
<file path=[Content_Types].xml><?xml version="1.0" encoding="utf-8"?>
<Types xmlns="http://schemas.openxmlformats.org/package/2006/content-types">
  <Default Extension="emf" ContentType="image/x-emf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comments/comment1.xml" ContentType="application/vnd.openxmlformats-officedocument.presentationml.comment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725" r:id="rId1"/>
    <p:sldMasterId id="2147483965" r:id="rId2"/>
  </p:sldMasterIdLst>
  <p:notesMasterIdLst>
    <p:notesMasterId r:id="rId15"/>
  </p:notesMasterIdLst>
  <p:sldIdLst>
    <p:sldId id="307" r:id="rId3"/>
    <p:sldId id="378" r:id="rId4"/>
    <p:sldId id="341" r:id="rId5"/>
    <p:sldId id="379" r:id="rId6"/>
    <p:sldId id="363" r:id="rId7"/>
    <p:sldId id="373" r:id="rId8"/>
    <p:sldId id="256" r:id="rId9"/>
    <p:sldId id="365" r:id="rId10"/>
    <p:sldId id="374" r:id="rId11"/>
    <p:sldId id="333" r:id="rId12"/>
    <p:sldId id="375" r:id="rId13"/>
    <p:sldId id="362" r:id="rId14"/>
  </p:sldIdLst>
  <p:sldSz cx="10772775" cy="6059488"/>
  <p:notesSz cx="6858000" cy="9144000"/>
  <p:defaultTextStyle>
    <a:defPPr>
      <a:defRPr lang="fr-FR"/>
    </a:defPPr>
    <a:lvl1pPr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1pPr>
    <a:lvl2pPr marL="501650" indent="-44450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2pPr>
    <a:lvl3pPr marL="1004888" indent="-90488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3pPr>
    <a:lvl4pPr marL="1508125" indent="-13652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4pPr>
    <a:lvl5pPr marL="2009775" indent="-18097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1909">
          <p15:clr>
            <a:srgbClr val="A4A3A4"/>
          </p15:clr>
        </p15:guide>
        <p15:guide id="2" pos="3394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fatematuj johora" initials="fj" lastIdx="6" clrIdx="0">
    <p:extLst>
      <p:ext uri="{19B8F6BF-5375-455C-9EA6-DF929625EA0E}">
        <p15:presenceInfo xmlns:p15="http://schemas.microsoft.com/office/powerpoint/2012/main" userId="S-1-5-21-4087870506-3340583420-3770169302-35350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6700"/>
    <a:srgbClr val="00294B"/>
    <a:srgbClr val="456487"/>
    <a:srgbClr val="E05314"/>
    <a:srgbClr val="6600CC"/>
    <a:srgbClr val="511F74"/>
    <a:srgbClr val="7A286A"/>
    <a:srgbClr val="DF8A2D"/>
    <a:srgbClr val="F39200"/>
    <a:srgbClr val="CC00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BC89EF96-8CEA-46FF-86C4-4CE0E7609802}" styleName="Light Style 3 - Accent 1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 w="12700" cmpd="sng">
              <a:solidFill>
                <a:schemeClr val="accent1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  <a:tblStyle styleId="{69CF1AB2-1976-4502-BF36-3FF5EA218861}" styleName="Medium Style 4 - Accent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 w="12700" cmpd="sng">
              <a:solidFill>
                <a:schemeClr val="accen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1"/>
              </a:solidFill>
            </a:ln>
          </a:top>
        </a:tcBdr>
        <a:fill>
          <a:solidFill>
            <a:schemeClr val="accent1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1">
              <a:tint val="20000"/>
            </a:schemeClr>
          </a:solidFill>
        </a:fill>
      </a:tcStyle>
    </a:firstRow>
  </a:tblStyle>
  <a:tblStyle styleId="{616DA210-FB5B-4158-B5E0-FEB733F419BA}" styleName="Light Style 3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  <a:tblStyle styleId="{D7AC3CCA-C797-4891-BE02-D94E43425B78}" styleName="Medium Style 4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dk1"/>
              </a:solidFill>
            </a:ln>
          </a:left>
          <a:right>
            <a:ln w="12700" cmpd="sng">
              <a:solidFill>
                <a:schemeClr val="dk1"/>
              </a:solidFill>
            </a:ln>
          </a:right>
          <a:top>
            <a:ln w="12700" cmpd="sng">
              <a:solidFill>
                <a:schemeClr val="dk1"/>
              </a:solidFill>
            </a:ln>
          </a:top>
          <a:bottom>
            <a:ln w="12700" cmpd="sng">
              <a:solidFill>
                <a:schemeClr val="dk1"/>
              </a:solidFill>
            </a:ln>
          </a:bottom>
          <a:insideH>
            <a:ln w="12700" cmpd="sng">
              <a:solidFill>
                <a:schemeClr val="dk1"/>
              </a:solidFill>
            </a:ln>
          </a:insideH>
          <a:insideV>
            <a:ln w="12700" cmpd="sng">
              <a:solidFill>
                <a:schemeClr val="dk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dk1"/>
              </a:solidFill>
            </a:ln>
          </a:top>
        </a:tcBdr>
        <a:fill>
          <a:solidFill>
            <a:schemeClr val="dk1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dk1">
              <a:tint val="20000"/>
            </a:schemeClr>
          </a:solidFill>
        </a:fill>
      </a:tcStyle>
    </a:firstRow>
  </a:tblStyle>
  <a:tblStyle styleId="{0505E3EF-67EA-436B-97B2-0124C06EBD24}" styleName="Medium Style 4 - Accent 3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3"/>
              </a:solidFill>
            </a:ln>
          </a:left>
          <a:right>
            <a:ln w="12700" cmpd="sng">
              <a:solidFill>
                <a:schemeClr val="accent3"/>
              </a:solidFill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 w="12700" cmpd="sng">
              <a:solidFill>
                <a:schemeClr val="accent3"/>
              </a:solidFill>
            </a:ln>
          </a:insideH>
          <a:insideV>
            <a:ln w="12700" cmpd="sng">
              <a:solidFill>
                <a:schemeClr val="accent3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3"/>
              </a:solidFill>
            </a:ln>
          </a:top>
        </a:tcBdr>
        <a:fill>
          <a:solidFill>
            <a:schemeClr val="accent3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3">
              <a:tint val="20000"/>
            </a:schemeClr>
          </a:solidFill>
        </a:fill>
      </a:tcStyle>
    </a:firstRow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  <a:tblStyle styleId="{BDBED569-4797-4DF1-A0F4-6AAB3CD982D8}" styleName="Light Style 3 - Accent 5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5"/>
              </a:solidFill>
            </a:ln>
          </a:left>
          <a:right>
            <a:ln w="12700" cmpd="sng">
              <a:solidFill>
                <a:schemeClr val="accent5"/>
              </a:solidFill>
            </a:ln>
          </a:right>
          <a:top>
            <a:ln w="12700" cmpd="sng">
              <a:solidFill>
                <a:schemeClr val="accent5"/>
              </a:solidFill>
            </a:ln>
          </a:top>
          <a:bottom>
            <a:ln w="12700" cmpd="sng">
              <a:solidFill>
                <a:schemeClr val="accent5"/>
              </a:solidFill>
            </a:ln>
          </a:bottom>
          <a:insideH>
            <a:ln w="12700" cmpd="sng">
              <a:solidFill>
                <a:schemeClr val="accent5"/>
              </a:solidFill>
            </a:ln>
          </a:insideH>
          <a:insideV>
            <a:ln w="12700" cmpd="sng">
              <a:solidFill>
                <a:schemeClr val="accent5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5">
              <a:alpha val="20000"/>
            </a:schemeClr>
          </a:solidFill>
        </a:fill>
      </a:tcStyle>
    </a:band1H>
    <a:band1V>
      <a:tcStyle>
        <a:tcBdr/>
        <a:fill>
          <a:solidFill>
            <a:schemeClr val="accent5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5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5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9352" autoAdjust="0"/>
    <p:restoredTop sz="98233" autoAdjust="0"/>
  </p:normalViewPr>
  <p:slideViewPr>
    <p:cSldViewPr>
      <p:cViewPr varScale="1">
        <p:scale>
          <a:sx n="111" d="100"/>
          <a:sy n="111" d="100"/>
        </p:scale>
        <p:origin x="355" y="86"/>
      </p:cViewPr>
      <p:guideLst>
        <p:guide orient="horz" pos="1909"/>
        <p:guide pos="3394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viewProps" Target="viewProps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presProps" Target="presProps.xml"/><Relationship Id="rId2" Type="http://schemas.openxmlformats.org/officeDocument/2006/relationships/slideMaster" Target="slideMasters/slideMaster2.xml"/><Relationship Id="rId16" Type="http://schemas.openxmlformats.org/officeDocument/2006/relationships/commentAuthors" Target="commentAuthors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notesMaster" Target="notesMasters/notesMaster1.xml"/><Relationship Id="rId10" Type="http://schemas.openxmlformats.org/officeDocument/2006/relationships/slide" Target="slides/slide8.xml"/><Relationship Id="rId19" Type="http://schemas.openxmlformats.org/officeDocument/2006/relationships/theme" Target="theme/theme1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/Relationships>
</file>

<file path=ppt/comments/comment1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24-12-18T09:36:59.220" idx="5">
    <p:pos x="10" y="10"/>
    <p:text>aims to demonstrate energy-recovery at high power (20 mA, 250/500 MeV)</p:text>
    <p:extLst>
      <p:ext uri="{C676402C-5697-4E1C-873F-D02D1690AC5C}">
        <p15:threadingInfo xmlns:p15="http://schemas.microsoft.com/office/powerpoint/2012/main" timeZoneBias="-60"/>
      </p:ext>
    </p:extLst>
  </p:cm>
</p:cmLst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DA0983F0-3B2B-4346-9D34-6FF74AEF7015}" type="datetimeFigureOut">
              <a:rPr lang="fr-FR"/>
              <a:pPr>
                <a:defRPr/>
              </a:pPr>
              <a:t>20/03/2025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fr-FR" noProof="0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noProof="0"/>
              <a:t>Cliquez pour modifier les styles du texte du masque</a:t>
            </a:r>
          </a:p>
          <a:p>
            <a:pPr lvl="1"/>
            <a:r>
              <a:rPr lang="fr-FR" noProof="0"/>
              <a:t>Deuxième niveau</a:t>
            </a:r>
          </a:p>
          <a:p>
            <a:pPr lvl="2"/>
            <a:r>
              <a:rPr lang="fr-FR" noProof="0"/>
              <a:t>Troisième niveau</a:t>
            </a:r>
          </a:p>
          <a:p>
            <a:pPr lvl="3"/>
            <a:r>
              <a:rPr lang="fr-FR" noProof="0"/>
              <a:t>Quatrième niveau</a:t>
            </a:r>
          </a:p>
          <a:p>
            <a:pPr lvl="4"/>
            <a:r>
              <a:rPr lang="fr-FR" noProof="0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C3BC699F-DBFB-4FA7-9A20-949047200EDB}" type="slidenum">
              <a:rPr lang="fr-FR"/>
              <a:pPr>
                <a:defRPr/>
              </a:pPr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15395271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lide introduction : titre+contenu+filigra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 6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8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273820" y="1445569"/>
            <a:ext cx="10308112" cy="4023370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rgbClr val="FF6700"/>
                </a:solidFill>
              </a:defRPr>
            </a:lvl1pPr>
            <a:lvl2pPr>
              <a:defRPr sz="1800">
                <a:solidFill>
                  <a:srgbClr val="00294B"/>
                </a:solidFill>
              </a:defRPr>
            </a:lvl2pPr>
            <a:lvl3pPr>
              <a:defRPr sz="1600">
                <a:solidFill>
                  <a:srgbClr val="456487"/>
                </a:solidFill>
              </a:defRPr>
            </a:lvl3pPr>
            <a:lvl4pPr>
              <a:defRPr sz="1400">
                <a:solidFill>
                  <a:srgbClr val="456487"/>
                </a:solidFill>
              </a:defRPr>
            </a:lvl4pPr>
            <a:lvl5pPr>
              <a:defRPr sz="1400"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9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D6D31E41-CB04-4C1F-A4E8-C23EE87A1050}" type="datetime1">
              <a:rPr lang="fr-FR" smtClean="0"/>
              <a:t>20/03/2025</a:t>
            </a:fld>
            <a:endParaRPr lang="fr-FR" dirty="0"/>
          </a:p>
        </p:txBody>
      </p:sp>
      <p:sp>
        <p:nvSpPr>
          <p:cNvPr id="10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Review- 2-2024</a:t>
            </a:r>
            <a:endParaRPr lang="fr-FR" dirty="0"/>
          </a:p>
        </p:txBody>
      </p:sp>
      <p:sp>
        <p:nvSpPr>
          <p:cNvPr id="11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‹#›</a:t>
            </a:fld>
            <a:endParaRPr lang="fr-FR" dirty="0"/>
          </a:p>
        </p:txBody>
      </p:sp>
      <p:sp>
        <p:nvSpPr>
          <p:cNvPr id="1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2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263728410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Slide introduction V2 : titre+contenu+filigra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 6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8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273820" y="1445569"/>
            <a:ext cx="10308112" cy="4023370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rgbClr val="FF6700"/>
                </a:solidFill>
              </a:defRPr>
            </a:lvl1pPr>
            <a:lvl2pPr>
              <a:defRPr sz="1800">
                <a:solidFill>
                  <a:srgbClr val="00294B"/>
                </a:solidFill>
              </a:defRPr>
            </a:lvl2pPr>
            <a:lvl3pPr>
              <a:defRPr sz="1600">
                <a:solidFill>
                  <a:srgbClr val="456487"/>
                </a:solidFill>
              </a:defRPr>
            </a:lvl3pPr>
            <a:lvl4pPr>
              <a:defRPr sz="1400">
                <a:solidFill>
                  <a:srgbClr val="456487"/>
                </a:solidFill>
              </a:defRPr>
            </a:lvl4pPr>
            <a:lvl5pPr>
              <a:defRPr sz="1400"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9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25F0D835-45D4-4F25-82A4-91B7F9E1111E}" type="datetime1">
              <a:rPr lang="fr-FR" smtClean="0"/>
              <a:t>20/03/2025</a:t>
            </a:fld>
            <a:endParaRPr lang="fr-FR" dirty="0"/>
          </a:p>
        </p:txBody>
      </p:sp>
      <p:sp>
        <p:nvSpPr>
          <p:cNvPr id="10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Review- 2-2024</a:t>
            </a:r>
            <a:endParaRPr lang="fr-FR" dirty="0"/>
          </a:p>
        </p:txBody>
      </p:sp>
      <p:sp>
        <p:nvSpPr>
          <p:cNvPr id="11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‹#›</a:t>
            </a:fld>
            <a:endParaRPr lang="fr-FR" dirty="0"/>
          </a:p>
        </p:txBody>
      </p:sp>
      <p:sp>
        <p:nvSpPr>
          <p:cNvPr id="1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2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281605435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lide simple : titre+contenu+filigra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 6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" y="0"/>
            <a:ext cx="10772417" cy="6059484"/>
          </a:xfrm>
          <a:prstGeom prst="rect">
            <a:avLst/>
          </a:prstGeom>
        </p:spPr>
      </p:pic>
      <p:sp>
        <p:nvSpPr>
          <p:cNvPr id="8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2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9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B084F669-B24C-4A26-9584-0890306E6CC5}" type="datetime1">
              <a:rPr lang="fr-FR" smtClean="0"/>
              <a:t>20/03/2025</a:t>
            </a:fld>
            <a:endParaRPr lang="fr-FR" dirty="0"/>
          </a:p>
        </p:txBody>
      </p:sp>
      <p:sp>
        <p:nvSpPr>
          <p:cNvPr id="10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Review- 2-2024</a:t>
            </a:r>
            <a:endParaRPr lang="fr-FR" dirty="0"/>
          </a:p>
        </p:txBody>
      </p:sp>
      <p:sp>
        <p:nvSpPr>
          <p:cNvPr id="11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‹#›</a:t>
            </a:fld>
            <a:endParaRPr lang="fr-FR" dirty="0"/>
          </a:p>
        </p:txBody>
      </p:sp>
      <p:sp>
        <p:nvSpPr>
          <p:cNvPr id="12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273820" y="797496"/>
            <a:ext cx="10308112" cy="4671443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rgbClr val="FF6700"/>
                </a:solidFill>
              </a:defRPr>
            </a:lvl1pPr>
            <a:lvl2pPr>
              <a:defRPr sz="1800">
                <a:solidFill>
                  <a:srgbClr val="00294B"/>
                </a:solidFill>
              </a:defRPr>
            </a:lvl2pPr>
            <a:lvl3pPr>
              <a:defRPr sz="1600">
                <a:solidFill>
                  <a:srgbClr val="456487"/>
                </a:solidFill>
              </a:defRPr>
            </a:lvl3pPr>
            <a:lvl4pPr>
              <a:defRPr sz="1400">
                <a:solidFill>
                  <a:srgbClr val="456487"/>
                </a:solidFill>
              </a:defRPr>
            </a:lvl4pPr>
            <a:lvl5pPr>
              <a:defRPr sz="1400"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</p:spTree>
    <p:extLst>
      <p:ext uri="{BB962C8B-B14F-4D97-AF65-F5344CB8AC3E}">
        <p14:creationId xmlns:p14="http://schemas.microsoft.com/office/powerpoint/2010/main" val="428782541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lide simple : titre+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 6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8" y="0"/>
            <a:ext cx="10772415" cy="6059484"/>
          </a:xfrm>
          <a:prstGeom prst="rect">
            <a:avLst/>
          </a:prstGeom>
        </p:spPr>
      </p:pic>
      <p:sp>
        <p:nvSpPr>
          <p:cNvPr id="8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2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9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C567ED36-F46A-4191-A063-D5AC144A7BC0}" type="datetime1">
              <a:rPr lang="fr-FR" smtClean="0"/>
              <a:t>20/03/2025</a:t>
            </a:fld>
            <a:endParaRPr lang="fr-FR" dirty="0"/>
          </a:p>
        </p:txBody>
      </p:sp>
      <p:sp>
        <p:nvSpPr>
          <p:cNvPr id="10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Review- 2-2024</a:t>
            </a:r>
            <a:endParaRPr lang="fr-FR" dirty="0"/>
          </a:p>
        </p:txBody>
      </p:sp>
      <p:sp>
        <p:nvSpPr>
          <p:cNvPr id="11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‹#›</a:t>
            </a:fld>
            <a:endParaRPr lang="fr-FR" dirty="0"/>
          </a:p>
        </p:txBody>
      </p:sp>
      <p:sp>
        <p:nvSpPr>
          <p:cNvPr id="12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273820" y="797496"/>
            <a:ext cx="10308112" cy="4671443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rgbClr val="FF6700"/>
                </a:solidFill>
              </a:defRPr>
            </a:lvl1pPr>
            <a:lvl2pPr>
              <a:defRPr sz="1800">
                <a:solidFill>
                  <a:srgbClr val="00294B"/>
                </a:solidFill>
              </a:defRPr>
            </a:lvl2pPr>
            <a:lvl3pPr>
              <a:defRPr sz="1600">
                <a:solidFill>
                  <a:srgbClr val="456487"/>
                </a:solidFill>
              </a:defRPr>
            </a:lvl3pPr>
            <a:lvl4pPr>
              <a:defRPr sz="1400">
                <a:solidFill>
                  <a:srgbClr val="456487"/>
                </a:solidFill>
              </a:defRPr>
            </a:lvl4pPr>
            <a:lvl5pPr>
              <a:defRPr sz="1400"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</p:spTree>
    <p:extLst>
      <p:ext uri="{BB962C8B-B14F-4D97-AF65-F5344CB8AC3E}">
        <p14:creationId xmlns:p14="http://schemas.microsoft.com/office/powerpoint/2010/main" val="85526544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lide introduction : titre+2 contenus+filigra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Image 13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18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2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19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273820" y="1445569"/>
            <a:ext cx="5040559" cy="4023370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rgbClr val="FF6700"/>
                </a:solidFill>
              </a:defRPr>
            </a:lvl1pPr>
            <a:lvl2pPr>
              <a:defRPr sz="1800">
                <a:solidFill>
                  <a:srgbClr val="00294B"/>
                </a:solidFill>
              </a:defRPr>
            </a:lvl2pPr>
            <a:lvl3pPr>
              <a:defRPr sz="1600">
                <a:solidFill>
                  <a:srgbClr val="456487"/>
                </a:solidFill>
              </a:defRPr>
            </a:lvl3pPr>
            <a:lvl4pPr>
              <a:defRPr sz="1400">
                <a:solidFill>
                  <a:srgbClr val="456487"/>
                </a:solidFill>
              </a:defRPr>
            </a:lvl4pPr>
            <a:lvl5pPr>
              <a:defRPr sz="1400"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20" name="Espace réservé du contenu 3"/>
          <p:cNvSpPr>
            <a:spLocks noGrp="1"/>
          </p:cNvSpPr>
          <p:nvPr>
            <p:ph sz="half" idx="13" hasCustomPrompt="1"/>
          </p:nvPr>
        </p:nvSpPr>
        <p:spPr>
          <a:xfrm>
            <a:off x="5535752" y="1445569"/>
            <a:ext cx="5040559" cy="4023370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rgbClr val="FF6700"/>
                </a:solidFill>
              </a:defRPr>
            </a:lvl1pPr>
            <a:lvl2pPr>
              <a:defRPr sz="1800">
                <a:solidFill>
                  <a:srgbClr val="00294B"/>
                </a:solidFill>
              </a:defRPr>
            </a:lvl2pPr>
            <a:lvl3pPr>
              <a:defRPr sz="1600">
                <a:solidFill>
                  <a:srgbClr val="456487"/>
                </a:solidFill>
              </a:defRPr>
            </a:lvl3pPr>
            <a:lvl4pPr>
              <a:defRPr sz="1400">
                <a:solidFill>
                  <a:srgbClr val="456487"/>
                </a:solidFill>
              </a:defRPr>
            </a:lvl4pPr>
            <a:lvl5pPr>
              <a:defRPr sz="1400"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25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D9BE7905-9C43-4964-82B9-0EDCAF4A3482}" type="datetime1">
              <a:rPr lang="fr-FR" smtClean="0"/>
              <a:t>20/03/2025</a:t>
            </a:fld>
            <a:endParaRPr lang="fr-FR" dirty="0"/>
          </a:p>
        </p:txBody>
      </p:sp>
      <p:sp>
        <p:nvSpPr>
          <p:cNvPr id="26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Review- 2-2024</a:t>
            </a:r>
            <a:endParaRPr lang="fr-FR" dirty="0"/>
          </a:p>
        </p:txBody>
      </p:sp>
      <p:sp>
        <p:nvSpPr>
          <p:cNvPr id="27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‹#›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6911147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lide simple  : titre+2 contenus+filigra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Image 13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15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EBDFF189-D814-4B1F-B5E1-5BE16943FF62}" type="datetime1">
              <a:rPr lang="fr-FR" smtClean="0"/>
              <a:t>20/03/2025</a:t>
            </a:fld>
            <a:endParaRPr lang="fr-FR" dirty="0"/>
          </a:p>
        </p:txBody>
      </p:sp>
      <p:sp>
        <p:nvSpPr>
          <p:cNvPr id="16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Review- 2-2024</a:t>
            </a:r>
            <a:endParaRPr lang="fr-FR" dirty="0"/>
          </a:p>
        </p:txBody>
      </p:sp>
      <p:sp>
        <p:nvSpPr>
          <p:cNvPr id="17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‹#›</a:t>
            </a:fld>
            <a:endParaRPr lang="fr-FR" dirty="0"/>
          </a:p>
        </p:txBody>
      </p:sp>
      <p:sp>
        <p:nvSpPr>
          <p:cNvPr id="18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2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19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273820" y="797496"/>
            <a:ext cx="5040559" cy="4671443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rgbClr val="FF6700"/>
                </a:solidFill>
              </a:defRPr>
            </a:lvl1pPr>
            <a:lvl2pPr>
              <a:defRPr sz="1800">
                <a:solidFill>
                  <a:srgbClr val="00294B"/>
                </a:solidFill>
              </a:defRPr>
            </a:lvl2pPr>
            <a:lvl3pPr>
              <a:defRPr sz="1600">
                <a:solidFill>
                  <a:srgbClr val="456487"/>
                </a:solidFill>
              </a:defRPr>
            </a:lvl3pPr>
            <a:lvl4pPr>
              <a:defRPr sz="1400">
                <a:solidFill>
                  <a:srgbClr val="456487"/>
                </a:solidFill>
              </a:defRPr>
            </a:lvl4pPr>
            <a:lvl5pPr>
              <a:defRPr sz="1400"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20" name="Espace réservé du contenu 3"/>
          <p:cNvSpPr>
            <a:spLocks noGrp="1"/>
          </p:cNvSpPr>
          <p:nvPr>
            <p:ph sz="half" idx="13" hasCustomPrompt="1"/>
          </p:nvPr>
        </p:nvSpPr>
        <p:spPr>
          <a:xfrm>
            <a:off x="5535752" y="797496"/>
            <a:ext cx="5040559" cy="4671443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rgbClr val="FF6700"/>
                </a:solidFill>
              </a:defRPr>
            </a:lvl1pPr>
            <a:lvl2pPr>
              <a:defRPr sz="1800">
                <a:solidFill>
                  <a:srgbClr val="00294B"/>
                </a:solidFill>
              </a:defRPr>
            </a:lvl2pPr>
            <a:lvl3pPr>
              <a:defRPr sz="1600">
                <a:solidFill>
                  <a:srgbClr val="456487"/>
                </a:solidFill>
              </a:defRPr>
            </a:lvl3pPr>
            <a:lvl4pPr>
              <a:defRPr sz="1400">
                <a:solidFill>
                  <a:srgbClr val="456487"/>
                </a:solidFill>
              </a:defRPr>
            </a:lvl4pPr>
            <a:lvl5pPr>
              <a:defRPr sz="1400"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</p:spTree>
    <p:extLst>
      <p:ext uri="{BB962C8B-B14F-4D97-AF65-F5344CB8AC3E}">
        <p14:creationId xmlns:p14="http://schemas.microsoft.com/office/powerpoint/2010/main" val="403706245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lide simple  : titre+2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Image 13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15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4E1B0C7A-32DE-44A6-B4C3-EC90F8325D1C}" type="datetime1">
              <a:rPr lang="fr-FR" smtClean="0"/>
              <a:t>20/03/2025</a:t>
            </a:fld>
            <a:endParaRPr lang="fr-FR" dirty="0"/>
          </a:p>
        </p:txBody>
      </p:sp>
      <p:sp>
        <p:nvSpPr>
          <p:cNvPr id="16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Review- 2-2024</a:t>
            </a:r>
            <a:endParaRPr lang="fr-FR" dirty="0"/>
          </a:p>
        </p:txBody>
      </p:sp>
      <p:sp>
        <p:nvSpPr>
          <p:cNvPr id="17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‹#›</a:t>
            </a:fld>
            <a:endParaRPr lang="fr-FR" dirty="0"/>
          </a:p>
        </p:txBody>
      </p:sp>
      <p:sp>
        <p:nvSpPr>
          <p:cNvPr id="18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2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10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273820" y="797496"/>
            <a:ext cx="5040559" cy="4671443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rgbClr val="FF6700"/>
                </a:solidFill>
              </a:defRPr>
            </a:lvl1pPr>
            <a:lvl2pPr>
              <a:defRPr sz="1800">
                <a:solidFill>
                  <a:srgbClr val="00294B"/>
                </a:solidFill>
              </a:defRPr>
            </a:lvl2pPr>
            <a:lvl3pPr>
              <a:defRPr sz="1600">
                <a:solidFill>
                  <a:srgbClr val="456487"/>
                </a:solidFill>
              </a:defRPr>
            </a:lvl3pPr>
            <a:lvl4pPr>
              <a:defRPr sz="1400">
                <a:solidFill>
                  <a:srgbClr val="456487"/>
                </a:solidFill>
              </a:defRPr>
            </a:lvl4pPr>
            <a:lvl5pPr>
              <a:defRPr sz="1400"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11" name="Espace réservé du contenu 3"/>
          <p:cNvSpPr>
            <a:spLocks noGrp="1"/>
          </p:cNvSpPr>
          <p:nvPr>
            <p:ph sz="half" idx="13" hasCustomPrompt="1"/>
          </p:nvPr>
        </p:nvSpPr>
        <p:spPr>
          <a:xfrm>
            <a:off x="5535752" y="797496"/>
            <a:ext cx="5040559" cy="4671443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rgbClr val="FF6700"/>
                </a:solidFill>
              </a:defRPr>
            </a:lvl1pPr>
            <a:lvl2pPr>
              <a:defRPr sz="1800">
                <a:solidFill>
                  <a:srgbClr val="00294B"/>
                </a:solidFill>
              </a:defRPr>
            </a:lvl2pPr>
            <a:lvl3pPr>
              <a:defRPr sz="1600">
                <a:solidFill>
                  <a:srgbClr val="456487"/>
                </a:solidFill>
              </a:defRPr>
            </a:lvl3pPr>
            <a:lvl4pPr>
              <a:defRPr sz="1400">
                <a:solidFill>
                  <a:srgbClr val="456487"/>
                </a:solidFill>
              </a:defRPr>
            </a:lvl4pPr>
            <a:lvl5pPr>
              <a:defRPr sz="1400"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</p:spTree>
    <p:extLst>
      <p:ext uri="{BB962C8B-B14F-4D97-AF65-F5344CB8AC3E}">
        <p14:creationId xmlns:p14="http://schemas.microsoft.com/office/powerpoint/2010/main" val="90092057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E8E314-003C-4047-A204-399E14B79999}" type="datetime1">
              <a:rPr lang="fr-FR" smtClean="0"/>
              <a:t>20/03/2025</a:t>
            </a:fld>
            <a:endParaRPr lang="fr-FR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26CF9F-CC6A-4010-A70A-E16F699FA027}" type="slidenum">
              <a:rPr lang="fr-FR" smtClean="0"/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86334562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a date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5D0FDD-9077-4855-BF13-387858AE4F8E}" type="datetime1">
              <a:rPr lang="fr-FR" smtClean="0"/>
              <a:t>20/03/2025</a:t>
            </a:fld>
            <a:endParaRPr lang="fr-FR"/>
          </a:p>
        </p:txBody>
      </p:sp>
      <p:sp>
        <p:nvSpPr>
          <p:cNvPr id="3" name="Espace réservé du pied de pag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26CF9F-CC6A-4010-A70A-E16F699FA027}" type="slidenum">
              <a:rPr lang="fr-FR" smtClean="0"/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0044545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741363" y="403225"/>
            <a:ext cx="3475037" cy="1414463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4579938" y="873125"/>
            <a:ext cx="5453062" cy="43053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fr-FR"/>
              <a:t>Modifiez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741363" y="1817688"/>
            <a:ext cx="3475037" cy="3368675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r-FR"/>
              <a:t>Modifiez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82AE939-3EF6-40AC-8211-CDAC02BE7265}" type="datetime1">
              <a:rPr lang="fr-FR" smtClean="0"/>
              <a:t>20/03/2025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26CF9F-CC6A-4010-A70A-E16F699FA027}" type="slidenum">
              <a:rPr lang="fr-FR" smtClean="0"/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66012266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741363" y="403225"/>
            <a:ext cx="3475037" cy="1414463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Espace réservé pour une image  2"/>
          <p:cNvSpPr>
            <a:spLocks noGrp="1"/>
          </p:cNvSpPr>
          <p:nvPr>
            <p:ph type="pic" idx="1"/>
          </p:nvPr>
        </p:nvSpPr>
        <p:spPr>
          <a:xfrm>
            <a:off x="4579938" y="873125"/>
            <a:ext cx="5453062" cy="43053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r-FR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741363" y="1817688"/>
            <a:ext cx="3475037" cy="3368675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r-FR"/>
              <a:t>Modifiez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B295652-EBBE-4B89-A21E-756F89799DEB}" type="datetime1">
              <a:rPr lang="fr-FR" smtClean="0"/>
              <a:t>20/03/2025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26CF9F-CC6A-4010-A70A-E16F699FA027}" type="slidenum">
              <a:rPr lang="fr-FR" smtClean="0"/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43393818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fr-FR"/>
              <a:t>Modifiez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A2657B-65A4-4007-B5AF-7B4956A3A5E2}" type="datetime1">
              <a:rPr lang="fr-FR" smtClean="0"/>
              <a:t>20/03/2025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26CF9F-CC6A-4010-A70A-E16F699FA027}" type="slidenum">
              <a:rPr lang="fr-FR" smtClean="0"/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61868468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vertical 1"/>
          <p:cNvSpPr>
            <a:spLocks noGrp="1"/>
          </p:cNvSpPr>
          <p:nvPr>
            <p:ph type="title" orient="vert"/>
          </p:nvPr>
        </p:nvSpPr>
        <p:spPr>
          <a:xfrm>
            <a:off x="7708900" y="322263"/>
            <a:ext cx="2322513" cy="5135562"/>
          </a:xfrm>
        </p:spPr>
        <p:txBody>
          <a:bodyPr vert="eaVert"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>
          <a:xfrm>
            <a:off x="741363" y="322263"/>
            <a:ext cx="6815137" cy="5135562"/>
          </a:xfrm>
        </p:spPr>
        <p:txBody>
          <a:bodyPr vert="eaVert"/>
          <a:lstStyle/>
          <a:p>
            <a:pPr lvl="0"/>
            <a:r>
              <a:rPr lang="fr-FR"/>
              <a:t>Modifiez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B21C4B-6241-4FD4-96A8-5FD45A8BE78E}" type="datetime1">
              <a:rPr lang="fr-FR" smtClean="0"/>
              <a:t>20/03/2025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26CF9F-CC6A-4010-A70A-E16F699FA027}" type="slidenum">
              <a:rPr lang="fr-FR" smtClean="0"/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554399685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Suppléments : Intro visuel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1BFFEC9A-43F2-4C70-8BA7-DC322FAD80E6}" type="datetime1">
              <a:rPr lang="fr-FR" smtClean="0"/>
              <a:t>20/03/2025</a:t>
            </a:fld>
            <a:endParaRPr lang="fr-FR" dirty="0"/>
          </a:p>
        </p:txBody>
      </p:sp>
      <p:sp>
        <p:nvSpPr>
          <p:cNvPr id="6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Review- 2-2024</a:t>
            </a:r>
            <a:endParaRPr lang="fr-FR" dirty="0"/>
          </a:p>
        </p:txBody>
      </p:sp>
      <p:sp>
        <p:nvSpPr>
          <p:cNvPr id="8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‹#›</a:t>
            </a:fld>
            <a:endParaRPr lang="fr-FR" dirty="0"/>
          </a:p>
        </p:txBody>
      </p:sp>
      <p:sp>
        <p:nvSpPr>
          <p:cNvPr id="9" name="Titre 1"/>
          <p:cNvSpPr>
            <a:spLocks noGrp="1"/>
          </p:cNvSpPr>
          <p:nvPr>
            <p:ph type="title"/>
          </p:nvPr>
        </p:nvSpPr>
        <p:spPr>
          <a:xfrm>
            <a:off x="777877" y="149425"/>
            <a:ext cx="8712966" cy="432048"/>
          </a:xfrm>
        </p:spPr>
        <p:txBody>
          <a:bodyPr>
            <a:normAutofit/>
          </a:bodyPr>
          <a:lstStyle>
            <a:lvl1pPr algn="ctr">
              <a:defRPr lang="fr-FR" sz="2200" b="1" kern="1200" dirty="0" smtClean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2250234272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Suppléments : Chiffres clé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C13FC9F9-0D12-4889-ABE5-4617887687F3}" type="datetime1">
              <a:rPr lang="fr-FR" smtClean="0"/>
              <a:t>20/03/2025</a:t>
            </a:fld>
            <a:endParaRPr lang="fr-FR" dirty="0"/>
          </a:p>
        </p:txBody>
      </p:sp>
      <p:sp>
        <p:nvSpPr>
          <p:cNvPr id="4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Review- 2-2024</a:t>
            </a:r>
            <a:endParaRPr lang="fr-FR" dirty="0"/>
          </a:p>
        </p:txBody>
      </p:sp>
      <p:sp>
        <p:nvSpPr>
          <p:cNvPr id="5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‹#›</a:t>
            </a:fld>
            <a:endParaRPr lang="fr-FR" dirty="0"/>
          </a:p>
        </p:txBody>
      </p:sp>
      <p:sp>
        <p:nvSpPr>
          <p:cNvPr id="6" name="Titre 1"/>
          <p:cNvSpPr>
            <a:spLocks noGrp="1"/>
          </p:cNvSpPr>
          <p:nvPr>
            <p:ph type="title"/>
          </p:nvPr>
        </p:nvSpPr>
        <p:spPr>
          <a:xfrm>
            <a:off x="777877" y="149425"/>
            <a:ext cx="8712966" cy="432048"/>
          </a:xfrm>
        </p:spPr>
        <p:txBody>
          <a:bodyPr>
            <a:normAutofit/>
          </a:bodyPr>
          <a:lstStyle>
            <a:lvl1pPr algn="ctr">
              <a:defRPr lang="fr-FR" sz="2200" b="1" kern="1200" dirty="0" smtClean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198480473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Title Slide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F51C745E-9B5A-59BF-BF50-4F251E39D58D}"/>
              </a:ext>
            </a:extLst>
          </p:cNvPr>
          <p:cNvSpPr/>
          <p:nvPr userDrawn="1"/>
        </p:nvSpPr>
        <p:spPr>
          <a:xfrm>
            <a:off x="269320" y="235648"/>
            <a:ext cx="10234136" cy="558819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767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CFB69D3-5632-4285-A209-9DCA67DA668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346597" y="5340429"/>
            <a:ext cx="8079581" cy="315093"/>
          </a:xfrm>
        </p:spPr>
        <p:txBody>
          <a:bodyPr/>
          <a:lstStyle>
            <a:lvl1pPr marL="0" indent="0" algn="ctr">
              <a:buNone/>
              <a:defRPr sz="2121" cap="all" baseline="0"/>
            </a:lvl1pPr>
            <a:lvl2pPr marL="403982" indent="0" algn="ctr">
              <a:buNone/>
              <a:defRPr sz="1767"/>
            </a:lvl2pPr>
            <a:lvl3pPr marL="807964" indent="0" algn="ctr">
              <a:buNone/>
              <a:defRPr sz="1590"/>
            </a:lvl3pPr>
            <a:lvl4pPr marL="1211946" indent="0" algn="ctr">
              <a:buNone/>
              <a:defRPr sz="1414"/>
            </a:lvl4pPr>
            <a:lvl5pPr marL="1615928" indent="0" algn="ctr">
              <a:buNone/>
              <a:defRPr sz="1414"/>
            </a:lvl5pPr>
            <a:lvl6pPr marL="2019910" indent="0" algn="ctr">
              <a:buNone/>
              <a:defRPr sz="1414"/>
            </a:lvl6pPr>
            <a:lvl7pPr marL="2423892" indent="0" algn="ctr">
              <a:buNone/>
              <a:defRPr sz="1414"/>
            </a:lvl7pPr>
            <a:lvl8pPr marL="2827873" indent="0" algn="ctr">
              <a:buNone/>
              <a:defRPr sz="1414"/>
            </a:lvl8pPr>
            <a:lvl9pPr marL="3231855" indent="0" algn="ctr">
              <a:buNone/>
              <a:defRPr sz="1414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10" name="Picture Placeholder 9">
            <a:extLst>
              <a:ext uri="{FF2B5EF4-FFF2-40B4-BE49-F238E27FC236}">
                <a16:creationId xmlns:a16="http://schemas.microsoft.com/office/drawing/2014/main" id="{F2B4A7EA-9E3F-9CE1-56B5-92F4FDDA6991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2053560" y="670583"/>
            <a:ext cx="6665655" cy="4443625"/>
          </a:xfrm>
          <a:custGeom>
            <a:avLst/>
            <a:gdLst>
              <a:gd name="connsiteX0" fmla="*/ 3567113 w 7543800"/>
              <a:gd name="connsiteY0" fmla="*/ 4869270 h 5029200"/>
              <a:gd name="connsiteX1" fmla="*/ 3567113 w 7543800"/>
              <a:gd name="connsiteY1" fmla="*/ 4957572 h 5029200"/>
              <a:gd name="connsiteX2" fmla="*/ 3976688 w 7543800"/>
              <a:gd name="connsiteY2" fmla="*/ 4957572 h 5029200"/>
              <a:gd name="connsiteX3" fmla="*/ 3976688 w 7543800"/>
              <a:gd name="connsiteY3" fmla="*/ 4869270 h 5029200"/>
              <a:gd name="connsiteX4" fmla="*/ 0 w 7543800"/>
              <a:gd name="connsiteY4" fmla="*/ 0 h 5029200"/>
              <a:gd name="connsiteX5" fmla="*/ 7543800 w 7543800"/>
              <a:gd name="connsiteY5" fmla="*/ 0 h 5029200"/>
              <a:gd name="connsiteX6" fmla="*/ 7543800 w 7543800"/>
              <a:gd name="connsiteY6" fmla="*/ 5029200 h 5029200"/>
              <a:gd name="connsiteX7" fmla="*/ 0 w 7543800"/>
              <a:gd name="connsiteY7" fmla="*/ 5029200 h 50292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7543800" h="5029200">
                <a:moveTo>
                  <a:pt x="3567113" y="4869270"/>
                </a:moveTo>
                <a:lnTo>
                  <a:pt x="3567113" y="4957572"/>
                </a:lnTo>
                <a:lnTo>
                  <a:pt x="3976688" y="4957572"/>
                </a:lnTo>
                <a:lnTo>
                  <a:pt x="3976688" y="4869270"/>
                </a:lnTo>
                <a:close/>
                <a:moveTo>
                  <a:pt x="0" y="0"/>
                </a:moveTo>
                <a:lnTo>
                  <a:pt x="7543800" y="0"/>
                </a:lnTo>
                <a:lnTo>
                  <a:pt x="7543800" y="5029200"/>
                </a:lnTo>
                <a:lnTo>
                  <a:pt x="0" y="5029200"/>
                </a:lnTo>
                <a:close/>
              </a:path>
            </a:pathLst>
          </a:custGeom>
        </p:spPr>
        <p:txBody>
          <a:bodyPr wrap="square">
            <a:noAutofit/>
          </a:bodyPr>
          <a:lstStyle>
            <a:lvl1pPr marL="0" indent="0" algn="ctr">
              <a:buNone/>
              <a:defRPr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9" name="Title 8">
            <a:extLst>
              <a:ext uri="{FF2B5EF4-FFF2-40B4-BE49-F238E27FC236}">
                <a16:creationId xmlns:a16="http://schemas.microsoft.com/office/drawing/2014/main" id="{42398E06-9E0E-BC81-DEB5-1DB2F8635C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40629" y="2746968"/>
            <a:ext cx="9291518" cy="565552"/>
          </a:xfrm>
        </p:spPr>
        <p:txBody>
          <a:bodyPr anchor="ctr"/>
          <a:lstStyle>
            <a:lvl1pPr algn="ctr">
              <a:defRPr sz="5302" spc="265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39F70834-CB8D-A95B-D859-6E5B4C6B4F78}"/>
              </a:ext>
            </a:extLst>
          </p:cNvPr>
          <p:cNvSpPr/>
          <p:nvPr userDrawn="1"/>
        </p:nvSpPr>
        <p:spPr>
          <a:xfrm>
            <a:off x="5205439" y="4972899"/>
            <a:ext cx="361898" cy="78021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767" dirty="0"/>
          </a:p>
        </p:txBody>
      </p:sp>
    </p:spTree>
    <p:extLst>
      <p:ext uri="{BB962C8B-B14F-4D97-AF65-F5344CB8AC3E}">
        <p14:creationId xmlns:p14="http://schemas.microsoft.com/office/powerpoint/2010/main" val="1489708475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C46986C-8331-48D4-9A51-FC8E42EA4EE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346597" y="991680"/>
            <a:ext cx="8079581" cy="2109600"/>
          </a:xfrm>
        </p:spPr>
        <p:txBody>
          <a:bodyPr anchor="b"/>
          <a:lstStyle>
            <a:lvl1pPr algn="ctr">
              <a:defRPr sz="5302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C8E896D0-08B9-45F8-A272-6BA10F828C0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346597" y="3182634"/>
            <a:ext cx="8079581" cy="1462973"/>
          </a:xfrm>
        </p:spPr>
        <p:txBody>
          <a:bodyPr/>
          <a:lstStyle>
            <a:lvl1pPr marL="0" indent="0" algn="ctr">
              <a:buNone/>
              <a:defRPr sz="2121"/>
            </a:lvl1pPr>
            <a:lvl2pPr marL="403982" indent="0" algn="ctr">
              <a:buNone/>
              <a:defRPr sz="1767"/>
            </a:lvl2pPr>
            <a:lvl3pPr marL="807964" indent="0" algn="ctr">
              <a:buNone/>
              <a:defRPr sz="1590"/>
            </a:lvl3pPr>
            <a:lvl4pPr marL="1211946" indent="0" algn="ctr">
              <a:buNone/>
              <a:defRPr sz="1414"/>
            </a:lvl4pPr>
            <a:lvl5pPr marL="1615928" indent="0" algn="ctr">
              <a:buNone/>
              <a:defRPr sz="1414"/>
            </a:lvl5pPr>
            <a:lvl6pPr marL="2019910" indent="0" algn="ctr">
              <a:buNone/>
              <a:defRPr sz="1414"/>
            </a:lvl6pPr>
            <a:lvl7pPr marL="2423892" indent="0" algn="ctr">
              <a:buNone/>
              <a:defRPr sz="1414"/>
            </a:lvl7pPr>
            <a:lvl8pPr marL="2827873" indent="0" algn="ctr">
              <a:buNone/>
              <a:defRPr sz="1414"/>
            </a:lvl8pPr>
            <a:lvl9pPr marL="3231855" indent="0" algn="ctr">
              <a:buNone/>
              <a:defRPr sz="1414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2C769DD-9CDD-461C-BD87-7F5AE16D8E2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24B0B5A-D2DA-4DD2-BE85-1F5A1C0CF14B}" type="datetime1">
              <a:rPr lang="fr-FR" smtClean="0"/>
              <a:t>20/03/2025</a:t>
            </a:fld>
            <a:endParaRPr lang="fr-FR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920F061-5546-40D5-9812-2E94C360364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CB0D97A-778D-4EEB-9BFA-ACA91FA23D7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26CF9F-CC6A-4010-A70A-E16F699FA027}" type="slidenum">
              <a:rPr lang="fr-FR" smtClean="0"/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263250538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9CFC855-F457-4048-9CFF-07677D2DE15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23D4D05-82F3-4D1D-9935-ACCCB307D09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0C16642-111F-4191-92CD-5953C87E473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A9BFBE-9064-468A-87B4-26CD69851573}" type="datetime1">
              <a:rPr lang="fr-FR" smtClean="0"/>
              <a:t>20/03/2025</a:t>
            </a:fld>
            <a:endParaRPr lang="fr-FR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BFE8AEE-03A1-4FA9-94FC-270B80F2077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5016C48-1A94-4C12-BC8F-5986D4D7F00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26CF9F-CC6A-4010-A70A-E16F699FA027}" type="slidenum">
              <a:rPr lang="fr-FR" smtClean="0"/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61411252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784AD12-F0B1-4994-B6FB-E94908A50AA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35018" y="1510665"/>
            <a:ext cx="9291518" cy="2520578"/>
          </a:xfrm>
        </p:spPr>
        <p:txBody>
          <a:bodyPr anchor="b"/>
          <a:lstStyle>
            <a:lvl1pPr>
              <a:defRPr sz="5302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0A0E6AD-AED4-41F6-8813-25017567D6C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735018" y="4055089"/>
            <a:ext cx="9291518" cy="1325513"/>
          </a:xfrm>
        </p:spPr>
        <p:txBody>
          <a:bodyPr/>
          <a:lstStyle>
            <a:lvl1pPr marL="0" indent="0">
              <a:buNone/>
              <a:defRPr sz="2121">
                <a:solidFill>
                  <a:schemeClr val="tx1">
                    <a:tint val="75000"/>
                  </a:schemeClr>
                </a:solidFill>
              </a:defRPr>
            </a:lvl1pPr>
            <a:lvl2pPr marL="403982" indent="0">
              <a:buNone/>
              <a:defRPr sz="1767">
                <a:solidFill>
                  <a:schemeClr val="tx1">
                    <a:tint val="75000"/>
                  </a:schemeClr>
                </a:solidFill>
              </a:defRPr>
            </a:lvl2pPr>
            <a:lvl3pPr marL="807964" indent="0">
              <a:buNone/>
              <a:defRPr sz="1590">
                <a:solidFill>
                  <a:schemeClr val="tx1">
                    <a:tint val="75000"/>
                  </a:schemeClr>
                </a:solidFill>
              </a:defRPr>
            </a:lvl3pPr>
            <a:lvl4pPr marL="1211946" indent="0">
              <a:buNone/>
              <a:defRPr sz="1414">
                <a:solidFill>
                  <a:schemeClr val="tx1">
                    <a:tint val="75000"/>
                  </a:schemeClr>
                </a:solidFill>
              </a:defRPr>
            </a:lvl4pPr>
            <a:lvl5pPr marL="1615928" indent="0">
              <a:buNone/>
              <a:defRPr sz="1414">
                <a:solidFill>
                  <a:schemeClr val="tx1">
                    <a:tint val="75000"/>
                  </a:schemeClr>
                </a:solidFill>
              </a:defRPr>
            </a:lvl5pPr>
            <a:lvl6pPr marL="2019910" indent="0">
              <a:buNone/>
              <a:defRPr sz="1414">
                <a:solidFill>
                  <a:schemeClr val="tx1">
                    <a:tint val="75000"/>
                  </a:schemeClr>
                </a:solidFill>
              </a:defRPr>
            </a:lvl6pPr>
            <a:lvl7pPr marL="2423892" indent="0">
              <a:buNone/>
              <a:defRPr sz="1414">
                <a:solidFill>
                  <a:schemeClr val="tx1">
                    <a:tint val="75000"/>
                  </a:schemeClr>
                </a:solidFill>
              </a:defRPr>
            </a:lvl7pPr>
            <a:lvl8pPr marL="2827873" indent="0">
              <a:buNone/>
              <a:defRPr sz="1414">
                <a:solidFill>
                  <a:schemeClr val="tx1">
                    <a:tint val="75000"/>
                  </a:schemeClr>
                </a:solidFill>
              </a:defRPr>
            </a:lvl8pPr>
            <a:lvl9pPr marL="3231855" indent="0">
              <a:buNone/>
              <a:defRPr sz="1414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E1A3952-4950-499C-83F6-27082DFE069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BB5853A-9338-4B47-A203-30FC671CCBFC}" type="datetime1">
              <a:rPr lang="fr-FR" smtClean="0"/>
              <a:t>20/03/2025</a:t>
            </a:fld>
            <a:endParaRPr lang="fr-FR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F811492-0F27-4C6D-9CD9-CC9CE2F530A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AEA67F4-7313-490E-B41B-780C9E07F9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26CF9F-CC6A-4010-A70A-E16F699FA027}" type="slidenum">
              <a:rPr lang="fr-FR" smtClean="0"/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005156338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7FCC561-5AD5-4083-9D1C-434A9832D67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92D5F50-C9A9-4B34-B4EC-E037460AE883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740628" y="1613058"/>
            <a:ext cx="4578429" cy="3844689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4C45A182-329D-44F6-85E7-ED9008161FDF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5453718" y="1613058"/>
            <a:ext cx="4578429" cy="3844689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FDADA26C-67B2-4E3B-9B70-F9A22FA54D7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AB350B-FF04-4129-B222-7D4856DEEB17}" type="datetime1">
              <a:rPr lang="fr-FR" smtClean="0"/>
              <a:t>20/03/2025</a:t>
            </a:fld>
            <a:endParaRPr lang="fr-FR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EBC39B5-93E1-43D0-9504-2AFD86EB8ED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302E6EF-DF63-4A6C-8364-E67F3099B2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26CF9F-CC6A-4010-A70A-E16F699FA027}" type="slidenum">
              <a:rPr lang="fr-FR" smtClean="0"/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199365466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5CA7EB-DF5F-4BAF-B7EB-8545772B459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42032" y="322612"/>
            <a:ext cx="9291518" cy="1171221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CE82A5B-4DEB-46C4-8349-D80C3A82231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742032" y="1485416"/>
            <a:ext cx="4557388" cy="727980"/>
          </a:xfrm>
        </p:spPr>
        <p:txBody>
          <a:bodyPr anchor="b"/>
          <a:lstStyle>
            <a:lvl1pPr marL="0" indent="0">
              <a:buNone/>
              <a:defRPr sz="2121" b="1"/>
            </a:lvl1pPr>
            <a:lvl2pPr marL="403982" indent="0">
              <a:buNone/>
              <a:defRPr sz="1767" b="1"/>
            </a:lvl2pPr>
            <a:lvl3pPr marL="807964" indent="0">
              <a:buNone/>
              <a:defRPr sz="1590" b="1"/>
            </a:lvl3pPr>
            <a:lvl4pPr marL="1211946" indent="0">
              <a:buNone/>
              <a:defRPr sz="1414" b="1"/>
            </a:lvl4pPr>
            <a:lvl5pPr marL="1615928" indent="0">
              <a:buNone/>
              <a:defRPr sz="1414" b="1"/>
            </a:lvl5pPr>
            <a:lvl6pPr marL="2019910" indent="0">
              <a:buNone/>
              <a:defRPr sz="1414" b="1"/>
            </a:lvl6pPr>
            <a:lvl7pPr marL="2423892" indent="0">
              <a:buNone/>
              <a:defRPr sz="1414" b="1"/>
            </a:lvl7pPr>
            <a:lvl8pPr marL="2827873" indent="0">
              <a:buNone/>
              <a:defRPr sz="1414" b="1"/>
            </a:lvl8pPr>
            <a:lvl9pPr marL="3231855" indent="0">
              <a:buNone/>
              <a:defRPr sz="1414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A617857-BEC8-4897-8458-02638C64AA7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742032" y="2213396"/>
            <a:ext cx="4557388" cy="32555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6254964-EAF4-403C-80E1-88DECBC5B98B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5453717" y="1485416"/>
            <a:ext cx="4579833" cy="727980"/>
          </a:xfrm>
        </p:spPr>
        <p:txBody>
          <a:bodyPr anchor="b"/>
          <a:lstStyle>
            <a:lvl1pPr marL="0" indent="0">
              <a:buNone/>
              <a:defRPr sz="2121" b="1"/>
            </a:lvl1pPr>
            <a:lvl2pPr marL="403982" indent="0">
              <a:buNone/>
              <a:defRPr sz="1767" b="1"/>
            </a:lvl2pPr>
            <a:lvl3pPr marL="807964" indent="0">
              <a:buNone/>
              <a:defRPr sz="1590" b="1"/>
            </a:lvl3pPr>
            <a:lvl4pPr marL="1211946" indent="0">
              <a:buNone/>
              <a:defRPr sz="1414" b="1"/>
            </a:lvl4pPr>
            <a:lvl5pPr marL="1615928" indent="0">
              <a:buNone/>
              <a:defRPr sz="1414" b="1"/>
            </a:lvl5pPr>
            <a:lvl6pPr marL="2019910" indent="0">
              <a:buNone/>
              <a:defRPr sz="1414" b="1"/>
            </a:lvl6pPr>
            <a:lvl7pPr marL="2423892" indent="0">
              <a:buNone/>
              <a:defRPr sz="1414" b="1"/>
            </a:lvl7pPr>
            <a:lvl8pPr marL="2827873" indent="0">
              <a:buNone/>
              <a:defRPr sz="1414" b="1"/>
            </a:lvl8pPr>
            <a:lvl9pPr marL="3231855" indent="0">
              <a:buNone/>
              <a:defRPr sz="1414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41877BAE-BD95-4DF3-8A6F-2595F07DFEAC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5453717" y="2213396"/>
            <a:ext cx="4579833" cy="32555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333ACF23-66EC-472B-A5DD-725281941DB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F00C88-22C1-44B8-9F94-A4285EF45FC0}" type="datetime1">
              <a:rPr lang="fr-FR" smtClean="0"/>
              <a:t>20/03/2025</a:t>
            </a:fld>
            <a:endParaRPr lang="fr-FR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AD70C001-19CA-48DD-916A-20A8E095F12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32F20EA2-84E2-443F-A0E1-B5F59A55E45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26CF9F-CC6A-4010-A70A-E16F699FA027}" type="slidenum">
              <a:rPr lang="fr-FR" smtClean="0"/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875101129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856AC2D-162A-44CE-B83D-E4E1E1A6584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28C2D0B0-A716-41FE-81D6-6A9EC2E50D7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04B436C-AC18-4E8B-B9BF-1A90F881272B}" type="datetime1">
              <a:rPr lang="fr-FR" smtClean="0"/>
              <a:t>20/03/2025</a:t>
            </a:fld>
            <a:endParaRPr lang="fr-FR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9BB28576-18DB-472B-8273-7AF12DD6223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A3917BC-7D7C-42BD-BB33-CFEAFEC7387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26CF9F-CC6A-4010-A70A-E16F699FA027}" type="slidenum">
              <a:rPr lang="fr-FR" smtClean="0"/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93237768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DCE39D6F-45F1-49A9-BC1E-2F9BD3D25B3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F586C7-EE96-41C7-B86E-9BDC7308EA7E}" type="datetime1">
              <a:rPr lang="fr-FR" smtClean="0"/>
              <a:t>20/03/2025</a:t>
            </a:fld>
            <a:endParaRPr lang="fr-FR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B80637AA-BE46-490F-9CAA-D41A3371CF5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83C328A-3BF2-4E11-850E-E4248123A9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26CF9F-CC6A-4010-A70A-E16F699FA027}" type="slidenum">
              <a:rPr lang="fr-FR" smtClean="0"/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544984067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8F458C8-B68C-43D0-89A9-94A44049614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42032" y="403966"/>
            <a:ext cx="3474500" cy="1413881"/>
          </a:xfrm>
        </p:spPr>
        <p:txBody>
          <a:bodyPr anchor="b"/>
          <a:lstStyle>
            <a:lvl1pPr>
              <a:defRPr sz="2828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A3658D3-AF86-475B-92A5-43926BDB746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9833" y="872454"/>
            <a:ext cx="5453717" cy="4306164"/>
          </a:xfrm>
        </p:spPr>
        <p:txBody>
          <a:bodyPr/>
          <a:lstStyle>
            <a:lvl1pPr>
              <a:defRPr sz="2828"/>
            </a:lvl1pPr>
            <a:lvl2pPr>
              <a:defRPr sz="2474"/>
            </a:lvl2pPr>
            <a:lvl3pPr>
              <a:defRPr sz="2121"/>
            </a:lvl3pPr>
            <a:lvl4pPr>
              <a:defRPr sz="1767"/>
            </a:lvl4pPr>
            <a:lvl5pPr>
              <a:defRPr sz="1767"/>
            </a:lvl5pPr>
            <a:lvl6pPr>
              <a:defRPr sz="1767"/>
            </a:lvl6pPr>
            <a:lvl7pPr>
              <a:defRPr sz="1767"/>
            </a:lvl7pPr>
            <a:lvl8pPr>
              <a:defRPr sz="1767"/>
            </a:lvl8pPr>
            <a:lvl9pPr>
              <a:defRPr sz="1767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B20241DC-B5CF-43B6-8DC5-76EC8937CEE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742032" y="1817847"/>
            <a:ext cx="3474500" cy="3367785"/>
          </a:xfrm>
        </p:spPr>
        <p:txBody>
          <a:bodyPr/>
          <a:lstStyle>
            <a:lvl1pPr marL="0" indent="0">
              <a:buNone/>
              <a:defRPr sz="1414"/>
            </a:lvl1pPr>
            <a:lvl2pPr marL="403982" indent="0">
              <a:buNone/>
              <a:defRPr sz="1237"/>
            </a:lvl2pPr>
            <a:lvl3pPr marL="807964" indent="0">
              <a:buNone/>
              <a:defRPr sz="1060"/>
            </a:lvl3pPr>
            <a:lvl4pPr marL="1211946" indent="0">
              <a:buNone/>
              <a:defRPr sz="884"/>
            </a:lvl4pPr>
            <a:lvl5pPr marL="1615928" indent="0">
              <a:buNone/>
              <a:defRPr sz="884"/>
            </a:lvl5pPr>
            <a:lvl6pPr marL="2019910" indent="0">
              <a:buNone/>
              <a:defRPr sz="884"/>
            </a:lvl6pPr>
            <a:lvl7pPr marL="2423892" indent="0">
              <a:buNone/>
              <a:defRPr sz="884"/>
            </a:lvl7pPr>
            <a:lvl8pPr marL="2827873" indent="0">
              <a:buNone/>
              <a:defRPr sz="884"/>
            </a:lvl8pPr>
            <a:lvl9pPr marL="3231855" indent="0">
              <a:buNone/>
              <a:defRPr sz="884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83E8516-0FB2-4023-9D4B-464082BAB82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012ACB1-F510-4FE7-8B66-EBF53FB519A2}" type="datetime1">
              <a:rPr lang="fr-FR" smtClean="0"/>
              <a:t>20/03/2025</a:t>
            </a:fld>
            <a:endParaRPr lang="fr-FR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59F7681C-B2DE-4081-8EF5-466BB5FA22D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72BFE5A-EEA6-4B37-B4A9-B4FF81B2913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26CF9F-CC6A-4010-A70A-E16F699FA027}" type="slidenum">
              <a:rPr lang="fr-FR" smtClean="0"/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91428418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A5634C9-7C59-4BD6-8A76-08BC7AE2A21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42032" y="403966"/>
            <a:ext cx="3474500" cy="1413881"/>
          </a:xfrm>
        </p:spPr>
        <p:txBody>
          <a:bodyPr anchor="b"/>
          <a:lstStyle>
            <a:lvl1pPr>
              <a:defRPr sz="2828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C6A156DE-3393-47F8-B162-0892A0CAC095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4579833" y="872454"/>
            <a:ext cx="5453717" cy="4306164"/>
          </a:xfrm>
        </p:spPr>
        <p:txBody>
          <a:bodyPr/>
          <a:lstStyle>
            <a:lvl1pPr marL="0" indent="0">
              <a:buNone/>
              <a:defRPr sz="2828"/>
            </a:lvl1pPr>
            <a:lvl2pPr marL="403982" indent="0">
              <a:buNone/>
              <a:defRPr sz="2474"/>
            </a:lvl2pPr>
            <a:lvl3pPr marL="807964" indent="0">
              <a:buNone/>
              <a:defRPr sz="2121"/>
            </a:lvl3pPr>
            <a:lvl4pPr marL="1211946" indent="0">
              <a:buNone/>
              <a:defRPr sz="1767"/>
            </a:lvl4pPr>
            <a:lvl5pPr marL="1615928" indent="0">
              <a:buNone/>
              <a:defRPr sz="1767"/>
            </a:lvl5pPr>
            <a:lvl6pPr marL="2019910" indent="0">
              <a:buNone/>
              <a:defRPr sz="1767"/>
            </a:lvl6pPr>
            <a:lvl7pPr marL="2423892" indent="0">
              <a:buNone/>
              <a:defRPr sz="1767"/>
            </a:lvl7pPr>
            <a:lvl8pPr marL="2827873" indent="0">
              <a:buNone/>
              <a:defRPr sz="1767"/>
            </a:lvl8pPr>
            <a:lvl9pPr marL="3231855" indent="0">
              <a:buNone/>
              <a:defRPr sz="1767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02BB8F6-0F56-4118-8D2C-DCF7542110B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742032" y="1817847"/>
            <a:ext cx="3474500" cy="3367785"/>
          </a:xfrm>
        </p:spPr>
        <p:txBody>
          <a:bodyPr/>
          <a:lstStyle>
            <a:lvl1pPr marL="0" indent="0">
              <a:buNone/>
              <a:defRPr sz="1414"/>
            </a:lvl1pPr>
            <a:lvl2pPr marL="403982" indent="0">
              <a:buNone/>
              <a:defRPr sz="1237"/>
            </a:lvl2pPr>
            <a:lvl3pPr marL="807964" indent="0">
              <a:buNone/>
              <a:defRPr sz="1060"/>
            </a:lvl3pPr>
            <a:lvl4pPr marL="1211946" indent="0">
              <a:buNone/>
              <a:defRPr sz="884"/>
            </a:lvl4pPr>
            <a:lvl5pPr marL="1615928" indent="0">
              <a:buNone/>
              <a:defRPr sz="884"/>
            </a:lvl5pPr>
            <a:lvl6pPr marL="2019910" indent="0">
              <a:buNone/>
              <a:defRPr sz="884"/>
            </a:lvl6pPr>
            <a:lvl7pPr marL="2423892" indent="0">
              <a:buNone/>
              <a:defRPr sz="884"/>
            </a:lvl7pPr>
            <a:lvl8pPr marL="2827873" indent="0">
              <a:buNone/>
              <a:defRPr sz="884"/>
            </a:lvl8pPr>
            <a:lvl9pPr marL="3231855" indent="0">
              <a:buNone/>
              <a:defRPr sz="884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59F1855-8228-4B00-A4A2-510B18A2246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B911FD-4155-4082-86AB-EE0921A7EB03}" type="datetime1">
              <a:rPr lang="fr-FR" smtClean="0"/>
              <a:t>20/03/2025</a:t>
            </a:fld>
            <a:endParaRPr lang="fr-FR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4CF70C0-5F49-4D80-91F5-515C5F30E0C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DD4DA3E-E006-4FEE-94C8-8C7D0F39DF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26CF9F-CC6A-4010-A70A-E16F699FA027}" type="slidenum">
              <a:rPr lang="fr-FR" smtClean="0"/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77481292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F1760C7-C182-49D0-85AD-0F692444232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4B7ECA6E-6174-4D41-8455-C7719394076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8DE91AA-8464-4A91-81A9-D42D26FD263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41A017D-CBF4-4DFE-8D24-68964C9B0490}" type="datetime1">
              <a:rPr lang="fr-FR" smtClean="0"/>
              <a:t>20/03/2025</a:t>
            </a:fld>
            <a:endParaRPr lang="fr-FR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D7F7776-B45A-4149-8E65-19671D2AC25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22D648A-D4B7-4F52-892B-626FB198CE0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26CF9F-CC6A-4010-A70A-E16F699FA027}" type="slidenum">
              <a:rPr lang="fr-FR" smtClean="0"/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150695970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1E22F87D-CCBA-47AE-BF3E-19A1EC78DA22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7709267" y="322612"/>
            <a:ext cx="2322880" cy="5135136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B9B81B35-B8F3-4431-829C-1203008D4CFD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740628" y="322612"/>
            <a:ext cx="6833979" cy="5135136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48AEA1A-9EFB-4A36-BCD9-1584AA25BBE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E7DF974-93F8-4E3D-A936-230C7BA08BB7}" type="datetime1">
              <a:rPr lang="fr-FR" smtClean="0"/>
              <a:t>20/03/2025</a:t>
            </a:fld>
            <a:endParaRPr lang="fr-FR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5AC42E5-3F7F-425E-B5D0-E3B0929242A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2F50FA4-45F9-45D2-85F2-32319A14735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26CF9F-CC6A-4010-A70A-E16F699FA027}" type="slidenum">
              <a:rPr lang="fr-FR" smtClean="0"/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595915859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Slide simple  : titre+2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Image 13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15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67B804FA-22C9-4D99-82E4-268260003433}" type="datetime1">
              <a:rPr lang="fr-FR" smtClean="0"/>
              <a:t>20/03/2025</a:t>
            </a:fld>
            <a:endParaRPr lang="fr-FR" dirty="0"/>
          </a:p>
        </p:txBody>
      </p:sp>
      <p:sp>
        <p:nvSpPr>
          <p:cNvPr id="16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Review- 2-2024</a:t>
            </a:r>
            <a:endParaRPr lang="fr-FR" dirty="0"/>
          </a:p>
        </p:txBody>
      </p:sp>
      <p:sp>
        <p:nvSpPr>
          <p:cNvPr id="17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‹#›</a:t>
            </a:fld>
            <a:endParaRPr lang="fr-FR" dirty="0"/>
          </a:p>
        </p:txBody>
      </p:sp>
      <p:sp>
        <p:nvSpPr>
          <p:cNvPr id="18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2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10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273820" y="797496"/>
            <a:ext cx="5040559" cy="4671443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rgbClr val="FF6700"/>
                </a:solidFill>
              </a:defRPr>
            </a:lvl1pPr>
            <a:lvl2pPr>
              <a:defRPr sz="1800">
                <a:solidFill>
                  <a:srgbClr val="00294B"/>
                </a:solidFill>
              </a:defRPr>
            </a:lvl2pPr>
            <a:lvl3pPr>
              <a:defRPr sz="1600">
                <a:solidFill>
                  <a:srgbClr val="456487"/>
                </a:solidFill>
              </a:defRPr>
            </a:lvl3pPr>
            <a:lvl4pPr>
              <a:defRPr sz="1400">
                <a:solidFill>
                  <a:srgbClr val="456487"/>
                </a:solidFill>
              </a:defRPr>
            </a:lvl4pPr>
            <a:lvl5pPr>
              <a:defRPr sz="1400"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11" name="Espace réservé du contenu 3"/>
          <p:cNvSpPr>
            <a:spLocks noGrp="1"/>
          </p:cNvSpPr>
          <p:nvPr>
            <p:ph sz="half" idx="13" hasCustomPrompt="1"/>
          </p:nvPr>
        </p:nvSpPr>
        <p:spPr>
          <a:xfrm>
            <a:off x="5535752" y="797496"/>
            <a:ext cx="5040559" cy="4671443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rgbClr val="FF6700"/>
                </a:solidFill>
              </a:defRPr>
            </a:lvl1pPr>
            <a:lvl2pPr>
              <a:defRPr sz="1800">
                <a:solidFill>
                  <a:srgbClr val="00294B"/>
                </a:solidFill>
              </a:defRPr>
            </a:lvl2pPr>
            <a:lvl3pPr>
              <a:defRPr sz="1600">
                <a:solidFill>
                  <a:srgbClr val="456487"/>
                </a:solidFill>
              </a:defRPr>
            </a:lvl3pPr>
            <a:lvl4pPr>
              <a:defRPr sz="1400">
                <a:solidFill>
                  <a:srgbClr val="456487"/>
                </a:solidFill>
              </a:defRPr>
            </a:lvl4pPr>
            <a:lvl5pPr>
              <a:defRPr sz="1400"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</p:spTree>
    <p:extLst>
      <p:ext uri="{BB962C8B-B14F-4D97-AF65-F5344CB8AC3E}">
        <p14:creationId xmlns:p14="http://schemas.microsoft.com/office/powerpoint/2010/main" val="407277645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4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19.xml"/><Relationship Id="rId7" Type="http://schemas.openxmlformats.org/officeDocument/2006/relationships/slideLayout" Target="../slideLayouts/slideLayout23.xml"/><Relationship Id="rId12" Type="http://schemas.openxmlformats.org/officeDocument/2006/relationships/slideLayout" Target="../slideLayouts/slideLayout28.xml"/><Relationship Id="rId2" Type="http://schemas.openxmlformats.org/officeDocument/2006/relationships/slideLayout" Target="../slideLayouts/slideLayout18.xml"/><Relationship Id="rId1" Type="http://schemas.openxmlformats.org/officeDocument/2006/relationships/slideLayout" Target="../slideLayouts/slideLayout17.xml"/><Relationship Id="rId6" Type="http://schemas.openxmlformats.org/officeDocument/2006/relationships/slideLayout" Target="../slideLayouts/slideLayout22.xml"/><Relationship Id="rId11" Type="http://schemas.openxmlformats.org/officeDocument/2006/relationships/slideLayout" Target="../slideLayouts/slideLayout27.xml"/><Relationship Id="rId5" Type="http://schemas.openxmlformats.org/officeDocument/2006/relationships/slideLayout" Target="../slideLayouts/slideLayout21.xml"/><Relationship Id="rId10" Type="http://schemas.openxmlformats.org/officeDocument/2006/relationships/slideLayout" Target="../slideLayouts/slideLayout26.xml"/><Relationship Id="rId4" Type="http://schemas.openxmlformats.org/officeDocument/2006/relationships/slideLayout" Target="../slideLayouts/slideLayout20.xml"/><Relationship Id="rId9" Type="http://schemas.openxmlformats.org/officeDocument/2006/relationships/slideLayout" Target="../slideLayouts/slideLayout25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741363" y="322263"/>
            <a:ext cx="9290050" cy="117157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612900"/>
            <a:ext cx="9290050" cy="384492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/>
              <a:t>Modifiez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741363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DF7E9A5-A022-412D-A1F1-E33AE82B85A5}" type="datetime1">
              <a:rPr lang="fr-FR" smtClean="0"/>
              <a:t>20/03/2025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568700" y="5616575"/>
            <a:ext cx="363537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PERLE- Project Progress Review- 2-2024</a:t>
            </a:r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7608888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126CF9F-CC6A-4010-A70A-E16F699FA027}" type="slidenum">
              <a:rPr lang="fr-FR" smtClean="0"/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63561366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26" r:id="rId1"/>
    <p:sldLayoutId id="2147483756" r:id="rId2"/>
    <p:sldLayoutId id="2147483727" r:id="rId3"/>
    <p:sldLayoutId id="2147483738" r:id="rId4"/>
    <p:sldLayoutId id="2147483753" r:id="rId5"/>
    <p:sldLayoutId id="2147483754" r:id="rId6"/>
    <p:sldLayoutId id="2147483755" r:id="rId7"/>
    <p:sldLayoutId id="2147483731" r:id="rId8"/>
    <p:sldLayoutId id="2147483732" r:id="rId9"/>
    <p:sldLayoutId id="2147483733" r:id="rId10"/>
    <p:sldLayoutId id="2147483734" r:id="rId11"/>
    <p:sldLayoutId id="2147483735" r:id="rId12"/>
    <p:sldLayoutId id="2147483736" r:id="rId13"/>
    <p:sldLayoutId id="2147483757" r:id="rId14"/>
    <p:sldLayoutId id="2147483758" r:id="rId15"/>
    <p:sldLayoutId id="2147483759" r:id="rId16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BDF4D560-BDD9-43AF-A3A3-57556241A86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40629" y="322612"/>
            <a:ext cx="9291518" cy="1171221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9AD0017-E242-4005-8BA7-625CB6F09C7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740629" y="1613058"/>
            <a:ext cx="9291518" cy="384468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B451CFB-693C-439E-A44C-53E18F47A217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740628" y="5616248"/>
            <a:ext cx="2423874" cy="32261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6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261BAF6-A607-436F-9C47-F6E14E3C4A9C}" type="datetime1">
              <a:rPr lang="fr-FR" smtClean="0"/>
              <a:t>20/03/2025</a:t>
            </a:fld>
            <a:endParaRPr lang="fr-FR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6031553-B6B7-486C-BE46-84C8561FD8C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568482" y="5616248"/>
            <a:ext cx="3635812" cy="32261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06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PERLE- Project Progress Review- 2-2024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DE960FE-D502-4E31-BB38-68136A0D746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7608273" y="5616248"/>
            <a:ext cx="2423874" cy="32261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6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126CF9F-CC6A-4010-A70A-E16F699FA027}" type="slidenum">
              <a:rPr lang="fr-FR" smtClean="0"/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06589814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66" r:id="rId1"/>
    <p:sldLayoutId id="2147483967" r:id="rId2"/>
    <p:sldLayoutId id="2147483968" r:id="rId3"/>
    <p:sldLayoutId id="2147483969" r:id="rId4"/>
    <p:sldLayoutId id="2147483970" r:id="rId5"/>
    <p:sldLayoutId id="2147483971" r:id="rId6"/>
    <p:sldLayoutId id="2147483972" r:id="rId7"/>
    <p:sldLayoutId id="2147483973" r:id="rId8"/>
    <p:sldLayoutId id="2147483974" r:id="rId9"/>
    <p:sldLayoutId id="2147483975" r:id="rId10"/>
    <p:sldLayoutId id="2147483976" r:id="rId11"/>
    <p:sldLayoutId id="2147483978" r:id="rId12"/>
  </p:sldLayoutIdLst>
  <p:hf hdr="0"/>
  <p:txStyles>
    <p:titleStyle>
      <a:lvl1pPr algn="l" defTabSz="807964" rtl="0" eaLnBrk="1" latinLnBrk="0" hangingPunct="1">
        <a:lnSpc>
          <a:spcPct val="90000"/>
        </a:lnSpc>
        <a:spcBef>
          <a:spcPct val="0"/>
        </a:spcBef>
        <a:buNone/>
        <a:defRPr sz="3888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01991" indent="-201991" algn="l" defTabSz="807964" rtl="0" eaLnBrk="1" latinLnBrk="0" hangingPunct="1">
        <a:lnSpc>
          <a:spcPct val="90000"/>
        </a:lnSpc>
        <a:spcBef>
          <a:spcPts val="884"/>
        </a:spcBef>
        <a:buFont typeface="Arial" panose="020B0604020202020204" pitchFamily="34" charset="0"/>
        <a:buChar char="•"/>
        <a:defRPr sz="2474" kern="1200">
          <a:solidFill>
            <a:schemeClr val="tx1"/>
          </a:solidFill>
          <a:latin typeface="+mn-lt"/>
          <a:ea typeface="+mn-ea"/>
          <a:cs typeface="+mn-cs"/>
        </a:defRPr>
      </a:lvl1pPr>
      <a:lvl2pPr marL="605973" indent="-201991" algn="l" defTabSz="807964" rtl="0" eaLnBrk="1" latinLnBrk="0" hangingPunct="1">
        <a:lnSpc>
          <a:spcPct val="90000"/>
        </a:lnSpc>
        <a:spcBef>
          <a:spcPts val="442"/>
        </a:spcBef>
        <a:buFont typeface="Arial" panose="020B0604020202020204" pitchFamily="34" charset="0"/>
        <a:buChar char="•"/>
        <a:defRPr sz="2121" kern="1200">
          <a:solidFill>
            <a:schemeClr val="tx1"/>
          </a:solidFill>
          <a:latin typeface="+mn-lt"/>
          <a:ea typeface="+mn-ea"/>
          <a:cs typeface="+mn-cs"/>
        </a:defRPr>
      </a:lvl2pPr>
      <a:lvl3pPr marL="1009955" indent="-201991" algn="l" defTabSz="807964" rtl="0" eaLnBrk="1" latinLnBrk="0" hangingPunct="1">
        <a:lnSpc>
          <a:spcPct val="90000"/>
        </a:lnSpc>
        <a:spcBef>
          <a:spcPts val="442"/>
        </a:spcBef>
        <a:buFont typeface="Arial" panose="020B0604020202020204" pitchFamily="34" charset="0"/>
        <a:buChar char="•"/>
        <a:defRPr sz="1767" kern="1200">
          <a:solidFill>
            <a:schemeClr val="tx1"/>
          </a:solidFill>
          <a:latin typeface="+mn-lt"/>
          <a:ea typeface="+mn-ea"/>
          <a:cs typeface="+mn-cs"/>
        </a:defRPr>
      </a:lvl3pPr>
      <a:lvl4pPr marL="1413937" indent="-201991" algn="l" defTabSz="807964" rtl="0" eaLnBrk="1" latinLnBrk="0" hangingPunct="1">
        <a:lnSpc>
          <a:spcPct val="90000"/>
        </a:lnSpc>
        <a:spcBef>
          <a:spcPts val="442"/>
        </a:spcBef>
        <a:buFont typeface="Arial" panose="020B0604020202020204" pitchFamily="34" charset="0"/>
        <a:buChar char="•"/>
        <a:defRPr sz="1590" kern="1200">
          <a:solidFill>
            <a:schemeClr val="tx1"/>
          </a:solidFill>
          <a:latin typeface="+mn-lt"/>
          <a:ea typeface="+mn-ea"/>
          <a:cs typeface="+mn-cs"/>
        </a:defRPr>
      </a:lvl4pPr>
      <a:lvl5pPr marL="1817919" indent="-201991" algn="l" defTabSz="807964" rtl="0" eaLnBrk="1" latinLnBrk="0" hangingPunct="1">
        <a:lnSpc>
          <a:spcPct val="90000"/>
        </a:lnSpc>
        <a:spcBef>
          <a:spcPts val="442"/>
        </a:spcBef>
        <a:buFont typeface="Arial" panose="020B0604020202020204" pitchFamily="34" charset="0"/>
        <a:buChar char="•"/>
        <a:defRPr sz="1590" kern="1200">
          <a:solidFill>
            <a:schemeClr val="tx1"/>
          </a:solidFill>
          <a:latin typeface="+mn-lt"/>
          <a:ea typeface="+mn-ea"/>
          <a:cs typeface="+mn-cs"/>
        </a:defRPr>
      </a:lvl5pPr>
      <a:lvl6pPr marL="2221901" indent="-201991" algn="l" defTabSz="807964" rtl="0" eaLnBrk="1" latinLnBrk="0" hangingPunct="1">
        <a:lnSpc>
          <a:spcPct val="90000"/>
        </a:lnSpc>
        <a:spcBef>
          <a:spcPts val="442"/>
        </a:spcBef>
        <a:buFont typeface="Arial" panose="020B0604020202020204" pitchFamily="34" charset="0"/>
        <a:buChar char="•"/>
        <a:defRPr sz="1590" kern="1200">
          <a:solidFill>
            <a:schemeClr val="tx1"/>
          </a:solidFill>
          <a:latin typeface="+mn-lt"/>
          <a:ea typeface="+mn-ea"/>
          <a:cs typeface="+mn-cs"/>
        </a:defRPr>
      </a:lvl6pPr>
      <a:lvl7pPr marL="2625882" indent="-201991" algn="l" defTabSz="807964" rtl="0" eaLnBrk="1" latinLnBrk="0" hangingPunct="1">
        <a:lnSpc>
          <a:spcPct val="90000"/>
        </a:lnSpc>
        <a:spcBef>
          <a:spcPts val="442"/>
        </a:spcBef>
        <a:buFont typeface="Arial" panose="020B0604020202020204" pitchFamily="34" charset="0"/>
        <a:buChar char="•"/>
        <a:defRPr sz="1590" kern="1200">
          <a:solidFill>
            <a:schemeClr val="tx1"/>
          </a:solidFill>
          <a:latin typeface="+mn-lt"/>
          <a:ea typeface="+mn-ea"/>
          <a:cs typeface="+mn-cs"/>
        </a:defRPr>
      </a:lvl7pPr>
      <a:lvl8pPr marL="3029864" indent="-201991" algn="l" defTabSz="807964" rtl="0" eaLnBrk="1" latinLnBrk="0" hangingPunct="1">
        <a:lnSpc>
          <a:spcPct val="90000"/>
        </a:lnSpc>
        <a:spcBef>
          <a:spcPts val="442"/>
        </a:spcBef>
        <a:buFont typeface="Arial" panose="020B0604020202020204" pitchFamily="34" charset="0"/>
        <a:buChar char="•"/>
        <a:defRPr sz="1590" kern="1200">
          <a:solidFill>
            <a:schemeClr val="tx1"/>
          </a:solidFill>
          <a:latin typeface="+mn-lt"/>
          <a:ea typeface="+mn-ea"/>
          <a:cs typeface="+mn-cs"/>
        </a:defRPr>
      </a:lvl8pPr>
      <a:lvl9pPr marL="3433846" indent="-201991" algn="l" defTabSz="807964" rtl="0" eaLnBrk="1" latinLnBrk="0" hangingPunct="1">
        <a:lnSpc>
          <a:spcPct val="90000"/>
        </a:lnSpc>
        <a:spcBef>
          <a:spcPts val="442"/>
        </a:spcBef>
        <a:buFont typeface="Arial" panose="020B0604020202020204" pitchFamily="34" charset="0"/>
        <a:buChar char="•"/>
        <a:defRPr sz="159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807964" rtl="0" eaLnBrk="1" latinLnBrk="0" hangingPunct="1">
        <a:defRPr sz="1590" kern="1200">
          <a:solidFill>
            <a:schemeClr val="tx1"/>
          </a:solidFill>
          <a:latin typeface="+mn-lt"/>
          <a:ea typeface="+mn-ea"/>
          <a:cs typeface="+mn-cs"/>
        </a:defRPr>
      </a:lvl1pPr>
      <a:lvl2pPr marL="403982" algn="l" defTabSz="807964" rtl="0" eaLnBrk="1" latinLnBrk="0" hangingPunct="1">
        <a:defRPr sz="1590" kern="1200">
          <a:solidFill>
            <a:schemeClr val="tx1"/>
          </a:solidFill>
          <a:latin typeface="+mn-lt"/>
          <a:ea typeface="+mn-ea"/>
          <a:cs typeface="+mn-cs"/>
        </a:defRPr>
      </a:lvl2pPr>
      <a:lvl3pPr marL="807964" algn="l" defTabSz="807964" rtl="0" eaLnBrk="1" latinLnBrk="0" hangingPunct="1">
        <a:defRPr sz="1590" kern="1200">
          <a:solidFill>
            <a:schemeClr val="tx1"/>
          </a:solidFill>
          <a:latin typeface="+mn-lt"/>
          <a:ea typeface="+mn-ea"/>
          <a:cs typeface="+mn-cs"/>
        </a:defRPr>
      </a:lvl3pPr>
      <a:lvl4pPr marL="1211946" algn="l" defTabSz="807964" rtl="0" eaLnBrk="1" latinLnBrk="0" hangingPunct="1">
        <a:defRPr sz="1590" kern="1200">
          <a:solidFill>
            <a:schemeClr val="tx1"/>
          </a:solidFill>
          <a:latin typeface="+mn-lt"/>
          <a:ea typeface="+mn-ea"/>
          <a:cs typeface="+mn-cs"/>
        </a:defRPr>
      </a:lvl4pPr>
      <a:lvl5pPr marL="1615928" algn="l" defTabSz="807964" rtl="0" eaLnBrk="1" latinLnBrk="0" hangingPunct="1">
        <a:defRPr sz="1590" kern="1200">
          <a:solidFill>
            <a:schemeClr val="tx1"/>
          </a:solidFill>
          <a:latin typeface="+mn-lt"/>
          <a:ea typeface="+mn-ea"/>
          <a:cs typeface="+mn-cs"/>
        </a:defRPr>
      </a:lvl5pPr>
      <a:lvl6pPr marL="2019910" algn="l" defTabSz="807964" rtl="0" eaLnBrk="1" latinLnBrk="0" hangingPunct="1">
        <a:defRPr sz="1590" kern="1200">
          <a:solidFill>
            <a:schemeClr val="tx1"/>
          </a:solidFill>
          <a:latin typeface="+mn-lt"/>
          <a:ea typeface="+mn-ea"/>
          <a:cs typeface="+mn-cs"/>
        </a:defRPr>
      </a:lvl6pPr>
      <a:lvl7pPr marL="2423892" algn="l" defTabSz="807964" rtl="0" eaLnBrk="1" latinLnBrk="0" hangingPunct="1">
        <a:defRPr sz="1590" kern="1200">
          <a:solidFill>
            <a:schemeClr val="tx1"/>
          </a:solidFill>
          <a:latin typeface="+mn-lt"/>
          <a:ea typeface="+mn-ea"/>
          <a:cs typeface="+mn-cs"/>
        </a:defRPr>
      </a:lvl7pPr>
      <a:lvl8pPr marL="2827873" algn="l" defTabSz="807964" rtl="0" eaLnBrk="1" latinLnBrk="0" hangingPunct="1">
        <a:defRPr sz="1590" kern="1200">
          <a:solidFill>
            <a:schemeClr val="tx1"/>
          </a:solidFill>
          <a:latin typeface="+mn-lt"/>
          <a:ea typeface="+mn-ea"/>
          <a:cs typeface="+mn-cs"/>
        </a:defRPr>
      </a:lvl8pPr>
      <a:lvl9pPr marL="3231855" algn="l" defTabSz="807964" rtl="0" eaLnBrk="1" latinLnBrk="0" hangingPunct="1">
        <a:defRPr sz="159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8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8.xml"/><Relationship Id="rId4" Type="http://schemas.openxmlformats.org/officeDocument/2006/relationships/comments" Target="../comments/commen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8.xml"/><Relationship Id="rId4" Type="http://schemas.openxmlformats.org/officeDocument/2006/relationships/image" Target="../media/image14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g"/><Relationship Id="rId7" Type="http://schemas.openxmlformats.org/officeDocument/2006/relationships/image" Target="../media/image20.jpg"/><Relationship Id="rId2" Type="http://schemas.openxmlformats.org/officeDocument/2006/relationships/image" Target="../media/image15.jpg"/><Relationship Id="rId1" Type="http://schemas.openxmlformats.org/officeDocument/2006/relationships/slideLayout" Target="../slideLayouts/slideLayout28.xml"/><Relationship Id="rId6" Type="http://schemas.openxmlformats.org/officeDocument/2006/relationships/image" Target="../media/image19.jpg"/><Relationship Id="rId5" Type="http://schemas.openxmlformats.org/officeDocument/2006/relationships/image" Target="../media/image18.jpg"/><Relationship Id="rId4" Type="http://schemas.openxmlformats.org/officeDocument/2006/relationships/image" Target="../media/image17.jp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8.xml"/><Relationship Id="rId4" Type="http://schemas.openxmlformats.org/officeDocument/2006/relationships/image" Target="../media/image23.jp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emf"/><Relationship Id="rId7" Type="http://schemas.openxmlformats.org/officeDocument/2006/relationships/image" Target="../media/image29.emf"/><Relationship Id="rId2" Type="http://schemas.openxmlformats.org/officeDocument/2006/relationships/image" Target="../media/image24.emf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28.emf"/><Relationship Id="rId5" Type="http://schemas.openxmlformats.org/officeDocument/2006/relationships/image" Target="../media/image27.emf"/><Relationship Id="rId4" Type="http://schemas.openxmlformats.org/officeDocument/2006/relationships/image" Target="../media/image26.emf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jpg"/><Relationship Id="rId2" Type="http://schemas.openxmlformats.org/officeDocument/2006/relationships/image" Target="../media/image30.jpg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33.png"/><Relationship Id="rId4" Type="http://schemas.openxmlformats.org/officeDocument/2006/relationships/image" Target="../media/image32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38.png"/><Relationship Id="rId5" Type="http://schemas.openxmlformats.org/officeDocument/2006/relationships/image" Target="../media/image37.jpg"/><Relationship Id="rId4" Type="http://schemas.openxmlformats.org/officeDocument/2006/relationships/image" Target="../media/image36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28.xml"/><Relationship Id="rId5" Type="http://schemas.openxmlformats.org/officeDocument/2006/relationships/image" Target="../media/image41.png"/><Relationship Id="rId4" Type="http://schemas.openxmlformats.org/officeDocument/2006/relationships/image" Target="../media/image40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png"/><Relationship Id="rId2" Type="http://schemas.openxmlformats.org/officeDocument/2006/relationships/image" Target="../media/image42.png"/><Relationship Id="rId1" Type="http://schemas.openxmlformats.org/officeDocument/2006/relationships/slideLayout" Target="../slideLayouts/slideLayout4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8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 3">
            <a:extLst>
              <a:ext uri="{FF2B5EF4-FFF2-40B4-BE49-F238E27FC236}">
                <a16:creationId xmlns:a16="http://schemas.microsoft.com/office/drawing/2014/main" id="{8CE213AC-7DC4-881A-BE68-5F6D90102AD1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alphaModFix amt="54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36252" y="1712099"/>
            <a:ext cx="4426399" cy="3477885"/>
          </a:xfrm>
          <a:prstGeom prst="rect">
            <a:avLst/>
          </a:prstGeom>
        </p:spPr>
      </p:pic>
      <p:sp>
        <p:nvSpPr>
          <p:cNvPr id="9" name="ZoneTexte 8">
            <a:extLst>
              <a:ext uri="{FF2B5EF4-FFF2-40B4-BE49-F238E27FC236}">
                <a16:creationId xmlns:a16="http://schemas.microsoft.com/office/drawing/2014/main" id="{27E7CFD6-0172-42A9-A91E-F497F6A95F1D}"/>
              </a:ext>
            </a:extLst>
          </p:cNvPr>
          <p:cNvSpPr txBox="1"/>
          <p:nvPr/>
        </p:nvSpPr>
        <p:spPr>
          <a:xfrm>
            <a:off x="975159" y="1949624"/>
            <a:ext cx="9145016" cy="31700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3600" b="1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Project Progress </a:t>
            </a:r>
            <a:r>
              <a:rPr lang="fr-FR" sz="3600" b="1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Review</a:t>
            </a:r>
            <a:r>
              <a:rPr lang="fr-FR" sz="3600" b="1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(PPR) 2-2024</a:t>
            </a:r>
          </a:p>
          <a:p>
            <a:pPr algn="ctr"/>
            <a:endParaRPr lang="fr-FR" sz="3600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  <a:p>
            <a:pPr algn="ctr"/>
            <a:r>
              <a:rPr lang="fr-FR" sz="2800" b="1" dirty="0">
                <a:latin typeface="+mn-lt"/>
              </a:rPr>
              <a:t>WP- Laser </a:t>
            </a:r>
          </a:p>
          <a:p>
            <a:pPr algn="ctr"/>
            <a:r>
              <a:rPr lang="fr-FR" sz="2800" b="1" dirty="0" err="1">
                <a:latin typeface="+mn-lt"/>
              </a:rPr>
              <a:t>Presented</a:t>
            </a:r>
            <a:r>
              <a:rPr lang="fr-FR" sz="2800" b="1" dirty="0">
                <a:latin typeface="+mn-lt"/>
              </a:rPr>
              <a:t> by: Fatematuj Johora</a:t>
            </a:r>
          </a:p>
          <a:p>
            <a:pPr algn="ctr"/>
            <a:endParaRPr lang="fr-FR" sz="2400" dirty="0">
              <a:latin typeface="+mn-lt"/>
            </a:endParaRPr>
          </a:p>
          <a:p>
            <a:pPr algn="ctr"/>
            <a:endParaRPr lang="fr-FR" sz="2400" dirty="0">
              <a:latin typeface="+mn-lt"/>
            </a:endParaRPr>
          </a:p>
          <a:p>
            <a:pPr algn="ctr"/>
            <a:r>
              <a:rPr lang="fr-FR" sz="2400" dirty="0" err="1">
                <a:latin typeface="+mn-lt"/>
              </a:rPr>
              <a:t>January</a:t>
            </a:r>
            <a:r>
              <a:rPr lang="fr-FR" sz="2400" dirty="0">
                <a:latin typeface="+mn-lt"/>
              </a:rPr>
              <a:t> 20, 2025</a:t>
            </a:r>
          </a:p>
        </p:txBody>
      </p:sp>
      <p:pic>
        <p:nvPicPr>
          <p:cNvPr id="5" name="Image 4">
            <a:extLst>
              <a:ext uri="{FF2B5EF4-FFF2-40B4-BE49-F238E27FC236}">
                <a16:creationId xmlns:a16="http://schemas.microsoft.com/office/drawing/2014/main" id="{E0537CC1-C2DF-C452-B89B-2387774B082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88867" y="774789"/>
            <a:ext cx="1117600" cy="762000"/>
          </a:xfrm>
          <a:prstGeom prst="rect">
            <a:avLst/>
          </a:prstGeom>
        </p:spPr>
      </p:pic>
      <p:sp>
        <p:nvSpPr>
          <p:cNvPr id="17" name="Date Placeholder 16">
            <a:extLst>
              <a:ext uri="{FF2B5EF4-FFF2-40B4-BE49-F238E27FC236}">
                <a16:creationId xmlns:a16="http://schemas.microsoft.com/office/drawing/2014/main" id="{A62D90FC-1D39-4560-91AA-B3935390699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9A29D1B-3918-412D-91FB-744EF8497456}" type="datetime1">
              <a:rPr lang="fr-FR" smtClean="0"/>
              <a:t>20/03/2025</a:t>
            </a:fld>
            <a:endParaRPr lang="fr-FR" dirty="0"/>
          </a:p>
        </p:txBody>
      </p:sp>
      <p:sp>
        <p:nvSpPr>
          <p:cNvPr id="18" name="Footer Placeholder 17">
            <a:extLst>
              <a:ext uri="{FF2B5EF4-FFF2-40B4-BE49-F238E27FC236}">
                <a16:creationId xmlns:a16="http://schemas.microsoft.com/office/drawing/2014/main" id="{F60FDB4D-DD9E-4AA7-AC23-508BAD4C790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  <a:endParaRPr lang="fr-FR" dirty="0"/>
          </a:p>
        </p:txBody>
      </p:sp>
      <p:sp>
        <p:nvSpPr>
          <p:cNvPr id="19" name="Slide Number Placeholder 18">
            <a:extLst>
              <a:ext uri="{FF2B5EF4-FFF2-40B4-BE49-F238E27FC236}">
                <a16:creationId xmlns:a16="http://schemas.microsoft.com/office/drawing/2014/main" id="{940EDF2D-1950-4209-B987-02CF02EB36F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91566183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658FA2B-3DD2-4091-867E-2E4AE6D8BF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dirty="0"/>
              <a:t>Objective: Laser Installation 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BC0EFAE0-84A9-4636-8579-9FDEEE10262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B2D747C-4B10-41D0-8280-3F79C7449AC8}" type="datetime1">
              <a:rPr lang="fr-FR" smtClean="0"/>
              <a:t>20/03/2025</a:t>
            </a:fld>
            <a:endParaRPr lang="fr-FR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21C9BB7C-5A04-4DF3-970B-952050BAF49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  <a:endParaRPr lang="fr-FR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767F6124-725F-40C9-8626-3ED9298C12C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2</a:t>
            </a:fld>
            <a:endParaRPr lang="fr-FR" dirty="0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372A07DB-0708-4877-BA78-59FFA8C1A574}"/>
              </a:ext>
            </a:extLst>
          </p:cNvPr>
          <p:cNvSpPr txBox="1"/>
          <p:nvPr/>
        </p:nvSpPr>
        <p:spPr>
          <a:xfrm>
            <a:off x="1004697" y="926169"/>
            <a:ext cx="3745256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Model of Optical Transport Line</a:t>
            </a:r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0B09EBFD-5240-4F6F-920B-132E3415C05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762651" y="951223"/>
            <a:ext cx="1994449" cy="4230798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4401DCD7-7E8A-4B1E-A393-BF3437717FB4}"/>
              </a:ext>
            </a:extLst>
          </p:cNvPr>
          <p:cNvSpPr txBox="1"/>
          <p:nvPr/>
        </p:nvSpPr>
        <p:spPr>
          <a:xfrm>
            <a:off x="7383791" y="5182021"/>
            <a:ext cx="2464136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Optical room design</a:t>
            </a:r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DB4483DE-5484-4E36-92D7-87E67A345FD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45827" y="1267188"/>
            <a:ext cx="5971320" cy="2901180"/>
          </a:xfrm>
          <a:prstGeom prst="rect">
            <a:avLst/>
          </a:prstGeom>
        </p:spPr>
      </p:pic>
      <p:sp>
        <p:nvSpPr>
          <p:cNvPr id="19" name="TextBox 18">
            <a:extLst>
              <a:ext uri="{FF2B5EF4-FFF2-40B4-BE49-F238E27FC236}">
                <a16:creationId xmlns:a16="http://schemas.microsoft.com/office/drawing/2014/main" id="{079C0A81-B12E-4395-BFE7-C0F93EE50AB3}"/>
              </a:ext>
            </a:extLst>
          </p:cNvPr>
          <p:cNvSpPr txBox="1"/>
          <p:nvPr/>
        </p:nvSpPr>
        <p:spPr>
          <a:xfrm>
            <a:off x="489843" y="4167632"/>
            <a:ext cx="6357230" cy="132343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Arial" panose="020B0604020202020204" pitchFamily="34" charset="0"/>
              </a:rPr>
              <a:t>Objectives:</a:t>
            </a: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dirty="0">
                <a:latin typeface="Calibri" panose="020F0502020204030204" pitchFamily="34" charset="0"/>
                <a:cs typeface="Arial" panose="020B0604020202020204" pitchFamily="34" charset="0"/>
              </a:rPr>
              <a:t>To design the optical room and optical transport line.</a:t>
            </a: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dirty="0">
                <a:latin typeface="Calibri" panose="020F0502020204030204" pitchFamily="34" charset="0"/>
                <a:cs typeface="Arial" panose="020B0604020202020204" pitchFamily="34" charset="0"/>
              </a:rPr>
              <a:t>To check the Laser parameters before transportation.</a:t>
            </a: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dirty="0">
                <a:latin typeface="Calibri" panose="020F0502020204030204" pitchFamily="34" charset="0"/>
                <a:cs typeface="Arial" panose="020B0604020202020204" pitchFamily="34" charset="0"/>
              </a:rPr>
              <a:t>Laser Installation, order, and measurements.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0477447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1FB5B2BC-CAA9-4056-999C-7E8AB212D22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B0C66D-A9CD-43AD-BAA3-1FB440E6DB84}" type="datetime1">
              <a:rPr lang="fr-FR" smtClean="0"/>
              <a:t>20/03/2025</a:t>
            </a:fld>
            <a:endParaRPr lang="fr-FR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615ADC3C-F6F8-4C43-9F09-7E731BCFA0A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PERLE- Project Progress Review- 2-2024</a:t>
            </a:r>
            <a:endParaRPr lang="fr-FR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AA285D7-A79F-4AD7-9B48-EED781894CD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3</a:t>
            </a:fld>
            <a:endParaRPr lang="fr-FR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409F9D49-ADDF-4A50-986A-4EF0CA771697}"/>
              </a:ext>
            </a:extLst>
          </p:cNvPr>
          <p:cNvSpPr txBox="1"/>
          <p:nvPr/>
        </p:nvSpPr>
        <p:spPr>
          <a:xfrm>
            <a:off x="579520" y="2254355"/>
            <a:ext cx="5387340" cy="147732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Calibri" panose="020F0502020204030204" pitchFamily="34" charset="0"/>
              </a:rPr>
              <a:t>The overall system is composed of: </a:t>
            </a:r>
          </a:p>
          <a:p>
            <a:pPr marL="457200" indent="-457200">
              <a:buAutoNum type="arabicPeriod"/>
            </a:pPr>
            <a:r>
              <a:rPr lang="en-US" sz="1800" i="0" u="none" strike="noStrike" baseline="0" dirty="0">
                <a:solidFill>
                  <a:srgbClr val="000000"/>
                </a:solidFill>
                <a:latin typeface="Calibri" panose="020F0502020204030204" pitchFamily="34" charset="0"/>
              </a:rPr>
              <a:t>Satsuma Controller</a:t>
            </a:r>
          </a:p>
          <a:p>
            <a:pPr marL="457200" indent="-457200">
              <a:buAutoNum type="arabicPeriod"/>
            </a:pPr>
            <a:r>
              <a:rPr lang="en-US" sz="1800" i="0" u="none" strike="noStrike" baseline="0" dirty="0">
                <a:solidFill>
                  <a:srgbClr val="000000"/>
                </a:solidFill>
                <a:latin typeface="Calibri" panose="020F0502020204030204" pitchFamily="34" charset="0"/>
              </a:rPr>
              <a:t>Satsuma Laser head</a:t>
            </a:r>
          </a:p>
          <a:p>
            <a:pPr marL="457200" indent="-457200">
              <a:buFontTx/>
              <a:buAutoNum type="arabicPeriod"/>
            </a:pPr>
            <a:r>
              <a:rPr lang="en-US" sz="1800" i="0" u="none" strike="noStrike" baseline="0" dirty="0">
                <a:solidFill>
                  <a:srgbClr val="000000"/>
                </a:solidFill>
                <a:latin typeface="Calibri" panose="020F0502020204030204" pitchFamily="34" charset="0"/>
              </a:rPr>
              <a:t>Stretcher Module</a:t>
            </a:r>
          </a:p>
          <a:p>
            <a:pPr marL="457200" indent="-457200">
              <a:buAutoNum type="arabicPeriod"/>
            </a:pPr>
            <a:r>
              <a:rPr lang="en-US" sz="1800" i="0" u="none" strike="noStrike" baseline="0" dirty="0">
                <a:solidFill>
                  <a:srgbClr val="000000"/>
                </a:solidFill>
                <a:latin typeface="Calibri" panose="020F0502020204030204" pitchFamily="34" charset="0"/>
              </a:rPr>
              <a:t>Chiller</a:t>
            </a:r>
          </a:p>
        </p:txBody>
      </p:sp>
      <p:sp>
        <p:nvSpPr>
          <p:cNvPr id="12" name="Title 4">
            <a:extLst>
              <a:ext uri="{FF2B5EF4-FFF2-40B4-BE49-F238E27FC236}">
                <a16:creationId xmlns:a16="http://schemas.microsoft.com/office/drawing/2014/main" id="{BE6BFFAA-56FF-4632-B3DA-4E62B600A82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/>
          <a:p>
            <a:pPr algn="ctr"/>
            <a:r>
              <a:rPr lang="en-US" dirty="0"/>
              <a:t>PERLE Photocathode laser-SATSUMA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9BEBDA8C-6ED4-4459-A7E6-37E5484D82ED}"/>
                  </a:ext>
                </a:extLst>
              </p:cNvPr>
              <p:cNvSpPr txBox="1"/>
              <p:nvPr/>
            </p:nvSpPr>
            <p:spPr>
              <a:xfrm>
                <a:off x="390281" y="918290"/>
                <a:ext cx="6652290" cy="999248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Ø"/>
                </a:pPr>
                <a:r>
                  <a:rPr lang="en-US" dirty="0">
                    <a:effectLst/>
                    <a:latin typeface="Calibri" panose="020F0502020204030204" pitchFamily="34" charset="0"/>
                    <a:ea typeface="Calibri" panose="020F0502020204030204" pitchFamily="34" charset="0"/>
                    <a:cs typeface="Arial" panose="020B0604020202020204" pitchFamily="34" charset="0"/>
                  </a:rPr>
                  <a:t>PERLE photocathode Laser:  </a:t>
                </a:r>
                <a:r>
                  <a:rPr lang="en-US" b="1" dirty="0">
                    <a:effectLst/>
                    <a:latin typeface="Calibri" panose="020F0502020204030204" pitchFamily="34" charset="0"/>
                    <a:ea typeface="Calibri" panose="020F0502020204030204" pitchFamily="34" charset="0"/>
                    <a:cs typeface="Arial" panose="020B0604020202020204" pitchFamily="34" charset="0"/>
                  </a:rPr>
                  <a:t>SATSUMA </a:t>
                </a:r>
                <a:r>
                  <a:rPr lang="en-US" dirty="0">
                    <a:latin typeface="Calibri" panose="020F0502020204030204" pitchFamily="34" charset="0"/>
                    <a:ea typeface="Calibri" panose="020F0502020204030204" pitchFamily="34" charset="0"/>
                    <a:cs typeface="Arial" panose="020B0604020202020204" pitchFamily="34" charset="0"/>
                  </a:rPr>
                  <a:t>from Amplitude.</a:t>
                </a:r>
                <a:r>
                  <a:rPr lang="en-US" sz="1800" dirty="0">
                    <a:latin typeface="Calibri" panose="020F0502020204030204" pitchFamily="34" charset="0"/>
                    <a:ea typeface="Calibri" panose="020F0502020204030204" pitchFamily="34" charset="0"/>
                    <a:cs typeface="Arial" panose="020B0604020202020204" pitchFamily="34" charset="0"/>
                  </a:rPr>
                  <a:t> </a:t>
                </a:r>
                <a:endParaRPr lang="en-US" sz="1800" dirty="0">
                  <a:latin typeface="+mn-lt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center"/>
                    </m:oMathParaPr>
                    <m:oMath xmlns:m="http://schemas.openxmlformats.org/officeDocument/2006/math">
                      <m:r>
                        <m:rPr>
                          <m:sty m:val="p"/>
                        </m:rPr>
                        <a:rPr lang="el-GR" sz="1800" i="1" smtClean="0">
                          <a:latin typeface="Cambria Math" panose="02040503050406030204" pitchFamily="18" charset="0"/>
                          <a:ea typeface="Calibri" panose="020F0502020204030204" pitchFamily="34" charset="0"/>
                          <a:cs typeface="Arial" panose="020B0604020202020204" pitchFamily="34" charset="0"/>
                        </a:rPr>
                        <m:t>λ</m:t>
                      </m:r>
                      <m:r>
                        <a:rPr lang="en-US" sz="1800" b="0" i="1" smtClean="0">
                          <a:latin typeface="Cambria Math" panose="02040503050406030204" pitchFamily="18" charset="0"/>
                          <a:ea typeface="Calibri" panose="020F0502020204030204" pitchFamily="34" charset="0"/>
                          <a:cs typeface="Arial" panose="020B0604020202020204" pitchFamily="34" charset="0"/>
                        </a:rPr>
                        <m:t>=515</m:t>
                      </m:r>
                      <m:r>
                        <a:rPr lang="en-US" sz="1800" b="0" i="1" smtClean="0">
                          <a:latin typeface="Cambria Math" panose="02040503050406030204" pitchFamily="18" charset="0"/>
                          <a:ea typeface="Calibri" panose="020F0502020204030204" pitchFamily="34" charset="0"/>
                          <a:cs typeface="Arial" panose="020B0604020202020204" pitchFamily="34" charset="0"/>
                        </a:rPr>
                        <m:t>𝑛𝑚</m:t>
                      </m:r>
                      <m:r>
                        <a:rPr lang="en-US" sz="1800" b="0" i="1" smtClean="0">
                          <a:latin typeface="Cambria Math" panose="02040503050406030204" pitchFamily="18" charset="0"/>
                          <a:ea typeface="Calibri" panose="020F0502020204030204" pitchFamily="34" charset="0"/>
                          <a:cs typeface="Arial" panose="020B0604020202020204" pitchFamily="34" charset="0"/>
                        </a:rPr>
                        <m:t>, </m:t>
                      </m:r>
                      <m:r>
                        <a:rPr lang="en-US" sz="1800" b="0" i="1" smtClean="0">
                          <a:latin typeface="Cambria Math" panose="02040503050406030204" pitchFamily="18" charset="0"/>
                          <a:ea typeface="Calibri" panose="020F0502020204030204" pitchFamily="34" charset="0"/>
                          <a:cs typeface="Arial" panose="020B0604020202020204" pitchFamily="34" charset="0"/>
                        </a:rPr>
                        <m:t>𝑓</m:t>
                      </m:r>
                      <m:r>
                        <a:rPr lang="en-US" sz="1800" b="0" i="1" smtClean="0">
                          <a:latin typeface="Cambria Math" panose="02040503050406030204" pitchFamily="18" charset="0"/>
                          <a:ea typeface="Calibri" panose="020F0502020204030204" pitchFamily="34" charset="0"/>
                          <a:cs typeface="Arial" panose="020B0604020202020204" pitchFamily="34" charset="0"/>
                        </a:rPr>
                        <m:t>=10</m:t>
                      </m:r>
                      <m:r>
                        <a:rPr lang="en-US" sz="1800" b="0" i="1" smtClean="0">
                          <a:latin typeface="Cambria Math" panose="02040503050406030204" pitchFamily="18" charset="0"/>
                          <a:ea typeface="Calibri" panose="020F0502020204030204" pitchFamily="34" charset="0"/>
                          <a:cs typeface="Arial" panose="020B0604020202020204" pitchFamily="34" charset="0"/>
                        </a:rPr>
                        <m:t>𝑀𝐻𝑧</m:t>
                      </m:r>
                      <m:r>
                        <a:rPr lang="en-US" sz="1800" b="0" i="1" smtClean="0">
                          <a:latin typeface="Cambria Math" panose="02040503050406030204" pitchFamily="18" charset="0"/>
                          <a:ea typeface="Calibri" panose="020F0502020204030204" pitchFamily="34" charset="0"/>
                          <a:cs typeface="Arial" panose="020B0604020202020204" pitchFamily="34" charset="0"/>
                        </a:rPr>
                        <m:t>, </m:t>
                      </m:r>
                      <m:sSub>
                        <m:sSubPr>
                          <m:ctrlPr>
                            <a:rPr lang="en-US" sz="1800" b="0" i="1" smtClean="0">
                              <a:latin typeface="Cambria Math" panose="02040503050406030204" pitchFamily="18" charset="0"/>
                              <a:cs typeface="Arial" panose="020B0604020202020204" pitchFamily="34" charset="0"/>
                            </a:rPr>
                          </m:ctrlPr>
                        </m:sSubPr>
                        <m:e>
                          <m:r>
                            <a:rPr lang="en-US" sz="1800" b="0" i="1" smtClean="0">
                              <a:latin typeface="Cambria Math" panose="02040503050406030204" pitchFamily="18" charset="0"/>
                              <a:cs typeface="Arial" panose="020B0604020202020204" pitchFamily="34" charset="0"/>
                            </a:rPr>
                            <m:t>𝑃</m:t>
                          </m:r>
                        </m:e>
                        <m:sub>
                          <m:r>
                            <a:rPr lang="en-US" sz="1800" b="0" i="1" smtClean="0">
                              <a:latin typeface="Cambria Math" panose="02040503050406030204" pitchFamily="18" charset="0"/>
                              <a:cs typeface="Arial" panose="020B0604020202020204" pitchFamily="34" charset="0"/>
                            </a:rPr>
                            <m:t>𝑎𝑣𝑔</m:t>
                          </m:r>
                        </m:sub>
                      </m:sSub>
                      <m:r>
                        <a:rPr lang="en-US" sz="1800" b="0" i="1" smtClean="0">
                          <a:latin typeface="Cambria Math" panose="02040503050406030204" pitchFamily="18" charset="0"/>
                          <a:cs typeface="Arial" panose="020B0604020202020204" pitchFamily="34" charset="0"/>
                        </a:rPr>
                        <m:t>=3.2</m:t>
                      </m:r>
                      <m:r>
                        <a:rPr lang="en-US" sz="1800" b="0" i="1" smtClean="0">
                          <a:latin typeface="Cambria Math" panose="02040503050406030204" pitchFamily="18" charset="0"/>
                          <a:cs typeface="Arial" panose="020B0604020202020204" pitchFamily="34" charset="0"/>
                        </a:rPr>
                        <m:t>𝑊</m:t>
                      </m:r>
                    </m:oMath>
                  </m:oMathPara>
                </a14:m>
                <a:endParaRPr lang="en-US" sz="1800" dirty="0">
                  <a:latin typeface="+mn-lt"/>
                </a:endParaRPr>
              </a:p>
              <a:p>
                <a:r>
                  <a:rPr lang="en-US" sz="1800" b="0" dirty="0">
                    <a:ea typeface="Calibri" panose="020F0502020204030204" pitchFamily="34" charset="0"/>
                    <a:cs typeface="Arial" panose="020B0604020202020204" pitchFamily="34" charset="0"/>
                  </a:rPr>
                  <a:t> 		  </a:t>
                </a:r>
                <a14:m>
                  <m:oMath xmlns:m="http://schemas.openxmlformats.org/officeDocument/2006/math">
                    <m:r>
                      <a:rPr lang="en-US" sz="1800" b="0" i="1" smtClean="0">
                        <a:latin typeface="Cambria Math" panose="02040503050406030204" pitchFamily="18" charset="0"/>
                        <a:ea typeface="Calibri" panose="020F0502020204030204" pitchFamily="34" charset="0"/>
                        <a:cs typeface="Arial" panose="020B0604020202020204" pitchFamily="34" charset="0"/>
                      </a:rPr>
                      <m:t>𝑓</m:t>
                    </m:r>
                    <m:r>
                      <a:rPr lang="en-US" sz="1800" b="0" i="1" smtClean="0">
                        <a:latin typeface="Cambria Math" panose="02040503050406030204" pitchFamily="18" charset="0"/>
                        <a:ea typeface="Calibri" panose="020F0502020204030204" pitchFamily="34" charset="0"/>
                        <a:cs typeface="Arial" panose="020B0604020202020204" pitchFamily="34" charset="0"/>
                      </a:rPr>
                      <m:t>=40</m:t>
                    </m:r>
                    <m:r>
                      <a:rPr lang="en-US" sz="1800" b="0" i="1" smtClean="0">
                        <a:latin typeface="Cambria Math" panose="02040503050406030204" pitchFamily="18" charset="0"/>
                        <a:ea typeface="Calibri" panose="020F0502020204030204" pitchFamily="34" charset="0"/>
                        <a:cs typeface="Arial" panose="020B0604020202020204" pitchFamily="34" charset="0"/>
                      </a:rPr>
                      <m:t>𝑀𝐻𝑧</m:t>
                    </m:r>
                    <m:r>
                      <a:rPr lang="en-US" sz="1800" b="0" i="1" smtClean="0">
                        <a:latin typeface="Cambria Math" panose="02040503050406030204" pitchFamily="18" charset="0"/>
                        <a:ea typeface="Calibri" panose="020F0502020204030204" pitchFamily="34" charset="0"/>
                        <a:cs typeface="Arial" panose="020B0604020202020204" pitchFamily="34" charset="0"/>
                      </a:rPr>
                      <m:t>, </m:t>
                    </m:r>
                    <m:sSub>
                      <m:sSubPr>
                        <m:ctrlPr>
                          <a:rPr lang="en-US" sz="1800" b="0" i="1" smtClean="0">
                            <a:latin typeface="Cambria Math" panose="02040503050406030204" pitchFamily="18" charset="0"/>
                            <a:cs typeface="Arial" panose="020B0604020202020204" pitchFamily="34" charset="0"/>
                          </a:rPr>
                        </m:ctrlPr>
                      </m:sSubPr>
                      <m:e>
                        <m:r>
                          <a:rPr lang="en-US" sz="1800" b="0" i="1" smtClean="0">
                            <a:latin typeface="Cambria Math" panose="02040503050406030204" pitchFamily="18" charset="0"/>
                            <a:cs typeface="Arial" panose="020B0604020202020204" pitchFamily="34" charset="0"/>
                          </a:rPr>
                          <m:t>𝑃</m:t>
                        </m:r>
                      </m:e>
                      <m:sub>
                        <m:r>
                          <a:rPr lang="en-US" sz="1800" b="0" i="1" smtClean="0">
                            <a:latin typeface="Cambria Math" panose="02040503050406030204" pitchFamily="18" charset="0"/>
                            <a:cs typeface="Arial" panose="020B0604020202020204" pitchFamily="34" charset="0"/>
                          </a:rPr>
                          <m:t>𝑎𝑣𝑔</m:t>
                        </m:r>
                      </m:sub>
                    </m:sSub>
                    <m:r>
                      <a:rPr lang="en-US" sz="1800" b="0" i="1" smtClean="0">
                        <a:latin typeface="Cambria Math" panose="02040503050406030204" pitchFamily="18" charset="0"/>
                        <a:cs typeface="Arial" panose="020B0604020202020204" pitchFamily="34" charset="0"/>
                      </a:rPr>
                      <m:t>=1.5</m:t>
                    </m:r>
                    <m:r>
                      <a:rPr lang="en-US" sz="1800" b="0" i="1" smtClean="0">
                        <a:latin typeface="Cambria Math" panose="02040503050406030204" pitchFamily="18" charset="0"/>
                        <a:cs typeface="Arial" panose="020B0604020202020204" pitchFamily="34" charset="0"/>
                      </a:rPr>
                      <m:t>𝑊</m:t>
                    </m:r>
                  </m:oMath>
                </a14:m>
                <a:endParaRPr lang="en-US" sz="1800" dirty="0">
                  <a:latin typeface="+mn-lt"/>
                </a:endParaRPr>
              </a:p>
            </p:txBody>
          </p:sp>
        </mc:Choice>
        <mc:Fallback xmlns="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9BEBDA8C-6ED4-4459-A7E6-37E5484D82E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90281" y="918290"/>
                <a:ext cx="6652290" cy="999248"/>
              </a:xfrm>
              <a:prstGeom prst="rect">
                <a:avLst/>
              </a:prstGeom>
              <a:blipFill>
                <a:blip r:embed="rId2"/>
                <a:stretch>
                  <a:fillRect l="-825" t="-3659" b="-2439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0" name="Picture 9">
            <a:extLst>
              <a:ext uri="{FF2B5EF4-FFF2-40B4-BE49-F238E27FC236}">
                <a16:creationId xmlns:a16="http://schemas.microsoft.com/office/drawing/2014/main" id="{2223538A-23AE-4B7F-BDE8-2DF18D8C7C1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507441" y="1741105"/>
            <a:ext cx="3817083" cy="2776861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C79AD38C-8342-4DCF-8D0B-B32260E3B19D}"/>
              </a:ext>
            </a:extLst>
          </p:cNvPr>
          <p:cNvSpPr txBox="1"/>
          <p:nvPr/>
        </p:nvSpPr>
        <p:spPr>
          <a:xfrm>
            <a:off x="320383" y="4068500"/>
            <a:ext cx="10236105" cy="163121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dirty="0">
                <a:latin typeface="+mn-lt"/>
              </a:rPr>
              <a:t>Laser received and installed in Dec 2023.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b="1" dirty="0">
                <a:latin typeface="+mn-lt"/>
              </a:rPr>
              <a:t>Amplitude intervention: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dirty="0">
                <a:latin typeface="+mn-lt"/>
              </a:rPr>
              <a:t>Changed Peltier and temperature controller on July 21, 2024.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dirty="0">
                <a:latin typeface="+mn-lt"/>
              </a:rPr>
              <a:t>Changed pump diode and added water cooling system to the software in February, 2025.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en-US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37871392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943BB682-9300-4E16-871B-E83F173A870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B804FA-22C9-4D99-82E4-268260003433}" type="datetime1">
              <a:rPr lang="fr-FR" smtClean="0"/>
              <a:t>20/03/2025</a:t>
            </a:fld>
            <a:endParaRPr lang="fr-FR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84731048-396D-421B-A729-1691CCED415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  <a:endParaRPr lang="fr-FR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E863626-047B-44FA-8BE4-79E4F53C47D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4</a:t>
            </a:fld>
            <a:endParaRPr lang="fr-FR" dirty="0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A77FA821-0FCE-4998-9B2C-78E71BFE846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PERLE Photocathode laser-Burst Mode Constraints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0" name="TextBox 59">
                <a:extLst>
                  <a:ext uri="{FF2B5EF4-FFF2-40B4-BE49-F238E27FC236}">
                    <a16:creationId xmlns:a16="http://schemas.microsoft.com/office/drawing/2014/main" id="{B2CA74C9-7849-4F92-A0F6-76FB23618F1E}"/>
                  </a:ext>
                </a:extLst>
              </p:cNvPr>
              <p:cNvSpPr txBox="1"/>
              <p:nvPr/>
            </p:nvSpPr>
            <p:spPr>
              <a:xfrm>
                <a:off x="494989" y="876746"/>
                <a:ext cx="10219990" cy="1937646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800" dirty="0">
                    <a:solidFill>
                      <a:srgbClr val="000000"/>
                    </a:solidFill>
                    <a:effectLst/>
                    <a:latin typeface="+mn-lt"/>
                    <a:ea typeface="Calibri" panose="020F0502020204030204" pitchFamily="34" charset="0"/>
                    <a:cs typeface="Arial" panose="020B0604020202020204" pitchFamily="34" charset="0"/>
                  </a:rPr>
                  <a:t>The oscillator repetition rate is 40MHz.	</a:t>
                </a:r>
                <a14:m>
                  <m:oMath xmlns:m="http://schemas.openxmlformats.org/officeDocument/2006/math">
                    <m:r>
                      <a:rPr lang="en-US" sz="18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→</m:t>
                    </m:r>
                    <m:sSub>
                      <m:sSubPr>
                        <m:ctrlPr>
                          <a:rPr lang="en-US" sz="1800" i="1" smtClean="0">
                            <a:solidFill>
                              <a:srgbClr val="000000"/>
                            </a:solidFill>
                            <a:effectLst/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800" i="1">
                            <a:solidFill>
                              <a:srgbClr val="000000"/>
                            </a:solidFill>
                            <a:effectLst/>
                            <a:latin typeface="Cambria Math" panose="02040503050406030204" pitchFamily="18" charset="0"/>
                            <a:ea typeface="Calibri" panose="020F0502020204030204" pitchFamily="34" charset="0"/>
                            <a:cs typeface="Arial" panose="020B0604020202020204" pitchFamily="34" charset="0"/>
                          </a:rPr>
                          <m:t>𝑇</m:t>
                        </m:r>
                      </m:e>
                      <m:sub>
                        <m:r>
                          <a:rPr lang="en-US" sz="1800" i="1">
                            <a:solidFill>
                              <a:srgbClr val="000000"/>
                            </a:solidFill>
                            <a:effectLst/>
                            <a:latin typeface="Cambria Math" panose="02040503050406030204" pitchFamily="18" charset="0"/>
                            <a:ea typeface="Calibri" panose="020F0502020204030204" pitchFamily="34" charset="0"/>
                            <a:cs typeface="Arial" panose="020B0604020202020204" pitchFamily="34" charset="0"/>
                          </a:rPr>
                          <m:t>𝑝𝑢𝑙𝑠𝑒</m:t>
                        </m:r>
                      </m:sub>
                    </m:sSub>
                    <m:r>
                      <a:rPr lang="en-US" sz="1800" i="1">
                        <a:solidFill>
                          <a:srgbClr val="000000"/>
                        </a:solidFill>
                        <a:effectLst/>
                        <a:latin typeface="Cambria Math" panose="02040503050406030204" pitchFamily="18" charset="0"/>
                        <a:ea typeface="Calibri" panose="020F0502020204030204" pitchFamily="34" charset="0"/>
                        <a:cs typeface="Arial" panose="020B0604020202020204" pitchFamily="34" charset="0"/>
                      </a:rPr>
                      <m:t>=</m:t>
                    </m:r>
                    <m:f>
                      <m:fPr>
                        <m:ctrlPr>
                          <a:rPr lang="en-US" sz="1800" i="1">
                            <a:solidFill>
                              <a:srgbClr val="000000"/>
                            </a:solidFill>
                            <a:effectLst/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sz="1800" i="1">
                            <a:solidFill>
                              <a:srgbClr val="000000"/>
                            </a:solidFill>
                            <a:effectLst/>
                            <a:latin typeface="Cambria Math" panose="02040503050406030204" pitchFamily="18" charset="0"/>
                            <a:ea typeface="Calibri" panose="020F0502020204030204" pitchFamily="34" charset="0"/>
                            <a:cs typeface="Arial" panose="020B0604020202020204" pitchFamily="34" charset="0"/>
                          </a:rPr>
                          <m:t>1</m:t>
                        </m:r>
                      </m:num>
                      <m:den>
                        <m:sSub>
                          <m:sSubPr>
                            <m:ctrlPr>
                              <a:rPr lang="en-US" sz="1800" i="1">
                                <a:solidFill>
                                  <a:srgbClr val="000000"/>
                                </a:solidFill>
                                <a:effectLst/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sz="1800" i="1">
                                <a:solidFill>
                                  <a:srgbClr val="000000"/>
                                </a:solidFill>
                                <a:effectLst/>
                                <a:latin typeface="Cambria Math" panose="02040503050406030204" pitchFamily="18" charset="0"/>
                                <a:ea typeface="Calibri" panose="020F0502020204030204" pitchFamily="34" charset="0"/>
                                <a:cs typeface="Arial" panose="020B0604020202020204" pitchFamily="34" charset="0"/>
                              </a:rPr>
                              <m:t>𝑓</m:t>
                            </m:r>
                          </m:e>
                          <m:sub>
                            <m:r>
                              <a:rPr lang="en-US" sz="1800" i="1">
                                <a:solidFill>
                                  <a:srgbClr val="000000"/>
                                </a:solidFill>
                                <a:effectLst/>
                                <a:latin typeface="Cambria Math" panose="02040503050406030204" pitchFamily="18" charset="0"/>
                                <a:ea typeface="Calibri" panose="020F0502020204030204" pitchFamily="34" charset="0"/>
                                <a:cs typeface="Arial" panose="020B0604020202020204" pitchFamily="34" charset="0"/>
                              </a:rPr>
                              <m:t>𝑜𝑠𝑐𝑖𝑙𝑙𝑎𝑡𝑜𝑟</m:t>
                            </m:r>
                          </m:sub>
                        </m:sSub>
                      </m:den>
                    </m:f>
                    <m:r>
                      <a:rPr lang="en-US" sz="1800" i="1">
                        <a:solidFill>
                          <a:srgbClr val="000000"/>
                        </a:solidFill>
                        <a:effectLst/>
                        <a:latin typeface="Cambria Math" panose="02040503050406030204" pitchFamily="18" charset="0"/>
                        <a:ea typeface="Calibri" panose="020F0502020204030204" pitchFamily="34" charset="0"/>
                        <a:cs typeface="Arial" panose="020B0604020202020204" pitchFamily="34" charset="0"/>
                      </a:rPr>
                      <m:t>=</m:t>
                    </m:r>
                    <m:f>
                      <m:fPr>
                        <m:ctrlPr>
                          <a:rPr lang="en-US" sz="1800" i="1">
                            <a:solidFill>
                              <a:srgbClr val="000000"/>
                            </a:solidFill>
                            <a:effectLst/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sz="1800" i="1">
                            <a:solidFill>
                              <a:srgbClr val="000000"/>
                            </a:solidFill>
                            <a:effectLst/>
                            <a:latin typeface="Cambria Math" panose="02040503050406030204" pitchFamily="18" charset="0"/>
                            <a:ea typeface="Calibri" panose="020F0502020204030204" pitchFamily="34" charset="0"/>
                            <a:cs typeface="Arial" panose="020B0604020202020204" pitchFamily="34" charset="0"/>
                          </a:rPr>
                          <m:t>1</m:t>
                        </m:r>
                      </m:num>
                      <m:den>
                        <m:r>
                          <a:rPr lang="en-US" sz="1800" i="1">
                            <a:solidFill>
                              <a:srgbClr val="000000"/>
                            </a:solidFill>
                            <a:effectLst/>
                            <a:latin typeface="Cambria Math" panose="02040503050406030204" pitchFamily="18" charset="0"/>
                            <a:ea typeface="Calibri" panose="020F0502020204030204" pitchFamily="34" charset="0"/>
                            <a:cs typeface="Arial" panose="020B0604020202020204" pitchFamily="34" charset="0"/>
                          </a:rPr>
                          <m:t>40×</m:t>
                        </m:r>
                        <m:sSup>
                          <m:sSupPr>
                            <m:ctrlPr>
                              <a:rPr lang="en-US" sz="1800" i="1">
                                <a:solidFill>
                                  <a:srgbClr val="000000"/>
                                </a:solidFill>
                                <a:effectLst/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en-US" sz="1800" i="1">
                                <a:solidFill>
                                  <a:srgbClr val="000000"/>
                                </a:solidFill>
                                <a:effectLst/>
                                <a:latin typeface="Cambria Math" panose="02040503050406030204" pitchFamily="18" charset="0"/>
                                <a:ea typeface="Calibri" panose="020F0502020204030204" pitchFamily="34" charset="0"/>
                                <a:cs typeface="Arial" panose="020B0604020202020204" pitchFamily="34" charset="0"/>
                              </a:rPr>
                              <m:t>10</m:t>
                            </m:r>
                          </m:e>
                          <m:sup>
                            <m:r>
                              <a:rPr lang="en-US" sz="1800" i="1">
                                <a:solidFill>
                                  <a:srgbClr val="000000"/>
                                </a:solidFill>
                                <a:effectLst/>
                                <a:latin typeface="Cambria Math" panose="02040503050406030204" pitchFamily="18" charset="0"/>
                                <a:ea typeface="Calibri" panose="020F0502020204030204" pitchFamily="34" charset="0"/>
                                <a:cs typeface="Arial" panose="020B0604020202020204" pitchFamily="34" charset="0"/>
                              </a:rPr>
                              <m:t>6</m:t>
                            </m:r>
                          </m:sup>
                        </m:sSup>
                      </m:den>
                    </m:f>
                    <m:r>
                      <a:rPr lang="en-US" sz="1800" i="1">
                        <a:solidFill>
                          <a:srgbClr val="000000"/>
                        </a:solidFill>
                        <a:effectLst/>
                        <a:latin typeface="Cambria Math" panose="02040503050406030204" pitchFamily="18" charset="0"/>
                        <a:ea typeface="Calibri" panose="020F0502020204030204" pitchFamily="34" charset="0"/>
                        <a:cs typeface="Arial" panose="020B0604020202020204" pitchFamily="34" charset="0"/>
                      </a:rPr>
                      <m:t>=25</m:t>
                    </m:r>
                    <m:r>
                      <a:rPr lang="en-US" sz="1800" i="1">
                        <a:solidFill>
                          <a:srgbClr val="000000"/>
                        </a:solidFill>
                        <a:effectLst/>
                        <a:latin typeface="Cambria Math" panose="02040503050406030204" pitchFamily="18" charset="0"/>
                        <a:ea typeface="Calibri" panose="020F0502020204030204" pitchFamily="34" charset="0"/>
                        <a:cs typeface="Arial" panose="020B0604020202020204" pitchFamily="34" charset="0"/>
                      </a:rPr>
                      <m:t>𝑛𝑠</m:t>
                    </m:r>
                    <m:r>
                      <a:rPr lang="en-US" sz="1800" i="1">
                        <a:solidFill>
                          <a:srgbClr val="000000"/>
                        </a:solidFill>
                        <a:effectLst/>
                        <a:latin typeface="Cambria Math" panose="02040503050406030204" pitchFamily="18" charset="0"/>
                        <a:ea typeface="Calibri" panose="020F0502020204030204" pitchFamily="34" charset="0"/>
                        <a:cs typeface="Arial" panose="020B0604020202020204" pitchFamily="34" charset="0"/>
                      </a:rPr>
                      <m:t>. </m:t>
                    </m:r>
                  </m:oMath>
                </a14:m>
                <a:endParaRPr lang="en-US" sz="1800" b="0" dirty="0">
                  <a:solidFill>
                    <a:srgbClr val="000000"/>
                  </a:solidFill>
                  <a:effectLst/>
                  <a:latin typeface="+mn-lt"/>
                  <a:ea typeface="Calibri" panose="020F0502020204030204" pitchFamily="34" charset="0"/>
                  <a:cs typeface="Arial" panose="020B0604020202020204" pitchFamily="34" charset="0"/>
                </a:endParaRP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800" dirty="0">
                    <a:latin typeface="+mn-lt"/>
                  </a:rPr>
                  <a:t>Burst mode possible for 10MHz &amp; 20MHz of Pulse Picker frequency. </a:t>
                </a:r>
                <a14:m>
                  <m:oMath xmlns:m="http://schemas.openxmlformats.org/officeDocument/2006/math">
                    <m:r>
                      <a:rPr lang="en-US" sz="18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→ </m:t>
                    </m:r>
                    <m:sSub>
                      <m:sSubPr>
                        <m:ctrlPr>
                          <a:rPr lang="en-US" sz="1800" i="1" smtClean="0">
                            <a:solidFill>
                              <a:srgbClr val="000000"/>
                            </a:solidFill>
                            <a:effectLst/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800" i="1">
                            <a:solidFill>
                              <a:srgbClr val="000000"/>
                            </a:solidFill>
                            <a:effectLst/>
                            <a:latin typeface="Cambria Math" panose="02040503050406030204" pitchFamily="18" charset="0"/>
                            <a:ea typeface="Calibri" panose="020F0502020204030204" pitchFamily="34" charset="0"/>
                            <a:cs typeface="Arial" panose="020B0604020202020204" pitchFamily="34" charset="0"/>
                          </a:rPr>
                          <m:t>𝑇</m:t>
                        </m:r>
                      </m:e>
                      <m:sub>
                        <m:r>
                          <a:rPr lang="en-US" sz="1800" i="1">
                            <a:solidFill>
                              <a:srgbClr val="000000"/>
                            </a:solidFill>
                            <a:effectLst/>
                            <a:latin typeface="Cambria Math" panose="02040503050406030204" pitchFamily="18" charset="0"/>
                            <a:ea typeface="Calibri" panose="020F0502020204030204" pitchFamily="34" charset="0"/>
                            <a:cs typeface="Arial" panose="020B0604020202020204" pitchFamily="34" charset="0"/>
                          </a:rPr>
                          <m:t>𝑝𝑝</m:t>
                        </m:r>
                      </m:sub>
                    </m:sSub>
                    <m:r>
                      <a:rPr lang="en-US" sz="1800" i="1">
                        <a:solidFill>
                          <a:srgbClr val="000000"/>
                        </a:solidFill>
                        <a:effectLst/>
                        <a:latin typeface="Cambria Math" panose="02040503050406030204" pitchFamily="18" charset="0"/>
                        <a:ea typeface="Calibri" panose="020F0502020204030204" pitchFamily="34" charset="0"/>
                        <a:cs typeface="Arial" panose="020B0604020202020204" pitchFamily="34" charset="0"/>
                      </a:rPr>
                      <m:t>=100</m:t>
                    </m:r>
                    <m:r>
                      <a:rPr lang="en-US" sz="1800" i="1">
                        <a:solidFill>
                          <a:srgbClr val="000000"/>
                        </a:solidFill>
                        <a:effectLst/>
                        <a:latin typeface="Cambria Math" panose="02040503050406030204" pitchFamily="18" charset="0"/>
                        <a:ea typeface="Calibri" panose="020F0502020204030204" pitchFamily="34" charset="0"/>
                        <a:cs typeface="Arial" panose="020B0604020202020204" pitchFamily="34" charset="0"/>
                      </a:rPr>
                      <m:t>𝑛𝑠</m:t>
                    </m:r>
                    <m:r>
                      <a:rPr lang="en-US" sz="1800" b="0" i="1" smtClean="0">
                        <a:solidFill>
                          <a:srgbClr val="000000"/>
                        </a:solidFill>
                        <a:effectLst/>
                        <a:latin typeface="Cambria Math" panose="02040503050406030204" pitchFamily="18" charset="0"/>
                        <a:ea typeface="Calibri" panose="020F0502020204030204" pitchFamily="34" charset="0"/>
                        <a:cs typeface="Arial" panose="020B0604020202020204" pitchFamily="34" charset="0"/>
                      </a:rPr>
                      <m:t> &amp;50</m:t>
                    </m:r>
                    <m:r>
                      <a:rPr lang="en-US" sz="1800" b="0" i="1" smtClean="0">
                        <a:solidFill>
                          <a:srgbClr val="000000"/>
                        </a:solidFill>
                        <a:effectLst/>
                        <a:latin typeface="Cambria Math" panose="02040503050406030204" pitchFamily="18" charset="0"/>
                        <a:ea typeface="Calibri" panose="020F0502020204030204" pitchFamily="34" charset="0"/>
                        <a:cs typeface="Arial" panose="020B0604020202020204" pitchFamily="34" charset="0"/>
                      </a:rPr>
                      <m:t>𝑛𝑠</m:t>
                    </m:r>
                    <m:r>
                      <a:rPr lang="en-US" sz="1800" b="0" i="1" smtClean="0">
                        <a:solidFill>
                          <a:srgbClr val="000000"/>
                        </a:solidFill>
                        <a:effectLst/>
                        <a:latin typeface="Cambria Math" panose="02040503050406030204" pitchFamily="18" charset="0"/>
                        <a:ea typeface="Calibri" panose="020F0502020204030204" pitchFamily="34" charset="0"/>
                        <a:cs typeface="Arial" panose="020B0604020202020204" pitchFamily="34" charset="0"/>
                      </a:rPr>
                      <m:t>.</m:t>
                    </m:r>
                  </m:oMath>
                </a14:m>
                <a:endParaRPr lang="en-US" sz="1800" b="0" dirty="0">
                  <a:solidFill>
                    <a:srgbClr val="000000"/>
                  </a:solidFill>
                  <a:effectLst/>
                  <a:latin typeface="+mn-lt"/>
                  <a:ea typeface="Calibri" panose="020F0502020204030204" pitchFamily="34" charset="0"/>
                  <a:cs typeface="Arial" panose="020B0604020202020204" pitchFamily="34" charset="0"/>
                </a:endParaRP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800" b="0" dirty="0">
                    <a:solidFill>
                      <a:srgbClr val="000000"/>
                    </a:solidFill>
                    <a:effectLst/>
                    <a:latin typeface="+mn-lt"/>
                    <a:ea typeface="Calibri" panose="020F0502020204030204" pitchFamily="34" charset="0"/>
                    <a:cs typeface="Arial" panose="020B0604020202020204" pitchFamily="34" charset="0"/>
                  </a:rPr>
                  <a:t>AOM frequency: 10Hz - 2MHz.</a:t>
                </a: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800" dirty="0">
                    <a:solidFill>
                      <a:srgbClr val="000000"/>
                    </a:solidFill>
                    <a:latin typeface="+mn-lt"/>
                    <a:ea typeface="Calibri" panose="020F0502020204030204" pitchFamily="34" charset="0"/>
                    <a:cs typeface="Arial" panose="020B0604020202020204" pitchFamily="34" charset="0"/>
                  </a:rPr>
                  <a:t>AOM width: </a:t>
                </a:r>
                <a:r>
                  <a:rPr lang="en-US" sz="1800" dirty="0">
                    <a:effectLst/>
                    <a:latin typeface="Calibri" panose="020F0502020204030204" pitchFamily="34" charset="0"/>
                    <a:ea typeface="Calibri" panose="020F0502020204030204" pitchFamily="34" charset="0"/>
                    <a:cs typeface="Arial" panose="020B0604020202020204" pitchFamily="34" charset="0"/>
                  </a:rPr>
                  <a:t>25ns - 2500</a:t>
                </a:r>
                <a:r>
                  <a:rPr lang="en-US" sz="1800" dirty="0">
                    <a:solidFill>
                      <a:srgbClr val="000000"/>
                    </a:solidFill>
                    <a:latin typeface="+mn-lt"/>
                    <a:ea typeface="Calibri" panose="020F0502020204030204" pitchFamily="34" charset="0"/>
                    <a:cs typeface="Arial" panose="020B0604020202020204" pitchFamily="34" charset="0"/>
                  </a:rPr>
                  <a:t>ns. &amp; AOM Delay= 0ns </a:t>
                </a:r>
                <a:r>
                  <a:rPr lang="en-US" sz="1800" dirty="0">
                    <a:effectLst/>
                    <a:latin typeface="Calibri" panose="020F0502020204030204" pitchFamily="34" charset="0"/>
                    <a:ea typeface="Calibri" panose="020F0502020204030204" pitchFamily="34" charset="0"/>
                    <a:cs typeface="Arial" panose="020B0604020202020204" pitchFamily="34" charset="0"/>
                  </a:rPr>
                  <a:t>- </a:t>
                </a:r>
                <a:r>
                  <a:rPr lang="en-US" sz="1800" dirty="0">
                    <a:solidFill>
                      <a:srgbClr val="000000"/>
                    </a:solidFill>
                    <a:latin typeface="+mn-lt"/>
                    <a:ea typeface="Calibri" panose="020F0502020204030204" pitchFamily="34" charset="0"/>
                    <a:cs typeface="Arial" panose="020B0604020202020204" pitchFamily="34" charset="0"/>
                  </a:rPr>
                  <a:t>2300ns.</a:t>
                </a: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endParaRPr lang="en-US" sz="1800" b="0" dirty="0">
                  <a:solidFill>
                    <a:srgbClr val="000000"/>
                  </a:solidFill>
                  <a:effectLst/>
                  <a:latin typeface="+mn-lt"/>
                  <a:ea typeface="Calibri" panose="020F0502020204030204" pitchFamily="34" charset="0"/>
                  <a:cs typeface="Arial" panose="020B0604020202020204" pitchFamily="34" charset="0"/>
                </a:endParaRP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endParaRPr lang="en-US" sz="1800" dirty="0">
                  <a:latin typeface="+mn-lt"/>
                </a:endParaRPr>
              </a:p>
            </p:txBody>
          </p:sp>
        </mc:Choice>
        <mc:Fallback xmlns="">
          <p:sp>
            <p:nvSpPr>
              <p:cNvPr id="60" name="TextBox 59">
                <a:extLst>
                  <a:ext uri="{FF2B5EF4-FFF2-40B4-BE49-F238E27FC236}">
                    <a16:creationId xmlns:a16="http://schemas.microsoft.com/office/drawing/2014/main" id="{B2CA74C9-7849-4F92-A0F6-76FB23618F1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94989" y="876746"/>
                <a:ext cx="10219990" cy="1937646"/>
              </a:xfrm>
              <a:prstGeom prst="rect">
                <a:avLst/>
              </a:prstGeom>
              <a:blipFill>
                <a:blip r:embed="rId2"/>
                <a:stretch>
                  <a:fillRect l="-35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57" name="Picture 156">
            <a:extLst>
              <a:ext uri="{FF2B5EF4-FFF2-40B4-BE49-F238E27FC236}">
                <a16:creationId xmlns:a16="http://schemas.microsoft.com/office/drawing/2014/main" id="{0B1FA7D1-7541-4A5A-B75B-915256CE8A1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539958" y="2951261"/>
            <a:ext cx="3041974" cy="2359082"/>
          </a:xfrm>
          <a:prstGeom prst="rect">
            <a:avLst/>
          </a:prstGeom>
        </p:spPr>
      </p:pic>
      <p:pic>
        <p:nvPicPr>
          <p:cNvPr id="209" name="Picture 208">
            <a:extLst>
              <a:ext uri="{FF2B5EF4-FFF2-40B4-BE49-F238E27FC236}">
                <a16:creationId xmlns:a16="http://schemas.microsoft.com/office/drawing/2014/main" id="{9201FFC4-DFF6-4FF4-BA37-DC5183A2447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41949" y="2940087"/>
            <a:ext cx="5442402" cy="2337161"/>
          </a:xfrm>
          <a:prstGeom prst="rect">
            <a:avLst/>
          </a:prstGeom>
        </p:spPr>
      </p:pic>
      <p:sp>
        <p:nvSpPr>
          <p:cNvPr id="212" name="Arrow: Right 211">
            <a:extLst>
              <a:ext uri="{FF2B5EF4-FFF2-40B4-BE49-F238E27FC236}">
                <a16:creationId xmlns:a16="http://schemas.microsoft.com/office/drawing/2014/main" id="{337EC65C-F36C-46F0-8ABA-75BC7F99AB17}"/>
              </a:ext>
            </a:extLst>
          </p:cNvPr>
          <p:cNvSpPr/>
          <p:nvPr/>
        </p:nvSpPr>
        <p:spPr>
          <a:xfrm>
            <a:off x="6250483" y="4410201"/>
            <a:ext cx="720080" cy="131711"/>
          </a:xfrm>
          <a:prstGeom prst="rightArrow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3816570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BAB8BF8B-4723-49DC-9771-20726F60CEE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AD6864-A91D-4A63-9850-A3FD78A98D1B}" type="datetime1">
              <a:rPr lang="fr-FR" smtClean="0"/>
              <a:t>20/03/2025</a:t>
            </a:fld>
            <a:endParaRPr lang="fr-FR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99C74D53-E58F-4BF8-B494-3FFB72A6E7B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  <a:endParaRPr lang="fr-FR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E956F911-1B60-43E2-9F31-F9958C1632E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5</a:t>
            </a:fld>
            <a:endParaRPr lang="fr-FR" dirty="0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D2BFD3D6-51E9-4BAA-81EC-F9F7450B1C8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dirty="0"/>
              <a:t>Beam Radius Measurements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E25B0276-0E00-4938-BC5A-2E4EF00B761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56815" y="3459672"/>
            <a:ext cx="2794099" cy="2095575"/>
          </a:xfrm>
          <a:prstGeom prst="rect">
            <a:avLst/>
          </a:prstGeom>
        </p:spPr>
      </p:pic>
      <p:grpSp>
        <p:nvGrpSpPr>
          <p:cNvPr id="27" name="Group 26">
            <a:extLst>
              <a:ext uri="{FF2B5EF4-FFF2-40B4-BE49-F238E27FC236}">
                <a16:creationId xmlns:a16="http://schemas.microsoft.com/office/drawing/2014/main" id="{D31B51E4-5824-418E-9C10-9BE2ECB09F57}"/>
              </a:ext>
            </a:extLst>
          </p:cNvPr>
          <p:cNvGrpSpPr/>
          <p:nvPr/>
        </p:nvGrpSpPr>
        <p:grpSpPr>
          <a:xfrm>
            <a:off x="201812" y="3613870"/>
            <a:ext cx="6795578" cy="1615773"/>
            <a:chOff x="849883" y="859514"/>
            <a:chExt cx="6795578" cy="1615773"/>
          </a:xfrm>
        </p:grpSpPr>
        <p:grpSp>
          <p:nvGrpSpPr>
            <p:cNvPr id="23" name="Group 22">
              <a:extLst>
                <a:ext uri="{FF2B5EF4-FFF2-40B4-BE49-F238E27FC236}">
                  <a16:creationId xmlns:a16="http://schemas.microsoft.com/office/drawing/2014/main" id="{C9DE5BC6-FA71-4B1C-A357-3D6B807ECCBE}"/>
                </a:ext>
              </a:extLst>
            </p:cNvPr>
            <p:cNvGrpSpPr/>
            <p:nvPr/>
          </p:nvGrpSpPr>
          <p:grpSpPr>
            <a:xfrm>
              <a:off x="849883" y="859514"/>
              <a:ext cx="5130925" cy="1604156"/>
              <a:chOff x="615502" y="1126446"/>
              <a:chExt cx="5130925" cy="1604156"/>
            </a:xfrm>
          </p:grpSpPr>
          <p:grpSp>
            <p:nvGrpSpPr>
              <p:cNvPr id="18" name="Group 17">
                <a:extLst>
                  <a:ext uri="{FF2B5EF4-FFF2-40B4-BE49-F238E27FC236}">
                    <a16:creationId xmlns:a16="http://schemas.microsoft.com/office/drawing/2014/main" id="{B0CBE467-D00A-4844-8D84-5A3B4592AF01}"/>
                  </a:ext>
                </a:extLst>
              </p:cNvPr>
              <p:cNvGrpSpPr/>
              <p:nvPr/>
            </p:nvGrpSpPr>
            <p:grpSpPr>
              <a:xfrm>
                <a:off x="615502" y="1126446"/>
                <a:ext cx="5130925" cy="1604156"/>
                <a:chOff x="615502" y="1126446"/>
                <a:chExt cx="5130925" cy="1604156"/>
              </a:xfrm>
            </p:grpSpPr>
            <p:pic>
              <p:nvPicPr>
                <p:cNvPr id="12" name="Picture 11">
                  <a:extLst>
                    <a:ext uri="{FF2B5EF4-FFF2-40B4-BE49-F238E27FC236}">
                      <a16:creationId xmlns:a16="http://schemas.microsoft.com/office/drawing/2014/main" id="{808AF274-A748-4176-A009-6AA896C358C5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3"/>
                <a:stretch>
                  <a:fillRect/>
                </a:stretch>
              </p:blipFill>
              <p:spPr>
                <a:xfrm>
                  <a:off x="4162251" y="1146426"/>
                  <a:ext cx="1584176" cy="1584176"/>
                </a:xfrm>
                <a:prstGeom prst="rect">
                  <a:avLst/>
                </a:prstGeom>
              </p:spPr>
            </p:pic>
            <p:grpSp>
              <p:nvGrpSpPr>
                <p:cNvPr id="17" name="Group 16">
                  <a:extLst>
                    <a:ext uri="{FF2B5EF4-FFF2-40B4-BE49-F238E27FC236}">
                      <a16:creationId xmlns:a16="http://schemas.microsoft.com/office/drawing/2014/main" id="{2427DB50-5FAA-4B82-BA45-DF84CDEA6390}"/>
                    </a:ext>
                  </a:extLst>
                </p:cNvPr>
                <p:cNvGrpSpPr/>
                <p:nvPr/>
              </p:nvGrpSpPr>
              <p:grpSpPr>
                <a:xfrm>
                  <a:off x="615502" y="1126446"/>
                  <a:ext cx="3386759" cy="1584176"/>
                  <a:chOff x="615502" y="1126446"/>
                  <a:chExt cx="3386759" cy="1584176"/>
                </a:xfrm>
              </p:grpSpPr>
              <p:pic>
                <p:nvPicPr>
                  <p:cNvPr id="14" name="Picture 13">
                    <a:extLst>
                      <a:ext uri="{FF2B5EF4-FFF2-40B4-BE49-F238E27FC236}">
                        <a16:creationId xmlns:a16="http://schemas.microsoft.com/office/drawing/2014/main" id="{FA15E182-F95C-4800-94A0-84E7E6593290}"/>
                      </a:ext>
                    </a:extLst>
                  </p:cNvPr>
                  <p:cNvPicPr>
                    <a:picLocks noChangeAspect="1"/>
                  </p:cNvPicPr>
                  <p:nvPr/>
                </p:nvPicPr>
                <p:blipFill>
                  <a:blip r:embed="rId4"/>
                  <a:stretch>
                    <a:fillRect/>
                  </a:stretch>
                </p:blipFill>
                <p:spPr>
                  <a:xfrm>
                    <a:off x="615502" y="1126446"/>
                    <a:ext cx="1584176" cy="1584176"/>
                  </a:xfrm>
                  <a:prstGeom prst="rect">
                    <a:avLst/>
                  </a:prstGeom>
                </p:spPr>
              </p:pic>
              <p:pic>
                <p:nvPicPr>
                  <p:cNvPr id="16" name="Picture 15">
                    <a:extLst>
                      <a:ext uri="{FF2B5EF4-FFF2-40B4-BE49-F238E27FC236}">
                        <a16:creationId xmlns:a16="http://schemas.microsoft.com/office/drawing/2014/main" id="{6062B521-A788-4A43-A817-0082E9A83F5A}"/>
                      </a:ext>
                    </a:extLst>
                  </p:cNvPr>
                  <p:cNvPicPr>
                    <a:picLocks noChangeAspect="1"/>
                  </p:cNvPicPr>
                  <p:nvPr/>
                </p:nvPicPr>
                <p:blipFill>
                  <a:blip r:embed="rId5"/>
                  <a:stretch>
                    <a:fillRect/>
                  </a:stretch>
                </p:blipFill>
                <p:spPr>
                  <a:xfrm>
                    <a:off x="2418085" y="1126446"/>
                    <a:ext cx="1584176" cy="1584176"/>
                  </a:xfrm>
                  <a:prstGeom prst="rect">
                    <a:avLst/>
                  </a:prstGeom>
                </p:spPr>
              </p:pic>
            </p:grpSp>
          </p:grpSp>
          <p:grpSp>
            <p:nvGrpSpPr>
              <p:cNvPr id="22" name="Group 21">
                <a:extLst>
                  <a:ext uri="{FF2B5EF4-FFF2-40B4-BE49-F238E27FC236}">
                    <a16:creationId xmlns:a16="http://schemas.microsoft.com/office/drawing/2014/main" id="{411D1D51-2AD6-4D11-A4EE-39366CA7F777}"/>
                  </a:ext>
                </a:extLst>
              </p:cNvPr>
              <p:cNvGrpSpPr/>
              <p:nvPr/>
            </p:nvGrpSpPr>
            <p:grpSpPr>
              <a:xfrm>
                <a:off x="1001869" y="1146426"/>
                <a:ext cx="4185021" cy="420003"/>
                <a:chOff x="1001869" y="1146426"/>
                <a:chExt cx="4185021" cy="420003"/>
              </a:xfrm>
            </p:grpSpPr>
            <p:sp>
              <p:nvSpPr>
                <p:cNvPr id="19" name="TextBox 18">
                  <a:extLst>
                    <a:ext uri="{FF2B5EF4-FFF2-40B4-BE49-F238E27FC236}">
                      <a16:creationId xmlns:a16="http://schemas.microsoft.com/office/drawing/2014/main" id="{B6E845B5-BB68-45D1-B710-3757CC526327}"/>
                    </a:ext>
                  </a:extLst>
                </p:cNvPr>
                <p:cNvSpPr txBox="1"/>
                <p:nvPr/>
              </p:nvSpPr>
              <p:spPr>
                <a:xfrm>
                  <a:off x="1001869" y="1166319"/>
                  <a:ext cx="881973" cy="400110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en-US" dirty="0">
                      <a:solidFill>
                        <a:schemeClr val="bg1"/>
                      </a:solidFill>
                    </a:rPr>
                    <a:t>79 cm</a:t>
                  </a:r>
                </a:p>
              </p:txBody>
            </p:sp>
            <p:sp>
              <p:nvSpPr>
                <p:cNvPr id="20" name="TextBox 19">
                  <a:extLst>
                    <a:ext uri="{FF2B5EF4-FFF2-40B4-BE49-F238E27FC236}">
                      <a16:creationId xmlns:a16="http://schemas.microsoft.com/office/drawing/2014/main" id="{A68F6118-A93D-43D0-AA63-95973ADA4690}"/>
                    </a:ext>
                  </a:extLst>
                </p:cNvPr>
                <p:cNvSpPr txBox="1"/>
                <p:nvPr/>
              </p:nvSpPr>
              <p:spPr>
                <a:xfrm>
                  <a:off x="2568924" y="1146426"/>
                  <a:ext cx="1005596" cy="400110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en-US" dirty="0">
                      <a:solidFill>
                        <a:schemeClr val="bg1"/>
                      </a:solidFill>
                    </a:rPr>
                    <a:t>115 cm</a:t>
                  </a:r>
                </a:p>
              </p:txBody>
            </p:sp>
            <p:sp>
              <p:nvSpPr>
                <p:cNvPr id="21" name="TextBox 20">
                  <a:extLst>
                    <a:ext uri="{FF2B5EF4-FFF2-40B4-BE49-F238E27FC236}">
                      <a16:creationId xmlns:a16="http://schemas.microsoft.com/office/drawing/2014/main" id="{8016F531-F311-4FF8-A191-07FDD88FD1B6}"/>
                    </a:ext>
                  </a:extLst>
                </p:cNvPr>
                <p:cNvSpPr txBox="1"/>
                <p:nvPr/>
              </p:nvSpPr>
              <p:spPr>
                <a:xfrm>
                  <a:off x="4162251" y="1146426"/>
                  <a:ext cx="1024639" cy="400110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en-US" dirty="0">
                      <a:solidFill>
                        <a:schemeClr val="bg1"/>
                      </a:solidFill>
                    </a:rPr>
                    <a:t>235 cm</a:t>
                  </a:r>
                </a:p>
              </p:txBody>
            </p:sp>
          </p:grpSp>
        </p:grpSp>
        <p:pic>
          <p:nvPicPr>
            <p:cNvPr id="25" name="Picture 24">
              <a:extLst>
                <a:ext uri="{FF2B5EF4-FFF2-40B4-BE49-F238E27FC236}">
                  <a16:creationId xmlns:a16="http://schemas.microsoft.com/office/drawing/2014/main" id="{E1EC4874-382B-4E95-BAA6-F83CA5BD6792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6049668" y="879494"/>
              <a:ext cx="1595793" cy="1595793"/>
            </a:xfrm>
            <a:prstGeom prst="rect">
              <a:avLst/>
            </a:prstGeom>
          </p:spPr>
        </p:pic>
        <p:sp>
          <p:nvSpPr>
            <p:cNvPr id="26" name="TextBox 25">
              <a:extLst>
                <a:ext uri="{FF2B5EF4-FFF2-40B4-BE49-F238E27FC236}">
                  <a16:creationId xmlns:a16="http://schemas.microsoft.com/office/drawing/2014/main" id="{42FA4C61-EE88-43D9-A759-0C705F057D2D}"/>
                </a:ext>
              </a:extLst>
            </p:cNvPr>
            <p:cNvSpPr txBox="1"/>
            <p:nvPr/>
          </p:nvSpPr>
          <p:spPr>
            <a:xfrm>
              <a:off x="6129539" y="869572"/>
              <a:ext cx="1024639" cy="4001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>
                  <a:solidFill>
                    <a:schemeClr val="bg1"/>
                  </a:solidFill>
                </a:rPr>
                <a:t>581 cm</a:t>
              </a:r>
            </a:p>
          </p:txBody>
        </p:sp>
      </p:grpSp>
      <p:sp>
        <p:nvSpPr>
          <p:cNvPr id="28" name="TextBox 27">
            <a:extLst>
              <a:ext uri="{FF2B5EF4-FFF2-40B4-BE49-F238E27FC236}">
                <a16:creationId xmlns:a16="http://schemas.microsoft.com/office/drawing/2014/main" id="{083E4BC7-91A4-47E4-8A79-52BC3BBECA2F}"/>
              </a:ext>
            </a:extLst>
          </p:cNvPr>
          <p:cNvSpPr txBox="1"/>
          <p:nvPr/>
        </p:nvSpPr>
        <p:spPr>
          <a:xfrm>
            <a:off x="358512" y="950961"/>
            <a:ext cx="538791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dirty="0">
                <a:latin typeface="+mn-lt"/>
              </a:rPr>
              <a:t>Beam radius measured at different distances from the laser output @40MHz.</a:t>
            </a: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dirty="0">
                <a:latin typeface="+mn-lt"/>
              </a:rPr>
              <a:t>Total divergence is 0.8mrad.</a:t>
            </a:r>
          </a:p>
        </p:txBody>
      </p:sp>
      <p:pic>
        <p:nvPicPr>
          <p:cNvPr id="30" name="Picture 29">
            <a:extLst>
              <a:ext uri="{FF2B5EF4-FFF2-40B4-BE49-F238E27FC236}">
                <a16:creationId xmlns:a16="http://schemas.microsoft.com/office/drawing/2014/main" id="{70F24E78-CD2B-463E-8E85-9AB053F7614A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6979297" y="866324"/>
            <a:ext cx="2961773" cy="2220102"/>
          </a:xfrm>
          <a:prstGeom prst="rect">
            <a:avLst/>
          </a:prstGeom>
        </p:spPr>
      </p:pic>
      <p:sp>
        <p:nvSpPr>
          <p:cNvPr id="24" name="TextBox 23">
            <a:extLst>
              <a:ext uri="{FF2B5EF4-FFF2-40B4-BE49-F238E27FC236}">
                <a16:creationId xmlns:a16="http://schemas.microsoft.com/office/drawing/2014/main" id="{760EC5D2-2A72-4C49-8FF1-38662FE315C5}"/>
              </a:ext>
            </a:extLst>
          </p:cNvPr>
          <p:cNvSpPr txBox="1"/>
          <p:nvPr/>
        </p:nvSpPr>
        <p:spPr>
          <a:xfrm>
            <a:off x="5781973" y="3125291"/>
            <a:ext cx="4536713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1400" b="1" dirty="0">
                <a:latin typeface="+mn-lt"/>
              </a:rPr>
              <a:t>Figure</a:t>
            </a:r>
            <a:r>
              <a:rPr lang="en-US" sz="1400" dirty="0">
                <a:latin typeface="+mn-lt"/>
              </a:rPr>
              <a:t>: </a:t>
            </a:r>
            <a:r>
              <a:rPr lang="en-US" sz="1400" dirty="0">
                <a:solidFill>
                  <a:srgbClr val="002060"/>
                </a:solidFill>
                <a:latin typeface="+mn-lt"/>
              </a:rPr>
              <a:t>Setup for Beam radius measurement</a:t>
            </a:r>
          </a:p>
          <a:p>
            <a:pPr algn="ctr"/>
            <a:endParaRPr lang="en-US" sz="1400" dirty="0"/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1FBC30A9-3305-4A2F-88CC-C89129BC1F8D}"/>
              </a:ext>
            </a:extLst>
          </p:cNvPr>
          <p:cNvSpPr txBox="1"/>
          <p:nvPr/>
        </p:nvSpPr>
        <p:spPr>
          <a:xfrm>
            <a:off x="127909" y="5295757"/>
            <a:ext cx="715735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1400" b="1" dirty="0">
                <a:latin typeface="+mn-lt"/>
              </a:rPr>
              <a:t>Figure </a:t>
            </a:r>
            <a:r>
              <a:rPr lang="en-US" sz="1400" dirty="0">
                <a:latin typeface="+mn-lt"/>
              </a:rPr>
              <a:t>: </a:t>
            </a:r>
            <a:r>
              <a:rPr lang="en-US" sz="1400" dirty="0">
                <a:solidFill>
                  <a:srgbClr val="002060"/>
                </a:solidFill>
                <a:latin typeface="+mn-lt"/>
              </a:rPr>
              <a:t>Beam profile at different distances (left); Beam radius vs Distance curve (right). </a:t>
            </a:r>
          </a:p>
          <a:p>
            <a:pPr algn="ctr"/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294449254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173F8743-8B95-43F4-B730-48B29BADF00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1C3236-3761-436A-B1B9-958BA85260AC}" type="datetime1">
              <a:rPr lang="fr-FR" smtClean="0"/>
              <a:t>20/03/2025</a:t>
            </a:fld>
            <a:endParaRPr lang="fr-FR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EEA80F1A-0FB4-4611-BE56-ABC4F38F416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  <a:endParaRPr lang="fr-FR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B2D8BCD-1D79-4A41-A119-35833DCA04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6</a:t>
            </a:fld>
            <a:endParaRPr lang="fr-FR" dirty="0"/>
          </a:p>
        </p:txBody>
      </p:sp>
      <p:sp>
        <p:nvSpPr>
          <p:cNvPr id="11" name="Title 4">
            <a:extLst>
              <a:ext uri="{FF2B5EF4-FFF2-40B4-BE49-F238E27FC236}">
                <a16:creationId xmlns:a16="http://schemas.microsoft.com/office/drawing/2014/main" id="{FBF106C6-85F3-4A41-9D51-8A57BDCB1E5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362051" y="157109"/>
            <a:ext cx="6909256" cy="488686"/>
          </a:xfrm>
        </p:spPr>
        <p:txBody>
          <a:bodyPr>
            <a:normAutofit/>
          </a:bodyPr>
          <a:lstStyle/>
          <a:p>
            <a:pPr algn="ctr"/>
            <a:r>
              <a:rPr lang="en-US" dirty="0"/>
              <a:t>Power Measurements Report -19 Feb 2025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4D284EDB-6EBE-4480-BAF5-944F61F72880}"/>
                  </a:ext>
                </a:extLst>
              </p:cNvPr>
              <p:cNvSpPr txBox="1"/>
              <p:nvPr/>
            </p:nvSpPr>
            <p:spPr>
              <a:xfrm>
                <a:off x="201812" y="772258"/>
                <a:ext cx="11774204" cy="182716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388060" indent="-388060">
                  <a:buFont typeface="Wingdings" panose="05000000000000000000" pitchFamily="2" charset="2"/>
                  <a:buChar char="Ø"/>
                </a:pPr>
                <a:r>
                  <a:rPr lang="en-US" dirty="0">
                    <a:latin typeface="+mn-lt"/>
                  </a:rPr>
                  <a:t>The output power in SHG was measured for different  %Transmission of AOM.</a:t>
                </a:r>
              </a:p>
              <a:p>
                <a:pPr marL="388060" indent="-388060">
                  <a:buFont typeface="Wingdings" panose="05000000000000000000" pitchFamily="2" charset="2"/>
                  <a:buChar char="Ø"/>
                </a:pPr>
                <a:endParaRPr lang="en-US" sz="2000" dirty="0"/>
              </a:p>
              <a:p>
                <a:pPr marL="388060" indent="-388060">
                  <a:buFont typeface="Wingdings" panose="05000000000000000000" pitchFamily="2" charset="2"/>
                  <a:buChar char="Ø"/>
                </a:pPr>
                <a14:m>
                  <m:oMath xmlns:m="http://schemas.openxmlformats.org/officeDocument/2006/math">
                    <m:r>
                      <a:rPr lang="en-US" sz="1800" b="0" i="1" smtClean="0">
                        <a:latin typeface="Cambria Math" panose="02040503050406030204" pitchFamily="18" charset="0"/>
                      </a:rPr>
                      <m:t>𝐸𝑛𝑒𝑟𝑔𝑦</m:t>
                    </m:r>
                    <m:r>
                      <a:rPr lang="en-US" sz="1800" b="0" i="1" smtClean="0">
                        <a:latin typeface="Cambria Math" panose="02040503050406030204" pitchFamily="18" charset="0"/>
                      </a:rPr>
                      <m:t> </m:t>
                    </m:r>
                    <m:r>
                      <a:rPr lang="en-US" sz="1800" b="0" i="1" smtClean="0">
                        <a:latin typeface="Cambria Math" panose="02040503050406030204" pitchFamily="18" charset="0"/>
                      </a:rPr>
                      <m:t>𝑝𝑒𝑟</m:t>
                    </m:r>
                    <m:r>
                      <a:rPr lang="en-US" sz="1800" b="0" i="1" smtClean="0">
                        <a:latin typeface="Cambria Math" panose="02040503050406030204" pitchFamily="18" charset="0"/>
                      </a:rPr>
                      <m:t> </m:t>
                    </m:r>
                    <m:r>
                      <a:rPr lang="en-US" sz="1800" b="0" i="1" smtClean="0">
                        <a:latin typeface="Cambria Math" panose="02040503050406030204" pitchFamily="18" charset="0"/>
                      </a:rPr>
                      <m:t>𝑝𝑢𝑙𝑠𝑒</m:t>
                    </m:r>
                    <m:r>
                      <a:rPr lang="en-US" sz="1800" b="0" i="1" smtClean="0">
                        <a:latin typeface="Cambria Math" panose="02040503050406030204" pitchFamily="18" charset="0"/>
                      </a:rPr>
                      <m:t>= </m:t>
                    </m:r>
                    <m:f>
                      <m:f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m:rPr>
                            <m:nor/>
                          </m:rPr>
                          <a:rPr lang="it-IT" sz="1800" dirty="0" smtClean="0"/>
                          <m:t>Average</m:t>
                        </m:r>
                        <m:r>
                          <m:rPr>
                            <m:nor/>
                          </m:rPr>
                          <a:rPr lang="it-IT" sz="1800" dirty="0" smtClean="0"/>
                          <m:t> </m:t>
                        </m:r>
                        <m:r>
                          <m:rPr>
                            <m:nor/>
                          </m:rPr>
                          <a:rPr lang="it-IT" sz="1800" dirty="0" smtClean="0"/>
                          <m:t>Power</m:t>
                        </m:r>
                      </m:num>
                      <m:den>
                        <m:r>
                          <m:rPr>
                            <m:nor/>
                          </m:rPr>
                          <a:rPr lang="it-IT" sz="1800" dirty="0" smtClean="0"/>
                          <m:t>repetition</m:t>
                        </m:r>
                        <m:r>
                          <m:rPr>
                            <m:nor/>
                          </m:rPr>
                          <a:rPr lang="it-IT" sz="1800" dirty="0" smtClean="0"/>
                          <m:t> </m:t>
                        </m:r>
                        <m:r>
                          <m:rPr>
                            <m:nor/>
                          </m:rPr>
                          <a:rPr lang="it-IT" sz="1800" dirty="0" smtClean="0"/>
                          <m:t>rate</m:t>
                        </m:r>
                      </m:den>
                    </m:f>
                    <m:r>
                      <a:rPr lang="en-US" sz="1800" b="0" i="0" smtClean="0">
                        <a:latin typeface="Cambria Math" panose="02040503050406030204" pitchFamily="18" charset="0"/>
                      </a:rPr>
                      <m:t>=</m:t>
                    </m:r>
                    <m:f>
                      <m:f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3.2</m:t>
                        </m:r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W</m:t>
                        </m:r>
                      </m:num>
                      <m:den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10</m:t>
                        </m:r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MHz</m:t>
                        </m:r>
                      </m:den>
                    </m:f>
                    <m:r>
                      <a:rPr lang="en-US" sz="1800" b="0" i="0" smtClean="0">
                        <a:latin typeface="Cambria Math" panose="02040503050406030204" pitchFamily="18" charset="0"/>
                      </a:rPr>
                      <m:t>=320</m:t>
                    </m:r>
                    <m:r>
                      <m:rPr>
                        <m:sty m:val="p"/>
                      </m:rPr>
                      <a:rPr lang="en-US" sz="1800" b="0" i="0" smtClean="0">
                        <a:latin typeface="Cambria Math" panose="02040503050406030204" pitchFamily="18" charset="0"/>
                      </a:rPr>
                      <m:t>nJ</m:t>
                    </m:r>
                    <m:r>
                      <a:rPr lang="en-US" sz="1800" b="0" i="0" smtClean="0">
                        <a:latin typeface="Cambria Math" panose="02040503050406030204" pitchFamily="18" charset="0"/>
                      </a:rPr>
                      <m:t> </m:t>
                    </m:r>
                    <m:d>
                      <m:d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1800" b="0" smtClean="0">
                            <a:latin typeface="Cambria Math" panose="02040503050406030204" pitchFamily="18" charset="0"/>
                          </a:rPr>
                          <m:t>@</m:t>
                        </m:r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10</m:t>
                        </m:r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MHz</m:t>
                        </m:r>
                      </m:e>
                    </m:d>
                  </m:oMath>
                </a14:m>
                <a:endParaRPr lang="en-US" sz="1800" dirty="0"/>
              </a:p>
              <a:p>
                <a:pPr marL="388060" indent="-388060">
                  <a:buFont typeface="Wingdings" panose="05000000000000000000" pitchFamily="2" charset="2"/>
                  <a:buChar char="Ø"/>
                </a:pPr>
                <a:endParaRPr lang="en-US" sz="2000" dirty="0"/>
              </a:p>
              <a:p>
                <a:pPr marL="388060" indent="-388060">
                  <a:buFont typeface="Wingdings" panose="05000000000000000000" pitchFamily="2" charset="2"/>
                  <a:buChar char="Ø"/>
                </a:pPr>
                <a:endParaRPr lang="en-US" sz="2000" dirty="0"/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4D284EDB-6EBE-4480-BAF5-944F61F7288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01812" y="772258"/>
                <a:ext cx="11774204" cy="1827167"/>
              </a:xfrm>
              <a:prstGeom prst="rect">
                <a:avLst/>
              </a:prstGeom>
              <a:blipFill>
                <a:blip r:embed="rId2"/>
                <a:stretch>
                  <a:fillRect l="-466" t="-200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3" name="TextBox 12">
            <a:extLst>
              <a:ext uri="{FF2B5EF4-FFF2-40B4-BE49-F238E27FC236}">
                <a16:creationId xmlns:a16="http://schemas.microsoft.com/office/drawing/2014/main" id="{259818AC-CB0B-4C93-82B4-7E432A3178EB}"/>
              </a:ext>
            </a:extLst>
          </p:cNvPr>
          <p:cNvSpPr txBox="1"/>
          <p:nvPr/>
        </p:nvSpPr>
        <p:spPr>
          <a:xfrm>
            <a:off x="779622" y="4744128"/>
            <a:ext cx="9213529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1200" b="1" dirty="0">
                <a:latin typeface="+mn-lt"/>
                <a:cs typeface="Arial" panose="020B0604020202020204" pitchFamily="34" charset="0"/>
              </a:rPr>
              <a:t>Figure</a:t>
            </a:r>
            <a:r>
              <a:rPr lang="en-US" sz="1200" dirty="0">
                <a:latin typeface="+mn-lt"/>
                <a:cs typeface="Arial" panose="020B0604020202020204" pitchFamily="34" charset="0"/>
              </a:rPr>
              <a:t>: Laser power vs % Transmission AOM @10MHz (left); @40MHz (right). </a:t>
            </a:r>
            <a:r>
              <a:rPr lang="en-US" sz="1200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Arial" panose="020B0604020202020204" pitchFamily="34" charset="0"/>
              </a:rPr>
              <a:t>Blue data </a:t>
            </a:r>
            <a:r>
              <a:rPr lang="en-US" sz="1200" dirty="0">
                <a:latin typeface="+mn-lt"/>
                <a:cs typeface="Arial" panose="020B0604020202020204" pitchFamily="34" charset="0"/>
              </a:rPr>
              <a:t>shows the actual power after SHG and the stretcher module and</a:t>
            </a:r>
            <a:r>
              <a:rPr lang="en-US" sz="1200" b="1" dirty="0">
                <a:solidFill>
                  <a:srgbClr val="FF0000"/>
                </a:solidFill>
                <a:latin typeface="+mn-lt"/>
                <a:cs typeface="Arial" panose="020B0604020202020204" pitchFamily="34" charset="0"/>
              </a:rPr>
              <a:t> red </a:t>
            </a:r>
            <a:r>
              <a:rPr lang="en-US" sz="1200" dirty="0">
                <a:latin typeface="+mn-lt"/>
                <a:cs typeface="Arial" panose="020B0604020202020204" pitchFamily="34" charset="0"/>
              </a:rPr>
              <a:t>shows the power from the software window.</a:t>
            </a:r>
          </a:p>
          <a:p>
            <a:pPr algn="ctr"/>
            <a:endParaRPr lang="en-US" sz="1200" dirty="0">
              <a:latin typeface="+mn-lt"/>
              <a:cs typeface="Arial" panose="020B0604020202020204" pitchFamily="34" charset="0"/>
            </a:endParaRPr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2C9F41D7-DB32-4F9C-8ACE-807FA527C20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42371" y="2030794"/>
            <a:ext cx="3450477" cy="2586871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18645A24-EC15-4C40-9CDD-9E50A84FE3D4}"/>
              </a:ext>
            </a:extLst>
          </p:cNvPr>
          <p:cNvSpPr txBox="1"/>
          <p:nvPr/>
        </p:nvSpPr>
        <p:spPr>
          <a:xfrm>
            <a:off x="430664" y="5229078"/>
            <a:ext cx="10772029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88060" indent="-388060">
              <a:buFont typeface="Wingdings" panose="05000000000000000000" pitchFamily="2" charset="2"/>
              <a:buChar char="Ø"/>
            </a:pPr>
            <a:r>
              <a:rPr lang="en-US" sz="1800" dirty="0">
                <a:solidFill>
                  <a:srgbClr val="FF0000"/>
                </a:solidFill>
                <a:latin typeface="+mn-lt"/>
              </a:rPr>
              <a:t>Need to fix the problem in software maximum limit, asked to the Amplitude person.</a:t>
            </a:r>
            <a:endParaRPr lang="en-US" sz="1800" dirty="0">
              <a:latin typeface="+mn-lt"/>
            </a:endParaRP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74A791A5-52DC-4681-9DCE-510BEF05DE8C}"/>
              </a:ext>
            </a:extLst>
          </p:cNvPr>
          <p:cNvSpPr txBox="1"/>
          <p:nvPr/>
        </p:nvSpPr>
        <p:spPr>
          <a:xfrm>
            <a:off x="8516488" y="2831874"/>
            <a:ext cx="3450477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800" b="1" dirty="0">
                <a:solidFill>
                  <a:srgbClr val="002060"/>
                </a:solidFill>
                <a:latin typeface="+mn-lt"/>
              </a:rPr>
              <a:t>After</a:t>
            </a:r>
          </a:p>
          <a:p>
            <a:r>
              <a:rPr lang="en-US" sz="1800" b="1" dirty="0">
                <a:solidFill>
                  <a:srgbClr val="002060"/>
                </a:solidFill>
                <a:latin typeface="+mn-lt"/>
              </a:rPr>
              <a:t>intervention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16DDF053-F773-4F91-9294-208604BBFF4E}"/>
              </a:ext>
            </a:extLst>
          </p:cNvPr>
          <p:cNvSpPr txBox="1"/>
          <p:nvPr/>
        </p:nvSpPr>
        <p:spPr>
          <a:xfrm>
            <a:off x="273819" y="2759018"/>
            <a:ext cx="3859972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800" b="1" dirty="0">
                <a:solidFill>
                  <a:srgbClr val="002060"/>
                </a:solidFill>
                <a:latin typeface="+mn-lt"/>
              </a:rPr>
              <a:t>Before </a:t>
            </a:r>
          </a:p>
          <a:p>
            <a:r>
              <a:rPr lang="en-US" sz="1800" b="1" dirty="0">
                <a:solidFill>
                  <a:srgbClr val="002060"/>
                </a:solidFill>
                <a:latin typeface="+mn-lt"/>
              </a:rPr>
              <a:t>intervention</a:t>
            </a:r>
            <a:endParaRPr lang="en-US" b="1" dirty="0">
              <a:solidFill>
                <a:srgbClr val="002060"/>
              </a:solidFill>
              <a:latin typeface="+mn-lt"/>
            </a:endParaRPr>
          </a:p>
        </p:txBody>
      </p:sp>
      <p:pic>
        <p:nvPicPr>
          <p:cNvPr id="21" name="Picture 20">
            <a:extLst>
              <a:ext uri="{FF2B5EF4-FFF2-40B4-BE49-F238E27FC236}">
                <a16:creationId xmlns:a16="http://schemas.microsoft.com/office/drawing/2014/main" id="{B54B0567-A1EB-43C3-9914-D5055B6E962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060034" y="2126482"/>
            <a:ext cx="3212926" cy="24096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0793241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" name="Group 2">
            <a:extLst>
              <a:ext uri="{FF2B5EF4-FFF2-40B4-BE49-F238E27FC236}">
                <a16:creationId xmlns:a16="http://schemas.microsoft.com/office/drawing/2014/main" id="{74AC7E59-D464-4731-A2E5-0A2F493503DD}"/>
              </a:ext>
            </a:extLst>
          </p:cNvPr>
          <p:cNvGrpSpPr/>
          <p:nvPr/>
        </p:nvGrpSpPr>
        <p:grpSpPr>
          <a:xfrm>
            <a:off x="697922" y="1174242"/>
            <a:ext cx="9146852" cy="2040456"/>
            <a:chOff x="179319" y="917280"/>
            <a:chExt cx="10537496" cy="2339743"/>
          </a:xfrm>
        </p:grpSpPr>
        <p:grpSp>
          <p:nvGrpSpPr>
            <p:cNvPr id="2" name="Group 1">
              <a:extLst>
                <a:ext uri="{FF2B5EF4-FFF2-40B4-BE49-F238E27FC236}">
                  <a16:creationId xmlns:a16="http://schemas.microsoft.com/office/drawing/2014/main" id="{2D99EA96-487F-492C-B13A-3AC060E25A96}"/>
                </a:ext>
              </a:extLst>
            </p:cNvPr>
            <p:cNvGrpSpPr/>
            <p:nvPr/>
          </p:nvGrpSpPr>
          <p:grpSpPr>
            <a:xfrm>
              <a:off x="179319" y="917280"/>
              <a:ext cx="10537496" cy="1853182"/>
              <a:chOff x="179319" y="917280"/>
              <a:chExt cx="10537496" cy="1853182"/>
            </a:xfrm>
          </p:grpSpPr>
          <p:pic>
            <p:nvPicPr>
              <p:cNvPr id="5" name="Image 4">
                <a:extLst>
                  <a:ext uri="{FF2B5EF4-FFF2-40B4-BE49-F238E27FC236}">
                    <a16:creationId xmlns:a16="http://schemas.microsoft.com/office/drawing/2014/main" id="{A727EE65-CFA6-4300-B6D6-85EC4FC0BAE1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2"/>
              <a:stretch>
                <a:fillRect/>
              </a:stretch>
            </p:blipFill>
            <p:spPr>
              <a:xfrm>
                <a:off x="179319" y="1042454"/>
                <a:ext cx="3180093" cy="1723036"/>
              </a:xfrm>
              <a:prstGeom prst="rect">
                <a:avLst/>
              </a:prstGeom>
            </p:spPr>
          </p:pic>
          <p:pic>
            <p:nvPicPr>
              <p:cNvPr id="7" name="Image 6">
                <a:extLst>
                  <a:ext uri="{FF2B5EF4-FFF2-40B4-BE49-F238E27FC236}">
                    <a16:creationId xmlns:a16="http://schemas.microsoft.com/office/drawing/2014/main" id="{EBA7A7CA-1971-49DC-8DE7-FBF80185302D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3673487" y="952643"/>
                <a:ext cx="3372635" cy="1779773"/>
              </a:xfrm>
              <a:prstGeom prst="rect">
                <a:avLst/>
              </a:prstGeom>
            </p:spPr>
          </p:pic>
          <p:pic>
            <p:nvPicPr>
              <p:cNvPr id="9" name="Image 8">
                <a:extLst>
                  <a:ext uri="{FF2B5EF4-FFF2-40B4-BE49-F238E27FC236}">
                    <a16:creationId xmlns:a16="http://schemas.microsoft.com/office/drawing/2014/main" id="{A865930E-3572-4A42-8AE5-DDFF42E44F10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7143665" y="917280"/>
                <a:ext cx="3573150" cy="1853182"/>
              </a:xfrm>
              <a:prstGeom prst="rect">
                <a:avLst/>
              </a:prstGeom>
            </p:spPr>
          </p:pic>
        </p:grpSp>
        <p:sp>
          <p:nvSpPr>
            <p:cNvPr id="10" name="ZoneTexte 9">
              <a:extLst>
                <a:ext uri="{FF2B5EF4-FFF2-40B4-BE49-F238E27FC236}">
                  <a16:creationId xmlns:a16="http://schemas.microsoft.com/office/drawing/2014/main" id="{21EBB1B0-FE04-4DF2-A954-2BADBBA6536F}"/>
                </a:ext>
              </a:extLst>
            </p:cNvPr>
            <p:cNvSpPr txBox="1"/>
            <p:nvPr/>
          </p:nvSpPr>
          <p:spPr>
            <a:xfrm>
              <a:off x="1260253" y="2892756"/>
              <a:ext cx="1031051" cy="36426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sz="1767" b="1" dirty="0"/>
                <a:t>100 kHz</a:t>
              </a:r>
            </a:p>
          </p:txBody>
        </p:sp>
        <p:sp>
          <p:nvSpPr>
            <p:cNvPr id="11" name="ZoneTexte 10">
              <a:extLst>
                <a:ext uri="{FF2B5EF4-FFF2-40B4-BE49-F238E27FC236}">
                  <a16:creationId xmlns:a16="http://schemas.microsoft.com/office/drawing/2014/main" id="{9C35F22D-482D-49A8-9C56-E887A4325FA4}"/>
                </a:ext>
              </a:extLst>
            </p:cNvPr>
            <p:cNvSpPr txBox="1"/>
            <p:nvPr/>
          </p:nvSpPr>
          <p:spPr>
            <a:xfrm>
              <a:off x="5078781" y="2859682"/>
              <a:ext cx="904415" cy="36426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sz="1767" b="1" dirty="0"/>
                <a:t>10 kHz</a:t>
              </a:r>
            </a:p>
          </p:txBody>
        </p:sp>
        <p:sp>
          <p:nvSpPr>
            <p:cNvPr id="12" name="ZoneTexte 11">
              <a:extLst>
                <a:ext uri="{FF2B5EF4-FFF2-40B4-BE49-F238E27FC236}">
                  <a16:creationId xmlns:a16="http://schemas.microsoft.com/office/drawing/2014/main" id="{B040BD2F-06A6-48C3-A01A-A0C9AFAA127C}"/>
                </a:ext>
              </a:extLst>
            </p:cNvPr>
            <p:cNvSpPr txBox="1"/>
            <p:nvPr/>
          </p:nvSpPr>
          <p:spPr>
            <a:xfrm>
              <a:off x="8715907" y="2831013"/>
              <a:ext cx="1936749" cy="36426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sz="1767" b="1" dirty="0"/>
                <a:t>10 kHz, 2 pulses</a:t>
              </a:r>
            </a:p>
          </p:txBody>
        </p:sp>
      </p:grpSp>
      <p:grpSp>
        <p:nvGrpSpPr>
          <p:cNvPr id="6" name="Group 5">
            <a:extLst>
              <a:ext uri="{FF2B5EF4-FFF2-40B4-BE49-F238E27FC236}">
                <a16:creationId xmlns:a16="http://schemas.microsoft.com/office/drawing/2014/main" id="{E4F06345-7FC6-473C-A8FC-205E79CBC9AD}"/>
              </a:ext>
            </a:extLst>
          </p:cNvPr>
          <p:cNvGrpSpPr/>
          <p:nvPr/>
        </p:nvGrpSpPr>
        <p:grpSpPr>
          <a:xfrm>
            <a:off x="663623" y="3336689"/>
            <a:ext cx="9618053" cy="2226493"/>
            <a:chOff x="300852" y="3323531"/>
            <a:chExt cx="10311100" cy="2312059"/>
          </a:xfrm>
        </p:grpSpPr>
        <p:sp>
          <p:nvSpPr>
            <p:cNvPr id="15" name="ZoneTexte 14">
              <a:extLst>
                <a:ext uri="{FF2B5EF4-FFF2-40B4-BE49-F238E27FC236}">
                  <a16:creationId xmlns:a16="http://schemas.microsoft.com/office/drawing/2014/main" id="{FFC2DED2-B4DB-4481-AD59-C4D69110C3C6}"/>
                </a:ext>
              </a:extLst>
            </p:cNvPr>
            <p:cNvSpPr txBox="1"/>
            <p:nvPr/>
          </p:nvSpPr>
          <p:spPr>
            <a:xfrm>
              <a:off x="1386888" y="5229535"/>
              <a:ext cx="777777" cy="36426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sz="1767" b="1" dirty="0"/>
                <a:t>1 kHz</a:t>
              </a:r>
            </a:p>
          </p:txBody>
        </p:sp>
        <p:grpSp>
          <p:nvGrpSpPr>
            <p:cNvPr id="4" name="Group 3">
              <a:extLst>
                <a:ext uri="{FF2B5EF4-FFF2-40B4-BE49-F238E27FC236}">
                  <a16:creationId xmlns:a16="http://schemas.microsoft.com/office/drawing/2014/main" id="{27973699-F4BD-459D-909C-23393A8F9C38}"/>
                </a:ext>
              </a:extLst>
            </p:cNvPr>
            <p:cNvGrpSpPr/>
            <p:nvPr/>
          </p:nvGrpSpPr>
          <p:grpSpPr>
            <a:xfrm>
              <a:off x="300852" y="3323531"/>
              <a:ext cx="10311100" cy="1938481"/>
              <a:chOff x="300852" y="3323531"/>
              <a:chExt cx="10311100" cy="1938481"/>
            </a:xfrm>
          </p:grpSpPr>
          <p:pic>
            <p:nvPicPr>
              <p:cNvPr id="14" name="Image 13">
                <a:extLst>
                  <a:ext uri="{FF2B5EF4-FFF2-40B4-BE49-F238E27FC236}">
                    <a16:creationId xmlns:a16="http://schemas.microsoft.com/office/drawing/2014/main" id="{B78CDA5B-5CD4-48B0-A5D4-8E72FD16121F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5"/>
              <a:stretch>
                <a:fillRect/>
              </a:stretch>
            </p:blipFill>
            <p:spPr>
              <a:xfrm>
                <a:off x="300852" y="3465862"/>
                <a:ext cx="3372635" cy="1796150"/>
              </a:xfrm>
              <a:prstGeom prst="rect">
                <a:avLst/>
              </a:prstGeom>
            </p:spPr>
          </p:pic>
          <p:pic>
            <p:nvPicPr>
              <p:cNvPr id="17" name="Image 16">
                <a:extLst>
                  <a:ext uri="{FF2B5EF4-FFF2-40B4-BE49-F238E27FC236}">
                    <a16:creationId xmlns:a16="http://schemas.microsoft.com/office/drawing/2014/main" id="{FC26163D-F918-4352-8FFA-7D299DA0844A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6"/>
              <a:stretch>
                <a:fillRect/>
              </a:stretch>
            </p:blipFill>
            <p:spPr>
              <a:xfrm>
                <a:off x="3692992" y="3438789"/>
                <a:ext cx="3372635" cy="1779773"/>
              </a:xfrm>
              <a:prstGeom prst="rect">
                <a:avLst/>
              </a:prstGeom>
            </p:spPr>
          </p:pic>
          <p:pic>
            <p:nvPicPr>
              <p:cNvPr id="19" name="Image 18">
                <a:extLst>
                  <a:ext uri="{FF2B5EF4-FFF2-40B4-BE49-F238E27FC236}">
                    <a16:creationId xmlns:a16="http://schemas.microsoft.com/office/drawing/2014/main" id="{C498A535-4083-4045-8244-210E32FA36B9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7"/>
              <a:stretch>
                <a:fillRect/>
              </a:stretch>
            </p:blipFill>
            <p:spPr>
              <a:xfrm>
                <a:off x="7069296" y="3323531"/>
                <a:ext cx="3542656" cy="1869495"/>
              </a:xfrm>
              <a:prstGeom prst="rect">
                <a:avLst/>
              </a:prstGeom>
            </p:spPr>
          </p:pic>
        </p:grpSp>
        <p:sp>
          <p:nvSpPr>
            <p:cNvPr id="20" name="ZoneTexte 19">
              <a:extLst>
                <a:ext uri="{FF2B5EF4-FFF2-40B4-BE49-F238E27FC236}">
                  <a16:creationId xmlns:a16="http://schemas.microsoft.com/office/drawing/2014/main" id="{D17D6FEE-AF0A-4545-8A41-FAF5CABA9F38}"/>
                </a:ext>
              </a:extLst>
            </p:cNvPr>
            <p:cNvSpPr txBox="1"/>
            <p:nvPr/>
          </p:nvSpPr>
          <p:spPr>
            <a:xfrm>
              <a:off x="5125465" y="5271323"/>
              <a:ext cx="904415" cy="36426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sz="1767" b="1" dirty="0"/>
                <a:t>100 Hz</a:t>
              </a:r>
            </a:p>
          </p:txBody>
        </p:sp>
        <p:sp>
          <p:nvSpPr>
            <p:cNvPr id="21" name="ZoneTexte 20">
              <a:extLst>
                <a:ext uri="{FF2B5EF4-FFF2-40B4-BE49-F238E27FC236}">
                  <a16:creationId xmlns:a16="http://schemas.microsoft.com/office/drawing/2014/main" id="{DF358A86-BD6B-46E9-89A6-46D547B1A89E}"/>
                </a:ext>
              </a:extLst>
            </p:cNvPr>
            <p:cNvSpPr txBox="1"/>
            <p:nvPr/>
          </p:nvSpPr>
          <p:spPr>
            <a:xfrm>
              <a:off x="8608110" y="5262012"/>
              <a:ext cx="777777" cy="36426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sz="1767" b="1" dirty="0"/>
                <a:t>10 Hz</a:t>
              </a:r>
            </a:p>
          </p:txBody>
        </p:sp>
      </p:grpSp>
      <p:sp>
        <p:nvSpPr>
          <p:cNvPr id="22" name="ZoneTexte 21">
            <a:extLst>
              <a:ext uri="{FF2B5EF4-FFF2-40B4-BE49-F238E27FC236}">
                <a16:creationId xmlns:a16="http://schemas.microsoft.com/office/drawing/2014/main" id="{4F63B577-164D-4E64-A977-923398E855F0}"/>
              </a:ext>
            </a:extLst>
          </p:cNvPr>
          <p:cNvSpPr txBox="1"/>
          <p:nvPr/>
        </p:nvSpPr>
        <p:spPr>
          <a:xfrm>
            <a:off x="2148091" y="145747"/>
            <a:ext cx="6382132" cy="43088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2200" b="1" dirty="0" err="1">
                <a:latin typeface="+mj-lt"/>
              </a:rPr>
              <a:t>Measurements</a:t>
            </a:r>
            <a:r>
              <a:rPr lang="fr-FR" sz="2200" b="1" dirty="0">
                <a:latin typeface="+mj-lt"/>
              </a:rPr>
              <a:t> at </a:t>
            </a:r>
            <a:r>
              <a:rPr lang="fr-FR" sz="2200" b="1" dirty="0" err="1">
                <a:latin typeface="+mj-lt"/>
              </a:rPr>
              <a:t>low</a:t>
            </a:r>
            <a:r>
              <a:rPr lang="fr-FR" sz="2200" b="1" dirty="0">
                <a:latin typeface="+mj-lt"/>
              </a:rPr>
              <a:t> </a:t>
            </a:r>
            <a:r>
              <a:rPr lang="fr-FR" sz="2200" b="1" dirty="0" err="1">
                <a:latin typeface="+mj-lt"/>
              </a:rPr>
              <a:t>repetition</a:t>
            </a:r>
            <a:r>
              <a:rPr lang="fr-FR" sz="2200" b="1" dirty="0">
                <a:latin typeface="+mj-lt"/>
              </a:rPr>
              <a:t> rate- 17 </a:t>
            </a:r>
            <a:r>
              <a:rPr lang="fr-FR" sz="2200" b="1" dirty="0" err="1">
                <a:latin typeface="+mj-lt"/>
              </a:rPr>
              <a:t>February</a:t>
            </a:r>
            <a:r>
              <a:rPr lang="fr-FR" sz="2200" b="1" dirty="0">
                <a:latin typeface="+mj-lt"/>
              </a:rPr>
              <a:t> 2025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4356B0ED-678C-446C-85A5-724BE7130153}"/>
              </a:ext>
            </a:extLst>
          </p:cNvPr>
          <p:cNvSpPr txBox="1"/>
          <p:nvPr/>
        </p:nvSpPr>
        <p:spPr>
          <a:xfrm>
            <a:off x="317956" y="745353"/>
            <a:ext cx="993336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sz="1800" dirty="0">
                <a:latin typeface="+mn-lt"/>
              </a:rPr>
              <a:t>With Pulse Picker frequency 10MHz, different repetition rate for the external modulator was checked.</a:t>
            </a:r>
          </a:p>
        </p:txBody>
      </p:sp>
      <p:sp>
        <p:nvSpPr>
          <p:cNvPr id="8" name="Date Placeholder 7">
            <a:extLst>
              <a:ext uri="{FF2B5EF4-FFF2-40B4-BE49-F238E27FC236}">
                <a16:creationId xmlns:a16="http://schemas.microsoft.com/office/drawing/2014/main" id="{B304E5ED-5E7D-4953-895D-67C85ECDDF5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194B70-BE57-47E7-A481-DD681C0CCD45}" type="datetime1">
              <a:rPr lang="fr-FR" smtClean="0"/>
              <a:t>20/03/2025</a:t>
            </a:fld>
            <a:endParaRPr lang="fr-FR" dirty="0"/>
          </a:p>
        </p:txBody>
      </p:sp>
      <p:sp>
        <p:nvSpPr>
          <p:cNvPr id="13" name="Footer Placeholder 12">
            <a:extLst>
              <a:ext uri="{FF2B5EF4-FFF2-40B4-BE49-F238E27FC236}">
                <a16:creationId xmlns:a16="http://schemas.microsoft.com/office/drawing/2014/main" id="{7259AC55-120A-4F61-B259-6CA366627BE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  <a:endParaRPr lang="fr-FR" dirty="0"/>
          </a:p>
        </p:txBody>
      </p:sp>
      <p:sp>
        <p:nvSpPr>
          <p:cNvPr id="16" name="Slide Number Placeholder 15">
            <a:extLst>
              <a:ext uri="{FF2B5EF4-FFF2-40B4-BE49-F238E27FC236}">
                <a16:creationId xmlns:a16="http://schemas.microsoft.com/office/drawing/2014/main" id="{560353F3-C0EB-4737-80F2-F43F9983663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7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82206575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>
            <a:extLst>
              <a:ext uri="{FF2B5EF4-FFF2-40B4-BE49-F238E27FC236}">
                <a16:creationId xmlns:a16="http://schemas.microsoft.com/office/drawing/2014/main" id="{E29C6A47-2416-4BAC-8BFB-DA3EF73E539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dirty="0"/>
              <a:t>Diagnostic box</a:t>
            </a:r>
          </a:p>
        </p:txBody>
      </p:sp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140E025C-EF0F-4FDD-8BDF-39B8968C935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14A0D4-70A7-43B1-9EEA-EAD56B41B73F}" type="datetime1">
              <a:rPr lang="fr-FR" smtClean="0"/>
              <a:t>20/03/2025</a:t>
            </a:fld>
            <a:endParaRPr lang="fr-FR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5A7A0F80-4066-4099-A622-9C2C967B50E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  <a:endParaRPr lang="fr-FR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A1B5BD9-8F57-42AA-BD93-5245A70430D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8</a:t>
            </a:fld>
            <a:endParaRPr lang="fr-FR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D30A567B-E39D-44D7-B59E-6EA89FB38C0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 rot="16200000">
            <a:off x="6126475" y="1174987"/>
            <a:ext cx="2579070" cy="6059488"/>
          </a:xfrm>
          <a:prstGeom prst="rect">
            <a:avLst/>
          </a:prstGeom>
        </p:spPr>
      </p:pic>
      <p:grpSp>
        <p:nvGrpSpPr>
          <p:cNvPr id="21" name="Group 20">
            <a:extLst>
              <a:ext uri="{FF2B5EF4-FFF2-40B4-BE49-F238E27FC236}">
                <a16:creationId xmlns:a16="http://schemas.microsoft.com/office/drawing/2014/main" id="{D2613C03-F2CF-4351-812F-93BE949B3164}"/>
              </a:ext>
            </a:extLst>
          </p:cNvPr>
          <p:cNvGrpSpPr/>
          <p:nvPr/>
        </p:nvGrpSpPr>
        <p:grpSpPr>
          <a:xfrm>
            <a:off x="327021" y="2930263"/>
            <a:ext cx="3470777" cy="1514025"/>
            <a:chOff x="6855369" y="3716840"/>
            <a:chExt cx="3470777" cy="1514025"/>
          </a:xfrm>
        </p:grpSpPr>
        <p:pic>
          <p:nvPicPr>
            <p:cNvPr id="15" name="Picture 14">
              <a:extLst>
                <a:ext uri="{FF2B5EF4-FFF2-40B4-BE49-F238E27FC236}">
                  <a16:creationId xmlns:a16="http://schemas.microsoft.com/office/drawing/2014/main" id="{2CF707D0-6A47-4267-BFF6-CBD99257CBA9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8629898" y="3716840"/>
              <a:ext cx="1696248" cy="1514025"/>
            </a:xfrm>
            <a:prstGeom prst="rect">
              <a:avLst/>
            </a:prstGeom>
          </p:spPr>
        </p:pic>
        <p:pic>
          <p:nvPicPr>
            <p:cNvPr id="17" name="Picture 16">
              <a:extLst>
                <a:ext uri="{FF2B5EF4-FFF2-40B4-BE49-F238E27FC236}">
                  <a16:creationId xmlns:a16="http://schemas.microsoft.com/office/drawing/2014/main" id="{E58894D1-6AC1-451A-86EC-5A50672DA353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6855369" y="3716840"/>
              <a:ext cx="1752723" cy="1514025"/>
            </a:xfrm>
            <a:prstGeom prst="rect">
              <a:avLst/>
            </a:prstGeom>
          </p:spPr>
        </p:pic>
      </p:grpSp>
      <p:sp>
        <p:nvSpPr>
          <p:cNvPr id="22" name="TextBox 21">
            <a:extLst>
              <a:ext uri="{FF2B5EF4-FFF2-40B4-BE49-F238E27FC236}">
                <a16:creationId xmlns:a16="http://schemas.microsoft.com/office/drawing/2014/main" id="{4589BFEE-4C90-4239-94C1-3D10977EA8A2}"/>
              </a:ext>
            </a:extLst>
          </p:cNvPr>
          <p:cNvSpPr txBox="1"/>
          <p:nvPr/>
        </p:nvSpPr>
        <p:spPr>
          <a:xfrm>
            <a:off x="443838" y="4541912"/>
            <a:ext cx="2538387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800" dirty="0">
                <a:latin typeface="+mn-lt"/>
              </a:rPr>
              <a:t>A fixed aperture of 1mm.</a:t>
            </a:r>
          </a:p>
          <a:p>
            <a:r>
              <a:rPr lang="en-US" sz="1800" dirty="0">
                <a:latin typeface="+mn-lt"/>
              </a:rPr>
              <a:t>We need 3-4mm.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8BE7DB98-1788-490B-9AC6-FEDF76EC5F87}"/>
              </a:ext>
            </a:extLst>
          </p:cNvPr>
          <p:cNvSpPr txBox="1"/>
          <p:nvPr/>
        </p:nvSpPr>
        <p:spPr>
          <a:xfrm>
            <a:off x="327021" y="911291"/>
            <a:ext cx="6184898" cy="147732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sz="1800" dirty="0">
                <a:latin typeface="+mn-lt"/>
              </a:rPr>
              <a:t>Two boxes: Box1 will be placed before the photocathode and</a:t>
            </a:r>
          </a:p>
          <a:p>
            <a:r>
              <a:rPr lang="en-US" sz="1800" dirty="0">
                <a:latin typeface="+mn-lt"/>
              </a:rPr>
              <a:t>Box 2 after the photocathode.</a:t>
            </a:r>
          </a:p>
          <a:p>
            <a:endParaRPr lang="en-US" sz="1800" dirty="0">
              <a:latin typeface="+mn-lt"/>
            </a:endParaRP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sz="1800" dirty="0">
                <a:latin typeface="+mn-lt"/>
              </a:rPr>
              <a:t>Box 1 was opened  on 12 March 2025 and the aperture and</a:t>
            </a:r>
          </a:p>
          <a:p>
            <a:r>
              <a:rPr lang="en-US" sz="1800" dirty="0">
                <a:latin typeface="+mn-lt"/>
              </a:rPr>
              <a:t> the zoom telescope were removed for tests.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90249BC5-9C31-4E9B-8686-25B73C395398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114579" y="829904"/>
            <a:ext cx="2991769" cy="1890948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0C9AAACC-9213-4020-97B8-F4E83797B59A}"/>
              </a:ext>
            </a:extLst>
          </p:cNvPr>
          <p:cNvSpPr txBox="1"/>
          <p:nvPr/>
        </p:nvSpPr>
        <p:spPr>
          <a:xfrm>
            <a:off x="7593794" y="1775378"/>
            <a:ext cx="769763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FF0000"/>
                </a:solidFill>
              </a:rPr>
              <a:t>Box1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84C1EA6B-140A-40F1-8F7D-8E8706FBF047}"/>
              </a:ext>
            </a:extLst>
          </p:cNvPr>
          <p:cNvSpPr txBox="1"/>
          <p:nvPr/>
        </p:nvSpPr>
        <p:spPr>
          <a:xfrm>
            <a:off x="8363557" y="1120882"/>
            <a:ext cx="769763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FF0000"/>
                </a:solidFill>
              </a:rPr>
              <a:t>Box2</a:t>
            </a:r>
          </a:p>
        </p:txBody>
      </p:sp>
    </p:spTree>
    <p:extLst>
      <p:ext uri="{BB962C8B-B14F-4D97-AF65-F5344CB8AC3E}">
        <p14:creationId xmlns:p14="http://schemas.microsoft.com/office/powerpoint/2010/main" val="149371666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>
            <a:extLst>
              <a:ext uri="{FF2B5EF4-FFF2-40B4-BE49-F238E27FC236}">
                <a16:creationId xmlns:a16="http://schemas.microsoft.com/office/drawing/2014/main" id="{E29C6A47-2416-4BAC-8BFB-DA3EF73E539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Diagnostic box- Measurement on 18 March 2025</a:t>
            </a:r>
          </a:p>
        </p:txBody>
      </p:sp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140E025C-EF0F-4FDD-8BDF-39B8968C935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AE7894-044F-4988-A524-48A92FC8F3C4}" type="datetime1">
              <a:rPr lang="fr-FR" smtClean="0"/>
              <a:t>20/03/2025</a:t>
            </a:fld>
            <a:endParaRPr lang="fr-FR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5A7A0F80-4066-4099-A622-9C2C967B50E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  <a:endParaRPr lang="fr-FR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A1B5BD9-8F57-42AA-BD93-5245A70430D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9</a:t>
            </a:fld>
            <a:endParaRPr lang="fr-FR" dirty="0"/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E6F5FA40-130C-41F6-AFE8-47F78DC9448D}"/>
              </a:ext>
            </a:extLst>
          </p:cNvPr>
          <p:cNvSpPr txBox="1"/>
          <p:nvPr/>
        </p:nvSpPr>
        <p:spPr>
          <a:xfrm>
            <a:off x="419278" y="807436"/>
            <a:ext cx="6335261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sz="1800" dirty="0">
                <a:latin typeface="+mn-lt"/>
              </a:rPr>
              <a:t>Need to build a telescope for the optical room.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en-US" sz="1800" dirty="0">
              <a:latin typeface="+mn-lt"/>
            </a:endParaRP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sz="1800" dirty="0">
                <a:latin typeface="+mn-lt"/>
              </a:rPr>
              <a:t>Using the zoom telescope different magnification m= 0.6, 1 &amp; 1.4 tested for a distance of 13.3m from laser output. 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en-US" sz="1800" dirty="0">
              <a:latin typeface="+mn-lt"/>
            </a:endParaRPr>
          </a:p>
          <a:p>
            <a:pPr marL="285750" indent="-285750">
              <a:buFont typeface="Wingdings" panose="05000000000000000000" pitchFamily="2" charset="2"/>
              <a:buChar char="Ø"/>
            </a:pPr>
            <a:endParaRPr lang="en-US" sz="1800" dirty="0">
              <a:latin typeface="+mn-lt"/>
            </a:endParaRPr>
          </a:p>
        </p:txBody>
      </p:sp>
      <p:grpSp>
        <p:nvGrpSpPr>
          <p:cNvPr id="34" name="Group 33">
            <a:extLst>
              <a:ext uri="{FF2B5EF4-FFF2-40B4-BE49-F238E27FC236}">
                <a16:creationId xmlns:a16="http://schemas.microsoft.com/office/drawing/2014/main" id="{F6526EDC-ED6A-447F-BBCB-47655146E4A7}"/>
              </a:ext>
            </a:extLst>
          </p:cNvPr>
          <p:cNvGrpSpPr/>
          <p:nvPr/>
        </p:nvGrpSpPr>
        <p:grpSpPr>
          <a:xfrm>
            <a:off x="5391857" y="3548780"/>
            <a:ext cx="4659505" cy="1839300"/>
            <a:chOff x="5386387" y="3665325"/>
            <a:chExt cx="4659505" cy="1839300"/>
          </a:xfrm>
        </p:grpSpPr>
        <p:grpSp>
          <p:nvGrpSpPr>
            <p:cNvPr id="14" name="Group 13">
              <a:extLst>
                <a:ext uri="{FF2B5EF4-FFF2-40B4-BE49-F238E27FC236}">
                  <a16:creationId xmlns:a16="http://schemas.microsoft.com/office/drawing/2014/main" id="{33DEE9C8-2CFE-4FC0-B9B6-F1A5BFC2901B}"/>
                </a:ext>
              </a:extLst>
            </p:cNvPr>
            <p:cNvGrpSpPr/>
            <p:nvPr/>
          </p:nvGrpSpPr>
          <p:grpSpPr>
            <a:xfrm>
              <a:off x="5386387" y="3677816"/>
              <a:ext cx="4659505" cy="1491154"/>
              <a:chOff x="561851" y="3245767"/>
              <a:chExt cx="4659505" cy="1491154"/>
            </a:xfrm>
          </p:grpSpPr>
          <p:pic>
            <p:nvPicPr>
              <p:cNvPr id="7" name="Picture 6">
                <a:extLst>
                  <a:ext uri="{FF2B5EF4-FFF2-40B4-BE49-F238E27FC236}">
                    <a16:creationId xmlns:a16="http://schemas.microsoft.com/office/drawing/2014/main" id="{6D74892D-03C9-4090-A588-66A3AB3CDE5B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2"/>
              <a:stretch>
                <a:fillRect/>
              </a:stretch>
            </p:blipFill>
            <p:spPr>
              <a:xfrm>
                <a:off x="561851" y="3245768"/>
                <a:ext cx="1491153" cy="1491153"/>
              </a:xfrm>
              <a:prstGeom prst="rect">
                <a:avLst/>
              </a:prstGeom>
            </p:spPr>
          </p:pic>
          <p:pic>
            <p:nvPicPr>
              <p:cNvPr id="10" name="Picture 9">
                <a:extLst>
                  <a:ext uri="{FF2B5EF4-FFF2-40B4-BE49-F238E27FC236}">
                    <a16:creationId xmlns:a16="http://schemas.microsoft.com/office/drawing/2014/main" id="{C7F5F620-96D3-4E4B-9EE9-0B6F0B7FFF96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3730203" y="3245767"/>
                <a:ext cx="1491153" cy="1491153"/>
              </a:xfrm>
              <a:prstGeom prst="rect">
                <a:avLst/>
              </a:prstGeom>
            </p:spPr>
          </p:pic>
          <p:pic>
            <p:nvPicPr>
              <p:cNvPr id="13" name="Picture 12">
                <a:extLst>
                  <a:ext uri="{FF2B5EF4-FFF2-40B4-BE49-F238E27FC236}">
                    <a16:creationId xmlns:a16="http://schemas.microsoft.com/office/drawing/2014/main" id="{753A524D-5539-4737-A2CB-8AC19B2A1106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2146027" y="3245768"/>
                <a:ext cx="1491152" cy="1491152"/>
              </a:xfrm>
              <a:prstGeom prst="rect">
                <a:avLst/>
              </a:prstGeom>
            </p:spPr>
          </p:pic>
        </p:grpSp>
        <p:sp>
          <p:nvSpPr>
            <p:cNvPr id="28" name="TextBox 27">
              <a:extLst>
                <a:ext uri="{FF2B5EF4-FFF2-40B4-BE49-F238E27FC236}">
                  <a16:creationId xmlns:a16="http://schemas.microsoft.com/office/drawing/2014/main" id="{C5F4FB71-E178-49CE-966E-8420E3D5E4CD}"/>
                </a:ext>
              </a:extLst>
            </p:cNvPr>
            <p:cNvSpPr txBox="1"/>
            <p:nvPr/>
          </p:nvSpPr>
          <p:spPr>
            <a:xfrm>
              <a:off x="5458395" y="3687594"/>
              <a:ext cx="1051891" cy="3231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500" b="1" dirty="0">
                  <a:solidFill>
                    <a:schemeClr val="bg1"/>
                  </a:solidFill>
                  <a:latin typeface="+mn-lt"/>
                </a:rPr>
                <a:t>Dx=1.7mm</a:t>
              </a:r>
            </a:p>
          </p:txBody>
        </p:sp>
        <p:sp>
          <p:nvSpPr>
            <p:cNvPr id="29" name="TextBox 28">
              <a:extLst>
                <a:ext uri="{FF2B5EF4-FFF2-40B4-BE49-F238E27FC236}">
                  <a16:creationId xmlns:a16="http://schemas.microsoft.com/office/drawing/2014/main" id="{7236DC89-893C-449B-945A-BD86E65D0489}"/>
                </a:ext>
              </a:extLst>
            </p:cNvPr>
            <p:cNvSpPr txBox="1"/>
            <p:nvPr/>
          </p:nvSpPr>
          <p:spPr>
            <a:xfrm>
              <a:off x="5851531" y="5181460"/>
              <a:ext cx="3874715" cy="3231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500" b="1" dirty="0">
                  <a:latin typeface="+mn-lt"/>
                </a:rPr>
                <a:t>After telescope @13.3m from the laser output</a:t>
              </a:r>
            </a:p>
          </p:txBody>
        </p:sp>
        <p:sp>
          <p:nvSpPr>
            <p:cNvPr id="30" name="TextBox 29">
              <a:extLst>
                <a:ext uri="{FF2B5EF4-FFF2-40B4-BE49-F238E27FC236}">
                  <a16:creationId xmlns:a16="http://schemas.microsoft.com/office/drawing/2014/main" id="{09D47F77-4140-42F0-A755-CD9D29AF3F98}"/>
                </a:ext>
              </a:extLst>
            </p:cNvPr>
            <p:cNvSpPr txBox="1"/>
            <p:nvPr/>
          </p:nvSpPr>
          <p:spPr>
            <a:xfrm>
              <a:off x="6969339" y="3677020"/>
              <a:ext cx="1051891" cy="3231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500" b="1" dirty="0">
                  <a:solidFill>
                    <a:schemeClr val="bg1"/>
                  </a:solidFill>
                  <a:latin typeface="+mn-lt"/>
                </a:rPr>
                <a:t>Dx=2.7mm</a:t>
              </a:r>
            </a:p>
          </p:txBody>
        </p:sp>
        <p:sp>
          <p:nvSpPr>
            <p:cNvPr id="31" name="TextBox 30">
              <a:extLst>
                <a:ext uri="{FF2B5EF4-FFF2-40B4-BE49-F238E27FC236}">
                  <a16:creationId xmlns:a16="http://schemas.microsoft.com/office/drawing/2014/main" id="{595AF3C7-60AB-4ACD-8612-42D509F36C78}"/>
                </a:ext>
              </a:extLst>
            </p:cNvPr>
            <p:cNvSpPr txBox="1"/>
            <p:nvPr/>
          </p:nvSpPr>
          <p:spPr>
            <a:xfrm>
              <a:off x="8682042" y="3665325"/>
              <a:ext cx="1051891" cy="3231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500" b="1" dirty="0">
                  <a:solidFill>
                    <a:schemeClr val="bg1"/>
                  </a:solidFill>
                  <a:latin typeface="+mn-lt"/>
                </a:rPr>
                <a:t>Dx=3.6mm</a:t>
              </a:r>
            </a:p>
          </p:txBody>
        </p:sp>
      </p:grpSp>
      <p:grpSp>
        <p:nvGrpSpPr>
          <p:cNvPr id="33" name="Group 32">
            <a:extLst>
              <a:ext uri="{FF2B5EF4-FFF2-40B4-BE49-F238E27FC236}">
                <a16:creationId xmlns:a16="http://schemas.microsoft.com/office/drawing/2014/main" id="{0CF9AC91-12C9-446A-A2C0-4E1F11C5A1A8}"/>
              </a:ext>
            </a:extLst>
          </p:cNvPr>
          <p:cNvGrpSpPr/>
          <p:nvPr/>
        </p:nvGrpSpPr>
        <p:grpSpPr>
          <a:xfrm>
            <a:off x="2074720" y="3548780"/>
            <a:ext cx="3142878" cy="2045150"/>
            <a:chOff x="2020250" y="3677816"/>
            <a:chExt cx="3142878" cy="2045150"/>
          </a:xfrm>
        </p:grpSpPr>
        <p:pic>
          <p:nvPicPr>
            <p:cNvPr id="18" name="Picture 17">
              <a:extLst>
                <a:ext uri="{FF2B5EF4-FFF2-40B4-BE49-F238E27FC236}">
                  <a16:creationId xmlns:a16="http://schemas.microsoft.com/office/drawing/2014/main" id="{FD20D592-2255-4275-A858-1AA864C898B2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2178413" y="3677816"/>
              <a:ext cx="1491152" cy="1491152"/>
            </a:xfrm>
            <a:prstGeom prst="rect">
              <a:avLst/>
            </a:prstGeom>
          </p:spPr>
        </p:pic>
        <p:cxnSp>
          <p:nvCxnSpPr>
            <p:cNvPr id="25" name="Straight Arrow Connector 24">
              <a:extLst>
                <a:ext uri="{FF2B5EF4-FFF2-40B4-BE49-F238E27FC236}">
                  <a16:creationId xmlns:a16="http://schemas.microsoft.com/office/drawing/2014/main" id="{BFD60425-CAC1-4BFC-84CA-53E616A1DE60}"/>
                </a:ext>
              </a:extLst>
            </p:cNvPr>
            <p:cNvCxnSpPr>
              <a:cxnSpLocks/>
            </p:cNvCxnSpPr>
            <p:nvPr/>
          </p:nvCxnSpPr>
          <p:spPr>
            <a:xfrm>
              <a:off x="3938992" y="4181872"/>
              <a:ext cx="1224136" cy="0"/>
            </a:xfrm>
            <a:prstGeom prst="straightConnector1">
              <a:avLst/>
            </a:prstGeom>
            <a:ln>
              <a:tailEnd type="triangle"/>
            </a:ln>
          </p:spPr>
          <p:style>
            <a:lnRef idx="3">
              <a:schemeClr val="accent2"/>
            </a:lnRef>
            <a:fillRef idx="0">
              <a:schemeClr val="accent2"/>
            </a:fillRef>
            <a:effectRef idx="2">
              <a:schemeClr val="accent2"/>
            </a:effectRef>
            <a:fontRef idx="minor">
              <a:schemeClr val="tx1"/>
            </a:fontRef>
          </p:style>
        </p:cxnSp>
        <p:sp>
          <p:nvSpPr>
            <p:cNvPr id="27" name="TextBox 26">
              <a:extLst>
                <a:ext uri="{FF2B5EF4-FFF2-40B4-BE49-F238E27FC236}">
                  <a16:creationId xmlns:a16="http://schemas.microsoft.com/office/drawing/2014/main" id="{90395787-BE74-41A1-8EE9-33C79876ECCD}"/>
                </a:ext>
              </a:extLst>
            </p:cNvPr>
            <p:cNvSpPr txBox="1"/>
            <p:nvPr/>
          </p:nvSpPr>
          <p:spPr>
            <a:xfrm>
              <a:off x="2020250" y="5168968"/>
              <a:ext cx="2307876" cy="55399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500" b="1" dirty="0">
                  <a:latin typeface="+mn-lt"/>
                </a:rPr>
                <a:t>Before telescope </a:t>
              </a:r>
            </a:p>
            <a:p>
              <a:r>
                <a:rPr lang="en-US" sz="1500" b="1" dirty="0">
                  <a:latin typeface="+mn-lt"/>
                </a:rPr>
                <a:t>@1.36m from laser output</a:t>
              </a:r>
            </a:p>
          </p:txBody>
        </p:sp>
        <p:sp>
          <p:nvSpPr>
            <p:cNvPr id="32" name="TextBox 31">
              <a:extLst>
                <a:ext uri="{FF2B5EF4-FFF2-40B4-BE49-F238E27FC236}">
                  <a16:creationId xmlns:a16="http://schemas.microsoft.com/office/drawing/2014/main" id="{4D04342E-2675-4574-8AD1-5EB713AA38A2}"/>
                </a:ext>
              </a:extLst>
            </p:cNvPr>
            <p:cNvSpPr txBox="1"/>
            <p:nvPr/>
          </p:nvSpPr>
          <p:spPr>
            <a:xfrm>
              <a:off x="2247708" y="3687594"/>
              <a:ext cx="1051891" cy="3231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500" b="1" dirty="0">
                  <a:solidFill>
                    <a:schemeClr val="bg1"/>
                  </a:solidFill>
                  <a:latin typeface="+mn-lt"/>
                </a:rPr>
                <a:t>Dx=2.7mm</a:t>
              </a:r>
            </a:p>
          </p:txBody>
        </p:sp>
      </p:grpSp>
      <p:pic>
        <p:nvPicPr>
          <p:cNvPr id="8" name="Picture 7">
            <a:extLst>
              <a:ext uri="{FF2B5EF4-FFF2-40B4-BE49-F238E27FC236}">
                <a16:creationId xmlns:a16="http://schemas.microsoft.com/office/drawing/2014/main" id="{A1D2456F-5BE3-49C4-894B-B777D124B391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16200000">
            <a:off x="7448488" y="867983"/>
            <a:ext cx="2035530" cy="29990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2545739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1FB5B2BC-CAA9-4056-999C-7E8AB212D22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7FC919-5513-4085-BE4B-527165232BD3}" type="datetime1">
              <a:rPr lang="fr-FR" smtClean="0"/>
              <a:t>20/03/2025</a:t>
            </a:fld>
            <a:endParaRPr lang="fr-FR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615ADC3C-F6F8-4C43-9F09-7E731BCFA0A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PERLE- Project Progress Review- 2-2024</a:t>
            </a:r>
            <a:endParaRPr lang="fr-FR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AA285D7-A79F-4AD7-9B48-EED781894CD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10</a:t>
            </a:fld>
            <a:endParaRPr lang="fr-FR" dirty="0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505777DD-FAB5-470F-BF7E-3A50897E19E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en-US" dirty="0"/>
              <a:t>Optical Room Preparations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11E80EFD-CD27-45D2-8F2B-6B4A2998ABD6}"/>
                  </a:ext>
                </a:extLst>
              </p:cNvPr>
              <p:cNvSpPr txBox="1"/>
              <p:nvPr/>
            </p:nvSpPr>
            <p:spPr>
              <a:xfrm>
                <a:off x="3778726" y="4474895"/>
                <a:ext cx="5387340" cy="1200329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r>
                  <a:rPr lang="en-US" sz="1800" b="1" dirty="0">
                    <a:latin typeface="+mn-lt"/>
                  </a:rPr>
                  <a:t>Height of: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800" dirty="0">
                    <a:latin typeface="+mn-lt"/>
                  </a:rPr>
                  <a:t>Laser output =982.3mm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800" dirty="0">
                    <a:latin typeface="+mn-lt"/>
                  </a:rPr>
                  <a:t>Diagnostic box = 1400mm</a:t>
                </a:r>
              </a:p>
              <a:p>
                <a:r>
                  <a:rPr lang="en-US" sz="1800" dirty="0">
                    <a:solidFill>
                      <a:srgbClr val="C00000"/>
                    </a:solidFill>
                    <a:latin typeface="+mn-lt"/>
                  </a:rPr>
                  <a:t>Total optical path </a:t>
                </a:r>
                <a14:m>
                  <m:oMath xmlns:m="http://schemas.openxmlformats.org/officeDocument/2006/math">
                    <m:r>
                      <a:rPr lang="en-US" sz="1800" i="1" smtClean="0">
                        <a:solidFill>
                          <a:srgbClr val="C0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~</m:t>
                    </m:r>
                    <m:r>
                      <a:rPr lang="en-US" sz="1800" b="0" i="1" smtClean="0">
                        <a:solidFill>
                          <a:srgbClr val="C0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US" sz="1800" dirty="0">
                    <a:solidFill>
                      <a:srgbClr val="C00000"/>
                    </a:solidFill>
                    <a:latin typeface="+mn-lt"/>
                  </a:rPr>
                  <a:t> 13m</a:t>
                </a:r>
              </a:p>
            </p:txBody>
          </p:sp>
        </mc:Choice>
        <mc:Fallback xmlns="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11E80EFD-CD27-45D2-8F2B-6B4A2998ABD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78726" y="4474895"/>
                <a:ext cx="5387340" cy="1200329"/>
              </a:xfrm>
              <a:prstGeom prst="rect">
                <a:avLst/>
              </a:prstGeom>
              <a:blipFill>
                <a:blip r:embed="rId2"/>
                <a:stretch>
                  <a:fillRect l="-1018" t="-2538" b="-710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9" name="Picture 8">
            <a:extLst>
              <a:ext uri="{FF2B5EF4-FFF2-40B4-BE49-F238E27FC236}">
                <a16:creationId xmlns:a16="http://schemas.microsoft.com/office/drawing/2014/main" id="{F0BDB0A0-F974-40F9-8B40-936E3477C1B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7682" y="867767"/>
            <a:ext cx="1994449" cy="4230798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E0682D44-9C49-4FC3-AEFD-3BF4DE7D2B0B}"/>
              </a:ext>
            </a:extLst>
          </p:cNvPr>
          <p:cNvSpPr txBox="1"/>
          <p:nvPr/>
        </p:nvSpPr>
        <p:spPr>
          <a:xfrm>
            <a:off x="3082131" y="810270"/>
            <a:ext cx="7537768" cy="16004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Designed the  Optical room set-up and the optical transport line.</a:t>
            </a: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A hole is drilled on the optical room wall at a height of 1045mm. Initially proposed 995mm. </a:t>
            </a:r>
          </a:p>
          <a:p>
            <a:pPr marL="342900" indent="-342900">
              <a:buFont typeface="Wingdings" panose="05000000000000000000" pitchFamily="2" charset="2"/>
              <a:buChar char="Ø"/>
            </a:pPr>
            <a:endParaRPr lang="en-US" sz="18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pPr marL="342900" indent="-342900">
              <a:buFont typeface="Wingdings" panose="05000000000000000000" pitchFamily="2" charset="2"/>
              <a:buChar char="Ø"/>
            </a:pPr>
            <a:endParaRPr lang="en-US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94C14F0A-5921-4B86-BAB3-D1311BA7C52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231200" y="1933705"/>
            <a:ext cx="1897032" cy="2308481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EC40AA0A-D122-4147-899D-6B5A667456E7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306267" y="1904353"/>
            <a:ext cx="2809024" cy="26767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4114970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ECA8DD1-2A7F-453C-A5B3-C1BFC1FE135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dirty="0"/>
              <a:t>Laser future and deadlines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E370E157-052F-450A-B248-F3A72A4F7E7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577A89-AA2F-4FE5-AC8B-5D54F2CF1161}" type="datetime1">
              <a:rPr lang="fr-FR" smtClean="0"/>
              <a:t>20/03/2025</a:t>
            </a:fld>
            <a:endParaRPr lang="fr-FR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C51A733-E5E3-45F0-AD81-BB6BDCF8BE3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  <a:endParaRPr lang="fr-FR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2588199-0FDC-48E9-A2E8-3DF9D91EFD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11</a:t>
            </a:fld>
            <a:endParaRPr lang="fr-FR" dirty="0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AD7E66F8-BB27-4223-8B96-8FE8FBCA462B}"/>
              </a:ext>
            </a:extLst>
          </p:cNvPr>
          <p:cNvSpPr txBox="1"/>
          <p:nvPr/>
        </p:nvSpPr>
        <p:spPr>
          <a:xfrm>
            <a:off x="458840" y="869504"/>
            <a:ext cx="956248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sz="1800" dirty="0">
                <a:latin typeface="+mn-lt"/>
              </a:rPr>
              <a:t>Laser transport, installation and measurements required.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sz="1800" dirty="0">
                <a:latin typeface="+mn-lt"/>
              </a:rPr>
              <a:t>Laser has sensitive fibers, which we can’t remove. Transportation needs to be carefully done.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E0F97E3D-75D7-4F9D-8844-AECE7A3B955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53180" y="2739971"/>
            <a:ext cx="10850579" cy="1296144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7ACC9465-A1DC-4633-965C-14C6971B394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53180" y="2159949"/>
            <a:ext cx="9182100" cy="4191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0241091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173F8743-8B95-43F4-B730-48B29BADF00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C87380-845C-4836-9799-05C49211B646}" type="datetime1">
              <a:rPr lang="fr-FR" smtClean="0"/>
              <a:t>20/03/2025</a:t>
            </a:fld>
            <a:endParaRPr lang="fr-FR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EEA80F1A-0FB4-4611-BE56-ABC4F38F416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Review- 2-2024</a:t>
            </a:r>
            <a:endParaRPr lang="fr-FR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B2D8BCD-1D79-4A41-A119-35833DCA04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12</a:t>
            </a:fld>
            <a:endParaRPr lang="fr-FR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57BF7884-C755-40CF-98D5-1695B096272B}"/>
              </a:ext>
            </a:extLst>
          </p:cNvPr>
          <p:cNvSpPr txBox="1"/>
          <p:nvPr/>
        </p:nvSpPr>
        <p:spPr>
          <a:xfrm>
            <a:off x="3874219" y="2453680"/>
            <a:ext cx="3365345" cy="70788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 b="1" dirty="0"/>
              <a:t>THANK YOU </a:t>
            </a:r>
          </a:p>
        </p:txBody>
      </p:sp>
    </p:spTree>
    <p:extLst>
      <p:ext uri="{BB962C8B-B14F-4D97-AF65-F5344CB8AC3E}">
        <p14:creationId xmlns:p14="http://schemas.microsoft.com/office/powerpoint/2010/main" val="972262221"/>
      </p:ext>
    </p:extLst>
  </p:cSld>
  <p:clrMapOvr>
    <a:masterClrMapping/>
  </p:clrMapOvr>
</p:sld>
</file>

<file path=ppt/theme/theme1.xml><?xml version="1.0" encoding="utf-8"?>
<a:theme xmlns:a="http://schemas.openxmlformats.org/drawingml/2006/main" name="Masque IJCLab standard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23018</TotalTime>
  <Words>682</Words>
  <Application>Microsoft Office PowerPoint</Application>
  <PresentationFormat>Custom</PresentationFormat>
  <Paragraphs>127</Paragraphs>
  <Slides>12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12</vt:i4>
      </vt:variant>
    </vt:vector>
  </HeadingPairs>
  <TitlesOfParts>
    <vt:vector size="19" baseType="lpstr">
      <vt:lpstr>Arial</vt:lpstr>
      <vt:lpstr>Calibri</vt:lpstr>
      <vt:lpstr>Calibri Light</vt:lpstr>
      <vt:lpstr>Cambria Math</vt:lpstr>
      <vt:lpstr>Wingdings</vt:lpstr>
      <vt:lpstr>Masque IJCLab standard</vt:lpstr>
      <vt:lpstr>Office Theme</vt:lpstr>
      <vt:lpstr>PowerPoint Presentation</vt:lpstr>
      <vt:lpstr>Objective: Laser Installation </vt:lpstr>
      <vt:lpstr>PERLE Photocathode laser-SATSUMA</vt:lpstr>
      <vt:lpstr>PERLE Photocathode laser-Burst Mode Constraints</vt:lpstr>
      <vt:lpstr>Beam Radius Measurements</vt:lpstr>
      <vt:lpstr>Power Measurements Report -19 Feb 2025</vt:lpstr>
      <vt:lpstr>PowerPoint Presentation</vt:lpstr>
      <vt:lpstr>Diagnostic box</vt:lpstr>
      <vt:lpstr>Diagnostic box- Measurement on 18 March 2025</vt:lpstr>
      <vt:lpstr>Optical Room Preparations</vt:lpstr>
      <vt:lpstr>Laser future and deadlines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Diapositive 1</dc:title>
  <dc:creator>Luc Petizon</dc:creator>
  <cp:lastModifiedBy>fatematuj johora</cp:lastModifiedBy>
  <cp:revision>1893</cp:revision>
  <dcterms:created xsi:type="dcterms:W3CDTF">2011-03-09T16:37:49Z</dcterms:created>
  <dcterms:modified xsi:type="dcterms:W3CDTF">2025-03-20T11:06:20Z</dcterms:modified>
</cp:coreProperties>
</file>