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1"/>
  </p:notesMasterIdLst>
  <p:sldIdLst>
    <p:sldId id="307" r:id="rId2"/>
    <p:sldId id="333" r:id="rId3"/>
    <p:sldId id="358" r:id="rId4"/>
    <p:sldId id="356" r:id="rId5"/>
    <p:sldId id="354" r:id="rId6"/>
    <p:sldId id="349" r:id="rId7"/>
    <p:sldId id="355" r:id="rId8"/>
    <p:sldId id="350" r:id="rId9"/>
    <p:sldId id="351" r:id="rId10"/>
  </p:sldIdLst>
  <p:sldSz cx="10772775" cy="6059488"/>
  <p:notesSz cx="6799263" cy="9929813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3CC"/>
    <a:srgbClr val="008000"/>
    <a:srgbClr val="FF6700"/>
    <a:srgbClr val="F39200"/>
    <a:srgbClr val="FF4347"/>
    <a:srgbClr val="FF7C80"/>
    <a:srgbClr val="6600CC"/>
    <a:srgbClr val="E05314"/>
    <a:srgbClr val="00294B"/>
    <a:srgbClr val="45648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5641" autoAdjust="0"/>
    <p:restoredTop sz="96291" autoAdjust="0"/>
  </p:normalViewPr>
  <p:slideViewPr>
    <p:cSldViewPr>
      <p:cViewPr varScale="1">
        <p:scale>
          <a:sx n="180" d="100"/>
          <a:sy n="180" d="100"/>
        </p:scale>
        <p:origin x="1020" y="144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347" cy="49649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1342" y="0"/>
            <a:ext cx="2946347" cy="49649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90488" y="744538"/>
            <a:ext cx="6618287" cy="37242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79927" y="4716661"/>
            <a:ext cx="5439410" cy="44684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31599"/>
            <a:ext cx="2946347" cy="496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1342" y="9431599"/>
            <a:ext cx="2946347" cy="496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17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g"/><Relationship Id="rId3" Type="http://schemas.openxmlformats.org/officeDocument/2006/relationships/image" Target="../media/image20.jpg"/><Relationship Id="rId7" Type="http://schemas.openxmlformats.org/officeDocument/2006/relationships/image" Target="../media/image24.jpg"/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3.jpg"/><Relationship Id="rId5" Type="http://schemas.openxmlformats.org/officeDocument/2006/relationships/image" Target="../media/image22.jpg"/><Relationship Id="rId4" Type="http://schemas.openxmlformats.org/officeDocument/2006/relationships/image" Target="../media/image21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28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0.xml"/><Relationship Id="rId1" Type="http://schemas.openxmlformats.org/officeDocument/2006/relationships/tags" Target="../tags/tag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emf"/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WP- 3 – </a:t>
            </a:r>
            <a:r>
              <a:rPr lang="fr-FR" sz="2800" dirty="0" err="1">
                <a:latin typeface="+mn-lt"/>
              </a:rPr>
              <a:t>task</a:t>
            </a:r>
            <a:r>
              <a:rPr lang="fr-FR" sz="2800" dirty="0">
                <a:latin typeface="+mn-lt"/>
              </a:rPr>
              <a:t> 3.3 PPF </a:t>
            </a:r>
          </a:p>
          <a:p>
            <a:pPr algn="ctr"/>
            <a:r>
              <a:rPr lang="fr-FR" sz="2800" dirty="0">
                <a:latin typeface="+mn-lt"/>
              </a:rPr>
              <a:t>Présenté par: Gaël SATTONNAY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EA3F0DB4-23C0-41E7-B411-87953357E2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10" name="Espace réservé de la date 4">
            <a:extLst>
              <a:ext uri="{FF2B5EF4-FFF2-40B4-BE49-F238E27FC236}">
                <a16:creationId xmlns:a16="http://schemas.microsoft.com/office/drawing/2014/main" id="{4263AB62-5104-4459-A87E-8509B36437DC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</a:t>
            </a:r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Task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3.3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273819" y="797496"/>
            <a:ext cx="972108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Photocathode </a:t>
            </a:r>
            <a:r>
              <a:rPr lang="fr-FR" dirty="0" err="1"/>
              <a:t>Preparation</a:t>
            </a:r>
            <a:r>
              <a:rPr lang="fr-FR" dirty="0"/>
              <a:t> Facility</a:t>
            </a:r>
          </a:p>
        </p:txBody>
      </p:sp>
      <p:grpSp>
        <p:nvGrpSpPr>
          <p:cNvPr id="6" name="Groupe 5">
            <a:extLst>
              <a:ext uri="{FF2B5EF4-FFF2-40B4-BE49-F238E27FC236}">
                <a16:creationId xmlns:a16="http://schemas.microsoft.com/office/drawing/2014/main" id="{A55D70B4-BF50-4325-BD5A-6068082A75AE}"/>
              </a:ext>
            </a:extLst>
          </p:cNvPr>
          <p:cNvGrpSpPr/>
          <p:nvPr/>
        </p:nvGrpSpPr>
        <p:grpSpPr>
          <a:xfrm>
            <a:off x="5128629" y="1300355"/>
            <a:ext cx="5650955" cy="3828256"/>
            <a:chOff x="3442171" y="1115616"/>
            <a:chExt cx="5650955" cy="3828256"/>
          </a:xfrm>
        </p:grpSpPr>
        <p:pic>
          <p:nvPicPr>
            <p:cNvPr id="7" name="Image 6">
              <a:extLst>
                <a:ext uri="{FF2B5EF4-FFF2-40B4-BE49-F238E27FC236}">
                  <a16:creationId xmlns:a16="http://schemas.microsoft.com/office/drawing/2014/main" id="{5C57C588-7D19-4BCF-B2A3-75ABA5BE817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21514" t="3119" r="21286" b="13944"/>
            <a:stretch/>
          </p:blipFill>
          <p:spPr>
            <a:xfrm>
              <a:off x="3442171" y="1115616"/>
              <a:ext cx="5381177" cy="3828256"/>
            </a:xfrm>
            <a:prstGeom prst="rect">
              <a:avLst/>
            </a:prstGeom>
          </p:spPr>
        </p:pic>
        <p:sp>
          <p:nvSpPr>
            <p:cNvPr id="3" name="ZoneTexte 2">
              <a:extLst>
                <a:ext uri="{FF2B5EF4-FFF2-40B4-BE49-F238E27FC236}">
                  <a16:creationId xmlns:a16="http://schemas.microsoft.com/office/drawing/2014/main" id="{11B549B8-3C6B-4234-9ECC-47AA197B2390}"/>
                </a:ext>
              </a:extLst>
            </p:cNvPr>
            <p:cNvSpPr txBox="1"/>
            <p:nvPr/>
          </p:nvSpPr>
          <p:spPr>
            <a:xfrm>
              <a:off x="4069912" y="1778666"/>
              <a:ext cx="726481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C00000"/>
                  </a:solidFill>
                </a:rPr>
                <a:t>BAG</a:t>
              </a:r>
            </a:p>
          </p:txBody>
        </p:sp>
        <p:sp>
          <p:nvSpPr>
            <p:cNvPr id="10" name="ZoneTexte 9">
              <a:extLst>
                <a:ext uri="{FF2B5EF4-FFF2-40B4-BE49-F238E27FC236}">
                  <a16:creationId xmlns:a16="http://schemas.microsoft.com/office/drawing/2014/main" id="{7F067A80-DFB9-4C27-A530-9CE5932017E4}"/>
                </a:ext>
              </a:extLst>
            </p:cNvPr>
            <p:cNvSpPr txBox="1"/>
            <p:nvPr/>
          </p:nvSpPr>
          <p:spPr>
            <a:xfrm>
              <a:off x="5108585" y="3677816"/>
              <a:ext cx="1044116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dirty="0">
                  <a:solidFill>
                    <a:srgbClr val="C00000"/>
                  </a:solidFill>
                </a:rPr>
                <a:t>MBE</a:t>
              </a:r>
            </a:p>
          </p:txBody>
        </p:sp>
        <p:sp>
          <p:nvSpPr>
            <p:cNvPr id="11" name="ZoneTexte 10">
              <a:extLst>
                <a:ext uri="{FF2B5EF4-FFF2-40B4-BE49-F238E27FC236}">
                  <a16:creationId xmlns:a16="http://schemas.microsoft.com/office/drawing/2014/main" id="{D1C772AC-4A05-49C4-99BB-3740D66A7B6A}"/>
                </a:ext>
              </a:extLst>
            </p:cNvPr>
            <p:cNvSpPr txBox="1"/>
            <p:nvPr/>
          </p:nvSpPr>
          <p:spPr>
            <a:xfrm>
              <a:off x="5386387" y="1994110"/>
              <a:ext cx="38023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LL</a:t>
              </a:r>
            </a:p>
          </p:txBody>
        </p:sp>
        <p:sp>
          <p:nvSpPr>
            <p:cNvPr id="12" name="ZoneTexte 11">
              <a:extLst>
                <a:ext uri="{FF2B5EF4-FFF2-40B4-BE49-F238E27FC236}">
                  <a16:creationId xmlns:a16="http://schemas.microsoft.com/office/drawing/2014/main" id="{2443D1D1-F430-4A7F-B44D-0B05CC6F0F4C}"/>
                </a:ext>
              </a:extLst>
            </p:cNvPr>
            <p:cNvSpPr txBox="1"/>
            <p:nvPr/>
          </p:nvSpPr>
          <p:spPr>
            <a:xfrm>
              <a:off x="6636431" y="2033985"/>
              <a:ext cx="699230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TRB</a:t>
              </a:r>
            </a:p>
          </p:txBody>
        </p:sp>
        <p:sp>
          <p:nvSpPr>
            <p:cNvPr id="13" name="ZoneTexte 12">
              <a:extLst>
                <a:ext uri="{FF2B5EF4-FFF2-40B4-BE49-F238E27FC236}">
                  <a16:creationId xmlns:a16="http://schemas.microsoft.com/office/drawing/2014/main" id="{DE105C87-276A-4BBB-AB4F-1095B1498EBB}"/>
                </a:ext>
              </a:extLst>
            </p:cNvPr>
            <p:cNvSpPr txBox="1"/>
            <p:nvPr/>
          </p:nvSpPr>
          <p:spPr>
            <a:xfrm>
              <a:off x="8057084" y="2026152"/>
              <a:ext cx="699230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TRA</a:t>
              </a:r>
            </a:p>
          </p:txBody>
        </p:sp>
        <p:sp>
          <p:nvSpPr>
            <p:cNvPr id="14" name="ZoneTexte 13">
              <a:extLst>
                <a:ext uri="{FF2B5EF4-FFF2-40B4-BE49-F238E27FC236}">
                  <a16:creationId xmlns:a16="http://schemas.microsoft.com/office/drawing/2014/main" id="{CFF9B361-B6AE-4EDF-83E3-567C23BDA76A}"/>
                </a:ext>
              </a:extLst>
            </p:cNvPr>
            <p:cNvSpPr txBox="1"/>
            <p:nvPr/>
          </p:nvSpPr>
          <p:spPr>
            <a:xfrm>
              <a:off x="8337791" y="3468590"/>
              <a:ext cx="755335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GUN</a:t>
              </a:r>
            </a:p>
          </p:txBody>
        </p:sp>
      </p:grpSp>
      <p:sp>
        <p:nvSpPr>
          <p:cNvPr id="15" name="ZoneTexte 14">
            <a:extLst>
              <a:ext uri="{FF2B5EF4-FFF2-40B4-BE49-F238E27FC236}">
                <a16:creationId xmlns:a16="http://schemas.microsoft.com/office/drawing/2014/main" id="{E9A05AC6-1797-47DF-92C9-09CA4615873B}"/>
              </a:ext>
            </a:extLst>
          </p:cNvPr>
          <p:cNvSpPr txBox="1"/>
          <p:nvPr/>
        </p:nvSpPr>
        <p:spPr>
          <a:xfrm>
            <a:off x="189720" y="1444696"/>
            <a:ext cx="4831080" cy="160043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fr-FR" sz="1400" dirty="0"/>
              <a:t>Préparation et mise en œuvre BAG, conditionnement des précurseurs pour dépôts, préparation évaporateurs</a:t>
            </a:r>
          </a:p>
          <a:p>
            <a:pPr marL="342900" indent="-34290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fr-FR" sz="1400" dirty="0"/>
              <a:t>Mise en œuvre des dépôts / fabrication photocathodes dans MBE</a:t>
            </a:r>
          </a:p>
          <a:p>
            <a:pPr marL="342900" indent="-34290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fr-FR" sz="1400" dirty="0"/>
              <a:t>Contrôle des photocathodes dans MBE</a:t>
            </a:r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6D22366A-5F69-4359-8964-20D3018FB0EA}"/>
              </a:ext>
            </a:extLst>
          </p:cNvPr>
          <p:cNvSpPr txBox="1"/>
          <p:nvPr/>
        </p:nvSpPr>
        <p:spPr>
          <a:xfrm>
            <a:off x="915098" y="3901937"/>
            <a:ext cx="3380324" cy="523220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fr-FR" sz="1400" dirty="0"/>
              <a:t>WP Assemblage &amp; Intégration</a:t>
            </a:r>
          </a:p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fr-FR" sz="1400" dirty="0"/>
              <a:t>WP Vacuum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FF7B3E40-7EEA-4222-A67F-A202A4A30725}"/>
              </a:ext>
            </a:extLst>
          </p:cNvPr>
          <p:cNvSpPr txBox="1"/>
          <p:nvPr/>
        </p:nvSpPr>
        <p:spPr>
          <a:xfrm>
            <a:off x="1124623" y="3308270"/>
            <a:ext cx="122413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fr-FR" sz="1400" dirty="0"/>
              <a:t>Interactions</a:t>
            </a:r>
          </a:p>
        </p:txBody>
      </p:sp>
      <p:sp>
        <p:nvSpPr>
          <p:cNvPr id="19" name="Flèche : double flèche verticale 18">
            <a:extLst>
              <a:ext uri="{FF2B5EF4-FFF2-40B4-BE49-F238E27FC236}">
                <a16:creationId xmlns:a16="http://schemas.microsoft.com/office/drawing/2014/main" id="{16582025-1E5B-4A9F-815D-42D79713A6DE}"/>
              </a:ext>
            </a:extLst>
          </p:cNvPr>
          <p:cNvSpPr/>
          <p:nvPr/>
        </p:nvSpPr>
        <p:spPr>
          <a:xfrm>
            <a:off x="2375392" y="3090428"/>
            <a:ext cx="252739" cy="731404"/>
          </a:xfrm>
          <a:prstGeom prst="upDownArrow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0" name="Espace réservé du pied de page 7">
            <a:extLst>
              <a:ext uri="{FF2B5EF4-FFF2-40B4-BE49-F238E27FC236}">
                <a16:creationId xmlns:a16="http://schemas.microsoft.com/office/drawing/2014/main" id="{69723D8F-C00A-4837-9652-4495E937F6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21" name="Espace réservé de la date 4">
            <a:extLst>
              <a:ext uri="{FF2B5EF4-FFF2-40B4-BE49-F238E27FC236}">
                <a16:creationId xmlns:a16="http://schemas.microsoft.com/office/drawing/2014/main" id="{71F835D6-1084-4B09-AC8E-78B6A980CE6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Photocathodes K</a:t>
            </a:r>
            <a:r>
              <a:rPr lang="fr-FR" baseline="-250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2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CsSb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4B66EDFC-4AA9-4915-8C9D-C26936BE7C36}"/>
              </a:ext>
            </a:extLst>
          </p:cNvPr>
          <p:cNvSpPr/>
          <p:nvPr/>
        </p:nvSpPr>
        <p:spPr>
          <a:xfrm>
            <a:off x="8838290" y="777427"/>
            <a:ext cx="156004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altLang="fr-FR" sz="1600" dirty="0">
                <a:latin typeface="Arial" panose="020B0604020202020204" pitchFamily="34" charset="0"/>
              </a:rPr>
              <a:t>I=</a:t>
            </a:r>
            <a:r>
              <a:rPr lang="fr-FR" altLang="fr-FR" sz="1600" dirty="0" err="1">
                <a:latin typeface="Arial" panose="020B0604020202020204" pitchFamily="34" charset="0"/>
              </a:rPr>
              <a:t>photocourant</a:t>
            </a:r>
            <a:endParaRPr lang="fr-FR" sz="1600" dirty="0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5101DAEE-7CA2-4C0B-87BD-9D05B94CBF6A}"/>
              </a:ext>
            </a:extLst>
          </p:cNvPr>
          <p:cNvSpPr/>
          <p:nvPr/>
        </p:nvSpPr>
        <p:spPr>
          <a:xfrm>
            <a:off x="21214" y="1479968"/>
            <a:ext cx="10278468" cy="20621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r>
              <a:rPr lang="fr-FR" altLang="fr-FR" sz="1600" dirty="0">
                <a:latin typeface="Arial" panose="020B0604020202020204" pitchFamily="34" charset="0"/>
              </a:rPr>
              <a:t>Sb forme un alliage avec les métaux alcalins (K, Cs) : </a:t>
            </a:r>
            <a:r>
              <a:rPr lang="fr-FR" altLang="fr-FR" sz="1600" dirty="0" err="1">
                <a:latin typeface="Arial" panose="020B0604020202020204" pitchFamily="34" charset="0"/>
              </a:rPr>
              <a:t>K₂CsSb</a:t>
            </a:r>
            <a:r>
              <a:rPr lang="fr-FR" altLang="fr-FR" sz="1600" dirty="0">
                <a:latin typeface="Arial" panose="020B0604020202020204" pitchFamily="34" charset="0"/>
              </a:rPr>
              <a:t> (bi-alcalin)</a:t>
            </a: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endParaRPr lang="fr-FR" altLang="fr-FR" sz="1600" dirty="0">
              <a:latin typeface="Arial" panose="020B0604020202020204" pitchFamily="34" charset="0"/>
            </a:endParaRP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r>
              <a:rPr lang="fr-FR" altLang="fr-FR" sz="1600" dirty="0" err="1">
                <a:latin typeface="Arial" panose="020B0604020202020204" pitchFamily="34" charset="0"/>
              </a:rPr>
              <a:t>K₂CsSb</a:t>
            </a:r>
            <a:r>
              <a:rPr lang="fr-FR" altLang="fr-FR" sz="1600" dirty="0">
                <a:latin typeface="Arial" panose="020B0604020202020204" pitchFamily="34" charset="0"/>
              </a:rPr>
              <a:t> = semi-conducteur</a:t>
            </a: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endParaRPr lang="fr-FR" altLang="fr-FR" sz="1600" dirty="0">
              <a:latin typeface="Arial" panose="020B0604020202020204" pitchFamily="34" charset="0"/>
            </a:endParaRP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r>
              <a:rPr lang="fr-FR" altLang="fr-FR" sz="1600" dirty="0">
                <a:latin typeface="Arial" panose="020B0604020202020204" pitchFamily="34" charset="0"/>
              </a:rPr>
              <a:t>Structure cristalline : cubique, paramètre de maille=0,861 nm</a:t>
            </a: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endParaRPr lang="fr-FR" altLang="fr-FR" sz="1600" dirty="0">
              <a:latin typeface="Arial" panose="020B0604020202020204" pitchFamily="34" charset="0"/>
            </a:endParaRP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r>
              <a:rPr lang="fr-FR" altLang="fr-FR" sz="1600" dirty="0">
                <a:latin typeface="Arial" panose="020B0604020202020204" pitchFamily="34" charset="0"/>
              </a:rPr>
              <a:t>QE = 4-12% (532 nm)</a:t>
            </a:r>
          </a:p>
          <a:p>
            <a:pPr marL="285750" lvl="0" indent="-285750" defTabSz="914400" eaLnBrk="0" hangingPunct="0">
              <a:buFont typeface="Wingdings" panose="05000000000000000000" pitchFamily="2" charset="2"/>
              <a:buChar char="Ø"/>
            </a:pPr>
            <a:endParaRPr lang="fr-FR" altLang="fr-FR" sz="1600" dirty="0">
              <a:latin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ZoneTexte 20">
                <a:extLst>
                  <a:ext uri="{FF2B5EF4-FFF2-40B4-BE49-F238E27FC236}">
                    <a16:creationId xmlns:a16="http://schemas.microsoft.com/office/drawing/2014/main" id="{9DD75A2D-DAA1-4A5D-8D0F-CF916F11E169}"/>
                  </a:ext>
                </a:extLst>
              </p:cNvPr>
              <p:cNvSpPr txBox="1"/>
              <p:nvPr/>
            </p:nvSpPr>
            <p:spPr>
              <a:xfrm>
                <a:off x="1281931" y="734297"/>
                <a:ext cx="6262420" cy="51244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fr-FR" b="0" i="1" smtClean="0">
                        <a:latin typeface="Cambria Math" panose="02040503050406030204" pitchFamily="18" charset="0"/>
                      </a:rPr>
                      <m:t>𝑄𝐸</m:t>
                    </m:r>
                    <m:r>
                      <a:rPr lang="fr-FR" b="0" i="1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fr-FR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b>
                          <m:sSubPr>
                            <m:ctrlPr>
                              <a:rPr lang="fr-FR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𝑒𝑙𝑒𝑐𝑡𝑟𝑜𝑛𝑠</m:t>
                            </m:r>
                          </m:sub>
                        </m:sSub>
                      </m:num>
                      <m:den>
                        <m:sSub>
                          <m:sSubPr>
                            <m:ctrlPr>
                              <a:rPr lang="fr-FR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𝑝h𝑜𝑡𝑜𝑛𝑠</m:t>
                            </m:r>
                          </m:sub>
                        </m:sSub>
                      </m:den>
                    </m:f>
                    <m:r>
                      <a:rPr lang="fr-FR" b="0" i="1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fr-FR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h</m:t>
                        </m:r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𝑐</m:t>
                        </m:r>
                      </m:num>
                      <m:den>
                        <m:sSub>
                          <m:sSubPr>
                            <m:ctrlPr>
                              <a:rPr lang="fr-FR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𝑞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𝑒</m:t>
                            </m:r>
                          </m:sub>
                        </m:sSub>
                      </m:den>
                    </m:f>
                  </m:oMath>
                </a14:m>
                <a:r>
                  <a:rPr lang="fr-FR" dirty="0"/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fr-FR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</m:num>
                      <m:den>
                        <m:sSub>
                          <m:sSubPr>
                            <m:ctrlPr>
                              <a:rPr lang="fr-FR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sSub>
                              <m:sSubPr>
                                <m:ctrlPr>
                                  <a:rPr lang="fr-FR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𝜆</m:t>
                                </m:r>
                              </m:e>
                              <m:sub>
                                <m:r>
                                  <a:rPr lang="fr-FR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𝑙𝑎𝑠𝑒𝑟</m:t>
                                </m:r>
                              </m:sub>
                            </m:sSub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𝑃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𝑙𝑎𝑠𝑒𝑟</m:t>
                            </m:r>
                          </m:sub>
                        </m:sSub>
                      </m:den>
                    </m:f>
                    <m:r>
                      <a:rPr lang="fr-F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fr-FR" b="0" i="1" smtClean="0">
                        <a:solidFill>
                          <a:srgbClr val="C00000"/>
                        </a:solidFill>
                        <a:latin typeface="Cambria Math" panose="02040503050406030204" pitchFamily="18" charset="0"/>
                      </a:rPr>
                      <m:t>1240</m:t>
                    </m:r>
                    <m:r>
                      <m:rPr>
                        <m:nor/>
                      </m:rPr>
                      <a:rPr lang="fr-FR" dirty="0">
                        <a:solidFill>
                          <a:srgbClr val="C00000"/>
                        </a:solidFill>
                      </a:rPr>
                      <m:t> </m:t>
                    </m:r>
                    <m:f>
                      <m:fPr>
                        <m:ctrlPr>
                          <a:rPr lang="fr-FR" i="1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i="1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(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𝐴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)</m:t>
                        </m:r>
                      </m:num>
                      <m:den>
                        <m:sSub>
                          <m:sSubPr>
                            <m:ctrlP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sSub>
                              <m:sSubPr>
                                <m:ctrlPr>
                                  <a:rPr lang="fr-FR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i="1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𝜆</m:t>
                                </m:r>
                              </m:e>
                              <m:sub>
                                <m: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𝑙𝑎𝑠𝑒𝑟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𝑛𝑚</m:t>
                                </m:r>
                              </m:e>
                            </m:d>
                            <m: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𝑃</m:t>
                            </m:r>
                          </m:e>
                          <m:sub>
                            <m: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𝑙𝑎𝑠𝑒𝑟</m:t>
                            </m:r>
                          </m:sub>
                        </m:sSub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(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)</m:t>
                        </m:r>
                      </m:den>
                    </m:f>
                  </m:oMath>
                </a14:m>
                <a:endParaRPr lang="fr-FR" dirty="0"/>
              </a:p>
            </p:txBody>
          </p:sp>
        </mc:Choice>
        <mc:Fallback xmlns="">
          <p:sp>
            <p:nvSpPr>
              <p:cNvPr id="21" name="ZoneTexte 20">
                <a:extLst>
                  <a:ext uri="{FF2B5EF4-FFF2-40B4-BE49-F238E27FC236}">
                    <a16:creationId xmlns:a16="http://schemas.microsoft.com/office/drawing/2014/main" id="{9DD75A2D-DAA1-4A5D-8D0F-CF916F11E16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1931" y="734297"/>
                <a:ext cx="6262420" cy="512448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6" name="Image 25">
            <a:extLst>
              <a:ext uri="{FF2B5EF4-FFF2-40B4-BE49-F238E27FC236}">
                <a16:creationId xmlns:a16="http://schemas.microsoft.com/office/drawing/2014/main" id="{057C7821-74B1-4F5F-ABC4-406E329974B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3911" t="82722" r="-483"/>
          <a:stretch/>
        </p:blipFill>
        <p:spPr>
          <a:xfrm>
            <a:off x="9801231" y="2794748"/>
            <a:ext cx="899886" cy="1468650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00E652EE-6CD6-4EA6-8A00-9C4166EBE08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7980" t="1804" r="18347" b="5636"/>
          <a:stretch/>
        </p:blipFill>
        <p:spPr>
          <a:xfrm>
            <a:off x="6168002" y="1815641"/>
            <a:ext cx="3659672" cy="3302336"/>
          </a:xfrm>
          <a:prstGeom prst="rect">
            <a:avLst/>
          </a:prstGeom>
        </p:spPr>
      </p:pic>
      <p:pic>
        <p:nvPicPr>
          <p:cNvPr id="7" name="Image 6">
            <a:extLst>
              <a:ext uri="{FF2B5EF4-FFF2-40B4-BE49-F238E27FC236}">
                <a16:creationId xmlns:a16="http://schemas.microsoft.com/office/drawing/2014/main" id="{4252AE32-63BA-4894-9ED3-C90AD77DA80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18542" y="3706674"/>
            <a:ext cx="4286494" cy="1915357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A9220C60-CAA9-45CE-9D3A-8E1419B6864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1658" y="3350395"/>
            <a:ext cx="807568" cy="71256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6A2AFE8-1E68-43BE-904E-5BC3A451B915}"/>
              </a:ext>
            </a:extLst>
          </p:cNvPr>
          <p:cNvSpPr/>
          <p:nvPr/>
        </p:nvSpPr>
        <p:spPr>
          <a:xfrm>
            <a:off x="784897" y="3463959"/>
            <a:ext cx="438293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defTabSz="914400" eaLnBrk="0" hangingPunct="0"/>
            <a:r>
              <a:rPr lang="fr-FR" altLang="fr-FR" sz="1600" dirty="0">
                <a:latin typeface="Arial" panose="020B0604020202020204" pitchFamily="34" charset="0"/>
              </a:rPr>
              <a:t>stœchiométrie : composition doit être optimale</a:t>
            </a:r>
          </a:p>
        </p:txBody>
      </p:sp>
    </p:spTree>
    <p:extLst>
      <p:ext uri="{BB962C8B-B14F-4D97-AF65-F5344CB8AC3E}">
        <p14:creationId xmlns:p14="http://schemas.microsoft.com/office/powerpoint/2010/main" val="271295637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8" name="Groupe 57">
            <a:extLst>
              <a:ext uri="{FF2B5EF4-FFF2-40B4-BE49-F238E27FC236}">
                <a16:creationId xmlns:a16="http://schemas.microsoft.com/office/drawing/2014/main" id="{9D7F4E3E-E53D-4985-BC69-09C363231999}"/>
              </a:ext>
            </a:extLst>
          </p:cNvPr>
          <p:cNvGrpSpPr/>
          <p:nvPr/>
        </p:nvGrpSpPr>
        <p:grpSpPr>
          <a:xfrm>
            <a:off x="25669" y="1116509"/>
            <a:ext cx="4810932" cy="4325749"/>
            <a:chOff x="25669" y="1302156"/>
            <a:chExt cx="4810932" cy="4325749"/>
          </a:xfrm>
        </p:grpSpPr>
        <p:pic>
          <p:nvPicPr>
            <p:cNvPr id="27" name="Image 26">
              <a:extLst>
                <a:ext uri="{FF2B5EF4-FFF2-40B4-BE49-F238E27FC236}">
                  <a16:creationId xmlns:a16="http://schemas.microsoft.com/office/drawing/2014/main" id="{77700706-8547-46E2-8970-EBA997D9181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3546"/>
            <a:stretch/>
          </p:blipFill>
          <p:spPr>
            <a:xfrm>
              <a:off x="25669" y="1302156"/>
              <a:ext cx="4810932" cy="4325749"/>
            </a:xfrm>
            <a:prstGeom prst="rect">
              <a:avLst/>
            </a:prstGeom>
          </p:spPr>
        </p:pic>
        <p:sp>
          <p:nvSpPr>
            <p:cNvPr id="28" name="ZoneTexte 27">
              <a:extLst>
                <a:ext uri="{FF2B5EF4-FFF2-40B4-BE49-F238E27FC236}">
                  <a16:creationId xmlns:a16="http://schemas.microsoft.com/office/drawing/2014/main" id="{B67746E5-8C84-4272-89B9-83B1C28C75AD}"/>
                </a:ext>
              </a:extLst>
            </p:cNvPr>
            <p:cNvSpPr txBox="1"/>
            <p:nvPr/>
          </p:nvSpPr>
          <p:spPr>
            <a:xfrm>
              <a:off x="1728776" y="4725972"/>
              <a:ext cx="527709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BV</a:t>
              </a:r>
            </a:p>
          </p:txBody>
        </p:sp>
        <p:sp>
          <p:nvSpPr>
            <p:cNvPr id="37" name="ZoneTexte 36">
              <a:extLst>
                <a:ext uri="{FF2B5EF4-FFF2-40B4-BE49-F238E27FC236}">
                  <a16:creationId xmlns:a16="http://schemas.microsoft.com/office/drawing/2014/main" id="{47D53749-43C6-4503-9237-39021310C885}"/>
                </a:ext>
              </a:extLst>
            </p:cNvPr>
            <p:cNvSpPr txBox="1"/>
            <p:nvPr/>
          </p:nvSpPr>
          <p:spPr>
            <a:xfrm>
              <a:off x="1784144" y="2429223"/>
              <a:ext cx="505267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800" dirty="0"/>
                <a:t>BC</a:t>
              </a:r>
            </a:p>
          </p:txBody>
        </p:sp>
        <p:sp>
          <p:nvSpPr>
            <p:cNvPr id="38" name="Rectangle 37">
              <a:extLst>
                <a:ext uri="{FF2B5EF4-FFF2-40B4-BE49-F238E27FC236}">
                  <a16:creationId xmlns:a16="http://schemas.microsoft.com/office/drawing/2014/main" id="{264E3DE1-5E91-45DA-8708-452DF7707411}"/>
                </a:ext>
              </a:extLst>
            </p:cNvPr>
            <p:cNvSpPr/>
            <p:nvPr/>
          </p:nvSpPr>
          <p:spPr>
            <a:xfrm>
              <a:off x="1222150" y="3581978"/>
              <a:ext cx="801823" cy="276999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fr-FR" altLang="fr-FR" sz="1200" dirty="0">
                  <a:solidFill>
                    <a:srgbClr val="FF0000"/>
                  </a:solidFill>
                  <a:latin typeface="Arial" panose="020B0604020202020204" pitchFamily="34" charset="0"/>
                </a:rPr>
                <a:t>gap </a:t>
              </a:r>
              <a:r>
                <a:rPr lang="fr-FR" altLang="fr-FR" sz="1200" dirty="0" err="1">
                  <a:solidFill>
                    <a:srgbClr val="FF0000"/>
                  </a:solidFill>
                  <a:latin typeface="Arial" panose="020B0604020202020204" pitchFamily="34" charset="0"/>
                </a:rPr>
                <a:t>E</a:t>
              </a:r>
              <a:r>
                <a:rPr lang="fr-FR" altLang="fr-FR" sz="1200" baseline="-25000" dirty="0" err="1">
                  <a:solidFill>
                    <a:srgbClr val="FF0000"/>
                  </a:solidFill>
                  <a:latin typeface="Arial" panose="020B0604020202020204" pitchFamily="34" charset="0"/>
                </a:rPr>
                <a:t>gap</a:t>
              </a:r>
              <a:r>
                <a:rPr lang="fr-FR" altLang="fr-FR" sz="1200" dirty="0">
                  <a:solidFill>
                    <a:srgbClr val="FF0000"/>
                  </a:solidFill>
                  <a:latin typeface="Arial" panose="020B0604020202020204" pitchFamily="34" charset="0"/>
                </a:rPr>
                <a:t> </a:t>
              </a:r>
              <a:endParaRPr lang="fr-FR" sz="1200" dirty="0">
                <a:solidFill>
                  <a:srgbClr val="FF0000"/>
                </a:solidFill>
              </a:endParaRPr>
            </a:p>
          </p:txBody>
        </p:sp>
        <p:sp>
          <p:nvSpPr>
            <p:cNvPr id="39" name="Rectangle 38">
              <a:extLst>
                <a:ext uri="{FF2B5EF4-FFF2-40B4-BE49-F238E27FC236}">
                  <a16:creationId xmlns:a16="http://schemas.microsoft.com/office/drawing/2014/main" id="{E26A51F5-4804-44CD-A849-D1BBB93D240B}"/>
                </a:ext>
              </a:extLst>
            </p:cNvPr>
            <p:cNvSpPr/>
            <p:nvPr/>
          </p:nvSpPr>
          <p:spPr>
            <a:xfrm>
              <a:off x="1407590" y="1749926"/>
              <a:ext cx="1035860" cy="46166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fr-FR" altLang="fr-FR" sz="1200" dirty="0">
                  <a:solidFill>
                    <a:srgbClr val="0033CC"/>
                  </a:solidFill>
                  <a:latin typeface="Arial" panose="020B0604020202020204" pitchFamily="34" charset="0"/>
                </a:rPr>
                <a:t>Affinité</a:t>
              </a:r>
            </a:p>
            <a:p>
              <a:pPr algn="ctr"/>
              <a:r>
                <a:rPr lang="fr-FR" altLang="fr-FR" sz="1200" dirty="0">
                  <a:solidFill>
                    <a:srgbClr val="0033CC"/>
                  </a:solidFill>
                  <a:latin typeface="Arial" panose="020B0604020202020204" pitchFamily="34" charset="0"/>
                </a:rPr>
                <a:t>Electronique</a:t>
              </a:r>
              <a:endParaRPr lang="fr-FR" sz="1200" dirty="0">
                <a:solidFill>
                  <a:srgbClr val="0033CC"/>
                </a:solidFill>
              </a:endParaRPr>
            </a:p>
          </p:txBody>
        </p:sp>
        <p:cxnSp>
          <p:nvCxnSpPr>
            <p:cNvPr id="44" name="Connecteur droit avec flèche 43">
              <a:extLst>
                <a:ext uri="{FF2B5EF4-FFF2-40B4-BE49-F238E27FC236}">
                  <a16:creationId xmlns:a16="http://schemas.microsoft.com/office/drawing/2014/main" id="{585A6A4B-6543-48D3-9321-8E7D56041E7C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866109" y="1668638"/>
              <a:ext cx="1" cy="3012479"/>
            </a:xfrm>
            <a:prstGeom prst="straightConnector1">
              <a:avLst/>
            </a:prstGeom>
            <a:ln w="28575" cap="flat">
              <a:solidFill>
                <a:srgbClr val="FF6700"/>
              </a:solidFill>
              <a:headEnd type="triangle" w="lg" len="lg"/>
              <a:tailEnd type="triangle" w="lg" len="lg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7" name="Connecteur droit avec flèche 46">
              <a:extLst>
                <a:ext uri="{FF2B5EF4-FFF2-40B4-BE49-F238E27FC236}">
                  <a16:creationId xmlns:a16="http://schemas.microsoft.com/office/drawing/2014/main" id="{C043BDB0-D795-4B07-BD41-F2AFA4D6E91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536425" y="1643284"/>
              <a:ext cx="1" cy="2826620"/>
            </a:xfrm>
            <a:prstGeom prst="straightConnector1">
              <a:avLst/>
            </a:prstGeom>
            <a:ln w="28575" cap="flat">
              <a:solidFill>
                <a:srgbClr val="008000"/>
              </a:solidFill>
              <a:headEnd type="triangle" w="lg" len="lg"/>
              <a:tailEnd type="triangle" w="lg" len="lg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Connecteur droit avec flèche 47">
              <a:extLst>
                <a:ext uri="{FF2B5EF4-FFF2-40B4-BE49-F238E27FC236}">
                  <a16:creationId xmlns:a16="http://schemas.microsoft.com/office/drawing/2014/main" id="{1EBC10CF-D137-4024-A22F-57E0E789B44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419758" y="1661592"/>
              <a:ext cx="6189" cy="1160695"/>
            </a:xfrm>
            <a:prstGeom prst="straightConnector1">
              <a:avLst/>
            </a:prstGeom>
            <a:ln w="28575" cap="flat">
              <a:solidFill>
                <a:srgbClr val="0033CC"/>
              </a:solidFill>
              <a:headEnd type="triangle" w="lg" len="lg"/>
              <a:tailEnd type="triangle" w="lg" len="lg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Connecteur droit avec flèche 49">
              <a:extLst>
                <a:ext uri="{FF2B5EF4-FFF2-40B4-BE49-F238E27FC236}">
                  <a16:creationId xmlns:a16="http://schemas.microsoft.com/office/drawing/2014/main" id="{A935A906-9DF1-471F-B6B8-D60D37F89F14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216916" y="2759837"/>
              <a:ext cx="4053" cy="1921280"/>
            </a:xfrm>
            <a:prstGeom prst="straightConnector1">
              <a:avLst/>
            </a:prstGeom>
            <a:ln w="28575" cap="flat">
              <a:solidFill>
                <a:srgbClr val="FF0000"/>
              </a:solidFill>
              <a:headEnd type="triangle" w="lg" len="lg"/>
              <a:tailEnd type="triangle" w="lg" len="lg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6" name="Rectangle 55">
              <a:extLst>
                <a:ext uri="{FF2B5EF4-FFF2-40B4-BE49-F238E27FC236}">
                  <a16:creationId xmlns:a16="http://schemas.microsoft.com/office/drawing/2014/main" id="{43639EBE-C695-4584-B1D8-0F5E2CB9A256}"/>
                </a:ext>
              </a:extLst>
            </p:cNvPr>
            <p:cNvSpPr/>
            <p:nvPr/>
          </p:nvSpPr>
          <p:spPr>
            <a:xfrm>
              <a:off x="1915357" y="3326996"/>
              <a:ext cx="682257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fr-FR" altLang="fr-FR" sz="1200" dirty="0">
                  <a:solidFill>
                    <a:srgbClr val="008000"/>
                  </a:solidFill>
                  <a:latin typeface="Arial" panose="020B0604020202020204" pitchFamily="34" charset="0"/>
                </a:rPr>
                <a:t>Travail de sortie</a:t>
              </a:r>
              <a:endParaRPr lang="fr-FR" sz="1200" dirty="0">
                <a:solidFill>
                  <a:srgbClr val="008000"/>
                </a:solidFill>
              </a:endParaRPr>
            </a:p>
          </p:txBody>
        </p:sp>
        <p:sp>
          <p:nvSpPr>
            <p:cNvPr id="57" name="Rectangle 56">
              <a:extLst>
                <a:ext uri="{FF2B5EF4-FFF2-40B4-BE49-F238E27FC236}">
                  <a16:creationId xmlns:a16="http://schemas.microsoft.com/office/drawing/2014/main" id="{3A5437F1-59FD-4AE4-9891-2304AC683B0A}"/>
                </a:ext>
              </a:extLst>
            </p:cNvPr>
            <p:cNvSpPr/>
            <p:nvPr/>
          </p:nvSpPr>
          <p:spPr>
            <a:xfrm>
              <a:off x="2797163" y="3858977"/>
              <a:ext cx="863459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fr-FR" altLang="fr-FR" sz="1100" dirty="0">
                  <a:solidFill>
                    <a:srgbClr val="FF6700"/>
                  </a:solidFill>
                  <a:latin typeface="Arial" panose="020B0604020202020204" pitchFamily="34" charset="0"/>
                </a:rPr>
                <a:t>Energie d’</a:t>
              </a:r>
            </a:p>
            <a:p>
              <a:pPr algn="ctr"/>
              <a:r>
                <a:rPr lang="fr-FR" altLang="fr-FR" sz="1100" dirty="0">
                  <a:solidFill>
                    <a:srgbClr val="FF6700"/>
                  </a:solidFill>
                  <a:latin typeface="Arial" panose="020B0604020202020204" pitchFamily="34" charset="0"/>
                </a:rPr>
                <a:t>ionisation</a:t>
              </a:r>
              <a:endParaRPr lang="fr-FR" sz="1100" dirty="0">
                <a:solidFill>
                  <a:srgbClr val="FF6700"/>
                </a:solidFill>
              </a:endParaRPr>
            </a:p>
          </p:txBody>
        </p:sp>
      </p:grpSp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820891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tx1"/>
                </a:solidFill>
                <a:latin typeface="+mn-lt"/>
              </a:rPr>
              <a:t>Photocathodes K</a:t>
            </a:r>
            <a:r>
              <a:rPr lang="fr-FR" baseline="-25000" dirty="0">
                <a:solidFill>
                  <a:schemeClr val="tx1"/>
                </a:solidFill>
                <a:latin typeface="+mn-lt"/>
              </a:rPr>
              <a:t>2</a:t>
            </a:r>
            <a:r>
              <a:rPr lang="fr-FR" dirty="0">
                <a:solidFill>
                  <a:schemeClr val="tx1"/>
                </a:solidFill>
                <a:latin typeface="+mn-lt"/>
              </a:rPr>
              <a:t>CsSb : quel est le rôle de chaque élément?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4B66EDFC-4AA9-4915-8C9D-C26936BE7C36}"/>
              </a:ext>
            </a:extLst>
          </p:cNvPr>
          <p:cNvSpPr/>
          <p:nvPr/>
        </p:nvSpPr>
        <p:spPr>
          <a:xfrm>
            <a:off x="8838290" y="777427"/>
            <a:ext cx="138211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altLang="fr-FR" sz="1400" dirty="0">
                <a:latin typeface="Arial" panose="020B0604020202020204" pitchFamily="34" charset="0"/>
              </a:rPr>
              <a:t>I=</a:t>
            </a:r>
            <a:r>
              <a:rPr lang="fr-FR" altLang="fr-FR" sz="1400" dirty="0" err="1">
                <a:latin typeface="Arial" panose="020B0604020202020204" pitchFamily="34" charset="0"/>
              </a:rPr>
              <a:t>photocourant</a:t>
            </a:r>
            <a:endParaRPr lang="fr-FR" sz="1400" dirty="0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963A7CE3-5314-4F1E-9839-3B073FAD4253}"/>
              </a:ext>
            </a:extLst>
          </p:cNvPr>
          <p:cNvSpPr/>
          <p:nvPr/>
        </p:nvSpPr>
        <p:spPr>
          <a:xfrm>
            <a:off x="4993815" y="2028133"/>
            <a:ext cx="5744354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altLang="fr-FR" sz="1600" dirty="0">
                <a:solidFill>
                  <a:srgbClr val="0033CC"/>
                </a:solidFill>
                <a:latin typeface="Arial" panose="020B0604020202020204" pitchFamily="34" charset="0"/>
              </a:rPr>
              <a:t>Sb sert de base semi-conductrice et fixe le gap </a:t>
            </a:r>
            <a:r>
              <a:rPr lang="fr-FR" altLang="fr-FR" sz="1600" dirty="0" err="1">
                <a:solidFill>
                  <a:srgbClr val="0033CC"/>
                </a:solidFill>
                <a:latin typeface="Arial" panose="020B0604020202020204" pitchFamily="34" charset="0"/>
              </a:rPr>
              <a:t>E</a:t>
            </a:r>
            <a:r>
              <a:rPr lang="fr-FR" altLang="fr-FR" sz="1600" baseline="-25000" dirty="0" err="1">
                <a:solidFill>
                  <a:srgbClr val="0033CC"/>
                </a:solidFill>
                <a:latin typeface="Arial" panose="020B0604020202020204" pitchFamily="34" charset="0"/>
              </a:rPr>
              <a:t>gap</a:t>
            </a:r>
            <a:r>
              <a:rPr lang="fr-FR" altLang="fr-FR" sz="1600" dirty="0">
                <a:solidFill>
                  <a:srgbClr val="0033CC"/>
                </a:solidFill>
                <a:latin typeface="Arial" panose="020B0604020202020204" pitchFamily="34" charset="0"/>
              </a:rPr>
              <a:t> </a:t>
            </a:r>
          </a:p>
          <a:p>
            <a:pPr algn="just"/>
            <a:r>
              <a:rPr lang="fr-FR" altLang="fr-FR" sz="1600" dirty="0">
                <a:solidFill>
                  <a:srgbClr val="0033CC"/>
                </a:solidFill>
                <a:latin typeface="Arial" panose="020B0604020202020204" pitchFamily="34" charset="0"/>
              </a:rPr>
              <a:t>(et donc la longueur d’onde du laser utilisé à 532 nm)</a:t>
            </a:r>
            <a:endParaRPr lang="fr-FR" sz="1600" dirty="0">
              <a:solidFill>
                <a:srgbClr val="0033CC"/>
              </a:solidFill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DC5EDBB0-2341-4A79-8326-65046A5BF5E9}"/>
              </a:ext>
            </a:extLst>
          </p:cNvPr>
          <p:cNvSpPr/>
          <p:nvPr/>
        </p:nvSpPr>
        <p:spPr>
          <a:xfrm>
            <a:off x="4981872" y="3578450"/>
            <a:ext cx="560006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altLang="fr-FR" sz="1600" dirty="0">
                <a:solidFill>
                  <a:srgbClr val="7030A0"/>
                </a:solidFill>
                <a:latin typeface="Arial" panose="020B0604020202020204" pitchFamily="34" charset="0"/>
              </a:rPr>
              <a:t>K stabilise la structure (attention à la stœchiométrie!) et réduit le courant d’obscurité d’origine </a:t>
            </a:r>
            <a:r>
              <a:rPr lang="fr-FR" altLang="fr-FR" sz="1600" dirty="0" err="1">
                <a:solidFill>
                  <a:srgbClr val="7030A0"/>
                </a:solidFill>
                <a:latin typeface="Arial" panose="020B0604020202020204" pitchFamily="34" charset="0"/>
              </a:rPr>
              <a:t>thermoionique</a:t>
            </a:r>
            <a:endParaRPr lang="fr-FR" sz="1600" dirty="0">
              <a:solidFill>
                <a:srgbClr val="7030A0"/>
              </a:solidFill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2786A438-8A90-4F41-AC82-2FAEB0D95756}"/>
              </a:ext>
            </a:extLst>
          </p:cNvPr>
          <p:cNvSpPr/>
          <p:nvPr/>
        </p:nvSpPr>
        <p:spPr>
          <a:xfrm>
            <a:off x="4953035" y="2818722"/>
            <a:ext cx="581974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altLang="fr-FR" sz="1600" dirty="0">
                <a:solidFill>
                  <a:srgbClr val="008000"/>
                </a:solidFill>
                <a:latin typeface="Arial" panose="020B0604020202020204" pitchFamily="34" charset="0"/>
              </a:rPr>
              <a:t>Cs diminue le WF (énergie nécessaire pour extraire les e-) et l’affinité électronique</a:t>
            </a:r>
            <a:endParaRPr lang="fr-FR" sz="1600" dirty="0">
              <a:solidFill>
                <a:srgbClr val="008000"/>
              </a:solidFill>
            </a:endParaRP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5101DAEE-7CA2-4C0B-87BD-9D05B94CBF6A}"/>
              </a:ext>
            </a:extLst>
          </p:cNvPr>
          <p:cNvSpPr/>
          <p:nvPr/>
        </p:nvSpPr>
        <p:spPr>
          <a:xfrm>
            <a:off x="6898555" y="1538991"/>
            <a:ext cx="1465361" cy="36933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lvl="0" algn="ctr" defTabSz="914400" eaLnBrk="0" hangingPunct="0"/>
            <a:r>
              <a:rPr lang="fr-FR" altLang="fr-FR" sz="1800" dirty="0" err="1">
                <a:latin typeface="Arial" panose="020B0604020202020204" pitchFamily="34" charset="0"/>
              </a:rPr>
              <a:t>K₂CsSb</a:t>
            </a:r>
            <a:endParaRPr lang="fr-FR" altLang="fr-FR" sz="1800" dirty="0">
              <a:latin typeface="Arial" panose="020B06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ZoneTexte 20">
                <a:extLst>
                  <a:ext uri="{FF2B5EF4-FFF2-40B4-BE49-F238E27FC236}">
                    <a16:creationId xmlns:a16="http://schemas.microsoft.com/office/drawing/2014/main" id="{9DD75A2D-DAA1-4A5D-8D0F-CF916F11E169}"/>
                  </a:ext>
                </a:extLst>
              </p:cNvPr>
              <p:cNvSpPr txBox="1"/>
              <p:nvPr/>
            </p:nvSpPr>
            <p:spPr>
              <a:xfrm>
                <a:off x="1281931" y="734297"/>
                <a:ext cx="6262420" cy="51244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fr-FR" b="0" i="1" smtClean="0">
                        <a:latin typeface="Cambria Math" panose="02040503050406030204" pitchFamily="18" charset="0"/>
                      </a:rPr>
                      <m:t>𝑄𝐸</m:t>
                    </m:r>
                    <m:r>
                      <a:rPr lang="fr-FR" b="0" i="1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fr-FR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b>
                          <m:sSubPr>
                            <m:ctrlPr>
                              <a:rPr lang="fr-FR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𝑒𝑙𝑒𝑐𝑡𝑟𝑜𝑛𝑠</m:t>
                            </m:r>
                          </m:sub>
                        </m:sSub>
                      </m:num>
                      <m:den>
                        <m:sSub>
                          <m:sSubPr>
                            <m:ctrlPr>
                              <a:rPr lang="fr-FR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𝑝h𝑜𝑡𝑜𝑛𝑠</m:t>
                            </m:r>
                          </m:sub>
                        </m:sSub>
                      </m:den>
                    </m:f>
                    <m:r>
                      <a:rPr lang="fr-FR" b="0" i="1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fr-FR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h</m:t>
                        </m:r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𝑐</m:t>
                        </m:r>
                      </m:num>
                      <m:den>
                        <m:sSub>
                          <m:sSubPr>
                            <m:ctrlPr>
                              <a:rPr lang="fr-FR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𝑞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</a:rPr>
                              <m:t>𝑒</m:t>
                            </m:r>
                          </m:sub>
                        </m:sSub>
                      </m:den>
                    </m:f>
                  </m:oMath>
                </a14:m>
                <a:r>
                  <a:rPr lang="fr-FR" dirty="0"/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fr-FR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</m:num>
                      <m:den>
                        <m:sSub>
                          <m:sSubPr>
                            <m:ctrlPr>
                              <a:rPr lang="fr-FR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sSub>
                              <m:sSubPr>
                                <m:ctrlPr>
                                  <a:rPr lang="fr-FR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𝜆</m:t>
                                </m:r>
                              </m:e>
                              <m:sub>
                                <m:r>
                                  <a:rPr lang="fr-FR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𝑙𝑎𝑠𝑒𝑟</m:t>
                                </m:r>
                              </m:sub>
                            </m:sSub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𝑃</m:t>
                            </m:r>
                          </m:e>
                          <m:sub>
                            <m:r>
                              <a:rPr lang="fr-FR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𝑙𝑎𝑠𝑒𝑟</m:t>
                            </m:r>
                          </m:sub>
                        </m:sSub>
                      </m:den>
                    </m:f>
                    <m:r>
                      <a:rPr lang="fr-F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fr-FR" b="0" i="1" smtClean="0">
                        <a:solidFill>
                          <a:srgbClr val="C00000"/>
                        </a:solidFill>
                        <a:latin typeface="Cambria Math" panose="02040503050406030204" pitchFamily="18" charset="0"/>
                      </a:rPr>
                      <m:t>1240</m:t>
                    </m:r>
                    <m:r>
                      <m:rPr>
                        <m:nor/>
                      </m:rPr>
                      <a:rPr lang="fr-FR" dirty="0">
                        <a:solidFill>
                          <a:srgbClr val="C00000"/>
                        </a:solidFill>
                      </a:rPr>
                      <m:t> </m:t>
                    </m:r>
                    <m:f>
                      <m:fPr>
                        <m:ctrlPr>
                          <a:rPr lang="fr-FR" i="1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fr-FR" i="1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(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𝐴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)</m:t>
                        </m:r>
                      </m:num>
                      <m:den>
                        <m:sSub>
                          <m:sSubPr>
                            <m:ctrlP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sSub>
                              <m:sSubPr>
                                <m:ctrlPr>
                                  <a:rPr lang="fr-FR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i="1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𝜆</m:t>
                                </m:r>
                              </m:e>
                              <m:sub>
                                <m: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𝑙𝑎𝑠𝑒𝑟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fr-FR" b="0" i="1" smtClean="0">
                                    <a:solidFill>
                                      <a:srgbClr val="C00000"/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𝑛𝑚</m:t>
                                </m:r>
                              </m:e>
                            </m:d>
                            <m: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𝑃</m:t>
                            </m:r>
                          </m:e>
                          <m:sub>
                            <m:r>
                              <a:rPr lang="fr-FR" i="1">
                                <a:solidFill>
                                  <a:srgbClr val="C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𝑙𝑎𝑠𝑒𝑟</m:t>
                            </m:r>
                          </m:sub>
                        </m:sSub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(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r>
                          <a:rPr lang="fr-FR" b="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)</m:t>
                        </m:r>
                      </m:den>
                    </m:f>
                  </m:oMath>
                </a14:m>
                <a:endParaRPr lang="fr-FR" dirty="0"/>
              </a:p>
            </p:txBody>
          </p:sp>
        </mc:Choice>
        <mc:Fallback xmlns="">
          <p:sp>
            <p:nvSpPr>
              <p:cNvPr id="21" name="ZoneTexte 20">
                <a:extLst>
                  <a:ext uri="{FF2B5EF4-FFF2-40B4-BE49-F238E27FC236}">
                    <a16:creationId xmlns:a16="http://schemas.microsoft.com/office/drawing/2014/main" id="{9DD75A2D-DAA1-4A5D-8D0F-CF916F11E16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1931" y="734297"/>
                <a:ext cx="6262420" cy="512448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9" name="Rectangle 58">
            <a:extLst>
              <a:ext uri="{FF2B5EF4-FFF2-40B4-BE49-F238E27FC236}">
                <a16:creationId xmlns:a16="http://schemas.microsoft.com/office/drawing/2014/main" id="{86CB2D84-A1C9-4042-A9CA-2BE35A96FFE1}"/>
              </a:ext>
            </a:extLst>
          </p:cNvPr>
          <p:cNvSpPr/>
          <p:nvPr/>
        </p:nvSpPr>
        <p:spPr>
          <a:xfrm>
            <a:off x="890489" y="5438071"/>
            <a:ext cx="2521844" cy="2308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900" i="1" dirty="0">
                <a:latin typeface="MuseoSans-300Italic"/>
              </a:rPr>
              <a:t>J. </a:t>
            </a:r>
            <a:r>
              <a:rPr lang="fr-FR" sz="900" i="1" dirty="0" err="1">
                <a:latin typeface="MuseoSans-300Italic"/>
              </a:rPr>
              <a:t>Schaber</a:t>
            </a:r>
            <a:r>
              <a:rPr lang="fr-FR" sz="900" i="1" dirty="0">
                <a:latin typeface="MuseoSans-300Italic"/>
              </a:rPr>
              <a:t> et al, J. Mater. </a:t>
            </a:r>
            <a:r>
              <a:rPr lang="fr-FR" sz="900" i="1" dirty="0" err="1">
                <a:latin typeface="MuseoSans-300Italic"/>
              </a:rPr>
              <a:t>Chem</a:t>
            </a:r>
            <a:r>
              <a:rPr lang="fr-FR" sz="900" i="1" dirty="0">
                <a:latin typeface="MuseoSans-300Italic"/>
              </a:rPr>
              <a:t>. C</a:t>
            </a:r>
            <a:r>
              <a:rPr lang="fr-FR" sz="900" dirty="0">
                <a:latin typeface="MuseoSans-300"/>
              </a:rPr>
              <a:t>, 2023 ; 11, 3162</a:t>
            </a:r>
            <a:endParaRPr lang="fr-FR" sz="900" dirty="0"/>
          </a:p>
        </p:txBody>
      </p:sp>
      <p:pic>
        <p:nvPicPr>
          <p:cNvPr id="60" name="Image 59">
            <a:extLst>
              <a:ext uri="{FF2B5EF4-FFF2-40B4-BE49-F238E27FC236}">
                <a16:creationId xmlns:a16="http://schemas.microsoft.com/office/drawing/2014/main" id="{499C8D46-A09D-431B-A90A-143914C2D70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59115" y="4410534"/>
            <a:ext cx="611130" cy="539232"/>
          </a:xfrm>
          <a:prstGeom prst="rect">
            <a:avLst/>
          </a:prstGeom>
        </p:spPr>
      </p:pic>
      <p:sp>
        <p:nvSpPr>
          <p:cNvPr id="61" name="Rectangle 60">
            <a:extLst>
              <a:ext uri="{FF2B5EF4-FFF2-40B4-BE49-F238E27FC236}">
                <a16:creationId xmlns:a16="http://schemas.microsoft.com/office/drawing/2014/main" id="{E94F3EF0-6391-43E6-9E2A-094EA6F2CBFA}"/>
              </a:ext>
            </a:extLst>
          </p:cNvPr>
          <p:cNvSpPr/>
          <p:nvPr/>
        </p:nvSpPr>
        <p:spPr>
          <a:xfrm>
            <a:off x="5492759" y="4338178"/>
            <a:ext cx="5245410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altLang="fr-FR" sz="1600" dirty="0">
                <a:solidFill>
                  <a:srgbClr val="FF0000"/>
                </a:solidFill>
                <a:latin typeface="Arial" panose="020B0604020202020204" pitchFamily="34" charset="0"/>
              </a:rPr>
              <a:t>K et Cs sont extrêmement réactifs et pyrophoriques:  </a:t>
            </a:r>
          </a:p>
          <a:p>
            <a:r>
              <a:rPr lang="fr-FR" altLang="fr-FR" sz="1600" dirty="0">
                <a:solidFill>
                  <a:srgbClr val="FF0000"/>
                </a:solidFill>
                <a:latin typeface="Arial" panose="020B0604020202020204" pitchFamily="34" charset="0"/>
              </a:rPr>
              <a:t>Ils réagissent violemment avec H</a:t>
            </a:r>
            <a:r>
              <a:rPr lang="fr-FR" altLang="fr-FR" sz="1600" baseline="-25000" dirty="0">
                <a:solidFill>
                  <a:srgbClr val="FF0000"/>
                </a:solidFill>
                <a:latin typeface="Arial" panose="020B0604020202020204" pitchFamily="34" charset="0"/>
              </a:rPr>
              <a:t>2</a:t>
            </a:r>
            <a:r>
              <a:rPr lang="fr-FR" altLang="fr-FR" sz="1600" dirty="0">
                <a:solidFill>
                  <a:srgbClr val="FF0000"/>
                </a:solidFill>
                <a:latin typeface="Arial" panose="020B0604020202020204" pitchFamily="34" charset="0"/>
              </a:rPr>
              <a:t>O et l’air (réaction explosive) : moins de 1ppm de H</a:t>
            </a:r>
            <a:r>
              <a:rPr lang="fr-FR" altLang="fr-FR" sz="1600" baseline="-25000" dirty="0">
                <a:solidFill>
                  <a:srgbClr val="FF0000"/>
                </a:solidFill>
                <a:latin typeface="Arial" panose="020B0604020202020204" pitchFamily="34" charset="0"/>
              </a:rPr>
              <a:t>2</a:t>
            </a:r>
            <a:r>
              <a:rPr lang="fr-FR" altLang="fr-FR" sz="1600" dirty="0">
                <a:solidFill>
                  <a:srgbClr val="FF0000"/>
                </a:solidFill>
                <a:latin typeface="Arial" panose="020B0604020202020204" pitchFamily="34" charset="0"/>
              </a:rPr>
              <a:t>O et O</a:t>
            </a:r>
            <a:r>
              <a:rPr lang="fr-FR" altLang="fr-FR" sz="1600" baseline="-25000" dirty="0">
                <a:solidFill>
                  <a:srgbClr val="FF0000"/>
                </a:solidFill>
                <a:latin typeface="Arial" panose="020B0604020202020204" pitchFamily="34" charset="0"/>
              </a:rPr>
              <a:t>2</a:t>
            </a:r>
            <a:r>
              <a:rPr lang="fr-FR" altLang="fr-FR" sz="1600" dirty="0">
                <a:solidFill>
                  <a:srgbClr val="FF0000"/>
                </a:solidFill>
                <a:latin typeface="Arial" panose="020B0604020202020204" pitchFamily="34" charset="0"/>
              </a:rPr>
              <a:t> dans la BAG</a:t>
            </a:r>
          </a:p>
          <a:p>
            <a:endParaRPr lang="fr-FR" sz="1600" dirty="0">
              <a:solidFill>
                <a:srgbClr val="FF0000"/>
              </a:solidFill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CAF211C0-B8FD-4A6E-A905-B380906C0B34}"/>
              </a:ext>
            </a:extLst>
          </p:cNvPr>
          <p:cNvSpPr/>
          <p:nvPr/>
        </p:nvSpPr>
        <p:spPr>
          <a:xfrm>
            <a:off x="3580636" y="1346527"/>
            <a:ext cx="122968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altLang="fr-FR" sz="700" dirty="0">
                <a:latin typeface="Arial" panose="020B0604020202020204" pitchFamily="34" charset="0"/>
              </a:rPr>
              <a:t>Energie potentiel d’un électron dans le vide</a:t>
            </a:r>
            <a:endParaRPr lang="fr-FR" sz="700" dirty="0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2805C7DD-0687-4D15-8BD5-4064DDF40B08}"/>
              </a:ext>
            </a:extLst>
          </p:cNvPr>
          <p:cNvSpPr/>
          <p:nvPr/>
        </p:nvSpPr>
        <p:spPr>
          <a:xfrm>
            <a:off x="3566722" y="4130368"/>
            <a:ext cx="122968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altLang="fr-FR" sz="700" dirty="0">
                <a:latin typeface="Arial" panose="020B0604020202020204" pitchFamily="34" charset="0"/>
              </a:rPr>
              <a:t>Energie du niveau occupé le plus élevé</a:t>
            </a:r>
            <a:endParaRPr lang="fr-FR" sz="700" dirty="0"/>
          </a:p>
        </p:txBody>
      </p:sp>
    </p:spTree>
    <p:extLst>
      <p:ext uri="{BB962C8B-B14F-4D97-AF65-F5344CB8AC3E}">
        <p14:creationId xmlns:p14="http://schemas.microsoft.com/office/powerpoint/2010/main" val="365928727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29803" y="707443"/>
            <a:ext cx="972108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Précurseurs métalliques et produits chimiques 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DF9A6D3D-C959-41BD-9096-66209C3CF672}"/>
              </a:ext>
            </a:extLst>
          </p:cNvPr>
          <p:cNvSpPr/>
          <p:nvPr/>
        </p:nvSpPr>
        <p:spPr>
          <a:xfrm>
            <a:off x="129803" y="1140429"/>
            <a:ext cx="432048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Achat armoire solvant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B7A213AC-5156-4417-83DB-57C6C5427452}"/>
              </a:ext>
            </a:extLst>
          </p:cNvPr>
          <p:cNvSpPr/>
          <p:nvPr/>
        </p:nvSpPr>
        <p:spPr>
          <a:xfrm>
            <a:off x="-86221" y="5349488"/>
            <a:ext cx="1052626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600" dirty="0">
                <a:solidFill>
                  <a:srgbClr val="C00000"/>
                </a:solidFill>
              </a:rPr>
              <a:t>Point sûreté : prévoir extincteur feux classe D (feux métaux alcalins, voir avec le SPR) + poudre de </a:t>
            </a:r>
            <a:r>
              <a:rPr lang="fr-FR" sz="1600" dirty="0" err="1">
                <a:solidFill>
                  <a:srgbClr val="C00000"/>
                </a:solidFill>
              </a:rPr>
              <a:t>marcalina</a:t>
            </a:r>
            <a:r>
              <a:rPr lang="fr-FR" sz="1600" dirty="0">
                <a:solidFill>
                  <a:srgbClr val="C00000"/>
                </a:solidFill>
              </a:rPr>
              <a:t> ?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9D1546BA-A14B-4D12-99BD-A4E6DEFF1D3B}"/>
              </a:ext>
            </a:extLst>
          </p:cNvPr>
          <p:cNvSpPr/>
          <p:nvPr/>
        </p:nvSpPr>
        <p:spPr>
          <a:xfrm>
            <a:off x="2955240" y="1640293"/>
            <a:ext cx="182309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Armoire précurseurs métalliques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0E97246-C0AF-457D-B48A-174E17E048C3}"/>
              </a:ext>
            </a:extLst>
          </p:cNvPr>
          <p:cNvSpPr/>
          <p:nvPr/>
        </p:nvSpPr>
        <p:spPr>
          <a:xfrm>
            <a:off x="368962" y="1767191"/>
            <a:ext cx="2244406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Armoire solvants</a:t>
            </a:r>
          </a:p>
          <a:p>
            <a:pPr algn="ctr"/>
            <a:r>
              <a:rPr lang="fr-FR" sz="1400" dirty="0"/>
              <a:t>(octanol et propanol-2)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32E52468-64D3-45E8-B16F-E713508975A0}"/>
              </a:ext>
            </a:extLst>
          </p:cNvPr>
          <p:cNvSpPr/>
          <p:nvPr/>
        </p:nvSpPr>
        <p:spPr>
          <a:xfrm>
            <a:off x="0" y="4708998"/>
            <a:ext cx="669230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600" dirty="0"/>
              <a:t>Clés : Mélanie De Vos et double des clés dans armoire à clés D3-D4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2736F207-4A1F-4C15-BA37-935F6176F3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4191" y="2327496"/>
            <a:ext cx="2759214" cy="1552058"/>
          </a:xfrm>
          <a:prstGeom prst="rect">
            <a:avLst/>
          </a:prstGeom>
        </p:spPr>
      </p:pic>
      <p:pic>
        <p:nvPicPr>
          <p:cNvPr id="14" name="Image 13">
            <a:extLst>
              <a:ext uri="{FF2B5EF4-FFF2-40B4-BE49-F238E27FC236}">
                <a16:creationId xmlns:a16="http://schemas.microsoft.com/office/drawing/2014/main" id="{FD83C610-534E-4CF7-87B3-3A8DEEF6EC4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466" t="5635" r="21479" b="9860"/>
          <a:stretch/>
        </p:blipFill>
        <p:spPr>
          <a:xfrm rot="5400000">
            <a:off x="2674148" y="2694551"/>
            <a:ext cx="2259212" cy="1412008"/>
          </a:xfrm>
          <a:prstGeom prst="rect">
            <a:avLst/>
          </a:prstGeom>
        </p:spPr>
      </p:pic>
      <p:sp>
        <p:nvSpPr>
          <p:cNvPr id="17" name="Rectangle 16">
            <a:extLst>
              <a:ext uri="{FF2B5EF4-FFF2-40B4-BE49-F238E27FC236}">
                <a16:creationId xmlns:a16="http://schemas.microsoft.com/office/drawing/2014/main" id="{2F99B78B-9C66-49EA-BD76-E39FAD086E74}"/>
              </a:ext>
            </a:extLst>
          </p:cNvPr>
          <p:cNvSpPr/>
          <p:nvPr/>
        </p:nvSpPr>
        <p:spPr>
          <a:xfrm>
            <a:off x="5146334" y="1059058"/>
            <a:ext cx="182309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Sb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1692C0F1-131F-48ED-81E8-A894A0502356}"/>
              </a:ext>
            </a:extLst>
          </p:cNvPr>
          <p:cNvSpPr/>
          <p:nvPr/>
        </p:nvSpPr>
        <p:spPr>
          <a:xfrm>
            <a:off x="7124915" y="1059058"/>
            <a:ext cx="182309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K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0B0809B7-4428-44A3-9A34-0BFB3996A5EA}"/>
              </a:ext>
            </a:extLst>
          </p:cNvPr>
          <p:cNvSpPr/>
          <p:nvPr/>
        </p:nvSpPr>
        <p:spPr>
          <a:xfrm>
            <a:off x="9519836" y="1019042"/>
            <a:ext cx="89404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In</a:t>
            </a:r>
          </a:p>
        </p:txBody>
      </p:sp>
      <p:pic>
        <p:nvPicPr>
          <p:cNvPr id="16" name="Image 15">
            <a:extLst>
              <a:ext uri="{FF2B5EF4-FFF2-40B4-BE49-F238E27FC236}">
                <a16:creationId xmlns:a16="http://schemas.microsoft.com/office/drawing/2014/main" id="{3AD55984-02B1-42BC-8E48-34FB975FD68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6645" t="20611" r="27152"/>
          <a:stretch/>
        </p:blipFill>
        <p:spPr>
          <a:xfrm>
            <a:off x="6937332" y="1365790"/>
            <a:ext cx="2094326" cy="1664057"/>
          </a:xfrm>
          <a:prstGeom prst="rect">
            <a:avLst/>
          </a:prstGeom>
        </p:spPr>
      </p:pic>
      <p:pic>
        <p:nvPicPr>
          <p:cNvPr id="22" name="Image 21">
            <a:extLst>
              <a:ext uri="{FF2B5EF4-FFF2-40B4-BE49-F238E27FC236}">
                <a16:creationId xmlns:a16="http://schemas.microsoft.com/office/drawing/2014/main" id="{0C2E20CA-D118-4E56-806D-51DCC71ED6E5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943" t="26639" r="3943" b="15938"/>
          <a:stretch/>
        </p:blipFill>
        <p:spPr>
          <a:xfrm>
            <a:off x="7450712" y="3764189"/>
            <a:ext cx="2703993" cy="948157"/>
          </a:xfrm>
          <a:prstGeom prst="rect">
            <a:avLst/>
          </a:prstGeom>
        </p:spPr>
      </p:pic>
      <p:pic>
        <p:nvPicPr>
          <p:cNvPr id="24" name="Image 23">
            <a:extLst>
              <a:ext uri="{FF2B5EF4-FFF2-40B4-BE49-F238E27FC236}">
                <a16:creationId xmlns:a16="http://schemas.microsoft.com/office/drawing/2014/main" id="{4D648BFD-A028-4E81-A3AB-EA926D175353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9894" t="31419" r="3296" b="42248"/>
          <a:stretch/>
        </p:blipFill>
        <p:spPr>
          <a:xfrm>
            <a:off x="7312770" y="4712346"/>
            <a:ext cx="3047227" cy="519945"/>
          </a:xfrm>
          <a:prstGeom prst="rect">
            <a:avLst/>
          </a:prstGeom>
        </p:spPr>
      </p:pic>
      <p:pic>
        <p:nvPicPr>
          <p:cNvPr id="26" name="Image 25">
            <a:extLst>
              <a:ext uri="{FF2B5EF4-FFF2-40B4-BE49-F238E27FC236}">
                <a16:creationId xmlns:a16="http://schemas.microsoft.com/office/drawing/2014/main" id="{E8A0CF09-B620-44D7-9C2F-916B8A4687BC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17522" t="3654" r="23262"/>
          <a:stretch/>
        </p:blipFill>
        <p:spPr>
          <a:xfrm rot="5400000">
            <a:off x="9042196" y="1437166"/>
            <a:ext cx="1724412" cy="1578190"/>
          </a:xfrm>
          <a:prstGeom prst="rect">
            <a:avLst/>
          </a:prstGeom>
        </p:spPr>
      </p:pic>
      <p:pic>
        <p:nvPicPr>
          <p:cNvPr id="31" name="Image 30">
            <a:extLst>
              <a:ext uri="{FF2B5EF4-FFF2-40B4-BE49-F238E27FC236}">
                <a16:creationId xmlns:a16="http://schemas.microsoft.com/office/drawing/2014/main" id="{2D130147-7225-4429-AA8C-206F8D360B8A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6638" t="3165" r="38453" b="30986"/>
          <a:stretch/>
        </p:blipFill>
        <p:spPr>
          <a:xfrm rot="5400000">
            <a:off x="4896050" y="1779303"/>
            <a:ext cx="2368991" cy="1598028"/>
          </a:xfrm>
          <a:prstGeom prst="rect">
            <a:avLst/>
          </a:prstGeom>
        </p:spPr>
      </p:pic>
      <p:sp>
        <p:nvSpPr>
          <p:cNvPr id="33" name="Rectangle 32">
            <a:extLst>
              <a:ext uri="{FF2B5EF4-FFF2-40B4-BE49-F238E27FC236}">
                <a16:creationId xmlns:a16="http://schemas.microsoft.com/office/drawing/2014/main" id="{5DF4CBED-C05D-4A36-A5C5-1099743DBECB}"/>
              </a:ext>
            </a:extLst>
          </p:cNvPr>
          <p:cNvSpPr/>
          <p:nvPr/>
        </p:nvSpPr>
        <p:spPr>
          <a:xfrm>
            <a:off x="7578161" y="3418705"/>
            <a:ext cx="182309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Cs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0A3BA665-2221-4696-A27B-326D0C1962FE}"/>
              </a:ext>
            </a:extLst>
          </p:cNvPr>
          <p:cNvSpPr/>
          <p:nvPr/>
        </p:nvSpPr>
        <p:spPr>
          <a:xfrm>
            <a:off x="9245797" y="3089241"/>
            <a:ext cx="14477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400" dirty="0"/>
              <a:t>In95%-K5%</a:t>
            </a:r>
          </a:p>
          <a:p>
            <a:pPr algn="ctr"/>
            <a:r>
              <a:rPr lang="fr-FR" sz="1400" dirty="0"/>
              <a:t>In95%-Cs5%</a:t>
            </a:r>
          </a:p>
        </p:txBody>
      </p:sp>
    </p:spTree>
    <p:extLst>
      <p:ext uri="{BB962C8B-B14F-4D97-AF65-F5344CB8AC3E}">
        <p14:creationId xmlns:p14="http://schemas.microsoft.com/office/powerpoint/2010/main" val="142771250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 Faire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29803" y="707443"/>
            <a:ext cx="972108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BAG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DF9A6D3D-C959-41BD-9096-66209C3CF672}"/>
              </a:ext>
            </a:extLst>
          </p:cNvPr>
          <p:cNvSpPr/>
          <p:nvPr/>
        </p:nvSpPr>
        <p:spPr>
          <a:xfrm>
            <a:off x="64900" y="1107553"/>
            <a:ext cx="10707875" cy="160043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Installation bouteilles d’argon (BAG actuellement sous N</a:t>
            </a:r>
            <a:r>
              <a:rPr lang="fr-FR" sz="1400" baseline="-25000" dirty="0"/>
              <a:t>2</a:t>
            </a:r>
            <a:r>
              <a:rPr lang="fr-FR" sz="1400" dirty="0"/>
              <a:t>) 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Tests fuites avant raccordement sous Ar (Mélanie, Julien)</a:t>
            </a:r>
            <a:endParaRPr lang="fr-FR" sz="1400" baseline="-250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Maintenance de la boîte à gants + achats du matériel manquant : JACOMEX (contact avec Mélanie)</a:t>
            </a:r>
          </a:p>
          <a:p>
            <a:pPr lvl="1" algn="just"/>
            <a:r>
              <a:rPr lang="fr-FR" sz="1400" dirty="0"/>
              <a:t>- Devis occultants, gants, soupape, filtre poussière + détecteur fuite Argon + sonde O</a:t>
            </a:r>
            <a:r>
              <a:rPr lang="fr-FR" sz="1400" baseline="-25000" dirty="0"/>
              <a:t>2</a:t>
            </a:r>
            <a:r>
              <a:rPr lang="fr-FR" sz="1400" dirty="0"/>
              <a:t> et sonde H</a:t>
            </a:r>
            <a:r>
              <a:rPr lang="fr-FR" sz="1400" baseline="-25000" dirty="0"/>
              <a:t>2</a:t>
            </a:r>
            <a:r>
              <a:rPr lang="fr-FR" sz="1400" dirty="0"/>
              <a:t>O (Hors Service?)</a:t>
            </a:r>
          </a:p>
          <a:p>
            <a:pPr lvl="1" algn="just"/>
            <a:r>
              <a:rPr lang="fr-FR" sz="1400" dirty="0"/>
              <a:t>- Régénération BAG à faire (mélange gaz 95%Ar+5%H2) </a:t>
            </a:r>
          </a:p>
        </p:txBody>
      </p:sp>
      <p:pic>
        <p:nvPicPr>
          <p:cNvPr id="32" name="Image 31">
            <a:extLst>
              <a:ext uri="{FF2B5EF4-FFF2-40B4-BE49-F238E27FC236}">
                <a16:creationId xmlns:a16="http://schemas.microsoft.com/office/drawing/2014/main" id="{4F468305-4282-4BF5-B1FE-14B912B1F6E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41971" y="2737130"/>
            <a:ext cx="4896896" cy="2754504"/>
          </a:xfrm>
          <a:prstGeom prst="rect">
            <a:avLst/>
          </a:prstGeom>
        </p:spPr>
      </p:pic>
      <p:pic>
        <p:nvPicPr>
          <p:cNvPr id="11" name="Image 10">
            <a:extLst>
              <a:ext uri="{FF2B5EF4-FFF2-40B4-BE49-F238E27FC236}">
                <a16:creationId xmlns:a16="http://schemas.microsoft.com/office/drawing/2014/main" id="{8A2834D1-677C-45D4-9406-4D8085A8C48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4181" r="19805" b="65022"/>
          <a:stretch/>
        </p:blipFill>
        <p:spPr>
          <a:xfrm>
            <a:off x="6754539" y="3030495"/>
            <a:ext cx="1262205" cy="1503784"/>
          </a:xfrm>
          <a:prstGeom prst="rect">
            <a:avLst/>
          </a:prstGeom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DDE8C01D-DC5C-4917-9AD4-88DBAB46807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63860" t="5384" r="15980" b="77266"/>
          <a:stretch/>
        </p:blipFill>
        <p:spPr>
          <a:xfrm>
            <a:off x="8410723" y="3203292"/>
            <a:ext cx="1152128" cy="10081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 Faire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29803" y="707443"/>
            <a:ext cx="972108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MBE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DF9A6D3D-C959-41BD-9096-66209C3CF672}"/>
              </a:ext>
            </a:extLst>
          </p:cNvPr>
          <p:cNvSpPr/>
          <p:nvPr/>
        </p:nvSpPr>
        <p:spPr>
          <a:xfrm>
            <a:off x="0" y="1113559"/>
            <a:ext cx="9130803" cy="33239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Alignement pour la MBE + test transfert PUCK dans MBE (mécanique)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Tests éléments chauffants (avec Vide et Mécanique si raccordement eau OK)</a:t>
            </a:r>
          </a:p>
          <a:p>
            <a:pPr algn="just"/>
            <a:r>
              <a:rPr lang="fr-FR" sz="1400" dirty="0"/>
              <a:t>	- Test mise sous N</a:t>
            </a:r>
            <a:r>
              <a:rPr lang="fr-FR" sz="1400" baseline="-25000" dirty="0"/>
              <a:t>2</a:t>
            </a:r>
            <a:r>
              <a:rPr lang="fr-FR" sz="1400" dirty="0"/>
              <a:t>, pompage et chauffage PUCK dans LL (250°C 1,5h)</a:t>
            </a:r>
          </a:p>
          <a:p>
            <a:pPr algn="just"/>
            <a:r>
              <a:rPr lang="fr-FR" sz="1400" dirty="0"/>
              <a:t>	- Test chauffage PUCK dans MBE avant dépôts (étuvage évaporateur 150°C+500°C pour le 						manipulateur)</a:t>
            </a:r>
          </a:p>
          <a:p>
            <a:pPr algn="just"/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Etuvage MBE (voir WP Vacuum)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Tests procédure dépôt : Evaporateur Sb dans BAG + transfert dans MBE + dépôt Sb dans BAG + test laser et balance à quartz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Creusets neufs en stock</a:t>
            </a:r>
          </a:p>
          <a:p>
            <a:pPr algn="just"/>
            <a:endParaRPr lang="fr-FR" sz="1400" dirty="0"/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fr-FR" sz="1400" dirty="0"/>
              <a:t>Polissage PUCK?</a:t>
            </a:r>
          </a:p>
        </p:txBody>
      </p:sp>
      <p:pic>
        <p:nvPicPr>
          <p:cNvPr id="10" name="Image 9">
            <a:extLst>
              <a:ext uri="{FF2B5EF4-FFF2-40B4-BE49-F238E27FC236}">
                <a16:creationId xmlns:a16="http://schemas.microsoft.com/office/drawing/2014/main" id="{EB26B42B-9911-4A3E-9C34-C7BA3E0906F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75555" y="2220250"/>
            <a:ext cx="1339160" cy="34945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74032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1" name="Connecteur droit 30">
            <a:extLst>
              <a:ext uri="{FF2B5EF4-FFF2-40B4-BE49-F238E27FC236}">
                <a16:creationId xmlns:a16="http://schemas.microsoft.com/office/drawing/2014/main" id="{912103F5-15BE-4C3A-9848-C94DCF965D18}"/>
              </a:ext>
            </a:extLst>
          </p:cNvPr>
          <p:cNvCxnSpPr>
            <a:cxnSpLocks/>
          </p:cNvCxnSpPr>
          <p:nvPr/>
        </p:nvCxnSpPr>
        <p:spPr>
          <a:xfrm>
            <a:off x="9202811" y="1462821"/>
            <a:ext cx="0" cy="2636224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cteur droit 28">
            <a:extLst>
              <a:ext uri="{FF2B5EF4-FFF2-40B4-BE49-F238E27FC236}">
                <a16:creationId xmlns:a16="http://schemas.microsoft.com/office/drawing/2014/main" id="{567F2FC4-9087-4D0B-A6FF-F23560288FF4}"/>
              </a:ext>
            </a:extLst>
          </p:cNvPr>
          <p:cNvCxnSpPr>
            <a:cxnSpLocks/>
          </p:cNvCxnSpPr>
          <p:nvPr/>
        </p:nvCxnSpPr>
        <p:spPr>
          <a:xfrm>
            <a:off x="7762651" y="1464741"/>
            <a:ext cx="0" cy="310601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Connecteur droit 27">
            <a:extLst>
              <a:ext uri="{FF2B5EF4-FFF2-40B4-BE49-F238E27FC236}">
                <a16:creationId xmlns:a16="http://schemas.microsoft.com/office/drawing/2014/main" id="{43EB602C-7EC0-40BD-920E-D7E0801678B8}"/>
              </a:ext>
            </a:extLst>
          </p:cNvPr>
          <p:cNvCxnSpPr>
            <a:cxnSpLocks/>
          </p:cNvCxnSpPr>
          <p:nvPr/>
        </p:nvCxnSpPr>
        <p:spPr>
          <a:xfrm>
            <a:off x="6306209" y="1469254"/>
            <a:ext cx="0" cy="3101497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Connecteur droit 37">
            <a:extLst>
              <a:ext uri="{FF2B5EF4-FFF2-40B4-BE49-F238E27FC236}">
                <a16:creationId xmlns:a16="http://schemas.microsoft.com/office/drawing/2014/main" id="{ECD8DE1C-33D0-4AD0-A389-BDE417B58FA5}"/>
              </a:ext>
            </a:extLst>
          </p:cNvPr>
          <p:cNvCxnSpPr>
            <a:cxnSpLocks/>
          </p:cNvCxnSpPr>
          <p:nvPr/>
        </p:nvCxnSpPr>
        <p:spPr>
          <a:xfrm>
            <a:off x="4756763" y="1490847"/>
            <a:ext cx="0" cy="3024031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grpSp>
        <p:nvGrpSpPr>
          <p:cNvPr id="5" name="Groupe 4">
            <a:extLst>
              <a:ext uri="{FF2B5EF4-FFF2-40B4-BE49-F238E27FC236}">
                <a16:creationId xmlns:a16="http://schemas.microsoft.com/office/drawing/2014/main" id="{1E1B42CA-012F-4FA5-8139-286E15015DAD}"/>
              </a:ext>
            </a:extLst>
          </p:cNvPr>
          <p:cNvGrpSpPr/>
          <p:nvPr/>
        </p:nvGrpSpPr>
        <p:grpSpPr>
          <a:xfrm>
            <a:off x="3032790" y="797496"/>
            <a:ext cx="7501458" cy="712897"/>
            <a:chOff x="909265" y="876152"/>
            <a:chExt cx="7501458" cy="712897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1363EB12-8A01-4E99-8D5D-C3E181DB2670}"/>
                </a:ext>
              </a:extLst>
            </p:cNvPr>
            <p:cNvSpPr/>
            <p:nvPr/>
          </p:nvSpPr>
          <p:spPr>
            <a:xfrm>
              <a:off x="958605" y="1230077"/>
              <a:ext cx="7452117" cy="322263"/>
            </a:xfrm>
            <a:prstGeom prst="rect">
              <a:avLst/>
            </a:prstGeom>
            <a:solidFill>
              <a:schemeClr val="accent1">
                <a:lumMod val="5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dirty="0"/>
            </a:p>
          </p:txBody>
        </p:sp>
        <p:sp>
          <p:nvSpPr>
            <p:cNvPr id="4" name="ZoneTexte 3">
              <a:extLst>
                <a:ext uri="{FF2B5EF4-FFF2-40B4-BE49-F238E27FC236}">
                  <a16:creationId xmlns:a16="http://schemas.microsoft.com/office/drawing/2014/main" id="{F715BB28-C47A-4F03-8B4B-0574B959B99D}"/>
                </a:ext>
              </a:extLst>
            </p:cNvPr>
            <p:cNvSpPr txBox="1"/>
            <p:nvPr/>
          </p:nvSpPr>
          <p:spPr>
            <a:xfrm>
              <a:off x="909265" y="1178334"/>
              <a:ext cx="753732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Mars</a:t>
              </a:r>
            </a:p>
          </p:txBody>
        </p:sp>
        <p:sp>
          <p:nvSpPr>
            <p:cNvPr id="10" name="ZoneTexte 9">
              <a:extLst>
                <a:ext uri="{FF2B5EF4-FFF2-40B4-BE49-F238E27FC236}">
                  <a16:creationId xmlns:a16="http://schemas.microsoft.com/office/drawing/2014/main" id="{02D1E8AF-394E-4EC1-9BAB-CF1AA170AFB1}"/>
                </a:ext>
              </a:extLst>
            </p:cNvPr>
            <p:cNvSpPr txBox="1"/>
            <p:nvPr/>
          </p:nvSpPr>
          <p:spPr>
            <a:xfrm>
              <a:off x="2614953" y="1171158"/>
              <a:ext cx="680186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Avril</a:t>
              </a:r>
            </a:p>
          </p:txBody>
        </p:sp>
        <p:sp>
          <p:nvSpPr>
            <p:cNvPr id="11" name="ZoneTexte 10">
              <a:extLst>
                <a:ext uri="{FF2B5EF4-FFF2-40B4-BE49-F238E27FC236}">
                  <a16:creationId xmlns:a16="http://schemas.microsoft.com/office/drawing/2014/main" id="{80E493CE-68AB-4275-9C0D-CB0FF4C65DA6}"/>
                </a:ext>
              </a:extLst>
            </p:cNvPr>
            <p:cNvSpPr txBox="1"/>
            <p:nvPr/>
          </p:nvSpPr>
          <p:spPr>
            <a:xfrm>
              <a:off x="4153339" y="1188939"/>
              <a:ext cx="598241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Mai</a:t>
              </a:r>
            </a:p>
          </p:txBody>
        </p:sp>
        <p:sp>
          <p:nvSpPr>
            <p:cNvPr id="12" name="ZoneTexte 11">
              <a:extLst>
                <a:ext uri="{FF2B5EF4-FFF2-40B4-BE49-F238E27FC236}">
                  <a16:creationId xmlns:a16="http://schemas.microsoft.com/office/drawing/2014/main" id="{2D09F5A0-D1AC-4E1B-A5E9-A28A43E34C53}"/>
                </a:ext>
              </a:extLst>
            </p:cNvPr>
            <p:cNvSpPr txBox="1"/>
            <p:nvPr/>
          </p:nvSpPr>
          <p:spPr>
            <a:xfrm>
              <a:off x="5555391" y="1171158"/>
              <a:ext cx="655949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Juin</a:t>
              </a:r>
            </a:p>
          </p:txBody>
        </p:sp>
        <p:sp>
          <p:nvSpPr>
            <p:cNvPr id="13" name="ZoneTexte 12">
              <a:extLst>
                <a:ext uri="{FF2B5EF4-FFF2-40B4-BE49-F238E27FC236}">
                  <a16:creationId xmlns:a16="http://schemas.microsoft.com/office/drawing/2014/main" id="{62B2A654-15C8-48D9-AB9A-E8D4A568853D}"/>
                </a:ext>
              </a:extLst>
            </p:cNvPr>
            <p:cNvSpPr txBox="1"/>
            <p:nvPr/>
          </p:nvSpPr>
          <p:spPr>
            <a:xfrm>
              <a:off x="7011832" y="1188939"/>
              <a:ext cx="841897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chemeClr val="bg1"/>
                  </a:solidFill>
                </a:rPr>
                <a:t>Juillet</a:t>
              </a:r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B945DFD4-C825-4E2A-B97F-14B69A75B3BF}"/>
                </a:ext>
              </a:extLst>
            </p:cNvPr>
            <p:cNvSpPr/>
            <p:nvPr/>
          </p:nvSpPr>
          <p:spPr>
            <a:xfrm>
              <a:off x="958605" y="876152"/>
              <a:ext cx="7452118" cy="322263"/>
            </a:xfrm>
            <a:prstGeom prst="rect">
              <a:avLst/>
            </a:prstGeom>
            <a:solidFill>
              <a:srgbClr val="008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fr-FR" dirty="0"/>
                <a:t>2025</a:t>
              </a:r>
            </a:p>
          </p:txBody>
        </p:sp>
      </p:grpSp>
      <p:sp>
        <p:nvSpPr>
          <p:cNvPr id="16" name="ZoneTexte 15">
            <a:extLst>
              <a:ext uri="{FF2B5EF4-FFF2-40B4-BE49-F238E27FC236}">
                <a16:creationId xmlns:a16="http://schemas.microsoft.com/office/drawing/2014/main" id="{2507954F-D620-42E5-AC68-ADAB8F79DCB8}"/>
              </a:ext>
            </a:extLst>
          </p:cNvPr>
          <p:cNvSpPr txBox="1"/>
          <p:nvPr/>
        </p:nvSpPr>
        <p:spPr>
          <a:xfrm>
            <a:off x="355881" y="832971"/>
            <a:ext cx="255392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600" dirty="0"/>
              <a:t>Installation et mise en fonctionnement provisoire de la PPF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12CCFA93-1684-4E4E-BC4A-1CCB96FB5195}"/>
              </a:ext>
            </a:extLst>
          </p:cNvPr>
          <p:cNvSpPr txBox="1"/>
          <p:nvPr/>
        </p:nvSpPr>
        <p:spPr>
          <a:xfrm>
            <a:off x="877041" y="1704577"/>
            <a:ext cx="2160239" cy="338554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sz="1600" dirty="0">
                <a:latin typeface="+mn-lt"/>
              </a:rPr>
              <a:t>BAG</a:t>
            </a:r>
          </a:p>
        </p:txBody>
      </p:sp>
      <p:sp>
        <p:nvSpPr>
          <p:cNvPr id="18" name="ZoneTexte 17">
            <a:extLst>
              <a:ext uri="{FF2B5EF4-FFF2-40B4-BE49-F238E27FC236}">
                <a16:creationId xmlns:a16="http://schemas.microsoft.com/office/drawing/2014/main" id="{9D94FC86-AD47-4D44-813F-1AAC22D6F69D}"/>
              </a:ext>
            </a:extLst>
          </p:cNvPr>
          <p:cNvSpPr txBox="1"/>
          <p:nvPr/>
        </p:nvSpPr>
        <p:spPr>
          <a:xfrm>
            <a:off x="5277244" y="1649442"/>
            <a:ext cx="1031802" cy="369332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sz="900" dirty="0"/>
              <a:t>Maintenance </a:t>
            </a:r>
          </a:p>
          <a:p>
            <a:pPr algn="ctr"/>
            <a:r>
              <a:rPr lang="fr-FR" sz="900" dirty="0"/>
              <a:t>+</a:t>
            </a:r>
            <a:r>
              <a:rPr lang="fr-FR" sz="900" dirty="0" err="1"/>
              <a:t>Commissionning</a:t>
            </a:r>
            <a:endParaRPr lang="fr-FR" sz="900" dirty="0"/>
          </a:p>
        </p:txBody>
      </p:sp>
      <p:sp>
        <p:nvSpPr>
          <p:cNvPr id="19" name="ZoneTexte 18">
            <a:extLst>
              <a:ext uri="{FF2B5EF4-FFF2-40B4-BE49-F238E27FC236}">
                <a16:creationId xmlns:a16="http://schemas.microsoft.com/office/drawing/2014/main" id="{C392DF25-3A84-4B61-9DFE-05D8F2C50C73}"/>
              </a:ext>
            </a:extLst>
          </p:cNvPr>
          <p:cNvSpPr txBox="1"/>
          <p:nvPr/>
        </p:nvSpPr>
        <p:spPr>
          <a:xfrm>
            <a:off x="5334719" y="2341003"/>
            <a:ext cx="965695" cy="73866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sz="1050" dirty="0"/>
              <a:t>Tests éléments chauffants (LL+MBE)</a:t>
            </a:r>
          </a:p>
        </p:txBody>
      </p:sp>
      <p:sp>
        <p:nvSpPr>
          <p:cNvPr id="20" name="ZoneTexte 19">
            <a:extLst>
              <a:ext uri="{FF2B5EF4-FFF2-40B4-BE49-F238E27FC236}">
                <a16:creationId xmlns:a16="http://schemas.microsoft.com/office/drawing/2014/main" id="{CC71919B-7B53-4F78-B69E-785F60E4FC20}"/>
              </a:ext>
            </a:extLst>
          </p:cNvPr>
          <p:cNvSpPr txBox="1"/>
          <p:nvPr/>
        </p:nvSpPr>
        <p:spPr>
          <a:xfrm>
            <a:off x="877041" y="2452709"/>
            <a:ext cx="2160239" cy="33855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sz="1600" dirty="0">
                <a:latin typeface="+mn-lt"/>
              </a:rPr>
              <a:t>MBE</a:t>
            </a:r>
          </a:p>
        </p:txBody>
      </p:sp>
      <p:sp>
        <p:nvSpPr>
          <p:cNvPr id="21" name="ZoneTexte 20">
            <a:extLst>
              <a:ext uri="{FF2B5EF4-FFF2-40B4-BE49-F238E27FC236}">
                <a16:creationId xmlns:a16="http://schemas.microsoft.com/office/drawing/2014/main" id="{A138293C-0E60-4281-AD87-FC19732B0EB3}"/>
              </a:ext>
            </a:extLst>
          </p:cNvPr>
          <p:cNvSpPr txBox="1"/>
          <p:nvPr/>
        </p:nvSpPr>
        <p:spPr>
          <a:xfrm>
            <a:off x="6306209" y="3269120"/>
            <a:ext cx="1456442" cy="33855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sz="1600" dirty="0"/>
              <a:t>Etuvage</a:t>
            </a:r>
          </a:p>
        </p:txBody>
      </p:sp>
      <p:sp>
        <p:nvSpPr>
          <p:cNvPr id="22" name="ZoneTexte 21">
            <a:extLst>
              <a:ext uri="{FF2B5EF4-FFF2-40B4-BE49-F238E27FC236}">
                <a16:creationId xmlns:a16="http://schemas.microsoft.com/office/drawing/2014/main" id="{786EBB68-080E-49EB-9049-0E230643BB7A}"/>
              </a:ext>
            </a:extLst>
          </p:cNvPr>
          <p:cNvSpPr txBox="1"/>
          <p:nvPr/>
        </p:nvSpPr>
        <p:spPr>
          <a:xfrm>
            <a:off x="877041" y="3985976"/>
            <a:ext cx="2160239" cy="584775"/>
          </a:xfrm>
          <a:prstGeom prst="rect">
            <a:avLst/>
          </a:prstGeom>
          <a:solidFill>
            <a:srgbClr val="FF4347"/>
          </a:solidFill>
          <a:ln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fr-FR" sz="1600" dirty="0">
                <a:solidFill>
                  <a:schemeClr val="bg1"/>
                </a:solidFill>
                <a:latin typeface="+mn-lt"/>
              </a:rPr>
              <a:t>Préparation photocathodes</a:t>
            </a:r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7D189CB2-7FD1-4DC1-AED8-B76647D3D83D}"/>
              </a:ext>
            </a:extLst>
          </p:cNvPr>
          <p:cNvSpPr txBox="1"/>
          <p:nvPr/>
        </p:nvSpPr>
        <p:spPr>
          <a:xfrm>
            <a:off x="4755605" y="3985976"/>
            <a:ext cx="1563690" cy="276999"/>
          </a:xfrm>
          <a:prstGeom prst="rect">
            <a:avLst/>
          </a:prstGeom>
          <a:solidFill>
            <a:srgbClr val="FF4347"/>
          </a:solidFill>
          <a:ln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fr-FR" sz="1200" dirty="0">
                <a:solidFill>
                  <a:schemeClr val="bg1"/>
                </a:solidFill>
                <a:latin typeface="+mn-lt"/>
              </a:rPr>
              <a:t>Polissage PUCK</a:t>
            </a:r>
          </a:p>
        </p:txBody>
      </p:sp>
      <p:sp>
        <p:nvSpPr>
          <p:cNvPr id="24" name="ZoneTexte 23">
            <a:extLst>
              <a:ext uri="{FF2B5EF4-FFF2-40B4-BE49-F238E27FC236}">
                <a16:creationId xmlns:a16="http://schemas.microsoft.com/office/drawing/2014/main" id="{1DAF1DDD-3EC6-4F0D-9900-DAFCDBF0640C}"/>
              </a:ext>
            </a:extLst>
          </p:cNvPr>
          <p:cNvSpPr txBox="1"/>
          <p:nvPr/>
        </p:nvSpPr>
        <p:spPr>
          <a:xfrm>
            <a:off x="7762651" y="3985976"/>
            <a:ext cx="1435185" cy="461665"/>
          </a:xfrm>
          <a:prstGeom prst="rect">
            <a:avLst/>
          </a:prstGeom>
          <a:solidFill>
            <a:srgbClr val="FF4347"/>
          </a:solidFill>
          <a:ln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fr-FR" sz="1200" dirty="0">
                <a:solidFill>
                  <a:schemeClr val="bg1"/>
                </a:solidFill>
                <a:latin typeface="+mn-lt"/>
              </a:rPr>
              <a:t>Tests procédure dépôts Sb</a:t>
            </a:r>
          </a:p>
        </p:txBody>
      </p:sp>
      <p:sp>
        <p:nvSpPr>
          <p:cNvPr id="34" name="ZoneTexte 33">
            <a:extLst>
              <a:ext uri="{FF2B5EF4-FFF2-40B4-BE49-F238E27FC236}">
                <a16:creationId xmlns:a16="http://schemas.microsoft.com/office/drawing/2014/main" id="{3557737B-40F8-4830-AD91-056E2F0F5FBB}"/>
              </a:ext>
            </a:extLst>
          </p:cNvPr>
          <p:cNvSpPr txBox="1"/>
          <p:nvPr/>
        </p:nvSpPr>
        <p:spPr>
          <a:xfrm>
            <a:off x="9219093" y="3985976"/>
            <a:ext cx="1275805" cy="461665"/>
          </a:xfrm>
          <a:prstGeom prst="rect">
            <a:avLst/>
          </a:prstGeom>
          <a:solidFill>
            <a:srgbClr val="FF4347"/>
          </a:solidFill>
          <a:ln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fr-FR" sz="1200" dirty="0">
                <a:solidFill>
                  <a:schemeClr val="bg1"/>
                </a:solidFill>
                <a:latin typeface="+mn-lt"/>
              </a:rPr>
              <a:t>Tests Production photocathodes</a:t>
            </a:r>
          </a:p>
        </p:txBody>
      </p:sp>
      <p:sp>
        <p:nvSpPr>
          <p:cNvPr id="37" name="OTLSHAPE_M_eaf47aca2065454f8b52a6e422f73fd8_Shape">
            <a:extLst>
              <a:ext uri="{FF2B5EF4-FFF2-40B4-BE49-F238E27FC236}">
                <a16:creationId xmlns:a16="http://schemas.microsoft.com/office/drawing/2014/main" id="{388CB3CB-F92C-4007-9CBF-7A81668E92A0}"/>
              </a:ext>
            </a:extLst>
          </p:cNvPr>
          <p:cNvSpPr/>
          <p:nvPr>
            <p:custDataLst>
              <p:tags r:id="rId1"/>
            </p:custDataLst>
          </p:nvPr>
        </p:nvSpPr>
        <p:spPr>
          <a:xfrm flipV="1">
            <a:off x="10460493" y="1221142"/>
            <a:ext cx="134624" cy="257918"/>
          </a:xfrm>
          <a:prstGeom prst="triangle">
            <a:avLst/>
          </a:prstGeom>
          <a:solidFill>
            <a:srgbClr val="FF0000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2" name="Connecteur droit 41">
            <a:extLst>
              <a:ext uri="{FF2B5EF4-FFF2-40B4-BE49-F238E27FC236}">
                <a16:creationId xmlns:a16="http://schemas.microsoft.com/office/drawing/2014/main" id="{D0CDB9D2-CF61-4269-AA1C-18240A49926C}"/>
              </a:ext>
            </a:extLst>
          </p:cNvPr>
          <p:cNvCxnSpPr>
            <a:cxnSpLocks/>
          </p:cNvCxnSpPr>
          <p:nvPr/>
        </p:nvCxnSpPr>
        <p:spPr>
          <a:xfrm>
            <a:off x="10516154" y="1462821"/>
            <a:ext cx="0" cy="2636224"/>
          </a:xfrm>
          <a:prstGeom prst="line">
            <a:avLst/>
          </a:prstGeom>
          <a:ln>
            <a:solidFill>
              <a:srgbClr val="C0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Connecteur droit 43">
            <a:extLst>
              <a:ext uri="{FF2B5EF4-FFF2-40B4-BE49-F238E27FC236}">
                <a16:creationId xmlns:a16="http://schemas.microsoft.com/office/drawing/2014/main" id="{678738B8-AB02-4A86-9EBA-7D17E5CE0A24}"/>
              </a:ext>
            </a:extLst>
          </p:cNvPr>
          <p:cNvCxnSpPr>
            <a:cxnSpLocks/>
          </p:cNvCxnSpPr>
          <p:nvPr/>
        </p:nvCxnSpPr>
        <p:spPr>
          <a:xfrm>
            <a:off x="3082130" y="1490847"/>
            <a:ext cx="0" cy="304216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Rectangle 44">
            <a:extLst>
              <a:ext uri="{FF2B5EF4-FFF2-40B4-BE49-F238E27FC236}">
                <a16:creationId xmlns:a16="http://schemas.microsoft.com/office/drawing/2014/main" id="{504D4C11-4665-4A4B-B928-109E5DB2C7BE}"/>
              </a:ext>
            </a:extLst>
          </p:cNvPr>
          <p:cNvSpPr/>
          <p:nvPr/>
        </p:nvSpPr>
        <p:spPr>
          <a:xfrm>
            <a:off x="10190584" y="4458393"/>
            <a:ext cx="65114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400" b="1" dirty="0">
                <a:solidFill>
                  <a:srgbClr val="C00000"/>
                </a:solidFill>
              </a:rPr>
              <a:t>Jalon</a:t>
            </a:r>
          </a:p>
        </p:txBody>
      </p:sp>
      <p:sp>
        <p:nvSpPr>
          <p:cNvPr id="33" name="Espace réservé du pied de page 7">
            <a:extLst>
              <a:ext uri="{FF2B5EF4-FFF2-40B4-BE49-F238E27FC236}">
                <a16:creationId xmlns:a16="http://schemas.microsoft.com/office/drawing/2014/main" id="{C7516899-FE82-46FD-8442-D9380A5B0E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35" name="Espace réservé de la date 4">
            <a:extLst>
              <a:ext uri="{FF2B5EF4-FFF2-40B4-BE49-F238E27FC236}">
                <a16:creationId xmlns:a16="http://schemas.microsoft.com/office/drawing/2014/main" id="{19342860-3D49-4B31-9501-DA39861373E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</p:spTree>
    <p:extLst>
      <p:ext uri="{BB962C8B-B14F-4D97-AF65-F5344CB8AC3E}">
        <p14:creationId xmlns:p14="http://schemas.microsoft.com/office/powerpoint/2010/main" val="337955316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 4">
            <a:extLst>
              <a:ext uri="{FF2B5EF4-FFF2-40B4-BE49-F238E27FC236}">
                <a16:creationId xmlns:a16="http://schemas.microsoft.com/office/drawing/2014/main" id="{0DED4A50-6A09-42CE-9696-81E5CE1A0E8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951" y="1016738"/>
            <a:ext cx="10772775" cy="1578253"/>
          </a:xfrm>
          <a:prstGeom prst="rect">
            <a:avLst/>
          </a:prstGeom>
        </p:spPr>
      </p:pic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9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8280920" cy="411848"/>
          </a:xfrm>
        </p:spPr>
        <p:txBody>
          <a:bodyPr>
            <a:normAutofit fontScale="90000"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RH engagés et besoins manquants (et points de vigilance)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10" name="Ellipse 9">
            <a:extLst>
              <a:ext uri="{FF2B5EF4-FFF2-40B4-BE49-F238E27FC236}">
                <a16:creationId xmlns:a16="http://schemas.microsoft.com/office/drawing/2014/main" id="{254678E0-C867-48E9-8499-11936C078336}"/>
              </a:ext>
            </a:extLst>
          </p:cNvPr>
          <p:cNvSpPr/>
          <p:nvPr/>
        </p:nvSpPr>
        <p:spPr>
          <a:xfrm>
            <a:off x="1930003" y="1805608"/>
            <a:ext cx="8028892" cy="216024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9B2B01E1-7D9D-424F-A995-22A72F9D0949}"/>
              </a:ext>
            </a:extLst>
          </p:cNvPr>
          <p:cNvSpPr txBox="1"/>
          <p:nvPr/>
        </p:nvSpPr>
        <p:spPr>
          <a:xfrm>
            <a:off x="57795" y="2917859"/>
            <a:ext cx="1071498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RH: permanents pour opérer la fabrication des photocathodes et leurs transferts (fin CDD Mélanie en septembre 2026) </a:t>
            </a:r>
          </a:p>
        </p:txBody>
      </p:sp>
      <p:sp>
        <p:nvSpPr>
          <p:cNvPr id="12" name="Espace réservé du pied de page 7">
            <a:extLst>
              <a:ext uri="{FF2B5EF4-FFF2-40B4-BE49-F238E27FC236}">
                <a16:creationId xmlns:a16="http://schemas.microsoft.com/office/drawing/2014/main" id="{35998AFE-B99F-4771-8D42-238BA9B54F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13" name="Espace réservé de la date 4">
            <a:extLst>
              <a:ext uri="{FF2B5EF4-FFF2-40B4-BE49-F238E27FC236}">
                <a16:creationId xmlns:a16="http://schemas.microsoft.com/office/drawing/2014/main" id="{224168DB-3B46-41F6-8F2B-39FCECF92FF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</p:spTree>
    <p:extLst>
      <p:ext uri="{BB962C8B-B14F-4D97-AF65-F5344CB8AC3E}">
        <p14:creationId xmlns:p14="http://schemas.microsoft.com/office/powerpoint/2010/main" val="1509392086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OTLMARKERSHAPE" val="OTL"/>
  <p:tag name="OTLDATEFORMATSTRING" val="MMM d"/>
  <p:tag name="OTLDATEFORMATSEPARATOR" val="/"/>
  <p:tag name="OTLDATEFORMATUSEUS" val="True"/>
  <p:tag name="OTLDATEFORMATDATEISVISIBLE" val="True"/>
  <p:tag name="OTLDATEFORMATTIMEISVISIBLE" val="False"/>
  <p:tag name="OTLDATEFORMATAMPMDESIGNATOR" val="AmPmLowerCase"/>
  <p:tag name="OTLDATEFORMATHOURDIGITS" val="H"/>
  <p:tag name="OTLDATEFORMATTRIM00MINUTES" val="False"/>
  <p:tag name="OTLWEEKNUMBERINGFORMAT" val="WNFormat1"/>
  <p:tag name="OTLWEEKNUMBERINGISVISIBLE" val="False"/>
  <p:tag name="OTLMTITLE" val="Fifth Milestone or Event Here"/>
  <p:tag name="OTLDATE" val="2002-04-01T23:59:00.0000000"/>
  <p:tag name="OTLPOSITIONONTASK" val="None"/>
  <p:tag name="OTLRELATEDTASKID" val="00000000-0000-0000-0000-000000000000"/>
</p:tagLst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38644</TotalTime>
  <Words>695</Words>
  <Application>Microsoft Office PowerPoint</Application>
  <PresentationFormat>Personnalisé</PresentationFormat>
  <Paragraphs>141</Paragraphs>
  <Slides>9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8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9</vt:i4>
      </vt:variant>
    </vt:vector>
  </HeadingPairs>
  <TitlesOfParts>
    <vt:vector size="18" baseType="lpstr">
      <vt:lpstr>Arial</vt:lpstr>
      <vt:lpstr>Calibri</vt:lpstr>
      <vt:lpstr>Calibri Light</vt:lpstr>
      <vt:lpstr>Cambria Math</vt:lpstr>
      <vt:lpstr>MuseoSans-300</vt:lpstr>
      <vt:lpstr>MuseoSans-300Italic</vt:lpstr>
      <vt:lpstr>Times New Roman</vt:lpstr>
      <vt:lpstr>Wingdings</vt:lpstr>
      <vt:lpstr>1_modele-IJCLAb-powerpoint</vt:lpstr>
      <vt:lpstr>Présentation PowerPoint</vt:lpstr>
      <vt:lpstr>Périmètre et Objectifs Task 3.3</vt:lpstr>
      <vt:lpstr>Photocathodes K2CsSb</vt:lpstr>
      <vt:lpstr>Photocathodes K2CsSb : quel est le rôle de chaque élément?</vt:lpstr>
      <vt:lpstr>Etat d’Avancement </vt:lpstr>
      <vt:lpstr>A Faire</vt:lpstr>
      <vt:lpstr>A Faire</vt:lpstr>
      <vt:lpstr>Planning</vt:lpstr>
      <vt:lpstr>RH engagés et besoins manquants (et points de vigilance)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Gaël Sattonnay</cp:lastModifiedBy>
  <cp:revision>2039</cp:revision>
  <cp:lastPrinted>2025-03-17T15:46:08Z</cp:lastPrinted>
  <dcterms:created xsi:type="dcterms:W3CDTF">2011-03-09T16:37:49Z</dcterms:created>
  <dcterms:modified xsi:type="dcterms:W3CDTF">2025-03-20T12:42:55Z</dcterms:modified>
</cp:coreProperties>
</file>