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sldIdLst>
    <p:sldId id="307" r:id="rId2"/>
    <p:sldId id="308" r:id="rId3"/>
    <p:sldId id="309" r:id="rId4"/>
    <p:sldId id="310" r:id="rId5"/>
    <p:sldId id="312" r:id="rId6"/>
    <p:sldId id="313" r:id="rId7"/>
    <p:sldId id="315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700"/>
    <a:srgbClr val="F39200"/>
    <a:srgbClr val="6600CC"/>
    <a:srgbClr val="E05314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7" autoAdjust="0"/>
    <p:restoredTop sz="96291" autoAdjust="0"/>
  </p:normalViewPr>
  <p:slideViewPr>
    <p:cSldViewPr>
      <p:cViewPr varScale="1">
        <p:scale>
          <a:sx n="148" d="100"/>
          <a:sy n="148" d="100"/>
        </p:scale>
        <p:origin x="31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n2p3.fr/perle/beam-losses-and-halo-simulations-studies/beam-loss-figures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2-2025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 smtClean="0">
                <a:latin typeface="+mn-lt"/>
              </a:rPr>
              <a:t>WP05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800" dirty="0" smtClean="0">
                <a:latin typeface="+mn-lt"/>
              </a:rPr>
              <a:t>Mohammed Ben Abdillah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20 Mars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1363" y="6723"/>
            <a:ext cx="8367833" cy="625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Task 5.1 : BPM; </a:t>
            </a:r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eader : M. Ben Abdillah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Rounded Rectangle 8"/>
          <p:cNvSpPr>
            <a:spLocks/>
          </p:cNvSpPr>
          <p:nvPr/>
        </p:nvSpPr>
        <p:spPr bwMode="auto">
          <a:xfrm>
            <a:off x="5667" y="669094"/>
            <a:ext cx="4071791" cy="207927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Accomplished: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RI BPM capacitance measurements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RI BPM electrical error measurements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Simulations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Discussion on the use of BPMs for path length monitoring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document on acquisition electronics</a:t>
            </a:r>
          </a:p>
          <a:p>
            <a:pPr>
              <a:buClr>
                <a:schemeClr val="accent1"/>
              </a:buClr>
            </a:pPr>
            <a:endParaRPr lang="en-US" sz="1600" dirty="0" smtClean="0"/>
          </a:p>
        </p:txBody>
      </p:sp>
      <p:sp>
        <p:nvSpPr>
          <p:cNvPr id="12" name="Rounded Rectangle 9"/>
          <p:cNvSpPr>
            <a:spLocks/>
          </p:cNvSpPr>
          <p:nvPr/>
        </p:nvSpPr>
        <p:spPr bwMode="auto">
          <a:xfrm>
            <a:off x="4077458" y="666903"/>
            <a:ext cx="3736316" cy="208530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Planned for next 2 months: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BPM mechanical study to match Merger constraints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Gun BPM cabling specs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Gun BPM calibration (if possible)</a:t>
            </a:r>
            <a:endParaRPr lang="en-US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Update on path </a:t>
            </a:r>
            <a:r>
              <a:rPr lang="en-US" sz="1600" dirty="0"/>
              <a:t>length </a:t>
            </a:r>
            <a:r>
              <a:rPr lang="en-US" sz="1600" dirty="0" smtClean="0"/>
              <a:t>monitoring</a:t>
            </a:r>
            <a:endParaRPr lang="en-US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Updated on </a:t>
            </a:r>
            <a:r>
              <a:rPr lang="en-US" sz="1600" dirty="0"/>
              <a:t>acquisition </a:t>
            </a:r>
            <a:r>
              <a:rPr lang="en-US" sz="1600" dirty="0" smtClean="0"/>
              <a:t>electronics</a:t>
            </a:r>
            <a:endParaRPr lang="en-US" sz="1600" dirty="0"/>
          </a:p>
        </p:txBody>
      </p:sp>
      <p:sp>
        <p:nvSpPr>
          <p:cNvPr id="13" name="Rounded Rectangle 10"/>
          <p:cNvSpPr>
            <a:spLocks/>
          </p:cNvSpPr>
          <p:nvPr/>
        </p:nvSpPr>
        <p:spPr bwMode="auto">
          <a:xfrm>
            <a:off x="7834660" y="666904"/>
            <a:ext cx="2938115" cy="2074806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Needs: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Task force for: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Mechanical design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RF front end design</a:t>
            </a:r>
            <a:endParaRPr lang="en-US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BPM operation for: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Commissioning phase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Beam failure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5667" y="2794463"/>
            <a:ext cx="7781954" cy="2916523"/>
            <a:chOff x="0" y="-180763"/>
            <a:chExt cx="13757618" cy="642902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2254" cy="6248257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 flipH="1" flipV="1">
              <a:off x="2556590" y="1379091"/>
              <a:ext cx="177280" cy="1334278"/>
            </a:xfrm>
            <a:prstGeom prst="straightConnector1">
              <a:avLst/>
            </a:prstGeom>
            <a:ln>
              <a:solidFill>
                <a:srgbClr val="EE42C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2733871" y="1649678"/>
              <a:ext cx="214604" cy="1063690"/>
            </a:xfrm>
            <a:prstGeom prst="straightConnector1">
              <a:avLst/>
            </a:prstGeom>
            <a:ln>
              <a:solidFill>
                <a:srgbClr val="EE42C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1"/>
            <p:cNvSpPr txBox="1"/>
            <p:nvPr/>
          </p:nvSpPr>
          <p:spPr>
            <a:xfrm>
              <a:off x="2100629" y="2661069"/>
              <a:ext cx="1883991" cy="10833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EE42C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Existing BPMs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4398689" y="1807527"/>
              <a:ext cx="81837" cy="477830"/>
            </a:xfrm>
            <a:prstGeom prst="straightConnector1">
              <a:avLst/>
            </a:prstGeom>
            <a:ln>
              <a:solidFill>
                <a:srgbClr val="21D332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ZoneTexte 15"/>
            <p:cNvSpPr txBox="1"/>
            <p:nvPr/>
          </p:nvSpPr>
          <p:spPr>
            <a:xfrm>
              <a:off x="3822026" y="1145877"/>
              <a:ext cx="1787798" cy="6617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21D33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Booster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2885279" y="452840"/>
              <a:ext cx="186256" cy="8795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ZoneTexte 26"/>
            <p:cNvSpPr txBox="1"/>
            <p:nvPr/>
          </p:nvSpPr>
          <p:spPr>
            <a:xfrm>
              <a:off x="2586802" y="-116205"/>
              <a:ext cx="2252537" cy="5698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Buncher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4272355" y="2623180"/>
              <a:ext cx="686999" cy="2570319"/>
            </a:xfrm>
            <a:prstGeom prst="straightConnector1">
              <a:avLst/>
            </a:prstGeom>
            <a:ln w="9525">
              <a:solidFill>
                <a:srgbClr val="21D33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5848352" y="402466"/>
              <a:ext cx="1381935" cy="271346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6375402" y="402466"/>
              <a:ext cx="854885" cy="27876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6098840" y="402466"/>
              <a:ext cx="1131449" cy="313421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43"/>
            <p:cNvSpPr txBox="1"/>
            <p:nvPr/>
          </p:nvSpPr>
          <p:spPr>
            <a:xfrm>
              <a:off x="6871994" y="-180763"/>
              <a:ext cx="1444772" cy="5832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BPMs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6802846" y="402465"/>
              <a:ext cx="427443" cy="361952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7057860" y="402465"/>
              <a:ext cx="172428" cy="313421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7657733" y="5005586"/>
              <a:ext cx="1216765" cy="43534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65"/>
            <p:cNvSpPr txBox="1"/>
            <p:nvPr/>
          </p:nvSpPr>
          <p:spPr>
            <a:xfrm>
              <a:off x="3569385" y="5192546"/>
              <a:ext cx="1452647" cy="708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 smtClean="0">
                  <a:solidFill>
                    <a:srgbClr val="21D33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BPM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5579894" y="2980275"/>
              <a:ext cx="1878180" cy="1340025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ZoneTexte 81"/>
            <p:cNvSpPr txBox="1"/>
            <p:nvPr/>
          </p:nvSpPr>
          <p:spPr>
            <a:xfrm>
              <a:off x="5049901" y="4307721"/>
              <a:ext cx="1783202" cy="5857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Merger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6868952" y="4379082"/>
              <a:ext cx="3494250" cy="159553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8162084" y="5014949"/>
              <a:ext cx="712415" cy="828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105"/>
            <p:cNvSpPr txBox="1"/>
            <p:nvPr/>
          </p:nvSpPr>
          <p:spPr>
            <a:xfrm>
              <a:off x="10305019" y="4389678"/>
              <a:ext cx="3452599" cy="5701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Diagnostics Line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ZoneTexte 65"/>
          <p:cNvSpPr txBox="1"/>
          <p:nvPr/>
        </p:nvSpPr>
        <p:spPr>
          <a:xfrm>
            <a:off x="4978162" y="4922446"/>
            <a:ext cx="772694" cy="396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BPMs</a:t>
            </a:r>
            <a:endParaRPr lang="en-US" sz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7813773" y="2775986"/>
            <a:ext cx="2768159" cy="1012540"/>
            <a:chOff x="0" y="0"/>
            <a:chExt cx="8193645" cy="3264535"/>
          </a:xfrm>
        </p:grpSpPr>
        <p:pic>
          <p:nvPicPr>
            <p:cNvPr id="39" name="Image 3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57750" cy="3264535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540" y="1"/>
              <a:ext cx="3384105" cy="3264534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10" y="3822802"/>
            <a:ext cx="1548000" cy="18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1931" y="0"/>
            <a:ext cx="8367833" cy="625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Task 5.2 : BCM; Leaders : M. Ben Abdillah / S. </a:t>
            </a:r>
            <a:r>
              <a:rPr lang="en-GB" dirty="0" err="1" smtClean="0">
                <a:solidFill>
                  <a:schemeClr val="tx1"/>
                </a:solidFill>
              </a:rPr>
              <a:t>Varnasseri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2" name="Rounded Rectangle 8"/>
          <p:cNvSpPr>
            <a:spLocks/>
          </p:cNvSpPr>
          <p:nvPr/>
        </p:nvSpPr>
        <p:spPr bwMode="auto">
          <a:xfrm>
            <a:off x="1" y="725489"/>
            <a:ext cx="3693244" cy="187220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Accomplished: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Gun Faraday cup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call for quotes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Order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Mechanical drawing received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Discussion on the localization of current transformers on the injector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</p:txBody>
      </p:sp>
      <p:sp>
        <p:nvSpPr>
          <p:cNvPr id="43" name="Rounded Rectangle 9"/>
          <p:cNvSpPr>
            <a:spLocks/>
          </p:cNvSpPr>
          <p:nvPr/>
        </p:nvSpPr>
        <p:spPr bwMode="auto">
          <a:xfrm>
            <a:off x="0" y="2597696"/>
            <a:ext cx="3693244" cy="187220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Planned for next 2 months: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Gun Faraday cup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Confirmation of realization and delivery schedule</a:t>
            </a:r>
            <a:endParaRPr lang="en-US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Current transformers: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Discussion for a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version of specifications document </a:t>
            </a:r>
          </a:p>
        </p:txBody>
      </p:sp>
      <p:sp>
        <p:nvSpPr>
          <p:cNvPr id="44" name="Rounded Rectangle 10"/>
          <p:cNvSpPr>
            <a:spLocks/>
          </p:cNvSpPr>
          <p:nvPr/>
        </p:nvSpPr>
        <p:spPr bwMode="auto">
          <a:xfrm>
            <a:off x="-1" y="4482221"/>
            <a:ext cx="3693245" cy="123259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Needs: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Commissioning schemes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BCM operation in case of Beam failure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51" y="653480"/>
            <a:ext cx="2215655" cy="4919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83" y="671504"/>
            <a:ext cx="2648918" cy="4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1931" y="0"/>
            <a:ext cx="8367833" cy="625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Task 5.3 : BLM; Leader : H. Guler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2" name="Rounded Rectangle 8"/>
          <p:cNvSpPr>
            <a:spLocks/>
          </p:cNvSpPr>
          <p:nvPr/>
        </p:nvSpPr>
        <p:spPr bwMode="auto">
          <a:xfrm>
            <a:off x="0" y="725488"/>
            <a:ext cx="3946227" cy="215128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Accomplished:</a:t>
            </a:r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r>
              <a:rPr lang="en-US" sz="1600" dirty="0"/>
              <a:t>First </a:t>
            </a:r>
            <a:r>
              <a:rPr lang="en-US" sz="1600" dirty="0" smtClean="0"/>
              <a:t>loss </a:t>
            </a:r>
            <a:r>
              <a:rPr lang="en-US" sz="1600" dirty="0"/>
              <a:t>estimation along the full machine </a:t>
            </a:r>
            <a:r>
              <a:rPr lang="en-US" sz="1600" dirty="0">
                <a:sym typeface="Wingdings" pitchFamily="2" charset="2"/>
              </a:rPr>
              <a:t> Lode Internship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hlinkClick r:id="rId2"/>
              </a:rPr>
              <a:t>https://gitlab.in2p3.fr/perle/beam-losses-and-halo-simulations-studies/beam-loss-figures</a:t>
            </a:r>
            <a:endParaRPr lang="en-US" sz="1600" dirty="0"/>
          </a:p>
          <a:p>
            <a:pPr>
              <a:buClr>
                <a:schemeClr val="accent1"/>
              </a:buClr>
            </a:pPr>
            <a:endParaRPr lang="en-US" sz="1600" dirty="0" smtClean="0"/>
          </a:p>
        </p:txBody>
      </p:sp>
      <p:sp>
        <p:nvSpPr>
          <p:cNvPr id="43" name="Rounded Rectangle 9"/>
          <p:cNvSpPr>
            <a:spLocks/>
          </p:cNvSpPr>
          <p:nvPr/>
        </p:nvSpPr>
        <p:spPr bwMode="auto">
          <a:xfrm>
            <a:off x="3946228" y="725488"/>
            <a:ext cx="3816424" cy="215128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Planned for next 2 months:</a:t>
            </a:r>
          </a:p>
          <a:p>
            <a:pPr marL="285750" indent="-285750">
              <a:buClr>
                <a:schemeClr val="accent1"/>
              </a:buClr>
              <a:buFontTx/>
              <a:buChar char="-"/>
            </a:pPr>
            <a:r>
              <a:rPr lang="en-US" sz="1600" dirty="0"/>
              <a:t>Get better estimations for BLM location (injector) </a:t>
            </a:r>
            <a:r>
              <a:rPr lang="en-US" sz="1600" dirty="0">
                <a:sym typeface="Wingdings" pitchFamily="2" charset="2"/>
              </a:rPr>
              <a:t> BD studies</a:t>
            </a:r>
            <a:endParaRPr lang="en-US" sz="1600" dirty="0"/>
          </a:p>
          <a:p>
            <a:pPr marL="285750" indent="-285750">
              <a:buClr>
                <a:schemeClr val="accent1"/>
              </a:buClr>
              <a:buFontTx/>
              <a:buChar char="-"/>
            </a:pPr>
            <a:r>
              <a:rPr lang="en-US" sz="1600" dirty="0"/>
              <a:t>Estimate use of BLM in MPS and general interlock + see possibilities for causal search for losses. </a:t>
            </a:r>
          </a:p>
          <a:p>
            <a:pPr marL="285750" indent="-285750">
              <a:buClr>
                <a:schemeClr val="accent1"/>
              </a:buClr>
              <a:buFontTx/>
              <a:buChar char="-"/>
            </a:pPr>
            <a:r>
              <a:rPr lang="en-US" sz="1600" dirty="0"/>
              <a:t>Study proposal from Libera 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4" name="Rounded Rectangle 10"/>
          <p:cNvSpPr>
            <a:spLocks/>
          </p:cNvSpPr>
          <p:nvPr/>
        </p:nvSpPr>
        <p:spPr bwMode="auto">
          <a:xfrm>
            <a:off x="7762652" y="725488"/>
            <a:ext cx="3010123" cy="215128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Needs: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Timing + </a:t>
            </a:r>
            <a:r>
              <a:rPr lang="en-US" sz="1600" dirty="0" smtClean="0"/>
              <a:t>C&amp;C </a:t>
            </a:r>
            <a:r>
              <a:rPr lang="en-US" sz="1600" dirty="0"/>
              <a:t>: post mortem implementation 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1931" y="0"/>
            <a:ext cx="8367833" cy="625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Task 5.6 : Beam Longitudinal length; Leader : R. Roux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2" name="Rounded Rectangle 8"/>
          <p:cNvSpPr>
            <a:spLocks/>
          </p:cNvSpPr>
          <p:nvPr/>
        </p:nvSpPr>
        <p:spPr bwMode="auto">
          <a:xfrm>
            <a:off x="0" y="725489"/>
            <a:ext cx="3154139" cy="1728192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Accomplished:</a:t>
            </a:r>
          </a:p>
          <a:p>
            <a:pPr>
              <a:buClr>
                <a:schemeClr val="accent1"/>
              </a:buClr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Deflecting Cavity RF design</a:t>
            </a:r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</p:txBody>
      </p:sp>
      <p:sp>
        <p:nvSpPr>
          <p:cNvPr id="43" name="Rounded Rectangle 9"/>
          <p:cNvSpPr>
            <a:spLocks/>
          </p:cNvSpPr>
          <p:nvPr/>
        </p:nvSpPr>
        <p:spPr bwMode="auto">
          <a:xfrm>
            <a:off x="3154140" y="725488"/>
            <a:ext cx="3600400" cy="172819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Planned for next 2 months: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1600" dirty="0" smtClean="0"/>
              <a:t>Discussions about:</a:t>
            </a:r>
          </a:p>
          <a:p>
            <a:pPr lvl="1" indent="0">
              <a:buClr>
                <a:schemeClr val="accent1"/>
              </a:buClr>
            </a:pPr>
            <a:r>
              <a:rPr lang="en-US" sz="1600" dirty="0" smtClean="0"/>
              <a:t>Mechanical design</a:t>
            </a:r>
          </a:p>
          <a:p>
            <a:pPr lvl="1" indent="0">
              <a:buClr>
                <a:schemeClr val="accent1"/>
              </a:buClr>
            </a:pPr>
            <a:r>
              <a:rPr lang="en-US" sz="1600" dirty="0" smtClean="0"/>
              <a:t>RF sources</a:t>
            </a:r>
          </a:p>
          <a:p>
            <a:pPr lvl="1" indent="0">
              <a:buClr>
                <a:schemeClr val="accent1"/>
              </a:buClr>
            </a:pPr>
            <a:r>
              <a:rPr lang="en-US" sz="1600" dirty="0" smtClean="0"/>
              <a:t>View Screen</a:t>
            </a:r>
          </a:p>
        </p:txBody>
      </p:sp>
      <p:sp>
        <p:nvSpPr>
          <p:cNvPr id="44" name="Rounded Rectangle 10"/>
          <p:cNvSpPr>
            <a:spLocks/>
          </p:cNvSpPr>
          <p:nvPr/>
        </p:nvSpPr>
        <p:spPr bwMode="auto">
          <a:xfrm>
            <a:off x="6754540" y="725488"/>
            <a:ext cx="3997902" cy="172819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Needs: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Task force </a:t>
            </a:r>
            <a:r>
              <a:rPr lang="en-US" sz="1600" dirty="0" smtClean="0"/>
              <a:t>for mechanical </a:t>
            </a:r>
            <a:r>
              <a:rPr lang="en-US" sz="1600" dirty="0"/>
              <a:t>design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5230E6-4A73-4F18-B7DE-0DB89DE6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3" y="2804458"/>
            <a:ext cx="4702327" cy="2495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F64F81-DE12-4F5D-BACD-94B33E74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47" y="2479099"/>
            <a:ext cx="4972744" cy="15908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42EA931-7D47-4C41-9B1F-33423396CA34}"/>
              </a:ext>
            </a:extLst>
          </p:cNvPr>
          <p:cNvSpPr txBox="1"/>
          <p:nvPr/>
        </p:nvSpPr>
        <p:spPr>
          <a:xfrm>
            <a:off x="5242371" y="4210493"/>
            <a:ext cx="5362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Frequency</a:t>
            </a:r>
            <a:r>
              <a:rPr lang="fr-FR" dirty="0" smtClean="0"/>
              <a:t>= 3GHz, </a:t>
            </a:r>
            <a:r>
              <a:rPr lang="fr-FR" dirty="0" err="1" smtClean="0"/>
              <a:t>pulsed</a:t>
            </a:r>
            <a:r>
              <a:rPr lang="fr-FR" dirty="0" smtClean="0"/>
              <a:t> mode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If </a:t>
            </a:r>
            <a:r>
              <a:rPr lang="fr-FR" dirty="0"/>
              <a:t>L = 1 m =&gt; E0 = 5,38 MV/m =&gt; P = 9,33 kW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If </a:t>
            </a:r>
            <a:r>
              <a:rPr lang="fr-FR" dirty="0"/>
              <a:t>L = 2 m =&gt; E0 = 2,69 MV/m =&gt; P = 2,3 kW</a:t>
            </a:r>
          </a:p>
        </p:txBody>
      </p:sp>
    </p:spTree>
    <p:extLst>
      <p:ext uri="{BB962C8B-B14F-4D97-AF65-F5344CB8AC3E}">
        <p14:creationId xmlns:p14="http://schemas.microsoft.com/office/powerpoint/2010/main" val="884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</a:t>
            </a:r>
            <a:r>
              <a:rPr lang="fr-FR" dirty="0" smtClean="0"/>
              <a:t>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1931" y="0"/>
            <a:ext cx="9433048" cy="625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Tasks 5.5 &amp; 5.8 : Energy &amp; View screens; Leader : </a:t>
            </a:r>
            <a:r>
              <a:rPr lang="en-GB" dirty="0" err="1" smtClean="0">
                <a:solidFill>
                  <a:schemeClr val="tx1"/>
                </a:solidFill>
              </a:rPr>
              <a:t>S.Wallo</a:t>
            </a:r>
            <a:r>
              <a:rPr lang="en-GB" dirty="0" err="1">
                <a:solidFill>
                  <a:schemeClr val="tx1"/>
                </a:solidFill>
              </a:rPr>
              <a:t>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2" name="Rounded Rectangle 8"/>
          <p:cNvSpPr>
            <a:spLocks/>
          </p:cNvSpPr>
          <p:nvPr/>
        </p:nvSpPr>
        <p:spPr bwMode="auto">
          <a:xfrm>
            <a:off x="0" y="725489"/>
            <a:ext cx="4522291" cy="1857340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Accomplished: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Energy </a:t>
            </a:r>
            <a:r>
              <a:rPr lang="en-US" sz="1600" dirty="0" err="1" smtClean="0"/>
              <a:t>meas</a:t>
            </a:r>
            <a:r>
              <a:rPr lang="en-US" sz="1600" dirty="0" smtClean="0"/>
              <a:t>: coarse script for energy spread simulations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Requests for two interns to work on mechanical design of the view screen &amp; dipole</a:t>
            </a:r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</p:txBody>
      </p:sp>
      <p:sp>
        <p:nvSpPr>
          <p:cNvPr id="43" name="Rounded Rectangle 9"/>
          <p:cNvSpPr>
            <a:spLocks/>
          </p:cNvSpPr>
          <p:nvPr/>
        </p:nvSpPr>
        <p:spPr bwMode="auto">
          <a:xfrm>
            <a:off x="-4046" y="2597696"/>
            <a:ext cx="4526337" cy="115212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Planned for next 2 months: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RI </a:t>
            </a:r>
            <a:r>
              <a:rPr lang="en-US" sz="1600" dirty="0"/>
              <a:t>gun’s screen : functioning tests (especially its camera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Set specs for screens</a:t>
            </a:r>
            <a:endParaRPr lang="en-US" sz="1600" dirty="0"/>
          </a:p>
        </p:txBody>
      </p:sp>
      <p:sp>
        <p:nvSpPr>
          <p:cNvPr id="44" name="Rounded Rectangle 10"/>
          <p:cNvSpPr>
            <a:spLocks/>
          </p:cNvSpPr>
          <p:nvPr/>
        </p:nvSpPr>
        <p:spPr bwMode="auto">
          <a:xfrm>
            <a:off x="0" y="3757895"/>
            <a:ext cx="4522291" cy="186413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Needs: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Task force for:</a:t>
            </a:r>
            <a:endParaRPr lang="en-US" sz="16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Screen mechanical </a:t>
            </a:r>
            <a:r>
              <a:rPr lang="en-US" sz="1600" dirty="0" smtClean="0"/>
              <a:t>design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ipole </a:t>
            </a:r>
            <a:r>
              <a:rPr lang="en-US" sz="1600" dirty="0"/>
              <a:t>design </a:t>
            </a:r>
            <a:endParaRPr lang="en-US" sz="1600" dirty="0" smtClean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Versatile screen design </a:t>
            </a:r>
            <a:r>
              <a:rPr lang="en-US" sz="1600" dirty="0"/>
              <a:t>to allow OTR screen for high energy beam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Feedbacks for </a:t>
            </a:r>
            <a:r>
              <a:rPr lang="en-US" sz="1600" dirty="0"/>
              <a:t>expected energy spread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3" y="794605"/>
            <a:ext cx="3010320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Summary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3141" y="724406"/>
            <a:ext cx="107396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Points of </a:t>
            </a:r>
            <a:r>
              <a:rPr lang="fr-FR" sz="16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vigilance: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Inputs:</a:t>
            </a:r>
            <a:r>
              <a:rPr lang="en-US" sz="1600" dirty="0" smtClean="0"/>
              <a:t> BD, MPS, Mechanics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Task forces</a:t>
            </a:r>
            <a:r>
              <a:rPr lang="en-US" sz="1600" dirty="0" smtClean="0"/>
              <a:t>: mechanical, electronics, C&amp;C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BLM:</a:t>
            </a:r>
            <a:r>
              <a:rPr lang="en-US" sz="1600" dirty="0" smtClean="0"/>
              <a:t> No update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TDR</a:t>
            </a:r>
            <a:r>
              <a:rPr lang="en-US" sz="1600" dirty="0" smtClean="0"/>
              <a:t>: tasks are on different pace and progress, TDR for diagnostics will be filled gradually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Planning: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Gun</a:t>
            </a:r>
            <a:r>
              <a:rPr lang="en-US" sz="1600" dirty="0" smtClean="0"/>
              <a:t>: planning seems ok, focus on C&amp;C and cabling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Injector &amp; </a:t>
            </a:r>
            <a:r>
              <a:rPr lang="en-US" sz="1600" u="sng" dirty="0"/>
              <a:t>Diagnostics </a:t>
            </a:r>
            <a:r>
              <a:rPr lang="en-US" sz="1600" u="sng" dirty="0" smtClean="0"/>
              <a:t>line:</a:t>
            </a:r>
            <a:r>
              <a:rPr lang="en-US" sz="1600" dirty="0" smtClean="0"/>
              <a:t> planning needs to be consolidated, focus on BPM electronics, BLMs, Mechanics and C&amp;C. Backup solutions are partially addressed.</a:t>
            </a:r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PERLE 1 turn:</a:t>
            </a:r>
            <a:r>
              <a:rPr lang="en-US" sz="1600" dirty="0" smtClean="0"/>
              <a:t> BPMs progress pace is OK, </a:t>
            </a:r>
            <a:r>
              <a:rPr lang="en-US" sz="1600" dirty="0" smtClean="0"/>
              <a:t>BLMs scope to </a:t>
            </a:r>
            <a:r>
              <a:rPr lang="en-US" sz="1600" smtClean="0"/>
              <a:t>be updated</a:t>
            </a:r>
            <a:endParaRPr lang="en-US" sz="1600" dirty="0" smtClean="0"/>
          </a:p>
          <a:p>
            <a:pPr marL="78740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 indent="0">
              <a:lnSpc>
                <a:spcPct val="150000"/>
              </a:lnSpc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20/03/2025</a:t>
            </a:r>
          </a:p>
        </p:txBody>
      </p:sp>
    </p:spTree>
    <p:extLst>
      <p:ext uri="{BB962C8B-B14F-4D97-AF65-F5344CB8AC3E}">
        <p14:creationId xmlns:p14="http://schemas.microsoft.com/office/powerpoint/2010/main" val="41185208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38238</TotalTime>
  <Words>575</Words>
  <Application>Microsoft Office PowerPoint</Application>
  <PresentationFormat>Personnalisé</PresentationFormat>
  <Paragraphs>125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Times New Roman</vt:lpstr>
      <vt:lpstr>Wingdings</vt:lpstr>
      <vt:lpstr>1_modele-IJCLAb-powerpoint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$benabdillah</cp:lastModifiedBy>
  <cp:revision>2079</cp:revision>
  <dcterms:created xsi:type="dcterms:W3CDTF">2011-03-09T16:37:49Z</dcterms:created>
  <dcterms:modified xsi:type="dcterms:W3CDTF">2025-03-20T12:46:44Z</dcterms:modified>
</cp:coreProperties>
</file>