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10"/>
  </p:notesMasterIdLst>
  <p:sldIdLst>
    <p:sldId id="307" r:id="rId2"/>
    <p:sldId id="333" r:id="rId3"/>
    <p:sldId id="342" r:id="rId4"/>
    <p:sldId id="349" r:id="rId5"/>
    <p:sldId id="354" r:id="rId6"/>
    <p:sldId id="350" r:id="rId7"/>
    <p:sldId id="351" r:id="rId8"/>
    <p:sldId id="353" r:id="rId9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39200"/>
    <a:srgbClr val="6600CC"/>
    <a:srgbClr val="FF6700"/>
    <a:srgbClr val="E05314"/>
    <a:srgbClr val="00294B"/>
    <a:srgbClr val="456487"/>
    <a:srgbClr val="511F74"/>
    <a:srgbClr val="7A286A"/>
    <a:srgbClr val="DF8A2D"/>
    <a:srgbClr val="CC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5641" autoAdjust="0"/>
    <p:restoredTop sz="96291" autoAdjust="0"/>
  </p:normalViewPr>
  <p:slideViewPr>
    <p:cSldViewPr>
      <p:cViewPr varScale="1">
        <p:scale>
          <a:sx n="126" d="100"/>
          <a:sy n="126" d="100"/>
        </p:scale>
        <p:origin x="1044" y="120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20/03/2025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12/12/2024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0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jpeg"/><Relationship Id="rId3" Type="http://schemas.openxmlformats.org/officeDocument/2006/relationships/image" Target="../media/image17.png"/><Relationship Id="rId7" Type="http://schemas.openxmlformats.org/officeDocument/2006/relationships/image" Target="../media/image21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0.jpeg"/><Relationship Id="rId5" Type="http://schemas.openxmlformats.org/officeDocument/2006/relationships/image" Target="../media/image19.jpeg"/><Relationship Id="rId4" Type="http://schemas.openxmlformats.org/officeDocument/2006/relationships/image" Target="../media/image18.jpeg"/><Relationship Id="rId9" Type="http://schemas.openxmlformats.org/officeDocument/2006/relationships/image" Target="../media/image23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7" Type="http://schemas.openxmlformats.org/officeDocument/2006/relationships/image" Target="../media/image29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8.jpeg"/><Relationship Id="rId5" Type="http://schemas.openxmlformats.org/officeDocument/2006/relationships/image" Target="../media/image27.jpeg"/><Relationship Id="rId4" Type="http://schemas.openxmlformats.org/officeDocument/2006/relationships/image" Target="../media/image26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 smtClean="0"/>
              <a:t>Review</a:t>
            </a:r>
            <a:r>
              <a:rPr lang="fr-FR" dirty="0" smtClean="0"/>
              <a:t>- 2 -2025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 smtClean="0"/>
              <a:t>20/03/2025</a:t>
            </a:r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</a:t>
            </a:r>
            <a:r>
              <a:rPr lang="fr-FR" sz="3600" dirty="0" smtClean="0">
                <a:solidFill>
                  <a:schemeClr val="accent1">
                    <a:lumMod val="75000"/>
                  </a:schemeClr>
                </a:solidFill>
                <a:latin typeface="+mn-lt"/>
              </a:rPr>
              <a:t>2-2025</a:t>
            </a:r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 </a:t>
            </a:r>
            <a:r>
              <a:rPr lang="fr-FR" sz="2800" dirty="0" smtClean="0">
                <a:latin typeface="+mn-lt"/>
              </a:rPr>
              <a:t>6</a:t>
            </a:r>
            <a:endParaRPr lang="fr-FR" sz="2800" dirty="0"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Présenté par: </a:t>
            </a:r>
            <a:r>
              <a:rPr lang="fr-FR" sz="2800" dirty="0" smtClean="0">
                <a:latin typeface="+mn-lt"/>
              </a:rPr>
              <a:t>Guillaume Olry</a:t>
            </a:r>
            <a:endParaRPr lang="fr-FR" sz="28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>
                <a:solidFill>
                  <a:schemeClr val="accent1">
                    <a:lumMod val="75000"/>
                  </a:schemeClr>
                </a:solidFill>
                <a:latin typeface="+mn-lt"/>
              </a:rPr>
              <a:t>Périmètre et Objectifs du WP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2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B0E84737-30F5-79AC-809E-6E6711EDA783}"/>
              </a:ext>
            </a:extLst>
          </p:cNvPr>
          <p:cNvSpPr txBox="1"/>
          <p:nvPr/>
        </p:nvSpPr>
        <p:spPr>
          <a:xfrm>
            <a:off x="31837" y="725488"/>
            <a:ext cx="7344816" cy="50167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 smtClean="0"/>
              <a:t>Objectif du WP: fourniture du cryomodule de ERL composé de 4 cavités elliptiques 5 cellules 800MHz pour Q2/2028.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dirty="0" smtClean="0"/>
          </a:p>
          <a:p>
            <a:pPr marL="342900" indent="-342900">
              <a:buFont typeface="Wingdings" pitchFamily="2" charset="2"/>
              <a:buChar char="§"/>
            </a:pPr>
            <a:r>
              <a:rPr lang="fr-FR" dirty="0" smtClean="0"/>
              <a:t>Objectifs/Challenges principaux:</a:t>
            </a:r>
          </a:p>
          <a:p>
            <a:pPr marL="787400" lvl="1" indent="-285750">
              <a:buFont typeface="Arial" panose="020B0604020202020204" pitchFamily="34" charset="0"/>
              <a:buChar char="•"/>
            </a:pPr>
            <a:r>
              <a:rPr lang="fr-FR" sz="1800" dirty="0" smtClean="0"/>
              <a:t>Performances des cavités : </a:t>
            </a:r>
            <a:r>
              <a:rPr lang="fr-FR" sz="1800" dirty="0" err="1" smtClean="0"/>
              <a:t>Eacc</a:t>
            </a:r>
            <a:r>
              <a:rPr lang="fr-FR" sz="1800" dirty="0" smtClean="0"/>
              <a:t>=22 MV/m @ </a:t>
            </a:r>
            <a:r>
              <a:rPr lang="fr-FR" sz="1800" dirty="0" err="1" smtClean="0"/>
              <a:t>Qo</a:t>
            </a:r>
            <a:r>
              <a:rPr lang="fr-FR" sz="1800" dirty="0" smtClean="0"/>
              <a:t>=3 10</a:t>
            </a:r>
            <a:r>
              <a:rPr lang="fr-FR" sz="1800" baseline="30000" dirty="0" smtClean="0"/>
              <a:t>10</a:t>
            </a:r>
            <a:r>
              <a:rPr lang="fr-FR" sz="1800" dirty="0" smtClean="0"/>
              <a:t> </a:t>
            </a:r>
          </a:p>
          <a:p>
            <a:pPr marL="787400" lvl="1" indent="-285750">
              <a:buFont typeface="Arial" panose="020B0604020202020204" pitchFamily="34" charset="0"/>
              <a:buChar char="•"/>
            </a:pPr>
            <a:r>
              <a:rPr lang="fr-FR" sz="1800" dirty="0" err="1" smtClean="0"/>
              <a:t>Damping</a:t>
            </a:r>
            <a:r>
              <a:rPr lang="fr-FR" sz="1800" dirty="0" smtClean="0"/>
              <a:t> des </a:t>
            </a:r>
            <a:r>
              <a:rPr lang="fr-FR" sz="1800" dirty="0" err="1" smtClean="0"/>
              <a:t>HOMs</a:t>
            </a:r>
            <a:r>
              <a:rPr lang="fr-FR" sz="1800" dirty="0" smtClean="0"/>
              <a:t>: efficacité/faisabilité/</a:t>
            </a:r>
            <a:r>
              <a:rPr lang="fr-FR" sz="1800" dirty="0" err="1" smtClean="0"/>
              <a:t>cooling</a:t>
            </a:r>
            <a:r>
              <a:rPr lang="fr-FR" sz="1800" dirty="0" smtClean="0"/>
              <a:t> des coupleurs HOM (design et choix du type en cours de finalisation) et les absorbeurs (biblio + contact par Akira mais design pas démarré).</a:t>
            </a:r>
          </a:p>
          <a:p>
            <a:pPr marL="844550" lvl="1" indent="-342900">
              <a:buFont typeface="Wingdings" pitchFamily="2" charset="2"/>
              <a:buChar char="§"/>
            </a:pPr>
            <a:endParaRPr lang="fr-FR" dirty="0" smtClean="0"/>
          </a:p>
          <a:p>
            <a:pPr marL="342900" indent="-342900">
              <a:buFont typeface="Wingdings" pitchFamily="2" charset="2"/>
              <a:buChar char="§"/>
            </a:pPr>
            <a:r>
              <a:rPr lang="fr-FR" dirty="0" smtClean="0"/>
              <a:t>Interactions avec tous les WP (sauf Aimants et </a:t>
            </a:r>
            <a:r>
              <a:rPr lang="fr-FR" dirty="0" err="1" smtClean="0"/>
              <a:t>Diags</a:t>
            </a:r>
            <a:r>
              <a:rPr lang="fr-FR" dirty="0" smtClean="0"/>
              <a:t>) mais surtout...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800" dirty="0" smtClean="0"/>
              <a:t>Systèmes RF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800" dirty="0" smtClean="0"/>
              <a:t>Cryogénie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800" dirty="0" smtClean="0"/>
              <a:t>Assemblage </a:t>
            </a:r>
            <a:r>
              <a:rPr lang="fr-FR" sz="1800" dirty="0"/>
              <a:t>et </a:t>
            </a:r>
            <a:r>
              <a:rPr lang="fr-FR" sz="1800" dirty="0" smtClean="0"/>
              <a:t>Intégration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800" dirty="0"/>
              <a:t>Injecteur (booster)</a:t>
            </a:r>
          </a:p>
          <a:p>
            <a:pPr marL="844550" lvl="1" indent="-342900">
              <a:buFont typeface="Arial" panose="020B0604020202020204" pitchFamily="34" charset="0"/>
              <a:buChar char="•"/>
            </a:pPr>
            <a:r>
              <a:rPr lang="fr-FR" sz="1800" dirty="0" smtClean="0"/>
              <a:t>C&amp;C</a:t>
            </a:r>
            <a:endParaRPr lang="fr-FR" dirty="0"/>
          </a:p>
        </p:txBody>
      </p:sp>
      <p:sp>
        <p:nvSpPr>
          <p:cNvPr id="12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</a:t>
            </a:r>
            <a:r>
              <a:rPr lang="fr-FR" dirty="0" smtClean="0"/>
              <a:t>2 -2025</a:t>
            </a:r>
            <a:endParaRPr lang="fr-FR" dirty="0"/>
          </a:p>
        </p:txBody>
      </p:sp>
      <p:grpSp>
        <p:nvGrpSpPr>
          <p:cNvPr id="16" name="Groupe 15"/>
          <p:cNvGrpSpPr/>
          <p:nvPr/>
        </p:nvGrpSpPr>
        <p:grpSpPr>
          <a:xfrm>
            <a:off x="7402611" y="1157536"/>
            <a:ext cx="3315890" cy="2664296"/>
            <a:chOff x="5022825" y="838004"/>
            <a:chExt cx="5634302" cy="4640012"/>
          </a:xfrm>
        </p:grpSpPr>
        <p:sp>
          <p:nvSpPr>
            <p:cNvPr id="17" name="Rectangle 8">
              <a:extLst>
                <a:ext uri="{FF2B5EF4-FFF2-40B4-BE49-F238E27FC236}">
                  <a16:creationId xmlns:a16="http://schemas.microsoft.com/office/drawing/2014/main" id="{FCF2F692-7261-8E99-6120-35B069EFE4D9}"/>
                </a:ext>
              </a:extLst>
            </p:cNvPr>
            <p:cNvSpPr/>
            <p:nvPr/>
          </p:nvSpPr>
          <p:spPr>
            <a:xfrm>
              <a:off x="8918476" y="1388186"/>
              <a:ext cx="700876" cy="3719543"/>
            </a:xfrm>
            <a:prstGeom prst="rect">
              <a:avLst/>
            </a:prstGeom>
            <a:noFill/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100"/>
            </a:p>
          </p:txBody>
        </p:sp>
        <p:sp>
          <p:nvSpPr>
            <p:cNvPr id="18" name="Rectangle 9">
              <a:extLst>
                <a:ext uri="{FF2B5EF4-FFF2-40B4-BE49-F238E27FC236}">
                  <a16:creationId xmlns:a16="http://schemas.microsoft.com/office/drawing/2014/main" id="{40EA166C-1AE2-5F2C-FF97-C3860055FBBA}"/>
                </a:ext>
              </a:extLst>
            </p:cNvPr>
            <p:cNvSpPr/>
            <p:nvPr/>
          </p:nvSpPr>
          <p:spPr>
            <a:xfrm>
              <a:off x="8957850" y="1371851"/>
              <a:ext cx="592350" cy="201923"/>
            </a:xfrm>
            <a:prstGeom prst="rect">
              <a:avLst/>
            </a:prstGeom>
            <a:noFill/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100"/>
            </a:p>
          </p:txBody>
        </p:sp>
        <p:pic>
          <p:nvPicPr>
            <p:cNvPr id="19" name="Picture 14">
              <a:extLst>
                <a:ext uri="{FF2B5EF4-FFF2-40B4-BE49-F238E27FC236}">
                  <a16:creationId xmlns:a16="http://schemas.microsoft.com/office/drawing/2014/main" id="{BE9BCF28-1877-F5C0-814E-1BAA778FB3F1}"/>
                </a:ext>
              </a:extLst>
            </p:cNvPr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022825" y="838004"/>
              <a:ext cx="5634302" cy="4640012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20" name="5-Point Star 17">
              <a:extLst>
                <a:ext uri="{FF2B5EF4-FFF2-40B4-BE49-F238E27FC236}">
                  <a16:creationId xmlns:a16="http://schemas.microsoft.com/office/drawing/2014/main" id="{59DA81A2-44D3-228C-E55B-7545313A8342}"/>
                </a:ext>
              </a:extLst>
            </p:cNvPr>
            <p:cNvSpPr/>
            <p:nvPr/>
          </p:nvSpPr>
          <p:spPr>
            <a:xfrm>
              <a:off x="8444973" y="1771961"/>
              <a:ext cx="186248" cy="203881"/>
            </a:xfrm>
            <a:prstGeom prst="star5">
              <a:avLst/>
            </a:prstGeom>
            <a:solidFill>
              <a:srgbClr val="FF00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100"/>
            </a:p>
          </p:txBody>
        </p:sp>
        <p:sp>
          <p:nvSpPr>
            <p:cNvPr id="21" name="TextBox 4">
              <a:extLst>
                <a:ext uri="{FF2B5EF4-FFF2-40B4-BE49-F238E27FC236}">
                  <a16:creationId xmlns:a16="http://schemas.microsoft.com/office/drawing/2014/main" id="{AF985C32-A62B-EBFF-5165-CFC335D314A0}"/>
                </a:ext>
              </a:extLst>
            </p:cNvPr>
            <p:cNvSpPr txBox="1"/>
            <p:nvPr/>
          </p:nvSpPr>
          <p:spPr>
            <a:xfrm>
              <a:off x="7839976" y="3523266"/>
              <a:ext cx="2591319" cy="101841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800" dirty="0"/>
                <a:t>P. </a:t>
              </a:r>
              <a:r>
                <a:rPr lang="en-US" sz="800" dirty="0" err="1"/>
                <a:t>Dhakal</a:t>
              </a:r>
              <a:r>
                <a:rPr lang="en-US" sz="800" dirty="0"/>
                <a:t> “Nitrogen doping and infusion in SRF cavities: A review” </a:t>
              </a:r>
              <a:r>
                <a:rPr lang="en-US" sz="800" dirty="0" err="1"/>
                <a:t>Phys</a:t>
              </a:r>
              <a:r>
                <a:rPr lang="en-US" sz="800" dirty="0"/>
                <a:t> Open 5 100034 2020</a:t>
              </a:r>
            </a:p>
          </p:txBody>
        </p:sp>
        <p:sp>
          <p:nvSpPr>
            <p:cNvPr id="22" name="テキスト ボックス 17">
              <a:extLst>
                <a:ext uri="{FF2B5EF4-FFF2-40B4-BE49-F238E27FC236}">
                  <a16:creationId xmlns:a16="http://schemas.microsoft.com/office/drawing/2014/main" id="{BFC412F7-FDDC-CFE1-9C77-E15E4D65EA99}"/>
                </a:ext>
              </a:extLst>
            </p:cNvPr>
            <p:cNvSpPr txBox="1"/>
            <p:nvPr/>
          </p:nvSpPr>
          <p:spPr>
            <a:xfrm>
              <a:off x="8271539" y="1401597"/>
              <a:ext cx="1728193" cy="45560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kumimoji="1" lang="en-US" altLang="ja-SE" sz="1100" dirty="0">
                  <a:solidFill>
                    <a:srgbClr val="FF0000"/>
                  </a:solidFill>
                </a:rPr>
                <a:t>FCC/PERLE</a:t>
              </a:r>
              <a:endParaRPr kumimoji="1" lang="ja-SE" altLang="en-US" sz="1100" dirty="0">
                <a:solidFill>
                  <a:srgbClr val="FF0000"/>
                </a:solidFill>
              </a:endParaRPr>
            </a:p>
          </p:txBody>
        </p:sp>
        <p:sp>
          <p:nvSpPr>
            <p:cNvPr id="23" name="円/楕円 18">
              <a:extLst>
                <a:ext uri="{FF2B5EF4-FFF2-40B4-BE49-F238E27FC236}">
                  <a16:creationId xmlns:a16="http://schemas.microsoft.com/office/drawing/2014/main" id="{C9CA829E-0F3F-943D-58AA-4256D2B80E70}"/>
                </a:ext>
              </a:extLst>
            </p:cNvPr>
            <p:cNvSpPr/>
            <p:nvPr/>
          </p:nvSpPr>
          <p:spPr>
            <a:xfrm>
              <a:off x="9525674" y="2692878"/>
              <a:ext cx="881095" cy="426832"/>
            </a:xfrm>
            <a:prstGeom prst="ellipse">
              <a:avLst/>
            </a:prstGeom>
            <a:noFill/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kumimoji="1" lang="ja-SE" altLang="en-US" sz="1100"/>
            </a:p>
          </p:txBody>
        </p:sp>
      </p:grpSp>
      <p:pic>
        <p:nvPicPr>
          <p:cNvPr id="24" name="Image 2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05828" y="3953725"/>
            <a:ext cx="2753480" cy="1409985"/>
          </a:xfrm>
          <a:prstGeom prst="rect">
            <a:avLst/>
          </a:prstGeom>
        </p:spPr>
      </p:pic>
      <p:sp>
        <p:nvSpPr>
          <p:cNvPr id="25" name="Ellipse 24"/>
          <p:cNvSpPr/>
          <p:nvPr/>
        </p:nvSpPr>
        <p:spPr>
          <a:xfrm>
            <a:off x="9820162" y="4376539"/>
            <a:ext cx="464916" cy="510362"/>
          </a:xfrm>
          <a:prstGeom prst="ellipse">
            <a:avLst/>
          </a:prstGeom>
          <a:noFill/>
          <a:ln w="28575">
            <a:solidFill>
              <a:srgbClr val="FF0000"/>
            </a:solidFill>
            <a:prstDash val="dashDot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6" name="ZoneTexte 25"/>
          <p:cNvSpPr txBox="1"/>
          <p:nvPr/>
        </p:nvSpPr>
        <p:spPr>
          <a:xfrm>
            <a:off x="9123557" y="5084122"/>
            <a:ext cx="1640193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400" dirty="0" smtClean="0">
                <a:solidFill>
                  <a:srgbClr val="FF0000"/>
                </a:solidFill>
              </a:rPr>
              <a:t>Absorbeur @ froid</a:t>
            </a:r>
            <a:endParaRPr lang="fr-FR" sz="1400" dirty="0">
              <a:solidFill>
                <a:srgbClr val="FF0000"/>
              </a:solidFill>
            </a:endParaRPr>
          </a:p>
        </p:txBody>
      </p:sp>
      <p:sp>
        <p:nvSpPr>
          <p:cNvPr id="27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20/03/2025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84626166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3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Structuration du WP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489843" y="653480"/>
            <a:ext cx="9397043" cy="32316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800" b="1" dirty="0" smtClean="0"/>
              <a:t>Organisation</a:t>
            </a:r>
            <a:endParaRPr lang="fr-FR" sz="1800" b="1" dirty="0"/>
          </a:p>
          <a:p>
            <a:pPr marL="285750" indent="-285750">
              <a:buFontTx/>
              <a:buChar char="-"/>
            </a:pPr>
            <a:r>
              <a:rPr lang="fr-FR" sz="1600" dirty="0" smtClean="0">
                <a:sym typeface="Wingdings" panose="05000000000000000000" pitchFamily="2" charset="2"/>
              </a:rPr>
              <a:t>Réunions </a:t>
            </a:r>
            <a:r>
              <a:rPr lang="fr-FR" sz="1600" dirty="0">
                <a:sym typeface="Wingdings" panose="05000000000000000000" pitchFamily="2" charset="2"/>
              </a:rPr>
              <a:t>WP4 (HOM + FPC) et WP6 (CM) dans le cadre d’</a:t>
            </a:r>
            <a:r>
              <a:rPr lang="fr-FR" sz="1600" dirty="0" err="1">
                <a:sym typeface="Wingdings" panose="05000000000000000000" pitchFamily="2" charset="2"/>
              </a:rPr>
              <a:t>iSAS</a:t>
            </a:r>
            <a:r>
              <a:rPr lang="fr-FR" sz="1600" dirty="0">
                <a:sym typeface="Wingdings" panose="05000000000000000000" pitchFamily="2" charset="2"/>
              </a:rPr>
              <a:t> (CEA, CERN, INFN, ESS, </a:t>
            </a:r>
            <a:r>
              <a:rPr lang="fr-FR" sz="1600" dirty="0" smtClean="0">
                <a:sym typeface="Wingdings" panose="05000000000000000000" pitchFamily="2" charset="2"/>
              </a:rPr>
              <a:t>IJCLAB/LPSC): </a:t>
            </a:r>
            <a:r>
              <a:rPr lang="fr-FR" sz="1600" dirty="0">
                <a:sym typeface="Wingdings" panose="05000000000000000000" pitchFamily="2" charset="2"/>
              </a:rPr>
              <a:t>~1 à 2 fois par </a:t>
            </a:r>
            <a:r>
              <a:rPr lang="fr-FR" sz="1600" dirty="0" smtClean="0">
                <a:sym typeface="Wingdings" panose="05000000000000000000" pitchFamily="2" charset="2"/>
              </a:rPr>
              <a:t>mois</a:t>
            </a:r>
            <a:endParaRPr lang="fr-FR" sz="1600" dirty="0">
              <a:sym typeface="Wingdings" panose="05000000000000000000" pitchFamily="2" charset="2"/>
            </a:endParaRPr>
          </a:p>
          <a:p>
            <a:pPr marL="285750" indent="-285750">
              <a:buFontTx/>
              <a:buChar char="-"/>
            </a:pPr>
            <a:r>
              <a:rPr lang="fr-FR" sz="1600" dirty="0" smtClean="0">
                <a:sym typeface="Wingdings" panose="05000000000000000000" pitchFamily="2" charset="2"/>
              </a:rPr>
              <a:t>Réunion technique IJCLAB/LPSC (conjointe </a:t>
            </a:r>
            <a:r>
              <a:rPr lang="fr-FR" sz="1600" dirty="0">
                <a:sym typeface="Wingdings" panose="05000000000000000000" pitchFamily="2" charset="2"/>
              </a:rPr>
              <a:t>avec </a:t>
            </a:r>
            <a:r>
              <a:rPr lang="fr-FR" sz="1600" dirty="0" smtClean="0">
                <a:sym typeface="Wingdings" panose="05000000000000000000" pitchFamily="2" charset="2"/>
              </a:rPr>
              <a:t>Booster) </a:t>
            </a:r>
            <a:r>
              <a:rPr lang="fr-FR" sz="1600" dirty="0">
                <a:sym typeface="Wingdings" panose="05000000000000000000" pitchFamily="2" charset="2"/>
              </a:rPr>
              <a:t>: tous les </a:t>
            </a:r>
            <a:r>
              <a:rPr lang="fr-FR" sz="1600" dirty="0" smtClean="0">
                <a:sym typeface="Wingdings" panose="05000000000000000000" pitchFamily="2" charset="2"/>
              </a:rPr>
              <a:t>vendredis</a:t>
            </a:r>
          </a:p>
          <a:p>
            <a:pPr marL="285750" indent="-285750">
              <a:buFontTx/>
              <a:buChar char="-"/>
            </a:pPr>
            <a:r>
              <a:rPr lang="fr-FR" sz="1600" dirty="0" smtClean="0">
                <a:solidFill>
                  <a:srgbClr val="F39200"/>
                </a:solidFill>
                <a:sym typeface="Wingdings" panose="05000000000000000000" pitchFamily="2" charset="2"/>
              </a:rPr>
              <a:t>Réunion avec le CERN sur activité « R&amp;D 800MHz »: 1 fois par mois</a:t>
            </a:r>
          </a:p>
          <a:p>
            <a:pPr marL="285750" indent="-285750">
              <a:buFontTx/>
              <a:buChar char="-"/>
            </a:pPr>
            <a:endParaRPr lang="fr-FR" sz="1800" dirty="0"/>
          </a:p>
          <a:p>
            <a:r>
              <a:rPr lang="fr-FR" sz="1800" b="1" dirty="0" smtClean="0"/>
              <a:t>Structure</a:t>
            </a:r>
          </a:p>
          <a:p>
            <a:pPr marL="285750" indent="-285750">
              <a:buFontTx/>
              <a:buChar char="-"/>
            </a:pPr>
            <a:r>
              <a:rPr lang="fr-FR" sz="1600" dirty="0" smtClean="0">
                <a:solidFill>
                  <a:srgbClr val="F39200"/>
                </a:solidFill>
              </a:rPr>
              <a:t>Intégration des partenaires externes CEA, ESS et CERN</a:t>
            </a:r>
          </a:p>
          <a:p>
            <a:endParaRPr lang="fr-FR" sz="1600" dirty="0" smtClean="0">
              <a:solidFill>
                <a:srgbClr val="00B050"/>
              </a:solidFill>
            </a:endParaRPr>
          </a:p>
          <a:p>
            <a:endParaRPr lang="fr-FR" sz="1800" b="1" dirty="0"/>
          </a:p>
          <a:p>
            <a:endParaRPr lang="fr-FR" sz="1800" b="1" dirty="0" smtClean="0"/>
          </a:p>
          <a:p>
            <a:endParaRPr lang="fr-FR" sz="1800" b="1" dirty="0" smtClean="0"/>
          </a:p>
        </p:txBody>
      </p:sp>
      <p:sp>
        <p:nvSpPr>
          <p:cNvPr id="12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</a:t>
            </a:r>
            <a:r>
              <a:rPr lang="fr-FR" dirty="0" smtClean="0"/>
              <a:t>2 -2025</a:t>
            </a:r>
            <a:endParaRPr lang="fr-FR" dirty="0"/>
          </a:p>
        </p:txBody>
      </p:sp>
      <p:pic>
        <p:nvPicPr>
          <p:cNvPr id="3" name="Imag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77876" y="2920340"/>
            <a:ext cx="9217024" cy="3078920"/>
          </a:xfrm>
          <a:prstGeom prst="rect">
            <a:avLst/>
          </a:prstGeom>
        </p:spPr>
      </p:pic>
      <p:sp>
        <p:nvSpPr>
          <p:cNvPr id="10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20/03/2025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50964878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345827" y="782316"/>
            <a:ext cx="10081120" cy="50167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u="sng" dirty="0"/>
              <a:t>C</a:t>
            </a:r>
            <a:r>
              <a:rPr lang="fr-FR" sz="1600" u="sng" dirty="0" smtClean="0"/>
              <a:t>avités</a:t>
            </a:r>
            <a:r>
              <a:rPr lang="fr-FR" sz="1600" dirty="0" smtClean="0"/>
              <a:t>: marché va être rendu sans suite </a:t>
            </a:r>
            <a:r>
              <a:rPr lang="fr-FR" sz="1600" dirty="0" smtClean="0">
                <a:sym typeface="Wingdings" panose="05000000000000000000" pitchFamily="2" charset="2"/>
              </a:rPr>
              <a:t> nouvel AO à publier </a:t>
            </a:r>
            <a:r>
              <a:rPr lang="fr-FR" sz="1600" dirty="0" err="1" smtClean="0">
                <a:sym typeface="Wingdings" panose="05000000000000000000" pitchFamily="2" charset="2"/>
              </a:rPr>
              <a:t>asap</a:t>
            </a:r>
            <a:r>
              <a:rPr lang="fr-FR" sz="1600" dirty="0" smtClean="0">
                <a:sym typeface="Wingdings" panose="05000000000000000000" pitchFamily="2" charset="2"/>
              </a:rPr>
              <a:t> comprenant seulement la fabrication de 4 cavités 5 cellules. La préparation sera faite en interne (CEA = chimie EP et ICJLAB le reste). Nouveau CCTP </a:t>
            </a:r>
            <a:r>
              <a:rPr lang="fr-FR" sz="1600" dirty="0" smtClean="0">
                <a:sym typeface="Wingdings" panose="05000000000000000000" pitchFamily="2" charset="2"/>
              </a:rPr>
              <a:t>modifié, à valider</a:t>
            </a:r>
            <a:r>
              <a:rPr lang="fr-FR" sz="1600" dirty="0" smtClean="0">
                <a:sym typeface="Wingdings" panose="05000000000000000000" pitchFamily="2" charset="2"/>
              </a:rPr>
              <a:t>. </a:t>
            </a:r>
            <a:r>
              <a:rPr lang="fr-FR" sz="1600" dirty="0" smtClean="0">
                <a:sym typeface="Wingdings" panose="05000000000000000000" pitchFamily="2" charset="2"/>
              </a:rPr>
              <a:t>Objectif de commande avant l’été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u="sng" dirty="0" smtClean="0"/>
              <a:t>Niobium (CM + Booster):</a:t>
            </a:r>
            <a:r>
              <a:rPr lang="fr-FR" sz="1600" dirty="0" smtClean="0"/>
              <a:t> fabrication terminée. Contrôle final en cours. Livraison fin Avril.</a:t>
            </a:r>
            <a:endParaRPr lang="fr-FR" sz="1600" u="sng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600" u="sng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u="sng" dirty="0"/>
              <a:t>C</a:t>
            </a:r>
            <a:r>
              <a:rPr lang="fr-FR" sz="1600" u="sng" dirty="0" smtClean="0"/>
              <a:t>oupleurs de puissance et coupleurs HOM</a:t>
            </a:r>
            <a:r>
              <a:rPr lang="fr-FR" sz="1600" dirty="0" smtClean="0"/>
              <a:t>: design terminé. intégration faite. Revue technique sur coupleurs HOM prévue le 27 </a:t>
            </a:r>
            <a:r>
              <a:rPr lang="fr-FR" sz="1600" dirty="0"/>
              <a:t>mars. Revue technique sur coupleurs </a:t>
            </a:r>
            <a:r>
              <a:rPr lang="fr-FR" sz="1600" dirty="0" smtClean="0"/>
              <a:t>de puissance à programmer (fin Avril/début Mai).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6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u="sng" dirty="0" smtClean="0"/>
              <a:t>Absorbeurs:</a:t>
            </a:r>
            <a:r>
              <a:rPr lang="fr-FR" sz="1600" dirty="0" smtClean="0"/>
              <a:t> études préliminaires démarrées. Thèse CIFRE (candidat déjà sélectionné) avec ACS pour fin d’année + Post-Doc </a:t>
            </a:r>
            <a:r>
              <a:rPr lang="fr-FR" sz="1600" dirty="0" err="1" smtClean="0"/>
              <a:t>iSAS</a:t>
            </a:r>
            <a:r>
              <a:rPr lang="fr-FR" sz="1600" dirty="0" smtClean="0"/>
              <a:t> en discussion.</a:t>
            </a:r>
            <a:endParaRPr lang="fr-FR" sz="1600" u="sng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600" u="sng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u="sng" dirty="0"/>
              <a:t>B</a:t>
            </a:r>
            <a:r>
              <a:rPr lang="fr-FR" sz="1600" u="sng" dirty="0" smtClean="0"/>
              <a:t>lindages magnétiques </a:t>
            </a:r>
            <a:r>
              <a:rPr lang="fr-FR" sz="1600" dirty="0" smtClean="0"/>
              <a:t>: premier contact avec </a:t>
            </a:r>
            <a:r>
              <a:rPr lang="fr-FR" sz="1600" dirty="0" err="1" smtClean="0"/>
              <a:t>Mecamagnetic</a:t>
            </a:r>
            <a:r>
              <a:rPr lang="fr-FR" sz="1600" dirty="0" smtClean="0"/>
              <a:t> hier. </a:t>
            </a:r>
            <a:r>
              <a:rPr lang="fr-FR" sz="1600" dirty="0" err="1" smtClean="0"/>
              <a:t>Qq</a:t>
            </a:r>
            <a:r>
              <a:rPr lang="fr-FR" sz="1600" dirty="0" smtClean="0"/>
              <a:t> précisions demandées. Retour sur méthode de fabrication et coût dans un mois max.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6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u="sng" dirty="0" smtClean="0"/>
              <a:t>Circuiterie cryogénique</a:t>
            </a:r>
            <a:r>
              <a:rPr lang="fr-FR" sz="1600" dirty="0" smtClean="0"/>
              <a:t>: design et intégration en cours. PID préliminaire fait.</a:t>
            </a:r>
          </a:p>
          <a:p>
            <a:endParaRPr lang="fr-FR" sz="1600" dirty="0"/>
          </a:p>
          <a:p>
            <a:r>
              <a:rPr lang="fr-FR" sz="1600" dirty="0" smtClean="0">
                <a:solidFill>
                  <a:srgbClr val="F39200"/>
                </a:solidFill>
                <a:sym typeface="Wingdings" panose="05000000000000000000" pitchFamily="2" charset="2"/>
              </a:rPr>
              <a:t> Revue technique à prévoir avant les vacances d’été sur le cryomodule.</a:t>
            </a:r>
            <a:endParaRPr lang="fr-FR" sz="1600" dirty="0" smtClean="0">
              <a:solidFill>
                <a:srgbClr val="F39200"/>
              </a:solidFill>
            </a:endParaRPr>
          </a:p>
          <a:p>
            <a:pPr lvl="1" indent="0"/>
            <a:endParaRPr lang="fr-FR" sz="1600" dirty="0" smtClean="0"/>
          </a:p>
          <a:p>
            <a:pPr marL="844550" lvl="1" indent="-342900">
              <a:buFont typeface="Wingdings" pitchFamily="2" charset="2"/>
              <a:buChar char="§"/>
            </a:pPr>
            <a:endParaRPr lang="fr-FR" sz="1600" dirty="0"/>
          </a:p>
        </p:txBody>
      </p:sp>
      <p:sp>
        <p:nvSpPr>
          <p:cNvPr id="7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</a:t>
            </a:r>
            <a:r>
              <a:rPr lang="fr-FR" dirty="0" smtClean="0"/>
              <a:t>2 -2025</a:t>
            </a:r>
            <a:endParaRPr lang="fr-FR" dirty="0"/>
          </a:p>
        </p:txBody>
      </p:sp>
      <p:sp>
        <p:nvSpPr>
          <p:cNvPr id="12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20/03/2025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85958920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7" name="Image 3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7285" y="4325888"/>
            <a:ext cx="2021260" cy="135635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pic>
        <p:nvPicPr>
          <p:cNvPr id="3" name="Imag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23451" y="843013"/>
            <a:ext cx="6613071" cy="3348325"/>
          </a:xfrm>
          <a:prstGeom prst="rect">
            <a:avLst/>
          </a:prstGeom>
        </p:spPr>
      </p:pic>
      <p:sp>
        <p:nvSpPr>
          <p:cNvPr id="29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</a:t>
            </a:r>
            <a:r>
              <a:rPr lang="fr-FR" dirty="0" smtClean="0"/>
              <a:t>2 -2025</a:t>
            </a:r>
            <a:endParaRPr lang="fr-FR" dirty="0"/>
          </a:p>
        </p:txBody>
      </p:sp>
      <p:sp>
        <p:nvSpPr>
          <p:cNvPr id="30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20/03/2025</a:t>
            </a:r>
            <a:endParaRPr lang="fr-FR" dirty="0"/>
          </a:p>
        </p:txBody>
      </p:sp>
      <p:pic>
        <p:nvPicPr>
          <p:cNvPr id="31" name="Image 30">
            <a:extLst>
              <a:ext uri="{FF2B5EF4-FFF2-40B4-BE49-F238E27FC236}">
                <a16:creationId xmlns:a16="http://schemas.microsoft.com/office/drawing/2014/main" id="{616564F0-9A46-4F17-A98C-06A4FF73E188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01812" y="797496"/>
            <a:ext cx="1596615" cy="158417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34" name="Image 33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7247" r="9122" b="5432"/>
          <a:stretch/>
        </p:blipFill>
        <p:spPr>
          <a:xfrm>
            <a:off x="8541542" y="653481"/>
            <a:ext cx="2242796" cy="309634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35" name="Image 34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541542" y="4053690"/>
            <a:ext cx="2142876" cy="164438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38" name="Image 37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39592">
            <a:off x="1095747" y="3537863"/>
            <a:ext cx="848433" cy="82514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39" name="Image 38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960195" y="4260812"/>
            <a:ext cx="2852386" cy="141060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40" name="Image 39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41810" y="3605808"/>
            <a:ext cx="785455" cy="61299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180940387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6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Planning et Principaux Jalons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 du WP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10" name="Espace réservé du contenu 4"/>
          <p:cNvSpPr>
            <a:spLocks noGrp="1"/>
          </p:cNvSpPr>
          <p:nvPr>
            <p:ph sz="half" idx="2"/>
          </p:nvPr>
        </p:nvSpPr>
        <p:spPr>
          <a:xfrm>
            <a:off x="375523" y="1862669"/>
            <a:ext cx="2160240" cy="462473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rgbClr val="00B050"/>
                </a:solidFill>
              </a:rPr>
              <a:t>Niobium </a:t>
            </a:r>
            <a:r>
              <a:rPr lang="fr-FR" sz="1100" b="1" dirty="0" err="1" smtClean="0">
                <a:solidFill>
                  <a:srgbClr val="00B050"/>
                </a:solidFill>
              </a:rPr>
              <a:t>material</a:t>
            </a:r>
            <a:endParaRPr lang="fr-FR" sz="1100" b="1" dirty="0" smtClean="0">
              <a:solidFill>
                <a:srgbClr val="00B050"/>
              </a:solidFill>
            </a:endParaRPr>
          </a:p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dirty="0">
                <a:solidFill>
                  <a:srgbClr val="00B050"/>
                </a:solidFill>
              </a:rPr>
              <a:t>C</a:t>
            </a:r>
            <a:r>
              <a:rPr lang="fr-FR" sz="1100" dirty="0" smtClean="0">
                <a:solidFill>
                  <a:srgbClr val="00B050"/>
                </a:solidFill>
              </a:rPr>
              <a:t>all for tender </a:t>
            </a:r>
            <a:r>
              <a:rPr lang="fr-FR" sz="1100" dirty="0" err="1" smtClean="0">
                <a:solidFill>
                  <a:srgbClr val="00B050"/>
                </a:solidFill>
              </a:rPr>
              <a:t>completed</a:t>
            </a:r>
            <a:endParaRPr lang="fr-FR" sz="1100" dirty="0" smtClean="0">
              <a:solidFill>
                <a:srgbClr val="00B050"/>
              </a:solidFill>
            </a:endParaRP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2F472FCC-5AB1-BDBA-8C3A-7F970AE1E2B0}"/>
              </a:ext>
            </a:extLst>
          </p:cNvPr>
          <p:cNvSpPr/>
          <p:nvPr/>
        </p:nvSpPr>
        <p:spPr>
          <a:xfrm>
            <a:off x="129803" y="3230821"/>
            <a:ext cx="1644001" cy="364719"/>
          </a:xfrm>
          <a:prstGeom prst="rect">
            <a:avLst/>
          </a:prstGeom>
          <a:solidFill>
            <a:schemeClr val="tx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037" dirty="0" smtClean="0">
                <a:solidFill>
                  <a:schemeClr val="bg1"/>
                </a:solidFill>
              </a:rPr>
              <a:t>2024</a:t>
            </a:r>
            <a:endParaRPr lang="en-GB" sz="2037" dirty="0">
              <a:solidFill>
                <a:schemeClr val="bg1"/>
              </a:solidFill>
            </a:endParaRPr>
          </a:p>
        </p:txBody>
      </p:sp>
      <p:grpSp>
        <p:nvGrpSpPr>
          <p:cNvPr id="12" name="Groupe 11">
            <a:extLst>
              <a:ext uri="{FF2B5EF4-FFF2-40B4-BE49-F238E27FC236}">
                <a16:creationId xmlns:a16="http://schemas.microsoft.com/office/drawing/2014/main" id="{E43A48BE-7785-DA67-1EE3-29A8CB3F39FD}"/>
              </a:ext>
            </a:extLst>
          </p:cNvPr>
          <p:cNvGrpSpPr/>
          <p:nvPr/>
        </p:nvGrpSpPr>
        <p:grpSpPr>
          <a:xfrm>
            <a:off x="8392299" y="3247364"/>
            <a:ext cx="651956" cy="348176"/>
            <a:chOff x="10858995" y="4834449"/>
            <a:chExt cx="651956" cy="348176"/>
          </a:xfrm>
        </p:grpSpPr>
        <p:sp>
          <p:nvSpPr>
            <p:cNvPr id="13" name="Chevron 12">
              <a:extLst>
                <a:ext uri="{FF2B5EF4-FFF2-40B4-BE49-F238E27FC236}">
                  <a16:creationId xmlns:a16="http://schemas.microsoft.com/office/drawing/2014/main" id="{624FCCC5-84F2-98AC-D8B6-E943B0123C55}"/>
                </a:ext>
              </a:extLst>
            </p:cNvPr>
            <p:cNvSpPr/>
            <p:nvPr/>
          </p:nvSpPr>
          <p:spPr>
            <a:xfrm>
              <a:off x="10858995" y="4839295"/>
              <a:ext cx="301614" cy="343330"/>
            </a:xfrm>
            <a:prstGeom prst="chevron">
              <a:avLst>
                <a:gd name="adj" fmla="val 64626"/>
              </a:avLst>
            </a:prstGeom>
            <a:solidFill>
              <a:schemeClr val="tx1"/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37">
                <a:solidFill>
                  <a:schemeClr val="tx1"/>
                </a:solidFill>
              </a:endParaRPr>
            </a:p>
          </p:txBody>
        </p:sp>
        <p:sp>
          <p:nvSpPr>
            <p:cNvPr id="14" name="Chevron 13">
              <a:extLst>
                <a:ext uri="{FF2B5EF4-FFF2-40B4-BE49-F238E27FC236}">
                  <a16:creationId xmlns:a16="http://schemas.microsoft.com/office/drawing/2014/main" id="{51464142-9DD4-17EC-0F62-9D637BBFE691}"/>
                </a:ext>
              </a:extLst>
            </p:cNvPr>
            <p:cNvSpPr/>
            <p:nvPr/>
          </p:nvSpPr>
          <p:spPr>
            <a:xfrm>
              <a:off x="11037650" y="4834449"/>
              <a:ext cx="310312" cy="343329"/>
            </a:xfrm>
            <a:prstGeom prst="chevron">
              <a:avLst>
                <a:gd name="adj" fmla="val 64626"/>
              </a:avLst>
            </a:prstGeom>
            <a:solidFill>
              <a:schemeClr val="tx1"/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37" dirty="0">
                <a:solidFill>
                  <a:schemeClr val="tx1"/>
                </a:solidFill>
              </a:endParaRPr>
            </a:p>
          </p:txBody>
        </p:sp>
        <p:sp>
          <p:nvSpPr>
            <p:cNvPr id="15" name="Chevron 14">
              <a:extLst>
                <a:ext uri="{FF2B5EF4-FFF2-40B4-BE49-F238E27FC236}">
                  <a16:creationId xmlns:a16="http://schemas.microsoft.com/office/drawing/2014/main" id="{4C2A6004-EF27-96F6-8D4F-2CA2325A5103}"/>
                </a:ext>
              </a:extLst>
            </p:cNvPr>
            <p:cNvSpPr/>
            <p:nvPr/>
          </p:nvSpPr>
          <p:spPr>
            <a:xfrm>
              <a:off x="11200639" y="4834449"/>
              <a:ext cx="310312" cy="343329"/>
            </a:xfrm>
            <a:prstGeom prst="chevron">
              <a:avLst>
                <a:gd name="adj" fmla="val 64626"/>
              </a:avLst>
            </a:prstGeom>
            <a:solidFill>
              <a:schemeClr val="tx1"/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37" dirty="0">
                <a:solidFill>
                  <a:schemeClr val="tx1"/>
                </a:solidFill>
              </a:endParaRPr>
            </a:p>
          </p:txBody>
        </p:sp>
      </p:grpSp>
      <p:sp>
        <p:nvSpPr>
          <p:cNvPr id="16" name="Rectangle 15">
            <a:extLst>
              <a:ext uri="{FF2B5EF4-FFF2-40B4-BE49-F238E27FC236}">
                <a16:creationId xmlns:a16="http://schemas.microsoft.com/office/drawing/2014/main" id="{2F472FCC-5AB1-BDBA-8C3A-7F970AE1E2B0}"/>
              </a:ext>
            </a:extLst>
          </p:cNvPr>
          <p:cNvSpPr/>
          <p:nvPr/>
        </p:nvSpPr>
        <p:spPr>
          <a:xfrm>
            <a:off x="1768505" y="3230821"/>
            <a:ext cx="1644001" cy="364719"/>
          </a:xfrm>
          <a:prstGeom prst="rect">
            <a:avLst/>
          </a:prstGeom>
          <a:solidFill>
            <a:schemeClr val="tx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037" dirty="0" smtClean="0">
                <a:solidFill>
                  <a:schemeClr val="bg1"/>
                </a:solidFill>
              </a:rPr>
              <a:t>2025</a:t>
            </a:r>
            <a:endParaRPr lang="en-GB" sz="2037" dirty="0">
              <a:solidFill>
                <a:schemeClr val="bg1"/>
              </a:solidFill>
            </a:endParaRP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2F472FCC-5AB1-BDBA-8C3A-7F970AE1E2B0}"/>
              </a:ext>
            </a:extLst>
          </p:cNvPr>
          <p:cNvSpPr/>
          <p:nvPr/>
        </p:nvSpPr>
        <p:spPr>
          <a:xfrm>
            <a:off x="3417110" y="3230822"/>
            <a:ext cx="1644001" cy="364719"/>
          </a:xfrm>
          <a:prstGeom prst="rect">
            <a:avLst/>
          </a:prstGeom>
          <a:solidFill>
            <a:schemeClr val="tx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037" dirty="0" smtClean="0">
                <a:solidFill>
                  <a:schemeClr val="bg1"/>
                </a:solidFill>
              </a:rPr>
              <a:t>2026</a:t>
            </a:r>
            <a:endParaRPr lang="en-GB" sz="2037" dirty="0">
              <a:solidFill>
                <a:schemeClr val="bg1"/>
              </a:solidFill>
            </a:endParaRP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2F472FCC-5AB1-BDBA-8C3A-7F970AE1E2B0}"/>
              </a:ext>
            </a:extLst>
          </p:cNvPr>
          <p:cNvSpPr/>
          <p:nvPr/>
        </p:nvSpPr>
        <p:spPr>
          <a:xfrm>
            <a:off x="5056043" y="3230822"/>
            <a:ext cx="1644001" cy="364719"/>
          </a:xfrm>
          <a:prstGeom prst="rect">
            <a:avLst/>
          </a:prstGeom>
          <a:solidFill>
            <a:schemeClr val="tx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037" dirty="0" smtClean="0">
                <a:solidFill>
                  <a:schemeClr val="bg1"/>
                </a:solidFill>
              </a:rPr>
              <a:t>2027</a:t>
            </a:r>
            <a:endParaRPr lang="en-GB" sz="2037" dirty="0">
              <a:solidFill>
                <a:schemeClr val="bg1"/>
              </a:solidFill>
            </a:endParaRP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2F472FCC-5AB1-BDBA-8C3A-7F970AE1E2B0}"/>
              </a:ext>
            </a:extLst>
          </p:cNvPr>
          <p:cNvSpPr/>
          <p:nvPr/>
        </p:nvSpPr>
        <p:spPr>
          <a:xfrm>
            <a:off x="6699117" y="3230823"/>
            <a:ext cx="1644001" cy="364719"/>
          </a:xfrm>
          <a:prstGeom prst="rect">
            <a:avLst/>
          </a:prstGeom>
          <a:solidFill>
            <a:schemeClr val="tx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037" dirty="0" smtClean="0">
                <a:solidFill>
                  <a:schemeClr val="bg1"/>
                </a:solidFill>
              </a:rPr>
              <a:t>2028</a:t>
            </a:r>
            <a:endParaRPr lang="en-GB" sz="2037" dirty="0">
              <a:solidFill>
                <a:schemeClr val="bg1"/>
              </a:solidFill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1283511" y="4612075"/>
            <a:ext cx="1656183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050" b="1" dirty="0" smtClean="0">
                <a:solidFill>
                  <a:srgbClr val="FF0000"/>
                </a:solidFill>
                <a:latin typeface="+mn-lt"/>
              </a:rPr>
              <a:t>5 </a:t>
            </a:r>
            <a:r>
              <a:rPr lang="fr-FR" sz="1050" b="1" dirty="0" err="1" smtClean="0">
                <a:solidFill>
                  <a:srgbClr val="FF0000"/>
                </a:solidFill>
                <a:latin typeface="+mn-lt"/>
              </a:rPr>
              <a:t>cell</a:t>
            </a:r>
            <a:r>
              <a:rPr lang="fr-FR" sz="1050" b="1" dirty="0" smtClean="0">
                <a:solidFill>
                  <a:srgbClr val="FF0000"/>
                </a:solidFill>
                <a:latin typeface="+mn-lt"/>
              </a:rPr>
              <a:t> </a:t>
            </a:r>
            <a:r>
              <a:rPr lang="fr-FR" sz="1050" b="1" dirty="0" err="1" smtClean="0">
                <a:solidFill>
                  <a:srgbClr val="FF0000"/>
                </a:solidFill>
                <a:latin typeface="+mn-lt"/>
              </a:rPr>
              <a:t>cavities</a:t>
            </a:r>
            <a:r>
              <a:rPr lang="fr-FR" sz="1050" b="1" dirty="0" smtClean="0">
                <a:solidFill>
                  <a:srgbClr val="FF0000"/>
                </a:solidFill>
                <a:latin typeface="+mn-lt"/>
              </a:rPr>
              <a:t> fabrication</a:t>
            </a:r>
          </a:p>
          <a:p>
            <a:pPr algn="ctr"/>
            <a:r>
              <a:rPr lang="fr-FR" sz="1050" dirty="0" err="1" smtClean="0">
                <a:solidFill>
                  <a:srgbClr val="FF0000"/>
                </a:solidFill>
                <a:latin typeface="+mn-lt"/>
              </a:rPr>
              <a:t>Purchase</a:t>
            </a:r>
            <a:r>
              <a:rPr lang="fr-FR" sz="1050" dirty="0" smtClean="0">
                <a:solidFill>
                  <a:srgbClr val="FF0000"/>
                </a:solidFill>
                <a:latin typeface="+mn-lt"/>
              </a:rPr>
              <a:t> </a:t>
            </a:r>
            <a:r>
              <a:rPr lang="fr-FR" sz="1050" dirty="0" err="1" smtClean="0">
                <a:solidFill>
                  <a:srgbClr val="FF0000"/>
                </a:solidFill>
                <a:latin typeface="+mn-lt"/>
              </a:rPr>
              <a:t>Order</a:t>
            </a:r>
            <a:endParaRPr lang="fr-FR" sz="1050" dirty="0" smtClean="0">
              <a:solidFill>
                <a:srgbClr val="FF0000"/>
              </a:solidFill>
              <a:latin typeface="+mn-lt"/>
            </a:endParaRPr>
          </a:p>
        </p:txBody>
      </p:sp>
      <p:cxnSp>
        <p:nvCxnSpPr>
          <p:cNvPr id="21" name="Connecteur droit avec flèche 20"/>
          <p:cNvCxnSpPr>
            <a:stCxn id="10" idx="2"/>
          </p:cNvCxnSpPr>
          <p:nvPr/>
        </p:nvCxnSpPr>
        <p:spPr>
          <a:xfrm>
            <a:off x="1455643" y="2325142"/>
            <a:ext cx="0" cy="92222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Connecteur droit avec flèche 21"/>
          <p:cNvCxnSpPr/>
          <p:nvPr/>
        </p:nvCxnSpPr>
        <p:spPr>
          <a:xfrm flipH="1" flipV="1">
            <a:off x="2170455" y="3608579"/>
            <a:ext cx="4929" cy="949295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Espace réservé du contenu 4"/>
          <p:cNvSpPr>
            <a:spLocks noGrp="1"/>
          </p:cNvSpPr>
          <p:nvPr>
            <p:ph sz="half" idx="2"/>
          </p:nvPr>
        </p:nvSpPr>
        <p:spPr>
          <a:xfrm>
            <a:off x="1239618" y="2269788"/>
            <a:ext cx="1872209" cy="462473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rgbClr val="F39200"/>
                </a:solidFill>
              </a:rPr>
              <a:t>Niobium </a:t>
            </a:r>
            <a:r>
              <a:rPr lang="fr-FR" sz="1100" b="1" dirty="0" err="1" smtClean="0">
                <a:solidFill>
                  <a:srgbClr val="F39200"/>
                </a:solidFill>
              </a:rPr>
              <a:t>material</a:t>
            </a:r>
            <a:endParaRPr lang="fr-FR" sz="1100" b="1" dirty="0" smtClean="0">
              <a:solidFill>
                <a:srgbClr val="F39200"/>
              </a:solidFill>
            </a:endParaRPr>
          </a:p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dirty="0" smtClean="0">
                <a:solidFill>
                  <a:srgbClr val="F39200"/>
                </a:solidFill>
              </a:rPr>
              <a:t>Delivery</a:t>
            </a:r>
          </a:p>
        </p:txBody>
      </p:sp>
      <p:cxnSp>
        <p:nvCxnSpPr>
          <p:cNvPr id="24" name="Connecteur droit avec flèche 23"/>
          <p:cNvCxnSpPr>
            <a:stCxn id="23" idx="2"/>
          </p:cNvCxnSpPr>
          <p:nvPr/>
        </p:nvCxnSpPr>
        <p:spPr>
          <a:xfrm>
            <a:off x="2175723" y="2732261"/>
            <a:ext cx="69" cy="51510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Rectangle 24"/>
          <p:cNvSpPr/>
          <p:nvPr/>
        </p:nvSpPr>
        <p:spPr>
          <a:xfrm>
            <a:off x="1928783" y="4677570"/>
            <a:ext cx="3024335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050" b="1" dirty="0" err="1" smtClean="0">
                <a:solidFill>
                  <a:srgbClr val="F39200"/>
                </a:solidFill>
                <a:latin typeface="+mn-lt"/>
              </a:rPr>
              <a:t>Monocell</a:t>
            </a:r>
            <a:r>
              <a:rPr lang="fr-FR" sz="1050" b="1" dirty="0" smtClean="0">
                <a:solidFill>
                  <a:srgbClr val="F39200"/>
                </a:solidFill>
                <a:latin typeface="+mn-lt"/>
              </a:rPr>
              <a:t> prototype</a:t>
            </a:r>
          </a:p>
          <a:p>
            <a:pPr algn="ctr"/>
            <a:r>
              <a:rPr lang="fr-FR" sz="1050" dirty="0" smtClean="0">
                <a:solidFill>
                  <a:srgbClr val="F39200"/>
                </a:solidFill>
                <a:latin typeface="+mn-lt"/>
              </a:rPr>
              <a:t>Delivery</a:t>
            </a:r>
          </a:p>
        </p:txBody>
      </p:sp>
      <p:cxnSp>
        <p:nvCxnSpPr>
          <p:cNvPr id="26" name="Connecteur droit avec flèche 25"/>
          <p:cNvCxnSpPr/>
          <p:nvPr/>
        </p:nvCxnSpPr>
        <p:spPr>
          <a:xfrm flipV="1">
            <a:off x="3412506" y="3590693"/>
            <a:ext cx="4604" cy="111469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Rectangle 26"/>
          <p:cNvSpPr/>
          <p:nvPr/>
        </p:nvSpPr>
        <p:spPr>
          <a:xfrm>
            <a:off x="3489390" y="4295379"/>
            <a:ext cx="3024335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050" b="1" dirty="0" smtClean="0">
                <a:solidFill>
                  <a:srgbClr val="F39200"/>
                </a:solidFill>
                <a:latin typeface="+mn-lt"/>
              </a:rPr>
              <a:t>First 5 </a:t>
            </a:r>
            <a:r>
              <a:rPr lang="fr-FR" sz="1050" b="1" dirty="0" err="1" smtClean="0">
                <a:solidFill>
                  <a:srgbClr val="F39200"/>
                </a:solidFill>
                <a:latin typeface="+mn-lt"/>
              </a:rPr>
              <a:t>cell</a:t>
            </a:r>
            <a:r>
              <a:rPr lang="fr-FR" sz="1050" b="1" dirty="0" smtClean="0">
                <a:solidFill>
                  <a:srgbClr val="F39200"/>
                </a:solidFill>
                <a:latin typeface="+mn-lt"/>
              </a:rPr>
              <a:t> </a:t>
            </a:r>
            <a:r>
              <a:rPr lang="fr-FR" sz="1050" b="1" dirty="0" err="1" smtClean="0">
                <a:solidFill>
                  <a:srgbClr val="F39200"/>
                </a:solidFill>
                <a:latin typeface="+mn-lt"/>
              </a:rPr>
              <a:t>cavity</a:t>
            </a:r>
            <a:endParaRPr lang="fr-FR" sz="1050" b="1" dirty="0">
              <a:solidFill>
                <a:srgbClr val="F39200"/>
              </a:solidFill>
              <a:latin typeface="+mn-lt"/>
            </a:endParaRPr>
          </a:p>
          <a:p>
            <a:pPr algn="ctr"/>
            <a:r>
              <a:rPr lang="fr-FR" sz="1050" dirty="0" smtClean="0">
                <a:solidFill>
                  <a:srgbClr val="F39200"/>
                </a:solidFill>
                <a:latin typeface="+mn-lt"/>
              </a:rPr>
              <a:t>Delivery</a:t>
            </a:r>
          </a:p>
        </p:txBody>
      </p:sp>
      <p:cxnSp>
        <p:nvCxnSpPr>
          <p:cNvPr id="28" name="Connecteur droit avec flèche 27"/>
          <p:cNvCxnSpPr/>
          <p:nvPr/>
        </p:nvCxnSpPr>
        <p:spPr>
          <a:xfrm flipV="1">
            <a:off x="5065027" y="3572664"/>
            <a:ext cx="0" cy="73662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Rectangle 28"/>
          <p:cNvSpPr/>
          <p:nvPr/>
        </p:nvSpPr>
        <p:spPr>
          <a:xfrm>
            <a:off x="3003488" y="4322449"/>
            <a:ext cx="1569592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050" b="1" dirty="0" err="1" smtClean="0">
                <a:latin typeface="+mn-lt"/>
              </a:rPr>
              <a:t>Monocell</a:t>
            </a:r>
            <a:r>
              <a:rPr lang="fr-FR" sz="1050" b="1" dirty="0" smtClean="0">
                <a:latin typeface="+mn-lt"/>
              </a:rPr>
              <a:t> prototype</a:t>
            </a:r>
          </a:p>
          <a:p>
            <a:pPr algn="ctr"/>
            <a:r>
              <a:rPr lang="fr-FR" sz="1050" dirty="0" err="1" smtClean="0">
                <a:latin typeface="+mn-lt"/>
              </a:rPr>
              <a:t>Tested</a:t>
            </a:r>
            <a:endParaRPr lang="fr-FR" sz="1050" dirty="0" smtClean="0">
              <a:latin typeface="+mn-lt"/>
            </a:endParaRPr>
          </a:p>
        </p:txBody>
      </p:sp>
      <p:cxnSp>
        <p:nvCxnSpPr>
          <p:cNvPr id="30" name="Connecteur droit avec flèche 29"/>
          <p:cNvCxnSpPr>
            <a:stCxn id="29" idx="0"/>
          </p:cNvCxnSpPr>
          <p:nvPr/>
        </p:nvCxnSpPr>
        <p:spPr>
          <a:xfrm flipH="1" flipV="1">
            <a:off x="3777625" y="3614979"/>
            <a:ext cx="10659" cy="70747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Espace réservé du contenu 4"/>
          <p:cNvSpPr>
            <a:spLocks noGrp="1"/>
          </p:cNvSpPr>
          <p:nvPr>
            <p:ph sz="half" idx="2"/>
          </p:nvPr>
        </p:nvSpPr>
        <p:spPr>
          <a:xfrm>
            <a:off x="2074019" y="1343648"/>
            <a:ext cx="1821334" cy="498559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chemeClr val="tx1"/>
                </a:solidFill>
              </a:rPr>
              <a:t>Adaptation/modifications of the ESS Cryomodule</a:t>
            </a:r>
          </a:p>
        </p:txBody>
      </p:sp>
      <p:cxnSp>
        <p:nvCxnSpPr>
          <p:cNvPr id="32" name="Connecteur droit avec flèche 31"/>
          <p:cNvCxnSpPr>
            <a:stCxn id="31" idx="2"/>
          </p:cNvCxnSpPr>
          <p:nvPr/>
        </p:nvCxnSpPr>
        <p:spPr>
          <a:xfrm>
            <a:off x="2984686" y="1842207"/>
            <a:ext cx="0" cy="135528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Espace réservé du contenu 4"/>
          <p:cNvSpPr>
            <a:spLocks noGrp="1"/>
          </p:cNvSpPr>
          <p:nvPr>
            <p:ph sz="half" idx="2"/>
          </p:nvPr>
        </p:nvSpPr>
        <p:spPr>
          <a:xfrm>
            <a:off x="5348377" y="1431079"/>
            <a:ext cx="1821334" cy="333317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rgbClr val="F39200"/>
                </a:solidFill>
              </a:rPr>
              <a:t>Cryomodule </a:t>
            </a:r>
            <a:r>
              <a:rPr lang="fr-FR" sz="1100" b="1" dirty="0" err="1" smtClean="0">
                <a:solidFill>
                  <a:srgbClr val="F39200"/>
                </a:solidFill>
              </a:rPr>
              <a:t>assembly</a:t>
            </a:r>
            <a:endParaRPr lang="fr-FR" sz="1100" b="1" dirty="0" smtClean="0">
              <a:solidFill>
                <a:srgbClr val="F39200"/>
              </a:solidFill>
            </a:endParaRPr>
          </a:p>
        </p:txBody>
      </p:sp>
      <p:cxnSp>
        <p:nvCxnSpPr>
          <p:cNvPr id="34" name="Connecteur droit avec flèche 33"/>
          <p:cNvCxnSpPr>
            <a:stCxn id="33" idx="2"/>
          </p:cNvCxnSpPr>
          <p:nvPr/>
        </p:nvCxnSpPr>
        <p:spPr>
          <a:xfrm flipH="1">
            <a:off x="6250509" y="1764396"/>
            <a:ext cx="8535" cy="145443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Rectangle 34"/>
          <p:cNvSpPr/>
          <p:nvPr/>
        </p:nvSpPr>
        <p:spPr>
          <a:xfrm>
            <a:off x="3849703" y="3930571"/>
            <a:ext cx="3024335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050" b="1" dirty="0" smtClean="0">
                <a:latin typeface="+mn-lt"/>
              </a:rPr>
              <a:t>Last 5cell </a:t>
            </a:r>
            <a:r>
              <a:rPr lang="fr-FR" sz="1050" b="1" dirty="0" err="1" smtClean="0">
                <a:latin typeface="+mn-lt"/>
              </a:rPr>
              <a:t>cavity</a:t>
            </a:r>
            <a:endParaRPr lang="fr-FR" sz="1050" b="1" dirty="0" smtClean="0">
              <a:latin typeface="+mn-lt"/>
            </a:endParaRPr>
          </a:p>
          <a:p>
            <a:pPr algn="ctr"/>
            <a:r>
              <a:rPr lang="fr-FR" sz="1050" dirty="0" err="1" smtClean="0">
                <a:latin typeface="+mn-lt"/>
              </a:rPr>
              <a:t>Tested</a:t>
            </a:r>
            <a:endParaRPr lang="fr-FR" sz="1050" dirty="0" smtClean="0">
              <a:latin typeface="+mn-lt"/>
            </a:endParaRPr>
          </a:p>
        </p:txBody>
      </p:sp>
      <p:cxnSp>
        <p:nvCxnSpPr>
          <p:cNvPr id="36" name="Connecteur droit avec flèche 35"/>
          <p:cNvCxnSpPr/>
          <p:nvPr/>
        </p:nvCxnSpPr>
        <p:spPr>
          <a:xfrm flipV="1">
            <a:off x="5411187" y="3581633"/>
            <a:ext cx="0" cy="34893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Espace réservé du contenu 4"/>
          <p:cNvSpPr>
            <a:spLocks noGrp="1"/>
          </p:cNvSpPr>
          <p:nvPr>
            <p:ph sz="half" idx="2"/>
          </p:nvPr>
        </p:nvSpPr>
        <p:spPr>
          <a:xfrm>
            <a:off x="6136253" y="2394741"/>
            <a:ext cx="1821334" cy="498559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rgbClr val="F39200"/>
                </a:solidFill>
              </a:rPr>
              <a:t>Cryomodule test</a:t>
            </a:r>
          </a:p>
        </p:txBody>
      </p:sp>
      <p:cxnSp>
        <p:nvCxnSpPr>
          <p:cNvPr id="38" name="Connecteur droit avec flèche 37"/>
          <p:cNvCxnSpPr/>
          <p:nvPr/>
        </p:nvCxnSpPr>
        <p:spPr>
          <a:xfrm>
            <a:off x="7046508" y="2721148"/>
            <a:ext cx="0" cy="51510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Connecteur droit 38"/>
          <p:cNvCxnSpPr/>
          <p:nvPr/>
        </p:nvCxnSpPr>
        <p:spPr>
          <a:xfrm>
            <a:off x="1833207" y="3254371"/>
            <a:ext cx="0" cy="325970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Espace réservé du contenu 4"/>
          <p:cNvSpPr>
            <a:spLocks noGrp="1"/>
          </p:cNvSpPr>
          <p:nvPr>
            <p:ph sz="half" idx="2"/>
          </p:nvPr>
        </p:nvSpPr>
        <p:spPr>
          <a:xfrm>
            <a:off x="4404003" y="2284412"/>
            <a:ext cx="1276238" cy="505848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chemeClr val="tx1"/>
                </a:solidFill>
              </a:rPr>
              <a:t>RF Power </a:t>
            </a:r>
            <a:r>
              <a:rPr lang="fr-FR" sz="1100" b="1" dirty="0" err="1" smtClean="0">
                <a:solidFill>
                  <a:schemeClr val="tx1"/>
                </a:solidFill>
              </a:rPr>
              <a:t>couplers</a:t>
            </a:r>
            <a:r>
              <a:rPr lang="fr-FR" sz="1100" b="1" dirty="0">
                <a:solidFill>
                  <a:schemeClr val="tx1"/>
                </a:solidFill>
              </a:rPr>
              <a:t> </a:t>
            </a:r>
            <a:r>
              <a:rPr lang="fr-FR" sz="1100" b="1" dirty="0" err="1" smtClean="0">
                <a:solidFill>
                  <a:schemeClr val="tx1"/>
                </a:solidFill>
              </a:rPr>
              <a:t>conditioning</a:t>
            </a:r>
            <a:endParaRPr lang="fr-FR" sz="1100" b="1" dirty="0" smtClean="0">
              <a:solidFill>
                <a:schemeClr val="tx1"/>
              </a:solidFill>
            </a:endParaRPr>
          </a:p>
        </p:txBody>
      </p:sp>
      <p:cxnSp>
        <p:nvCxnSpPr>
          <p:cNvPr id="41" name="Connecteur droit avec flèche 40"/>
          <p:cNvCxnSpPr>
            <a:stCxn id="40" idx="2"/>
          </p:cNvCxnSpPr>
          <p:nvPr/>
        </p:nvCxnSpPr>
        <p:spPr>
          <a:xfrm>
            <a:off x="5042122" y="2790260"/>
            <a:ext cx="8068" cy="447806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Espace réservé du contenu 4"/>
          <p:cNvSpPr>
            <a:spLocks noGrp="1"/>
          </p:cNvSpPr>
          <p:nvPr>
            <p:ph sz="half" idx="2"/>
          </p:nvPr>
        </p:nvSpPr>
        <p:spPr>
          <a:xfrm>
            <a:off x="3049910" y="2234838"/>
            <a:ext cx="1198087" cy="631175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chemeClr val="tx1"/>
                </a:solidFill>
              </a:rPr>
              <a:t>HOM </a:t>
            </a:r>
            <a:r>
              <a:rPr lang="fr-FR" sz="1100" b="1" dirty="0" err="1" smtClean="0">
                <a:solidFill>
                  <a:schemeClr val="tx1"/>
                </a:solidFill>
              </a:rPr>
              <a:t>Couplers</a:t>
            </a:r>
            <a:r>
              <a:rPr lang="fr-FR" sz="1100" b="1" dirty="0" smtClean="0">
                <a:solidFill>
                  <a:schemeClr val="tx1"/>
                </a:solidFill>
              </a:rPr>
              <a:t> fabrication</a:t>
            </a:r>
          </a:p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endParaRPr lang="fr-FR" sz="1100" b="1" dirty="0" smtClean="0">
              <a:solidFill>
                <a:schemeClr val="tx1"/>
              </a:solidFill>
            </a:endParaRPr>
          </a:p>
        </p:txBody>
      </p:sp>
      <p:cxnSp>
        <p:nvCxnSpPr>
          <p:cNvPr id="43" name="Connecteur droit avec flèche 42"/>
          <p:cNvCxnSpPr/>
          <p:nvPr/>
        </p:nvCxnSpPr>
        <p:spPr>
          <a:xfrm>
            <a:off x="3617946" y="2790260"/>
            <a:ext cx="1056" cy="45201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4" name="Rectangle 43"/>
          <p:cNvSpPr/>
          <p:nvPr/>
        </p:nvSpPr>
        <p:spPr>
          <a:xfrm>
            <a:off x="733815" y="4096642"/>
            <a:ext cx="1656183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050" b="1" dirty="0" smtClean="0">
                <a:solidFill>
                  <a:srgbClr val="00B050"/>
                </a:solidFill>
                <a:latin typeface="+mn-lt"/>
              </a:rPr>
              <a:t>5 </a:t>
            </a:r>
            <a:r>
              <a:rPr lang="fr-FR" sz="1050" b="1" dirty="0" err="1" smtClean="0">
                <a:solidFill>
                  <a:srgbClr val="00B050"/>
                </a:solidFill>
                <a:latin typeface="+mn-lt"/>
              </a:rPr>
              <a:t>cell</a:t>
            </a:r>
            <a:r>
              <a:rPr lang="fr-FR" sz="1050" b="1" dirty="0" smtClean="0">
                <a:solidFill>
                  <a:srgbClr val="00B050"/>
                </a:solidFill>
                <a:latin typeface="+mn-lt"/>
              </a:rPr>
              <a:t> </a:t>
            </a:r>
            <a:r>
              <a:rPr lang="fr-FR" sz="1050" b="1" dirty="0" err="1" smtClean="0">
                <a:solidFill>
                  <a:srgbClr val="00B050"/>
                </a:solidFill>
                <a:latin typeface="+mn-lt"/>
              </a:rPr>
              <a:t>cavities</a:t>
            </a:r>
            <a:r>
              <a:rPr lang="fr-FR" sz="1050" b="1" dirty="0" smtClean="0">
                <a:solidFill>
                  <a:srgbClr val="00B050"/>
                </a:solidFill>
                <a:latin typeface="+mn-lt"/>
              </a:rPr>
              <a:t> fabrication</a:t>
            </a:r>
          </a:p>
          <a:p>
            <a:pPr algn="ctr"/>
            <a:r>
              <a:rPr lang="fr-FR" sz="1050" dirty="0" smtClean="0">
                <a:solidFill>
                  <a:srgbClr val="00B050"/>
                </a:solidFill>
                <a:latin typeface="+mn-lt"/>
              </a:rPr>
              <a:t>Tender publication</a:t>
            </a:r>
          </a:p>
        </p:txBody>
      </p:sp>
      <p:cxnSp>
        <p:nvCxnSpPr>
          <p:cNvPr id="45" name="Connecteur droit avec flèche 44"/>
          <p:cNvCxnSpPr/>
          <p:nvPr/>
        </p:nvCxnSpPr>
        <p:spPr>
          <a:xfrm flipH="1" flipV="1">
            <a:off x="1561907" y="3590694"/>
            <a:ext cx="1158" cy="503406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6" name="Image 45">
            <a:extLst>
              <a:ext uri="{FF2B5EF4-FFF2-40B4-BE49-F238E27FC236}">
                <a16:creationId xmlns:a16="http://schemas.microsoft.com/office/drawing/2014/main" id="{ADEDE24B-A544-4964-9A3D-632B638CD764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034962" y="1067269"/>
            <a:ext cx="448164" cy="365673"/>
          </a:xfrm>
          <a:prstGeom prst="rect">
            <a:avLst/>
          </a:prstGeom>
        </p:spPr>
      </p:pic>
      <p:pic>
        <p:nvPicPr>
          <p:cNvPr id="47" name="Image 46">
            <a:extLst>
              <a:ext uri="{FF2B5EF4-FFF2-40B4-BE49-F238E27FC236}">
                <a16:creationId xmlns:a16="http://schemas.microsoft.com/office/drawing/2014/main" id="{CE338D71-F233-4A08-AA02-6BC1F9712D6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26547" y="1986338"/>
            <a:ext cx="440744" cy="440744"/>
          </a:xfrm>
          <a:prstGeom prst="rect">
            <a:avLst/>
          </a:prstGeom>
        </p:spPr>
      </p:pic>
      <p:pic>
        <p:nvPicPr>
          <p:cNvPr id="48" name="Image 47">
            <a:extLst>
              <a:ext uri="{FF2B5EF4-FFF2-40B4-BE49-F238E27FC236}">
                <a16:creationId xmlns:a16="http://schemas.microsoft.com/office/drawing/2014/main" id="{9AC75166-B88F-42B9-87FF-A468FA0BF577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042122" y="3669082"/>
            <a:ext cx="789941" cy="357053"/>
          </a:xfrm>
          <a:prstGeom prst="rect">
            <a:avLst/>
          </a:prstGeom>
        </p:spPr>
      </p:pic>
      <p:pic>
        <p:nvPicPr>
          <p:cNvPr id="49" name="Picture 2" descr="Fichier:Logo CERN.jpg">
            <a:extLst>
              <a:ext uri="{FF2B5EF4-FFF2-40B4-BE49-F238E27FC236}">
                <a16:creationId xmlns:a16="http://schemas.microsoft.com/office/drawing/2014/main" id="{4E0A8048-B2E7-43B7-A03E-FA497F38AC6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106900" y="1900688"/>
            <a:ext cx="304287" cy="3113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0" name="Image 49">
            <a:extLst>
              <a:ext uri="{FF2B5EF4-FFF2-40B4-BE49-F238E27FC236}">
                <a16:creationId xmlns:a16="http://schemas.microsoft.com/office/drawing/2014/main" id="{8721F8B0-DD32-453C-92C2-46D9FA82484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767725" y="4242039"/>
            <a:ext cx="444608" cy="311318"/>
          </a:xfrm>
          <a:prstGeom prst="rect">
            <a:avLst/>
          </a:prstGeom>
        </p:spPr>
      </p:pic>
      <p:pic>
        <p:nvPicPr>
          <p:cNvPr id="51" name="Picture 2" descr="Fichier:Logo CERN.jpg">
            <a:extLst>
              <a:ext uri="{FF2B5EF4-FFF2-40B4-BE49-F238E27FC236}">
                <a16:creationId xmlns:a16="http://schemas.microsoft.com/office/drawing/2014/main" id="{4E0A8048-B2E7-43B7-A03E-FA497F38AC6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487852" y="1908607"/>
            <a:ext cx="304287" cy="3113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2" name="Image 51">
            <a:extLst>
              <a:ext uri="{FF2B5EF4-FFF2-40B4-BE49-F238E27FC236}">
                <a16:creationId xmlns:a16="http://schemas.microsoft.com/office/drawing/2014/main" id="{8721F8B0-DD32-453C-92C2-46D9FA82484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007357" y="1013520"/>
            <a:ext cx="444608" cy="311318"/>
          </a:xfrm>
          <a:prstGeom prst="rect">
            <a:avLst/>
          </a:prstGeom>
        </p:spPr>
      </p:pic>
      <p:pic>
        <p:nvPicPr>
          <p:cNvPr id="53" name="Image 52">
            <a:extLst>
              <a:ext uri="{FF2B5EF4-FFF2-40B4-BE49-F238E27FC236}">
                <a16:creationId xmlns:a16="http://schemas.microsoft.com/office/drawing/2014/main" id="{8721F8B0-DD32-453C-92C2-46D9FA82484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199291" y="1560985"/>
            <a:ext cx="444608" cy="311318"/>
          </a:xfrm>
          <a:prstGeom prst="rect">
            <a:avLst/>
          </a:prstGeom>
        </p:spPr>
      </p:pic>
      <p:pic>
        <p:nvPicPr>
          <p:cNvPr id="54" name="Image 53">
            <a:extLst>
              <a:ext uri="{FF2B5EF4-FFF2-40B4-BE49-F238E27FC236}">
                <a16:creationId xmlns:a16="http://schemas.microsoft.com/office/drawing/2014/main" id="{8721F8B0-DD32-453C-92C2-46D9FA82484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849112" y="4999759"/>
            <a:ext cx="444608" cy="311318"/>
          </a:xfrm>
          <a:prstGeom prst="rect">
            <a:avLst/>
          </a:prstGeom>
        </p:spPr>
      </p:pic>
      <p:sp>
        <p:nvSpPr>
          <p:cNvPr id="55" name="Étoile à 5 branches 54"/>
          <p:cNvSpPr/>
          <p:nvPr/>
        </p:nvSpPr>
        <p:spPr>
          <a:xfrm>
            <a:off x="3670952" y="3382855"/>
            <a:ext cx="214366" cy="204952"/>
          </a:xfrm>
          <a:prstGeom prst="star5">
            <a:avLst/>
          </a:prstGeom>
          <a:solidFill>
            <a:schemeClr val="bg1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800"/>
          </a:p>
        </p:txBody>
      </p:sp>
      <p:pic>
        <p:nvPicPr>
          <p:cNvPr id="3" name="Image 2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48849" y="1038289"/>
            <a:ext cx="414396" cy="272746"/>
          </a:xfrm>
          <a:prstGeom prst="rect">
            <a:avLst/>
          </a:prstGeom>
        </p:spPr>
      </p:pic>
      <p:pic>
        <p:nvPicPr>
          <p:cNvPr id="57" name="Image 56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03916" y="1919715"/>
            <a:ext cx="414396" cy="272746"/>
          </a:xfrm>
          <a:prstGeom prst="rect">
            <a:avLst/>
          </a:prstGeom>
        </p:spPr>
      </p:pic>
      <p:sp>
        <p:nvSpPr>
          <p:cNvPr id="61" name="ZoneTexte 60">
            <a:extLst>
              <a:ext uri="{FF2B5EF4-FFF2-40B4-BE49-F238E27FC236}">
                <a16:creationId xmlns:a16="http://schemas.microsoft.com/office/drawing/2014/main" id="{B0E84737-30F5-79AC-809E-6E6711EDA783}"/>
              </a:ext>
            </a:extLst>
          </p:cNvPr>
          <p:cNvSpPr txBox="1"/>
          <p:nvPr/>
        </p:nvSpPr>
        <p:spPr>
          <a:xfrm>
            <a:off x="5710725" y="4684591"/>
            <a:ext cx="701534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b="1" dirty="0" smtClean="0">
                <a:solidFill>
                  <a:srgbClr val="FF0000"/>
                </a:solidFill>
              </a:rPr>
              <a:t>Chemin critique: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b="1" dirty="0" smtClean="0">
                <a:solidFill>
                  <a:srgbClr val="FF0000"/>
                </a:solidFill>
              </a:rPr>
              <a:t>commande des cavités,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b="1" dirty="0" smtClean="0">
                <a:solidFill>
                  <a:srgbClr val="FF0000"/>
                </a:solidFill>
              </a:rPr>
              <a:t>commandes </a:t>
            </a:r>
            <a:r>
              <a:rPr lang="fr-FR" sz="1400" b="1" dirty="0">
                <a:solidFill>
                  <a:srgbClr val="FF0000"/>
                </a:solidFill>
              </a:rPr>
              <a:t>des composants du cryomodule en </a:t>
            </a:r>
            <a:r>
              <a:rPr lang="fr-FR" sz="1400" b="1" dirty="0" smtClean="0">
                <a:solidFill>
                  <a:srgbClr val="FF0000"/>
                </a:solidFill>
              </a:rPr>
              <a:t>2025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b="1" dirty="0" smtClean="0">
                <a:solidFill>
                  <a:srgbClr val="F39200"/>
                </a:solidFill>
              </a:rPr>
              <a:t>design des absorbeurs. </a:t>
            </a:r>
          </a:p>
        </p:txBody>
      </p:sp>
      <p:sp>
        <p:nvSpPr>
          <p:cNvPr id="62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</a:t>
            </a:r>
            <a:r>
              <a:rPr lang="fr-FR" dirty="0" smtClean="0"/>
              <a:t>2 -2025</a:t>
            </a:r>
            <a:endParaRPr lang="fr-FR" dirty="0"/>
          </a:p>
        </p:txBody>
      </p:sp>
      <p:sp>
        <p:nvSpPr>
          <p:cNvPr id="64" name="Étoile à 5 branches 63"/>
          <p:cNvSpPr/>
          <p:nvPr/>
        </p:nvSpPr>
        <p:spPr>
          <a:xfrm>
            <a:off x="2061044" y="3373464"/>
            <a:ext cx="214366" cy="204952"/>
          </a:xfrm>
          <a:prstGeom prst="star5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800"/>
          </a:p>
        </p:txBody>
      </p:sp>
      <p:sp>
        <p:nvSpPr>
          <p:cNvPr id="67" name="ZoneTexte 66"/>
          <p:cNvSpPr txBox="1"/>
          <p:nvPr/>
        </p:nvSpPr>
        <p:spPr>
          <a:xfrm>
            <a:off x="2293617" y="2636747"/>
            <a:ext cx="976631" cy="600164"/>
          </a:xfrm>
          <a:custGeom>
            <a:avLst/>
            <a:gdLst>
              <a:gd name="connsiteX0" fmla="*/ 0 w 1053778"/>
              <a:gd name="connsiteY0" fmla="*/ 0 h 600164"/>
              <a:gd name="connsiteX1" fmla="*/ 1053778 w 1053778"/>
              <a:gd name="connsiteY1" fmla="*/ 0 h 600164"/>
              <a:gd name="connsiteX2" fmla="*/ 1053778 w 1053778"/>
              <a:gd name="connsiteY2" fmla="*/ 600164 h 600164"/>
              <a:gd name="connsiteX3" fmla="*/ 0 w 1053778"/>
              <a:gd name="connsiteY3" fmla="*/ 600164 h 600164"/>
              <a:gd name="connsiteX4" fmla="*/ 0 w 1053778"/>
              <a:gd name="connsiteY4" fmla="*/ 0 h 600164"/>
              <a:gd name="connsiteX0" fmla="*/ 0 w 1053778"/>
              <a:gd name="connsiteY0" fmla="*/ 0 h 600164"/>
              <a:gd name="connsiteX1" fmla="*/ 939478 w 1053778"/>
              <a:gd name="connsiteY1" fmla="*/ 121920 h 600164"/>
              <a:gd name="connsiteX2" fmla="*/ 1053778 w 1053778"/>
              <a:gd name="connsiteY2" fmla="*/ 600164 h 600164"/>
              <a:gd name="connsiteX3" fmla="*/ 0 w 1053778"/>
              <a:gd name="connsiteY3" fmla="*/ 600164 h 600164"/>
              <a:gd name="connsiteX4" fmla="*/ 0 w 1053778"/>
              <a:gd name="connsiteY4" fmla="*/ 0 h 600164"/>
              <a:gd name="connsiteX0" fmla="*/ 0 w 1053778"/>
              <a:gd name="connsiteY0" fmla="*/ 0 h 600164"/>
              <a:gd name="connsiteX1" fmla="*/ 939478 w 1053778"/>
              <a:gd name="connsiteY1" fmla="*/ 121920 h 600164"/>
              <a:gd name="connsiteX2" fmla="*/ 1053778 w 1053778"/>
              <a:gd name="connsiteY2" fmla="*/ 600164 h 600164"/>
              <a:gd name="connsiteX3" fmla="*/ 60960 w 1053778"/>
              <a:gd name="connsiteY3" fmla="*/ 554444 h 600164"/>
              <a:gd name="connsiteX4" fmla="*/ 0 w 1053778"/>
              <a:gd name="connsiteY4" fmla="*/ 0 h 600164"/>
              <a:gd name="connsiteX0" fmla="*/ 144780 w 992818"/>
              <a:gd name="connsiteY0" fmla="*/ 0 h 569684"/>
              <a:gd name="connsiteX1" fmla="*/ 878518 w 992818"/>
              <a:gd name="connsiteY1" fmla="*/ 91440 h 569684"/>
              <a:gd name="connsiteX2" fmla="*/ 992818 w 992818"/>
              <a:gd name="connsiteY2" fmla="*/ 569684 h 569684"/>
              <a:gd name="connsiteX3" fmla="*/ 0 w 992818"/>
              <a:gd name="connsiteY3" fmla="*/ 523964 h 569684"/>
              <a:gd name="connsiteX4" fmla="*/ 144780 w 992818"/>
              <a:gd name="connsiteY4" fmla="*/ 0 h 569684"/>
              <a:gd name="connsiteX0" fmla="*/ 144780 w 924238"/>
              <a:gd name="connsiteY0" fmla="*/ 0 h 539204"/>
              <a:gd name="connsiteX1" fmla="*/ 878518 w 924238"/>
              <a:gd name="connsiteY1" fmla="*/ 91440 h 539204"/>
              <a:gd name="connsiteX2" fmla="*/ 924238 w 924238"/>
              <a:gd name="connsiteY2" fmla="*/ 539204 h 539204"/>
              <a:gd name="connsiteX3" fmla="*/ 0 w 924238"/>
              <a:gd name="connsiteY3" fmla="*/ 523964 h 539204"/>
              <a:gd name="connsiteX4" fmla="*/ 144780 w 924238"/>
              <a:gd name="connsiteY4" fmla="*/ 0 h 53920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924238" h="539204">
                <a:moveTo>
                  <a:pt x="144780" y="0"/>
                </a:moveTo>
                <a:lnTo>
                  <a:pt x="878518" y="91440"/>
                </a:lnTo>
                <a:lnTo>
                  <a:pt x="924238" y="539204"/>
                </a:lnTo>
                <a:lnTo>
                  <a:pt x="0" y="523964"/>
                </a:lnTo>
                <a:lnTo>
                  <a:pt x="144780" y="0"/>
                </a:lnTo>
                <a:close/>
              </a:path>
            </a:pathLst>
          </a:cu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fr-FR" sz="1100" b="1" dirty="0" smtClean="0">
                <a:latin typeface="+mn-lt"/>
              </a:rPr>
              <a:t>Design Coupleur de puissance fini</a:t>
            </a:r>
            <a:endParaRPr lang="fr-FR" sz="1100" b="1" dirty="0">
              <a:latin typeface="+mn-lt"/>
            </a:endParaRPr>
          </a:p>
        </p:txBody>
      </p:sp>
      <p:sp>
        <p:nvSpPr>
          <p:cNvPr id="68" name="Étoile à 5 branches 67"/>
          <p:cNvSpPr/>
          <p:nvPr/>
        </p:nvSpPr>
        <p:spPr>
          <a:xfrm>
            <a:off x="2623692" y="3146463"/>
            <a:ext cx="214366" cy="204952"/>
          </a:xfrm>
          <a:prstGeom prst="star5">
            <a:avLst/>
          </a:prstGeom>
          <a:solidFill>
            <a:schemeClr val="accent5">
              <a:lumMod val="20000"/>
              <a:lumOff val="80000"/>
            </a:schemeClr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800">
              <a:solidFill>
                <a:schemeClr val="tx1"/>
              </a:solidFill>
            </a:endParaRPr>
          </a:p>
        </p:txBody>
      </p:sp>
      <p:sp>
        <p:nvSpPr>
          <p:cNvPr id="77" name="Étoile à 5 branches 76"/>
          <p:cNvSpPr/>
          <p:nvPr/>
        </p:nvSpPr>
        <p:spPr>
          <a:xfrm>
            <a:off x="2879035" y="3188197"/>
            <a:ext cx="214366" cy="204952"/>
          </a:xfrm>
          <a:prstGeom prst="star5">
            <a:avLst/>
          </a:prstGeom>
          <a:solidFill>
            <a:schemeClr val="bg1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800"/>
          </a:p>
        </p:txBody>
      </p:sp>
      <p:sp>
        <p:nvSpPr>
          <p:cNvPr id="2" name="Organigramme : Jonction de sommaire 1"/>
          <p:cNvSpPr/>
          <p:nvPr/>
        </p:nvSpPr>
        <p:spPr>
          <a:xfrm>
            <a:off x="2932991" y="4090556"/>
            <a:ext cx="1198087" cy="1129205"/>
          </a:xfrm>
          <a:prstGeom prst="flowChartSummingJunction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65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20/03/2025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795531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5" grpId="0" animBg="1"/>
      <p:bldP spid="64" grpId="0" animBg="1"/>
      <p:bldP spid="67" grpId="0" animBg="1"/>
      <p:bldP spid="68" grpId="0" animBg="1"/>
      <p:bldP spid="77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7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RH engagés et besoins manquants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345827" y="1085528"/>
            <a:ext cx="10009112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 smtClean="0"/>
              <a:t>Design des absorbeurs: 1 PhD (CIFRE ACS) dans les tuyaux + discussion démarrée sur le post-doc (</a:t>
            </a:r>
            <a:r>
              <a:rPr lang="fr-FR" dirty="0" err="1" smtClean="0"/>
              <a:t>iSAS</a:t>
            </a:r>
            <a:r>
              <a:rPr lang="fr-FR" dirty="0" smtClean="0"/>
              <a:t>).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dirty="0" smtClean="0"/>
          </a:p>
          <a:p>
            <a:pPr marL="342900" indent="-342900">
              <a:buFont typeface="Wingdings" pitchFamily="2" charset="2"/>
              <a:buChar char="§"/>
            </a:pPr>
            <a:endParaRPr lang="fr-FR" dirty="0"/>
          </a:p>
          <a:p>
            <a:endParaRPr lang="fr-FR" dirty="0"/>
          </a:p>
        </p:txBody>
      </p:sp>
      <p:sp>
        <p:nvSpPr>
          <p:cNvPr id="10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</a:t>
            </a:r>
            <a:r>
              <a:rPr lang="fr-FR" dirty="0" smtClean="0"/>
              <a:t>2 -2025</a:t>
            </a:r>
            <a:endParaRPr lang="fr-FR" dirty="0"/>
          </a:p>
        </p:txBody>
      </p:sp>
      <p:sp>
        <p:nvSpPr>
          <p:cNvPr id="8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20/03/2025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50939208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8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oints de vigilance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705867" y="1085528"/>
            <a:ext cx="9649072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 smtClean="0"/>
              <a:t>Coupleurs </a:t>
            </a:r>
            <a:r>
              <a:rPr lang="fr-FR" dirty="0"/>
              <a:t>HOM supplémentaires </a:t>
            </a:r>
            <a:r>
              <a:rPr lang="fr-FR" dirty="0" smtClean="0"/>
              <a:t>(</a:t>
            </a:r>
            <a:r>
              <a:rPr lang="fr-FR" strike="sngStrike" dirty="0"/>
              <a:t>+</a:t>
            </a:r>
            <a:r>
              <a:rPr lang="fr-FR" strike="sngStrike" dirty="0" smtClean="0"/>
              <a:t>12 </a:t>
            </a:r>
            <a:r>
              <a:rPr lang="fr-FR" dirty="0" smtClean="0">
                <a:sym typeface="Wingdings" panose="05000000000000000000" pitchFamily="2" charset="2"/>
              </a:rPr>
              <a:t> +4!</a:t>
            </a:r>
            <a:r>
              <a:rPr lang="fr-FR" dirty="0" smtClean="0"/>
              <a:t>). Délai de fabrication inconnu. Coût supplémentaire (si demandé par le CERN) inconnu.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 smtClean="0"/>
              <a:t>Coupleurs </a:t>
            </a:r>
            <a:r>
              <a:rPr lang="fr-FR" dirty="0"/>
              <a:t>de puissance</a:t>
            </a:r>
            <a:r>
              <a:rPr lang="fr-FR" dirty="0" smtClean="0"/>
              <a:t>: le CERN prend difficilement le lead</a:t>
            </a:r>
            <a:r>
              <a:rPr lang="fr-FR" dirty="0" smtClean="0">
                <a:sym typeface="Wingdings" panose="05000000000000000000" pitchFamily="2" charset="2"/>
              </a:rPr>
              <a:t>. Fabrication à étudier par le CERN. Délai de fabrication inconnu.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dirty="0" smtClean="0">
              <a:sym typeface="Wingdings" panose="05000000000000000000" pitchFamily="2" charset="2"/>
            </a:endParaRP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 smtClean="0">
                <a:sym typeface="Wingdings" panose="05000000000000000000" pitchFamily="2" charset="2"/>
              </a:rPr>
              <a:t>Nouvel AO cavités: </a:t>
            </a:r>
            <a:r>
              <a:rPr lang="fr-FR" dirty="0" smtClean="0">
                <a:sym typeface="Wingdings" panose="05000000000000000000" pitchFamily="2" charset="2"/>
              </a:rPr>
              <a:t>réduction </a:t>
            </a:r>
            <a:r>
              <a:rPr lang="fr-FR" dirty="0" smtClean="0">
                <a:sym typeface="Wingdings" panose="05000000000000000000" pitchFamily="2" charset="2"/>
              </a:rPr>
              <a:t>significative du prix </a:t>
            </a:r>
            <a:r>
              <a:rPr lang="fr-FR" dirty="0" smtClean="0">
                <a:sym typeface="Wingdings" panose="05000000000000000000" pitchFamily="2" charset="2"/>
              </a:rPr>
              <a:t>total attendu.</a:t>
            </a:r>
            <a:endParaRPr lang="fr-FR" dirty="0" smtClean="0">
              <a:sym typeface="Wingdings" panose="05000000000000000000" pitchFamily="2" charset="2"/>
            </a:endParaRPr>
          </a:p>
          <a:p>
            <a:pPr marL="342900" indent="-342900">
              <a:buFont typeface="Wingdings" pitchFamily="2" charset="2"/>
              <a:buChar char="§"/>
            </a:pPr>
            <a:endParaRPr lang="fr-FR" dirty="0" smtClean="0">
              <a:sym typeface="Wingdings" panose="05000000000000000000" pitchFamily="2" charset="2"/>
            </a:endParaRP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 smtClean="0"/>
              <a:t>Quel b</a:t>
            </a:r>
            <a:r>
              <a:rPr lang="fr-FR" dirty="0" smtClean="0"/>
              <a:t>udget disponible </a:t>
            </a:r>
            <a:r>
              <a:rPr lang="fr-FR" dirty="0" smtClean="0"/>
              <a:t>pour les premières commandes de composants en </a:t>
            </a:r>
            <a:r>
              <a:rPr lang="fr-FR" dirty="0" smtClean="0"/>
              <a:t>2025? </a:t>
            </a:r>
            <a:r>
              <a:rPr lang="fr-FR" dirty="0" smtClean="0">
                <a:sym typeface="Wingdings" panose="05000000000000000000" pitchFamily="2" charset="2"/>
              </a:rPr>
              <a:t></a:t>
            </a:r>
            <a:r>
              <a:rPr lang="fr-FR" dirty="0" smtClean="0"/>
              <a:t> </a:t>
            </a:r>
            <a:r>
              <a:rPr lang="fr-FR" dirty="0" smtClean="0"/>
              <a:t>dépend fortement du résultat de l’AO cavités.</a:t>
            </a:r>
          </a:p>
        </p:txBody>
      </p:sp>
      <p:sp>
        <p:nvSpPr>
          <p:cNvPr id="10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</a:t>
            </a:r>
            <a:r>
              <a:rPr lang="fr-FR" dirty="0" smtClean="0"/>
              <a:t>2 -2025</a:t>
            </a:r>
            <a:endParaRPr lang="fr-FR" dirty="0"/>
          </a:p>
        </p:txBody>
      </p:sp>
      <p:sp>
        <p:nvSpPr>
          <p:cNvPr id="8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20/03/2025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62880390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36897</TotalTime>
  <Words>641</Words>
  <Application>Microsoft Office PowerPoint</Application>
  <PresentationFormat>Personnalisé</PresentationFormat>
  <Paragraphs>108</Paragraphs>
  <Slides>8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8</vt:i4>
      </vt:variant>
    </vt:vector>
  </HeadingPairs>
  <TitlesOfParts>
    <vt:vector size="14" baseType="lpstr">
      <vt:lpstr>Arial</vt:lpstr>
      <vt:lpstr>Calibri</vt:lpstr>
      <vt:lpstr>Calibri Light</vt:lpstr>
      <vt:lpstr>Times New Roman</vt:lpstr>
      <vt:lpstr>Wingdings</vt:lpstr>
      <vt:lpstr>1_modele-IJCLAb-powerpoint</vt:lpstr>
      <vt:lpstr>Présentation PowerPoint</vt:lpstr>
      <vt:lpstr>Périmètre et Objectifs du WP</vt:lpstr>
      <vt:lpstr>Structuration du WP</vt:lpstr>
      <vt:lpstr>Etat d’Avancement </vt:lpstr>
      <vt:lpstr>Etat d’Avancement </vt:lpstr>
      <vt:lpstr>Planning et Principaux Jalons du WP</vt:lpstr>
      <vt:lpstr>RH engagés et besoins manquants</vt:lpstr>
      <vt:lpstr>Points de vigilance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OLRY Guillaume</cp:lastModifiedBy>
  <cp:revision>2038</cp:revision>
  <dcterms:created xsi:type="dcterms:W3CDTF">2011-03-09T16:37:49Z</dcterms:created>
  <dcterms:modified xsi:type="dcterms:W3CDTF">2025-03-20T07:27:05Z</dcterms:modified>
</cp:coreProperties>
</file>