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8"/>
  </p:notesMasterIdLst>
  <p:handoutMasterIdLst>
    <p:handoutMasterId r:id="rId9"/>
  </p:handoutMasterIdLst>
  <p:sldIdLst>
    <p:sldId id="256" r:id="rId2"/>
    <p:sldId id="1881" r:id="rId3"/>
    <p:sldId id="1891" r:id="rId4"/>
    <p:sldId id="1885" r:id="rId5"/>
    <p:sldId id="1892" r:id="rId6"/>
    <p:sldId id="1340" r:id="rId7"/>
  </p:sldIdLst>
  <p:sldSz cx="12192000" cy="6858000"/>
  <p:notesSz cx="6799263" cy="9929813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Section par défaut" id="{9B61C20A-4E41-464E-8AE8-82821676089A}">
          <p14:sldIdLst>
            <p14:sldId id="256"/>
            <p14:sldId id="1881"/>
            <p14:sldId id="1891"/>
            <p14:sldId id="1885"/>
            <p14:sldId id="1892"/>
          </p14:sldIdLst>
        </p14:section>
        <p14:section name="Section par défaut" id="{EBAB4693-F540-4E89-8579-50BD8CB9A25C}">
          <p14:sldIdLst>
            <p14:sldId id="1340"/>
          </p14:sldIdLst>
        </p14:section>
      </p14:sectionLst>
    </p:ex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Patxi Duthil" initials="PD" lastIdx="2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CC00"/>
    <a:srgbClr val="00CCFF"/>
    <a:srgbClr val="CCFFFF"/>
    <a:srgbClr val="3399FF"/>
    <a:srgbClr val="F5F5F6"/>
    <a:srgbClr val="ECECEC"/>
    <a:srgbClr val="F1F1F2"/>
    <a:srgbClr val="00FF00"/>
    <a:srgbClr val="FF00FF"/>
    <a:srgbClr val="0099CC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Style moyen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1651" autoAdjust="0"/>
    <p:restoredTop sz="83040" autoAdjust="0"/>
  </p:normalViewPr>
  <p:slideViewPr>
    <p:cSldViewPr snapToGrid="0" snapToObjects="1">
      <p:cViewPr varScale="1">
        <p:scale>
          <a:sx n="79" d="100"/>
          <a:sy n="79" d="100"/>
        </p:scale>
        <p:origin x="926" y="6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 snapToGrid="0" snapToObjects="1">
      <p:cViewPr varScale="1">
        <p:scale>
          <a:sx n="85" d="100"/>
          <a:sy n="85" d="100"/>
        </p:scale>
        <p:origin x="3144" y="192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notesMaster" Target="notesMasters/notesMaster1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commentAuthors" Target="commentAuthors.xml"/><Relationship Id="rId4" Type="http://schemas.openxmlformats.org/officeDocument/2006/relationships/slide" Target="slides/slide3.xml"/><Relationship Id="rId9" Type="http://schemas.openxmlformats.org/officeDocument/2006/relationships/handoutMaster" Target="handoutMasters/handoutMaster1.xml"/><Relationship Id="rId14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’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347" cy="49821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quarter" idx="1"/>
          </p:nvPr>
        </p:nvSpPr>
        <p:spPr>
          <a:xfrm>
            <a:off x="3851342" y="0"/>
            <a:ext cx="2946347" cy="49821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5F18DD4-0F7F-5140-A383-868739932F3D}" type="datetimeFigureOut">
              <a:rPr lang="fr-FR" smtClean="0"/>
              <a:t>20/03/2025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2"/>
          </p:nvPr>
        </p:nvSpPr>
        <p:spPr>
          <a:xfrm>
            <a:off x="0" y="9431600"/>
            <a:ext cx="2946347" cy="49821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3"/>
          </p:nvPr>
        </p:nvSpPr>
        <p:spPr>
          <a:xfrm>
            <a:off x="3851342" y="9431600"/>
            <a:ext cx="2946347" cy="49821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A5FE47A-7706-AD4A-9A5D-D2568D9C181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377911514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’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347" cy="49821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51342" y="0"/>
            <a:ext cx="2946347" cy="49821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37AEBE0-4031-724D-83CE-49E4E6FDC85D}" type="datetimeFigureOut">
              <a:rPr lang="fr-FR" smtClean="0"/>
              <a:t>20/03/2025</a:t>
            </a:fld>
            <a:endParaRPr lang="fr-FR"/>
          </a:p>
        </p:txBody>
      </p:sp>
      <p:sp>
        <p:nvSpPr>
          <p:cNvPr id="4" name="Espace réservé de l’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422275" y="1241425"/>
            <a:ext cx="5954713" cy="335121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79927" y="4778722"/>
            <a:ext cx="5439410" cy="3909864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9431600"/>
            <a:ext cx="2946347" cy="49821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51342" y="9431600"/>
            <a:ext cx="2946347" cy="49821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B3C304E-78C1-AC4B-90CB-C410081E4E9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56897408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B3C304E-78C1-AC4B-90CB-C410081E4E98}" type="slidenum">
              <a:rPr lang="fr-FR" smtClean="0"/>
              <a:t>1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16052597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B3C304E-78C1-AC4B-90CB-C410081E4E98}" type="slidenum">
              <a:rPr lang="fr-FR" smtClean="0"/>
              <a:t>2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245921894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B3C304E-78C1-AC4B-90CB-C410081E4E98}" type="slidenum">
              <a:rPr lang="fr-FR" smtClean="0"/>
              <a:t>3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25310274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B3C304E-78C1-AC4B-90CB-C410081E4E98}" type="slidenum">
              <a:rPr lang="fr-FR" smtClean="0"/>
              <a:t>4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0293585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B3C304E-78C1-AC4B-90CB-C410081E4E98}" type="slidenum">
              <a:rPr lang="fr-FR" smtClean="0"/>
              <a:t>5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62984745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99" y="0"/>
            <a:ext cx="12191598" cy="6857998"/>
          </a:xfrm>
          <a:prstGeom prst="rect">
            <a:avLst/>
          </a:prstGeom>
          <a:solidFill>
            <a:srgbClr val="01528F"/>
          </a:solidFill>
          <a:ln>
            <a:noFill/>
          </a:ln>
        </p:spPr>
      </p:pic>
      <p:pic>
        <p:nvPicPr>
          <p:cNvPr id="8" name="Image 7">
            <a:extLst>
              <a:ext uri="{FF2B5EF4-FFF2-40B4-BE49-F238E27FC236}">
                <a16:creationId xmlns:a16="http://schemas.microsoft.com/office/drawing/2014/main" id="{101F592B-24D0-4FD8-9BD3-D38C635FCA9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821" b="76299"/>
          <a:stretch/>
        </p:blipFill>
        <p:spPr>
          <a:xfrm>
            <a:off x="1" y="3071"/>
            <a:ext cx="10382249" cy="1625428"/>
          </a:xfrm>
          <a:prstGeom prst="rect">
            <a:avLst/>
          </a:prstGeom>
        </p:spPr>
      </p:pic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591738" y="169116"/>
            <a:ext cx="6438063" cy="488983"/>
          </a:xfrm>
        </p:spPr>
        <p:txBody>
          <a:bodyPr>
            <a:normAutofit/>
          </a:bodyPr>
          <a:lstStyle>
            <a:lvl1pPr>
              <a:defRPr lang="fr-FR" sz="2716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12" name="Espace réservé du contenu 2">
            <a:extLst>
              <a:ext uri="{FF2B5EF4-FFF2-40B4-BE49-F238E27FC236}">
                <a16:creationId xmlns:a16="http://schemas.microsoft.com/office/drawing/2014/main" id="{C061D635-3192-4E73-9AF4-6D8934744DFC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355600" y="827215"/>
            <a:ext cx="11506200" cy="5349748"/>
          </a:xfrm>
        </p:spPr>
        <p:txBody>
          <a:bodyPr anchor="t"/>
          <a:lstStyle>
            <a:lvl1pPr marL="1257300" indent="361950">
              <a:buFont typeface="Wingdings" panose="05000000000000000000" pitchFamily="2" charset="2"/>
              <a:buChar char="v"/>
              <a:tabLst>
                <a:tab pos="1162050" algn="l"/>
              </a:tabLst>
              <a:defRPr sz="2500">
                <a:solidFill>
                  <a:srgbClr val="002060"/>
                </a:solidFill>
              </a:defRPr>
            </a:lvl1pPr>
            <a:lvl2pPr marL="685800" indent="-228600">
              <a:buSzPct val="100000"/>
              <a:buFont typeface="Wingdings" panose="05000000000000000000" pitchFamily="2" charset="2"/>
              <a:buChar char="Ø"/>
              <a:defRPr>
                <a:solidFill>
                  <a:srgbClr val="ED6C0F"/>
                </a:solidFill>
              </a:defRPr>
            </a:lvl2pPr>
            <a:lvl3pPr marL="1143000" indent="-228600">
              <a:buSzPct val="150000"/>
              <a:buFont typeface="Arial" panose="020B0604020202020204" pitchFamily="34" charset="0"/>
              <a:buChar char="•"/>
              <a:defRPr>
                <a:solidFill>
                  <a:schemeClr val="accent5">
                    <a:lumMod val="50000"/>
                  </a:schemeClr>
                </a:solidFill>
              </a:defRPr>
            </a:lvl3pPr>
            <a:lvl4pPr marL="1600200" indent="-228600">
              <a:buFont typeface="Courier New" panose="02070309020205020404" pitchFamily="49" charset="0"/>
              <a:buChar char="o"/>
              <a:defRPr/>
            </a:lvl4pPr>
            <a:lvl5pPr marL="2057400" indent="-228600">
              <a:buFont typeface="Wingdings" panose="05000000000000000000" pitchFamily="2" charset="2"/>
              <a:buChar char="ü"/>
              <a:defRPr/>
            </a:lvl5pPr>
          </a:lstStyle>
          <a:p>
            <a:pPr lvl="0"/>
            <a:r>
              <a:rPr lang="fr-FR" dirty="0"/>
              <a:t>Cliquez pour 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pic>
        <p:nvPicPr>
          <p:cNvPr id="16" name="Image 15">
            <a:extLst>
              <a:ext uri="{FF2B5EF4-FFF2-40B4-BE49-F238E27FC236}">
                <a16:creationId xmlns:a16="http://schemas.microsoft.com/office/drawing/2014/main" id="{9EB46316-5D97-466D-8452-8D662DA9200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096000" y="3071"/>
            <a:ext cx="6101311" cy="806413"/>
          </a:xfrm>
          <a:prstGeom prst="rect">
            <a:avLst/>
          </a:prstGeom>
          <a:solidFill>
            <a:srgbClr val="01528F"/>
          </a:solidFill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49158021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Slide simple : titre+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 6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01" y="0"/>
            <a:ext cx="12191595" cy="6857995"/>
          </a:xfrm>
          <a:prstGeom prst="rect">
            <a:avLst/>
          </a:prstGeom>
        </p:spPr>
      </p:pic>
      <p:sp>
        <p:nvSpPr>
          <p:cNvPr id="8" name="Titre 1"/>
          <p:cNvSpPr>
            <a:spLocks noGrp="1"/>
          </p:cNvSpPr>
          <p:nvPr>
            <p:ph type="title"/>
          </p:nvPr>
        </p:nvSpPr>
        <p:spPr>
          <a:xfrm>
            <a:off x="1061884" y="169116"/>
            <a:ext cx="7967917" cy="488983"/>
          </a:xfrm>
        </p:spPr>
        <p:txBody>
          <a:bodyPr>
            <a:normAutofit/>
          </a:bodyPr>
          <a:lstStyle>
            <a:lvl1pPr>
              <a:defRPr sz="2490" b="1" cap="small" baseline="0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9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28399" y="6467913"/>
            <a:ext cx="2729259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09/10</a:t>
            </a:r>
            <a:r>
              <a:rPr lang="fr-FR" baseline="30000" dirty="0"/>
              <a:t>th</a:t>
            </a:r>
            <a:r>
              <a:rPr lang="fr-FR" dirty="0"/>
              <a:t>/2024</a:t>
            </a:r>
          </a:p>
        </p:txBody>
      </p:sp>
      <p:sp>
        <p:nvSpPr>
          <p:cNvPr id="10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325189" y="6467913"/>
            <a:ext cx="5541624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PERLE – Collaboration meeting – CERN Sept. 17</a:t>
            </a:r>
            <a:r>
              <a:rPr lang="fr-FR" baseline="30000" dirty="0"/>
              <a:t>th</a:t>
            </a:r>
            <a:r>
              <a:rPr lang="fr-FR" dirty="0"/>
              <a:t> 2024</a:t>
            </a:r>
          </a:p>
        </p:txBody>
      </p:sp>
      <p:sp>
        <p:nvSpPr>
          <p:cNvPr id="11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234343" y="6467913"/>
            <a:ext cx="2741673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2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104776" y="737118"/>
            <a:ext cx="11871240" cy="5452512"/>
          </a:xfrm>
          <a:prstGeom prst="rect">
            <a:avLst/>
          </a:prstGeom>
        </p:spPr>
        <p:txBody>
          <a:bodyPr/>
          <a:lstStyle>
            <a:lvl1pPr marL="228600" indent="-228600">
              <a:buFont typeface="Wingdings" panose="05000000000000000000" pitchFamily="2" charset="2"/>
              <a:buChar char="q"/>
              <a:defRPr sz="2263">
                <a:solidFill>
                  <a:schemeClr val="accent1">
                    <a:lumMod val="75000"/>
                  </a:schemeClr>
                </a:solidFill>
              </a:defRPr>
            </a:lvl1pPr>
            <a:lvl2pPr marL="685800" indent="-228600">
              <a:buSzPct val="100000"/>
              <a:buFont typeface="Calibri" panose="020F0502020204030204" pitchFamily="34" charset="0"/>
              <a:buChar char="●"/>
              <a:defRPr sz="2037">
                <a:solidFill>
                  <a:srgbClr val="2A4B86"/>
                </a:solidFill>
              </a:defRPr>
            </a:lvl2pPr>
            <a:lvl3pPr marL="1143000" indent="-228600">
              <a:buFont typeface="Courier New" panose="02070309020205020404" pitchFamily="49" charset="0"/>
              <a:buChar char="o"/>
              <a:defRPr sz="1811">
                <a:solidFill>
                  <a:srgbClr val="456487"/>
                </a:solidFill>
              </a:defRPr>
            </a:lvl3pPr>
            <a:lvl4pPr>
              <a:defRPr sz="1584">
                <a:solidFill>
                  <a:schemeClr val="tx1"/>
                </a:solidFill>
              </a:defRPr>
            </a:lvl4pPr>
            <a:lvl5pPr>
              <a:defRPr sz="1584">
                <a:solidFill>
                  <a:schemeClr val="tx1"/>
                </a:solidFill>
              </a:defRPr>
            </a:lvl5pPr>
          </a:lstStyle>
          <a:p>
            <a:pPr lvl="0"/>
            <a:r>
              <a:rPr lang="fr-FR" dirty="0"/>
              <a:t> 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</p:spTree>
    <p:extLst>
      <p:ext uri="{BB962C8B-B14F-4D97-AF65-F5344CB8AC3E}">
        <p14:creationId xmlns:p14="http://schemas.microsoft.com/office/powerpoint/2010/main" val="382236764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Slide simple : titre+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 6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01" y="0"/>
            <a:ext cx="12191595" cy="6857995"/>
          </a:xfrm>
          <a:prstGeom prst="rect">
            <a:avLst/>
          </a:prstGeom>
        </p:spPr>
      </p:pic>
      <p:sp>
        <p:nvSpPr>
          <p:cNvPr id="8" name="Titre 1"/>
          <p:cNvSpPr>
            <a:spLocks noGrp="1"/>
          </p:cNvSpPr>
          <p:nvPr>
            <p:ph type="title"/>
          </p:nvPr>
        </p:nvSpPr>
        <p:spPr>
          <a:xfrm>
            <a:off x="1061884" y="169116"/>
            <a:ext cx="7967917" cy="488983"/>
          </a:xfrm>
        </p:spPr>
        <p:txBody>
          <a:bodyPr>
            <a:normAutofit/>
          </a:bodyPr>
          <a:lstStyle>
            <a:lvl1pPr>
              <a:defRPr sz="249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9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28399" y="6467913"/>
            <a:ext cx="2729259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09/10</a:t>
            </a:r>
            <a:r>
              <a:rPr lang="fr-FR" baseline="30000" dirty="0"/>
              <a:t>th</a:t>
            </a:r>
            <a:r>
              <a:rPr lang="fr-FR" dirty="0"/>
              <a:t>/2024</a:t>
            </a:r>
          </a:p>
        </p:txBody>
      </p:sp>
      <p:sp>
        <p:nvSpPr>
          <p:cNvPr id="10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325189" y="6467913"/>
            <a:ext cx="5541624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ESS - CDS-SL SAR</a:t>
            </a:r>
          </a:p>
        </p:txBody>
      </p:sp>
      <p:sp>
        <p:nvSpPr>
          <p:cNvPr id="11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234343" y="6467913"/>
            <a:ext cx="2741673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2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309894" y="902590"/>
            <a:ext cx="11666121" cy="5287040"/>
          </a:xfrm>
          <a:prstGeom prst="rect">
            <a:avLst/>
          </a:prstGeom>
        </p:spPr>
        <p:txBody>
          <a:bodyPr/>
          <a:lstStyle>
            <a:lvl1pPr marL="228600" indent="-228600">
              <a:buFont typeface="Wingdings" panose="05000000000000000000" pitchFamily="2" charset="2"/>
              <a:buChar char="q"/>
              <a:defRPr sz="2263">
                <a:solidFill>
                  <a:srgbClr val="2A4B86"/>
                </a:solidFill>
              </a:defRPr>
            </a:lvl1pPr>
            <a:lvl2pPr marL="685800" indent="-228600">
              <a:buSzPct val="100000"/>
              <a:buFont typeface="Calibri" panose="020F0502020204030204" pitchFamily="34" charset="0"/>
              <a:buChar char="●"/>
              <a:defRPr sz="2037">
                <a:solidFill>
                  <a:srgbClr val="2A4B86"/>
                </a:solidFill>
              </a:defRPr>
            </a:lvl2pPr>
            <a:lvl3pPr marL="1143000" indent="-228600">
              <a:buFont typeface="Courier New" panose="02070309020205020404" pitchFamily="49" charset="0"/>
              <a:buChar char="o"/>
              <a:defRPr sz="1811">
                <a:solidFill>
                  <a:srgbClr val="456487"/>
                </a:solidFill>
              </a:defRPr>
            </a:lvl3pPr>
            <a:lvl4pPr>
              <a:defRPr sz="1584">
                <a:solidFill>
                  <a:schemeClr val="tx1"/>
                </a:solidFill>
              </a:defRPr>
            </a:lvl4pPr>
            <a:lvl5pPr>
              <a:defRPr sz="1584">
                <a:solidFill>
                  <a:schemeClr val="tx1"/>
                </a:solidFill>
              </a:defRPr>
            </a:lvl5pPr>
          </a:lstStyle>
          <a:p>
            <a:pPr lvl="0"/>
            <a:r>
              <a:rPr lang="fr-FR" dirty="0"/>
              <a:t> 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</p:spTree>
    <p:extLst>
      <p:ext uri="{BB962C8B-B14F-4D97-AF65-F5344CB8AC3E}">
        <p14:creationId xmlns:p14="http://schemas.microsoft.com/office/powerpoint/2010/main" val="297184620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00" y="0"/>
            <a:ext cx="12191596" cy="6857998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328572" y="169116"/>
            <a:ext cx="9534855" cy="488983"/>
          </a:xfrm>
        </p:spPr>
        <p:txBody>
          <a:bodyPr>
            <a:normAutofit/>
          </a:bodyPr>
          <a:lstStyle>
            <a:lvl1pPr algn="ctr">
              <a:defRPr sz="2716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28399" y="6467913"/>
            <a:ext cx="2729259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28/06/2023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325189" y="6467913"/>
            <a:ext cx="5541624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Einstein Telescope – Kick-off IJCLab –  Caractérisation de matériaux à température cryogénique 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234343" y="6467913"/>
            <a:ext cx="2741673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00684123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5" Type="http://schemas.openxmlformats.org/officeDocument/2006/relationships/theme" Target="../theme/theme1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Cliquez et modifiez le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838200" y="6356352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28/06/2023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4038600" y="6356352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Einstein Telescope – Kick-off IJCLab –  Caractérisation de matériaux à température cryogénique 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8610600" y="6356352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41BE48F-A7D6-8A4D-99CA-582EB3456AD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95415731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9" r:id="rId1"/>
    <p:sldLayoutId id="2147483672" r:id="rId2"/>
    <p:sldLayoutId id="2147483674" r:id="rId3"/>
    <p:sldLayoutId id="2147483658" r:id="rId4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6.png"/><Relationship Id="rId4" Type="http://schemas.microsoft.com/office/2007/relationships/hdphoto" Target="../media/hdphoto1.wdp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AutoShape 2" descr="http://wpwww.ijclab.in2p3.fr/portail-ijclab/wp-content/uploads/sites/12/2020/01/logo-provisoire@0.5x.png">
            <a:extLst>
              <a:ext uri="{FF2B5EF4-FFF2-40B4-BE49-F238E27FC236}">
                <a16:creationId xmlns:a16="http://schemas.microsoft.com/office/drawing/2014/main" id="{74FD3900-71B1-4F81-AFF3-9FACF5DACE17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63500" y="-136525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fr-FR"/>
          </a:p>
        </p:txBody>
      </p:sp>
      <p:pic>
        <p:nvPicPr>
          <p:cNvPr id="7" name="Image 6">
            <a:extLst>
              <a:ext uri="{FF2B5EF4-FFF2-40B4-BE49-F238E27FC236}">
                <a16:creationId xmlns:a16="http://schemas.microsoft.com/office/drawing/2014/main" id="{9960A824-BAF0-4EFB-800E-49FB5A9F532D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alphaModFix amt="54000"/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237094" y="1949624"/>
            <a:ext cx="4426399" cy="3477885"/>
          </a:xfrm>
          <a:prstGeom prst="rect">
            <a:avLst/>
          </a:prstGeom>
        </p:spPr>
      </p:pic>
      <p:sp>
        <p:nvSpPr>
          <p:cNvPr id="11" name="ZoneTexte 10">
            <a:extLst>
              <a:ext uri="{FF2B5EF4-FFF2-40B4-BE49-F238E27FC236}">
                <a16:creationId xmlns:a16="http://schemas.microsoft.com/office/drawing/2014/main" id="{CCED586F-0CA2-418C-B06F-D2F5A0AFB93E}"/>
              </a:ext>
            </a:extLst>
          </p:cNvPr>
          <p:cNvSpPr txBox="1"/>
          <p:nvPr/>
        </p:nvSpPr>
        <p:spPr>
          <a:xfrm>
            <a:off x="137308" y="1490395"/>
            <a:ext cx="6965726" cy="273921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(PPR) 2</a:t>
            </a: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WP-07 CRYOGENIE </a:t>
            </a:r>
          </a:p>
          <a:p>
            <a:pPr algn="ctr"/>
            <a:endParaRPr lang="fr-FR" sz="24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  <a:p>
            <a:pPr algn="ctr"/>
            <a:r>
              <a:rPr lang="fr-FR" sz="2400" dirty="0">
                <a:latin typeface="+mn-lt"/>
              </a:rPr>
              <a:t>20 Mars 2025</a:t>
            </a:r>
          </a:p>
        </p:txBody>
      </p:sp>
      <p:pic>
        <p:nvPicPr>
          <p:cNvPr id="12" name="Image 11">
            <a:extLst>
              <a:ext uri="{FF2B5EF4-FFF2-40B4-BE49-F238E27FC236}">
                <a16:creationId xmlns:a16="http://schemas.microsoft.com/office/drawing/2014/main" id="{8668B187-2C2C-41AF-900C-655E64829FE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475844" y="778230"/>
            <a:ext cx="1567992" cy="10690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123309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Espace réservé du contenu 56">
            <a:extLst>
              <a:ext uri="{FF2B5EF4-FFF2-40B4-BE49-F238E27FC236}">
                <a16:creationId xmlns:a16="http://schemas.microsoft.com/office/drawing/2014/main" id="{C7D11054-641C-4329-ACA2-2822653FBDD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104776" y="737117"/>
            <a:ext cx="11871240" cy="5730795"/>
          </a:xfrm>
        </p:spPr>
        <p:txBody>
          <a:bodyPr>
            <a:normAutofit lnSpcReduction="10000"/>
          </a:bodyPr>
          <a:lstStyle/>
          <a:p>
            <a:r>
              <a:rPr lang="fr-FR" dirty="0"/>
              <a:t>Définition de l’architecture machine (équipements, process…) 		</a:t>
            </a:r>
            <a:r>
              <a:rPr lang="fr-FR" dirty="0">
                <a:solidFill>
                  <a:schemeClr val="accent2">
                    <a:lumMod val="75000"/>
                  </a:schemeClr>
                </a:solidFill>
              </a:rPr>
              <a:t>en cours</a:t>
            </a:r>
          </a:p>
          <a:p>
            <a:pPr lvl="1"/>
            <a:r>
              <a:rPr lang="fr-FR" dirty="0"/>
              <a:t>Bcp de paramètres considérés (nbreux modes de fonctionnement, récup de matériels….)  </a:t>
            </a:r>
            <a:endParaRPr lang="fr-FR" dirty="0">
              <a:solidFill>
                <a:schemeClr val="accent2">
                  <a:lumMod val="75000"/>
                </a:schemeClr>
              </a:solidFill>
            </a:endParaRPr>
          </a:p>
          <a:p>
            <a:pPr lvl="1"/>
            <a:r>
              <a:rPr lang="fr-FR" dirty="0"/>
              <a:t>Intégration d’un fonctionnement du booster </a:t>
            </a:r>
            <a:r>
              <a:rPr lang="fr-FR" b="1" u="sng" dirty="0"/>
              <a:t>sans</a:t>
            </a:r>
            <a:r>
              <a:rPr lang="fr-FR" dirty="0"/>
              <a:t> la cryoplant </a:t>
            </a:r>
          </a:p>
          <a:p>
            <a:pPr marL="457200" lvl="1" indent="0">
              <a:buNone/>
            </a:pPr>
            <a:r>
              <a:rPr lang="fr-FR" sz="1800" dirty="0"/>
              <a:t>     (</a:t>
            </a:r>
            <a:r>
              <a:rPr lang="fr-FR" sz="1800" dirty="0" err="1"/>
              <a:t>obj</a:t>
            </a:r>
            <a:r>
              <a:rPr lang="fr-FR" sz="1800" dirty="0"/>
              <a:t>. : limiter le risque de retard infras </a:t>
            </a:r>
            <a:r>
              <a:rPr lang="fr-FR" sz="1800" dirty="0" err="1"/>
              <a:t>cryos</a:t>
            </a:r>
            <a:r>
              <a:rPr lang="fr-FR" sz="1800" dirty="0"/>
              <a:t> sur la mise en route de l’injecteur)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avec </a:t>
            </a:r>
            <a:r>
              <a:rPr lang="fr-FR" dirty="0" err="1">
                <a:solidFill>
                  <a:schemeClr val="tx1"/>
                </a:solidFill>
              </a:rPr>
              <a:t>dewars</a:t>
            </a:r>
            <a:r>
              <a:rPr lang="fr-FR" dirty="0">
                <a:solidFill>
                  <a:schemeClr val="tx1"/>
                </a:solidFill>
              </a:rPr>
              <a:t> </a:t>
            </a:r>
            <a:r>
              <a:rPr lang="fr-FR" dirty="0" err="1">
                <a:solidFill>
                  <a:schemeClr val="tx1"/>
                </a:solidFill>
              </a:rPr>
              <a:t>LHe</a:t>
            </a:r>
            <a:r>
              <a:rPr lang="fr-FR" dirty="0">
                <a:solidFill>
                  <a:schemeClr val="tx1"/>
                </a:solidFill>
              </a:rPr>
              <a:t> et LN2 fournis par Supratech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avec </a:t>
            </a:r>
            <a:r>
              <a:rPr lang="fr-FR" dirty="0" err="1">
                <a:solidFill>
                  <a:schemeClr val="tx1"/>
                </a:solidFill>
              </a:rPr>
              <a:t>éqpmts</a:t>
            </a:r>
            <a:r>
              <a:rPr lang="fr-FR" dirty="0">
                <a:solidFill>
                  <a:schemeClr val="tx1"/>
                </a:solidFill>
              </a:rPr>
              <a:t> Supratech : de réchauffage, de pompage hélium (pour opération 2 K), de récupération d’hélium 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mode continu : 4 h de fonctionnement par jour @ 2 K ; 2 h/jour @ 4 K ; 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NB : fonctionnement à 4 K souhaité par la </a:t>
            </a:r>
            <a:r>
              <a:rPr lang="fr-FR" dirty="0" err="1">
                <a:solidFill>
                  <a:schemeClr val="tx1"/>
                </a:solidFill>
              </a:rPr>
              <a:t>cryo</a:t>
            </a:r>
            <a:r>
              <a:rPr lang="fr-FR" dirty="0">
                <a:solidFill>
                  <a:schemeClr val="tx1"/>
                </a:solidFill>
              </a:rPr>
              <a:t> car bien moins complexe </a:t>
            </a:r>
          </a:p>
          <a:p>
            <a:pPr lvl="2"/>
            <a:r>
              <a:rPr lang="fr-FR" b="1" dirty="0">
                <a:solidFill>
                  <a:srgbClr val="FF0000"/>
                </a:solidFill>
              </a:rPr>
              <a:t>Question posée au projet : </a:t>
            </a:r>
            <a:r>
              <a:rPr lang="fr-FR" dirty="0">
                <a:solidFill>
                  <a:srgbClr val="FF0000"/>
                </a:solidFill>
              </a:rPr>
              <a:t>possibilité d’opérer en mode pulsé (à 4 K) ?   </a:t>
            </a:r>
            <a:r>
              <a:rPr lang="fr-FR" dirty="0"/>
              <a:t> </a:t>
            </a:r>
          </a:p>
          <a:p>
            <a:pPr lvl="1"/>
            <a:r>
              <a:rPr lang="fr-FR" dirty="0"/>
              <a:t>Intégration d’un mode de mise en froid rapide du </a:t>
            </a:r>
            <a:r>
              <a:rPr lang="fr-FR" dirty="0" err="1"/>
              <a:t>cryomodule</a:t>
            </a:r>
            <a:r>
              <a:rPr lang="fr-FR" dirty="0"/>
              <a:t> (pour haut </a:t>
            </a:r>
            <a:r>
              <a:rPr lang="fr-FR" i="1" dirty="0"/>
              <a:t>Q</a:t>
            </a:r>
            <a:r>
              <a:rPr lang="fr-FR" sz="2000" i="1" baseline="-25000" dirty="0"/>
              <a:t>0</a:t>
            </a:r>
            <a:r>
              <a:rPr lang="fr-FR" dirty="0"/>
              <a:t> des cavités)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avec 1 </a:t>
            </a:r>
            <a:r>
              <a:rPr lang="fr-FR" dirty="0" err="1">
                <a:solidFill>
                  <a:schemeClr val="tx1"/>
                </a:solidFill>
              </a:rPr>
              <a:t>dewar</a:t>
            </a:r>
            <a:r>
              <a:rPr lang="fr-FR" dirty="0">
                <a:solidFill>
                  <a:schemeClr val="tx1"/>
                </a:solidFill>
              </a:rPr>
              <a:t> </a:t>
            </a:r>
            <a:r>
              <a:rPr lang="fr-FR" dirty="0" err="1">
                <a:solidFill>
                  <a:schemeClr val="tx1"/>
                </a:solidFill>
              </a:rPr>
              <a:t>LHe</a:t>
            </a:r>
            <a:r>
              <a:rPr lang="fr-FR" dirty="0">
                <a:solidFill>
                  <a:schemeClr val="tx1"/>
                </a:solidFill>
              </a:rPr>
              <a:t> supplémentaire fournis par Supratech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avec équipements fournis par Supratech : de réchauffage (TBC) et de récupération d’hélium</a:t>
            </a:r>
          </a:p>
          <a:p>
            <a:r>
              <a:rPr lang="fr-FR" dirty="0"/>
              <a:t>Etude d’implantation en cours (dont Cahier des charges CPER)		</a:t>
            </a:r>
            <a:r>
              <a:rPr lang="fr-FR" dirty="0">
                <a:solidFill>
                  <a:schemeClr val="accent2">
                    <a:lumMod val="75000"/>
                  </a:schemeClr>
                </a:solidFill>
              </a:rPr>
              <a:t>en cours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Position de la Cold Box -&gt; OK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Position de la Boite à vannes </a:t>
            </a:r>
            <a:r>
              <a:rPr lang="fr-FR" dirty="0" err="1">
                <a:solidFill>
                  <a:schemeClr val="tx1"/>
                </a:solidFill>
              </a:rPr>
              <a:t>cryomodule</a:t>
            </a:r>
            <a:r>
              <a:rPr lang="fr-FR" dirty="0">
                <a:solidFill>
                  <a:schemeClr val="tx1"/>
                </a:solidFill>
              </a:rPr>
              <a:t> (2 K Box) -&gt; OK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Position de la Boité à vannes Booster (BVB) -&gt; OK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Ajout et position d’une ICB (</a:t>
            </a:r>
            <a:r>
              <a:rPr lang="fr-FR" dirty="0" err="1">
                <a:solidFill>
                  <a:schemeClr val="tx1"/>
                </a:solidFill>
              </a:rPr>
              <a:t>Interconnection</a:t>
            </a:r>
            <a:r>
              <a:rPr lang="fr-FR" dirty="0">
                <a:solidFill>
                  <a:schemeClr val="tx1"/>
                </a:solidFill>
              </a:rPr>
              <a:t> Box) pour séparer la ligne </a:t>
            </a:r>
            <a:r>
              <a:rPr lang="fr-FR" dirty="0" err="1">
                <a:solidFill>
                  <a:schemeClr val="tx1"/>
                </a:solidFill>
              </a:rPr>
              <a:t>cryo</a:t>
            </a:r>
            <a:r>
              <a:rPr lang="fr-FR" dirty="0">
                <a:solidFill>
                  <a:schemeClr val="tx1"/>
                </a:solidFill>
              </a:rPr>
              <a:t> allant vers le </a:t>
            </a:r>
            <a:r>
              <a:rPr lang="fr-FR" dirty="0" err="1">
                <a:solidFill>
                  <a:schemeClr val="tx1"/>
                </a:solidFill>
              </a:rPr>
              <a:t>cryomodule</a:t>
            </a:r>
            <a:r>
              <a:rPr lang="fr-FR" dirty="0">
                <a:solidFill>
                  <a:schemeClr val="tx1"/>
                </a:solidFill>
              </a:rPr>
              <a:t> de celle allant vers le Booster</a:t>
            </a:r>
          </a:p>
          <a:p>
            <a:pPr lvl="2"/>
            <a:r>
              <a:rPr lang="fr-FR" b="1" dirty="0">
                <a:solidFill>
                  <a:srgbClr val="FF0000"/>
                </a:solidFill>
              </a:rPr>
              <a:t>Pour le projet : </a:t>
            </a:r>
            <a:r>
              <a:rPr lang="fr-FR" dirty="0">
                <a:solidFill>
                  <a:srgbClr val="FF0000"/>
                </a:solidFill>
              </a:rPr>
              <a:t>nécessité de 2 chicanes pour passer les lignes </a:t>
            </a:r>
            <a:r>
              <a:rPr lang="fr-FR" dirty="0" err="1">
                <a:solidFill>
                  <a:srgbClr val="FF0000"/>
                </a:solidFill>
              </a:rPr>
              <a:t>cryos</a:t>
            </a:r>
            <a:r>
              <a:rPr lang="fr-FR" dirty="0">
                <a:solidFill>
                  <a:srgbClr val="FF0000"/>
                </a:solidFill>
              </a:rPr>
              <a:t> </a:t>
            </a:r>
            <a:r>
              <a:rPr lang="fr-FR" dirty="0" err="1">
                <a:solidFill>
                  <a:srgbClr val="FF0000"/>
                </a:solidFill>
              </a:rPr>
              <a:t>ds</a:t>
            </a:r>
            <a:r>
              <a:rPr lang="fr-FR" dirty="0">
                <a:solidFill>
                  <a:srgbClr val="FF0000"/>
                </a:solidFill>
              </a:rPr>
              <a:t> le bunker </a:t>
            </a:r>
            <a:r>
              <a:rPr lang="fr-FR" dirty="0"/>
              <a:t> </a:t>
            </a:r>
          </a:p>
          <a:p>
            <a:pPr lvl="2"/>
            <a:endParaRPr lang="fr-FR" dirty="0">
              <a:highlight>
                <a:srgbClr val="FFFF00"/>
              </a:highlight>
            </a:endParaRPr>
          </a:p>
          <a:p>
            <a:pPr lvl="1"/>
            <a:endParaRPr lang="fr-FR" dirty="0"/>
          </a:p>
          <a:p>
            <a:pPr marL="0" indent="0">
              <a:buNone/>
            </a:pPr>
            <a:endParaRPr lang="en-GB" dirty="0"/>
          </a:p>
          <a:p>
            <a:endParaRPr lang="en-GB" dirty="0"/>
          </a:p>
          <a:p>
            <a:endParaRPr lang="en-GB" dirty="0"/>
          </a:p>
          <a:p>
            <a:endParaRPr lang="en-GB" dirty="0"/>
          </a:p>
        </p:txBody>
      </p:sp>
      <p:sp>
        <p:nvSpPr>
          <p:cNvPr id="2" name="Titre 1">
            <a:extLst>
              <a:ext uri="{FF2B5EF4-FFF2-40B4-BE49-F238E27FC236}">
                <a16:creationId xmlns:a16="http://schemas.microsoft.com/office/drawing/2014/main" id="{FC499046-2090-4058-95CF-4C307D5BD6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1884" y="169116"/>
            <a:ext cx="10802167" cy="488983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</a:t>
            </a:r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2806977-7A44-42C5-BBF9-E46787064C7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 Mars 2025</a:t>
            </a:r>
          </a:p>
        </p:txBody>
      </p:sp>
      <p:sp>
        <p:nvSpPr>
          <p:cNvPr id="4" name="Espace réservé du pied de page 3">
            <a:extLst>
              <a:ext uri="{FF2B5EF4-FFF2-40B4-BE49-F238E27FC236}">
                <a16:creationId xmlns:a16="http://schemas.microsoft.com/office/drawing/2014/main" id="{5062B2DB-6B15-4F05-B311-1E78C92B1B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6ED17EC2-1F54-4221-80D3-50A898D485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2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576258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Espace réservé du contenu 56">
            <a:extLst>
              <a:ext uri="{FF2B5EF4-FFF2-40B4-BE49-F238E27FC236}">
                <a16:creationId xmlns:a16="http://schemas.microsoft.com/office/drawing/2014/main" id="{C7D11054-641C-4329-ACA2-2822653FBDD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104776" y="737117"/>
            <a:ext cx="11871240" cy="5730795"/>
          </a:xfrm>
        </p:spPr>
        <p:txBody>
          <a:bodyPr>
            <a:normAutofit fontScale="92500" lnSpcReduction="20000"/>
          </a:bodyPr>
          <a:lstStyle/>
          <a:p>
            <a:r>
              <a:rPr lang="fr-FR" dirty="0"/>
              <a:t>Conception 							</a:t>
            </a:r>
            <a:r>
              <a:rPr lang="fr-FR" dirty="0">
                <a:solidFill>
                  <a:schemeClr val="accent2">
                    <a:lumMod val="75000"/>
                  </a:schemeClr>
                </a:solidFill>
              </a:rPr>
              <a:t>en cours</a:t>
            </a:r>
          </a:p>
          <a:p>
            <a:pPr lvl="1"/>
            <a:r>
              <a:rPr lang="fr-FR" dirty="0"/>
              <a:t>Boite à vannes booster : 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Dimensionnement des lignes et vannes réalisé</a:t>
            </a:r>
          </a:p>
          <a:p>
            <a:pPr marL="914400" lvl="2" indent="0">
              <a:buNone/>
            </a:pPr>
            <a:r>
              <a:rPr lang="fr-FR" dirty="0">
                <a:solidFill>
                  <a:schemeClr val="tx1"/>
                </a:solidFill>
                <a:sym typeface="Symbol" panose="05050102010706020507" pitchFamily="18" charset="2"/>
              </a:rPr>
              <a:t>      </a:t>
            </a:r>
            <a:r>
              <a:rPr lang="fr-FR" dirty="0">
                <a:solidFill>
                  <a:schemeClr val="tx1"/>
                </a:solidFill>
              </a:rPr>
              <a:t>Cahier Des Charges en cours pour transmission au BE en S14</a:t>
            </a:r>
          </a:p>
          <a:p>
            <a:pPr lvl="1"/>
            <a:r>
              <a:rPr lang="fr-FR" dirty="0"/>
              <a:t>Infras </a:t>
            </a:r>
            <a:r>
              <a:rPr lang="fr-FR" dirty="0" err="1"/>
              <a:t>cryos</a:t>
            </a:r>
            <a:r>
              <a:rPr lang="fr-FR" dirty="0"/>
              <a:t> : 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Lignes cryogéniques dimensionnées (sauf ICB -&gt; BVB pour réduction du diamètre global et passage </a:t>
            </a:r>
            <a:r>
              <a:rPr lang="fr-FR" dirty="0" err="1">
                <a:solidFill>
                  <a:schemeClr val="tx1"/>
                </a:solidFill>
              </a:rPr>
              <a:t>ds</a:t>
            </a:r>
            <a:r>
              <a:rPr lang="fr-FR" dirty="0">
                <a:solidFill>
                  <a:schemeClr val="tx1"/>
                </a:solidFill>
              </a:rPr>
              <a:t> chicane n°2)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Réchauffeur dimensionné pour opérations booster ; pas encore vérifié pour mise en froid rapide du </a:t>
            </a:r>
            <a:r>
              <a:rPr lang="fr-FR" dirty="0" err="1">
                <a:solidFill>
                  <a:schemeClr val="tx1"/>
                </a:solidFill>
              </a:rPr>
              <a:t>cryomodule</a:t>
            </a:r>
            <a:r>
              <a:rPr lang="fr-FR" dirty="0">
                <a:solidFill>
                  <a:schemeClr val="tx1"/>
                </a:solidFill>
              </a:rPr>
              <a:t> </a:t>
            </a:r>
            <a:r>
              <a:rPr lang="fr-FR" dirty="0" err="1">
                <a:solidFill>
                  <a:schemeClr val="tx1"/>
                </a:solidFill>
              </a:rPr>
              <a:t>linac</a:t>
            </a:r>
            <a:endParaRPr lang="fr-FR" dirty="0">
              <a:solidFill>
                <a:schemeClr val="tx1"/>
              </a:solidFill>
            </a:endParaRPr>
          </a:p>
          <a:p>
            <a:pPr lvl="1"/>
            <a:endParaRPr lang="fr-FR" dirty="0"/>
          </a:p>
          <a:p>
            <a:r>
              <a:rPr lang="fr-FR" dirty="0"/>
              <a:t>Récupération matériels Helmholtz Zentrum Berlin (HZB)</a:t>
            </a:r>
          </a:p>
          <a:p>
            <a:pPr lvl="1">
              <a:spcBef>
                <a:spcPts val="1200"/>
              </a:spcBef>
            </a:pPr>
            <a:r>
              <a:rPr lang="fr-FR" dirty="0" err="1"/>
              <a:t>Ré-utilisation</a:t>
            </a:r>
            <a:r>
              <a:rPr lang="fr-FR" dirty="0"/>
              <a:t> de la ligne de transfert cryogénique HZB (30 m) : 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Très fortes contraintes d’intégration dans le schéma d’implantation (nous avons essayé bcp de choses…)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Solutions techniques d’intégration peu satisfaisantes  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Coûts associés au </a:t>
            </a:r>
            <a:r>
              <a:rPr lang="fr-FR" dirty="0" err="1">
                <a:solidFill>
                  <a:schemeClr val="tx1"/>
                </a:solidFill>
              </a:rPr>
              <a:t>ré-assemblage</a:t>
            </a:r>
            <a:r>
              <a:rPr lang="fr-FR" dirty="0">
                <a:solidFill>
                  <a:schemeClr val="tx1"/>
                </a:solidFill>
              </a:rPr>
              <a:t> complexe de tronçons découpés (cf. expérience ESS) ?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Coûts associés au transport Berlin -&gt; Orsay ?</a:t>
            </a:r>
          </a:p>
          <a:p>
            <a:pPr marL="914400" lvl="2" indent="0">
              <a:buNone/>
            </a:pPr>
            <a:r>
              <a:rPr lang="fr-FR" dirty="0">
                <a:solidFill>
                  <a:srgbClr val="FF0000"/>
                </a:solidFill>
                <a:sym typeface="Symbol" panose="05050102010706020507" pitchFamily="18" charset="2"/>
              </a:rPr>
              <a:t> Pas d’intérêt à réutiliser cette ligne à l’exception d’un tronçon de 3 m de long en sortie de Cold Box (interfaces Cold Box) </a:t>
            </a:r>
            <a:endParaRPr lang="fr-FR" dirty="0">
              <a:solidFill>
                <a:srgbClr val="FF0000"/>
              </a:solidFill>
            </a:endParaRPr>
          </a:p>
          <a:p>
            <a:pPr lvl="1">
              <a:spcBef>
                <a:spcPts val="1200"/>
              </a:spcBef>
            </a:pPr>
            <a:r>
              <a:rPr lang="fr-FR" dirty="0"/>
              <a:t>Collaboration HZB-IJCLab : </a:t>
            </a:r>
            <a:r>
              <a:rPr lang="fr-FR" dirty="0">
                <a:solidFill>
                  <a:schemeClr val="accent2">
                    <a:lumMod val="75000"/>
                  </a:schemeClr>
                </a:solidFill>
              </a:rPr>
              <a:t>contenu de la fourniture HZB en cours, avancement des négociations ?</a:t>
            </a:r>
          </a:p>
          <a:p>
            <a:pPr lvl="1">
              <a:spcBef>
                <a:spcPts val="1200"/>
              </a:spcBef>
            </a:pPr>
            <a:r>
              <a:rPr lang="fr-FR" dirty="0"/>
              <a:t>Caractéristiques des matériels existants et leur intégration dans l’architecture machine (= adaptation de nos besoins à ces </a:t>
            </a:r>
            <a:r>
              <a:rPr lang="fr-FR" dirty="0" err="1"/>
              <a:t>métériels</a:t>
            </a:r>
            <a:r>
              <a:rPr lang="fr-FR" dirty="0"/>
              <a:t>) </a:t>
            </a:r>
          </a:p>
          <a:p>
            <a:pPr lvl="2"/>
            <a:r>
              <a:rPr lang="fr-FR" dirty="0"/>
              <a:t>échanges avec HZB mais échanges limités par le point suivant</a:t>
            </a:r>
          </a:p>
          <a:p>
            <a:pPr lvl="2"/>
            <a:r>
              <a:rPr lang="fr-FR" dirty="0">
                <a:solidFill>
                  <a:srgbClr val="FF0000"/>
                </a:solidFill>
              </a:rPr>
              <a:t>pas d’échange technique avec LINDE (ni ses </a:t>
            </a:r>
            <a:r>
              <a:rPr lang="fr-FR" dirty="0" err="1">
                <a:solidFill>
                  <a:srgbClr val="FF0000"/>
                </a:solidFill>
              </a:rPr>
              <a:t>sous-traintants</a:t>
            </a:r>
            <a:r>
              <a:rPr lang="fr-FR" dirty="0">
                <a:solidFill>
                  <a:srgbClr val="FF0000"/>
                </a:solidFill>
              </a:rPr>
              <a:t>)= le concepteur et l’installateur de l’</a:t>
            </a:r>
            <a:r>
              <a:rPr lang="fr-FR" dirty="0" err="1">
                <a:solidFill>
                  <a:srgbClr val="FF0000"/>
                </a:solidFill>
              </a:rPr>
              <a:t>infrastrcuture</a:t>
            </a:r>
            <a:r>
              <a:rPr lang="fr-FR" dirty="0">
                <a:solidFill>
                  <a:srgbClr val="FF0000"/>
                </a:solidFill>
              </a:rPr>
              <a:t> </a:t>
            </a:r>
            <a:r>
              <a:rPr lang="fr-FR" dirty="0" err="1">
                <a:solidFill>
                  <a:srgbClr val="FF0000"/>
                </a:solidFill>
              </a:rPr>
              <a:t>cryo</a:t>
            </a:r>
            <a:r>
              <a:rPr lang="fr-FR" dirty="0">
                <a:solidFill>
                  <a:srgbClr val="FF0000"/>
                </a:solidFill>
              </a:rPr>
              <a:t> d’HZB</a:t>
            </a:r>
            <a:endParaRPr lang="fr-FR" dirty="0"/>
          </a:p>
          <a:p>
            <a:pPr marL="0" indent="0">
              <a:buNone/>
            </a:pPr>
            <a:endParaRPr lang="fr-FR" dirty="0"/>
          </a:p>
          <a:p>
            <a:endParaRPr lang="fr-FR" dirty="0"/>
          </a:p>
          <a:p>
            <a:endParaRPr lang="fr-FR" dirty="0"/>
          </a:p>
          <a:p>
            <a:endParaRPr lang="fr-FR" dirty="0"/>
          </a:p>
        </p:txBody>
      </p:sp>
      <p:sp>
        <p:nvSpPr>
          <p:cNvPr id="2" name="Titre 1">
            <a:extLst>
              <a:ext uri="{FF2B5EF4-FFF2-40B4-BE49-F238E27FC236}">
                <a16:creationId xmlns:a16="http://schemas.microsoft.com/office/drawing/2014/main" id="{FC499046-2090-4058-95CF-4C307D5BD6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1884" y="169116"/>
            <a:ext cx="10802167" cy="488983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Etat d’Avancement </a:t>
            </a:r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2806977-7A44-42C5-BBF9-E46787064C7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 Mars 2025</a:t>
            </a:r>
          </a:p>
        </p:txBody>
      </p:sp>
      <p:sp>
        <p:nvSpPr>
          <p:cNvPr id="4" name="Espace réservé du pied de page 3">
            <a:extLst>
              <a:ext uri="{FF2B5EF4-FFF2-40B4-BE49-F238E27FC236}">
                <a16:creationId xmlns:a16="http://schemas.microsoft.com/office/drawing/2014/main" id="{5062B2DB-6B15-4F05-B311-1E78C92B1B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6ED17EC2-1F54-4221-80D3-50A898D485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3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902588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Espace réservé du contenu 56">
            <a:extLst>
              <a:ext uri="{FF2B5EF4-FFF2-40B4-BE49-F238E27FC236}">
                <a16:creationId xmlns:a16="http://schemas.microsoft.com/office/drawing/2014/main" id="{C7D11054-641C-4329-ACA2-2822653FBDD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104776" y="737117"/>
            <a:ext cx="12087224" cy="5730795"/>
          </a:xfrm>
        </p:spPr>
        <p:txBody>
          <a:bodyPr>
            <a:normAutofit fontScale="85000" lnSpcReduction="20000"/>
          </a:bodyPr>
          <a:lstStyle/>
          <a:p>
            <a:r>
              <a:rPr lang="fr-FR" dirty="0"/>
              <a:t>1- Budget WP7</a:t>
            </a:r>
          </a:p>
          <a:p>
            <a:pPr lvl="1"/>
            <a:r>
              <a:rPr lang="fr-FR" dirty="0" err="1"/>
              <a:t>Aap</a:t>
            </a:r>
            <a:r>
              <a:rPr lang="fr-FR" dirty="0"/>
              <a:t> SESAME 2025 : en cours ; définition pas claire (250 k€ demandés pour Boite à </a:t>
            </a:r>
            <a:r>
              <a:rPr lang="fr-FR"/>
              <a:t>vannes Booster)</a:t>
            </a:r>
            <a:endParaRPr lang="fr-FR" dirty="0"/>
          </a:p>
          <a:p>
            <a:pPr lvl="1"/>
            <a:r>
              <a:rPr lang="fr-FR" dirty="0"/>
              <a:t>Financements pour fourniture autres équipements ?</a:t>
            </a:r>
          </a:p>
          <a:p>
            <a:pPr lvl="1"/>
            <a:r>
              <a:rPr lang="fr-FR" dirty="0"/>
              <a:t>Financement pour transports équipements HZB ?</a:t>
            </a:r>
          </a:p>
          <a:p>
            <a:pPr lvl="1"/>
            <a:r>
              <a:rPr lang="fr-FR" dirty="0"/>
              <a:t>Financement pour installation équipements ?</a:t>
            </a:r>
          </a:p>
          <a:p>
            <a:pPr lvl="1"/>
            <a:r>
              <a:rPr lang="fr-FR" dirty="0"/>
              <a:t>Financement pour mise en service ?</a:t>
            </a:r>
          </a:p>
          <a:p>
            <a:r>
              <a:rPr lang="fr-FR" dirty="0"/>
              <a:t>2- RH </a:t>
            </a:r>
          </a:p>
          <a:p>
            <a:pPr lvl="1"/>
            <a:r>
              <a:rPr lang="fr-FR" dirty="0"/>
              <a:t>Compétence Modélisation process cryogénique : combler l’expertise manquante (y compris à l’IN2P3)</a:t>
            </a:r>
          </a:p>
          <a:p>
            <a:pPr lvl="2"/>
            <a:r>
              <a:rPr lang="fr-FR" dirty="0"/>
              <a:t>CDD IR IN2P3 en cours de recrutement (offre publiée) </a:t>
            </a:r>
            <a:r>
              <a:rPr lang="fr-FR" dirty="0">
                <a:sym typeface="Symbol" panose="05050102010706020507" pitchFamily="18" charset="2"/>
              </a:rPr>
              <a:t> si pourvu, prise de poste au 1</a:t>
            </a:r>
            <a:r>
              <a:rPr lang="fr-FR" baseline="30000" dirty="0">
                <a:sym typeface="Symbol" panose="05050102010706020507" pitchFamily="18" charset="2"/>
              </a:rPr>
              <a:t>er</a:t>
            </a:r>
            <a:r>
              <a:rPr lang="fr-FR" dirty="0">
                <a:sym typeface="Symbol" panose="05050102010706020507" pitchFamily="18" charset="2"/>
              </a:rPr>
              <a:t> Sept 2025</a:t>
            </a:r>
            <a:endParaRPr lang="fr-FR" dirty="0"/>
          </a:p>
          <a:p>
            <a:pPr lvl="2"/>
            <a:r>
              <a:rPr lang="fr-FR" dirty="0"/>
              <a:t>+ Collaboration de recherche avec CRYOSCAPE ENGINEERING (C. Lhomme) :</a:t>
            </a:r>
          </a:p>
          <a:p>
            <a:pPr lvl="3"/>
            <a:r>
              <a:rPr lang="fr-FR" dirty="0">
                <a:solidFill>
                  <a:schemeClr val="tx1"/>
                </a:solidFill>
              </a:rPr>
              <a:t>élaboration du contenu de la collaboration -&gt; jusqu’à cet été</a:t>
            </a:r>
          </a:p>
          <a:p>
            <a:pPr lvl="3"/>
            <a:r>
              <a:rPr lang="fr-FR" dirty="0">
                <a:solidFill>
                  <a:schemeClr val="tx1"/>
                </a:solidFill>
              </a:rPr>
              <a:t>mise en place</a:t>
            </a:r>
          </a:p>
          <a:p>
            <a:pPr lvl="3"/>
            <a:r>
              <a:rPr lang="fr-FR" dirty="0">
                <a:solidFill>
                  <a:schemeClr val="tx1"/>
                </a:solidFill>
              </a:rPr>
              <a:t>Démarrage début 2026 (Cédric peut dispo avant donc juste un peu d’expertise pour aider à former le </a:t>
            </a:r>
            <a:r>
              <a:rPr lang="fr-FR" dirty="0" err="1">
                <a:solidFill>
                  <a:schemeClr val="tx1"/>
                </a:solidFill>
              </a:rPr>
              <a:t>neau</a:t>
            </a:r>
            <a:r>
              <a:rPr lang="fr-FR" dirty="0">
                <a:solidFill>
                  <a:schemeClr val="tx1"/>
                </a:solidFill>
              </a:rPr>
              <a:t> CDD)</a:t>
            </a:r>
          </a:p>
          <a:p>
            <a:pPr lvl="1"/>
            <a:r>
              <a:rPr lang="fr-FR" dirty="0">
                <a:solidFill>
                  <a:schemeClr val="tx2"/>
                </a:solidFill>
              </a:rPr>
              <a:t>Dispo RH BE limitée pour le moment</a:t>
            </a:r>
          </a:p>
          <a:p>
            <a:r>
              <a:rPr lang="fr-FR" dirty="0"/>
              <a:t>3- Impliquer LINDE (et ses sous-traitants)</a:t>
            </a:r>
          </a:p>
          <a:p>
            <a:pPr marL="457200" lvl="1" indent="0">
              <a:buNone/>
            </a:pPr>
            <a:r>
              <a:rPr lang="fr-FR" dirty="0">
                <a:sym typeface="Symbol" panose="05050102010706020507" pitchFamily="18" charset="2"/>
              </a:rPr>
              <a:t> LINDE ne répond à aucun de nos méls jusqu’ici </a:t>
            </a:r>
            <a:endParaRPr lang="fr-FR" dirty="0"/>
          </a:p>
          <a:p>
            <a:pPr marL="457200" lvl="1" indent="0">
              <a:buNone/>
            </a:pPr>
            <a:r>
              <a:rPr lang="fr-FR" dirty="0">
                <a:sym typeface="Symbol" panose="05050102010706020507" pitchFamily="18" charset="2"/>
              </a:rPr>
              <a:t> Possible solution : RAK </a:t>
            </a:r>
            <a:r>
              <a:rPr lang="fr-FR" dirty="0" err="1">
                <a:sym typeface="Symbol" panose="05050102010706020507" pitchFamily="18" charset="2"/>
              </a:rPr>
              <a:t>Industrial</a:t>
            </a:r>
            <a:r>
              <a:rPr lang="fr-FR" dirty="0">
                <a:sym typeface="Symbol" panose="05050102010706020507" pitchFamily="18" charset="2"/>
              </a:rPr>
              <a:t> Consulting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Maîtrise d’œuvre (transport, assemblage), mise en service d’installations cryogéniques 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Actuellement en charge du démantèlement de la cryoplant à HZB ; 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1</a:t>
            </a:r>
            <a:r>
              <a:rPr lang="fr-FR" baseline="30000" dirty="0">
                <a:solidFill>
                  <a:schemeClr val="tx1"/>
                </a:solidFill>
              </a:rPr>
              <a:t>er</a:t>
            </a:r>
            <a:r>
              <a:rPr lang="fr-FR" dirty="0">
                <a:solidFill>
                  <a:schemeClr val="tx1"/>
                </a:solidFill>
              </a:rPr>
              <a:t> contact avec eux en </a:t>
            </a:r>
            <a:r>
              <a:rPr lang="fr-FR" dirty="0" err="1">
                <a:solidFill>
                  <a:schemeClr val="tx1"/>
                </a:solidFill>
              </a:rPr>
              <a:t>visio</a:t>
            </a:r>
            <a:r>
              <a:rPr lang="fr-FR" dirty="0">
                <a:solidFill>
                  <a:schemeClr val="tx1"/>
                </a:solidFill>
              </a:rPr>
              <a:t> avec HZB le mois dernier -&gt; discussions à venir à Berlin</a:t>
            </a:r>
          </a:p>
          <a:p>
            <a:r>
              <a:rPr lang="fr-FR" dirty="0"/>
              <a:t>4- Fourniture HZB</a:t>
            </a:r>
          </a:p>
          <a:p>
            <a:pPr lvl="1"/>
            <a:r>
              <a:rPr lang="fr-FR" dirty="0"/>
              <a:t>Contenu </a:t>
            </a:r>
            <a:r>
              <a:rPr lang="fr-FR" dirty="0">
                <a:sym typeface="Symbol" panose="05050102010706020507" pitchFamily="18" charset="2"/>
              </a:rPr>
              <a:t> Discussion en cours</a:t>
            </a:r>
          </a:p>
          <a:p>
            <a:pPr lvl="1"/>
            <a:r>
              <a:rPr lang="fr-FR" dirty="0">
                <a:sym typeface="Symbol" panose="05050102010706020507" pitchFamily="18" charset="2"/>
              </a:rPr>
              <a:t>Où peut-on ranger les composants durant les travaux (notamment la Cold Box) ? </a:t>
            </a:r>
            <a:endParaRPr lang="fr-FR" dirty="0"/>
          </a:p>
          <a:p>
            <a:pPr lvl="2"/>
            <a:endParaRPr lang="fr-FR" dirty="0"/>
          </a:p>
          <a:p>
            <a:pPr marL="457200" lvl="1" indent="0">
              <a:buNone/>
            </a:pPr>
            <a:endParaRPr lang="fr-FR" dirty="0">
              <a:sym typeface="Symbol" panose="05050102010706020507" pitchFamily="18" charset="2"/>
            </a:endParaRPr>
          </a:p>
          <a:p>
            <a:pPr marL="457200" lvl="1" indent="0">
              <a:buNone/>
            </a:pPr>
            <a:endParaRPr lang="fr-FR" dirty="0"/>
          </a:p>
          <a:p>
            <a:pPr marL="0" indent="0">
              <a:buNone/>
            </a:pPr>
            <a:endParaRPr lang="fr-FR" dirty="0"/>
          </a:p>
          <a:p>
            <a:endParaRPr lang="fr-FR" dirty="0"/>
          </a:p>
        </p:txBody>
      </p:sp>
      <p:sp>
        <p:nvSpPr>
          <p:cNvPr id="2" name="Titre 1">
            <a:extLst>
              <a:ext uri="{FF2B5EF4-FFF2-40B4-BE49-F238E27FC236}">
                <a16:creationId xmlns:a16="http://schemas.microsoft.com/office/drawing/2014/main" id="{FC499046-2090-4058-95CF-4C307D5BD6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1884" y="169116"/>
            <a:ext cx="10802167" cy="488983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oints de vigilance</a:t>
            </a:r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2806977-7A44-42C5-BBF9-E46787064C7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 Mars 2025</a:t>
            </a:r>
          </a:p>
        </p:txBody>
      </p:sp>
      <p:sp>
        <p:nvSpPr>
          <p:cNvPr id="4" name="Espace réservé du pied de page 3">
            <a:extLst>
              <a:ext uri="{FF2B5EF4-FFF2-40B4-BE49-F238E27FC236}">
                <a16:creationId xmlns:a16="http://schemas.microsoft.com/office/drawing/2014/main" id="{5062B2DB-6B15-4F05-B311-1E78C92B1B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6ED17EC2-1F54-4221-80D3-50A898D485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4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138275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5" end="1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6" end="1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7" end="1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8" end="1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9" end="1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20" end="2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21" end="2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22" end="2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Espace réservé du contenu 56">
            <a:extLst>
              <a:ext uri="{FF2B5EF4-FFF2-40B4-BE49-F238E27FC236}">
                <a16:creationId xmlns:a16="http://schemas.microsoft.com/office/drawing/2014/main" id="{C7D11054-641C-4329-ACA2-2822653FBDD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104776" y="737117"/>
            <a:ext cx="12087224" cy="5730795"/>
          </a:xfrm>
        </p:spPr>
        <p:txBody>
          <a:bodyPr>
            <a:normAutofit/>
          </a:bodyPr>
          <a:lstStyle/>
          <a:p>
            <a:r>
              <a:rPr lang="fr-FR" dirty="0"/>
              <a:t>1- Injecteur : possibilité de fonctionner en mode pulsé ?</a:t>
            </a:r>
          </a:p>
          <a:p>
            <a:r>
              <a:rPr lang="fr-FR" dirty="0"/>
              <a:t>2- Ligne de transfert HZB (MTL) que l’on ne veut pas : informer HZB</a:t>
            </a:r>
          </a:p>
          <a:p>
            <a:r>
              <a:rPr lang="fr-FR" dirty="0"/>
              <a:t>3- Place de parking pour la Cold Box</a:t>
            </a:r>
          </a:p>
          <a:p>
            <a:r>
              <a:rPr lang="fr-FR" dirty="0"/>
              <a:t>3</a:t>
            </a:r>
            <a:r>
              <a:rPr lang="fr-FR" dirty="0">
                <a:latin typeface="monospace"/>
              </a:rPr>
              <a:t>- Qui gère, centralise et défini les paramètres machines et les docs machines (dont PID...) ?</a:t>
            </a:r>
          </a:p>
          <a:p>
            <a:r>
              <a:rPr lang="fr-FR" dirty="0">
                <a:latin typeface="monospace"/>
              </a:rPr>
              <a:t>4- Comment met-on à jour le planning PERLE ?</a:t>
            </a:r>
          </a:p>
          <a:p>
            <a:r>
              <a:rPr lang="fr-FR" dirty="0">
                <a:latin typeface="monospace"/>
              </a:rPr>
              <a:t>5- Qui gère les installations sur sites ?</a:t>
            </a:r>
          </a:p>
          <a:p>
            <a:r>
              <a:rPr lang="fr-FR">
                <a:latin typeface="monospace"/>
              </a:rPr>
              <a:t>6- </a:t>
            </a:r>
            <a:r>
              <a:rPr lang="fr-FR" dirty="0">
                <a:latin typeface="monospace"/>
              </a:rPr>
              <a:t>Qui gère/défini les opérations futures de PERLE (comment opèrera-t-on PERLE) ?</a:t>
            </a:r>
            <a:br>
              <a:rPr lang="fr-FR" dirty="0">
                <a:latin typeface="monospace"/>
              </a:rPr>
            </a:br>
            <a:endParaRPr lang="fr-FR" dirty="0"/>
          </a:p>
          <a:p>
            <a:endParaRPr lang="fr-FR" dirty="0"/>
          </a:p>
          <a:p>
            <a:pPr lvl="2"/>
            <a:endParaRPr lang="fr-FR" dirty="0"/>
          </a:p>
          <a:p>
            <a:pPr marL="457200" lvl="1" indent="0">
              <a:buNone/>
            </a:pPr>
            <a:endParaRPr lang="fr-FR" dirty="0">
              <a:sym typeface="Symbol" panose="05050102010706020507" pitchFamily="18" charset="2"/>
            </a:endParaRPr>
          </a:p>
          <a:p>
            <a:pPr marL="457200" lvl="1" indent="0">
              <a:buNone/>
            </a:pPr>
            <a:endParaRPr lang="fr-FR" dirty="0"/>
          </a:p>
          <a:p>
            <a:pPr marL="0" indent="0">
              <a:buNone/>
            </a:pPr>
            <a:endParaRPr lang="fr-FR" dirty="0"/>
          </a:p>
          <a:p>
            <a:endParaRPr lang="fr-FR" dirty="0"/>
          </a:p>
        </p:txBody>
      </p:sp>
      <p:sp>
        <p:nvSpPr>
          <p:cNvPr id="2" name="Titre 1">
            <a:extLst>
              <a:ext uri="{FF2B5EF4-FFF2-40B4-BE49-F238E27FC236}">
                <a16:creationId xmlns:a16="http://schemas.microsoft.com/office/drawing/2014/main" id="{FC499046-2090-4058-95CF-4C307D5BD6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1884" y="169116"/>
            <a:ext cx="10802167" cy="488983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Questions au projet</a:t>
            </a:r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2806977-7A44-42C5-BBF9-E46787064C7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20 Mars 2025</a:t>
            </a:r>
          </a:p>
        </p:txBody>
      </p:sp>
      <p:sp>
        <p:nvSpPr>
          <p:cNvPr id="4" name="Espace réservé du pied de page 3">
            <a:extLst>
              <a:ext uri="{FF2B5EF4-FFF2-40B4-BE49-F238E27FC236}">
                <a16:creationId xmlns:a16="http://schemas.microsoft.com/office/drawing/2014/main" id="{5062B2DB-6B15-4F05-B311-1E78C92B1B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- 2-2025</a:t>
            </a:r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6ED17EC2-1F54-4221-80D3-50A898D485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5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18422988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AutoShape 2" descr="http://wpwww.ijclab.in2p3.fr/portail-ijclab/wp-content/uploads/sites/12/2020/01/logo-provisoire@0.5x.png">
            <a:extLst>
              <a:ext uri="{FF2B5EF4-FFF2-40B4-BE49-F238E27FC236}">
                <a16:creationId xmlns:a16="http://schemas.microsoft.com/office/drawing/2014/main" id="{74FD3900-71B1-4F81-AFF3-9FACF5DACE17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63500" y="-136525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fr-FR"/>
          </a:p>
        </p:txBody>
      </p:sp>
      <p:sp>
        <p:nvSpPr>
          <p:cNvPr id="7" name="Titre 6">
            <a:extLst>
              <a:ext uri="{FF2B5EF4-FFF2-40B4-BE49-F238E27FC236}">
                <a16:creationId xmlns:a16="http://schemas.microsoft.com/office/drawing/2014/main" id="{57BB893A-4A03-4E17-B7EE-53FD0FF6157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28572" y="229236"/>
            <a:ext cx="9534855" cy="833774"/>
          </a:xfrm>
        </p:spPr>
        <p:txBody>
          <a:bodyPr>
            <a:normAutofit/>
          </a:bodyPr>
          <a:lstStyle/>
          <a:p>
            <a:r>
              <a:rPr lang="fr-FR" dirty="0"/>
              <a:t>Merci pour votre attention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32930A73-547A-44EB-840F-CC8DCC67CF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16 Janvier 2025</a:t>
            </a:r>
          </a:p>
        </p:txBody>
      </p:sp>
      <p:sp>
        <p:nvSpPr>
          <p:cNvPr id="3" name="Espace réservé du pied de page 2">
            <a:extLst>
              <a:ext uri="{FF2B5EF4-FFF2-40B4-BE49-F238E27FC236}">
                <a16:creationId xmlns:a16="http://schemas.microsoft.com/office/drawing/2014/main" id="{020586A9-3C20-435E-A724-9B238BCE54D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i="1"/>
              <a:t>Einstein Telescope – Kick-off IJCLab –  Caractérisation de matériaux à température cryogénique </a:t>
            </a:r>
            <a:endParaRPr lang="en-GB" dirty="0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52411A56-B44E-4CA6-B7A5-983A3B6521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1BE48F-A7D6-8A4D-99CA-582EB3456AD8}" type="slidenum">
              <a:rPr lang="fr-FR" smtClean="0"/>
              <a:pPr/>
              <a:t>6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417973984"/>
      </p:ext>
    </p:extLst>
  </p:cSld>
  <p:clrMapOvr>
    <a:masterClrMapping/>
  </p:clrMapOvr>
</p:sld>
</file>

<file path=ppt/theme/theme1.xml><?xml version="1.0" encoding="utf-8"?>
<a:theme xmlns:a="http://schemas.openxmlformats.org/drawingml/2006/main" name="Thème Office">
  <a:themeElements>
    <a:clrScheme name="Bureau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Bureau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Bureau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noFill/>
        <a:ln>
          <a:solidFill>
            <a:schemeClr val="tx1"/>
          </a:solidFill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Bureau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Bureau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Bureau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Thème Office">
  <a:themeElements>
    <a:clrScheme name="Bureau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Bureau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Bureau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47400</TotalTime>
  <Words>886</Words>
  <Application>Microsoft Office PowerPoint</Application>
  <PresentationFormat>Grand écran</PresentationFormat>
  <Paragraphs>111</Paragraphs>
  <Slides>6</Slides>
  <Notes>5</Notes>
  <HiddenSlides>0</HiddenSlides>
  <MMClips>0</MMClips>
  <ScaleCrop>false</ScaleCrop>
  <HeadingPairs>
    <vt:vector size="6" baseType="variant">
      <vt:variant>
        <vt:lpstr>Polices utilisées</vt:lpstr>
      </vt:variant>
      <vt:variant>
        <vt:i4>6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6</vt:i4>
      </vt:variant>
    </vt:vector>
  </HeadingPairs>
  <TitlesOfParts>
    <vt:vector size="13" baseType="lpstr">
      <vt:lpstr>Arial</vt:lpstr>
      <vt:lpstr>Calibri</vt:lpstr>
      <vt:lpstr>Calibri Light</vt:lpstr>
      <vt:lpstr>Courier New</vt:lpstr>
      <vt:lpstr>monospace</vt:lpstr>
      <vt:lpstr>Wingdings</vt:lpstr>
      <vt:lpstr>Thème Office</vt:lpstr>
      <vt:lpstr>Présentation PowerPoint</vt:lpstr>
      <vt:lpstr>Etat d’Avancement </vt:lpstr>
      <vt:lpstr>Etat d’Avancement </vt:lpstr>
      <vt:lpstr>Points de vigilance</vt:lpstr>
      <vt:lpstr>Questions au projet</vt:lpstr>
      <vt:lpstr>Merci pour votre attention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creator>laure massacrier</dc:creator>
  <cp:lastModifiedBy>Patxi Duthil</cp:lastModifiedBy>
  <cp:revision>1717</cp:revision>
  <cp:lastPrinted>2020-02-05T07:53:30Z</cp:lastPrinted>
  <dcterms:created xsi:type="dcterms:W3CDTF">2018-12-09T14:10:51Z</dcterms:created>
  <dcterms:modified xsi:type="dcterms:W3CDTF">2025-03-20T14:20:55Z</dcterms:modified>
</cp:coreProperties>
</file>