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8"/>
  </p:notesMasterIdLst>
  <p:sldIdLst>
    <p:sldId id="307" r:id="rId2"/>
    <p:sldId id="349" r:id="rId3"/>
    <p:sldId id="354" r:id="rId4"/>
    <p:sldId id="355" r:id="rId5"/>
    <p:sldId id="350" r:id="rId6"/>
    <p:sldId id="353" r:id="rId7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Christophe JOLY" initials="CJ" lastIdx="1" clrIdx="0">
    <p:extLst>
      <p:ext uri="{19B8F6BF-5375-455C-9EA6-DF929625EA0E}">
        <p15:presenceInfo xmlns:p15="http://schemas.microsoft.com/office/powerpoint/2012/main" userId="S-1-5-21-4087870506-3340583420-3770169302-3144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0066"/>
    <a:srgbClr val="F39200"/>
    <a:srgbClr val="FF6700"/>
    <a:srgbClr val="6600CC"/>
    <a:srgbClr val="E05314"/>
    <a:srgbClr val="00294B"/>
    <a:srgbClr val="456487"/>
    <a:srgbClr val="511F74"/>
    <a:srgbClr val="7A286A"/>
    <a:srgbClr val="DF8A2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5641" autoAdjust="0"/>
    <p:restoredTop sz="96291" autoAdjust="0"/>
  </p:normalViewPr>
  <p:slideViewPr>
    <p:cSldViewPr>
      <p:cViewPr varScale="1">
        <p:scale>
          <a:sx n="126" d="100"/>
          <a:sy n="126" d="100"/>
        </p:scale>
        <p:origin x="1128" y="120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19/03/2025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Review-2-2025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20/03/2025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Review-2-2025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Review-2-2025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WP- 08: RF </a:t>
            </a:r>
            <a:r>
              <a:rPr lang="fr-FR" sz="2800" dirty="0" err="1">
                <a:latin typeface="+mn-lt"/>
              </a:rPr>
              <a:t>systems</a:t>
            </a:r>
            <a:r>
              <a:rPr lang="fr-FR" sz="2800" dirty="0">
                <a:latin typeface="+mn-lt"/>
              </a:rPr>
              <a:t> </a:t>
            </a:r>
          </a:p>
          <a:p>
            <a:pPr algn="ctr"/>
            <a:r>
              <a:rPr lang="fr-FR" sz="2800" dirty="0">
                <a:latin typeface="+mn-lt"/>
              </a:rPr>
              <a:t>Présenté par: C. JOLY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Review-2-2025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1" y="585528"/>
            <a:ext cx="10772774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Project definition  (RH, WBS, Budget) in progress </a:t>
            </a:r>
            <a:r>
              <a:rPr lang="en-GB" sz="1800" b="1" u="sng" dirty="0"/>
              <a:t>but difficult  to consolidate </a:t>
            </a:r>
          </a:p>
          <a:p>
            <a:pPr marL="342900" indent="-342900">
              <a:buFont typeface="Wingdings" pitchFamily="2" charset="2"/>
              <a:buChar char="§"/>
            </a:pPr>
            <a:endParaRPr lang="en-GB" sz="1800" b="1" u="sng" dirty="0"/>
          </a:p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TDR with a global definition of the RF systems in progress (DMO, Timing, FTS and  LLRF).</a:t>
            </a:r>
          </a:p>
          <a:p>
            <a:pPr marL="342900" indent="-342900">
              <a:buFont typeface="Wingdings" pitchFamily="2" charset="2"/>
              <a:buChar char="§"/>
            </a:pPr>
            <a:endParaRPr lang="en-GB" sz="1800" dirty="0"/>
          </a:p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Cavity qualification facility upgrade </a:t>
            </a:r>
            <a:r>
              <a:rPr lang="en-GB" sz="1800" dirty="0">
                <a:sym typeface="Wingdings" panose="05000000000000000000" pitchFamily="2" charset="2"/>
              </a:rPr>
              <a:t></a:t>
            </a:r>
            <a:r>
              <a:rPr lang="en-GB" sz="1800" dirty="0"/>
              <a:t> 1kW amplifier SAT report in progress</a:t>
            </a:r>
          </a:p>
          <a:p>
            <a:endParaRPr lang="en-GB" sz="1800" u="sng" dirty="0"/>
          </a:p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MO &amp; Timing : Use of IDROGEN board solution associated to one mezzanine board (FMC REFGEN) and a µRTM board locally providing the timings signal. </a:t>
            </a:r>
          </a:p>
          <a:p>
            <a:r>
              <a:rPr lang="en-GB" sz="1800" dirty="0">
                <a:sym typeface="Wingdings" panose="05000000000000000000" pitchFamily="2" charset="2"/>
              </a:rPr>
              <a:t>     First REFGEN prototype manufactured 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6155DD51-16EB-4A4B-BF6B-F7FAD78E7DC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62451" y="3493119"/>
            <a:ext cx="2566541" cy="1773168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D494442C-2F6A-4A92-80D3-93DF8FF2069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43783" y="3458424"/>
            <a:ext cx="2870695" cy="1968822"/>
          </a:xfrm>
          <a:prstGeom prst="rect">
            <a:avLst/>
          </a:prstGeom>
        </p:spPr>
      </p:pic>
      <p:sp>
        <p:nvSpPr>
          <p:cNvPr id="11" name="ZoneTexte 10">
            <a:extLst>
              <a:ext uri="{FF2B5EF4-FFF2-40B4-BE49-F238E27FC236}">
                <a16:creationId xmlns:a16="http://schemas.microsoft.com/office/drawing/2014/main" id="{C5EF62A6-9008-4B4F-83AA-8CD9D5E7C9C8}"/>
              </a:ext>
            </a:extLst>
          </p:cNvPr>
          <p:cNvSpPr txBox="1"/>
          <p:nvPr/>
        </p:nvSpPr>
        <p:spPr>
          <a:xfrm>
            <a:off x="3298155" y="5370978"/>
            <a:ext cx="59869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Top</a:t>
            </a: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276F81EC-ABC9-4E63-A18D-AAD3E605A086}"/>
              </a:ext>
            </a:extLst>
          </p:cNvPr>
          <p:cNvSpPr txBox="1"/>
          <p:nvPr/>
        </p:nvSpPr>
        <p:spPr>
          <a:xfrm>
            <a:off x="6963330" y="5370978"/>
            <a:ext cx="99578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Bottom</a:t>
            </a:r>
          </a:p>
        </p:txBody>
      </p:sp>
      <p:sp>
        <p:nvSpPr>
          <p:cNvPr id="13" name="Ellipse 12">
            <a:extLst>
              <a:ext uri="{FF2B5EF4-FFF2-40B4-BE49-F238E27FC236}">
                <a16:creationId xmlns:a16="http://schemas.microsoft.com/office/drawing/2014/main" id="{CAECF4CA-D7A7-4A3F-86BE-0A27DEB16EB6}"/>
              </a:ext>
            </a:extLst>
          </p:cNvPr>
          <p:cNvSpPr/>
          <p:nvPr/>
        </p:nvSpPr>
        <p:spPr>
          <a:xfrm>
            <a:off x="2959587" y="4048668"/>
            <a:ext cx="698608" cy="720080"/>
          </a:xfrm>
          <a:prstGeom prst="ellipse">
            <a:avLst/>
          </a:prstGeom>
          <a:noFill/>
          <a:ln>
            <a:solidFill>
              <a:srgbClr val="CC006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6508D613-F546-4755-B0B6-1D3732B8E1EF}"/>
              </a:ext>
            </a:extLst>
          </p:cNvPr>
          <p:cNvSpPr txBox="1"/>
          <p:nvPr/>
        </p:nvSpPr>
        <p:spPr>
          <a:xfrm>
            <a:off x="1383529" y="3178096"/>
            <a:ext cx="1681614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 dirty="0"/>
              <a:t>PLL very low noise</a:t>
            </a:r>
          </a:p>
        </p:txBody>
      </p:sp>
      <p:cxnSp>
        <p:nvCxnSpPr>
          <p:cNvPr id="16" name="Connecteur droit avec flèche 15">
            <a:extLst>
              <a:ext uri="{FF2B5EF4-FFF2-40B4-BE49-F238E27FC236}">
                <a16:creationId xmlns:a16="http://schemas.microsoft.com/office/drawing/2014/main" id="{DDF21630-3111-477F-B234-1B6C4911BF3A}"/>
              </a:ext>
            </a:extLst>
          </p:cNvPr>
          <p:cNvCxnSpPr>
            <a:cxnSpLocks/>
            <a:stCxn id="14" idx="2"/>
            <a:endCxn id="13" idx="1"/>
          </p:cNvCxnSpPr>
          <p:nvPr/>
        </p:nvCxnSpPr>
        <p:spPr>
          <a:xfrm>
            <a:off x="2224336" y="3485873"/>
            <a:ext cx="837560" cy="668248"/>
          </a:xfrm>
          <a:prstGeom prst="straightConnector1">
            <a:avLst/>
          </a:prstGeom>
          <a:ln>
            <a:solidFill>
              <a:srgbClr val="CC006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ZoneTexte 17">
            <a:extLst>
              <a:ext uri="{FF2B5EF4-FFF2-40B4-BE49-F238E27FC236}">
                <a16:creationId xmlns:a16="http://schemas.microsoft.com/office/drawing/2014/main" id="{C4DA66EC-A05C-4B5B-A9F8-6AD0AF69EABE}"/>
              </a:ext>
            </a:extLst>
          </p:cNvPr>
          <p:cNvSpPr txBox="1"/>
          <p:nvPr/>
        </p:nvSpPr>
        <p:spPr>
          <a:xfrm>
            <a:off x="4303511" y="3069627"/>
            <a:ext cx="2534668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/>
              <a:t>4 channels up  to 1.3GHz</a:t>
            </a:r>
          </a:p>
        </p:txBody>
      </p:sp>
      <p:sp>
        <p:nvSpPr>
          <p:cNvPr id="20" name="ZoneTexte 19">
            <a:extLst>
              <a:ext uri="{FF2B5EF4-FFF2-40B4-BE49-F238E27FC236}">
                <a16:creationId xmlns:a16="http://schemas.microsoft.com/office/drawing/2014/main" id="{516B2D62-8D3B-4B94-B187-9E2E890970F8}"/>
              </a:ext>
            </a:extLst>
          </p:cNvPr>
          <p:cNvSpPr txBox="1"/>
          <p:nvPr/>
        </p:nvSpPr>
        <p:spPr>
          <a:xfrm>
            <a:off x="5328043" y="5235122"/>
            <a:ext cx="140775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400" dirty="0"/>
              <a:t>FMC connector</a:t>
            </a:r>
          </a:p>
        </p:txBody>
      </p:sp>
      <p:cxnSp>
        <p:nvCxnSpPr>
          <p:cNvPr id="22" name="Connecteur droit avec flèche 21">
            <a:extLst>
              <a:ext uri="{FF2B5EF4-FFF2-40B4-BE49-F238E27FC236}">
                <a16:creationId xmlns:a16="http://schemas.microsoft.com/office/drawing/2014/main" id="{D45424DD-7D31-47AF-9B9A-450BB2EF1E97}"/>
              </a:ext>
            </a:extLst>
          </p:cNvPr>
          <p:cNvCxnSpPr>
            <a:stCxn id="18" idx="2"/>
          </p:cNvCxnSpPr>
          <p:nvPr/>
        </p:nvCxnSpPr>
        <p:spPr>
          <a:xfrm flipH="1">
            <a:off x="4954339" y="3408181"/>
            <a:ext cx="616506" cy="745940"/>
          </a:xfrm>
          <a:prstGeom prst="straightConnector1">
            <a:avLst/>
          </a:prstGeom>
          <a:ln>
            <a:solidFill>
              <a:srgbClr val="CC006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Connecteur droit avec flèche 23">
            <a:extLst>
              <a:ext uri="{FF2B5EF4-FFF2-40B4-BE49-F238E27FC236}">
                <a16:creationId xmlns:a16="http://schemas.microsoft.com/office/drawing/2014/main" id="{C9FD39E2-8AD1-4893-8066-CBF8D4E570D5}"/>
              </a:ext>
            </a:extLst>
          </p:cNvPr>
          <p:cNvCxnSpPr>
            <a:stCxn id="20" idx="0"/>
          </p:cNvCxnSpPr>
          <p:nvPr/>
        </p:nvCxnSpPr>
        <p:spPr>
          <a:xfrm flipV="1">
            <a:off x="6031922" y="4768748"/>
            <a:ext cx="290569" cy="466374"/>
          </a:xfrm>
          <a:prstGeom prst="straightConnector1">
            <a:avLst/>
          </a:prstGeom>
          <a:ln>
            <a:solidFill>
              <a:srgbClr val="CC006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Review-2-2025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-31776" y="653480"/>
            <a:ext cx="10804551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endParaRPr lang="en-GB" sz="1800" dirty="0"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800" dirty="0">
                <a:sym typeface="Wingdings" panose="05000000000000000000" pitchFamily="2" charset="2"/>
              </a:rPr>
              <a:t>RF powers Amplifiers :  4 IOT + 5 SSA strategy seems the best.</a:t>
            </a:r>
          </a:p>
          <a:p>
            <a:r>
              <a:rPr lang="en-GB" sz="1800" dirty="0">
                <a:sym typeface="Wingdings" panose="05000000000000000000" pitchFamily="2" charset="2"/>
              </a:rPr>
              <a:t>  - First version of the SSA requirements </a:t>
            </a:r>
          </a:p>
          <a:p>
            <a:r>
              <a:rPr lang="en-GB" sz="1800" dirty="0">
                <a:sym typeface="Wingdings" panose="05000000000000000000" pitchFamily="2" charset="2"/>
              </a:rPr>
              <a:t>   add-on to try a “w/o power circulator” operation in progress but it seems difficult to do without risks</a:t>
            </a:r>
          </a:p>
          <a:p>
            <a:r>
              <a:rPr lang="en-GB" sz="1800" dirty="0">
                <a:sym typeface="Wingdings" panose="05000000000000000000" pitchFamily="2" charset="2"/>
              </a:rPr>
              <a:t>      for the amplifiers. Contacts with JEMA France and TRUMPF.</a:t>
            </a:r>
          </a:p>
          <a:p>
            <a:endParaRPr lang="en-GB" sz="1800" u="sng" dirty="0">
              <a:sym typeface="Wingdings" panose="05000000000000000000" pitchFamily="2" charset="2"/>
            </a:endParaRPr>
          </a:p>
          <a:p>
            <a:r>
              <a:rPr lang="en-GB" sz="1800" dirty="0">
                <a:sym typeface="Wingdings" panose="05000000000000000000" pitchFamily="2" charset="2"/>
              </a:rPr>
              <a:t>  - Project of collaboration with THALES and CERN for the IOT prototype </a:t>
            </a:r>
          </a:p>
          <a:p>
            <a:r>
              <a:rPr lang="en-GB" sz="1800" dirty="0">
                <a:sym typeface="Wingdings" panose="05000000000000000000" pitchFamily="2" charset="2"/>
              </a:rPr>
              <a:t>     waiting the result of  I-</a:t>
            </a:r>
            <a:r>
              <a:rPr lang="en-GB" sz="1800" dirty="0" err="1">
                <a:sym typeface="Wingdings" panose="05000000000000000000" pitchFamily="2" charset="2"/>
              </a:rPr>
              <a:t>Démo</a:t>
            </a:r>
            <a:r>
              <a:rPr lang="en-GB" sz="1800" dirty="0">
                <a:sym typeface="Wingdings" panose="05000000000000000000" pitchFamily="2" charset="2"/>
              </a:rPr>
              <a:t> program evaluation.</a:t>
            </a:r>
          </a:p>
          <a:p>
            <a:endParaRPr lang="en-GB" sz="1800" dirty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LLRF system.</a:t>
            </a:r>
          </a:p>
          <a:p>
            <a:r>
              <a:rPr lang="en-GB" sz="1800" dirty="0"/>
              <a:t>   - PhD student hiring for developing  a superconducting cavity real time embedded simulator for PERLE</a:t>
            </a:r>
          </a:p>
          <a:p>
            <a:r>
              <a:rPr lang="en-GB" sz="1800" dirty="0"/>
              <a:t>     and the optimization of LLRF firmware algorithms</a:t>
            </a:r>
          </a:p>
          <a:p>
            <a:r>
              <a:rPr lang="en-GB" sz="1800" dirty="0"/>
              <a:t>   </a:t>
            </a:r>
            <a:r>
              <a:rPr lang="en-GB" sz="1800" dirty="0">
                <a:sym typeface="Wingdings" panose="05000000000000000000" pitchFamily="2" charset="2"/>
              </a:rPr>
              <a:t> Nawal </a:t>
            </a:r>
            <a:r>
              <a:rPr lang="en-GB" sz="1800" dirty="0" err="1">
                <a:sym typeface="Wingdings" panose="05000000000000000000" pitchFamily="2" charset="2"/>
              </a:rPr>
              <a:t>Belouchrani</a:t>
            </a:r>
            <a:r>
              <a:rPr lang="en-GB" sz="1800" dirty="0">
                <a:sym typeface="Wingdings" panose="05000000000000000000" pitchFamily="2" charset="2"/>
              </a:rPr>
              <a:t>  (collaboration </a:t>
            </a:r>
            <a:r>
              <a:rPr lang="en-GB" sz="1800" dirty="0" err="1">
                <a:sym typeface="Wingdings" panose="05000000000000000000" pitchFamily="2" charset="2"/>
              </a:rPr>
              <a:t>IJCLab</a:t>
            </a:r>
            <a:r>
              <a:rPr lang="en-GB" sz="1800" dirty="0">
                <a:sym typeface="Wingdings" panose="05000000000000000000" pitchFamily="2" charset="2"/>
              </a:rPr>
              <a:t> / ACS France)</a:t>
            </a:r>
            <a:endParaRPr lang="en-GB" sz="1800" dirty="0"/>
          </a:p>
          <a:p>
            <a:r>
              <a:rPr lang="en-GB" sz="1800" dirty="0">
                <a:sym typeface="Wingdings" panose="05000000000000000000" pitchFamily="2" charset="2"/>
              </a:rPr>
              <a:t>    preparing the </a:t>
            </a:r>
            <a:r>
              <a:rPr lang="en-GB" sz="1800" dirty="0"/>
              <a:t>documents for ANRT in progress.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40744621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Review-2-2025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-31776" y="653480"/>
            <a:ext cx="10804551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en-GB" sz="1800" dirty="0"/>
              <a:t>LLRF system.</a:t>
            </a:r>
          </a:p>
          <a:p>
            <a:r>
              <a:rPr lang="en-GB" sz="1800" dirty="0"/>
              <a:t>   - RF front-end prototype</a:t>
            </a:r>
          </a:p>
          <a:p>
            <a:r>
              <a:rPr lang="en-GB" sz="1800" dirty="0"/>
              <a:t>   </a:t>
            </a:r>
            <a:r>
              <a:rPr lang="en-GB" sz="1800" dirty="0">
                <a:sym typeface="Wingdings" panose="05000000000000000000" pitchFamily="2" charset="2"/>
              </a:rPr>
              <a:t> realized and driver modification in progress by IOXOS.</a:t>
            </a:r>
          </a:p>
          <a:p>
            <a:endParaRPr lang="en-GB" sz="1800" dirty="0">
              <a:sym typeface="Wingdings" panose="05000000000000000000" pitchFamily="2" charset="2"/>
            </a:endParaRPr>
          </a:p>
          <a:p>
            <a:r>
              <a:rPr lang="en-GB" sz="1800" dirty="0"/>
              <a:t>   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1326DF3-5E69-1231-5AA7-4B14BE8A5E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46E9E369-3A76-4C9C-A6CD-BC9FC900B5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57995" y="1805608"/>
            <a:ext cx="5891386" cy="34867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21546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Rectangle 87">
            <a:extLst>
              <a:ext uri="{FF2B5EF4-FFF2-40B4-BE49-F238E27FC236}">
                <a16:creationId xmlns:a16="http://schemas.microsoft.com/office/drawing/2014/main" id="{BC5257AA-0DFC-48E7-89E6-AB7FA4CEE513}"/>
              </a:ext>
            </a:extLst>
          </p:cNvPr>
          <p:cNvSpPr/>
          <p:nvPr/>
        </p:nvSpPr>
        <p:spPr>
          <a:xfrm>
            <a:off x="3551648" y="907600"/>
            <a:ext cx="981516" cy="3627909"/>
          </a:xfrm>
          <a:prstGeom prst="rect">
            <a:avLst/>
          </a:prstGeom>
          <a:solidFill>
            <a:srgbClr val="FF99FF">
              <a:alpha val="13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Review-2-2025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4" y="149425"/>
            <a:ext cx="6240937" cy="432048"/>
          </a:xfrm>
        </p:spPr>
        <p:txBody>
          <a:bodyPr>
            <a:normAutofit fontScale="90000"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 et Principaux Jalons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du WP-8 : RF </a:t>
            </a:r>
            <a:r>
              <a:rPr lang="fr-FR" b="1" dirty="0" err="1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systems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265D70CD-FF9B-F6F3-BA80-D5D474C1A8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12DF6D89-B718-415D-951E-169530733411}"/>
              </a:ext>
            </a:extLst>
          </p:cNvPr>
          <p:cNvSpPr txBox="1"/>
          <p:nvPr/>
        </p:nvSpPr>
        <p:spPr>
          <a:xfrm>
            <a:off x="216373" y="593930"/>
            <a:ext cx="2205073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767" b="1">
                <a:latin typeface="+mn-lt"/>
              </a:rPr>
              <a:t>DC Gun @350 keV</a:t>
            </a:r>
          </a:p>
        </p:txBody>
      </p:sp>
      <p:cxnSp>
        <p:nvCxnSpPr>
          <p:cNvPr id="11" name="Connecteur droit avec flèche 10">
            <a:extLst>
              <a:ext uri="{FF2B5EF4-FFF2-40B4-BE49-F238E27FC236}">
                <a16:creationId xmlns:a16="http://schemas.microsoft.com/office/drawing/2014/main" id="{354857F1-0FBB-4D01-86D5-B048C88520A5}"/>
              </a:ext>
            </a:extLst>
          </p:cNvPr>
          <p:cNvCxnSpPr/>
          <p:nvPr/>
        </p:nvCxnSpPr>
        <p:spPr>
          <a:xfrm>
            <a:off x="595862" y="4561702"/>
            <a:ext cx="9702454" cy="0"/>
          </a:xfrm>
          <a:prstGeom prst="straightConnector1">
            <a:avLst/>
          </a:prstGeom>
          <a:ln w="762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Connecteur droit 11">
            <a:extLst>
              <a:ext uri="{FF2B5EF4-FFF2-40B4-BE49-F238E27FC236}">
                <a16:creationId xmlns:a16="http://schemas.microsoft.com/office/drawing/2014/main" id="{79D6B9D5-8378-4615-AD5E-1CBBC3B030BA}"/>
              </a:ext>
            </a:extLst>
          </p:cNvPr>
          <p:cNvCxnSpPr>
            <a:cxnSpLocks/>
          </p:cNvCxnSpPr>
          <p:nvPr/>
        </p:nvCxnSpPr>
        <p:spPr>
          <a:xfrm>
            <a:off x="1888836" y="4318301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Connecteur droit 12">
            <a:extLst>
              <a:ext uri="{FF2B5EF4-FFF2-40B4-BE49-F238E27FC236}">
                <a16:creationId xmlns:a16="http://schemas.microsoft.com/office/drawing/2014/main" id="{F757C705-E8FF-46BC-AD46-FEBD9ED1C354}"/>
              </a:ext>
            </a:extLst>
          </p:cNvPr>
          <p:cNvCxnSpPr>
            <a:cxnSpLocks/>
          </p:cNvCxnSpPr>
          <p:nvPr/>
        </p:nvCxnSpPr>
        <p:spPr>
          <a:xfrm>
            <a:off x="595862" y="4313318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cteur droit 13">
            <a:extLst>
              <a:ext uri="{FF2B5EF4-FFF2-40B4-BE49-F238E27FC236}">
                <a16:creationId xmlns:a16="http://schemas.microsoft.com/office/drawing/2014/main" id="{8DFAEBB3-CE21-43A7-85B3-B43B6F7FFFE6}"/>
              </a:ext>
            </a:extLst>
          </p:cNvPr>
          <p:cNvCxnSpPr/>
          <p:nvPr/>
        </p:nvCxnSpPr>
        <p:spPr>
          <a:xfrm>
            <a:off x="3177785" y="4288543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Connecteur droit 14">
            <a:extLst>
              <a:ext uri="{FF2B5EF4-FFF2-40B4-BE49-F238E27FC236}">
                <a16:creationId xmlns:a16="http://schemas.microsoft.com/office/drawing/2014/main" id="{CB98AC10-77AF-41AE-B521-76833272EF51}"/>
              </a:ext>
            </a:extLst>
          </p:cNvPr>
          <p:cNvCxnSpPr/>
          <p:nvPr/>
        </p:nvCxnSpPr>
        <p:spPr>
          <a:xfrm>
            <a:off x="4476159" y="4299658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Connecteur droit 15">
            <a:extLst>
              <a:ext uri="{FF2B5EF4-FFF2-40B4-BE49-F238E27FC236}">
                <a16:creationId xmlns:a16="http://schemas.microsoft.com/office/drawing/2014/main" id="{87531404-25E1-41FE-A4CE-67225012F0D9}"/>
              </a:ext>
            </a:extLst>
          </p:cNvPr>
          <p:cNvCxnSpPr/>
          <p:nvPr/>
        </p:nvCxnSpPr>
        <p:spPr>
          <a:xfrm>
            <a:off x="5774533" y="4310774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Connecteur droit 16">
            <a:extLst>
              <a:ext uri="{FF2B5EF4-FFF2-40B4-BE49-F238E27FC236}">
                <a16:creationId xmlns:a16="http://schemas.microsoft.com/office/drawing/2014/main" id="{60A46A20-0212-4372-88B4-84C276CFE030}"/>
              </a:ext>
            </a:extLst>
          </p:cNvPr>
          <p:cNvCxnSpPr/>
          <p:nvPr/>
        </p:nvCxnSpPr>
        <p:spPr>
          <a:xfrm>
            <a:off x="7072907" y="4292240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Connecteur droit 17">
            <a:extLst>
              <a:ext uri="{FF2B5EF4-FFF2-40B4-BE49-F238E27FC236}">
                <a16:creationId xmlns:a16="http://schemas.microsoft.com/office/drawing/2014/main" id="{F14E0579-EBA3-4DBB-8DD6-E6A9C513AEA6}"/>
              </a:ext>
            </a:extLst>
          </p:cNvPr>
          <p:cNvCxnSpPr/>
          <p:nvPr/>
        </p:nvCxnSpPr>
        <p:spPr>
          <a:xfrm>
            <a:off x="8371280" y="4295943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Connecteur droit 18">
            <a:extLst>
              <a:ext uri="{FF2B5EF4-FFF2-40B4-BE49-F238E27FC236}">
                <a16:creationId xmlns:a16="http://schemas.microsoft.com/office/drawing/2014/main" id="{F3720C23-3AFE-42B9-8FE5-A3C074849A80}"/>
              </a:ext>
            </a:extLst>
          </p:cNvPr>
          <p:cNvCxnSpPr/>
          <p:nvPr/>
        </p:nvCxnSpPr>
        <p:spPr>
          <a:xfrm>
            <a:off x="9669654" y="4299646"/>
            <a:ext cx="0" cy="3867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ZoneTexte 19">
            <a:extLst>
              <a:ext uri="{FF2B5EF4-FFF2-40B4-BE49-F238E27FC236}">
                <a16:creationId xmlns:a16="http://schemas.microsoft.com/office/drawing/2014/main" id="{B3C218EC-D898-40F5-B610-48CCC53F28E1}"/>
              </a:ext>
            </a:extLst>
          </p:cNvPr>
          <p:cNvSpPr txBox="1"/>
          <p:nvPr/>
        </p:nvSpPr>
        <p:spPr>
          <a:xfrm rot="16200000">
            <a:off x="296522" y="4758341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2024</a:t>
            </a:r>
          </a:p>
        </p:txBody>
      </p:sp>
      <p:sp>
        <p:nvSpPr>
          <p:cNvPr id="21" name="ZoneTexte 20">
            <a:extLst>
              <a:ext uri="{FF2B5EF4-FFF2-40B4-BE49-F238E27FC236}">
                <a16:creationId xmlns:a16="http://schemas.microsoft.com/office/drawing/2014/main" id="{3E6D01C6-BC36-41F2-B819-8F3D826C1B29}"/>
              </a:ext>
            </a:extLst>
          </p:cNvPr>
          <p:cNvSpPr txBox="1"/>
          <p:nvPr/>
        </p:nvSpPr>
        <p:spPr>
          <a:xfrm rot="16200000">
            <a:off x="1580073" y="4752164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2025</a:t>
            </a:r>
          </a:p>
        </p:txBody>
      </p:sp>
      <p:sp>
        <p:nvSpPr>
          <p:cNvPr id="22" name="ZoneTexte 21">
            <a:extLst>
              <a:ext uri="{FF2B5EF4-FFF2-40B4-BE49-F238E27FC236}">
                <a16:creationId xmlns:a16="http://schemas.microsoft.com/office/drawing/2014/main" id="{52135E20-8054-4224-AD0B-2CEE92634689}"/>
              </a:ext>
            </a:extLst>
          </p:cNvPr>
          <p:cNvSpPr txBox="1"/>
          <p:nvPr/>
        </p:nvSpPr>
        <p:spPr>
          <a:xfrm rot="16200000">
            <a:off x="2871035" y="4738575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2026</a:t>
            </a:r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60C5BAF4-885E-40FD-9AB6-A7B5CE0A79B7}"/>
              </a:ext>
            </a:extLst>
          </p:cNvPr>
          <p:cNvSpPr txBox="1"/>
          <p:nvPr/>
        </p:nvSpPr>
        <p:spPr>
          <a:xfrm rot="16200000">
            <a:off x="4191646" y="4717573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2027</a:t>
            </a:r>
          </a:p>
        </p:txBody>
      </p:sp>
      <p:sp>
        <p:nvSpPr>
          <p:cNvPr id="24" name="ZoneTexte 23">
            <a:extLst>
              <a:ext uri="{FF2B5EF4-FFF2-40B4-BE49-F238E27FC236}">
                <a16:creationId xmlns:a16="http://schemas.microsoft.com/office/drawing/2014/main" id="{FD5CC693-4CF5-4FD6-AC96-30B43B4C3BB8}"/>
              </a:ext>
            </a:extLst>
          </p:cNvPr>
          <p:cNvSpPr txBox="1"/>
          <p:nvPr/>
        </p:nvSpPr>
        <p:spPr>
          <a:xfrm rot="16200000">
            <a:off x="5475197" y="4718809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2028</a:t>
            </a:r>
          </a:p>
        </p:txBody>
      </p:sp>
      <p:sp>
        <p:nvSpPr>
          <p:cNvPr id="25" name="ZoneTexte 24">
            <a:extLst>
              <a:ext uri="{FF2B5EF4-FFF2-40B4-BE49-F238E27FC236}">
                <a16:creationId xmlns:a16="http://schemas.microsoft.com/office/drawing/2014/main" id="{B7970537-AD47-4A26-9426-D43D531D03D4}"/>
              </a:ext>
            </a:extLst>
          </p:cNvPr>
          <p:cNvSpPr txBox="1"/>
          <p:nvPr/>
        </p:nvSpPr>
        <p:spPr>
          <a:xfrm rot="16200000">
            <a:off x="6795808" y="4720044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2029</a:t>
            </a:r>
          </a:p>
        </p:txBody>
      </p:sp>
      <p:sp>
        <p:nvSpPr>
          <p:cNvPr id="26" name="ZoneTexte 25">
            <a:extLst>
              <a:ext uri="{FF2B5EF4-FFF2-40B4-BE49-F238E27FC236}">
                <a16:creationId xmlns:a16="http://schemas.microsoft.com/office/drawing/2014/main" id="{FA5A4965-9EB5-4901-AA37-7211E9BECF06}"/>
              </a:ext>
            </a:extLst>
          </p:cNvPr>
          <p:cNvSpPr txBox="1"/>
          <p:nvPr/>
        </p:nvSpPr>
        <p:spPr>
          <a:xfrm rot="16200000">
            <a:off x="8071946" y="4728691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2030</a:t>
            </a: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4D34EE08-BFD5-460B-B198-F0452A11AEC1}"/>
              </a:ext>
            </a:extLst>
          </p:cNvPr>
          <p:cNvSpPr txBox="1"/>
          <p:nvPr/>
        </p:nvSpPr>
        <p:spPr>
          <a:xfrm rot="16200000">
            <a:off x="9392557" y="4744751"/>
            <a:ext cx="601447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>
                <a:latin typeface="+mn-lt"/>
              </a:rPr>
              <a:t>2031</a:t>
            </a:r>
          </a:p>
        </p:txBody>
      </p:sp>
      <p:cxnSp>
        <p:nvCxnSpPr>
          <p:cNvPr id="28" name="Connecteur droit 27">
            <a:extLst>
              <a:ext uri="{FF2B5EF4-FFF2-40B4-BE49-F238E27FC236}">
                <a16:creationId xmlns:a16="http://schemas.microsoft.com/office/drawing/2014/main" id="{E249B706-AEF5-4088-B8EC-C1E60E119EF5}"/>
              </a:ext>
            </a:extLst>
          </p:cNvPr>
          <p:cNvCxnSpPr>
            <a:cxnSpLocks/>
          </p:cNvCxnSpPr>
          <p:nvPr/>
        </p:nvCxnSpPr>
        <p:spPr>
          <a:xfrm flipV="1">
            <a:off x="515800" y="922867"/>
            <a:ext cx="2492793" cy="17321"/>
          </a:xfrm>
          <a:prstGeom prst="line">
            <a:avLst/>
          </a:prstGeom>
          <a:ln w="762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cteur droit 28">
            <a:extLst>
              <a:ext uri="{FF2B5EF4-FFF2-40B4-BE49-F238E27FC236}">
                <a16:creationId xmlns:a16="http://schemas.microsoft.com/office/drawing/2014/main" id="{A1DB9F19-A8BF-4E94-A930-DB37B4115FE7}"/>
              </a:ext>
            </a:extLst>
          </p:cNvPr>
          <p:cNvCxnSpPr>
            <a:cxnSpLocks/>
          </p:cNvCxnSpPr>
          <p:nvPr/>
        </p:nvCxnSpPr>
        <p:spPr>
          <a:xfrm>
            <a:off x="3010699" y="934782"/>
            <a:ext cx="581627" cy="7175"/>
          </a:xfrm>
          <a:prstGeom prst="line">
            <a:avLst/>
          </a:prstGeom>
          <a:ln w="76200">
            <a:solidFill>
              <a:srgbClr val="00B0F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Explosion : 8 points 29">
            <a:extLst>
              <a:ext uri="{FF2B5EF4-FFF2-40B4-BE49-F238E27FC236}">
                <a16:creationId xmlns:a16="http://schemas.microsoft.com/office/drawing/2014/main" id="{75939EC1-3355-4638-BD2C-0D0F953E3750}"/>
              </a:ext>
            </a:extLst>
          </p:cNvPr>
          <p:cNvSpPr/>
          <p:nvPr/>
        </p:nvSpPr>
        <p:spPr>
          <a:xfrm>
            <a:off x="2958312" y="769813"/>
            <a:ext cx="367241" cy="407758"/>
          </a:xfrm>
          <a:prstGeom prst="irregularSeal1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cxnSp>
        <p:nvCxnSpPr>
          <p:cNvPr id="31" name="Connecteur droit 30">
            <a:extLst>
              <a:ext uri="{FF2B5EF4-FFF2-40B4-BE49-F238E27FC236}">
                <a16:creationId xmlns:a16="http://schemas.microsoft.com/office/drawing/2014/main" id="{0C287BEB-10C2-4F39-A0CE-3D61DD5DB1E3}"/>
              </a:ext>
            </a:extLst>
          </p:cNvPr>
          <p:cNvCxnSpPr>
            <a:cxnSpLocks/>
          </p:cNvCxnSpPr>
          <p:nvPr/>
        </p:nvCxnSpPr>
        <p:spPr>
          <a:xfrm flipV="1">
            <a:off x="535049" y="1773345"/>
            <a:ext cx="1827002" cy="2189"/>
          </a:xfrm>
          <a:prstGeom prst="line">
            <a:avLst/>
          </a:prstGeom>
          <a:ln w="76200">
            <a:solidFill>
              <a:srgbClr val="FFC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Connecteur droit 31">
            <a:extLst>
              <a:ext uri="{FF2B5EF4-FFF2-40B4-BE49-F238E27FC236}">
                <a16:creationId xmlns:a16="http://schemas.microsoft.com/office/drawing/2014/main" id="{7BF11EB6-EAA5-4327-B4A5-54C50CEA6909}"/>
              </a:ext>
            </a:extLst>
          </p:cNvPr>
          <p:cNvCxnSpPr>
            <a:cxnSpLocks/>
          </p:cNvCxnSpPr>
          <p:nvPr/>
        </p:nvCxnSpPr>
        <p:spPr>
          <a:xfrm>
            <a:off x="2330321" y="1773345"/>
            <a:ext cx="3404583" cy="0"/>
          </a:xfrm>
          <a:prstGeom prst="line">
            <a:avLst/>
          </a:prstGeom>
          <a:ln w="762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ZoneTexte 32">
            <a:extLst>
              <a:ext uri="{FF2B5EF4-FFF2-40B4-BE49-F238E27FC236}">
                <a16:creationId xmlns:a16="http://schemas.microsoft.com/office/drawing/2014/main" id="{3C19B21D-8126-4484-B7F2-BACA8F8E16FF}"/>
              </a:ext>
            </a:extLst>
          </p:cNvPr>
          <p:cNvSpPr txBox="1"/>
          <p:nvPr/>
        </p:nvSpPr>
        <p:spPr>
          <a:xfrm>
            <a:off x="239497" y="1383569"/>
            <a:ext cx="2084488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767" b="1">
                <a:latin typeface="+mn-lt"/>
              </a:rPr>
              <a:t>Injector @ 7MeV</a:t>
            </a:r>
          </a:p>
        </p:txBody>
      </p:sp>
      <p:cxnSp>
        <p:nvCxnSpPr>
          <p:cNvPr id="34" name="Connecteur droit 33">
            <a:extLst>
              <a:ext uri="{FF2B5EF4-FFF2-40B4-BE49-F238E27FC236}">
                <a16:creationId xmlns:a16="http://schemas.microsoft.com/office/drawing/2014/main" id="{7A21F597-ACB4-4E96-8FF6-2CA607C8D14B}"/>
              </a:ext>
            </a:extLst>
          </p:cNvPr>
          <p:cNvCxnSpPr>
            <a:cxnSpLocks/>
          </p:cNvCxnSpPr>
          <p:nvPr/>
        </p:nvCxnSpPr>
        <p:spPr>
          <a:xfrm flipV="1">
            <a:off x="5749365" y="1775534"/>
            <a:ext cx="1165873" cy="28120"/>
          </a:xfrm>
          <a:prstGeom prst="line">
            <a:avLst/>
          </a:prstGeom>
          <a:ln w="76200">
            <a:solidFill>
              <a:srgbClr val="00B0F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Connecteur droit 34">
            <a:extLst>
              <a:ext uri="{FF2B5EF4-FFF2-40B4-BE49-F238E27FC236}">
                <a16:creationId xmlns:a16="http://schemas.microsoft.com/office/drawing/2014/main" id="{D44B4636-EE12-44B2-94F0-CFEAD68957F6}"/>
              </a:ext>
            </a:extLst>
          </p:cNvPr>
          <p:cNvCxnSpPr>
            <a:cxnSpLocks/>
          </p:cNvCxnSpPr>
          <p:nvPr/>
        </p:nvCxnSpPr>
        <p:spPr>
          <a:xfrm>
            <a:off x="3174042" y="1081421"/>
            <a:ext cx="0" cy="3515286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Connecteur droit 35">
            <a:extLst>
              <a:ext uri="{FF2B5EF4-FFF2-40B4-BE49-F238E27FC236}">
                <a16:creationId xmlns:a16="http://schemas.microsoft.com/office/drawing/2014/main" id="{E300BC7F-B8F1-476E-9BB2-65FF0DE7E569}"/>
              </a:ext>
            </a:extLst>
          </p:cNvPr>
          <p:cNvCxnSpPr>
            <a:cxnSpLocks/>
          </p:cNvCxnSpPr>
          <p:nvPr/>
        </p:nvCxnSpPr>
        <p:spPr>
          <a:xfrm>
            <a:off x="6071196" y="2916225"/>
            <a:ext cx="6402" cy="1680482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Connecteur droit 36">
            <a:extLst>
              <a:ext uri="{FF2B5EF4-FFF2-40B4-BE49-F238E27FC236}">
                <a16:creationId xmlns:a16="http://schemas.microsoft.com/office/drawing/2014/main" id="{E160CDF2-27AB-4C79-9ACC-210B616C57DB}"/>
              </a:ext>
            </a:extLst>
          </p:cNvPr>
          <p:cNvCxnSpPr>
            <a:cxnSpLocks/>
          </p:cNvCxnSpPr>
          <p:nvPr/>
        </p:nvCxnSpPr>
        <p:spPr>
          <a:xfrm>
            <a:off x="5759757" y="1854537"/>
            <a:ext cx="32508" cy="2726853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Connecteur droit 37">
            <a:extLst>
              <a:ext uri="{FF2B5EF4-FFF2-40B4-BE49-F238E27FC236}">
                <a16:creationId xmlns:a16="http://schemas.microsoft.com/office/drawing/2014/main" id="{0E4B80E0-3F1F-4241-9642-D513B5CD7A56}"/>
              </a:ext>
            </a:extLst>
          </p:cNvPr>
          <p:cNvCxnSpPr>
            <a:cxnSpLocks/>
          </p:cNvCxnSpPr>
          <p:nvPr/>
        </p:nvCxnSpPr>
        <p:spPr>
          <a:xfrm flipV="1">
            <a:off x="496120" y="3575718"/>
            <a:ext cx="2819862" cy="5305"/>
          </a:xfrm>
          <a:prstGeom prst="line">
            <a:avLst/>
          </a:prstGeom>
          <a:ln w="76200">
            <a:solidFill>
              <a:srgbClr val="FFC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onnecteur droit 38">
            <a:extLst>
              <a:ext uri="{FF2B5EF4-FFF2-40B4-BE49-F238E27FC236}">
                <a16:creationId xmlns:a16="http://schemas.microsoft.com/office/drawing/2014/main" id="{8E687E5E-101D-4CD8-A61F-A4680D0B1D6E}"/>
              </a:ext>
            </a:extLst>
          </p:cNvPr>
          <p:cNvCxnSpPr>
            <a:cxnSpLocks/>
          </p:cNvCxnSpPr>
          <p:nvPr/>
        </p:nvCxnSpPr>
        <p:spPr>
          <a:xfrm flipV="1">
            <a:off x="3177785" y="3546994"/>
            <a:ext cx="3829645" cy="29872"/>
          </a:xfrm>
          <a:prstGeom prst="line">
            <a:avLst/>
          </a:prstGeom>
          <a:ln w="762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ZoneTexte 39">
            <a:extLst>
              <a:ext uri="{FF2B5EF4-FFF2-40B4-BE49-F238E27FC236}">
                <a16:creationId xmlns:a16="http://schemas.microsoft.com/office/drawing/2014/main" id="{B6CEF824-32EF-42C3-A174-F7CEDD1A7931}"/>
              </a:ext>
            </a:extLst>
          </p:cNvPr>
          <p:cNvSpPr txBox="1"/>
          <p:nvPr/>
        </p:nvSpPr>
        <p:spPr>
          <a:xfrm>
            <a:off x="176890" y="3604790"/>
            <a:ext cx="1881474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767" b="1">
                <a:latin typeface="+mn-lt"/>
              </a:rPr>
              <a:t>ERL 1-LOOP</a:t>
            </a:r>
          </a:p>
        </p:txBody>
      </p:sp>
      <p:cxnSp>
        <p:nvCxnSpPr>
          <p:cNvPr id="41" name="Connecteur droit 40">
            <a:extLst>
              <a:ext uri="{FF2B5EF4-FFF2-40B4-BE49-F238E27FC236}">
                <a16:creationId xmlns:a16="http://schemas.microsoft.com/office/drawing/2014/main" id="{6E6AACDB-8068-4F43-A9D5-922C4E1E7B51}"/>
              </a:ext>
            </a:extLst>
          </p:cNvPr>
          <p:cNvCxnSpPr>
            <a:cxnSpLocks/>
          </p:cNvCxnSpPr>
          <p:nvPr/>
        </p:nvCxnSpPr>
        <p:spPr>
          <a:xfrm>
            <a:off x="7729349" y="3529983"/>
            <a:ext cx="982840" cy="2921"/>
          </a:xfrm>
          <a:prstGeom prst="line">
            <a:avLst/>
          </a:prstGeom>
          <a:ln w="76200">
            <a:solidFill>
              <a:srgbClr val="00B0F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Explosion : 8 points 41">
            <a:extLst>
              <a:ext uri="{FF2B5EF4-FFF2-40B4-BE49-F238E27FC236}">
                <a16:creationId xmlns:a16="http://schemas.microsoft.com/office/drawing/2014/main" id="{7124173B-3036-4492-898E-181A7C181462}"/>
              </a:ext>
            </a:extLst>
          </p:cNvPr>
          <p:cNvSpPr/>
          <p:nvPr/>
        </p:nvSpPr>
        <p:spPr>
          <a:xfrm>
            <a:off x="7610697" y="3326104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cxnSp>
        <p:nvCxnSpPr>
          <p:cNvPr id="43" name="Connecteur droit 42">
            <a:extLst>
              <a:ext uri="{FF2B5EF4-FFF2-40B4-BE49-F238E27FC236}">
                <a16:creationId xmlns:a16="http://schemas.microsoft.com/office/drawing/2014/main" id="{D507BF27-EE00-4E77-9E5B-396857356832}"/>
              </a:ext>
            </a:extLst>
          </p:cNvPr>
          <p:cNvCxnSpPr>
            <a:cxnSpLocks/>
          </p:cNvCxnSpPr>
          <p:nvPr/>
        </p:nvCxnSpPr>
        <p:spPr>
          <a:xfrm>
            <a:off x="6544256" y="2820850"/>
            <a:ext cx="20408" cy="1686946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Connecteur droit 43">
            <a:extLst>
              <a:ext uri="{FF2B5EF4-FFF2-40B4-BE49-F238E27FC236}">
                <a16:creationId xmlns:a16="http://schemas.microsoft.com/office/drawing/2014/main" id="{97BD9B08-4862-4448-A612-FD1871811E0D}"/>
              </a:ext>
            </a:extLst>
          </p:cNvPr>
          <p:cNvCxnSpPr>
            <a:cxnSpLocks/>
          </p:cNvCxnSpPr>
          <p:nvPr/>
        </p:nvCxnSpPr>
        <p:spPr>
          <a:xfrm>
            <a:off x="7161285" y="2916225"/>
            <a:ext cx="0" cy="1665165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Connecteur droit 44">
            <a:extLst>
              <a:ext uri="{FF2B5EF4-FFF2-40B4-BE49-F238E27FC236}">
                <a16:creationId xmlns:a16="http://schemas.microsoft.com/office/drawing/2014/main" id="{1F159D5F-0DC7-42F7-B26C-B041414BB30F}"/>
              </a:ext>
            </a:extLst>
          </p:cNvPr>
          <p:cNvCxnSpPr>
            <a:cxnSpLocks/>
          </p:cNvCxnSpPr>
          <p:nvPr/>
        </p:nvCxnSpPr>
        <p:spPr>
          <a:xfrm flipH="1">
            <a:off x="7785436" y="3024207"/>
            <a:ext cx="1" cy="1432117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ZoneTexte 45">
            <a:extLst>
              <a:ext uri="{FF2B5EF4-FFF2-40B4-BE49-F238E27FC236}">
                <a16:creationId xmlns:a16="http://schemas.microsoft.com/office/drawing/2014/main" id="{9B06B38B-AD2B-4DB3-AB2C-BFCAD1DC5A73}"/>
              </a:ext>
            </a:extLst>
          </p:cNvPr>
          <p:cNvSpPr txBox="1"/>
          <p:nvPr/>
        </p:nvSpPr>
        <p:spPr>
          <a:xfrm>
            <a:off x="2793880" y="1159282"/>
            <a:ext cx="702436" cy="39151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972" i="1">
                <a:latin typeface="+mn-lt"/>
              </a:rPr>
              <a:t>DC gun </a:t>
            </a:r>
          </a:p>
          <a:p>
            <a:r>
              <a:rPr lang="en-GB" sz="972" i="1">
                <a:latin typeface="+mn-lt"/>
              </a:rPr>
              <a:t>operation</a:t>
            </a:r>
          </a:p>
        </p:txBody>
      </p:sp>
      <p:sp>
        <p:nvSpPr>
          <p:cNvPr id="47" name="ZoneTexte 46">
            <a:extLst>
              <a:ext uri="{FF2B5EF4-FFF2-40B4-BE49-F238E27FC236}">
                <a16:creationId xmlns:a16="http://schemas.microsoft.com/office/drawing/2014/main" id="{5BAC2A87-2986-4923-98FB-343D3243A30B}"/>
              </a:ext>
            </a:extLst>
          </p:cNvPr>
          <p:cNvSpPr txBox="1"/>
          <p:nvPr/>
        </p:nvSpPr>
        <p:spPr>
          <a:xfrm>
            <a:off x="5695421" y="4078387"/>
            <a:ext cx="710451" cy="39151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972" i="1">
                <a:latin typeface="+mn-lt"/>
              </a:rPr>
              <a:t>Cryogenic </a:t>
            </a:r>
          </a:p>
          <a:p>
            <a:pPr algn="ctr"/>
            <a:r>
              <a:rPr lang="en-GB" sz="972" i="1">
                <a:latin typeface="+mn-lt"/>
              </a:rPr>
              <a:t>installed</a:t>
            </a:r>
          </a:p>
        </p:txBody>
      </p:sp>
      <p:sp>
        <p:nvSpPr>
          <p:cNvPr id="48" name="ZoneTexte 47">
            <a:extLst>
              <a:ext uri="{FF2B5EF4-FFF2-40B4-BE49-F238E27FC236}">
                <a16:creationId xmlns:a16="http://schemas.microsoft.com/office/drawing/2014/main" id="{70E10DBD-0AFB-4FE5-8F03-C68F35E839F6}"/>
              </a:ext>
            </a:extLst>
          </p:cNvPr>
          <p:cNvSpPr txBox="1"/>
          <p:nvPr/>
        </p:nvSpPr>
        <p:spPr>
          <a:xfrm>
            <a:off x="4588496" y="1333472"/>
            <a:ext cx="1146408" cy="24192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GB" sz="972" i="1">
                <a:latin typeface="+mn-lt"/>
              </a:rPr>
              <a:t>Injector installed</a:t>
            </a:r>
          </a:p>
        </p:txBody>
      </p:sp>
      <p:sp>
        <p:nvSpPr>
          <p:cNvPr id="49" name="ZoneTexte 48">
            <a:extLst>
              <a:ext uri="{FF2B5EF4-FFF2-40B4-BE49-F238E27FC236}">
                <a16:creationId xmlns:a16="http://schemas.microsoft.com/office/drawing/2014/main" id="{DE8E456A-9E96-4AEC-BE76-C0B079B75ED9}"/>
              </a:ext>
            </a:extLst>
          </p:cNvPr>
          <p:cNvSpPr txBox="1"/>
          <p:nvPr/>
        </p:nvSpPr>
        <p:spPr>
          <a:xfrm>
            <a:off x="6160077" y="3740801"/>
            <a:ext cx="822661" cy="39151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972" i="1">
                <a:latin typeface="+mn-lt"/>
              </a:rPr>
              <a:t>Cryomodule </a:t>
            </a:r>
          </a:p>
          <a:p>
            <a:pPr algn="ctr"/>
            <a:r>
              <a:rPr lang="en-GB" sz="972" i="1">
                <a:latin typeface="+mn-lt"/>
              </a:rPr>
              <a:t>tested</a:t>
            </a:r>
          </a:p>
        </p:txBody>
      </p:sp>
      <p:sp>
        <p:nvSpPr>
          <p:cNvPr id="50" name="ZoneTexte 49">
            <a:extLst>
              <a:ext uri="{FF2B5EF4-FFF2-40B4-BE49-F238E27FC236}">
                <a16:creationId xmlns:a16="http://schemas.microsoft.com/office/drawing/2014/main" id="{407FF39A-DE8F-4F4D-9ABC-4D1B76FD38EF}"/>
              </a:ext>
            </a:extLst>
          </p:cNvPr>
          <p:cNvSpPr txBox="1"/>
          <p:nvPr/>
        </p:nvSpPr>
        <p:spPr>
          <a:xfrm>
            <a:off x="6768201" y="4078387"/>
            <a:ext cx="793807" cy="39151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972" i="1">
                <a:latin typeface="+mn-lt"/>
              </a:rPr>
              <a:t>Cryomodule</a:t>
            </a:r>
          </a:p>
          <a:p>
            <a:pPr algn="ctr"/>
            <a:r>
              <a:rPr lang="en-GB" sz="972" i="1">
                <a:latin typeface="+mn-lt"/>
              </a:rPr>
              <a:t> Installed</a:t>
            </a:r>
          </a:p>
        </p:txBody>
      </p:sp>
      <p:sp>
        <p:nvSpPr>
          <p:cNvPr id="51" name="ZoneTexte 50">
            <a:extLst>
              <a:ext uri="{FF2B5EF4-FFF2-40B4-BE49-F238E27FC236}">
                <a16:creationId xmlns:a16="http://schemas.microsoft.com/office/drawing/2014/main" id="{F1F9F394-BEE2-45B0-B937-0312E05A435F}"/>
              </a:ext>
            </a:extLst>
          </p:cNvPr>
          <p:cNvSpPr txBox="1"/>
          <p:nvPr/>
        </p:nvSpPr>
        <p:spPr>
          <a:xfrm>
            <a:off x="7413920" y="3788309"/>
            <a:ext cx="960519" cy="39151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972" i="1">
                <a:latin typeface="+mn-lt"/>
              </a:rPr>
              <a:t>First ERL</a:t>
            </a:r>
          </a:p>
          <a:p>
            <a:pPr algn="ctr"/>
            <a:r>
              <a:rPr lang="en-GB" sz="972" i="1">
                <a:latin typeface="+mn-lt"/>
              </a:rPr>
              <a:t> demonstration</a:t>
            </a:r>
          </a:p>
        </p:txBody>
      </p:sp>
      <p:cxnSp>
        <p:nvCxnSpPr>
          <p:cNvPr id="57" name="Connecteur droit 56">
            <a:extLst>
              <a:ext uri="{FF2B5EF4-FFF2-40B4-BE49-F238E27FC236}">
                <a16:creationId xmlns:a16="http://schemas.microsoft.com/office/drawing/2014/main" id="{C8287B93-06C0-420D-A0D6-BBFE2130C89D}"/>
              </a:ext>
            </a:extLst>
          </p:cNvPr>
          <p:cNvCxnSpPr>
            <a:cxnSpLocks/>
          </p:cNvCxnSpPr>
          <p:nvPr/>
        </p:nvCxnSpPr>
        <p:spPr>
          <a:xfrm>
            <a:off x="6613919" y="842997"/>
            <a:ext cx="701358" cy="1"/>
          </a:xfrm>
          <a:prstGeom prst="line">
            <a:avLst/>
          </a:prstGeom>
          <a:ln w="76200">
            <a:solidFill>
              <a:srgbClr val="FFC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Connecteur droit 58">
            <a:extLst>
              <a:ext uri="{FF2B5EF4-FFF2-40B4-BE49-F238E27FC236}">
                <a16:creationId xmlns:a16="http://schemas.microsoft.com/office/drawing/2014/main" id="{988B1DEC-7602-4BB8-A668-73C6807DC4A3}"/>
              </a:ext>
            </a:extLst>
          </p:cNvPr>
          <p:cNvCxnSpPr>
            <a:cxnSpLocks/>
          </p:cNvCxnSpPr>
          <p:nvPr/>
        </p:nvCxnSpPr>
        <p:spPr>
          <a:xfrm flipV="1">
            <a:off x="6610523" y="1328769"/>
            <a:ext cx="689226" cy="3"/>
          </a:xfrm>
          <a:prstGeom prst="line">
            <a:avLst/>
          </a:prstGeom>
          <a:ln w="76200">
            <a:solidFill>
              <a:srgbClr val="00B0F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0" name="ZoneTexte 59">
            <a:extLst>
              <a:ext uri="{FF2B5EF4-FFF2-40B4-BE49-F238E27FC236}">
                <a16:creationId xmlns:a16="http://schemas.microsoft.com/office/drawing/2014/main" id="{DA3307FC-8423-47A8-A8C6-B43D67C6EA54}"/>
              </a:ext>
            </a:extLst>
          </p:cNvPr>
          <p:cNvSpPr txBox="1"/>
          <p:nvPr/>
        </p:nvSpPr>
        <p:spPr>
          <a:xfrm>
            <a:off x="7053249" y="711074"/>
            <a:ext cx="1148984" cy="2827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237" b="1">
                <a:latin typeface="+mn-lt"/>
              </a:rPr>
              <a:t>Design</a:t>
            </a:r>
          </a:p>
        </p:txBody>
      </p:sp>
      <p:sp>
        <p:nvSpPr>
          <p:cNvPr id="61" name="ZoneTexte 60">
            <a:extLst>
              <a:ext uri="{FF2B5EF4-FFF2-40B4-BE49-F238E27FC236}">
                <a16:creationId xmlns:a16="http://schemas.microsoft.com/office/drawing/2014/main" id="{4D5FD618-1E0D-4A9B-8A36-0394C2579766}"/>
              </a:ext>
            </a:extLst>
          </p:cNvPr>
          <p:cNvSpPr txBox="1"/>
          <p:nvPr/>
        </p:nvSpPr>
        <p:spPr>
          <a:xfrm>
            <a:off x="7041962" y="941009"/>
            <a:ext cx="3497568" cy="2827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237" b="1">
                <a:latin typeface="+mn-lt"/>
              </a:rPr>
              <a:t>Procuirement / Construction / Installation</a:t>
            </a:r>
          </a:p>
        </p:txBody>
      </p:sp>
      <p:sp>
        <p:nvSpPr>
          <p:cNvPr id="62" name="ZoneTexte 61">
            <a:extLst>
              <a:ext uri="{FF2B5EF4-FFF2-40B4-BE49-F238E27FC236}">
                <a16:creationId xmlns:a16="http://schemas.microsoft.com/office/drawing/2014/main" id="{F2845CA7-78E3-49D1-B812-5CDECFBB47C9}"/>
              </a:ext>
            </a:extLst>
          </p:cNvPr>
          <p:cNvSpPr txBox="1"/>
          <p:nvPr/>
        </p:nvSpPr>
        <p:spPr>
          <a:xfrm>
            <a:off x="7354252" y="1203065"/>
            <a:ext cx="2165500" cy="2827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237" b="1">
                <a:latin typeface="+mn-lt"/>
              </a:rPr>
              <a:t>Commissioning</a:t>
            </a:r>
          </a:p>
        </p:txBody>
      </p:sp>
      <p:sp>
        <p:nvSpPr>
          <p:cNvPr id="63" name="Explosion : 8 points 62">
            <a:extLst>
              <a:ext uri="{FF2B5EF4-FFF2-40B4-BE49-F238E27FC236}">
                <a16:creationId xmlns:a16="http://schemas.microsoft.com/office/drawing/2014/main" id="{14C7A7A3-B6DC-42E7-B9ED-4301866A6375}"/>
              </a:ext>
            </a:extLst>
          </p:cNvPr>
          <p:cNvSpPr/>
          <p:nvPr/>
        </p:nvSpPr>
        <p:spPr>
          <a:xfrm>
            <a:off x="6615315" y="1574296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64" name="ZoneTexte 63">
            <a:extLst>
              <a:ext uri="{FF2B5EF4-FFF2-40B4-BE49-F238E27FC236}">
                <a16:creationId xmlns:a16="http://schemas.microsoft.com/office/drawing/2014/main" id="{9C16AA7F-D21C-4045-8986-C5D31CB4D70D}"/>
              </a:ext>
            </a:extLst>
          </p:cNvPr>
          <p:cNvSpPr txBox="1"/>
          <p:nvPr/>
        </p:nvSpPr>
        <p:spPr>
          <a:xfrm>
            <a:off x="6845597" y="1899027"/>
            <a:ext cx="510076" cy="241926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972" i="1">
                <a:latin typeface="+mn-lt"/>
              </a:rPr>
              <a:t>20 mA</a:t>
            </a:r>
          </a:p>
        </p:txBody>
      </p:sp>
      <p:cxnSp>
        <p:nvCxnSpPr>
          <p:cNvPr id="65" name="Connecteur droit 64">
            <a:extLst>
              <a:ext uri="{FF2B5EF4-FFF2-40B4-BE49-F238E27FC236}">
                <a16:creationId xmlns:a16="http://schemas.microsoft.com/office/drawing/2014/main" id="{236FB70D-2BAD-4B89-BAFA-277DAE60E16C}"/>
              </a:ext>
            </a:extLst>
          </p:cNvPr>
          <p:cNvCxnSpPr>
            <a:cxnSpLocks/>
          </p:cNvCxnSpPr>
          <p:nvPr/>
        </p:nvCxnSpPr>
        <p:spPr>
          <a:xfrm flipH="1">
            <a:off x="6797193" y="1934708"/>
            <a:ext cx="121" cy="2653184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Connecteur droit 65">
            <a:extLst>
              <a:ext uri="{FF2B5EF4-FFF2-40B4-BE49-F238E27FC236}">
                <a16:creationId xmlns:a16="http://schemas.microsoft.com/office/drawing/2014/main" id="{1391ACBA-0B8E-4CC2-9048-77985A954D35}"/>
              </a:ext>
            </a:extLst>
          </p:cNvPr>
          <p:cNvCxnSpPr>
            <a:cxnSpLocks/>
          </p:cNvCxnSpPr>
          <p:nvPr/>
        </p:nvCxnSpPr>
        <p:spPr>
          <a:xfrm flipH="1">
            <a:off x="8690619" y="2820850"/>
            <a:ext cx="8930" cy="1708487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Explosion : 8 points 66">
            <a:extLst>
              <a:ext uri="{FF2B5EF4-FFF2-40B4-BE49-F238E27FC236}">
                <a16:creationId xmlns:a16="http://schemas.microsoft.com/office/drawing/2014/main" id="{4543C683-0203-48C3-A338-9D6C16C28024}"/>
              </a:ext>
            </a:extLst>
          </p:cNvPr>
          <p:cNvSpPr/>
          <p:nvPr/>
        </p:nvSpPr>
        <p:spPr>
          <a:xfrm>
            <a:off x="8528569" y="3318315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68" name="ZoneTexte 67">
            <a:extLst>
              <a:ext uri="{FF2B5EF4-FFF2-40B4-BE49-F238E27FC236}">
                <a16:creationId xmlns:a16="http://schemas.microsoft.com/office/drawing/2014/main" id="{6757026E-6D67-4A46-AF76-F1515A9DEAFF}"/>
              </a:ext>
            </a:extLst>
          </p:cNvPr>
          <p:cNvSpPr txBox="1"/>
          <p:nvPr/>
        </p:nvSpPr>
        <p:spPr>
          <a:xfrm>
            <a:off x="8513273" y="3756213"/>
            <a:ext cx="474810" cy="241926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972" i="1">
                <a:latin typeface="+mn-lt"/>
              </a:rPr>
              <a:t>2MW</a:t>
            </a:r>
          </a:p>
        </p:txBody>
      </p:sp>
      <p:cxnSp>
        <p:nvCxnSpPr>
          <p:cNvPr id="72" name="Connecteur droit 71">
            <a:extLst>
              <a:ext uri="{FF2B5EF4-FFF2-40B4-BE49-F238E27FC236}">
                <a16:creationId xmlns:a16="http://schemas.microsoft.com/office/drawing/2014/main" id="{72452D65-969F-43E4-B5B7-24EBCD648C1A}"/>
              </a:ext>
            </a:extLst>
          </p:cNvPr>
          <p:cNvCxnSpPr>
            <a:cxnSpLocks/>
          </p:cNvCxnSpPr>
          <p:nvPr/>
        </p:nvCxnSpPr>
        <p:spPr>
          <a:xfrm>
            <a:off x="2742436" y="938257"/>
            <a:ext cx="13821" cy="3339415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3" name="Explosion : 8 points 72">
            <a:extLst>
              <a:ext uri="{FF2B5EF4-FFF2-40B4-BE49-F238E27FC236}">
                <a16:creationId xmlns:a16="http://schemas.microsoft.com/office/drawing/2014/main" id="{AB6E3B76-A854-4164-8E94-20FBB608E62D}"/>
              </a:ext>
            </a:extLst>
          </p:cNvPr>
          <p:cNvSpPr/>
          <p:nvPr/>
        </p:nvSpPr>
        <p:spPr>
          <a:xfrm>
            <a:off x="2575507" y="3918130"/>
            <a:ext cx="367241" cy="407758"/>
          </a:xfrm>
          <a:prstGeom prst="irregularSeal1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74" name="ZoneTexte 73">
            <a:extLst>
              <a:ext uri="{FF2B5EF4-FFF2-40B4-BE49-F238E27FC236}">
                <a16:creationId xmlns:a16="http://schemas.microsoft.com/office/drawing/2014/main" id="{3D4447DF-9E72-46D5-A0F2-2DDF912102DB}"/>
              </a:ext>
            </a:extLst>
          </p:cNvPr>
          <p:cNvSpPr txBox="1"/>
          <p:nvPr/>
        </p:nvSpPr>
        <p:spPr>
          <a:xfrm>
            <a:off x="2543535" y="3677816"/>
            <a:ext cx="396262" cy="241926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972" b="1" i="1">
                <a:solidFill>
                  <a:srgbClr val="FF0000"/>
                </a:solidFill>
                <a:latin typeface="+mn-lt"/>
              </a:rPr>
              <a:t>TDR</a:t>
            </a:r>
          </a:p>
        </p:txBody>
      </p:sp>
      <p:sp>
        <p:nvSpPr>
          <p:cNvPr id="75" name="Explosion : 8 points 74">
            <a:extLst>
              <a:ext uri="{FF2B5EF4-FFF2-40B4-BE49-F238E27FC236}">
                <a16:creationId xmlns:a16="http://schemas.microsoft.com/office/drawing/2014/main" id="{1D334426-AF99-4C83-A717-4D216EB4C653}"/>
              </a:ext>
            </a:extLst>
          </p:cNvPr>
          <p:cNvSpPr/>
          <p:nvPr/>
        </p:nvSpPr>
        <p:spPr>
          <a:xfrm>
            <a:off x="6368329" y="3329025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76" name="Explosion : 8 points 75">
            <a:extLst>
              <a:ext uri="{FF2B5EF4-FFF2-40B4-BE49-F238E27FC236}">
                <a16:creationId xmlns:a16="http://schemas.microsoft.com/office/drawing/2014/main" id="{4A0A5AE7-10AD-45AE-8800-A9EA57493989}"/>
              </a:ext>
            </a:extLst>
          </p:cNvPr>
          <p:cNvSpPr/>
          <p:nvPr/>
        </p:nvSpPr>
        <p:spPr>
          <a:xfrm>
            <a:off x="6986562" y="3358202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77" name="Explosion : 8 points 76">
            <a:extLst>
              <a:ext uri="{FF2B5EF4-FFF2-40B4-BE49-F238E27FC236}">
                <a16:creationId xmlns:a16="http://schemas.microsoft.com/office/drawing/2014/main" id="{0653FE66-5E38-4059-A99D-4229395512CA}"/>
              </a:ext>
            </a:extLst>
          </p:cNvPr>
          <p:cNvSpPr/>
          <p:nvPr/>
        </p:nvSpPr>
        <p:spPr>
          <a:xfrm>
            <a:off x="5880717" y="3340970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78" name="Rectangle : coins arrondis 77">
            <a:extLst>
              <a:ext uri="{FF2B5EF4-FFF2-40B4-BE49-F238E27FC236}">
                <a16:creationId xmlns:a16="http://schemas.microsoft.com/office/drawing/2014/main" id="{FEDB76A7-8051-4B2E-BAEA-6E40C0FFF28A}"/>
              </a:ext>
            </a:extLst>
          </p:cNvPr>
          <p:cNvSpPr/>
          <p:nvPr/>
        </p:nvSpPr>
        <p:spPr>
          <a:xfrm>
            <a:off x="9087341" y="2290796"/>
            <a:ext cx="403502" cy="1859053"/>
          </a:xfrm>
          <a:prstGeom prst="roundRect">
            <a:avLst>
              <a:gd name="adj" fmla="val 5241"/>
            </a:avLst>
          </a:prstGeom>
          <a:solidFill>
            <a:schemeClr val="accent4">
              <a:lumMod val="60000"/>
              <a:lumOff val="40000"/>
              <a:alpha val="50000"/>
            </a:schemeClr>
          </a:solidFill>
          <a:ln w="190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79" name="ZoneTexte 78">
            <a:extLst>
              <a:ext uri="{FF2B5EF4-FFF2-40B4-BE49-F238E27FC236}">
                <a16:creationId xmlns:a16="http://schemas.microsoft.com/office/drawing/2014/main" id="{E76CD92C-2E8C-48BB-9A7A-CEFAE687DEFA}"/>
              </a:ext>
            </a:extLst>
          </p:cNvPr>
          <p:cNvSpPr txBox="1"/>
          <p:nvPr/>
        </p:nvSpPr>
        <p:spPr>
          <a:xfrm rot="16200000">
            <a:off x="8322212" y="2954312"/>
            <a:ext cx="1906883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200" b="1">
                <a:latin typeface="+mn-lt"/>
              </a:rPr>
              <a:t>PERLE 1-LOOP  89MeV</a:t>
            </a:r>
          </a:p>
        </p:txBody>
      </p:sp>
      <p:sp>
        <p:nvSpPr>
          <p:cNvPr id="82" name="Explosion : 8 points 81">
            <a:extLst>
              <a:ext uri="{FF2B5EF4-FFF2-40B4-BE49-F238E27FC236}">
                <a16:creationId xmlns:a16="http://schemas.microsoft.com/office/drawing/2014/main" id="{B122470E-836B-47C7-B757-70FF3DD6A60B}"/>
              </a:ext>
            </a:extLst>
          </p:cNvPr>
          <p:cNvSpPr/>
          <p:nvPr/>
        </p:nvSpPr>
        <p:spPr>
          <a:xfrm>
            <a:off x="4229579" y="3965848"/>
            <a:ext cx="367241" cy="407758"/>
          </a:xfrm>
          <a:prstGeom prst="irregularSeal1">
            <a:avLst/>
          </a:prstGeom>
          <a:solidFill>
            <a:srgbClr val="FF99FF"/>
          </a:solidFill>
          <a:ln>
            <a:solidFill>
              <a:srgbClr val="FF99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83" name="Explosion : 8 points 82">
            <a:extLst>
              <a:ext uri="{FF2B5EF4-FFF2-40B4-BE49-F238E27FC236}">
                <a16:creationId xmlns:a16="http://schemas.microsoft.com/office/drawing/2014/main" id="{044FCE5A-F389-41A1-BCA4-EAAC14619C9B}"/>
              </a:ext>
            </a:extLst>
          </p:cNvPr>
          <p:cNvSpPr/>
          <p:nvPr/>
        </p:nvSpPr>
        <p:spPr>
          <a:xfrm>
            <a:off x="5565745" y="1574296"/>
            <a:ext cx="367241" cy="407758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67"/>
          </a:p>
        </p:txBody>
      </p:sp>
      <p:sp>
        <p:nvSpPr>
          <p:cNvPr id="84" name="ZoneTexte 83">
            <a:extLst>
              <a:ext uri="{FF2B5EF4-FFF2-40B4-BE49-F238E27FC236}">
                <a16:creationId xmlns:a16="http://schemas.microsoft.com/office/drawing/2014/main" id="{B86989DD-6268-416F-AC3F-EB2E7568A37D}"/>
              </a:ext>
            </a:extLst>
          </p:cNvPr>
          <p:cNvSpPr txBox="1"/>
          <p:nvPr/>
        </p:nvSpPr>
        <p:spPr>
          <a:xfrm>
            <a:off x="3938806" y="4307283"/>
            <a:ext cx="1146408" cy="2419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972" i="1">
                <a:latin typeface="+mn-lt"/>
              </a:rPr>
              <a:t>IGLOO ready</a:t>
            </a:r>
          </a:p>
        </p:txBody>
      </p:sp>
      <p:sp>
        <p:nvSpPr>
          <p:cNvPr id="85" name="ZoneTexte 84">
            <a:extLst>
              <a:ext uri="{FF2B5EF4-FFF2-40B4-BE49-F238E27FC236}">
                <a16:creationId xmlns:a16="http://schemas.microsoft.com/office/drawing/2014/main" id="{81ED73FA-F26D-4033-B99E-36D9527239FA}"/>
              </a:ext>
            </a:extLst>
          </p:cNvPr>
          <p:cNvSpPr txBox="1"/>
          <p:nvPr/>
        </p:nvSpPr>
        <p:spPr>
          <a:xfrm>
            <a:off x="5013839" y="959509"/>
            <a:ext cx="510076" cy="2419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972" i="1">
                <a:latin typeface="+mn-lt"/>
              </a:rPr>
              <a:t>20 mA</a:t>
            </a:r>
          </a:p>
        </p:txBody>
      </p:sp>
      <p:cxnSp>
        <p:nvCxnSpPr>
          <p:cNvPr id="86" name="Connecteur droit 85">
            <a:extLst>
              <a:ext uri="{FF2B5EF4-FFF2-40B4-BE49-F238E27FC236}">
                <a16:creationId xmlns:a16="http://schemas.microsoft.com/office/drawing/2014/main" id="{2E94A053-460C-4E90-8541-0FB337E924B5}"/>
              </a:ext>
            </a:extLst>
          </p:cNvPr>
          <p:cNvCxnSpPr>
            <a:cxnSpLocks/>
          </p:cNvCxnSpPr>
          <p:nvPr/>
        </p:nvCxnSpPr>
        <p:spPr>
          <a:xfrm>
            <a:off x="4588496" y="936525"/>
            <a:ext cx="581627" cy="7175"/>
          </a:xfrm>
          <a:prstGeom prst="line">
            <a:avLst/>
          </a:prstGeom>
          <a:ln w="76200">
            <a:solidFill>
              <a:srgbClr val="00B0F0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7" name="Connecteur droit 86">
            <a:extLst>
              <a:ext uri="{FF2B5EF4-FFF2-40B4-BE49-F238E27FC236}">
                <a16:creationId xmlns:a16="http://schemas.microsoft.com/office/drawing/2014/main" id="{CB098AF4-7A44-4173-B00C-A345749D51C8}"/>
              </a:ext>
            </a:extLst>
          </p:cNvPr>
          <p:cNvCxnSpPr>
            <a:cxnSpLocks/>
          </p:cNvCxnSpPr>
          <p:nvPr/>
        </p:nvCxnSpPr>
        <p:spPr>
          <a:xfrm flipV="1">
            <a:off x="3580248" y="4155859"/>
            <a:ext cx="762707" cy="1962"/>
          </a:xfrm>
          <a:prstGeom prst="line">
            <a:avLst/>
          </a:prstGeom>
          <a:ln w="57150">
            <a:solidFill>
              <a:srgbClr val="FF99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1" name="Connecteur droit 90">
            <a:extLst>
              <a:ext uri="{FF2B5EF4-FFF2-40B4-BE49-F238E27FC236}">
                <a16:creationId xmlns:a16="http://schemas.microsoft.com/office/drawing/2014/main" id="{9461E3E5-6A09-42A7-A752-0991AAA048F5}"/>
              </a:ext>
            </a:extLst>
          </p:cNvPr>
          <p:cNvCxnSpPr>
            <a:cxnSpLocks/>
          </p:cNvCxnSpPr>
          <p:nvPr/>
        </p:nvCxnSpPr>
        <p:spPr>
          <a:xfrm flipH="1">
            <a:off x="3846039" y="2062593"/>
            <a:ext cx="9262" cy="2534114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0" name="Connecteur droit 129">
            <a:extLst>
              <a:ext uri="{FF2B5EF4-FFF2-40B4-BE49-F238E27FC236}">
                <a16:creationId xmlns:a16="http://schemas.microsoft.com/office/drawing/2014/main" id="{CF8A9973-6D79-41F4-AD08-DAB91F2F745C}"/>
              </a:ext>
            </a:extLst>
          </p:cNvPr>
          <p:cNvCxnSpPr>
            <a:cxnSpLocks/>
          </p:cNvCxnSpPr>
          <p:nvPr/>
        </p:nvCxnSpPr>
        <p:spPr>
          <a:xfrm>
            <a:off x="4875203" y="2488735"/>
            <a:ext cx="0" cy="2107972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2" name="Connecteur droit 131">
            <a:extLst>
              <a:ext uri="{FF2B5EF4-FFF2-40B4-BE49-F238E27FC236}">
                <a16:creationId xmlns:a16="http://schemas.microsoft.com/office/drawing/2014/main" id="{017DC7BA-D0B7-4D53-9998-64A0E69E8606}"/>
              </a:ext>
            </a:extLst>
          </p:cNvPr>
          <p:cNvCxnSpPr>
            <a:cxnSpLocks/>
          </p:cNvCxnSpPr>
          <p:nvPr/>
        </p:nvCxnSpPr>
        <p:spPr>
          <a:xfrm>
            <a:off x="4472612" y="2488735"/>
            <a:ext cx="0" cy="2107972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3" name="Connecteur droit 132">
            <a:extLst>
              <a:ext uri="{FF2B5EF4-FFF2-40B4-BE49-F238E27FC236}">
                <a16:creationId xmlns:a16="http://schemas.microsoft.com/office/drawing/2014/main" id="{F849D13D-485A-475E-8DEF-51D81A833CB5}"/>
              </a:ext>
            </a:extLst>
          </p:cNvPr>
          <p:cNvCxnSpPr>
            <a:cxnSpLocks/>
          </p:cNvCxnSpPr>
          <p:nvPr/>
        </p:nvCxnSpPr>
        <p:spPr>
          <a:xfrm>
            <a:off x="4594787" y="2069950"/>
            <a:ext cx="0" cy="2491752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04" name="Groupe 203">
            <a:extLst>
              <a:ext uri="{FF2B5EF4-FFF2-40B4-BE49-F238E27FC236}">
                <a16:creationId xmlns:a16="http://schemas.microsoft.com/office/drawing/2014/main" id="{7E6EB395-40E7-4BC4-AFCF-2B2FB458787C}"/>
              </a:ext>
            </a:extLst>
          </p:cNvPr>
          <p:cNvGrpSpPr/>
          <p:nvPr/>
        </p:nvGrpSpPr>
        <p:grpSpPr>
          <a:xfrm>
            <a:off x="-14212" y="1832905"/>
            <a:ext cx="4704244" cy="305289"/>
            <a:chOff x="-14212" y="1832905"/>
            <a:chExt cx="4704244" cy="305289"/>
          </a:xfrm>
        </p:grpSpPr>
        <p:cxnSp>
          <p:nvCxnSpPr>
            <p:cNvPr id="58" name="Connecteur droit 57">
              <a:extLst>
                <a:ext uri="{FF2B5EF4-FFF2-40B4-BE49-F238E27FC236}">
                  <a16:creationId xmlns:a16="http://schemas.microsoft.com/office/drawing/2014/main" id="{5B1C007C-8057-4961-95D2-A2C766EAC8A4}"/>
                </a:ext>
              </a:extLst>
            </p:cNvPr>
            <p:cNvCxnSpPr>
              <a:cxnSpLocks/>
            </p:cNvCxnSpPr>
            <p:nvPr/>
          </p:nvCxnSpPr>
          <p:spPr>
            <a:xfrm>
              <a:off x="3850724" y="2025414"/>
              <a:ext cx="744063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98" name="Groupe 97">
              <a:extLst>
                <a:ext uri="{FF2B5EF4-FFF2-40B4-BE49-F238E27FC236}">
                  <a16:creationId xmlns:a16="http://schemas.microsoft.com/office/drawing/2014/main" id="{2AB383FD-BF15-4098-98BB-C950CF59715F}"/>
                </a:ext>
              </a:extLst>
            </p:cNvPr>
            <p:cNvGrpSpPr/>
            <p:nvPr/>
          </p:nvGrpSpPr>
          <p:grpSpPr>
            <a:xfrm>
              <a:off x="4594787" y="1847463"/>
              <a:ext cx="95245" cy="188602"/>
              <a:chOff x="3545110" y="1541399"/>
              <a:chExt cx="95245" cy="188602"/>
            </a:xfrm>
            <a:solidFill>
              <a:srgbClr val="00B050"/>
            </a:solidFill>
          </p:grpSpPr>
          <p:cxnSp>
            <p:nvCxnSpPr>
              <p:cNvPr id="99" name="Connecteur droit 98">
                <a:extLst>
                  <a:ext uri="{FF2B5EF4-FFF2-40B4-BE49-F238E27FC236}">
                    <a16:creationId xmlns:a16="http://schemas.microsoft.com/office/drawing/2014/main" id="{6E083FA0-C4DF-4743-9063-6FF4C772CDA9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00" name="Triangle isocèle 99">
                <a:extLst>
                  <a:ext uri="{FF2B5EF4-FFF2-40B4-BE49-F238E27FC236}">
                    <a16:creationId xmlns:a16="http://schemas.microsoft.com/office/drawing/2014/main" id="{429E8D39-EBA4-4327-A6B8-2CEE0558CA21}"/>
                  </a:ext>
                </a:extLst>
              </p:cNvPr>
              <p:cNvSpPr/>
              <p:nvPr/>
            </p:nvSpPr>
            <p:spPr>
              <a:xfrm rot="5400000">
                <a:off x="3543927" y="1542582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grpSp>
          <p:nvGrpSpPr>
            <p:cNvPr id="101" name="Groupe 100">
              <a:extLst>
                <a:ext uri="{FF2B5EF4-FFF2-40B4-BE49-F238E27FC236}">
                  <a16:creationId xmlns:a16="http://schemas.microsoft.com/office/drawing/2014/main" id="{D939AFFA-8205-45EE-AC38-71EB09A6A140}"/>
                </a:ext>
              </a:extLst>
            </p:cNvPr>
            <p:cNvGrpSpPr/>
            <p:nvPr/>
          </p:nvGrpSpPr>
          <p:grpSpPr>
            <a:xfrm>
              <a:off x="3840706" y="1832905"/>
              <a:ext cx="95245" cy="188726"/>
              <a:chOff x="3544204" y="1541275"/>
              <a:chExt cx="95245" cy="188726"/>
            </a:xfrm>
            <a:solidFill>
              <a:schemeClr val="accent4"/>
            </a:solidFill>
          </p:grpSpPr>
          <p:cxnSp>
            <p:nvCxnSpPr>
              <p:cNvPr id="102" name="Connecteur droit 101">
                <a:extLst>
                  <a:ext uri="{FF2B5EF4-FFF2-40B4-BE49-F238E27FC236}">
                    <a16:creationId xmlns:a16="http://schemas.microsoft.com/office/drawing/2014/main" id="{77C6ACEE-2D68-48BD-9D54-40852405C3D0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03" name="Triangle isocèle 102">
                <a:extLst>
                  <a:ext uri="{FF2B5EF4-FFF2-40B4-BE49-F238E27FC236}">
                    <a16:creationId xmlns:a16="http://schemas.microsoft.com/office/drawing/2014/main" id="{01333415-0B2C-4B9A-B059-2732732E1AA2}"/>
                  </a:ext>
                </a:extLst>
              </p:cNvPr>
              <p:cNvSpPr/>
              <p:nvPr/>
            </p:nvSpPr>
            <p:spPr>
              <a:xfrm rot="5400000">
                <a:off x="3543021" y="1542458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sp>
          <p:nvSpPr>
            <p:cNvPr id="104" name="ZoneTexte 103">
              <a:extLst>
                <a:ext uri="{FF2B5EF4-FFF2-40B4-BE49-F238E27FC236}">
                  <a16:creationId xmlns:a16="http://schemas.microsoft.com/office/drawing/2014/main" id="{15D91EAA-26B0-44EF-9D19-1FAD64A02E7A}"/>
                </a:ext>
              </a:extLst>
            </p:cNvPr>
            <p:cNvSpPr txBox="1"/>
            <p:nvPr/>
          </p:nvSpPr>
          <p:spPr>
            <a:xfrm>
              <a:off x="-14212" y="1880912"/>
              <a:ext cx="1797452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DMO &amp; Timing </a:t>
              </a:r>
            </a:p>
          </p:txBody>
        </p:sp>
        <p:cxnSp>
          <p:nvCxnSpPr>
            <p:cNvPr id="116" name="Connecteur droit 115">
              <a:extLst>
                <a:ext uri="{FF2B5EF4-FFF2-40B4-BE49-F238E27FC236}">
                  <a16:creationId xmlns:a16="http://schemas.microsoft.com/office/drawing/2014/main" id="{A82F1147-8593-4A2B-98BD-051BDB8B363A}"/>
                </a:ext>
              </a:extLst>
            </p:cNvPr>
            <p:cNvCxnSpPr>
              <a:cxnSpLocks/>
            </p:cNvCxnSpPr>
            <p:nvPr/>
          </p:nvCxnSpPr>
          <p:spPr>
            <a:xfrm>
              <a:off x="1906051" y="2021634"/>
              <a:ext cx="1943264" cy="0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5" name="Connecteur droit 134">
              <a:extLst>
                <a:ext uri="{FF2B5EF4-FFF2-40B4-BE49-F238E27FC236}">
                  <a16:creationId xmlns:a16="http://schemas.microsoft.com/office/drawing/2014/main" id="{DC5ABC74-8060-4FF9-866C-94593B54A267}"/>
                </a:ext>
              </a:extLst>
            </p:cNvPr>
            <p:cNvCxnSpPr>
              <a:cxnSpLocks/>
            </p:cNvCxnSpPr>
            <p:nvPr/>
          </p:nvCxnSpPr>
          <p:spPr>
            <a:xfrm>
              <a:off x="2208301" y="2021632"/>
              <a:ext cx="729815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8" name="ZoneTexte 137">
              <a:extLst>
                <a:ext uri="{FF2B5EF4-FFF2-40B4-BE49-F238E27FC236}">
                  <a16:creationId xmlns:a16="http://schemas.microsoft.com/office/drawing/2014/main" id="{8C11CB61-56BA-408E-8069-94979397501B}"/>
                </a:ext>
              </a:extLst>
            </p:cNvPr>
            <p:cNvSpPr txBox="1"/>
            <p:nvPr/>
          </p:nvSpPr>
          <p:spPr>
            <a:xfrm>
              <a:off x="2176143" y="1896268"/>
              <a:ext cx="802024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solidFill>
                    <a:srgbClr val="FF0000"/>
                  </a:solidFill>
                  <a:latin typeface="+mn-lt"/>
                </a:rPr>
                <a:t>Board proto</a:t>
              </a:r>
            </a:p>
          </p:txBody>
        </p:sp>
        <p:sp>
          <p:nvSpPr>
            <p:cNvPr id="139" name="ZoneTexte 138">
              <a:extLst>
                <a:ext uri="{FF2B5EF4-FFF2-40B4-BE49-F238E27FC236}">
                  <a16:creationId xmlns:a16="http://schemas.microsoft.com/office/drawing/2014/main" id="{F00685A9-E2D5-439A-BCF7-983214850844}"/>
                </a:ext>
              </a:extLst>
            </p:cNvPr>
            <p:cNvSpPr txBox="1"/>
            <p:nvPr/>
          </p:nvSpPr>
          <p:spPr>
            <a:xfrm>
              <a:off x="3919245" y="1891043"/>
              <a:ext cx="640848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solidFill>
                    <a:srgbClr val="FF0000"/>
                  </a:solidFill>
                  <a:latin typeface="+mn-lt"/>
                </a:rPr>
                <a:t>series</a:t>
              </a:r>
            </a:p>
          </p:txBody>
        </p:sp>
      </p:grpSp>
      <p:cxnSp>
        <p:nvCxnSpPr>
          <p:cNvPr id="122" name="Connecteur droit 121">
            <a:extLst>
              <a:ext uri="{FF2B5EF4-FFF2-40B4-BE49-F238E27FC236}">
                <a16:creationId xmlns:a16="http://schemas.microsoft.com/office/drawing/2014/main" id="{9D3214FF-E27B-4855-AAAC-16FE984328FE}"/>
              </a:ext>
            </a:extLst>
          </p:cNvPr>
          <p:cNvCxnSpPr>
            <a:cxnSpLocks/>
          </p:cNvCxnSpPr>
          <p:nvPr/>
        </p:nvCxnSpPr>
        <p:spPr>
          <a:xfrm>
            <a:off x="1887949" y="2001875"/>
            <a:ext cx="0" cy="2594832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05" name="Groupe 204">
            <a:extLst>
              <a:ext uri="{FF2B5EF4-FFF2-40B4-BE49-F238E27FC236}">
                <a16:creationId xmlns:a16="http://schemas.microsoft.com/office/drawing/2014/main" id="{E4168B76-5B7B-496C-A637-CB54CEE66BBD}"/>
              </a:ext>
            </a:extLst>
          </p:cNvPr>
          <p:cNvGrpSpPr/>
          <p:nvPr/>
        </p:nvGrpSpPr>
        <p:grpSpPr>
          <a:xfrm>
            <a:off x="-14756" y="2278187"/>
            <a:ext cx="5620412" cy="391517"/>
            <a:chOff x="-14756" y="2278187"/>
            <a:chExt cx="5620412" cy="391517"/>
          </a:xfrm>
        </p:grpSpPr>
        <p:sp>
          <p:nvSpPr>
            <p:cNvPr id="106" name="ZoneTexte 105">
              <a:extLst>
                <a:ext uri="{FF2B5EF4-FFF2-40B4-BE49-F238E27FC236}">
                  <a16:creationId xmlns:a16="http://schemas.microsoft.com/office/drawing/2014/main" id="{BECE3F14-5294-429D-ACDA-1E530A080CE3}"/>
                </a:ext>
              </a:extLst>
            </p:cNvPr>
            <p:cNvSpPr txBox="1"/>
            <p:nvPr/>
          </p:nvSpPr>
          <p:spPr>
            <a:xfrm>
              <a:off x="-14756" y="2355770"/>
              <a:ext cx="1797452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Frequency tuning system</a:t>
              </a:r>
            </a:p>
          </p:txBody>
        </p:sp>
        <p:grpSp>
          <p:nvGrpSpPr>
            <p:cNvPr id="110" name="Groupe 109">
              <a:extLst>
                <a:ext uri="{FF2B5EF4-FFF2-40B4-BE49-F238E27FC236}">
                  <a16:creationId xmlns:a16="http://schemas.microsoft.com/office/drawing/2014/main" id="{452775AA-725C-4F31-A5F4-5F543ACFAE9A}"/>
                </a:ext>
              </a:extLst>
            </p:cNvPr>
            <p:cNvGrpSpPr/>
            <p:nvPr/>
          </p:nvGrpSpPr>
          <p:grpSpPr>
            <a:xfrm>
              <a:off x="4472612" y="2305703"/>
              <a:ext cx="95245" cy="188726"/>
              <a:chOff x="3544204" y="1541275"/>
              <a:chExt cx="95245" cy="188726"/>
            </a:xfrm>
            <a:solidFill>
              <a:schemeClr val="accent4"/>
            </a:solidFill>
          </p:grpSpPr>
          <p:cxnSp>
            <p:nvCxnSpPr>
              <p:cNvPr id="111" name="Connecteur droit 110">
                <a:extLst>
                  <a:ext uri="{FF2B5EF4-FFF2-40B4-BE49-F238E27FC236}">
                    <a16:creationId xmlns:a16="http://schemas.microsoft.com/office/drawing/2014/main" id="{11E77BC9-E489-4E25-8EB3-EF1AC88AB56A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12" name="Triangle isocèle 111">
                <a:extLst>
                  <a:ext uri="{FF2B5EF4-FFF2-40B4-BE49-F238E27FC236}">
                    <a16:creationId xmlns:a16="http://schemas.microsoft.com/office/drawing/2014/main" id="{92B360B6-12C1-426E-ABE6-86A12713F5EF}"/>
                  </a:ext>
                </a:extLst>
              </p:cNvPr>
              <p:cNvSpPr/>
              <p:nvPr/>
            </p:nvSpPr>
            <p:spPr>
              <a:xfrm rot="5400000">
                <a:off x="3543021" y="1542458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grpSp>
          <p:nvGrpSpPr>
            <p:cNvPr id="113" name="Groupe 112">
              <a:extLst>
                <a:ext uri="{FF2B5EF4-FFF2-40B4-BE49-F238E27FC236}">
                  <a16:creationId xmlns:a16="http://schemas.microsoft.com/office/drawing/2014/main" id="{75FFE9FB-0084-4ABE-8DED-6B566DEB87A3}"/>
                </a:ext>
              </a:extLst>
            </p:cNvPr>
            <p:cNvGrpSpPr/>
            <p:nvPr/>
          </p:nvGrpSpPr>
          <p:grpSpPr>
            <a:xfrm>
              <a:off x="4880560" y="2322919"/>
              <a:ext cx="95245" cy="188726"/>
              <a:chOff x="3544204" y="1541275"/>
              <a:chExt cx="95245" cy="188726"/>
            </a:xfrm>
            <a:solidFill>
              <a:srgbClr val="00B050"/>
            </a:solidFill>
          </p:grpSpPr>
          <p:cxnSp>
            <p:nvCxnSpPr>
              <p:cNvPr id="114" name="Connecteur droit 113">
                <a:extLst>
                  <a:ext uri="{FF2B5EF4-FFF2-40B4-BE49-F238E27FC236}">
                    <a16:creationId xmlns:a16="http://schemas.microsoft.com/office/drawing/2014/main" id="{DD4E06BB-2788-4DB8-93A4-0169FB078076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15" name="Triangle isocèle 114">
                <a:extLst>
                  <a:ext uri="{FF2B5EF4-FFF2-40B4-BE49-F238E27FC236}">
                    <a16:creationId xmlns:a16="http://schemas.microsoft.com/office/drawing/2014/main" id="{B2D01D6B-984E-4B25-ACBF-95877407DE81}"/>
                  </a:ext>
                </a:extLst>
              </p:cNvPr>
              <p:cNvSpPr/>
              <p:nvPr/>
            </p:nvSpPr>
            <p:spPr>
              <a:xfrm rot="5400000">
                <a:off x="3543021" y="1542458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cxnSp>
          <p:nvCxnSpPr>
            <p:cNvPr id="119" name="Connecteur droit 118">
              <a:extLst>
                <a:ext uri="{FF2B5EF4-FFF2-40B4-BE49-F238E27FC236}">
                  <a16:creationId xmlns:a16="http://schemas.microsoft.com/office/drawing/2014/main" id="{A0E0BCC4-3EAE-4889-932F-660B6BF39BA1}"/>
                </a:ext>
              </a:extLst>
            </p:cNvPr>
            <p:cNvCxnSpPr>
              <a:cxnSpLocks/>
            </p:cNvCxnSpPr>
            <p:nvPr/>
          </p:nvCxnSpPr>
          <p:spPr>
            <a:xfrm>
              <a:off x="2208301" y="2467944"/>
              <a:ext cx="1357323" cy="1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1" name="Connecteur droit 120">
              <a:extLst>
                <a:ext uri="{FF2B5EF4-FFF2-40B4-BE49-F238E27FC236}">
                  <a16:creationId xmlns:a16="http://schemas.microsoft.com/office/drawing/2014/main" id="{847EC48D-8CD5-4A77-B3A1-CAAB01716FCC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3555892" y="2470345"/>
              <a:ext cx="920267" cy="1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6" name="Connecteur droit 125">
              <a:extLst>
                <a:ext uri="{FF2B5EF4-FFF2-40B4-BE49-F238E27FC236}">
                  <a16:creationId xmlns:a16="http://schemas.microsoft.com/office/drawing/2014/main" id="{D554444E-66CA-454B-A8C6-3203A5BD4ADB}"/>
                </a:ext>
              </a:extLst>
            </p:cNvPr>
            <p:cNvCxnSpPr>
              <a:cxnSpLocks/>
            </p:cNvCxnSpPr>
            <p:nvPr/>
          </p:nvCxnSpPr>
          <p:spPr>
            <a:xfrm>
              <a:off x="4489357" y="2470343"/>
              <a:ext cx="389952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0" name="ZoneTexte 119">
              <a:extLst>
                <a:ext uri="{FF2B5EF4-FFF2-40B4-BE49-F238E27FC236}">
                  <a16:creationId xmlns:a16="http://schemas.microsoft.com/office/drawing/2014/main" id="{FD6C4ED4-A313-436C-840E-D537D04C636C}"/>
                </a:ext>
              </a:extLst>
            </p:cNvPr>
            <p:cNvSpPr txBox="1"/>
            <p:nvPr/>
          </p:nvSpPr>
          <p:spPr>
            <a:xfrm>
              <a:off x="4459248" y="2345204"/>
              <a:ext cx="1146408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solidFill>
                    <a:srgbClr val="FF0000"/>
                  </a:solidFill>
                  <a:latin typeface="+mn-lt"/>
                </a:rPr>
                <a:t>series</a:t>
              </a:r>
            </a:p>
          </p:txBody>
        </p:sp>
        <p:cxnSp>
          <p:nvCxnSpPr>
            <p:cNvPr id="127" name="Connecteur droit 126">
              <a:extLst>
                <a:ext uri="{FF2B5EF4-FFF2-40B4-BE49-F238E27FC236}">
                  <a16:creationId xmlns:a16="http://schemas.microsoft.com/office/drawing/2014/main" id="{8EB73162-02E1-435E-A8C8-EB375A534516}"/>
                </a:ext>
              </a:extLst>
            </p:cNvPr>
            <p:cNvCxnSpPr>
              <a:cxnSpLocks/>
            </p:cNvCxnSpPr>
            <p:nvPr/>
          </p:nvCxnSpPr>
          <p:spPr>
            <a:xfrm>
              <a:off x="2313350" y="2466167"/>
              <a:ext cx="858408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9" name="ZoneTexte 128">
              <a:extLst>
                <a:ext uri="{FF2B5EF4-FFF2-40B4-BE49-F238E27FC236}">
                  <a16:creationId xmlns:a16="http://schemas.microsoft.com/office/drawing/2014/main" id="{F5F35C78-1E9C-4944-9479-51C723A04A6C}"/>
                </a:ext>
              </a:extLst>
            </p:cNvPr>
            <p:cNvSpPr txBox="1"/>
            <p:nvPr/>
          </p:nvSpPr>
          <p:spPr>
            <a:xfrm>
              <a:off x="2220942" y="2278187"/>
              <a:ext cx="1665033" cy="39151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 dirty="0">
                  <a:solidFill>
                    <a:srgbClr val="FF0000"/>
                  </a:solidFill>
                  <a:latin typeface="+mn-lt"/>
                </a:rPr>
                <a:t>Pw </a:t>
              </a:r>
              <a:r>
                <a:rPr lang="en-GB" sz="972" i="1" dirty="0" err="1">
                  <a:solidFill>
                    <a:srgbClr val="FF0000"/>
                  </a:solidFill>
                  <a:latin typeface="+mn-lt"/>
                </a:rPr>
                <a:t>mod.series</a:t>
              </a:r>
              <a:r>
                <a:rPr lang="en-GB" sz="972" i="1" dirty="0">
                  <a:solidFill>
                    <a:srgbClr val="FF0000"/>
                  </a:solidFill>
                  <a:latin typeface="+mn-lt"/>
                </a:rPr>
                <a:t> </a:t>
              </a:r>
            </a:p>
            <a:p>
              <a:r>
                <a:rPr lang="en-GB" sz="972" i="1" dirty="0">
                  <a:latin typeface="+mn-lt"/>
                </a:rPr>
                <a:t> &amp; Board proto</a:t>
              </a:r>
            </a:p>
          </p:txBody>
        </p:sp>
      </p:grpSp>
      <p:cxnSp>
        <p:nvCxnSpPr>
          <p:cNvPr id="136" name="Connecteur droit 135">
            <a:extLst>
              <a:ext uri="{FF2B5EF4-FFF2-40B4-BE49-F238E27FC236}">
                <a16:creationId xmlns:a16="http://schemas.microsoft.com/office/drawing/2014/main" id="{98EE4B31-990B-446F-8DD8-7DC6DFCDA6B4}"/>
              </a:ext>
            </a:extLst>
          </p:cNvPr>
          <p:cNvCxnSpPr>
            <a:cxnSpLocks/>
          </p:cNvCxnSpPr>
          <p:nvPr/>
        </p:nvCxnSpPr>
        <p:spPr>
          <a:xfrm>
            <a:off x="6613919" y="1111208"/>
            <a:ext cx="708965" cy="0"/>
          </a:xfrm>
          <a:prstGeom prst="line">
            <a:avLst/>
          </a:prstGeom>
          <a:ln w="762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10" name="Groupe 209">
            <a:extLst>
              <a:ext uri="{FF2B5EF4-FFF2-40B4-BE49-F238E27FC236}">
                <a16:creationId xmlns:a16="http://schemas.microsoft.com/office/drawing/2014/main" id="{464C13EC-29CC-4C80-B5DB-7B063181C3A0}"/>
              </a:ext>
            </a:extLst>
          </p:cNvPr>
          <p:cNvGrpSpPr/>
          <p:nvPr/>
        </p:nvGrpSpPr>
        <p:grpSpPr>
          <a:xfrm>
            <a:off x="-85095" y="2810864"/>
            <a:ext cx="3656462" cy="281419"/>
            <a:chOff x="-85095" y="2810864"/>
            <a:chExt cx="3656462" cy="281419"/>
          </a:xfrm>
        </p:grpSpPr>
        <p:sp>
          <p:nvSpPr>
            <p:cNvPr id="108" name="ZoneTexte 107">
              <a:extLst>
                <a:ext uri="{FF2B5EF4-FFF2-40B4-BE49-F238E27FC236}">
                  <a16:creationId xmlns:a16="http://schemas.microsoft.com/office/drawing/2014/main" id="{421BD86D-C1BE-408B-BD4D-C8F41326E8CF}"/>
                </a:ext>
              </a:extLst>
            </p:cNvPr>
            <p:cNvSpPr txBox="1"/>
            <p:nvPr/>
          </p:nvSpPr>
          <p:spPr>
            <a:xfrm>
              <a:off x="-85095" y="2839000"/>
              <a:ext cx="3006591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 Cavity Qualification facility upgrade</a:t>
              </a:r>
            </a:p>
          </p:txBody>
        </p:sp>
        <p:cxnSp>
          <p:nvCxnSpPr>
            <p:cNvPr id="117" name="Connecteur droit 116">
              <a:extLst>
                <a:ext uri="{FF2B5EF4-FFF2-40B4-BE49-F238E27FC236}">
                  <a16:creationId xmlns:a16="http://schemas.microsoft.com/office/drawing/2014/main" id="{4E65BCC3-C1DE-4915-9D6A-CC39133F996E}"/>
                </a:ext>
              </a:extLst>
            </p:cNvPr>
            <p:cNvCxnSpPr>
              <a:cxnSpLocks/>
            </p:cNvCxnSpPr>
            <p:nvPr/>
          </p:nvCxnSpPr>
          <p:spPr>
            <a:xfrm>
              <a:off x="1907888" y="2970615"/>
              <a:ext cx="162047" cy="1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7" name="Connecteur droit 156">
              <a:extLst>
                <a:ext uri="{FF2B5EF4-FFF2-40B4-BE49-F238E27FC236}">
                  <a16:creationId xmlns:a16="http://schemas.microsoft.com/office/drawing/2014/main" id="{50A44F89-7879-4E8C-A4D5-67C2342A7750}"/>
                </a:ext>
              </a:extLst>
            </p:cNvPr>
            <p:cNvCxnSpPr>
              <a:cxnSpLocks/>
            </p:cNvCxnSpPr>
            <p:nvPr/>
          </p:nvCxnSpPr>
          <p:spPr>
            <a:xfrm>
              <a:off x="2070990" y="2971869"/>
              <a:ext cx="1230522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59" name="Groupe 158">
              <a:extLst>
                <a:ext uri="{FF2B5EF4-FFF2-40B4-BE49-F238E27FC236}">
                  <a16:creationId xmlns:a16="http://schemas.microsoft.com/office/drawing/2014/main" id="{FFD04EBA-BE56-4E12-8F16-6B0B171A3F46}"/>
                </a:ext>
              </a:extLst>
            </p:cNvPr>
            <p:cNvGrpSpPr/>
            <p:nvPr/>
          </p:nvGrpSpPr>
          <p:grpSpPr>
            <a:xfrm>
              <a:off x="3298978" y="2810864"/>
              <a:ext cx="95245" cy="188602"/>
              <a:chOff x="3545110" y="1541399"/>
              <a:chExt cx="95245" cy="188602"/>
            </a:xfrm>
            <a:solidFill>
              <a:srgbClr val="00B050"/>
            </a:solidFill>
          </p:grpSpPr>
          <p:cxnSp>
            <p:nvCxnSpPr>
              <p:cNvPr id="160" name="Connecteur droit 159">
                <a:extLst>
                  <a:ext uri="{FF2B5EF4-FFF2-40B4-BE49-F238E27FC236}">
                    <a16:creationId xmlns:a16="http://schemas.microsoft.com/office/drawing/2014/main" id="{3882CB67-087A-42D2-9151-DD9E8DA891B8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61" name="Triangle isocèle 160">
                <a:extLst>
                  <a:ext uri="{FF2B5EF4-FFF2-40B4-BE49-F238E27FC236}">
                    <a16:creationId xmlns:a16="http://schemas.microsoft.com/office/drawing/2014/main" id="{CE3807BB-C49D-4530-9C8B-01E39FDEE258}"/>
                  </a:ext>
                </a:extLst>
              </p:cNvPr>
              <p:cNvSpPr/>
              <p:nvPr/>
            </p:nvSpPr>
            <p:spPr>
              <a:xfrm rot="5400000">
                <a:off x="3543927" y="1542582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sp>
          <p:nvSpPr>
            <p:cNvPr id="163" name="ZoneTexte 162">
              <a:extLst>
                <a:ext uri="{FF2B5EF4-FFF2-40B4-BE49-F238E27FC236}">
                  <a16:creationId xmlns:a16="http://schemas.microsoft.com/office/drawing/2014/main" id="{FE04F103-2869-4F8D-A60E-DAB8EDDE05E5}"/>
                </a:ext>
              </a:extLst>
            </p:cNvPr>
            <p:cNvSpPr txBox="1"/>
            <p:nvPr/>
          </p:nvSpPr>
          <p:spPr>
            <a:xfrm>
              <a:off x="2008016" y="2850357"/>
              <a:ext cx="1563351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latin typeface="+mn-lt"/>
                </a:rPr>
                <a:t>RF proc. &amp; modification</a:t>
              </a:r>
            </a:p>
          </p:txBody>
        </p:sp>
      </p:grpSp>
      <p:grpSp>
        <p:nvGrpSpPr>
          <p:cNvPr id="211" name="Groupe 210">
            <a:extLst>
              <a:ext uri="{FF2B5EF4-FFF2-40B4-BE49-F238E27FC236}">
                <a16:creationId xmlns:a16="http://schemas.microsoft.com/office/drawing/2014/main" id="{24A5F541-EA07-4E49-B6FE-9013437D9DB6}"/>
              </a:ext>
            </a:extLst>
          </p:cNvPr>
          <p:cNvGrpSpPr/>
          <p:nvPr/>
        </p:nvGrpSpPr>
        <p:grpSpPr>
          <a:xfrm>
            <a:off x="-43945" y="2989931"/>
            <a:ext cx="6646439" cy="466795"/>
            <a:chOff x="-43945" y="2989931"/>
            <a:chExt cx="6646439" cy="466795"/>
          </a:xfrm>
        </p:grpSpPr>
        <p:sp>
          <p:nvSpPr>
            <p:cNvPr id="109" name="ZoneTexte 108">
              <a:extLst>
                <a:ext uri="{FF2B5EF4-FFF2-40B4-BE49-F238E27FC236}">
                  <a16:creationId xmlns:a16="http://schemas.microsoft.com/office/drawing/2014/main" id="{9B671721-5A13-4A3D-AC44-483DD669741D}"/>
                </a:ext>
              </a:extLst>
            </p:cNvPr>
            <p:cNvSpPr txBox="1"/>
            <p:nvPr/>
          </p:nvSpPr>
          <p:spPr>
            <a:xfrm>
              <a:off x="-43945" y="3082180"/>
              <a:ext cx="3006591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 RF power Amplifiers (</a:t>
              </a:r>
              <a:r>
                <a:rPr lang="en-GB" sz="972">
                  <a:latin typeface="+mn-lt"/>
                </a:rPr>
                <a:t>5 </a:t>
              </a:r>
              <a:r>
                <a:rPr lang="en-GB" sz="800">
                  <a:latin typeface="+mn-lt"/>
                </a:rPr>
                <a:t>x</a:t>
              </a:r>
              <a:r>
                <a:rPr lang="en-GB" sz="972">
                  <a:latin typeface="+mn-lt"/>
                </a:rPr>
                <a:t> </a:t>
              </a:r>
              <a:r>
                <a:rPr lang="en-GB" sz="972" b="1" i="1">
                  <a:latin typeface="+mn-lt"/>
                </a:rPr>
                <a:t>SSA) </a:t>
              </a:r>
            </a:p>
          </p:txBody>
        </p:sp>
        <p:cxnSp>
          <p:nvCxnSpPr>
            <p:cNvPr id="165" name="Connecteur droit 164">
              <a:extLst>
                <a:ext uri="{FF2B5EF4-FFF2-40B4-BE49-F238E27FC236}">
                  <a16:creationId xmlns:a16="http://schemas.microsoft.com/office/drawing/2014/main" id="{BDB55D54-709E-435F-9E98-221947C72958}"/>
                </a:ext>
              </a:extLst>
            </p:cNvPr>
            <p:cNvCxnSpPr>
              <a:cxnSpLocks/>
            </p:cNvCxnSpPr>
            <p:nvPr/>
          </p:nvCxnSpPr>
          <p:spPr>
            <a:xfrm>
              <a:off x="1915449" y="3335404"/>
              <a:ext cx="1886762" cy="0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6" name="ZoneTexte 165">
              <a:extLst>
                <a:ext uri="{FF2B5EF4-FFF2-40B4-BE49-F238E27FC236}">
                  <a16:creationId xmlns:a16="http://schemas.microsoft.com/office/drawing/2014/main" id="{C3356848-92D2-4F9C-9455-5D7B7C122E82}"/>
                </a:ext>
              </a:extLst>
            </p:cNvPr>
            <p:cNvSpPr txBox="1"/>
            <p:nvPr/>
          </p:nvSpPr>
          <p:spPr>
            <a:xfrm>
              <a:off x="1009512" y="3214800"/>
              <a:ext cx="698087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>
                  <a:latin typeface="+mn-lt"/>
                </a:rPr>
                <a:t> </a:t>
              </a:r>
              <a:r>
                <a:rPr lang="en-GB" sz="972" b="1">
                  <a:latin typeface="+mn-lt"/>
                </a:rPr>
                <a:t>(</a:t>
              </a:r>
              <a:r>
                <a:rPr lang="en-GB" sz="972">
                  <a:latin typeface="+mn-lt"/>
                </a:rPr>
                <a:t>4 </a:t>
              </a:r>
              <a:r>
                <a:rPr lang="en-GB" sz="800">
                  <a:latin typeface="+mn-lt"/>
                </a:rPr>
                <a:t>x</a:t>
              </a:r>
              <a:r>
                <a:rPr lang="en-GB" sz="972">
                  <a:latin typeface="+mn-lt"/>
                </a:rPr>
                <a:t> </a:t>
              </a:r>
              <a:r>
                <a:rPr lang="en-GB" sz="972" b="1" i="1">
                  <a:latin typeface="+mn-lt"/>
                </a:rPr>
                <a:t>IOT)</a:t>
              </a:r>
            </a:p>
          </p:txBody>
        </p:sp>
        <p:cxnSp>
          <p:nvCxnSpPr>
            <p:cNvPr id="169" name="Connecteur droit 168">
              <a:extLst>
                <a:ext uri="{FF2B5EF4-FFF2-40B4-BE49-F238E27FC236}">
                  <a16:creationId xmlns:a16="http://schemas.microsoft.com/office/drawing/2014/main" id="{80C9EE58-F2F0-4DCD-9D2B-E0F45C4E285E}"/>
                </a:ext>
              </a:extLst>
            </p:cNvPr>
            <p:cNvCxnSpPr>
              <a:cxnSpLocks/>
            </p:cNvCxnSpPr>
            <p:nvPr/>
          </p:nvCxnSpPr>
          <p:spPr>
            <a:xfrm>
              <a:off x="3802211" y="3335404"/>
              <a:ext cx="729815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68" name="ZoneTexte 167">
              <a:extLst>
                <a:ext uri="{FF2B5EF4-FFF2-40B4-BE49-F238E27FC236}">
                  <a16:creationId xmlns:a16="http://schemas.microsoft.com/office/drawing/2014/main" id="{D34787A6-B88C-4A1A-B9D3-477EB9096A93}"/>
                </a:ext>
              </a:extLst>
            </p:cNvPr>
            <p:cNvSpPr txBox="1"/>
            <p:nvPr/>
          </p:nvSpPr>
          <p:spPr>
            <a:xfrm>
              <a:off x="3766449" y="3204169"/>
              <a:ext cx="683834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latin typeface="+mn-lt"/>
                </a:rPr>
                <a:t>prototype</a:t>
              </a:r>
            </a:p>
          </p:txBody>
        </p:sp>
        <p:grpSp>
          <p:nvGrpSpPr>
            <p:cNvPr id="170" name="Groupe 169">
              <a:extLst>
                <a:ext uri="{FF2B5EF4-FFF2-40B4-BE49-F238E27FC236}">
                  <a16:creationId xmlns:a16="http://schemas.microsoft.com/office/drawing/2014/main" id="{DC58627D-7D45-4126-92B8-45CF098DB905}"/>
                </a:ext>
              </a:extLst>
            </p:cNvPr>
            <p:cNvGrpSpPr/>
            <p:nvPr/>
          </p:nvGrpSpPr>
          <p:grpSpPr>
            <a:xfrm>
              <a:off x="4594471" y="3170318"/>
              <a:ext cx="95245" cy="188602"/>
              <a:chOff x="3545110" y="1541399"/>
              <a:chExt cx="95245" cy="188602"/>
            </a:xfrm>
            <a:solidFill>
              <a:srgbClr val="00B050"/>
            </a:solidFill>
          </p:grpSpPr>
          <p:cxnSp>
            <p:nvCxnSpPr>
              <p:cNvPr id="171" name="Connecteur droit 170">
                <a:extLst>
                  <a:ext uri="{FF2B5EF4-FFF2-40B4-BE49-F238E27FC236}">
                    <a16:creationId xmlns:a16="http://schemas.microsoft.com/office/drawing/2014/main" id="{8C072829-28A0-4F02-824B-AAB8F152E155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72" name="Triangle isocèle 171">
                <a:extLst>
                  <a:ext uri="{FF2B5EF4-FFF2-40B4-BE49-F238E27FC236}">
                    <a16:creationId xmlns:a16="http://schemas.microsoft.com/office/drawing/2014/main" id="{0FF481E4-1418-4CFF-8478-F0BA03ABF86A}"/>
                  </a:ext>
                </a:extLst>
              </p:cNvPr>
              <p:cNvSpPr/>
              <p:nvPr/>
            </p:nvSpPr>
            <p:spPr>
              <a:xfrm rot="5400000">
                <a:off x="3543927" y="1542582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cxnSp>
          <p:nvCxnSpPr>
            <p:cNvPr id="173" name="Connecteur droit 172">
              <a:extLst>
                <a:ext uri="{FF2B5EF4-FFF2-40B4-BE49-F238E27FC236}">
                  <a16:creationId xmlns:a16="http://schemas.microsoft.com/office/drawing/2014/main" id="{B53725EB-F812-4A7D-8AE9-5C3992178DC2}"/>
                </a:ext>
              </a:extLst>
            </p:cNvPr>
            <p:cNvCxnSpPr>
              <a:cxnSpLocks/>
            </p:cNvCxnSpPr>
            <p:nvPr/>
          </p:nvCxnSpPr>
          <p:spPr>
            <a:xfrm>
              <a:off x="4533164" y="3335763"/>
              <a:ext cx="61756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7" name="Connecteur droit 176">
              <a:extLst>
                <a:ext uri="{FF2B5EF4-FFF2-40B4-BE49-F238E27FC236}">
                  <a16:creationId xmlns:a16="http://schemas.microsoft.com/office/drawing/2014/main" id="{3BD2D91C-34A1-497F-97D2-DBBDFA655132}"/>
                </a:ext>
              </a:extLst>
            </p:cNvPr>
            <p:cNvCxnSpPr>
              <a:cxnSpLocks/>
            </p:cNvCxnSpPr>
            <p:nvPr/>
          </p:nvCxnSpPr>
          <p:spPr>
            <a:xfrm>
              <a:off x="4594299" y="3335763"/>
              <a:ext cx="1916347" cy="0"/>
            </a:xfrm>
            <a:prstGeom prst="line">
              <a:avLst/>
            </a:prstGeom>
            <a:ln w="762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6" name="ZoneTexte 175">
              <a:extLst>
                <a:ext uri="{FF2B5EF4-FFF2-40B4-BE49-F238E27FC236}">
                  <a16:creationId xmlns:a16="http://schemas.microsoft.com/office/drawing/2014/main" id="{A5F86F65-4FC7-425E-8BCA-C6D956D9915C}"/>
                </a:ext>
              </a:extLst>
            </p:cNvPr>
            <p:cNvSpPr txBox="1"/>
            <p:nvPr/>
          </p:nvSpPr>
          <p:spPr>
            <a:xfrm>
              <a:off x="5251648" y="3209119"/>
              <a:ext cx="683834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latin typeface="+mn-lt"/>
                </a:rPr>
                <a:t>series</a:t>
              </a:r>
            </a:p>
          </p:txBody>
        </p:sp>
        <p:cxnSp>
          <p:nvCxnSpPr>
            <p:cNvPr id="179" name="Connecteur droit 178">
              <a:extLst>
                <a:ext uri="{FF2B5EF4-FFF2-40B4-BE49-F238E27FC236}">
                  <a16:creationId xmlns:a16="http://schemas.microsoft.com/office/drawing/2014/main" id="{669E3E3E-AB2A-4E42-BA08-AEE832283CF8}"/>
                </a:ext>
              </a:extLst>
            </p:cNvPr>
            <p:cNvCxnSpPr>
              <a:cxnSpLocks/>
            </p:cNvCxnSpPr>
            <p:nvPr/>
          </p:nvCxnSpPr>
          <p:spPr>
            <a:xfrm>
              <a:off x="2543535" y="3157257"/>
              <a:ext cx="250345" cy="0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0" name="Connecteur droit 179">
              <a:extLst>
                <a:ext uri="{FF2B5EF4-FFF2-40B4-BE49-F238E27FC236}">
                  <a16:creationId xmlns:a16="http://schemas.microsoft.com/office/drawing/2014/main" id="{FC4C83BE-DD4B-4300-AAEA-47548302FB00}"/>
                </a:ext>
              </a:extLst>
            </p:cNvPr>
            <p:cNvCxnSpPr>
              <a:cxnSpLocks/>
            </p:cNvCxnSpPr>
            <p:nvPr/>
          </p:nvCxnSpPr>
          <p:spPr>
            <a:xfrm>
              <a:off x="2793880" y="3157257"/>
              <a:ext cx="1921198" cy="0"/>
            </a:xfrm>
            <a:prstGeom prst="line">
              <a:avLst/>
            </a:prstGeom>
            <a:ln w="762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81" name="ZoneTexte 180">
              <a:extLst>
                <a:ext uri="{FF2B5EF4-FFF2-40B4-BE49-F238E27FC236}">
                  <a16:creationId xmlns:a16="http://schemas.microsoft.com/office/drawing/2014/main" id="{BC07714E-7223-4EE1-9DBC-8B2DB891D351}"/>
                </a:ext>
              </a:extLst>
            </p:cNvPr>
            <p:cNvSpPr txBox="1"/>
            <p:nvPr/>
          </p:nvSpPr>
          <p:spPr>
            <a:xfrm>
              <a:off x="3369918" y="3030914"/>
              <a:ext cx="470788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i="1">
                  <a:latin typeface="+mn-lt"/>
                </a:rPr>
                <a:t>series</a:t>
              </a:r>
            </a:p>
          </p:txBody>
        </p:sp>
        <p:grpSp>
          <p:nvGrpSpPr>
            <p:cNvPr id="185" name="Groupe 184">
              <a:extLst>
                <a:ext uri="{FF2B5EF4-FFF2-40B4-BE49-F238E27FC236}">
                  <a16:creationId xmlns:a16="http://schemas.microsoft.com/office/drawing/2014/main" id="{CC84AF6A-72C6-4443-80E4-DB5EEA3E4845}"/>
                </a:ext>
              </a:extLst>
            </p:cNvPr>
            <p:cNvGrpSpPr/>
            <p:nvPr/>
          </p:nvGrpSpPr>
          <p:grpSpPr>
            <a:xfrm>
              <a:off x="4714854" y="2989931"/>
              <a:ext cx="95245" cy="188602"/>
              <a:chOff x="3545110" y="1541399"/>
              <a:chExt cx="95245" cy="188602"/>
            </a:xfrm>
            <a:solidFill>
              <a:srgbClr val="00B050"/>
            </a:solidFill>
          </p:grpSpPr>
          <p:cxnSp>
            <p:nvCxnSpPr>
              <p:cNvPr id="186" name="Connecteur droit 185">
                <a:extLst>
                  <a:ext uri="{FF2B5EF4-FFF2-40B4-BE49-F238E27FC236}">
                    <a16:creationId xmlns:a16="http://schemas.microsoft.com/office/drawing/2014/main" id="{5FD75CB2-A0D3-4613-94C2-E6073CFB37E7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87" name="Triangle isocèle 186">
                <a:extLst>
                  <a:ext uri="{FF2B5EF4-FFF2-40B4-BE49-F238E27FC236}">
                    <a16:creationId xmlns:a16="http://schemas.microsoft.com/office/drawing/2014/main" id="{F26EAC4B-A675-469F-B87E-326AAA106301}"/>
                  </a:ext>
                </a:extLst>
              </p:cNvPr>
              <p:cNvSpPr/>
              <p:nvPr/>
            </p:nvSpPr>
            <p:spPr>
              <a:xfrm rot="5400000">
                <a:off x="3543927" y="1542582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grpSp>
          <p:nvGrpSpPr>
            <p:cNvPr id="190" name="Groupe 189">
              <a:extLst>
                <a:ext uri="{FF2B5EF4-FFF2-40B4-BE49-F238E27FC236}">
                  <a16:creationId xmlns:a16="http://schemas.microsoft.com/office/drawing/2014/main" id="{BD68F21B-0FC4-4546-963E-836F27E05ABA}"/>
                </a:ext>
              </a:extLst>
            </p:cNvPr>
            <p:cNvGrpSpPr/>
            <p:nvPr/>
          </p:nvGrpSpPr>
          <p:grpSpPr>
            <a:xfrm>
              <a:off x="6507249" y="3169051"/>
              <a:ext cx="95245" cy="188602"/>
              <a:chOff x="4267484" y="1541152"/>
              <a:chExt cx="95245" cy="188602"/>
            </a:xfrm>
            <a:solidFill>
              <a:srgbClr val="FF0000"/>
            </a:solidFill>
          </p:grpSpPr>
          <p:cxnSp>
            <p:nvCxnSpPr>
              <p:cNvPr id="191" name="Connecteur droit 190">
                <a:extLst>
                  <a:ext uri="{FF2B5EF4-FFF2-40B4-BE49-F238E27FC236}">
                    <a16:creationId xmlns:a16="http://schemas.microsoft.com/office/drawing/2014/main" id="{F8E21F04-CFD6-4867-8412-B37ADC9BED9C}"/>
                  </a:ext>
                </a:extLst>
              </p:cNvPr>
              <p:cNvCxnSpPr/>
              <p:nvPr/>
            </p:nvCxnSpPr>
            <p:spPr>
              <a:xfrm>
                <a:off x="4267933" y="1584195"/>
                <a:ext cx="0" cy="145559"/>
              </a:xfrm>
              <a:prstGeom prst="line">
                <a:avLst/>
              </a:prstGeom>
              <a:grpFill/>
              <a:ln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92" name="Triangle isocèle 191">
                <a:extLst>
                  <a:ext uri="{FF2B5EF4-FFF2-40B4-BE49-F238E27FC236}">
                    <a16:creationId xmlns:a16="http://schemas.microsoft.com/office/drawing/2014/main" id="{21EED926-FB3F-4B09-8B0B-1286E486F76A}"/>
                  </a:ext>
                </a:extLst>
              </p:cNvPr>
              <p:cNvSpPr/>
              <p:nvPr/>
            </p:nvSpPr>
            <p:spPr>
              <a:xfrm rot="5400000">
                <a:off x="4266301" y="1542335"/>
                <a:ext cx="97612" cy="95245"/>
              </a:xfrm>
              <a:prstGeom prst="triangle">
                <a:avLst/>
              </a:prstGeom>
              <a:grpFill/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sp>
          <p:nvSpPr>
            <p:cNvPr id="196" name="Triangle isocèle 195">
              <a:extLst>
                <a:ext uri="{FF2B5EF4-FFF2-40B4-BE49-F238E27FC236}">
                  <a16:creationId xmlns:a16="http://schemas.microsoft.com/office/drawing/2014/main" id="{B58BC6CC-5625-42C0-B4EF-D21CB4AA1B99}"/>
                </a:ext>
              </a:extLst>
            </p:cNvPr>
            <p:cNvSpPr/>
            <p:nvPr/>
          </p:nvSpPr>
          <p:spPr>
            <a:xfrm>
              <a:off x="1613973" y="3127612"/>
              <a:ext cx="231080" cy="233998"/>
            </a:xfrm>
            <a:prstGeom prst="triangl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800"/>
                <a:t>!</a:t>
              </a:r>
            </a:p>
          </p:txBody>
        </p:sp>
      </p:grpSp>
      <p:grpSp>
        <p:nvGrpSpPr>
          <p:cNvPr id="206" name="Groupe 205">
            <a:extLst>
              <a:ext uri="{FF2B5EF4-FFF2-40B4-BE49-F238E27FC236}">
                <a16:creationId xmlns:a16="http://schemas.microsoft.com/office/drawing/2014/main" id="{2B362B08-9D38-453C-AB14-7B06AD7A0509}"/>
              </a:ext>
            </a:extLst>
          </p:cNvPr>
          <p:cNvGrpSpPr/>
          <p:nvPr/>
        </p:nvGrpSpPr>
        <p:grpSpPr>
          <a:xfrm>
            <a:off x="-8045" y="2023707"/>
            <a:ext cx="5214850" cy="485720"/>
            <a:chOff x="-8045" y="2023707"/>
            <a:chExt cx="5214850" cy="485720"/>
          </a:xfrm>
        </p:grpSpPr>
        <p:sp>
          <p:nvSpPr>
            <p:cNvPr id="105" name="ZoneTexte 104">
              <a:extLst>
                <a:ext uri="{FF2B5EF4-FFF2-40B4-BE49-F238E27FC236}">
                  <a16:creationId xmlns:a16="http://schemas.microsoft.com/office/drawing/2014/main" id="{DE61C751-FF90-46CB-AE3B-A6AB0B966093}"/>
                </a:ext>
              </a:extLst>
            </p:cNvPr>
            <p:cNvSpPr txBox="1"/>
            <p:nvPr/>
          </p:nvSpPr>
          <p:spPr>
            <a:xfrm>
              <a:off x="-8045" y="2124151"/>
              <a:ext cx="1797452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FeedBack system</a:t>
              </a:r>
            </a:p>
          </p:txBody>
        </p:sp>
        <p:cxnSp>
          <p:nvCxnSpPr>
            <p:cNvPr id="124" name="Connecteur droit 123">
              <a:extLst>
                <a:ext uri="{FF2B5EF4-FFF2-40B4-BE49-F238E27FC236}">
                  <a16:creationId xmlns:a16="http://schemas.microsoft.com/office/drawing/2014/main" id="{389776C0-9429-4FBE-AFE6-86260B76F475}"/>
                </a:ext>
              </a:extLst>
            </p:cNvPr>
            <p:cNvCxnSpPr>
              <a:cxnSpLocks/>
            </p:cNvCxnSpPr>
            <p:nvPr/>
          </p:nvCxnSpPr>
          <p:spPr>
            <a:xfrm>
              <a:off x="1901867" y="2253864"/>
              <a:ext cx="1943264" cy="0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5" name="Connecteur droit 124">
              <a:extLst>
                <a:ext uri="{FF2B5EF4-FFF2-40B4-BE49-F238E27FC236}">
                  <a16:creationId xmlns:a16="http://schemas.microsoft.com/office/drawing/2014/main" id="{0A28F462-DF03-4B47-A17E-D2BF25840825}"/>
                </a:ext>
              </a:extLst>
            </p:cNvPr>
            <p:cNvCxnSpPr>
              <a:cxnSpLocks/>
            </p:cNvCxnSpPr>
            <p:nvPr/>
          </p:nvCxnSpPr>
          <p:spPr>
            <a:xfrm>
              <a:off x="2749346" y="2253864"/>
              <a:ext cx="808701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8" name="ZoneTexte 127">
              <a:extLst>
                <a:ext uri="{FF2B5EF4-FFF2-40B4-BE49-F238E27FC236}">
                  <a16:creationId xmlns:a16="http://schemas.microsoft.com/office/drawing/2014/main" id="{E3FD95B0-E6E0-4072-9DE7-ADA0050CC9C4}"/>
                </a:ext>
              </a:extLst>
            </p:cNvPr>
            <p:cNvSpPr txBox="1"/>
            <p:nvPr/>
          </p:nvSpPr>
          <p:spPr>
            <a:xfrm>
              <a:off x="2578075" y="2127043"/>
              <a:ext cx="1150830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972" i="1">
                  <a:latin typeface="+mn-lt"/>
                </a:rPr>
                <a:t>Series proc.</a:t>
              </a:r>
            </a:p>
          </p:txBody>
        </p:sp>
        <p:cxnSp>
          <p:nvCxnSpPr>
            <p:cNvPr id="137" name="Connecteur droit 136">
              <a:extLst>
                <a:ext uri="{FF2B5EF4-FFF2-40B4-BE49-F238E27FC236}">
                  <a16:creationId xmlns:a16="http://schemas.microsoft.com/office/drawing/2014/main" id="{DCB4681D-77A3-4C44-B876-C5ADD2EEB234}"/>
                </a:ext>
              </a:extLst>
            </p:cNvPr>
            <p:cNvCxnSpPr>
              <a:cxnSpLocks/>
            </p:cNvCxnSpPr>
            <p:nvPr/>
          </p:nvCxnSpPr>
          <p:spPr>
            <a:xfrm>
              <a:off x="4594787" y="2234921"/>
              <a:ext cx="508528" cy="0"/>
            </a:xfrm>
            <a:prstGeom prst="line">
              <a:avLst/>
            </a:prstGeom>
            <a:ln w="76200">
              <a:solidFill>
                <a:srgbClr val="00B05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40" name="Groupe 139">
              <a:extLst>
                <a:ext uri="{FF2B5EF4-FFF2-40B4-BE49-F238E27FC236}">
                  <a16:creationId xmlns:a16="http://schemas.microsoft.com/office/drawing/2014/main" id="{FA221F6D-147B-472B-9D01-FBB93E41BBF9}"/>
                </a:ext>
              </a:extLst>
            </p:cNvPr>
            <p:cNvGrpSpPr/>
            <p:nvPr/>
          </p:nvGrpSpPr>
          <p:grpSpPr>
            <a:xfrm>
              <a:off x="5111560" y="2085245"/>
              <a:ext cx="95245" cy="188602"/>
              <a:chOff x="3545110" y="1541399"/>
              <a:chExt cx="95245" cy="188602"/>
            </a:xfrm>
            <a:solidFill>
              <a:srgbClr val="00B050"/>
            </a:solidFill>
          </p:grpSpPr>
          <p:cxnSp>
            <p:nvCxnSpPr>
              <p:cNvPr id="141" name="Connecteur droit 140">
                <a:extLst>
                  <a:ext uri="{FF2B5EF4-FFF2-40B4-BE49-F238E27FC236}">
                    <a16:creationId xmlns:a16="http://schemas.microsoft.com/office/drawing/2014/main" id="{AC0055F5-C282-422B-9382-5C428E6A1979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00B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42" name="Triangle isocèle 141">
                <a:extLst>
                  <a:ext uri="{FF2B5EF4-FFF2-40B4-BE49-F238E27FC236}">
                    <a16:creationId xmlns:a16="http://schemas.microsoft.com/office/drawing/2014/main" id="{37C4063E-EBEA-44DC-ABF9-8B8E7BE9D716}"/>
                  </a:ext>
                </a:extLst>
              </p:cNvPr>
              <p:cNvSpPr/>
              <p:nvPr/>
            </p:nvSpPr>
            <p:spPr>
              <a:xfrm rot="5400000">
                <a:off x="3543927" y="1542582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grpSp>
          <p:nvGrpSpPr>
            <p:cNvPr id="151" name="Groupe 150">
              <a:extLst>
                <a:ext uri="{FF2B5EF4-FFF2-40B4-BE49-F238E27FC236}">
                  <a16:creationId xmlns:a16="http://schemas.microsoft.com/office/drawing/2014/main" id="{12FE4B7E-F79A-457E-A06C-9FEE88BAA590}"/>
                </a:ext>
              </a:extLst>
            </p:cNvPr>
            <p:cNvGrpSpPr/>
            <p:nvPr/>
          </p:nvGrpSpPr>
          <p:grpSpPr>
            <a:xfrm>
              <a:off x="3841612" y="2092383"/>
              <a:ext cx="95245" cy="188726"/>
              <a:chOff x="3544204" y="1541275"/>
              <a:chExt cx="95245" cy="188726"/>
            </a:xfrm>
            <a:solidFill>
              <a:schemeClr val="accent4"/>
            </a:solidFill>
          </p:grpSpPr>
          <p:cxnSp>
            <p:nvCxnSpPr>
              <p:cNvPr id="152" name="Connecteur droit 151">
                <a:extLst>
                  <a:ext uri="{FF2B5EF4-FFF2-40B4-BE49-F238E27FC236}">
                    <a16:creationId xmlns:a16="http://schemas.microsoft.com/office/drawing/2014/main" id="{E9534431-1CE8-4859-BD9E-CF38C29AE6B3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53" name="Triangle isocèle 152">
                <a:extLst>
                  <a:ext uri="{FF2B5EF4-FFF2-40B4-BE49-F238E27FC236}">
                    <a16:creationId xmlns:a16="http://schemas.microsoft.com/office/drawing/2014/main" id="{544C9048-10AA-411E-BD68-563EB6B0DB12}"/>
                  </a:ext>
                </a:extLst>
              </p:cNvPr>
              <p:cNvSpPr/>
              <p:nvPr/>
            </p:nvSpPr>
            <p:spPr>
              <a:xfrm rot="5400000">
                <a:off x="3543021" y="1542458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sp>
          <p:nvSpPr>
            <p:cNvPr id="197" name="Arc 196">
              <a:extLst>
                <a:ext uri="{FF2B5EF4-FFF2-40B4-BE49-F238E27FC236}">
                  <a16:creationId xmlns:a16="http://schemas.microsoft.com/office/drawing/2014/main" id="{E49FBC13-2F3D-4F8C-971D-97ACB52AF695}"/>
                </a:ext>
              </a:extLst>
            </p:cNvPr>
            <p:cNvSpPr/>
            <p:nvPr/>
          </p:nvSpPr>
          <p:spPr>
            <a:xfrm>
              <a:off x="4591397" y="2023707"/>
              <a:ext cx="218926" cy="213949"/>
            </a:xfrm>
            <a:prstGeom prst="arc">
              <a:avLst>
                <a:gd name="adj1" fmla="val 15361887"/>
                <a:gd name="adj2" fmla="val 958846"/>
              </a:avLst>
            </a:prstGeom>
            <a:ln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98" name="Arc 197">
              <a:extLst>
                <a:ext uri="{FF2B5EF4-FFF2-40B4-BE49-F238E27FC236}">
                  <a16:creationId xmlns:a16="http://schemas.microsoft.com/office/drawing/2014/main" id="{F00A0081-D803-4958-8CAA-90E4296A16A3}"/>
                </a:ext>
              </a:extLst>
            </p:cNvPr>
            <p:cNvSpPr/>
            <p:nvPr/>
          </p:nvSpPr>
          <p:spPr>
            <a:xfrm rot="10242872" flipH="1">
              <a:off x="4826150" y="2295478"/>
              <a:ext cx="218926" cy="213949"/>
            </a:xfrm>
            <a:prstGeom prst="arc">
              <a:avLst>
                <a:gd name="adj1" fmla="val 15361887"/>
                <a:gd name="adj2" fmla="val 958846"/>
              </a:avLst>
            </a:prstGeom>
            <a:ln>
              <a:headEnd type="non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209" name="Groupe 208">
            <a:extLst>
              <a:ext uri="{FF2B5EF4-FFF2-40B4-BE49-F238E27FC236}">
                <a16:creationId xmlns:a16="http://schemas.microsoft.com/office/drawing/2014/main" id="{DEB77F91-54EC-43E1-B260-CB8E33D82339}"/>
              </a:ext>
            </a:extLst>
          </p:cNvPr>
          <p:cNvGrpSpPr/>
          <p:nvPr/>
        </p:nvGrpSpPr>
        <p:grpSpPr>
          <a:xfrm>
            <a:off x="-42559" y="2597696"/>
            <a:ext cx="6014432" cy="266874"/>
            <a:chOff x="-42559" y="2597696"/>
            <a:chExt cx="6014432" cy="266874"/>
          </a:xfrm>
        </p:grpSpPr>
        <p:sp>
          <p:nvSpPr>
            <p:cNvPr id="107" name="ZoneTexte 106">
              <a:extLst>
                <a:ext uri="{FF2B5EF4-FFF2-40B4-BE49-F238E27FC236}">
                  <a16:creationId xmlns:a16="http://schemas.microsoft.com/office/drawing/2014/main" id="{54621B39-FC8B-48A0-A5C4-58203EB940D5}"/>
                </a:ext>
              </a:extLst>
            </p:cNvPr>
            <p:cNvSpPr txBox="1"/>
            <p:nvPr/>
          </p:nvSpPr>
          <p:spPr>
            <a:xfrm>
              <a:off x="-42559" y="2613269"/>
              <a:ext cx="3006591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972" b="1" i="1">
                  <a:latin typeface="+mn-lt"/>
                </a:rPr>
                <a:t>Cavity Sim. and  algorithms opt. </a:t>
              </a:r>
            </a:p>
          </p:txBody>
        </p:sp>
        <p:cxnSp>
          <p:nvCxnSpPr>
            <p:cNvPr id="148" name="Connecteur droit 147">
              <a:extLst>
                <a:ext uri="{FF2B5EF4-FFF2-40B4-BE49-F238E27FC236}">
                  <a16:creationId xmlns:a16="http://schemas.microsoft.com/office/drawing/2014/main" id="{00E8220B-7125-4844-BBAF-332A6C6E4605}"/>
                </a:ext>
              </a:extLst>
            </p:cNvPr>
            <p:cNvCxnSpPr>
              <a:cxnSpLocks/>
            </p:cNvCxnSpPr>
            <p:nvPr/>
          </p:nvCxnSpPr>
          <p:spPr>
            <a:xfrm>
              <a:off x="2312129" y="2743355"/>
              <a:ext cx="3569396" cy="0"/>
            </a:xfrm>
            <a:prstGeom prst="line">
              <a:avLst/>
            </a:prstGeom>
            <a:ln w="76200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99" name="Groupe 198">
              <a:extLst>
                <a:ext uri="{FF2B5EF4-FFF2-40B4-BE49-F238E27FC236}">
                  <a16:creationId xmlns:a16="http://schemas.microsoft.com/office/drawing/2014/main" id="{BD144D46-8072-48F1-B34E-A1447AD203FD}"/>
                </a:ext>
              </a:extLst>
            </p:cNvPr>
            <p:cNvGrpSpPr/>
            <p:nvPr/>
          </p:nvGrpSpPr>
          <p:grpSpPr>
            <a:xfrm>
              <a:off x="5876628" y="2597696"/>
              <a:ext cx="95245" cy="188726"/>
              <a:chOff x="3544204" y="1541275"/>
              <a:chExt cx="95245" cy="188726"/>
            </a:xfrm>
            <a:solidFill>
              <a:schemeClr val="accent4"/>
            </a:solidFill>
          </p:grpSpPr>
          <p:cxnSp>
            <p:nvCxnSpPr>
              <p:cNvPr id="200" name="Connecteur droit 199">
                <a:extLst>
                  <a:ext uri="{FF2B5EF4-FFF2-40B4-BE49-F238E27FC236}">
                    <a16:creationId xmlns:a16="http://schemas.microsoft.com/office/drawing/2014/main" id="{9C0A3B75-528C-488F-9D9C-411DD3C1DCC7}"/>
                  </a:ext>
                </a:extLst>
              </p:cNvPr>
              <p:cNvCxnSpPr/>
              <p:nvPr/>
            </p:nvCxnSpPr>
            <p:spPr>
              <a:xfrm>
                <a:off x="3545559" y="1584442"/>
                <a:ext cx="0" cy="145559"/>
              </a:xfrm>
              <a:prstGeom prst="line">
                <a:avLst/>
              </a:prstGeom>
              <a:grpFill/>
              <a:ln>
                <a:solidFill>
                  <a:srgbClr val="FFC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01" name="Triangle isocèle 200">
                <a:extLst>
                  <a:ext uri="{FF2B5EF4-FFF2-40B4-BE49-F238E27FC236}">
                    <a16:creationId xmlns:a16="http://schemas.microsoft.com/office/drawing/2014/main" id="{D8315F9F-4544-4CE2-A198-F37F57CBBFA4}"/>
                  </a:ext>
                </a:extLst>
              </p:cNvPr>
              <p:cNvSpPr/>
              <p:nvPr/>
            </p:nvSpPr>
            <p:spPr>
              <a:xfrm rot="5400000">
                <a:off x="3543021" y="1542458"/>
                <a:ext cx="97612" cy="95245"/>
              </a:xfrm>
              <a:prstGeom prst="triangle">
                <a:avLst/>
              </a:prstGeom>
              <a:grpFill/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sp>
          <p:nvSpPr>
            <p:cNvPr id="208" name="ZoneTexte 207">
              <a:extLst>
                <a:ext uri="{FF2B5EF4-FFF2-40B4-BE49-F238E27FC236}">
                  <a16:creationId xmlns:a16="http://schemas.microsoft.com/office/drawing/2014/main" id="{5593095D-EAD8-4445-A83F-31F700613CCE}"/>
                </a:ext>
              </a:extLst>
            </p:cNvPr>
            <p:cNvSpPr txBox="1"/>
            <p:nvPr/>
          </p:nvSpPr>
          <p:spPr>
            <a:xfrm>
              <a:off x="3221909" y="2622644"/>
              <a:ext cx="1150830" cy="2419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972" i="1">
                  <a:latin typeface="+mn-lt"/>
                </a:rPr>
                <a:t>PhD student work</a:t>
              </a:r>
            </a:p>
          </p:txBody>
        </p:sp>
      </p:grpSp>
      <p:grpSp>
        <p:nvGrpSpPr>
          <p:cNvPr id="219" name="Groupe 218">
            <a:extLst>
              <a:ext uri="{FF2B5EF4-FFF2-40B4-BE49-F238E27FC236}">
                <a16:creationId xmlns:a16="http://schemas.microsoft.com/office/drawing/2014/main" id="{891837BF-7A6A-4A8A-9C48-E29CC8DFCD58}"/>
              </a:ext>
            </a:extLst>
          </p:cNvPr>
          <p:cNvGrpSpPr/>
          <p:nvPr/>
        </p:nvGrpSpPr>
        <p:grpSpPr>
          <a:xfrm>
            <a:off x="1930003" y="1809571"/>
            <a:ext cx="2808312" cy="1745504"/>
            <a:chOff x="1930003" y="1809571"/>
            <a:chExt cx="2808312" cy="1745504"/>
          </a:xfrm>
        </p:grpSpPr>
        <p:sp>
          <p:nvSpPr>
            <p:cNvPr id="212" name="ZoneTexte 211">
              <a:extLst>
                <a:ext uri="{FF2B5EF4-FFF2-40B4-BE49-F238E27FC236}">
                  <a16:creationId xmlns:a16="http://schemas.microsoft.com/office/drawing/2014/main" id="{B7A94AD4-661B-4ACE-83E8-EAEEC09C1D08}"/>
                </a:ext>
              </a:extLst>
            </p:cNvPr>
            <p:cNvSpPr txBox="1"/>
            <p:nvPr/>
          </p:nvSpPr>
          <p:spPr>
            <a:xfrm>
              <a:off x="2047669" y="1809571"/>
              <a:ext cx="242374" cy="21544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800"/>
                <a:t>€</a:t>
              </a:r>
            </a:p>
          </p:txBody>
        </p:sp>
        <p:sp>
          <p:nvSpPr>
            <p:cNvPr id="213" name="ZoneTexte 212">
              <a:extLst>
                <a:ext uri="{FF2B5EF4-FFF2-40B4-BE49-F238E27FC236}">
                  <a16:creationId xmlns:a16="http://schemas.microsoft.com/office/drawing/2014/main" id="{F0BE35CA-DB43-4509-A1DD-5A315514D786}"/>
                </a:ext>
              </a:extLst>
            </p:cNvPr>
            <p:cNvSpPr txBox="1"/>
            <p:nvPr/>
          </p:nvSpPr>
          <p:spPr>
            <a:xfrm>
              <a:off x="2506067" y="2043118"/>
              <a:ext cx="300082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800"/>
                <a:t>€€</a:t>
              </a:r>
            </a:p>
            <a:p>
              <a:endParaRPr lang="en-GB" sz="800"/>
            </a:p>
          </p:txBody>
        </p:sp>
        <p:sp>
          <p:nvSpPr>
            <p:cNvPr id="214" name="ZoneTexte 213">
              <a:extLst>
                <a:ext uri="{FF2B5EF4-FFF2-40B4-BE49-F238E27FC236}">
                  <a16:creationId xmlns:a16="http://schemas.microsoft.com/office/drawing/2014/main" id="{FBA5A08E-FCDA-400E-8F98-31E743014D2E}"/>
                </a:ext>
              </a:extLst>
            </p:cNvPr>
            <p:cNvSpPr txBox="1"/>
            <p:nvPr/>
          </p:nvSpPr>
          <p:spPr>
            <a:xfrm>
              <a:off x="2052911" y="2272595"/>
              <a:ext cx="242374" cy="21544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800"/>
                <a:t>€</a:t>
              </a:r>
            </a:p>
          </p:txBody>
        </p:sp>
        <p:sp>
          <p:nvSpPr>
            <p:cNvPr id="215" name="ZoneTexte 214">
              <a:extLst>
                <a:ext uri="{FF2B5EF4-FFF2-40B4-BE49-F238E27FC236}">
                  <a16:creationId xmlns:a16="http://schemas.microsoft.com/office/drawing/2014/main" id="{A9FE70BE-2BAD-4EEA-976C-0FB22AD2C475}"/>
                </a:ext>
              </a:extLst>
            </p:cNvPr>
            <p:cNvSpPr txBox="1"/>
            <p:nvPr/>
          </p:nvSpPr>
          <p:spPr>
            <a:xfrm>
              <a:off x="1930003" y="2762213"/>
              <a:ext cx="242374" cy="21544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800"/>
                <a:t>€</a:t>
              </a:r>
            </a:p>
          </p:txBody>
        </p:sp>
        <p:sp>
          <p:nvSpPr>
            <p:cNvPr id="216" name="ZoneTexte 215">
              <a:extLst>
                <a:ext uri="{FF2B5EF4-FFF2-40B4-BE49-F238E27FC236}">
                  <a16:creationId xmlns:a16="http://schemas.microsoft.com/office/drawing/2014/main" id="{7269F27D-F65C-4424-A6C2-F53EDC6DF34F}"/>
                </a:ext>
              </a:extLst>
            </p:cNvPr>
            <p:cNvSpPr txBox="1"/>
            <p:nvPr/>
          </p:nvSpPr>
          <p:spPr>
            <a:xfrm>
              <a:off x="2245256" y="3044862"/>
              <a:ext cx="404827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800"/>
                <a:t>€€€</a:t>
              </a:r>
            </a:p>
          </p:txBody>
        </p:sp>
        <p:sp>
          <p:nvSpPr>
            <p:cNvPr id="218" name="ZoneTexte 217">
              <a:extLst>
                <a:ext uri="{FF2B5EF4-FFF2-40B4-BE49-F238E27FC236}">
                  <a16:creationId xmlns:a16="http://schemas.microsoft.com/office/drawing/2014/main" id="{95E2FF3B-4A5A-4DE3-8414-7CFD161C1467}"/>
                </a:ext>
              </a:extLst>
            </p:cNvPr>
            <p:cNvSpPr txBox="1"/>
            <p:nvPr/>
          </p:nvSpPr>
          <p:spPr>
            <a:xfrm>
              <a:off x="4333488" y="3339631"/>
              <a:ext cx="404827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800"/>
                <a:t>€€€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379553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Review-2-2025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513305" y="653480"/>
            <a:ext cx="10081120" cy="49244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sz="1600" dirty="0"/>
              <a:t>Disponibilité des ressources: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 err="1"/>
              <a:t>Ing</a:t>
            </a:r>
            <a:r>
              <a:rPr lang="fr-FR" sz="1400" dirty="0"/>
              <a:t> Conception, 2 T/AI CAO, routage , suivi de prod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D. Charlet (~ mi 2026 ?)</a:t>
            </a:r>
          </a:p>
          <a:p>
            <a:pPr marL="844550" lvl="1" indent="-342900">
              <a:buFont typeface="Wingdings" pitchFamily="2" charset="2"/>
              <a:buChar char="§"/>
            </a:pPr>
            <a:endParaRPr lang="fr-FR" sz="1600" dirty="0"/>
          </a:p>
          <a:p>
            <a:pPr marL="342900" indent="-342900">
              <a:buFont typeface="Wingdings" pitchFamily="2" charset="2"/>
              <a:buChar char="§"/>
            </a:pPr>
            <a:r>
              <a:rPr lang="fr-FR" sz="1600" dirty="0"/>
              <a:t>Dépenses à prévoir ( à consolider) : </a:t>
            </a:r>
          </a:p>
          <a:p>
            <a:r>
              <a:rPr lang="fr-FR" sz="1400" u="sng" dirty="0"/>
              <a:t>2025 ( budget alloué ?)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6k€ pour développement des cartes proto (TIMGEN et C&amp;C FTS)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40k€ pour réaliser la série des modules de puissance FTS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30k€ pour réaliser la série des châssis d’interfaces RF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? Câbles</a:t>
            </a:r>
          </a:p>
          <a:p>
            <a:r>
              <a:rPr lang="fr-FR" sz="1400" u="sng" dirty="0"/>
              <a:t>2026</a:t>
            </a:r>
            <a:endParaRPr lang="fr-FR" sz="1400" dirty="0"/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116k€ approvisionnements cartes IOXOS (8 + 2 </a:t>
            </a:r>
            <a:r>
              <a:rPr lang="fr-FR" sz="1400" dirty="0" err="1"/>
              <a:t>spares</a:t>
            </a:r>
            <a:r>
              <a:rPr lang="fr-FR" sz="1400" dirty="0"/>
              <a:t>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? k€ Châssis MTCA 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? Lignes RF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? Circulateurs  and </a:t>
            </a:r>
            <a:r>
              <a:rPr lang="fr-FR" sz="1400" dirty="0" err="1"/>
              <a:t>Load</a:t>
            </a:r>
            <a:r>
              <a:rPr lang="fr-FR" sz="1400" dirty="0"/>
              <a:t> (minimum 4 but </a:t>
            </a:r>
            <a:r>
              <a:rPr lang="fr-FR" sz="1400" dirty="0" err="1"/>
              <a:t>perhaps</a:t>
            </a:r>
            <a:r>
              <a:rPr lang="fr-FR" sz="1400" dirty="0"/>
              <a:t> 8 )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400k€ Amplificateurs SSA (power 10kW)</a:t>
            </a:r>
            <a:r>
              <a:rPr lang="fr-FR" sz="1400" dirty="0">
                <a:sym typeface="Wingdings" panose="05000000000000000000" pitchFamily="2" charset="2"/>
              </a:rPr>
              <a:t>  </a:t>
            </a:r>
            <a:r>
              <a:rPr lang="fr-FR" sz="1400" u="sng" dirty="0">
                <a:sym typeface="Wingdings" panose="05000000000000000000" pitchFamily="2" charset="2"/>
              </a:rPr>
              <a:t>En attente de la version finale des besoins</a:t>
            </a:r>
            <a:endParaRPr lang="fr-FR" sz="1400" u="sng" dirty="0"/>
          </a:p>
          <a:p>
            <a:pPr marL="844550" lvl="1" indent="-342900">
              <a:buFont typeface="Wingdings" pitchFamily="2" charset="2"/>
              <a:buChar char="§"/>
            </a:pPr>
            <a:endParaRPr lang="fr-FR" sz="1400" dirty="0"/>
          </a:p>
          <a:p>
            <a:endParaRPr lang="fr-FR" sz="1400" u="sng" dirty="0"/>
          </a:p>
          <a:p>
            <a:r>
              <a:rPr lang="fr-FR" sz="1400" u="sng" dirty="0"/>
              <a:t>2027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1.2M€ Amplificateurs IOT (50kW)</a:t>
            </a:r>
          </a:p>
          <a:p>
            <a:pPr marL="844550" lvl="1" indent="-342900">
              <a:buFont typeface="Wingdings" pitchFamily="2" charset="2"/>
              <a:buChar char="§"/>
            </a:pPr>
            <a:r>
              <a:rPr lang="fr-FR" sz="1400" dirty="0"/>
              <a:t>? Upgrade Amplificateurs SSA ( power 20 kW to 50kW, </a:t>
            </a:r>
            <a:r>
              <a:rPr lang="fr-FR" sz="1400" dirty="0" err="1"/>
              <a:t>bandwidth-dependent</a:t>
            </a:r>
            <a:r>
              <a:rPr lang="fr-FR" sz="1400" dirty="0"/>
              <a:t>)</a:t>
            </a:r>
          </a:p>
          <a:p>
            <a:pPr lvl="1" indent="0"/>
            <a:r>
              <a:rPr lang="fr-FR" sz="1400" dirty="0">
                <a:sym typeface="Wingdings" panose="05000000000000000000" pitchFamily="2" charset="2"/>
              </a:rPr>
              <a:t> </a:t>
            </a:r>
            <a:r>
              <a:rPr lang="fr-FR" sz="1400" u="sng" dirty="0">
                <a:sym typeface="Wingdings" panose="05000000000000000000" pitchFamily="2" charset="2"/>
              </a:rPr>
              <a:t>En attente de la version finale des besoins</a:t>
            </a:r>
            <a:endParaRPr lang="fr-FR" sz="1400" u="sng" dirty="0"/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7A7E966E-E4B6-CA8E-5633-BE774D3A9E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3" name="Flèche : droite 2">
            <a:extLst>
              <a:ext uri="{FF2B5EF4-FFF2-40B4-BE49-F238E27FC236}">
                <a16:creationId xmlns:a16="http://schemas.microsoft.com/office/drawing/2014/main" id="{9835EBC5-5D1D-4BCF-83C2-76387A3DA0FA}"/>
              </a:ext>
            </a:extLst>
          </p:cNvPr>
          <p:cNvSpPr/>
          <p:nvPr/>
        </p:nvSpPr>
        <p:spPr>
          <a:xfrm>
            <a:off x="6854526" y="2669704"/>
            <a:ext cx="43204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60721278-5A72-46D0-9C06-249DBF1C7EC5}"/>
              </a:ext>
            </a:extLst>
          </p:cNvPr>
          <p:cNvSpPr txBox="1"/>
          <p:nvPr/>
        </p:nvSpPr>
        <p:spPr>
          <a:xfrm>
            <a:off x="7301924" y="2546883"/>
            <a:ext cx="336662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200" dirty="0"/>
              <a:t>Il faudrait au moins de quoi faire les prototypes</a:t>
            </a:r>
          </a:p>
          <a:p>
            <a:r>
              <a:rPr lang="fr-FR" sz="1200" dirty="0"/>
              <a:t>et les racks associés ~ 16k€ minimum</a:t>
            </a:r>
          </a:p>
        </p:txBody>
      </p:sp>
      <p:sp>
        <p:nvSpPr>
          <p:cNvPr id="5" name="Accolade fermante 4">
            <a:extLst>
              <a:ext uri="{FF2B5EF4-FFF2-40B4-BE49-F238E27FC236}">
                <a16:creationId xmlns:a16="http://schemas.microsoft.com/office/drawing/2014/main" id="{C971166E-69C5-4DDF-AFF0-9B56365650D2}"/>
              </a:ext>
            </a:extLst>
          </p:cNvPr>
          <p:cNvSpPr/>
          <p:nvPr/>
        </p:nvSpPr>
        <p:spPr>
          <a:xfrm>
            <a:off x="6610523" y="2381672"/>
            <a:ext cx="169877" cy="792088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Flèche : droite 9">
            <a:extLst>
              <a:ext uri="{FF2B5EF4-FFF2-40B4-BE49-F238E27FC236}">
                <a16:creationId xmlns:a16="http://schemas.microsoft.com/office/drawing/2014/main" id="{A74E4F88-1D20-4518-A389-1E2AE73CA318}"/>
              </a:ext>
            </a:extLst>
          </p:cNvPr>
          <p:cNvSpPr/>
          <p:nvPr/>
        </p:nvSpPr>
        <p:spPr>
          <a:xfrm>
            <a:off x="1419692" y="4298693"/>
            <a:ext cx="43204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E2900C57-C077-44E8-B849-09CBA8AC75DD}"/>
              </a:ext>
            </a:extLst>
          </p:cNvPr>
          <p:cNvSpPr txBox="1"/>
          <p:nvPr/>
        </p:nvSpPr>
        <p:spPr>
          <a:xfrm>
            <a:off x="1857995" y="4268205"/>
            <a:ext cx="7826181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200" dirty="0"/>
              <a:t>Il faudrait essayer de lancer un prototype avec mise à niveau de puissance jusqu’à 50kW ( 10 mois min de délai)</a:t>
            </a:r>
          </a:p>
        </p:txBody>
      </p:sp>
      <p:sp>
        <p:nvSpPr>
          <p:cNvPr id="12" name="Flèche : droite 11">
            <a:extLst>
              <a:ext uri="{FF2B5EF4-FFF2-40B4-BE49-F238E27FC236}">
                <a16:creationId xmlns:a16="http://schemas.microsoft.com/office/drawing/2014/main" id="{45E2FC5B-41F3-4BE0-8CCB-29212947667F}"/>
              </a:ext>
            </a:extLst>
          </p:cNvPr>
          <p:cNvSpPr/>
          <p:nvPr/>
        </p:nvSpPr>
        <p:spPr>
          <a:xfrm>
            <a:off x="5746427" y="3821832"/>
            <a:ext cx="360040" cy="14401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B30D0FEF-F013-40F6-BD95-32773652CC00}"/>
              </a:ext>
            </a:extLst>
          </p:cNvPr>
          <p:cNvSpPr txBox="1"/>
          <p:nvPr/>
        </p:nvSpPr>
        <p:spPr>
          <a:xfrm>
            <a:off x="6178475" y="3755340"/>
            <a:ext cx="2088232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/>
              <a:t> ( 12 mois min de délai)</a:t>
            </a:r>
          </a:p>
        </p:txBody>
      </p:sp>
    </p:spTree>
    <p:extLst>
      <p:ext uri="{BB962C8B-B14F-4D97-AF65-F5344CB8AC3E}">
        <p14:creationId xmlns:p14="http://schemas.microsoft.com/office/powerpoint/2010/main" val="336288039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39639</TotalTime>
  <Words>637</Words>
  <Application>Microsoft Office PowerPoint</Application>
  <PresentationFormat>Personnalisé</PresentationFormat>
  <Paragraphs>144</Paragraphs>
  <Slides>6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6</vt:i4>
      </vt:variant>
    </vt:vector>
  </HeadingPairs>
  <TitlesOfParts>
    <vt:vector size="11" baseType="lpstr">
      <vt:lpstr>Arial</vt:lpstr>
      <vt:lpstr>Calibri</vt:lpstr>
      <vt:lpstr>Calibri Light</vt:lpstr>
      <vt:lpstr>Wingdings</vt:lpstr>
      <vt:lpstr>1_modele-IJCLAb-powerpoint</vt:lpstr>
      <vt:lpstr>Présentation PowerPoint</vt:lpstr>
      <vt:lpstr>Etat d’Avancement </vt:lpstr>
      <vt:lpstr>Etat d’Avancement </vt:lpstr>
      <vt:lpstr>Etat d’Avancement </vt:lpstr>
      <vt:lpstr>Planning et Principaux Jalons du WP-8 : RF systems</vt:lpstr>
      <vt:lpstr>Points de vigilance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Christophe JOLY</cp:lastModifiedBy>
  <cp:revision>2069</cp:revision>
  <dcterms:created xsi:type="dcterms:W3CDTF">2011-03-09T16:37:49Z</dcterms:created>
  <dcterms:modified xsi:type="dcterms:W3CDTF">2025-03-19T16:53:34Z</dcterms:modified>
</cp:coreProperties>
</file>