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11"/>
  </p:notesMasterIdLst>
  <p:sldIdLst>
    <p:sldId id="307" r:id="rId2"/>
    <p:sldId id="354" r:id="rId3"/>
    <p:sldId id="349" r:id="rId4"/>
    <p:sldId id="358" r:id="rId5"/>
    <p:sldId id="357" r:id="rId6"/>
    <p:sldId id="359" r:id="rId7"/>
    <p:sldId id="360" r:id="rId8"/>
    <p:sldId id="351" r:id="rId9"/>
    <p:sldId id="353" r:id="rId10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6700"/>
    <a:srgbClr val="F39200"/>
    <a:srgbClr val="6600CC"/>
    <a:srgbClr val="E05314"/>
    <a:srgbClr val="00294B"/>
    <a:srgbClr val="456487"/>
    <a:srgbClr val="511F74"/>
    <a:srgbClr val="7A286A"/>
    <a:srgbClr val="DF8A2D"/>
    <a:srgbClr val="CC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6291" autoAdjust="0"/>
  </p:normalViewPr>
  <p:slideViewPr>
    <p:cSldViewPr>
      <p:cViewPr>
        <p:scale>
          <a:sx n="111" d="100"/>
          <a:sy n="111" d="100"/>
        </p:scale>
        <p:origin x="53" y="127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20/03/2025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16/01/2025</a:t>
            </a:r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- 1-2025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 dirty="0"/>
              <a:t>16/01/2025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g"/><Relationship Id="rId3" Type="http://schemas.openxmlformats.org/officeDocument/2006/relationships/image" Target="../media/image15.jpg"/><Relationship Id="rId7" Type="http://schemas.openxmlformats.org/officeDocument/2006/relationships/image" Target="../media/image19.jp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18.jpg"/><Relationship Id="rId5" Type="http://schemas.openxmlformats.org/officeDocument/2006/relationships/image" Target="../media/image17.jpg"/><Relationship Id="rId4" Type="http://schemas.openxmlformats.org/officeDocument/2006/relationships/image" Target="../media/image16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7.png"/><Relationship Id="rId3" Type="http://schemas.openxmlformats.org/officeDocument/2006/relationships/image" Target="../media/image22.jpg"/><Relationship Id="rId7" Type="http://schemas.openxmlformats.org/officeDocument/2006/relationships/image" Target="../media/image26.jpg"/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5.jpg"/><Relationship Id="rId5" Type="http://schemas.openxmlformats.org/officeDocument/2006/relationships/image" Target="../media/image24.jpg"/><Relationship Id="rId10" Type="http://schemas.openxmlformats.org/officeDocument/2006/relationships/image" Target="../media/image29.png"/><Relationship Id="rId4" Type="http://schemas.openxmlformats.org/officeDocument/2006/relationships/image" Target="../media/image23.jpg"/><Relationship Id="rId9" Type="http://schemas.openxmlformats.org/officeDocument/2006/relationships/image" Target="../media/image28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0.xml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10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- 2-2025</a:t>
            </a:r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2-2025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WP- 12 </a:t>
            </a:r>
            <a:r>
              <a:rPr lang="fr-FR" sz="2800" dirty="0" err="1"/>
              <a:t>Assembly</a:t>
            </a:r>
            <a:r>
              <a:rPr lang="fr-FR" sz="2800" dirty="0"/>
              <a:t> &amp; </a:t>
            </a:r>
            <a:r>
              <a:rPr lang="fr-FR" sz="2800" dirty="0" err="1"/>
              <a:t>Integration</a:t>
            </a:r>
            <a:r>
              <a:rPr lang="fr-FR" sz="2800" dirty="0"/>
              <a:t> </a:t>
            </a:r>
            <a:endParaRPr lang="fr-FR" sz="2800" dirty="0"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Présenté par: </a:t>
            </a:r>
          </a:p>
          <a:p>
            <a:pPr algn="ctr"/>
            <a:r>
              <a:rPr lang="fr-FR" sz="2400" dirty="0">
                <a:latin typeface="+mn-lt"/>
              </a:rPr>
              <a:t>Sylvain Brault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20 Mars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ZoneTexte 34">
            <a:extLst>
              <a:ext uri="{FF2B5EF4-FFF2-40B4-BE49-F238E27FC236}">
                <a16:creationId xmlns:a16="http://schemas.microsoft.com/office/drawing/2014/main" id="{98F86153-9821-45D0-8A6F-1F85219313A5}"/>
              </a:ext>
            </a:extLst>
          </p:cNvPr>
          <p:cNvSpPr txBox="1"/>
          <p:nvPr/>
        </p:nvSpPr>
        <p:spPr>
          <a:xfrm>
            <a:off x="14787" y="600882"/>
            <a:ext cx="10700192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WP12 </a:t>
            </a:r>
            <a:r>
              <a:rPr lang="fr-FR" dirty="0" err="1"/>
              <a:t>Assembly</a:t>
            </a:r>
            <a:r>
              <a:rPr lang="fr-FR" dirty="0"/>
              <a:t> &amp; </a:t>
            </a:r>
            <a:r>
              <a:rPr lang="fr-FR" dirty="0" err="1"/>
              <a:t>Integration</a:t>
            </a:r>
            <a:r>
              <a:rPr lang="fr-FR" dirty="0"/>
              <a:t> &gt; </a:t>
            </a:r>
            <a:r>
              <a:rPr lang="fr-FR" dirty="0">
                <a:solidFill>
                  <a:srgbClr val="FF0000"/>
                </a:solidFill>
              </a:rPr>
              <a:t>Interactions avec tous les autres </a:t>
            </a:r>
            <a:r>
              <a:rPr lang="fr-FR" dirty="0" err="1">
                <a:solidFill>
                  <a:srgbClr val="FF0000"/>
                </a:solidFill>
              </a:rPr>
              <a:t>WPs</a:t>
            </a:r>
            <a:endParaRPr lang="fr-FR" dirty="0">
              <a:solidFill>
                <a:srgbClr val="FF0000"/>
              </a:solidFill>
            </a:endParaRP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Objectifs:  Adapter le projet aux contraintes du site </a:t>
            </a:r>
          </a:p>
          <a:p>
            <a:pPr lvl="3" indent="0"/>
            <a:r>
              <a:rPr lang="fr-FR" dirty="0"/>
              <a:t>Coordonner l’intégration de l'ensemble des composants de la machine</a:t>
            </a:r>
            <a:endParaRPr lang="fr-FR" dirty="0">
              <a:solidFill>
                <a:srgbClr val="FF0000"/>
              </a:solidFill>
            </a:endParaRPr>
          </a:p>
          <a:p>
            <a:pPr marL="342900" indent="-342900">
              <a:buFont typeface="Wingdings" pitchFamily="2" charset="2"/>
              <a:buChar char="§"/>
            </a:pPr>
            <a:endParaRPr lang="fr-FR" dirty="0"/>
          </a:p>
        </p:txBody>
      </p:sp>
      <p:pic>
        <p:nvPicPr>
          <p:cNvPr id="7" name="Image 6">
            <a:extLst>
              <a:ext uri="{FF2B5EF4-FFF2-40B4-BE49-F238E27FC236}">
                <a16:creationId xmlns:a16="http://schemas.microsoft.com/office/drawing/2014/main" id="{D99643FA-05C4-4EA0-A1B3-361194AEA12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6200"/>
          <a:stretch/>
        </p:blipFill>
        <p:spPr>
          <a:xfrm>
            <a:off x="0" y="1515917"/>
            <a:ext cx="10772775" cy="4185477"/>
          </a:xfrm>
          <a:prstGeom prst="rect">
            <a:avLst/>
          </a:prstGeom>
        </p:spPr>
      </p:pic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>
                <a:solidFill>
                  <a:schemeClr val="accent1">
                    <a:lumMod val="75000"/>
                  </a:schemeClr>
                </a:solidFill>
                <a:latin typeface="+mn-lt"/>
              </a:rPr>
              <a:t>Périmètre et Objectifs du WP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4CDDAD65-B965-01B0-E89F-5887A86A59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BD6DA132-D3D6-452F-9D18-8DBA618AEDA9}"/>
              </a:ext>
            </a:extLst>
          </p:cNvPr>
          <p:cNvSpPr/>
          <p:nvPr/>
        </p:nvSpPr>
        <p:spPr>
          <a:xfrm>
            <a:off x="5779625" y="4382603"/>
            <a:ext cx="2569934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WP2: Optic design and </a:t>
            </a:r>
            <a:r>
              <a:rPr lang="fr-FR" sz="1000" b="1" dirty="0" err="1">
                <a:solidFill>
                  <a:schemeClr val="accent1">
                    <a:lumMod val="75000"/>
                  </a:schemeClr>
                </a:solidFill>
              </a:rPr>
              <a:t>beam</a:t>
            </a:r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 </a:t>
            </a:r>
            <a:r>
              <a:rPr lang="fr-FR" sz="1000" b="1" dirty="0" err="1">
                <a:solidFill>
                  <a:schemeClr val="accent1">
                    <a:lumMod val="75000"/>
                  </a:schemeClr>
                </a:solidFill>
              </a:rPr>
              <a:t>dynamics</a:t>
            </a:r>
            <a:endParaRPr lang="fr-FR" sz="1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3BF0B888-9783-4418-A850-4EC9C59D5F53}"/>
              </a:ext>
            </a:extLst>
          </p:cNvPr>
          <p:cNvSpPr/>
          <p:nvPr/>
        </p:nvSpPr>
        <p:spPr>
          <a:xfrm>
            <a:off x="6839316" y="3937787"/>
            <a:ext cx="1002197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WP3: </a:t>
            </a:r>
            <a:r>
              <a:rPr lang="fr-FR" sz="1000" b="1" dirty="0" err="1">
                <a:solidFill>
                  <a:schemeClr val="accent1">
                    <a:lumMod val="75000"/>
                  </a:schemeClr>
                </a:solidFill>
              </a:rPr>
              <a:t>Injector</a:t>
            </a:r>
            <a:endParaRPr lang="fr-FR" sz="1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6" name="Flèche : droite 5">
            <a:extLst>
              <a:ext uri="{FF2B5EF4-FFF2-40B4-BE49-F238E27FC236}">
                <a16:creationId xmlns:a16="http://schemas.microsoft.com/office/drawing/2014/main" id="{C2CF1857-6D4D-43A2-9409-BC6A502F8A0F}"/>
              </a:ext>
            </a:extLst>
          </p:cNvPr>
          <p:cNvSpPr/>
          <p:nvPr/>
        </p:nvSpPr>
        <p:spPr>
          <a:xfrm rot="6749980">
            <a:off x="7386397" y="3561813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2" name="Flèche : droite 11">
            <a:extLst>
              <a:ext uri="{FF2B5EF4-FFF2-40B4-BE49-F238E27FC236}">
                <a16:creationId xmlns:a16="http://schemas.microsoft.com/office/drawing/2014/main" id="{838D4E25-21FA-47A3-9240-B8250A335FCB}"/>
              </a:ext>
            </a:extLst>
          </p:cNvPr>
          <p:cNvSpPr/>
          <p:nvPr/>
        </p:nvSpPr>
        <p:spPr>
          <a:xfrm rot="5400000">
            <a:off x="6220176" y="3742278"/>
            <a:ext cx="980301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3" name="Flèche : droite 12">
            <a:extLst>
              <a:ext uri="{FF2B5EF4-FFF2-40B4-BE49-F238E27FC236}">
                <a16:creationId xmlns:a16="http://schemas.microsoft.com/office/drawing/2014/main" id="{462D0863-75A2-4332-B350-EFA3FF48824E}"/>
              </a:ext>
            </a:extLst>
          </p:cNvPr>
          <p:cNvSpPr/>
          <p:nvPr/>
        </p:nvSpPr>
        <p:spPr>
          <a:xfrm rot="6749980">
            <a:off x="4487101" y="4168857"/>
            <a:ext cx="971588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AE319F7E-821C-42D0-A02C-1B8185DFBEAE}"/>
              </a:ext>
            </a:extLst>
          </p:cNvPr>
          <p:cNvSpPr/>
          <p:nvPr/>
        </p:nvSpPr>
        <p:spPr>
          <a:xfrm>
            <a:off x="4162251" y="4735349"/>
            <a:ext cx="1579278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WP6: ERL Cryomodule</a:t>
            </a:r>
          </a:p>
        </p:txBody>
      </p:sp>
      <p:sp>
        <p:nvSpPr>
          <p:cNvPr id="15" name="Flèche : droite 14">
            <a:extLst>
              <a:ext uri="{FF2B5EF4-FFF2-40B4-BE49-F238E27FC236}">
                <a16:creationId xmlns:a16="http://schemas.microsoft.com/office/drawing/2014/main" id="{F16DBE85-0D90-47B4-9695-AA4300442354}"/>
              </a:ext>
            </a:extLst>
          </p:cNvPr>
          <p:cNvSpPr/>
          <p:nvPr/>
        </p:nvSpPr>
        <p:spPr>
          <a:xfrm rot="17062128">
            <a:off x="7035776" y="2073678"/>
            <a:ext cx="760423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3F1DA1E1-9E2A-442A-AF16-00689C91797C}"/>
              </a:ext>
            </a:extLst>
          </p:cNvPr>
          <p:cNvSpPr/>
          <p:nvPr/>
        </p:nvSpPr>
        <p:spPr>
          <a:xfrm>
            <a:off x="6979339" y="1530689"/>
            <a:ext cx="1236236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WP7: </a:t>
            </a:r>
            <a:r>
              <a:rPr lang="fr-FR" sz="1000" b="1" dirty="0" err="1">
                <a:solidFill>
                  <a:schemeClr val="accent1">
                    <a:lumMod val="75000"/>
                  </a:schemeClr>
                </a:solidFill>
              </a:rPr>
              <a:t>Cryogenics</a:t>
            </a:r>
            <a:endParaRPr lang="fr-FR" sz="1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17" name="Flèche : droite 16">
            <a:extLst>
              <a:ext uri="{FF2B5EF4-FFF2-40B4-BE49-F238E27FC236}">
                <a16:creationId xmlns:a16="http://schemas.microsoft.com/office/drawing/2014/main" id="{A27D9BAB-C26F-4CAF-902C-001429636ABF}"/>
              </a:ext>
            </a:extLst>
          </p:cNvPr>
          <p:cNvSpPr/>
          <p:nvPr/>
        </p:nvSpPr>
        <p:spPr>
          <a:xfrm rot="6749980">
            <a:off x="874983" y="4952192"/>
            <a:ext cx="426349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F6E8A254-7B25-4E6C-9741-1B6C91F99E94}"/>
              </a:ext>
            </a:extLst>
          </p:cNvPr>
          <p:cNvSpPr/>
          <p:nvPr/>
        </p:nvSpPr>
        <p:spPr>
          <a:xfrm>
            <a:off x="381839" y="5266816"/>
            <a:ext cx="237276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000" b="1" dirty="0">
                <a:solidFill>
                  <a:schemeClr val="accent1">
                    <a:lumMod val="75000"/>
                  </a:schemeClr>
                </a:solidFill>
              </a:rPr>
              <a:t>WP4: Magnets and power Supplies</a:t>
            </a:r>
            <a:endParaRPr lang="fr-FR" sz="1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19" name="Flèche : droite 18">
            <a:extLst>
              <a:ext uri="{FF2B5EF4-FFF2-40B4-BE49-F238E27FC236}">
                <a16:creationId xmlns:a16="http://schemas.microsoft.com/office/drawing/2014/main" id="{53C70E9A-8853-49A2-AF87-D40A65E3B250}"/>
              </a:ext>
            </a:extLst>
          </p:cNvPr>
          <p:cNvSpPr/>
          <p:nvPr/>
        </p:nvSpPr>
        <p:spPr>
          <a:xfrm rot="14518749">
            <a:off x="4677845" y="2264646"/>
            <a:ext cx="394964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C69052E8-6CA1-49F5-A7D4-5BB7EEE5CEE7}"/>
              </a:ext>
            </a:extLst>
          </p:cNvPr>
          <p:cNvSpPr/>
          <p:nvPr/>
        </p:nvSpPr>
        <p:spPr>
          <a:xfrm>
            <a:off x="3586187" y="1948181"/>
            <a:ext cx="2496196" cy="2462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WP5:Diagnostics and Instrumentation</a:t>
            </a:r>
          </a:p>
        </p:txBody>
      </p:sp>
      <p:sp>
        <p:nvSpPr>
          <p:cNvPr id="21" name="Flèche : droite 20">
            <a:extLst>
              <a:ext uri="{FF2B5EF4-FFF2-40B4-BE49-F238E27FC236}">
                <a16:creationId xmlns:a16="http://schemas.microsoft.com/office/drawing/2014/main" id="{37DBC0AA-DC12-4F01-8BBA-162980732ABE}"/>
              </a:ext>
            </a:extLst>
          </p:cNvPr>
          <p:cNvSpPr/>
          <p:nvPr/>
        </p:nvSpPr>
        <p:spPr>
          <a:xfrm rot="14614261">
            <a:off x="938510" y="3042743"/>
            <a:ext cx="515340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18D73281-211A-46DC-8123-13DF4F62CE0D}"/>
              </a:ext>
            </a:extLst>
          </p:cNvPr>
          <p:cNvSpPr/>
          <p:nvPr/>
        </p:nvSpPr>
        <p:spPr>
          <a:xfrm>
            <a:off x="430772" y="2680577"/>
            <a:ext cx="1037463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WP9: Vacuum</a:t>
            </a: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7C62A7FB-205C-4180-AF82-F1A8D9C28662}"/>
              </a:ext>
            </a:extLst>
          </p:cNvPr>
          <p:cNvSpPr/>
          <p:nvPr/>
        </p:nvSpPr>
        <p:spPr>
          <a:xfrm>
            <a:off x="8122691" y="5297638"/>
            <a:ext cx="1443024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WP13: Infrastructure</a:t>
            </a: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32264F38-468A-4BD9-9C17-EF29BF6C1141}"/>
              </a:ext>
            </a:extLst>
          </p:cNvPr>
          <p:cNvSpPr/>
          <p:nvPr/>
        </p:nvSpPr>
        <p:spPr>
          <a:xfrm>
            <a:off x="561851" y="1901360"/>
            <a:ext cx="289053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WP11: Radioprotection &amp; </a:t>
            </a:r>
            <a:r>
              <a:rPr lang="fr-FR" sz="1000" b="1" dirty="0" err="1">
                <a:solidFill>
                  <a:schemeClr val="accent1">
                    <a:lumMod val="75000"/>
                  </a:schemeClr>
                </a:solidFill>
              </a:rPr>
              <a:t>Sécurity</a:t>
            </a:r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 </a:t>
            </a:r>
            <a:r>
              <a:rPr lang="fr-FR" sz="1000" b="1" dirty="0" err="1">
                <a:solidFill>
                  <a:schemeClr val="accent1">
                    <a:lumMod val="75000"/>
                  </a:schemeClr>
                </a:solidFill>
              </a:rPr>
              <a:t>Systems</a:t>
            </a:r>
            <a:endParaRPr lang="fr-FR" sz="1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27" name="Flèche : droite 26">
            <a:extLst>
              <a:ext uri="{FF2B5EF4-FFF2-40B4-BE49-F238E27FC236}">
                <a16:creationId xmlns:a16="http://schemas.microsoft.com/office/drawing/2014/main" id="{E5A59B8C-9C16-4256-955D-B5A05D70F6BF}"/>
              </a:ext>
            </a:extLst>
          </p:cNvPr>
          <p:cNvSpPr/>
          <p:nvPr/>
        </p:nvSpPr>
        <p:spPr>
          <a:xfrm rot="3862978">
            <a:off x="2326075" y="4734818"/>
            <a:ext cx="971588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F0B5964D-C270-4A42-9180-3903F8633383}"/>
              </a:ext>
            </a:extLst>
          </p:cNvPr>
          <p:cNvSpPr/>
          <p:nvPr/>
        </p:nvSpPr>
        <p:spPr>
          <a:xfrm>
            <a:off x="2707485" y="5440050"/>
            <a:ext cx="1377300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WP15: </a:t>
            </a:r>
            <a:r>
              <a:rPr lang="fr-FR" sz="1000" b="1" dirty="0" err="1">
                <a:solidFill>
                  <a:schemeClr val="accent1">
                    <a:lumMod val="75000"/>
                  </a:schemeClr>
                </a:solidFill>
              </a:rPr>
              <a:t>Experiments</a:t>
            </a:r>
            <a:endParaRPr lang="fr-FR" sz="1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6624F6E3-FDEF-4CFC-A4D0-275C33D0C73D}"/>
              </a:ext>
            </a:extLst>
          </p:cNvPr>
          <p:cNvSpPr/>
          <p:nvPr/>
        </p:nvSpPr>
        <p:spPr>
          <a:xfrm>
            <a:off x="7662266" y="5015066"/>
            <a:ext cx="2488182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WP10: Control &amp; Command </a:t>
            </a:r>
            <a:r>
              <a:rPr lang="fr-FR" sz="1000" b="1" dirty="0" err="1">
                <a:solidFill>
                  <a:schemeClr val="accent1">
                    <a:lumMod val="75000"/>
                  </a:schemeClr>
                </a:solidFill>
              </a:rPr>
              <a:t>Systems</a:t>
            </a:r>
            <a:endParaRPr lang="fr-FR" sz="1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2" name="Flèche : droite 31">
            <a:extLst>
              <a:ext uri="{FF2B5EF4-FFF2-40B4-BE49-F238E27FC236}">
                <a16:creationId xmlns:a16="http://schemas.microsoft.com/office/drawing/2014/main" id="{F7EFF310-FDC3-4C59-873C-E3E3395FA00D}"/>
              </a:ext>
            </a:extLst>
          </p:cNvPr>
          <p:cNvSpPr/>
          <p:nvPr/>
        </p:nvSpPr>
        <p:spPr>
          <a:xfrm rot="14057898">
            <a:off x="2377112" y="2689400"/>
            <a:ext cx="1173071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267C0F25-FEC8-4919-979D-633FBFD39B88}"/>
              </a:ext>
            </a:extLst>
          </p:cNvPr>
          <p:cNvSpPr/>
          <p:nvPr/>
        </p:nvSpPr>
        <p:spPr>
          <a:xfrm>
            <a:off x="5154631" y="4037084"/>
            <a:ext cx="125707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000" b="1" dirty="0">
                <a:solidFill>
                  <a:schemeClr val="accent1">
                    <a:lumMod val="75000"/>
                  </a:schemeClr>
                </a:solidFill>
              </a:rPr>
              <a:t>WP8: RF </a:t>
            </a:r>
            <a:r>
              <a:rPr lang="fr-FR" sz="1000" b="1" dirty="0" err="1">
                <a:solidFill>
                  <a:schemeClr val="accent1">
                    <a:lumMod val="75000"/>
                  </a:schemeClr>
                </a:solidFill>
              </a:rPr>
              <a:t>systems</a:t>
            </a:r>
            <a:endParaRPr lang="fr-FR" sz="1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4" name="Flèche : droite 33">
            <a:extLst>
              <a:ext uri="{FF2B5EF4-FFF2-40B4-BE49-F238E27FC236}">
                <a16:creationId xmlns:a16="http://schemas.microsoft.com/office/drawing/2014/main" id="{D544C71D-569E-4E6E-8A72-20F30A2C8D57}"/>
              </a:ext>
            </a:extLst>
          </p:cNvPr>
          <p:cNvSpPr/>
          <p:nvPr/>
        </p:nvSpPr>
        <p:spPr>
          <a:xfrm rot="3376309">
            <a:off x="5297826" y="3684089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11178154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93799" y="605870"/>
            <a:ext cx="10585176" cy="4770537"/>
          </a:xfrm>
          <a:prstGeom prst="rect">
            <a:avLst/>
          </a:prstGeom>
          <a:noFill/>
        </p:spPr>
        <p:txBody>
          <a:bodyPr wrap="square" numCol="2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sz="1400" dirty="0"/>
              <a:t>WP2 </a:t>
            </a:r>
            <a:r>
              <a:rPr lang="en-US" sz="800" dirty="0"/>
              <a:t>Optic Design and Beam Dynamics </a:t>
            </a:r>
            <a:r>
              <a:rPr lang="fr-FR" sz="1400" dirty="0"/>
              <a:t>: RAS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sz="1400" dirty="0"/>
          </a:p>
          <a:p>
            <a:pPr marL="342900" indent="-342900">
              <a:buFont typeface="Wingdings" pitchFamily="2" charset="2"/>
              <a:buChar char="§"/>
            </a:pPr>
            <a:r>
              <a:rPr lang="fr-FR" sz="1400" dirty="0"/>
              <a:t>WP3 </a:t>
            </a:r>
            <a:r>
              <a:rPr lang="fr-FR" sz="800" dirty="0" err="1"/>
              <a:t>Injector</a:t>
            </a:r>
            <a:r>
              <a:rPr lang="fr-FR" sz="800" dirty="0"/>
              <a:t> </a:t>
            </a:r>
            <a:r>
              <a:rPr lang="fr-FR" sz="1400" dirty="0"/>
              <a:t>:</a:t>
            </a:r>
          </a:p>
          <a:p>
            <a:pPr lvl="1"/>
            <a:r>
              <a:rPr lang="fr-FR" sz="1400" dirty="0"/>
              <a:t> -Mise en place du capotage dans la salle laser</a:t>
            </a:r>
          </a:p>
          <a:p>
            <a:pPr lvl="1"/>
            <a:r>
              <a:rPr lang="fr-FR" sz="1200" dirty="0"/>
              <a:t> (Perçage du panneau du fond pour passage faisceau laser et alimentation électrique)</a:t>
            </a:r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 indent="0"/>
            <a:r>
              <a:rPr lang="fr-FR" sz="1400" dirty="0"/>
              <a:t>-Remontage de la chambre de dépôt MBE et tests d’étanchéité &gt; OK</a:t>
            </a:r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r>
              <a:rPr lang="fr-FR" sz="1400" dirty="0"/>
              <a:t>-Alimentation en air, azote et eau de la PPF</a:t>
            </a:r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r>
              <a:rPr lang="fr-FR" sz="1400" dirty="0"/>
              <a:t>-Mise en fonctionnement de la BAG </a:t>
            </a:r>
            <a:r>
              <a:rPr lang="fr-FR" sz="1100" dirty="0"/>
              <a:t>(mise sous vide, sous azote, mise en route pompage,…)</a:t>
            </a:r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B99119ED-C31D-4D44-A58A-D35641D4290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711" b="25037"/>
          <a:stretch/>
        </p:blipFill>
        <p:spPr bwMode="auto">
          <a:xfrm>
            <a:off x="201812" y="1936955"/>
            <a:ext cx="1445785" cy="18423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Image 6">
            <a:extLst>
              <a:ext uri="{FF2B5EF4-FFF2-40B4-BE49-F238E27FC236}">
                <a16:creationId xmlns:a16="http://schemas.microsoft.com/office/drawing/2014/main" id="{2F8E9BD1-B528-4F1F-B0E5-F79A7860F1D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9252"/>
          <a:stretch/>
        </p:blipFill>
        <p:spPr>
          <a:xfrm>
            <a:off x="1857995" y="4257196"/>
            <a:ext cx="2565020" cy="1429465"/>
          </a:xfrm>
          <a:prstGeom prst="rect">
            <a:avLst/>
          </a:prstGeom>
        </p:spPr>
      </p:pic>
      <p:pic>
        <p:nvPicPr>
          <p:cNvPr id="1028" name="Picture 4">
            <a:extLst>
              <a:ext uri="{FF2B5EF4-FFF2-40B4-BE49-F238E27FC236}">
                <a16:creationId xmlns:a16="http://schemas.microsoft.com/office/drawing/2014/main" id="{63B31158-1951-477D-A298-885D22DFF1E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99126" y="1936955"/>
            <a:ext cx="2108177" cy="9487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Image 18">
            <a:extLst>
              <a:ext uri="{FF2B5EF4-FFF2-40B4-BE49-F238E27FC236}">
                <a16:creationId xmlns:a16="http://schemas.microsoft.com/office/drawing/2014/main" id="{518698DF-06C6-4EE7-83B1-1636A9FCAEC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400000">
            <a:off x="8843065" y="4081380"/>
            <a:ext cx="2214181" cy="996382"/>
          </a:xfrm>
          <a:prstGeom prst="rect">
            <a:avLst/>
          </a:prstGeom>
        </p:spPr>
      </p:pic>
      <p:pic>
        <p:nvPicPr>
          <p:cNvPr id="21" name="Image 20">
            <a:extLst>
              <a:ext uri="{FF2B5EF4-FFF2-40B4-BE49-F238E27FC236}">
                <a16:creationId xmlns:a16="http://schemas.microsoft.com/office/drawing/2014/main" id="{2F5209A9-4EA5-4674-A811-0E20990C663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204115" y="3666035"/>
            <a:ext cx="4094023" cy="1842310"/>
          </a:xfrm>
          <a:prstGeom prst="rect">
            <a:avLst/>
          </a:prstGeom>
        </p:spPr>
      </p:pic>
      <p:pic>
        <p:nvPicPr>
          <p:cNvPr id="23" name="Image 22">
            <a:extLst>
              <a:ext uri="{FF2B5EF4-FFF2-40B4-BE49-F238E27FC236}">
                <a16:creationId xmlns:a16="http://schemas.microsoft.com/office/drawing/2014/main" id="{F439F63F-E58A-49D1-A857-2323B393F87F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899126" y="2819956"/>
            <a:ext cx="2108386" cy="948774"/>
          </a:xfrm>
          <a:prstGeom prst="rect">
            <a:avLst/>
          </a:prstGeom>
        </p:spPr>
      </p:pic>
      <p:pic>
        <p:nvPicPr>
          <p:cNvPr id="25" name="Image 24">
            <a:extLst>
              <a:ext uri="{FF2B5EF4-FFF2-40B4-BE49-F238E27FC236}">
                <a16:creationId xmlns:a16="http://schemas.microsoft.com/office/drawing/2014/main" id="{C3B44D65-56DD-4B94-9D7F-3EA39F12728F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l="11506"/>
          <a:stretch/>
        </p:blipFill>
        <p:spPr>
          <a:xfrm rot="5400000">
            <a:off x="6632106" y="1495993"/>
            <a:ext cx="2256322" cy="11473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958920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4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93799" y="605870"/>
            <a:ext cx="10585176" cy="5112000"/>
          </a:xfrm>
          <a:prstGeom prst="rect">
            <a:avLst/>
          </a:prstGeom>
          <a:noFill/>
        </p:spPr>
        <p:txBody>
          <a:bodyPr wrap="square" numCol="2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sz="1400" dirty="0"/>
              <a:t>WP3 </a:t>
            </a:r>
            <a:r>
              <a:rPr lang="fr-FR" sz="800" dirty="0" err="1"/>
              <a:t>Injector</a:t>
            </a:r>
            <a:r>
              <a:rPr lang="fr-FR" sz="800" dirty="0"/>
              <a:t> (suite)</a:t>
            </a:r>
            <a:r>
              <a:rPr lang="fr-FR" sz="1400" dirty="0"/>
              <a:t>:</a:t>
            </a:r>
          </a:p>
          <a:p>
            <a:pPr lvl="1"/>
            <a:r>
              <a:rPr lang="fr-FR" sz="1400" dirty="0"/>
              <a:t> -Test du translateur support masque et quartz de la chambre MBE</a:t>
            </a:r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r>
              <a:rPr lang="fr-FR" sz="1200" dirty="0"/>
              <a:t> </a:t>
            </a:r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/>
            <a:endParaRPr lang="fr-FR" sz="1400" dirty="0"/>
          </a:p>
          <a:p>
            <a:pPr lvl="1" indent="0"/>
            <a:r>
              <a:rPr lang="fr-FR" sz="1400" dirty="0"/>
              <a:t>-Mise au propre du flux et du mobilier pour le remontage de la chambre du GUN </a:t>
            </a:r>
            <a:r>
              <a:rPr lang="fr-FR" sz="1100" dirty="0">
                <a:solidFill>
                  <a:srgbClr val="FF0000"/>
                </a:solidFill>
              </a:rPr>
              <a:t>(Comptage particules &lt; 100 particules de 0,5µm sur 1 minute ) </a:t>
            </a:r>
            <a:endParaRPr lang="fr-FR" sz="1400" dirty="0">
              <a:solidFill>
                <a:srgbClr val="FF0000"/>
              </a:solidFill>
            </a:endParaRPr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r>
              <a:rPr lang="fr-FR" sz="1400" dirty="0"/>
              <a:t>-Mise au propre outillage et matériel pour le remontage de la chambre du GUN</a:t>
            </a:r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r>
              <a:rPr lang="fr-FR" sz="1400" dirty="0"/>
              <a:t>-Assemblage des céramiques </a:t>
            </a:r>
            <a:r>
              <a:rPr lang="fr-FR" sz="1100" dirty="0"/>
              <a:t>(Création d’outils avec l’atelier 200 pour serrage des brides au couple 160/Nm)</a:t>
            </a:r>
            <a:endParaRPr lang="fr-FR" sz="1400" dirty="0"/>
          </a:p>
          <a:p>
            <a:pPr lvl="1" indent="0"/>
            <a:endParaRPr lang="fr-FR" sz="1400" dirty="0"/>
          </a:p>
          <a:p>
            <a:pPr lvl="1" indent="0"/>
            <a:endParaRPr lang="fr-FR" sz="1400" dirty="0"/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3620562F-E14A-4891-AA42-E19069F5555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1973" t="-907" r="35740" b="907"/>
          <a:stretch/>
        </p:blipFill>
        <p:spPr>
          <a:xfrm rot="5400000">
            <a:off x="175470" y="1537257"/>
            <a:ext cx="2118164" cy="1822949"/>
          </a:xfrm>
          <a:prstGeom prst="rect">
            <a:avLst/>
          </a:prstGeom>
        </p:spPr>
      </p:pic>
      <p:pic>
        <p:nvPicPr>
          <p:cNvPr id="11" name="Image 10">
            <a:extLst>
              <a:ext uri="{FF2B5EF4-FFF2-40B4-BE49-F238E27FC236}">
                <a16:creationId xmlns:a16="http://schemas.microsoft.com/office/drawing/2014/main" id="{E49948DF-E55E-4C9A-915C-01B9F9F87BC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0376" t="15054" r="27134" b="3657"/>
          <a:stretch/>
        </p:blipFill>
        <p:spPr>
          <a:xfrm rot="10800000">
            <a:off x="2539992" y="1443655"/>
            <a:ext cx="2884477" cy="2010152"/>
          </a:xfrm>
          <a:prstGeom prst="rect">
            <a:avLst/>
          </a:prstGeom>
        </p:spPr>
      </p:pic>
      <p:sp>
        <p:nvSpPr>
          <p:cNvPr id="12" name="AutoShape 2" descr="https://photos.fife.usercontent.google.com/pw/AP1GczN79RP8NHIv9x4HMcksndhPEEPc_kwCwji0y1qhhit59Ic0Leee9_-lPQ=w1920-h865-s-no-gm?authuser=0">
            <a:extLst>
              <a:ext uri="{FF2B5EF4-FFF2-40B4-BE49-F238E27FC236}">
                <a16:creationId xmlns:a16="http://schemas.microsoft.com/office/drawing/2014/main" id="{C1AFFB3E-DD58-4A71-B4F0-B4C6B9B4888E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233988" y="287655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pic>
        <p:nvPicPr>
          <p:cNvPr id="15" name="Image 14">
            <a:extLst>
              <a:ext uri="{FF2B5EF4-FFF2-40B4-BE49-F238E27FC236}">
                <a16:creationId xmlns:a16="http://schemas.microsoft.com/office/drawing/2014/main" id="{F46A6760-CDB1-42AD-AFBF-B2B6C102E0E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600078" y="4099050"/>
            <a:ext cx="3587668" cy="1615770"/>
          </a:xfrm>
          <a:prstGeom prst="rect">
            <a:avLst/>
          </a:prstGeom>
        </p:spPr>
      </p:pic>
      <p:pic>
        <p:nvPicPr>
          <p:cNvPr id="17" name="Image 16">
            <a:extLst>
              <a:ext uri="{FF2B5EF4-FFF2-40B4-BE49-F238E27FC236}">
                <a16:creationId xmlns:a16="http://schemas.microsoft.com/office/drawing/2014/main" id="{7C47A046-0B83-4CEA-A10F-61506035FDE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400000">
            <a:off x="5635629" y="1861974"/>
            <a:ext cx="2605679" cy="1173514"/>
          </a:xfrm>
          <a:prstGeom prst="rect">
            <a:avLst/>
          </a:prstGeom>
        </p:spPr>
      </p:pic>
      <p:pic>
        <p:nvPicPr>
          <p:cNvPr id="20" name="Image 19">
            <a:extLst>
              <a:ext uri="{FF2B5EF4-FFF2-40B4-BE49-F238E27FC236}">
                <a16:creationId xmlns:a16="http://schemas.microsoft.com/office/drawing/2014/main" id="{0767DEDF-0716-4A5D-B738-8829854AE7FA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5400000">
            <a:off x="6968224" y="1862453"/>
            <a:ext cx="2605680" cy="1172556"/>
          </a:xfrm>
          <a:prstGeom prst="rect">
            <a:avLst/>
          </a:prstGeom>
        </p:spPr>
      </p:pic>
      <p:pic>
        <p:nvPicPr>
          <p:cNvPr id="23" name="Image 22">
            <a:extLst>
              <a:ext uri="{FF2B5EF4-FFF2-40B4-BE49-F238E27FC236}">
                <a16:creationId xmlns:a16="http://schemas.microsoft.com/office/drawing/2014/main" id="{83B37F5B-54AC-4B3A-842D-6036976116A8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rot="5400000">
            <a:off x="8304283" y="1862453"/>
            <a:ext cx="2605680" cy="1172556"/>
          </a:xfrm>
          <a:prstGeom prst="rect">
            <a:avLst/>
          </a:prstGeom>
        </p:spPr>
      </p:pic>
      <p:pic>
        <p:nvPicPr>
          <p:cNvPr id="24" name="Image 23">
            <a:extLst>
              <a:ext uri="{FF2B5EF4-FFF2-40B4-BE49-F238E27FC236}">
                <a16:creationId xmlns:a16="http://schemas.microsoft.com/office/drawing/2014/main" id="{28FA2A2D-AF5B-4DF1-ADA7-9C9F7C364D7B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9431996" y="4099050"/>
            <a:ext cx="888381" cy="1852998"/>
          </a:xfrm>
          <a:prstGeom prst="rect">
            <a:avLst/>
          </a:prstGeom>
        </p:spPr>
      </p:pic>
      <p:pic>
        <p:nvPicPr>
          <p:cNvPr id="25" name="Image 24">
            <a:extLst>
              <a:ext uri="{FF2B5EF4-FFF2-40B4-BE49-F238E27FC236}">
                <a16:creationId xmlns:a16="http://schemas.microsoft.com/office/drawing/2014/main" id="{0D0043DC-C254-4241-99DE-B8750D50ED2C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t="10202"/>
          <a:stretch/>
        </p:blipFill>
        <p:spPr>
          <a:xfrm>
            <a:off x="6762289" y="4291592"/>
            <a:ext cx="1052603" cy="1694821"/>
          </a:xfrm>
          <a:prstGeom prst="rect">
            <a:avLst/>
          </a:prstGeom>
        </p:spPr>
      </p:pic>
      <p:pic>
        <p:nvPicPr>
          <p:cNvPr id="26" name="Image 25">
            <a:extLst>
              <a:ext uri="{FF2B5EF4-FFF2-40B4-BE49-F238E27FC236}">
                <a16:creationId xmlns:a16="http://schemas.microsoft.com/office/drawing/2014/main" id="{4648AF31-C530-41A0-8A67-95BCCCC8D961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8055425" y="4262593"/>
            <a:ext cx="1155807" cy="17238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128123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Image 14">
            <a:extLst>
              <a:ext uri="{FF2B5EF4-FFF2-40B4-BE49-F238E27FC236}">
                <a16:creationId xmlns:a16="http://schemas.microsoft.com/office/drawing/2014/main" id="{85CF43D5-03A0-47E1-9716-6FD6EF8BBA2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3132" y="3486150"/>
            <a:ext cx="4987548" cy="2172793"/>
          </a:xfrm>
          <a:prstGeom prst="rect">
            <a:avLst/>
          </a:prstGeom>
        </p:spPr>
      </p:pic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5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-1279" y="591175"/>
            <a:ext cx="10583211" cy="5262979"/>
          </a:xfrm>
          <a:prstGeom prst="rect">
            <a:avLst/>
          </a:prstGeom>
          <a:noFill/>
        </p:spPr>
        <p:txBody>
          <a:bodyPr wrap="square" numCol="2" rtlCol="0">
            <a:spAutoFit/>
          </a:bodyPr>
          <a:lstStyle>
            <a:defPPr>
              <a:defRPr lang="fr-FR"/>
            </a:defPPr>
            <a:lvl1pPr marL="342900" indent="-342900">
              <a:buFont typeface="Wingdings" pitchFamily="2" charset="2"/>
              <a:buChar char="§"/>
              <a:defRPr sz="1800"/>
            </a:lvl1pPr>
            <a:lvl2pPr lvl="1">
              <a:defRPr sz="1800"/>
            </a:lvl2pPr>
            <a:lvl3pPr lvl="2" indent="0">
              <a:defRPr sz="1800"/>
            </a:lvl3pPr>
          </a:lstStyle>
          <a:p>
            <a:r>
              <a:rPr lang="fr-FR" sz="1400" dirty="0"/>
              <a:t>WP3 </a:t>
            </a:r>
            <a:r>
              <a:rPr lang="fr-FR" sz="800" dirty="0" err="1"/>
              <a:t>Injector</a:t>
            </a:r>
            <a:r>
              <a:rPr lang="fr-FR" sz="800" dirty="0"/>
              <a:t> (suite): </a:t>
            </a:r>
            <a:r>
              <a:rPr lang="fr-FR" sz="1400" dirty="0"/>
              <a:t>Démontage d’un BPM pour mesures</a:t>
            </a:r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r>
              <a:rPr lang="fr-FR" sz="1400" dirty="0"/>
              <a:t>WP4 </a:t>
            </a:r>
            <a:r>
              <a:rPr lang="fr-FR" sz="800" dirty="0"/>
              <a:t>Magnets and Power Supplies </a:t>
            </a:r>
            <a:r>
              <a:rPr lang="fr-FR" sz="1400" dirty="0"/>
              <a:t>: RAS </a:t>
            </a:r>
          </a:p>
          <a:p>
            <a:endParaRPr lang="fr-FR" sz="1400" dirty="0"/>
          </a:p>
          <a:p>
            <a:r>
              <a:rPr lang="fr-FR" sz="1400" dirty="0"/>
              <a:t>WP5 </a:t>
            </a:r>
            <a:r>
              <a:rPr lang="fr-FR" sz="800" dirty="0"/>
              <a:t>Diagnostics and Instrumentation</a:t>
            </a:r>
            <a:r>
              <a:rPr lang="fr-FR" sz="1400" dirty="0"/>
              <a:t> : Intégration 3D des </a:t>
            </a:r>
            <a:r>
              <a:rPr lang="fr-FR" sz="1400" dirty="0" err="1"/>
              <a:t>BPMs</a:t>
            </a:r>
            <a:r>
              <a:rPr lang="fr-FR" sz="1400" dirty="0"/>
              <a:t> sur la ligne injection</a:t>
            </a:r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r>
              <a:rPr lang="fr-FR" sz="1400" dirty="0"/>
              <a:t>WP6 </a:t>
            </a:r>
            <a:r>
              <a:rPr lang="fr-FR" sz="800" dirty="0"/>
              <a:t>ERL Cryomodule</a:t>
            </a:r>
            <a:r>
              <a:rPr lang="fr-FR" sz="1400" dirty="0"/>
              <a:t>: RAS</a:t>
            </a:r>
          </a:p>
          <a:p>
            <a:endParaRPr lang="fr-FR" sz="1400" dirty="0"/>
          </a:p>
          <a:p>
            <a:r>
              <a:rPr lang="fr-FR" sz="1400" dirty="0"/>
              <a:t>WP7 </a:t>
            </a:r>
            <a:r>
              <a:rPr lang="fr-FR" sz="800" dirty="0" err="1"/>
              <a:t>Cryogenics</a:t>
            </a:r>
            <a:r>
              <a:rPr lang="fr-FR" sz="800" dirty="0"/>
              <a:t> </a:t>
            </a:r>
            <a:r>
              <a:rPr lang="fr-FR" sz="1400" dirty="0"/>
              <a:t>: Implantation usine </a:t>
            </a:r>
            <a:r>
              <a:rPr lang="fr-FR" sz="1400" dirty="0" err="1"/>
              <a:t>cryo</a:t>
            </a:r>
            <a:r>
              <a:rPr lang="fr-FR" sz="1400" dirty="0"/>
              <a:t>, </a:t>
            </a:r>
            <a:r>
              <a:rPr lang="fr-FR" sz="1400" dirty="0" err="1"/>
              <a:t>BAVs</a:t>
            </a:r>
            <a:r>
              <a:rPr lang="fr-FR" sz="1400" dirty="0"/>
              <a:t>, réchauffeurs, …</a:t>
            </a:r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r>
              <a:rPr lang="fr-FR" sz="1400" dirty="0"/>
              <a:t>WP8 </a:t>
            </a:r>
            <a:r>
              <a:rPr lang="fr-FR" sz="800" dirty="0"/>
              <a:t>RF </a:t>
            </a:r>
            <a:r>
              <a:rPr lang="fr-FR" sz="800" dirty="0" err="1"/>
              <a:t>Systems</a:t>
            </a:r>
            <a:r>
              <a:rPr lang="fr-FR" sz="1400" dirty="0"/>
              <a:t> : Etude en cours pour le passage des guides d’ondes ERL et booster</a:t>
            </a:r>
          </a:p>
          <a:p>
            <a:endParaRPr lang="fr-FR" sz="1400" dirty="0"/>
          </a:p>
          <a:p>
            <a:r>
              <a:rPr lang="fr-FR" sz="1400" dirty="0"/>
              <a:t>WP9 </a:t>
            </a:r>
            <a:r>
              <a:rPr lang="fr-FR" sz="800" dirty="0"/>
              <a:t>Vacuum </a:t>
            </a:r>
            <a:r>
              <a:rPr lang="fr-FR" sz="800" dirty="0" err="1"/>
              <a:t>Systems</a:t>
            </a:r>
            <a:r>
              <a:rPr lang="fr-FR" sz="800" dirty="0"/>
              <a:t> </a:t>
            </a:r>
            <a:r>
              <a:rPr lang="fr-FR" sz="1400" dirty="0"/>
              <a:t>: Début implantation de vannes sur la ligne injection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10" name="Espace réservé du pied de page 7">
            <a:extLst>
              <a:ext uri="{FF2B5EF4-FFF2-40B4-BE49-F238E27FC236}">
                <a16:creationId xmlns:a16="http://schemas.microsoft.com/office/drawing/2014/main" id="{84888433-2F70-4C79-AE06-DB0CC03D445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3" name="AutoShape 2" descr="https://photos.fife.usercontent.google.com/pw/AP1GczPUw846Q9IdYbZaoWrIQWmYQJNCe4mDyJkiKt3jjTEu_qn-pQB2UfcesA=w1920-h864-s-no-gm?authuser=0">
            <a:extLst>
              <a:ext uri="{FF2B5EF4-FFF2-40B4-BE49-F238E27FC236}">
                <a16:creationId xmlns:a16="http://schemas.microsoft.com/office/drawing/2014/main" id="{3405641D-B1A5-4BF0-BBFE-37AA6BF3D15C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233988" y="287655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sp>
        <p:nvSpPr>
          <p:cNvPr id="6" name="AutoShape 4" descr="https://photos.fife.usercontent.google.com/pw/AP1GczPUw846Q9IdYbZaoWrIQWmYQJNCe4mDyJkiKt3jjTEu_qn-pQB2UfcesA=w1920-h864-s-no-gm?authuser=0">
            <a:extLst>
              <a:ext uri="{FF2B5EF4-FFF2-40B4-BE49-F238E27FC236}">
                <a16:creationId xmlns:a16="http://schemas.microsoft.com/office/drawing/2014/main" id="{8A67F59B-8BDD-4AB8-B009-1EAECDFEBDA8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386388" y="302895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sp>
        <p:nvSpPr>
          <p:cNvPr id="7" name="AutoShape 6" descr="https://photos.fife.usercontent.google.com/pw/AP1GczPUw846Q9IdYbZaoWrIQWmYQJNCe4mDyJkiKt3jjTEu_qn-pQB2UfcesA=w1920-h864-s-no-gm?authuser=0">
            <a:extLst>
              <a:ext uri="{FF2B5EF4-FFF2-40B4-BE49-F238E27FC236}">
                <a16:creationId xmlns:a16="http://schemas.microsoft.com/office/drawing/2014/main" id="{8E78EC51-868B-4921-AFD4-F27618F5DD62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538788" y="318135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pic>
        <p:nvPicPr>
          <p:cNvPr id="17" name="Image 16">
            <a:extLst>
              <a:ext uri="{FF2B5EF4-FFF2-40B4-BE49-F238E27FC236}">
                <a16:creationId xmlns:a16="http://schemas.microsoft.com/office/drawing/2014/main" id="{9BF42BF8-7C56-443C-ADAB-3F9228E704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96300" y="935485"/>
            <a:ext cx="1453570" cy="1855622"/>
          </a:xfrm>
          <a:prstGeom prst="rect">
            <a:avLst/>
          </a:prstGeom>
        </p:spPr>
      </p:pic>
      <p:pic>
        <p:nvPicPr>
          <p:cNvPr id="18" name="Image 17">
            <a:extLst>
              <a:ext uri="{FF2B5EF4-FFF2-40B4-BE49-F238E27FC236}">
                <a16:creationId xmlns:a16="http://schemas.microsoft.com/office/drawing/2014/main" id="{49959D37-1769-48BD-9867-DE4FD441E99D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7722" r="9236"/>
          <a:stretch/>
        </p:blipFill>
        <p:spPr>
          <a:xfrm>
            <a:off x="90513" y="935485"/>
            <a:ext cx="3331874" cy="1788777"/>
          </a:xfrm>
          <a:prstGeom prst="rect">
            <a:avLst/>
          </a:prstGeom>
        </p:spPr>
      </p:pic>
      <p:pic>
        <p:nvPicPr>
          <p:cNvPr id="19" name="Image 18">
            <a:extLst>
              <a:ext uri="{FF2B5EF4-FFF2-40B4-BE49-F238E27FC236}">
                <a16:creationId xmlns:a16="http://schemas.microsoft.com/office/drawing/2014/main" id="{2BD652FD-6BB3-443B-BA75-DB809D18BB1F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r="7991" b="4079"/>
          <a:stretch/>
        </p:blipFill>
        <p:spPr>
          <a:xfrm>
            <a:off x="5317689" y="1301552"/>
            <a:ext cx="5280066" cy="29523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239617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-1279" y="591175"/>
            <a:ext cx="10583211" cy="4616648"/>
          </a:xfrm>
          <a:prstGeom prst="rect">
            <a:avLst/>
          </a:prstGeom>
          <a:noFill/>
        </p:spPr>
        <p:txBody>
          <a:bodyPr wrap="square" numCol="2" rtlCol="0">
            <a:spAutoFit/>
          </a:bodyPr>
          <a:lstStyle>
            <a:defPPr>
              <a:defRPr lang="fr-FR"/>
            </a:defPPr>
            <a:lvl1pPr marL="342900" indent="-342900">
              <a:buFont typeface="Wingdings" pitchFamily="2" charset="2"/>
              <a:buChar char="§"/>
              <a:defRPr sz="1800"/>
            </a:lvl1pPr>
            <a:lvl2pPr lvl="1">
              <a:defRPr sz="1800"/>
            </a:lvl2pPr>
            <a:lvl3pPr lvl="2" indent="0">
              <a:defRPr sz="1800"/>
            </a:lvl3pPr>
          </a:lstStyle>
          <a:p>
            <a:r>
              <a:rPr lang="fr-FR" sz="1400" dirty="0"/>
              <a:t>WP10 </a:t>
            </a:r>
            <a:r>
              <a:rPr lang="fr-FR" sz="800" dirty="0"/>
              <a:t>Command Control</a:t>
            </a:r>
            <a:r>
              <a:rPr lang="fr-FR" sz="1400" dirty="0"/>
              <a:t> : RAS</a:t>
            </a:r>
          </a:p>
          <a:p>
            <a:endParaRPr lang="fr-FR" sz="1400" dirty="0"/>
          </a:p>
          <a:p>
            <a:r>
              <a:rPr lang="fr-FR" sz="1400" dirty="0"/>
              <a:t>WP11 </a:t>
            </a:r>
            <a:r>
              <a:rPr lang="fr-FR" sz="800" dirty="0" err="1"/>
              <a:t>Safety</a:t>
            </a:r>
            <a:r>
              <a:rPr lang="fr-FR" sz="800" dirty="0"/>
              <a:t> and Radioprotection</a:t>
            </a:r>
            <a:r>
              <a:rPr lang="fr-FR" sz="1400" dirty="0"/>
              <a:t> : RAS</a:t>
            </a:r>
          </a:p>
          <a:p>
            <a:endParaRPr lang="fr-FR" sz="1400" dirty="0"/>
          </a:p>
          <a:p>
            <a:r>
              <a:rPr lang="fr-FR" sz="1400" dirty="0"/>
              <a:t>WP12 </a:t>
            </a:r>
            <a:r>
              <a:rPr lang="fr-FR" sz="800" dirty="0" err="1"/>
              <a:t>Assembly</a:t>
            </a:r>
            <a:r>
              <a:rPr lang="fr-FR" sz="800" dirty="0"/>
              <a:t> &amp; </a:t>
            </a:r>
            <a:r>
              <a:rPr lang="fr-FR" sz="800" dirty="0" err="1"/>
              <a:t>Integration</a:t>
            </a:r>
            <a:r>
              <a:rPr lang="fr-FR" sz="1400" dirty="0"/>
              <a:t>: Mise à jour maquette globale</a:t>
            </a:r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r>
              <a:rPr lang="fr-FR" sz="1400" dirty="0"/>
              <a:t>WP13 </a:t>
            </a:r>
            <a:r>
              <a:rPr lang="fr-FR" sz="800" dirty="0"/>
              <a:t>Infrastructure </a:t>
            </a:r>
            <a:r>
              <a:rPr lang="fr-FR" sz="1400" dirty="0"/>
              <a:t>: Mise en place coffrets électrique pour le GUN</a:t>
            </a:r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endParaRPr lang="fr-FR" sz="1400" dirty="0"/>
          </a:p>
          <a:p>
            <a:pPr marL="0" indent="0">
              <a:buNone/>
            </a:pPr>
            <a:endParaRPr lang="fr-FR" sz="1400" dirty="0"/>
          </a:p>
          <a:p>
            <a:pPr marL="0" indent="0">
              <a:buNone/>
            </a:pPr>
            <a:endParaRPr lang="fr-FR" sz="1400" dirty="0"/>
          </a:p>
          <a:p>
            <a:pPr marL="0" indent="0">
              <a:buNone/>
            </a:pPr>
            <a:endParaRPr lang="fr-FR" sz="1400" dirty="0"/>
          </a:p>
          <a:p>
            <a:pPr marL="0" indent="0">
              <a:buNone/>
            </a:pPr>
            <a:endParaRPr lang="fr-FR" sz="1400" dirty="0"/>
          </a:p>
          <a:p>
            <a:pPr marL="0" indent="0">
              <a:buNone/>
            </a:pPr>
            <a:endParaRPr lang="fr-FR" sz="1400" dirty="0"/>
          </a:p>
          <a:p>
            <a:pPr marL="0" indent="0">
              <a:buNone/>
            </a:pPr>
            <a:endParaRPr lang="fr-FR" sz="1400" dirty="0"/>
          </a:p>
          <a:p>
            <a:endParaRPr lang="fr-FR" sz="1400" dirty="0"/>
          </a:p>
          <a:p>
            <a:r>
              <a:rPr lang="fr-FR" sz="1400" dirty="0"/>
              <a:t>WP14 </a:t>
            </a:r>
            <a:r>
              <a:rPr lang="fr-FR" sz="800" dirty="0"/>
              <a:t>MPS </a:t>
            </a:r>
            <a:r>
              <a:rPr lang="fr-FR" sz="1400" dirty="0"/>
              <a:t>: RAS</a:t>
            </a:r>
          </a:p>
          <a:p>
            <a:endParaRPr lang="fr-FR" sz="1400" dirty="0"/>
          </a:p>
          <a:p>
            <a:r>
              <a:rPr lang="fr-FR" sz="1400" dirty="0"/>
              <a:t>WP15 </a:t>
            </a:r>
            <a:r>
              <a:rPr lang="fr-FR" sz="800" dirty="0" err="1"/>
              <a:t>Experiments</a:t>
            </a:r>
            <a:r>
              <a:rPr lang="fr-FR" sz="1400" dirty="0"/>
              <a:t>: RAS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10" name="Espace réservé du pied de page 7">
            <a:extLst>
              <a:ext uri="{FF2B5EF4-FFF2-40B4-BE49-F238E27FC236}">
                <a16:creationId xmlns:a16="http://schemas.microsoft.com/office/drawing/2014/main" id="{84888433-2F70-4C79-AE06-DB0CC03D445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3" name="AutoShape 2" descr="https://photos.fife.usercontent.google.com/pw/AP1GczPUw846Q9IdYbZaoWrIQWmYQJNCe4mDyJkiKt3jjTEu_qn-pQB2UfcesA=w1920-h864-s-no-gm?authuser=0">
            <a:extLst>
              <a:ext uri="{FF2B5EF4-FFF2-40B4-BE49-F238E27FC236}">
                <a16:creationId xmlns:a16="http://schemas.microsoft.com/office/drawing/2014/main" id="{3405641D-B1A5-4BF0-BBFE-37AA6BF3D15C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233988" y="287655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sp>
        <p:nvSpPr>
          <p:cNvPr id="6" name="AutoShape 4" descr="https://photos.fife.usercontent.google.com/pw/AP1GczPUw846Q9IdYbZaoWrIQWmYQJNCe4mDyJkiKt3jjTEu_qn-pQB2UfcesA=w1920-h864-s-no-gm?authuser=0">
            <a:extLst>
              <a:ext uri="{FF2B5EF4-FFF2-40B4-BE49-F238E27FC236}">
                <a16:creationId xmlns:a16="http://schemas.microsoft.com/office/drawing/2014/main" id="{8A67F59B-8BDD-4AB8-B009-1EAECDFEBDA8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386388" y="302895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sp>
        <p:nvSpPr>
          <p:cNvPr id="7" name="AutoShape 6" descr="https://photos.fife.usercontent.google.com/pw/AP1GczPUw846Q9IdYbZaoWrIQWmYQJNCe4mDyJkiKt3jjTEu_qn-pQB2UfcesA=w1920-h864-s-no-gm?authuser=0">
            <a:extLst>
              <a:ext uri="{FF2B5EF4-FFF2-40B4-BE49-F238E27FC236}">
                <a16:creationId xmlns:a16="http://schemas.microsoft.com/office/drawing/2014/main" id="{8E78EC51-868B-4921-AFD4-F27618F5DD62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538788" y="3181350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EE672885-BF2B-4D23-8202-AC6A54BD85B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02253" y="991255"/>
            <a:ext cx="5010029" cy="2254513"/>
          </a:xfrm>
          <a:prstGeom prst="rect">
            <a:avLst/>
          </a:prstGeom>
        </p:spPr>
      </p:pic>
      <p:pic>
        <p:nvPicPr>
          <p:cNvPr id="8" name="Image 7">
            <a:extLst>
              <a:ext uri="{FF2B5EF4-FFF2-40B4-BE49-F238E27FC236}">
                <a16:creationId xmlns:a16="http://schemas.microsoft.com/office/drawing/2014/main" id="{2FF628A8-8398-4758-A0D5-1ED299D7B4F4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E6E6E6"/>
              </a:clrFrom>
              <a:clrTo>
                <a:srgbClr val="E6E6E6">
                  <a:alpha val="0"/>
                </a:srgbClr>
              </a:clrTo>
            </a:clrChange>
          </a:blip>
          <a:srcRect l="1980" t="6031"/>
          <a:stretch/>
        </p:blipFill>
        <p:spPr>
          <a:xfrm>
            <a:off x="50841" y="2076616"/>
            <a:ext cx="5067562" cy="33847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31477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Image 21">
            <a:extLst>
              <a:ext uri="{FF2B5EF4-FFF2-40B4-BE49-F238E27FC236}">
                <a16:creationId xmlns:a16="http://schemas.microsoft.com/office/drawing/2014/main" id="{A071BB52-2746-4314-8F1A-626A45367CBE}"/>
              </a:ext>
            </a:extLst>
          </p:cNvPr>
          <p:cNvPicPr>
            <a:picLocks/>
          </p:cNvPicPr>
          <p:nvPr/>
        </p:nvPicPr>
        <p:blipFill>
          <a:blip r:embed="rId2"/>
          <a:stretch>
            <a:fillRect/>
          </a:stretch>
        </p:blipFill>
        <p:spPr>
          <a:xfrm>
            <a:off x="42245" y="612623"/>
            <a:ext cx="8800526" cy="5066581"/>
          </a:xfrm>
          <a:prstGeom prst="rect">
            <a:avLst/>
          </a:prstGeom>
        </p:spPr>
      </p:pic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7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Planning et Principaux Jalons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 du WP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265D70CD-FF9B-F6F3-BA80-D5D474C1A80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17" name="ZoneTexte 16">
            <a:extLst>
              <a:ext uri="{FF2B5EF4-FFF2-40B4-BE49-F238E27FC236}">
                <a16:creationId xmlns:a16="http://schemas.microsoft.com/office/drawing/2014/main" id="{DEC589B7-FC2C-4941-8114-318250BD8CBA}"/>
              </a:ext>
            </a:extLst>
          </p:cNvPr>
          <p:cNvSpPr txBox="1"/>
          <p:nvPr/>
        </p:nvSpPr>
        <p:spPr>
          <a:xfrm>
            <a:off x="5962451" y="1291368"/>
            <a:ext cx="4737640" cy="30777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fr-FR" sz="1400" dirty="0">
                <a:solidFill>
                  <a:srgbClr val="FF0000"/>
                </a:solidFill>
              </a:rPr>
              <a:t>Retard sur le réassemblage de la chambre photocathode</a:t>
            </a:r>
            <a:endParaRPr lang="fr-FR" sz="1400" dirty="0"/>
          </a:p>
        </p:txBody>
      </p:sp>
      <p:sp>
        <p:nvSpPr>
          <p:cNvPr id="18" name="Flèche : droite 17">
            <a:extLst>
              <a:ext uri="{FF2B5EF4-FFF2-40B4-BE49-F238E27FC236}">
                <a16:creationId xmlns:a16="http://schemas.microsoft.com/office/drawing/2014/main" id="{27E4FFE6-B0D1-46EC-92DA-03F9C35FA02C}"/>
              </a:ext>
            </a:extLst>
          </p:cNvPr>
          <p:cNvSpPr/>
          <p:nvPr/>
        </p:nvSpPr>
        <p:spPr>
          <a:xfrm>
            <a:off x="5290000" y="1332000"/>
            <a:ext cx="672451" cy="224297"/>
          </a:xfrm>
          <a:prstGeom prst="rightArrow">
            <a:avLst>
              <a:gd name="adj1" fmla="val 15027"/>
              <a:gd name="adj2" fmla="val 50000"/>
            </a:avLst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1" name="ZoneTexte 20">
            <a:extLst>
              <a:ext uri="{FF2B5EF4-FFF2-40B4-BE49-F238E27FC236}">
                <a16:creationId xmlns:a16="http://schemas.microsoft.com/office/drawing/2014/main" id="{4A715091-6838-4702-98A0-8F8C7CC80441}"/>
              </a:ext>
            </a:extLst>
          </p:cNvPr>
          <p:cNvSpPr txBox="1"/>
          <p:nvPr/>
        </p:nvSpPr>
        <p:spPr>
          <a:xfrm>
            <a:off x="6121816" y="42630"/>
            <a:ext cx="4530694" cy="523220"/>
          </a:xfrm>
          <a:prstGeom prst="rect">
            <a:avLst/>
          </a:prstGeom>
          <a:solidFill>
            <a:schemeClr val="bg1"/>
          </a:solidFill>
          <a:ln w="25400"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fr-FR" sz="1400" b="1" dirty="0"/>
              <a:t>Priorité fin 2025:  </a:t>
            </a:r>
            <a:r>
              <a:rPr lang="fr-FR" sz="1400" dirty="0"/>
              <a:t>Installation et mise en œuvre de la source d'électrons et de la station de préparation PPF</a:t>
            </a:r>
          </a:p>
        </p:txBody>
      </p:sp>
    </p:spTree>
    <p:extLst>
      <p:ext uri="{BB962C8B-B14F-4D97-AF65-F5344CB8AC3E}">
        <p14:creationId xmlns:p14="http://schemas.microsoft.com/office/powerpoint/2010/main" val="56398888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8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RH engagés et besoins manquants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417835" y="2775571"/>
            <a:ext cx="10009112" cy="27392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/>
              <a:t>Identifier les forces/expertises manquantes: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dirty="0"/>
          </a:p>
          <a:p>
            <a:r>
              <a:rPr lang="fr-FR" dirty="0"/>
              <a:t>	Montage mécanique : Monteur-assembleur pour l’assemblage de la machine 			      </a:t>
            </a:r>
            <a:r>
              <a:rPr lang="fr-FR" sz="1600" i="1" dirty="0"/>
              <a:t>(booster, ligne faisceau, </a:t>
            </a:r>
            <a:r>
              <a:rPr lang="fr-FR" sz="1600" i="1" dirty="0" err="1"/>
              <a:t>ect</a:t>
            </a:r>
            <a:r>
              <a:rPr lang="fr-FR" sz="1600" i="1" dirty="0"/>
              <a:t>…)  </a:t>
            </a:r>
            <a:r>
              <a:rPr lang="fr-FR" b="1" i="1" dirty="0">
                <a:solidFill>
                  <a:srgbClr val="FF0000"/>
                </a:solidFill>
              </a:rPr>
              <a:t>&gt; Dès maintenant !?!?!</a:t>
            </a:r>
            <a:endParaRPr lang="fr-FR" sz="1600" b="1" i="1" dirty="0">
              <a:solidFill>
                <a:srgbClr val="FF0000"/>
              </a:solidFill>
            </a:endParaRPr>
          </a:p>
          <a:p>
            <a:r>
              <a:rPr lang="fr-FR" sz="1600" dirty="0"/>
              <a:t>Afin de compléter le binôme lorsque un collaborateur est absent (congés, réunions, maladie, formation, … ESS) 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dirty="0"/>
          </a:p>
          <a:p>
            <a:r>
              <a:rPr lang="fr-FR" dirty="0"/>
              <a:t>	Câblage : spécialiste en câblage pour la définition des chemins de câbles et 		  passage de câbles</a:t>
            </a:r>
          </a:p>
        </p:txBody>
      </p:sp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588DFF0D-94F0-2B17-E997-38AA7DD192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graphicFrame>
        <p:nvGraphicFramePr>
          <p:cNvPr id="4" name="Tableau 3">
            <a:extLst>
              <a:ext uri="{FF2B5EF4-FFF2-40B4-BE49-F238E27FC236}">
                <a16:creationId xmlns:a16="http://schemas.microsoft.com/office/drawing/2014/main" id="{C074AFAD-8C93-41EC-BF24-C66C68F17E1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10953937"/>
              </p:ext>
            </p:extLst>
          </p:nvPr>
        </p:nvGraphicFramePr>
        <p:xfrm>
          <a:off x="201812" y="797496"/>
          <a:ext cx="10380121" cy="1800203"/>
        </p:xfrm>
        <a:graphic>
          <a:graphicData uri="http://schemas.openxmlformats.org/drawingml/2006/table">
            <a:tbl>
              <a:tblPr/>
              <a:tblGrid>
                <a:gridCol w="1623308">
                  <a:extLst>
                    <a:ext uri="{9D8B030D-6E8A-4147-A177-3AD203B41FA5}">
                      <a16:colId xmlns:a16="http://schemas.microsoft.com/office/drawing/2014/main" val="2018948083"/>
                    </a:ext>
                  </a:extLst>
                </a:gridCol>
                <a:gridCol w="1038708">
                  <a:extLst>
                    <a:ext uri="{9D8B030D-6E8A-4147-A177-3AD203B41FA5}">
                      <a16:colId xmlns:a16="http://schemas.microsoft.com/office/drawing/2014/main" val="3878292335"/>
                    </a:ext>
                  </a:extLst>
                </a:gridCol>
                <a:gridCol w="913437">
                  <a:extLst>
                    <a:ext uri="{9D8B030D-6E8A-4147-A177-3AD203B41FA5}">
                      <a16:colId xmlns:a16="http://schemas.microsoft.com/office/drawing/2014/main" val="155432923"/>
                    </a:ext>
                  </a:extLst>
                </a:gridCol>
                <a:gridCol w="579380">
                  <a:extLst>
                    <a:ext uri="{9D8B030D-6E8A-4147-A177-3AD203B41FA5}">
                      <a16:colId xmlns:a16="http://schemas.microsoft.com/office/drawing/2014/main" val="1637284480"/>
                    </a:ext>
                  </a:extLst>
                </a:gridCol>
                <a:gridCol w="1393643">
                  <a:extLst>
                    <a:ext uri="{9D8B030D-6E8A-4147-A177-3AD203B41FA5}">
                      <a16:colId xmlns:a16="http://schemas.microsoft.com/office/drawing/2014/main" val="3817394744"/>
                    </a:ext>
                  </a:extLst>
                </a:gridCol>
                <a:gridCol w="683772">
                  <a:extLst>
                    <a:ext uri="{9D8B030D-6E8A-4147-A177-3AD203B41FA5}">
                      <a16:colId xmlns:a16="http://schemas.microsoft.com/office/drawing/2014/main" val="3132943592"/>
                    </a:ext>
                  </a:extLst>
                </a:gridCol>
                <a:gridCol w="401912">
                  <a:extLst>
                    <a:ext uri="{9D8B030D-6E8A-4147-A177-3AD203B41FA5}">
                      <a16:colId xmlns:a16="http://schemas.microsoft.com/office/drawing/2014/main" val="236091732"/>
                    </a:ext>
                  </a:extLst>
                </a:gridCol>
                <a:gridCol w="401912">
                  <a:extLst>
                    <a:ext uri="{9D8B030D-6E8A-4147-A177-3AD203B41FA5}">
                      <a16:colId xmlns:a16="http://schemas.microsoft.com/office/drawing/2014/main" val="2943480435"/>
                    </a:ext>
                  </a:extLst>
                </a:gridCol>
                <a:gridCol w="401912">
                  <a:extLst>
                    <a:ext uri="{9D8B030D-6E8A-4147-A177-3AD203B41FA5}">
                      <a16:colId xmlns:a16="http://schemas.microsoft.com/office/drawing/2014/main" val="814823057"/>
                    </a:ext>
                  </a:extLst>
                </a:gridCol>
                <a:gridCol w="401912">
                  <a:extLst>
                    <a:ext uri="{9D8B030D-6E8A-4147-A177-3AD203B41FA5}">
                      <a16:colId xmlns:a16="http://schemas.microsoft.com/office/drawing/2014/main" val="3409031334"/>
                    </a:ext>
                  </a:extLst>
                </a:gridCol>
                <a:gridCol w="396693">
                  <a:extLst>
                    <a:ext uri="{9D8B030D-6E8A-4147-A177-3AD203B41FA5}">
                      <a16:colId xmlns:a16="http://schemas.microsoft.com/office/drawing/2014/main" val="2874734985"/>
                    </a:ext>
                  </a:extLst>
                </a:gridCol>
                <a:gridCol w="2143532">
                  <a:extLst>
                    <a:ext uri="{9D8B030D-6E8A-4147-A177-3AD203B41FA5}">
                      <a16:colId xmlns:a16="http://schemas.microsoft.com/office/drawing/2014/main" val="2387915486"/>
                    </a:ext>
                  </a:extLst>
                </a:gridCol>
              </a:tblGrid>
              <a:tr h="199899">
                <a:tc rowSpan="2">
                  <a:txBody>
                    <a:bodyPr/>
                    <a:lstStyle/>
                    <a:p>
                      <a:pPr algn="ctr" fontAlgn="b"/>
                      <a:r>
                        <a:rPr lang="fr-FR" sz="1100" b="1" i="0" u="none" strike="noStrike" dirty="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Work Package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 rowSpan="2">
                  <a:txBody>
                    <a:bodyPr/>
                    <a:lstStyle/>
                    <a:p>
                      <a:pPr algn="l" fontAlgn="b"/>
                      <a:r>
                        <a:rPr lang="fr-FR" sz="800" b="1" i="0" u="none" strike="noStrike" dirty="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 </a:t>
                      </a:r>
                    </a:p>
                    <a:p>
                      <a:pPr algn="l" fontAlgn="b"/>
                      <a:r>
                        <a:rPr lang="fr-FR" sz="800" b="1" i="0" u="none" strike="noStrike" dirty="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 </a:t>
                      </a:r>
                    </a:p>
                    <a:p>
                      <a:pPr algn="l" fontAlgn="b"/>
                      <a:r>
                        <a:rPr lang="fr-FR" sz="800" b="1" i="0" u="none" strike="noStrike" dirty="0" err="1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Tasks</a:t>
                      </a:r>
                      <a:endParaRPr lang="fr-FR" sz="800" b="1" i="0" u="none" strike="noStrike" dirty="0">
                        <a:solidFill>
                          <a:srgbClr val="FFFFFF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 rowSpan="2">
                  <a:txBody>
                    <a:bodyPr/>
                    <a:lstStyle/>
                    <a:p>
                      <a:pPr algn="l" fontAlgn="b"/>
                      <a:r>
                        <a:rPr lang="fr-FR" sz="800" b="1" i="0" u="none" strike="noStrike" dirty="0" err="1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Collaborator</a:t>
                      </a:r>
                      <a:endParaRPr lang="fr-FR" sz="800" b="1" i="0" u="none" strike="noStrike" dirty="0">
                        <a:solidFill>
                          <a:srgbClr val="FFFFFF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 rowSpan="2">
                  <a:txBody>
                    <a:bodyPr/>
                    <a:lstStyle/>
                    <a:p>
                      <a:pPr algn="ctr" fontAlgn="b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Affiliation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 rowSpan="2">
                  <a:txBody>
                    <a:bodyPr/>
                    <a:lstStyle/>
                    <a:p>
                      <a:pPr algn="ctr" fontAlgn="b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Division-Team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 rowSpan="2">
                  <a:txBody>
                    <a:bodyPr/>
                    <a:lstStyle/>
                    <a:p>
                      <a:pPr algn="ctr" fontAlgn="b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Resource available (Yes/No)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 gridSpan="5">
                  <a:txBody>
                    <a:bodyPr/>
                    <a:lstStyle/>
                    <a:p>
                      <a:pPr algn="ctr" fontAlgn="b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Implication (FTE)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l" fontAlgn="b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Task in the project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1968046"/>
                  </a:ext>
                </a:extLst>
              </a:tr>
              <a:tr h="295404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pPr algn="l" fontAlgn="b"/>
                      <a:endParaRPr lang="fr-FR" sz="800" b="1" i="0" u="none" strike="noStrike" dirty="0">
                        <a:solidFill>
                          <a:srgbClr val="FFFFFF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2F75B5"/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2025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2026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2027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2028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2029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F75B5"/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235498688"/>
                  </a:ext>
                </a:extLst>
              </a:tr>
              <a:tr h="116608">
                <a:tc rowSpan="11">
                  <a:txBody>
                    <a:bodyPr/>
                    <a:lstStyle/>
                    <a:p>
                      <a:pPr algn="ctr" fontAlgn="ctr"/>
                      <a:r>
                        <a:rPr lang="fr-FR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WP12: </a:t>
                      </a:r>
                      <a:r>
                        <a:rPr lang="fr-FR" sz="1100" b="1" i="0" u="none" strike="noStrike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Assembly</a:t>
                      </a:r>
                      <a:r>
                        <a:rPr lang="fr-FR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&amp; </a:t>
                      </a:r>
                      <a:r>
                        <a:rPr lang="fr-FR" sz="1100" b="1" i="0" u="none" strike="noStrike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Integration</a:t>
                      </a:r>
                      <a:endParaRPr lang="fr-FR" sz="1100" b="1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8EA9DB"/>
                    </a:solidFill>
                  </a:tcPr>
                </a:tc>
                <a:tc rowSpan="6"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Assemblage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Sylvain Brault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Pôle ingénieurie- BE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Yes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0,6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Responsable assemblage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547745744"/>
                  </a:ext>
                </a:extLst>
              </a:tr>
              <a:tr h="116608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Olivier Frossard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Pôle Accélérateurs- Service RF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Yes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0,6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Technician d'assemblage 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4187282211"/>
                  </a:ext>
                </a:extLst>
              </a:tr>
              <a:tr h="116608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Denis </a:t>
                      </a:r>
                      <a:r>
                        <a:rPr lang="fr-FR" sz="600" b="1" i="0" u="none" strike="noStrike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Reynet</a:t>
                      </a:r>
                      <a:endParaRPr lang="fr-FR" sz="600" b="1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Pôle ingénieurie- BE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Yes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0,2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Suivi d'assemblage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592515977"/>
                  </a:ext>
                </a:extLst>
              </a:tr>
              <a:tr h="116608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Olivier Frossard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Pôle Accélérateurs - Service RF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Yes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0,3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0,3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Intallations Amplificateurs RF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018748047"/>
                  </a:ext>
                </a:extLst>
              </a:tr>
              <a:tr h="116608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4472C4"/>
                          </a:solidFill>
                          <a:effectLst/>
                          <a:latin typeface="Calibri" panose="020F0502020204030204" pitchFamily="34" charset="0"/>
                        </a:rPr>
                        <a:t>Montage mécanique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Pôle ingénieurie- BE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?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 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 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 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Assemblage booster et machine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415083560"/>
                  </a:ext>
                </a:extLst>
              </a:tr>
              <a:tr h="122161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4472C4"/>
                          </a:solidFill>
                          <a:effectLst/>
                          <a:latin typeface="Calibri" panose="020F0502020204030204" pitchFamily="34" charset="0"/>
                        </a:rPr>
                        <a:t>Cablage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**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?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 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 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Définition chemin cables et installation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841642879"/>
                  </a:ext>
                </a:extLst>
              </a:tr>
              <a:tr h="116608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Assemblage en salle Blanche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Mael Vannson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Plateforme Supratech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Yes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0,2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Assemblage salle blanche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775308092"/>
                  </a:ext>
                </a:extLst>
              </a:tr>
              <a:tr h="122161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Le My Vogt</a:t>
                      </a:r>
                    </a:p>
                  </a:txBody>
                  <a:tcPr marL="4673" marR="4673" marT="4673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Plateforme Supratech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Yes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0,2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Assemblage salle blanche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504921328"/>
                  </a:ext>
                </a:extLst>
              </a:tr>
              <a:tr h="116608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Alignement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Denis Douillet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Pôle ingénieurie- BE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Yes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0,05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0,05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0,05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Alignement laser tracker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4237583915"/>
                  </a:ext>
                </a:extLst>
              </a:tr>
              <a:tr h="122161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Sylvain Brault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Pôle ingénieurie- BE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Yes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0,05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0,05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0,05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Alignement laser tracker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415384316"/>
                  </a:ext>
                </a:extLst>
              </a:tr>
              <a:tr h="122161">
                <a:tc v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Intégration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Sylvain Brault</a:t>
                      </a:r>
                    </a:p>
                  </a:txBody>
                  <a:tcPr marL="4673" marR="4673" marT="4673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IJCLab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Pôle ingénieurie- BE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Yes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600" b="1" i="0" u="none" strike="noStrike">
                          <a:solidFill>
                            <a:srgbClr val="C00000"/>
                          </a:solidFill>
                          <a:effectLst/>
                          <a:latin typeface="Calibri" panose="020F0502020204030204" pitchFamily="34" charset="0"/>
                        </a:rPr>
                        <a:t>0,1</a:t>
                      </a:r>
                    </a:p>
                  </a:txBody>
                  <a:tcPr marL="4673" marR="4673" marT="4673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6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Intégration 3D maquette globale</a:t>
                      </a:r>
                    </a:p>
                  </a:txBody>
                  <a:tcPr marL="4673" marR="4673" marT="467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222739683"/>
                  </a:ext>
                </a:extLst>
              </a:tr>
            </a:tbl>
          </a:graphicData>
        </a:graphic>
      </p:graphicFrame>
      <p:sp>
        <p:nvSpPr>
          <p:cNvPr id="3" name="Ellipse 2">
            <a:extLst>
              <a:ext uri="{FF2B5EF4-FFF2-40B4-BE49-F238E27FC236}">
                <a16:creationId xmlns:a16="http://schemas.microsoft.com/office/drawing/2014/main" id="{EF35F0F8-90BD-4AE3-95EE-6F25E98B17C4}"/>
              </a:ext>
            </a:extLst>
          </p:cNvPr>
          <p:cNvSpPr/>
          <p:nvPr/>
        </p:nvSpPr>
        <p:spPr>
          <a:xfrm>
            <a:off x="6250483" y="1721920"/>
            <a:ext cx="1152128" cy="216024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0939208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9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oints de vigilance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129803" y="723161"/>
            <a:ext cx="10441160" cy="48013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sz="1800" dirty="0"/>
              <a:t>Pénibilité de travailler dans l’igloo sur des journées complètes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800" dirty="0"/>
              <a:t>Manque d’éclairage / lumière naturelle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800" dirty="0"/>
              <a:t>Température (l’hiver)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800" dirty="0"/>
              <a:t>Bruit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800" dirty="0"/>
              <a:t>Manque d’équipement (fontaine eau, lieu de pose, …) </a:t>
            </a:r>
          </a:p>
          <a:p>
            <a:pPr lvl="1" indent="0"/>
            <a:endParaRPr lang="fr-FR" sz="1800" dirty="0"/>
          </a:p>
          <a:p>
            <a:pPr marL="342900" indent="-342900">
              <a:buFont typeface="Wingdings" pitchFamily="2" charset="2"/>
              <a:buChar char="§"/>
            </a:pPr>
            <a:r>
              <a:rPr lang="fr-FR" sz="1800" dirty="0"/>
              <a:t>Accès igloo limité: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800" dirty="0"/>
              <a:t>Ouverture des grandes portes possible uniquement le lundi </a:t>
            </a:r>
            <a:r>
              <a:rPr lang="fr-FR" sz="1400" dirty="0"/>
              <a:t>(déplacement matériel)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800" dirty="0"/>
              <a:t>Accès interdit sur plusieurs jours (rare)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800" dirty="0"/>
              <a:t>2 personnes minimum (pas de travailleur isolé)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sz="1800" dirty="0"/>
          </a:p>
          <a:p>
            <a:pPr marL="342900" indent="-342900">
              <a:buFont typeface="Wingdings" pitchFamily="2" charset="2"/>
              <a:buChar char="§"/>
            </a:pPr>
            <a:r>
              <a:rPr lang="fr-FR" sz="1800" dirty="0"/>
              <a:t>Approvisionnement/recherche matériel manquant (Visserie, outillages, composants,…) </a:t>
            </a:r>
          </a:p>
          <a:p>
            <a:r>
              <a:rPr lang="fr-FR" sz="1800" dirty="0"/>
              <a:t> </a:t>
            </a:r>
          </a:p>
          <a:p>
            <a:pPr lvl="1" indent="0" algn="ctr"/>
            <a:endParaRPr lang="fr-FR" sz="1800" dirty="0"/>
          </a:p>
          <a:p>
            <a:pPr lvl="1" indent="0" algn="ctr"/>
            <a:r>
              <a:rPr lang="fr-FR" sz="1800" b="1" dirty="0">
                <a:solidFill>
                  <a:srgbClr val="FF0000"/>
                </a:solidFill>
              </a:rPr>
              <a:t>Retard sur planning</a:t>
            </a:r>
            <a:endParaRPr lang="fr-FR" sz="1800" dirty="0"/>
          </a:p>
          <a:p>
            <a:pPr marL="342900" indent="-342900">
              <a:buFont typeface="Wingdings" pitchFamily="2" charset="2"/>
              <a:buChar char="§"/>
            </a:pPr>
            <a:r>
              <a:rPr lang="fr-FR" sz="1800" dirty="0"/>
              <a:t>Retard à prévoir :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800" dirty="0"/>
              <a:t>Assemblage de la chambre du Gun (3-4 semaines) &gt; décalage des opérations suivantes </a:t>
            </a:r>
          </a:p>
        </p:txBody>
      </p:sp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7A7E966E-E4B6-CA8E-5633-BE774D3A9E1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sp>
        <p:nvSpPr>
          <p:cNvPr id="3" name="Accolade fermante 2">
            <a:extLst>
              <a:ext uri="{FF2B5EF4-FFF2-40B4-BE49-F238E27FC236}">
                <a16:creationId xmlns:a16="http://schemas.microsoft.com/office/drawing/2014/main" id="{0C1D3580-E783-4A25-B1EA-081B6EEF2239}"/>
              </a:ext>
            </a:extLst>
          </p:cNvPr>
          <p:cNvSpPr/>
          <p:nvPr/>
        </p:nvSpPr>
        <p:spPr>
          <a:xfrm rot="5400000">
            <a:off x="5080353" y="-714672"/>
            <a:ext cx="612068" cy="9973108"/>
          </a:xfrm>
          <a:prstGeom prst="rightBrace">
            <a:avLst>
              <a:gd name="adj1" fmla="val 8333"/>
              <a:gd name="adj2" fmla="val 48363"/>
            </a:avLst>
          </a:prstGeom>
          <a:ln w="158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62880390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60760</TotalTime>
  <Words>877</Words>
  <Application>Microsoft Office PowerPoint</Application>
  <PresentationFormat>Personnalisé</PresentationFormat>
  <Paragraphs>364</Paragraphs>
  <Slides>9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9</vt:i4>
      </vt:variant>
    </vt:vector>
  </HeadingPairs>
  <TitlesOfParts>
    <vt:vector size="15" baseType="lpstr">
      <vt:lpstr>Arial</vt:lpstr>
      <vt:lpstr>Calibri</vt:lpstr>
      <vt:lpstr>Calibri Light</vt:lpstr>
      <vt:lpstr>Times New Roman</vt:lpstr>
      <vt:lpstr>Wingdings</vt:lpstr>
      <vt:lpstr>1_modele-IJCLAb-powerpoint</vt:lpstr>
      <vt:lpstr>Présentation PowerPoint</vt:lpstr>
      <vt:lpstr>Périmètre et Objectifs du WP</vt:lpstr>
      <vt:lpstr>Etat d’avancement </vt:lpstr>
      <vt:lpstr>Etat d’avancement </vt:lpstr>
      <vt:lpstr>Etat d’avancement </vt:lpstr>
      <vt:lpstr>Etat d’Avancement </vt:lpstr>
      <vt:lpstr>Planning et Principaux Jalons du WP</vt:lpstr>
      <vt:lpstr>RH engagés et besoins manquants</vt:lpstr>
      <vt:lpstr>Points de vigilance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Sylvain Brault</cp:lastModifiedBy>
  <cp:revision>2060</cp:revision>
  <dcterms:created xsi:type="dcterms:W3CDTF">2011-03-09T16:37:49Z</dcterms:created>
  <dcterms:modified xsi:type="dcterms:W3CDTF">2025-03-20T15:24:41Z</dcterms:modified>
</cp:coreProperties>
</file>