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1"/>
  </p:notesMasterIdLst>
  <p:handoutMasterIdLst>
    <p:handoutMasterId r:id="rId22"/>
  </p:handoutMasterIdLst>
  <p:sldIdLst>
    <p:sldId id="579" r:id="rId2"/>
    <p:sldId id="601" r:id="rId3"/>
    <p:sldId id="604" r:id="rId4"/>
    <p:sldId id="593" r:id="rId5"/>
    <p:sldId id="814" r:id="rId6"/>
    <p:sldId id="820" r:id="rId7"/>
    <p:sldId id="821" r:id="rId8"/>
    <p:sldId id="809" r:id="rId9"/>
    <p:sldId id="819" r:id="rId10"/>
    <p:sldId id="810" r:id="rId11"/>
    <p:sldId id="802" r:id="rId12"/>
    <p:sldId id="803" r:id="rId13"/>
    <p:sldId id="564" r:id="rId14"/>
    <p:sldId id="561" r:id="rId15"/>
    <p:sldId id="568" r:id="rId16"/>
    <p:sldId id="468" r:id="rId17"/>
    <p:sldId id="804" r:id="rId18"/>
    <p:sldId id="559" r:id="rId19"/>
    <p:sldId id="580" r:id="rId20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5E9"/>
    <a:srgbClr val="EFB5ED"/>
    <a:srgbClr val="F4CFEF"/>
    <a:srgbClr val="FF6700"/>
    <a:srgbClr val="DF8A2D"/>
    <a:srgbClr val="E05314"/>
    <a:srgbClr val="6600CC"/>
    <a:srgbClr val="456487"/>
    <a:srgbClr val="7A286A"/>
    <a:srgbClr val="FF4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1" autoAdjust="0"/>
    <p:restoredTop sz="95952" autoAdjust="0"/>
  </p:normalViewPr>
  <p:slideViewPr>
    <p:cSldViewPr>
      <p:cViewPr varScale="1">
        <p:scale>
          <a:sx n="112" d="100"/>
          <a:sy n="112" d="100"/>
        </p:scale>
        <p:origin x="208" y="44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CE1D49-A6C3-BC9D-D58B-574B7532F1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48513-06DE-A2C7-5954-5CC5583501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ABB1F-B7E4-A44C-8820-8553A7EE637B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600EA-D850-E580-3322-750FD60CDC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16770-A533-38B1-36F8-3D1BCECBCB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A764A-9AE1-A14C-98A2-B16A3DF7A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411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07/10/2025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767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1BAF0-EA7B-204E-8B3A-F050B3063D67}" type="slidenum">
              <a:rPr lang="en-US" altLang="de-DE" smtClean="0"/>
              <a:pPr/>
              <a:t>10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2404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318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180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161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765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29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701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612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131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14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85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825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83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235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535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642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1BAF0-EA7B-204E-8B3A-F050B3063D67}" type="slidenum">
              <a:rPr lang="en-US" altLang="de-DE" smtClean="0"/>
              <a:pPr/>
              <a:t>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83418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63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21/04/2023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815004" y="5714820"/>
            <a:ext cx="5163672" cy="3222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Pre-Injector: CHART collaboration meeting (LNF-INFN, Frascati)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21/04/2023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815004" y="5714820"/>
            <a:ext cx="5163672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Pre-Injector: CHART collaboration meeting (LNF-INFN, Frascati)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21/04/2023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650083" y="5714820"/>
            <a:ext cx="5400600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Pre-Injector: CHART collaboration meeting (LNF-INFN, Frascati)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825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4" y="5616575"/>
            <a:ext cx="2196752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21/04/2023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82131" y="5616575"/>
            <a:ext cx="5256584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Pre-Injector: CHART collaboration meeting (LNF-INFN, Frascati)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26747" y="5616575"/>
            <a:ext cx="1404666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2" r:id="rId2"/>
    <p:sldLayoutId id="2147483713" r:id="rId3"/>
    <p:sldLayoutId id="2147483711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https://chart.ch/reports/" TargetMode="External"/><Relationship Id="rId4" Type="http://schemas.openxmlformats.org/officeDocument/2006/relationships/hyperlink" Target="https://chart.c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0E16DCF-7B33-A144-9278-842D42D8BA7F}"/>
              </a:ext>
            </a:extLst>
          </p:cNvPr>
          <p:cNvSpPr txBox="1"/>
          <p:nvPr/>
        </p:nvSpPr>
        <p:spPr>
          <a:xfrm>
            <a:off x="525847" y="1824697"/>
            <a:ext cx="9397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Positron production for FCC-</a:t>
            </a:r>
            <a:r>
              <a:rPr lang="en-GB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ee</a:t>
            </a:r>
            <a:endParaRPr lang="en-GB" sz="4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4A9A79C5-87FF-3FEC-5CBE-761D62C1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AB365-ED57-A2B3-0D04-8A7AACE8A5D3}"/>
              </a:ext>
            </a:extLst>
          </p:cNvPr>
          <p:cNvSpPr txBox="1"/>
          <p:nvPr/>
        </p:nvSpPr>
        <p:spPr>
          <a:xfrm>
            <a:off x="561842" y="2805385"/>
            <a:ext cx="99371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Iryna Chaikovska </a:t>
            </a:r>
          </a:p>
          <a:p>
            <a:r>
              <a:rPr lang="fr-FR" sz="1600" i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Laboratoire de Physique des 2 Infinis Irène Joliot-Curie (</a:t>
            </a:r>
            <a:r>
              <a:rPr lang="fr-FR" sz="1600" i="1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IJCLab</a:t>
            </a:r>
            <a:r>
              <a:rPr lang="fr-FR" sz="1600" i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fr-FR" sz="1600" i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CNRS, Université Paris-Saclay</a:t>
            </a:r>
            <a:endParaRPr lang="en-GB" sz="1600" i="1" dirty="0">
              <a:solidFill>
                <a:srgbClr val="3F3F3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1800" u="sng" dirty="0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on behalf of the FCC-</a:t>
            </a:r>
            <a:r>
              <a:rPr lang="en-US" sz="1800" u="sng" dirty="0" err="1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ee</a:t>
            </a:r>
            <a:r>
              <a:rPr lang="en-US" sz="1800" u="sng" dirty="0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Injector Study collaboration</a:t>
            </a:r>
          </a:p>
          <a:p>
            <a:endParaRPr lang="en-US" sz="1800" dirty="0">
              <a:solidFill>
                <a:srgbClr val="E05314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01F37-CA2C-A290-98AD-C006D7C45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651" y="1028623"/>
            <a:ext cx="2355383" cy="796074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F36CCC9-44AC-21CA-4B3F-7EA2611FE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0260F-368B-8E3C-35AB-3B4E374D6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361" y="4467337"/>
            <a:ext cx="1030522" cy="757736"/>
          </a:xfrm>
          <a:prstGeom prst="rect">
            <a:avLst/>
          </a:prstGeom>
        </p:spPr>
      </p:pic>
      <p:pic>
        <p:nvPicPr>
          <p:cNvPr id="7" name="Picture 6" descr="CERN Logo">
            <a:extLst>
              <a:ext uri="{FF2B5EF4-FFF2-40B4-BE49-F238E27FC236}">
                <a16:creationId xmlns:a16="http://schemas.microsoft.com/office/drawing/2014/main" id="{D97BC6D1-21FD-9223-0A7A-54E9E1467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r="22926"/>
          <a:stretch/>
        </p:blipFill>
        <p:spPr bwMode="auto">
          <a:xfrm>
            <a:off x="593132" y="4520423"/>
            <a:ext cx="795460" cy="7910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54979-C6C6-BCD3-A94E-8351C47AF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489" y="4617111"/>
            <a:ext cx="1693862" cy="504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0982D-30C2-6C0B-BD55-258F46060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470" y="4660073"/>
            <a:ext cx="1016292" cy="418132"/>
          </a:xfrm>
          <a:prstGeom prst="rect">
            <a:avLst/>
          </a:prstGeom>
        </p:spPr>
      </p:pic>
      <p:pic>
        <p:nvPicPr>
          <p:cNvPr id="10" name="Picture 9" descr="No photo description available.">
            <a:extLst>
              <a:ext uri="{FF2B5EF4-FFF2-40B4-BE49-F238E27FC236}">
                <a16:creationId xmlns:a16="http://schemas.microsoft.com/office/drawing/2014/main" id="{277EC1B1-8BE5-C502-5147-04FEE3A2A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5026" r="6834" b="15850"/>
          <a:stretch/>
        </p:blipFill>
        <p:spPr bwMode="auto">
          <a:xfrm>
            <a:off x="2613368" y="4540267"/>
            <a:ext cx="972387" cy="7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27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AutoShape 126">
            <a:extLst>
              <a:ext uri="{FF2B5EF4-FFF2-40B4-BE49-F238E27FC236}">
                <a16:creationId xmlns:a16="http://schemas.microsoft.com/office/drawing/2014/main" id="{617AF7D0-F2B9-97B9-FEAD-C11FB228F2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32400" y="1814782"/>
            <a:ext cx="393311" cy="179989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308" name="AutoShape 127">
            <a:extLst>
              <a:ext uri="{FF2B5EF4-FFF2-40B4-BE49-F238E27FC236}">
                <a16:creationId xmlns:a16="http://schemas.microsoft.com/office/drawing/2014/main" id="{CBA9B671-74EA-2EA8-AFDC-F45A009B55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47569" y="1798667"/>
            <a:ext cx="381128" cy="200036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309" name="Line 153">
            <a:extLst>
              <a:ext uri="{FF2B5EF4-FFF2-40B4-BE49-F238E27FC236}">
                <a16:creationId xmlns:a16="http://schemas.microsoft.com/office/drawing/2014/main" id="{DA1C389D-EA14-CE5B-F0A8-83054D27F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1643" y="1886161"/>
            <a:ext cx="353237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314" name="Rectangle 159">
            <a:extLst>
              <a:ext uri="{FF2B5EF4-FFF2-40B4-BE49-F238E27FC236}">
                <a16:creationId xmlns:a16="http://schemas.microsoft.com/office/drawing/2014/main" id="{F3D45CE1-92A1-55D1-4B2B-91BDDC00E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410" y="1311217"/>
            <a:ext cx="1220207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Target &amp; cryostat</a:t>
            </a:r>
          </a:p>
        </p:txBody>
      </p:sp>
      <p:sp>
        <p:nvSpPr>
          <p:cNvPr id="2315" name="Rectangle 159">
            <a:extLst>
              <a:ext uri="{FF2B5EF4-FFF2-40B4-BE49-F238E27FC236}">
                <a16:creationId xmlns:a16="http://schemas.microsoft.com/office/drawing/2014/main" id="{2243A6C5-C4E8-67C6-00A2-9DC745E3B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296" y="922917"/>
            <a:ext cx="2553904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Positron linac 2 GHz, 13.3 (12.8) MV/m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100 Hz, 20+52 RF structures</a:t>
            </a:r>
          </a:p>
        </p:txBody>
      </p:sp>
      <p:sp>
        <p:nvSpPr>
          <p:cNvPr id="2054" name="AutoShape 72">
            <a:extLst>
              <a:ext uri="{FF2B5EF4-FFF2-40B4-BE49-F238E27FC236}">
                <a16:creationId xmlns:a16="http://schemas.microsoft.com/office/drawing/2014/main" id="{BEFA671F-EEB1-B60A-0924-A293B34BB08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62608" y="1791176"/>
            <a:ext cx="127474" cy="231133"/>
          </a:xfrm>
          <a:prstGeom prst="triangle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578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DEA373-8639-1505-022E-A1213C436830}"/>
              </a:ext>
            </a:extLst>
          </p:cNvPr>
          <p:cNvGrpSpPr/>
          <p:nvPr/>
        </p:nvGrpSpPr>
        <p:grpSpPr>
          <a:xfrm>
            <a:off x="8191180" y="1703855"/>
            <a:ext cx="980177" cy="884185"/>
            <a:chOff x="9575167" y="5268215"/>
            <a:chExt cx="927144" cy="877733"/>
          </a:xfrm>
        </p:grpSpPr>
        <p:sp>
          <p:nvSpPr>
            <p:cNvPr id="2095" name="AutoShape 72">
              <a:extLst>
                <a:ext uri="{FF2B5EF4-FFF2-40B4-BE49-F238E27FC236}">
                  <a16:creationId xmlns:a16="http://schemas.microsoft.com/office/drawing/2014/main" id="{707E2DC1-6784-CAF8-5469-0170E057754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446417" y="5911053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 dirty="0"/>
            </a:p>
          </p:txBody>
        </p:sp>
        <p:sp>
          <p:nvSpPr>
            <p:cNvPr id="2097" name="AutoShape 72">
              <a:extLst>
                <a:ext uri="{FF2B5EF4-FFF2-40B4-BE49-F238E27FC236}">
                  <a16:creationId xmlns:a16="http://schemas.microsoft.com/office/drawing/2014/main" id="{3D1590BF-D923-9F5F-D38D-F448BB98DB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322296" y="5846425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 dirty="0"/>
            </a:p>
          </p:txBody>
        </p:sp>
        <p:sp>
          <p:nvSpPr>
            <p:cNvPr id="2098" name="AutoShape 72">
              <a:extLst>
                <a:ext uri="{FF2B5EF4-FFF2-40B4-BE49-F238E27FC236}">
                  <a16:creationId xmlns:a16="http://schemas.microsoft.com/office/drawing/2014/main" id="{88456E6F-8F15-939A-E5B5-04998C8927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213805" y="5763660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 dirty="0"/>
            </a:p>
          </p:txBody>
        </p:sp>
        <p:sp>
          <p:nvSpPr>
            <p:cNvPr id="2099" name="AutoShape 72">
              <a:extLst>
                <a:ext uri="{FF2B5EF4-FFF2-40B4-BE49-F238E27FC236}">
                  <a16:creationId xmlns:a16="http://schemas.microsoft.com/office/drawing/2014/main" id="{611D10E5-ABCD-D7DB-45CC-8B3256174F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099290" y="5656390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 dirty="0"/>
            </a:p>
          </p:txBody>
        </p:sp>
        <p:sp>
          <p:nvSpPr>
            <p:cNvPr id="2101" name="AutoShape 68">
              <a:extLst>
                <a:ext uri="{FF2B5EF4-FFF2-40B4-BE49-F238E27FC236}">
                  <a16:creationId xmlns:a16="http://schemas.microsoft.com/office/drawing/2014/main" id="{EDAB0285-C3A8-7D38-5791-78AA691DB8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953009" y="5514705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02" name="AutoShape 68">
              <a:extLst>
                <a:ext uri="{FF2B5EF4-FFF2-40B4-BE49-F238E27FC236}">
                  <a16:creationId xmlns:a16="http://schemas.microsoft.com/office/drawing/2014/main" id="{86B188C1-41E3-D52D-8D36-2121EFD0FC6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834512" y="5421495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03" name="AutoShape 68">
              <a:extLst>
                <a:ext uri="{FF2B5EF4-FFF2-40B4-BE49-F238E27FC236}">
                  <a16:creationId xmlns:a16="http://schemas.microsoft.com/office/drawing/2014/main" id="{6B6A662A-8CA8-4F71-AF79-2C069A7E79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707707" y="5334916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04" name="AutoShape 68">
              <a:extLst>
                <a:ext uri="{FF2B5EF4-FFF2-40B4-BE49-F238E27FC236}">
                  <a16:creationId xmlns:a16="http://schemas.microsoft.com/office/drawing/2014/main" id="{E2B07DC9-CFDA-F2A7-AE60-56AB02878F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575167" y="5268215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</p:grpSp>
      <p:grpSp>
        <p:nvGrpSpPr>
          <p:cNvPr id="2174" name="Group 2173">
            <a:extLst>
              <a:ext uri="{FF2B5EF4-FFF2-40B4-BE49-F238E27FC236}">
                <a16:creationId xmlns:a16="http://schemas.microsoft.com/office/drawing/2014/main" id="{E88C9A2D-05D5-7E30-7899-AFF45BDBA7C8}"/>
              </a:ext>
            </a:extLst>
          </p:cNvPr>
          <p:cNvGrpSpPr/>
          <p:nvPr/>
        </p:nvGrpSpPr>
        <p:grpSpPr>
          <a:xfrm rot="1271968">
            <a:off x="981703" y="1484790"/>
            <a:ext cx="107060" cy="267486"/>
            <a:chOff x="2060159" y="969287"/>
            <a:chExt cx="169647" cy="423857"/>
          </a:xfrm>
        </p:grpSpPr>
        <p:grpSp>
          <p:nvGrpSpPr>
            <p:cNvPr id="2175" name="Group 23">
              <a:extLst>
                <a:ext uri="{FF2B5EF4-FFF2-40B4-BE49-F238E27FC236}">
                  <a16:creationId xmlns:a16="http://schemas.microsoft.com/office/drawing/2014/main" id="{6F033CF5-D84C-9E1A-B0B4-B8C28958B8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180" name="Line 24">
                <a:extLst>
                  <a:ext uri="{FF2B5EF4-FFF2-40B4-BE49-F238E27FC236}">
                    <a16:creationId xmlns:a16="http://schemas.microsoft.com/office/drawing/2014/main" id="{5C173C30-BA42-63AA-90C6-F4AE6B3AB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81" name="Line 25">
                <a:extLst>
                  <a:ext uri="{FF2B5EF4-FFF2-40B4-BE49-F238E27FC236}">
                    <a16:creationId xmlns:a16="http://schemas.microsoft.com/office/drawing/2014/main" id="{C9219EA5-14CF-406C-CB98-180481795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82" name="Line 26">
                <a:extLst>
                  <a:ext uri="{FF2B5EF4-FFF2-40B4-BE49-F238E27FC236}">
                    <a16:creationId xmlns:a16="http://schemas.microsoft.com/office/drawing/2014/main" id="{BEEA8D1C-23A2-BFAB-9525-7FB108E63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176" name="Group 23">
              <a:extLst>
                <a:ext uri="{FF2B5EF4-FFF2-40B4-BE49-F238E27FC236}">
                  <a16:creationId xmlns:a16="http://schemas.microsoft.com/office/drawing/2014/main" id="{9EDB8125-06C4-A803-287D-5CE524D8B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177" name="Line 24">
                <a:extLst>
                  <a:ext uri="{FF2B5EF4-FFF2-40B4-BE49-F238E27FC236}">
                    <a16:creationId xmlns:a16="http://schemas.microsoft.com/office/drawing/2014/main" id="{308C24AE-D4D1-33BC-7633-7E45E1C8F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78" name="Line 25">
                <a:extLst>
                  <a:ext uri="{FF2B5EF4-FFF2-40B4-BE49-F238E27FC236}">
                    <a16:creationId xmlns:a16="http://schemas.microsoft.com/office/drawing/2014/main" id="{843892F5-8722-BA50-A50A-FAFF0FCB5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79" name="Line 26">
                <a:extLst>
                  <a:ext uri="{FF2B5EF4-FFF2-40B4-BE49-F238E27FC236}">
                    <a16:creationId xmlns:a16="http://schemas.microsoft.com/office/drawing/2014/main" id="{F5EB51CC-45BB-11C6-37D2-8F8708CC3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sp>
        <p:nvSpPr>
          <p:cNvPr id="2184" name="AutoShape 126">
            <a:extLst>
              <a:ext uri="{FF2B5EF4-FFF2-40B4-BE49-F238E27FC236}">
                <a16:creationId xmlns:a16="http://schemas.microsoft.com/office/drawing/2014/main" id="{DBA2C6E7-CACE-6C70-677E-DEE730701D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39571" y="1807027"/>
            <a:ext cx="373189" cy="200037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185" name="AutoShape 126">
            <a:extLst>
              <a:ext uri="{FF2B5EF4-FFF2-40B4-BE49-F238E27FC236}">
                <a16:creationId xmlns:a16="http://schemas.microsoft.com/office/drawing/2014/main" id="{9C7236B2-2E85-973C-9C70-205D3F3A37E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22783" y="1786801"/>
            <a:ext cx="373188" cy="214332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grpSp>
        <p:nvGrpSpPr>
          <p:cNvPr id="2187" name="Group 2186">
            <a:extLst>
              <a:ext uri="{FF2B5EF4-FFF2-40B4-BE49-F238E27FC236}">
                <a16:creationId xmlns:a16="http://schemas.microsoft.com/office/drawing/2014/main" id="{7C93E9C2-F3A3-E006-F950-AD983E6A6226}"/>
              </a:ext>
            </a:extLst>
          </p:cNvPr>
          <p:cNvGrpSpPr/>
          <p:nvPr/>
        </p:nvGrpSpPr>
        <p:grpSpPr>
          <a:xfrm>
            <a:off x="6619110" y="1716866"/>
            <a:ext cx="107060" cy="267486"/>
            <a:chOff x="2060159" y="969287"/>
            <a:chExt cx="169647" cy="423857"/>
          </a:xfrm>
        </p:grpSpPr>
        <p:grpSp>
          <p:nvGrpSpPr>
            <p:cNvPr id="2188" name="Group 23">
              <a:extLst>
                <a:ext uri="{FF2B5EF4-FFF2-40B4-BE49-F238E27FC236}">
                  <a16:creationId xmlns:a16="http://schemas.microsoft.com/office/drawing/2014/main" id="{443D727C-C303-5603-9348-3A7669DFE0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193" name="Line 24">
                <a:extLst>
                  <a:ext uri="{FF2B5EF4-FFF2-40B4-BE49-F238E27FC236}">
                    <a16:creationId xmlns:a16="http://schemas.microsoft.com/office/drawing/2014/main" id="{B59AC80A-51EF-828E-E4BC-9201D77B1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94" name="Line 25">
                <a:extLst>
                  <a:ext uri="{FF2B5EF4-FFF2-40B4-BE49-F238E27FC236}">
                    <a16:creationId xmlns:a16="http://schemas.microsoft.com/office/drawing/2014/main" id="{B2A8955B-D9E9-7119-C9DC-90546E028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95" name="Line 26">
                <a:extLst>
                  <a:ext uri="{FF2B5EF4-FFF2-40B4-BE49-F238E27FC236}">
                    <a16:creationId xmlns:a16="http://schemas.microsoft.com/office/drawing/2014/main" id="{80578029-6CC7-364A-D0CE-28BF1F7F4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189" name="Group 23">
              <a:extLst>
                <a:ext uri="{FF2B5EF4-FFF2-40B4-BE49-F238E27FC236}">
                  <a16:creationId xmlns:a16="http://schemas.microsoft.com/office/drawing/2014/main" id="{F6D8BCFE-CDD4-6608-85B8-4A8D1B129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190" name="Line 24">
                <a:extLst>
                  <a:ext uri="{FF2B5EF4-FFF2-40B4-BE49-F238E27FC236}">
                    <a16:creationId xmlns:a16="http://schemas.microsoft.com/office/drawing/2014/main" id="{5E5F5099-7E85-68E6-B216-E759FD0B9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91" name="Line 25">
                <a:extLst>
                  <a:ext uri="{FF2B5EF4-FFF2-40B4-BE49-F238E27FC236}">
                    <a16:creationId xmlns:a16="http://schemas.microsoft.com/office/drawing/2014/main" id="{2FDFF0E9-A1CA-C20E-6F44-9FB3D9BDD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92" name="Line 26">
                <a:extLst>
                  <a:ext uri="{FF2B5EF4-FFF2-40B4-BE49-F238E27FC236}">
                    <a16:creationId xmlns:a16="http://schemas.microsoft.com/office/drawing/2014/main" id="{D0382319-45F7-43A7-1478-E64EA8BCB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grpSp>
        <p:nvGrpSpPr>
          <p:cNvPr id="2196" name="Group 2195">
            <a:extLst>
              <a:ext uri="{FF2B5EF4-FFF2-40B4-BE49-F238E27FC236}">
                <a16:creationId xmlns:a16="http://schemas.microsoft.com/office/drawing/2014/main" id="{EFFB20A9-E1B1-D340-8D30-E6759DCCCA5A}"/>
              </a:ext>
            </a:extLst>
          </p:cNvPr>
          <p:cNvGrpSpPr/>
          <p:nvPr/>
        </p:nvGrpSpPr>
        <p:grpSpPr>
          <a:xfrm>
            <a:off x="4922503" y="1511542"/>
            <a:ext cx="597109" cy="478505"/>
            <a:chOff x="9394041" y="2815344"/>
            <a:chExt cx="352949" cy="394423"/>
          </a:xfrm>
        </p:grpSpPr>
        <p:sp>
          <p:nvSpPr>
            <p:cNvPr id="2197" name="AutoShape 72">
              <a:extLst>
                <a:ext uri="{FF2B5EF4-FFF2-40B4-BE49-F238E27FC236}">
                  <a16:creationId xmlns:a16="http://schemas.microsoft.com/office/drawing/2014/main" id="{92DAAFDE-018D-DDCE-250B-D72B004731D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394041" y="296381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98" name="AutoShape 72">
              <a:extLst>
                <a:ext uri="{FF2B5EF4-FFF2-40B4-BE49-F238E27FC236}">
                  <a16:creationId xmlns:a16="http://schemas.microsoft.com/office/drawing/2014/main" id="{2FE9796F-3136-79E2-B0A6-EEC39FEC9D3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91096" y="2974872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99" name="AutoShape 68">
              <a:extLst>
                <a:ext uri="{FF2B5EF4-FFF2-40B4-BE49-F238E27FC236}">
                  <a16:creationId xmlns:a16="http://schemas.microsoft.com/office/drawing/2014/main" id="{A023FEEE-C971-BA9D-8F12-B8F387893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550" y="281715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200" name="AutoShape 68">
              <a:extLst>
                <a:ext uri="{FF2B5EF4-FFF2-40B4-BE49-F238E27FC236}">
                  <a16:creationId xmlns:a16="http://schemas.microsoft.com/office/drawing/2014/main" id="{A676D24C-25CC-B338-FFD7-79BDE4997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9059" y="2815344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</p:grpSp>
      <p:sp>
        <p:nvSpPr>
          <p:cNvPr id="2214" name="Line 67">
            <a:extLst>
              <a:ext uri="{FF2B5EF4-FFF2-40B4-BE49-F238E27FC236}">
                <a16:creationId xmlns:a16="http://schemas.microsoft.com/office/drawing/2014/main" id="{5E08D276-BE46-AEC0-8795-A9353951D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743" y="1486605"/>
            <a:ext cx="88117" cy="69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215" name="Line 67">
            <a:extLst>
              <a:ext uri="{FF2B5EF4-FFF2-40B4-BE49-F238E27FC236}">
                <a16:creationId xmlns:a16="http://schemas.microsoft.com/office/drawing/2014/main" id="{CA4A837A-8067-EAFD-3F8A-3BD07D3AC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81" y="1674282"/>
            <a:ext cx="192615" cy="1321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381" name="Rectangle 159">
            <a:extLst>
              <a:ext uri="{FF2B5EF4-FFF2-40B4-BE49-F238E27FC236}">
                <a16:creationId xmlns:a16="http://schemas.microsoft.com/office/drawing/2014/main" id="{6B0E1DAE-A271-F1DB-0C5A-7E4FA8A95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913" y="1133338"/>
            <a:ext cx="1577676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Positron/Electron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Separation at 170 MeV</a:t>
            </a:r>
          </a:p>
        </p:txBody>
      </p:sp>
      <p:sp>
        <p:nvSpPr>
          <p:cNvPr id="2382" name="Rectangle 159">
            <a:extLst>
              <a:ext uri="{FF2B5EF4-FFF2-40B4-BE49-F238E27FC236}">
                <a16:creationId xmlns:a16="http://schemas.microsoft.com/office/drawing/2014/main" id="{0126A96B-9784-2B3C-68B8-77E58E96A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966" y="2084222"/>
            <a:ext cx="1273105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Energy collimator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and compressor</a:t>
            </a:r>
          </a:p>
        </p:txBody>
      </p:sp>
      <p:sp>
        <p:nvSpPr>
          <p:cNvPr id="2459" name="Rectangle 101">
            <a:extLst>
              <a:ext uri="{FF2B5EF4-FFF2-40B4-BE49-F238E27FC236}">
                <a16:creationId xmlns:a16="http://schemas.microsoft.com/office/drawing/2014/main" id="{A454A6C1-9E3A-ACBB-30D5-E10AB95C9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12" y="967004"/>
            <a:ext cx="1659429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2.86 GeV electron 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from e- linac </a:t>
            </a:r>
          </a:p>
        </p:txBody>
      </p:sp>
      <p:sp>
        <p:nvSpPr>
          <p:cNvPr id="2472" name="Rectangle 159">
            <a:extLst>
              <a:ext uri="{FF2B5EF4-FFF2-40B4-BE49-F238E27FC236}">
                <a16:creationId xmlns:a16="http://schemas.microsoft.com/office/drawing/2014/main" id="{773234A9-56A8-84EE-C330-2E1DD98EE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4057" y="1583823"/>
            <a:ext cx="1159293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Injection section</a:t>
            </a:r>
          </a:p>
        </p:txBody>
      </p:sp>
      <p:sp>
        <p:nvSpPr>
          <p:cNvPr id="2525" name="Line 153">
            <a:extLst>
              <a:ext uri="{FF2B5EF4-FFF2-40B4-BE49-F238E27FC236}">
                <a16:creationId xmlns:a16="http://schemas.microsoft.com/office/drawing/2014/main" id="{12EFEE4A-12B2-CF14-6472-52BB86F172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1236" y="1883294"/>
            <a:ext cx="294096" cy="85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543" name="Rectangle 101">
            <a:extLst>
              <a:ext uri="{FF2B5EF4-FFF2-40B4-BE49-F238E27FC236}">
                <a16:creationId xmlns:a16="http://schemas.microsoft.com/office/drawing/2014/main" id="{7A6D24A4-ADEB-363C-9AB2-C3EEE00C9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989" y="658108"/>
            <a:ext cx="2361730" cy="74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E = 2.86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b="1" dirty="0">
                <a:solidFill>
                  <a:srgbClr val="FF0000"/>
                </a:solidFill>
              </a:rPr>
              <a:t>Q = 13 nC </a:t>
            </a:r>
            <a:r>
              <a:rPr lang="en-US" altLang="de-DE" sz="1060" dirty="0"/>
              <a:t>(considering 60% losses for transport, collimation and injection into DR)</a:t>
            </a:r>
          </a:p>
        </p:txBody>
      </p:sp>
      <p:sp>
        <p:nvSpPr>
          <p:cNvPr id="2544" name="Line 169">
            <a:extLst>
              <a:ext uri="{FF2B5EF4-FFF2-40B4-BE49-F238E27FC236}">
                <a16:creationId xmlns:a16="http://schemas.microsoft.com/office/drawing/2014/main" id="{C9A280A2-BDF9-6C77-F22A-33133A195A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5180" y="1118229"/>
            <a:ext cx="461398" cy="393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546" name="Rectangle 101">
            <a:extLst>
              <a:ext uri="{FF2B5EF4-FFF2-40B4-BE49-F238E27FC236}">
                <a16:creationId xmlns:a16="http://schemas.microsoft.com/office/drawing/2014/main" id="{D6881D64-91A1-8265-81C8-6C6342A8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46" y="1906326"/>
            <a:ext cx="1141158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E = 2.86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b="1" dirty="0">
                <a:solidFill>
                  <a:srgbClr val="FF0000"/>
                </a:solidFill>
              </a:rPr>
              <a:t>Q = ~3.8 nC</a:t>
            </a:r>
          </a:p>
        </p:txBody>
      </p:sp>
      <p:sp>
        <p:nvSpPr>
          <p:cNvPr id="40" name="AutoShape 126">
            <a:extLst>
              <a:ext uri="{FF2B5EF4-FFF2-40B4-BE49-F238E27FC236}">
                <a16:creationId xmlns:a16="http://schemas.microsoft.com/office/drawing/2014/main" id="{887E5335-A922-72E5-D7DB-B4106C270A5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72609" y="1787493"/>
            <a:ext cx="393311" cy="161923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62" name="AutoShape 127">
            <a:extLst>
              <a:ext uri="{FF2B5EF4-FFF2-40B4-BE49-F238E27FC236}">
                <a16:creationId xmlns:a16="http://schemas.microsoft.com/office/drawing/2014/main" id="{3E16EDEB-45A8-7973-47C2-C2F30B1B95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2927" y="1782581"/>
            <a:ext cx="393311" cy="177014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41" name="AutoShape 126">
            <a:extLst>
              <a:ext uri="{FF2B5EF4-FFF2-40B4-BE49-F238E27FC236}">
                <a16:creationId xmlns:a16="http://schemas.microsoft.com/office/drawing/2014/main" id="{47E42B8D-4654-25D9-9E9B-C891A7E6A5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06593" y="1777147"/>
            <a:ext cx="393311" cy="225844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42" name="Cube 2241">
            <a:extLst>
              <a:ext uri="{FF2B5EF4-FFF2-40B4-BE49-F238E27FC236}">
                <a16:creationId xmlns:a16="http://schemas.microsoft.com/office/drawing/2014/main" id="{41792FA1-4443-232C-2051-1D7831C1E9A5}"/>
              </a:ext>
            </a:extLst>
          </p:cNvPr>
          <p:cNvSpPr/>
          <p:nvPr/>
        </p:nvSpPr>
        <p:spPr>
          <a:xfrm rot="16200000">
            <a:off x="1736561" y="1707678"/>
            <a:ext cx="560257" cy="315591"/>
          </a:xfrm>
          <a:prstGeom prst="cube">
            <a:avLst>
              <a:gd name="adj" fmla="val 251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43" name="Line 153">
            <a:extLst>
              <a:ext uri="{FF2B5EF4-FFF2-40B4-BE49-F238E27FC236}">
                <a16:creationId xmlns:a16="http://schemas.microsoft.com/office/drawing/2014/main" id="{6EDB8CCE-7073-CC29-25B5-6C842B7BE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2082" y="1868236"/>
            <a:ext cx="353237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244" name="Line 153">
            <a:extLst>
              <a:ext uri="{FF2B5EF4-FFF2-40B4-BE49-F238E27FC236}">
                <a16:creationId xmlns:a16="http://schemas.microsoft.com/office/drawing/2014/main" id="{0A74C369-2063-D34E-2B8B-FF20A7B24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7591" y="1847564"/>
            <a:ext cx="353237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grpSp>
        <p:nvGrpSpPr>
          <p:cNvPr id="2245" name="Group 2244">
            <a:extLst>
              <a:ext uri="{FF2B5EF4-FFF2-40B4-BE49-F238E27FC236}">
                <a16:creationId xmlns:a16="http://schemas.microsoft.com/office/drawing/2014/main" id="{0D7D89B1-3E5F-6CE5-EE47-84D98F13F976}"/>
              </a:ext>
            </a:extLst>
          </p:cNvPr>
          <p:cNvGrpSpPr/>
          <p:nvPr/>
        </p:nvGrpSpPr>
        <p:grpSpPr>
          <a:xfrm>
            <a:off x="6836373" y="1541460"/>
            <a:ext cx="597109" cy="478505"/>
            <a:chOff x="9394041" y="2815344"/>
            <a:chExt cx="352949" cy="394423"/>
          </a:xfrm>
        </p:grpSpPr>
        <p:sp>
          <p:nvSpPr>
            <p:cNvPr id="2246" name="AutoShape 72">
              <a:extLst>
                <a:ext uri="{FF2B5EF4-FFF2-40B4-BE49-F238E27FC236}">
                  <a16:creationId xmlns:a16="http://schemas.microsoft.com/office/drawing/2014/main" id="{C62ED3F7-248E-0F4D-D50A-43C65E129E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394041" y="296381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247" name="AutoShape 72">
              <a:extLst>
                <a:ext uri="{FF2B5EF4-FFF2-40B4-BE49-F238E27FC236}">
                  <a16:creationId xmlns:a16="http://schemas.microsoft.com/office/drawing/2014/main" id="{7140AE76-C90D-D598-B7A3-69A4D4564B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91096" y="2974872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248" name="AutoShape 68">
              <a:extLst>
                <a:ext uri="{FF2B5EF4-FFF2-40B4-BE49-F238E27FC236}">
                  <a16:creationId xmlns:a16="http://schemas.microsoft.com/office/drawing/2014/main" id="{B705C2B1-DC4A-133B-5E68-77DABB953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550" y="281715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249" name="AutoShape 68">
              <a:extLst>
                <a:ext uri="{FF2B5EF4-FFF2-40B4-BE49-F238E27FC236}">
                  <a16:creationId xmlns:a16="http://schemas.microsoft.com/office/drawing/2014/main" id="{488C419C-D0D8-5D93-78F7-F627541BA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9059" y="2815344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</p:grpSp>
      <p:sp>
        <p:nvSpPr>
          <p:cNvPr id="2250" name="AutoShape 126">
            <a:extLst>
              <a:ext uri="{FF2B5EF4-FFF2-40B4-BE49-F238E27FC236}">
                <a16:creationId xmlns:a16="http://schemas.microsoft.com/office/drawing/2014/main" id="{0C2ED64A-E024-129D-C30F-BA249898AC2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65659" y="1797154"/>
            <a:ext cx="393311" cy="161923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51" name="AutoShape 127">
            <a:extLst>
              <a:ext uri="{FF2B5EF4-FFF2-40B4-BE49-F238E27FC236}">
                <a16:creationId xmlns:a16="http://schemas.microsoft.com/office/drawing/2014/main" id="{1ADECE63-DBB9-CECC-B2F1-A7CA402F5F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15961" y="1801617"/>
            <a:ext cx="393311" cy="177014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53" name="Terminator 2252">
            <a:extLst>
              <a:ext uri="{FF2B5EF4-FFF2-40B4-BE49-F238E27FC236}">
                <a16:creationId xmlns:a16="http://schemas.microsoft.com/office/drawing/2014/main" id="{EE67CCD0-0F57-E024-8814-0889E877D744}"/>
              </a:ext>
            </a:extLst>
          </p:cNvPr>
          <p:cNvSpPr/>
          <p:nvPr/>
        </p:nvSpPr>
        <p:spPr>
          <a:xfrm>
            <a:off x="2478645" y="1441633"/>
            <a:ext cx="2108982" cy="206869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54" name="Terminator 2253">
            <a:extLst>
              <a:ext uri="{FF2B5EF4-FFF2-40B4-BE49-F238E27FC236}">
                <a16:creationId xmlns:a16="http://schemas.microsoft.com/office/drawing/2014/main" id="{9CFB883C-323E-301E-D350-947B6F5096F2}"/>
              </a:ext>
            </a:extLst>
          </p:cNvPr>
          <p:cNvSpPr/>
          <p:nvPr/>
        </p:nvSpPr>
        <p:spPr>
          <a:xfrm>
            <a:off x="2497746" y="2153127"/>
            <a:ext cx="2108982" cy="206869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55" name="Rectangle 159">
            <a:extLst>
              <a:ext uri="{FF2B5EF4-FFF2-40B4-BE49-F238E27FC236}">
                <a16:creationId xmlns:a16="http://schemas.microsoft.com/office/drawing/2014/main" id="{ECC09FF6-EDB6-3F01-E53E-9A9D4443D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311" y="2139435"/>
            <a:ext cx="923651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chemeClr val="bg1"/>
                </a:solidFill>
              </a:rPr>
              <a:t>DC solenoid</a:t>
            </a:r>
          </a:p>
        </p:txBody>
      </p:sp>
      <p:sp>
        <p:nvSpPr>
          <p:cNvPr id="2256" name="Rectangle 159">
            <a:extLst>
              <a:ext uri="{FF2B5EF4-FFF2-40B4-BE49-F238E27FC236}">
                <a16:creationId xmlns:a16="http://schemas.microsoft.com/office/drawing/2014/main" id="{43CF0CE7-FE8A-479D-72DE-D7653510B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603" y="1411497"/>
            <a:ext cx="923651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chemeClr val="bg1"/>
                </a:solidFill>
              </a:rPr>
              <a:t>DC solenoid</a:t>
            </a:r>
          </a:p>
        </p:txBody>
      </p:sp>
      <p:sp>
        <p:nvSpPr>
          <p:cNvPr id="2257" name="Rectangle 159">
            <a:extLst>
              <a:ext uri="{FF2B5EF4-FFF2-40B4-BE49-F238E27FC236}">
                <a16:creationId xmlns:a16="http://schemas.microsoft.com/office/drawing/2014/main" id="{29973D24-44D7-6313-3669-A83FF3581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436" y="2135738"/>
            <a:ext cx="1598515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Electron/Photon dumps</a:t>
            </a:r>
          </a:p>
        </p:txBody>
      </p:sp>
      <p:grpSp>
        <p:nvGrpSpPr>
          <p:cNvPr id="2264" name="Group 2263">
            <a:extLst>
              <a:ext uri="{FF2B5EF4-FFF2-40B4-BE49-F238E27FC236}">
                <a16:creationId xmlns:a16="http://schemas.microsoft.com/office/drawing/2014/main" id="{9B2CAD06-A395-8D47-F344-FBA76634A4BE}"/>
              </a:ext>
            </a:extLst>
          </p:cNvPr>
          <p:cNvGrpSpPr/>
          <p:nvPr/>
        </p:nvGrpSpPr>
        <p:grpSpPr>
          <a:xfrm>
            <a:off x="5925953" y="1727017"/>
            <a:ext cx="107060" cy="267486"/>
            <a:chOff x="2060159" y="969287"/>
            <a:chExt cx="169647" cy="423857"/>
          </a:xfrm>
        </p:grpSpPr>
        <p:grpSp>
          <p:nvGrpSpPr>
            <p:cNvPr id="2265" name="Group 23">
              <a:extLst>
                <a:ext uri="{FF2B5EF4-FFF2-40B4-BE49-F238E27FC236}">
                  <a16:creationId xmlns:a16="http://schemas.microsoft.com/office/drawing/2014/main" id="{3FD575B4-B5BC-EAC7-557B-6EE6340EF7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271" name="Line 24">
                <a:extLst>
                  <a:ext uri="{FF2B5EF4-FFF2-40B4-BE49-F238E27FC236}">
                    <a16:creationId xmlns:a16="http://schemas.microsoft.com/office/drawing/2014/main" id="{65538CD4-716E-4C20-6040-FDBB7C0D3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73" name="Line 25">
                <a:extLst>
                  <a:ext uri="{FF2B5EF4-FFF2-40B4-BE49-F238E27FC236}">
                    <a16:creationId xmlns:a16="http://schemas.microsoft.com/office/drawing/2014/main" id="{C414210A-ADE8-919D-CDD9-518A82D56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75" name="Line 26">
                <a:extLst>
                  <a:ext uri="{FF2B5EF4-FFF2-40B4-BE49-F238E27FC236}">
                    <a16:creationId xmlns:a16="http://schemas.microsoft.com/office/drawing/2014/main" id="{A096602D-7B39-A54B-BC63-B46A7C5E4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266" name="Group 23">
              <a:extLst>
                <a:ext uri="{FF2B5EF4-FFF2-40B4-BE49-F238E27FC236}">
                  <a16:creationId xmlns:a16="http://schemas.microsoft.com/office/drawing/2014/main" id="{2982C1CE-0DB7-35AC-12CC-623FA0F1A9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267" name="Line 24">
                <a:extLst>
                  <a:ext uri="{FF2B5EF4-FFF2-40B4-BE49-F238E27FC236}">
                    <a16:creationId xmlns:a16="http://schemas.microsoft.com/office/drawing/2014/main" id="{E90F79A0-5F7C-EF26-9D68-2A651B927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69" name="Line 25">
                <a:extLst>
                  <a:ext uri="{FF2B5EF4-FFF2-40B4-BE49-F238E27FC236}">
                    <a16:creationId xmlns:a16="http://schemas.microsoft.com/office/drawing/2014/main" id="{D27633A4-AA2D-825E-E16B-05AC50D08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70" name="Line 26">
                <a:extLst>
                  <a:ext uri="{FF2B5EF4-FFF2-40B4-BE49-F238E27FC236}">
                    <a16:creationId xmlns:a16="http://schemas.microsoft.com/office/drawing/2014/main" id="{6D23BFB2-9A5B-1D59-D43C-491EC8F0B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sp>
        <p:nvSpPr>
          <p:cNvPr id="2324" name="AutoShape 126">
            <a:extLst>
              <a:ext uri="{FF2B5EF4-FFF2-40B4-BE49-F238E27FC236}">
                <a16:creationId xmlns:a16="http://schemas.microsoft.com/office/drawing/2014/main" id="{961E03D4-46E9-4C58-12B7-C9DBF89260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38413" y="1816541"/>
            <a:ext cx="393311" cy="121876"/>
          </a:xfrm>
          <a:prstGeom prst="can">
            <a:avLst>
              <a:gd name="adj" fmla="val 24611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328" name="Rectangle 2327">
            <a:extLst>
              <a:ext uri="{FF2B5EF4-FFF2-40B4-BE49-F238E27FC236}">
                <a16:creationId xmlns:a16="http://schemas.microsoft.com/office/drawing/2014/main" id="{04206C1C-9A3A-E2F4-C506-55BA77D5BB41}"/>
              </a:ext>
            </a:extLst>
          </p:cNvPr>
          <p:cNvSpPr/>
          <p:nvPr/>
        </p:nvSpPr>
        <p:spPr>
          <a:xfrm>
            <a:off x="136127" y="2869570"/>
            <a:ext cx="9384932" cy="93076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77"/>
              </a:spcBef>
            </a:pP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Separator chicane </a:t>
            </a:r>
            <a:r>
              <a:rPr lang="en-GB" sz="1237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Rectangular beampipe and hor./vert. collimators, Dipole peak field: ~0.2 T</a:t>
            </a:r>
          </a:p>
          <a:p>
            <a:pPr>
              <a:spcBef>
                <a:spcPts val="177"/>
              </a:spcBef>
            </a:pP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1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up to ~ 930 MeV. Same RF structure as that of the Capture </a:t>
            </a:r>
            <a:r>
              <a:rPr lang="en-GB" sz="1237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(CL). 20 structures. G = 13.3 MV/m </a:t>
            </a:r>
          </a:p>
          <a:p>
            <a:pPr>
              <a:spcBef>
                <a:spcPts val="177"/>
              </a:spcBef>
            </a:pP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Matching section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5 quadrupoles (0.4 m long) </a:t>
            </a:r>
          </a:p>
          <a:p>
            <a:pPr>
              <a:spcBef>
                <a:spcPts val="177"/>
              </a:spcBef>
            </a:pP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2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up to 2.86 GeV. Same RF structure as that of the CL. 52 structures. Quadrupole (0.4 m long), 2 structures per FODO cell. G = 12.8 MV/m</a:t>
            </a:r>
            <a:endParaRPr lang="el-GR" sz="1237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Line 153">
            <a:extLst>
              <a:ext uri="{FF2B5EF4-FFF2-40B4-BE49-F238E27FC236}">
                <a16:creationId xmlns:a16="http://schemas.microsoft.com/office/drawing/2014/main" id="{76BD62A1-681F-9C20-C895-917AB3FFBC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631" y="4848786"/>
            <a:ext cx="651419" cy="73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7" name="AutoShape 126">
            <a:extLst>
              <a:ext uri="{FF2B5EF4-FFF2-40B4-BE49-F238E27FC236}">
                <a16:creationId xmlns:a16="http://schemas.microsoft.com/office/drawing/2014/main" id="{A71E254D-B956-5555-BC83-CDD7A64303A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5953" y="4780565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A8580E-F717-0D10-B426-5C8F07087DDA}"/>
              </a:ext>
            </a:extLst>
          </p:cNvPr>
          <p:cNvGrpSpPr/>
          <p:nvPr/>
        </p:nvGrpSpPr>
        <p:grpSpPr>
          <a:xfrm>
            <a:off x="210838" y="4730326"/>
            <a:ext cx="107060" cy="267486"/>
            <a:chOff x="2060159" y="969287"/>
            <a:chExt cx="169647" cy="423857"/>
          </a:xfrm>
        </p:grpSpPr>
        <p:grpSp>
          <p:nvGrpSpPr>
            <p:cNvPr id="9" name="Group 23">
              <a:extLst>
                <a:ext uri="{FF2B5EF4-FFF2-40B4-BE49-F238E27FC236}">
                  <a16:creationId xmlns:a16="http://schemas.microsoft.com/office/drawing/2014/main" id="{AB8A1CF5-1C07-AB01-CBD7-90329248CF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0" name="Line 24">
                <a:extLst>
                  <a:ext uri="{FF2B5EF4-FFF2-40B4-BE49-F238E27FC236}">
                    <a16:creationId xmlns:a16="http://schemas.microsoft.com/office/drawing/2014/main" id="{ADB8DE08-09BE-0A6F-1E81-B152E315B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" name="Line 25">
                <a:extLst>
                  <a:ext uri="{FF2B5EF4-FFF2-40B4-BE49-F238E27FC236}">
                    <a16:creationId xmlns:a16="http://schemas.microsoft.com/office/drawing/2014/main" id="{EFD9BB53-5381-67B0-33E0-6A152A5A5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" name="Line 26">
                <a:extLst>
                  <a:ext uri="{FF2B5EF4-FFF2-40B4-BE49-F238E27FC236}">
                    <a16:creationId xmlns:a16="http://schemas.microsoft.com/office/drawing/2014/main" id="{47712E0C-46AE-4140-58E8-B33B4EC63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19929DE9-9601-A0E4-AF1E-DAD1A66929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16" name="Line 24">
                <a:extLst>
                  <a:ext uri="{FF2B5EF4-FFF2-40B4-BE49-F238E27FC236}">
                    <a16:creationId xmlns:a16="http://schemas.microsoft.com/office/drawing/2014/main" id="{88A21CD8-1001-DEC0-9CF4-142998410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17" name="Line 25">
                <a:extLst>
                  <a:ext uri="{FF2B5EF4-FFF2-40B4-BE49-F238E27FC236}">
                    <a16:creationId xmlns:a16="http://schemas.microsoft.com/office/drawing/2014/main" id="{8802BD3A-1B6E-26C6-15DC-993F8B96F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19" name="Line 26">
                <a:extLst>
                  <a:ext uri="{FF2B5EF4-FFF2-40B4-BE49-F238E27FC236}">
                    <a16:creationId xmlns:a16="http://schemas.microsoft.com/office/drawing/2014/main" id="{16043835-3B68-0793-C911-89B8CBF41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82B4F31-DA2C-DDEC-3957-00FE6AB8E5EB}"/>
              </a:ext>
            </a:extLst>
          </p:cNvPr>
          <p:cNvSpPr txBox="1"/>
          <p:nvPr/>
        </p:nvSpPr>
        <p:spPr>
          <a:xfrm>
            <a:off x="147465" y="2600274"/>
            <a:ext cx="2671585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7"/>
              </a:spcBef>
            </a:pPr>
            <a:r>
              <a:rPr lang="en-GB" sz="159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Positron </a:t>
            </a:r>
            <a:r>
              <a:rPr lang="en-GB" sz="1590" b="1" u="sng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sz="159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 (~ 280 meters)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86C968-73BC-68B8-299A-7484C6EEE6B9}"/>
              </a:ext>
            </a:extLst>
          </p:cNvPr>
          <p:cNvSpPr/>
          <p:nvPr/>
        </p:nvSpPr>
        <p:spPr>
          <a:xfrm>
            <a:off x="142581" y="4134898"/>
            <a:ext cx="10487612" cy="11754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E596E2-C263-EE97-9735-5A7C6A774459}"/>
              </a:ext>
            </a:extLst>
          </p:cNvPr>
          <p:cNvGrpSpPr/>
          <p:nvPr/>
        </p:nvGrpSpPr>
        <p:grpSpPr>
          <a:xfrm>
            <a:off x="792330" y="4512949"/>
            <a:ext cx="597109" cy="478505"/>
            <a:chOff x="9394041" y="2815344"/>
            <a:chExt cx="352949" cy="394423"/>
          </a:xfrm>
        </p:grpSpPr>
        <p:sp>
          <p:nvSpPr>
            <p:cNvPr id="26" name="AutoShape 72">
              <a:extLst>
                <a:ext uri="{FF2B5EF4-FFF2-40B4-BE49-F238E27FC236}">
                  <a16:creationId xmlns:a16="http://schemas.microsoft.com/office/drawing/2014/main" id="{F0786EBF-DC18-1D67-3B14-3212D7502B9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394041" y="296381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7" name="AutoShape 72">
              <a:extLst>
                <a:ext uri="{FF2B5EF4-FFF2-40B4-BE49-F238E27FC236}">
                  <a16:creationId xmlns:a16="http://schemas.microsoft.com/office/drawing/2014/main" id="{C7A1D140-48E1-1D2E-291E-82AE21A49BF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91096" y="2974872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33" name="AutoShape 68">
              <a:extLst>
                <a:ext uri="{FF2B5EF4-FFF2-40B4-BE49-F238E27FC236}">
                  <a16:creationId xmlns:a16="http://schemas.microsoft.com/office/drawing/2014/main" id="{A464D4AA-0F03-165A-1B71-3A20C6669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550" y="281715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43" name="AutoShape 68">
              <a:extLst>
                <a:ext uri="{FF2B5EF4-FFF2-40B4-BE49-F238E27FC236}">
                  <a16:creationId xmlns:a16="http://schemas.microsoft.com/office/drawing/2014/main" id="{F5150F54-AFB3-0E11-ABC3-1A62C5705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9059" y="2815344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</p:grpSp>
      <p:sp>
        <p:nvSpPr>
          <p:cNvPr id="44" name="Line 153">
            <a:extLst>
              <a:ext uri="{FF2B5EF4-FFF2-40B4-BE49-F238E27FC236}">
                <a16:creationId xmlns:a16="http://schemas.microsoft.com/office/drawing/2014/main" id="{F836764F-4390-6024-DFAF-DED1827CE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3705" y="4837355"/>
            <a:ext cx="353237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45" name="Can 44">
            <a:extLst>
              <a:ext uri="{FF2B5EF4-FFF2-40B4-BE49-F238E27FC236}">
                <a16:creationId xmlns:a16="http://schemas.microsoft.com/office/drawing/2014/main" id="{1439EB7B-2868-0DF7-6C48-9D3ABF21FA53}"/>
              </a:ext>
            </a:extLst>
          </p:cNvPr>
          <p:cNvSpPr/>
          <p:nvPr/>
        </p:nvSpPr>
        <p:spPr>
          <a:xfrm rot="5400000">
            <a:off x="2522423" y="3807307"/>
            <a:ext cx="236338" cy="2043102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46" name="AutoShape 126">
            <a:extLst>
              <a:ext uri="{FF2B5EF4-FFF2-40B4-BE49-F238E27FC236}">
                <a16:creationId xmlns:a16="http://schemas.microsoft.com/office/drawing/2014/main" id="{5C1F8DD3-AB04-95F8-5704-212C9848101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97048" y="4749847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47" name="AutoShape 126">
            <a:extLst>
              <a:ext uri="{FF2B5EF4-FFF2-40B4-BE49-F238E27FC236}">
                <a16:creationId xmlns:a16="http://schemas.microsoft.com/office/drawing/2014/main" id="{12F80641-69E3-9E73-241B-BADF1C953B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792011" y="4749847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48" name="AutoShape 126">
            <a:extLst>
              <a:ext uri="{FF2B5EF4-FFF2-40B4-BE49-F238E27FC236}">
                <a16:creationId xmlns:a16="http://schemas.microsoft.com/office/drawing/2014/main" id="{24D23849-C6D7-D34A-752C-99B808560A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981671" y="4757832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49" name="AutoShape 126">
            <a:extLst>
              <a:ext uri="{FF2B5EF4-FFF2-40B4-BE49-F238E27FC236}">
                <a16:creationId xmlns:a16="http://schemas.microsoft.com/office/drawing/2014/main" id="{DE8785EB-93C7-809F-00B0-2DA5AF452AB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83226" y="4757833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0" name="AutoShape 126">
            <a:extLst>
              <a:ext uri="{FF2B5EF4-FFF2-40B4-BE49-F238E27FC236}">
                <a16:creationId xmlns:a16="http://schemas.microsoft.com/office/drawing/2014/main" id="{D54BA5A0-3E96-5BD3-07E6-0B0953DE00A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86247" y="4757833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1" name="AutoShape 126">
            <a:extLst>
              <a:ext uri="{FF2B5EF4-FFF2-40B4-BE49-F238E27FC236}">
                <a16:creationId xmlns:a16="http://schemas.microsoft.com/office/drawing/2014/main" id="{77930D49-0CD5-AB04-32FD-D629BDC16F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96841" y="4749847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2" name="AutoShape 126">
            <a:extLst>
              <a:ext uri="{FF2B5EF4-FFF2-40B4-BE49-F238E27FC236}">
                <a16:creationId xmlns:a16="http://schemas.microsoft.com/office/drawing/2014/main" id="{43F74CF5-AC33-EDC8-361D-3AB4FB7FE5B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08764" y="4757833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3" name="AutoShape 126">
            <a:extLst>
              <a:ext uri="{FF2B5EF4-FFF2-40B4-BE49-F238E27FC236}">
                <a16:creationId xmlns:a16="http://schemas.microsoft.com/office/drawing/2014/main" id="{51BD7A40-D5CC-14B8-D3D5-C57848A1078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011087" y="4769987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63" name="AutoShape 126">
            <a:extLst>
              <a:ext uri="{FF2B5EF4-FFF2-40B4-BE49-F238E27FC236}">
                <a16:creationId xmlns:a16="http://schemas.microsoft.com/office/drawing/2014/main" id="{7EAB3482-05C5-F651-02A0-8704B726ADA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13866" y="4769882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40" name="Can 2239">
            <a:extLst>
              <a:ext uri="{FF2B5EF4-FFF2-40B4-BE49-F238E27FC236}">
                <a16:creationId xmlns:a16="http://schemas.microsoft.com/office/drawing/2014/main" id="{A99DD12C-8D8F-4067-09DD-D0DF51E477AA}"/>
              </a:ext>
            </a:extLst>
          </p:cNvPr>
          <p:cNvSpPr/>
          <p:nvPr/>
        </p:nvSpPr>
        <p:spPr>
          <a:xfrm rot="5400000">
            <a:off x="4856485" y="3821586"/>
            <a:ext cx="236338" cy="2009468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58" name="AutoShape 126">
            <a:extLst>
              <a:ext uri="{FF2B5EF4-FFF2-40B4-BE49-F238E27FC236}">
                <a16:creationId xmlns:a16="http://schemas.microsoft.com/office/drawing/2014/main" id="{005C9C04-F5BF-EAEF-7A9B-99410C3C061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47928" y="4747309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59" name="AutoShape 126">
            <a:extLst>
              <a:ext uri="{FF2B5EF4-FFF2-40B4-BE49-F238E27FC236}">
                <a16:creationId xmlns:a16="http://schemas.microsoft.com/office/drawing/2014/main" id="{F75EC430-62FE-2B74-5B60-5BAC703FE2B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42890" y="4747309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60" name="AutoShape 126">
            <a:extLst>
              <a:ext uri="{FF2B5EF4-FFF2-40B4-BE49-F238E27FC236}">
                <a16:creationId xmlns:a16="http://schemas.microsoft.com/office/drawing/2014/main" id="{7FA6171E-904B-D8A6-362A-6B5F04FCA2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32550" y="4755294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61" name="AutoShape 126">
            <a:extLst>
              <a:ext uri="{FF2B5EF4-FFF2-40B4-BE49-F238E27FC236}">
                <a16:creationId xmlns:a16="http://schemas.microsoft.com/office/drawing/2014/main" id="{B5F25C05-DF11-B5DC-EF7C-B5C48F612F1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34104" y="4755295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62" name="AutoShape 126">
            <a:extLst>
              <a:ext uri="{FF2B5EF4-FFF2-40B4-BE49-F238E27FC236}">
                <a16:creationId xmlns:a16="http://schemas.microsoft.com/office/drawing/2014/main" id="{9BA19490-3475-CE0E-AC13-6ABC08A6712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37128" y="4755295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63" name="AutoShape 126">
            <a:extLst>
              <a:ext uri="{FF2B5EF4-FFF2-40B4-BE49-F238E27FC236}">
                <a16:creationId xmlns:a16="http://schemas.microsoft.com/office/drawing/2014/main" id="{EFB10A82-8A3F-BEC3-2D14-BFE40477003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47720" y="4747309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68" name="AutoShape 126">
            <a:extLst>
              <a:ext uri="{FF2B5EF4-FFF2-40B4-BE49-F238E27FC236}">
                <a16:creationId xmlns:a16="http://schemas.microsoft.com/office/drawing/2014/main" id="{43D3D52D-B796-F0C1-5238-97A06A8083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59643" y="4755295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72" name="AutoShape 126">
            <a:extLst>
              <a:ext uri="{FF2B5EF4-FFF2-40B4-BE49-F238E27FC236}">
                <a16:creationId xmlns:a16="http://schemas.microsoft.com/office/drawing/2014/main" id="{4E4922FF-F357-6E93-0938-45539A21A3F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61967" y="4767448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74" name="AutoShape 126">
            <a:extLst>
              <a:ext uri="{FF2B5EF4-FFF2-40B4-BE49-F238E27FC236}">
                <a16:creationId xmlns:a16="http://schemas.microsoft.com/office/drawing/2014/main" id="{ED548BD9-833F-E66B-9919-CED73397A8B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64745" y="4767343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76" name="AutoShape 126">
            <a:extLst>
              <a:ext uri="{FF2B5EF4-FFF2-40B4-BE49-F238E27FC236}">
                <a16:creationId xmlns:a16="http://schemas.microsoft.com/office/drawing/2014/main" id="{8614666F-3179-485B-8F76-D5056E957B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24751" y="4746236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grpSp>
        <p:nvGrpSpPr>
          <p:cNvPr id="2277" name="Group 2276">
            <a:extLst>
              <a:ext uri="{FF2B5EF4-FFF2-40B4-BE49-F238E27FC236}">
                <a16:creationId xmlns:a16="http://schemas.microsoft.com/office/drawing/2014/main" id="{268CBE40-92D2-2B37-1E6C-D5FD80B0236F}"/>
              </a:ext>
            </a:extLst>
          </p:cNvPr>
          <p:cNvGrpSpPr/>
          <p:nvPr/>
        </p:nvGrpSpPr>
        <p:grpSpPr>
          <a:xfrm>
            <a:off x="6047119" y="4685932"/>
            <a:ext cx="107060" cy="267486"/>
            <a:chOff x="2060159" y="969287"/>
            <a:chExt cx="169647" cy="423857"/>
          </a:xfrm>
        </p:grpSpPr>
        <p:grpSp>
          <p:nvGrpSpPr>
            <p:cNvPr id="2278" name="Group 23">
              <a:extLst>
                <a:ext uri="{FF2B5EF4-FFF2-40B4-BE49-F238E27FC236}">
                  <a16:creationId xmlns:a16="http://schemas.microsoft.com/office/drawing/2014/main" id="{5ACE9E61-94A8-09AC-EE77-7EB7A12E5B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283" name="Line 24">
                <a:extLst>
                  <a:ext uri="{FF2B5EF4-FFF2-40B4-BE49-F238E27FC236}">
                    <a16:creationId xmlns:a16="http://schemas.microsoft.com/office/drawing/2014/main" id="{5B1EDCC9-1DDF-9046-7C42-3FABC944CF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84" name="Line 25">
                <a:extLst>
                  <a:ext uri="{FF2B5EF4-FFF2-40B4-BE49-F238E27FC236}">
                    <a16:creationId xmlns:a16="http://schemas.microsoft.com/office/drawing/2014/main" id="{8EDA77BB-EC48-14C6-AA9C-84FB120502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85" name="Line 26">
                <a:extLst>
                  <a:ext uri="{FF2B5EF4-FFF2-40B4-BE49-F238E27FC236}">
                    <a16:creationId xmlns:a16="http://schemas.microsoft.com/office/drawing/2014/main" id="{7FED149D-A2BF-C1E8-548A-336D8F5AD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279" name="Group 23">
              <a:extLst>
                <a:ext uri="{FF2B5EF4-FFF2-40B4-BE49-F238E27FC236}">
                  <a16:creationId xmlns:a16="http://schemas.microsoft.com/office/drawing/2014/main" id="{13E7EDB2-744C-DBA0-CBA8-6AFC67D68C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280" name="Line 24">
                <a:extLst>
                  <a:ext uri="{FF2B5EF4-FFF2-40B4-BE49-F238E27FC236}">
                    <a16:creationId xmlns:a16="http://schemas.microsoft.com/office/drawing/2014/main" id="{450EF872-A90A-D276-07D3-5887664EE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81" name="Line 25">
                <a:extLst>
                  <a:ext uri="{FF2B5EF4-FFF2-40B4-BE49-F238E27FC236}">
                    <a16:creationId xmlns:a16="http://schemas.microsoft.com/office/drawing/2014/main" id="{B8D07D6D-45A9-8232-23B2-5AFFC6CFB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82" name="Line 26">
                <a:extLst>
                  <a:ext uri="{FF2B5EF4-FFF2-40B4-BE49-F238E27FC236}">
                    <a16:creationId xmlns:a16="http://schemas.microsoft.com/office/drawing/2014/main" id="{E70CCA77-2369-C68F-ECCC-BF5FBC16C2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sp>
        <p:nvSpPr>
          <p:cNvPr id="2286" name="Can 2285">
            <a:extLst>
              <a:ext uri="{FF2B5EF4-FFF2-40B4-BE49-F238E27FC236}">
                <a16:creationId xmlns:a16="http://schemas.microsoft.com/office/drawing/2014/main" id="{2FF497DC-0C13-1A4F-BFCC-4A5D03A79F3C}"/>
              </a:ext>
            </a:extLst>
          </p:cNvPr>
          <p:cNvSpPr/>
          <p:nvPr/>
        </p:nvSpPr>
        <p:spPr>
          <a:xfrm rot="5400000">
            <a:off x="8249946" y="3836469"/>
            <a:ext cx="236338" cy="2043102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CDBBE499-6285-6446-8E8D-62841ACB70CC}"/>
              </a:ext>
            </a:extLst>
          </p:cNvPr>
          <p:cNvSpPr/>
          <p:nvPr/>
        </p:nvSpPr>
        <p:spPr>
          <a:xfrm>
            <a:off x="6236968" y="4568880"/>
            <a:ext cx="106832" cy="5912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88" name="Oval 2287">
            <a:extLst>
              <a:ext uri="{FF2B5EF4-FFF2-40B4-BE49-F238E27FC236}">
                <a16:creationId xmlns:a16="http://schemas.microsoft.com/office/drawing/2014/main" id="{DE2948CA-F946-A313-1B40-7CFAB317905D}"/>
              </a:ext>
            </a:extLst>
          </p:cNvPr>
          <p:cNvSpPr/>
          <p:nvPr/>
        </p:nvSpPr>
        <p:spPr>
          <a:xfrm>
            <a:off x="6428560" y="4576822"/>
            <a:ext cx="106832" cy="5912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89" name="Oval 2288">
            <a:extLst>
              <a:ext uri="{FF2B5EF4-FFF2-40B4-BE49-F238E27FC236}">
                <a16:creationId xmlns:a16="http://schemas.microsoft.com/office/drawing/2014/main" id="{4EB3239A-DB97-C3C0-A3A1-354E358E66E8}"/>
              </a:ext>
            </a:extLst>
          </p:cNvPr>
          <p:cNvSpPr/>
          <p:nvPr/>
        </p:nvSpPr>
        <p:spPr>
          <a:xfrm>
            <a:off x="6593703" y="4576822"/>
            <a:ext cx="106832" cy="5912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90" name="Oval 2289">
            <a:extLst>
              <a:ext uri="{FF2B5EF4-FFF2-40B4-BE49-F238E27FC236}">
                <a16:creationId xmlns:a16="http://schemas.microsoft.com/office/drawing/2014/main" id="{A721C8E9-4BA5-FFF1-CBEB-B1B9ECBE91A0}"/>
              </a:ext>
            </a:extLst>
          </p:cNvPr>
          <p:cNvSpPr/>
          <p:nvPr/>
        </p:nvSpPr>
        <p:spPr>
          <a:xfrm>
            <a:off x="6776923" y="4559251"/>
            <a:ext cx="106832" cy="5912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37792A0E-BA4F-0243-F77B-C78DA31A7C35}"/>
              </a:ext>
            </a:extLst>
          </p:cNvPr>
          <p:cNvSpPr/>
          <p:nvPr/>
        </p:nvSpPr>
        <p:spPr>
          <a:xfrm>
            <a:off x="6949115" y="4562555"/>
            <a:ext cx="106832" cy="5912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DD00378D-7ED6-0D38-A455-DB6EC01EC48F}"/>
              </a:ext>
            </a:extLst>
          </p:cNvPr>
          <p:cNvSpPr/>
          <p:nvPr/>
        </p:nvSpPr>
        <p:spPr>
          <a:xfrm>
            <a:off x="7230715" y="4576822"/>
            <a:ext cx="63138" cy="5912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2294" name="Group 2293">
            <a:extLst>
              <a:ext uri="{FF2B5EF4-FFF2-40B4-BE49-F238E27FC236}">
                <a16:creationId xmlns:a16="http://schemas.microsoft.com/office/drawing/2014/main" id="{F13C32F3-A966-D1B4-D8CD-04FF088C6D9C}"/>
              </a:ext>
            </a:extLst>
          </p:cNvPr>
          <p:cNvGrpSpPr/>
          <p:nvPr/>
        </p:nvGrpSpPr>
        <p:grpSpPr>
          <a:xfrm>
            <a:off x="9674994" y="4718204"/>
            <a:ext cx="107060" cy="267486"/>
            <a:chOff x="2060159" y="969287"/>
            <a:chExt cx="169647" cy="423857"/>
          </a:xfrm>
        </p:grpSpPr>
        <p:grpSp>
          <p:nvGrpSpPr>
            <p:cNvPr id="2295" name="Group 23">
              <a:extLst>
                <a:ext uri="{FF2B5EF4-FFF2-40B4-BE49-F238E27FC236}">
                  <a16:creationId xmlns:a16="http://schemas.microsoft.com/office/drawing/2014/main" id="{0D1624ED-A41D-3069-89AE-827A275D86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301" name="Line 24">
                <a:extLst>
                  <a:ext uri="{FF2B5EF4-FFF2-40B4-BE49-F238E27FC236}">
                    <a16:creationId xmlns:a16="http://schemas.microsoft.com/office/drawing/2014/main" id="{D0AB0B57-33D1-5BF3-BDB2-84FFB7E99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302" name="Line 25">
                <a:extLst>
                  <a:ext uri="{FF2B5EF4-FFF2-40B4-BE49-F238E27FC236}">
                    <a16:creationId xmlns:a16="http://schemas.microsoft.com/office/drawing/2014/main" id="{0F3119C3-A5CF-3C23-47EE-44EFECC6D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303" name="Line 26">
                <a:extLst>
                  <a:ext uri="{FF2B5EF4-FFF2-40B4-BE49-F238E27FC236}">
                    <a16:creationId xmlns:a16="http://schemas.microsoft.com/office/drawing/2014/main" id="{5F90C533-A182-E00A-530C-27D3C7FFE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296" name="Group 23">
              <a:extLst>
                <a:ext uri="{FF2B5EF4-FFF2-40B4-BE49-F238E27FC236}">
                  <a16:creationId xmlns:a16="http://schemas.microsoft.com/office/drawing/2014/main" id="{23E66034-DDE7-4896-5636-533A481F9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297" name="Line 24">
                <a:extLst>
                  <a:ext uri="{FF2B5EF4-FFF2-40B4-BE49-F238E27FC236}">
                    <a16:creationId xmlns:a16="http://schemas.microsoft.com/office/drawing/2014/main" id="{75232F7C-5AA4-81D5-A037-0657A4F36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98" name="Line 25">
                <a:extLst>
                  <a:ext uri="{FF2B5EF4-FFF2-40B4-BE49-F238E27FC236}">
                    <a16:creationId xmlns:a16="http://schemas.microsoft.com/office/drawing/2014/main" id="{3632D505-B496-26E2-55A8-366F0787C5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99" name="Line 26">
                <a:extLst>
                  <a:ext uri="{FF2B5EF4-FFF2-40B4-BE49-F238E27FC236}">
                    <a16:creationId xmlns:a16="http://schemas.microsoft.com/office/drawing/2014/main" id="{DBE8DDE7-3C09-06DA-264D-2424CDDB4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sp>
        <p:nvSpPr>
          <p:cNvPr id="2304" name="Rettangolo con angoli arrotondati 2186">
            <a:extLst>
              <a:ext uri="{FF2B5EF4-FFF2-40B4-BE49-F238E27FC236}">
                <a16:creationId xmlns:a16="http://schemas.microsoft.com/office/drawing/2014/main" id="{55CFF72B-0D3C-2572-D2EE-FCA7914124BB}"/>
              </a:ext>
            </a:extLst>
          </p:cNvPr>
          <p:cNvSpPr/>
          <p:nvPr/>
        </p:nvSpPr>
        <p:spPr>
          <a:xfrm>
            <a:off x="4583668" y="1142322"/>
            <a:ext cx="2172476" cy="1514209"/>
          </a:xfrm>
          <a:prstGeom prst="roundRect">
            <a:avLst>
              <a:gd name="adj" fmla="val 6032"/>
            </a:avLst>
          </a:prstGeom>
          <a:solidFill>
            <a:schemeClr val="accent2"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cxnSp>
        <p:nvCxnSpPr>
          <p:cNvPr id="2306" name="Straight Connector 2305">
            <a:extLst>
              <a:ext uri="{FF2B5EF4-FFF2-40B4-BE49-F238E27FC236}">
                <a16:creationId xmlns:a16="http://schemas.microsoft.com/office/drawing/2014/main" id="{1147CCB9-F4C1-5F42-B279-9F4E90C63F28}"/>
              </a:ext>
            </a:extLst>
          </p:cNvPr>
          <p:cNvCxnSpPr>
            <a:cxnSpLocks/>
          </p:cNvCxnSpPr>
          <p:nvPr/>
        </p:nvCxnSpPr>
        <p:spPr>
          <a:xfrm flipH="1">
            <a:off x="166227" y="2525388"/>
            <a:ext cx="4560147" cy="159860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10" name="Straight Connector 2309">
            <a:extLst>
              <a:ext uri="{FF2B5EF4-FFF2-40B4-BE49-F238E27FC236}">
                <a16:creationId xmlns:a16="http://schemas.microsoft.com/office/drawing/2014/main" id="{EA552DE8-914B-324E-CD4D-2ADDF2EA5E71}"/>
              </a:ext>
            </a:extLst>
          </p:cNvPr>
          <p:cNvCxnSpPr>
            <a:cxnSpLocks/>
          </p:cNvCxnSpPr>
          <p:nvPr/>
        </p:nvCxnSpPr>
        <p:spPr>
          <a:xfrm>
            <a:off x="6806839" y="2550245"/>
            <a:ext cx="3819965" cy="155129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31" name="TextBox 2330">
            <a:extLst>
              <a:ext uri="{FF2B5EF4-FFF2-40B4-BE49-F238E27FC236}">
                <a16:creationId xmlns:a16="http://schemas.microsoft.com/office/drawing/2014/main" id="{B23DE514-3572-8D94-A327-EFE59515DE80}"/>
              </a:ext>
            </a:extLst>
          </p:cNvPr>
          <p:cNvSpPr txBox="1"/>
          <p:nvPr/>
        </p:nvSpPr>
        <p:spPr>
          <a:xfrm>
            <a:off x="80156" y="4128898"/>
            <a:ext cx="9481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Capture  </a:t>
            </a:r>
            <a:r>
              <a:rPr lang="en-US" sz="1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  </a:t>
            </a:r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Chicane    </a:t>
            </a:r>
            <a:r>
              <a:rPr lang="en-US" sz="1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                                                </a:t>
            </a:r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Positron </a:t>
            </a:r>
            <a:r>
              <a:rPr lang="en-CH" sz="1200" b="1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linac</a:t>
            </a:r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- S</a:t>
            </a:r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ection 1       </a:t>
            </a:r>
            <a:r>
              <a:rPr lang="en-US" sz="1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                              </a:t>
            </a:r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Matching section        </a:t>
            </a:r>
            <a:r>
              <a:rPr lang="en-US" sz="1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   </a:t>
            </a:r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Positron </a:t>
            </a:r>
            <a:r>
              <a:rPr lang="en-CH" sz="1200" b="1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linac</a:t>
            </a:r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- S</a:t>
            </a:r>
            <a:r>
              <a:rPr lang="en-CH" sz="1200" b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ection 2</a:t>
            </a:r>
            <a:endParaRPr lang="en-CH" sz="1200" b="1" dirty="0">
              <a:solidFill>
                <a:srgbClr val="0000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36" name="TextBox 2335">
            <a:extLst>
              <a:ext uri="{FF2B5EF4-FFF2-40B4-BE49-F238E27FC236}">
                <a16:creationId xmlns:a16="http://schemas.microsoft.com/office/drawing/2014/main" id="{90403C30-957B-C87D-8B8C-EAB72570CB42}"/>
              </a:ext>
            </a:extLst>
          </p:cNvPr>
          <p:cNvSpPr txBox="1"/>
          <p:nvPr/>
        </p:nvSpPr>
        <p:spPr>
          <a:xfrm>
            <a:off x="95754" y="4344013"/>
            <a:ext cx="696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section</a:t>
            </a:r>
            <a:endParaRPr lang="en-GB" sz="1200" dirty="0"/>
          </a:p>
        </p:txBody>
      </p:sp>
      <p:sp>
        <p:nvSpPr>
          <p:cNvPr id="2337" name="Rectangle 101">
            <a:extLst>
              <a:ext uri="{FF2B5EF4-FFF2-40B4-BE49-F238E27FC236}">
                <a16:creationId xmlns:a16="http://schemas.microsoft.com/office/drawing/2014/main" id="{CB900CF2-D4FB-6FE5-30F8-435D2079D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494" y="4351426"/>
            <a:ext cx="551754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400 mm</a:t>
            </a:r>
          </a:p>
        </p:txBody>
      </p:sp>
      <p:cxnSp>
        <p:nvCxnSpPr>
          <p:cNvPr id="2338" name="Straight Arrow Connector 2337">
            <a:extLst>
              <a:ext uri="{FF2B5EF4-FFF2-40B4-BE49-F238E27FC236}">
                <a16:creationId xmlns:a16="http://schemas.microsoft.com/office/drawing/2014/main" id="{7BEEECE6-CCB7-2306-B393-B21D50E67451}"/>
              </a:ext>
            </a:extLst>
          </p:cNvPr>
          <p:cNvCxnSpPr/>
          <p:nvPr/>
        </p:nvCxnSpPr>
        <p:spPr bwMode="auto">
          <a:xfrm>
            <a:off x="6154180" y="4538924"/>
            <a:ext cx="285733" cy="1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39" name="Rectangle 101">
            <a:extLst>
              <a:ext uri="{FF2B5EF4-FFF2-40B4-BE49-F238E27FC236}">
                <a16:creationId xmlns:a16="http://schemas.microsoft.com/office/drawing/2014/main" id="{947AD068-2741-4005-CAFD-AF867B716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119" y="4320276"/>
            <a:ext cx="551754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400 mm</a:t>
            </a:r>
          </a:p>
        </p:txBody>
      </p:sp>
      <p:cxnSp>
        <p:nvCxnSpPr>
          <p:cNvPr id="2340" name="Straight Arrow Connector 2339">
            <a:extLst>
              <a:ext uri="{FF2B5EF4-FFF2-40B4-BE49-F238E27FC236}">
                <a16:creationId xmlns:a16="http://schemas.microsoft.com/office/drawing/2014/main" id="{8064AA12-F3A7-8468-0C3A-958F70D85845}"/>
              </a:ext>
            </a:extLst>
          </p:cNvPr>
          <p:cNvCxnSpPr/>
          <p:nvPr/>
        </p:nvCxnSpPr>
        <p:spPr bwMode="auto">
          <a:xfrm>
            <a:off x="7131805" y="4507774"/>
            <a:ext cx="285733" cy="1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41" name="Oval 2340">
            <a:extLst>
              <a:ext uri="{FF2B5EF4-FFF2-40B4-BE49-F238E27FC236}">
                <a16:creationId xmlns:a16="http://schemas.microsoft.com/office/drawing/2014/main" id="{5230E8A7-24F0-F3F7-A2A9-9050C458C7CC}"/>
              </a:ext>
            </a:extLst>
          </p:cNvPr>
          <p:cNvSpPr/>
          <p:nvPr/>
        </p:nvSpPr>
        <p:spPr>
          <a:xfrm>
            <a:off x="9457921" y="4547430"/>
            <a:ext cx="63138" cy="5912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2342" name="Straight Arrow Connector 2341">
            <a:extLst>
              <a:ext uri="{FF2B5EF4-FFF2-40B4-BE49-F238E27FC236}">
                <a16:creationId xmlns:a16="http://schemas.microsoft.com/office/drawing/2014/main" id="{E8763EC0-BFD0-0C03-3C19-B2C550BE1677}"/>
              </a:ext>
            </a:extLst>
          </p:cNvPr>
          <p:cNvCxnSpPr/>
          <p:nvPr/>
        </p:nvCxnSpPr>
        <p:spPr bwMode="auto">
          <a:xfrm>
            <a:off x="1591365" y="4586676"/>
            <a:ext cx="2039412" cy="86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43" name="Rectangle 101">
            <a:extLst>
              <a:ext uri="{FF2B5EF4-FFF2-40B4-BE49-F238E27FC236}">
                <a16:creationId xmlns:a16="http://schemas.microsoft.com/office/drawing/2014/main" id="{BA8B662E-B48A-B275-2E00-D7019D326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492" y="4406968"/>
            <a:ext cx="686922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30</a:t>
            </a:r>
            <a:r>
              <a:rPr lang="en-CH" altLang="de-DE" sz="795" dirty="0"/>
              <a:t>00</a:t>
            </a:r>
            <a:r>
              <a:rPr lang="en-US" altLang="de-DE" sz="795" dirty="0"/>
              <a:t> mm</a:t>
            </a:r>
          </a:p>
        </p:txBody>
      </p:sp>
      <p:cxnSp>
        <p:nvCxnSpPr>
          <p:cNvPr id="2344" name="Straight Arrow Connector 2343">
            <a:extLst>
              <a:ext uri="{FF2B5EF4-FFF2-40B4-BE49-F238E27FC236}">
                <a16:creationId xmlns:a16="http://schemas.microsoft.com/office/drawing/2014/main" id="{4B453732-97F9-30CB-CE84-8BCF49096884}"/>
              </a:ext>
            </a:extLst>
          </p:cNvPr>
          <p:cNvCxnSpPr/>
          <p:nvPr/>
        </p:nvCxnSpPr>
        <p:spPr bwMode="auto">
          <a:xfrm>
            <a:off x="3689569" y="4594055"/>
            <a:ext cx="285733" cy="1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45" name="Rectangle 101">
            <a:extLst>
              <a:ext uri="{FF2B5EF4-FFF2-40B4-BE49-F238E27FC236}">
                <a16:creationId xmlns:a16="http://schemas.microsoft.com/office/drawing/2014/main" id="{15CA5E4D-437F-0377-C7F3-27276A3F1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668" y="4397852"/>
            <a:ext cx="551754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200 mm</a:t>
            </a:r>
          </a:p>
        </p:txBody>
      </p:sp>
      <p:sp>
        <p:nvSpPr>
          <p:cNvPr id="4" name="Rectangle 159">
            <a:extLst>
              <a:ext uri="{FF2B5EF4-FFF2-40B4-BE49-F238E27FC236}">
                <a16:creationId xmlns:a16="http://schemas.microsoft.com/office/drawing/2014/main" id="{D6E7B98B-FE9D-E735-8B74-2C857A910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179" y="996404"/>
            <a:ext cx="2145139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Capture linac 2 GHz, 13.3 MV/m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100 Hz, 6 RF structures </a:t>
            </a:r>
          </a:p>
        </p:txBody>
      </p:sp>
      <p:sp>
        <p:nvSpPr>
          <p:cNvPr id="5" name="Rectangle 101">
            <a:extLst>
              <a:ext uri="{FF2B5EF4-FFF2-40B4-BE49-F238E27FC236}">
                <a16:creationId xmlns:a16="http://schemas.microsoft.com/office/drawing/2014/main" id="{E530ACB2-4C0D-A82B-D944-CC2160B78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6395" y="1818401"/>
            <a:ext cx="1083951" cy="5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Damping 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E = 2.86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b="1" dirty="0" err="1">
                <a:solidFill>
                  <a:srgbClr val="FF0000"/>
                </a:solidFill>
              </a:rPr>
              <a:t>Q</a:t>
            </a:r>
            <a:r>
              <a:rPr lang="en-US" altLang="de-DE" sz="1060" b="1" baseline="-25000" dirty="0" err="1">
                <a:solidFill>
                  <a:srgbClr val="FF0000"/>
                </a:solidFill>
              </a:rPr>
              <a:t>b</a:t>
            </a:r>
            <a:r>
              <a:rPr lang="en-US" altLang="de-DE" sz="1060" b="1" dirty="0">
                <a:solidFill>
                  <a:srgbClr val="FF0000"/>
                </a:solidFill>
              </a:rPr>
              <a:t> = 5 nC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792255-31DB-6E35-8A71-1D63128C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1" name="AutoShape 126">
            <a:extLst>
              <a:ext uri="{FF2B5EF4-FFF2-40B4-BE49-F238E27FC236}">
                <a16:creationId xmlns:a16="http://schemas.microsoft.com/office/drawing/2014/main" id="{38831CFD-A30E-47B3-6729-4E0A444CF33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427603" y="1807027"/>
            <a:ext cx="373189" cy="200037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AD8D4E24-820E-A4EF-E874-95A59ED3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6691118" cy="432048"/>
          </a:xfrm>
        </p:spPr>
        <p:txBody>
          <a:bodyPr>
            <a:normAutofit/>
          </a:bodyPr>
          <a:lstStyle/>
          <a:p>
            <a:r>
              <a:rPr lang="en-GB" dirty="0"/>
              <a:t>Positron Production: Positron </a:t>
            </a:r>
            <a:r>
              <a:rPr lang="en-GB" dirty="0" err="1"/>
              <a:t>Linac</a:t>
            </a:r>
            <a:endParaRPr lang="en-GB" dirty="0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A489ADFF-E690-EFF4-E1C9-914A0B792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78107D9-6EB9-26FC-7062-0152F2EFE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234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C8B83-9B61-8BFA-8683-AF577D34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56B84-0132-8C21-3F09-908CE4EC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26" y="1310262"/>
            <a:ext cx="7248131" cy="3811187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53B3D157-F850-4272-8DE8-AAB69756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19" y="149425"/>
            <a:ext cx="7056783" cy="432047"/>
          </a:xfrm>
        </p:spPr>
        <p:txBody>
          <a:bodyPr>
            <a:normAutofit/>
          </a:bodyPr>
          <a:lstStyle/>
          <a:p>
            <a:r>
              <a:rPr lang="en-GB" dirty="0"/>
              <a:t>Positron Capture and </a:t>
            </a:r>
            <a:r>
              <a:rPr lang="en-GB" dirty="0" err="1"/>
              <a:t>Linac</a:t>
            </a:r>
            <a:r>
              <a:rPr lang="en-GB" dirty="0"/>
              <a:t> Overall Efficiency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2BB63-1F92-D431-D9E5-FE5B3C575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943" y="1525780"/>
            <a:ext cx="2961899" cy="2068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31C4C-3F68-2F67-0851-7300DCE73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277" y="3965848"/>
            <a:ext cx="3203305" cy="1356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07A187-637B-B89C-BCAB-4678ACC97D2D}"/>
              </a:ext>
            </a:extLst>
          </p:cNvPr>
          <p:cNvSpPr txBox="1"/>
          <p:nvPr/>
        </p:nvSpPr>
        <p:spPr>
          <a:xfrm>
            <a:off x="7941989" y="3533800"/>
            <a:ext cx="28006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*Simulations include collective effects </a:t>
            </a:r>
          </a:p>
          <a:p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(space charge and short-range </a:t>
            </a:r>
            <a:r>
              <a:rPr lang="en-US" sz="1100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wakefield</a:t>
            </a:r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GB" sz="1100" dirty="0">
              <a:solidFill>
                <a:srgbClr val="3F3F3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F1B0C-0990-8311-61FE-88C065948A06}"/>
              </a:ext>
            </a:extLst>
          </p:cNvPr>
          <p:cNvSpPr txBox="1"/>
          <p:nvPr/>
        </p:nvSpPr>
        <p:spPr>
          <a:xfrm>
            <a:off x="8842771" y="2605900"/>
            <a:ext cx="1436191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+mn-lt"/>
              </a:rPr>
              <a:t>e</a:t>
            </a:r>
            <a:r>
              <a:rPr lang="en-US" sz="900" b="1" baseline="30000" dirty="0">
                <a:latin typeface="+mn-lt"/>
              </a:rPr>
              <a:t>+</a:t>
            </a:r>
            <a:r>
              <a:rPr lang="en-US" sz="900" b="1" dirty="0">
                <a:latin typeface="+mn-lt"/>
              </a:rPr>
              <a:t> yield ~ 3.4 </a:t>
            </a:r>
            <a:r>
              <a:rPr lang="en-US" sz="900" b="1" dirty="0">
                <a:solidFill>
                  <a:schemeClr val="accent2"/>
                </a:solidFill>
                <a:latin typeface="+mn-lt"/>
              </a:rPr>
              <a:t>(≳ 2.6)</a:t>
            </a:r>
          </a:p>
          <a:p>
            <a:pPr algn="ctr"/>
            <a:r>
              <a:rPr lang="en-US" sz="8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Accepted yield @ DR ~ 3.0</a:t>
            </a:r>
          </a:p>
          <a:p>
            <a:pPr algn="ctr"/>
            <a:r>
              <a:rPr lang="en-GB" sz="8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(</a:t>
            </a:r>
            <a:r>
              <a:rPr lang="el-GR" sz="8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Δ</a:t>
            </a:r>
            <a:r>
              <a:rPr lang="en-GB" sz="8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E: </a:t>
            </a:r>
            <a:r>
              <a:rPr lang="en-GB" sz="800" i="1" dirty="0">
                <a:solidFill>
                  <a:schemeClr val="accent5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</a:t>
            </a:r>
            <a:r>
              <a:rPr lang="en-GB" sz="8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2%, </a:t>
            </a:r>
            <a:r>
              <a:rPr lang="el-GR" sz="8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Δ</a:t>
            </a:r>
            <a:r>
              <a:rPr lang="en-GB" sz="8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t: 20 mm/c)</a:t>
            </a:r>
            <a:endParaRPr lang="en-US" sz="800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D2BDB-10D6-E998-88FD-081DD5BFFEC9}"/>
              </a:ext>
            </a:extLst>
          </p:cNvPr>
          <p:cNvSpPr txBox="1"/>
          <p:nvPr/>
        </p:nvSpPr>
        <p:spPr>
          <a:xfrm>
            <a:off x="3788389" y="4291130"/>
            <a:ext cx="3525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+mj-lt"/>
              </a:rPr>
              <a:t>Start-to-end simulation (from target to the DR)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C828F2-B14F-71B1-94FF-5BE867F350E7}"/>
              </a:ext>
            </a:extLst>
          </p:cNvPr>
          <p:cNvSpPr txBox="1"/>
          <p:nvPr/>
        </p:nvSpPr>
        <p:spPr>
          <a:xfrm>
            <a:off x="7473682" y="5189984"/>
            <a:ext cx="32719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impact of these imperfections is found to be negligible: e</a:t>
            </a:r>
            <a:r>
              <a:rPr lang="en-US" sz="1100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yield ↓1.3%, emittance x/y ↓0.4/0.8 % </a:t>
            </a:r>
            <a:endParaRPr lang="en-GB" sz="1100" dirty="0">
              <a:solidFill>
                <a:srgbClr val="3F3F3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A94A80-CB74-C086-B1F3-67C1730A26FC}"/>
              </a:ext>
            </a:extLst>
          </p:cNvPr>
          <p:cNvSpPr txBox="1"/>
          <p:nvPr/>
        </p:nvSpPr>
        <p:spPr>
          <a:xfrm>
            <a:off x="42124" y="5084716"/>
            <a:ext cx="75006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ensures reliable e</a:t>
            </a:r>
            <a:r>
              <a:rPr lang="en-US" sz="1500" b="1" baseline="30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15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production and meets the requirements set by FCC-</a:t>
            </a:r>
            <a:r>
              <a:rPr lang="en-US" sz="1500" b="1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</a:t>
            </a:r>
            <a:r>
              <a:rPr lang="en-US" sz="15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(Z-pole) with the safety margins</a:t>
            </a:r>
            <a:endParaRPr lang="en-GB" sz="1500" b="1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C65491-946D-04D1-3D5E-24ADA8FFA12E}"/>
              </a:ext>
            </a:extLst>
          </p:cNvPr>
          <p:cNvCxnSpPr>
            <a:cxnSpLocks/>
          </p:cNvCxnSpPr>
          <p:nvPr/>
        </p:nvCxnSpPr>
        <p:spPr>
          <a:xfrm>
            <a:off x="1209923" y="1021769"/>
            <a:ext cx="7901007" cy="22422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63AD9B0-D8E4-FD08-D09F-1AF08B7EDFB0}"/>
              </a:ext>
            </a:extLst>
          </p:cNvPr>
          <p:cNvSpPr/>
          <p:nvPr/>
        </p:nvSpPr>
        <p:spPr>
          <a:xfrm>
            <a:off x="3785513" y="886124"/>
            <a:ext cx="1220961" cy="235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116726-0A8B-1893-8968-6C6A3BDD3A27}"/>
              </a:ext>
            </a:extLst>
          </p:cNvPr>
          <p:cNvSpPr/>
          <p:nvPr/>
        </p:nvSpPr>
        <p:spPr>
          <a:xfrm>
            <a:off x="5685655" y="886694"/>
            <a:ext cx="2345155" cy="23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CDFCD-12BE-D9C4-75C1-48F5F93EFD0E}"/>
              </a:ext>
            </a:extLst>
          </p:cNvPr>
          <p:cNvSpPr/>
          <p:nvPr/>
        </p:nvSpPr>
        <p:spPr>
          <a:xfrm>
            <a:off x="5152324" y="890602"/>
            <a:ext cx="430214" cy="235672"/>
          </a:xfrm>
          <a:prstGeom prst="rect">
            <a:avLst/>
          </a:prstGeom>
          <a:solidFill>
            <a:srgbClr val="FF4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56DA7D-CF68-3E93-8101-EBF69426F4A6}"/>
              </a:ext>
            </a:extLst>
          </p:cNvPr>
          <p:cNvSpPr txBox="1"/>
          <p:nvPr/>
        </p:nvSpPr>
        <p:spPr>
          <a:xfrm>
            <a:off x="8076327" y="755698"/>
            <a:ext cx="1054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TL + ECS to DR</a:t>
            </a:r>
          </a:p>
          <a:p>
            <a:r>
              <a:rPr lang="en-US" sz="1600" dirty="0">
                <a:latin typeface="+mn-lt"/>
              </a:rPr>
              <a:t>2.86 GeV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24CBF7-58A1-514C-6823-1E56AEC7F22C}"/>
              </a:ext>
            </a:extLst>
          </p:cNvPr>
          <p:cNvSpPr/>
          <p:nvPr/>
        </p:nvSpPr>
        <p:spPr>
          <a:xfrm>
            <a:off x="2342178" y="890602"/>
            <a:ext cx="936291" cy="2356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F6CFD4-572B-886C-8F57-4DC050FBA76B}"/>
              </a:ext>
            </a:extLst>
          </p:cNvPr>
          <p:cNvSpPr/>
          <p:nvPr/>
        </p:nvSpPr>
        <p:spPr>
          <a:xfrm>
            <a:off x="3328681" y="886124"/>
            <a:ext cx="405274" cy="2505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841BF1E-AA38-0DD0-3DA8-BA00A16E4E89}"/>
              </a:ext>
            </a:extLst>
          </p:cNvPr>
          <p:cNvSpPr/>
          <p:nvPr/>
        </p:nvSpPr>
        <p:spPr>
          <a:xfrm>
            <a:off x="9130802" y="725488"/>
            <a:ext cx="720081" cy="656276"/>
          </a:xfrm>
          <a:prstGeom prst="ellipse">
            <a:avLst/>
          </a:prstGeom>
          <a:solidFill>
            <a:srgbClr val="F4CFEF"/>
          </a:solidFill>
          <a:ln w="38100">
            <a:solidFill>
              <a:srgbClr val="66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D0718F-50EA-BBDC-51BC-35E614E07C37}"/>
              </a:ext>
            </a:extLst>
          </p:cNvPr>
          <p:cNvSpPr/>
          <p:nvPr/>
        </p:nvSpPr>
        <p:spPr>
          <a:xfrm>
            <a:off x="1661845" y="902790"/>
            <a:ext cx="196150" cy="23567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2A21BB-DD2A-6941-EA0C-E2A7150001BD}"/>
              </a:ext>
            </a:extLst>
          </p:cNvPr>
          <p:cNvSpPr/>
          <p:nvPr/>
        </p:nvSpPr>
        <p:spPr>
          <a:xfrm>
            <a:off x="1867104" y="902902"/>
            <a:ext cx="422939" cy="23567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MD</a:t>
            </a:r>
          </a:p>
        </p:txBody>
      </p:sp>
      <p:sp>
        <p:nvSpPr>
          <p:cNvPr id="31" name="Footer Placeholder 6">
            <a:extLst>
              <a:ext uri="{FF2B5EF4-FFF2-40B4-BE49-F238E27FC236}">
                <a16:creationId xmlns:a16="http://schemas.microsoft.com/office/drawing/2014/main" id="{43494BE2-5F53-313F-E9BB-65145D533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32" name="Date Placeholder 2">
            <a:extLst>
              <a:ext uri="{FF2B5EF4-FFF2-40B4-BE49-F238E27FC236}">
                <a16:creationId xmlns:a16="http://schemas.microsoft.com/office/drawing/2014/main" id="{E91639A8-FEE2-C870-C176-55BB5FB9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31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23356-FC6D-852F-4EB8-56C934F4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322103D-0A46-0F84-027C-B4062F7E3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705638"/>
              </p:ext>
            </p:extLst>
          </p:nvPr>
        </p:nvGraphicFramePr>
        <p:xfrm>
          <a:off x="6004954" y="1195274"/>
          <a:ext cx="2812404" cy="1388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5275">
                  <a:extLst>
                    <a:ext uri="{9D8B030D-6E8A-4147-A177-3AD203B41FA5}">
                      <a16:colId xmlns:a16="http://schemas.microsoft.com/office/drawing/2014/main" val="2377063132"/>
                    </a:ext>
                  </a:extLst>
                </a:gridCol>
                <a:gridCol w="637129">
                  <a:extLst>
                    <a:ext uri="{9D8B030D-6E8A-4147-A177-3AD203B41FA5}">
                      <a16:colId xmlns:a16="http://schemas.microsoft.com/office/drawing/2014/main" val="716074497"/>
                    </a:ext>
                  </a:extLst>
                </a:gridCol>
              </a:tblGrid>
              <a:tr h="3470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Thickness [mm]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068712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Production rate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e+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/N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e-</a:t>
                      </a:r>
                      <a:r>
                        <a:rPr lang="en-US" sz="1400" dirty="0"/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7.07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51432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Deposited power [kW]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59736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PEDD [J/g]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8002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0894BD-E33A-4EDD-1FDC-6603D6320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478277"/>
              </p:ext>
            </p:extLst>
          </p:nvPr>
        </p:nvGraphicFramePr>
        <p:xfrm>
          <a:off x="883842" y="1013520"/>
          <a:ext cx="2946694" cy="2324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9142">
                  <a:extLst>
                    <a:ext uri="{9D8B030D-6E8A-4147-A177-3AD203B41FA5}">
                      <a16:colId xmlns:a16="http://schemas.microsoft.com/office/drawing/2014/main" val="2377063132"/>
                    </a:ext>
                  </a:extLst>
                </a:gridCol>
                <a:gridCol w="667552">
                  <a:extLst>
                    <a:ext uri="{9D8B030D-6E8A-4147-A177-3AD203B41FA5}">
                      <a16:colId xmlns:a16="http://schemas.microsoft.com/office/drawing/2014/main" val="716074497"/>
                    </a:ext>
                  </a:extLst>
                </a:gridCol>
              </a:tblGrid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Beam energy [GeV]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068712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Repetition rate [Hz]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51432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 of bunches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59736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Bunch charge [</a:t>
                      </a:r>
                      <a:r>
                        <a:rPr lang="en-US" sz="1400" dirty="0" err="1"/>
                        <a:t>nC</a:t>
                      </a:r>
                      <a:r>
                        <a:rPr lang="en-US" sz="1400" dirty="0"/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80023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Bunch length [mm]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238156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Beam size @Target [mm]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822168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Beam power [kW]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267721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6C03321-9830-3AA4-4176-B40E84B5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264695" cy="432048"/>
          </a:xfrm>
        </p:spPr>
        <p:txBody>
          <a:bodyPr>
            <a:normAutofit/>
          </a:bodyPr>
          <a:lstStyle/>
          <a:p>
            <a:r>
              <a:rPr lang="en-GB" dirty="0"/>
              <a:t>Summary of the Simulation Results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F8EC498-A74E-E828-E87A-5F5FBA96A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377606"/>
              </p:ext>
            </p:extLst>
          </p:nvPr>
        </p:nvGraphicFramePr>
        <p:xfrm>
          <a:off x="883842" y="3893840"/>
          <a:ext cx="3096344" cy="1660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4890">
                  <a:extLst>
                    <a:ext uri="{9D8B030D-6E8A-4147-A177-3AD203B41FA5}">
                      <a16:colId xmlns:a16="http://schemas.microsoft.com/office/drawing/2014/main" val="2377063132"/>
                    </a:ext>
                  </a:extLst>
                </a:gridCol>
                <a:gridCol w="701454">
                  <a:extLst>
                    <a:ext uri="{9D8B030D-6E8A-4147-A177-3AD203B41FA5}">
                      <a16:colId xmlns:a16="http://schemas.microsoft.com/office/drawing/2014/main" val="716074497"/>
                    </a:ext>
                  </a:extLst>
                </a:gridCol>
              </a:tblGrid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AMD peak field [T]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15 (12)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068712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Solenoid strength [T]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51432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AMD/CS aperture [mm]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59736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Average energy [MeV]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238156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Positron yield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e+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/N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e-</a:t>
                      </a:r>
                      <a:r>
                        <a:rPr lang="en-US" sz="1400" dirty="0"/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82216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EEEFB7F-6108-4273-AD46-15CD2782E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575091"/>
              </p:ext>
            </p:extLst>
          </p:nvPr>
        </p:nvGraphicFramePr>
        <p:xfrm>
          <a:off x="5608608" y="3229670"/>
          <a:ext cx="4076604" cy="2324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3079">
                  <a:extLst>
                    <a:ext uri="{9D8B030D-6E8A-4147-A177-3AD203B41FA5}">
                      <a16:colId xmlns:a16="http://schemas.microsoft.com/office/drawing/2014/main" val="2377063132"/>
                    </a:ext>
                  </a:extLst>
                </a:gridCol>
                <a:gridCol w="923525">
                  <a:extLst>
                    <a:ext uri="{9D8B030D-6E8A-4147-A177-3AD203B41FA5}">
                      <a16:colId xmlns:a16="http://schemas.microsoft.com/office/drawing/2014/main" val="716074497"/>
                    </a:ext>
                  </a:extLst>
                </a:gridCol>
              </a:tblGrid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Average energy [GeV]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068712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Positron yield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e+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/N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e-</a:t>
                      </a:r>
                      <a:r>
                        <a:rPr lang="en-US" sz="1400" dirty="0"/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51432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Accepted positron yield @DR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e+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/N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e-</a:t>
                      </a:r>
                      <a:r>
                        <a:rPr lang="en-US" sz="1400" dirty="0"/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59736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Bunch length [mm]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 </a:t>
                      </a: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(2.8)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80023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 spread [%]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</a:t>
                      </a: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(0.9)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238156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Spots size [mm]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5.3/2.8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822168"/>
                  </a:ext>
                </a:extLst>
              </a:tr>
              <a:tr h="332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Normalized emittance [</a:t>
                      </a:r>
                      <a:r>
                        <a:rPr lang="en-US" sz="1400" dirty="0" err="1"/>
                        <a:t>mm∙rad</a:t>
                      </a:r>
                      <a:r>
                        <a:rPr lang="en-US" sz="1400" dirty="0"/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267721"/>
                  </a:ext>
                </a:extLst>
              </a:tr>
            </a:tbl>
          </a:graphicData>
        </a:graphic>
      </p:graphicFrame>
      <p:sp>
        <p:nvSpPr>
          <p:cNvPr id="16" name="Rettangolo con angoli arrotondati 2181">
            <a:extLst>
              <a:ext uri="{FF2B5EF4-FFF2-40B4-BE49-F238E27FC236}">
                <a16:creationId xmlns:a16="http://schemas.microsoft.com/office/drawing/2014/main" id="{AFB20863-0FFC-B64D-FEFC-5BB59AD31A05}"/>
              </a:ext>
            </a:extLst>
          </p:cNvPr>
          <p:cNvSpPr/>
          <p:nvPr/>
        </p:nvSpPr>
        <p:spPr>
          <a:xfrm>
            <a:off x="703822" y="718958"/>
            <a:ext cx="3456384" cy="2789037"/>
          </a:xfrm>
          <a:prstGeom prst="roundRect">
            <a:avLst>
              <a:gd name="adj" fmla="val 15458"/>
            </a:avLst>
          </a:prstGeom>
          <a:solidFill>
            <a:schemeClr val="accent1">
              <a:lumMod val="40000"/>
              <a:lumOff val="60000"/>
              <a:alpha val="4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7"/>
              </a:spcBef>
            </a:pPr>
            <a:endParaRPr lang="en-GB" sz="1600" b="1" dirty="0">
              <a:solidFill>
                <a:srgbClr val="FF6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FCDC4-FE1E-5EB5-C56A-79339389FE72}"/>
              </a:ext>
            </a:extLst>
          </p:cNvPr>
          <p:cNvSpPr txBox="1"/>
          <p:nvPr/>
        </p:nvSpPr>
        <p:spPr>
          <a:xfrm>
            <a:off x="935217" y="664419"/>
            <a:ext cx="1655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GB" sz="2000" b="1" baseline="30000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GB" sz="2000" b="1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Drive beam</a:t>
            </a:r>
          </a:p>
        </p:txBody>
      </p:sp>
      <p:sp>
        <p:nvSpPr>
          <p:cNvPr id="18" name="Rettangolo con angoli arrotondati 2181">
            <a:extLst>
              <a:ext uri="{FF2B5EF4-FFF2-40B4-BE49-F238E27FC236}">
                <a16:creationId xmlns:a16="http://schemas.microsoft.com/office/drawing/2014/main" id="{A0D97C61-53F0-0D5D-3E3E-981D421C1631}"/>
              </a:ext>
            </a:extLst>
          </p:cNvPr>
          <p:cNvSpPr/>
          <p:nvPr/>
        </p:nvSpPr>
        <p:spPr>
          <a:xfrm>
            <a:off x="5581674" y="868765"/>
            <a:ext cx="3456384" cy="1800498"/>
          </a:xfrm>
          <a:prstGeom prst="roundRect">
            <a:avLst>
              <a:gd name="adj" fmla="val 15458"/>
            </a:avLst>
          </a:prstGeom>
          <a:solidFill>
            <a:schemeClr val="bg1">
              <a:lumMod val="75000"/>
              <a:alpha val="4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7"/>
              </a:spcBef>
            </a:pPr>
            <a:endParaRPr lang="en-GB" sz="1600" b="1" dirty="0">
              <a:solidFill>
                <a:srgbClr val="FF6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A206AC-A881-8285-A8FE-5629438CE256}"/>
              </a:ext>
            </a:extLst>
          </p:cNvPr>
          <p:cNvSpPr txBox="1"/>
          <p:nvPr/>
        </p:nvSpPr>
        <p:spPr>
          <a:xfrm>
            <a:off x="5915614" y="845073"/>
            <a:ext cx="1964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Target-converter</a:t>
            </a:r>
            <a:endParaRPr lang="en-GB" sz="2000" b="1" dirty="0">
              <a:solidFill>
                <a:srgbClr val="FF6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ttangolo con angoli arrotondati 2181">
            <a:extLst>
              <a:ext uri="{FF2B5EF4-FFF2-40B4-BE49-F238E27FC236}">
                <a16:creationId xmlns:a16="http://schemas.microsoft.com/office/drawing/2014/main" id="{B97AA485-4748-979A-6747-7CDD4C8994AB}"/>
              </a:ext>
            </a:extLst>
          </p:cNvPr>
          <p:cNvSpPr/>
          <p:nvPr/>
        </p:nvSpPr>
        <p:spPr>
          <a:xfrm>
            <a:off x="711716" y="3589995"/>
            <a:ext cx="3456384" cy="2042824"/>
          </a:xfrm>
          <a:prstGeom prst="roundRect">
            <a:avLst>
              <a:gd name="adj" fmla="val 15458"/>
            </a:avLst>
          </a:prstGeom>
          <a:solidFill>
            <a:schemeClr val="accent2">
              <a:lumMod val="40000"/>
              <a:lumOff val="60000"/>
              <a:alpha val="4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7"/>
              </a:spcBef>
            </a:pPr>
            <a:endParaRPr lang="en-GB" sz="1600" b="1" dirty="0">
              <a:solidFill>
                <a:srgbClr val="FF6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A85576-E202-E9B3-1529-58708664E2AF}"/>
              </a:ext>
            </a:extLst>
          </p:cNvPr>
          <p:cNvSpPr txBox="1"/>
          <p:nvPr/>
        </p:nvSpPr>
        <p:spPr>
          <a:xfrm>
            <a:off x="888241" y="3519500"/>
            <a:ext cx="2097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GB" b="1" baseline="30000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en-GB" b="1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Capture system</a:t>
            </a:r>
            <a:endParaRPr lang="en-GB" sz="2000" b="1" dirty="0">
              <a:solidFill>
                <a:srgbClr val="FF6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ttangolo con angoli arrotondati 2181">
            <a:extLst>
              <a:ext uri="{FF2B5EF4-FFF2-40B4-BE49-F238E27FC236}">
                <a16:creationId xmlns:a16="http://schemas.microsoft.com/office/drawing/2014/main" id="{11EB936D-A2E1-F4B3-1E4A-44AF352BF0CA}"/>
              </a:ext>
            </a:extLst>
          </p:cNvPr>
          <p:cNvSpPr/>
          <p:nvPr/>
        </p:nvSpPr>
        <p:spPr>
          <a:xfrm>
            <a:off x="5360879" y="2910055"/>
            <a:ext cx="4523655" cy="2737392"/>
          </a:xfrm>
          <a:prstGeom prst="roundRect">
            <a:avLst>
              <a:gd name="adj" fmla="val 15458"/>
            </a:avLst>
          </a:prstGeom>
          <a:solidFill>
            <a:schemeClr val="accent4">
              <a:lumMod val="40000"/>
              <a:lumOff val="60000"/>
              <a:alpha val="4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7"/>
              </a:spcBef>
            </a:pPr>
            <a:endParaRPr lang="en-GB" sz="1600" b="1" dirty="0">
              <a:solidFill>
                <a:srgbClr val="FF6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BDEE94-3238-7937-2686-7D191E01F52B}"/>
              </a:ext>
            </a:extLst>
          </p:cNvPr>
          <p:cNvSpPr txBox="1"/>
          <p:nvPr/>
        </p:nvSpPr>
        <p:spPr>
          <a:xfrm>
            <a:off x="5744295" y="2829818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GB" b="1" baseline="30000" dirty="0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en-GB" b="1" dirty="0" err="1">
                <a:solidFill>
                  <a:srgbClr val="FF6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endParaRPr lang="en-GB" sz="2000" b="1" dirty="0">
              <a:solidFill>
                <a:srgbClr val="FF6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7E8EC6E5-A737-FCB4-7FAB-F6469BE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67EC324D-1894-95D2-37CA-EADE848D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2601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BBB4E-FE5B-D20C-CAC3-CD27F654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CA986-0F21-2515-A745-5DE0AC7BC44C}"/>
              </a:ext>
            </a:extLst>
          </p:cNvPr>
          <p:cNvSpPr txBox="1"/>
          <p:nvPr/>
        </p:nvSpPr>
        <p:spPr>
          <a:xfrm>
            <a:off x="146367" y="1830547"/>
            <a:ext cx="707164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>
              <a:spcBef>
                <a:spcPts val="0"/>
              </a:spcBef>
              <a:spcAft>
                <a:spcPts val="0"/>
              </a:spcAft>
            </a:pPr>
            <a:r>
              <a:rPr lang="el-GR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typical angular range </a:t>
            </a:r>
            <a:r>
              <a:rPr lang="en-GB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∼</a:t>
            </a:r>
            <a:r>
              <a:rPr lang="en-GB" sz="1300" b="1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few </a:t>
            </a:r>
            <a:r>
              <a:rPr lang="en-GB" sz="1300" b="1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GB" sz="1300" b="1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at 6 GeV </a:t>
            </a:r>
            <a:r>
              <a:rPr lang="en-GB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&lt;111&gt; axis in W</a:t>
            </a:r>
          </a:p>
        </p:txBody>
      </p:sp>
      <p:pic>
        <p:nvPicPr>
          <p:cNvPr id="12" name="Immagine 2058" descr="Immagine che contiene schermata, Elementi grafici, design&#10;&#10;Descrizione generata automaticamente">
            <a:extLst>
              <a:ext uri="{FF2B5EF4-FFF2-40B4-BE49-F238E27FC236}">
                <a16:creationId xmlns:a16="http://schemas.microsoft.com/office/drawing/2014/main" id="{16ACEFF3-407C-36B0-FEE2-FBBD1BA84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2" t="-171" r="-1944" b="62964"/>
          <a:stretch/>
        </p:blipFill>
        <p:spPr>
          <a:xfrm>
            <a:off x="114939" y="1351340"/>
            <a:ext cx="1743056" cy="938679"/>
          </a:xfrm>
          <a:prstGeom prst="rect">
            <a:avLst/>
          </a:prstGeom>
        </p:spPr>
      </p:pic>
      <p:sp>
        <p:nvSpPr>
          <p:cNvPr id="13" name="CasellaDiTesto 2065">
            <a:extLst>
              <a:ext uri="{FF2B5EF4-FFF2-40B4-BE49-F238E27FC236}">
                <a16:creationId xmlns:a16="http://schemas.microsoft.com/office/drawing/2014/main" id="{EE035646-1152-4B55-E2A3-8649DFEE7BBC}"/>
              </a:ext>
            </a:extLst>
          </p:cNvPr>
          <p:cNvSpPr txBox="1"/>
          <p:nvPr/>
        </p:nvSpPr>
        <p:spPr>
          <a:xfrm>
            <a:off x="114939" y="841510"/>
            <a:ext cx="2590928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a-Latn-001" sz="1400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</a:rPr>
              <a:t>oriented crystalline</a:t>
            </a:r>
            <a:br>
              <a:rPr lang="ia-Latn-001" sz="1400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ia-Latn-001" sz="1400" b="0" i="0" u="none" strike="noStrike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</a:rPr>
              <a:t> target</a:t>
            </a:r>
            <a:endParaRPr lang="it-IT" sz="1400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8177D1-C223-BDB1-8138-E1B92086011C}"/>
              </a:ext>
            </a:extLst>
          </p:cNvPr>
          <p:cNvSpPr txBox="1"/>
          <p:nvPr/>
        </p:nvSpPr>
        <p:spPr>
          <a:xfrm>
            <a:off x="1984971" y="1251811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1800" b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  of lattice coherent effects in oriented crystals: </a:t>
            </a:r>
            <a:r>
              <a:rPr lang="en-GB" sz="1800" b="1" u="none" strike="noStrike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channeling</a:t>
            </a:r>
            <a:r>
              <a:rPr lang="en-GB" sz="1800" b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over barrier motion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477D8BD-6EB9-B82B-3763-9ACE5465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244" y="131779"/>
            <a:ext cx="7560840" cy="432048"/>
          </a:xfrm>
        </p:spPr>
        <p:txBody>
          <a:bodyPr>
            <a:normAutofit/>
          </a:bodyPr>
          <a:lstStyle/>
          <a:p>
            <a:r>
              <a:rPr lang="en-GB" dirty="0"/>
              <a:t>Crystal-Based Positron Source for FCC-</a:t>
            </a:r>
            <a:r>
              <a:rPr lang="en-GB" dirty="0" err="1"/>
              <a:t>ee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F9EE56-4CBB-DF60-4E5B-068C00425899}"/>
              </a:ext>
            </a:extLst>
          </p:cNvPr>
          <p:cNvSpPr/>
          <p:nvPr/>
        </p:nvSpPr>
        <p:spPr>
          <a:xfrm>
            <a:off x="4450283" y="3989060"/>
            <a:ext cx="6322492" cy="165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Novel production scheme for positron sources</a:t>
            </a: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Enhancement of photon generation in oriented crystals → enhancement of pair production / positron charge</a:t>
            </a: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Lower energy deposit and PEDD in target → lower heating and thermo-mechanical stress (target reliability)</a:t>
            </a:r>
          </a:p>
        </p:txBody>
      </p:sp>
      <p:sp>
        <p:nvSpPr>
          <p:cNvPr id="23" name="Rettangolo con angoli arrotondati 2181">
            <a:extLst>
              <a:ext uri="{FF2B5EF4-FFF2-40B4-BE49-F238E27FC236}">
                <a16:creationId xmlns:a16="http://schemas.microsoft.com/office/drawing/2014/main" id="{B9D07ADE-77CA-4DE7-5AAF-F966C4801C79}"/>
              </a:ext>
            </a:extLst>
          </p:cNvPr>
          <p:cNvSpPr/>
          <p:nvPr/>
        </p:nvSpPr>
        <p:spPr>
          <a:xfrm>
            <a:off x="2463773" y="689079"/>
            <a:ext cx="5802934" cy="324718"/>
          </a:xfrm>
          <a:prstGeom prst="roundRect">
            <a:avLst>
              <a:gd name="adj" fmla="val 15458"/>
            </a:avLst>
          </a:prstGeom>
          <a:solidFill>
            <a:schemeClr val="accent2"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Originally proposed by R. Chehab,  A. Variola, V. </a:t>
            </a:r>
            <a:r>
              <a:rPr lang="en-GB" sz="1400" b="1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Strakhovenko</a:t>
            </a:r>
            <a:r>
              <a:rPr lang="en-GB" sz="1400" b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X. </a:t>
            </a:r>
            <a:r>
              <a:rPr lang="en-GB" sz="1400" b="1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Artru</a:t>
            </a:r>
            <a:r>
              <a:rPr lang="en-GB" sz="1400" b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C9E180-9F7A-FE89-69B3-824E6F44540C}"/>
              </a:ext>
            </a:extLst>
          </p:cNvPr>
          <p:cNvSpPr txBox="1"/>
          <p:nvPr/>
        </p:nvSpPr>
        <p:spPr>
          <a:xfrm>
            <a:off x="4234259" y="990201"/>
            <a:ext cx="62031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chemeClr val="accent6">
                    <a:lumMod val="50000"/>
                  </a:schemeClr>
                </a:solidFill>
              </a:rPr>
              <a:t>R. Chehab et al., in Proc. of the 1989 IEEE Particle Accelerator Conf., 1989, pp. 283–285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377C8-6118-BF48-D7AB-BBD4A026F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507" y="1347108"/>
            <a:ext cx="3384488" cy="272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4CC38C-425B-285E-DA99-4586C6EE91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9" t="22756" r="62285" b="15492"/>
          <a:stretch/>
        </p:blipFill>
        <p:spPr>
          <a:xfrm>
            <a:off x="575101" y="2467961"/>
            <a:ext cx="3014353" cy="3113727"/>
          </a:xfrm>
          <a:prstGeom prst="rect">
            <a:avLst/>
          </a:prstGeom>
        </p:spPr>
      </p:pic>
      <p:sp>
        <p:nvSpPr>
          <p:cNvPr id="15" name="Rettangolo con angoli arrotondati 2181">
            <a:extLst>
              <a:ext uri="{FF2B5EF4-FFF2-40B4-BE49-F238E27FC236}">
                <a16:creationId xmlns:a16="http://schemas.microsoft.com/office/drawing/2014/main" id="{E282890D-1DA8-AD49-A6D4-A0217345B881}"/>
              </a:ext>
            </a:extLst>
          </p:cNvPr>
          <p:cNvSpPr/>
          <p:nvPr/>
        </p:nvSpPr>
        <p:spPr>
          <a:xfrm>
            <a:off x="3575117" y="2959733"/>
            <a:ext cx="2175719" cy="669966"/>
          </a:xfrm>
          <a:prstGeom prst="roundRect">
            <a:avLst>
              <a:gd name="adj" fmla="val 15458"/>
            </a:avLst>
          </a:prstGeom>
          <a:solidFill>
            <a:schemeClr val="accent1">
              <a:lumMod val="40000"/>
              <a:lumOff val="60000"/>
              <a:alpha val="4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7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 options were considered for FCC-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AB36-45F1-F607-8962-A0DCF161D6C9}"/>
              </a:ext>
            </a:extLst>
          </p:cNvPr>
          <p:cNvSpPr txBox="1"/>
          <p:nvPr/>
        </p:nvSpPr>
        <p:spPr>
          <a:xfrm>
            <a:off x="3387259" y="2103996"/>
            <a:ext cx="3473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Several experiments:  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Orsay, WA103@CERN and KEK (in the 1 – 10 GeV region)</a:t>
            </a: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7E20C6D9-188C-448A-185C-584A1D27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151841EE-8529-16D0-CB78-6214E267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4DB0B-C41E-1470-F793-934DE75CFEB7}"/>
              </a:ext>
            </a:extLst>
          </p:cNvPr>
          <p:cNvSpPr txBox="1"/>
          <p:nvPr/>
        </p:nvSpPr>
        <p:spPr>
          <a:xfrm>
            <a:off x="8809902" y="2651562"/>
            <a:ext cx="15753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2.86 GeV e</a:t>
            </a:r>
            <a:r>
              <a:rPr lang="en-US" sz="1100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beam on</a:t>
            </a:r>
          </a:p>
          <a:p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mm-thick W target</a:t>
            </a:r>
          </a:p>
        </p:txBody>
      </p:sp>
    </p:spTree>
    <p:extLst>
      <p:ext uri="{BB962C8B-B14F-4D97-AF65-F5344CB8AC3E}">
        <p14:creationId xmlns:p14="http://schemas.microsoft.com/office/powerpoint/2010/main" val="1742005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BBB4E-FE5B-D20C-CAC3-CD27F654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AB14316-F1C5-7186-BEFA-49FD1C86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939" y="149425"/>
            <a:ext cx="8568951" cy="432048"/>
          </a:xfrm>
        </p:spPr>
        <p:txBody>
          <a:bodyPr>
            <a:normAutofit fontScale="90000"/>
          </a:bodyPr>
          <a:lstStyle/>
          <a:p>
            <a:r>
              <a:rPr lang="en-GB" dirty="0"/>
              <a:t>Crystal-Based Positron Source for FCC-</a:t>
            </a:r>
            <a:r>
              <a:rPr lang="en-GB" dirty="0" err="1"/>
              <a:t>ee</a:t>
            </a:r>
            <a:r>
              <a:rPr lang="en-GB" dirty="0"/>
              <a:t>  (towards conceptual design)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181D3-9465-2021-E1F4-CDCDDEC4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822" y="1883146"/>
            <a:ext cx="4574976" cy="1344194"/>
          </a:xfrm>
          <a:prstGeom prst="rect">
            <a:avLst/>
          </a:prstGeom>
        </p:spPr>
      </p:pic>
      <p:sp>
        <p:nvSpPr>
          <p:cNvPr id="12" name="Rettangolo con angoli arrotondati 2181">
            <a:extLst>
              <a:ext uri="{FF2B5EF4-FFF2-40B4-BE49-F238E27FC236}">
                <a16:creationId xmlns:a16="http://schemas.microsoft.com/office/drawing/2014/main" id="{C5265546-D670-FE63-0A6E-DDAA53FAB187}"/>
              </a:ext>
            </a:extLst>
          </p:cNvPr>
          <p:cNvSpPr/>
          <p:nvPr/>
        </p:nvSpPr>
        <p:spPr>
          <a:xfrm>
            <a:off x="5706902" y="3547555"/>
            <a:ext cx="4974541" cy="926530"/>
          </a:xfrm>
          <a:prstGeom prst="roundRect">
            <a:avLst>
              <a:gd name="adj" fmla="val 15458"/>
            </a:avLst>
          </a:prstGeom>
          <a:solidFill>
            <a:schemeClr val="accent2"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tx1"/>
                </a:solidFill>
              </a:rPr>
              <a:t>Simulation studies converge to a total W thickness of about </a:t>
            </a:r>
            <a:r>
              <a:rPr lang="en-GB" sz="1800" b="1" dirty="0">
                <a:solidFill>
                  <a:schemeClr val="tx1"/>
                </a:solidFill>
              </a:rPr>
              <a:t>10 - 12 mm </a:t>
            </a:r>
          </a:p>
          <a:p>
            <a:r>
              <a:rPr lang="en-GB" sz="1800" dirty="0">
                <a:solidFill>
                  <a:schemeClr val="tx1"/>
                </a:solidFill>
              </a:rPr>
              <a:t>→ need D∼0 (</a:t>
            </a:r>
            <a:r>
              <a:rPr lang="en-US" sz="1800" dirty="0">
                <a:solidFill>
                  <a:schemeClr val="tx1"/>
                </a:solidFill>
              </a:rPr>
              <a:t>2 targets</a:t>
            </a:r>
            <a:r>
              <a:rPr lang="en-GB" sz="1800" dirty="0">
                <a:solidFill>
                  <a:schemeClr val="tx1"/>
                </a:solidFill>
              </a:rPr>
              <a:t>) or 1 thick single-crystal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AE5E69-60BE-A1A0-6144-95583EC9EC44}"/>
              </a:ext>
            </a:extLst>
          </p:cNvPr>
          <p:cNvSpPr txBox="1"/>
          <p:nvPr/>
        </p:nvSpPr>
        <p:spPr>
          <a:xfrm>
            <a:off x="44107" y="5045968"/>
            <a:ext cx="10637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The whole setup was simulated through Geant4 toolkit taking advantage of GeantG4ChannelingFastSimModel, which is based on CRYSTALRAD code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73641-2C2B-4C88-2A53-AA1BBBF2DE40}"/>
              </a:ext>
            </a:extLst>
          </p:cNvPr>
          <p:cNvSpPr txBox="1"/>
          <p:nvPr/>
        </p:nvSpPr>
        <p:spPr>
          <a:xfrm>
            <a:off x="917097" y="719943"/>
            <a:ext cx="9764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simulation environment was benchmarked/validated with experiments at energies of interest for positron sources of future colliders → optimization studies  for the FCC-</a:t>
            </a:r>
            <a:r>
              <a:rPr lang="en-US" sz="1800" b="1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</a:t>
            </a:r>
            <a:endParaRPr lang="en-US" sz="1800" b="1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9E6E56C-5088-F56D-01DC-7054E42C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2" y="683566"/>
            <a:ext cx="674465" cy="7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5B2E49-3412-535B-3620-9B763C7755F0}"/>
              </a:ext>
            </a:extLst>
          </p:cNvPr>
          <p:cNvSpPr txBox="1"/>
          <p:nvPr/>
        </p:nvSpPr>
        <p:spPr>
          <a:xfrm>
            <a:off x="7123980" y="1285932"/>
            <a:ext cx="35574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L.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Bandiera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 et al., Eur. Phys. J. C (2022) 82:699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2C780-11A2-152C-6C36-7155C282738B}"/>
              </a:ext>
            </a:extLst>
          </p:cNvPr>
          <p:cNvSpPr txBox="1"/>
          <p:nvPr/>
        </p:nvSpPr>
        <p:spPr>
          <a:xfrm>
            <a:off x="8240392" y="5364792"/>
            <a:ext cx="24225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Sytov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 et al. JKPS 83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7A223-CB70-6689-F717-C44825C73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54" y="1432443"/>
            <a:ext cx="4879833" cy="3633638"/>
          </a:xfrm>
          <a:prstGeom prst="rect">
            <a:avLst/>
          </a:prstGeom>
        </p:spPr>
      </p:pic>
      <p:sp>
        <p:nvSpPr>
          <p:cNvPr id="9" name="Rettangolo con angoli arrotondati 2186">
            <a:extLst>
              <a:ext uri="{FF2B5EF4-FFF2-40B4-BE49-F238E27FC236}">
                <a16:creationId xmlns:a16="http://schemas.microsoft.com/office/drawing/2014/main" id="{05E1CCF4-2BB6-7517-C652-7F22FC6D6706}"/>
              </a:ext>
            </a:extLst>
          </p:cNvPr>
          <p:cNvSpPr/>
          <p:nvPr/>
        </p:nvSpPr>
        <p:spPr>
          <a:xfrm>
            <a:off x="2118645" y="1486310"/>
            <a:ext cx="1035494" cy="3199618"/>
          </a:xfrm>
          <a:prstGeom prst="roundRect">
            <a:avLst>
              <a:gd name="adj" fmla="val 6032"/>
            </a:avLst>
          </a:prstGeom>
          <a:solidFill>
            <a:schemeClr val="accent2"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C6F921-E784-6E99-04DB-8840B014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54425AEC-8209-0314-6E8B-A345375D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536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E47D0-7C0A-0FFE-8860-2823CF5C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C6BD113-80C0-E530-8B97-12CDC412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732" y="124086"/>
            <a:ext cx="7488832" cy="432048"/>
          </a:xfrm>
        </p:spPr>
        <p:txBody>
          <a:bodyPr>
            <a:normAutofit/>
          </a:bodyPr>
          <a:lstStyle/>
          <a:p>
            <a:r>
              <a:rPr lang="en-GB" dirty="0"/>
              <a:t>Integration and Operation of the Crystal Target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8442B7-D1C0-71AB-44CD-AD23F4DF64D2}"/>
              </a:ext>
            </a:extLst>
          </p:cNvPr>
          <p:cNvSpPr/>
          <p:nvPr/>
        </p:nvSpPr>
        <p:spPr>
          <a:xfrm>
            <a:off x="214723" y="648922"/>
            <a:ext cx="5446785" cy="248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 heating 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photon yield remains stable up to </a:t>
            </a:r>
            <a:r>
              <a:rPr lang="en-GB" sz="1800" dirty="0">
                <a:solidFill>
                  <a:schemeClr val="tx1"/>
                </a:solidFill>
              </a:rPr>
              <a:t>∼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500 ⁰K </a:t>
            </a:r>
            <a:endParaRPr lang="en-GB" sz="1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 alignment 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goniometer. The typical precision of the pre-alignment procedure ∼1 </a:t>
            </a:r>
            <a:r>
              <a:rPr lang="en-GB" sz="1800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mrad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Margins for improvement.</a:t>
            </a: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 quality 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crystalline quality of 10 – 12 mm thick W sample is lower than for a thin sample → lower yield, but larger acceptance angles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A6A81B-3346-15F5-A7F0-41F567ED1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1" b="52079"/>
          <a:stretch/>
        </p:blipFill>
        <p:spPr>
          <a:xfrm>
            <a:off x="0" y="3427916"/>
            <a:ext cx="3312368" cy="13300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E145A2-DC8B-8E0E-6294-E6566FF3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5" r="17444"/>
          <a:stretch/>
        </p:blipFill>
        <p:spPr>
          <a:xfrm>
            <a:off x="3228168" y="3204233"/>
            <a:ext cx="2374243" cy="176972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FAC9A3-B4C0-A515-25EC-485B0B520122}"/>
              </a:ext>
            </a:extLst>
          </p:cNvPr>
          <p:cNvSpPr txBox="1"/>
          <p:nvPr/>
        </p:nvSpPr>
        <p:spPr>
          <a:xfrm>
            <a:off x="201812" y="4975701"/>
            <a:ext cx="542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+mj-lt"/>
              </a:rPr>
              <a:t>At local level: </a:t>
            </a:r>
            <a:r>
              <a:rPr lang="en-GB" sz="1200" dirty="0" err="1">
                <a:solidFill>
                  <a:srgbClr val="000000"/>
                </a:solidFill>
                <a:latin typeface="+mj-lt"/>
              </a:rPr>
              <a:t>m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osaicity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 is contained within 0.2 – 0.4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mrad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GB" sz="1200" u="sng" dirty="0">
                <a:latin typeface="+mj-lt"/>
              </a:rPr>
              <a:t>At larger scale: </a:t>
            </a:r>
            <a:r>
              <a:rPr lang="en-GB" sz="1200" dirty="0">
                <a:latin typeface="+mj-lt"/>
              </a:rPr>
              <a:t>separate crystal domains (on 10x10x10 mm</a:t>
            </a:r>
            <a:r>
              <a:rPr lang="en-GB" sz="1200" baseline="30000" dirty="0">
                <a:latin typeface="+mj-lt"/>
              </a:rPr>
              <a:t>3</a:t>
            </a:r>
            <a:r>
              <a:rPr lang="en-GB" sz="1200" dirty="0">
                <a:latin typeface="+mj-lt"/>
              </a:rPr>
              <a:t>, total angular distribution of all the crystals domains is within 8.7 </a:t>
            </a:r>
            <a:r>
              <a:rPr lang="en-GB" sz="1200" dirty="0" err="1">
                <a:latin typeface="+mj-lt"/>
              </a:rPr>
              <a:t>mrad</a:t>
            </a:r>
            <a:r>
              <a:rPr lang="en-GB" sz="1200" dirty="0">
                <a:latin typeface="+mj-lt"/>
              </a:rPr>
              <a:t>)</a:t>
            </a:r>
          </a:p>
        </p:txBody>
      </p:sp>
      <p:sp>
        <p:nvSpPr>
          <p:cNvPr id="33" name="Rettangolo con angoli arrotondati 2181">
            <a:extLst>
              <a:ext uri="{FF2B5EF4-FFF2-40B4-BE49-F238E27FC236}">
                <a16:creationId xmlns:a16="http://schemas.microsoft.com/office/drawing/2014/main" id="{97179CEC-57A4-4B63-9966-4314A0001261}"/>
              </a:ext>
            </a:extLst>
          </p:cNvPr>
          <p:cNvSpPr/>
          <p:nvPr/>
        </p:nvSpPr>
        <p:spPr>
          <a:xfrm>
            <a:off x="5890443" y="4510696"/>
            <a:ext cx="4824035" cy="926530"/>
          </a:xfrm>
          <a:prstGeom prst="roundRect">
            <a:avLst>
              <a:gd name="adj" fmla="val 15458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0000"/>
              </a:lnSpc>
              <a:spcAft>
                <a:spcPts val="0"/>
              </a:spcAft>
              <a:buSzPct val="80000"/>
              <a:buNone/>
            </a:pPr>
            <a:r>
              <a:rPr lang="en-US" sz="18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Experimental studies and validation are needed !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SzPct val="80000"/>
              <a:buNone/>
            </a:pPr>
            <a:r>
              <a:rPr lang="en-US" sz="18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(tests @MAMI, DESY, CERN, potential target design validation at P</a:t>
            </a:r>
            <a:r>
              <a:rPr lang="en-US" sz="1800" baseline="300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3</a:t>
            </a:r>
            <a:r>
              <a:rPr lang="en-US" sz="18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)</a:t>
            </a:r>
            <a:endParaRPr lang="en-US" sz="1800" baseline="3000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92D19F-7A42-6686-2C7B-BED4D497915B}"/>
              </a:ext>
            </a:extLst>
          </p:cNvPr>
          <p:cNvSpPr txBox="1"/>
          <p:nvPr/>
        </p:nvSpPr>
        <p:spPr>
          <a:xfrm>
            <a:off x="6046438" y="916436"/>
            <a:ext cx="4487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Misalignment </a:t>
            </a:r>
            <a:r>
              <a:rPr lang="en-GB" sz="1400" dirty="0" err="1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w.r.t.</a:t>
            </a:r>
            <a:r>
              <a:rPr lang="en-GB" sz="1400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desired axis &lt;111&gt; of 12 mm-thick W crystal @500 ⁰K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F5ADE5-B717-B81E-EFDC-4491C3EF9D71}"/>
              </a:ext>
            </a:extLst>
          </p:cNvPr>
          <p:cNvSpPr txBox="1"/>
          <p:nvPr/>
        </p:nvSpPr>
        <p:spPr>
          <a:xfrm>
            <a:off x="3226147" y="3173760"/>
            <a:ext cx="2306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of the sample </a:t>
            </a:r>
            <a:r>
              <a:rPr lang="en-GB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mosaicity</a:t>
            </a:r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measured at BM05 beamline</a:t>
            </a:r>
          </a:p>
          <a:p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ESRF for 10 mm thick W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6C3BB5D-B8F2-BC02-5197-04AAA7562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15" y="3396902"/>
            <a:ext cx="3070929" cy="144822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00CDC10-9AE8-3343-8B51-3BE1FBD9A99F}"/>
              </a:ext>
            </a:extLst>
          </p:cNvPr>
          <p:cNvSpPr txBox="1"/>
          <p:nvPr/>
        </p:nvSpPr>
        <p:spPr>
          <a:xfrm>
            <a:off x="362260" y="3184793"/>
            <a:ext cx="29089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Beam test at the DESY TB 21 with 5.6 GeV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25C137-41CE-8C5B-9476-49443C6EB24A}"/>
              </a:ext>
            </a:extLst>
          </p:cNvPr>
          <p:cNvSpPr txBox="1"/>
          <p:nvPr/>
        </p:nvSpPr>
        <p:spPr>
          <a:xfrm>
            <a:off x="562010" y="3414615"/>
            <a:ext cx="2051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Spectra of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at various angular configurations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795725-D332-CDBB-23B8-CD890A869720}"/>
              </a:ext>
            </a:extLst>
          </p:cNvPr>
          <p:cNvSpPr txBox="1"/>
          <p:nvPr/>
        </p:nvSpPr>
        <p:spPr>
          <a:xfrm>
            <a:off x="3297439" y="4725112"/>
            <a:ext cx="23300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Helvetica" pitchFamily="2" charset="0"/>
              </a:rPr>
              <a:t>C</a:t>
            </a:r>
            <a:r>
              <a:rPr lang="en-GB" sz="9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ourtesy of Thu </a:t>
            </a:r>
            <a:r>
              <a:rPr lang="en-GB" sz="900" b="0" i="0" u="none" strike="noStrike" dirty="0" err="1">
                <a:solidFill>
                  <a:schemeClr val="bg1"/>
                </a:solidFill>
                <a:effectLst/>
                <a:latin typeface="Helvetica" pitchFamily="2" charset="0"/>
              </a:rPr>
              <a:t>Nhi</a:t>
            </a:r>
            <a:r>
              <a:rPr lang="en-GB" sz="9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 Tran Caliste</a:t>
            </a:r>
            <a:r>
              <a:rPr lang="uk-UA" sz="9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 (</a:t>
            </a:r>
            <a:r>
              <a:rPr lang="en-US" sz="9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INFN</a:t>
            </a:r>
            <a:r>
              <a:rPr lang="uk-UA" sz="9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)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19EC1E7-1C41-0965-1FF3-E065ECC027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1" t="4672"/>
          <a:stretch/>
        </p:blipFill>
        <p:spPr>
          <a:xfrm>
            <a:off x="5494260" y="3229571"/>
            <a:ext cx="322180" cy="146234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5D70177-CB6A-2A00-A085-394FD8E539CA}"/>
              </a:ext>
            </a:extLst>
          </p:cNvPr>
          <p:cNvSpPr txBox="1"/>
          <p:nvPr/>
        </p:nvSpPr>
        <p:spPr>
          <a:xfrm>
            <a:off x="617304" y="4430065"/>
            <a:ext cx="2051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2.25 mm thick W crystal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97CF8-F6C6-4C64-C2F7-C31ACD1D2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838" y="1382155"/>
            <a:ext cx="4957137" cy="2895524"/>
          </a:xfrm>
          <a:prstGeom prst="rect">
            <a:avLst/>
          </a:prstGeom>
        </p:spPr>
      </p:pic>
      <p:sp>
        <p:nvSpPr>
          <p:cNvPr id="20" name="Rettangolo con angoli arrotondati 2186">
            <a:extLst>
              <a:ext uri="{FF2B5EF4-FFF2-40B4-BE49-F238E27FC236}">
                <a16:creationId xmlns:a16="http://schemas.microsoft.com/office/drawing/2014/main" id="{025A5DE9-C447-AB42-723C-3B73CCBADCB1}"/>
              </a:ext>
            </a:extLst>
          </p:cNvPr>
          <p:cNvSpPr/>
          <p:nvPr/>
        </p:nvSpPr>
        <p:spPr>
          <a:xfrm>
            <a:off x="6049331" y="1382155"/>
            <a:ext cx="1949001" cy="2583694"/>
          </a:xfrm>
          <a:prstGeom prst="roundRect">
            <a:avLst>
              <a:gd name="adj" fmla="val 6032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7DB5965A-0B72-A7C6-8458-4D69CA3D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A1642A6-DA1C-4D65-EBE2-31F7F2CD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53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2E71-8C60-3B46-88EB-42E690AC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89" y="168577"/>
            <a:ext cx="8371285" cy="432048"/>
          </a:xfrm>
        </p:spPr>
        <p:txBody>
          <a:bodyPr>
            <a:normAutofit/>
          </a:bodyPr>
          <a:lstStyle/>
          <a:p>
            <a:r>
              <a:rPr lang="en-GB" dirty="0"/>
              <a:t> PSI Positron Production experiment: P</a:t>
            </a:r>
            <a:r>
              <a:rPr lang="en-GB" baseline="30000" dirty="0"/>
              <a:t>3</a:t>
            </a:r>
            <a:r>
              <a:rPr lang="en-GB" dirty="0"/>
              <a:t> or P-cubed  </a:t>
            </a:r>
            <a:endParaRPr lang="en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63BFA5-4F59-F720-F1CE-FE545AB2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0A380-4ADE-EC76-3BCF-301331F22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786" y="652849"/>
            <a:ext cx="1676853" cy="437095"/>
          </a:xfrm>
          <a:prstGeom prst="rect">
            <a:avLst/>
          </a:prstGeom>
        </p:spPr>
      </p:pic>
      <p:pic>
        <p:nvPicPr>
          <p:cNvPr id="21" name="Picture 20" descr="A machine with many boxes&#10;&#10;Description automatically generated">
            <a:extLst>
              <a:ext uri="{FF2B5EF4-FFF2-40B4-BE49-F238E27FC236}">
                <a16:creationId xmlns:a16="http://schemas.microsoft.com/office/drawing/2014/main" id="{BD2DD687-9C02-1C20-65D7-77C52254E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" y="2811292"/>
            <a:ext cx="4294560" cy="2450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B2BED9-85F7-A546-509E-74781D7C02F6}"/>
              </a:ext>
            </a:extLst>
          </p:cNvPr>
          <p:cNvSpPr txBox="1"/>
          <p:nvPr/>
        </p:nvSpPr>
        <p:spPr>
          <a:xfrm>
            <a:off x="0" y="5411055"/>
            <a:ext cx="42193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accent6">
                    <a:lumMod val="50000"/>
                  </a:schemeClr>
                </a:solidFill>
              </a:rPr>
              <a:t>N. </a:t>
            </a:r>
            <a:r>
              <a:rPr lang="en-US" sz="1000" i="1" dirty="0" err="1">
                <a:solidFill>
                  <a:schemeClr val="accent6">
                    <a:lumMod val="50000"/>
                  </a:schemeClr>
                </a:solidFill>
              </a:rPr>
              <a:t>Vallis</a:t>
            </a: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</a:rPr>
              <a:t> et al., Phys. Rev. Accel. Beams 27, 013401 – 2024</a:t>
            </a:r>
            <a:endParaRPr lang="en-GB" sz="1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A8B47215-6BA4-D53F-6FCB-D14528773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0" y="729241"/>
            <a:ext cx="6637430" cy="14336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BE58E5-0B43-6702-4685-939BC42B3720}"/>
              </a:ext>
            </a:extLst>
          </p:cNvPr>
          <p:cNvSpPr txBox="1"/>
          <p:nvPr/>
        </p:nvSpPr>
        <p:spPr>
          <a:xfrm>
            <a:off x="-22424" y="2171885"/>
            <a:ext cx="591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E05314"/>
                </a:solidFill>
                <a:latin typeface="+mn-lt"/>
              </a:rPr>
              <a:t>Key Technology: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High-Temperature Superconducting (HTS) solenoid to deliver high field near the target exit.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58105-E752-2EEE-6A9F-ABC0E3DDB204}"/>
              </a:ext>
            </a:extLst>
          </p:cNvPr>
          <p:cNvSpPr/>
          <p:nvPr/>
        </p:nvSpPr>
        <p:spPr>
          <a:xfrm>
            <a:off x="2934009" y="4921432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P</a:t>
            </a:r>
            <a:r>
              <a:rPr lang="en-US" sz="1800" baseline="30000" dirty="0"/>
              <a:t>3</a:t>
            </a:r>
            <a:r>
              <a:rPr lang="en-US" sz="1800" dirty="0"/>
              <a:t> Layout</a:t>
            </a:r>
            <a:endParaRPr lang="en-FR" sz="18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C991989-5BFD-15CC-4C47-FA47B27FA4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86"/>
          <a:stretch/>
        </p:blipFill>
        <p:spPr>
          <a:xfrm>
            <a:off x="7053540" y="1053453"/>
            <a:ext cx="2149271" cy="1266070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1983EA92-AA2C-F99D-4FED-FE01EE6729BA}"/>
              </a:ext>
            </a:extLst>
          </p:cNvPr>
          <p:cNvSpPr txBox="1">
            <a:spLocks/>
          </p:cNvSpPr>
          <p:nvPr/>
        </p:nvSpPr>
        <p:spPr bwMode="auto">
          <a:xfrm>
            <a:off x="6711798" y="2360337"/>
            <a:ext cx="4027063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HTS solenoid integrated in the cryostat (M. Duda et al.)</a:t>
            </a:r>
          </a:p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magnetic field: 12 T (tested up to 18 T)</a:t>
            </a:r>
            <a:endParaRPr lang="de-CH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2C9035-9A1C-B329-6E0D-01DD40F6B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11" y="1156797"/>
            <a:ext cx="1508305" cy="100612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7DBC4F8-5F67-52F5-5163-DED886B62F1A}"/>
              </a:ext>
            </a:extLst>
          </p:cNvPr>
          <p:cNvSpPr/>
          <p:nvPr/>
        </p:nvSpPr>
        <p:spPr>
          <a:xfrm>
            <a:off x="4544121" y="2900675"/>
            <a:ext cx="6037811" cy="248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Demonstrator for positron production and capture using the </a:t>
            </a:r>
            <a:r>
              <a:rPr lang="en-GB" sz="1800" b="1" u="sng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 GeV </a:t>
            </a:r>
            <a:r>
              <a:rPr lang="en-GB" sz="1800" b="1" u="sng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sz="1800" b="1" u="sng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the </a:t>
            </a:r>
            <a:r>
              <a:rPr lang="en-GB" sz="1800" b="1" u="sng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SwissFEL</a:t>
            </a:r>
            <a:r>
              <a:rPr lang="en-GB" sz="1800" b="1" u="sng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facility at PSI </a:t>
            </a:r>
            <a:r>
              <a:rPr lang="en-GB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will be realized to validate the proposed concept for the FCC-</a:t>
            </a:r>
            <a:r>
              <a:rPr lang="en-GB" sz="1800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</a:t>
            </a:r>
            <a:r>
              <a:rPr lang="en-GB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positron source</a:t>
            </a: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installation works at </a:t>
            </a:r>
            <a:r>
              <a:rPr lang="en-GB" sz="1800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SwissFEL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progressing smoothly</a:t>
            </a: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Based on the current progress, the major part of the installation work is expected to conclude by the end of 2025, making it possible to start the operation in 2026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C4D819EE-EDAF-5B73-3F1B-E5FBD399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365281D-303E-AF70-FBB5-467D7A239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8552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DC07-5365-CDCF-4714-5D1526ED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696743" cy="432048"/>
          </a:xfrm>
        </p:spPr>
        <p:txBody>
          <a:bodyPr>
            <a:normAutofit/>
          </a:bodyPr>
          <a:lstStyle/>
          <a:p>
            <a:r>
              <a:rPr lang="en-GB" dirty="0"/>
              <a:t>Towards the TDR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23356-FC6D-852F-4EB8-56C934F4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CB655D-8003-ACF5-75EB-5CFD33C04F30}"/>
              </a:ext>
            </a:extLst>
          </p:cNvPr>
          <p:cNvSpPr/>
          <p:nvPr/>
        </p:nvSpPr>
        <p:spPr>
          <a:xfrm>
            <a:off x="561851" y="867011"/>
            <a:ext cx="9865096" cy="1013098"/>
          </a:xfrm>
          <a:prstGeom prst="rect">
            <a:avLst/>
          </a:prstGeom>
          <a:ln w="19050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pPr defTabSz="415431">
              <a:spcBef>
                <a:spcPts val="700"/>
              </a:spcBef>
              <a:buClr>
                <a:srgbClr val="484848"/>
              </a:buClr>
              <a:buSzPct val="100000"/>
              <a:defRPr sz="2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</a:rPr>
              <a:t>The current design assumes </a:t>
            </a:r>
            <a:r>
              <a:rPr lang="en-GB" sz="1800" b="1" dirty="0">
                <a:solidFill>
                  <a:srgbClr val="FF6700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</a:rPr>
              <a:t>L-band 2 GHz RF frequency </a:t>
            </a:r>
            <a:r>
              <a:rPr lang="en-GB" sz="1800" b="1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</a:rPr>
              <a:t>→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</a:rPr>
              <a:t> limited availability of the power sources</a:t>
            </a:r>
          </a:p>
          <a:p>
            <a:pPr defTabSz="415431">
              <a:spcBef>
                <a:spcPts val="700"/>
              </a:spcBef>
              <a:buClr>
                <a:srgbClr val="484848"/>
              </a:buClr>
              <a:buSzPct val="100000"/>
              <a:defRPr sz="2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en-GB" sz="1800" b="1" u="sng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Strong recommendation</a:t>
            </a:r>
            <a:r>
              <a:rPr lang="en-GB" sz="1800" b="1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: 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investigate the </a:t>
            </a:r>
            <a:r>
              <a:rPr lang="en-GB" sz="1800" b="1" dirty="0">
                <a:solidFill>
                  <a:srgbClr val="FF6700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feasibility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 of adopting </a:t>
            </a:r>
            <a:r>
              <a:rPr lang="en-GB" sz="1800" dirty="0">
                <a:solidFill>
                  <a:srgbClr val="FF6700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“</a:t>
            </a:r>
            <a:r>
              <a:rPr lang="en-GB" sz="1800" b="1" dirty="0">
                <a:solidFill>
                  <a:srgbClr val="FF6700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commercial” S-band frequency for the positron capture and </a:t>
            </a:r>
            <a:r>
              <a:rPr lang="en-GB" sz="1800" b="1" dirty="0" err="1">
                <a:solidFill>
                  <a:srgbClr val="FF6700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linac</a:t>
            </a:r>
            <a:r>
              <a:rPr lang="en-GB" sz="1800" b="1" dirty="0">
                <a:solidFill>
                  <a:srgbClr val="FF6700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  <a:sym typeface="Palatino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F2847-02E4-8FAE-29E1-74ED3610288C}"/>
              </a:ext>
            </a:extLst>
          </p:cNvPr>
          <p:cNvSpPr/>
          <p:nvPr/>
        </p:nvSpPr>
        <p:spPr>
          <a:xfrm>
            <a:off x="273819" y="2165648"/>
            <a:ext cx="6235757" cy="3185932"/>
          </a:xfrm>
          <a:prstGeom prst="rect">
            <a:avLst/>
          </a:prstGeom>
        </p:spPr>
        <p:txBody>
          <a:bodyPr wrap="square" rIns="90000" bIns="36000">
            <a:spAutoFit/>
          </a:bodyPr>
          <a:lstStyle/>
          <a:p>
            <a:pPr marL="336632" indent="-336632">
              <a:spcBef>
                <a:spcPts val="707"/>
              </a:spcBef>
              <a:spcAft>
                <a:spcPts val="600"/>
              </a:spcAft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Choice of RF frequency 3.006 GHz (e+ </a:t>
            </a:r>
            <a:r>
              <a:rPr lang="en-GB" sz="1800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and 2 GHz and 1.504 GHz (capture </a:t>
            </a:r>
            <a:r>
              <a:rPr lang="en-GB" sz="1800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). Further investigations on 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NC vs. SC solenoid focusing, solenoid vs. quadrupole focusing for positron </a:t>
            </a:r>
            <a:r>
              <a:rPr lang="en-US" sz="1800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</a:t>
            </a:r>
            <a:r>
              <a:rPr lang="en-US" sz="1800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driver parameters                                             ☞ </a:t>
            </a:r>
            <a:r>
              <a:rPr lang="en-US" sz="1800" i="1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impact on overall performance, layout, cost and power consumption.</a:t>
            </a:r>
            <a:endParaRPr lang="en-GB" sz="1800" i="1" dirty="0">
              <a:solidFill>
                <a:srgbClr val="E0531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36632" indent="-336632">
              <a:spcBef>
                <a:spcPts val="707"/>
              </a:spcBef>
              <a:spcAft>
                <a:spcPts val="600"/>
              </a:spcAft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Start-to-end simulations and optimizations including the TL, Energy Compressor and tracking in the Damping Ring</a:t>
            </a:r>
          </a:p>
          <a:p>
            <a:pPr marL="336632" indent="-336632">
              <a:spcBef>
                <a:spcPts val="707"/>
              </a:spcBef>
              <a:spcAft>
                <a:spcPts val="600"/>
              </a:spcAft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Detailed misalignment/error studies and tolerances. Hardware specs. Diagnostics.</a:t>
            </a:r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38C2315-C60D-8FE8-B3EA-06B919D5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EA7141B-69FD-3DAD-A490-E18AD8AA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E4E143-6B96-22FB-C3D3-A26826407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576" y="2484385"/>
            <a:ext cx="4124534" cy="2524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16E75B-5924-C1A5-4599-E312EC240697}"/>
              </a:ext>
            </a:extLst>
          </p:cNvPr>
          <p:cNvSpPr txBox="1"/>
          <p:nvPr/>
        </p:nvSpPr>
        <p:spPr>
          <a:xfrm>
            <a:off x="7042571" y="4181872"/>
            <a:ext cx="28006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Longitudinal phase-space after the ECS and TL</a:t>
            </a:r>
          </a:p>
          <a:p>
            <a:r>
              <a:rPr lang="en-US" sz="11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(preliminary, work in progress)</a:t>
            </a:r>
            <a:endParaRPr lang="en-GB" sz="1100" dirty="0">
              <a:solidFill>
                <a:srgbClr val="3F3F3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4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95178-32E4-E2C9-5A55-2EE5DDAA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D49122D5-6DB2-7AE6-E0F4-B84D5A022C23}"/>
              </a:ext>
            </a:extLst>
          </p:cNvPr>
          <p:cNvSpPr txBox="1">
            <a:spLocks/>
          </p:cNvSpPr>
          <p:nvPr/>
        </p:nvSpPr>
        <p:spPr>
          <a:xfrm>
            <a:off x="489843" y="2031896"/>
            <a:ext cx="9865096" cy="3230096"/>
          </a:xfrm>
          <a:prstGeom prst="rect">
            <a:avLst/>
          </a:prstGeom>
        </p:spPr>
        <p:txBody>
          <a:bodyPr lIns="9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113" indent="-255113" algn="just" fontAlgn="auto">
              <a:lnSpc>
                <a:spcPct val="100000"/>
              </a:lnSpc>
              <a:spcAft>
                <a:spcPts val="679"/>
              </a:spcAft>
              <a:buSzPct val="80000"/>
              <a:buFont typeface=".PingFang SC Regular"/>
              <a:buChar char="－"/>
            </a:pP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FS baseline design 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relies on the 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HTS solenoid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The 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1800" b="1" baseline="30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yield is ~3.4 N</a:t>
            </a:r>
            <a:r>
              <a:rPr lang="en-US" sz="1800" b="1" baseline="-25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e+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/N</a:t>
            </a:r>
            <a:r>
              <a:rPr lang="en-US" sz="1800" b="1" baseline="-25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the end of </a:t>
            </a:r>
            <a:r>
              <a:rPr lang="en-US" sz="1800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Simulations with ECS+TL+DR in progress. Proof-of-principle with P</a:t>
            </a:r>
            <a:r>
              <a:rPr lang="en-US" sz="1800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 @PSI starting from 2026. Next: TDR phase.</a:t>
            </a:r>
          </a:p>
          <a:p>
            <a:pPr marL="255113" indent="-255113" algn="just" fontAlgn="auto">
              <a:lnSpc>
                <a:spcPct val="100000"/>
              </a:lnSpc>
              <a:spcAft>
                <a:spcPts val="679"/>
              </a:spcAft>
              <a:buSzPct val="80000"/>
              <a:buFont typeface=".PingFang SC Regular"/>
              <a:buChar char="－"/>
            </a:pP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very first studies to investigate the 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feasibility of 3 GHz RF frequency 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the 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1800" b="1" baseline="30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capture and           2.86 GeV </a:t>
            </a:r>
            <a:r>
              <a:rPr lang="en-US" sz="1800" b="1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started. 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Final choice of RF frequency:  simulated performance, injector integration and overall cost.</a:t>
            </a:r>
          </a:p>
          <a:p>
            <a:pPr marL="225425" indent="-225425" fontAlgn="auto">
              <a:lnSpc>
                <a:spcPct val="100000"/>
              </a:lnSpc>
              <a:spcAft>
                <a:spcPts val="600"/>
              </a:spcAft>
              <a:buSzPct val="80000"/>
              <a:buFont typeface=".PingFang SC Regular"/>
              <a:buChar char="－"/>
            </a:pP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Conceptual design 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studies of the 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crystal-based positron source 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the FCC-</a:t>
            </a:r>
            <a:r>
              <a:rPr lang="en-US" sz="1800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well advanced  and ongoing. Next steps: integration studies and beam tests with potential 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proof-of-principle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at P</a:t>
            </a:r>
            <a:r>
              <a:rPr lang="en-US" sz="1800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experiment 2</a:t>
            </a:r>
            <a:r>
              <a:rPr lang="en-US" sz="1800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en-US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phase.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3FB41F-AAD0-3AF0-B75D-80B32EF2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Summary and outlook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5EE6977B-AE40-DBF4-B30A-E8D6CC77FBE6}"/>
              </a:ext>
            </a:extLst>
          </p:cNvPr>
          <p:cNvSpPr txBox="1">
            <a:spLocks/>
          </p:cNvSpPr>
          <p:nvPr/>
        </p:nvSpPr>
        <p:spPr>
          <a:xfrm>
            <a:off x="489843" y="1013520"/>
            <a:ext cx="7920880" cy="402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GB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Feasibility Study Report published on 31 March 2025 </a:t>
            </a:r>
            <a:endParaRPr lang="en-US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2E8B4-A696-3355-FDB8-59985C71C268}"/>
              </a:ext>
            </a:extLst>
          </p:cNvPr>
          <p:cNvSpPr txBox="1"/>
          <p:nvPr/>
        </p:nvSpPr>
        <p:spPr>
          <a:xfrm>
            <a:off x="504326" y="1302716"/>
            <a:ext cx="8712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9184">
              <a:spcBef>
                <a:spcPts val="600"/>
              </a:spcBef>
              <a:buClr>
                <a:srgbClr val="0F124A"/>
              </a:buClr>
              <a:buSzPts val="1300"/>
            </a:pPr>
            <a:r>
              <a:rPr lang="en-US" sz="1600" b="1" i="1" dirty="0">
                <a:solidFill>
                  <a:srgbClr val="0070C0"/>
                </a:solidFill>
                <a:latin typeface="+mn-lt"/>
                <a:ea typeface="Arial"/>
                <a:cs typeface="Arial" panose="020B0604020202020204" pitchFamily="34" charset="0"/>
                <a:sym typeface="Arial"/>
              </a:rPr>
              <a:t>Vol. 2: </a:t>
            </a:r>
            <a:r>
              <a:rPr lang="en-US" sz="1600" i="1" dirty="0">
                <a:solidFill>
                  <a:srgbClr val="0070C0"/>
                </a:solidFill>
                <a:latin typeface="+mn-lt"/>
                <a:ea typeface="Arial"/>
                <a:cs typeface="Arial" panose="020B0604020202020204" pitchFamily="34" charset="0"/>
                <a:sym typeface="Arial"/>
              </a:rPr>
              <a:t>Accelerators, Technical Infrastructures, Safety Concepts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15806-1F0B-7195-BE67-3BB771A0199D}"/>
              </a:ext>
            </a:extLst>
          </p:cNvPr>
          <p:cNvSpPr txBox="1"/>
          <p:nvPr/>
        </p:nvSpPr>
        <p:spPr>
          <a:xfrm>
            <a:off x="6106467" y="1070863"/>
            <a:ext cx="60038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F124A"/>
                </a:solidFill>
                <a:latin typeface="+mj-lt"/>
                <a:ea typeface="Arial"/>
                <a:cs typeface="Arial"/>
                <a:sym typeface="Arial"/>
              </a:rPr>
              <a:t>submitted for publication to EPJ (Springer-Nature) </a:t>
            </a:r>
            <a:endParaRPr lang="en-GB" sz="1600" dirty="0">
              <a:latin typeface="+mj-lt"/>
            </a:endParaRPr>
          </a:p>
        </p:txBody>
      </p:sp>
      <p:sp>
        <p:nvSpPr>
          <p:cNvPr id="10" name="Rettangolo con angoli arrotondati 2181">
            <a:extLst>
              <a:ext uri="{FF2B5EF4-FFF2-40B4-BE49-F238E27FC236}">
                <a16:creationId xmlns:a16="http://schemas.microsoft.com/office/drawing/2014/main" id="{859AC3F0-9701-1630-B483-B88961146D51}"/>
              </a:ext>
            </a:extLst>
          </p:cNvPr>
          <p:cNvSpPr/>
          <p:nvPr/>
        </p:nvSpPr>
        <p:spPr>
          <a:xfrm>
            <a:off x="511784" y="1011631"/>
            <a:ext cx="10070148" cy="732228"/>
          </a:xfrm>
          <a:prstGeom prst="roundRect">
            <a:avLst>
              <a:gd name="adj" fmla="val 15458"/>
            </a:avLst>
          </a:prstGeom>
          <a:solidFill>
            <a:schemeClr val="accent1">
              <a:lumMod val="40000"/>
              <a:lumOff val="60000"/>
              <a:alpha val="4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7"/>
              </a:spcBef>
            </a:pPr>
            <a:endParaRPr lang="en-GB" sz="1600" b="1" dirty="0">
              <a:solidFill>
                <a:srgbClr val="FF6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1AB69D42-C9DD-1609-00C9-5BF28566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06BC3503-1C55-3D17-5129-CBFBA845D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60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95178-32E4-E2C9-5A55-2EE5DDAA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3FB41F-AAD0-3AF0-B75D-80B32EF2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Credits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34D0ADF-C53B-66A8-CE36-098F76F8B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586196"/>
              </p:ext>
            </p:extLst>
          </p:nvPr>
        </p:nvGraphicFramePr>
        <p:xfrm>
          <a:off x="636759" y="792228"/>
          <a:ext cx="9804057" cy="33172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55315">
                  <a:extLst>
                    <a:ext uri="{9D8B030D-6E8A-4147-A177-3AD203B41FA5}">
                      <a16:colId xmlns:a16="http://schemas.microsoft.com/office/drawing/2014/main" val="547279261"/>
                    </a:ext>
                  </a:extLst>
                </a:gridCol>
                <a:gridCol w="8448742">
                  <a:extLst>
                    <a:ext uri="{9D8B030D-6E8A-4147-A177-3AD203B41FA5}">
                      <a16:colId xmlns:a16="http://schemas.microsoft.com/office/drawing/2014/main" val="2791368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H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PSI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B.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Auchmann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I. M. Besana, S.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Bettoni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P.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Craievich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M.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Duda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R.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Fortunati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H. Garcia-Rodrigues, D.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Hauenstein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         R.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Ischebeck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P.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Juranic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J.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Kosse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F.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Marcellini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U.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Michlmayr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G. L.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Orlandi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M.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Pedrozzi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J.-Y.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Raguin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S.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Reiche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R. Rotundo, S. Sanfilippo, M.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Schär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N.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Strohmaier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N.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Vallis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M.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Zykova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R. </a:t>
                      </a:r>
                      <a:r>
                        <a:rPr lang="en-GB" sz="1400" b="0" i="0" dirty="0" err="1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Zennaro</a:t>
                      </a:r>
                      <a:r>
                        <a:rPr lang="en-GB" sz="1400" b="0" i="0" dirty="0"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, H.H. Braun, M. Seidel all the technical groups involved  in the P3 experiment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58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effectLst/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IJCLab</a:t>
                      </a:r>
                      <a:endParaRPr lang="en-CH" sz="1400" b="0" i="0" dirty="0">
                        <a:latin typeface="Calibri Light" panose="020F0302020204030204" pitchFamily="34" charset="0"/>
                        <a:ea typeface="Lato" panose="020F0502020204030203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Alharthi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I. Chaikovska, R. Chehab, V.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Mytrochenko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Y. Wang</a:t>
                      </a:r>
                      <a:endParaRPr lang="en-CH" sz="1400" b="0" i="0" dirty="0">
                        <a:latin typeface="Calibri Light" panose="020F0302020204030204" pitchFamily="34" charset="0"/>
                        <a:ea typeface="Lato" panose="020F0502020204030203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111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effectLst/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CERN</a:t>
                      </a:r>
                      <a:endParaRPr lang="en-CH" sz="1400" b="0" i="0" dirty="0">
                        <a:latin typeface="Calibri Light" panose="020F0302020204030204" pitchFamily="34" charset="0"/>
                        <a:ea typeface="Lato" panose="020F0502020204030203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Bartmann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H.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Bartosik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Calviani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Doebert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Y.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Duthell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J. L. Grenard, 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Grudiev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B.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Humann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Kurtulus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A. Latina, A. Lechner, R. Mena Andrade, 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Perillo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Marcone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Oide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Y.  Zhao, F. Zimmermann, Z.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Vostrel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Benedikt</a:t>
                      </a:r>
                      <a:endParaRPr lang="en-GB" sz="14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62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effectLst/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SLAC</a:t>
                      </a:r>
                      <a:endParaRPr lang="en-CH" sz="1400" b="0" i="0" dirty="0">
                        <a:latin typeface="Calibri Light" panose="020F0302020204030204" pitchFamily="34" charset="0"/>
                        <a:ea typeface="Lato" panose="020F0502020204030203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Raubenheimer</a:t>
                      </a:r>
                      <a:endParaRPr lang="en-GB" sz="14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34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effectLst/>
                          <a:latin typeface="Calibri Light" panose="020F0302020204030204" pitchFamily="34" charset="0"/>
                          <a:ea typeface="Lato" panose="020F0502020204030203" pitchFamily="34" charset="0"/>
                          <a:cs typeface="Calibri Light" panose="020F0302020204030204" pitchFamily="34" charset="0"/>
                        </a:rPr>
                        <a:t>KEK</a:t>
                      </a:r>
                      <a:endParaRPr lang="en-CH" sz="1400" b="0" i="0" dirty="0">
                        <a:latin typeface="Calibri Light" panose="020F0302020204030204" pitchFamily="34" charset="0"/>
                        <a:ea typeface="Lato" panose="020F0502020204030203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Y.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Enomoto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 K. Furukawa, F. Miyahara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49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INFN-LNF</a:t>
                      </a:r>
                      <a:endParaRPr lang="en-CH" sz="1400" b="0" i="0" dirty="0">
                        <a:latin typeface="Calibri Light" panose="020F0302020204030204" pitchFamily="34" charset="0"/>
                        <a:ea typeface="Lato" panose="020F0502020204030203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Milardi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A. De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Santis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O.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Etisken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Spampinati</a:t>
                      </a:r>
                      <a:endParaRPr lang="en-GB" sz="14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30916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and L.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Bandiera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N.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Canale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Mazzolari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G.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Paternò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Romagnoni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Sytov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(INFN/Ferrara), 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Bacci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M. Rossetti Conti (INFN/Milano)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Bacci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M. Rossetti Conti, L.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Bandiera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D.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Boccanfuso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(INFN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Naple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 , N.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Canale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O.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Lorio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(INFN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Naple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), 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Mazzolari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R.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Negrello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G.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Paternò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Romagnoni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Soldani</a:t>
                      </a:r>
                      <a:r>
                        <a:rPr lang="en-GB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A. </a:t>
                      </a:r>
                      <a:r>
                        <a:rPr lang="en-GB" sz="1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Sytov</a:t>
                      </a:r>
                      <a:endParaRPr lang="en-GB" sz="14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9296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559BCC7-7E1E-FE88-5ECA-EDCC36205ECC}"/>
              </a:ext>
            </a:extLst>
          </p:cNvPr>
          <p:cNvSpPr/>
          <p:nvPr/>
        </p:nvSpPr>
        <p:spPr>
          <a:xfrm>
            <a:off x="1777815" y="5045540"/>
            <a:ext cx="69123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FCCIS: 'This project has received funding from the European Union's Horizon 2020 research and innovation programme under the European Union's Horizon 2020 research and innovation programme under grant agreement No 951754.'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BAB38-1FC2-BAAB-BE17-FED2623C2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95" y="4490697"/>
            <a:ext cx="1571988" cy="4677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825C70-C0EC-0227-EC2C-6596F8F36071}"/>
              </a:ext>
            </a:extLst>
          </p:cNvPr>
          <p:cNvSpPr txBox="1"/>
          <p:nvPr/>
        </p:nvSpPr>
        <p:spPr>
          <a:xfrm>
            <a:off x="1846772" y="4490697"/>
            <a:ext cx="684338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work was done under the auspices of CHART (Swiss Accelerator Research and Technology) Collaboration, </a:t>
            </a: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https://chart.ch</a:t>
            </a: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en-GB" sz="1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CHART Scientific Report 2022: </a:t>
            </a:r>
            <a:r>
              <a:rPr lang="en-GB" sz="12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https://chart.ch/reports</a:t>
            </a:r>
            <a:r>
              <a:rPr lang="en-GB" sz="1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sz="1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333BDA-9723-C6BF-2EF2-009777BBA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70" y="5070339"/>
            <a:ext cx="1128142" cy="381290"/>
          </a:xfrm>
          <a:prstGeom prst="rect">
            <a:avLst/>
          </a:prstGeom>
        </p:spPr>
      </p:pic>
      <p:sp>
        <p:nvSpPr>
          <p:cNvPr id="42" name="AutoShape 2">
            <a:extLst>
              <a:ext uri="{FF2B5EF4-FFF2-40B4-BE49-F238E27FC236}">
                <a16:creationId xmlns:a16="http://schemas.microsoft.com/office/drawing/2014/main" id="{77C9ED9D-D97A-B70B-C84A-7C83286991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3988" y="2876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F2017BB9-0D53-0B66-368F-826C6D952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3952CC15-AB99-2D67-869D-5DC7DFB7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861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22FE-FF3F-44E4-ACFB-3CB05345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035" y="149424"/>
            <a:ext cx="6696524" cy="432034"/>
          </a:xfrm>
        </p:spPr>
        <p:txBody>
          <a:bodyPr>
            <a:normAutofit/>
          </a:bodyPr>
          <a:lstStyle/>
          <a:p>
            <a:r>
              <a:rPr lang="en-US" dirty="0"/>
              <a:t>Future Circular Collider- electron positron (FCC-</a:t>
            </a:r>
            <a:r>
              <a:rPr lang="en-US" dirty="0" err="1"/>
              <a:t>ee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7ECD2-CC7B-43BE-AE3E-B7EE9FE9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44AE2-2C8D-43F8-0D9A-B5A93961C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33" y="745180"/>
            <a:ext cx="5311977" cy="456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31AA20A-B468-43CC-B808-6B20D4F3C5BC}"/>
                  </a:ext>
                </a:extLst>
              </p:cNvPr>
              <p:cNvSpPr/>
              <p:nvPr/>
            </p:nvSpPr>
            <p:spPr>
              <a:xfrm>
                <a:off x="207902" y="850931"/>
                <a:ext cx="5460426" cy="11159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200" kern="0" dirty="0">
                    <a:latin typeface="+mj-lt"/>
                  </a:rPr>
                  <a:t>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kern="0" dirty="0">
                        <a:latin typeface="+mj-lt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2200" i="1" kern="0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kern="0" dirty="0">
                            <a:latin typeface="+mj-lt"/>
                          </a:rPr>
                          <m:t>t</m:t>
                        </m:r>
                      </m:e>
                    </m:acc>
                  </m:oMath>
                </a14:m>
                <a:r>
                  <a:rPr lang="en-GB" sz="2200" kern="0" dirty="0">
                    <a:latin typeface="+mj-lt"/>
                  </a:rPr>
                  <a:t>) as Higgs factory, electroweak &amp; top factory at highest luminosities.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31AA20A-B468-43CC-B808-6B20D4F3C5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2" y="850931"/>
                <a:ext cx="5460426" cy="1115947"/>
              </a:xfrm>
              <a:prstGeom prst="rect">
                <a:avLst/>
              </a:prstGeom>
              <a:blipFill>
                <a:blip r:embed="rId4"/>
                <a:stretch>
                  <a:fillRect l="-1392" t="-4494" b="-7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9A86C3B-5FE0-40A0-A54A-A95AA71C1A68}"/>
              </a:ext>
            </a:extLst>
          </p:cNvPr>
          <p:cNvSpPr txBox="1"/>
          <p:nvPr/>
        </p:nvSpPr>
        <p:spPr>
          <a:xfrm>
            <a:off x="0" y="4611773"/>
            <a:ext cx="576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*Most demanding mode for the positron source due to the high beam current requirement.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66558-CDC7-4EDD-AED0-303DFC4E5C71}"/>
              </a:ext>
            </a:extLst>
          </p:cNvPr>
          <p:cNvSpPr txBox="1"/>
          <p:nvPr/>
        </p:nvSpPr>
        <p:spPr>
          <a:xfrm>
            <a:off x="7449029" y="2806286"/>
            <a:ext cx="120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D0CECE"/>
                </a:highlight>
              </a:rPr>
              <a:t>~90.7 km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E855E4-8C06-8179-2B8D-E0C22B3F9795}"/>
              </a:ext>
            </a:extLst>
          </p:cNvPr>
          <p:cNvSpPr/>
          <p:nvPr/>
        </p:nvSpPr>
        <p:spPr>
          <a:xfrm>
            <a:off x="6610483" y="5353537"/>
            <a:ext cx="2784218" cy="28802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53">
              <a:defRPr/>
            </a:pPr>
            <a:endParaRPr lang="en-GB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CCF91467-89AD-4117-FA80-A16269773AED}"/>
              </a:ext>
            </a:extLst>
          </p:cNvPr>
          <p:cNvSpPr txBox="1"/>
          <p:nvPr/>
        </p:nvSpPr>
        <p:spPr>
          <a:xfrm>
            <a:off x="7351504" y="5314309"/>
            <a:ext cx="22548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53">
              <a:defRPr/>
            </a:pPr>
            <a:r>
              <a:rPr lang="en-US" sz="1867" b="1" kern="0" dirty="0">
                <a:solidFill>
                  <a:srgbClr val="FFFFFF"/>
                </a:solidFill>
                <a:latin typeface="Arial"/>
              </a:rPr>
              <a:t>2045 - 2065</a:t>
            </a:r>
            <a:endParaRPr lang="en-GB" sz="1867" b="1" kern="0" dirty="0">
              <a:solidFill>
                <a:srgbClr val="FFFFFF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1787F0F-9F20-4808-9C7B-D2D78F9B12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4946292"/>
                  </p:ext>
                </p:extLst>
              </p:nvPr>
            </p:nvGraphicFramePr>
            <p:xfrm>
              <a:off x="78784" y="2090791"/>
              <a:ext cx="5451618" cy="2493949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27904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37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2241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8379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01286">
                      <a:extLst>
                        <a:ext uri="{9D8B030D-6E8A-4147-A177-3AD203B41FA5}">
                          <a16:colId xmlns:a16="http://schemas.microsoft.com/office/drawing/2014/main" val="818795718"/>
                        </a:ext>
                      </a:extLst>
                    </a:gridCol>
                  </a:tblGrid>
                  <a:tr h="2668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en-GB" sz="140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parameters</a:t>
                          </a:r>
                          <a:endParaRPr lang="en-GB" sz="1400" b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Z</a:t>
                          </a:r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</a:rPr>
                            <a:t>*</a:t>
                          </a: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dirty="0"/>
                            <a:t>WW</a:t>
                          </a:r>
                          <a:endParaRPr lang="en-GB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de-AT" sz="1400" dirty="0"/>
                            <a:t>H</a:t>
                          </a:r>
                          <a:r>
                            <a:rPr lang="de-AT" sz="1400" baseline="0" dirty="0"/>
                            <a:t> (ZH)</a:t>
                          </a:r>
                          <a:endParaRPr lang="de-AT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dirty="0" smtClean="0"/>
                                  <m:t>t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 smtClean="0"/>
                                      <m:t>t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de-AT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1100" kern="1200" dirty="0"/>
                            <a:t>beam energy [GeV]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kern="1200" dirty="0"/>
                            <a:t>45.6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/>
                            <a:t>80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kern="1200" dirty="0"/>
                            <a:t>120</a:t>
                          </a:r>
                          <a:endParaRPr kumimoji="0" lang="de-AT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kern="1200" dirty="0"/>
                            <a:t>182.5</a:t>
                          </a:r>
                          <a:endParaRPr kumimoji="0" lang="de-AT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7167">
                    <a:tc>
                      <a:txBody>
                        <a:bodyPr/>
                        <a:lstStyle/>
                        <a:p>
                          <a:r>
                            <a:rPr kumimoji="0" lang="en-GB" sz="1100" kern="1200" dirty="0"/>
                            <a:t>synchrotron radiation/beam [MW]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kern="1200" dirty="0"/>
                            <a:t>50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kern="1200" dirty="0"/>
                            <a:t>50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kern="1200" dirty="0"/>
                            <a:t>50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kern="1200" dirty="0"/>
                            <a:t>50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4203968920"/>
                      </a:ext>
                    </a:extLst>
                  </a:tr>
                  <a:tr h="2668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GB" sz="1100" kern="1200" dirty="0"/>
                            <a:t>beam current [mA]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FF0000"/>
                              </a:solidFill>
                            </a:rPr>
                            <a:t>1294</a:t>
                          </a:r>
                          <a:endParaRPr kumimoji="0" lang="en-GB" sz="1400" b="1" kern="1200" dirty="0">
                            <a:solidFill>
                              <a:srgbClr val="FF0000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1400" b="1" kern="1200" dirty="0"/>
                            <a:t>135</a:t>
                          </a:r>
                          <a:endParaRPr kumimoji="0" lang="en-GB" sz="14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400" b="1" kern="1200" dirty="0"/>
                            <a:t>26.8</a:t>
                          </a:r>
                          <a:endParaRPr kumimoji="0" lang="de-AT" sz="14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400" b="1" kern="1200" dirty="0"/>
                            <a:t>5.1</a:t>
                          </a:r>
                          <a:endParaRPr kumimoji="0" lang="de-AT" sz="14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number bunches / beam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kern="1200" dirty="0"/>
                            <a:t>11200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kern="1200" dirty="0"/>
                            <a:t>1852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de-AT" sz="1200" kern="1200" dirty="0"/>
                            <a:t>300</a:t>
                          </a:r>
                          <a:endParaRPr kumimoji="0" lang="de-AT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de-AT" sz="1200" kern="1200" dirty="0"/>
                            <a:t>64</a:t>
                          </a:r>
                          <a:endParaRPr kumimoji="0" lang="de-AT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963286293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total RF voltage 400/800 MHz [GV]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0.08 / 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1.0 / 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2.09 / 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2.1 / 9.2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3962529601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luminosity / IP [10</a:t>
                          </a:r>
                          <a:r>
                            <a:rPr kumimoji="0" lang="en-US" sz="1100" kern="1200" baseline="30000" dirty="0"/>
                            <a:t>34</a:t>
                          </a:r>
                          <a:r>
                            <a:rPr kumimoji="0" lang="en-US" sz="1100" kern="1200" dirty="0"/>
                            <a:t> cm</a:t>
                          </a:r>
                          <a:r>
                            <a:rPr kumimoji="0" lang="en-US" sz="1100" kern="1200" baseline="30000" dirty="0"/>
                            <a:t>-2</a:t>
                          </a:r>
                          <a:r>
                            <a:rPr kumimoji="0" lang="en-US" sz="1100" kern="1200" dirty="0"/>
                            <a:t>s</a:t>
                          </a:r>
                          <a:r>
                            <a:rPr kumimoji="0" lang="en-US" sz="1100" kern="1200" baseline="30000" dirty="0"/>
                            <a:t>-1</a:t>
                          </a:r>
                          <a:r>
                            <a:rPr kumimoji="0" lang="en-US" sz="1100" kern="1200" dirty="0"/>
                            <a:t>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145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7.5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1.4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1594538425"/>
                      </a:ext>
                    </a:extLst>
                  </a:tr>
                  <a:tr h="41718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total integrated luminosity / IP / year [ab</a:t>
                          </a:r>
                          <a:r>
                            <a:rPr kumimoji="0" lang="en-US" sz="1100" kern="1200" baseline="30000" dirty="0"/>
                            <a:t>-1 </a:t>
                          </a:r>
                          <a:r>
                            <a:rPr kumimoji="0" lang="en-US" sz="1100" kern="1200" dirty="0"/>
                            <a:t>/ yr]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17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2.4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0.9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0.17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2513034531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beam lifetime [min]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21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baseline="0" dirty="0"/>
                            <a:t>13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9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40620155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1787F0F-9F20-4808-9C7B-D2D78F9B12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4946292"/>
                  </p:ext>
                </p:extLst>
              </p:nvPr>
            </p:nvGraphicFramePr>
            <p:xfrm>
              <a:off x="78784" y="2090791"/>
              <a:ext cx="5451618" cy="2493949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27904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37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2241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8379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01286">
                      <a:extLst>
                        <a:ext uri="{9D8B030D-6E8A-4147-A177-3AD203B41FA5}">
                          <a16:colId xmlns:a16="http://schemas.microsoft.com/office/drawing/2014/main" val="818795718"/>
                        </a:ext>
                      </a:extLst>
                    </a:gridCol>
                  </a:tblGrid>
                  <a:tr h="2668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en-GB" sz="140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parameters</a:t>
                          </a:r>
                          <a:endParaRPr lang="en-GB" sz="1400" b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Z</a:t>
                          </a:r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</a:rPr>
                            <a:t>*</a:t>
                          </a: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dirty="0"/>
                            <a:t>WW</a:t>
                          </a:r>
                          <a:endParaRPr lang="en-GB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de-AT" sz="1400" dirty="0"/>
                            <a:t>H</a:t>
                          </a:r>
                          <a:r>
                            <a:rPr lang="de-AT" sz="1400" baseline="0" dirty="0"/>
                            <a:t> (ZH)</a:t>
                          </a:r>
                          <a:endParaRPr lang="de-AT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marL="51433" marR="51433" marT="25717" marB="25717" anchor="ctr">
                        <a:blipFill>
                          <a:blip r:embed="rId5"/>
                          <a:stretch>
                            <a:fillRect l="-683636" t="-9524" r="-3636" b="-85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1100" kern="1200" dirty="0"/>
                            <a:t>beam energy [GeV]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kern="1200" dirty="0"/>
                            <a:t>45.6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/>
                            <a:t>80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kern="1200" dirty="0"/>
                            <a:t>120</a:t>
                          </a:r>
                          <a:endParaRPr kumimoji="0" lang="de-AT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kern="1200" dirty="0"/>
                            <a:t>182.5</a:t>
                          </a:r>
                          <a:endParaRPr kumimoji="0" lang="de-AT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7167">
                    <a:tc>
                      <a:txBody>
                        <a:bodyPr/>
                        <a:lstStyle/>
                        <a:p>
                          <a:r>
                            <a:rPr kumimoji="0" lang="en-GB" sz="1100" kern="1200" dirty="0"/>
                            <a:t>synchrotron radiation/beam [MW]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kern="1200" dirty="0"/>
                            <a:t>50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kern="1200" dirty="0"/>
                            <a:t>50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kern="1200" dirty="0"/>
                            <a:t>50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kern="1200" dirty="0"/>
                            <a:t>50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4203968920"/>
                      </a:ext>
                    </a:extLst>
                  </a:tr>
                  <a:tr h="2668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GB" sz="1100" kern="1200" dirty="0"/>
                            <a:t>beam current [mA]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FF0000"/>
                              </a:solidFill>
                            </a:rPr>
                            <a:t>1294</a:t>
                          </a:r>
                          <a:endParaRPr kumimoji="0" lang="en-GB" sz="1400" b="1" kern="1200" dirty="0">
                            <a:solidFill>
                              <a:srgbClr val="FF0000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1400" b="1" kern="1200" dirty="0"/>
                            <a:t>135</a:t>
                          </a:r>
                          <a:endParaRPr kumimoji="0" lang="en-GB" sz="14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400" b="1" kern="1200" dirty="0"/>
                            <a:t>26.8</a:t>
                          </a:r>
                          <a:endParaRPr kumimoji="0" lang="de-AT" sz="14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400" b="1" kern="1200" dirty="0"/>
                            <a:t>5.1</a:t>
                          </a:r>
                          <a:endParaRPr kumimoji="0" lang="de-AT" sz="14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number bunches / beam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kern="1200" dirty="0"/>
                            <a:t>11200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kern="1200" dirty="0"/>
                            <a:t>1852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de-AT" sz="1200" kern="1200" dirty="0"/>
                            <a:t>300</a:t>
                          </a:r>
                          <a:endParaRPr kumimoji="0" lang="de-AT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de-AT" sz="1200" kern="1200" dirty="0"/>
                            <a:t>64</a:t>
                          </a:r>
                          <a:endParaRPr kumimoji="0" lang="de-AT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963286293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total RF voltage 400/800 MHz [GV]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0.08 / 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1.0 / 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2.09 / 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2.1 / 9.2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3962529601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luminosity / IP [10</a:t>
                          </a:r>
                          <a:r>
                            <a:rPr kumimoji="0" lang="en-US" sz="1100" kern="1200" baseline="30000" dirty="0"/>
                            <a:t>34</a:t>
                          </a:r>
                          <a:r>
                            <a:rPr kumimoji="0" lang="en-US" sz="1100" kern="1200" dirty="0"/>
                            <a:t> cm</a:t>
                          </a:r>
                          <a:r>
                            <a:rPr kumimoji="0" lang="en-US" sz="1100" kern="1200" baseline="30000" dirty="0"/>
                            <a:t>-2</a:t>
                          </a:r>
                          <a:r>
                            <a:rPr kumimoji="0" lang="en-US" sz="1100" kern="1200" dirty="0"/>
                            <a:t>s</a:t>
                          </a:r>
                          <a:r>
                            <a:rPr kumimoji="0" lang="en-US" sz="1100" kern="1200" baseline="30000" dirty="0"/>
                            <a:t>-1</a:t>
                          </a:r>
                          <a:r>
                            <a:rPr kumimoji="0" lang="en-US" sz="1100" kern="1200" dirty="0"/>
                            <a:t>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145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7.5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1.4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1594538425"/>
                      </a:ext>
                    </a:extLst>
                  </a:tr>
                  <a:tr h="41718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total integrated luminosity / IP / year [ab</a:t>
                          </a:r>
                          <a:r>
                            <a:rPr kumimoji="0" lang="en-US" sz="1100" kern="1200" baseline="30000" dirty="0"/>
                            <a:t>-1 </a:t>
                          </a:r>
                          <a:r>
                            <a:rPr kumimoji="0" lang="en-US" sz="1100" kern="1200" dirty="0"/>
                            <a:t>/ yr]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17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2.4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0.9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0.17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2513034531"/>
                      </a:ext>
                    </a:extLst>
                  </a:tr>
                  <a:tr h="25716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100" kern="1200" dirty="0"/>
                            <a:t>beam lifetime [min]</a:t>
                          </a:r>
                          <a:endParaRPr kumimoji="0" lang="en-GB" sz="11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21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baseline="0" dirty="0"/>
                            <a:t>13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9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kern="1200" dirty="0"/>
                            <a:t>10</a:t>
                          </a:r>
                          <a:endParaRPr kumimoji="0" lang="en-GB" sz="1200" b="1" kern="1200" dirty="0">
                            <a:solidFill>
                              <a:schemeClr val="tx1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3" marR="51433" marT="25717" marB="25717" anchor="ctr"/>
                    </a:tc>
                    <a:extLst>
                      <a:ext uri="{0D108BD9-81ED-4DB2-BD59-A6C34878D82A}">
                        <a16:rowId xmlns:a16="http://schemas.microsoft.com/office/drawing/2014/main" val="40620155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53F7BEF-4FF6-4774-84C6-07C4F870D8FD}"/>
              </a:ext>
            </a:extLst>
          </p:cNvPr>
          <p:cNvSpPr/>
          <p:nvPr/>
        </p:nvSpPr>
        <p:spPr>
          <a:xfrm>
            <a:off x="6978952" y="3507527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1800" kern="0" dirty="0">
                <a:solidFill>
                  <a:schemeClr val="accent1">
                    <a:lumMod val="50000"/>
                  </a:schemeClr>
                </a:solidFill>
              </a:rPr>
              <a:t>4 interaction points.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C66625E2-3ADE-D518-4566-9AFBB24B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E6191A7-29B3-2882-4282-0165C5686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657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81FE0-8593-45B8-ADD3-33B75BEB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7" y="149425"/>
            <a:ext cx="9213457" cy="432048"/>
          </a:xfrm>
        </p:spPr>
        <p:txBody>
          <a:bodyPr>
            <a:normAutofit/>
          </a:bodyPr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Injector Layout: Optimized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51D86-01CA-4551-9339-5F1D6339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2BCA2-891A-4E50-96AA-C1C6F2907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" y="744629"/>
            <a:ext cx="6547751" cy="2719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683A0F-ED99-4C7D-B8CF-25C2A03ED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873" y="1199883"/>
            <a:ext cx="4043624" cy="2264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EAE22-3123-4B41-A796-1C75C087CF98}"/>
              </a:ext>
            </a:extLst>
          </p:cNvPr>
          <p:cNvSpPr txBox="1"/>
          <p:nvPr/>
        </p:nvSpPr>
        <p:spPr>
          <a:xfrm>
            <a:off x="6575873" y="709642"/>
            <a:ext cx="4140049" cy="47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37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Collider and booster parameters used as specifications for the injector design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48B513-4E6B-1FBF-A613-B80C447A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171491B-8B0D-8DD1-64F9-F47D85F4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E979B9-697D-33DD-73C8-56B357BAE00E}"/>
              </a:ext>
            </a:extLst>
          </p:cNvPr>
          <p:cNvSpPr txBox="1"/>
          <p:nvPr/>
        </p:nvSpPr>
        <p:spPr>
          <a:xfrm>
            <a:off x="166300" y="730176"/>
            <a:ext cx="2192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4 bunches (25 ns), 100 Hz</a:t>
            </a:r>
            <a:endParaRPr lang="en-GB" sz="1400" dirty="0">
              <a:latin typeface="+mj-lt"/>
            </a:endParaRPr>
          </a:p>
        </p:txBody>
      </p:sp>
      <p:pic>
        <p:nvPicPr>
          <p:cNvPr id="11" name="Picture 10" descr="A map of a city&#10;&#10;AI-generated content may be incorrect.">
            <a:extLst>
              <a:ext uri="{FF2B5EF4-FFF2-40B4-BE49-F238E27FC236}">
                <a16:creationId xmlns:a16="http://schemas.microsoft.com/office/drawing/2014/main" id="{6952D654-06EC-C7C1-591E-7EA6E6E07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82" y="3482104"/>
            <a:ext cx="4377557" cy="2108867"/>
          </a:xfrm>
          <a:prstGeom prst="rect">
            <a:avLst/>
          </a:prstGeom>
        </p:spPr>
      </p:pic>
      <p:pic>
        <p:nvPicPr>
          <p:cNvPr id="12" name="Picture 11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24E1491E-AFCB-2FF2-40D9-36EBE30F5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66" y="3531428"/>
            <a:ext cx="3908648" cy="20102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323003-FD04-884B-B510-524531E33F27}"/>
              </a:ext>
            </a:extLst>
          </p:cNvPr>
          <p:cNvSpPr/>
          <p:nvPr/>
        </p:nvSpPr>
        <p:spPr>
          <a:xfrm>
            <a:off x="29508" y="3714421"/>
            <a:ext cx="22726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+mj-lt"/>
              </a:rPr>
              <a:t>FCC-</a:t>
            </a:r>
            <a:r>
              <a:rPr lang="en-GB" sz="1400" dirty="0" err="1">
                <a:latin typeface="+mj-lt"/>
              </a:rPr>
              <a:t>ee</a:t>
            </a:r>
            <a:r>
              <a:rPr lang="en-GB" sz="1400" dirty="0">
                <a:latin typeface="+mj-lt"/>
              </a:rPr>
              <a:t> injector with HE </a:t>
            </a:r>
            <a:r>
              <a:rPr lang="en-GB" sz="1400" dirty="0" err="1">
                <a:latin typeface="+mj-lt"/>
              </a:rPr>
              <a:t>Linac</a:t>
            </a:r>
            <a:r>
              <a:rPr lang="en-GB" sz="1400" dirty="0">
                <a:latin typeface="+mj-lt"/>
              </a:rPr>
              <a:t> on CERN </a:t>
            </a:r>
            <a:r>
              <a:rPr lang="en-GB" sz="1400" dirty="0" err="1">
                <a:latin typeface="+mj-lt"/>
              </a:rPr>
              <a:t>Prévessin</a:t>
            </a:r>
            <a:r>
              <a:rPr lang="en-GB" sz="1400" dirty="0">
                <a:latin typeface="+mj-lt"/>
              </a:rPr>
              <a:t> site </a:t>
            </a:r>
          </a:p>
          <a:p>
            <a:endParaRPr lang="en-GB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High-Energy </a:t>
            </a:r>
            <a:r>
              <a:rPr lang="en-GB" sz="1400" dirty="0" err="1">
                <a:latin typeface="+mj-lt"/>
              </a:rPr>
              <a:t>Linac</a:t>
            </a:r>
            <a:r>
              <a:rPr lang="en-GB" sz="1400" dirty="0">
                <a:latin typeface="+mj-lt"/>
              </a:rPr>
              <a:t> next to North Area and Beam Dump Facility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D82FF-A08B-9098-C655-0DF25063176D}"/>
              </a:ext>
            </a:extLst>
          </p:cNvPr>
          <p:cNvSpPr txBox="1"/>
          <p:nvPr/>
        </p:nvSpPr>
        <p:spPr>
          <a:xfrm>
            <a:off x="8842771" y="5541648"/>
            <a:ext cx="193000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900" dirty="0">
                <a:latin typeface="+mj-lt"/>
              </a:rPr>
              <a:t>Courtesy T. Watson, W. Bartmann (CERN)</a:t>
            </a:r>
          </a:p>
        </p:txBody>
      </p:sp>
    </p:spTree>
    <p:extLst>
      <p:ext uri="{BB962C8B-B14F-4D97-AF65-F5344CB8AC3E}">
        <p14:creationId xmlns:p14="http://schemas.microsoft.com/office/powerpoint/2010/main" val="10912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06FEAB5-40F2-4454-A1E9-3AEA57A72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524" y="967657"/>
            <a:ext cx="4911455" cy="4480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D1F1A-EA0A-40E3-8991-DD1CE2C7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7" y="149425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Positron Sources Performances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6CE04E-C98C-4D65-AE3E-65DB14B9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B3DF4-0DF8-88F9-2D55-0EF286ABFA0C}"/>
              </a:ext>
            </a:extLst>
          </p:cNvPr>
          <p:cNvSpPr txBox="1"/>
          <p:nvPr/>
        </p:nvSpPr>
        <p:spPr>
          <a:xfrm>
            <a:off x="8984287" y="852241"/>
            <a:ext cx="1730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dirty="0">
                <a:solidFill>
                  <a:prstClr val="black"/>
                </a:solidFill>
                <a:latin typeface="+mj-lt"/>
                <a:cs typeface="+mn-cs"/>
              </a:rPr>
              <a:t>Modified from Y. </a:t>
            </a:r>
            <a:r>
              <a:rPr lang="en-US" sz="900" kern="0" dirty="0" err="1">
                <a:solidFill>
                  <a:prstClr val="black"/>
                </a:solidFill>
                <a:latin typeface="+mj-lt"/>
                <a:cs typeface="+mn-cs"/>
              </a:rPr>
              <a:t>Enomoto</a:t>
            </a:r>
            <a:r>
              <a:rPr lang="en-US" sz="900" kern="0" dirty="0">
                <a:solidFill>
                  <a:prstClr val="black"/>
                </a:solidFill>
                <a:latin typeface="+mj-lt"/>
                <a:cs typeface="+mn-cs"/>
              </a:rPr>
              <a:t> (KEK)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6359E7-9140-EB85-D49C-F16250E82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3" y="1649011"/>
            <a:ext cx="5509805" cy="15275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56132-B016-9429-155C-4435BF1C9429}"/>
              </a:ext>
            </a:extLst>
          </p:cNvPr>
          <p:cNvSpPr/>
          <p:nvPr/>
        </p:nvSpPr>
        <p:spPr>
          <a:xfrm>
            <a:off x="78400" y="772482"/>
            <a:ext cx="5976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5431">
              <a:spcBef>
                <a:spcPts val="700"/>
              </a:spcBef>
              <a:buClr>
                <a:srgbClr val="484848"/>
              </a:buClr>
              <a:buSzPct val="100000"/>
              <a:defRPr sz="2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en-GB" sz="1400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</a:rPr>
              <a:t>High production positron 6D emittance </a:t>
            </a:r>
            <a:r>
              <a:rPr lang="en-GB" sz="14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</a:t>
            </a:r>
            <a:r>
              <a:rPr lang="en-GB" sz="1400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</a:rPr>
              <a:t> appropriate capture, focusing and post acceleration sections need to be integrated immediately after the target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5D8E6E-F055-071A-C4DC-C0C5FF642257}"/>
              </a:ext>
            </a:extLst>
          </p:cNvPr>
          <p:cNvSpPr txBox="1"/>
          <p:nvPr/>
        </p:nvSpPr>
        <p:spPr>
          <a:xfrm>
            <a:off x="220841" y="4445500"/>
            <a:ext cx="5672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sng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Accepted e</a:t>
            </a:r>
            <a:r>
              <a:rPr lang="en-GB" sz="1800" b="1" i="0" u="sng" strike="noStrike" baseline="30000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+</a:t>
            </a:r>
            <a:r>
              <a:rPr lang="en-GB" sz="1800" b="1" i="0" u="sng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yield</a:t>
            </a:r>
            <a:r>
              <a:rPr lang="en-GB" sz="1800" b="1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is a function of </a:t>
            </a:r>
            <a:r>
              <a:rPr lang="en-GB" sz="1800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primary beam characteristics </a:t>
            </a:r>
            <a:r>
              <a:rPr lang="en-GB" sz="1800" b="1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+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1" i="0" u="none" strike="noStrike" dirty="0">
                <a:solidFill>
                  <a:srgbClr val="2F5597"/>
                </a:solidFill>
                <a:effectLst/>
                <a:latin typeface="Calibri" panose="020F0502020204030204" pitchFamily="34" charset="0"/>
              </a:rPr>
              <a:t>target +</a:t>
            </a:r>
            <a:r>
              <a:rPr lang="en-GB" sz="1800" b="1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1" i="0" u="none" strike="noStrike" dirty="0">
                <a:solidFill>
                  <a:srgbClr val="92D050"/>
                </a:solidFill>
                <a:effectLst/>
                <a:latin typeface="Calibri" panose="020F0502020204030204" pitchFamily="34" charset="0"/>
              </a:rPr>
              <a:t>capture system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</a:t>
            </a:r>
            <a:r>
              <a:rPr lang="en-GB" sz="1800" b="1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+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1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DR acceptance</a:t>
            </a:r>
            <a:endParaRPr lang="en-FR" sz="1800" dirty="0">
              <a:solidFill>
                <a:srgbClr val="7030A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FF2AA9-3AC3-F851-82A3-200FA2700F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03" r="6643"/>
          <a:stretch/>
        </p:blipFill>
        <p:spPr>
          <a:xfrm>
            <a:off x="2219666" y="3527325"/>
            <a:ext cx="1505961" cy="567397"/>
          </a:xfrm>
          <a:prstGeom prst="rect">
            <a:avLst/>
          </a:prstGeom>
        </p:spPr>
      </p:pic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96721938-AB9D-0EDA-8973-1AC528BB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455E15F8-8A22-A3BE-2109-B9BE26A99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20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5869363" cy="458138"/>
          </a:xfrm>
        </p:spPr>
        <p:txBody>
          <a:bodyPr>
            <a:normAutofit fontScale="90000"/>
          </a:bodyPr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Positron Source: Current Requirements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0714-A4CF-CA45-8C00-2DEB69A5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E09B87-984A-E308-CD18-022ACC166786}"/>
              </a:ext>
            </a:extLst>
          </p:cNvPr>
          <p:cNvSpPr/>
          <p:nvPr/>
        </p:nvSpPr>
        <p:spPr>
          <a:xfrm>
            <a:off x="1857995" y="3312281"/>
            <a:ext cx="5585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GB" sz="2400" b="1" baseline="-25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/bunch ⨯ </a:t>
            </a:r>
            <a:r>
              <a:rPr lang="en-GB" sz="2400" b="1" i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η</a:t>
            </a:r>
            <a:r>
              <a:rPr lang="en-GB" sz="2400" b="1" i="1" baseline="300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e+</a:t>
            </a:r>
            <a:r>
              <a:rPr lang="en-GB" sz="2400" b="1" i="1" baseline="-250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Accepted</a:t>
            </a:r>
            <a:r>
              <a:rPr lang="en-GB" sz="2400" b="1" i="1" baseline="-25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≥ 5 </a:t>
            </a:r>
            <a:r>
              <a:rPr lang="en-GB" sz="2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nC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/bunch </a:t>
            </a:r>
            <a:r>
              <a:rPr lang="en-GB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⨯ 2.6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6E306-00ED-D1B0-6942-09CCE25B7018}"/>
              </a:ext>
            </a:extLst>
          </p:cNvPr>
          <p:cNvSpPr txBox="1"/>
          <p:nvPr/>
        </p:nvSpPr>
        <p:spPr>
          <a:xfrm>
            <a:off x="433300" y="804904"/>
            <a:ext cx="1005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7"/>
              </a:spcBef>
            </a:pPr>
            <a:r>
              <a:rPr lang="en-GB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complete filling for Z running  →  Requirement ∼ 3 ⨯ 10</a:t>
            </a:r>
            <a:r>
              <a:rPr lang="en-GB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GB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</a:t>
            </a:r>
            <a:r>
              <a:rPr lang="en-GB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GB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/bunch (4.8 </a:t>
            </a:r>
            <a:r>
              <a:rPr lang="en-GB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nC</a:t>
            </a:r>
            <a:r>
              <a:rPr lang="en-GB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at the </a:t>
            </a:r>
            <a:r>
              <a:rPr lang="en-GB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DA8FF-9F43-688E-9BD0-4336785F34E2}"/>
              </a:ext>
            </a:extLst>
          </p:cNvPr>
          <p:cNvSpPr/>
          <p:nvPr/>
        </p:nvSpPr>
        <p:spPr>
          <a:xfrm>
            <a:off x="7431682" y="3926939"/>
            <a:ext cx="2983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7"/>
              </a:spcBef>
            </a:pPr>
            <a:r>
              <a:rPr lang="en-GB" sz="12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en-GB" sz="1200" i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safety margin of 2.6 is currently applied for the whole studies (losses for injection in the DR +  losses along the e+ pre-injector)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ACC277-F743-703B-C08F-1F3A04F898A9}"/>
              </a:ext>
            </a:extLst>
          </p:cNvPr>
          <p:cNvSpPr/>
          <p:nvPr/>
        </p:nvSpPr>
        <p:spPr>
          <a:xfrm>
            <a:off x="201812" y="5005015"/>
            <a:ext cx="10412184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SzPct val="80000"/>
            </a:pPr>
            <a:r>
              <a:rPr lang="en-US" sz="16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➜ positron flux of </a:t>
            </a:r>
            <a:r>
              <a:rPr lang="en-GB" sz="16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600" b="1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∼1.2⨯10</a:t>
            </a:r>
            <a:r>
              <a:rPr lang="en-GB" sz="1600" b="1" baseline="30000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r>
              <a:rPr lang="en-GB" sz="1600" b="1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</a:t>
            </a:r>
            <a:r>
              <a:rPr lang="en-GB" sz="1600" b="1" baseline="30000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GB" sz="1600" b="1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/s </a:t>
            </a:r>
            <a:r>
              <a:rPr lang="en-GB" sz="1600" b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⨯2.6</a:t>
            </a:r>
            <a:r>
              <a:rPr lang="en-GB" sz="1600" b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). </a:t>
            </a:r>
            <a:r>
              <a:rPr lang="en-GB" sz="1600" i="1" dirty="0">
                <a:solidFill>
                  <a:srgbClr val="3F3F3F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</a:rPr>
              <a:t>Demonstrated at SLC (a world record for existing accelerators): </a:t>
            </a:r>
            <a:r>
              <a:rPr lang="en-GB" sz="1600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∼ 6 ⨯10</a:t>
            </a:r>
            <a:r>
              <a:rPr lang="en-GB" sz="1600" baseline="30000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GB" sz="1600" b="1" baseline="30000" dirty="0">
                <a:solidFill>
                  <a:srgbClr val="E0531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1600" i="1" dirty="0">
                <a:solidFill>
                  <a:srgbClr val="E05314"/>
                </a:solidFill>
                <a:latin typeface="Calibri Light" panose="020F0302020204030204" pitchFamily="34" charset="0"/>
                <a:ea typeface="Palatino"/>
                <a:cs typeface="Calibri Light" panose="020F0302020204030204" pitchFamily="34" charset="0"/>
              </a:rPr>
              <a:t> e+/s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D63615-22CB-E68A-5E1A-11FDF7A49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61" y="3096257"/>
            <a:ext cx="2426804" cy="762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16F69D-DE87-232C-DD32-90B3790C63FF}"/>
              </a:ext>
            </a:extLst>
          </p:cNvPr>
          <p:cNvSpPr txBox="1"/>
          <p:nvPr/>
        </p:nvSpPr>
        <p:spPr>
          <a:xfrm>
            <a:off x="3796048" y="1259118"/>
            <a:ext cx="36010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7"/>
              </a:spcBef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5 </a:t>
            </a:r>
            <a:r>
              <a:rPr lang="en-GB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nC</a:t>
            </a: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accepted in the DR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FED5E0-29E2-A13C-8F92-831133417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928893"/>
              </p:ext>
            </p:extLst>
          </p:nvPr>
        </p:nvGraphicFramePr>
        <p:xfrm>
          <a:off x="1569963" y="1806375"/>
          <a:ext cx="3635534" cy="121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7419">
                  <a:extLst>
                    <a:ext uri="{9D8B030D-6E8A-4147-A177-3AD203B41FA5}">
                      <a16:colId xmlns:a16="http://schemas.microsoft.com/office/drawing/2014/main" val="2377063132"/>
                    </a:ext>
                  </a:extLst>
                </a:gridCol>
                <a:gridCol w="1708115">
                  <a:extLst>
                    <a:ext uri="{9D8B030D-6E8A-4147-A177-3AD203B41FA5}">
                      <a16:colId xmlns:a16="http://schemas.microsoft.com/office/drawing/2014/main" val="716074497"/>
                    </a:ext>
                  </a:extLst>
                </a:gridCol>
              </a:tblGrid>
              <a:tr h="2417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Beam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2.86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068712"/>
                  </a:ext>
                </a:extLst>
              </a:tr>
              <a:tr h="253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Bunch charge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∼5 </a:t>
                      </a:r>
                      <a:r>
                        <a:rPr lang="en-US" sz="14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nC</a:t>
                      </a: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(max)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51432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Bunch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59736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Bunch transverse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≳ 0.5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800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D72DC82-B6ED-C0E7-05C7-3EB8B9AE4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633224"/>
              </p:ext>
            </p:extLst>
          </p:nvPr>
        </p:nvGraphicFramePr>
        <p:xfrm>
          <a:off x="5892023" y="1806375"/>
          <a:ext cx="3833201" cy="121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214">
                  <a:extLst>
                    <a:ext uri="{9D8B030D-6E8A-4147-A177-3AD203B41FA5}">
                      <a16:colId xmlns:a16="http://schemas.microsoft.com/office/drawing/2014/main" val="2377063132"/>
                    </a:ext>
                  </a:extLst>
                </a:gridCol>
                <a:gridCol w="1800987">
                  <a:extLst>
                    <a:ext uri="{9D8B030D-6E8A-4147-A177-3AD203B41FA5}">
                      <a16:colId xmlns:a16="http://schemas.microsoft.com/office/drawing/2014/main" val="716074497"/>
                    </a:ext>
                  </a:extLst>
                </a:gridCol>
              </a:tblGrid>
              <a:tr h="2417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Nb of bunches per pulse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068712"/>
                  </a:ext>
                </a:extLst>
              </a:tr>
              <a:tr h="253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Bunch separation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25 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51432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Repetition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100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59736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Beam power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∼5.7 kW (max)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8002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DC6F2CD-E36F-597E-B0CE-23D5936BC2F8}"/>
              </a:ext>
            </a:extLst>
          </p:cNvPr>
          <p:cNvSpPr txBox="1"/>
          <p:nvPr/>
        </p:nvSpPr>
        <p:spPr>
          <a:xfrm rot="16200000">
            <a:off x="383512" y="2109609"/>
            <a:ext cx="1728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Symbol" panose="05050102010706020507" pitchFamily="18" charset="2"/>
              </a:rPr>
              <a:t>e</a:t>
            </a:r>
            <a:r>
              <a:rPr lang="en-US" sz="2000" b="1" baseline="30000" dirty="0">
                <a:solidFill>
                  <a:schemeClr val="accent1">
                    <a:lumMod val="75000"/>
                  </a:schemeClr>
                </a:solidFill>
                <a:latin typeface="+mj-lt"/>
                <a:sym typeface="Symbol" panose="05050102010706020507" pitchFamily="18" charset="2"/>
              </a:rPr>
              <a:t>-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Symbol" panose="05050102010706020507" pitchFamily="18" charset="2"/>
              </a:rPr>
              <a:t> drive beam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1EA466F0-3174-E1F5-A538-4781DEC68A3E}"/>
              </a:ext>
            </a:extLst>
          </p:cNvPr>
          <p:cNvSpPr/>
          <p:nvPr/>
        </p:nvSpPr>
        <p:spPr>
          <a:xfrm rot="16200000">
            <a:off x="6148422" y="2586352"/>
            <a:ext cx="277000" cy="2523652"/>
          </a:xfrm>
          <a:prstGeom prst="leftBrace">
            <a:avLst>
              <a:gd name="adj1" fmla="val 8333"/>
              <a:gd name="adj2" fmla="val 49477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C715DD-4E02-46F4-EE3E-23A175E4C22F}"/>
              </a:ext>
            </a:extLst>
          </p:cNvPr>
          <p:cNvSpPr txBox="1"/>
          <p:nvPr/>
        </p:nvSpPr>
        <p:spPr>
          <a:xfrm>
            <a:off x="5696789" y="4020975"/>
            <a:ext cx="11802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</a:rPr>
              <a:t>~ 13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nC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8F4977-B931-8853-7DE6-665FF2CFA15C}"/>
              </a:ext>
            </a:extLst>
          </p:cNvPr>
          <p:cNvSpPr txBox="1"/>
          <p:nvPr/>
        </p:nvSpPr>
        <p:spPr>
          <a:xfrm>
            <a:off x="561851" y="4137010"/>
            <a:ext cx="4643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GB" b="1" baseline="-25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~5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nC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GB" b="1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max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➔</a:t>
            </a:r>
            <a:r>
              <a:rPr lang="en-GB" b="1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i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η</a:t>
            </a:r>
            <a:r>
              <a:rPr lang="en-GB" b="1" i="1" baseline="300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GB" b="1" i="1" baseline="30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GB" b="1" i="1" baseline="-25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i="1" baseline="-25000" dirty="0">
                <a:solidFill>
                  <a:srgbClr val="FF6700"/>
                </a:solidFill>
                <a:latin typeface="+mn-lt"/>
                <a:cs typeface="+mn-cs"/>
              </a:rPr>
              <a:t> </a:t>
            </a:r>
            <a:r>
              <a:rPr lang="en-US" b="1" kern="1200" dirty="0">
                <a:solidFill>
                  <a:srgbClr val="FF6700"/>
                </a:solidFill>
                <a:latin typeface="+mn-lt"/>
                <a:ea typeface="+mn-ea"/>
                <a:cs typeface="+mn-cs"/>
              </a:rPr>
              <a:t>≳ 2.6 N</a:t>
            </a:r>
            <a:r>
              <a:rPr lang="en-US" b="1" kern="1200" baseline="-25000" dirty="0">
                <a:solidFill>
                  <a:srgbClr val="FF6700"/>
                </a:solidFill>
                <a:latin typeface="+mn-lt"/>
                <a:ea typeface="+mn-ea"/>
                <a:cs typeface="+mn-cs"/>
              </a:rPr>
              <a:t>e+</a:t>
            </a:r>
            <a:r>
              <a:rPr lang="en-US" b="1" kern="1200" dirty="0">
                <a:solidFill>
                  <a:srgbClr val="FF6700"/>
                </a:solidFill>
                <a:latin typeface="+mn-lt"/>
                <a:ea typeface="+mn-ea"/>
                <a:cs typeface="+mn-cs"/>
              </a:rPr>
              <a:t>/N</a:t>
            </a:r>
            <a:r>
              <a:rPr lang="en-US" b="1" kern="1200" baseline="-25000" dirty="0">
                <a:solidFill>
                  <a:srgbClr val="FF6700"/>
                </a:solidFill>
                <a:latin typeface="+mn-lt"/>
                <a:ea typeface="+mn-ea"/>
                <a:cs typeface="+mn-cs"/>
              </a:rPr>
              <a:t>e-</a:t>
            </a:r>
            <a:r>
              <a:rPr lang="en-US" b="1" kern="1200" dirty="0">
                <a:solidFill>
                  <a:srgbClr val="FF67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b="1" i="1" baseline="-25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b="1" dirty="0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E07DB0F4-8AB8-8AF5-988C-79BFCE33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8ABE399D-B6FB-8151-9F30-5EBB849C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177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2A340-E8B7-863E-C77C-76BE6808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0F40467E-4ECE-0DF4-04A7-386A4372A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239" y="140712"/>
            <a:ext cx="7416823" cy="432048"/>
          </a:xfrm>
        </p:spPr>
        <p:txBody>
          <a:bodyPr>
            <a:normAutofit/>
          </a:bodyPr>
          <a:lstStyle/>
          <a:p>
            <a:r>
              <a:rPr lang="en-GB" dirty="0"/>
              <a:t>Positron Production @FCC-</a:t>
            </a:r>
            <a:r>
              <a:rPr lang="en-GB" dirty="0" err="1"/>
              <a:t>ee</a:t>
            </a:r>
            <a:r>
              <a:rPr lang="en-GB" dirty="0"/>
              <a:t>: Design Choices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E5FE7F-9C9C-EB2E-9969-6EDE5594AA9B}"/>
              </a:ext>
            </a:extLst>
          </p:cNvPr>
          <p:cNvCxnSpPr>
            <a:cxnSpLocks/>
          </p:cNvCxnSpPr>
          <p:nvPr/>
        </p:nvCxnSpPr>
        <p:spPr>
          <a:xfrm>
            <a:off x="1209923" y="1021769"/>
            <a:ext cx="7901007" cy="22422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9EEDB85-1117-0DC2-AA83-06B83850D8D3}"/>
              </a:ext>
            </a:extLst>
          </p:cNvPr>
          <p:cNvSpPr/>
          <p:nvPr/>
        </p:nvSpPr>
        <p:spPr>
          <a:xfrm>
            <a:off x="3785513" y="886124"/>
            <a:ext cx="1220961" cy="235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A07D30-395A-E35C-8C00-8182B1B084A1}"/>
              </a:ext>
            </a:extLst>
          </p:cNvPr>
          <p:cNvSpPr/>
          <p:nvPr/>
        </p:nvSpPr>
        <p:spPr>
          <a:xfrm>
            <a:off x="5685655" y="886694"/>
            <a:ext cx="2345155" cy="23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39CA0-69E3-F0D0-ED25-B3C1D30C5E72}"/>
              </a:ext>
            </a:extLst>
          </p:cNvPr>
          <p:cNvSpPr/>
          <p:nvPr/>
        </p:nvSpPr>
        <p:spPr>
          <a:xfrm>
            <a:off x="5152324" y="890602"/>
            <a:ext cx="430214" cy="235672"/>
          </a:xfrm>
          <a:prstGeom prst="rect">
            <a:avLst/>
          </a:prstGeom>
          <a:solidFill>
            <a:srgbClr val="FF4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D158BD-D9E6-950E-E8EF-B6F705452483}"/>
              </a:ext>
            </a:extLst>
          </p:cNvPr>
          <p:cNvSpPr txBox="1"/>
          <p:nvPr/>
        </p:nvSpPr>
        <p:spPr>
          <a:xfrm>
            <a:off x="8076327" y="758587"/>
            <a:ext cx="1054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TL + ESC to DR</a:t>
            </a:r>
          </a:p>
          <a:p>
            <a:r>
              <a:rPr lang="en-US" sz="1600" dirty="0">
                <a:latin typeface="+mn-lt"/>
              </a:rPr>
              <a:t>2.86 GeV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A74C9E-430F-0EF2-1C34-074694A2529E}"/>
              </a:ext>
            </a:extLst>
          </p:cNvPr>
          <p:cNvSpPr/>
          <p:nvPr/>
        </p:nvSpPr>
        <p:spPr>
          <a:xfrm>
            <a:off x="2342178" y="890602"/>
            <a:ext cx="936291" cy="2356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87357B-AEAD-4E77-433E-F88805BE1976}"/>
              </a:ext>
            </a:extLst>
          </p:cNvPr>
          <p:cNvSpPr/>
          <p:nvPr/>
        </p:nvSpPr>
        <p:spPr>
          <a:xfrm>
            <a:off x="3328681" y="886124"/>
            <a:ext cx="405274" cy="2505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DBE88A8-3CC0-FBB7-4BE3-70CB5745A86B}"/>
              </a:ext>
            </a:extLst>
          </p:cNvPr>
          <p:cNvSpPr/>
          <p:nvPr/>
        </p:nvSpPr>
        <p:spPr>
          <a:xfrm>
            <a:off x="9130802" y="725488"/>
            <a:ext cx="720081" cy="656276"/>
          </a:xfrm>
          <a:prstGeom prst="ellipse">
            <a:avLst/>
          </a:prstGeom>
          <a:solidFill>
            <a:srgbClr val="F4CFEF"/>
          </a:solidFill>
          <a:ln w="38100">
            <a:solidFill>
              <a:srgbClr val="66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53E6CF-0810-9360-8B4A-81FDC13F8A7E}"/>
              </a:ext>
            </a:extLst>
          </p:cNvPr>
          <p:cNvSpPr/>
          <p:nvPr/>
        </p:nvSpPr>
        <p:spPr>
          <a:xfrm>
            <a:off x="1661845" y="902790"/>
            <a:ext cx="196150" cy="23567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2D8756-A4EF-AEA9-77C3-31F560100F09}"/>
              </a:ext>
            </a:extLst>
          </p:cNvPr>
          <p:cNvSpPr/>
          <p:nvPr/>
        </p:nvSpPr>
        <p:spPr>
          <a:xfrm>
            <a:off x="1867104" y="902902"/>
            <a:ext cx="422939" cy="23567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F3904B-E3F7-37C7-DFF1-176FD8BF2578}"/>
              </a:ext>
            </a:extLst>
          </p:cNvPr>
          <p:cNvSpPr txBox="1"/>
          <p:nvPr/>
        </p:nvSpPr>
        <p:spPr>
          <a:xfrm>
            <a:off x="5666530" y="4491219"/>
            <a:ext cx="459727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6600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Transfer Line + Energy Compression System + Damping Ring</a:t>
            </a:r>
          </a:p>
          <a:p>
            <a:endParaRPr lang="en-GB" sz="4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Large acceptance/short damping time DR</a:t>
            </a:r>
          </a:p>
          <a:p>
            <a:r>
              <a:rPr lang="en-GB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studies in progress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6224EB6-34B6-0605-01A8-8CFE8EF8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26"/>
          <a:stretch/>
        </p:blipFill>
        <p:spPr>
          <a:xfrm>
            <a:off x="234396" y="1661198"/>
            <a:ext cx="1368152" cy="8793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ACFC11C-B1FF-502F-1030-5DF1B4787241}"/>
              </a:ext>
            </a:extLst>
          </p:cNvPr>
          <p:cNvSpPr txBox="1"/>
          <p:nvPr/>
        </p:nvSpPr>
        <p:spPr>
          <a:xfrm>
            <a:off x="329380" y="1333608"/>
            <a:ext cx="325680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15 mm-thick W target-converter</a:t>
            </a:r>
          </a:p>
        </p:txBody>
      </p:sp>
      <p:pic>
        <p:nvPicPr>
          <p:cNvPr id="41" name="Grafik 1">
            <a:extLst>
              <a:ext uri="{FF2B5EF4-FFF2-40B4-BE49-F238E27FC236}">
                <a16:creationId xmlns:a16="http://schemas.microsoft.com/office/drawing/2014/main" id="{B2508EA8-9349-869D-71D0-89D4F0571C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-924" r="23978" b="924"/>
          <a:stretch/>
        </p:blipFill>
        <p:spPr>
          <a:xfrm>
            <a:off x="5249583" y="1999160"/>
            <a:ext cx="1413688" cy="20611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29E5AA-6EDC-F3A8-60DC-252799210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062" y="2101407"/>
            <a:ext cx="1077006" cy="94907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97B8412-F76A-6FB4-3DC2-A309621BC3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7"/>
          <a:stretch/>
        </p:blipFill>
        <p:spPr>
          <a:xfrm>
            <a:off x="5995592" y="2739785"/>
            <a:ext cx="1257049" cy="131416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B32C45F-DBD0-39EE-58F2-685C7F7CFE19}"/>
              </a:ext>
            </a:extLst>
          </p:cNvPr>
          <p:cNvSpPr/>
          <p:nvPr/>
        </p:nvSpPr>
        <p:spPr>
          <a:xfrm>
            <a:off x="5466172" y="1603338"/>
            <a:ext cx="5164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5431">
              <a:spcBef>
                <a:spcPts val="700"/>
              </a:spcBef>
              <a:buClr>
                <a:srgbClr val="484848"/>
              </a:buClr>
              <a:buSzPct val="100000"/>
              <a:defRPr sz="2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en-GB" sz="1400" b="1" u="sng" dirty="0">
                <a:solidFill>
                  <a:schemeClr val="accent4">
                    <a:lumMod val="75000"/>
                  </a:schemeClr>
                </a:solidFill>
                <a:latin typeface="+mj-lt"/>
                <a:ea typeface="Palatino"/>
                <a:cs typeface="Calibri Light" panose="020F0302020204030204" pitchFamily="34" charset="0"/>
              </a:rPr>
              <a:t>Matching Device (MD)</a:t>
            </a: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Palatino"/>
                <a:cs typeface="Calibri Light" panose="020F0302020204030204" pitchFamily="34" charset="0"/>
              </a:rPr>
              <a:t>  →  a fast phase space rotation to transform the small size/high divergence in big sizes/low divergence beam </a:t>
            </a:r>
            <a:endParaRPr lang="en-GB" sz="1400" b="1" dirty="0">
              <a:solidFill>
                <a:schemeClr val="accent4">
                  <a:lumMod val="75000"/>
                </a:schemeClr>
              </a:solidFill>
              <a:latin typeface="+mj-lt"/>
              <a:ea typeface="Palatino"/>
              <a:cs typeface="Calibri Light" panose="020F0302020204030204" pitchFamily="34" charset="0"/>
              <a:sym typeface="Palatino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00FC326-C2EE-B46D-E33C-8CC10A0A9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037" y="1690132"/>
            <a:ext cx="3076814" cy="185961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113A35-B5AD-82F3-9C02-71CDD7E22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0057" y="2072856"/>
            <a:ext cx="3078241" cy="2030242"/>
          </a:xfrm>
          <a:prstGeom prst="rect">
            <a:avLst/>
          </a:prstGeom>
        </p:spPr>
      </p:pic>
      <p:sp>
        <p:nvSpPr>
          <p:cNvPr id="50" name="Footer Placeholder 6">
            <a:extLst>
              <a:ext uri="{FF2B5EF4-FFF2-40B4-BE49-F238E27FC236}">
                <a16:creationId xmlns:a16="http://schemas.microsoft.com/office/drawing/2014/main" id="{43C1DAF8-973B-9DB1-CB1D-582A7043D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51" name="Date Placeholder 2">
            <a:extLst>
              <a:ext uri="{FF2B5EF4-FFF2-40B4-BE49-F238E27FC236}">
                <a16:creationId xmlns:a16="http://schemas.microsoft.com/office/drawing/2014/main" id="{5A724EC5-A5A2-1D7F-6B1F-339DACD28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6D2EF9C-875D-3DC7-0F28-93A7EB2453C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6354" y="2619938"/>
            <a:ext cx="1390705" cy="99336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78B688C-0AEE-74B0-CCFF-8FDF5D549B4F}"/>
              </a:ext>
            </a:extLst>
          </p:cNvPr>
          <p:cNvSpPr txBox="1"/>
          <p:nvPr/>
        </p:nvSpPr>
        <p:spPr>
          <a:xfrm>
            <a:off x="3319157" y="2853824"/>
            <a:ext cx="1071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2.86 GeV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BA796FD-8C27-BA5E-10B7-872AA81118BC}"/>
              </a:ext>
            </a:extLst>
          </p:cNvPr>
          <p:cNvSpPr txBox="1"/>
          <p:nvPr/>
        </p:nvSpPr>
        <p:spPr>
          <a:xfrm>
            <a:off x="5906681" y="3978597"/>
            <a:ext cx="188038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Palatino"/>
                <a:cs typeface="Calibri Light" panose="020F0302020204030204" pitchFamily="34" charset="0"/>
              </a:rPr>
              <a:t>MD: HTS solenoid</a:t>
            </a:r>
            <a:endParaRPr lang="en-GB" sz="18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533D436-54E9-4260-40A0-43FAAF83B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396" y="4060328"/>
            <a:ext cx="3242731" cy="1496644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6F4AD2D-6244-EF5F-84D3-FA4BCD24EEBC}"/>
              </a:ext>
            </a:extLst>
          </p:cNvPr>
          <p:cNvSpPr/>
          <p:nvPr/>
        </p:nvSpPr>
        <p:spPr>
          <a:xfrm>
            <a:off x="115886" y="1301552"/>
            <a:ext cx="4694438" cy="234693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433AA595-DDEF-B94A-09CD-34039597EBB3}"/>
              </a:ext>
            </a:extLst>
          </p:cNvPr>
          <p:cNvSpPr/>
          <p:nvPr/>
        </p:nvSpPr>
        <p:spPr>
          <a:xfrm>
            <a:off x="5340310" y="1571710"/>
            <a:ext cx="5379139" cy="275417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6AF2E3-F222-F9B0-A23B-F4E02160CE42}"/>
              </a:ext>
            </a:extLst>
          </p:cNvPr>
          <p:cNvSpPr txBox="1"/>
          <p:nvPr/>
        </p:nvSpPr>
        <p:spPr>
          <a:xfrm>
            <a:off x="206323" y="3709236"/>
            <a:ext cx="371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92D050"/>
                </a:solidFill>
                <a:latin typeface="+mn-lt"/>
                <a:cs typeface="Calibri Light" panose="020F0302020204030204" pitchFamily="34" charset="0"/>
              </a:rPr>
              <a:t>Capture </a:t>
            </a:r>
            <a:r>
              <a:rPr lang="en-GB" sz="1800" dirty="0" err="1">
                <a:solidFill>
                  <a:srgbClr val="92D050"/>
                </a:solidFill>
                <a:latin typeface="+mn-lt"/>
                <a:cs typeface="Calibri Light" panose="020F0302020204030204" pitchFamily="34" charset="0"/>
              </a:rPr>
              <a:t>Linac</a:t>
            </a:r>
            <a:r>
              <a:rPr lang="en-GB" sz="1800" dirty="0">
                <a:solidFill>
                  <a:srgbClr val="92D05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and</a:t>
            </a:r>
            <a:r>
              <a:rPr lang="en-GB" sz="18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Positron </a:t>
            </a:r>
            <a:r>
              <a:rPr lang="en-GB" sz="18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Linac</a:t>
            </a:r>
            <a:endParaRPr lang="en-GB" sz="180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B1DF6-BB0A-374E-65AA-FD03C5001E77}"/>
              </a:ext>
            </a:extLst>
          </p:cNvPr>
          <p:cNvSpPr txBox="1"/>
          <p:nvPr/>
        </p:nvSpPr>
        <p:spPr>
          <a:xfrm>
            <a:off x="1729553" y="5052150"/>
            <a:ext cx="1695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GHz RF structures</a:t>
            </a:r>
          </a:p>
          <a:p>
            <a:r>
              <a:rPr lang="en-GB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(2a =  60 mm)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622CF-808B-B1AC-8914-2B69909EFBC6}"/>
              </a:ext>
            </a:extLst>
          </p:cNvPr>
          <p:cNvSpPr txBox="1"/>
          <p:nvPr/>
        </p:nvSpPr>
        <p:spPr>
          <a:xfrm>
            <a:off x="3450977" y="3939758"/>
            <a:ext cx="18779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L-band large-aperture acc. structures</a:t>
            </a:r>
          </a:p>
          <a:p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NC solenoid channel</a:t>
            </a:r>
          </a:p>
          <a:p>
            <a:r>
              <a:rPr lang="en-GB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GB" sz="14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</a:t>
            </a: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0.5 T </a:t>
            </a:r>
          </a:p>
          <a:p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FODO lattice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5E0A745-87AB-356B-357D-12D803516D9C}"/>
              </a:ext>
            </a:extLst>
          </p:cNvPr>
          <p:cNvSpPr/>
          <p:nvPr/>
        </p:nvSpPr>
        <p:spPr>
          <a:xfrm>
            <a:off x="61248" y="3739252"/>
            <a:ext cx="5162804" cy="187963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8ED7B0-BE16-D3A4-6EFE-F8475ACC70AF}"/>
              </a:ext>
            </a:extLst>
          </p:cNvPr>
          <p:cNvSpPr/>
          <p:nvPr/>
        </p:nvSpPr>
        <p:spPr>
          <a:xfrm>
            <a:off x="5530402" y="4438825"/>
            <a:ext cx="4687325" cy="118005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CD15C6-6B5E-04AB-BDE1-9A93456D9606}"/>
              </a:ext>
            </a:extLst>
          </p:cNvPr>
          <p:cNvSpPr/>
          <p:nvPr/>
        </p:nvSpPr>
        <p:spPr>
          <a:xfrm>
            <a:off x="5654546" y="4491219"/>
            <a:ext cx="4484369" cy="560931"/>
          </a:xfrm>
          <a:prstGeom prst="rect">
            <a:avLst/>
          </a:prstGeom>
          <a:solidFill>
            <a:srgbClr val="E785E9">
              <a:alpha val="1896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57A53-6B98-3705-0582-54833A8497DA}"/>
              </a:ext>
            </a:extLst>
          </p:cNvPr>
          <p:cNvSpPr/>
          <p:nvPr/>
        </p:nvSpPr>
        <p:spPr>
          <a:xfrm>
            <a:off x="268308" y="3760431"/>
            <a:ext cx="3135878" cy="293523"/>
          </a:xfrm>
          <a:prstGeom prst="rect">
            <a:avLst/>
          </a:prstGeom>
          <a:solidFill>
            <a:schemeClr val="accent1">
              <a:lumMod val="75000"/>
              <a:alpha val="189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522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4723-A633-E8E6-6FB3-77CC0484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003" y="149425"/>
            <a:ext cx="7383024" cy="432048"/>
          </a:xfrm>
        </p:spPr>
        <p:txBody>
          <a:bodyPr>
            <a:normAutofit fontScale="90000"/>
          </a:bodyPr>
          <a:lstStyle/>
          <a:p>
            <a:r>
              <a:rPr lang="en-GB" dirty="0"/>
              <a:t>Validation of the FCC-</a:t>
            </a:r>
            <a:r>
              <a:rPr lang="en-GB" dirty="0" err="1"/>
              <a:t>ee</a:t>
            </a:r>
            <a:r>
              <a:rPr lang="en-GB" dirty="0"/>
              <a:t> Positron Source Design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509DC-27E1-44D7-5D31-04CE3703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AED9BCC1-0A48-6F55-3927-A11BB846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C59C2F7-771A-6EDD-6057-53BA3A44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70406C-A43D-FBB0-1182-583B64CE056F}"/>
              </a:ext>
            </a:extLst>
          </p:cNvPr>
          <p:cNvSpPr txBox="1"/>
          <p:nvPr/>
        </p:nvSpPr>
        <p:spPr>
          <a:xfrm>
            <a:off x="0" y="5387924"/>
            <a:ext cx="78346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F.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Alharthi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 et. al.,"</a:t>
            </a:r>
            <a:r>
              <a:rPr lang="en-GB" sz="1000" b="1" i="1" dirty="0" err="1">
                <a:solidFill>
                  <a:schemeClr val="accent6">
                    <a:lumMod val="50000"/>
                  </a:schemeClr>
                </a:solidFill>
              </a:rPr>
              <a:t>Modeling</a:t>
            </a:r>
            <a:r>
              <a:rPr lang="en-GB" sz="1000" b="1" i="1" dirty="0">
                <a:solidFill>
                  <a:schemeClr val="accent6">
                    <a:lumMod val="50000"/>
                  </a:schemeClr>
                </a:solidFill>
              </a:rPr>
              <a:t> of the positron sources: an experiment-based benchmarking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", Phys. Rev. Accel. Beams (Sept. 2025)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D3043-C242-3EBB-DD17-BFAAB22B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7" y="708821"/>
            <a:ext cx="5950667" cy="236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29DB7-DE50-089A-3AAD-7EE1E9805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557" y="3767710"/>
            <a:ext cx="2596588" cy="14863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1E37F3-0835-F639-327C-B038CE4FE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91" y="3207340"/>
            <a:ext cx="3166367" cy="19964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B1D890-0C6C-F701-84EF-355E572314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8378336" y="1617956"/>
            <a:ext cx="2288448" cy="1942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3B3CAB-EF5C-26E6-7B3D-75BA4522A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722" y="3388761"/>
            <a:ext cx="2309001" cy="18150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AA52361-37B3-5641-DA6F-A0BE5F68F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77774"/>
              </p:ext>
            </p:extLst>
          </p:nvPr>
        </p:nvGraphicFramePr>
        <p:xfrm>
          <a:off x="6121372" y="2049512"/>
          <a:ext cx="2166776" cy="1467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377063132"/>
                    </a:ext>
                  </a:extLst>
                </a:gridCol>
                <a:gridCol w="870632">
                  <a:extLst>
                    <a:ext uri="{9D8B030D-6E8A-4147-A177-3AD203B41FA5}">
                      <a16:colId xmlns:a16="http://schemas.microsoft.com/office/drawing/2014/main" val="716074497"/>
                    </a:ext>
                  </a:extLst>
                </a:gridCol>
              </a:tblGrid>
              <a:tr h="24464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</a:t>
                      </a:r>
                      <a:r>
                        <a:rPr lang="en-US" sz="10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beam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2.9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068712"/>
                  </a:ext>
                </a:extLst>
              </a:tr>
              <a:tr h="24464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Rep.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25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187154"/>
                  </a:ext>
                </a:extLst>
              </a:tr>
              <a:tr h="244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Number of bunches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51432"/>
                  </a:ext>
                </a:extLst>
              </a:tr>
              <a:tr h="244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Bunch charge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∼10 </a:t>
                      </a:r>
                      <a:r>
                        <a:rPr lang="en-US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nC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502887"/>
                  </a:ext>
                </a:extLst>
              </a:tr>
              <a:tr h="24464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Beam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~0.5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59736"/>
                  </a:ext>
                </a:extLst>
              </a:tr>
              <a:tr h="24464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</a:t>
                      </a:r>
                      <a:r>
                        <a:rPr lang="en-US" sz="10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</a:t>
                      </a: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yield after chicane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0.6 N</a:t>
                      </a:r>
                      <a:r>
                        <a:rPr lang="en-US" sz="10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e+</a:t>
                      </a: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/N</a:t>
                      </a:r>
                      <a:r>
                        <a:rPr lang="en-US" sz="10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80023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3925159-AB8F-1F3F-222F-E67478E1649F}"/>
              </a:ext>
            </a:extLst>
          </p:cNvPr>
          <p:cNvSpPr txBox="1"/>
          <p:nvPr/>
        </p:nvSpPr>
        <p:spPr>
          <a:xfrm>
            <a:off x="8914779" y="2742681"/>
            <a:ext cx="1404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900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9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beam position scan on the target</a:t>
            </a:r>
            <a:endParaRPr lang="en-GB" sz="900" dirty="0">
              <a:solidFill>
                <a:srgbClr val="3F3F3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B17926-12C5-A202-5054-CDC637C919F4}"/>
              </a:ext>
            </a:extLst>
          </p:cNvPr>
          <p:cNvSpPr txBox="1"/>
          <p:nvPr/>
        </p:nvSpPr>
        <p:spPr>
          <a:xfrm>
            <a:off x="9313027" y="4600493"/>
            <a:ext cx="1404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Magnetic field scan in the capture system</a:t>
            </a:r>
            <a:endParaRPr lang="en-GB" sz="900" dirty="0">
              <a:solidFill>
                <a:srgbClr val="3F3F3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9525B-7EEE-6BDA-AEB8-E4D30B5034C8}"/>
              </a:ext>
            </a:extLst>
          </p:cNvPr>
          <p:cNvSpPr txBox="1"/>
          <p:nvPr/>
        </p:nvSpPr>
        <p:spPr>
          <a:xfrm>
            <a:off x="5428170" y="3751099"/>
            <a:ext cx="17607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Positron capture system</a:t>
            </a:r>
            <a:endParaRPr lang="en-GB" sz="1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F3A1F8-2C23-15E7-2D95-92C527D4C528}"/>
              </a:ext>
            </a:extLst>
          </p:cNvPr>
          <p:cNvSpPr txBox="1"/>
          <p:nvPr/>
        </p:nvSpPr>
        <p:spPr>
          <a:xfrm>
            <a:off x="3520403" y="703740"/>
            <a:ext cx="719738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Start-to-end model: Geant4 + RF-Track</a:t>
            </a:r>
          </a:p>
          <a:p>
            <a:r>
              <a:rPr lang="en-GB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Benchmarked against other tools (EGS5+GPT, Geant4+ASTRA)</a:t>
            </a:r>
          </a:p>
          <a:p>
            <a:r>
              <a:rPr lang="en-GB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Validated with </a:t>
            </a:r>
            <a:r>
              <a:rPr lang="en-GB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SuperKEKB</a:t>
            </a:r>
            <a:r>
              <a:rPr lang="en-GB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experimental data. Excellent agreement: meas. yield (0.603 ± 0.003) vs. simulated 0.603.</a:t>
            </a:r>
          </a:p>
          <a:p>
            <a:r>
              <a:rPr lang="en-GB" sz="14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→ Framework ready for FCC-</a:t>
            </a:r>
            <a:r>
              <a:rPr lang="en-GB" sz="1400" b="1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</a:t>
            </a:r>
            <a:r>
              <a:rPr lang="en-GB" sz="14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design optimization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4D12EBD-0458-207E-633A-B2441F912B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647" t="14290"/>
          <a:stretch/>
        </p:blipFill>
        <p:spPr>
          <a:xfrm>
            <a:off x="3331156" y="3394022"/>
            <a:ext cx="2116814" cy="1575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D52FB05-BC26-59C8-05E0-3B70E1F155FF}"/>
              </a:ext>
            </a:extLst>
          </p:cNvPr>
          <p:cNvSpPr txBox="1"/>
          <p:nvPr/>
        </p:nvSpPr>
        <p:spPr>
          <a:xfrm>
            <a:off x="4493109" y="4770061"/>
            <a:ext cx="10325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Positron source</a:t>
            </a:r>
            <a:endParaRPr lang="en-GB" sz="1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AutoShape 126">
            <a:extLst>
              <a:ext uri="{FF2B5EF4-FFF2-40B4-BE49-F238E27FC236}">
                <a16:creationId xmlns:a16="http://schemas.microsoft.com/office/drawing/2014/main" id="{617AF7D0-F2B9-97B9-FEAD-C11FB228F2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71507" y="1814782"/>
            <a:ext cx="393311" cy="179989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308" name="AutoShape 127">
            <a:extLst>
              <a:ext uri="{FF2B5EF4-FFF2-40B4-BE49-F238E27FC236}">
                <a16:creationId xmlns:a16="http://schemas.microsoft.com/office/drawing/2014/main" id="{CBA9B671-74EA-2EA8-AFDC-F45A009B55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75644" y="1798667"/>
            <a:ext cx="381128" cy="200036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309" name="Line 153">
            <a:extLst>
              <a:ext uri="{FF2B5EF4-FFF2-40B4-BE49-F238E27FC236}">
                <a16:creationId xmlns:a16="http://schemas.microsoft.com/office/drawing/2014/main" id="{DA1C389D-EA14-CE5B-F0A8-83054D27F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1643" y="1886161"/>
            <a:ext cx="353237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314" name="Rectangle 159">
            <a:extLst>
              <a:ext uri="{FF2B5EF4-FFF2-40B4-BE49-F238E27FC236}">
                <a16:creationId xmlns:a16="http://schemas.microsoft.com/office/drawing/2014/main" id="{F3D45CE1-92A1-55D1-4B2B-91BDDC00E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410" y="1311217"/>
            <a:ext cx="1220207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Target &amp; cryostat</a:t>
            </a:r>
          </a:p>
        </p:txBody>
      </p:sp>
      <p:sp>
        <p:nvSpPr>
          <p:cNvPr id="2054" name="AutoShape 72">
            <a:extLst>
              <a:ext uri="{FF2B5EF4-FFF2-40B4-BE49-F238E27FC236}">
                <a16:creationId xmlns:a16="http://schemas.microsoft.com/office/drawing/2014/main" id="{BEFA671F-EEB1-B60A-0924-A293B34BB08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62608" y="1791176"/>
            <a:ext cx="127474" cy="231133"/>
          </a:xfrm>
          <a:prstGeom prst="triangle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578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DEA373-8639-1505-022E-A1213C436830}"/>
              </a:ext>
            </a:extLst>
          </p:cNvPr>
          <p:cNvGrpSpPr/>
          <p:nvPr/>
        </p:nvGrpSpPr>
        <p:grpSpPr>
          <a:xfrm>
            <a:off x="8191180" y="1703855"/>
            <a:ext cx="980177" cy="884185"/>
            <a:chOff x="9575167" y="5268215"/>
            <a:chExt cx="927144" cy="877733"/>
          </a:xfrm>
        </p:grpSpPr>
        <p:sp>
          <p:nvSpPr>
            <p:cNvPr id="2095" name="AutoShape 72">
              <a:extLst>
                <a:ext uri="{FF2B5EF4-FFF2-40B4-BE49-F238E27FC236}">
                  <a16:creationId xmlns:a16="http://schemas.microsoft.com/office/drawing/2014/main" id="{707E2DC1-6784-CAF8-5469-0170E057754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446417" y="5911053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 dirty="0"/>
            </a:p>
          </p:txBody>
        </p:sp>
        <p:sp>
          <p:nvSpPr>
            <p:cNvPr id="2097" name="AutoShape 72">
              <a:extLst>
                <a:ext uri="{FF2B5EF4-FFF2-40B4-BE49-F238E27FC236}">
                  <a16:creationId xmlns:a16="http://schemas.microsoft.com/office/drawing/2014/main" id="{3D1590BF-D923-9F5F-D38D-F448BB98DB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322296" y="5846425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 dirty="0"/>
            </a:p>
          </p:txBody>
        </p:sp>
        <p:sp>
          <p:nvSpPr>
            <p:cNvPr id="2098" name="AutoShape 72">
              <a:extLst>
                <a:ext uri="{FF2B5EF4-FFF2-40B4-BE49-F238E27FC236}">
                  <a16:creationId xmlns:a16="http://schemas.microsoft.com/office/drawing/2014/main" id="{88456E6F-8F15-939A-E5B5-04998C8927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213805" y="5763660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 dirty="0"/>
            </a:p>
          </p:txBody>
        </p:sp>
        <p:sp>
          <p:nvSpPr>
            <p:cNvPr id="2099" name="AutoShape 72">
              <a:extLst>
                <a:ext uri="{FF2B5EF4-FFF2-40B4-BE49-F238E27FC236}">
                  <a16:creationId xmlns:a16="http://schemas.microsoft.com/office/drawing/2014/main" id="{611D10E5-ABCD-D7DB-45CC-8B3256174F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099290" y="5656390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 dirty="0"/>
            </a:p>
          </p:txBody>
        </p:sp>
        <p:sp>
          <p:nvSpPr>
            <p:cNvPr id="2101" name="AutoShape 68">
              <a:extLst>
                <a:ext uri="{FF2B5EF4-FFF2-40B4-BE49-F238E27FC236}">
                  <a16:creationId xmlns:a16="http://schemas.microsoft.com/office/drawing/2014/main" id="{EDAB0285-C3A8-7D38-5791-78AA691DB8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953009" y="5514705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02" name="AutoShape 68">
              <a:extLst>
                <a:ext uri="{FF2B5EF4-FFF2-40B4-BE49-F238E27FC236}">
                  <a16:creationId xmlns:a16="http://schemas.microsoft.com/office/drawing/2014/main" id="{86B188C1-41E3-D52D-8D36-2121EFD0FC6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834512" y="5421495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03" name="AutoShape 68">
              <a:extLst>
                <a:ext uri="{FF2B5EF4-FFF2-40B4-BE49-F238E27FC236}">
                  <a16:creationId xmlns:a16="http://schemas.microsoft.com/office/drawing/2014/main" id="{6B6A662A-8CA8-4F71-AF79-2C069A7E79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707707" y="5334916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04" name="AutoShape 68">
              <a:extLst>
                <a:ext uri="{FF2B5EF4-FFF2-40B4-BE49-F238E27FC236}">
                  <a16:creationId xmlns:a16="http://schemas.microsoft.com/office/drawing/2014/main" id="{E2B07DC9-CFDA-F2A7-AE60-56AB02878F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575167" y="5268215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</p:grpSp>
      <p:grpSp>
        <p:nvGrpSpPr>
          <p:cNvPr id="2174" name="Group 2173">
            <a:extLst>
              <a:ext uri="{FF2B5EF4-FFF2-40B4-BE49-F238E27FC236}">
                <a16:creationId xmlns:a16="http://schemas.microsoft.com/office/drawing/2014/main" id="{E88C9A2D-05D5-7E30-7899-AFF45BDBA7C8}"/>
              </a:ext>
            </a:extLst>
          </p:cNvPr>
          <p:cNvGrpSpPr/>
          <p:nvPr/>
        </p:nvGrpSpPr>
        <p:grpSpPr>
          <a:xfrm rot="1271968">
            <a:off x="981703" y="1484790"/>
            <a:ext cx="107060" cy="267486"/>
            <a:chOff x="2060159" y="969287"/>
            <a:chExt cx="169647" cy="423857"/>
          </a:xfrm>
        </p:grpSpPr>
        <p:grpSp>
          <p:nvGrpSpPr>
            <p:cNvPr id="2175" name="Group 23">
              <a:extLst>
                <a:ext uri="{FF2B5EF4-FFF2-40B4-BE49-F238E27FC236}">
                  <a16:creationId xmlns:a16="http://schemas.microsoft.com/office/drawing/2014/main" id="{6F033CF5-D84C-9E1A-B0B4-B8C28958B8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180" name="Line 24">
                <a:extLst>
                  <a:ext uri="{FF2B5EF4-FFF2-40B4-BE49-F238E27FC236}">
                    <a16:creationId xmlns:a16="http://schemas.microsoft.com/office/drawing/2014/main" id="{5C173C30-BA42-63AA-90C6-F4AE6B3AB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81" name="Line 25">
                <a:extLst>
                  <a:ext uri="{FF2B5EF4-FFF2-40B4-BE49-F238E27FC236}">
                    <a16:creationId xmlns:a16="http://schemas.microsoft.com/office/drawing/2014/main" id="{C9219EA5-14CF-406C-CB98-180481795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82" name="Line 26">
                <a:extLst>
                  <a:ext uri="{FF2B5EF4-FFF2-40B4-BE49-F238E27FC236}">
                    <a16:creationId xmlns:a16="http://schemas.microsoft.com/office/drawing/2014/main" id="{BEEA8D1C-23A2-BFAB-9525-7FB108E63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176" name="Group 23">
              <a:extLst>
                <a:ext uri="{FF2B5EF4-FFF2-40B4-BE49-F238E27FC236}">
                  <a16:creationId xmlns:a16="http://schemas.microsoft.com/office/drawing/2014/main" id="{9EDB8125-06C4-A803-287D-5CE524D8B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177" name="Line 24">
                <a:extLst>
                  <a:ext uri="{FF2B5EF4-FFF2-40B4-BE49-F238E27FC236}">
                    <a16:creationId xmlns:a16="http://schemas.microsoft.com/office/drawing/2014/main" id="{308C24AE-D4D1-33BC-7633-7E45E1C8F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78" name="Line 25">
                <a:extLst>
                  <a:ext uri="{FF2B5EF4-FFF2-40B4-BE49-F238E27FC236}">
                    <a16:creationId xmlns:a16="http://schemas.microsoft.com/office/drawing/2014/main" id="{843892F5-8722-BA50-A50A-FAFF0FCB5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79" name="Line 26">
                <a:extLst>
                  <a:ext uri="{FF2B5EF4-FFF2-40B4-BE49-F238E27FC236}">
                    <a16:creationId xmlns:a16="http://schemas.microsoft.com/office/drawing/2014/main" id="{F5EB51CC-45BB-11C6-37D2-8F8708CC3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sp>
        <p:nvSpPr>
          <p:cNvPr id="2184" name="AutoShape 126">
            <a:extLst>
              <a:ext uri="{FF2B5EF4-FFF2-40B4-BE49-F238E27FC236}">
                <a16:creationId xmlns:a16="http://schemas.microsoft.com/office/drawing/2014/main" id="{DBA2C6E7-CACE-6C70-677E-DEE730701D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067638" y="1807027"/>
            <a:ext cx="373189" cy="200037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185" name="AutoShape 126">
            <a:extLst>
              <a:ext uri="{FF2B5EF4-FFF2-40B4-BE49-F238E27FC236}">
                <a16:creationId xmlns:a16="http://schemas.microsoft.com/office/drawing/2014/main" id="{9C7236B2-2E85-973C-9C70-205D3F3A37E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64491" y="1799911"/>
            <a:ext cx="373188" cy="214332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grpSp>
        <p:nvGrpSpPr>
          <p:cNvPr id="2187" name="Group 2186">
            <a:extLst>
              <a:ext uri="{FF2B5EF4-FFF2-40B4-BE49-F238E27FC236}">
                <a16:creationId xmlns:a16="http://schemas.microsoft.com/office/drawing/2014/main" id="{7C93E9C2-F3A3-E006-F950-AD983E6A6226}"/>
              </a:ext>
            </a:extLst>
          </p:cNvPr>
          <p:cNvGrpSpPr/>
          <p:nvPr/>
        </p:nvGrpSpPr>
        <p:grpSpPr>
          <a:xfrm>
            <a:off x="6619110" y="1716866"/>
            <a:ext cx="107060" cy="267486"/>
            <a:chOff x="2060159" y="969287"/>
            <a:chExt cx="169647" cy="423857"/>
          </a:xfrm>
        </p:grpSpPr>
        <p:grpSp>
          <p:nvGrpSpPr>
            <p:cNvPr id="2188" name="Group 23">
              <a:extLst>
                <a:ext uri="{FF2B5EF4-FFF2-40B4-BE49-F238E27FC236}">
                  <a16:creationId xmlns:a16="http://schemas.microsoft.com/office/drawing/2014/main" id="{443D727C-C303-5603-9348-3A7669DFE0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193" name="Line 24">
                <a:extLst>
                  <a:ext uri="{FF2B5EF4-FFF2-40B4-BE49-F238E27FC236}">
                    <a16:creationId xmlns:a16="http://schemas.microsoft.com/office/drawing/2014/main" id="{B59AC80A-51EF-828E-E4BC-9201D77B1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94" name="Line 25">
                <a:extLst>
                  <a:ext uri="{FF2B5EF4-FFF2-40B4-BE49-F238E27FC236}">
                    <a16:creationId xmlns:a16="http://schemas.microsoft.com/office/drawing/2014/main" id="{B2A8955B-D9E9-7119-C9DC-90546E028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95" name="Line 26">
                <a:extLst>
                  <a:ext uri="{FF2B5EF4-FFF2-40B4-BE49-F238E27FC236}">
                    <a16:creationId xmlns:a16="http://schemas.microsoft.com/office/drawing/2014/main" id="{80578029-6CC7-364A-D0CE-28BF1F7F4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189" name="Group 23">
              <a:extLst>
                <a:ext uri="{FF2B5EF4-FFF2-40B4-BE49-F238E27FC236}">
                  <a16:creationId xmlns:a16="http://schemas.microsoft.com/office/drawing/2014/main" id="{F6D8BCFE-CDD4-6608-85B8-4A8D1B129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190" name="Line 24">
                <a:extLst>
                  <a:ext uri="{FF2B5EF4-FFF2-40B4-BE49-F238E27FC236}">
                    <a16:creationId xmlns:a16="http://schemas.microsoft.com/office/drawing/2014/main" id="{5E5F5099-7E85-68E6-B216-E759FD0B9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91" name="Line 25">
                <a:extLst>
                  <a:ext uri="{FF2B5EF4-FFF2-40B4-BE49-F238E27FC236}">
                    <a16:creationId xmlns:a16="http://schemas.microsoft.com/office/drawing/2014/main" id="{2FDFF0E9-A1CA-C20E-6F44-9FB3D9BDD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192" name="Line 26">
                <a:extLst>
                  <a:ext uri="{FF2B5EF4-FFF2-40B4-BE49-F238E27FC236}">
                    <a16:creationId xmlns:a16="http://schemas.microsoft.com/office/drawing/2014/main" id="{D0382319-45F7-43A7-1478-E64EA8BCB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grpSp>
        <p:nvGrpSpPr>
          <p:cNvPr id="2196" name="Group 2195">
            <a:extLst>
              <a:ext uri="{FF2B5EF4-FFF2-40B4-BE49-F238E27FC236}">
                <a16:creationId xmlns:a16="http://schemas.microsoft.com/office/drawing/2014/main" id="{EFFB20A9-E1B1-D340-8D30-E6759DCCCA5A}"/>
              </a:ext>
            </a:extLst>
          </p:cNvPr>
          <p:cNvGrpSpPr/>
          <p:nvPr/>
        </p:nvGrpSpPr>
        <p:grpSpPr>
          <a:xfrm>
            <a:off x="4922503" y="1511542"/>
            <a:ext cx="597109" cy="478505"/>
            <a:chOff x="9394041" y="2815344"/>
            <a:chExt cx="352949" cy="394423"/>
          </a:xfrm>
        </p:grpSpPr>
        <p:sp>
          <p:nvSpPr>
            <p:cNvPr id="2197" name="AutoShape 72">
              <a:extLst>
                <a:ext uri="{FF2B5EF4-FFF2-40B4-BE49-F238E27FC236}">
                  <a16:creationId xmlns:a16="http://schemas.microsoft.com/office/drawing/2014/main" id="{92DAAFDE-018D-DDCE-250B-D72B004731D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394041" y="296381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98" name="AutoShape 72">
              <a:extLst>
                <a:ext uri="{FF2B5EF4-FFF2-40B4-BE49-F238E27FC236}">
                  <a16:creationId xmlns:a16="http://schemas.microsoft.com/office/drawing/2014/main" id="{2FE9796F-3136-79E2-B0A6-EEC39FEC9D3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91096" y="2974872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199" name="AutoShape 68">
              <a:extLst>
                <a:ext uri="{FF2B5EF4-FFF2-40B4-BE49-F238E27FC236}">
                  <a16:creationId xmlns:a16="http://schemas.microsoft.com/office/drawing/2014/main" id="{A023FEEE-C971-BA9D-8F12-B8F387893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550" y="281715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200" name="AutoShape 68">
              <a:extLst>
                <a:ext uri="{FF2B5EF4-FFF2-40B4-BE49-F238E27FC236}">
                  <a16:creationId xmlns:a16="http://schemas.microsoft.com/office/drawing/2014/main" id="{A676D24C-25CC-B338-FFD7-79BDE4997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9059" y="2815344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</p:grpSp>
      <p:sp>
        <p:nvSpPr>
          <p:cNvPr id="2214" name="Line 67">
            <a:extLst>
              <a:ext uri="{FF2B5EF4-FFF2-40B4-BE49-F238E27FC236}">
                <a16:creationId xmlns:a16="http://schemas.microsoft.com/office/drawing/2014/main" id="{5E08D276-BE46-AEC0-8795-A9353951D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743" y="1486605"/>
            <a:ext cx="88117" cy="69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215" name="Line 67">
            <a:extLst>
              <a:ext uri="{FF2B5EF4-FFF2-40B4-BE49-F238E27FC236}">
                <a16:creationId xmlns:a16="http://schemas.microsoft.com/office/drawing/2014/main" id="{CA4A837A-8067-EAFD-3F8A-3BD07D3AC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81" y="1674282"/>
            <a:ext cx="192615" cy="1321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381" name="Rectangle 159">
            <a:extLst>
              <a:ext uri="{FF2B5EF4-FFF2-40B4-BE49-F238E27FC236}">
                <a16:creationId xmlns:a16="http://schemas.microsoft.com/office/drawing/2014/main" id="{6B0E1DAE-A271-F1DB-0C5A-7E4FA8A95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913" y="1133338"/>
            <a:ext cx="1577676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Positron/Electron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Separation at 170 MeV</a:t>
            </a:r>
          </a:p>
        </p:txBody>
      </p:sp>
      <p:sp>
        <p:nvSpPr>
          <p:cNvPr id="2382" name="Rectangle 159">
            <a:extLst>
              <a:ext uri="{FF2B5EF4-FFF2-40B4-BE49-F238E27FC236}">
                <a16:creationId xmlns:a16="http://schemas.microsoft.com/office/drawing/2014/main" id="{0126A96B-9784-2B3C-68B8-77E58E96A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966" y="2084222"/>
            <a:ext cx="1273105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Energy collimator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and compressor</a:t>
            </a:r>
          </a:p>
        </p:txBody>
      </p:sp>
      <p:sp>
        <p:nvSpPr>
          <p:cNvPr id="2459" name="Rectangle 101">
            <a:extLst>
              <a:ext uri="{FF2B5EF4-FFF2-40B4-BE49-F238E27FC236}">
                <a16:creationId xmlns:a16="http://schemas.microsoft.com/office/drawing/2014/main" id="{A454A6C1-9E3A-ACBB-30D5-E10AB95C9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4" y="974742"/>
            <a:ext cx="1659429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2.86 GeV electron 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from e- </a:t>
            </a:r>
            <a:r>
              <a:rPr lang="en-US" altLang="de-DE" sz="1060" dirty="0" err="1"/>
              <a:t>linac</a:t>
            </a:r>
            <a:r>
              <a:rPr lang="en-US" altLang="de-DE" sz="1060" dirty="0"/>
              <a:t> </a:t>
            </a:r>
          </a:p>
        </p:txBody>
      </p:sp>
      <p:sp>
        <p:nvSpPr>
          <p:cNvPr id="2472" name="Rectangle 159">
            <a:extLst>
              <a:ext uri="{FF2B5EF4-FFF2-40B4-BE49-F238E27FC236}">
                <a16:creationId xmlns:a16="http://schemas.microsoft.com/office/drawing/2014/main" id="{773234A9-56A8-84EE-C330-2E1DD98EE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4057" y="1583823"/>
            <a:ext cx="1159293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Injection section</a:t>
            </a:r>
          </a:p>
        </p:txBody>
      </p:sp>
      <p:sp>
        <p:nvSpPr>
          <p:cNvPr id="2525" name="Line 153">
            <a:extLst>
              <a:ext uri="{FF2B5EF4-FFF2-40B4-BE49-F238E27FC236}">
                <a16:creationId xmlns:a16="http://schemas.microsoft.com/office/drawing/2014/main" id="{12EFEE4A-12B2-CF14-6472-52BB86F172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1236" y="1883294"/>
            <a:ext cx="294096" cy="85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526" name="Rectangle 101">
            <a:extLst>
              <a:ext uri="{FF2B5EF4-FFF2-40B4-BE49-F238E27FC236}">
                <a16:creationId xmlns:a16="http://schemas.microsoft.com/office/drawing/2014/main" id="{4F742CF5-79DD-25F7-83C0-66408D555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6395" y="1818401"/>
            <a:ext cx="1083951" cy="5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Damping 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E = 2.86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b="1" dirty="0" err="1">
                <a:solidFill>
                  <a:srgbClr val="FF0000"/>
                </a:solidFill>
              </a:rPr>
              <a:t>Q</a:t>
            </a:r>
            <a:r>
              <a:rPr lang="en-US" altLang="de-DE" sz="1060" b="1" baseline="-25000" dirty="0" err="1">
                <a:solidFill>
                  <a:srgbClr val="FF0000"/>
                </a:solidFill>
              </a:rPr>
              <a:t>b</a:t>
            </a:r>
            <a:r>
              <a:rPr lang="en-US" altLang="de-DE" sz="1060" b="1" dirty="0">
                <a:solidFill>
                  <a:srgbClr val="FF0000"/>
                </a:solidFill>
              </a:rPr>
              <a:t> = 5 nC</a:t>
            </a:r>
          </a:p>
        </p:txBody>
      </p:sp>
      <p:sp>
        <p:nvSpPr>
          <p:cNvPr id="2543" name="Rectangle 101">
            <a:extLst>
              <a:ext uri="{FF2B5EF4-FFF2-40B4-BE49-F238E27FC236}">
                <a16:creationId xmlns:a16="http://schemas.microsoft.com/office/drawing/2014/main" id="{7A6D24A4-ADEB-363C-9AB2-C3EEE00C9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989" y="658108"/>
            <a:ext cx="2361730" cy="74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E = 2.86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b="1" dirty="0">
                <a:solidFill>
                  <a:srgbClr val="FF0000"/>
                </a:solidFill>
              </a:rPr>
              <a:t>Q = 13 nC </a:t>
            </a:r>
            <a:r>
              <a:rPr lang="en-US" altLang="de-DE" sz="1060" dirty="0"/>
              <a:t>(considering 60% losses for transport, collimation and injection into DR)</a:t>
            </a:r>
          </a:p>
        </p:txBody>
      </p:sp>
      <p:sp>
        <p:nvSpPr>
          <p:cNvPr id="2544" name="Line 169">
            <a:extLst>
              <a:ext uri="{FF2B5EF4-FFF2-40B4-BE49-F238E27FC236}">
                <a16:creationId xmlns:a16="http://schemas.microsoft.com/office/drawing/2014/main" id="{C9A280A2-BDF9-6C77-F22A-33133A195A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5180" y="1118229"/>
            <a:ext cx="461398" cy="393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546" name="Rectangle 101">
            <a:extLst>
              <a:ext uri="{FF2B5EF4-FFF2-40B4-BE49-F238E27FC236}">
                <a16:creationId xmlns:a16="http://schemas.microsoft.com/office/drawing/2014/main" id="{D6881D64-91A1-8265-81C8-6C6342A8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37" y="1906326"/>
            <a:ext cx="1220167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/>
              <a:t>E = 2.86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60" b="1" dirty="0">
                <a:solidFill>
                  <a:srgbClr val="FF0000"/>
                </a:solidFill>
              </a:rPr>
              <a:t>Q = ~3.8 nC</a:t>
            </a:r>
          </a:p>
        </p:txBody>
      </p:sp>
      <p:sp>
        <p:nvSpPr>
          <p:cNvPr id="40" name="AutoShape 126">
            <a:extLst>
              <a:ext uri="{FF2B5EF4-FFF2-40B4-BE49-F238E27FC236}">
                <a16:creationId xmlns:a16="http://schemas.microsoft.com/office/drawing/2014/main" id="{887E5335-A922-72E5-D7DB-B4106C270A5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72609" y="1787493"/>
            <a:ext cx="393311" cy="161923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62" name="AutoShape 127">
            <a:extLst>
              <a:ext uri="{FF2B5EF4-FFF2-40B4-BE49-F238E27FC236}">
                <a16:creationId xmlns:a16="http://schemas.microsoft.com/office/drawing/2014/main" id="{3E16EDEB-45A8-7973-47C2-C2F30B1B95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2927" y="1782581"/>
            <a:ext cx="393311" cy="177014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41" name="AutoShape 126">
            <a:extLst>
              <a:ext uri="{FF2B5EF4-FFF2-40B4-BE49-F238E27FC236}">
                <a16:creationId xmlns:a16="http://schemas.microsoft.com/office/drawing/2014/main" id="{47E42B8D-4654-25D9-9E9B-C891A7E6A5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08657" y="1784062"/>
            <a:ext cx="393311" cy="225844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42" name="Cube 2241">
            <a:extLst>
              <a:ext uri="{FF2B5EF4-FFF2-40B4-BE49-F238E27FC236}">
                <a16:creationId xmlns:a16="http://schemas.microsoft.com/office/drawing/2014/main" id="{41792FA1-4443-232C-2051-1D7831C1E9A5}"/>
              </a:ext>
            </a:extLst>
          </p:cNvPr>
          <p:cNvSpPr/>
          <p:nvPr/>
        </p:nvSpPr>
        <p:spPr>
          <a:xfrm rot="16200000">
            <a:off x="1736561" y="1707678"/>
            <a:ext cx="560257" cy="315591"/>
          </a:xfrm>
          <a:prstGeom prst="cube">
            <a:avLst>
              <a:gd name="adj" fmla="val 251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43" name="Line 153">
            <a:extLst>
              <a:ext uri="{FF2B5EF4-FFF2-40B4-BE49-F238E27FC236}">
                <a16:creationId xmlns:a16="http://schemas.microsoft.com/office/drawing/2014/main" id="{6EDB8CCE-7073-CC29-25B5-6C842B7BE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2082" y="1868236"/>
            <a:ext cx="353237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244" name="Line 153">
            <a:extLst>
              <a:ext uri="{FF2B5EF4-FFF2-40B4-BE49-F238E27FC236}">
                <a16:creationId xmlns:a16="http://schemas.microsoft.com/office/drawing/2014/main" id="{0A74C369-2063-D34E-2B8B-FF20A7B24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7591" y="1847564"/>
            <a:ext cx="353237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grpSp>
        <p:nvGrpSpPr>
          <p:cNvPr id="2245" name="Group 2244">
            <a:extLst>
              <a:ext uri="{FF2B5EF4-FFF2-40B4-BE49-F238E27FC236}">
                <a16:creationId xmlns:a16="http://schemas.microsoft.com/office/drawing/2014/main" id="{0D7D89B1-3E5F-6CE5-EE47-84D98F13F976}"/>
              </a:ext>
            </a:extLst>
          </p:cNvPr>
          <p:cNvGrpSpPr/>
          <p:nvPr/>
        </p:nvGrpSpPr>
        <p:grpSpPr>
          <a:xfrm>
            <a:off x="6836373" y="1541460"/>
            <a:ext cx="597109" cy="478505"/>
            <a:chOff x="9394041" y="2815344"/>
            <a:chExt cx="352949" cy="394423"/>
          </a:xfrm>
        </p:grpSpPr>
        <p:sp>
          <p:nvSpPr>
            <p:cNvPr id="2246" name="AutoShape 72">
              <a:extLst>
                <a:ext uri="{FF2B5EF4-FFF2-40B4-BE49-F238E27FC236}">
                  <a16:creationId xmlns:a16="http://schemas.microsoft.com/office/drawing/2014/main" id="{C62ED3F7-248E-0F4D-D50A-43C65E129E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394041" y="296381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247" name="AutoShape 72">
              <a:extLst>
                <a:ext uri="{FF2B5EF4-FFF2-40B4-BE49-F238E27FC236}">
                  <a16:creationId xmlns:a16="http://schemas.microsoft.com/office/drawing/2014/main" id="{7140AE76-C90D-D598-B7A3-69A4D4564B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91096" y="2974872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248" name="AutoShape 68">
              <a:extLst>
                <a:ext uri="{FF2B5EF4-FFF2-40B4-BE49-F238E27FC236}">
                  <a16:creationId xmlns:a16="http://schemas.microsoft.com/office/drawing/2014/main" id="{B705C2B1-DC4A-133B-5E68-77DABB953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550" y="2817157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  <p:sp>
          <p:nvSpPr>
            <p:cNvPr id="2249" name="AutoShape 68">
              <a:extLst>
                <a:ext uri="{FF2B5EF4-FFF2-40B4-BE49-F238E27FC236}">
                  <a16:creationId xmlns:a16="http://schemas.microsoft.com/office/drawing/2014/main" id="{488C419C-D0D8-5D93-78F7-F627541BA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9059" y="2815344"/>
              <a:ext cx="55894" cy="234895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1578"/>
            </a:p>
          </p:txBody>
        </p:sp>
      </p:grpSp>
      <p:sp>
        <p:nvSpPr>
          <p:cNvPr id="2250" name="AutoShape 126">
            <a:extLst>
              <a:ext uri="{FF2B5EF4-FFF2-40B4-BE49-F238E27FC236}">
                <a16:creationId xmlns:a16="http://schemas.microsoft.com/office/drawing/2014/main" id="{0C2ED64A-E024-129D-C30F-BA249898AC2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65659" y="1797154"/>
            <a:ext cx="393311" cy="161923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51" name="AutoShape 127">
            <a:extLst>
              <a:ext uri="{FF2B5EF4-FFF2-40B4-BE49-F238E27FC236}">
                <a16:creationId xmlns:a16="http://schemas.microsoft.com/office/drawing/2014/main" id="{1ADECE63-DBB9-CECC-B2F1-A7CA402F5F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15961" y="1801617"/>
            <a:ext cx="393311" cy="177014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52" name="Rectangle 159">
            <a:extLst>
              <a:ext uri="{FF2B5EF4-FFF2-40B4-BE49-F238E27FC236}">
                <a16:creationId xmlns:a16="http://schemas.microsoft.com/office/drawing/2014/main" id="{F45370E1-BB1C-9990-CC52-02A4ECB91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179" y="996404"/>
            <a:ext cx="2145139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Capture linac 2 GHz, 13.3 MV/m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100 Hz, 6 RF structures </a:t>
            </a:r>
          </a:p>
        </p:txBody>
      </p:sp>
      <p:sp>
        <p:nvSpPr>
          <p:cNvPr id="2253" name="Terminator 2252">
            <a:extLst>
              <a:ext uri="{FF2B5EF4-FFF2-40B4-BE49-F238E27FC236}">
                <a16:creationId xmlns:a16="http://schemas.microsoft.com/office/drawing/2014/main" id="{EE67CCD0-0F57-E024-8814-0889E877D744}"/>
              </a:ext>
            </a:extLst>
          </p:cNvPr>
          <p:cNvSpPr/>
          <p:nvPr/>
        </p:nvSpPr>
        <p:spPr>
          <a:xfrm>
            <a:off x="2478645" y="1441633"/>
            <a:ext cx="2108982" cy="206869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54" name="Terminator 2253">
            <a:extLst>
              <a:ext uri="{FF2B5EF4-FFF2-40B4-BE49-F238E27FC236}">
                <a16:creationId xmlns:a16="http://schemas.microsoft.com/office/drawing/2014/main" id="{9CFB883C-323E-301E-D350-947B6F5096F2}"/>
              </a:ext>
            </a:extLst>
          </p:cNvPr>
          <p:cNvSpPr/>
          <p:nvPr/>
        </p:nvSpPr>
        <p:spPr>
          <a:xfrm>
            <a:off x="2497746" y="2153127"/>
            <a:ext cx="2108982" cy="206869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55" name="Rectangle 159">
            <a:extLst>
              <a:ext uri="{FF2B5EF4-FFF2-40B4-BE49-F238E27FC236}">
                <a16:creationId xmlns:a16="http://schemas.microsoft.com/office/drawing/2014/main" id="{ECC09FF6-EDB6-3F01-E53E-9A9D4443D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311" y="2139435"/>
            <a:ext cx="923651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chemeClr val="bg1"/>
                </a:solidFill>
              </a:rPr>
              <a:t>DC solenoid</a:t>
            </a:r>
          </a:p>
        </p:txBody>
      </p:sp>
      <p:sp>
        <p:nvSpPr>
          <p:cNvPr id="2256" name="Rectangle 159">
            <a:extLst>
              <a:ext uri="{FF2B5EF4-FFF2-40B4-BE49-F238E27FC236}">
                <a16:creationId xmlns:a16="http://schemas.microsoft.com/office/drawing/2014/main" id="{43CF0CE7-FE8A-479D-72DE-D7653510B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603" y="1411497"/>
            <a:ext cx="923651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chemeClr val="bg1"/>
                </a:solidFill>
              </a:rPr>
              <a:t>DC solenoid</a:t>
            </a:r>
          </a:p>
        </p:txBody>
      </p:sp>
      <p:sp>
        <p:nvSpPr>
          <p:cNvPr id="2257" name="Rectangle 159">
            <a:extLst>
              <a:ext uri="{FF2B5EF4-FFF2-40B4-BE49-F238E27FC236}">
                <a16:creationId xmlns:a16="http://schemas.microsoft.com/office/drawing/2014/main" id="{29973D24-44D7-6313-3669-A83FF3581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436" y="2135738"/>
            <a:ext cx="1598515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Electron/Photon dumps</a:t>
            </a:r>
          </a:p>
        </p:txBody>
      </p:sp>
      <p:grpSp>
        <p:nvGrpSpPr>
          <p:cNvPr id="2264" name="Group 2263">
            <a:extLst>
              <a:ext uri="{FF2B5EF4-FFF2-40B4-BE49-F238E27FC236}">
                <a16:creationId xmlns:a16="http://schemas.microsoft.com/office/drawing/2014/main" id="{9B2CAD06-A395-8D47-F344-FBA76634A4BE}"/>
              </a:ext>
            </a:extLst>
          </p:cNvPr>
          <p:cNvGrpSpPr/>
          <p:nvPr/>
        </p:nvGrpSpPr>
        <p:grpSpPr>
          <a:xfrm>
            <a:off x="5925953" y="1727017"/>
            <a:ext cx="107060" cy="267486"/>
            <a:chOff x="2060159" y="969287"/>
            <a:chExt cx="169647" cy="423857"/>
          </a:xfrm>
        </p:grpSpPr>
        <p:grpSp>
          <p:nvGrpSpPr>
            <p:cNvPr id="2265" name="Group 23">
              <a:extLst>
                <a:ext uri="{FF2B5EF4-FFF2-40B4-BE49-F238E27FC236}">
                  <a16:creationId xmlns:a16="http://schemas.microsoft.com/office/drawing/2014/main" id="{3FD575B4-B5BC-EAC7-557B-6EE6340EF7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271" name="Line 24">
                <a:extLst>
                  <a:ext uri="{FF2B5EF4-FFF2-40B4-BE49-F238E27FC236}">
                    <a16:creationId xmlns:a16="http://schemas.microsoft.com/office/drawing/2014/main" id="{65538CD4-716E-4C20-6040-FDBB7C0D3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73" name="Line 25">
                <a:extLst>
                  <a:ext uri="{FF2B5EF4-FFF2-40B4-BE49-F238E27FC236}">
                    <a16:creationId xmlns:a16="http://schemas.microsoft.com/office/drawing/2014/main" id="{C414210A-ADE8-919D-CDD9-518A82D56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75" name="Line 26">
                <a:extLst>
                  <a:ext uri="{FF2B5EF4-FFF2-40B4-BE49-F238E27FC236}">
                    <a16:creationId xmlns:a16="http://schemas.microsoft.com/office/drawing/2014/main" id="{A096602D-7B39-A54B-BC63-B46A7C5E4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266" name="Group 23">
              <a:extLst>
                <a:ext uri="{FF2B5EF4-FFF2-40B4-BE49-F238E27FC236}">
                  <a16:creationId xmlns:a16="http://schemas.microsoft.com/office/drawing/2014/main" id="{2982C1CE-0DB7-35AC-12CC-623FA0F1A9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267" name="Line 24">
                <a:extLst>
                  <a:ext uri="{FF2B5EF4-FFF2-40B4-BE49-F238E27FC236}">
                    <a16:creationId xmlns:a16="http://schemas.microsoft.com/office/drawing/2014/main" id="{E90F79A0-5F7C-EF26-9D68-2A651B927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69" name="Line 25">
                <a:extLst>
                  <a:ext uri="{FF2B5EF4-FFF2-40B4-BE49-F238E27FC236}">
                    <a16:creationId xmlns:a16="http://schemas.microsoft.com/office/drawing/2014/main" id="{D27633A4-AA2D-825E-E16B-05AC50D08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270" name="Line 26">
                <a:extLst>
                  <a:ext uri="{FF2B5EF4-FFF2-40B4-BE49-F238E27FC236}">
                    <a16:creationId xmlns:a16="http://schemas.microsoft.com/office/drawing/2014/main" id="{6D23BFB2-9A5B-1D59-D43C-491EC8F0B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sp>
        <p:nvSpPr>
          <p:cNvPr id="4" name="Can 3">
            <a:extLst>
              <a:ext uri="{FF2B5EF4-FFF2-40B4-BE49-F238E27FC236}">
                <a16:creationId xmlns:a16="http://schemas.microsoft.com/office/drawing/2014/main" id="{C390B9D3-4047-4863-11BF-E60E502CBB1B}"/>
              </a:ext>
            </a:extLst>
          </p:cNvPr>
          <p:cNvSpPr/>
          <p:nvPr/>
        </p:nvSpPr>
        <p:spPr>
          <a:xfrm rot="5400000">
            <a:off x="3025192" y="2768108"/>
            <a:ext cx="236338" cy="2043102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5" name="AutoShape 126">
            <a:extLst>
              <a:ext uri="{FF2B5EF4-FFF2-40B4-BE49-F238E27FC236}">
                <a16:creationId xmlns:a16="http://schemas.microsoft.com/office/drawing/2014/main" id="{80DD0284-61E6-0686-1133-90E85E7DFB6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99818" y="3710648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8" name="Line 153">
            <a:extLst>
              <a:ext uri="{FF2B5EF4-FFF2-40B4-BE49-F238E27FC236}">
                <a16:creationId xmlns:a16="http://schemas.microsoft.com/office/drawing/2014/main" id="{3D99508E-725E-941A-4FE1-D83C418A54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3423" y="3793861"/>
            <a:ext cx="1266406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2D2A29E1-B110-A6D2-AEA1-C6C3FBF8C03A}"/>
              </a:ext>
            </a:extLst>
          </p:cNvPr>
          <p:cNvSpPr/>
          <p:nvPr/>
        </p:nvSpPr>
        <p:spPr>
          <a:xfrm rot="16200000">
            <a:off x="643188" y="3606543"/>
            <a:ext cx="680253" cy="404165"/>
          </a:xfrm>
          <a:prstGeom prst="cube">
            <a:avLst>
              <a:gd name="adj" fmla="val 251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34" name="Line 153">
            <a:extLst>
              <a:ext uri="{FF2B5EF4-FFF2-40B4-BE49-F238E27FC236}">
                <a16:creationId xmlns:a16="http://schemas.microsoft.com/office/drawing/2014/main" id="{E230111F-9F16-C925-6A62-397AC95EF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4912" y="3777795"/>
            <a:ext cx="651419" cy="73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52" name="AutoShape 126">
            <a:extLst>
              <a:ext uri="{FF2B5EF4-FFF2-40B4-BE49-F238E27FC236}">
                <a16:creationId xmlns:a16="http://schemas.microsoft.com/office/drawing/2014/main" id="{6256CB27-388A-DF3E-B32D-1A1E08F82F2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15943" y="3686718"/>
            <a:ext cx="690932" cy="171396"/>
          </a:xfrm>
          <a:prstGeom prst="can">
            <a:avLst>
              <a:gd name="adj" fmla="val 24611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AutoShape 126">
            <a:extLst>
              <a:ext uri="{FF2B5EF4-FFF2-40B4-BE49-F238E27FC236}">
                <a16:creationId xmlns:a16="http://schemas.microsoft.com/office/drawing/2014/main" id="{B043BDF0-56F3-833C-0281-6B68F72F6A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6785" y="3745269"/>
            <a:ext cx="384373" cy="97184"/>
          </a:xfrm>
          <a:prstGeom prst="can">
            <a:avLst>
              <a:gd name="adj" fmla="val 24611"/>
            </a:avLst>
          </a:prstGeom>
          <a:solidFill>
            <a:schemeClr val="accent4"/>
          </a:solidFill>
          <a:ln w="9525">
            <a:solidFill>
              <a:schemeClr val="accent4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4" name="AutoShape 126">
            <a:extLst>
              <a:ext uri="{FF2B5EF4-FFF2-40B4-BE49-F238E27FC236}">
                <a16:creationId xmlns:a16="http://schemas.microsoft.com/office/drawing/2014/main" id="{F41F3C76-7A2B-DDFD-829D-D9E9C5C682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94781" y="3710648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5" name="AutoShape 126">
            <a:extLst>
              <a:ext uri="{FF2B5EF4-FFF2-40B4-BE49-F238E27FC236}">
                <a16:creationId xmlns:a16="http://schemas.microsoft.com/office/drawing/2014/main" id="{56641E89-13AA-CDF5-EA60-B105D8237DD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84441" y="3718633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6" name="AutoShape 126">
            <a:extLst>
              <a:ext uri="{FF2B5EF4-FFF2-40B4-BE49-F238E27FC236}">
                <a16:creationId xmlns:a16="http://schemas.microsoft.com/office/drawing/2014/main" id="{26013D74-3F2B-DFD8-5DD9-2D354B605D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85995" y="3718634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7" name="AutoShape 126">
            <a:extLst>
              <a:ext uri="{FF2B5EF4-FFF2-40B4-BE49-F238E27FC236}">
                <a16:creationId xmlns:a16="http://schemas.microsoft.com/office/drawing/2014/main" id="{32191841-E7AA-3F29-D34C-44A5B5F8A28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89017" y="3718634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8" name="AutoShape 126">
            <a:extLst>
              <a:ext uri="{FF2B5EF4-FFF2-40B4-BE49-F238E27FC236}">
                <a16:creationId xmlns:a16="http://schemas.microsoft.com/office/drawing/2014/main" id="{B502BE8A-8674-A33C-1164-B967FEEC9E3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099610" y="3710648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59" name="AutoShape 126">
            <a:extLst>
              <a:ext uri="{FF2B5EF4-FFF2-40B4-BE49-F238E27FC236}">
                <a16:creationId xmlns:a16="http://schemas.microsoft.com/office/drawing/2014/main" id="{323502AD-9DB4-9BB7-EA16-2C83AB67A4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11533" y="3718634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60" name="AutoShape 126">
            <a:extLst>
              <a:ext uri="{FF2B5EF4-FFF2-40B4-BE49-F238E27FC236}">
                <a16:creationId xmlns:a16="http://schemas.microsoft.com/office/drawing/2014/main" id="{626ABA20-F086-71E3-4EB4-9D4AB29F54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13856" y="3730787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61" name="AutoShape 126">
            <a:extLst>
              <a:ext uri="{FF2B5EF4-FFF2-40B4-BE49-F238E27FC236}">
                <a16:creationId xmlns:a16="http://schemas.microsoft.com/office/drawing/2014/main" id="{B88114C0-61C3-AA11-600C-053BA532608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16635" y="3730682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cxnSp>
        <p:nvCxnSpPr>
          <p:cNvPr id="2240" name="Straight Arrow Connector 2239">
            <a:extLst>
              <a:ext uri="{FF2B5EF4-FFF2-40B4-BE49-F238E27FC236}">
                <a16:creationId xmlns:a16="http://schemas.microsoft.com/office/drawing/2014/main" id="{C4EE2A6A-792E-A337-4A1B-FBC24BD604F5}"/>
              </a:ext>
            </a:extLst>
          </p:cNvPr>
          <p:cNvCxnSpPr/>
          <p:nvPr/>
        </p:nvCxnSpPr>
        <p:spPr bwMode="auto">
          <a:xfrm>
            <a:off x="1105380" y="4278134"/>
            <a:ext cx="10164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9" name="Straight Arrow Connector 2258">
            <a:extLst>
              <a:ext uri="{FF2B5EF4-FFF2-40B4-BE49-F238E27FC236}">
                <a16:creationId xmlns:a16="http://schemas.microsoft.com/office/drawing/2014/main" id="{2E1CA857-70C3-A095-C19C-80743A0DE921}"/>
              </a:ext>
            </a:extLst>
          </p:cNvPr>
          <p:cNvCxnSpPr/>
          <p:nvPr/>
        </p:nvCxnSpPr>
        <p:spPr bwMode="auto">
          <a:xfrm>
            <a:off x="2107698" y="3808626"/>
            <a:ext cx="0" cy="4533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61" name="AutoShape 126">
            <a:extLst>
              <a:ext uri="{FF2B5EF4-FFF2-40B4-BE49-F238E27FC236}">
                <a16:creationId xmlns:a16="http://schemas.microsoft.com/office/drawing/2014/main" id="{0877D45E-1857-3E77-1F3F-3C11D3A289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8172" y="3776220"/>
            <a:ext cx="393311" cy="121876"/>
          </a:xfrm>
          <a:prstGeom prst="can">
            <a:avLst>
              <a:gd name="adj" fmla="val 24611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cxnSp>
        <p:nvCxnSpPr>
          <p:cNvPr id="2268" name="Straight Arrow Connector 2267">
            <a:extLst>
              <a:ext uri="{FF2B5EF4-FFF2-40B4-BE49-F238E27FC236}">
                <a16:creationId xmlns:a16="http://schemas.microsoft.com/office/drawing/2014/main" id="{70D62C72-745D-17AF-28B9-41591E774031}"/>
              </a:ext>
            </a:extLst>
          </p:cNvPr>
          <p:cNvCxnSpPr>
            <a:cxnSpLocks/>
          </p:cNvCxnSpPr>
          <p:nvPr/>
        </p:nvCxnSpPr>
        <p:spPr bwMode="auto">
          <a:xfrm flipH="1">
            <a:off x="1105380" y="3128115"/>
            <a:ext cx="9247" cy="113387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72" name="Rectangle 101">
            <a:extLst>
              <a:ext uri="{FF2B5EF4-FFF2-40B4-BE49-F238E27FC236}">
                <a16:creationId xmlns:a16="http://schemas.microsoft.com/office/drawing/2014/main" id="{C2F6C808-A10A-4448-DC23-3E443DA2A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498" y="4246377"/>
            <a:ext cx="580608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 3</a:t>
            </a:r>
            <a:r>
              <a:rPr lang="en-CH" altLang="de-DE" sz="795" dirty="0"/>
              <a:t>4</a:t>
            </a:r>
            <a:r>
              <a:rPr lang="en-US" altLang="de-DE" sz="795" dirty="0"/>
              <a:t>6 mm</a:t>
            </a:r>
          </a:p>
        </p:txBody>
      </p:sp>
      <p:cxnSp>
        <p:nvCxnSpPr>
          <p:cNvPr id="2274" name="Straight Arrow Connector 2273">
            <a:extLst>
              <a:ext uri="{FF2B5EF4-FFF2-40B4-BE49-F238E27FC236}">
                <a16:creationId xmlns:a16="http://schemas.microsoft.com/office/drawing/2014/main" id="{DA76A42E-E5A6-4033-AEAC-5570CAC94355}"/>
              </a:ext>
            </a:extLst>
          </p:cNvPr>
          <p:cNvCxnSpPr/>
          <p:nvPr/>
        </p:nvCxnSpPr>
        <p:spPr bwMode="auto">
          <a:xfrm>
            <a:off x="1818543" y="3350443"/>
            <a:ext cx="285733" cy="1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78" name="Rectangle 101">
            <a:extLst>
              <a:ext uri="{FF2B5EF4-FFF2-40B4-BE49-F238E27FC236}">
                <a16:creationId xmlns:a16="http://schemas.microsoft.com/office/drawing/2014/main" id="{560C0BA2-B2C1-B861-4A8F-7D7E83433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526" y="3154240"/>
            <a:ext cx="551754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105 mm</a:t>
            </a:r>
          </a:p>
        </p:txBody>
      </p:sp>
      <p:cxnSp>
        <p:nvCxnSpPr>
          <p:cNvPr id="2279" name="Straight Arrow Connector 2278">
            <a:extLst>
              <a:ext uri="{FF2B5EF4-FFF2-40B4-BE49-F238E27FC236}">
                <a16:creationId xmlns:a16="http://schemas.microsoft.com/office/drawing/2014/main" id="{FC7A1712-0587-3DCB-FF0D-A53C54FB894C}"/>
              </a:ext>
            </a:extLst>
          </p:cNvPr>
          <p:cNvCxnSpPr/>
          <p:nvPr/>
        </p:nvCxnSpPr>
        <p:spPr bwMode="auto">
          <a:xfrm>
            <a:off x="1520355" y="3551737"/>
            <a:ext cx="285733" cy="1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80" name="Rectangle 101">
            <a:extLst>
              <a:ext uri="{FF2B5EF4-FFF2-40B4-BE49-F238E27FC236}">
                <a16:creationId xmlns:a16="http://schemas.microsoft.com/office/drawing/2014/main" id="{DA1DE244-C691-60D0-15D3-7641F13D1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339" y="3355534"/>
            <a:ext cx="495649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7</a:t>
            </a:r>
            <a:r>
              <a:rPr lang="en-CH" altLang="de-DE" sz="795" dirty="0"/>
              <a:t>2</a:t>
            </a:r>
            <a:r>
              <a:rPr lang="en-US" altLang="de-DE" sz="795" dirty="0"/>
              <a:t> mm</a:t>
            </a:r>
          </a:p>
        </p:txBody>
      </p:sp>
      <p:sp>
        <p:nvSpPr>
          <p:cNvPr id="2282" name="Can 2281">
            <a:extLst>
              <a:ext uri="{FF2B5EF4-FFF2-40B4-BE49-F238E27FC236}">
                <a16:creationId xmlns:a16="http://schemas.microsoft.com/office/drawing/2014/main" id="{2E682D4E-DFA2-355D-CD73-F8568DFACB52}"/>
              </a:ext>
            </a:extLst>
          </p:cNvPr>
          <p:cNvSpPr/>
          <p:nvPr/>
        </p:nvSpPr>
        <p:spPr>
          <a:xfrm rot="5400000">
            <a:off x="5575318" y="2784925"/>
            <a:ext cx="236338" cy="2009468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283" name="AutoShape 126">
            <a:extLst>
              <a:ext uri="{FF2B5EF4-FFF2-40B4-BE49-F238E27FC236}">
                <a16:creationId xmlns:a16="http://schemas.microsoft.com/office/drawing/2014/main" id="{E9DD351E-DA9E-69CD-88F2-C9286A94DB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66761" y="3710648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84" name="Line 153">
            <a:extLst>
              <a:ext uri="{FF2B5EF4-FFF2-40B4-BE49-F238E27FC236}">
                <a16:creationId xmlns:a16="http://schemas.microsoft.com/office/drawing/2014/main" id="{9813B5A8-EE31-34A8-8DB1-7FF075E73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4610" y="3772089"/>
            <a:ext cx="447411" cy="57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 sz="1136"/>
          </a:p>
        </p:txBody>
      </p:sp>
      <p:sp>
        <p:nvSpPr>
          <p:cNvPr id="2285" name="AutoShape 126">
            <a:extLst>
              <a:ext uri="{FF2B5EF4-FFF2-40B4-BE49-F238E27FC236}">
                <a16:creationId xmlns:a16="http://schemas.microsoft.com/office/drawing/2014/main" id="{84000EE3-2F2C-0988-9EB4-B0396172CD4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61724" y="3710648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86" name="AutoShape 126">
            <a:extLst>
              <a:ext uri="{FF2B5EF4-FFF2-40B4-BE49-F238E27FC236}">
                <a16:creationId xmlns:a16="http://schemas.microsoft.com/office/drawing/2014/main" id="{5F072B24-E7F7-C344-465E-B6116ADC0A1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1384" y="3718633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87" name="AutoShape 126">
            <a:extLst>
              <a:ext uri="{FF2B5EF4-FFF2-40B4-BE49-F238E27FC236}">
                <a16:creationId xmlns:a16="http://schemas.microsoft.com/office/drawing/2014/main" id="{61666B1E-B497-7A9D-B2B3-866DC1E2EB0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52938" y="3718634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88" name="AutoShape 126">
            <a:extLst>
              <a:ext uri="{FF2B5EF4-FFF2-40B4-BE49-F238E27FC236}">
                <a16:creationId xmlns:a16="http://schemas.microsoft.com/office/drawing/2014/main" id="{17A611B0-C299-E019-0E4A-306458D4964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55961" y="3718634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89" name="AutoShape 126">
            <a:extLst>
              <a:ext uri="{FF2B5EF4-FFF2-40B4-BE49-F238E27FC236}">
                <a16:creationId xmlns:a16="http://schemas.microsoft.com/office/drawing/2014/main" id="{261F1EBD-2078-2A3E-D4BD-0D49F7BF517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66553" y="3710648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90" name="AutoShape 126">
            <a:extLst>
              <a:ext uri="{FF2B5EF4-FFF2-40B4-BE49-F238E27FC236}">
                <a16:creationId xmlns:a16="http://schemas.microsoft.com/office/drawing/2014/main" id="{BBF45460-BBF6-5A8B-21AD-AC76B8F0854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78476" y="3718634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91" name="AutoShape 126">
            <a:extLst>
              <a:ext uri="{FF2B5EF4-FFF2-40B4-BE49-F238E27FC236}">
                <a16:creationId xmlns:a16="http://schemas.microsoft.com/office/drawing/2014/main" id="{5FDFB429-BC25-1AD0-FC07-BF2E1DD1D6D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80800" y="3730787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292" name="AutoShape 126">
            <a:extLst>
              <a:ext uri="{FF2B5EF4-FFF2-40B4-BE49-F238E27FC236}">
                <a16:creationId xmlns:a16="http://schemas.microsoft.com/office/drawing/2014/main" id="{12B8A926-FC06-0243-0338-E9DF5CE06EE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83579" y="3730682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cxnSp>
        <p:nvCxnSpPr>
          <p:cNvPr id="2294" name="Straight Arrow Connector 2293">
            <a:extLst>
              <a:ext uri="{FF2B5EF4-FFF2-40B4-BE49-F238E27FC236}">
                <a16:creationId xmlns:a16="http://schemas.microsoft.com/office/drawing/2014/main" id="{9A35E361-C0ED-B38E-CBDD-9FD9B4104844}"/>
              </a:ext>
            </a:extLst>
          </p:cNvPr>
          <p:cNvCxnSpPr/>
          <p:nvPr/>
        </p:nvCxnSpPr>
        <p:spPr bwMode="auto">
          <a:xfrm>
            <a:off x="4151623" y="4273892"/>
            <a:ext cx="5744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95" name="Straight Arrow Connector 2294">
            <a:extLst>
              <a:ext uri="{FF2B5EF4-FFF2-40B4-BE49-F238E27FC236}">
                <a16:creationId xmlns:a16="http://schemas.microsoft.com/office/drawing/2014/main" id="{BE1D1031-3855-B752-1DE3-1A76E41FAB1F}"/>
              </a:ext>
            </a:extLst>
          </p:cNvPr>
          <p:cNvCxnSpPr/>
          <p:nvPr/>
        </p:nvCxnSpPr>
        <p:spPr bwMode="auto">
          <a:xfrm>
            <a:off x="4684154" y="3790652"/>
            <a:ext cx="0" cy="4533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96" name="Straight Arrow Connector 2295">
            <a:extLst>
              <a:ext uri="{FF2B5EF4-FFF2-40B4-BE49-F238E27FC236}">
                <a16:creationId xmlns:a16="http://schemas.microsoft.com/office/drawing/2014/main" id="{88E481F5-F2A7-7A5E-D566-09F10FA0AE2F}"/>
              </a:ext>
            </a:extLst>
          </p:cNvPr>
          <p:cNvCxnSpPr>
            <a:cxnSpLocks/>
          </p:cNvCxnSpPr>
          <p:nvPr/>
        </p:nvCxnSpPr>
        <p:spPr bwMode="auto">
          <a:xfrm>
            <a:off x="4164912" y="3790652"/>
            <a:ext cx="0" cy="4533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97" name="Rectangle 101">
            <a:extLst>
              <a:ext uri="{FF2B5EF4-FFF2-40B4-BE49-F238E27FC236}">
                <a16:creationId xmlns:a16="http://schemas.microsoft.com/office/drawing/2014/main" id="{060C7CB5-16FC-0755-9C9A-149C6F4BC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440" y="4098988"/>
            <a:ext cx="551754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2</a:t>
            </a:r>
            <a:r>
              <a:rPr lang="en-CH" altLang="de-DE" sz="795" dirty="0"/>
              <a:t>40</a:t>
            </a:r>
            <a:r>
              <a:rPr lang="en-US" altLang="de-DE" sz="795" dirty="0"/>
              <a:t> mm</a:t>
            </a:r>
          </a:p>
        </p:txBody>
      </p:sp>
      <p:sp>
        <p:nvSpPr>
          <p:cNvPr id="2300" name="AutoShape 126">
            <a:extLst>
              <a:ext uri="{FF2B5EF4-FFF2-40B4-BE49-F238E27FC236}">
                <a16:creationId xmlns:a16="http://schemas.microsoft.com/office/drawing/2014/main" id="{96107A3E-2C92-EBE6-0D62-163CBE7B6A2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63233" y="3709574"/>
            <a:ext cx="393311" cy="179989"/>
          </a:xfrm>
          <a:prstGeom prst="can">
            <a:avLst>
              <a:gd name="adj" fmla="val 24611"/>
            </a:avLst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cxnSp>
        <p:nvCxnSpPr>
          <p:cNvPr id="2301" name="Straight Arrow Connector 2300">
            <a:extLst>
              <a:ext uri="{FF2B5EF4-FFF2-40B4-BE49-F238E27FC236}">
                <a16:creationId xmlns:a16="http://schemas.microsoft.com/office/drawing/2014/main" id="{1C845C11-E3BD-E529-01F3-E598292C654D}"/>
              </a:ext>
            </a:extLst>
          </p:cNvPr>
          <p:cNvCxnSpPr/>
          <p:nvPr/>
        </p:nvCxnSpPr>
        <p:spPr bwMode="auto">
          <a:xfrm flipV="1">
            <a:off x="739097" y="3381141"/>
            <a:ext cx="441751" cy="125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04" name="Rectangle 101">
            <a:extLst>
              <a:ext uri="{FF2B5EF4-FFF2-40B4-BE49-F238E27FC236}">
                <a16:creationId xmlns:a16="http://schemas.microsoft.com/office/drawing/2014/main" id="{AA2AEC4D-5729-1D00-F024-26FB49F2D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276" y="3192680"/>
            <a:ext cx="636713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509.5 mm</a:t>
            </a:r>
          </a:p>
        </p:txBody>
      </p:sp>
      <p:cxnSp>
        <p:nvCxnSpPr>
          <p:cNvPr id="2305" name="Straight Arrow Connector 2304">
            <a:extLst>
              <a:ext uri="{FF2B5EF4-FFF2-40B4-BE49-F238E27FC236}">
                <a16:creationId xmlns:a16="http://schemas.microsoft.com/office/drawing/2014/main" id="{89392026-717B-012B-AD13-273AAEBC72A5}"/>
              </a:ext>
            </a:extLst>
          </p:cNvPr>
          <p:cNvCxnSpPr/>
          <p:nvPr/>
        </p:nvCxnSpPr>
        <p:spPr bwMode="auto">
          <a:xfrm>
            <a:off x="2125501" y="3548399"/>
            <a:ext cx="2039412" cy="86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06" name="Rectangle 101">
            <a:extLst>
              <a:ext uri="{FF2B5EF4-FFF2-40B4-BE49-F238E27FC236}">
                <a16:creationId xmlns:a16="http://schemas.microsoft.com/office/drawing/2014/main" id="{E2F3E9E1-AE99-6425-46D6-FCD0A5EE5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28" y="3368691"/>
            <a:ext cx="686922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30</a:t>
            </a:r>
            <a:r>
              <a:rPr lang="en-CH" altLang="de-DE" sz="795" dirty="0"/>
              <a:t>00</a:t>
            </a:r>
            <a:r>
              <a:rPr lang="en-US" altLang="de-DE" sz="795" dirty="0"/>
              <a:t> mm</a:t>
            </a:r>
          </a:p>
        </p:txBody>
      </p:sp>
      <p:cxnSp>
        <p:nvCxnSpPr>
          <p:cNvPr id="2311" name="Straight Arrow Connector 2310">
            <a:extLst>
              <a:ext uri="{FF2B5EF4-FFF2-40B4-BE49-F238E27FC236}">
                <a16:creationId xmlns:a16="http://schemas.microsoft.com/office/drawing/2014/main" id="{EEF3C395-1D42-0007-B32D-DC4F567BD41C}"/>
              </a:ext>
            </a:extLst>
          </p:cNvPr>
          <p:cNvCxnSpPr/>
          <p:nvPr/>
        </p:nvCxnSpPr>
        <p:spPr bwMode="auto">
          <a:xfrm>
            <a:off x="4320380" y="3552705"/>
            <a:ext cx="285733" cy="1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12" name="Rectangle 101">
            <a:extLst>
              <a:ext uri="{FF2B5EF4-FFF2-40B4-BE49-F238E27FC236}">
                <a16:creationId xmlns:a16="http://schemas.microsoft.com/office/drawing/2014/main" id="{0DAC10E4-BF9B-558D-F53E-B056C9434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479" y="3356502"/>
            <a:ext cx="551754" cy="2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795" dirty="0"/>
              <a:t>200 mm</a:t>
            </a:r>
          </a:p>
        </p:txBody>
      </p:sp>
      <p:grpSp>
        <p:nvGrpSpPr>
          <p:cNvPr id="2313" name="Group 2312">
            <a:extLst>
              <a:ext uri="{FF2B5EF4-FFF2-40B4-BE49-F238E27FC236}">
                <a16:creationId xmlns:a16="http://schemas.microsoft.com/office/drawing/2014/main" id="{9123FE35-FD3D-052E-597C-F976CA658FAB}"/>
              </a:ext>
            </a:extLst>
          </p:cNvPr>
          <p:cNvGrpSpPr/>
          <p:nvPr/>
        </p:nvGrpSpPr>
        <p:grpSpPr>
          <a:xfrm>
            <a:off x="7187668" y="3660118"/>
            <a:ext cx="107060" cy="267486"/>
            <a:chOff x="2060159" y="969287"/>
            <a:chExt cx="169647" cy="423857"/>
          </a:xfrm>
        </p:grpSpPr>
        <p:grpSp>
          <p:nvGrpSpPr>
            <p:cNvPr id="2316" name="Group 23">
              <a:extLst>
                <a:ext uri="{FF2B5EF4-FFF2-40B4-BE49-F238E27FC236}">
                  <a16:creationId xmlns:a16="http://schemas.microsoft.com/office/drawing/2014/main" id="{0B2C556C-7001-E22D-569C-83F22D82A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159" y="969287"/>
              <a:ext cx="125412" cy="419100"/>
              <a:chOff x="2185" y="2651"/>
              <a:chExt cx="198" cy="612"/>
            </a:xfrm>
          </p:grpSpPr>
          <p:sp>
            <p:nvSpPr>
              <p:cNvPr id="2321" name="Line 24">
                <a:extLst>
                  <a:ext uri="{FF2B5EF4-FFF2-40B4-BE49-F238E27FC236}">
                    <a16:creationId xmlns:a16="http://schemas.microsoft.com/office/drawing/2014/main" id="{BD721B4B-94D1-BD1C-9CE8-23534F2BD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322" name="Line 25">
                <a:extLst>
                  <a:ext uri="{FF2B5EF4-FFF2-40B4-BE49-F238E27FC236}">
                    <a16:creationId xmlns:a16="http://schemas.microsoft.com/office/drawing/2014/main" id="{5524FECF-27B6-ECC3-A4C7-DD6A73A0C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323" name="Line 26">
                <a:extLst>
                  <a:ext uri="{FF2B5EF4-FFF2-40B4-BE49-F238E27FC236}">
                    <a16:creationId xmlns:a16="http://schemas.microsoft.com/office/drawing/2014/main" id="{20445F73-48BC-EFE9-EF67-B7AF53F6B8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  <p:grpSp>
          <p:nvGrpSpPr>
            <p:cNvPr id="2317" name="Group 23">
              <a:extLst>
                <a:ext uri="{FF2B5EF4-FFF2-40B4-BE49-F238E27FC236}">
                  <a16:creationId xmlns:a16="http://schemas.microsoft.com/office/drawing/2014/main" id="{7F29D473-F890-D1ED-4252-B0BE7EF8FA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4394" y="974044"/>
              <a:ext cx="125412" cy="419100"/>
              <a:chOff x="2185" y="2651"/>
              <a:chExt cx="198" cy="612"/>
            </a:xfrm>
          </p:grpSpPr>
          <p:sp>
            <p:nvSpPr>
              <p:cNvPr id="2318" name="Line 24">
                <a:extLst>
                  <a:ext uri="{FF2B5EF4-FFF2-40B4-BE49-F238E27FC236}">
                    <a16:creationId xmlns:a16="http://schemas.microsoft.com/office/drawing/2014/main" id="{94693F1C-47DE-9B30-4797-18E9AFE42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2" y="2651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319" name="Line 25">
                <a:extLst>
                  <a:ext uri="{FF2B5EF4-FFF2-40B4-BE49-F238E27FC236}">
                    <a16:creationId xmlns:a16="http://schemas.microsoft.com/office/drawing/2014/main" id="{89EEE879-7268-0FCD-3A43-E2E47D0C1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6" y="2880"/>
                <a:ext cx="105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  <p:sp>
            <p:nvSpPr>
              <p:cNvPr id="2320" name="Line 26">
                <a:extLst>
                  <a:ext uri="{FF2B5EF4-FFF2-40B4-BE49-F238E27FC236}">
                    <a16:creationId xmlns:a16="http://schemas.microsoft.com/office/drawing/2014/main" id="{B82436D9-EE28-2243-137C-0989975BF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5" y="3035"/>
                <a:ext cx="15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H" sz="1136"/>
              </a:p>
            </p:txBody>
          </p:sp>
        </p:grpSp>
      </p:grpSp>
      <p:sp>
        <p:nvSpPr>
          <p:cNvPr id="2324" name="AutoShape 126">
            <a:extLst>
              <a:ext uri="{FF2B5EF4-FFF2-40B4-BE49-F238E27FC236}">
                <a16:creationId xmlns:a16="http://schemas.microsoft.com/office/drawing/2014/main" id="{961E03D4-46E9-4C58-12B7-C9DBF89260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38413" y="1816541"/>
            <a:ext cx="393311" cy="121876"/>
          </a:xfrm>
          <a:prstGeom prst="can">
            <a:avLst>
              <a:gd name="adj" fmla="val 24611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>
              <a:solidFill>
                <a:srgbClr val="FF6600"/>
              </a:solidFill>
            </a:endParaRPr>
          </a:p>
        </p:txBody>
      </p:sp>
      <p:sp>
        <p:nvSpPr>
          <p:cNvPr id="2326" name="TextBox 2325">
            <a:extLst>
              <a:ext uri="{FF2B5EF4-FFF2-40B4-BE49-F238E27FC236}">
                <a16:creationId xmlns:a16="http://schemas.microsoft.com/office/drawing/2014/main" id="{1EF56FA5-1196-9926-DC51-93F5AC3A6261}"/>
              </a:ext>
            </a:extLst>
          </p:cNvPr>
          <p:cNvSpPr txBox="1"/>
          <p:nvPr/>
        </p:nvSpPr>
        <p:spPr>
          <a:xfrm>
            <a:off x="140748" y="2652392"/>
            <a:ext cx="2925478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7"/>
              </a:spcBef>
            </a:pPr>
            <a:r>
              <a:rPr lang="en-GB" sz="159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Capture system (~ 20 meters)</a:t>
            </a:r>
          </a:p>
        </p:txBody>
      </p:sp>
      <p:sp>
        <p:nvSpPr>
          <p:cNvPr id="2327" name="Rectangle 2326">
            <a:extLst>
              <a:ext uri="{FF2B5EF4-FFF2-40B4-BE49-F238E27FC236}">
                <a16:creationId xmlns:a16="http://schemas.microsoft.com/office/drawing/2014/main" id="{81DBE3BD-0252-64AA-8B9A-56565622C2C1}"/>
              </a:ext>
            </a:extLst>
          </p:cNvPr>
          <p:cNvSpPr/>
          <p:nvPr/>
        </p:nvSpPr>
        <p:spPr>
          <a:xfrm>
            <a:off x="118936" y="2614464"/>
            <a:ext cx="7672993" cy="18236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328" name="Rectangle 2327">
            <a:extLst>
              <a:ext uri="{FF2B5EF4-FFF2-40B4-BE49-F238E27FC236}">
                <a16:creationId xmlns:a16="http://schemas.microsoft.com/office/drawing/2014/main" id="{04206C1C-9A3A-E2F4-C506-55BA77D5BB41}"/>
              </a:ext>
            </a:extLst>
          </p:cNvPr>
          <p:cNvSpPr/>
          <p:nvPr/>
        </p:nvSpPr>
        <p:spPr>
          <a:xfrm>
            <a:off x="118936" y="4612339"/>
            <a:ext cx="10189636" cy="93076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77"/>
              </a:spcBef>
            </a:pP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Positron production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conventional scheme (e- beam size on target = 1 mm rms ). Target exit located at 40 mm </a:t>
            </a:r>
            <a:r>
              <a:rPr lang="en-GB" sz="1237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w.r.t.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HTS solenoid peak field.</a:t>
            </a:r>
          </a:p>
          <a:p>
            <a:pPr>
              <a:spcBef>
                <a:spcPts val="177"/>
              </a:spcBef>
            </a:pP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Matching device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based on the SC solenoid (5 HTS coils, 72 mm bore, </a:t>
            </a:r>
            <a:r>
              <a:rPr lang="en-US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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60 mm including shielding)</a:t>
            </a:r>
          </a:p>
          <a:p>
            <a:pPr>
              <a:spcBef>
                <a:spcPts val="177"/>
              </a:spcBef>
            </a:pP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Capture </a:t>
            </a:r>
            <a:r>
              <a:rPr lang="en-GB" sz="1237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based on the 6 L-band TW RF structures ( 2 GHz, </a:t>
            </a:r>
            <a:r>
              <a:rPr lang="en-US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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60 mm, 3-m long)</a:t>
            </a:r>
          </a:p>
          <a:p>
            <a:pPr>
              <a:spcBef>
                <a:spcPts val="177"/>
              </a:spcBef>
            </a:pPr>
            <a:r>
              <a:rPr lang="en-GB" sz="123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 solenoid 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 = 0.5 T (realistic conventional design based on the short coils B = 0.31 T) + short “tuning” solenoid B = 0.25 T before the 1</a:t>
            </a:r>
            <a:r>
              <a:rPr lang="en-GB" sz="1237" baseline="30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GB" sz="1237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RF structure</a:t>
            </a:r>
          </a:p>
        </p:txBody>
      </p:sp>
      <p:sp>
        <p:nvSpPr>
          <p:cNvPr id="10" name="Rettangolo con angoli arrotondati 2186">
            <a:extLst>
              <a:ext uri="{FF2B5EF4-FFF2-40B4-BE49-F238E27FC236}">
                <a16:creationId xmlns:a16="http://schemas.microsoft.com/office/drawing/2014/main" id="{ABE38644-0BF1-9636-DF88-B87D7023198C}"/>
              </a:ext>
            </a:extLst>
          </p:cNvPr>
          <p:cNvSpPr/>
          <p:nvPr/>
        </p:nvSpPr>
        <p:spPr>
          <a:xfrm>
            <a:off x="1681828" y="981746"/>
            <a:ext cx="2974597" cy="1514209"/>
          </a:xfrm>
          <a:prstGeom prst="roundRect">
            <a:avLst>
              <a:gd name="adj" fmla="val 6032"/>
            </a:avLst>
          </a:prstGeom>
          <a:solidFill>
            <a:schemeClr val="accent2"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391288-C279-DD76-13C2-D89EB05E6548}"/>
              </a:ext>
            </a:extLst>
          </p:cNvPr>
          <p:cNvCxnSpPr>
            <a:cxnSpLocks/>
          </p:cNvCxnSpPr>
          <p:nvPr/>
        </p:nvCxnSpPr>
        <p:spPr>
          <a:xfrm flipH="1">
            <a:off x="157844" y="2446382"/>
            <a:ext cx="1536844" cy="1634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D2405D-5943-F799-7DA4-F023EA292765}"/>
              </a:ext>
            </a:extLst>
          </p:cNvPr>
          <p:cNvCxnSpPr>
            <a:cxnSpLocks/>
          </p:cNvCxnSpPr>
          <p:nvPr/>
        </p:nvCxnSpPr>
        <p:spPr>
          <a:xfrm>
            <a:off x="4662279" y="2441219"/>
            <a:ext cx="3115211" cy="1502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AutoShape 126">
            <a:extLst>
              <a:ext uri="{FF2B5EF4-FFF2-40B4-BE49-F238E27FC236}">
                <a16:creationId xmlns:a16="http://schemas.microsoft.com/office/drawing/2014/main" id="{5A2BF0CC-2815-6CD4-EB1B-984AC7F853C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50074" y="1798767"/>
            <a:ext cx="393311" cy="225844"/>
          </a:xfrm>
          <a:prstGeom prst="can">
            <a:avLst>
              <a:gd name="adj" fmla="val 24611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1136" dirty="0">
              <a:solidFill>
                <a:srgbClr val="FF6600"/>
              </a:solidFill>
            </a:endParaRPr>
          </a:p>
        </p:txBody>
      </p:sp>
      <p:sp>
        <p:nvSpPr>
          <p:cNvPr id="9" name="Rectangle 159">
            <a:extLst>
              <a:ext uri="{FF2B5EF4-FFF2-40B4-BE49-F238E27FC236}">
                <a16:creationId xmlns:a16="http://schemas.microsoft.com/office/drawing/2014/main" id="{7E34F047-BE1B-9744-B534-C65732D3E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296" y="922917"/>
            <a:ext cx="2553904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Positron linac 2 GHz, 13.3 (12.8) MV/m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60" dirty="0">
                <a:solidFill>
                  <a:srgbClr val="FF6600"/>
                </a:solidFill>
              </a:rPr>
              <a:t>100 Hz, 20+52 RF structures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6A707-88A1-0378-7CD8-AAFA5D2E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0EBCA-8B72-8814-B75E-DDF9443BB155}"/>
              </a:ext>
            </a:extLst>
          </p:cNvPr>
          <p:cNvSpPr txBox="1"/>
          <p:nvPr/>
        </p:nvSpPr>
        <p:spPr>
          <a:xfrm>
            <a:off x="7837651" y="2998834"/>
            <a:ext cx="29069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Dedicated FLUKA model is developed for the target and e</a:t>
            </a:r>
            <a:r>
              <a:rPr lang="en-US" sz="1400" b="1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1400" b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capture section</a:t>
            </a:r>
          </a:p>
          <a:p>
            <a:r>
              <a:rPr lang="en-GB" sz="1400" b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no showstoppers regarding thermal load or radiation damage</a:t>
            </a: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DF97C97E-43E7-6BEE-CC02-33DFD18D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6691118" cy="432048"/>
          </a:xfrm>
        </p:spPr>
        <p:txBody>
          <a:bodyPr>
            <a:normAutofit/>
          </a:bodyPr>
          <a:lstStyle/>
          <a:p>
            <a:r>
              <a:rPr lang="en-GB" dirty="0"/>
              <a:t>Positron Production: Capture System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013CC63D-0AD6-FA50-6C37-37574F81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4A9FAC50-AAB5-AA73-7DCE-FECBA52C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43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2A340-E8B7-863E-C77C-76BE6808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1B277-95E9-A0A0-EB25-93B909211178}"/>
              </a:ext>
            </a:extLst>
          </p:cNvPr>
          <p:cNvSpPr/>
          <p:nvPr/>
        </p:nvSpPr>
        <p:spPr>
          <a:xfrm>
            <a:off x="6621829" y="1349791"/>
            <a:ext cx="3827393" cy="40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endParaRPr lang="en-GB" sz="1800" dirty="0">
              <a:solidFill>
                <a:srgbClr val="E0531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Capture section is based on the conventional NC solenoid technology.</a:t>
            </a: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first RF structure operates in deacceleration phase  improving bunching and longitudinal phase space.</a:t>
            </a: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 33% e</a:t>
            </a:r>
            <a:r>
              <a:rPr lang="en-GB" sz="1800" baseline="300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GB" sz="1800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losses occur between the AMD and the first RF structure and ~ 9% additional losses at the chicane.</a:t>
            </a:r>
          </a:p>
          <a:p>
            <a:pPr marL="336632" indent="-336632">
              <a:spcBef>
                <a:spcPts val="707"/>
              </a:spcBef>
              <a:buFont typeface=".PingFang SC Regular"/>
              <a:buChar char="－"/>
            </a:pPr>
            <a:endParaRPr lang="en-GB" sz="1800" dirty="0">
              <a:solidFill>
                <a:srgbClr val="3F3F3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0F40467E-4ECE-0DF4-04A7-386A4372A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6691118" cy="432048"/>
          </a:xfrm>
        </p:spPr>
        <p:txBody>
          <a:bodyPr>
            <a:normAutofit/>
          </a:bodyPr>
          <a:lstStyle/>
          <a:p>
            <a:r>
              <a:rPr lang="en-GB" dirty="0"/>
              <a:t>Positron Production: Capture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8823F-A9D9-B8B9-EB4F-2AF32E52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24" y="1484487"/>
            <a:ext cx="6070946" cy="41492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0C10EF-0B9E-9037-6070-D2575355B7A6}"/>
              </a:ext>
            </a:extLst>
          </p:cNvPr>
          <p:cNvCxnSpPr>
            <a:cxnSpLocks/>
          </p:cNvCxnSpPr>
          <p:nvPr/>
        </p:nvCxnSpPr>
        <p:spPr>
          <a:xfrm>
            <a:off x="1209923" y="1021769"/>
            <a:ext cx="7901007" cy="22422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1D52342-C98A-3C18-C703-CEE02728C5D6}"/>
              </a:ext>
            </a:extLst>
          </p:cNvPr>
          <p:cNvSpPr/>
          <p:nvPr/>
        </p:nvSpPr>
        <p:spPr>
          <a:xfrm>
            <a:off x="3785513" y="886124"/>
            <a:ext cx="1220961" cy="235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ED6F26-DB13-805E-8C91-D80987B8F43A}"/>
              </a:ext>
            </a:extLst>
          </p:cNvPr>
          <p:cNvSpPr/>
          <p:nvPr/>
        </p:nvSpPr>
        <p:spPr>
          <a:xfrm>
            <a:off x="5685655" y="886694"/>
            <a:ext cx="2345155" cy="23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D914A-8DBE-F4E1-AA51-C7434093503E}"/>
              </a:ext>
            </a:extLst>
          </p:cNvPr>
          <p:cNvSpPr/>
          <p:nvPr/>
        </p:nvSpPr>
        <p:spPr>
          <a:xfrm>
            <a:off x="5152324" y="890602"/>
            <a:ext cx="430214" cy="235672"/>
          </a:xfrm>
          <a:prstGeom prst="rect">
            <a:avLst/>
          </a:prstGeom>
          <a:solidFill>
            <a:srgbClr val="FF4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F6ADA9-2EF9-9FAE-E93E-9462DD30F553}"/>
              </a:ext>
            </a:extLst>
          </p:cNvPr>
          <p:cNvSpPr txBox="1"/>
          <p:nvPr/>
        </p:nvSpPr>
        <p:spPr>
          <a:xfrm>
            <a:off x="8076327" y="755698"/>
            <a:ext cx="1054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TL + ECS to DR</a:t>
            </a:r>
          </a:p>
          <a:p>
            <a:r>
              <a:rPr lang="en-US" sz="1600" dirty="0">
                <a:latin typeface="+mn-lt"/>
              </a:rPr>
              <a:t>2.86 GeV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FB07D5-E1FB-4BDE-381F-D1719B8621BB}"/>
              </a:ext>
            </a:extLst>
          </p:cNvPr>
          <p:cNvSpPr/>
          <p:nvPr/>
        </p:nvSpPr>
        <p:spPr>
          <a:xfrm>
            <a:off x="2342178" y="890602"/>
            <a:ext cx="936291" cy="2356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E804C2-9E25-5A84-4558-3B3BAFD5CA4B}"/>
              </a:ext>
            </a:extLst>
          </p:cNvPr>
          <p:cNvSpPr/>
          <p:nvPr/>
        </p:nvSpPr>
        <p:spPr>
          <a:xfrm>
            <a:off x="3328681" y="886124"/>
            <a:ext cx="405274" cy="2505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8E7A4A-5E56-42CD-076E-C9DE2AFFA37E}"/>
              </a:ext>
            </a:extLst>
          </p:cNvPr>
          <p:cNvSpPr/>
          <p:nvPr/>
        </p:nvSpPr>
        <p:spPr>
          <a:xfrm>
            <a:off x="9130802" y="725488"/>
            <a:ext cx="720081" cy="656276"/>
          </a:xfrm>
          <a:prstGeom prst="ellipse">
            <a:avLst/>
          </a:prstGeom>
          <a:solidFill>
            <a:srgbClr val="F4CFEF"/>
          </a:solidFill>
          <a:ln w="38100">
            <a:solidFill>
              <a:srgbClr val="66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D00B87-B592-F679-4E92-DD862D1F3E54}"/>
              </a:ext>
            </a:extLst>
          </p:cNvPr>
          <p:cNvSpPr/>
          <p:nvPr/>
        </p:nvSpPr>
        <p:spPr>
          <a:xfrm>
            <a:off x="1661845" y="902790"/>
            <a:ext cx="196150" cy="23567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07C9BF-21B4-6EB9-1DB5-1729547B5F1D}"/>
              </a:ext>
            </a:extLst>
          </p:cNvPr>
          <p:cNvSpPr/>
          <p:nvPr/>
        </p:nvSpPr>
        <p:spPr>
          <a:xfrm>
            <a:off x="1867104" y="902902"/>
            <a:ext cx="422939" cy="23567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MD</a:t>
            </a:r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3C151163-8CDB-7378-C809-E1F5059D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5" y="5714820"/>
            <a:ext cx="5184575" cy="322263"/>
          </a:xfrm>
        </p:spPr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Journées</a:t>
            </a:r>
            <a:r>
              <a:rPr lang="en-GB" dirty="0"/>
              <a:t> </a:t>
            </a:r>
            <a:r>
              <a:rPr lang="en-GB" dirty="0" err="1"/>
              <a:t>Accélérateurs</a:t>
            </a:r>
            <a:r>
              <a:rPr lang="en-GB" dirty="0"/>
              <a:t> de la Société Française de Physique 2025</a:t>
            </a:r>
          </a:p>
        </p:txBody>
      </p:sp>
      <p:sp>
        <p:nvSpPr>
          <p:cNvPr id="28" name="Date Placeholder 2">
            <a:extLst>
              <a:ext uri="{FF2B5EF4-FFF2-40B4-BE49-F238E27FC236}">
                <a16:creationId xmlns:a16="http://schemas.microsoft.com/office/drawing/2014/main" id="{664C2079-62F1-E879-1C6E-0541A4BB66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2" name="Rettangolo con angoli arrotondati 2186">
            <a:extLst>
              <a:ext uri="{FF2B5EF4-FFF2-40B4-BE49-F238E27FC236}">
                <a16:creationId xmlns:a16="http://schemas.microsoft.com/office/drawing/2014/main" id="{DDC231A2-E3C3-353C-942D-3D28FD3D3B34}"/>
              </a:ext>
            </a:extLst>
          </p:cNvPr>
          <p:cNvSpPr/>
          <p:nvPr/>
        </p:nvSpPr>
        <p:spPr>
          <a:xfrm>
            <a:off x="1488750" y="725488"/>
            <a:ext cx="2345155" cy="612746"/>
          </a:xfrm>
          <a:prstGeom prst="roundRect">
            <a:avLst>
              <a:gd name="adj" fmla="val 6032"/>
            </a:avLst>
          </a:prstGeom>
          <a:solidFill>
            <a:schemeClr val="accent2"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248953778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88305</TotalTime>
  <Words>3096</Words>
  <Application>Microsoft Macintosh PowerPoint</Application>
  <PresentationFormat>Custom</PresentationFormat>
  <Paragraphs>449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-webkit-standard</vt:lpstr>
      <vt:lpstr>.PingFang SC Regular</vt:lpstr>
      <vt:lpstr>Arial</vt:lpstr>
      <vt:lpstr>Calibri</vt:lpstr>
      <vt:lpstr>Calibri Light</vt:lpstr>
      <vt:lpstr>Cambria Math</vt:lpstr>
      <vt:lpstr>Helvetica</vt:lpstr>
      <vt:lpstr>Roboto</vt:lpstr>
      <vt:lpstr>1_modele-IJCLAb-powerpoint</vt:lpstr>
      <vt:lpstr>PowerPoint Presentation</vt:lpstr>
      <vt:lpstr>Future Circular Collider- electron positron (FCC-ee)</vt:lpstr>
      <vt:lpstr>FCC-ee Injector Layout: Optimized Concept</vt:lpstr>
      <vt:lpstr>Positron Sources Performances</vt:lpstr>
      <vt:lpstr>FCC-ee Positron Source: Current Requirements </vt:lpstr>
      <vt:lpstr>Positron Production @FCC-ee: Design Choices</vt:lpstr>
      <vt:lpstr>Validation of the FCC-ee Positron Source Design Framework</vt:lpstr>
      <vt:lpstr>Positron Production: Capture System</vt:lpstr>
      <vt:lpstr>Positron Production: Capture System</vt:lpstr>
      <vt:lpstr>Positron Production: Positron Linac</vt:lpstr>
      <vt:lpstr>Positron Capture and Linac Overall Efficiency</vt:lpstr>
      <vt:lpstr>Summary of the Simulation Results</vt:lpstr>
      <vt:lpstr>Crystal-Based Positron Source for FCC-ee</vt:lpstr>
      <vt:lpstr>Crystal-Based Positron Source for FCC-ee  (towards conceptual design) </vt:lpstr>
      <vt:lpstr>Integration and Operation of the Crystal Target</vt:lpstr>
      <vt:lpstr> PSI Positron Production experiment: P3 or P-cubed  </vt:lpstr>
      <vt:lpstr>Towards the TDR</vt:lpstr>
      <vt:lpstr>Summary and outlook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Iryna Chaikovska</cp:lastModifiedBy>
  <cp:revision>4447</cp:revision>
  <cp:lastPrinted>2024-06-07T14:08:59Z</cp:lastPrinted>
  <dcterms:created xsi:type="dcterms:W3CDTF">2011-03-09T16:37:49Z</dcterms:created>
  <dcterms:modified xsi:type="dcterms:W3CDTF">2025-10-07T19:26:06Z</dcterms:modified>
</cp:coreProperties>
</file>