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2" r:id="rId2"/>
    <p:sldId id="2312" r:id="rId3"/>
    <p:sldId id="2351" r:id="rId4"/>
    <p:sldId id="2568" r:id="rId5"/>
    <p:sldId id="2570" r:id="rId6"/>
    <p:sldId id="2571" r:id="rId7"/>
    <p:sldId id="2346" r:id="rId8"/>
    <p:sldId id="2572" r:id="rId9"/>
    <p:sldId id="2407" r:id="rId10"/>
    <p:sldId id="2465" r:id="rId11"/>
    <p:sldId id="2468" r:id="rId12"/>
    <p:sldId id="2508" r:id="rId13"/>
    <p:sldId id="2511" r:id="rId14"/>
    <p:sldId id="2512" r:id="rId15"/>
    <p:sldId id="2514" r:id="rId16"/>
    <p:sldId id="2354" r:id="rId17"/>
    <p:sldId id="2489" r:id="rId18"/>
    <p:sldId id="2490" r:id="rId19"/>
    <p:sldId id="2491" r:id="rId20"/>
    <p:sldId id="2492" r:id="rId21"/>
    <p:sldId id="2494" r:id="rId22"/>
    <p:sldId id="2495" r:id="rId23"/>
    <p:sldId id="2534" r:id="rId24"/>
    <p:sldId id="2389" r:id="rId25"/>
    <p:sldId id="2515" r:id="rId26"/>
    <p:sldId id="2517" r:id="rId27"/>
    <p:sldId id="2481" r:id="rId28"/>
    <p:sldId id="2498" r:id="rId29"/>
    <p:sldId id="2355" r:id="rId30"/>
    <p:sldId id="2440" r:id="rId31"/>
    <p:sldId id="2507" r:id="rId32"/>
    <p:sldId id="2506" r:id="rId33"/>
    <p:sldId id="2582" r:id="rId34"/>
    <p:sldId id="2360" r:id="rId35"/>
    <p:sldId id="2536" r:id="rId36"/>
    <p:sldId id="2573" r:id="rId37"/>
    <p:sldId id="2535" r:id="rId38"/>
    <p:sldId id="2516" r:id="rId39"/>
    <p:sldId id="2578" r:id="rId40"/>
    <p:sldId id="2579" r:id="rId41"/>
    <p:sldId id="2580" r:id="rId42"/>
    <p:sldId id="2581" r:id="rId43"/>
    <p:sldId id="2577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Bernaudin Pierre-Emmanuel" initials="BP" lastIdx="4" clrIdx="1">
    <p:extLst>
      <p:ext uri="{19B8F6BF-5375-455C-9EA6-DF929625EA0E}">
        <p15:presenceInfo xmlns:p15="http://schemas.microsoft.com/office/powerpoint/2012/main" userId="S-1-5-21-4214520284-2192796274-1834499735-1256" providerId="AD"/>
      </p:ext>
    </p:extLst>
  </p:cmAuthor>
  <p:cmAuthor id="3" name="Petit Eric" initials="PE" lastIdx="9" clrIdx="3">
    <p:extLst>
      <p:ext uri="{19B8F6BF-5375-455C-9EA6-DF929625EA0E}">
        <p15:presenceInfo xmlns:p15="http://schemas.microsoft.com/office/powerpoint/2012/main" userId="S-1-5-21-4214520284-2192796274-1834499735-11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B7E"/>
    <a:srgbClr val="261F4D"/>
    <a:srgbClr val="C95827"/>
    <a:srgbClr val="60A4B4"/>
    <a:srgbClr val="FDA494"/>
    <a:srgbClr val="FCA881"/>
    <a:srgbClr val="FF8589"/>
    <a:srgbClr val="B7E0F9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89977" autoAdjust="0"/>
  </p:normalViewPr>
  <p:slideViewPr>
    <p:cSldViewPr snapToGrid="0" showGuides="1">
      <p:cViewPr>
        <p:scale>
          <a:sx n="67" d="100"/>
          <a:sy n="67" d="100"/>
        </p:scale>
        <p:origin x="456" y="7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bernaudin\Mes%20documents\Projets\CYREN\Statistiques%20de%20pannes\Analyse%20pannes%202025-03-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ganil.priv\pc-mac\DOD\8.Operation\3%20-%20Statistiques%20et%20Analyses\1%20-%20Statistiques\STATS-pour-CYREN\liste%20des%20pannes%20cyclo%201998-2024_OD_V6_07_mars_2025-version%20juillet2025_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ganil.priv\pc-mac\DOD\8.Operation\3%20-%20Statistiques%20et%20Analyses\1%20-%20Statistiques\STATS-pour-CYREN\liste%20des%20pannes%20cyclo%201998-2024_OD_V6_07_mars_2025-version%20juillet2025_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ganil.priv\pc-mac\DOD\8.Operation\3%20-%20Statistiques%20et%20Analyses\1%20-%20Statistiques\STATS-pour-CYREN\liste%20des%20pannes%20cyclo%201998-2024_OD_V6_07_mars_2025-version%20juillet2025_V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853543307086616E-2"/>
          <c:y val="9.2144522144522151E-2"/>
          <c:w val="0.93409296110713436"/>
          <c:h val="0.823174017583466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'Evolution temporelle'!$D$1</c:f>
              <c:strCache>
                <c:ptCount val="1"/>
                <c:pt idx="0">
                  <c:v>% pannes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'Evolution temporelle'!$A$2:$A$43</c:f>
              <c:numCache>
                <c:formatCode>General</c:formatCode>
                <c:ptCount val="42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  <c:pt idx="37">
                  <c:v>2020</c:v>
                </c:pt>
                <c:pt idx="38">
                  <c:v>2021</c:v>
                </c:pt>
                <c:pt idx="39">
                  <c:v>2022</c:v>
                </c:pt>
                <c:pt idx="40">
                  <c:v>2023</c:v>
                </c:pt>
                <c:pt idx="41">
                  <c:v>2024</c:v>
                </c:pt>
              </c:numCache>
            </c:numRef>
          </c:cat>
          <c:val>
            <c:numRef>
              <c:f>'Evolution temporelle'!$D$2:$D$43</c:f>
              <c:numCache>
                <c:formatCode>0.0%</c:formatCode>
                <c:ptCount val="42"/>
                <c:pt idx="0">
                  <c:v>0.26600000000000001</c:v>
                </c:pt>
                <c:pt idx="1">
                  <c:v>0.16</c:v>
                </c:pt>
                <c:pt idx="2">
                  <c:v>0.11199999999999999</c:v>
                </c:pt>
                <c:pt idx="3">
                  <c:v>9.6999999999999989E-2</c:v>
                </c:pt>
                <c:pt idx="4">
                  <c:v>7.2999999999999995E-2</c:v>
                </c:pt>
                <c:pt idx="5">
                  <c:v>7.2999999999999995E-2</c:v>
                </c:pt>
                <c:pt idx="6">
                  <c:v>6.0999999999999999E-2</c:v>
                </c:pt>
                <c:pt idx="7">
                  <c:v>9.5000000000000001E-2</c:v>
                </c:pt>
                <c:pt idx="8">
                  <c:v>6.6000000000000003E-2</c:v>
                </c:pt>
                <c:pt idx="9">
                  <c:v>8.900000000000001E-2</c:v>
                </c:pt>
                <c:pt idx="10">
                  <c:v>7.9000000000000001E-2</c:v>
                </c:pt>
                <c:pt idx="11">
                  <c:v>8.1000000000000003E-2</c:v>
                </c:pt>
                <c:pt idx="12">
                  <c:v>0.09</c:v>
                </c:pt>
                <c:pt idx="13">
                  <c:v>9.1923289692052365E-2</c:v>
                </c:pt>
                <c:pt idx="14">
                  <c:v>8.4363852556480379E-2</c:v>
                </c:pt>
                <c:pt idx="15">
                  <c:v>0.11233455043359197</c:v>
                </c:pt>
                <c:pt idx="16">
                  <c:v>0.10666991236611489</c:v>
                </c:pt>
                <c:pt idx="17">
                  <c:v>0.10007371913011426</c:v>
                </c:pt>
                <c:pt idx="18">
                  <c:v>0.10927900252981569</c:v>
                </c:pt>
                <c:pt idx="19">
                  <c:v>9.9145966098755797E-2</c:v>
                </c:pt>
                <c:pt idx="20">
                  <c:v>7.7626589337497207E-2</c:v>
                </c:pt>
                <c:pt idx="21">
                  <c:v>9.8016177866148496E-2</c:v>
                </c:pt>
                <c:pt idx="22">
                  <c:v>5.5283842794759827E-2</c:v>
                </c:pt>
                <c:pt idx="23">
                  <c:v>0.13069565217391305</c:v>
                </c:pt>
                <c:pt idx="24">
                  <c:v>0.1110837922895358</c:v>
                </c:pt>
                <c:pt idx="25">
                  <c:v>6.25E-2</c:v>
                </c:pt>
                <c:pt idx="26">
                  <c:v>4.7543581616481777E-2</c:v>
                </c:pt>
                <c:pt idx="27">
                  <c:v>8.1608100656674523E-2</c:v>
                </c:pt>
                <c:pt idx="28">
                  <c:v>5.3059503734039989E-2</c:v>
                </c:pt>
                <c:pt idx="29">
                  <c:v>9.7556719022687616E-2</c:v>
                </c:pt>
                <c:pt idx="30">
                  <c:v>0.16097366320830009</c:v>
                </c:pt>
                <c:pt idx="31">
                  <c:v>0.10077937649880096</c:v>
                </c:pt>
                <c:pt idx="32">
                  <c:v>7.0721769499417927E-2</c:v>
                </c:pt>
                <c:pt idx="33">
                  <c:v>4.1925948973242068E-2</c:v>
                </c:pt>
                <c:pt idx="34">
                  <c:v>3.6909575841004905E-2</c:v>
                </c:pt>
                <c:pt idx="35">
                  <c:v>4.74169741697417E-2</c:v>
                </c:pt>
                <c:pt idx="36">
                  <c:v>0.13784484354749121</c:v>
                </c:pt>
                <c:pt idx="37">
                  <c:v>0.13568773234200743</c:v>
                </c:pt>
                <c:pt idx="38">
                  <c:v>0.17583120204603581</c:v>
                </c:pt>
                <c:pt idx="39">
                  <c:v>0.2549035904255319</c:v>
                </c:pt>
                <c:pt idx="40">
                  <c:v>0.13779236766516209</c:v>
                </c:pt>
                <c:pt idx="41">
                  <c:v>0.14971436075907807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56-4A93-8C44-6EA90C0C2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40672"/>
        <c:axId val="26041088"/>
      </c:barChart>
      <c:catAx>
        <c:axId val="2604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041088"/>
        <c:crosses val="autoZero"/>
        <c:auto val="1"/>
        <c:lblAlgn val="ctr"/>
        <c:lblOffset val="100"/>
        <c:noMultiLvlLbl val="0"/>
      </c:catAx>
      <c:valAx>
        <c:axId val="2604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04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[liste des pannes cyclo 1998-2024_OD_V6_07_mars_2025-version juillet2025_V1.xlsx]toutes pannes graph -métiers!Tableau croisé dynamique2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2010-2019</a:t>
            </a:r>
          </a:p>
        </c:rich>
      </c:tx>
      <c:layout>
        <c:manualLayout>
          <c:xMode val="edge"/>
          <c:yMode val="edge"/>
          <c:x val="0.1430962141160842"/>
          <c:y val="1.7118065110164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dLbl>
          <c:idx val="0"/>
          <c:layout>
            <c:manualLayout>
              <c:x val="-5.5967078189300412E-2"/>
              <c:y val="-7.2687224669603534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-1.6460905349794268E-2"/>
              <c:y val="-7.0484581497797363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-5.4320987654320987E-2"/>
              <c:y val="3.3039647577092511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4.146130421102920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'toutes pannes graph -métiers'!$B$3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09-495C-BC71-3941489714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09-495C-BC71-3941489714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09-495C-BC71-3941489714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09-495C-BC71-3941489714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09-495C-BC71-39414897146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209-495C-BC71-39414897146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209-495C-BC71-39414897146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209-495C-BC71-39414897146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209-495C-BC71-39414897146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09-495C-BC71-39414897146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09-495C-BC71-39414897146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209-495C-BC71-39414897146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209-495C-BC71-394148971466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209-495C-BC71-39414897146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209-495C-BC71-394148971466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209-495C-BC71-394148971466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209-495C-BC71-394148971466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209-495C-BC71-394148971466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209-495C-BC71-394148971466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209-495C-BC71-394148971466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209-495C-BC71-394148971466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209-495C-BC71-394148971466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209-495C-BC71-394148971466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F209-495C-BC71-39414897146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09-495C-BC71-394148971466}"/>
                </c:ext>
              </c:extLst>
            </c:dLbl>
            <c:dLbl>
              <c:idx val="2"/>
              <c:layout>
                <c:manualLayout>
                  <c:x val="-6.8714629550234076E-3"/>
                  <c:y val="-1.72755434212621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209-495C-BC71-394148971466}"/>
                </c:ext>
              </c:extLst>
            </c:dLbl>
            <c:dLbl>
              <c:idx val="3"/>
              <c:layout>
                <c:manualLayout>
                  <c:x val="1.3855575983451234E-2"/>
                  <c:y val="2.37294389900087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209-495C-BC71-39414897146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09-495C-BC71-3941489714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09-495C-BC71-39414897146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09-495C-BC71-39414897146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09-495C-BC71-39414897146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09-495C-BC71-394148971466}"/>
                </c:ext>
              </c:extLst>
            </c:dLbl>
            <c:dLbl>
              <c:idx val="14"/>
              <c:layout>
                <c:manualLayout>
                  <c:x val="0"/>
                  <c:y val="-3.009990085993283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88947106069337"/>
                      <c:h val="0.108224312045435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F209-495C-BC71-39414897146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09-495C-BC71-39414897146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09-495C-BC71-3941489714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'toutes pannes graph -métiers'!$A$4:$A$23</c:f>
              <c:strCache>
                <c:ptCount val="19"/>
                <c:pt idx="0">
                  <c:v>alarme RGA</c:v>
                </c:pt>
                <c:pt idx="1">
                  <c:v>alimentations</c:v>
                </c:pt>
                <c:pt idx="2">
                  <c:v>automates</c:v>
                </c:pt>
                <c:pt idx="3">
                  <c:v>baisse secteur</c:v>
                </c:pt>
                <c:pt idx="4">
                  <c:v>Charges</c:v>
                </c:pt>
                <c:pt idx="5">
                  <c:v>détection incendie</c:v>
                </c:pt>
                <c:pt idx="6">
                  <c:v>EIP</c:v>
                </c:pt>
                <c:pt idx="7">
                  <c:v>Electricité</c:v>
                </c:pt>
                <c:pt idx="8">
                  <c:v>électronique</c:v>
                </c:pt>
                <c:pt idx="9">
                  <c:v>fuite d'eau</c:v>
                </c:pt>
                <c:pt idx="10">
                  <c:v>HF</c:v>
                </c:pt>
                <c:pt idx="11">
                  <c:v>informatique</c:v>
                </c:pt>
                <c:pt idx="12">
                  <c:v>INSTABILITÉS</c:v>
                </c:pt>
                <c:pt idx="13">
                  <c:v>mécanique</c:v>
                </c:pt>
                <c:pt idx="14">
                  <c:v>Réfrigération/A.C.</c:v>
                </c:pt>
                <c:pt idx="15">
                  <c:v>SOURCE</c:v>
                </c:pt>
                <c:pt idx="16">
                  <c:v>SPR</c:v>
                </c:pt>
                <c:pt idx="17">
                  <c:v>VENTILATION</c:v>
                </c:pt>
                <c:pt idx="18">
                  <c:v>VIDE</c:v>
                </c:pt>
              </c:strCache>
            </c:strRef>
          </c:cat>
          <c:val>
            <c:numRef>
              <c:f>'toutes pannes graph -métiers'!$B$4:$B$23</c:f>
              <c:numCache>
                <c:formatCode>General</c:formatCode>
                <c:ptCount val="19"/>
                <c:pt idx="0">
                  <c:v>6</c:v>
                </c:pt>
                <c:pt idx="1">
                  <c:v>255.25</c:v>
                </c:pt>
                <c:pt idx="2">
                  <c:v>50</c:v>
                </c:pt>
                <c:pt idx="3">
                  <c:v>42.25</c:v>
                </c:pt>
                <c:pt idx="4">
                  <c:v>8</c:v>
                </c:pt>
                <c:pt idx="5">
                  <c:v>9.5</c:v>
                </c:pt>
                <c:pt idx="6">
                  <c:v>322.25</c:v>
                </c:pt>
                <c:pt idx="7">
                  <c:v>31.75</c:v>
                </c:pt>
                <c:pt idx="8">
                  <c:v>33.75</c:v>
                </c:pt>
                <c:pt idx="9">
                  <c:v>886.75</c:v>
                </c:pt>
                <c:pt idx="10">
                  <c:v>259.5</c:v>
                </c:pt>
                <c:pt idx="11">
                  <c:v>42.75</c:v>
                </c:pt>
                <c:pt idx="12">
                  <c:v>40.25</c:v>
                </c:pt>
                <c:pt idx="13">
                  <c:v>105.75</c:v>
                </c:pt>
                <c:pt idx="14">
                  <c:v>161.25</c:v>
                </c:pt>
                <c:pt idx="15">
                  <c:v>290.5</c:v>
                </c:pt>
                <c:pt idx="16">
                  <c:v>1</c:v>
                </c:pt>
                <c:pt idx="17">
                  <c:v>19.5</c:v>
                </c:pt>
                <c:pt idx="18">
                  <c:v>234.75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F209-495C-BC71-3941489714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[liste des pannes cyclo 1998-2024_OD_V6_07_mars_2025-version juillet2025_V1.xlsx]toutes pannes graph -métiers!Tableau croisé dynamique2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1998-2009</a:t>
            </a:r>
          </a:p>
        </c:rich>
      </c:tx>
      <c:layout>
        <c:manualLayout>
          <c:xMode val="edge"/>
          <c:yMode val="edge"/>
          <c:x val="0.1430962141160842"/>
          <c:y val="1.7118065110164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dLbl>
          <c:idx val="0"/>
          <c:layout>
            <c:manualLayout>
              <c:x val="-5.5967078189300412E-2"/>
              <c:y val="-7.2687224669603534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-1.6460905349794268E-2"/>
              <c:y val="-7.0484581497797363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-5.4320987654320987E-2"/>
              <c:y val="3.3039647577092511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4.146130421102920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'toutes pannes graph -métiers'!$B$3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87-46C7-950D-F8B12A9395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87-46C7-950D-F8B12A9395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87-46C7-950D-F8B12A9395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87-46C7-950D-F8B12A9395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87-46C7-950D-F8B12A9395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187-46C7-950D-F8B12A9395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187-46C7-950D-F8B12A9395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187-46C7-950D-F8B12A9395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187-46C7-950D-F8B12A9395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187-46C7-950D-F8B12A9395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187-46C7-950D-F8B12A9395C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187-46C7-950D-F8B12A9395C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187-46C7-950D-F8B12A9395C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187-46C7-950D-F8B12A9395C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187-46C7-950D-F8B12A9395C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187-46C7-950D-F8B12A9395C8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187-46C7-950D-F8B12A9395C8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187-46C7-950D-F8B12A9395C8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187-46C7-950D-F8B12A9395C8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187-46C7-950D-F8B12A9395C8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187-46C7-950D-F8B12A9395C8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187-46C7-950D-F8B12A9395C8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F187-46C7-950D-F8B12A9395C8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F187-46C7-950D-F8B12A9395C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87-46C7-950D-F8B12A9395C8}"/>
                </c:ext>
              </c:extLst>
            </c:dLbl>
            <c:dLbl>
              <c:idx val="2"/>
              <c:layout>
                <c:manualLayout>
                  <c:x val="-6.8714629550234076E-3"/>
                  <c:y val="-1.72755434212621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187-46C7-950D-F8B12A9395C8}"/>
                </c:ext>
              </c:extLst>
            </c:dLbl>
            <c:dLbl>
              <c:idx val="3"/>
              <c:layout>
                <c:manualLayout>
                  <c:x val="0"/>
                  <c:y val="1.69196363022266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187-46C7-950D-F8B12A9395C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87-46C7-950D-F8B12A9395C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87-46C7-950D-F8B12A9395C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187-46C7-950D-F8B12A9395C8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187-46C7-950D-F8B12A939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'toutes pannes graph -métiers'!$A$4:$A$23</c:f>
              <c:strCache>
                <c:ptCount val="19"/>
                <c:pt idx="0">
                  <c:v>alarme RGA</c:v>
                </c:pt>
                <c:pt idx="1">
                  <c:v>alimentations</c:v>
                </c:pt>
                <c:pt idx="2">
                  <c:v>automates</c:v>
                </c:pt>
                <c:pt idx="3">
                  <c:v>baisse secteur</c:v>
                </c:pt>
                <c:pt idx="4">
                  <c:v>Charges</c:v>
                </c:pt>
                <c:pt idx="5">
                  <c:v>détection incendie</c:v>
                </c:pt>
                <c:pt idx="6">
                  <c:v>EIP</c:v>
                </c:pt>
                <c:pt idx="7">
                  <c:v>Electricité</c:v>
                </c:pt>
                <c:pt idx="8">
                  <c:v>électronique</c:v>
                </c:pt>
                <c:pt idx="9">
                  <c:v>fuite d'eau</c:v>
                </c:pt>
                <c:pt idx="10">
                  <c:v>HF</c:v>
                </c:pt>
                <c:pt idx="11">
                  <c:v>informatique</c:v>
                </c:pt>
                <c:pt idx="12">
                  <c:v>INSTABILITÉS</c:v>
                </c:pt>
                <c:pt idx="13">
                  <c:v>mécanique</c:v>
                </c:pt>
                <c:pt idx="14">
                  <c:v>Réfrigération/A.C.</c:v>
                </c:pt>
                <c:pt idx="15">
                  <c:v>SOURCE</c:v>
                </c:pt>
                <c:pt idx="16">
                  <c:v>SPR</c:v>
                </c:pt>
                <c:pt idx="17">
                  <c:v>VENTILATION</c:v>
                </c:pt>
                <c:pt idx="18">
                  <c:v>VIDE</c:v>
                </c:pt>
              </c:strCache>
            </c:strRef>
          </c:cat>
          <c:val>
            <c:numRef>
              <c:f>'toutes pannes graph -métiers'!$B$4:$B$23</c:f>
              <c:numCache>
                <c:formatCode>General</c:formatCode>
                <c:ptCount val="19"/>
                <c:pt idx="0">
                  <c:v>7</c:v>
                </c:pt>
                <c:pt idx="1">
                  <c:v>736.75</c:v>
                </c:pt>
                <c:pt idx="2">
                  <c:v>157.75</c:v>
                </c:pt>
                <c:pt idx="3">
                  <c:v>109.5</c:v>
                </c:pt>
                <c:pt idx="4">
                  <c:v>53.5</c:v>
                </c:pt>
                <c:pt idx="5">
                  <c:v>6.25</c:v>
                </c:pt>
                <c:pt idx="6">
                  <c:v>209.75</c:v>
                </c:pt>
                <c:pt idx="7">
                  <c:v>184</c:v>
                </c:pt>
                <c:pt idx="8">
                  <c:v>119</c:v>
                </c:pt>
                <c:pt idx="9">
                  <c:v>962</c:v>
                </c:pt>
                <c:pt idx="10">
                  <c:v>871.75</c:v>
                </c:pt>
                <c:pt idx="11">
                  <c:v>260.25</c:v>
                </c:pt>
                <c:pt idx="12">
                  <c:v>69.25</c:v>
                </c:pt>
                <c:pt idx="13">
                  <c:v>289.5</c:v>
                </c:pt>
                <c:pt idx="14">
                  <c:v>164.25</c:v>
                </c:pt>
                <c:pt idx="15">
                  <c:v>652</c:v>
                </c:pt>
                <c:pt idx="16">
                  <c:v>237.75</c:v>
                </c:pt>
                <c:pt idx="17">
                  <c:v>10.75</c:v>
                </c:pt>
                <c:pt idx="18">
                  <c:v>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F187-46C7-950D-F8B12A9395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[liste des pannes cyclo 1998-2024_OD_V6_07_mars_2025-version juillet2025_V1.xlsx]toutes pannes graph -métiers!Tableau croisé dynamique2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2020-2024</a:t>
            </a:r>
          </a:p>
        </c:rich>
      </c:tx>
      <c:layout>
        <c:manualLayout>
          <c:xMode val="edge"/>
          <c:yMode val="edge"/>
          <c:x val="0.1430962141160842"/>
          <c:y val="1.7118065110164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dLbl>
          <c:idx val="0"/>
          <c:layout>
            <c:manualLayout>
              <c:x val="-5.5967078189300412E-2"/>
              <c:y val="-7.2687224669603534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-1.6460905349794268E-2"/>
              <c:y val="-7.0484581497797363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-5.4320987654320987E-2"/>
              <c:y val="3.3039647577092511E-2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4.146130421102920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6.8714629550234076E-3"/>
              <c:y val="-1.7275543421262189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2.4737266638084367E-2"/>
              <c:y val="-3.627864118465063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71058999571263E-2"/>
              <c:y val="-8.637771710631110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4971703640187258E-3"/>
              <c:y val="2.764086947401949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"/>
              <c:y val="-3.627864118465066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'toutes pannes graph -métiers'!$B$3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90-4F08-BAF7-E04E7397D6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90-4F08-BAF7-E04E7397D6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90-4F08-BAF7-E04E7397D6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90-4F08-BAF7-E04E7397D6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90-4F08-BAF7-E04E7397D6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890-4F08-BAF7-E04E7397D62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890-4F08-BAF7-E04E7397D62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890-4F08-BAF7-E04E7397D62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890-4F08-BAF7-E04E7397D62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890-4F08-BAF7-E04E7397D62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890-4F08-BAF7-E04E7397D62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890-4F08-BAF7-E04E7397D62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890-4F08-BAF7-E04E7397D62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8890-4F08-BAF7-E04E7397D62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8890-4F08-BAF7-E04E7397D62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8890-4F08-BAF7-E04E7397D62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8890-4F08-BAF7-E04E7397D62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8890-4F08-BAF7-E04E7397D62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8890-4F08-BAF7-E04E7397D62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8890-4F08-BAF7-E04E7397D62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8890-4F08-BAF7-E04E7397D62C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8890-4F08-BAF7-E04E7397D62C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8890-4F08-BAF7-E04E7397D62C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8890-4F08-BAF7-E04E7397D62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90-4F08-BAF7-E04E7397D62C}"/>
                </c:ext>
              </c:extLst>
            </c:dLbl>
            <c:dLbl>
              <c:idx val="2"/>
              <c:layout>
                <c:manualLayout>
                  <c:x val="8.9309511159332746E-3"/>
                  <c:y val="2.092596695723317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890-4F08-BAF7-E04E7397D62C}"/>
                </c:ext>
              </c:extLst>
            </c:dLbl>
            <c:dLbl>
              <c:idx val="3"/>
              <c:layout>
                <c:manualLayout>
                  <c:x val="0"/>
                  <c:y val="1.90590787650781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890-4F08-BAF7-E04E7397D62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90-4F08-BAF7-E04E7397D62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90-4F08-BAF7-E04E7397D62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890-4F08-BAF7-E04E7397D62C}"/>
                </c:ext>
              </c:extLst>
            </c:dLbl>
            <c:dLbl>
              <c:idx val="8"/>
              <c:layout>
                <c:manualLayout>
                  <c:x val="-1.1588269598551141E-16"/>
                  <c:y val="1.38344497843241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890-4F08-BAF7-E04E7397D62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890-4F08-BAF7-E04E7397D62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890-4F08-BAF7-E04E7397D62C}"/>
                </c:ext>
              </c:extLst>
            </c:dLbl>
            <c:dLbl>
              <c:idx val="13"/>
              <c:layout>
                <c:manualLayout>
                  <c:x val="-2.8444263055929189E-2"/>
                  <c:y val="2.21351196549187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8890-4F08-BAF7-E04E7397D62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890-4F08-BAF7-E04E7397D62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890-4F08-BAF7-E04E7397D6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'toutes pannes graph -métiers'!$A$4:$A$22</c:f>
              <c:strCache>
                <c:ptCount val="18"/>
                <c:pt idx="0">
                  <c:v>alarme RGA</c:v>
                </c:pt>
                <c:pt idx="1">
                  <c:v>alimentations</c:v>
                </c:pt>
                <c:pt idx="2">
                  <c:v>automates</c:v>
                </c:pt>
                <c:pt idx="3">
                  <c:v>baisse secteur</c:v>
                </c:pt>
                <c:pt idx="4">
                  <c:v>Charges</c:v>
                </c:pt>
                <c:pt idx="5">
                  <c:v>détection incendie</c:v>
                </c:pt>
                <c:pt idx="6">
                  <c:v>EIP</c:v>
                </c:pt>
                <c:pt idx="7">
                  <c:v>Electricité</c:v>
                </c:pt>
                <c:pt idx="8">
                  <c:v>électronique</c:v>
                </c:pt>
                <c:pt idx="9">
                  <c:v>fuite d'eau</c:v>
                </c:pt>
                <c:pt idx="10">
                  <c:v>HF</c:v>
                </c:pt>
                <c:pt idx="11">
                  <c:v>informatique</c:v>
                </c:pt>
                <c:pt idx="12">
                  <c:v>INSTABILITÉS</c:v>
                </c:pt>
                <c:pt idx="13">
                  <c:v>mécanique</c:v>
                </c:pt>
                <c:pt idx="14">
                  <c:v>Réfrigération/A.C.</c:v>
                </c:pt>
                <c:pt idx="15">
                  <c:v>SOURCE</c:v>
                </c:pt>
                <c:pt idx="16">
                  <c:v>VENTILATION</c:v>
                </c:pt>
                <c:pt idx="17">
                  <c:v>VIDE</c:v>
                </c:pt>
              </c:strCache>
            </c:strRef>
          </c:cat>
          <c:val>
            <c:numRef>
              <c:f>'toutes pannes graph -métiers'!$B$4:$B$22</c:f>
              <c:numCache>
                <c:formatCode>General</c:formatCode>
                <c:ptCount val="18"/>
                <c:pt idx="0">
                  <c:v>0.75</c:v>
                </c:pt>
                <c:pt idx="1">
                  <c:v>280.25</c:v>
                </c:pt>
                <c:pt idx="2">
                  <c:v>67</c:v>
                </c:pt>
                <c:pt idx="3">
                  <c:v>100</c:v>
                </c:pt>
                <c:pt idx="4">
                  <c:v>2.75</c:v>
                </c:pt>
                <c:pt idx="5">
                  <c:v>16</c:v>
                </c:pt>
                <c:pt idx="6">
                  <c:v>115.5</c:v>
                </c:pt>
                <c:pt idx="7">
                  <c:v>25.5</c:v>
                </c:pt>
                <c:pt idx="8">
                  <c:v>54.75</c:v>
                </c:pt>
                <c:pt idx="9">
                  <c:v>962.25</c:v>
                </c:pt>
                <c:pt idx="10">
                  <c:v>375.5</c:v>
                </c:pt>
                <c:pt idx="11">
                  <c:v>17</c:v>
                </c:pt>
                <c:pt idx="12">
                  <c:v>5</c:v>
                </c:pt>
                <c:pt idx="13">
                  <c:v>70.75</c:v>
                </c:pt>
                <c:pt idx="14">
                  <c:v>20.5</c:v>
                </c:pt>
                <c:pt idx="15">
                  <c:v>136.25</c:v>
                </c:pt>
                <c:pt idx="16">
                  <c:v>16</c:v>
                </c:pt>
                <c:pt idx="17">
                  <c:v>82.75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90-4F08-BAF7-E04E7397D6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4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07/10/2025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07/10/2025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25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612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077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46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844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7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35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386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Mise en page modifiée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87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061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73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Barué</a:t>
            </a: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F9EA802-F6D8-48E7-9049-4CB25F255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C51318B-A06D-BA62-68FB-39954778C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A0E8255-54ED-56D5-7238-FF385124D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315F021-7D8C-9761-7440-73BF0E670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7F8EEC71-5922-0B2F-0E24-7F217C96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47663F4-8C74-5076-324A-625A664F9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B33B209E-B96F-5B72-06CB-32B149880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AA18C153-6596-DDA8-9693-9EF8D5F0C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E3736C0-7DE8-4EC6-3CC3-EDA045CDF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8DD26C6-8979-71F1-101B-9571D2FBF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8D94BCC-BF75-6506-6196-095320884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050E4AE-F5FD-8A04-8FDF-CF6C3C900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0182B43-4A89-330B-F7A8-345A8E0BF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8F7A129-A227-DA6A-EB4E-E6AAAB164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E46E325-5445-CAA0-0FCC-03445377D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63260951-6AEF-6B22-A5AD-AAC2C920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Naves/Drakodrone</a:t>
            </a: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4F00D137-7DB0-243A-94A9-442AF2430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A8C4D21-4577-D220-9475-672996FBE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196B267-B0C8-53A1-9CAB-EA9B6180B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3E12536-0A2C-9387-870B-93005C240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EF06C72-81DB-F13F-190E-595C6E446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BC01F9EC-0DC0-25CC-B87D-904FCB3A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Stroppa/CEA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FCC8329-2586-2924-B2A5-FFEC551E3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z="1000" dirty="0" smtClean="0"/>
              <a:t>Réunion COPIL CYREN n°1 du 31/03/2025</a:t>
            </a:r>
            <a:endParaRPr lang="fr-FR" sz="1000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7D707669-6718-DE6F-4AB2-909CC0815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68BE30E-B1F1-D3F6-B795-2DFFB1071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DB224BF-5A64-3487-54C1-9D89539AA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7381F10-A723-3F5D-54BE-C1B53C4EB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3EFF752-5100-0645-29A3-04C26BB4F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552D4B12-40B1-134C-2952-2698AB6F7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b="1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B7BD168B-FA43-2AB1-0F48-109C1150E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318001"/>
            <a:ext cx="7349217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Réunion COPIL CYREN n°1 du 31/03/2025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92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72" r:id="rId6"/>
    <p:sldLayoutId id="2147483670" r:id="rId7"/>
    <p:sldLayoutId id="2147483678" r:id="rId8"/>
    <p:sldLayoutId id="2147483650" r:id="rId9"/>
    <p:sldLayoutId id="2147483675" r:id="rId10"/>
    <p:sldLayoutId id="2147483652" r:id="rId11"/>
    <p:sldLayoutId id="2147483664" r:id="rId12"/>
    <p:sldLayoutId id="2147483653" r:id="rId13"/>
    <p:sldLayoutId id="2147483654" r:id="rId14"/>
    <p:sldLayoutId id="2147483655" r:id="rId15"/>
    <p:sldLayoutId id="2147483679" r:id="rId16"/>
    <p:sldLayoutId id="2147483656" r:id="rId17"/>
    <p:sldLayoutId id="2147483660" r:id="rId18"/>
    <p:sldLayoutId id="2147483676" r:id="rId19"/>
    <p:sldLayoutId id="2147483657" r:id="rId20"/>
    <p:sldLayoutId id="214748367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emf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0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79415" y="2557444"/>
            <a:ext cx="11329307" cy="2751591"/>
          </a:xfrm>
        </p:spPr>
        <p:txBody>
          <a:bodyPr>
            <a:noAutofit/>
          </a:bodyPr>
          <a:lstStyle/>
          <a:p>
            <a:r>
              <a:rPr lang="fr-FR" sz="4400" dirty="0"/>
              <a:t>LE PROJET CYREN : 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RÉNOVATION </a:t>
            </a:r>
            <a:r>
              <a:rPr lang="fr-FR" sz="4400" dirty="0"/>
              <a:t>DE L'INSTALLATION </a:t>
            </a:r>
            <a:r>
              <a:rPr lang="fr-FR" sz="4400" dirty="0" smtClean="0"/>
              <a:t>DES</a:t>
            </a:r>
            <a:br>
              <a:rPr lang="fr-FR" sz="4400" dirty="0" smtClean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 </a:t>
            </a:r>
            <a:r>
              <a:rPr lang="fr-FR" sz="4400" dirty="0"/>
              <a:t>CYCLOTRONS DU GANIL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42" y="0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Objectifs du Projet CYREN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57941" y="570706"/>
            <a:ext cx="107866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L'objectif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du projet est de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pérenniser la capacité de production des faisceaux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de l’installation d’origine du GANIL (Cyclotrons jusqu’à la cible de réaction) et de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maintenir l’installation en condition opérationnelle pendant 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encore 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à minima 20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ans. </a:t>
            </a:r>
            <a:endParaRPr lang="fr-FR" sz="20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sz="2000" strike="sngStrike" dirty="0">
              <a:cs typeface="Times New Roman" panose="02020603050405020304" pitchFamily="18" charset="0"/>
            </a:endParaRPr>
          </a:p>
          <a:p>
            <a:pPr algn="just"/>
            <a:r>
              <a:rPr lang="fr-FR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Cet 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objectif devrait permettre </a:t>
            </a:r>
            <a:r>
              <a:rPr lang="fr-FR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l’optimisation </a:t>
            </a:r>
            <a:r>
              <a:rPr lang="fr-FR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des ressources humaines dédiées aux activités de maintenance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une fois la rénovation des cyclotrons réalisée. </a:t>
            </a:r>
            <a:endParaRPr lang="fr-FR" sz="2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191242" y="3870505"/>
            <a:ext cx="11806181" cy="2192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914400" algn="l"/>
              </a:tabLst>
            </a:pPr>
            <a:r>
              <a:rPr lang="fr-FR" sz="3200" b="1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Périmètre : des </a:t>
            </a:r>
            <a:r>
              <a:rPr lang="fr-FR" sz="3200" b="1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sources et des cyclotrons jusqu’à la cible de réaction </a:t>
            </a:r>
            <a:endParaRPr lang="fr-FR" sz="3200" b="1" dirty="0" smtClean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tabLst>
                <a:tab pos="914400" algn="l"/>
              </a:tabLst>
            </a:pPr>
            <a:r>
              <a:rPr lang="fr-FR" sz="3200" b="1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fr-FR" sz="3200" b="1" dirty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cédés des cyclotrons et salles d’expériences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Infrastructure et servitudes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Systèmes de Sûreté/sécurité/radioprotection </a:t>
            </a:r>
          </a:p>
        </p:txBody>
      </p:sp>
    </p:spTree>
    <p:extLst>
      <p:ext uri="{BB962C8B-B14F-4D97-AF65-F5344CB8AC3E}">
        <p14:creationId xmlns:p14="http://schemas.microsoft.com/office/powerpoint/2010/main" val="32888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94426" y="2764362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projet CYREN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4400" dirty="0"/>
              <a:t>Mé</a:t>
            </a:r>
            <a:r>
              <a:rPr lang="fr-FR" sz="4400" dirty="0" smtClean="0"/>
              <a:t>thodologie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8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81" y="-133047"/>
            <a:ext cx="981545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z="2800" dirty="0" smtClean="0"/>
              <a:t>Méthodologie sur 2 axes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1517581"/>
            <a:ext cx="11954378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tabLst>
                <a:tab pos="914400" algn="l"/>
              </a:tabLst>
            </a:pPr>
            <a:r>
              <a:rPr lang="fr-FR" sz="20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Poursuite des études (suite à l’</a:t>
            </a:r>
            <a:r>
              <a:rPr lang="fr-FR" sz="2000" dirty="0" err="1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AvP</a:t>
            </a:r>
            <a:r>
              <a:rPr lang="fr-FR" sz="20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de 2022) basées sur une approche des </a:t>
            </a: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exploitants </a:t>
            </a:r>
            <a:r>
              <a:rPr lang="fr-FR" sz="20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l’installation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Etat des lieux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et criticité des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équipements selon critères définis : vétusté, REX fiabilité, disponibilité rechanges, impact en cas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de panne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solution(s) de repli, …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Identification des besoins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d’actions pour réduire les risques de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pannes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Remplacement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total, partiel, achat de rechanges,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…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fr-FR" sz="1400" b="1" dirty="0">
              <a:solidFill>
                <a:srgbClr val="7C4EC4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457200" indent="-457200">
              <a:buFont typeface="+mj-lt"/>
              <a:buAutoNum type="arabicPeriod"/>
              <a:tabLst>
                <a:tab pos="914400" algn="l"/>
              </a:tabLst>
            </a:pPr>
            <a:r>
              <a:rPr lang="fr-FR" sz="2000" dirty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Analyse des statistiques de pannes de </a:t>
            </a:r>
            <a:r>
              <a:rPr lang="fr-FR" sz="2000" dirty="0" smtClean="0">
                <a:solidFill>
                  <a:srgbClr val="C95827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l’opération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opérateurs notent au quotidien les pannes: descriptif, durée, métier correspondant, localisation</a:t>
            </a:r>
          </a:p>
          <a:p>
            <a:pPr marL="1042988" lvl="2" indent="-3429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Limites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de la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méthode: pas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d’information quand « hors opération » (pannes en période de maintenance, grosses pannes avec passage « hors opération »)</a:t>
            </a:r>
          </a:p>
          <a:p>
            <a:pPr marL="457200" indent="-457200">
              <a:buFont typeface="+mj-lt"/>
              <a:buAutoNum type="arabicPeriod"/>
              <a:tabLst>
                <a:tab pos="914400" algn="l"/>
              </a:tabLst>
            </a:pPr>
            <a:endParaRPr lang="fr-FR" sz="2800" dirty="0">
              <a:solidFill>
                <a:srgbClr val="C9582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525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Graphique 26"/>
          <p:cNvGraphicFramePr>
            <a:graphicFrameLocks noGrp="1"/>
          </p:cNvGraphicFramePr>
          <p:nvPr>
            <p:extLst/>
          </p:nvPr>
        </p:nvGraphicFramePr>
        <p:xfrm>
          <a:off x="0" y="979714"/>
          <a:ext cx="12191999" cy="533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41280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Taux de pannes – évolution depuis 1983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59623" y="844618"/>
            <a:ext cx="557037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Heures de pannes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exprimées en pourcentage du temps d’opération annuel</a:t>
            </a:r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752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Taux de pannes – Répartition des pannes (impact)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546755"/>
            <a:ext cx="10582276" cy="587699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99332" y="1219349"/>
            <a:ext cx="257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Sur 111 751 h d’opération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926180" y="3031773"/>
            <a:ext cx="276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Nombre d’heures de panne</a:t>
            </a:r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768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z="2800" dirty="0" smtClean="0"/>
              <a:t>Taux de pannes – Evolution des principales pannes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7" y="542925"/>
            <a:ext cx="9900131" cy="5775076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stCxn id="11" idx="1"/>
          </p:cNvCxnSpPr>
          <p:nvPr/>
        </p:nvCxnSpPr>
        <p:spPr>
          <a:xfrm flipH="1">
            <a:off x="9001125" y="3900698"/>
            <a:ext cx="712298" cy="63320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713423" y="3731421"/>
            <a:ext cx="2326177" cy="33855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261F4D"/>
                </a:solidFill>
              </a:rPr>
              <a:t>Pas d’évolution notable</a:t>
            </a:r>
          </a:p>
        </p:txBody>
      </p:sp>
      <p:cxnSp>
        <p:nvCxnSpPr>
          <p:cNvPr id="16" name="Connecteur droit avec flèche 15"/>
          <p:cNvCxnSpPr>
            <a:stCxn id="11" idx="1"/>
          </p:cNvCxnSpPr>
          <p:nvPr/>
        </p:nvCxnSpPr>
        <p:spPr>
          <a:xfrm flipH="1">
            <a:off x="7620000" y="3900698"/>
            <a:ext cx="2093423" cy="633202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229475" y="1066664"/>
            <a:ext cx="3057833" cy="646331"/>
          </a:xfrm>
          <a:prstGeom prst="rect">
            <a:avLst/>
          </a:prstGeom>
          <a:ln>
            <a:solidFill>
              <a:srgbClr val="261F4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Pour les cinq principales causes de pannes</a:t>
            </a:r>
          </a:p>
        </p:txBody>
      </p:sp>
      <p:sp>
        <p:nvSpPr>
          <p:cNvPr id="13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8953654" y="2215915"/>
            <a:ext cx="2667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 </a:t>
            </a:r>
            <a:r>
              <a:rPr lang="fr-FR" dirty="0" smtClean="0"/>
              <a:t>3 catégories de pannes en forte hausse requièrent  une attention particulière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88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36120" y="1807420"/>
            <a:ext cx="10801350" cy="5445001"/>
          </a:xfrm>
        </p:spPr>
        <p:txBody>
          <a:bodyPr>
            <a:normAutofit/>
          </a:bodyPr>
          <a:lstStyle/>
          <a:p>
            <a:r>
              <a:rPr lang="fr-FR" dirty="0" smtClean="0"/>
              <a:t>Le projet </a:t>
            </a:r>
            <a:r>
              <a:rPr lang="fr-FR" dirty="0"/>
              <a:t>CYREN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000" dirty="0"/>
              <a:t>T</a:t>
            </a:r>
            <a:r>
              <a:rPr lang="fr-FR" sz="4000" dirty="0" smtClean="0"/>
              <a:t>raitements du MCO &gt; 20 ans </a:t>
            </a:r>
            <a:br>
              <a:rPr lang="fr-FR" sz="4000" dirty="0" smtClean="0"/>
            </a:br>
            <a:r>
              <a:rPr lang="fr-FR" sz="4000" dirty="0" smtClean="0"/>
              <a:t>pour chaque WP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327" y="36398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8" y="-193437"/>
            <a:ext cx="10709134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z="2800" dirty="0"/>
              <a:t>Unique </a:t>
            </a:r>
            <a:r>
              <a:rPr lang="fr-FR" sz="2800" dirty="0" smtClean="0"/>
              <a:t>scénario </a:t>
            </a:r>
            <a:r>
              <a:rPr lang="fr-FR" sz="2800" dirty="0" smtClean="0"/>
              <a:t>pour les WP suivants :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450680"/>
              </p:ext>
            </p:extLst>
          </p:nvPr>
        </p:nvGraphicFramePr>
        <p:xfrm>
          <a:off x="126879" y="774417"/>
          <a:ext cx="5850761" cy="545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042">
                  <a:extLst>
                    <a:ext uri="{9D8B030D-6E8A-4147-A177-3AD203B41FA5}">
                      <a16:colId xmlns:a16="http://schemas.microsoft.com/office/drawing/2014/main" val="302523064"/>
                    </a:ext>
                  </a:extLst>
                </a:gridCol>
                <a:gridCol w="2096037">
                  <a:extLst>
                    <a:ext uri="{9D8B030D-6E8A-4147-A177-3AD203B41FA5}">
                      <a16:colId xmlns:a16="http://schemas.microsoft.com/office/drawing/2014/main" val="1793526152"/>
                    </a:ext>
                  </a:extLst>
                </a:gridCol>
                <a:gridCol w="2925682">
                  <a:extLst>
                    <a:ext uri="{9D8B030D-6E8A-4147-A177-3AD203B41FA5}">
                      <a16:colId xmlns:a16="http://schemas.microsoft.com/office/drawing/2014/main" val="3260274375"/>
                    </a:ext>
                  </a:extLst>
                </a:gridCol>
              </a:tblGrid>
              <a:tr h="453587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36748"/>
                  </a:ext>
                </a:extLst>
              </a:tr>
              <a:tr h="671061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 </a:t>
                      </a:r>
                      <a:r>
                        <a:rPr lang="fr-FR" sz="1600" dirty="0" smtClean="0"/>
                        <a:t>1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Rénover</a:t>
                      </a:r>
                      <a:r>
                        <a:rPr lang="fr-FR" sz="1600" baseline="0" dirty="0" smtClean="0"/>
                        <a:t> l</a:t>
                      </a:r>
                      <a:r>
                        <a:rPr lang="fr-FR" sz="1600" dirty="0" smtClean="0"/>
                        <a:t>es </a:t>
                      </a:r>
                      <a:r>
                        <a:rPr lang="fr-FR" sz="1600" b="1" dirty="0" smtClean="0"/>
                        <a:t>bâtiments</a:t>
                      </a:r>
                      <a:endParaRPr lang="fr-FR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Lot toitures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Rénovation </a:t>
                      </a:r>
                      <a:r>
                        <a:rPr lang="fr-FR" sz="1600" dirty="0" smtClean="0"/>
                        <a:t>+ extension du </a:t>
                      </a:r>
                      <a:r>
                        <a:rPr lang="fr-FR" sz="1600" dirty="0" smtClean="0"/>
                        <a:t>BDE (</a:t>
                      </a:r>
                      <a:r>
                        <a:rPr lang="fr-FR" sz="1600" b="1" baseline="0" dirty="0" smtClean="0"/>
                        <a:t>nouvelle zone de stockage </a:t>
                      </a:r>
                      <a:r>
                        <a:rPr lang="fr-FR" sz="1600" baseline="0" dirty="0" smtClean="0"/>
                        <a:t>en INB pour MZC)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051235"/>
                  </a:ext>
                </a:extLst>
              </a:tr>
              <a:tr h="1043872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Rénover la </a:t>
                      </a:r>
                      <a:r>
                        <a:rPr lang="fr-FR" sz="1600" b="1" dirty="0" smtClean="0"/>
                        <a:t>distribution électrique</a:t>
                      </a:r>
                      <a:r>
                        <a:rPr lang="fr-FR" sz="1600" dirty="0" smtClean="0"/>
                        <a:t> historique du site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Contrôle </a:t>
                      </a:r>
                      <a:r>
                        <a:rPr lang="fr-FR" sz="1600" dirty="0" smtClean="0"/>
                        <a:t>commande du </a:t>
                      </a:r>
                      <a:r>
                        <a:rPr lang="fr-FR" sz="1600" dirty="0" smtClean="0"/>
                        <a:t>poste 90kV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Onduleur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27 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Cellules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HT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transformateurs 20kV/400V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61169"/>
                  </a:ext>
                </a:extLst>
              </a:tr>
              <a:tr h="484655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WP-4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Rendre opérationnelles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les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servitudes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CVC</a:t>
                      </a:r>
                      <a:endParaRPr lang="fr-FR" sz="16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Tourelles d’extraction BAM-BAE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800"/>
                  </a:ext>
                </a:extLst>
              </a:tr>
              <a:tr h="85746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WP-5 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Mettre à niveau et adapter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l’infrastructure Informatique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aux rénovations</a:t>
                      </a:r>
                      <a:endParaRPr lang="fr-FR" sz="16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Baies </a:t>
                      </a:r>
                      <a:r>
                        <a:rPr lang="fr-FR" sz="1600" dirty="0" smtClean="0"/>
                        <a:t>Switch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Serveurs CC</a:t>
                      </a:r>
                      <a:endParaRPr lang="fr-FR" sz="16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/>
                        <a:t>Remplacement </a:t>
                      </a:r>
                      <a:r>
                        <a:rPr lang="fr-FR" sz="1600" baseline="0" dirty="0" smtClean="0"/>
                        <a:t>Stations </a:t>
                      </a:r>
                      <a:r>
                        <a:rPr lang="fr-FR" sz="1600" baseline="0" dirty="0" smtClean="0"/>
                        <a:t>Linux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564534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0054" y="4533376"/>
            <a:ext cx="1254938" cy="94120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22105" y="919031"/>
            <a:ext cx="1078537" cy="8089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7753" y="884485"/>
            <a:ext cx="1081437" cy="8110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80843" y="4625980"/>
            <a:ext cx="2304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Tourelle d’extraction d’air rouillée </a:t>
            </a: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 certaines HS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0176" y="731208"/>
            <a:ext cx="1399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Toiture du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bâtiment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 </a:t>
            </a:r>
            <a:endParaRPr lang="fr-FR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couverte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végétaux </a:t>
            </a:r>
            <a:endParaRPr lang="fr-FR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défaut d’étanchéité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06116" y="803172"/>
            <a:ext cx="1044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Exutoire de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toiture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cassé </a:t>
            </a:r>
            <a:endParaRPr lang="fr-FR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étanche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350" y="2026586"/>
            <a:ext cx="1741302" cy="111422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040" y="1898054"/>
            <a:ext cx="1867311" cy="1275892"/>
          </a:xfrm>
          <a:prstGeom prst="rect">
            <a:avLst/>
          </a:prstGeom>
        </p:spPr>
      </p:pic>
      <p:pic>
        <p:nvPicPr>
          <p:cNvPr id="4098" name="Picture 2" descr="IMG_20250617_150731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960" y="2026585"/>
            <a:ext cx="858389" cy="114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20250617_150317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922" y="2016104"/>
            <a:ext cx="1526403" cy="114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379" y="3221518"/>
            <a:ext cx="4576820" cy="11310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460399">
            <a:off x="10093084" y="1934601"/>
            <a:ext cx="623866" cy="48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lèche courbée vers le haut 16"/>
          <p:cNvSpPr/>
          <p:nvPr/>
        </p:nvSpPr>
        <p:spPr>
          <a:xfrm>
            <a:off x="9893797" y="2894623"/>
            <a:ext cx="462135" cy="2017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239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787321"/>
              </p:ext>
            </p:extLst>
          </p:nvPr>
        </p:nvGraphicFramePr>
        <p:xfrm>
          <a:off x="263665" y="891219"/>
          <a:ext cx="5645604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972">
                  <a:extLst>
                    <a:ext uri="{9D8B030D-6E8A-4147-A177-3AD203B41FA5}">
                      <a16:colId xmlns:a16="http://schemas.microsoft.com/office/drawing/2014/main" val="302523064"/>
                    </a:ext>
                  </a:extLst>
                </a:gridCol>
                <a:gridCol w="1835178">
                  <a:extLst>
                    <a:ext uri="{9D8B030D-6E8A-4147-A177-3AD203B41FA5}">
                      <a16:colId xmlns:a16="http://schemas.microsoft.com/office/drawing/2014/main" val="1793526152"/>
                    </a:ext>
                  </a:extLst>
                </a:gridCol>
                <a:gridCol w="2992454">
                  <a:extLst>
                    <a:ext uri="{9D8B030D-6E8A-4147-A177-3AD203B41FA5}">
                      <a16:colId xmlns:a16="http://schemas.microsoft.com/office/drawing/2014/main" val="326027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367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WP-6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Moderniser les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équipements de radioprotection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obsolètes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Dosimétrie 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opérationnelle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Balises (60)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0680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WP-7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Rénovation des </a:t>
                      </a:r>
                      <a:r>
                        <a:rPr lang="fr-FR" sz="1600" b="1" dirty="0" smtClean="0"/>
                        <a:t>Alimentations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Interfaces de commande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300 alimentations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de courant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⇒ 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Réduction de l’empreinte environnementale du 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GANIL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FR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Système RMN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7454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WP-8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Rénovation des </a:t>
                      </a:r>
                      <a:r>
                        <a:rPr lang="fr-FR" sz="1600" b="1" dirty="0" smtClean="0"/>
                        <a:t>automatismes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Automates HF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Automates vide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Automates interlock et autres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Automate Arrêt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 d’Urgence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FR" sz="1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042287"/>
                  </a:ext>
                </a:extLst>
              </a:tr>
            </a:tbl>
          </a:graphicData>
        </a:graphic>
      </p:graphicFrame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5580" y="2826720"/>
            <a:ext cx="2232112" cy="16740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459" y="2727074"/>
            <a:ext cx="990971" cy="6781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459" y="3625582"/>
            <a:ext cx="1611605" cy="647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20755" y="3137707"/>
            <a:ext cx="1500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Système de mesures </a:t>
            </a: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magnétiques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(RMN)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27432" y="2840752"/>
            <a:ext cx="1118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Mise en baie et câblage des nouveaux Rack convertisseurs pour les alimentations de courant (Aimants)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96" y="1084667"/>
            <a:ext cx="842644" cy="14088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58716" y="1396297"/>
            <a:ext cx="1238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Dosimètre opérationnel obsolète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8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381" y="996512"/>
            <a:ext cx="776218" cy="149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073599" y="1421842"/>
            <a:ext cx="1238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Balise Neutrons ou Gamma</a:t>
            </a: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obsolète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 descr="http://www.ugpromavt.ru/Img/PLC/S5-155U_System%20400x300.jpg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963304" y="4929852"/>
            <a:ext cx="1790962" cy="14221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35698" y="5238199"/>
            <a:ext cx="95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Automate de type S5 obsolète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93398" y="-193437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Unique scenario pour les WP suivants :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173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3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2391"/>
              </p:ext>
            </p:extLst>
          </p:nvPr>
        </p:nvGraphicFramePr>
        <p:xfrm>
          <a:off x="171163" y="655703"/>
          <a:ext cx="651418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95">
                  <a:extLst>
                    <a:ext uri="{9D8B030D-6E8A-4147-A177-3AD203B41FA5}">
                      <a16:colId xmlns:a16="http://schemas.microsoft.com/office/drawing/2014/main" val="302523064"/>
                    </a:ext>
                  </a:extLst>
                </a:gridCol>
                <a:gridCol w="2018838">
                  <a:extLst>
                    <a:ext uri="{9D8B030D-6E8A-4147-A177-3AD203B41FA5}">
                      <a16:colId xmlns:a16="http://schemas.microsoft.com/office/drawing/2014/main" val="1793526152"/>
                    </a:ext>
                  </a:extLst>
                </a:gridCol>
                <a:gridCol w="3591947">
                  <a:extLst>
                    <a:ext uri="{9D8B030D-6E8A-4147-A177-3AD203B41FA5}">
                      <a16:colId xmlns:a16="http://schemas.microsoft.com/office/drawing/2014/main" val="326027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367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WP-11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Fournir de nouvelles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instrumentations associées aux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Groupeur C01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Motorisations</a:t>
                      </a:r>
                      <a:r>
                        <a:rPr lang="fr-FR" sz="1600" baseline="0" dirty="0" smtClean="0"/>
                        <a:t> µpas (2A et  6A)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/>
                        <a:t>Codeurs </a:t>
                      </a:r>
                      <a:r>
                        <a:rPr lang="fr-FR" sz="1600" baseline="0" dirty="0" smtClean="0"/>
                        <a:t>optiques et mécaniques</a:t>
                      </a:r>
                      <a:endParaRPr lang="fr-FR" sz="1600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410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WP-12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Moderniser la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Source d’Ions de C02</a:t>
                      </a:r>
                      <a:endParaRPr lang="fr-FR" sz="16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Systèmes d’accès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Electrotech.</a:t>
                      </a:r>
                      <a:r>
                        <a:rPr lang="fr-FR" sz="1600" baseline="0" dirty="0" smtClean="0"/>
                        <a:t>, </a:t>
                      </a:r>
                      <a:r>
                        <a:rPr lang="fr-FR" sz="1600" dirty="0" smtClean="0"/>
                        <a:t>Alim., vide, API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Compatibilité avec </a:t>
                      </a:r>
                      <a:r>
                        <a:rPr lang="fr-FR" sz="1600" dirty="0" smtClean="0"/>
                        <a:t>potentiel </a:t>
                      </a:r>
                      <a:r>
                        <a:rPr lang="fr-FR" sz="1600" dirty="0" smtClean="0"/>
                        <a:t>upgrade C02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570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Mettre à niveau les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systèmes de Vide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Pompage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Caloduc </a:t>
                      </a:r>
                      <a:r>
                        <a:rPr lang="fr-FR" sz="1600" dirty="0" smtClean="0"/>
                        <a:t>de Cime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Vannes et jauges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3141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WP-15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Fournir </a:t>
                      </a:r>
                      <a:r>
                        <a:rPr lang="fr-FR" sz="1600" baseline="0" dirty="0" smtClean="0"/>
                        <a:t>les </a:t>
                      </a:r>
                      <a:r>
                        <a:rPr lang="fr-FR" sz="1600" b="1" dirty="0" smtClean="0"/>
                        <a:t>Filtres d’Harmoniques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Filtres définis dans le cadre de l’APD </a:t>
                      </a:r>
                      <a:endParaRPr lang="fr-FR" sz="1600" dirty="0" smtClean="0"/>
                    </a:p>
                    <a:p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⇒ 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Réduction </a:t>
                      </a:r>
                      <a:r>
                        <a:rPr lang="fr-FR" sz="1600" baseline="0" dirty="0" smtClean="0"/>
                        <a:t>de l’Impact Ext. en puissance réactive et Réseau interne dans la norme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0727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WP-16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Fournir ou mettre à niveau les rechanges des </a:t>
                      </a:r>
                      <a:r>
                        <a:rPr lang="fr-FR" sz="1600" b="1" dirty="0" smtClean="0"/>
                        <a:t>Equipements Spécifiques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4 Cages de Faraday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2 Arrêts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baseline="0" dirty="0" smtClean="0"/>
                        <a:t>Faisceau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/>
                        <a:t>Equipements </a:t>
                      </a:r>
                      <a:r>
                        <a:rPr lang="fr-FR" sz="1600" baseline="0" dirty="0" err="1" smtClean="0"/>
                        <a:t>Inj</a:t>
                      </a:r>
                      <a:r>
                        <a:rPr lang="fr-FR" sz="1600" baseline="0" dirty="0" smtClean="0"/>
                        <a:t>-Ejection </a:t>
                      </a:r>
                      <a:r>
                        <a:rPr lang="fr-FR" sz="1600" baseline="0" dirty="0" smtClean="0"/>
                        <a:t>CSS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53879"/>
                  </a:ext>
                </a:extLst>
              </a:tr>
            </a:tbl>
          </a:graphicData>
        </a:graphic>
      </p:graphicFrame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701" y="792523"/>
            <a:ext cx="598589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7303" y="2211648"/>
            <a:ext cx="18659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3C4E63"/>
                </a:solidFill>
                <a:latin typeface="Arial" panose="020B0604020202020204" pitchFamily="34" charset="0"/>
              </a:rPr>
              <a:t>Cartes à remplacer</a:t>
            </a:r>
            <a:endParaRPr lang="fr-FR" sz="1400" dirty="0">
              <a:solidFill>
                <a:srgbClr val="3C4E63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691" y="792523"/>
            <a:ext cx="609850" cy="1447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973" y="846019"/>
            <a:ext cx="961385" cy="14329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97651" y="2211648"/>
            <a:ext cx="2962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3C4E63"/>
                </a:solidFill>
                <a:latin typeface="Arial" panose="020B0604020202020204" pitchFamily="34" charset="0"/>
              </a:rPr>
              <a:t>Codeurs à remplacer partiellement</a:t>
            </a:r>
            <a:endParaRPr lang="fr-FR" sz="1400" dirty="0">
              <a:solidFill>
                <a:srgbClr val="3C4E63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759" y="1399087"/>
            <a:ext cx="609850" cy="7772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03" y="3283040"/>
            <a:ext cx="4929187" cy="126535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44631" y="4907088"/>
            <a:ext cx="1800422" cy="13503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55432" y="5899761"/>
            <a:ext cx="3173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 d’équipements de cyclotrons (aimant d’éjection de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CSS2) avec fuite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d’eau sous vide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8326720" y="4682036"/>
            <a:ext cx="3778436" cy="1233368"/>
            <a:chOff x="5487896" y="3109045"/>
            <a:chExt cx="2361637" cy="96356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896" y="3109045"/>
              <a:ext cx="2361637" cy="963561"/>
            </a:xfrm>
            <a:prstGeom prst="rect">
              <a:avLst/>
            </a:prstGeom>
          </p:spPr>
        </p:pic>
        <p:sp>
          <p:nvSpPr>
            <p:cNvPr id="19" name="Ellipse 18"/>
            <p:cNvSpPr/>
            <p:nvPr/>
          </p:nvSpPr>
          <p:spPr>
            <a:xfrm>
              <a:off x="6465292" y="3308927"/>
              <a:ext cx="291045" cy="70451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112317" y="-150210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Unique scenario pour les WP suivants :</a:t>
            </a:r>
            <a:endParaRPr lang="fr-FR" sz="2800" dirty="0"/>
          </a:p>
        </p:txBody>
      </p:sp>
      <p:sp>
        <p:nvSpPr>
          <p:cNvPr id="21" name="Rectangle 20"/>
          <p:cNvSpPr/>
          <p:nvPr/>
        </p:nvSpPr>
        <p:spPr>
          <a:xfrm>
            <a:off x="6746278" y="2974765"/>
            <a:ext cx="5445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3C4E63"/>
                </a:solidFill>
                <a:latin typeface="Arial" panose="020B0604020202020204" pitchFamily="34" charset="0"/>
              </a:rPr>
              <a:t>Dépassement des valeurs des harmoniques / norme EN </a:t>
            </a:r>
            <a:r>
              <a:rPr lang="fr-FR" sz="1400" dirty="0">
                <a:solidFill>
                  <a:srgbClr val="3C4E63"/>
                </a:solidFill>
                <a:latin typeface="Arial" panose="020B0604020202020204" pitchFamily="34" charset="0"/>
              </a:rPr>
              <a:t>61000-3-4</a:t>
            </a:r>
          </a:p>
        </p:txBody>
      </p:sp>
    </p:spTree>
    <p:extLst>
      <p:ext uri="{BB962C8B-B14F-4D97-AF65-F5344CB8AC3E}">
        <p14:creationId xmlns:p14="http://schemas.microsoft.com/office/powerpoint/2010/main" val="614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8" y="-250194"/>
            <a:ext cx="5986292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Sommaire :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787173" y="1240355"/>
            <a:ext cx="79460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Le GANIL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Constats et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enjeux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scientifiques </a:t>
            </a:r>
            <a:endParaRPr lang="fr-FR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endParaRPr lang="fr-FR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projet CYREN</a:t>
            </a:r>
            <a:endParaRPr lang="fr-FR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et périmètre</a:t>
            </a: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Méthodologie 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Traitement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MCO pour chaque WP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Synthèse des scénarios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étudiés</a:t>
            </a:r>
          </a:p>
          <a:p>
            <a:pPr marL="742950" lvl="1" indent="-28575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Planification</a:t>
            </a: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tabLst>
                <a:tab pos="914400" algn="l"/>
              </a:tabLst>
            </a:pP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Statut et conclusion</a:t>
            </a:r>
            <a:endParaRPr lang="fr-FR" sz="2000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Obraz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1945" y="1047464"/>
            <a:ext cx="2737733" cy="269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2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20</a:t>
            </a:fld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779948"/>
              </p:ext>
            </p:extLst>
          </p:nvPr>
        </p:nvGraphicFramePr>
        <p:xfrm>
          <a:off x="195943" y="586268"/>
          <a:ext cx="5461496" cy="3485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34">
                  <a:extLst>
                    <a:ext uri="{9D8B030D-6E8A-4147-A177-3AD203B41FA5}">
                      <a16:colId xmlns:a16="http://schemas.microsoft.com/office/drawing/2014/main" val="302523064"/>
                    </a:ext>
                  </a:extLst>
                </a:gridCol>
                <a:gridCol w="2422029">
                  <a:extLst>
                    <a:ext uri="{9D8B030D-6E8A-4147-A177-3AD203B41FA5}">
                      <a16:colId xmlns:a16="http://schemas.microsoft.com/office/drawing/2014/main" val="1793526152"/>
                    </a:ext>
                  </a:extLst>
                </a:gridCol>
                <a:gridCol w="2067933">
                  <a:extLst>
                    <a:ext uri="{9D8B030D-6E8A-4147-A177-3AD203B41FA5}">
                      <a16:colId xmlns:a16="http://schemas.microsoft.com/office/drawing/2014/main" val="3260274375"/>
                    </a:ext>
                  </a:extLst>
                </a:gridCol>
              </a:tblGrid>
              <a:tr h="54336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36748"/>
                  </a:ext>
                </a:extLst>
              </a:tr>
              <a:tr h="93785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WP-18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Traiter l’obsolescence de l’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UGA 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Unité de Gestion des Accès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Traitement des obsolescences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119989"/>
                  </a:ext>
                </a:extLst>
              </a:tr>
              <a:tr h="93785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WP-19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Traiter l’obsolescence de l’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UGB 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Unité de Gestion des Balises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Traitement des obsolescences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303712"/>
                  </a:ext>
                </a:extLst>
              </a:tr>
              <a:tr h="937856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WP-20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Traiter l’obsolescence du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TCR 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Tableau de Contrôles du Rayonnement</a:t>
                      </a:r>
                      <a:r>
                        <a:rPr lang="fr-FR" sz="1600" b="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Traitement des obsolescences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14265"/>
                  </a:ext>
                </a:extLst>
              </a:tr>
            </a:tbl>
          </a:graphicData>
        </a:graphic>
      </p:graphicFrame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90" y="3314700"/>
            <a:ext cx="6699390" cy="300330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93398" y="-193437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Unique scenario pour les WP suivants :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982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93398" y="-193437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Scenario </a:t>
            </a:r>
            <a:r>
              <a:rPr lang="fr-FR" sz="2800" dirty="0" smtClean="0">
                <a:ea typeface="Calibri" panose="020F0502020204030204" pitchFamily="34" charset="0"/>
              </a:rPr>
              <a:t>robuste et scénario </a:t>
            </a:r>
            <a:r>
              <a:rPr lang="fr-FR" sz="2800" dirty="0">
                <a:ea typeface="Calibri" panose="020F0502020204030204" pitchFamily="34" charset="0"/>
              </a:rPr>
              <a:t>maximal </a:t>
            </a:r>
            <a:r>
              <a:rPr lang="fr-FR" sz="2800" dirty="0" smtClean="0"/>
              <a:t>pour les WP suivants :</a:t>
            </a:r>
            <a:endParaRPr lang="fr-FR" sz="28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9315"/>
              </p:ext>
            </p:extLst>
          </p:nvPr>
        </p:nvGraphicFramePr>
        <p:xfrm>
          <a:off x="723965" y="656583"/>
          <a:ext cx="10661783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993">
                  <a:extLst>
                    <a:ext uri="{9D8B030D-6E8A-4147-A177-3AD203B41FA5}">
                      <a16:colId xmlns:a16="http://schemas.microsoft.com/office/drawing/2014/main" val="2980728080"/>
                    </a:ext>
                  </a:extLst>
                </a:gridCol>
                <a:gridCol w="1743476">
                  <a:extLst>
                    <a:ext uri="{9D8B030D-6E8A-4147-A177-3AD203B41FA5}">
                      <a16:colId xmlns:a16="http://schemas.microsoft.com/office/drawing/2014/main" val="2697025436"/>
                    </a:ext>
                  </a:extLst>
                </a:gridCol>
                <a:gridCol w="3805882">
                  <a:extLst>
                    <a:ext uri="{9D8B030D-6E8A-4147-A177-3AD203B41FA5}">
                      <a16:colId xmlns:a16="http://schemas.microsoft.com/office/drawing/2014/main" val="1254900156"/>
                    </a:ext>
                  </a:extLst>
                </a:gridCol>
                <a:gridCol w="4045432">
                  <a:extLst>
                    <a:ext uri="{9D8B030D-6E8A-4147-A177-3AD203B41FA5}">
                      <a16:colId xmlns:a16="http://schemas.microsoft.com/office/drawing/2014/main" val="4053920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maximal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5462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Fournir une infrastructure de </a:t>
                      </a:r>
                      <a:r>
                        <a:rPr lang="fr-FR" sz="16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réfrigération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rénovée et opérationnelle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Traitement de l’eau complet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Remplacement TAR 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par refroidisseurs</a:t>
                      </a:r>
                      <a:r>
                        <a:rPr lang="fr-FR" sz="1600" b="1" baseline="0" dirty="0" smtClean="0">
                          <a:solidFill>
                            <a:srgbClr val="FF0000"/>
                          </a:solidFill>
                        </a:rPr>
                        <a:t> adiabatiques (</a:t>
                      </a:r>
                      <a:r>
                        <a:rPr lang="fr-FR" sz="16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⇒ </a:t>
                      </a:r>
                      <a:r>
                        <a:rPr lang="fr-FR" sz="1600" b="1" baseline="0" dirty="0" smtClean="0">
                          <a:solidFill>
                            <a:srgbClr val="FF0000"/>
                          </a:solidFill>
                        </a:rPr>
                        <a:t>réduction conséquente de la consommation d’eau de ville : &gt; 50%)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Rénovation</a:t>
                      </a:r>
                      <a:r>
                        <a:rPr lang="fr-FR" sz="1600" baseline="0" dirty="0" smtClean="0"/>
                        <a:t> des circuits </a:t>
                      </a:r>
                      <a:r>
                        <a:rPr lang="fr-FR" sz="1600" baseline="0" dirty="0" smtClean="0"/>
                        <a:t>primaires &amp; secondaires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⇒ 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Préparation </a:t>
                      </a:r>
                      <a:r>
                        <a:rPr lang="fr-FR" sz="1600" baseline="0" dirty="0" smtClean="0"/>
                        <a:t>à un upgrade de récupération de chaleur fatale des TAR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Traitement de l’eau complet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Rénovation complètes TAR actuelles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Rénovation</a:t>
                      </a:r>
                      <a:r>
                        <a:rPr lang="fr-FR" sz="1600" baseline="0" dirty="0" smtClean="0"/>
                        <a:t> des circuits </a:t>
                      </a:r>
                      <a:r>
                        <a:rPr lang="fr-FR" sz="1600" baseline="0" dirty="0" smtClean="0"/>
                        <a:t>primaires &amp; secondaires</a:t>
                      </a:r>
                      <a:endParaRPr lang="fr-FR" sz="1600" baseline="0" dirty="0" smtClean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⇒ 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</a:rPr>
                        <a:t>Préparation </a:t>
                      </a:r>
                      <a:r>
                        <a:rPr lang="fr-FR" sz="1600" baseline="0" dirty="0" smtClean="0"/>
                        <a:t>à un upgrade de récupération de chaleur fatale des TAR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63154"/>
                  </a:ext>
                </a:extLst>
              </a:tr>
            </a:tbl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" y="3665341"/>
            <a:ext cx="2300833" cy="16192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116" y="3598118"/>
            <a:ext cx="1997079" cy="14837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562" y="3598118"/>
            <a:ext cx="1851991" cy="197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O:\DSTA\STIL\Refrig\Photos\Photo TAR\P1040605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0610" y="3629319"/>
            <a:ext cx="1971359" cy="193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36" y="3629319"/>
            <a:ext cx="1480663" cy="19742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117990" y="5555294"/>
            <a:ext cx="217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Roue d’une pompe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système</a:t>
            </a: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réfrigération dont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</a:t>
            </a:r>
            <a:endParaRPr lang="fr-FR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s’est rompu (circuit secondaire).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11661" y="5574079"/>
            <a:ext cx="2179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Réducteur de motorisation </a:t>
            </a:r>
          </a:p>
          <a:p>
            <a:pPr algn="ctr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supportant les turbines des tours aéro-réfrigérantes</a:t>
            </a:r>
          </a:p>
        </p:txBody>
      </p:sp>
      <p:pic>
        <p:nvPicPr>
          <p:cNvPr id="19" name="Image 18" descr="O:\DSTA\STIL\Refrig\Photos\Photo TAR\P1040609.JPG"/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195" y="3621467"/>
            <a:ext cx="1738669" cy="195295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4343839" y="5581064"/>
            <a:ext cx="182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Fixations </a:t>
            </a:r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le génie civil d’équipements des</a:t>
            </a:r>
          </a:p>
          <a:p>
            <a:pPr algn="ctr"/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tours aéro-réfrigérantes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74857" y="5603536"/>
            <a:ext cx="1481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Casse 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Filtre Fryer </a:t>
            </a:r>
            <a:endParaRPr lang="fr-FR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circuit primaire </a:t>
            </a:r>
          </a:p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réfrigération.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39060" y="5555294"/>
            <a:ext cx="22198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Pompe des circuits secondaires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398" y="5525190"/>
            <a:ext cx="16986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Tours aéro-réfrigérantes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93398" y="-193437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Scenario </a:t>
            </a:r>
            <a:r>
              <a:rPr lang="fr-FR" sz="2800" dirty="0" smtClean="0">
                <a:ea typeface="Calibri" panose="020F0502020204030204" pitchFamily="34" charset="0"/>
              </a:rPr>
              <a:t>robuste et scénario </a:t>
            </a:r>
            <a:r>
              <a:rPr lang="fr-FR" sz="2800" dirty="0">
                <a:ea typeface="Calibri" panose="020F0502020204030204" pitchFamily="34" charset="0"/>
              </a:rPr>
              <a:t>maximal </a:t>
            </a:r>
            <a:r>
              <a:rPr lang="fr-FR" sz="2800" dirty="0" smtClean="0"/>
              <a:t>pour les WP suivants :</a:t>
            </a:r>
            <a:endParaRPr lang="fr-FR" sz="28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99625"/>
              </p:ext>
            </p:extLst>
          </p:nvPr>
        </p:nvGraphicFramePr>
        <p:xfrm>
          <a:off x="93398" y="640288"/>
          <a:ext cx="9524248" cy="3716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807">
                  <a:extLst>
                    <a:ext uri="{9D8B030D-6E8A-4147-A177-3AD203B41FA5}">
                      <a16:colId xmlns:a16="http://schemas.microsoft.com/office/drawing/2014/main" val="2980728080"/>
                    </a:ext>
                  </a:extLst>
                </a:gridCol>
                <a:gridCol w="1503886">
                  <a:extLst>
                    <a:ext uri="{9D8B030D-6E8A-4147-A177-3AD203B41FA5}">
                      <a16:colId xmlns:a16="http://schemas.microsoft.com/office/drawing/2014/main" val="2697025436"/>
                    </a:ext>
                  </a:extLst>
                </a:gridCol>
                <a:gridCol w="3689533">
                  <a:extLst>
                    <a:ext uri="{9D8B030D-6E8A-4147-A177-3AD203B41FA5}">
                      <a16:colId xmlns:a16="http://schemas.microsoft.com/office/drawing/2014/main" val="1254900156"/>
                    </a:ext>
                  </a:extLst>
                </a:gridCol>
                <a:gridCol w="3576022">
                  <a:extLst>
                    <a:ext uri="{9D8B030D-6E8A-4147-A177-3AD203B41FA5}">
                      <a16:colId xmlns:a16="http://schemas.microsoft.com/office/drawing/2014/main" val="4053920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maximal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robuste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5462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WP-9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600" b="0" dirty="0" smtClean="0"/>
                        <a:t>Traiter l’obsolescence des </a:t>
                      </a:r>
                      <a:r>
                        <a:rPr lang="fr-FR" sz="1600" b="1" dirty="0" smtClean="0"/>
                        <a:t>Systèmes HF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Amplificateurs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C0/CSS/CIME/R1/R2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fr-FR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6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nouveaux </a:t>
                      </a: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amplis</a:t>
                      </a:r>
                      <a:endParaRPr lang="fr-FR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Motorisations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CO/CSS/CIME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Nouvelles électroniques de régulation numériques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Baies de polarisation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Emetteurs Hyper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sources</a:t>
                      </a:r>
                      <a:endParaRPr lang="fr-FR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Amplificateur C0/CSS/CIME </a:t>
                      </a:r>
                      <a:r>
                        <a:rPr lang="fr-FR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rénovation capas variables+ platines </a:t>
                      </a: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amplis </a:t>
                      </a: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et achat de tubes</a:t>
                      </a:r>
                      <a:r>
                        <a:rPr lang="fr-FR" sz="16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de rechange</a:t>
                      </a:r>
                      <a:endParaRPr lang="fr-FR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Rénovation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Amplificateur R1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Motorisations CO/CSS/CIME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Rénovation réduite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électroniques de régulation analogiques</a:t>
                      </a:r>
                      <a:endParaRPr lang="fr-FR" sz="1600" strike="sngStrik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Baies de polarisation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Emetteurs Hyper </a:t>
                      </a:r>
                      <a:r>
                        <a:rPr lang="fr-F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sources</a:t>
                      </a:r>
                      <a:endParaRPr lang="fr-FR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819"/>
                  </a:ext>
                </a:extLst>
              </a:tr>
            </a:tbl>
          </a:graphicData>
        </a:graphic>
      </p:graphicFrame>
      <p:pic>
        <p:nvPicPr>
          <p:cNvPr id="5122" name="Picture 2" descr="image001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7061" y="527186"/>
            <a:ext cx="21510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75256" y="2787786"/>
            <a:ext cx="2034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C4E63"/>
                </a:solidFill>
                <a:latin typeface="Arial" panose="020B0604020202020204" pitchFamily="34" charset="0"/>
              </a:rPr>
              <a:t>TH571A (TUBE ACTUEL de l’ampli HF </a:t>
            </a:r>
            <a:r>
              <a:rPr lang="fr-FR" sz="1200" dirty="0" smtClean="0">
                <a:solidFill>
                  <a:srgbClr val="3C4E63"/>
                </a:solidFill>
                <a:latin typeface="Arial" panose="020B0604020202020204" pitchFamily="34" charset="0"/>
              </a:rPr>
              <a:t>R1 obsolète)</a:t>
            </a:r>
            <a:endParaRPr lang="fr-FR" sz="1200" dirty="0">
              <a:solidFill>
                <a:srgbClr val="3C4E63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Image 1" descr="image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865" y="3603062"/>
            <a:ext cx="2209258" cy="183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025133" y="5487004"/>
            <a:ext cx="1984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3C4E63"/>
                </a:solidFill>
                <a:latin typeface="Arial" panose="020B0604020202020204" pitchFamily="34" charset="0"/>
              </a:rPr>
              <a:t>Tube tétrode préampli obsolète sur les 8 cavités des cyclotrons</a:t>
            </a:r>
          </a:p>
        </p:txBody>
      </p:sp>
    </p:spTree>
    <p:extLst>
      <p:ext uri="{BB962C8B-B14F-4D97-AF65-F5344CB8AC3E}">
        <p14:creationId xmlns:p14="http://schemas.microsoft.com/office/powerpoint/2010/main" val="9501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5335362" y="6269555"/>
            <a:ext cx="504083" cy="540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93398" y="6703934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 txBox="1">
            <a:spLocks/>
          </p:cNvSpPr>
          <p:nvPr/>
        </p:nvSpPr>
        <p:spPr>
          <a:xfrm>
            <a:off x="93398" y="-193437"/>
            <a:ext cx="1070913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800" dirty="0" smtClean="0"/>
              <a:t>Scenario </a:t>
            </a:r>
            <a:r>
              <a:rPr lang="fr-FR" sz="2800" dirty="0" smtClean="0">
                <a:ea typeface="Calibri" panose="020F0502020204030204" pitchFamily="34" charset="0"/>
              </a:rPr>
              <a:t>robuste et scénario </a:t>
            </a:r>
            <a:r>
              <a:rPr lang="fr-FR" sz="2800" dirty="0">
                <a:ea typeface="Calibri" panose="020F0502020204030204" pitchFamily="34" charset="0"/>
              </a:rPr>
              <a:t>maximal </a:t>
            </a:r>
            <a:r>
              <a:rPr lang="fr-FR" sz="2800" dirty="0" smtClean="0"/>
              <a:t>pour les WP suivants :</a:t>
            </a:r>
            <a:endParaRPr lang="fr-FR" sz="28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875312"/>
              </p:ext>
            </p:extLst>
          </p:nvPr>
        </p:nvGraphicFramePr>
        <p:xfrm>
          <a:off x="474650" y="2667748"/>
          <a:ext cx="1134302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381">
                  <a:extLst>
                    <a:ext uri="{9D8B030D-6E8A-4147-A177-3AD203B41FA5}">
                      <a16:colId xmlns:a16="http://schemas.microsoft.com/office/drawing/2014/main" val="2980728080"/>
                    </a:ext>
                  </a:extLst>
                </a:gridCol>
                <a:gridCol w="1910778">
                  <a:extLst>
                    <a:ext uri="{9D8B030D-6E8A-4147-A177-3AD203B41FA5}">
                      <a16:colId xmlns:a16="http://schemas.microsoft.com/office/drawing/2014/main" val="2697025436"/>
                    </a:ext>
                  </a:extLst>
                </a:gridCol>
                <a:gridCol w="4171090">
                  <a:extLst>
                    <a:ext uri="{9D8B030D-6E8A-4147-A177-3AD203B41FA5}">
                      <a16:colId xmlns:a16="http://schemas.microsoft.com/office/drawing/2014/main" val="1254900156"/>
                    </a:ext>
                  </a:extLst>
                </a:gridCol>
                <a:gridCol w="4091780">
                  <a:extLst>
                    <a:ext uri="{9D8B030D-6E8A-4147-A177-3AD203B41FA5}">
                      <a16:colId xmlns:a16="http://schemas.microsoft.com/office/drawing/2014/main" val="4053920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N°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WP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Scénario maximal sur la stratégie GANICIEL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Scénario robuste sur la stratégie GANICIEL</a:t>
                      </a:r>
                    </a:p>
                    <a:p>
                      <a:pPr algn="ctr"/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5462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WP-10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/>
                        </a:rPr>
                        <a:t>Rénover le </a:t>
                      </a:r>
                      <a:r>
                        <a:rPr kumimoji="0" lang="fr-FR" sz="1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 panose="020B0502020104020203"/>
                        </a:rPr>
                        <a:t>Contrôle Commande</a:t>
                      </a:r>
                      <a:endParaRPr kumimoji="0" lang="fr-FR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 panose="020B050202010402020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Traitement de l’obsolescence: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/>
                        <a:t>Changement de technologie d'IHM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Virtualisation</a:t>
                      </a:r>
                      <a:r>
                        <a:rPr lang="fr-FR" sz="1600" baseline="0" dirty="0" smtClean="0"/>
                        <a:t> de châssis VME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600" dirty="0" smtClean="0">
                          <a:solidFill>
                            <a:srgbClr val="FF0000"/>
                          </a:solidFill>
                        </a:rPr>
                        <a:t>+ Convergence des 2 CC du GANIL</a:t>
                      </a:r>
                      <a:endParaRPr lang="fr-FR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600" dirty="0" smtClean="0"/>
                        <a:t>Traitement de l’obsolescence: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aseline="0" dirty="0" smtClean="0"/>
                        <a:t>Changement de technologie d'IHM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Virtualisation</a:t>
                      </a:r>
                      <a:r>
                        <a:rPr lang="fr-FR" sz="1600" baseline="0" dirty="0" smtClean="0"/>
                        <a:t> de châssis VME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6315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1180" y="1109173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latin typeface="Arial" panose="020B0604020202020204" pitchFamily="34" charset="0"/>
              </a:rPr>
              <a:t>WP-10 : Contrôle-commande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185" y="1695087"/>
            <a:ext cx="924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⇒ stratégie consolidée par une revue d’expert des 2 instituts IRFU/IN2P3</a:t>
            </a:r>
          </a:p>
        </p:txBody>
      </p:sp>
    </p:spTree>
    <p:extLst>
      <p:ext uri="{BB962C8B-B14F-4D97-AF65-F5344CB8AC3E}">
        <p14:creationId xmlns:p14="http://schemas.microsoft.com/office/powerpoint/2010/main" val="26401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278423" y="3123345"/>
            <a:ext cx="11321143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projet </a:t>
            </a:r>
            <a:r>
              <a:rPr lang="fr-FR" dirty="0"/>
              <a:t>CYREN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Traitement du MCO pour le WP </a:t>
            </a:r>
            <a:r>
              <a:rPr lang="fr-FR" sz="4400" dirty="0" err="1" smtClean="0"/>
              <a:t>CaCyss</a:t>
            </a:r>
            <a:r>
              <a:rPr lang="fr-FR" sz="4400" dirty="0" smtClean="0"/>
              <a:t> (Cavités des Cyclotrons à secteurs séparés)</a:t>
            </a: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90331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66112"/>
            <a:ext cx="1082789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</a:t>
            </a:r>
            <a:r>
              <a:rPr lang="fr-FR" dirty="0"/>
              <a:t>Cavités des Cyclotrons à secteurs séparés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79529" y="1740519"/>
            <a:ext cx="6176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C95827"/>
                </a:solidFill>
              </a:rPr>
              <a:t>4 </a:t>
            </a:r>
            <a:r>
              <a:rPr lang="fr-FR" sz="2400" dirty="0" smtClean="0">
                <a:solidFill>
                  <a:srgbClr val="C95827"/>
                </a:solidFill>
              </a:rPr>
              <a:t>résonateurs au total (2 par CSS</a:t>
            </a:r>
            <a:r>
              <a:rPr lang="fr-FR" sz="2400" dirty="0" smtClean="0">
                <a:solidFill>
                  <a:srgbClr val="C95827"/>
                </a:solidFill>
              </a:rPr>
              <a:t>)</a:t>
            </a:r>
            <a:endParaRPr lang="fr-FR" sz="2400" dirty="0" smtClean="0">
              <a:solidFill>
                <a:srgbClr val="C95827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456045" y="1176678"/>
            <a:ext cx="5735955" cy="5076737"/>
            <a:chOff x="6456045" y="1078704"/>
            <a:chExt cx="5735955" cy="507673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31" t="1756" r="3983" b="4958"/>
            <a:stretch/>
          </p:blipFill>
          <p:spPr>
            <a:xfrm>
              <a:off x="6456045" y="1078704"/>
              <a:ext cx="5735955" cy="5076737"/>
            </a:xfrm>
            <a:prstGeom prst="rect">
              <a:avLst/>
            </a:prstGeom>
          </p:spPr>
        </p:pic>
        <p:sp>
          <p:nvSpPr>
            <p:cNvPr id="14" name="Ellipse 13"/>
            <p:cNvSpPr/>
            <p:nvPr/>
          </p:nvSpPr>
          <p:spPr>
            <a:xfrm>
              <a:off x="6664342" y="546909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7899802" y="5776871"/>
              <a:ext cx="180000" cy="18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899017" y="5469094"/>
              <a:ext cx="180000" cy="180000"/>
            </a:xfrm>
            <a:prstGeom prst="ellipse">
              <a:avLst/>
            </a:prstGeom>
            <a:solidFill>
              <a:srgbClr val="E933E0"/>
            </a:solidFill>
            <a:ln>
              <a:solidFill>
                <a:srgbClr val="E93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6665909" y="5776871"/>
              <a:ext cx="180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108693" y="5405206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CSS2N</a:t>
              </a:r>
              <a:endParaRPr lang="fr-FR" sz="14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873233" y="5712983"/>
              <a:ext cx="6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CSS1S</a:t>
              </a:r>
              <a:endParaRPr lang="fr-FR" sz="14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108693" y="5712983"/>
              <a:ext cx="6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CSS2S</a:t>
              </a:r>
              <a:endParaRPr lang="fr-FR" sz="14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873233" y="5405206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CSS1N</a:t>
              </a:r>
              <a:endParaRPr lang="fr-FR" sz="1400" dirty="0"/>
            </a:p>
          </p:txBody>
        </p:sp>
      </p:grpSp>
      <p:sp>
        <p:nvSpPr>
          <p:cNvPr id="22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505307" y="3216832"/>
            <a:ext cx="527370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342900" indent="-342900">
              <a:buFont typeface="Wingdings" panose="05000000000000000000" pitchFamily="2" charset="2"/>
              <a:buChar char="q"/>
              <a:defRPr sz="2400">
                <a:solidFill>
                  <a:srgbClr val="C95827"/>
                </a:solidFill>
              </a:defRPr>
            </a:lvl1pPr>
          </a:lstStyle>
          <a:p>
            <a:pPr marL="0" indent="0">
              <a:buNone/>
            </a:pPr>
            <a:r>
              <a:rPr lang="fr-FR" b="1" dirty="0">
                <a:sym typeface="Wingdings" panose="05000000000000000000" pitchFamily="2" charset="2"/>
              </a:rPr>
              <a:t> </a:t>
            </a:r>
            <a:r>
              <a:rPr lang="fr-FR" dirty="0" smtClean="0"/>
              <a:t>Fuites </a:t>
            </a:r>
            <a:r>
              <a:rPr lang="fr-FR" dirty="0"/>
              <a:t>d’eau ayant affecté les différents circuits de refroidissements des résonateurs </a:t>
            </a:r>
            <a:r>
              <a:rPr lang="fr-FR" dirty="0" smtClean="0"/>
              <a:t>HF </a:t>
            </a:r>
            <a:r>
              <a:rPr lang="fr-FR" dirty="0"/>
              <a:t>depuis </a:t>
            </a:r>
            <a:r>
              <a:rPr lang="fr-FR" dirty="0" smtClean="0"/>
              <a:t>2000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6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Scénarios envisagés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2317" y="506342"/>
            <a:ext cx="1199655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800" dirty="0" smtClean="0">
                <a:solidFill>
                  <a:srgbClr val="C95827"/>
                </a:solidFill>
              </a:rPr>
              <a:t> Trois scénarios envisagés: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2800" dirty="0" smtClean="0">
              <a:solidFill>
                <a:srgbClr val="C95827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u="sng" dirty="0" smtClean="0">
                <a:solidFill>
                  <a:srgbClr val="261F4D"/>
                </a:solidFill>
              </a:rPr>
              <a:t>Scénario maximal: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261F4D"/>
                </a:solidFill>
              </a:rPr>
              <a:t>Fabrication de 4 résonateurs neufs optimisés (tension, couplage)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261F4D"/>
                </a:solidFill>
              </a:rPr>
              <a:t>Test dans bâtiment dédié (BMT)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261F4D"/>
                </a:solidFill>
              </a:rPr>
              <a:t>Stockage d’un résonateur remplacé (rechange</a:t>
            </a:r>
            <a:r>
              <a:rPr lang="fr-FR" sz="2000" dirty="0" smtClean="0">
                <a:solidFill>
                  <a:srgbClr val="261F4D"/>
                </a:solidFill>
              </a:rPr>
              <a:t>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fr-FR" sz="2000" dirty="0" smtClean="0">
              <a:solidFill>
                <a:srgbClr val="261F4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u="sng" dirty="0" smtClean="0">
                <a:solidFill>
                  <a:srgbClr val="261F4D"/>
                </a:solidFill>
              </a:rPr>
              <a:t>Scénario intermédiaire (robuste):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61F4D"/>
                </a:solidFill>
              </a:rPr>
              <a:t>Fabrication de 1 </a:t>
            </a:r>
            <a:r>
              <a:rPr lang="fr-FR" sz="2000" dirty="0" smtClean="0">
                <a:solidFill>
                  <a:srgbClr val="261F4D"/>
                </a:solidFill>
              </a:rPr>
              <a:t>résonateur neuf identique à l’existant (CSS2N)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261F4D"/>
                </a:solidFill>
              </a:rPr>
              <a:t>Stockage du résonateur CSS2N dans bâtiment dédié (BMS)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261F4D"/>
                </a:solidFill>
              </a:rPr>
              <a:t>Fabrication de nouveaux quarts de peau pour les 3 autres résonateurs (&amp; actionneurs, panneaux hydrauliques</a:t>
            </a:r>
            <a:r>
              <a:rPr lang="fr-FR" sz="2000" dirty="0" smtClean="0">
                <a:solidFill>
                  <a:srgbClr val="261F4D"/>
                </a:solidFill>
              </a:rPr>
              <a:t>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fr-FR" sz="2000" dirty="0" smtClean="0">
              <a:solidFill>
                <a:srgbClr val="261F4D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u="sng" dirty="0" smtClean="0">
                <a:solidFill>
                  <a:srgbClr val="261F4D"/>
                </a:solidFill>
              </a:rPr>
              <a:t>Scénario minimal: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261F4D"/>
                </a:solidFill>
              </a:rPr>
              <a:t>Fabrication de nouveaux quarts de peau pour les </a:t>
            </a:r>
            <a:r>
              <a:rPr lang="fr-FR" sz="2000" dirty="0" smtClean="0">
                <a:solidFill>
                  <a:srgbClr val="261F4D"/>
                </a:solidFill>
              </a:rPr>
              <a:t>4 résonateurs</a:t>
            </a:r>
            <a:r>
              <a:rPr lang="fr-FR" sz="2000" dirty="0">
                <a:solidFill>
                  <a:srgbClr val="261F4D"/>
                </a:solidFill>
              </a:rPr>
              <a:t> (&amp; actionneurs, panneaux hydrauliques)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dirty="0">
              <a:solidFill>
                <a:srgbClr val="261F4D"/>
              </a:solidFill>
            </a:endParaRPr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09806" y="3713962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projet </a:t>
            </a:r>
            <a:r>
              <a:rPr lang="fr-FR" dirty="0"/>
              <a:t>CYREN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Synthèse des scénarios</a:t>
            </a:r>
            <a:br>
              <a:rPr lang="fr-FR" sz="4400" dirty="0" smtClean="0"/>
            </a:b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95699" y="1006983"/>
            <a:ext cx="7000875" cy="5851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42" y="0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Synthèse </a:t>
            </a:r>
            <a:r>
              <a:rPr lang="fr-FR" sz="3200" dirty="0"/>
              <a:t>des scénarios</a:t>
            </a:r>
            <a:br>
              <a:rPr lang="fr-FR" sz="3200" dirty="0"/>
            </a:br>
            <a:r>
              <a:rPr lang="fr-FR" sz="3200" dirty="0" smtClean="0"/>
              <a:t>Budget RH sans aléas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99" y="1006983"/>
            <a:ext cx="7345991" cy="58510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3320" y="3609325"/>
            <a:ext cx="2720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budgets financiers restent à la discrétion des tutelles à ce stade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1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95325" y="3233737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projet </a:t>
            </a:r>
            <a:r>
              <a:rPr lang="fr-FR" dirty="0"/>
              <a:t>CYREN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4400" dirty="0" smtClean="0"/>
              <a:t>Planification</a:t>
            </a: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LE GANIL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692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11244"/>
            <a:ext cx="12192000" cy="634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0" y="-282120"/>
            <a:ext cx="12243707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Plannings directeurs simplifiés et préliminaires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4612737"/>
            <a:ext cx="11629683" cy="18386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2473807"/>
            <a:ext cx="11629683" cy="197285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511243"/>
            <a:ext cx="11629682" cy="188336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8472" y="6488669"/>
            <a:ext cx="1180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travaux sont uniquement pendant les seconds semestres afin de produire des faisceaux aux physiciens et industriels 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508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83619" y="2974585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projet CYREN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Statut et conclusion</a:t>
            </a: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2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67" y="-10280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Statut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19743" y="1659733"/>
            <a:ext cx="119187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pilotes du projet, en accord avec l’exploitant et la direction du GANIL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 proposé au comité de pilotage de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retenir le scénario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minimal. Ce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scénario répond de manière optimale aux objectifs du projet CYREN (traitement de l’obsolescence et réduction des RH maintenance à terme). </a:t>
            </a: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⇒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projet est actuellement en attente de la validation du périmètre et de son financement par le COPIL (DRF/IRFU et IN2P3)</a:t>
            </a:r>
          </a:p>
          <a:p>
            <a:pPr lvl="1">
              <a:lnSpc>
                <a:spcPct val="150000"/>
              </a:lnSpc>
              <a:tabLst>
                <a:tab pos="914400" algn="l"/>
              </a:tabLst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514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0" y="555571"/>
            <a:ext cx="12192000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Rénover l’installation d’origine du GANIL au travers des propositions du projet CYREN via son scénario minimal, c’est :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ea typeface="Calibri" panose="020F0502020204030204" pitchFamily="34" charset="0"/>
              </a:rPr>
              <a:t>traiter avec robustesse les </a:t>
            </a:r>
            <a:r>
              <a:rPr lang="fr-FR" sz="2000" b="1" dirty="0">
                <a:ea typeface="Calibri" panose="020F0502020204030204" pitchFamily="34" charset="0"/>
              </a:rPr>
              <a:t>hautes et moyennes criticités </a:t>
            </a:r>
            <a:r>
              <a:rPr lang="fr-FR" sz="2000" dirty="0" smtClean="0">
                <a:ea typeface="Calibri" panose="020F0502020204030204" pitchFamily="34" charset="0"/>
              </a:rPr>
              <a:t>des cas de défaillances de l’installation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>
                <a:ea typeface="Calibri" panose="020F0502020204030204" pitchFamily="34" charset="0"/>
              </a:rPr>
              <a:t>p</a:t>
            </a:r>
            <a:r>
              <a:rPr lang="fr-FR" sz="2000" dirty="0" smtClean="0">
                <a:ea typeface="Calibri" panose="020F0502020204030204" pitchFamily="34" charset="0"/>
              </a:rPr>
              <a:t>ermettre aux </a:t>
            </a:r>
            <a:r>
              <a:rPr lang="fr-FR" sz="2000" b="1" dirty="0" smtClean="0">
                <a:ea typeface="Calibri" panose="020F0502020204030204" pitchFamily="34" charset="0"/>
              </a:rPr>
              <a:t>utilisateurs du GANIL </a:t>
            </a:r>
            <a:r>
              <a:rPr lang="fr-FR" sz="2000" dirty="0" smtClean="0">
                <a:ea typeface="Calibri" panose="020F0502020204030204" pitchFamily="34" charset="0"/>
              </a:rPr>
              <a:t>(communautés scientifiques et Industriels) de disposer pleinement des </a:t>
            </a:r>
            <a:r>
              <a:rPr lang="fr-FR" sz="2000" b="1" dirty="0" smtClean="0">
                <a:ea typeface="Calibri" panose="020F0502020204030204" pitchFamily="34" charset="0"/>
              </a:rPr>
              <a:t>faisceaux demandés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b="1" dirty="0" smtClean="0">
                <a:ea typeface="Calibri" panose="020F0502020204030204" pitchFamily="34" charset="0"/>
              </a:rPr>
              <a:t>limiter </a:t>
            </a:r>
            <a:r>
              <a:rPr lang="fr-FR" sz="2000" b="1" dirty="0">
                <a:ea typeface="Calibri" panose="020F0502020204030204" pitchFamily="34" charset="0"/>
              </a:rPr>
              <a:t>les RH de maintenance </a:t>
            </a:r>
            <a:r>
              <a:rPr lang="fr-FR" sz="2000" dirty="0" smtClean="0">
                <a:ea typeface="Calibri" panose="020F0502020204030204" pitchFamily="34" charset="0"/>
              </a:rPr>
              <a:t>curative en </a:t>
            </a:r>
            <a:r>
              <a:rPr lang="fr-FR" sz="2000" dirty="0">
                <a:ea typeface="Calibri" panose="020F0502020204030204" pitchFamily="34" charset="0"/>
              </a:rPr>
              <a:t>rénovant et en uniformisant les familles </a:t>
            </a:r>
            <a:r>
              <a:rPr lang="fr-FR" sz="2000" dirty="0" smtClean="0">
                <a:ea typeface="Calibri" panose="020F0502020204030204" pitchFamily="34" charset="0"/>
              </a:rPr>
              <a:t>d’équipements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réduire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l’impact environnemental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l’installation après rénovation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 un choix programmatique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ambitieux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réaliste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terme de budget et de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 au regard de l’actualisation du coût de cette installation (&gt; 500 M€ en € 2025)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planifier un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de travaux sur 6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 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phases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permet l’utilisation du complexe des cyclotrons et qui dé-risque le projet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préparer 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upgrades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 celui de l’injecteur C02 et la convergence des 2 contrôles commandes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2 installations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3" y="-199515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Conclusion :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429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Merci pour votre </a:t>
            </a:r>
            <a:r>
              <a:rPr lang="fr-FR" dirty="0" smtClean="0">
                <a:solidFill>
                  <a:srgbClr val="002060"/>
                </a:solidFill>
              </a:rPr>
              <a:t>attention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sz="2700" dirty="0" smtClean="0">
                <a:solidFill>
                  <a:srgbClr val="002060"/>
                </a:solidFill>
              </a:rPr>
              <a:t>au nom de l’équipe du projet CYREN</a:t>
            </a:r>
            <a:endParaRPr lang="fr-FR" sz="2700" dirty="0">
              <a:solidFill>
                <a:srgbClr val="00206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34</a:t>
            </a:fld>
            <a:endParaRPr lang="fr-FR" dirty="0"/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4294967295"/>
          </p:nvPr>
        </p:nvSpPr>
        <p:spPr>
          <a:xfrm>
            <a:off x="195943" y="6319777"/>
            <a:ext cx="4994065" cy="538223"/>
          </a:xfrm>
          <a:prstGeom prst="rect">
            <a:avLst/>
          </a:prstGeom>
        </p:spPr>
        <p:txBody>
          <a:bodyPr/>
          <a:lstStyle/>
          <a:p>
            <a:r>
              <a:rPr lang="fr-FR" sz="1200" dirty="0" smtClean="0">
                <a:solidFill>
                  <a:schemeClr val="tx1"/>
                </a:solidFill>
              </a:rPr>
              <a:t>SFP _ Journées Accélérateur 2025 _ Projet CYREN _ P-Anger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</a:t>
            </a:r>
            <a:r>
              <a:rPr lang="fr-FR" dirty="0" smtClean="0"/>
              <a:t>nnexes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36</a:t>
            </a:fld>
            <a:endParaRPr lang="fr-FR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4148233" y="933055"/>
          <a:ext cx="3907972" cy="515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0" y="933055"/>
          <a:ext cx="3909527" cy="5188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/>
          </p:nvPr>
        </p:nvGraphicFramePr>
        <p:xfrm>
          <a:off x="8173616" y="933055"/>
          <a:ext cx="4018383" cy="5188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108007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Evolution de la répartition des pannes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2317" y="5903756"/>
            <a:ext cx="601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NB: Les sources de pannes disparues (ex.: SISSI) sont ignorées.</a:t>
            </a:r>
          </a:p>
        </p:txBody>
      </p:sp>
      <p:sp>
        <p:nvSpPr>
          <p:cNvPr id="13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23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7" y="-269059"/>
            <a:ext cx="1080135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dirty="0" smtClean="0"/>
              <a:t>Impact Environnemental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1" y="634046"/>
            <a:ext cx="1207911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Réduction minimale de l’empreinte du GANIL avec le projet CYREN scénario minimal: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Meilleur rendement des nouvelles alimentations de courant : 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prévision de baisse de la consommation de la puissance élec. consommée de 1,4GWh sur 4000h de fonctionnement des cyclotrons  : -8% pour les procédés cyclo, -5% du site GANIL complet (~160k€/an)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baisse du besoin de refroidissement eau de 0,9GWh (-6,8% pour l’installation des cyclotrons, soient une réduction de consommation d’eau de ville de 4100 m</a:t>
            </a:r>
            <a:r>
              <a:rPr lang="fr-FR" sz="2000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/an),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Préparation et adaptation de l’installation des TAR à la mise en œuvre de la récupération de la chaleur fatale des TAR pour chauffage BIP et INB  (objectif réduire de 40% à 50% notre besoin en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énergie de chauffage)</a:t>
            </a: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énovation du Bâtiment d’entreposage plutôt qu’une construction neuve, 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Rénovation amplificateur au juste nécessaire plutôt que neuf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Nouveau Filtre Harmonique qui réduit la puissance réfléchie sur le réseau EDF et limite les harmoniques</a:t>
            </a:r>
          </a:p>
          <a:p>
            <a:pPr lvl="1">
              <a:lnSpc>
                <a:spcPct val="150000"/>
              </a:lnSpc>
              <a:tabLst>
                <a:tab pos="914400" algn="l"/>
              </a:tabLst>
            </a:pP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Refroidisseurs adiabatique si scénario maximal</a:t>
            </a:r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976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95350"/>
            <a:ext cx="12079684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</a:t>
            </a:r>
            <a:r>
              <a:rPr lang="fr-FR" dirty="0" smtClean="0">
                <a:solidFill>
                  <a:srgbClr val="ED7D31"/>
                </a:solidFill>
              </a:rPr>
              <a:t>Historique</a:t>
            </a:r>
            <a:r>
              <a:rPr lang="fr-FR" dirty="0" smtClean="0"/>
              <a:t> des fuites </a:t>
            </a:r>
            <a:r>
              <a:rPr lang="fr-FR" dirty="0" smtClean="0"/>
              <a:t>d’eau sur les cavités des CSS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2317" y="881943"/>
            <a:ext cx="457664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C95827"/>
                </a:solidFill>
              </a:rPr>
              <a:t>Historique:</a:t>
            </a:r>
            <a:endParaRPr lang="fr-FR" sz="2000" b="1" dirty="0">
              <a:solidFill>
                <a:srgbClr val="C958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2 fuites dans les années 1980 </a:t>
            </a:r>
            <a:r>
              <a:rPr lang="fr-FR" sz="1600" dirty="0" smtClean="0">
                <a:solidFill>
                  <a:srgbClr val="261F4D"/>
                </a:solidFill>
              </a:rPr>
              <a:t>(réparées par le fournisseur des résonateurs)</a:t>
            </a:r>
            <a:endParaRPr lang="fr-FR" dirty="0" smtClean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Pas de fuite dans les années 1990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Fuites presque annuelles à partir de l’an 2000, initialement concentrées sur un unique </a:t>
            </a:r>
            <a:r>
              <a:rPr lang="fr-FR" dirty="0">
                <a:solidFill>
                  <a:srgbClr val="261F4D"/>
                </a:solidFill>
              </a:rPr>
              <a:t>circuit</a:t>
            </a:r>
            <a:r>
              <a:rPr lang="fr-FR" dirty="0" smtClean="0">
                <a:solidFill>
                  <a:srgbClr val="261F4D"/>
                </a:solidFill>
              </a:rPr>
              <a:t> ⇒ remplacement en 2007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A partir de 2006, les fuites s’étendent progressivement aux autres résonateurs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261F4D"/>
                </a:solidFill>
              </a:rPr>
              <a:t>Pas de signe d’accroissement de la fréquence des fuites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>
              <a:solidFill>
                <a:srgbClr val="261F4D"/>
              </a:solidFill>
            </a:endParaRPr>
          </a:p>
          <a:p>
            <a:r>
              <a:rPr lang="fr-FR" b="1" dirty="0" smtClean="0">
                <a:solidFill>
                  <a:srgbClr val="C95827"/>
                </a:solidFill>
              </a:rPr>
              <a:t>Analyse technique:</a:t>
            </a:r>
            <a:endParaRPr lang="fr-FR" b="1" dirty="0">
              <a:solidFill>
                <a:srgbClr val="C9582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Fuites localisées sur des singularités: tubes déformés, fortement courbés, abîmés…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Problème de corrosion </a:t>
            </a:r>
            <a:r>
              <a:rPr lang="fr-FR" sz="1600" dirty="0" smtClean="0">
                <a:solidFill>
                  <a:srgbClr val="261F4D"/>
                </a:solidFill>
              </a:rPr>
              <a:t>(expertise en cours)</a:t>
            </a:r>
            <a:endParaRPr lang="fr-FR" dirty="0">
              <a:solidFill>
                <a:srgbClr val="261F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261F4D"/>
                </a:solidFill>
              </a:rPr>
              <a:t>Fuites localisées sur les peaux externes, </a:t>
            </a:r>
            <a:r>
              <a:rPr lang="fr-FR" u="sng" dirty="0" smtClean="0">
                <a:solidFill>
                  <a:srgbClr val="261F4D"/>
                </a:solidFill>
              </a:rPr>
              <a:t>sauf CSS2N</a:t>
            </a:r>
            <a:endParaRPr lang="fr-FR" u="sng" dirty="0">
              <a:solidFill>
                <a:srgbClr val="261F4D"/>
              </a:solidFill>
            </a:endParaRPr>
          </a:p>
        </p:txBody>
      </p:sp>
      <p:pic>
        <p:nvPicPr>
          <p:cNvPr id="22" name="Image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959" y="1034836"/>
            <a:ext cx="7503042" cy="5132048"/>
          </a:xfrm>
          <a:prstGeom prst="rect">
            <a:avLst/>
          </a:prstGeom>
          <a:noFill/>
        </p:spPr>
      </p:pic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029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Le scénario maximal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6062" y="891219"/>
            <a:ext cx="3927438" cy="2693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876" y="2152097"/>
            <a:ext cx="3601864" cy="341500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3" b="9741"/>
          <a:stretch/>
        </p:blipFill>
        <p:spPr>
          <a:xfrm>
            <a:off x="195943" y="4020475"/>
            <a:ext cx="3887898" cy="1983078"/>
          </a:xfrm>
          <a:prstGeom prst="rect">
            <a:avLst/>
          </a:prstGeom>
        </p:spPr>
      </p:pic>
      <p:sp>
        <p:nvSpPr>
          <p:cNvPr id="5" name="Virage 4"/>
          <p:cNvSpPr/>
          <p:nvPr/>
        </p:nvSpPr>
        <p:spPr>
          <a:xfrm>
            <a:off x="2139892" y="2253605"/>
            <a:ext cx="1380931" cy="1548880"/>
          </a:xfrm>
          <a:prstGeom prst="bentArrow">
            <a:avLst>
              <a:gd name="adj1" fmla="val 1283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62708" y="1391962"/>
            <a:ext cx="327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Livraison au GANIL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Vérifications mécaniques et tests RF dans bâtiment BMT (~9 mois)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9528" y="5979447"/>
            <a:ext cx="487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Fabrication d’un résonateur optimisé (tension, couplage)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80958" y="583442"/>
            <a:ext cx="312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Bunker avec chaîne RF 100 kW neuve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5287834" y="861948"/>
            <a:ext cx="363894" cy="494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Virage 15"/>
          <p:cNvSpPr/>
          <p:nvPr/>
        </p:nvSpPr>
        <p:spPr>
          <a:xfrm rot="5400000">
            <a:off x="8707118" y="-144547"/>
            <a:ext cx="1483569" cy="3705689"/>
          </a:xfrm>
          <a:prstGeom prst="bentArrow">
            <a:avLst>
              <a:gd name="adj1" fmla="val 12838"/>
              <a:gd name="adj2" fmla="val 236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789333" y="1319709"/>
            <a:ext cx="297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Entrée dans le BAM par le toit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finaux (RF et faisceau)</a:t>
            </a:r>
            <a:endParaRPr lang="fr-FR" sz="1600" dirty="0"/>
          </a:p>
        </p:txBody>
      </p:sp>
      <p:sp>
        <p:nvSpPr>
          <p:cNvPr id="18" name="Virage 17"/>
          <p:cNvSpPr/>
          <p:nvPr/>
        </p:nvSpPr>
        <p:spPr>
          <a:xfrm rot="16200000">
            <a:off x="5620060" y="2598575"/>
            <a:ext cx="1701444" cy="4058814"/>
          </a:xfrm>
          <a:prstGeom prst="bentArrow">
            <a:avLst>
              <a:gd name="adj1" fmla="val 12838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421121" y="5794781"/>
            <a:ext cx="312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Massifs bétonnés pour grue 700 tonnes + aménagements site pour accès grue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8780106" y="4957582"/>
            <a:ext cx="178841" cy="837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345541" y="4181017"/>
            <a:ext cx="315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Evacuation du résonateur obsolète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Démantèlement dans le BMT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Stockage du dernier résonateur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0101493" y="5794781"/>
            <a:ext cx="207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2 ou 3 ouvertures à créer dans le toit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11411339" y="4131349"/>
            <a:ext cx="174756" cy="166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85122" y="817611"/>
            <a:ext cx="48122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x4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2" name="Espace réservé du pied de page 10"/>
          <p:cNvSpPr txBox="1">
            <a:spLocks/>
          </p:cNvSpPr>
          <p:nvPr/>
        </p:nvSpPr>
        <p:spPr>
          <a:xfrm>
            <a:off x="293769" y="6325693"/>
            <a:ext cx="499406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SFP _ Journées Accélérateur 2025 _ Projet CYREN _ P-Anger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1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7" y="551922"/>
            <a:ext cx="11778313" cy="5828693"/>
          </a:xfrm>
          <a:prstGeom prst="rect">
            <a:avLst/>
          </a:prstGeom>
          <a:effectLst>
            <a:glow>
              <a:schemeClr val="accent1">
                <a:alpha val="49000"/>
              </a:schemeClr>
            </a:glow>
          </a:effectLst>
        </p:spPr>
      </p:pic>
      <p:sp>
        <p:nvSpPr>
          <p:cNvPr id="7" name="Text Box 10"/>
          <p:cNvSpPr txBox="1">
            <a:spLocks/>
          </p:cNvSpPr>
          <p:nvPr/>
        </p:nvSpPr>
        <p:spPr bwMode="auto">
          <a:xfrm>
            <a:off x="4511825" y="3573017"/>
            <a:ext cx="1035590" cy="461665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GANIL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/>
          <a:srcRect l="24331" t="43675" r="34961" b="15118"/>
          <a:stretch>
            <a:fillRect/>
          </a:stretch>
        </p:blipFill>
        <p:spPr bwMode="auto">
          <a:xfrm>
            <a:off x="11216216" y="34936"/>
            <a:ext cx="91758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GANIL\SFP_25-26Nov\Photos\c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68144" y="34936"/>
            <a:ext cx="648072" cy="528348"/>
          </a:xfrm>
          <a:prstGeom prst="rect">
            <a:avLst/>
          </a:prstGeom>
          <a:noFill/>
        </p:spPr>
      </p:pic>
      <p:sp>
        <p:nvSpPr>
          <p:cNvPr id="14" name="Text Box 10"/>
          <p:cNvSpPr txBox="1">
            <a:spLocks/>
          </p:cNvSpPr>
          <p:nvPr/>
        </p:nvSpPr>
        <p:spPr bwMode="auto">
          <a:xfrm>
            <a:off x="9288947" y="3466269"/>
            <a:ext cx="1260140" cy="461665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SPIRAL2</a:t>
            </a:r>
          </a:p>
        </p:txBody>
      </p:sp>
      <p:sp>
        <p:nvSpPr>
          <p:cNvPr id="3" name="Rectangle 2"/>
          <p:cNvSpPr/>
          <p:nvPr/>
        </p:nvSpPr>
        <p:spPr>
          <a:xfrm>
            <a:off x="7039273" y="100292"/>
            <a:ext cx="347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Groupement d’intérêt économique</a:t>
            </a:r>
            <a:endParaRPr lang="en-FR" dirty="0">
              <a:solidFill>
                <a:srgbClr val="7030A0"/>
              </a:solidFill>
            </a:endParaRPr>
          </a:p>
        </p:txBody>
      </p:sp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7044267" y="846245"/>
            <a:ext cx="4717007" cy="7078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71842" dir="2700000" algn="ctr" rotWithShape="0">
              <a:srgbClr val="3218CC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FR" sz="2000" dirty="0">
                <a:solidFill>
                  <a:srgbClr val="002060"/>
                </a:solidFill>
                <a:latin typeface="Arial Bold" charset="0"/>
              </a:rPr>
              <a:t>Infrastructure de Recherche*</a:t>
            </a:r>
            <a:r>
              <a:rPr lang="fr-FR" sz="2000" dirty="0">
                <a:solidFill>
                  <a:srgbClr val="002060"/>
                </a:solidFill>
                <a:latin typeface="Arial Bold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 Bold" charset="0"/>
              </a:rPr>
              <a:t>(</a:t>
            </a:r>
            <a:r>
              <a:rPr lang="en-FR" sz="2000" dirty="0" smtClean="0">
                <a:solidFill>
                  <a:srgbClr val="002060"/>
                </a:solidFill>
                <a:latin typeface="Arial Bold" charset="0"/>
              </a:rPr>
              <a:t>MESR</a:t>
            </a:r>
            <a:r>
              <a:rPr lang="fr-FR" sz="2000" dirty="0" smtClean="0">
                <a:solidFill>
                  <a:srgbClr val="002060"/>
                </a:solidFill>
                <a:latin typeface="Arial Bold" charset="0"/>
              </a:rPr>
              <a:t>)</a:t>
            </a:r>
            <a:endParaRPr lang="fr-FR" sz="2000" dirty="0" smtClean="0">
              <a:solidFill>
                <a:srgbClr val="002060"/>
              </a:solidFill>
              <a:latin typeface="Arial Bold" charset="0"/>
            </a:endParaRPr>
          </a:p>
          <a:p>
            <a:pPr algn="ctr" eaLnBrk="0" hangingPunct="0">
              <a:defRPr/>
            </a:pPr>
            <a:r>
              <a:rPr lang="fr-FR" sz="2000" dirty="0" smtClean="0">
                <a:solidFill>
                  <a:srgbClr val="002060"/>
                </a:solidFill>
                <a:latin typeface="Arial Bold" charset="0"/>
              </a:rPr>
              <a:t>Installation Nucléaire de base n°113</a:t>
            </a:r>
            <a:endParaRPr lang="en-FR" sz="2000" dirty="0">
              <a:solidFill>
                <a:srgbClr val="002060"/>
              </a:solidFill>
              <a:latin typeface="Arial Bold" charset="0"/>
            </a:endParaRPr>
          </a:p>
        </p:txBody>
      </p:sp>
      <p:sp>
        <p:nvSpPr>
          <p:cNvPr id="19" name="Titre 2"/>
          <p:cNvSpPr txBox="1">
            <a:spLocks/>
          </p:cNvSpPr>
          <p:nvPr/>
        </p:nvSpPr>
        <p:spPr>
          <a:xfrm>
            <a:off x="-18624" y="-302605"/>
            <a:ext cx="11779898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b="0" dirty="0" smtClean="0">
                <a:latin typeface="Calibri" panose="020F0502020204030204" pitchFamily="34" charset="0"/>
                <a:ea typeface="Calibri" panose="020F0502020204030204" pitchFamily="34" charset="0"/>
              </a:rPr>
              <a:t>Le Grand Accélérateur National d’Ions Lourds à Caen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2777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7864363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Le scénario minimal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Virage 4"/>
          <p:cNvSpPr/>
          <p:nvPr/>
        </p:nvSpPr>
        <p:spPr>
          <a:xfrm>
            <a:off x="678402" y="891219"/>
            <a:ext cx="3958912" cy="2176122"/>
          </a:xfrm>
          <a:prstGeom prst="bentArrow">
            <a:avLst>
              <a:gd name="adj1" fmla="val 9393"/>
              <a:gd name="adj2" fmla="val 2004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16000" y="1917511"/>
            <a:ext cx="3779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Livraison au GANIL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Montage dans la casemate du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mécaniques et RF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9528" y="5979447"/>
            <a:ext cx="422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Fabrication des quarts de peau et de l’actionneur</a:t>
            </a:r>
          </a:p>
        </p:txBody>
      </p:sp>
      <p:sp>
        <p:nvSpPr>
          <p:cNvPr id="16" name="Virage 15"/>
          <p:cNvSpPr/>
          <p:nvPr/>
        </p:nvSpPr>
        <p:spPr>
          <a:xfrm rot="5400000">
            <a:off x="8386903" y="1487282"/>
            <a:ext cx="1867757" cy="2370973"/>
          </a:xfrm>
          <a:prstGeom prst="bentArrow">
            <a:avLst>
              <a:gd name="adj1" fmla="val 12838"/>
              <a:gd name="adj2" fmla="val 236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537511" y="3729758"/>
            <a:ext cx="331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Evacuation et démantèlement des éléments obsolètes (zone à définir)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97180" y="795838"/>
            <a:ext cx="48122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x4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" y="3338244"/>
            <a:ext cx="2338995" cy="26403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672" y="4780035"/>
            <a:ext cx="2395272" cy="11976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412" y="736102"/>
            <a:ext cx="3045786" cy="2486356"/>
          </a:xfrm>
          <a:prstGeom prst="rect">
            <a:avLst/>
          </a:prstGeom>
        </p:spPr>
      </p:pic>
      <p:sp>
        <p:nvSpPr>
          <p:cNvPr id="14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538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9" t="18418" r="2080"/>
          <a:stretch/>
        </p:blipFill>
        <p:spPr bwMode="auto">
          <a:xfrm>
            <a:off x="8601225" y="3705019"/>
            <a:ext cx="3546527" cy="2108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262172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CaCyss – Le </a:t>
            </a:r>
            <a:r>
              <a:rPr lang="fr-FR" dirty="0"/>
              <a:t>scénario intermédiaire: </a:t>
            </a:r>
            <a:r>
              <a:rPr lang="fr-FR" dirty="0" smtClean="0"/>
              <a:t>CSS2N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10" name="Image 9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3" b="9741"/>
          <a:stretch/>
        </p:blipFill>
        <p:spPr>
          <a:xfrm>
            <a:off x="195943" y="4020475"/>
            <a:ext cx="3887898" cy="1983078"/>
          </a:xfrm>
          <a:prstGeom prst="rect">
            <a:avLst/>
          </a:prstGeom>
        </p:spPr>
      </p:pic>
      <p:sp>
        <p:nvSpPr>
          <p:cNvPr id="5" name="Virage 4"/>
          <p:cNvSpPr/>
          <p:nvPr/>
        </p:nvSpPr>
        <p:spPr>
          <a:xfrm>
            <a:off x="273456" y="812917"/>
            <a:ext cx="3168146" cy="3082687"/>
          </a:xfrm>
          <a:prstGeom prst="bentArrow">
            <a:avLst>
              <a:gd name="adj1" fmla="val 9987"/>
              <a:gd name="adj2" fmla="val 1609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66344" y="2256159"/>
            <a:ext cx="2775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Livraison au GANIL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Entrée dans le BAM par </a:t>
            </a:r>
            <a:r>
              <a:rPr lang="fr-FR" sz="1600" dirty="0" smtClean="0"/>
              <a:t>la porte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Stockage temporaire de 150 blocs et poutres bétons sur une zone à aménager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9528" y="5979447"/>
            <a:ext cx="487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Fabrication d’un résonateur </a:t>
            </a:r>
            <a:r>
              <a:rPr lang="fr-FR" sz="1600" dirty="0" smtClean="0"/>
              <a:t>identique à l’existant</a:t>
            </a:r>
            <a:endParaRPr lang="fr-FR" sz="1600" dirty="0"/>
          </a:p>
        </p:txBody>
      </p:sp>
      <p:sp>
        <p:nvSpPr>
          <p:cNvPr id="16" name="Virage 15"/>
          <p:cNvSpPr/>
          <p:nvPr/>
        </p:nvSpPr>
        <p:spPr>
          <a:xfrm rot="5400000">
            <a:off x="9119186" y="930901"/>
            <a:ext cx="2486134" cy="3049894"/>
          </a:xfrm>
          <a:prstGeom prst="bentArrow">
            <a:avLst>
              <a:gd name="adj1" fmla="val 12838"/>
              <a:gd name="adj2" fmla="val 1575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46430" y="2902250"/>
            <a:ext cx="366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Montage final et essais dans la casemate CSS2N (~1 an)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364527" y="5898098"/>
            <a:ext cx="22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Chambre à vide de stockage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8837306" y="4627981"/>
            <a:ext cx="611596" cy="116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953487" y="2083984"/>
            <a:ext cx="281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Evacuation de l’ancien résonateur CSS2N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Stockage dans le BMS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85122" y="817611"/>
            <a:ext cx="48122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254" y="821554"/>
            <a:ext cx="5011971" cy="2132022"/>
          </a:xfrm>
          <a:prstGeom prst="rect">
            <a:avLst/>
          </a:prstGeom>
        </p:spPr>
      </p:pic>
      <p:sp>
        <p:nvSpPr>
          <p:cNvPr id="1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534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D9D611B-1919-34A0-82A0-ADA01BD86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7" y="-250194"/>
            <a:ext cx="10712565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CaCyss – Le scénario intermédiaire: </a:t>
            </a:r>
            <a:r>
              <a:rPr lang="fr-FR" dirty="0" smtClean="0"/>
              <a:t>CSS2S et CSS1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Virage 4"/>
          <p:cNvSpPr/>
          <p:nvPr/>
        </p:nvSpPr>
        <p:spPr>
          <a:xfrm>
            <a:off x="541867" y="891219"/>
            <a:ext cx="4095447" cy="2176122"/>
          </a:xfrm>
          <a:prstGeom prst="bentArrow">
            <a:avLst>
              <a:gd name="adj1" fmla="val 9393"/>
              <a:gd name="adj2" fmla="val 2004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91573" y="1956297"/>
            <a:ext cx="3825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Livraison au GANIL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Montage dans la casemate du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Tests mécaniques et RF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9528" y="5979447"/>
            <a:ext cx="4226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Fabrication des quarts de peau et de l’actionneur</a:t>
            </a:r>
          </a:p>
        </p:txBody>
      </p:sp>
      <p:sp>
        <p:nvSpPr>
          <p:cNvPr id="16" name="Virage 15"/>
          <p:cNvSpPr/>
          <p:nvPr/>
        </p:nvSpPr>
        <p:spPr>
          <a:xfrm rot="5400000">
            <a:off x="8773504" y="876730"/>
            <a:ext cx="2536337" cy="3677935"/>
          </a:xfrm>
          <a:prstGeom prst="bentArrow">
            <a:avLst>
              <a:gd name="adj1" fmla="val 12838"/>
              <a:gd name="adj2" fmla="val 236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79176" y="771660"/>
            <a:ext cx="48122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x3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" y="3338244"/>
            <a:ext cx="2338995" cy="26403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672" y="4780035"/>
            <a:ext cx="2395272" cy="11976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412" y="736102"/>
            <a:ext cx="3045786" cy="2486356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9" t="18418" r="2080"/>
          <a:stretch/>
        </p:blipFill>
        <p:spPr bwMode="auto">
          <a:xfrm>
            <a:off x="8540966" y="4162886"/>
            <a:ext cx="3546527" cy="2108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8202705" y="3591806"/>
            <a:ext cx="270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Evacuation et démantèlement des éléments obsolètes dans le BMS</a:t>
            </a:r>
            <a:endParaRPr lang="fr-FR" sz="1600" dirty="0"/>
          </a:p>
        </p:txBody>
      </p:sp>
      <p:sp>
        <p:nvSpPr>
          <p:cNvPr id="15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957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6FE9-26A1-1950-B816-FE281E42F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3240"/>
            <a:ext cx="12192000" cy="1141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dirty="0" smtClean="0"/>
              <a:t>Programmation et impact sur l’utilisation des faisceaux</a:t>
            </a:r>
            <a:endParaRPr lang="fr-FR" sz="2600" dirty="0"/>
          </a:p>
        </p:txBody>
      </p:sp>
      <p:sp>
        <p:nvSpPr>
          <p:cNvPr id="6" name="Rectangle 5"/>
          <p:cNvSpPr/>
          <p:nvPr/>
        </p:nvSpPr>
        <p:spPr>
          <a:xfrm>
            <a:off x="154245" y="737448"/>
            <a:ext cx="11770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 Programmes d’exploitation intégrant les hypothèses 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smtClean="0"/>
              <a:t>retour AGATA </a:t>
            </a:r>
            <a:r>
              <a:rPr lang="fr-FR" dirty="0"/>
              <a:t>à partir de </a:t>
            </a:r>
            <a:r>
              <a:rPr lang="fr-FR" dirty="0" smtClean="0"/>
              <a:t>2028, fourniture </a:t>
            </a:r>
            <a:r>
              <a:rPr lang="fr-FR" dirty="0"/>
              <a:t>des faisceaux de SPIRAL1 à la nouvelle installation DESIR à partir de </a:t>
            </a:r>
            <a:r>
              <a:rPr lang="fr-FR" dirty="0" smtClean="0"/>
              <a:t>2028 </a:t>
            </a:r>
            <a:r>
              <a:rPr lang="fr-FR" dirty="0"/>
              <a:t>pour son </a:t>
            </a:r>
            <a:r>
              <a:rPr lang="fr-FR" dirty="0" err="1"/>
              <a:t>commissioning</a:t>
            </a:r>
            <a:r>
              <a:rPr lang="fr-FR" dirty="0"/>
              <a:t> et son programme </a:t>
            </a:r>
            <a:r>
              <a:rPr lang="fr-FR" dirty="0" smtClean="0"/>
              <a:t>expérimental, poursuite </a:t>
            </a:r>
            <a:r>
              <a:rPr lang="fr-FR" dirty="0"/>
              <a:t>de la fourniture de temps d’irradiations aux industriels du spatial</a:t>
            </a:r>
            <a:endParaRPr lang="fr-FR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392588" y="1734652"/>
          <a:ext cx="11393251" cy="1153771"/>
        </p:xfrm>
        <a:graphic>
          <a:graphicData uri="http://schemas.openxmlformats.org/drawingml/2006/table">
            <a:tbl>
              <a:tblPr/>
              <a:tblGrid>
                <a:gridCol w="3445917">
                  <a:extLst>
                    <a:ext uri="{9D8B030D-6E8A-4147-A177-3AD203B41FA5}">
                      <a16:colId xmlns:a16="http://schemas.microsoft.com/office/drawing/2014/main" val="572735258"/>
                    </a:ext>
                  </a:extLst>
                </a:gridCol>
                <a:gridCol w="182998">
                  <a:extLst>
                    <a:ext uri="{9D8B030D-6E8A-4147-A177-3AD203B41FA5}">
                      <a16:colId xmlns:a16="http://schemas.microsoft.com/office/drawing/2014/main" val="389915275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17290032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89453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813981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26316248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78649503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805677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2158119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085615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238828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1406259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5051757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89052477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75678001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0467446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67947645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319962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99287693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9177758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64555818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36491035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3169091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24150641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99416207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49152922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8091713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22271764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8856594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19160720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30039260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84761691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7707123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0172616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384079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367715185"/>
                    </a:ext>
                  </a:extLst>
                </a:gridCol>
                <a:gridCol w="34508">
                  <a:extLst>
                    <a:ext uri="{9D8B030D-6E8A-4147-A177-3AD203B41FA5}">
                      <a16:colId xmlns:a16="http://schemas.microsoft.com/office/drawing/2014/main" val="3048316581"/>
                    </a:ext>
                  </a:extLst>
                </a:gridCol>
                <a:gridCol w="181168">
                  <a:extLst>
                    <a:ext uri="{9D8B030D-6E8A-4147-A177-3AD203B41FA5}">
                      <a16:colId xmlns:a16="http://schemas.microsoft.com/office/drawing/2014/main" val="6177473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01450413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68406258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88400978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90905000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04472676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7809098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2274351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73875785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2215592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48488189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32576081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67149535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066571125"/>
                    </a:ext>
                  </a:extLst>
                </a:gridCol>
                <a:gridCol w="34508">
                  <a:extLst>
                    <a:ext uri="{9D8B030D-6E8A-4147-A177-3AD203B41FA5}">
                      <a16:colId xmlns:a16="http://schemas.microsoft.com/office/drawing/2014/main" val="3741240924"/>
                    </a:ext>
                  </a:extLst>
                </a:gridCol>
                <a:gridCol w="181168">
                  <a:extLst>
                    <a:ext uri="{9D8B030D-6E8A-4147-A177-3AD203B41FA5}">
                      <a16:colId xmlns:a16="http://schemas.microsoft.com/office/drawing/2014/main" val="4236868673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01209283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037777509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6478832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1541703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1171821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94574592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3291254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21648047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57929891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84637854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401288721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46850198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4156754722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255985585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789618655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743916574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55487684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83029636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3503322570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453175277"/>
                    </a:ext>
                  </a:extLst>
                </a:gridCol>
                <a:gridCol w="107838">
                  <a:extLst>
                    <a:ext uri="{9D8B030D-6E8A-4147-A177-3AD203B41FA5}">
                      <a16:colId xmlns:a16="http://schemas.microsoft.com/office/drawing/2014/main" val="1119689132"/>
                    </a:ext>
                  </a:extLst>
                </a:gridCol>
              </a:tblGrid>
              <a:tr h="199369">
                <a:tc rowSpan="2">
                  <a:txBody>
                    <a:bodyPr/>
                    <a:lstStyle/>
                    <a:p>
                      <a:pPr algn="l" fontAlgn="ctr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54" marR="4554" marT="455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4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996724"/>
                  </a:ext>
                </a:extLst>
              </a:tr>
              <a:tr h="1446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Etat</a:t>
                      </a:r>
                    </a:p>
                  </a:txBody>
                  <a:tcPr marL="4554" marR="4554" marT="45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081111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Exploitation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564742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Cyclotrons sur la base du scénario CYREN complet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848381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106746"/>
                  </a:ext>
                </a:extLst>
              </a:tr>
              <a:tr h="202449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CD5B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CD5B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54" marR="4554" marT="455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577478"/>
                  </a:ext>
                </a:extLst>
              </a:tr>
            </a:tbl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4029075" y="3106232"/>
          <a:ext cx="7756764" cy="115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0" name="Feuille de calcul" r:id="rId3" imgW="15097365" imgH="1885950" progId="Excel.Sheet.12">
                  <p:embed/>
                </p:oleObj>
              </mc:Choice>
              <mc:Fallback>
                <p:oleObj name="Feuille de calcul" r:id="rId3" imgW="15097365" imgH="1885950" progId="Excel.Sheet.12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9075" y="3106232"/>
                        <a:ext cx="7756764" cy="1153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1455450" y="4554031"/>
          <a:ext cx="10330389" cy="115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1" name="Feuille de calcul" r:id="rId5" imgW="20126270" imgH="1885950" progId="Excel.Sheet.12">
                  <p:embed/>
                </p:oleObj>
              </mc:Choice>
              <mc:Fallback>
                <p:oleObj name="Feuille de calcul" r:id="rId5" imgW="20126270" imgH="1885950" progId="Excel.Sheet.12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5450" y="4554031"/>
                        <a:ext cx="10330389" cy="1153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251300" y="5850987"/>
          <a:ext cx="12668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2" name="Feuille de calcul" r:id="rId7" imgW="1266548" imgH="342900" progId="Excel.Sheet.12">
                  <p:embed/>
                </p:oleObj>
              </mc:Choice>
              <mc:Fallback>
                <p:oleObj name="Feuille de calcul" r:id="rId7" imgW="1266548" imgH="342900" progId="Excel.Sheet.12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300" y="5850987"/>
                        <a:ext cx="12668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4198192" y="5840579"/>
          <a:ext cx="12668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3" name="Feuille de calcul" r:id="rId9" imgW="1266548" imgH="342900" progId="Excel.Sheet.12">
                  <p:embed/>
                </p:oleObj>
              </mc:Choice>
              <mc:Fallback>
                <p:oleObj name="Feuille de calcul" r:id="rId9" imgW="1266548" imgH="342900" progId="Excel.Sheet.12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8192" y="5840579"/>
                        <a:ext cx="12668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543301" y="5822382"/>
            <a:ext cx="2925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: </a:t>
            </a:r>
            <a:r>
              <a:rPr lang="fr-FR" sz="2000" b="1" dirty="0" smtClean="0"/>
              <a:t>Faisceaux disponibles</a:t>
            </a: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7147" y="5809598"/>
            <a:ext cx="6884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: </a:t>
            </a:r>
            <a:r>
              <a:rPr lang="fr-FR" sz="2000" b="1" dirty="0" smtClean="0"/>
              <a:t>Travaux CYREN avec impact sur l’utilisation des faisceaux</a:t>
            </a:r>
            <a:endParaRPr lang="fr-FR" sz="2000" b="1" dirty="0" smtClean="0">
              <a:latin typeface="Calibri" panose="020F0502020204030204" pitchFamily="34" charset="0"/>
              <a:sym typeface="Wingding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2615" y="2261509"/>
            <a:ext cx="115315" cy="22140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8221" y="2665219"/>
            <a:ext cx="115315" cy="22140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6001" y="2665219"/>
            <a:ext cx="115315" cy="2214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6392" y="2686474"/>
            <a:ext cx="60913" cy="20015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4173" y="2686474"/>
            <a:ext cx="60913" cy="200151"/>
          </a:xfrm>
          <a:prstGeom prst="rect">
            <a:avLst/>
          </a:prstGeom>
        </p:spPr>
      </p:pic>
      <p:sp>
        <p:nvSpPr>
          <p:cNvPr id="19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4262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 fontScale="90000"/>
          </a:bodyPr>
          <a:lstStyle/>
          <a:p>
            <a:r>
              <a:rPr lang="en-US" dirty="0"/>
              <a:t>GANIL : </a:t>
            </a:r>
            <a:r>
              <a:rPr lang="en-US" dirty="0" err="1"/>
              <a:t>une</a:t>
            </a:r>
            <a:r>
              <a:rPr lang="en-US" dirty="0"/>
              <a:t> installation multi-</a:t>
            </a:r>
            <a:r>
              <a:rPr lang="en-US" dirty="0" err="1"/>
              <a:t>utilisateurs</a:t>
            </a:r>
            <a:r>
              <a:rPr lang="en-US" dirty="0"/>
              <a:t> avec des </a:t>
            </a:r>
            <a:r>
              <a:rPr lang="en-US" dirty="0" err="1"/>
              <a:t>faisceaux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parallèle</a:t>
            </a:r>
            <a:endParaRPr lang="fr-FR" dirty="0"/>
          </a:p>
        </p:txBody>
      </p:sp>
      <p:pic>
        <p:nvPicPr>
          <p:cNvPr id="45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686" y="1503857"/>
            <a:ext cx="6885918" cy="4257369"/>
          </a:xfrm>
          <a:prstGeom prst="rect">
            <a:avLst/>
          </a:prstGeom>
        </p:spPr>
      </p:pic>
      <p:sp>
        <p:nvSpPr>
          <p:cNvPr id="46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6916891" y="1141413"/>
            <a:ext cx="31364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DESIR</a:t>
            </a:r>
          </a:p>
          <a:p>
            <a:r>
              <a:rPr lang="fr-FR" dirty="0" err="1" smtClean="0">
                <a:solidFill>
                  <a:srgbClr val="00B050"/>
                </a:solidFill>
              </a:rPr>
              <a:t>Commissionning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prévu </a:t>
            </a:r>
            <a:r>
              <a:rPr lang="fr-FR" dirty="0" smtClean="0">
                <a:solidFill>
                  <a:srgbClr val="00B050"/>
                </a:solidFill>
              </a:rPr>
              <a:t>en</a:t>
            </a:r>
            <a:r>
              <a:rPr lang="fr-FR" dirty="0" smtClean="0">
                <a:solidFill>
                  <a:srgbClr val="00B050"/>
                </a:solidFill>
              </a:rPr>
              <a:t> 2028</a:t>
            </a:r>
            <a:endParaRPr lang="en-FR" dirty="0">
              <a:solidFill>
                <a:srgbClr val="00B050"/>
              </a:solidFill>
            </a:endParaRPr>
          </a:p>
        </p:txBody>
      </p:sp>
      <p:sp>
        <p:nvSpPr>
          <p:cNvPr id="44" name="TextBox 46">
            <a:extLst>
              <a:ext uri="{FF2B5EF4-FFF2-40B4-BE49-F238E27FC236}">
                <a16:creationId xmlns:a16="http://schemas.microsoft.com/office/drawing/2014/main" id="{2206DE07-6957-BEDE-C895-C45019ED66F5}"/>
              </a:ext>
            </a:extLst>
          </p:cNvPr>
          <p:cNvSpPr txBox="1"/>
          <p:nvPr/>
        </p:nvSpPr>
        <p:spPr>
          <a:xfrm>
            <a:off x="9040125" y="5658003"/>
            <a:ext cx="27859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Installation d’Origine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En </a:t>
            </a:r>
            <a:r>
              <a:rPr lang="fr-FR" dirty="0" smtClean="0">
                <a:solidFill>
                  <a:srgbClr val="FF0000"/>
                </a:solidFill>
              </a:rPr>
              <a:t>exploitation </a:t>
            </a:r>
            <a:r>
              <a:rPr lang="fr-FR" dirty="0" smtClean="0">
                <a:solidFill>
                  <a:srgbClr val="FF0000"/>
                </a:solidFill>
              </a:rPr>
              <a:t>depuis </a:t>
            </a:r>
            <a:r>
              <a:rPr lang="en-FR" dirty="0" smtClean="0">
                <a:solidFill>
                  <a:srgbClr val="FF0000"/>
                </a:solidFill>
              </a:rPr>
              <a:t>198</a:t>
            </a:r>
            <a:r>
              <a:rPr lang="fr-FR" dirty="0" smtClean="0">
                <a:solidFill>
                  <a:srgbClr val="FF0000"/>
                </a:solidFill>
              </a:rPr>
              <a:t>3</a:t>
            </a:r>
            <a:endParaRPr lang="en-FR" dirty="0">
              <a:solidFill>
                <a:srgbClr val="FF0000"/>
              </a:solidFill>
            </a:endParaRP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5E052B30-8686-4C20-C546-7F5B105CB891}"/>
              </a:ext>
            </a:extLst>
          </p:cNvPr>
          <p:cNvSpPr txBox="1"/>
          <p:nvPr/>
        </p:nvSpPr>
        <p:spPr>
          <a:xfrm>
            <a:off x="195943" y="5590106"/>
            <a:ext cx="27859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SPIRAL2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En </a:t>
            </a:r>
            <a:r>
              <a:rPr lang="fr-FR" dirty="0" smtClean="0">
                <a:solidFill>
                  <a:srgbClr val="0070C0"/>
                </a:solidFill>
              </a:rPr>
              <a:t>exploitation </a:t>
            </a:r>
            <a:r>
              <a:rPr lang="fr-FR" dirty="0" smtClean="0">
                <a:solidFill>
                  <a:srgbClr val="0070C0"/>
                </a:solidFill>
              </a:rPr>
              <a:t>depuis </a:t>
            </a:r>
            <a:r>
              <a:rPr lang="en-FR" dirty="0" smtClean="0">
                <a:solidFill>
                  <a:srgbClr val="0070C0"/>
                </a:solidFill>
              </a:rPr>
              <a:t>20</a:t>
            </a:r>
            <a:r>
              <a:rPr lang="fr-FR" dirty="0" smtClean="0">
                <a:solidFill>
                  <a:srgbClr val="0070C0"/>
                </a:solidFill>
              </a:rPr>
              <a:t>20</a:t>
            </a:r>
            <a:endParaRPr lang="en-FR" dirty="0">
              <a:solidFill>
                <a:srgbClr val="0070C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818293" y="1980298"/>
            <a:ext cx="4760969" cy="38746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1564640" y="2255520"/>
            <a:ext cx="4005742" cy="3559358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 rot="2086006">
            <a:off x="5474317" y="859391"/>
            <a:ext cx="1148769" cy="2682609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1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4" grpId="0" animBg="1"/>
      <p:bldP spid="43" grpId="0" animBg="1"/>
      <p:bldP spid="4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US" dirty="0" err="1" smtClean="0"/>
              <a:t>L’installation</a:t>
            </a:r>
            <a:r>
              <a:rPr lang="en-US" dirty="0" smtClean="0"/>
              <a:t> </a:t>
            </a:r>
            <a:r>
              <a:rPr lang="en-US" dirty="0" err="1" smtClean="0"/>
              <a:t>d’origine</a:t>
            </a:r>
            <a:endParaRPr lang="fr-FR" dirty="0"/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B9F47559-F3B2-9500-174A-1E08CD930CC3}"/>
              </a:ext>
            </a:extLst>
          </p:cNvPr>
          <p:cNvGrpSpPr/>
          <p:nvPr/>
        </p:nvGrpSpPr>
        <p:grpSpPr>
          <a:xfrm>
            <a:off x="811139" y="1141413"/>
            <a:ext cx="5402980" cy="5146850"/>
            <a:chOff x="5739890" y="856908"/>
            <a:chExt cx="5402980" cy="5146850"/>
          </a:xfrm>
        </p:grpSpPr>
        <p:pic>
          <p:nvPicPr>
            <p:cNvPr id="11" name="Image 4">
              <a:extLst>
                <a:ext uri="{FF2B5EF4-FFF2-40B4-BE49-F238E27FC236}">
                  <a16:creationId xmlns:a16="http://schemas.microsoft.com/office/drawing/2014/main" id="{A592A067-DC74-3CA5-7886-88C1A026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890" y="856908"/>
              <a:ext cx="5402980" cy="5146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005CC16-A3D5-D2FE-F614-54FA0787241B}"/>
                </a:ext>
              </a:extLst>
            </p:cNvPr>
            <p:cNvSpPr/>
            <p:nvPr/>
          </p:nvSpPr>
          <p:spPr>
            <a:xfrm>
              <a:off x="9477723" y="4300812"/>
              <a:ext cx="927749" cy="696692"/>
            </a:xfrm>
            <a:custGeom>
              <a:avLst/>
              <a:gdLst>
                <a:gd name="connsiteX0" fmla="*/ 927749 w 927749"/>
                <a:gd name="connsiteY0" fmla="*/ 424700 h 696692"/>
                <a:gd name="connsiteX1" fmla="*/ 881027 w 927749"/>
                <a:gd name="connsiteY1" fmla="*/ 531492 h 696692"/>
                <a:gd name="connsiteX2" fmla="*/ 814283 w 927749"/>
                <a:gd name="connsiteY2" fmla="*/ 678330 h 696692"/>
                <a:gd name="connsiteX3" fmla="*/ 760887 w 927749"/>
                <a:gd name="connsiteY3" fmla="*/ 671655 h 696692"/>
                <a:gd name="connsiteX4" fmla="*/ 467211 w 927749"/>
                <a:gd name="connsiteY4" fmla="*/ 471422 h 696692"/>
                <a:gd name="connsiteX5" fmla="*/ 420490 w 927749"/>
                <a:gd name="connsiteY5" fmla="*/ 357956 h 696692"/>
                <a:gd name="connsiteX6" fmla="*/ 480560 w 927749"/>
                <a:gd name="connsiteY6" fmla="*/ 244490 h 696692"/>
                <a:gd name="connsiteX7" fmla="*/ 473886 w 927749"/>
                <a:gd name="connsiteY7" fmla="*/ 197769 h 696692"/>
                <a:gd name="connsiteX8" fmla="*/ 440513 w 927749"/>
                <a:gd name="connsiteY8" fmla="*/ 144373 h 696692"/>
                <a:gd name="connsiteX9" fmla="*/ 226931 w 927749"/>
                <a:gd name="connsiteY9" fmla="*/ 17559 h 696692"/>
                <a:gd name="connsiteX10" fmla="*/ 60070 w 927749"/>
                <a:gd name="connsiteY10" fmla="*/ 17559 h 696692"/>
                <a:gd name="connsiteX11" fmla="*/ 0 w 927749"/>
                <a:gd name="connsiteY11" fmla="*/ 171071 h 696692"/>
                <a:gd name="connsiteX12" fmla="*/ 0 w 927749"/>
                <a:gd name="connsiteY12" fmla="*/ 171071 h 69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7749" h="696692">
                  <a:moveTo>
                    <a:pt x="927749" y="424700"/>
                  </a:moveTo>
                  <a:cubicBezTo>
                    <a:pt x="913843" y="456960"/>
                    <a:pt x="899938" y="489220"/>
                    <a:pt x="881027" y="531492"/>
                  </a:cubicBezTo>
                  <a:cubicBezTo>
                    <a:pt x="862116" y="573764"/>
                    <a:pt x="834306" y="654970"/>
                    <a:pt x="814283" y="678330"/>
                  </a:cubicBezTo>
                  <a:cubicBezTo>
                    <a:pt x="794260" y="701691"/>
                    <a:pt x="818732" y="706140"/>
                    <a:pt x="760887" y="671655"/>
                  </a:cubicBezTo>
                  <a:cubicBezTo>
                    <a:pt x="703042" y="637170"/>
                    <a:pt x="523944" y="523705"/>
                    <a:pt x="467211" y="471422"/>
                  </a:cubicBezTo>
                  <a:cubicBezTo>
                    <a:pt x="410478" y="419139"/>
                    <a:pt x="418265" y="395778"/>
                    <a:pt x="420490" y="357956"/>
                  </a:cubicBezTo>
                  <a:cubicBezTo>
                    <a:pt x="422715" y="320134"/>
                    <a:pt x="471661" y="271188"/>
                    <a:pt x="480560" y="244490"/>
                  </a:cubicBezTo>
                  <a:cubicBezTo>
                    <a:pt x="489459" y="217792"/>
                    <a:pt x="480560" y="214455"/>
                    <a:pt x="473886" y="197769"/>
                  </a:cubicBezTo>
                  <a:cubicBezTo>
                    <a:pt x="467212" y="181083"/>
                    <a:pt x="481672" y="174408"/>
                    <a:pt x="440513" y="144373"/>
                  </a:cubicBezTo>
                  <a:cubicBezTo>
                    <a:pt x="399354" y="114338"/>
                    <a:pt x="290338" y="38695"/>
                    <a:pt x="226931" y="17559"/>
                  </a:cubicBezTo>
                  <a:cubicBezTo>
                    <a:pt x="163524" y="-3577"/>
                    <a:pt x="97892" y="-8026"/>
                    <a:pt x="60070" y="17559"/>
                  </a:cubicBezTo>
                  <a:cubicBezTo>
                    <a:pt x="22248" y="43144"/>
                    <a:pt x="0" y="171071"/>
                    <a:pt x="0" y="171071"/>
                  </a:cubicBezTo>
                  <a:lnTo>
                    <a:pt x="0" y="171071"/>
                  </a:ln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8A44BAD-53CE-E10C-A802-91D55DB854C3}"/>
                </a:ext>
              </a:extLst>
            </p:cNvPr>
            <p:cNvSpPr/>
            <p:nvPr/>
          </p:nvSpPr>
          <p:spPr>
            <a:xfrm>
              <a:off x="8296345" y="3566628"/>
              <a:ext cx="1174703" cy="898581"/>
            </a:xfrm>
            <a:custGeom>
              <a:avLst/>
              <a:gdLst>
                <a:gd name="connsiteX0" fmla="*/ 1174703 w 1174703"/>
                <a:gd name="connsiteY0" fmla="*/ 898581 h 898581"/>
                <a:gd name="connsiteX1" fmla="*/ 1094610 w 1174703"/>
                <a:gd name="connsiteY1" fmla="*/ 578207 h 898581"/>
                <a:gd name="connsiteX2" fmla="*/ 934423 w 1174703"/>
                <a:gd name="connsiteY2" fmla="*/ 471416 h 898581"/>
                <a:gd name="connsiteX3" fmla="*/ 780910 w 1174703"/>
                <a:gd name="connsiteY3" fmla="*/ 357950 h 898581"/>
                <a:gd name="connsiteX4" fmla="*/ 273652 w 1174703"/>
                <a:gd name="connsiteY4" fmla="*/ 24227 h 898581"/>
                <a:gd name="connsiteX5" fmla="*/ 100116 w 1174703"/>
                <a:gd name="connsiteY5" fmla="*/ 44251 h 898581"/>
                <a:gd name="connsiteX6" fmla="*/ 0 w 1174703"/>
                <a:gd name="connsiteY6" fmla="*/ 191089 h 898581"/>
                <a:gd name="connsiteX7" fmla="*/ 0 w 1174703"/>
                <a:gd name="connsiteY7" fmla="*/ 191089 h 89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4703" h="898581">
                  <a:moveTo>
                    <a:pt x="1174703" y="898581"/>
                  </a:moveTo>
                  <a:cubicBezTo>
                    <a:pt x="1154680" y="773991"/>
                    <a:pt x="1134657" y="649401"/>
                    <a:pt x="1094610" y="578207"/>
                  </a:cubicBezTo>
                  <a:cubicBezTo>
                    <a:pt x="1054563" y="507013"/>
                    <a:pt x="986706" y="508125"/>
                    <a:pt x="934423" y="471416"/>
                  </a:cubicBezTo>
                  <a:cubicBezTo>
                    <a:pt x="882140" y="434707"/>
                    <a:pt x="891038" y="432481"/>
                    <a:pt x="780910" y="357950"/>
                  </a:cubicBezTo>
                  <a:cubicBezTo>
                    <a:pt x="670782" y="283419"/>
                    <a:pt x="387118" y="76510"/>
                    <a:pt x="273652" y="24227"/>
                  </a:cubicBezTo>
                  <a:cubicBezTo>
                    <a:pt x="160186" y="-28056"/>
                    <a:pt x="145725" y="16441"/>
                    <a:pt x="100116" y="44251"/>
                  </a:cubicBezTo>
                  <a:cubicBezTo>
                    <a:pt x="54507" y="72061"/>
                    <a:pt x="0" y="191089"/>
                    <a:pt x="0" y="191089"/>
                  </a:cubicBezTo>
                  <a:lnTo>
                    <a:pt x="0" y="191089"/>
                  </a:ln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181FD18-520A-1F3E-97A1-6FEB341B6589}"/>
                </a:ext>
              </a:extLst>
            </p:cNvPr>
            <p:cNvSpPr/>
            <p:nvPr/>
          </p:nvSpPr>
          <p:spPr>
            <a:xfrm>
              <a:off x="7567763" y="2443516"/>
              <a:ext cx="1422725" cy="1287503"/>
            </a:xfrm>
            <a:custGeom>
              <a:avLst/>
              <a:gdLst>
                <a:gd name="connsiteX0" fmla="*/ 741930 w 1422725"/>
                <a:gd name="connsiteY0" fmla="*/ 1287503 h 1287503"/>
                <a:gd name="connsiteX1" fmla="*/ 701884 w 1422725"/>
                <a:gd name="connsiteY1" fmla="*/ 993827 h 1287503"/>
                <a:gd name="connsiteX2" fmla="*/ 661837 w 1422725"/>
                <a:gd name="connsiteY2" fmla="*/ 933757 h 1287503"/>
                <a:gd name="connsiteX3" fmla="*/ 147904 w 1422725"/>
                <a:gd name="connsiteY3" fmla="*/ 606709 h 1287503"/>
                <a:gd name="connsiteX4" fmla="*/ 47787 w 1422725"/>
                <a:gd name="connsiteY4" fmla="*/ 593360 h 1287503"/>
                <a:gd name="connsiteX5" fmla="*/ 1066 w 1422725"/>
                <a:gd name="connsiteY5" fmla="*/ 646756 h 1287503"/>
                <a:gd name="connsiteX6" fmla="*/ 21090 w 1422725"/>
                <a:gd name="connsiteY6" fmla="*/ 726849 h 1287503"/>
                <a:gd name="connsiteX7" fmla="*/ 87834 w 1422725"/>
                <a:gd name="connsiteY7" fmla="*/ 973804 h 1287503"/>
                <a:gd name="connsiteX8" fmla="*/ 174602 w 1422725"/>
                <a:gd name="connsiteY8" fmla="*/ 1047223 h 1287503"/>
                <a:gd name="connsiteX9" fmla="*/ 261370 w 1422725"/>
                <a:gd name="connsiteY9" fmla="*/ 1020525 h 1287503"/>
                <a:gd name="connsiteX10" fmla="*/ 241346 w 1422725"/>
                <a:gd name="connsiteY10" fmla="*/ 1020525 h 1287503"/>
                <a:gd name="connsiteX11" fmla="*/ 408208 w 1422725"/>
                <a:gd name="connsiteY11" fmla="*/ 786919 h 1287503"/>
                <a:gd name="connsiteX12" fmla="*/ 568395 w 1422725"/>
                <a:gd name="connsiteY12" fmla="*/ 546639 h 1287503"/>
                <a:gd name="connsiteX13" fmla="*/ 855396 w 1422725"/>
                <a:gd name="connsiteY13" fmla="*/ 112799 h 1287503"/>
                <a:gd name="connsiteX14" fmla="*/ 948838 w 1422725"/>
                <a:gd name="connsiteY14" fmla="*/ 6008 h 1287503"/>
                <a:gd name="connsiteX15" fmla="*/ 1008909 w 1422725"/>
                <a:gd name="connsiteY15" fmla="*/ 12683 h 1287503"/>
                <a:gd name="connsiteX16" fmla="*/ 1422725 w 1422725"/>
                <a:gd name="connsiteY16" fmla="*/ 52729 h 12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2725" h="1287503">
                  <a:moveTo>
                    <a:pt x="741930" y="1287503"/>
                  </a:moveTo>
                  <a:cubicBezTo>
                    <a:pt x="728581" y="1170144"/>
                    <a:pt x="715233" y="1052785"/>
                    <a:pt x="701884" y="993827"/>
                  </a:cubicBezTo>
                  <a:cubicBezTo>
                    <a:pt x="688535" y="934869"/>
                    <a:pt x="754167" y="998277"/>
                    <a:pt x="661837" y="933757"/>
                  </a:cubicBezTo>
                  <a:cubicBezTo>
                    <a:pt x="569507" y="869237"/>
                    <a:pt x="250246" y="663442"/>
                    <a:pt x="147904" y="606709"/>
                  </a:cubicBezTo>
                  <a:cubicBezTo>
                    <a:pt x="45562" y="549976"/>
                    <a:pt x="72260" y="586686"/>
                    <a:pt x="47787" y="593360"/>
                  </a:cubicBezTo>
                  <a:cubicBezTo>
                    <a:pt x="23314" y="600034"/>
                    <a:pt x="5515" y="624508"/>
                    <a:pt x="1066" y="646756"/>
                  </a:cubicBezTo>
                  <a:cubicBezTo>
                    <a:pt x="-3383" y="669004"/>
                    <a:pt x="6629" y="672341"/>
                    <a:pt x="21090" y="726849"/>
                  </a:cubicBezTo>
                  <a:cubicBezTo>
                    <a:pt x="35551" y="781357"/>
                    <a:pt x="62249" y="920408"/>
                    <a:pt x="87834" y="973804"/>
                  </a:cubicBezTo>
                  <a:cubicBezTo>
                    <a:pt x="113419" y="1027200"/>
                    <a:pt x="145680" y="1039436"/>
                    <a:pt x="174602" y="1047223"/>
                  </a:cubicBezTo>
                  <a:cubicBezTo>
                    <a:pt x="203524" y="1055010"/>
                    <a:pt x="250246" y="1024975"/>
                    <a:pt x="261370" y="1020525"/>
                  </a:cubicBezTo>
                  <a:cubicBezTo>
                    <a:pt x="272494" y="1016075"/>
                    <a:pt x="216873" y="1059459"/>
                    <a:pt x="241346" y="1020525"/>
                  </a:cubicBezTo>
                  <a:cubicBezTo>
                    <a:pt x="265819" y="981591"/>
                    <a:pt x="353700" y="865900"/>
                    <a:pt x="408208" y="786919"/>
                  </a:cubicBezTo>
                  <a:cubicBezTo>
                    <a:pt x="462716" y="707938"/>
                    <a:pt x="568395" y="546639"/>
                    <a:pt x="568395" y="546639"/>
                  </a:cubicBezTo>
                  <a:cubicBezTo>
                    <a:pt x="642926" y="434286"/>
                    <a:pt x="791989" y="202904"/>
                    <a:pt x="855396" y="112799"/>
                  </a:cubicBezTo>
                  <a:cubicBezTo>
                    <a:pt x="918803" y="22694"/>
                    <a:pt x="923253" y="22694"/>
                    <a:pt x="948838" y="6008"/>
                  </a:cubicBezTo>
                  <a:cubicBezTo>
                    <a:pt x="974423" y="-10678"/>
                    <a:pt x="1008909" y="12683"/>
                    <a:pt x="1008909" y="12683"/>
                  </a:cubicBezTo>
                  <a:lnTo>
                    <a:pt x="1422725" y="52729"/>
                  </a:lnTo>
                </a:path>
              </a:pathLst>
            </a:custGeom>
            <a:noFill/>
            <a:ln w="38100">
              <a:solidFill>
                <a:srgbClr val="07530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cxnSp>
          <p:nvCxnSpPr>
            <p:cNvPr id="15" name="Straight Connector 10">
              <a:extLst>
                <a:ext uri="{FF2B5EF4-FFF2-40B4-BE49-F238E27FC236}">
                  <a16:creationId xmlns:a16="http://schemas.microsoft.com/office/drawing/2014/main" id="{05DF7B3A-76E3-F6E5-5785-2C86052DDADD}"/>
                </a:ext>
              </a:extLst>
            </p:cNvPr>
            <p:cNvCxnSpPr/>
            <p:nvPr/>
          </p:nvCxnSpPr>
          <p:spPr>
            <a:xfrm flipH="1">
              <a:off x="8990488" y="3824461"/>
              <a:ext cx="126814" cy="18688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3BE38B2-401F-8814-1081-195C6D8ED18D}"/>
                </a:ext>
              </a:extLst>
            </p:cNvPr>
            <p:cNvSpPr/>
            <p:nvPr/>
          </p:nvSpPr>
          <p:spPr>
            <a:xfrm>
              <a:off x="8423159" y="3203737"/>
              <a:ext cx="614050" cy="694143"/>
            </a:xfrm>
            <a:custGeom>
              <a:avLst/>
              <a:gdLst>
                <a:gd name="connsiteX0" fmla="*/ 614050 w 614050"/>
                <a:gd name="connsiteY0" fmla="*/ 694143 h 694143"/>
                <a:gd name="connsiteX1" fmla="*/ 467212 w 614050"/>
                <a:gd name="connsiteY1" fmla="*/ 320374 h 694143"/>
                <a:gd name="connsiteX2" fmla="*/ 447188 w 614050"/>
                <a:gd name="connsiteY2" fmla="*/ 293676 h 694143"/>
                <a:gd name="connsiteX3" fmla="*/ 246955 w 614050"/>
                <a:gd name="connsiteY3" fmla="*/ 166862 h 694143"/>
                <a:gd name="connsiteX4" fmla="*/ 0 w 614050"/>
                <a:gd name="connsiteY4" fmla="*/ 0 h 69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4050" h="694143">
                  <a:moveTo>
                    <a:pt x="614050" y="694143"/>
                  </a:moveTo>
                  <a:lnTo>
                    <a:pt x="467212" y="320374"/>
                  </a:lnTo>
                  <a:cubicBezTo>
                    <a:pt x="439402" y="253630"/>
                    <a:pt x="483898" y="319261"/>
                    <a:pt x="447188" y="293676"/>
                  </a:cubicBezTo>
                  <a:cubicBezTo>
                    <a:pt x="410478" y="268091"/>
                    <a:pt x="321486" y="215808"/>
                    <a:pt x="246955" y="166862"/>
                  </a:cubicBezTo>
                  <a:cubicBezTo>
                    <a:pt x="172424" y="117916"/>
                    <a:pt x="86212" y="58958"/>
                    <a:pt x="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E16D8C1C-A27A-8794-885D-9BA00BFAFCE9}"/>
                </a:ext>
              </a:extLst>
            </p:cNvPr>
            <p:cNvSpPr/>
            <p:nvPr/>
          </p:nvSpPr>
          <p:spPr>
            <a:xfrm>
              <a:off x="10178540" y="4989119"/>
              <a:ext cx="413816" cy="263675"/>
            </a:xfrm>
            <a:custGeom>
              <a:avLst/>
              <a:gdLst>
                <a:gd name="connsiteX0" fmla="*/ 0 w 413816"/>
                <a:gd name="connsiteY0" fmla="*/ 263675 h 263675"/>
                <a:gd name="connsiteX1" fmla="*/ 60070 w 413816"/>
                <a:gd name="connsiteY1" fmla="*/ 123512 h 263675"/>
                <a:gd name="connsiteX2" fmla="*/ 106791 w 413816"/>
                <a:gd name="connsiteY2" fmla="*/ 30069 h 263675"/>
                <a:gd name="connsiteX3" fmla="*/ 153513 w 413816"/>
                <a:gd name="connsiteY3" fmla="*/ 10046 h 263675"/>
                <a:gd name="connsiteX4" fmla="*/ 413816 w 413816"/>
                <a:gd name="connsiteY4" fmla="*/ 176907 h 2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16" h="263675">
                  <a:moveTo>
                    <a:pt x="0" y="263675"/>
                  </a:moveTo>
                  <a:cubicBezTo>
                    <a:pt x="21136" y="213060"/>
                    <a:pt x="42272" y="162446"/>
                    <a:pt x="60070" y="123512"/>
                  </a:cubicBezTo>
                  <a:cubicBezTo>
                    <a:pt x="77868" y="84578"/>
                    <a:pt x="91217" y="48980"/>
                    <a:pt x="106791" y="30069"/>
                  </a:cubicBezTo>
                  <a:cubicBezTo>
                    <a:pt x="122365" y="11158"/>
                    <a:pt x="102342" y="-14427"/>
                    <a:pt x="153513" y="10046"/>
                  </a:cubicBezTo>
                  <a:cubicBezTo>
                    <a:pt x="204684" y="34519"/>
                    <a:pt x="309250" y="105713"/>
                    <a:pt x="413816" y="176907"/>
                  </a:cubicBezTo>
                </a:path>
              </a:pathLst>
            </a:custGeom>
            <a:noFill/>
            <a:ln w="38100">
              <a:solidFill>
                <a:srgbClr val="29F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rgbClr val="29FF41"/>
                </a:solidFill>
              </a:endParaRPr>
            </a:p>
          </p:txBody>
        </p:sp>
      </p:grpSp>
      <p:sp>
        <p:nvSpPr>
          <p:cNvPr id="20" name="ZoneTexte 1">
            <a:extLst>
              <a:ext uri="{FF2B5EF4-FFF2-40B4-BE49-F238E27FC236}">
                <a16:creationId xmlns:a16="http://schemas.microsoft.com/office/drawing/2014/main" id="{E64AF6A5-1A26-53F5-70A3-9F9B53727B18}"/>
              </a:ext>
            </a:extLst>
          </p:cNvPr>
          <p:cNvSpPr txBox="1"/>
          <p:nvPr/>
        </p:nvSpPr>
        <p:spPr>
          <a:xfrm>
            <a:off x="6781448" y="1656971"/>
            <a:ext cx="50417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5 cyclotrons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Faisceaux stables du Carbone à l’Uranium Energie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60keV/A à 95MeV/A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Faisceaux Radioactifs de SPIRAL1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Jusqu’à 4 faisceaux/expériences en parallèle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267019" y="3640137"/>
            <a:ext cx="11329307" cy="1520825"/>
          </a:xfrm>
        </p:spPr>
        <p:txBody>
          <a:bodyPr>
            <a:noAutofit/>
          </a:bodyPr>
          <a:lstStyle/>
          <a:p>
            <a:r>
              <a:rPr lang="fr-FR" sz="5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Constats et Enjeux </a:t>
            </a:r>
            <a:r>
              <a:rPr lang="fr-FR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scientifiques </a:t>
            </a:r>
            <a:r>
              <a:rPr lang="fr-FR" sz="5400" dirty="0" smtClean="0"/>
              <a:t/>
            </a:r>
            <a:br>
              <a:rPr lang="fr-FR" sz="5400" dirty="0" smtClean="0"/>
            </a:br>
            <a:r>
              <a:rPr lang="fr-FR" sz="5400" dirty="0"/>
              <a:t/>
            </a:r>
            <a:br>
              <a:rPr lang="fr-FR" sz="5400" dirty="0"/>
            </a:br>
            <a:r>
              <a:rPr lang="fr-FR" sz="5400" dirty="0"/>
              <a:t/>
            </a:r>
            <a:br>
              <a:rPr lang="fr-FR" sz="5400" dirty="0"/>
            </a:br>
            <a:endParaRPr lang="fr-FR" sz="5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583753"/>
            <a:ext cx="2542037" cy="10180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442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B18FF-6F49-A8F6-CA11-404C05BC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16" y="-63972"/>
            <a:ext cx="6805613" cy="1093792"/>
          </a:xfrm>
        </p:spPr>
        <p:txBody>
          <a:bodyPr>
            <a:normAutofit/>
          </a:bodyPr>
          <a:lstStyle/>
          <a:p>
            <a:r>
              <a:rPr lang="fr-FR" dirty="0" smtClean="0"/>
              <a:t>CYREN </a:t>
            </a:r>
            <a:r>
              <a:rPr lang="fr-FR" sz="3200" dirty="0" smtClean="0"/>
              <a:t>(CYclotron RENovation)</a:t>
            </a:r>
            <a:endParaRPr lang="fr-FR" sz="3200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174315" y="893343"/>
            <a:ext cx="97029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Constat 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Taux de pannes de l’installations des cyclotrons (+ de 40 ans) en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augmentation et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donc impact scientifique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Équipes de physique parfois non satisfaites de la disponibilité du faisceau et de sa qualité (retour du GUEC)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augmentation avec impact RH fort dans un contexte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GANIL tendu (~40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ETP par an)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Astreintes techniques en tension sur les cyclotrons et difficulté à augmenter le temps de fonctionnement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simultané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Attente forte du personnel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d’un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plan exceptionnel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rénovation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2325" y="0"/>
            <a:ext cx="1813915" cy="17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315" y="4032664"/>
            <a:ext cx="118164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njeux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Demandes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scientifiques fortes (backlog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sur les Cyclotrons très important pour le GANIL)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Fort besoin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faisceaux basses et moyennes énergies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partenaire CIMAP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 sa communauté (Physique pluri disciplinaire)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Demande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croissante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faisceaux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les industriels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(lancement du projet SAGA avec objectif à terme de 2000h de faisceaux pour les industriels par an)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51064" y="5756718"/>
            <a:ext cx="12341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dirty="0">
                <a:sym typeface="Wingdings" panose="05000000000000000000" pitchFamily="2" charset="2"/>
              </a:rPr>
              <a:t> 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Besoin impératif d’engager au plus tôt un plan de rénovation de grande ampleur pour cette installation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586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582437" y="3370615"/>
            <a:ext cx="10801350" cy="1520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</a:t>
            </a:r>
            <a:r>
              <a:rPr lang="fr-FR" dirty="0" smtClean="0"/>
              <a:t>projet </a:t>
            </a:r>
            <a:r>
              <a:rPr lang="fr-FR" dirty="0" smtClean="0"/>
              <a:t>CYREN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Objectifs et périmètre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95943" y="6319777"/>
            <a:ext cx="4994065" cy="538223"/>
          </a:xfrm>
        </p:spPr>
        <p:txBody>
          <a:bodyPr/>
          <a:lstStyle/>
          <a:p>
            <a:r>
              <a:rPr lang="fr-FR" sz="1200" dirty="0" smtClean="0"/>
              <a:t>SFP _ Journées Accélérateur 2025 _ Projet CYREN _ P-Anger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56" y="603487"/>
            <a:ext cx="2542037" cy="10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109298</TotalTime>
  <Words>3226</Words>
  <Application>Microsoft Office PowerPoint</Application>
  <PresentationFormat>Grand écran</PresentationFormat>
  <Paragraphs>799</Paragraphs>
  <Slides>43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3" baseType="lpstr">
      <vt:lpstr>Arial</vt:lpstr>
      <vt:lpstr>Arial Bold</vt:lpstr>
      <vt:lpstr>Arial Narrow</vt:lpstr>
      <vt:lpstr>Calibri</vt:lpstr>
      <vt:lpstr>Courier New</vt:lpstr>
      <vt:lpstr>Gill Sans MT</vt:lpstr>
      <vt:lpstr>Times New Roman</vt:lpstr>
      <vt:lpstr>Wingdings</vt:lpstr>
      <vt:lpstr>Thème Office</vt:lpstr>
      <vt:lpstr>Feuille de calcul</vt:lpstr>
      <vt:lpstr>LE PROJET CYREN :   RÉNOVATION DE L'INSTALLATION DES   CYCLOTRONS DU GANIL</vt:lpstr>
      <vt:lpstr>Sommaire :</vt:lpstr>
      <vt:lpstr>LE GANIL</vt:lpstr>
      <vt:lpstr>Présentation PowerPoint</vt:lpstr>
      <vt:lpstr>GANIL : une installation multi-utilisateurs avec des faisceaux en parallèle</vt:lpstr>
      <vt:lpstr>L’installation d’origine</vt:lpstr>
      <vt:lpstr>Constats et Enjeux scientifiques    </vt:lpstr>
      <vt:lpstr>CYREN (CYclotron RENovation)</vt:lpstr>
      <vt:lpstr>Le projet CYREN  Objectifs et périmètre </vt:lpstr>
      <vt:lpstr>Objectifs du Projet CYREN</vt:lpstr>
      <vt:lpstr>Le projet CYREN  Méthodologie </vt:lpstr>
      <vt:lpstr>Méthodologie sur 2 axes</vt:lpstr>
      <vt:lpstr>Taux de pannes – évolution depuis 1983</vt:lpstr>
      <vt:lpstr>Taux de pannes – Répartition des pannes (impact)</vt:lpstr>
      <vt:lpstr>Taux de pannes – Evolution des principales pannes</vt:lpstr>
      <vt:lpstr>Le projet CYREN  Traitements du MCO &gt; 20 ans  pour chaque WP  </vt:lpstr>
      <vt:lpstr>Unique scénario pour les WP suivants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projet CYREN  Traitement du MCO pour le WP CaCyss (Cavités des Cyclotrons à secteurs séparés)</vt:lpstr>
      <vt:lpstr>CaCyss – Cavités des Cyclotrons à secteurs séparés</vt:lpstr>
      <vt:lpstr>CaCyss – Scénarios envisagés</vt:lpstr>
      <vt:lpstr>Le projet CYREN  Synthèse des scénarios </vt:lpstr>
      <vt:lpstr>Synthèse des scénarios Budget RH sans aléas</vt:lpstr>
      <vt:lpstr>Le projet CYREN  Planification</vt:lpstr>
      <vt:lpstr>Plannings directeurs simplifiés et préliminaires</vt:lpstr>
      <vt:lpstr> Le projet CYREN  Statut et conclusion</vt:lpstr>
      <vt:lpstr>Statut</vt:lpstr>
      <vt:lpstr>Conclusion :</vt:lpstr>
      <vt:lpstr>Merci pour votre attention au nom de l’équipe du projet CYREN</vt:lpstr>
      <vt:lpstr>Annexes</vt:lpstr>
      <vt:lpstr>Evolution de la répartition des pannes</vt:lpstr>
      <vt:lpstr>Impact Environnemental</vt:lpstr>
      <vt:lpstr>CaCyss – Historique des fuites d’eau sur les cavités des CSS</vt:lpstr>
      <vt:lpstr>CaCyss – Le scénario maximal</vt:lpstr>
      <vt:lpstr>CaCyss – Le scénario minimal</vt:lpstr>
      <vt:lpstr>CaCyss – Le scénario intermédiaire: CSS2N </vt:lpstr>
      <vt:lpstr>CaCyss – Le scénario intermédiaire: CSS2S et CSS1</vt:lpstr>
      <vt:lpstr>Programmation et impact sur l’utilisation des faisceaux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Anger Pascal</cp:lastModifiedBy>
  <cp:revision>993</cp:revision>
  <dcterms:created xsi:type="dcterms:W3CDTF">2024-02-01T13:48:29Z</dcterms:created>
  <dcterms:modified xsi:type="dcterms:W3CDTF">2025-10-08T06:44:00Z</dcterms:modified>
</cp:coreProperties>
</file>