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0071100" cy="5664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755332" y="1759573"/>
            <a:ext cx="8560436" cy="1214133"/>
          </a:xfrm>
          <a:prstGeom prst="rect">
            <a:avLst/>
          </a:prstGeom>
        </p:spPr>
        <p:txBody>
          <a:bodyPr/>
          <a:lstStyle/>
          <a:p>
            <a:r>
              <a:t>Texte du titre</a:t>
            </a:r>
          </a:p>
        </p:txBody>
      </p:sp>
      <p:sp>
        <p:nvSpPr>
          <p:cNvPr id="12" name="Texte niveau 1…"/>
          <p:cNvSpPr txBox="1">
            <a:spLocks noGrp="1"/>
          </p:cNvSpPr>
          <p:nvPr>
            <p:ph type="body" sz="quarter" idx="1"/>
          </p:nvPr>
        </p:nvSpPr>
        <p:spPr>
          <a:xfrm>
            <a:off x="1510665" y="3209713"/>
            <a:ext cx="7049770" cy="1447519"/>
          </a:xfrm>
          <a:prstGeom prst="rect">
            <a:avLst/>
          </a:prstGeom>
        </p:spPr>
        <p:txBody>
          <a:bodyPr/>
          <a:lstStyle>
            <a:lvl1pPr algn="ctr">
              <a:spcBef>
                <a:spcPts val="0"/>
              </a:spcBef>
              <a:defRPr sz="3200"/>
            </a:lvl1pPr>
            <a:lvl2pPr algn="ctr">
              <a:spcBef>
                <a:spcPts val="0"/>
              </a:spcBef>
              <a:defRPr sz="3200"/>
            </a:lvl2pPr>
            <a:lvl3pPr algn="ctr">
              <a:spcBef>
                <a:spcPts val="0"/>
              </a:spcBef>
              <a:defRPr sz="3200"/>
            </a:lvl3pPr>
            <a:lvl4pPr algn="ctr">
              <a:spcBef>
                <a:spcPts val="0"/>
              </a:spcBef>
              <a:defRPr sz="3200"/>
            </a:lvl4pPr>
            <a:lvl5pPr algn="ctr">
              <a:spcBef>
                <a:spcPts val="0"/>
              </a:spcBef>
              <a:defRPr sz="32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503237" y="225425"/>
            <a:ext cx="9069388" cy="944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Texte du titre</a:t>
            </a:r>
          </a:p>
        </p:txBody>
      </p:sp>
      <p:sp>
        <p:nvSpPr>
          <p:cNvPr id="3" name="Texte niveau 1…"/>
          <p:cNvSpPr txBox="1">
            <a:spLocks noGrp="1"/>
          </p:cNvSpPr>
          <p:nvPr>
            <p:ph type="body" idx="1"/>
          </p:nvPr>
        </p:nvSpPr>
        <p:spPr>
          <a:xfrm>
            <a:off x="503237" y="1327150"/>
            <a:ext cx="9069388" cy="32861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9383712" y="5165725"/>
            <a:ext cx="190501" cy="195647"/>
          </a:xfrm>
          <a:prstGeom prst="rect">
            <a:avLst/>
          </a:prstGeom>
          <a:ln w="12700">
            <a:miter lim="400000"/>
          </a:ln>
        </p:spPr>
        <p:txBody>
          <a:bodyPr wrap="none" lIns="0" tIns="0" rIns="0" bIns="0">
            <a:spAutoFit/>
          </a:bodyPr>
          <a:lstStyle>
            <a:lvl1pPr algn="r">
              <a:tabLst>
                <a:tab pos="444500" algn="l"/>
                <a:tab pos="889000" algn="l"/>
                <a:tab pos="1346200" algn="l"/>
                <a:tab pos="1790700" algn="l"/>
                <a:tab pos="2235200" algn="l"/>
              </a:tabLst>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449262" rtl="0" latinLnBrk="0">
        <a:lnSpc>
          <a:spcPct val="93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1pPr>
      <a:lvl2pPr marL="342900" marR="0" indent="1143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2pPr>
      <a:lvl3pPr marL="342900" marR="0" indent="5715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3pPr>
      <a:lvl4pPr marL="342900" marR="0" indent="10287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4pPr>
      <a:lvl5pPr marL="342900" marR="0" indent="14859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5pPr>
      <a:lvl6pPr marL="342900" marR="0" indent="19431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6pPr>
      <a:lvl7pPr marL="342900" marR="0" indent="24003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7pPr>
      <a:lvl8pPr marL="342900" marR="0" indent="28575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8pPr>
      <a:lvl9pPr marL="342900" marR="0" indent="3314700" algn="l" defTabSz="449262" rtl="0" latinLnBrk="0">
        <a:lnSpc>
          <a:spcPct val="93000"/>
        </a:lnSpc>
        <a:spcBef>
          <a:spcPts val="140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9pPr>
    </p:bodyStyle>
    <p:otherStyle>
      <a:lvl1pPr marL="0" marR="0" indent="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1pPr>
      <a:lvl2pPr marL="0" marR="0" indent="45720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2pPr>
      <a:lvl3pPr marL="0" marR="0" indent="91440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3pPr>
      <a:lvl4pPr marL="0" marR="0" indent="137160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4pPr>
      <a:lvl5pPr marL="0" marR="0" indent="182880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5pPr>
      <a:lvl6pPr marL="0" marR="0" indent="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6pPr>
      <a:lvl7pPr marL="0" marR="0" indent="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7pPr>
      <a:lvl8pPr marL="0" marR="0" indent="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8pPr>
      <a:lvl9pPr marL="0" marR="0" indent="0" algn="r" defTabSz="449262" rtl="0" latinLnBrk="0">
        <a:lnSpc>
          <a:spcPct val="93000"/>
        </a:lnSpc>
        <a:spcBef>
          <a:spcPts val="0"/>
        </a:spcBef>
        <a:spcAft>
          <a:spcPts val="0"/>
        </a:spcAft>
        <a:buClrTx/>
        <a:buSzTx/>
        <a:buFontTx/>
        <a:buNone/>
        <a:tabLst>
          <a:tab pos="444500" algn="l"/>
          <a:tab pos="889000" algn="l"/>
          <a:tab pos="1346200" algn="l"/>
          <a:tab pos="1790700" algn="l"/>
          <a:tab pos="2235200" algn="l"/>
        </a:tabLst>
        <a:defRPr sz="1400" b="0"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Historique du rayonnement synchrotron  et du laser à électrons libres  à Orsay/Saclay"/>
          <p:cNvSpPr txBox="1">
            <a:spLocks noGrp="1"/>
          </p:cNvSpPr>
          <p:nvPr>
            <p:ph type="ctrTitle"/>
          </p:nvPr>
        </p:nvSpPr>
        <p:spPr>
          <a:xfrm>
            <a:off x="360362" y="-31750"/>
            <a:ext cx="9070976" cy="2551113"/>
          </a:xfrm>
          <a:prstGeom prst="rect">
            <a:avLst/>
          </a:prstGeom>
        </p:spPr>
        <p:txBody>
          <a:bodyPr/>
          <a:lstStyle/>
          <a:p>
            <a:pPr>
              <a:tabLst>
                <a:tab pos="762000" algn="l"/>
                <a:tab pos="1524000" algn="l"/>
                <a:tab pos="2286000" algn="l"/>
                <a:tab pos="3048000" algn="l"/>
                <a:tab pos="3810000" algn="l"/>
                <a:tab pos="4572000" algn="l"/>
                <a:tab pos="5334000" algn="l"/>
                <a:tab pos="6096000" algn="l"/>
                <a:tab pos="6858000" algn="l"/>
                <a:tab pos="7620000" algn="l"/>
                <a:tab pos="8382000" algn="l"/>
                <a:tab pos="9144000" algn="l"/>
                <a:tab pos="9906000" algn="l"/>
                <a:tab pos="10668000" algn="l"/>
              </a:tabLst>
              <a:defRPr sz="3000">
                <a:solidFill>
                  <a:srgbClr val="C9211E"/>
                </a:solidFill>
              </a:defRPr>
            </a:pPr>
            <a:r>
              <a:t>Historique du rayonnement synchrotron </a:t>
            </a:r>
            <a:br/>
            <a:r>
              <a:t>et du laser à électrons libres </a:t>
            </a:r>
            <a:br/>
            <a:r>
              <a:t>à Orsay/Saclay</a:t>
            </a:r>
          </a:p>
        </p:txBody>
      </p:sp>
      <p:sp>
        <p:nvSpPr>
          <p:cNvPr id="32" name="Jean-Michel Ortega…"/>
          <p:cNvSpPr txBox="1">
            <a:spLocks noGrp="1"/>
          </p:cNvSpPr>
          <p:nvPr>
            <p:ph type="subTitle" sz="half" idx="1"/>
          </p:nvPr>
        </p:nvSpPr>
        <p:spPr>
          <a:xfrm>
            <a:off x="360362" y="2339975"/>
            <a:ext cx="9070976" cy="1979613"/>
          </a:xfrm>
          <a:prstGeom prst="rect">
            <a:avLst/>
          </a:prstGeom>
        </p:spPr>
        <p:txBody>
          <a:bodyPr anchor="ctr"/>
          <a:lstStyle/>
          <a:p>
            <a:pPr marL="0" indent="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2100" i="1"/>
            </a:pPr>
            <a:r>
              <a:t>Jean-Michel Ortega</a:t>
            </a:r>
          </a:p>
          <a:p>
            <a:pPr marL="0" indent="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2100"/>
            </a:pPr>
            <a:r>
              <a:t>Institut de Chimie Physique d’Orsay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Evolution sur le site du LAL/Orsay"/>
          <p:cNvSpPr txBox="1">
            <a:spLocks noGrp="1"/>
          </p:cNvSpPr>
          <p:nvPr>
            <p:ph type="title"/>
          </p:nvPr>
        </p:nvSpPr>
        <p:spPr>
          <a:xfrm>
            <a:off x="500062" y="193821"/>
            <a:ext cx="9070976" cy="946151"/>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Evolution sur le site du LAL/Orsay</a:t>
            </a:r>
          </a:p>
        </p:txBody>
      </p:sp>
      <p:sp>
        <p:nvSpPr>
          <p:cNvPr id="60" name="En 1976 le LAL achève la construction de l’anneau DCI de 1,85 GeV. Il est partagé entre la physique des particules et le le RS, car il permet d’accéder au domaine spectral des X.…"/>
          <p:cNvSpPr txBox="1">
            <a:spLocks noGrp="1"/>
          </p:cNvSpPr>
          <p:nvPr>
            <p:ph type="body" idx="1"/>
          </p:nvPr>
        </p:nvSpPr>
        <p:spPr>
          <a:xfrm>
            <a:off x="503237" y="992187"/>
            <a:ext cx="9070976" cy="4587876"/>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1976 le LAL achève la construction de l’anneau DCI de 1,85 GeV. Il est partagé entre la physique des particules et le le RS, car il permet d’accéder au domaine spectral des X.</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1985, DCI est dédié entièrement au RS.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parallèle, il est prévu de remplacer ACO par une machine optimisée pour le RS, en particulier par l’implémentation de sections droites pour y insérer des onduleurs : « SuperACO », achevé en 1988, sera à 800 MeV afin d’être complémentaire de DCI dans les domaines UV et VUV.</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2003 « SOLEIL », à Saclay, optimisée à 2,5 GeV, a remplacé avantageusement toutes les autres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2025 a débuté la construction de SOLEIL2 : Il intègre le nouveau concept d’ « ultra low emittance », un progrès considérable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UTUR du RS à Saclay : SOLEIL2"/>
          <p:cNvSpPr txBox="1">
            <a:spLocks noGrp="1"/>
          </p:cNvSpPr>
          <p:nvPr>
            <p:ph type="title"/>
          </p:nvPr>
        </p:nvSpPr>
        <p:spPr>
          <a:xfrm>
            <a:off x="342043" y="120078"/>
            <a:ext cx="9070976" cy="757968"/>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2A58CF"/>
                </a:solidFill>
              </a:defRPr>
            </a:lvl1pPr>
          </a:lstStyle>
          <a:p>
            <a:r>
              <a:t>FUTUR du RS à Saclay : SOLEIL2</a:t>
            </a:r>
          </a:p>
        </p:txBody>
      </p:sp>
      <p:sp>
        <p:nvSpPr>
          <p:cNvPr id="63" name="Transformation de l’anneau pour obtenir une émittance 50 fois meilleure…"/>
          <p:cNvSpPr txBox="1">
            <a:spLocks noGrp="1"/>
          </p:cNvSpPr>
          <p:nvPr>
            <p:ph type="body" sz="half" idx="1"/>
          </p:nvPr>
        </p:nvSpPr>
        <p:spPr>
          <a:xfrm>
            <a:off x="218230" y="3581353"/>
            <a:ext cx="9070976" cy="1783279"/>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Transformation de l’anneau pour obtenir une émittance 50 fois meilleure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=&gt; Faisceau cylindrique très fin : 10 µm (figure A. Nadji)</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Reconstruction de l’anneau, des lignes et des expériences</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Programme étalé sur 10 ans</a:t>
            </a:r>
          </a:p>
        </p:txBody>
      </p:sp>
      <p:pic>
        <p:nvPicPr>
          <p:cNvPr id="64" name="Figure Solei2.png" descr="Figure Solei2.png"/>
          <p:cNvPicPr>
            <a:picLocks noChangeAspect="1"/>
          </p:cNvPicPr>
          <p:nvPr/>
        </p:nvPicPr>
        <p:blipFill>
          <a:blip r:embed="rId2"/>
          <a:stretch>
            <a:fillRect/>
          </a:stretch>
        </p:blipFill>
        <p:spPr>
          <a:xfrm>
            <a:off x="2407145" y="813389"/>
            <a:ext cx="4693146" cy="259620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3">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lt;= Sources low emittance dont SOLEIL2"/>
          <p:cNvSpPr txBox="1">
            <a:spLocks noGrp="1"/>
          </p:cNvSpPr>
          <p:nvPr>
            <p:ph type="body" sz="quarter" idx="1"/>
          </p:nvPr>
        </p:nvSpPr>
        <p:spPr>
          <a:xfrm>
            <a:off x="6420742" y="520700"/>
            <a:ext cx="3098107" cy="1541488"/>
          </a:xfrm>
          <a:prstGeom prst="rect">
            <a:avLst/>
          </a:prstGeom>
        </p:spPr>
        <p:txBody>
          <a:bodyPr/>
          <a:lstStyle/>
          <a:p>
            <a:pPr algn="ctr"/>
            <a:r>
              <a:rPr sz="1500">
                <a:solidFill>
                  <a:srgbClr val="FF2600"/>
                </a:solidFill>
              </a:rPr>
              <a:t>&lt;= </a:t>
            </a:r>
            <a:r>
              <a:rPr sz="1500"/>
              <a:t>Sources low emittance dont </a:t>
            </a:r>
            <a:r>
              <a:rPr sz="1500">
                <a:solidFill>
                  <a:srgbClr val="FF2600"/>
                </a:solidFill>
              </a:rPr>
              <a:t>SOLEIL2</a:t>
            </a:r>
          </a:p>
        </p:txBody>
      </p:sp>
      <p:pic>
        <p:nvPicPr>
          <p:cNvPr id="67" name="Brillance Orsay-Saclay.png" descr="Brillance Orsay-Saclay.png"/>
          <p:cNvPicPr>
            <a:picLocks noChangeAspect="1"/>
          </p:cNvPicPr>
          <p:nvPr/>
        </p:nvPicPr>
        <p:blipFill>
          <a:blip r:embed="rId2"/>
          <a:stretch>
            <a:fillRect/>
          </a:stretch>
        </p:blipFill>
        <p:spPr>
          <a:xfrm>
            <a:off x="1893835" y="-1"/>
            <a:ext cx="4746886" cy="56642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Laser à électrons libres (LEL)"/>
          <p:cNvSpPr txBox="1">
            <a:spLocks noGrp="1"/>
          </p:cNvSpPr>
          <p:nvPr>
            <p:ph type="title"/>
          </p:nvPr>
        </p:nvSpPr>
        <p:spPr>
          <a:xfrm>
            <a:off x="503237" y="225425"/>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Laser à électrons libres (LEL)</a:t>
            </a:r>
          </a:p>
        </p:txBody>
      </p:sp>
      <p:sp>
        <p:nvSpPr>
          <p:cNvPr id="70" name="En 1977 apparaît soudain le LEL à Standford !"/>
          <p:cNvSpPr txBox="1">
            <a:spLocks noGrp="1"/>
          </p:cNvSpPr>
          <p:nvPr>
            <p:ph type="body" sz="quarter" idx="1"/>
          </p:nvPr>
        </p:nvSpPr>
        <p:spPr>
          <a:xfrm>
            <a:off x="503237" y="1146175"/>
            <a:ext cx="9070976" cy="473075"/>
          </a:xfrm>
          <a:prstGeom prst="rect">
            <a:avLst/>
          </a:prstGeom>
        </p:spPr>
        <p:txBody>
          <a:bodyPr/>
          <a:lstStyle>
            <a:lvl1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a:solidFill>
                  <a:srgbClr val="C9211E"/>
                </a:solidFill>
              </a:defRPr>
            </a:lvl1pPr>
          </a:lstStyle>
          <a:p>
            <a:r>
              <a:t>En 1977 apparaît soudain le LEL à Standford !</a:t>
            </a:r>
          </a:p>
        </p:txBody>
      </p:sp>
      <p:pic>
        <p:nvPicPr>
          <p:cNvPr id="71" name="image.png" descr="image.png"/>
          <p:cNvPicPr>
            <a:picLocks noChangeAspect="1"/>
          </p:cNvPicPr>
          <p:nvPr/>
        </p:nvPicPr>
        <p:blipFill>
          <a:blip r:embed="rId2"/>
          <a:stretch>
            <a:fillRect/>
          </a:stretch>
        </p:blipFill>
        <p:spPr>
          <a:xfrm>
            <a:off x="0" y="1617662"/>
            <a:ext cx="10079038" cy="1982788"/>
          </a:xfrm>
          <a:prstGeom prst="rect">
            <a:avLst/>
          </a:prstGeom>
          <a:ln w="12700">
            <a:miter lim="400000"/>
          </a:ln>
        </p:spPr>
      </p:pic>
      <p:pic>
        <p:nvPicPr>
          <p:cNvPr id="72" name="image.png" descr="image.png"/>
          <p:cNvPicPr>
            <a:picLocks noChangeAspect="1"/>
          </p:cNvPicPr>
          <p:nvPr/>
        </p:nvPicPr>
        <p:blipFill>
          <a:blip r:embed="rId3"/>
          <a:stretch>
            <a:fillRect/>
          </a:stretch>
        </p:blipFill>
        <p:spPr>
          <a:xfrm>
            <a:off x="539750" y="3600450"/>
            <a:ext cx="8459788" cy="20701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En fait le LEL peut-être vu comme une évolution vers le domaine optique des nombreux tubes électroniques qui l’ont précédé : klystron, carcinotron… et en particulier l’ubitron (R. Phillips 1957)"/>
          <p:cNvSpPr txBox="1">
            <a:spLocks noGrp="1"/>
          </p:cNvSpPr>
          <p:nvPr>
            <p:ph type="title"/>
          </p:nvPr>
        </p:nvSpPr>
        <p:spPr>
          <a:xfrm>
            <a:off x="500856" y="141148"/>
            <a:ext cx="9069388" cy="1692563"/>
          </a:xfrm>
          <a:prstGeom prst="rect">
            <a:avLst/>
          </a:prstGeom>
        </p:spPr>
        <p:txBody>
          <a:bodyPr/>
          <a:lstStyle>
            <a:lvl1pPr>
              <a:defRPr sz="2300">
                <a:solidFill>
                  <a:srgbClr val="0433FF"/>
                </a:solidFill>
              </a:defRPr>
            </a:lvl1pPr>
          </a:lstStyle>
          <a:p>
            <a:r>
              <a:t>En fait le LEL peut-être vu comme une évolution vers le domaine optique des nombreux tubes électroniques qui l’ont précédé : klystron, carcinotron… et en particulier l’ubitron (R. Phillips 1957)</a:t>
            </a:r>
          </a:p>
        </p:txBody>
      </p:sp>
      <p:pic>
        <p:nvPicPr>
          <p:cNvPr id="75" name="images.jpeg" descr="images.jpeg"/>
          <p:cNvPicPr>
            <a:picLocks noChangeAspect="1"/>
          </p:cNvPicPr>
          <p:nvPr/>
        </p:nvPicPr>
        <p:blipFill>
          <a:blip r:embed="rId2"/>
          <a:stretch>
            <a:fillRect/>
          </a:stretch>
        </p:blipFill>
        <p:spPr>
          <a:xfrm>
            <a:off x="1070865" y="1660644"/>
            <a:ext cx="7086601" cy="36830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onséquences"/>
          <p:cNvSpPr txBox="1">
            <a:spLocks noGrp="1"/>
          </p:cNvSpPr>
          <p:nvPr>
            <p:ph type="title"/>
          </p:nvPr>
        </p:nvSpPr>
        <p:spPr>
          <a:xfrm>
            <a:off x="360362" y="133350"/>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 Conséquences</a:t>
            </a:r>
          </a:p>
        </p:txBody>
      </p:sp>
      <p:sp>
        <p:nvSpPr>
          <p:cNvPr id="78" name="Le LEL suscite un vif interêt dans la communauté des accélérateurs…"/>
          <p:cNvSpPr txBox="1">
            <a:spLocks noGrp="1"/>
          </p:cNvSpPr>
          <p:nvPr>
            <p:ph type="body" idx="1"/>
          </p:nvPr>
        </p:nvSpPr>
        <p:spPr>
          <a:xfrm>
            <a:off x="342900" y="900112"/>
            <a:ext cx="9070975" cy="4319588"/>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Le LEL suscite un vif interêt dans la communauté des accélérateurs</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L’administration du président Reagan décide alors que c’est l’instrument idéal pour « la guerre des étoiles » et finance à tout va.</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Un puissant faisceau LEL (≈ 1 MW cw) serait réfléchi dans l’espace, par des miroirs à conjugaison de phase, sur les cibles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Beaucoup de projets de LEL dans le monde sont lancés, la plupart pour des projets scientifiques</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Par contre, il reste à démontrer que le LEL fonctionne car J. Madey avait beaucoup de mal à reproduire son expérience</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La course est lancée...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78">
                                            <p:bg/>
                                          </p:spTgt>
                                        </p:tgtEl>
                                        <p:attrNameLst>
                                          <p:attrName>style.visibility</p:attrName>
                                        </p:attrNameLst>
                                      </p:cBhvr>
                                      <p:to>
                                        <p:strVal val="visible"/>
                                      </p:to>
                                    </p:set>
                                    <p:anim calcmode="lin" valueType="num">
                                      <p:cBhvr>
                                        <p:cTn id="7" dur="500" fill="hold"/>
                                        <p:tgtEl>
                                          <p:spTgt spid="78">
                                            <p:bg/>
                                          </p:spTgt>
                                        </p:tgtEl>
                                        <p:attrNameLst>
                                          <p:attrName>ppt_x</p:attrName>
                                        </p:attrNameLst>
                                      </p:cBhvr>
                                      <p:tavLst>
                                        <p:tav tm="0">
                                          <p:val>
                                            <p:strVal val="#ppt_x"/>
                                          </p:val>
                                        </p:tav>
                                        <p:tav tm="100000">
                                          <p:val>
                                            <p:strVal val="#ppt_x"/>
                                          </p:val>
                                        </p:tav>
                                      </p:tavLst>
                                    </p:anim>
                                    <p:anim calcmode="lin" valueType="num">
                                      <p:cBhvr>
                                        <p:cTn id="8" dur="500" fill="hold"/>
                                        <p:tgtEl>
                                          <p:spTgt spid="7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78">
                                            <p:txEl>
                                              <p:pRg st="0" end="0"/>
                                            </p:txEl>
                                          </p:spTgt>
                                        </p:tgtEl>
                                        <p:attrNameLst>
                                          <p:attrName>style.visibility</p:attrName>
                                        </p:attrNameLst>
                                      </p:cBhvr>
                                      <p:to>
                                        <p:strVal val="visible"/>
                                      </p:to>
                                    </p:set>
                                    <p:anim calcmode="lin" valueType="num">
                                      <p:cBhvr>
                                        <p:cTn id="1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78">
                                            <p:txEl>
                                              <p:pRg st="1" end="1"/>
                                            </p:txEl>
                                          </p:spTgt>
                                        </p:tgtEl>
                                        <p:attrNameLst>
                                          <p:attrName>style.visibility</p:attrName>
                                        </p:attrNameLst>
                                      </p:cBhvr>
                                      <p:to>
                                        <p:strVal val="visible"/>
                                      </p:to>
                                    </p:set>
                                    <p:anim calcmode="lin" valueType="num">
                                      <p:cBhvr>
                                        <p:cTn id="17" dur="500" fill="hold"/>
                                        <p:tgtEl>
                                          <p:spTgt spid="7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78">
                                            <p:txEl>
                                              <p:pRg st="2" end="2"/>
                                            </p:txEl>
                                          </p:spTgt>
                                        </p:tgtEl>
                                        <p:attrNameLst>
                                          <p:attrName>style.visibility</p:attrName>
                                        </p:attrNameLst>
                                      </p:cBhvr>
                                      <p:to>
                                        <p:strVal val="visible"/>
                                      </p:to>
                                    </p:set>
                                    <p:anim calcmode="lin" valueType="num">
                                      <p:cBhvr>
                                        <p:cTn id="23" dur="500" fill="hold"/>
                                        <p:tgtEl>
                                          <p:spTgt spid="7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78">
                                            <p:txEl>
                                              <p:pRg st="3" end="3"/>
                                            </p:txEl>
                                          </p:spTgt>
                                        </p:tgtEl>
                                        <p:attrNameLst>
                                          <p:attrName>style.visibility</p:attrName>
                                        </p:attrNameLst>
                                      </p:cBhvr>
                                      <p:to>
                                        <p:strVal val="visible"/>
                                      </p:to>
                                    </p:set>
                                    <p:anim calcmode="lin" valueType="num">
                                      <p:cBhvr>
                                        <p:cTn id="29" dur="500" fill="hold"/>
                                        <p:tgtEl>
                                          <p:spTgt spid="7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78">
                                            <p:txEl>
                                              <p:pRg st="4" end="4"/>
                                            </p:txEl>
                                          </p:spTgt>
                                        </p:tgtEl>
                                        <p:attrNameLst>
                                          <p:attrName>style.visibility</p:attrName>
                                        </p:attrNameLst>
                                      </p:cBhvr>
                                      <p:to>
                                        <p:strVal val="visible"/>
                                      </p:to>
                                    </p:set>
                                    <p:anim calcmode="lin" valueType="num">
                                      <p:cBhvr>
                                        <p:cTn id="35" dur="500" fill="hold"/>
                                        <p:tgtEl>
                                          <p:spTgt spid="7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78">
                                            <p:txEl>
                                              <p:pRg st="5" end="5"/>
                                            </p:txEl>
                                          </p:spTgt>
                                        </p:tgtEl>
                                        <p:attrNameLst>
                                          <p:attrName>style.visibility</p:attrName>
                                        </p:attrNameLst>
                                      </p:cBhvr>
                                      <p:to>
                                        <p:strVal val="visible"/>
                                      </p:to>
                                    </p:set>
                                    <p:anim calcmode="lin" valueType="num">
                                      <p:cBhvr>
                                        <p:cTn id="41" dur="500" fill="hold"/>
                                        <p:tgtEl>
                                          <p:spTgt spid="78">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7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EL…"/>
          <p:cNvSpPr txBox="1">
            <a:spLocks noGrp="1"/>
          </p:cNvSpPr>
          <p:nvPr>
            <p:ph type="body" sz="quarter" idx="1"/>
          </p:nvPr>
        </p:nvSpPr>
        <p:spPr>
          <a:xfrm>
            <a:off x="0" y="1211262"/>
            <a:ext cx="1979613" cy="3648076"/>
          </a:xfrm>
          <a:prstGeom prst="rect">
            <a:avLst/>
          </a:prstGeom>
        </p:spPr>
        <p:txBody>
          <a:bodyPr/>
          <a:lstStyle/>
          <a:p>
            <a:pPr marL="418845" indent="-314134" defTabSz="435784">
              <a:spcBef>
                <a:spcPts val="1300"/>
              </a:spcBef>
              <a:buClr>
                <a:srgbClr val="000000"/>
              </a:buClr>
              <a:buSzPct val="45000"/>
              <a:buChar char="●"/>
              <a:tabLst>
                <a:tab pos="419100" algn="l"/>
                <a:tab pos="850900" algn="l"/>
                <a:tab pos="1295400" algn="l"/>
                <a:tab pos="1727200" algn="l"/>
              </a:tabLst>
              <a:defRPr sz="2134">
                <a:solidFill>
                  <a:srgbClr val="0000FF"/>
                </a:solidFill>
              </a:defRPr>
            </a:pPr>
            <a:r>
              <a:t>FEL</a:t>
            </a:r>
          </a:p>
          <a:p>
            <a:pPr marL="314134" indent="-209422" defTabSz="435784">
              <a:spcBef>
                <a:spcPts val="1300"/>
              </a:spcBef>
              <a:tabLst>
                <a:tab pos="419100" algn="l"/>
                <a:tab pos="850900" algn="l"/>
                <a:tab pos="1295400" algn="l"/>
                <a:tab pos="1727200" algn="l"/>
              </a:tabLst>
              <a:defRPr sz="2134"/>
            </a:pPr>
            <a:endParaRPr/>
          </a:p>
          <a:p>
            <a:pPr marL="314134" indent="-209422" defTabSz="435784">
              <a:spcBef>
                <a:spcPts val="1300"/>
              </a:spcBef>
              <a:tabLst>
                <a:tab pos="419100" algn="l"/>
                <a:tab pos="850900" algn="l"/>
                <a:tab pos="1295400" algn="l"/>
                <a:tab pos="1727200" algn="l"/>
              </a:tabLst>
              <a:defRPr sz="2134"/>
            </a:pPr>
            <a:endParaRPr/>
          </a:p>
          <a:p>
            <a:pPr marL="314134" indent="-209422" defTabSz="435784">
              <a:spcBef>
                <a:spcPts val="1300"/>
              </a:spcBef>
              <a:tabLst>
                <a:tab pos="419100" algn="l"/>
                <a:tab pos="850900" algn="l"/>
                <a:tab pos="1295400" algn="l"/>
                <a:tab pos="1727200" algn="l"/>
              </a:tabLst>
              <a:defRPr sz="2134"/>
            </a:pPr>
            <a:endParaRPr/>
          </a:p>
          <a:p>
            <a:pPr marL="314134" indent="-209422" defTabSz="435784">
              <a:spcBef>
                <a:spcPts val="1300"/>
              </a:spcBef>
              <a:tabLst>
                <a:tab pos="419100" algn="l"/>
                <a:tab pos="850900" algn="l"/>
                <a:tab pos="1295400" algn="l"/>
                <a:tab pos="1727200" algn="l"/>
              </a:tabLst>
              <a:defRPr sz="2134"/>
            </a:pPr>
            <a:endParaRPr/>
          </a:p>
          <a:p>
            <a:pPr marL="418845" indent="-314134" defTabSz="435784">
              <a:spcBef>
                <a:spcPts val="1300"/>
              </a:spcBef>
              <a:buClr>
                <a:srgbClr val="000000"/>
              </a:buClr>
              <a:buSzPct val="45000"/>
              <a:buChar char="●"/>
              <a:tabLst>
                <a:tab pos="419100" algn="l"/>
                <a:tab pos="850900" algn="l"/>
                <a:tab pos="1295400" algn="l"/>
                <a:tab pos="1727200" algn="l"/>
              </a:tabLst>
              <a:defRPr sz="2134">
                <a:solidFill>
                  <a:srgbClr val="0000FF"/>
                </a:solidFill>
              </a:defRPr>
            </a:pPr>
            <a:r>
              <a:t>Optical</a:t>
            </a:r>
          </a:p>
          <a:p>
            <a:pPr marL="314134" indent="-209422" defTabSz="435784">
              <a:spcBef>
                <a:spcPts val="1300"/>
              </a:spcBef>
              <a:tabLst>
                <a:tab pos="419100" algn="l"/>
                <a:tab pos="850900" algn="l"/>
                <a:tab pos="1295400" algn="l"/>
                <a:tab pos="1727200" algn="l"/>
              </a:tabLst>
              <a:defRPr sz="2134">
                <a:solidFill>
                  <a:srgbClr val="0000FF"/>
                </a:solidFill>
              </a:defRPr>
            </a:pPr>
            <a:r>
              <a:t>Klystron</a:t>
            </a:r>
          </a:p>
          <a:p>
            <a:pPr marL="314134" indent="-209422" defTabSz="435784">
              <a:spcBef>
                <a:spcPts val="1300"/>
              </a:spcBef>
              <a:tabLst>
                <a:tab pos="419100" algn="l"/>
                <a:tab pos="850900" algn="l"/>
                <a:tab pos="1295400" algn="l"/>
                <a:tab pos="1727200" algn="l"/>
              </a:tabLst>
              <a:defRPr sz="2134">
                <a:solidFill>
                  <a:srgbClr val="0000FF"/>
                </a:solidFill>
              </a:defRPr>
            </a:pPr>
            <a:r>
              <a:t>(Vinokurov)</a:t>
            </a:r>
          </a:p>
        </p:txBody>
      </p:sp>
      <p:pic>
        <p:nvPicPr>
          <p:cNvPr id="81" name="image.jpeg" descr="image.jpeg"/>
          <p:cNvPicPr>
            <a:picLocks noChangeAspect="1"/>
          </p:cNvPicPr>
          <p:nvPr/>
        </p:nvPicPr>
        <p:blipFill>
          <a:blip r:embed="rId2"/>
          <a:stretch>
            <a:fillRect/>
          </a:stretch>
        </p:blipFill>
        <p:spPr>
          <a:xfrm>
            <a:off x="2141537" y="80962"/>
            <a:ext cx="6678613" cy="2901951"/>
          </a:xfrm>
          <a:prstGeom prst="rect">
            <a:avLst/>
          </a:prstGeom>
          <a:ln w="12700">
            <a:miter lim="400000"/>
          </a:ln>
        </p:spPr>
      </p:pic>
      <p:pic>
        <p:nvPicPr>
          <p:cNvPr id="82" name="image.png" descr="image.png"/>
          <p:cNvPicPr>
            <a:picLocks noChangeAspect="1"/>
          </p:cNvPicPr>
          <p:nvPr/>
        </p:nvPicPr>
        <p:blipFill>
          <a:blip r:embed="rId3"/>
          <a:stretch>
            <a:fillRect/>
          </a:stretch>
        </p:blipFill>
        <p:spPr>
          <a:xfrm>
            <a:off x="1800225" y="3200400"/>
            <a:ext cx="8280400" cy="2470150"/>
          </a:xfrm>
          <a:prstGeom prst="rect">
            <a:avLst/>
          </a:prstGeom>
          <a:ln w="12700">
            <a:miter lim="400000"/>
          </a:ln>
        </p:spPr>
      </p:pic>
      <p:sp>
        <p:nvSpPr>
          <p:cNvPr id="83" name="Rectangle"/>
          <p:cNvSpPr/>
          <p:nvPr/>
        </p:nvSpPr>
        <p:spPr>
          <a:xfrm>
            <a:off x="1800225" y="3419475"/>
            <a:ext cx="1439863" cy="360363"/>
          </a:xfrm>
          <a:prstGeom prst="rect">
            <a:avLst/>
          </a:prstGeom>
          <a:solidFill>
            <a:srgbClr val="FFFFFF"/>
          </a:solidFill>
          <a:ln>
            <a:solidFill>
              <a:srgbClr val="FFFFFF"/>
            </a:solidFill>
          </a:ln>
        </p:spPr>
        <p:txBody>
          <a:bodyPr lIns="45719" rIns="45719" anchor="ctr"/>
          <a:lstStyle/>
          <a:p>
            <a:pPr>
              <a:defRPr>
                <a:latin typeface="Arial"/>
                <a:ea typeface="Arial"/>
                <a:cs typeface="Arial"/>
                <a:sym typeface="Arial"/>
              </a:defRPr>
            </a:pPr>
            <a:endParaRPr/>
          </a:p>
        </p:txBody>
      </p:sp>
      <p:sp>
        <p:nvSpPr>
          <p:cNvPr id="84" name="Rectangle"/>
          <p:cNvSpPr/>
          <p:nvPr/>
        </p:nvSpPr>
        <p:spPr>
          <a:xfrm>
            <a:off x="2160587" y="3779837"/>
            <a:ext cx="179388" cy="720726"/>
          </a:xfrm>
          <a:prstGeom prst="rect">
            <a:avLst/>
          </a:prstGeom>
          <a:solidFill>
            <a:srgbClr val="FFFFFF"/>
          </a:solidFill>
          <a:ln>
            <a:solidFill>
              <a:srgbClr val="FFFFFF"/>
            </a:solidFill>
          </a:ln>
        </p:spPr>
        <p:txBody>
          <a:bodyPr lIns="45719" rIns="45719" anchor="ctr"/>
          <a:lstStyle/>
          <a:p>
            <a:pPr>
              <a:defRPr>
                <a:latin typeface="Arial"/>
                <a:ea typeface="Arial"/>
                <a:cs typeface="Arial"/>
                <a:sym typeface="Arial"/>
              </a:defRPr>
            </a:pPr>
            <a:endParaRPr/>
          </a:p>
        </p:txBody>
      </p:sp>
      <p:sp>
        <p:nvSpPr>
          <p:cNvPr id="85" name="Rectangle"/>
          <p:cNvSpPr/>
          <p:nvPr/>
        </p:nvSpPr>
        <p:spPr>
          <a:xfrm>
            <a:off x="2160587" y="4319587"/>
            <a:ext cx="1619251" cy="179388"/>
          </a:xfrm>
          <a:prstGeom prst="rect">
            <a:avLst/>
          </a:prstGeom>
          <a:solidFill>
            <a:srgbClr val="FFFFFF"/>
          </a:solidFill>
          <a:ln>
            <a:solidFill>
              <a:srgbClr val="FFFFFF"/>
            </a:solidFill>
          </a:ln>
        </p:spPr>
        <p:txBody>
          <a:bodyPr lIns="45719" rIns="45719" anchor="ctr"/>
          <a:lstStyle/>
          <a:p>
            <a:pPr>
              <a:defRPr>
                <a:latin typeface="Arial"/>
                <a:ea typeface="Arial"/>
                <a:cs typeface="Arial"/>
                <a:sym typeface="Arial"/>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EL sur ACO"/>
          <p:cNvSpPr txBox="1">
            <a:spLocks noGrp="1"/>
          </p:cNvSpPr>
          <p:nvPr>
            <p:ph type="title"/>
          </p:nvPr>
        </p:nvSpPr>
        <p:spPr>
          <a:xfrm>
            <a:off x="550862" y="112712"/>
            <a:ext cx="9036051" cy="674688"/>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LEL sur ACO</a:t>
            </a:r>
          </a:p>
        </p:txBody>
      </p:sp>
      <p:sp>
        <p:nvSpPr>
          <p:cNvPr id="88" name="En 1978 Y. Petroff et Y. Farge, directeurs du LURE s’y intéressent et  montent une collaboration avec J. Madey et le CEA pour réaliser un LEL…"/>
          <p:cNvSpPr txBox="1">
            <a:spLocks noGrp="1"/>
          </p:cNvSpPr>
          <p:nvPr>
            <p:ph type="body" idx="1"/>
          </p:nvPr>
        </p:nvSpPr>
        <p:spPr>
          <a:xfrm>
            <a:off x="515937" y="684212"/>
            <a:ext cx="9070976" cy="4895851"/>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1978 Y. Petroff et Y. Farge, directeurs du LURE s’y intéressent et  montent une collaboration avec J. Madey et le CEA pour réaliser un LEL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Ils constituent une équipe CNRS/CEA et Stanford</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Le gain étant faible, ACO est opéré à basse énergie (150 – 200 MeV), le faisceau étant dans le visible</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Le gain, mesuré par l’amplification d’un laser extérieur est très faible :</a:t>
            </a:r>
          </a:p>
          <a:p>
            <a:pPr marL="323850" indent="-215900">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2 10</a:t>
            </a:r>
            <a:r>
              <a:rPr baseline="33000"/>
              <a:t>-4</a:t>
            </a:r>
            <a:r>
              <a:t> par passage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L’onduleur est alors refait en klystron optique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Un gros travail est entrepris sur les miroirs afin d’obtenir R &gt; 0,999</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L’oscillation est obtenue en 1983 avec un gain &gt; 2 10</a:t>
            </a:r>
            <a:r>
              <a:rPr baseline="33000"/>
              <a:t>-3  </a:t>
            </a:r>
            <a:r>
              <a:t>: C’est le 2</a:t>
            </a:r>
            <a:r>
              <a:rPr baseline="33000"/>
              <a:t>ème</a:t>
            </a:r>
            <a:r>
              <a:t> LEL après celui de Madey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88">
                                            <p:bg/>
                                          </p:spTgt>
                                        </p:tgtEl>
                                        <p:attrNameLst>
                                          <p:attrName>style.visibility</p:attrName>
                                        </p:attrNameLst>
                                      </p:cBhvr>
                                      <p:to>
                                        <p:strVal val="visible"/>
                                      </p:to>
                                    </p:set>
                                    <p:anim calcmode="lin" valueType="num">
                                      <p:cBhvr>
                                        <p:cTn id="7" dur="500" fill="hold"/>
                                        <p:tgtEl>
                                          <p:spTgt spid="88">
                                            <p:bg/>
                                          </p:spTgt>
                                        </p:tgtEl>
                                        <p:attrNameLst>
                                          <p:attrName>ppt_x</p:attrName>
                                        </p:attrNameLst>
                                      </p:cBhvr>
                                      <p:tavLst>
                                        <p:tav tm="0">
                                          <p:val>
                                            <p:strVal val="#ppt_x"/>
                                          </p:val>
                                        </p:tav>
                                        <p:tav tm="100000">
                                          <p:val>
                                            <p:strVal val="#ppt_x"/>
                                          </p:val>
                                        </p:tav>
                                      </p:tavLst>
                                    </p:anim>
                                    <p:anim calcmode="lin" valueType="num">
                                      <p:cBhvr>
                                        <p:cTn id="8" dur="500" fill="hold"/>
                                        <p:tgtEl>
                                          <p:spTgt spid="8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88">
                                            <p:txEl>
                                              <p:pRg st="0" end="0"/>
                                            </p:txEl>
                                          </p:spTgt>
                                        </p:tgtEl>
                                        <p:attrNameLst>
                                          <p:attrName>style.visibility</p:attrName>
                                        </p:attrNameLst>
                                      </p:cBhvr>
                                      <p:to>
                                        <p:strVal val="visible"/>
                                      </p:to>
                                    </p:set>
                                    <p:anim calcmode="lin" valueType="num">
                                      <p:cBhvr>
                                        <p:cTn id="11"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88">
                                            <p:txEl>
                                              <p:pRg st="1" end="1"/>
                                            </p:txEl>
                                          </p:spTgt>
                                        </p:tgtEl>
                                        <p:attrNameLst>
                                          <p:attrName>style.visibility</p:attrName>
                                        </p:attrNameLst>
                                      </p:cBhvr>
                                      <p:to>
                                        <p:strVal val="visible"/>
                                      </p:to>
                                    </p:set>
                                    <p:anim calcmode="lin" valueType="num">
                                      <p:cBhvr>
                                        <p:cTn id="17" dur="50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88">
                                            <p:txEl>
                                              <p:pRg st="2" end="2"/>
                                            </p:txEl>
                                          </p:spTgt>
                                        </p:tgtEl>
                                        <p:attrNameLst>
                                          <p:attrName>style.visibility</p:attrName>
                                        </p:attrNameLst>
                                      </p:cBhvr>
                                      <p:to>
                                        <p:strVal val="visible"/>
                                      </p:to>
                                    </p:set>
                                    <p:anim calcmode="lin" valueType="num">
                                      <p:cBhvr>
                                        <p:cTn id="23" dur="50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88">
                                            <p:txEl>
                                              <p:pRg st="3" end="3"/>
                                            </p:txEl>
                                          </p:spTgt>
                                        </p:tgtEl>
                                        <p:attrNameLst>
                                          <p:attrName>style.visibility</p:attrName>
                                        </p:attrNameLst>
                                      </p:cBhvr>
                                      <p:to>
                                        <p:strVal val="visible"/>
                                      </p:to>
                                    </p:set>
                                    <p:anim calcmode="lin" valueType="num">
                                      <p:cBhvr>
                                        <p:cTn id="29" dur="50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88">
                                            <p:txEl>
                                              <p:pRg st="4" end="4"/>
                                            </p:txEl>
                                          </p:spTgt>
                                        </p:tgtEl>
                                        <p:attrNameLst>
                                          <p:attrName>style.visibility</p:attrName>
                                        </p:attrNameLst>
                                      </p:cBhvr>
                                      <p:to>
                                        <p:strVal val="visible"/>
                                      </p:to>
                                    </p:set>
                                    <p:anim calcmode="lin" valueType="num">
                                      <p:cBhvr>
                                        <p:cTn id="35" dur="50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88">
                                            <p:txEl>
                                              <p:pRg st="5" end="5"/>
                                            </p:txEl>
                                          </p:spTgt>
                                        </p:tgtEl>
                                        <p:attrNameLst>
                                          <p:attrName>style.visibility</p:attrName>
                                        </p:attrNameLst>
                                      </p:cBhvr>
                                      <p:to>
                                        <p:strVal val="visible"/>
                                      </p:to>
                                    </p:set>
                                    <p:anim calcmode="lin" valueType="num">
                                      <p:cBhvr>
                                        <p:cTn id="41" dur="500" fill="hold"/>
                                        <p:tgtEl>
                                          <p:spTgt spid="88">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p:tmAbs val="0"/>
                                  </p:iterate>
                                  <p:childTnLst>
                                    <p:set>
                                      <p:cBhvr>
                                        <p:cTn id="46" fill="hold"/>
                                        <p:tgtEl>
                                          <p:spTgt spid="88">
                                            <p:txEl>
                                              <p:pRg st="6" end="6"/>
                                            </p:txEl>
                                          </p:spTgt>
                                        </p:tgtEl>
                                        <p:attrNameLst>
                                          <p:attrName>style.visibility</p:attrName>
                                        </p:attrNameLst>
                                      </p:cBhvr>
                                      <p:to>
                                        <p:strVal val="visible"/>
                                      </p:to>
                                    </p:set>
                                    <p:anim calcmode="lin" valueType="num">
                                      <p:cBhvr>
                                        <p:cTn id="47" dur="500" fill="hold"/>
                                        <p:tgtEl>
                                          <p:spTgt spid="88">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8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iterate>
                                    <p:tmAbs val="0"/>
                                  </p:iterate>
                                  <p:childTnLst>
                                    <p:set>
                                      <p:cBhvr>
                                        <p:cTn id="52" fill="hold"/>
                                        <p:tgtEl>
                                          <p:spTgt spid="88">
                                            <p:txEl>
                                              <p:pRg st="7" end="7"/>
                                            </p:txEl>
                                          </p:spTgt>
                                        </p:tgtEl>
                                        <p:attrNameLst>
                                          <p:attrName>style.visibility</p:attrName>
                                        </p:attrNameLst>
                                      </p:cBhvr>
                                      <p:to>
                                        <p:strVal val="visible"/>
                                      </p:to>
                                    </p:set>
                                    <p:anim calcmode="lin" valueType="num">
                                      <p:cBhvr>
                                        <p:cTn id="53" dur="500" fill="hold"/>
                                        <p:tgtEl>
                                          <p:spTgt spid="88">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png" descr="image.png"/>
          <p:cNvPicPr>
            <a:picLocks noChangeAspect="1"/>
          </p:cNvPicPr>
          <p:nvPr/>
        </p:nvPicPr>
        <p:blipFill>
          <a:blip r:embed="rId2"/>
          <a:stretch>
            <a:fillRect/>
          </a:stretch>
        </p:blipFill>
        <p:spPr>
          <a:xfrm>
            <a:off x="900112" y="0"/>
            <a:ext cx="7756526" cy="566896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jpeg" descr="image.jpeg"/>
          <p:cNvPicPr>
            <a:picLocks noChangeAspect="1"/>
          </p:cNvPicPr>
          <p:nvPr/>
        </p:nvPicPr>
        <p:blipFill>
          <a:blip r:embed="rId2"/>
          <a:stretch>
            <a:fillRect/>
          </a:stretch>
        </p:blipFill>
        <p:spPr>
          <a:xfrm>
            <a:off x="1260475" y="0"/>
            <a:ext cx="7559675" cy="566896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e Rayonnement synchrotron"/>
          <p:cNvSpPr txBox="1">
            <a:spLocks noGrp="1"/>
          </p:cNvSpPr>
          <p:nvPr>
            <p:ph type="title"/>
          </p:nvPr>
        </p:nvSpPr>
        <p:spPr>
          <a:xfrm>
            <a:off x="468312" y="133350"/>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Le Rayonnement synchrotron</a:t>
            </a:r>
          </a:p>
        </p:txBody>
      </p:sp>
      <p:sp>
        <p:nvSpPr>
          <p:cNvPr id="35" name="Rayonnement caractérisé par un grand effet Doppler relativiste…"/>
          <p:cNvSpPr txBox="1">
            <a:spLocks noGrp="1"/>
          </p:cNvSpPr>
          <p:nvPr>
            <p:ph type="body" idx="1"/>
          </p:nvPr>
        </p:nvSpPr>
        <p:spPr>
          <a:xfrm>
            <a:off x="468312" y="1089554"/>
            <a:ext cx="9070976" cy="4319588"/>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Rayonnement caractérisé par un grand effet Doppler relativiste</a:t>
            </a:r>
            <a:endParaRPr baseline="33000"/>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Peut couvrir un extrêmement large spectre : X--→ mm</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Forte Brillance : Intensité/∂t/∂S/∂Ω/∂λ</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Avait fait l’objet d’études théoriques (Liénard, Schott, Schwinger…)</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Appelé « Rayonnement d’orbite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Recherché dans les Betatrons au début des années 40</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Mais observé en 1947pour la 1</a:t>
            </a:r>
            <a:r>
              <a:rPr baseline="33000"/>
              <a:t>ére</a:t>
            </a:r>
            <a:r>
              <a:t> fois sur le synchrotron de 70 MeV de GE dans le visible (chambre en verre)</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Etudié depuis lors sur des synchrotrons d’énergies croissantes</a:t>
            </a:r>
          </a:p>
        </p:txBody>
      </p:sp>
      <p:pic>
        <p:nvPicPr>
          <p:cNvPr id="36" name="image.pdf" descr="image.pdf"/>
          <p:cNvPicPr>
            <a:picLocks noChangeAspect="1"/>
          </p:cNvPicPr>
          <p:nvPr/>
        </p:nvPicPr>
        <p:blipFill>
          <a:blip r:embed="rId2"/>
          <a:stretch>
            <a:fillRect/>
          </a:stretch>
        </p:blipFill>
        <p:spPr>
          <a:xfrm>
            <a:off x="4421187" y="2528887"/>
            <a:ext cx="1270001" cy="169863"/>
          </a:xfrm>
          <a:prstGeom prst="rect">
            <a:avLst/>
          </a:prstGeom>
          <a:ln w="12700">
            <a:miter lim="400000"/>
          </a:ln>
        </p:spPr>
      </p:pic>
      <p:pic>
        <p:nvPicPr>
          <p:cNvPr id="37" name="image.pdf" descr="image.pdf"/>
          <p:cNvPicPr>
            <a:picLocks noChangeAspect="1"/>
          </p:cNvPicPr>
          <p:nvPr/>
        </p:nvPicPr>
        <p:blipFill>
          <a:blip r:embed="rId2"/>
          <a:stretch>
            <a:fillRect/>
          </a:stretch>
        </p:blipFill>
        <p:spPr>
          <a:xfrm>
            <a:off x="4421187" y="2528887"/>
            <a:ext cx="1270001" cy="1698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5">
                                            <p:bg/>
                                          </p:spTgt>
                                        </p:tgtEl>
                                        <p:attrNameLst>
                                          <p:attrName>style.visibility</p:attrName>
                                        </p:attrNameLst>
                                      </p:cBhvr>
                                      <p:to>
                                        <p:strVal val="visible"/>
                                      </p:to>
                                    </p:set>
                                    <p:anim calcmode="lin" valueType="num">
                                      <p:cBhvr>
                                        <p:cTn id="7" dur="500" fill="hold"/>
                                        <p:tgtEl>
                                          <p:spTgt spid="35">
                                            <p:bg/>
                                          </p:spTgt>
                                        </p:tgtEl>
                                        <p:attrNameLst>
                                          <p:attrName>ppt_x</p:attrName>
                                        </p:attrNameLst>
                                      </p:cBhvr>
                                      <p:tavLst>
                                        <p:tav tm="0">
                                          <p:val>
                                            <p:strVal val="#ppt_x"/>
                                          </p:val>
                                        </p:tav>
                                        <p:tav tm="100000">
                                          <p:val>
                                            <p:strVal val="#ppt_x"/>
                                          </p:val>
                                        </p:tav>
                                      </p:tavLst>
                                    </p:anim>
                                    <p:anim calcmode="lin" valueType="num">
                                      <p:cBhvr>
                                        <p:cTn id="8" dur="500" fill="hold"/>
                                        <p:tgtEl>
                                          <p:spTgt spid="3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35">
                                            <p:txEl>
                                              <p:pRg st="0" end="0"/>
                                            </p:txEl>
                                          </p:spTgt>
                                        </p:tgtEl>
                                        <p:attrNameLst>
                                          <p:attrName>style.visibility</p:attrName>
                                        </p:attrNameLst>
                                      </p:cBhvr>
                                      <p:to>
                                        <p:strVal val="visible"/>
                                      </p:to>
                                    </p:set>
                                    <p:anim calcmode="lin" valueType="num">
                                      <p:cBhvr>
                                        <p:cTn id="11"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35">
                                            <p:txEl>
                                              <p:pRg st="1" end="1"/>
                                            </p:txEl>
                                          </p:spTgt>
                                        </p:tgtEl>
                                        <p:attrNameLst>
                                          <p:attrName>style.visibility</p:attrName>
                                        </p:attrNameLst>
                                      </p:cBhvr>
                                      <p:to>
                                        <p:strVal val="visible"/>
                                      </p:to>
                                    </p:set>
                                    <p:anim calcmode="lin" valueType="num">
                                      <p:cBhvr>
                                        <p:cTn id="1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35">
                                            <p:txEl>
                                              <p:pRg st="2" end="2"/>
                                            </p:txEl>
                                          </p:spTgt>
                                        </p:tgtEl>
                                        <p:attrNameLst>
                                          <p:attrName>style.visibility</p:attrName>
                                        </p:attrNameLst>
                                      </p:cBhvr>
                                      <p:to>
                                        <p:strVal val="visible"/>
                                      </p:to>
                                    </p:set>
                                    <p:anim calcmode="lin" valueType="num">
                                      <p:cBhvr>
                                        <p:cTn id="23"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35">
                                            <p:txEl>
                                              <p:pRg st="3" end="3"/>
                                            </p:txEl>
                                          </p:spTgt>
                                        </p:tgtEl>
                                        <p:attrNameLst>
                                          <p:attrName>style.visibility</p:attrName>
                                        </p:attrNameLst>
                                      </p:cBhvr>
                                      <p:to>
                                        <p:strVal val="visible"/>
                                      </p:to>
                                    </p:set>
                                    <p:anim calcmode="lin" valueType="num">
                                      <p:cBhvr>
                                        <p:cTn id="29"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35">
                                            <p:txEl>
                                              <p:pRg st="4" end="4"/>
                                            </p:txEl>
                                          </p:spTgt>
                                        </p:tgtEl>
                                        <p:attrNameLst>
                                          <p:attrName>style.visibility</p:attrName>
                                        </p:attrNameLst>
                                      </p:cBhvr>
                                      <p:to>
                                        <p:strVal val="visible"/>
                                      </p:to>
                                    </p:set>
                                    <p:anim calcmode="lin" valueType="num">
                                      <p:cBhvr>
                                        <p:cTn id="35" dur="500" fill="hold"/>
                                        <p:tgtEl>
                                          <p:spTgt spid="3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35">
                                            <p:txEl>
                                              <p:pRg st="5" end="5"/>
                                            </p:txEl>
                                          </p:spTgt>
                                        </p:tgtEl>
                                        <p:attrNameLst>
                                          <p:attrName>style.visibility</p:attrName>
                                        </p:attrNameLst>
                                      </p:cBhvr>
                                      <p:to>
                                        <p:strVal val="visible"/>
                                      </p:to>
                                    </p:set>
                                    <p:anim calcmode="lin" valueType="num">
                                      <p:cBhvr>
                                        <p:cTn id="41" dur="5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p:tmAbs val="0"/>
                                  </p:iterate>
                                  <p:childTnLst>
                                    <p:set>
                                      <p:cBhvr>
                                        <p:cTn id="46" fill="hold"/>
                                        <p:tgtEl>
                                          <p:spTgt spid="35">
                                            <p:txEl>
                                              <p:pRg st="6" end="6"/>
                                            </p:txEl>
                                          </p:spTgt>
                                        </p:tgtEl>
                                        <p:attrNameLst>
                                          <p:attrName>style.visibility</p:attrName>
                                        </p:attrNameLst>
                                      </p:cBhvr>
                                      <p:to>
                                        <p:strVal val="visible"/>
                                      </p:to>
                                    </p:set>
                                    <p:anim calcmode="lin" valueType="num">
                                      <p:cBhvr>
                                        <p:cTn id="47" dur="500" fill="hold"/>
                                        <p:tgtEl>
                                          <p:spTgt spid="35">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iterate>
                                    <p:tmAbs val="0"/>
                                  </p:iterate>
                                  <p:childTnLst>
                                    <p:set>
                                      <p:cBhvr>
                                        <p:cTn id="52" fill="hold"/>
                                        <p:tgtEl>
                                          <p:spTgt spid="35">
                                            <p:txEl>
                                              <p:pRg st="7" end="7"/>
                                            </p:txEl>
                                          </p:spTgt>
                                        </p:tgtEl>
                                        <p:attrNameLst>
                                          <p:attrName>style.visibility</p:attrName>
                                        </p:attrNameLst>
                                      </p:cBhvr>
                                      <p:to>
                                        <p:strVal val="visible"/>
                                      </p:to>
                                    </p:set>
                                    <p:anim calcmode="lin" valueType="num">
                                      <p:cBhvr>
                                        <p:cTn id="53" dur="500" fill="hold"/>
                                        <p:tgtEl>
                                          <p:spTgt spid="35">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jpeg" descr="image.jpeg"/>
          <p:cNvPicPr>
            <a:picLocks noChangeAspect="1"/>
          </p:cNvPicPr>
          <p:nvPr/>
        </p:nvPicPr>
        <p:blipFill>
          <a:blip r:embed="rId2"/>
          <a:stretch>
            <a:fillRect/>
          </a:stretch>
        </p:blipFill>
        <p:spPr>
          <a:xfrm>
            <a:off x="1079500" y="0"/>
            <a:ext cx="7559675" cy="5668963"/>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Développements au LURE : LEL SuperACO"/>
          <p:cNvSpPr txBox="1">
            <a:spLocks noGrp="1"/>
          </p:cNvSpPr>
          <p:nvPr>
            <p:ph type="title"/>
          </p:nvPr>
        </p:nvSpPr>
        <p:spPr>
          <a:xfrm>
            <a:off x="503237" y="225425"/>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3465A4"/>
                </a:solidFill>
              </a:defRPr>
            </a:lvl1pPr>
          </a:lstStyle>
          <a:p>
            <a:r>
              <a:t>Développements au LURE : LEL SuperACO</a:t>
            </a:r>
          </a:p>
        </p:txBody>
      </p:sp>
      <p:sp>
        <p:nvSpPr>
          <p:cNvPr id="97" name="Un a LEL été développé sur SuperACO (laser obtenu en 1989, M. Billardon, M.E. Couprie et al.))…"/>
          <p:cNvSpPr txBox="1">
            <a:spLocks noGrp="1"/>
          </p:cNvSpPr>
          <p:nvPr>
            <p:ph type="body" idx="1"/>
          </p:nvPr>
        </p:nvSpPr>
        <p:spPr>
          <a:xfrm>
            <a:off x="503237" y="1327150"/>
            <a:ext cx="9070976" cy="3287713"/>
          </a:xfrm>
          <a:prstGeom prst="rect">
            <a:avLst/>
          </a:prstGeom>
        </p:spPr>
        <p:txBody>
          <a:bodyPr/>
          <a:lstStyle/>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Un a LEL été développé sur SuperACO (laser obtenu en 1989, </a:t>
            </a:r>
            <a:r>
              <a:rPr i="1"/>
              <a:t>M. Billardon, M.E. Couprie et al.</a:t>
            </a:r>
            <a:r>
              <a:t>))</a:t>
            </a:r>
          </a:p>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Performances bien  supérieures à celui d’ACO : puissance 300 mW, domaine spectral du visible à l’UV, expériences d’utilisateurs en particulier en couplant avec le rayonnement synchrotron.</a:t>
            </a:r>
          </a:p>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Nombreuses études théoriques</a:t>
            </a:r>
          </a:p>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Le projet développé sur SOLEIL n’a malheureusement pas été retenu : crainte de perturber le reste de la machine et limitations intrinsèques</a:t>
            </a:r>
          </a:p>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En effet la longueur de l’onduleur est contrainte, le courant crête est limité et les miroirs difficiles à réaliser.</a:t>
            </a:r>
          </a:p>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De plus l’effet du LEL sur le faisceau est cumulatif (pendant un temps d’amortissement de l’anneau) et peut conduire à des comportements chaotiques particulièrement étudiés sur Super-ACO</a:t>
            </a:r>
          </a:p>
          <a:p>
            <a:pPr marL="319531" indent="-239649" defTabSz="332454">
              <a:spcBef>
                <a:spcPts val="1000"/>
              </a:spcBef>
              <a:buClr>
                <a:srgbClr val="000000"/>
              </a:buClr>
              <a:buSzPct val="45000"/>
              <a:buChar char="●"/>
              <a:tabLst>
                <a:tab pos="317500" algn="l"/>
                <a:tab pos="647700" algn="l"/>
                <a:tab pos="990600" algn="l"/>
                <a:tab pos="1320800" algn="l"/>
                <a:tab pos="1651000" algn="l"/>
                <a:tab pos="1981200" algn="l"/>
                <a:tab pos="2311400" algn="l"/>
                <a:tab pos="2654300" algn="l"/>
                <a:tab pos="2984500" algn="l"/>
                <a:tab pos="3314700" algn="l"/>
                <a:tab pos="3644900" algn="l"/>
                <a:tab pos="3975100" algn="l"/>
                <a:tab pos="4305300" algn="l"/>
                <a:tab pos="4648200" algn="l"/>
                <a:tab pos="4978400" algn="l"/>
                <a:tab pos="5308600" algn="l"/>
                <a:tab pos="5638800" algn="l"/>
                <a:tab pos="5969000" algn="l"/>
                <a:tab pos="6311900" algn="l"/>
                <a:tab pos="6642100" algn="l"/>
              </a:tabLst>
              <a:defRPr sz="1554"/>
            </a:pPr>
            <a:r>
              <a:t>A l’heure actuelle les LEL en activité ou en projet sont essentiellement sur accélérateurs linéaires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9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9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Développements au LURE : LEL CLIO"/>
          <p:cNvSpPr txBox="1">
            <a:spLocks noGrp="1"/>
          </p:cNvSpPr>
          <p:nvPr>
            <p:ph type="title"/>
          </p:nvPr>
        </p:nvSpPr>
        <p:spPr>
          <a:xfrm>
            <a:off x="500062" y="225425"/>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3465A4"/>
                </a:solidFill>
              </a:defRPr>
            </a:lvl1pPr>
          </a:lstStyle>
          <a:p>
            <a:r>
              <a:t>Développements au LURE : LEL CLIO</a:t>
            </a:r>
          </a:p>
        </p:txBody>
      </p:sp>
      <p:sp>
        <p:nvSpPr>
          <p:cNvPr id="100" name="Un LEL infrarouge « CLIO » a été développé au LURE en collaboration avec le LAL et le CEA à partir de 1986…"/>
          <p:cNvSpPr txBox="1">
            <a:spLocks noGrp="1"/>
          </p:cNvSpPr>
          <p:nvPr>
            <p:ph type="body" idx="1"/>
          </p:nvPr>
        </p:nvSpPr>
        <p:spPr>
          <a:xfrm>
            <a:off x="360362" y="1188243"/>
            <a:ext cx="9070976" cy="3287714"/>
          </a:xfrm>
          <a:prstGeom prst="rect">
            <a:avLst/>
          </a:prstGeom>
        </p:spPr>
        <p:txBody>
          <a:bodyPr/>
          <a:lstStyle/>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Un LEL infrarouge « CLIO » a été développé au LURE en collaboration avec le LAL et le CEA à partir de 1986 </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L’effet laser a été obtenu début 1992 (</a:t>
            </a:r>
            <a:r>
              <a:rPr i="1"/>
              <a:t>J.M. Ortega, R. Prazeres et al.</a:t>
            </a:r>
            <a:r>
              <a:t>)</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Nombreuses améliorations : puissance domaine spectral, contrôle des utilisateurs...</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CLIO et FELIX (Hollande) ont été les premiers LEL IR vraiment opérationnels pour les utilisateurs</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Interêt majeurs : accordabilité et puissance crête : spectroscopie de milieux dilués (surfaces, phase gaz)</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Expériences dédiées installées en permanence</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Plusieurs centaines de publications</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Le LEL a fonctionné de façon très fiable jusqu’en 2020. Depuis lors nombreuses vicissitudes : réductions de personnel, de crédits… et inondation en 2024 !</a:t>
            </a:r>
          </a:p>
          <a:p>
            <a:pPr marL="306577" indent="-229933" defTabSz="318976">
              <a:spcBef>
                <a:spcPts val="900"/>
              </a:spcBef>
              <a:buClr>
                <a:srgbClr val="000000"/>
              </a:buClr>
              <a:buSzPct val="45000"/>
              <a:buChar char="●"/>
              <a:tabLst>
                <a:tab pos="304800" algn="l"/>
                <a:tab pos="622300" algn="l"/>
                <a:tab pos="952500" algn="l"/>
                <a:tab pos="1270000" algn="l"/>
                <a:tab pos="1574800" algn="l"/>
                <a:tab pos="1905000" algn="l"/>
                <a:tab pos="2222500" algn="l"/>
                <a:tab pos="2540000" algn="l"/>
                <a:tab pos="2857500" algn="l"/>
                <a:tab pos="3175000" algn="l"/>
                <a:tab pos="3505200" algn="l"/>
                <a:tab pos="3822700" algn="l"/>
                <a:tab pos="4127500" algn="l"/>
                <a:tab pos="4457700" algn="l"/>
                <a:tab pos="4775200" algn="l"/>
                <a:tab pos="5092700" algn="l"/>
                <a:tab pos="5410200" algn="l"/>
                <a:tab pos="5727700" algn="l"/>
                <a:tab pos="6057900" algn="l"/>
                <a:tab pos="6362700" algn="l"/>
              </a:tabLst>
              <a:defRPr sz="1491"/>
            </a:pPr>
            <a:r>
              <a:t>C’est reparti en 2025 mais avenir incertain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0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0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0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0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0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1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png" descr="image.png"/>
          <p:cNvPicPr>
            <a:picLocks noChangeAspect="1"/>
          </p:cNvPicPr>
          <p:nvPr/>
        </p:nvPicPr>
        <p:blipFill>
          <a:blip r:embed="rId2"/>
          <a:stretch>
            <a:fillRect/>
          </a:stretch>
        </p:blipFill>
        <p:spPr>
          <a:xfrm>
            <a:off x="1081087" y="0"/>
            <a:ext cx="7559676" cy="566896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European XFEL (supraconducteur)…"/>
          <p:cNvSpPr txBox="1">
            <a:spLocks noGrp="1"/>
          </p:cNvSpPr>
          <p:nvPr>
            <p:ph type="title"/>
          </p:nvPr>
        </p:nvSpPr>
        <p:spPr>
          <a:xfrm>
            <a:off x="500856" y="225425"/>
            <a:ext cx="9069388" cy="944563"/>
          </a:xfrm>
          <a:prstGeom prst="rect">
            <a:avLst/>
          </a:prstGeom>
        </p:spPr>
        <p:txBody>
          <a:bodyPr/>
          <a:lstStyle/>
          <a:p>
            <a:pPr>
              <a:defRPr sz="3500">
                <a:solidFill>
                  <a:srgbClr val="0433FF"/>
                </a:solidFill>
              </a:defRPr>
            </a:pPr>
            <a:r>
              <a:t>European XFEL (supraconducteur) </a:t>
            </a:r>
          </a:p>
          <a:p>
            <a:pPr>
              <a:defRPr sz="3500">
                <a:solidFill>
                  <a:srgbClr val="0433FF"/>
                </a:solidFill>
              </a:defRPr>
            </a:pPr>
            <a:r>
              <a:rPr sz="1700"/>
              <a:t>(collaboration internationale dont la France, situé à Hambourg)</a:t>
            </a:r>
          </a:p>
        </p:txBody>
      </p:sp>
      <p:pic>
        <p:nvPicPr>
          <p:cNvPr id="105" name="Overall-layout-of-the-European-XFEL-facility-The-electron-accelerator-leads-into-two.tif.png" descr="Overall-layout-of-the-European-XFEL-facility-The-electron-accelerator-leads-into-two.tif.png"/>
          <p:cNvPicPr>
            <a:picLocks noChangeAspect="1"/>
          </p:cNvPicPr>
          <p:nvPr/>
        </p:nvPicPr>
        <p:blipFill>
          <a:blip r:embed="rId2"/>
          <a:stretch>
            <a:fillRect/>
          </a:stretch>
        </p:blipFill>
        <p:spPr>
          <a:xfrm>
            <a:off x="-62608" y="1368258"/>
            <a:ext cx="10071101" cy="342417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utur du XFEL ? : Injection par accélérateur laser/plasma"/>
          <p:cNvSpPr txBox="1">
            <a:spLocks noGrp="1"/>
          </p:cNvSpPr>
          <p:nvPr>
            <p:ph type="title"/>
          </p:nvPr>
        </p:nvSpPr>
        <p:spPr>
          <a:xfrm>
            <a:off x="342043" y="109544"/>
            <a:ext cx="9070976" cy="757968"/>
          </a:xfrm>
          <a:prstGeom prst="rect">
            <a:avLst/>
          </a:prstGeom>
        </p:spPr>
        <p:txBody>
          <a:bodyPr/>
          <a:lstStyle>
            <a:lvl1pPr defTabSz="395350">
              <a:tabLst>
                <a:tab pos="381000" algn="l"/>
                <a:tab pos="774700" algn="l"/>
                <a:tab pos="1181100" algn="l"/>
                <a:tab pos="1574800" algn="l"/>
                <a:tab pos="1955800" algn="l"/>
                <a:tab pos="2362200" algn="l"/>
                <a:tab pos="2755900" algn="l"/>
                <a:tab pos="3162300" algn="l"/>
                <a:tab pos="3543300" algn="l"/>
                <a:tab pos="3937000" algn="l"/>
                <a:tab pos="4343400" algn="l"/>
                <a:tab pos="4737100" algn="l"/>
                <a:tab pos="5118100" algn="l"/>
                <a:tab pos="5524500" algn="l"/>
                <a:tab pos="5918200" algn="l"/>
                <a:tab pos="6324600" algn="l"/>
                <a:tab pos="6705600" algn="l"/>
                <a:tab pos="7099300" algn="l"/>
                <a:tab pos="7505700" algn="l"/>
                <a:tab pos="7899400" algn="l"/>
              </a:tabLst>
              <a:defRPr sz="2816">
                <a:solidFill>
                  <a:srgbClr val="2A58CF"/>
                </a:solidFill>
              </a:defRPr>
            </a:lvl1pPr>
          </a:lstStyle>
          <a:p>
            <a:r>
              <a:t>Futur du XFEL ? : Injection par accélérateur laser/plasma </a:t>
            </a:r>
          </a:p>
        </p:txBody>
      </p:sp>
      <p:sp>
        <p:nvSpPr>
          <p:cNvPr id="108" name="Expérience réalisé par une collaboration SOLEIL/ENSTA/DRESDE…"/>
          <p:cNvSpPr txBox="1">
            <a:spLocks noGrp="1"/>
          </p:cNvSpPr>
          <p:nvPr>
            <p:ph type="body" sz="half" idx="1"/>
          </p:nvPr>
        </p:nvSpPr>
        <p:spPr>
          <a:xfrm>
            <a:off x="342043" y="3707769"/>
            <a:ext cx="9070976" cy="1783279"/>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Expérience réalisé par une collaboration SOLEIL/ENSTA/DRESDE </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Utilise des lasers de très haute puissance (100 TW)</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Résultat récent : </a:t>
            </a:r>
            <a:r>
              <a:rPr sz="1600" b="1">
                <a:solidFill>
                  <a:srgbClr val="D45644"/>
                </a:solidFill>
              </a:rPr>
              <a:t>Seeded FEL driven by a compact laser plasma accelerator :</a:t>
            </a:r>
          </a:p>
          <a:p>
            <a:pPr marL="354692" indent="-246742">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rPr sz="1600" b="1">
                <a:solidFill>
                  <a:srgbClr val="DC4954"/>
                </a:solidFill>
              </a:rPr>
              <a:t>Nature Photonics., 17(2): 150–156. (2023), </a:t>
            </a:r>
            <a:r>
              <a:rPr sz="1600" i="1">
                <a:solidFill>
                  <a:srgbClr val="0433FF"/>
                </a:solidFill>
              </a:rPr>
              <a:t>M. Labat, M.E. Couprie et al.</a:t>
            </a:r>
          </a:p>
        </p:txBody>
      </p:sp>
      <p:pic>
        <p:nvPicPr>
          <p:cNvPr id="109" name="41566_2022_1104_Fig1_HTML.png" descr="41566_2022_1104_Fig1_HTML.png"/>
          <p:cNvPicPr>
            <a:picLocks noChangeAspect="1"/>
          </p:cNvPicPr>
          <p:nvPr/>
        </p:nvPicPr>
        <p:blipFill>
          <a:blip r:embed="rId2"/>
          <a:stretch>
            <a:fillRect/>
          </a:stretch>
        </p:blipFill>
        <p:spPr>
          <a:xfrm>
            <a:off x="1071053" y="866921"/>
            <a:ext cx="7323192" cy="241611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8">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0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build="p"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LE RS compact à IJClab"/>
          <p:cNvSpPr txBox="1">
            <a:spLocks noGrp="1"/>
          </p:cNvSpPr>
          <p:nvPr>
            <p:ph type="title"/>
          </p:nvPr>
        </p:nvSpPr>
        <p:spPr>
          <a:xfrm>
            <a:off x="259756" y="139091"/>
            <a:ext cx="9070976" cy="757968"/>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2A58CF"/>
                </a:solidFill>
              </a:defRPr>
            </a:lvl1pPr>
          </a:lstStyle>
          <a:p>
            <a:r>
              <a:t>LE RS compact à IJClab</a:t>
            </a:r>
          </a:p>
        </p:txBody>
      </p:sp>
      <p:sp>
        <p:nvSpPr>
          <p:cNvPr id="112" name="« ThomX » produisant des rayons X avec une installation compacte…"/>
          <p:cNvSpPr txBox="1">
            <a:spLocks noGrp="1"/>
          </p:cNvSpPr>
          <p:nvPr>
            <p:ph type="body" idx="1"/>
          </p:nvPr>
        </p:nvSpPr>
        <p:spPr>
          <a:xfrm>
            <a:off x="423862" y="849433"/>
            <a:ext cx="5892933" cy="4626062"/>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1800"/>
            </a:pPr>
            <a:r>
              <a:t>« ThomX » produisant des rayons X avec une installation compacte</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1800"/>
            </a:pPr>
            <a:r>
              <a:t>Retrodiffusion Compton (ou Thomson) d’un laser par un faisceau</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1800"/>
            </a:pPr>
            <a:r>
              <a:t>La période du laser (≈ 1 µm) est &lt;&lt; celle d’un onduleur</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1800"/>
            </a:pPr>
            <a:r>
              <a:t>L’accélérateur est un petit anneau de basse énergie 50- 70 MeV</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1800"/>
            </a:pPr>
            <a:r>
              <a:t>La puissance du laser est augmentée par stockage dans une cavité optique =&gt;&gt; 0,1 à 1 MW</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1800"/>
            </a:pPr>
            <a:r>
              <a:t>Malgré  leurs récents succès l’installation doit être arrêtée</a:t>
            </a:r>
          </a:p>
        </p:txBody>
      </p:sp>
      <p:pic>
        <p:nvPicPr>
          <p:cNvPr id="113" name="Espace réservé du contenu 47" descr="Espace réservé du contenu 47"/>
          <p:cNvPicPr>
            <a:picLocks noChangeAspect="1"/>
          </p:cNvPicPr>
          <p:nvPr/>
        </p:nvPicPr>
        <p:blipFill>
          <a:blip r:embed="rId2"/>
          <a:stretch>
            <a:fillRect/>
          </a:stretch>
        </p:blipFill>
        <p:spPr>
          <a:xfrm>
            <a:off x="6194685" y="1064669"/>
            <a:ext cx="3766118" cy="33755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homX : Machine (actuelle)"/>
          <p:cNvSpPr txBox="1">
            <a:spLocks noGrp="1"/>
          </p:cNvSpPr>
          <p:nvPr>
            <p:ph type="title"/>
          </p:nvPr>
        </p:nvSpPr>
        <p:spPr>
          <a:xfrm>
            <a:off x="149225" y="53976"/>
            <a:ext cx="4605684" cy="627624"/>
          </a:xfrm>
          <a:prstGeom prst="rect">
            <a:avLst/>
          </a:prstGeom>
        </p:spPr>
        <p:txBody>
          <a:bodyPr lIns="45719" tIns="45719" rIns="45719" bIns="45719"/>
          <a:lstStyle>
            <a:lvl1pPr defTabSz="457200">
              <a:lnSpc>
                <a:spcPct val="100000"/>
              </a:lnSpc>
              <a:defRPr sz="2200">
                <a:solidFill>
                  <a:srgbClr val="FF6F00"/>
                </a:solidFill>
              </a:defRPr>
            </a:lvl1pPr>
          </a:lstStyle>
          <a:p>
            <a:r>
              <a:t>ThomX : Machine (actuelle)</a:t>
            </a:r>
          </a:p>
        </p:txBody>
      </p:sp>
      <p:sp>
        <p:nvSpPr>
          <p:cNvPr id="116" name="Numéro de diapositive"/>
          <p:cNvSpPr txBox="1">
            <a:spLocks noGrp="1"/>
          </p:cNvSpPr>
          <p:nvPr>
            <p:ph type="sldNum" sz="quarter" idx="4294967295"/>
          </p:nvPr>
        </p:nvSpPr>
        <p:spPr>
          <a:xfrm>
            <a:off x="9058909" y="6482681"/>
            <a:ext cx="281941" cy="2870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lstStyle/>
          <a:p>
            <a:fld id="{86CB4B4D-7CA3-9044-876B-883B54F8677D}" type="slidenum">
              <a:t>27</a:t>
            </a:fld>
            <a:endParaRPr/>
          </a:p>
        </p:txBody>
      </p:sp>
      <p:sp>
        <p:nvSpPr>
          <p:cNvPr id="117" name="Espace réservé du pied de page 8"/>
          <p:cNvSpPr txBox="1"/>
          <p:nvPr/>
        </p:nvSpPr>
        <p:spPr>
          <a:xfrm>
            <a:off x="2312669" y="6504305"/>
            <a:ext cx="6247450"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lnSpc>
                <a:spcPct val="100000"/>
              </a:lnSpc>
              <a:defRPr sz="1100" b="1">
                <a:solidFill>
                  <a:srgbClr val="FF6F00"/>
                </a:solidFill>
                <a:latin typeface="Trebuchet MS"/>
                <a:ea typeface="Trebuchet MS"/>
                <a:cs typeface="Trebuchet MS"/>
                <a:sym typeface="Trebuchet MS"/>
              </a:defRPr>
            </a:lvl1pPr>
          </a:lstStyle>
          <a:p>
            <a:r>
              <a:t>ThomX : Assemblée Générale Soleil Division AI</a:t>
            </a:r>
          </a:p>
        </p:txBody>
      </p:sp>
      <p:grpSp>
        <p:nvGrpSpPr>
          <p:cNvPr id="129" name="Groupe 6"/>
          <p:cNvGrpSpPr/>
          <p:nvPr/>
        </p:nvGrpSpPr>
        <p:grpSpPr>
          <a:xfrm>
            <a:off x="393184" y="659499"/>
            <a:ext cx="6619157" cy="3368202"/>
            <a:chOff x="0" y="0"/>
            <a:chExt cx="6619155" cy="3368201"/>
          </a:xfrm>
        </p:grpSpPr>
        <p:pic>
          <p:nvPicPr>
            <p:cNvPr id="118" name="Picture" descr="Picture"/>
            <p:cNvPicPr>
              <a:picLocks noChangeAspect="1"/>
            </p:cNvPicPr>
            <p:nvPr/>
          </p:nvPicPr>
          <p:blipFill>
            <a:blip r:embed="rId2"/>
            <a:srcRect l="1180" t="2012" b="8581"/>
            <a:stretch>
              <a:fillRect/>
            </a:stretch>
          </p:blipFill>
          <p:spPr>
            <a:xfrm>
              <a:off x="-1" y="-1"/>
              <a:ext cx="6619157" cy="3368203"/>
            </a:xfrm>
            <a:prstGeom prst="rect">
              <a:avLst/>
            </a:prstGeom>
            <a:ln w="12700" cap="flat">
              <a:noFill/>
              <a:miter lim="400000"/>
            </a:ln>
            <a:effectLst/>
          </p:spPr>
        </p:pic>
        <p:sp>
          <p:nvSpPr>
            <p:cNvPr id="119" name="ZoneTexte 50"/>
            <p:cNvSpPr txBox="1"/>
            <p:nvPr/>
          </p:nvSpPr>
          <p:spPr>
            <a:xfrm>
              <a:off x="48305" y="1549901"/>
              <a:ext cx="519508" cy="350121"/>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p>
              <a:pPr algn="ctr" defTabSz="914400">
                <a:lnSpc>
                  <a:spcPct val="100000"/>
                </a:lnSpc>
                <a:defRPr sz="1100" b="1">
                  <a:latin typeface="Calibri"/>
                  <a:ea typeface="Calibri"/>
                  <a:cs typeface="Calibri"/>
                  <a:sym typeface="Calibri"/>
                </a:defRPr>
              </a:pPr>
              <a:r>
                <a:t>e</a:t>
              </a:r>
              <a:r>
                <a:rPr baseline="30000"/>
                <a:t>-</a:t>
              </a:r>
              <a:r>
                <a:t> beam  </a:t>
              </a:r>
            </a:p>
            <a:p>
              <a:pPr algn="ctr" defTabSz="914400">
                <a:lnSpc>
                  <a:spcPct val="100000"/>
                </a:lnSpc>
                <a:defRPr sz="1100" b="1">
                  <a:latin typeface="Calibri"/>
                  <a:ea typeface="Calibri"/>
                  <a:cs typeface="Calibri"/>
                  <a:sym typeface="Calibri"/>
                </a:defRPr>
              </a:pPr>
              <a:r>
                <a:t>dump</a:t>
              </a:r>
            </a:p>
          </p:txBody>
        </p:sp>
        <p:sp>
          <p:nvSpPr>
            <p:cNvPr id="120" name="ZoneTexte 51"/>
            <p:cNvSpPr txBox="1"/>
            <p:nvPr/>
          </p:nvSpPr>
          <p:spPr>
            <a:xfrm rot="2040000">
              <a:off x="1489407" y="2590903"/>
              <a:ext cx="1335783" cy="21302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914400">
                <a:lnSpc>
                  <a:spcPct val="100000"/>
                </a:lnSpc>
                <a:defRPr sz="1100" b="1">
                  <a:latin typeface="Calibri"/>
                  <a:ea typeface="Calibri"/>
                  <a:cs typeface="Calibri"/>
                  <a:sym typeface="Calibri"/>
                </a:defRPr>
              </a:lvl1pPr>
            </a:lstStyle>
            <a:p>
              <a:r>
                <a:t>Laser + 4 mirrors FP cavity</a:t>
              </a:r>
            </a:p>
          </p:txBody>
        </p:sp>
        <p:sp>
          <p:nvSpPr>
            <p:cNvPr id="121" name="ZoneTexte 52"/>
            <p:cNvSpPr txBox="1"/>
            <p:nvPr/>
          </p:nvSpPr>
          <p:spPr>
            <a:xfrm rot="2160000">
              <a:off x="3552728" y="3004451"/>
              <a:ext cx="455219" cy="21302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914400">
                <a:lnSpc>
                  <a:spcPct val="100000"/>
                </a:lnSpc>
                <a:defRPr sz="1100" b="1">
                  <a:latin typeface="Calibri"/>
                  <a:ea typeface="Calibri"/>
                  <a:cs typeface="Calibri"/>
                  <a:sym typeface="Calibri"/>
                </a:defRPr>
              </a:lvl1pPr>
            </a:lstStyle>
            <a:p>
              <a:r>
                <a:t>X-rays   </a:t>
              </a:r>
            </a:p>
          </p:txBody>
        </p:sp>
        <p:grpSp>
          <p:nvGrpSpPr>
            <p:cNvPr id="124" name="Rectangle 53"/>
            <p:cNvGrpSpPr/>
            <p:nvPr/>
          </p:nvGrpSpPr>
          <p:grpSpPr>
            <a:xfrm>
              <a:off x="5902120" y="561282"/>
              <a:ext cx="717036" cy="350121"/>
              <a:chOff x="0" y="0"/>
              <a:chExt cx="717034" cy="350120"/>
            </a:xfrm>
          </p:grpSpPr>
          <p:sp>
            <p:nvSpPr>
              <p:cNvPr id="122" name="Rectangle"/>
              <p:cNvSpPr/>
              <p:nvPr/>
            </p:nvSpPr>
            <p:spPr>
              <a:xfrm>
                <a:off x="0" y="23380"/>
                <a:ext cx="717035" cy="303361"/>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914400">
                  <a:lnSpc>
                    <a:spcPct val="100000"/>
                  </a:lnSpc>
                  <a:defRPr sz="1100" b="1">
                    <a:latin typeface="Calibri"/>
                    <a:ea typeface="Calibri"/>
                    <a:cs typeface="Calibri"/>
                    <a:sym typeface="Calibri"/>
                  </a:defRPr>
                </a:pPr>
                <a:endParaRPr/>
              </a:p>
            </p:txBody>
          </p:sp>
          <p:sp>
            <p:nvSpPr>
              <p:cNvPr id="123" name="e- beam…"/>
              <p:cNvSpPr txBox="1"/>
              <p:nvPr/>
            </p:nvSpPr>
            <p:spPr>
              <a:xfrm>
                <a:off x="37964" y="-1"/>
                <a:ext cx="641106" cy="350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lgn="ctr" defTabSz="914400">
                  <a:lnSpc>
                    <a:spcPct val="100000"/>
                  </a:lnSpc>
                  <a:defRPr sz="1100" b="1">
                    <a:latin typeface="Calibri"/>
                    <a:ea typeface="Calibri"/>
                    <a:cs typeface="Calibri"/>
                    <a:sym typeface="Calibri"/>
                  </a:defRPr>
                </a:pPr>
                <a:r>
                  <a:t>e</a:t>
                </a:r>
                <a:r>
                  <a:rPr baseline="30000"/>
                  <a:t>-</a:t>
                </a:r>
                <a:r>
                  <a:t> beam</a:t>
                </a:r>
                <a:endParaRPr>
                  <a:solidFill>
                    <a:srgbClr val="FFFFFF"/>
                  </a:solidFill>
                </a:endParaRPr>
              </a:p>
              <a:p>
                <a:pPr algn="ctr" defTabSz="914400">
                  <a:lnSpc>
                    <a:spcPct val="100000"/>
                  </a:lnSpc>
                  <a:defRPr sz="1100" b="1">
                    <a:latin typeface="Calibri"/>
                    <a:ea typeface="Calibri"/>
                    <a:cs typeface="Calibri"/>
                    <a:sym typeface="Calibri"/>
                  </a:defRPr>
                </a:pPr>
                <a:r>
                  <a:t>dump</a:t>
                </a:r>
              </a:p>
            </p:txBody>
          </p:sp>
        </p:grpSp>
        <p:sp>
          <p:nvSpPr>
            <p:cNvPr id="125" name="ZoneTexte 55"/>
            <p:cNvSpPr txBox="1"/>
            <p:nvPr/>
          </p:nvSpPr>
          <p:spPr>
            <a:xfrm rot="2029774">
              <a:off x="4626221" y="474784"/>
              <a:ext cx="1643351" cy="21302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914400">
                <a:lnSpc>
                  <a:spcPct val="100000"/>
                </a:lnSpc>
                <a:defRPr sz="1100" b="1">
                  <a:latin typeface="Calibri"/>
                  <a:ea typeface="Calibri"/>
                  <a:cs typeface="Calibri"/>
                  <a:sym typeface="Calibri"/>
                </a:defRPr>
              </a:lvl1pPr>
            </a:lstStyle>
            <a:p>
              <a:r>
                <a:t>Transfer line (transport &amp; diags.)</a:t>
              </a:r>
            </a:p>
          </p:txBody>
        </p:sp>
        <p:sp>
          <p:nvSpPr>
            <p:cNvPr id="126" name="Rectangle 56"/>
            <p:cNvSpPr/>
            <p:nvPr/>
          </p:nvSpPr>
          <p:spPr>
            <a:xfrm rot="19920000">
              <a:off x="2590935" y="714991"/>
              <a:ext cx="1820165" cy="22062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defTabSz="914400">
                <a:lnSpc>
                  <a:spcPct val="100000"/>
                </a:lnSpc>
                <a:defRPr sz="1100" b="1">
                  <a:latin typeface="Trebuchet MS"/>
                  <a:ea typeface="Trebuchet MS"/>
                  <a:cs typeface="Trebuchet MS"/>
                  <a:sym typeface="Trebuchet MS"/>
                </a:defRPr>
              </a:pPr>
              <a:endParaRPr/>
            </a:p>
          </p:txBody>
        </p:sp>
        <p:sp>
          <p:nvSpPr>
            <p:cNvPr id="127" name="ZoneTexte 58"/>
            <p:cNvSpPr txBox="1"/>
            <p:nvPr/>
          </p:nvSpPr>
          <p:spPr>
            <a:xfrm>
              <a:off x="3383761" y="1664878"/>
              <a:ext cx="431819" cy="21302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914400">
                <a:lnSpc>
                  <a:spcPct val="100000"/>
                </a:lnSpc>
                <a:defRPr sz="1100" b="1">
                  <a:latin typeface="Calibri"/>
                  <a:ea typeface="Calibri"/>
                  <a:cs typeface="Calibri"/>
                  <a:sym typeface="Calibri"/>
                </a:defRPr>
              </a:lvl1pPr>
            </a:lstStyle>
            <a:p>
              <a:r>
                <a:t>Ring</a:t>
              </a:r>
            </a:p>
          </p:txBody>
        </p:sp>
        <p:sp>
          <p:nvSpPr>
            <p:cNvPr id="128" name="ZoneTexte 60"/>
            <p:cNvSpPr txBox="1"/>
            <p:nvPr/>
          </p:nvSpPr>
          <p:spPr>
            <a:xfrm rot="19980000">
              <a:off x="4415711" y="2537746"/>
              <a:ext cx="814729" cy="213026"/>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defTabSz="914400">
                <a:lnSpc>
                  <a:spcPct val="100000"/>
                </a:lnSpc>
                <a:defRPr sz="1100" b="1">
                  <a:latin typeface="Calibri"/>
                  <a:ea typeface="Calibri"/>
                  <a:cs typeface="Calibri"/>
                  <a:sym typeface="Calibri"/>
                </a:defRPr>
              </a:lvl1pPr>
            </a:lstStyle>
            <a:p>
              <a:r>
                <a:t>Injector + Linac</a:t>
              </a:r>
            </a:p>
          </p:txBody>
        </p:sp>
      </p:grpSp>
      <p:sp>
        <p:nvSpPr>
          <p:cNvPr id="130" name="Espace réservé de la date 1"/>
          <p:cNvSpPr txBox="1"/>
          <p:nvPr/>
        </p:nvSpPr>
        <p:spPr>
          <a:xfrm>
            <a:off x="788669" y="6504305"/>
            <a:ext cx="1280162" cy="243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defTabSz="914400">
              <a:lnSpc>
                <a:spcPct val="100000"/>
              </a:lnSpc>
              <a:defRPr sz="1100" b="1">
                <a:solidFill>
                  <a:srgbClr val="FF6F00"/>
                </a:solidFill>
                <a:latin typeface="Trebuchet MS"/>
                <a:ea typeface="Trebuchet MS"/>
                <a:cs typeface="Trebuchet MS"/>
                <a:sym typeface="Trebuchet MS"/>
              </a:defRPr>
            </a:lvl1pPr>
          </a:lstStyle>
          <a:p>
            <a:r>
              <a:t>24/03/2023</a:t>
            </a:r>
          </a:p>
        </p:txBody>
      </p:sp>
      <p:grpSp>
        <p:nvGrpSpPr>
          <p:cNvPr id="142" name="Groupe 3"/>
          <p:cNvGrpSpPr/>
          <p:nvPr/>
        </p:nvGrpSpPr>
        <p:grpSpPr>
          <a:xfrm>
            <a:off x="1765688" y="4086319"/>
            <a:ext cx="5260329" cy="1553121"/>
            <a:chOff x="0" y="0"/>
            <a:chExt cx="5260328" cy="1553120"/>
          </a:xfrm>
        </p:grpSpPr>
        <p:sp>
          <p:nvSpPr>
            <p:cNvPr id="131" name="Text Box 84"/>
            <p:cNvSpPr txBox="1"/>
            <p:nvPr/>
          </p:nvSpPr>
          <p:spPr>
            <a:xfrm>
              <a:off x="1547256" y="0"/>
              <a:ext cx="2073806" cy="3708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914400">
                <a:lnSpc>
                  <a:spcPct val="100000"/>
                </a:lnSpc>
                <a:defRPr b="1" u="sng">
                  <a:latin typeface="Calibri"/>
                  <a:ea typeface="Calibri"/>
                  <a:cs typeface="Calibri"/>
                  <a:sym typeface="Calibri"/>
                </a:defRPr>
              </a:lvl1pPr>
            </a:lstStyle>
            <a:p>
              <a:r>
                <a:t>Faisceau de rayons-X</a:t>
              </a:r>
            </a:p>
          </p:txBody>
        </p:sp>
        <p:sp>
          <p:nvSpPr>
            <p:cNvPr id="132" name="Text Box 37"/>
            <p:cNvSpPr txBox="1"/>
            <p:nvPr/>
          </p:nvSpPr>
          <p:spPr>
            <a:xfrm>
              <a:off x="4227194" y="530302"/>
              <a:ext cx="378778"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defTabSz="914400">
                <a:lnSpc>
                  <a:spcPct val="100000"/>
                </a:lnSpc>
                <a:defRPr sz="1600" b="1">
                  <a:latin typeface="Calibri"/>
                  <a:ea typeface="Calibri"/>
                  <a:cs typeface="Calibri"/>
                  <a:sym typeface="Calibri"/>
                </a:defRPr>
              </a:pPr>
              <a:r>
                <a:t>10</a:t>
              </a:r>
              <a:r>
                <a:rPr baseline="30000"/>
                <a:t>8</a:t>
              </a:r>
            </a:p>
          </p:txBody>
        </p:sp>
        <p:sp>
          <p:nvSpPr>
            <p:cNvPr id="133" name="Text Box 76"/>
            <p:cNvSpPr txBox="1"/>
            <p:nvPr/>
          </p:nvSpPr>
          <p:spPr>
            <a:xfrm>
              <a:off x="4085221" y="858814"/>
              <a:ext cx="1175108"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defTabSz="914400">
                <a:lnSpc>
                  <a:spcPct val="100000"/>
                </a:lnSpc>
                <a:defRPr sz="1600" b="1">
                  <a:latin typeface="Calibri"/>
                  <a:ea typeface="Calibri"/>
                  <a:cs typeface="Calibri"/>
                  <a:sym typeface="Calibri"/>
                </a:defRPr>
              </a:pPr>
              <a:r>
                <a:t>[160, 60] μm</a:t>
              </a:r>
            </a:p>
          </p:txBody>
        </p:sp>
        <p:sp>
          <p:nvSpPr>
            <p:cNvPr id="134" name="Text Box 84"/>
            <p:cNvSpPr txBox="1"/>
            <p:nvPr/>
          </p:nvSpPr>
          <p:spPr>
            <a:xfrm>
              <a:off x="4227194" y="187402"/>
              <a:ext cx="447438"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defTabSz="914400">
                <a:lnSpc>
                  <a:spcPct val="100000"/>
                </a:lnSpc>
                <a:defRPr sz="1600" b="1">
                  <a:latin typeface="Calibri"/>
                  <a:ea typeface="Calibri"/>
                  <a:cs typeface="Calibri"/>
                  <a:sym typeface="Calibri"/>
                </a:defRPr>
              </a:pPr>
              <a:r>
                <a:t>10</a:t>
              </a:r>
              <a:r>
                <a:rPr baseline="30000"/>
                <a:t>10</a:t>
              </a:r>
            </a:p>
          </p:txBody>
        </p:sp>
        <p:sp>
          <p:nvSpPr>
            <p:cNvPr id="135" name="Text Box 35"/>
            <p:cNvSpPr txBox="1"/>
            <p:nvPr/>
          </p:nvSpPr>
          <p:spPr>
            <a:xfrm>
              <a:off x="136206" y="530302"/>
              <a:ext cx="3265218" cy="3365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defTabSz="914400">
                <a:lnSpc>
                  <a:spcPct val="100000"/>
                </a:lnSpc>
                <a:defRPr sz="1600" b="1">
                  <a:latin typeface="Calibri"/>
                  <a:ea typeface="Calibri"/>
                  <a:cs typeface="Calibri"/>
                  <a:sym typeface="Calibri"/>
                </a:defRPr>
              </a:pPr>
              <a:r>
                <a:t>Brillance  </a:t>
              </a:r>
              <a:r>
                <a:rPr b="0">
                  <a:latin typeface="Cambria Math"/>
                  <a:ea typeface="Cambria Math"/>
                  <a:cs typeface="Cambria Math"/>
                  <a:sym typeface="Cambria Math"/>
                </a:rPr>
                <a:t>ph/s/ mm</a:t>
              </a:r>
              <a:r>
                <a:rPr b="0" baseline="30000">
                  <a:latin typeface="Cambria Math"/>
                  <a:ea typeface="Cambria Math"/>
                  <a:cs typeface="Cambria Math"/>
                  <a:sym typeface="Cambria Math"/>
                </a:rPr>
                <a:t>2 </a:t>
              </a:r>
              <a:r>
                <a:rPr b="0">
                  <a:latin typeface="Cambria Math"/>
                  <a:ea typeface="Cambria Math"/>
                  <a:cs typeface="Cambria Math"/>
                  <a:sym typeface="Cambria Math"/>
                </a:rPr>
                <a:t>/ 0.1% bw / mrad</a:t>
              </a:r>
              <a:r>
                <a:rPr b="0" baseline="30000">
                  <a:latin typeface="Cambria Math"/>
                  <a:ea typeface="Cambria Math"/>
                  <a:cs typeface="Cambria Math"/>
                  <a:sym typeface="Cambria Math"/>
                </a:rPr>
                <a:t>2</a:t>
              </a:r>
            </a:p>
          </p:txBody>
        </p:sp>
        <p:sp>
          <p:nvSpPr>
            <p:cNvPr id="136" name="Text Box 74"/>
            <p:cNvSpPr txBox="1"/>
            <p:nvPr/>
          </p:nvSpPr>
          <p:spPr>
            <a:xfrm>
              <a:off x="136207" y="871612"/>
              <a:ext cx="2322374"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914400">
                <a:lnSpc>
                  <a:spcPct val="100000"/>
                </a:lnSpc>
                <a:defRPr sz="1600" b="1">
                  <a:latin typeface="Calibri"/>
                  <a:ea typeface="Calibri"/>
                  <a:cs typeface="Calibri"/>
                  <a:sym typeface="Calibri"/>
                </a:defRPr>
              </a:lvl1pPr>
            </a:lstStyle>
            <a:p>
              <a:r>
                <a:t>Taille transverse de source</a:t>
              </a:r>
            </a:p>
          </p:txBody>
        </p:sp>
        <p:sp>
          <p:nvSpPr>
            <p:cNvPr id="137" name="Text Box 82"/>
            <p:cNvSpPr txBox="1"/>
            <p:nvPr/>
          </p:nvSpPr>
          <p:spPr>
            <a:xfrm>
              <a:off x="134620" y="187402"/>
              <a:ext cx="880329" cy="3365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defTabSz="914400">
                <a:lnSpc>
                  <a:spcPct val="100000"/>
                </a:lnSpc>
                <a:defRPr sz="1600" b="1">
                  <a:latin typeface="Calibri"/>
                  <a:ea typeface="Calibri"/>
                  <a:cs typeface="Calibri"/>
                  <a:sym typeface="Calibri"/>
                </a:defRPr>
              </a:pPr>
              <a:r>
                <a:t>Flux  </a:t>
              </a:r>
              <a:r>
                <a:rPr b="0">
                  <a:latin typeface="Cambria Math"/>
                  <a:ea typeface="Cambria Math"/>
                  <a:cs typeface="Cambria Math"/>
                  <a:sym typeface="Cambria Math"/>
                </a:rPr>
                <a:t>ph/s</a:t>
              </a:r>
            </a:p>
          </p:txBody>
        </p:sp>
        <p:sp>
          <p:nvSpPr>
            <p:cNvPr id="138" name="Line 55"/>
            <p:cNvSpPr/>
            <p:nvPr/>
          </p:nvSpPr>
          <p:spPr>
            <a:xfrm>
              <a:off x="4100511" y="57227"/>
              <a:ext cx="3176" cy="1455736"/>
            </a:xfrm>
            <a:prstGeom prst="line">
              <a:avLst/>
            </a:prstGeom>
            <a:noFill/>
            <a:ln w="28575" cap="flat">
              <a:solidFill>
                <a:srgbClr val="006666"/>
              </a:solidFill>
              <a:prstDash val="solid"/>
              <a:round/>
            </a:ln>
            <a:effectLst/>
          </p:spPr>
          <p:txBody>
            <a:bodyPr wrap="square" lIns="45719" tIns="45719" rIns="45719" bIns="45719" numCol="1" anchor="t">
              <a:noAutofit/>
            </a:bodyPr>
            <a:lstStyle/>
            <a:p>
              <a:pPr defTabSz="914400">
                <a:lnSpc>
                  <a:spcPct val="100000"/>
                </a:lnSpc>
                <a:defRPr>
                  <a:latin typeface="Trebuchet MS"/>
                  <a:ea typeface="Trebuchet MS"/>
                  <a:cs typeface="Trebuchet MS"/>
                  <a:sym typeface="Trebuchet MS"/>
                </a:defRPr>
              </a:pPr>
              <a:endParaRPr/>
            </a:p>
          </p:txBody>
        </p:sp>
        <p:sp>
          <p:nvSpPr>
            <p:cNvPr id="139" name="Rectangle 67"/>
            <p:cNvSpPr/>
            <p:nvPr/>
          </p:nvSpPr>
          <p:spPr>
            <a:xfrm>
              <a:off x="0" y="45930"/>
              <a:ext cx="5221288" cy="1470210"/>
            </a:xfrm>
            <a:prstGeom prst="rect">
              <a:avLst/>
            </a:prstGeom>
            <a:noFill/>
            <a:ln w="28575" cap="rnd">
              <a:solidFill>
                <a:srgbClr val="008080"/>
              </a:solidFill>
              <a:prstDash val="solid"/>
              <a:round/>
            </a:ln>
            <a:effectLst/>
          </p:spPr>
          <p:txBody>
            <a:bodyPr wrap="square" lIns="45719" tIns="45719" rIns="45719" bIns="45719" numCol="1" anchor="ctr">
              <a:noAutofit/>
            </a:bodyPr>
            <a:lstStyle/>
            <a:p>
              <a:pPr algn="ctr" defTabSz="914400">
                <a:lnSpc>
                  <a:spcPct val="100000"/>
                </a:lnSpc>
                <a:defRPr sz="2000" b="1">
                  <a:solidFill>
                    <a:srgbClr val="FFFFFF"/>
                  </a:solidFill>
                  <a:latin typeface="Trebuchet MS"/>
                  <a:ea typeface="Trebuchet MS"/>
                  <a:cs typeface="Trebuchet MS"/>
                  <a:sym typeface="Trebuchet MS"/>
                </a:defRPr>
              </a:pPr>
              <a:endParaRPr/>
            </a:p>
          </p:txBody>
        </p:sp>
        <p:sp>
          <p:nvSpPr>
            <p:cNvPr id="140" name="Text Box 82"/>
            <p:cNvSpPr txBox="1"/>
            <p:nvPr/>
          </p:nvSpPr>
          <p:spPr>
            <a:xfrm>
              <a:off x="136206" y="1178002"/>
              <a:ext cx="1033919" cy="3751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defTabSz="914400">
                <a:lnSpc>
                  <a:spcPct val="100000"/>
                </a:lnSpc>
                <a:defRPr sz="1600" b="1">
                  <a:latin typeface="Calibri"/>
                  <a:ea typeface="Calibri"/>
                  <a:cs typeface="Calibri"/>
                  <a:sym typeface="Calibri"/>
                </a:defRPr>
              </a:pPr>
              <a:r>
                <a:t>E</a:t>
              </a:r>
              <a:r>
                <a:rPr baseline="-25000"/>
                <a:t>X</a:t>
              </a:r>
              <a:r>
                <a:rPr b="0">
                  <a:latin typeface="Cambria Math"/>
                  <a:ea typeface="Cambria Math"/>
                  <a:cs typeface="Cambria Math"/>
                  <a:sym typeface="Cambria Math"/>
                </a:rPr>
                <a:t> sur l’axe</a:t>
              </a:r>
            </a:p>
          </p:txBody>
        </p:sp>
        <p:sp>
          <p:nvSpPr>
            <p:cNvPr id="141" name="Text Box 82"/>
            <p:cNvSpPr txBox="1"/>
            <p:nvPr/>
          </p:nvSpPr>
          <p:spPr>
            <a:xfrm>
              <a:off x="4220844" y="1178002"/>
              <a:ext cx="938670" cy="3327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defTabSz="914400">
                <a:lnSpc>
                  <a:spcPct val="100000"/>
                </a:lnSpc>
                <a:defRPr sz="1600" b="1">
                  <a:latin typeface="Calibri"/>
                  <a:ea typeface="Calibri"/>
                  <a:cs typeface="Calibri"/>
                  <a:sym typeface="Calibri"/>
                </a:defRPr>
              </a:lvl1pPr>
            </a:lstStyle>
            <a:p>
              <a:r>
                <a:t>40-90 keV</a:t>
              </a:r>
            </a:p>
          </p:txBody>
        </p:sp>
      </p:grpSp>
      <p:sp>
        <p:nvSpPr>
          <p:cNvPr id="143" name="Text Box 85"/>
          <p:cNvSpPr txBox="1"/>
          <p:nvPr/>
        </p:nvSpPr>
        <p:spPr>
          <a:xfrm>
            <a:off x="7220587" y="1279606"/>
            <a:ext cx="3324131" cy="3662681"/>
          </a:xfrm>
          <a:prstGeom prst="rect">
            <a:avLst/>
          </a:prstGeom>
          <a:solidFill>
            <a:srgbClr val="FFFFFF">
              <a:alpha val="61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914400">
              <a:lnSpc>
                <a:spcPct val="100000"/>
              </a:lnSpc>
              <a:defRPr sz="1600" b="1" u="sng">
                <a:solidFill>
                  <a:srgbClr val="003399"/>
                </a:solidFill>
                <a:latin typeface="Calibri"/>
                <a:ea typeface="Calibri"/>
                <a:cs typeface="Calibri"/>
                <a:sym typeface="Calibri"/>
              </a:defRPr>
            </a:pPr>
            <a:r>
              <a:t>Système Laser /Cavité</a:t>
            </a:r>
            <a:endParaRPr>
              <a:solidFill>
                <a:srgbClr val="595959"/>
              </a:solidFill>
            </a:endParaRPr>
          </a:p>
          <a:p>
            <a:pPr defTabSz="914400">
              <a:lnSpc>
                <a:spcPct val="100000"/>
              </a:lnSpc>
              <a:defRPr sz="1400">
                <a:solidFill>
                  <a:srgbClr val="595959"/>
                </a:solidFill>
                <a:latin typeface="Calibri"/>
                <a:ea typeface="Calibri"/>
                <a:cs typeface="Calibri"/>
                <a:sym typeface="Calibri"/>
              </a:defRPr>
            </a:pPr>
            <a:r>
              <a:t> </a:t>
            </a:r>
            <a:r>
              <a:rPr sz="1600">
                <a:solidFill>
                  <a:srgbClr val="000000"/>
                </a:solidFill>
              </a:rPr>
              <a:t>•  puissance moyenne 17W</a:t>
            </a:r>
          </a:p>
          <a:p>
            <a:pPr defTabSz="914400">
              <a:lnSpc>
                <a:spcPct val="100000"/>
              </a:lnSpc>
              <a:defRPr sz="1400">
                <a:latin typeface="Calibri"/>
                <a:ea typeface="Calibri"/>
                <a:cs typeface="Calibri"/>
                <a:sym typeface="Calibri"/>
              </a:defRPr>
            </a:pPr>
            <a:r>
              <a:t> </a:t>
            </a:r>
            <a:r>
              <a:rPr sz="1600"/>
              <a:t>•  </a:t>
            </a:r>
            <a:r>
              <a:rPr sz="1600" b="1"/>
              <a:t>Puissance stockée 100 kW @33MHz </a:t>
            </a:r>
            <a:r>
              <a:rPr sz="1600"/>
              <a:t>(3 mJ/pulse)</a:t>
            </a:r>
            <a:endParaRPr sz="1600" b="1" u="sng">
              <a:solidFill>
                <a:srgbClr val="008000"/>
              </a:solidFill>
            </a:endParaRPr>
          </a:p>
          <a:p>
            <a:pPr marL="285750" indent="-285750" defTabSz="914400">
              <a:lnSpc>
                <a:spcPct val="100000"/>
              </a:lnSpc>
              <a:buSzPct val="100000"/>
              <a:buChar char="•"/>
              <a:defRPr sz="1600" b="1">
                <a:latin typeface="Calibri"/>
                <a:ea typeface="Calibri"/>
                <a:cs typeface="Calibri"/>
                <a:sym typeface="Calibri"/>
              </a:defRPr>
            </a:pPr>
            <a:r>
              <a:t>σ</a:t>
            </a:r>
            <a:r>
              <a:rPr baseline="-25000"/>
              <a:t>L  </a:t>
            </a:r>
            <a:r>
              <a:t>~  70 μm rms</a:t>
            </a:r>
            <a:endParaRPr sz="3200">
              <a:latin typeface="Arial"/>
              <a:ea typeface="Arial"/>
              <a:cs typeface="Arial"/>
              <a:sym typeface="Arial"/>
            </a:endParaRPr>
          </a:p>
          <a:p>
            <a:pPr marL="285750" indent="-285750" defTabSz="914400">
              <a:lnSpc>
                <a:spcPct val="100000"/>
              </a:lnSpc>
              <a:buSzPct val="100000"/>
              <a:buChar char="•"/>
              <a:defRPr sz="1600">
                <a:latin typeface="Calibri"/>
                <a:ea typeface="Calibri"/>
                <a:cs typeface="Calibri"/>
                <a:sym typeface="Calibri"/>
              </a:defRPr>
            </a:pPr>
            <a:r>
              <a:t>τ</a:t>
            </a:r>
            <a:r>
              <a:rPr baseline="-25000"/>
              <a:t>L  </a:t>
            </a:r>
            <a:r>
              <a:t>~  5 ps rms</a:t>
            </a:r>
            <a:r>
              <a:rPr sz="1400"/>
              <a:t> </a:t>
            </a:r>
            <a:r>
              <a:t> </a:t>
            </a:r>
            <a:endParaRPr b="1" u="sng">
              <a:solidFill>
                <a:srgbClr val="008000"/>
              </a:solidFill>
            </a:endParaRPr>
          </a:p>
          <a:p>
            <a:pPr defTabSz="914400">
              <a:lnSpc>
                <a:spcPct val="100000"/>
              </a:lnSpc>
              <a:defRPr sz="1600" b="1" u="sng">
                <a:solidFill>
                  <a:srgbClr val="008000"/>
                </a:solidFill>
                <a:latin typeface="Calibri"/>
                <a:ea typeface="Calibri"/>
                <a:cs typeface="Calibri"/>
                <a:sym typeface="Calibri"/>
              </a:defRPr>
            </a:pPr>
            <a:endParaRPr b="1" u="sng">
              <a:solidFill>
                <a:srgbClr val="008000"/>
              </a:solidFill>
            </a:endParaRPr>
          </a:p>
          <a:p>
            <a:pPr defTabSz="914400">
              <a:lnSpc>
                <a:spcPct val="100000"/>
              </a:lnSpc>
              <a:defRPr sz="1600" b="1" u="sng">
                <a:solidFill>
                  <a:srgbClr val="008000"/>
                </a:solidFill>
                <a:latin typeface="Calibri"/>
                <a:ea typeface="Calibri"/>
                <a:cs typeface="Calibri"/>
                <a:sym typeface="Calibri"/>
              </a:defRPr>
            </a:pPr>
            <a:r>
              <a:t>Machine d’électrons</a:t>
            </a:r>
            <a:r>
              <a:rPr u="none">
                <a:solidFill>
                  <a:srgbClr val="595959"/>
                </a:solidFill>
              </a:rPr>
              <a:t>    </a:t>
            </a:r>
            <a:endParaRPr>
              <a:solidFill>
                <a:srgbClr val="595959"/>
              </a:solidFill>
            </a:endParaRPr>
          </a:p>
          <a:p>
            <a:pPr defTabSz="914400">
              <a:lnSpc>
                <a:spcPct val="100000"/>
              </a:lnSpc>
              <a:defRPr sz="1400">
                <a:solidFill>
                  <a:srgbClr val="595959"/>
                </a:solidFill>
                <a:latin typeface="Calibri"/>
                <a:ea typeface="Calibri"/>
                <a:cs typeface="Calibri"/>
                <a:sym typeface="Calibri"/>
              </a:defRPr>
            </a:pPr>
            <a:r>
              <a:t> </a:t>
            </a:r>
            <a:r>
              <a:rPr sz="1600">
                <a:solidFill>
                  <a:srgbClr val="000000"/>
                </a:solidFill>
              </a:rPr>
              <a:t>•   200 pc / paquet, 10 Hz  freq. inj.</a:t>
            </a:r>
            <a:endParaRPr sz="2000"/>
          </a:p>
          <a:p>
            <a:pPr defTabSz="914400">
              <a:lnSpc>
                <a:spcPct val="100000"/>
              </a:lnSpc>
              <a:defRPr sz="1400">
                <a:latin typeface="Calibri"/>
                <a:ea typeface="Calibri"/>
                <a:cs typeface="Calibri"/>
                <a:sym typeface="Calibri"/>
              </a:defRPr>
            </a:pPr>
            <a:r>
              <a:t> </a:t>
            </a:r>
            <a:r>
              <a:rPr sz="1600"/>
              <a:t>•   </a:t>
            </a:r>
            <a:r>
              <a:rPr sz="1600" b="1"/>
              <a:t>50-70 MeV  </a:t>
            </a:r>
          </a:p>
          <a:p>
            <a:pPr defTabSz="914400">
              <a:lnSpc>
                <a:spcPct val="100000"/>
              </a:lnSpc>
              <a:defRPr sz="1400">
                <a:latin typeface="Calibri"/>
                <a:ea typeface="Calibri"/>
                <a:cs typeface="Calibri"/>
                <a:sym typeface="Calibri"/>
              </a:defRPr>
            </a:pPr>
            <a:r>
              <a:t> </a:t>
            </a:r>
            <a:r>
              <a:rPr sz="1600"/>
              <a:t>•   Anneau, 16 MHz frep.</a:t>
            </a:r>
            <a:r>
              <a:t> </a:t>
            </a:r>
            <a:r>
              <a:rPr sz="1600"/>
              <a:t>  </a:t>
            </a:r>
            <a:endParaRPr sz="3200">
              <a:latin typeface="Arial"/>
              <a:ea typeface="Arial"/>
              <a:cs typeface="Arial"/>
              <a:sym typeface="Arial"/>
            </a:endParaRPr>
          </a:p>
          <a:p>
            <a:pPr defTabSz="914400">
              <a:lnSpc>
                <a:spcPct val="100000"/>
              </a:lnSpc>
              <a:defRPr sz="1400">
                <a:latin typeface="Calibri"/>
                <a:ea typeface="Calibri"/>
                <a:cs typeface="Calibri"/>
                <a:sym typeface="Calibri"/>
              </a:defRPr>
            </a:pPr>
            <a:r>
              <a:t> </a:t>
            </a:r>
            <a:r>
              <a:rPr sz="1600"/>
              <a:t>•   </a:t>
            </a:r>
            <a:r>
              <a:rPr sz="1600" b="1"/>
              <a:t>σ</a:t>
            </a:r>
            <a:r>
              <a:rPr sz="1600" b="1" baseline="-25000"/>
              <a:t>e  </a:t>
            </a:r>
            <a:r>
              <a:rPr sz="1600" b="1"/>
              <a:t>~  100 μm  </a:t>
            </a:r>
            <a:endParaRPr sz="3200">
              <a:latin typeface="Arial"/>
              <a:ea typeface="Arial"/>
              <a:cs typeface="Arial"/>
              <a:sym typeface="Arial"/>
            </a:endParaRPr>
          </a:p>
          <a:p>
            <a:pPr defTabSz="914400">
              <a:lnSpc>
                <a:spcPct val="100000"/>
              </a:lnSpc>
              <a:defRPr sz="1400">
                <a:latin typeface="Calibri"/>
                <a:ea typeface="Calibri"/>
                <a:cs typeface="Calibri"/>
                <a:sym typeface="Calibri"/>
              </a:defRPr>
            </a:pPr>
            <a:r>
              <a:t> </a:t>
            </a:r>
            <a:r>
              <a:rPr sz="1600"/>
              <a:t>•   </a:t>
            </a:r>
            <a:r>
              <a:rPr sz="1600">
                <a:latin typeface="Symbol"/>
                <a:ea typeface="Symbol"/>
                <a:cs typeface="Symbol"/>
                <a:sym typeface="Symbol"/>
              </a:rPr>
              <a:t>e</a:t>
            </a:r>
            <a:r>
              <a:rPr sz="1600" b="1" baseline="-25000"/>
              <a:t>N</a:t>
            </a:r>
            <a:r>
              <a:rPr sz="1600" b="1"/>
              <a:t> ~  15 mm.mrad</a:t>
            </a:r>
            <a:r>
              <a:rPr b="1"/>
              <a:t> </a:t>
            </a:r>
            <a:r>
              <a:rPr sz="1600" b="1"/>
              <a:t> </a:t>
            </a:r>
            <a:endParaRPr sz="3200">
              <a:latin typeface="Arial"/>
              <a:ea typeface="Arial"/>
              <a:cs typeface="Arial"/>
              <a:sym typeface="Arial"/>
            </a:endParaRPr>
          </a:p>
          <a:p>
            <a:pPr defTabSz="914400">
              <a:lnSpc>
                <a:spcPct val="100000"/>
              </a:lnSpc>
              <a:defRPr sz="1400">
                <a:latin typeface="Calibri"/>
                <a:ea typeface="Calibri"/>
                <a:cs typeface="Calibri"/>
                <a:sym typeface="Calibri"/>
              </a:defRPr>
            </a:pPr>
            <a:r>
              <a:t> </a:t>
            </a:r>
            <a:r>
              <a:rPr sz="1600"/>
              <a:t>•</a:t>
            </a:r>
            <a:r>
              <a:rPr sz="1600">
                <a:latin typeface="Arial"/>
                <a:ea typeface="Arial"/>
                <a:cs typeface="Arial"/>
                <a:sym typeface="Arial"/>
              </a:rPr>
              <a:t>   </a:t>
            </a:r>
            <a:r>
              <a:rPr sz="1600"/>
              <a:t>τ</a:t>
            </a:r>
            <a:r>
              <a:rPr sz="1600" baseline="-25000"/>
              <a:t>e  </a:t>
            </a:r>
            <a:r>
              <a:rPr sz="1600"/>
              <a:t>~  100 ps</a:t>
            </a:r>
            <a:r>
              <a:t> </a:t>
            </a:r>
            <a:r>
              <a:rPr sz="1600"/>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t pour finir…"/>
          <p:cNvSpPr txBox="1">
            <a:spLocks noGrp="1"/>
          </p:cNvSpPr>
          <p:nvPr>
            <p:ph type="title"/>
          </p:nvPr>
        </p:nvSpPr>
        <p:spPr>
          <a:xfrm>
            <a:off x="310362" y="183297"/>
            <a:ext cx="9070976" cy="68797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2A58CF"/>
                </a:solidFill>
              </a:defRPr>
            </a:lvl1pPr>
          </a:lstStyle>
          <a:p>
            <a:r>
              <a:t>Et pour finir…</a:t>
            </a:r>
          </a:p>
        </p:txBody>
      </p:sp>
      <p:sp>
        <p:nvSpPr>
          <p:cNvPr id="146" name="ACO est emblématique de cette époque…"/>
          <p:cNvSpPr txBox="1">
            <a:spLocks noGrp="1"/>
          </p:cNvSpPr>
          <p:nvPr>
            <p:ph type="body" idx="1"/>
          </p:nvPr>
        </p:nvSpPr>
        <p:spPr>
          <a:xfrm>
            <a:off x="500062" y="881621"/>
            <a:ext cx="9070976" cy="4626063"/>
          </a:xfrm>
          <a:prstGeom prst="rect">
            <a:avLst/>
          </a:prstGeom>
        </p:spPr>
        <p:txBody>
          <a:bodyPr/>
          <a:lstStyle/>
          <a:p>
            <a:pPr marL="371347" indent="-278511" algn="ctr"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solidFill>
                  <a:srgbClr val="C6353F"/>
                </a:solidFill>
              </a:defRPr>
            </a:pPr>
            <a:r>
              <a:t>ACO est emblématique de cette époque</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Sa construction a été décidée à la suite de l’initiative de P. Marin d’amener ADA à Orsay en 1962</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Il a été un prototype et également produit des résultats en physique des particules</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Il a constitué un centre serveur de RS et un banc d’essai pour les onduleurs jusqu’au démarrage de Super-ACO en 1987</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Il a permis d’obtenir le 2ème LEL et le 1er dans le visible dans le monde</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En 1992 P.Marin l’a sauvé de la destruction en fondant l’association muséale « Sciences ACO »</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Il l’a dirigé jusqu’à sa disparition 2002 et a obtenu son classement à l’inventaire supplémentaire des monuments historiques</a:t>
            </a:r>
          </a:p>
          <a:p>
            <a:pPr marL="371347" indent="-278511" defTabSz="386365">
              <a:spcBef>
                <a:spcPts val="1200"/>
              </a:spcBef>
              <a:buClr>
                <a:srgbClr val="000000"/>
              </a:buClr>
              <a:buSzPct val="45000"/>
              <a:buChar char="●"/>
              <a:tabLst>
                <a:tab pos="381000" algn="l"/>
                <a:tab pos="762000" algn="l"/>
                <a:tab pos="1155700" algn="l"/>
                <a:tab pos="1536700" algn="l"/>
                <a:tab pos="1917700" algn="l"/>
                <a:tab pos="2311400" algn="l"/>
                <a:tab pos="2692400" algn="l"/>
                <a:tab pos="3086100" algn="l"/>
                <a:tab pos="3467100" algn="l"/>
                <a:tab pos="3848100" algn="l"/>
                <a:tab pos="4241800" algn="l"/>
                <a:tab pos="4622800" algn="l"/>
                <a:tab pos="5003800" algn="l"/>
                <a:tab pos="5397500" algn="l"/>
                <a:tab pos="5778500" algn="l"/>
                <a:tab pos="6172200" algn="l"/>
                <a:tab pos="6553200" algn="l"/>
                <a:tab pos="6934200" algn="l"/>
                <a:tab pos="7327900" algn="l"/>
                <a:tab pos="7721600" algn="l"/>
              </a:tabLst>
              <a:defRPr sz="1806"/>
            </a:pPr>
            <a:r>
              <a:t>L’association est gérée bénévolement et activement par des chercheurs et ITA, actifs et retraités, qui ont considérablement enrichi le patrimoine et assurent de nombreuses visites didactiques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4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4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4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4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14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14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build="p"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visite SA.jpg" descr="visite SA.jpg"/>
          <p:cNvPicPr>
            <a:picLocks noChangeAspect="1"/>
          </p:cNvPicPr>
          <p:nvPr/>
        </p:nvPicPr>
        <p:blipFill>
          <a:blip r:embed="rId2"/>
          <a:stretch>
            <a:fillRect/>
          </a:stretch>
        </p:blipFill>
        <p:spPr>
          <a:xfrm>
            <a:off x="505795" y="-1"/>
            <a:ext cx="8498377" cy="56642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remières expériences"/>
          <p:cNvSpPr txBox="1">
            <a:spLocks noGrp="1"/>
          </p:cNvSpPr>
          <p:nvPr>
            <p:ph type="title"/>
          </p:nvPr>
        </p:nvSpPr>
        <p:spPr>
          <a:xfrm>
            <a:off x="468312" y="133350"/>
            <a:ext cx="9070976" cy="766763"/>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Premières expériences</a:t>
            </a:r>
          </a:p>
        </p:txBody>
      </p:sp>
      <p:sp>
        <p:nvSpPr>
          <p:cNvPr id="40" name="Yvette Cauchois physico-chimiste (Paris/Orsay) spécialiste réputée des rayons X, s’était intéressée au RS depuis longtemps…"/>
          <p:cNvSpPr txBox="1">
            <a:spLocks noGrp="1"/>
          </p:cNvSpPr>
          <p:nvPr>
            <p:ph type="body" idx="1"/>
          </p:nvPr>
        </p:nvSpPr>
        <p:spPr>
          <a:xfrm>
            <a:off x="288925" y="809625"/>
            <a:ext cx="9070975" cy="4770438"/>
          </a:xfrm>
          <a:prstGeom prst="rect">
            <a:avLst/>
          </a:prstGeom>
        </p:spPr>
        <p:txBody>
          <a:bodyPr/>
          <a:lstStyle/>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pPr>
            <a:r>
              <a:t>Yvette Cauchois physico-chimiste (Paris/Orsay) spécialiste réputée des rayons X, s’était intéressée au RS depuis longtemps</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pPr>
            <a:r>
              <a:t>Son équipe réalisa les premières mesures de Rayons X sur le synchrotron de Frascati de 1,1 Gev à partir de 1962 et démontra son immense intérêt par rapport aux tubes habituels.</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pPr>
            <a:r>
              <a:t>Son programme de recherche s’étala sur une dizaine d’années</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pPr>
            <a:r>
              <a:t>Synchrotron : machine pulsée d’où le faisceau est expulsé après accélération en vue de collisions sur une cible</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pPr>
            <a:r>
              <a:t>Frascati : impulsions de 5 10</a:t>
            </a:r>
            <a:r>
              <a:rPr baseline="33030"/>
              <a:t>10</a:t>
            </a:r>
            <a:r>
              <a:t> particules à 20 Hz soit i</a:t>
            </a:r>
            <a:r>
              <a:rPr baseline="-33835"/>
              <a:t>moyen</a:t>
            </a:r>
            <a:r>
              <a:t> &lt; 1 µA</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solidFill>
                  <a:srgbClr val="C9211E"/>
                </a:solidFill>
              </a:defRPr>
            </a:pPr>
            <a:r>
              <a:t>Anneau de stockage I</a:t>
            </a:r>
            <a:r>
              <a:rPr baseline="-33835"/>
              <a:t>moyen</a:t>
            </a:r>
            <a:r>
              <a:t> &gt; 100 mA ! </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solidFill>
                  <a:srgbClr val="C9211E"/>
                </a:solidFill>
              </a:defRPr>
            </a:pPr>
            <a:r>
              <a:t>Mais aussi  amortissement synchrotron → qualité de faisceau</a:t>
            </a:r>
          </a:p>
          <a:p>
            <a:pPr marL="418845" indent="-314134" defTabSz="435784">
              <a:spcBef>
                <a:spcPts val="1300"/>
              </a:spcBef>
              <a:buClr>
                <a:srgbClr val="000000"/>
              </a:buClr>
              <a:buSzPct val="45000"/>
              <a:buChar char="●"/>
              <a:tabLst>
                <a:tab pos="419100" algn="l"/>
                <a:tab pos="850900" algn="l"/>
                <a:tab pos="1295400" algn="l"/>
                <a:tab pos="1727200" algn="l"/>
                <a:tab pos="2159000" algn="l"/>
                <a:tab pos="2603500" algn="l"/>
                <a:tab pos="3035300" algn="l"/>
                <a:tab pos="3479800" algn="l"/>
                <a:tab pos="3911600" algn="l"/>
                <a:tab pos="4343400" algn="l"/>
                <a:tab pos="4787900" algn="l"/>
                <a:tab pos="5219700" algn="l"/>
                <a:tab pos="5651500" algn="l"/>
                <a:tab pos="6096000" algn="l"/>
                <a:tab pos="6527800" algn="l"/>
                <a:tab pos="6972300" algn="l"/>
                <a:tab pos="7391400" algn="l"/>
                <a:tab pos="7823200" algn="l"/>
                <a:tab pos="8267700" algn="l"/>
                <a:tab pos="8699500" algn="l"/>
              </a:tabLst>
              <a:defRPr sz="2037">
                <a:solidFill>
                  <a:srgbClr val="C9211E"/>
                </a:solidFill>
              </a:defRPr>
            </a:pPr>
            <a:r>
              <a:t>centre serveur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0">
                                            <p:bg/>
                                          </p:spTgt>
                                        </p:tgtEl>
                                        <p:attrNameLst>
                                          <p:attrName>style.visibility</p:attrName>
                                        </p:attrNameLst>
                                      </p:cBhvr>
                                      <p:to>
                                        <p:strVal val="visible"/>
                                      </p:to>
                                    </p:set>
                                    <p:anim calcmode="lin" valueType="num">
                                      <p:cBhvr>
                                        <p:cTn id="7" dur="500" fill="hold"/>
                                        <p:tgtEl>
                                          <p:spTgt spid="40">
                                            <p:bg/>
                                          </p:spTgt>
                                        </p:tgtEl>
                                        <p:attrNameLst>
                                          <p:attrName>ppt_x</p:attrName>
                                        </p:attrNameLst>
                                      </p:cBhvr>
                                      <p:tavLst>
                                        <p:tav tm="0">
                                          <p:val>
                                            <p:strVal val="#ppt_x"/>
                                          </p:val>
                                        </p:tav>
                                        <p:tav tm="100000">
                                          <p:val>
                                            <p:strVal val="#ppt_x"/>
                                          </p:val>
                                        </p:tav>
                                      </p:tavLst>
                                    </p:anim>
                                    <p:anim calcmode="lin" valueType="num">
                                      <p:cBhvr>
                                        <p:cTn id="8" dur="500" fill="hold"/>
                                        <p:tgtEl>
                                          <p:spTgt spid="4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40">
                                            <p:txEl>
                                              <p:pRg st="0" end="0"/>
                                            </p:txEl>
                                          </p:spTgt>
                                        </p:tgtEl>
                                        <p:attrNameLst>
                                          <p:attrName>style.visibility</p:attrName>
                                        </p:attrNameLst>
                                      </p:cBhvr>
                                      <p:to>
                                        <p:strVal val="visible"/>
                                      </p:to>
                                    </p:set>
                                    <p:anim calcmode="lin" valueType="num">
                                      <p:cBhvr>
                                        <p:cTn id="11"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40">
                                            <p:txEl>
                                              <p:pRg st="1" end="1"/>
                                            </p:txEl>
                                          </p:spTgt>
                                        </p:tgtEl>
                                        <p:attrNameLst>
                                          <p:attrName>style.visibility</p:attrName>
                                        </p:attrNameLst>
                                      </p:cBhvr>
                                      <p:to>
                                        <p:strVal val="visible"/>
                                      </p:to>
                                    </p:set>
                                    <p:anim calcmode="lin" valueType="num">
                                      <p:cBhvr>
                                        <p:cTn id="17"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40">
                                            <p:txEl>
                                              <p:pRg st="2" end="2"/>
                                            </p:txEl>
                                          </p:spTgt>
                                        </p:tgtEl>
                                        <p:attrNameLst>
                                          <p:attrName>style.visibility</p:attrName>
                                        </p:attrNameLst>
                                      </p:cBhvr>
                                      <p:to>
                                        <p:strVal val="visible"/>
                                      </p:to>
                                    </p:set>
                                    <p:anim calcmode="lin" valueType="num">
                                      <p:cBhvr>
                                        <p:cTn id="23"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40">
                                            <p:txEl>
                                              <p:pRg st="3" end="3"/>
                                            </p:txEl>
                                          </p:spTgt>
                                        </p:tgtEl>
                                        <p:attrNameLst>
                                          <p:attrName>style.visibility</p:attrName>
                                        </p:attrNameLst>
                                      </p:cBhvr>
                                      <p:to>
                                        <p:strVal val="visible"/>
                                      </p:to>
                                    </p:set>
                                    <p:anim calcmode="lin" valueType="num">
                                      <p:cBhvr>
                                        <p:cTn id="29"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40">
                                            <p:txEl>
                                              <p:pRg st="4" end="4"/>
                                            </p:txEl>
                                          </p:spTgt>
                                        </p:tgtEl>
                                        <p:attrNameLst>
                                          <p:attrName>style.visibility</p:attrName>
                                        </p:attrNameLst>
                                      </p:cBhvr>
                                      <p:to>
                                        <p:strVal val="visible"/>
                                      </p:to>
                                    </p:set>
                                    <p:anim calcmode="lin" valueType="num">
                                      <p:cBhvr>
                                        <p:cTn id="35" dur="5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40">
                                            <p:txEl>
                                              <p:pRg st="5" end="5"/>
                                            </p:txEl>
                                          </p:spTgt>
                                        </p:tgtEl>
                                        <p:attrNameLst>
                                          <p:attrName>style.visibility</p:attrName>
                                        </p:attrNameLst>
                                      </p:cBhvr>
                                      <p:to>
                                        <p:strVal val="visible"/>
                                      </p:to>
                                    </p:set>
                                    <p:anim calcmode="lin" valueType="num">
                                      <p:cBhvr>
                                        <p:cTn id="41" dur="500" fill="hold"/>
                                        <p:tgtEl>
                                          <p:spTgt spid="40">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p:tmAbs val="0"/>
                                  </p:iterate>
                                  <p:childTnLst>
                                    <p:set>
                                      <p:cBhvr>
                                        <p:cTn id="46" fill="hold"/>
                                        <p:tgtEl>
                                          <p:spTgt spid="40">
                                            <p:txEl>
                                              <p:pRg st="6" end="6"/>
                                            </p:txEl>
                                          </p:spTgt>
                                        </p:tgtEl>
                                        <p:attrNameLst>
                                          <p:attrName>style.visibility</p:attrName>
                                        </p:attrNameLst>
                                      </p:cBhvr>
                                      <p:to>
                                        <p:strVal val="visible"/>
                                      </p:to>
                                    </p:set>
                                    <p:anim calcmode="lin" valueType="num">
                                      <p:cBhvr>
                                        <p:cTn id="47" dur="500" fill="hold"/>
                                        <p:tgtEl>
                                          <p:spTgt spid="40">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iterate>
                                    <p:tmAbs val="0"/>
                                  </p:iterate>
                                  <p:childTnLst>
                                    <p:set>
                                      <p:cBhvr>
                                        <p:cTn id="52" fill="hold"/>
                                        <p:tgtEl>
                                          <p:spTgt spid="40">
                                            <p:txEl>
                                              <p:pRg st="7" end="7"/>
                                            </p:txEl>
                                          </p:spTgt>
                                        </p:tgtEl>
                                        <p:attrNameLst>
                                          <p:attrName>style.visibility</p:attrName>
                                        </p:attrNameLst>
                                      </p:cBhvr>
                                      <p:to>
                                        <p:strVal val="visible"/>
                                      </p:to>
                                    </p:set>
                                    <p:anim calcmode="lin" valueType="num">
                                      <p:cBhvr>
                                        <p:cTn id="53" dur="500" fill="hold"/>
                                        <p:tgtEl>
                                          <p:spTgt spid="40">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Le dernier né des anneaux d’Orsay ! : La ronde des électrons (J. JeanJean)"/>
          <p:cNvSpPr txBox="1">
            <a:spLocks noGrp="1"/>
          </p:cNvSpPr>
          <p:nvPr>
            <p:ph type="title"/>
          </p:nvPr>
        </p:nvSpPr>
        <p:spPr>
          <a:xfrm>
            <a:off x="326313" y="136156"/>
            <a:ext cx="9171485" cy="461709"/>
          </a:xfrm>
          <a:prstGeom prst="rect">
            <a:avLst/>
          </a:prstGeom>
        </p:spPr>
        <p:txBody>
          <a:bodyPr/>
          <a:lstStyle>
            <a:lvl1pPr>
              <a:defRPr sz="2100">
                <a:solidFill>
                  <a:srgbClr val="234ACB"/>
                </a:solidFill>
              </a:defRPr>
            </a:lvl1pPr>
          </a:lstStyle>
          <a:p>
            <a:r>
              <a:t>Le dernier né des anneaux d’Orsay ! : La ronde des électrons (J. JeanJean)</a:t>
            </a:r>
          </a:p>
        </p:txBody>
      </p:sp>
      <p:pic>
        <p:nvPicPr>
          <p:cNvPr id="151" name="science-physique-nucleaire-et-accelerateur-ronde-des-electrons-503c0444-1000.jpeg" descr="science-physique-nucleaire-et-accelerateur-ronde-des-electrons-503c0444-1000.jpeg"/>
          <p:cNvPicPr>
            <a:picLocks noChangeAspect="1"/>
          </p:cNvPicPr>
          <p:nvPr/>
        </p:nvPicPr>
        <p:blipFill>
          <a:blip r:embed="rId2"/>
          <a:stretch>
            <a:fillRect/>
          </a:stretch>
        </p:blipFill>
        <p:spPr>
          <a:xfrm>
            <a:off x="2112937" y="595718"/>
            <a:ext cx="5598237" cy="4320562"/>
          </a:xfrm>
          <a:prstGeom prst="rect">
            <a:avLst/>
          </a:prstGeom>
          <a:ln w="12700">
            <a:miter lim="400000"/>
          </a:ln>
        </p:spPr>
      </p:pic>
      <p:sp>
        <p:nvSpPr>
          <p:cNvPr id="152" name="MERCI De VOTRE ATTENTION !"/>
          <p:cNvSpPr txBox="1"/>
          <p:nvPr/>
        </p:nvSpPr>
        <p:spPr>
          <a:xfrm>
            <a:off x="233180" y="5066335"/>
            <a:ext cx="9171485" cy="461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a:defRPr sz="2100">
                <a:solidFill>
                  <a:srgbClr val="FF2600"/>
                </a:solidFill>
                <a:latin typeface="Arial"/>
                <a:ea typeface="Arial"/>
                <a:cs typeface="Arial"/>
                <a:sym typeface="Arial"/>
              </a:defRPr>
            </a:lvl1pPr>
          </a:lstStyle>
          <a:p>
            <a:r>
              <a:t>MERCI De VOTRE ATTENTION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advAuto="0"/>
      <p:bldP spid="15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Le LAL et l’anneau de stockage ACO"/>
          <p:cNvSpPr txBox="1">
            <a:spLocks noGrp="1"/>
          </p:cNvSpPr>
          <p:nvPr>
            <p:ph type="title"/>
          </p:nvPr>
        </p:nvSpPr>
        <p:spPr>
          <a:xfrm>
            <a:off x="468312" y="0"/>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Le LAL et l’anneau de stockage ACO</a:t>
            </a:r>
          </a:p>
        </p:txBody>
      </p:sp>
      <p:sp>
        <p:nvSpPr>
          <p:cNvPr id="43" name="Le LAL (maintenant IJCLab) avait construit à Orsay un accélérateur de 1 GeV achevé en 1961 (porté à 2,3 GeV en 63)…"/>
          <p:cNvSpPr txBox="1">
            <a:spLocks noGrp="1"/>
          </p:cNvSpPr>
          <p:nvPr>
            <p:ph type="body" idx="1"/>
          </p:nvPr>
        </p:nvSpPr>
        <p:spPr>
          <a:xfrm>
            <a:off x="288925" y="900112"/>
            <a:ext cx="9070975" cy="4500563"/>
          </a:xfrm>
          <a:prstGeom prst="rect">
            <a:avLst/>
          </a:prstGeom>
        </p:spPr>
        <p:txBody>
          <a:bodyPr/>
          <a:lstStyle/>
          <a:p>
            <a:pPr marL="405891" indent="-304418" defTabSz="422306">
              <a:spcBef>
                <a:spcPts val="1300"/>
              </a:spcBef>
              <a:buClr>
                <a:srgbClr val="000000"/>
              </a:buClr>
              <a:buSzPct val="45000"/>
              <a:buChar char="●"/>
              <a:tabLst>
                <a:tab pos="406400" algn="l"/>
                <a:tab pos="825500" algn="l"/>
                <a:tab pos="1257300" algn="l"/>
                <a:tab pos="1676400" algn="l"/>
                <a:tab pos="2095500" algn="l"/>
                <a:tab pos="2527300" algn="l"/>
                <a:tab pos="2946400" algn="l"/>
                <a:tab pos="3378200" algn="l"/>
                <a:tab pos="3784600" algn="l"/>
                <a:tab pos="4203700" algn="l"/>
                <a:tab pos="4635500" algn="l"/>
                <a:tab pos="5054600" algn="l"/>
                <a:tab pos="5473700" algn="l"/>
                <a:tab pos="5905500" algn="l"/>
                <a:tab pos="6324600" algn="l"/>
                <a:tab pos="6756400" algn="l"/>
                <a:tab pos="7162800" algn="l"/>
                <a:tab pos="7581900" algn="l"/>
                <a:tab pos="8013700" algn="l"/>
                <a:tab pos="8432800" algn="l"/>
              </a:tabLst>
              <a:defRPr sz="2256"/>
            </a:pPr>
            <a:r>
              <a:t>Le LAL (maintenant IJCLab) avait construit à Orsay un accélérateur de 1 GeV achevé en 1961 (porté à 2,3 GeV en 63) </a:t>
            </a:r>
          </a:p>
          <a:p>
            <a:pPr marL="405891" indent="-304418" defTabSz="422306">
              <a:spcBef>
                <a:spcPts val="1300"/>
              </a:spcBef>
              <a:buClr>
                <a:srgbClr val="000000"/>
              </a:buClr>
              <a:buSzPct val="45000"/>
              <a:buChar char="●"/>
              <a:tabLst>
                <a:tab pos="406400" algn="l"/>
                <a:tab pos="825500" algn="l"/>
                <a:tab pos="1257300" algn="l"/>
                <a:tab pos="1676400" algn="l"/>
                <a:tab pos="2095500" algn="l"/>
                <a:tab pos="2527300" algn="l"/>
                <a:tab pos="2946400" algn="l"/>
                <a:tab pos="3378200" algn="l"/>
                <a:tab pos="3784600" algn="l"/>
                <a:tab pos="4203700" algn="l"/>
                <a:tab pos="4635500" algn="l"/>
                <a:tab pos="5054600" algn="l"/>
                <a:tab pos="5473700" algn="l"/>
                <a:tab pos="5905500" algn="l"/>
                <a:tab pos="6324600" algn="l"/>
                <a:tab pos="6756400" algn="l"/>
                <a:tab pos="7162800" algn="l"/>
                <a:tab pos="7581900" algn="l"/>
                <a:tab pos="8013700" algn="l"/>
                <a:tab pos="8432800" algn="l"/>
              </a:tabLst>
              <a:defRPr sz="2256"/>
            </a:pPr>
            <a:r>
              <a:t>En 1960 un 1</a:t>
            </a:r>
            <a:r>
              <a:rPr baseline="33063"/>
              <a:t>er</a:t>
            </a:r>
            <a:r>
              <a:t> anneau de stockage (200 MeV) est construit à Frascati par B. Touschek dans le but de réaliser des collisions particules - antiparticules</a:t>
            </a:r>
          </a:p>
          <a:p>
            <a:pPr marL="405891" indent="-304418" defTabSz="422306">
              <a:spcBef>
                <a:spcPts val="1300"/>
              </a:spcBef>
              <a:buClr>
                <a:srgbClr val="000000"/>
              </a:buClr>
              <a:buSzPct val="45000"/>
              <a:buChar char="●"/>
              <a:tabLst>
                <a:tab pos="406400" algn="l"/>
                <a:tab pos="825500" algn="l"/>
                <a:tab pos="1257300" algn="l"/>
                <a:tab pos="1676400" algn="l"/>
                <a:tab pos="2095500" algn="l"/>
                <a:tab pos="2527300" algn="l"/>
                <a:tab pos="2946400" algn="l"/>
                <a:tab pos="3378200" algn="l"/>
                <a:tab pos="3784600" algn="l"/>
                <a:tab pos="4203700" algn="l"/>
                <a:tab pos="4635500" algn="l"/>
                <a:tab pos="5054600" algn="l"/>
                <a:tab pos="5473700" algn="l"/>
                <a:tab pos="5905500" algn="l"/>
                <a:tab pos="6324600" algn="l"/>
                <a:tab pos="6756400" algn="l"/>
                <a:tab pos="7162800" algn="l"/>
                <a:tab pos="7581900" algn="l"/>
                <a:tab pos="8013700" algn="l"/>
                <a:tab pos="8432800" algn="l"/>
              </a:tabLst>
              <a:defRPr sz="2256"/>
            </a:pPr>
            <a:r>
              <a:t>En 1962, à l’initiative de P. Marin, il est transféré à Orsay car le synchrotron de Frascati ne pouvait pas injecter suffisamment de particules</a:t>
            </a:r>
          </a:p>
          <a:p>
            <a:pPr marL="405891" indent="-304418" defTabSz="422306">
              <a:spcBef>
                <a:spcPts val="1300"/>
              </a:spcBef>
              <a:buClr>
                <a:srgbClr val="000000"/>
              </a:buClr>
              <a:buSzPct val="45000"/>
              <a:buChar char="●"/>
              <a:tabLst>
                <a:tab pos="406400" algn="l"/>
                <a:tab pos="825500" algn="l"/>
                <a:tab pos="1257300" algn="l"/>
                <a:tab pos="1676400" algn="l"/>
                <a:tab pos="2095500" algn="l"/>
                <a:tab pos="2527300" algn="l"/>
                <a:tab pos="2946400" algn="l"/>
                <a:tab pos="3378200" algn="l"/>
                <a:tab pos="3784600" algn="l"/>
                <a:tab pos="4203700" algn="l"/>
                <a:tab pos="4635500" algn="l"/>
                <a:tab pos="5054600" algn="l"/>
                <a:tab pos="5473700" algn="l"/>
                <a:tab pos="5905500" algn="l"/>
                <a:tab pos="6324600" algn="l"/>
                <a:tab pos="6756400" algn="l"/>
                <a:tab pos="7162800" algn="l"/>
                <a:tab pos="7581900" algn="l"/>
                <a:tab pos="8013700" algn="l"/>
                <a:tab pos="8432800" algn="l"/>
              </a:tabLst>
              <a:defRPr sz="2256"/>
            </a:pPr>
            <a:r>
              <a:t>Il réalise alors les premières collisions e</a:t>
            </a:r>
            <a:r>
              <a:rPr baseline="33063"/>
              <a:t>+</a:t>
            </a:r>
            <a:r>
              <a:t> - e</a:t>
            </a:r>
            <a:r>
              <a:rPr baseline="33063"/>
              <a:t>-</a:t>
            </a:r>
            <a:r>
              <a:t> dans un anneau, résultat qui a eu beaucoup d’impact</a:t>
            </a:r>
          </a:p>
          <a:p>
            <a:pPr marL="405891" indent="-304418" defTabSz="422306">
              <a:spcBef>
                <a:spcPts val="1300"/>
              </a:spcBef>
              <a:buClr>
                <a:srgbClr val="000000"/>
              </a:buClr>
              <a:buSzPct val="45000"/>
              <a:buChar char="●"/>
              <a:tabLst>
                <a:tab pos="406400" algn="l"/>
                <a:tab pos="825500" algn="l"/>
                <a:tab pos="1257300" algn="l"/>
                <a:tab pos="1676400" algn="l"/>
                <a:tab pos="2095500" algn="l"/>
                <a:tab pos="2527300" algn="l"/>
                <a:tab pos="2946400" algn="l"/>
                <a:tab pos="3378200" algn="l"/>
                <a:tab pos="3784600" algn="l"/>
                <a:tab pos="4203700" algn="l"/>
                <a:tab pos="4635500" algn="l"/>
                <a:tab pos="5054600" algn="l"/>
                <a:tab pos="5473700" algn="l"/>
                <a:tab pos="5905500" algn="l"/>
                <a:tab pos="6324600" algn="l"/>
                <a:tab pos="6756400" algn="l"/>
                <a:tab pos="7162800" algn="l"/>
                <a:tab pos="7581900" algn="l"/>
                <a:tab pos="8013700" algn="l"/>
                <a:tab pos="8432800" algn="l"/>
              </a:tabLst>
              <a:defRPr sz="2256"/>
            </a:pPr>
            <a:r>
              <a:t>La décision de construire au LAL un anneau de 500 MeV (ACO) est alors prise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43">
                                            <p:bg/>
                                          </p:spTgt>
                                        </p:tgtEl>
                                        <p:attrNameLst>
                                          <p:attrName>style.visibility</p:attrName>
                                        </p:attrNameLst>
                                      </p:cBhvr>
                                      <p:to>
                                        <p:strVal val="visible"/>
                                      </p:to>
                                    </p:set>
                                    <p:anim calcmode="lin" valueType="num">
                                      <p:cBhvr>
                                        <p:cTn id="7" dur="500" fill="hold"/>
                                        <p:tgtEl>
                                          <p:spTgt spid="43">
                                            <p:bg/>
                                          </p:spTgt>
                                        </p:tgtEl>
                                        <p:attrNameLst>
                                          <p:attrName>ppt_x</p:attrName>
                                        </p:attrNameLst>
                                      </p:cBhvr>
                                      <p:tavLst>
                                        <p:tav tm="0">
                                          <p:val>
                                            <p:strVal val="#ppt_x"/>
                                          </p:val>
                                        </p:tav>
                                        <p:tav tm="100000">
                                          <p:val>
                                            <p:strVal val="#ppt_x"/>
                                          </p:val>
                                        </p:tav>
                                      </p:tavLst>
                                    </p:anim>
                                    <p:anim calcmode="lin" valueType="num">
                                      <p:cBhvr>
                                        <p:cTn id="8" dur="500" fill="hold"/>
                                        <p:tgtEl>
                                          <p:spTgt spid="4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43">
                                            <p:txEl>
                                              <p:pRg st="0" end="0"/>
                                            </p:txEl>
                                          </p:spTgt>
                                        </p:tgtEl>
                                        <p:attrNameLst>
                                          <p:attrName>style.visibility</p:attrName>
                                        </p:attrNameLst>
                                      </p:cBhvr>
                                      <p:to>
                                        <p:strVal val="visible"/>
                                      </p:to>
                                    </p:set>
                                    <p:anim calcmode="lin" valueType="num">
                                      <p:cBhvr>
                                        <p:cTn id="1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43">
                                            <p:txEl>
                                              <p:pRg st="1" end="1"/>
                                            </p:txEl>
                                          </p:spTgt>
                                        </p:tgtEl>
                                        <p:attrNameLst>
                                          <p:attrName>style.visibility</p:attrName>
                                        </p:attrNameLst>
                                      </p:cBhvr>
                                      <p:to>
                                        <p:strVal val="visible"/>
                                      </p:to>
                                    </p:set>
                                    <p:anim calcmode="lin" valueType="num">
                                      <p:cBhvr>
                                        <p:cTn id="17" dur="5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43">
                                            <p:txEl>
                                              <p:pRg st="2" end="2"/>
                                            </p:txEl>
                                          </p:spTgt>
                                        </p:tgtEl>
                                        <p:attrNameLst>
                                          <p:attrName>style.visibility</p:attrName>
                                        </p:attrNameLst>
                                      </p:cBhvr>
                                      <p:to>
                                        <p:strVal val="visible"/>
                                      </p:to>
                                    </p:set>
                                    <p:anim calcmode="lin" valueType="num">
                                      <p:cBhvr>
                                        <p:cTn id="23"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43">
                                            <p:txEl>
                                              <p:pRg st="3" end="3"/>
                                            </p:txEl>
                                          </p:spTgt>
                                        </p:tgtEl>
                                        <p:attrNameLst>
                                          <p:attrName>style.visibility</p:attrName>
                                        </p:attrNameLst>
                                      </p:cBhvr>
                                      <p:to>
                                        <p:strVal val="visible"/>
                                      </p:to>
                                    </p:set>
                                    <p:anim calcmode="lin" valueType="num">
                                      <p:cBhvr>
                                        <p:cTn id="29"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43">
                                            <p:txEl>
                                              <p:pRg st="4" end="4"/>
                                            </p:txEl>
                                          </p:spTgt>
                                        </p:tgtEl>
                                        <p:attrNameLst>
                                          <p:attrName>style.visibility</p:attrName>
                                        </p:attrNameLst>
                                      </p:cBhvr>
                                      <p:to>
                                        <p:strVal val="visible"/>
                                      </p:to>
                                    </p:set>
                                    <p:anim calcmode="lin" valueType="num">
                                      <p:cBhvr>
                                        <p:cTn id="35" dur="500" fill="hold"/>
                                        <p:tgtEl>
                                          <p:spTgt spid="4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DA"/>
          <p:cNvSpPr txBox="1">
            <a:spLocks noGrp="1"/>
          </p:cNvSpPr>
          <p:nvPr>
            <p:ph type="title"/>
          </p:nvPr>
        </p:nvSpPr>
        <p:spPr>
          <a:xfrm>
            <a:off x="179387" y="133350"/>
            <a:ext cx="1260476" cy="5086350"/>
          </a:xfrm>
          <a:prstGeom prst="rect">
            <a:avLst/>
          </a:prstGeom>
        </p:spPr>
        <p:txBody>
          <a:bodyPr/>
          <a:lstStyle>
            <a:lvl1pPr>
              <a:tabLst>
                <a:tab pos="444500" algn="l"/>
                <a:tab pos="889000" algn="l"/>
              </a:tabLst>
            </a:lvl1pPr>
          </a:lstStyle>
          <a:p>
            <a:r>
              <a:t>ADA</a:t>
            </a:r>
          </a:p>
        </p:txBody>
      </p:sp>
      <p:pic>
        <p:nvPicPr>
          <p:cNvPr id="46" name="image.jpeg" descr="image.jpeg"/>
          <p:cNvPicPr>
            <a:picLocks noChangeAspect="1"/>
          </p:cNvPicPr>
          <p:nvPr/>
        </p:nvPicPr>
        <p:blipFill>
          <a:blip r:embed="rId2"/>
          <a:stretch>
            <a:fillRect/>
          </a:stretch>
        </p:blipFill>
        <p:spPr>
          <a:xfrm>
            <a:off x="2503487" y="0"/>
            <a:ext cx="5595938" cy="566896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 AdA – the small machine that made a big impact »"/>
          <p:cNvSpPr txBox="1">
            <a:spLocks noGrp="1"/>
          </p:cNvSpPr>
          <p:nvPr>
            <p:ph type="title"/>
          </p:nvPr>
        </p:nvSpPr>
        <p:spPr>
          <a:xfrm>
            <a:off x="503237" y="225425"/>
            <a:ext cx="9070976" cy="946150"/>
          </a:xfrm>
          <a:prstGeom prst="rect">
            <a:avLst/>
          </a:prstGeom>
        </p:spPr>
        <p:txBody>
          <a:bodyPr/>
          <a:lstStyle>
            <a:lvl1pPr>
              <a:lnSpc>
                <a:spcPct val="97000"/>
              </a:lnSpc>
              <a:spcBef>
                <a:spcPts val="100"/>
              </a:spcBef>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2800">
                <a:latin typeface="Helvetica Neue"/>
                <a:ea typeface="Helvetica Neue"/>
                <a:cs typeface="Helvetica Neue"/>
                <a:sym typeface="Helvetica Neue"/>
              </a:defRPr>
            </a:lvl1pPr>
          </a:lstStyle>
          <a:p>
            <a:r>
              <a:t>« AdA – the small machine that made a big impact »</a:t>
            </a:r>
          </a:p>
        </p:txBody>
      </p:sp>
      <p:pic>
        <p:nvPicPr>
          <p:cNvPr id="49" name="image.jpeg" descr="image.jpeg"/>
          <p:cNvPicPr>
            <a:picLocks noChangeAspect="1"/>
          </p:cNvPicPr>
          <p:nvPr/>
        </p:nvPicPr>
        <p:blipFill>
          <a:blip r:embed="rId2"/>
          <a:stretch>
            <a:fillRect/>
          </a:stretch>
        </p:blipFill>
        <p:spPr>
          <a:xfrm>
            <a:off x="1800225" y="1004887"/>
            <a:ext cx="6119813" cy="466566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Vers l’utilisation du RS"/>
          <p:cNvSpPr txBox="1">
            <a:spLocks noGrp="1"/>
          </p:cNvSpPr>
          <p:nvPr>
            <p:ph type="title"/>
          </p:nvPr>
        </p:nvSpPr>
        <p:spPr>
          <a:xfrm>
            <a:off x="503237" y="225425"/>
            <a:ext cx="9070976" cy="946150"/>
          </a:xfrm>
          <a:prstGeom prst="rect">
            <a:avLst/>
          </a:prstGeom>
        </p:spPr>
        <p:txBody>
          <a:bodyPr/>
          <a:lstStyle>
            <a:lvl1pP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defRPr sz="3200">
                <a:solidFill>
                  <a:srgbClr val="0000FF"/>
                </a:solidFill>
              </a:defRPr>
            </a:lvl1pPr>
          </a:lstStyle>
          <a:p>
            <a:r>
              <a:t>Vers l’utilisation du RS</a:t>
            </a:r>
          </a:p>
        </p:txBody>
      </p:sp>
      <p:sp>
        <p:nvSpPr>
          <p:cNvPr id="52" name="En 1962 Y. Cauchois avait proposé d’utiliser le RS sur ACO, en installant une chicane pour « durcir » le rayonnement, mais ce n’était pas possible et elle a continué à travailler à Frascati…"/>
          <p:cNvSpPr txBox="1">
            <a:spLocks noGrp="1"/>
          </p:cNvSpPr>
          <p:nvPr>
            <p:ph type="body" idx="1"/>
          </p:nvPr>
        </p:nvSpPr>
        <p:spPr>
          <a:xfrm>
            <a:off x="360362" y="990600"/>
            <a:ext cx="9070976" cy="4589463"/>
          </a:xfrm>
          <a:prstGeom prst="rect">
            <a:avLst/>
          </a:prstGeom>
        </p:spPr>
        <p:txBody>
          <a:bodyPr/>
          <a:lstStyle/>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1962 Y. Cauchois avait proposé d’utiliser le RS sur ACO, en installant une chicane pour « durcir » le rayonnement, mais ce n’était pas possible et elle a continué à travailler à Frascati</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Le RS a commencé à se développer, en particulier aux US l’anneau Tantalus (240 MeV) dédié au RS a fonctionné dès 1968 avec succès et de nombreux utilisateurs</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L’interêt du RS a diffusé dans la communauté scientifique, en particulier à Orsay (</a:t>
            </a:r>
            <a:r>
              <a:rPr i="1"/>
              <a:t>Y. Farge, J. Friedel, P.M. Guyon, R. Lopez Delgado,...</a:t>
            </a:r>
            <a:r>
              <a:t>) et l’équipe d’Y. Cauchois (</a:t>
            </a:r>
            <a:r>
              <a:rPr i="1"/>
              <a:t>Y Jaegle, P.Dhez,...</a:t>
            </a:r>
            <a:r>
              <a:t>)</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Cela aboutira à un projet d’utilisation en parasite d’ACO en 1970 et au laboratoire LURE, dirigé par Y. Farge, opérationnel en 1973</a:t>
            </a:r>
          </a:p>
          <a:p>
            <a:pPr marL="431800" indent="-323850">
              <a:buClr>
                <a:srgbClr val="000000"/>
              </a:buClr>
              <a:buSzPct val="45000"/>
              <a:buChar char="●"/>
              <a:tabLst>
                <a:tab pos="444500" algn="l"/>
                <a:tab pos="889000" algn="l"/>
                <a:tab pos="1346200" algn="l"/>
                <a:tab pos="1790700" algn="l"/>
                <a:tab pos="2235200" algn="l"/>
                <a:tab pos="2692400" algn="l"/>
                <a:tab pos="3136900" algn="l"/>
                <a:tab pos="3594100" algn="l"/>
                <a:tab pos="4038600" algn="l"/>
                <a:tab pos="4483100" algn="l"/>
                <a:tab pos="4940300" algn="l"/>
                <a:tab pos="5384800" algn="l"/>
                <a:tab pos="5829300" algn="l"/>
                <a:tab pos="6286500" algn="l"/>
                <a:tab pos="6731000" algn="l"/>
                <a:tab pos="7188200" algn="l"/>
                <a:tab pos="7632700" algn="l"/>
                <a:tab pos="8077200" algn="l"/>
                <a:tab pos="8534400" algn="l"/>
                <a:tab pos="8978900" algn="l"/>
              </a:tabLst>
            </a:pPr>
            <a:r>
              <a:t>En 1975, ACO sera entièrement dédié au 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52">
                                            <p:bg/>
                                          </p:spTgt>
                                        </p:tgtEl>
                                        <p:attrNameLst>
                                          <p:attrName>style.visibility</p:attrName>
                                        </p:attrNameLst>
                                      </p:cBhvr>
                                      <p:to>
                                        <p:strVal val="visible"/>
                                      </p:to>
                                    </p:set>
                                    <p:anim calcmode="lin" valueType="num">
                                      <p:cBhvr>
                                        <p:cTn id="7" dur="500" fill="hold"/>
                                        <p:tgtEl>
                                          <p:spTgt spid="52">
                                            <p:bg/>
                                          </p:spTgt>
                                        </p:tgtEl>
                                        <p:attrNameLst>
                                          <p:attrName>ppt_x</p:attrName>
                                        </p:attrNameLst>
                                      </p:cBhvr>
                                      <p:tavLst>
                                        <p:tav tm="0">
                                          <p:val>
                                            <p:strVal val="#ppt_x"/>
                                          </p:val>
                                        </p:tav>
                                        <p:tav tm="100000">
                                          <p:val>
                                            <p:strVal val="#ppt_x"/>
                                          </p:val>
                                        </p:tav>
                                      </p:tavLst>
                                    </p:anim>
                                    <p:anim calcmode="lin" valueType="num">
                                      <p:cBhvr>
                                        <p:cTn id="8" dur="500" fill="hold"/>
                                        <p:tgtEl>
                                          <p:spTgt spid="5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52">
                                            <p:txEl>
                                              <p:pRg st="0" end="0"/>
                                            </p:txEl>
                                          </p:spTgt>
                                        </p:tgtEl>
                                        <p:attrNameLst>
                                          <p:attrName>style.visibility</p:attrName>
                                        </p:attrNameLst>
                                      </p:cBhvr>
                                      <p:to>
                                        <p:strVal val="visible"/>
                                      </p:to>
                                    </p:set>
                                    <p:anim calcmode="lin" valueType="num">
                                      <p:cBhvr>
                                        <p:cTn id="11"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52">
                                            <p:txEl>
                                              <p:pRg st="1" end="1"/>
                                            </p:txEl>
                                          </p:spTgt>
                                        </p:tgtEl>
                                        <p:attrNameLst>
                                          <p:attrName>style.visibility</p:attrName>
                                        </p:attrNameLst>
                                      </p:cBhvr>
                                      <p:to>
                                        <p:strVal val="visible"/>
                                      </p:to>
                                    </p:set>
                                    <p:anim calcmode="lin" valueType="num">
                                      <p:cBhvr>
                                        <p:cTn id="17"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52">
                                            <p:txEl>
                                              <p:pRg st="2" end="2"/>
                                            </p:txEl>
                                          </p:spTgt>
                                        </p:tgtEl>
                                        <p:attrNameLst>
                                          <p:attrName>style.visibility</p:attrName>
                                        </p:attrNameLst>
                                      </p:cBhvr>
                                      <p:to>
                                        <p:strVal val="visible"/>
                                      </p:to>
                                    </p:set>
                                    <p:anim calcmode="lin" valueType="num">
                                      <p:cBhvr>
                                        <p:cTn id="23"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52">
                                            <p:txEl>
                                              <p:pRg st="3" end="3"/>
                                            </p:txEl>
                                          </p:spTgt>
                                        </p:tgtEl>
                                        <p:attrNameLst>
                                          <p:attrName>style.visibility</p:attrName>
                                        </p:attrNameLst>
                                      </p:cBhvr>
                                      <p:to>
                                        <p:strVal val="visible"/>
                                      </p:to>
                                    </p:set>
                                    <p:anim calcmode="lin" valueType="num">
                                      <p:cBhvr>
                                        <p:cTn id="29"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52">
                                            <p:txEl>
                                              <p:pRg st="4" end="4"/>
                                            </p:txEl>
                                          </p:spTgt>
                                        </p:tgtEl>
                                        <p:attrNameLst>
                                          <p:attrName>style.visibility</p:attrName>
                                        </p:attrNameLst>
                                      </p:cBhvr>
                                      <p:to>
                                        <p:strVal val="visible"/>
                                      </p:to>
                                    </p:set>
                                    <p:anim calcmode="lin" valueType="num">
                                      <p:cBhvr>
                                        <p:cTn id="35" dur="500" fill="hold"/>
                                        <p:tgtEl>
                                          <p:spTgt spid="52">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5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ACO…"/>
          <p:cNvSpPr txBox="1">
            <a:spLocks noGrp="1"/>
          </p:cNvSpPr>
          <p:nvPr>
            <p:ph type="title"/>
          </p:nvPr>
        </p:nvSpPr>
        <p:spPr>
          <a:xfrm>
            <a:off x="391054" y="350043"/>
            <a:ext cx="1260476" cy="4964114"/>
          </a:xfrm>
          <a:prstGeom prst="rect">
            <a:avLst/>
          </a:prstGeom>
        </p:spPr>
        <p:txBody>
          <a:bodyPr/>
          <a:lstStyle/>
          <a:p>
            <a:pPr>
              <a:tabLst>
                <a:tab pos="444500" algn="l"/>
                <a:tab pos="889000" algn="l"/>
              </a:tabLst>
            </a:pPr>
            <a:r>
              <a:t>ACO</a:t>
            </a:r>
          </a:p>
          <a:p>
            <a:pPr>
              <a:tabLst>
                <a:tab pos="444500" algn="l"/>
                <a:tab pos="889000" algn="l"/>
              </a:tabLst>
              <a:defRPr sz="1500"/>
            </a:pPr>
            <a:r>
              <a:t>22 m de circonférence</a:t>
            </a:r>
          </a:p>
        </p:txBody>
      </p:sp>
      <p:pic>
        <p:nvPicPr>
          <p:cNvPr id="55" name="image.jpeg" descr="image.jpeg"/>
          <p:cNvPicPr>
            <a:picLocks noChangeAspect="1"/>
          </p:cNvPicPr>
          <p:nvPr/>
        </p:nvPicPr>
        <p:blipFill>
          <a:blip r:embed="rId2"/>
          <a:stretch>
            <a:fillRect/>
          </a:stretch>
        </p:blipFill>
        <p:spPr>
          <a:xfrm>
            <a:off x="2327275" y="20637"/>
            <a:ext cx="7739063" cy="562927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png" descr="image.png"/>
          <p:cNvPicPr>
            <a:picLocks noChangeAspect="1"/>
          </p:cNvPicPr>
          <p:nvPr/>
        </p:nvPicPr>
        <p:blipFill>
          <a:blip r:embed="rId2"/>
          <a:stretch>
            <a:fillRect/>
          </a:stretch>
        </p:blipFill>
        <p:spPr>
          <a:xfrm>
            <a:off x="539750" y="0"/>
            <a:ext cx="8809038" cy="566896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30</Slides>
  <Notes>0</Notes>
  <HiddenSlides>0</HiddenSlide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Office</vt:lpstr>
      <vt:lpstr>Historique du rayonnement synchrotron  et du laser à électrons libres  à Orsay/Saclay</vt:lpstr>
      <vt:lpstr>Le Rayonnement synchrotron</vt:lpstr>
      <vt:lpstr>Premières expériences</vt:lpstr>
      <vt:lpstr>Le LAL et l’anneau de stockage ACO</vt:lpstr>
      <vt:lpstr>ADA</vt:lpstr>
      <vt:lpstr>« AdA – the small machine that made a big impact »</vt:lpstr>
      <vt:lpstr>Vers l’utilisation du RS</vt:lpstr>
      <vt:lpstr>ACO 22 m de circonférence</vt:lpstr>
      <vt:lpstr>Présentation PowerPoint</vt:lpstr>
      <vt:lpstr>Evolution sur le site du LAL/Orsay</vt:lpstr>
      <vt:lpstr>FUTUR du RS à Saclay : SOLEIL2</vt:lpstr>
      <vt:lpstr>Présentation PowerPoint</vt:lpstr>
      <vt:lpstr>Laser à électrons libres (LEL)</vt:lpstr>
      <vt:lpstr>En fait le LEL peut-être vu comme une évolution vers le domaine optique des nombreux tubes électroniques qui l’ont précédé : klystron, carcinotron… et en particulier l’ubitron (R. Phillips 1957)</vt:lpstr>
      <vt:lpstr> Conséquences</vt:lpstr>
      <vt:lpstr>Présentation PowerPoint</vt:lpstr>
      <vt:lpstr>LEL sur ACO</vt:lpstr>
      <vt:lpstr>Présentation PowerPoint</vt:lpstr>
      <vt:lpstr>Présentation PowerPoint</vt:lpstr>
      <vt:lpstr>Présentation PowerPoint</vt:lpstr>
      <vt:lpstr>Développements au LURE : LEL SuperACO</vt:lpstr>
      <vt:lpstr>Développements au LURE : LEL CLIO</vt:lpstr>
      <vt:lpstr>Présentation PowerPoint</vt:lpstr>
      <vt:lpstr>European XFEL (supraconducteur)  (collaboration internationale dont la France, situé à Hambourg)</vt:lpstr>
      <vt:lpstr>Futur du XFEL ? : Injection par accélérateur laser/plasma </vt:lpstr>
      <vt:lpstr>LE RS compact à IJClab</vt:lpstr>
      <vt:lpstr>ThomX : Machine (actuelle)</vt:lpstr>
      <vt:lpstr>Et pour finir…</vt:lpstr>
      <vt:lpstr>Présentation PowerPoint</vt:lpstr>
      <vt:lpstr>Le dernier né des anneaux d’Orsay ! : La ronde des électrons (J. JeanJean)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Historique du rayonnement synchrotron  et du laser à électrons libres  à Orsay/Saclay</dc:title>
  <cp:lastModifiedBy>David Amorim</cp:lastModifiedBy>
  <cp:revision>1</cp:revision>
  <dcterms:modified xsi:type="dcterms:W3CDTF">2025-10-04T07:55:51Z</dcterms:modified>
</cp:coreProperties>
</file>