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9"/>
  </p:notesMasterIdLst>
  <p:sldIdLst>
    <p:sldId id="369" r:id="rId2"/>
    <p:sldId id="325" r:id="rId3"/>
    <p:sldId id="350" r:id="rId4"/>
    <p:sldId id="351" r:id="rId5"/>
    <p:sldId id="352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63" r:id="rId18"/>
  </p:sldIdLst>
  <p:sldSz cx="10772775" cy="6059488"/>
  <p:notesSz cx="7104063" cy="10234613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487"/>
    <a:srgbClr val="F39200"/>
    <a:srgbClr val="FF6700"/>
    <a:srgbClr val="00294B"/>
    <a:srgbClr val="E05314"/>
    <a:srgbClr val="6600CC"/>
    <a:srgbClr val="511F74"/>
    <a:srgbClr val="7A286A"/>
    <a:srgbClr val="DF8A2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49" autoAdjust="0"/>
    <p:restoredTop sz="83372" autoAdjust="0"/>
  </p:normalViewPr>
  <p:slideViewPr>
    <p:cSldViewPr>
      <p:cViewPr varScale="1">
        <p:scale>
          <a:sx n="107" d="100"/>
          <a:sy n="107" d="100"/>
        </p:scale>
        <p:origin x="618" y="10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defTabSz="1089499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defTabSz="1089499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defTabSz="1089499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 defTabSz="1089499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Bonjour </a:t>
            </a:r>
            <a:r>
              <a:rPr lang="en-US" dirty="0" err="1" smtClean="0"/>
              <a:t>aujour’dui</a:t>
            </a:r>
            <a:r>
              <a:rPr lang="en-US" dirty="0" smtClean="0"/>
              <a:t> je </a:t>
            </a:r>
            <a:r>
              <a:rPr lang="en-US" dirty="0" err="1" smtClean="0"/>
              <a:t>vous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parlerai</a:t>
            </a:r>
            <a:r>
              <a:rPr lang="en-US" baseline="0" dirty="0" smtClean="0"/>
              <a:t> des diagnostics que nous </a:t>
            </a:r>
            <a:r>
              <a:rPr lang="en-US" baseline="0" dirty="0" err="1" smtClean="0"/>
              <a:t>envisageons</a:t>
            </a:r>
            <a:r>
              <a:rPr lang="en-US" baseline="0" dirty="0" smtClean="0"/>
              <a:t> pour le </a:t>
            </a:r>
            <a:r>
              <a:rPr lang="en-US" baseline="0" dirty="0" err="1" smtClean="0"/>
              <a:t>projet</a:t>
            </a:r>
            <a:r>
              <a:rPr lang="en-US" baseline="0" dirty="0" smtClean="0"/>
              <a:t> PERLE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050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Pour la </a:t>
            </a:r>
            <a:r>
              <a:rPr lang="en-US" dirty="0" err="1" smtClean="0"/>
              <a:t>mesure</a:t>
            </a:r>
            <a:r>
              <a:rPr lang="en-US" dirty="0" smtClean="0"/>
              <a:t> de la </a:t>
            </a:r>
            <a:r>
              <a:rPr lang="en-US" dirty="0" err="1" smtClean="0"/>
              <a:t>longueur</a:t>
            </a:r>
            <a:r>
              <a:rPr lang="en-US" dirty="0" smtClean="0"/>
              <a:t> </a:t>
            </a:r>
            <a:r>
              <a:rPr lang="en-US" dirty="0" err="1" smtClean="0"/>
              <a:t>longitudinale</a:t>
            </a:r>
            <a:r>
              <a:rPr lang="en-US" dirty="0" smtClean="0"/>
              <a:t>,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cavité</a:t>
            </a:r>
            <a:r>
              <a:rPr lang="en-US" dirty="0" smtClean="0"/>
              <a:t> excitant le mode</a:t>
            </a:r>
            <a:r>
              <a:rPr lang="en-US" baseline="0" dirty="0" smtClean="0"/>
              <a:t> TE11 </a:t>
            </a:r>
            <a:r>
              <a:rPr lang="en-US" baseline="0" dirty="0" err="1" smtClean="0"/>
              <a:t>permettra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pivoter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faisceau</a:t>
            </a:r>
            <a:r>
              <a:rPr lang="en-US" baseline="0" dirty="0" smtClean="0"/>
              <a:t>, un </a:t>
            </a:r>
            <a:r>
              <a:rPr lang="en-US" baseline="0" dirty="0" err="1" smtClean="0"/>
              <a:t>écran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permettra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ainsi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mesure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longueur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cavité</a:t>
            </a:r>
            <a:r>
              <a:rPr lang="en-US" baseline="0" dirty="0" smtClean="0"/>
              <a:t> sera </a:t>
            </a:r>
            <a:r>
              <a:rPr lang="en-US" baseline="0" dirty="0" err="1" smtClean="0"/>
              <a:t>chaude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n’aura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besoin</a:t>
            </a:r>
            <a:r>
              <a:rPr lang="en-US" baseline="0" dirty="0" smtClean="0"/>
              <a:t> que de 2kW de puissance RF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86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J’espère</a:t>
            </a:r>
            <a:r>
              <a:rPr lang="en-US" dirty="0" smtClean="0"/>
              <a:t> ne pas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avoir</a:t>
            </a:r>
            <a:r>
              <a:rPr lang="en-US" dirty="0" smtClean="0"/>
              <a:t> perdu avec </a:t>
            </a:r>
            <a:r>
              <a:rPr lang="en-US" dirty="0" err="1" smtClean="0"/>
              <a:t>tous</a:t>
            </a:r>
            <a:r>
              <a:rPr lang="en-US" dirty="0" smtClean="0"/>
              <a:t> les </a:t>
            </a:r>
            <a:r>
              <a:rPr lang="en-US" dirty="0" err="1" smtClean="0"/>
              <a:t>diagnotiques</a:t>
            </a:r>
            <a:r>
              <a:rPr lang="en-US" dirty="0" smtClean="0"/>
              <a:t> à </a:t>
            </a:r>
            <a:r>
              <a:rPr lang="en-US" dirty="0" err="1" smtClean="0"/>
              <a:t>provisionner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l’injecteur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Pour PERLE 1 tour, les buts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énumérés</a:t>
            </a:r>
            <a:r>
              <a:rPr lang="en-US" baseline="0" dirty="0" smtClean="0"/>
              <a:t> ci </a:t>
            </a:r>
            <a:r>
              <a:rPr lang="en-US" baseline="0" dirty="0" err="1" smtClean="0"/>
              <a:t>contre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650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BPM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97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PERLE </a:t>
            </a:r>
            <a:r>
              <a:rPr lang="en-US" dirty="0" err="1" smtClean="0"/>
              <a:t>est</a:t>
            </a:r>
            <a:r>
              <a:rPr lang="en-US" dirty="0" smtClean="0"/>
              <a:t> compose</a:t>
            </a:r>
            <a:r>
              <a:rPr lang="en-US" baseline="0" dirty="0" smtClean="0"/>
              <a:t> d’un </a:t>
            </a:r>
            <a:r>
              <a:rPr lang="en-US" baseline="0" dirty="0" err="1" smtClean="0"/>
              <a:t>injecteur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délivrera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faisceau</a:t>
            </a:r>
            <a:r>
              <a:rPr lang="en-US" baseline="0" dirty="0" smtClean="0"/>
              <a:t> de 7MeV et 20mA, </a:t>
            </a:r>
            <a:r>
              <a:rPr lang="en-US" baseline="0" dirty="0" err="1" smtClean="0"/>
              <a:t>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faisceau</a:t>
            </a:r>
            <a:r>
              <a:rPr lang="en-US" baseline="0" dirty="0" smtClean="0"/>
              <a:t>^; à </a:t>
            </a:r>
            <a:r>
              <a:rPr lang="en-US" baseline="0" dirty="0" err="1" smtClean="0"/>
              <a:t>l’entrée</a:t>
            </a:r>
            <a:r>
              <a:rPr lang="en-US" baseline="0" dirty="0" smtClean="0"/>
              <a:t> du linac </a:t>
            </a:r>
            <a:r>
              <a:rPr lang="en-US" baseline="0" dirty="0" err="1" smtClean="0"/>
              <a:t>doit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être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caractérisé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entiérement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ensuite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diagnostiques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doivent</a:t>
            </a:r>
            <a:r>
              <a:rPr lang="en-US" baseline="0" dirty="0" smtClean="0"/>
              <a:t> aider à la calibration des </a:t>
            </a:r>
            <a:r>
              <a:rPr lang="en-US" baseline="0" dirty="0" err="1" smtClean="0"/>
              <a:t>cavités</a:t>
            </a:r>
            <a:r>
              <a:rPr lang="en-US" baseline="0" dirty="0" smtClean="0"/>
              <a:t>, à adjuster la </a:t>
            </a:r>
            <a:r>
              <a:rPr lang="en-US" baseline="0" dirty="0" err="1" smtClean="0"/>
              <a:t>longueur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parcourue</a:t>
            </a:r>
            <a:r>
              <a:rPr lang="en-US" baseline="0" dirty="0" smtClean="0"/>
              <a:t> par le </a:t>
            </a:r>
            <a:r>
              <a:rPr lang="en-US" baseline="0" dirty="0" err="1" smtClean="0"/>
              <a:t>faisceau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1 tour, </a:t>
            </a:r>
            <a:r>
              <a:rPr lang="en-US" baseline="0" dirty="0" err="1" smtClean="0"/>
              <a:t>monitorer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pertes</a:t>
            </a:r>
            <a:r>
              <a:rPr lang="en-US" baseline="0" dirty="0" smtClean="0"/>
              <a:t>, et </a:t>
            </a:r>
            <a:r>
              <a:rPr lang="en-US" baseline="0" dirty="0" err="1" smtClean="0"/>
              <a:t>répondre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parfois</a:t>
            </a:r>
            <a:r>
              <a:rPr lang="en-US" baseline="0" dirty="0" smtClean="0"/>
              <a:t> à des </a:t>
            </a:r>
            <a:r>
              <a:rPr lang="en-US" baseline="0" dirty="0" err="1" smtClean="0"/>
              <a:t>contraintes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spécifiques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le manqué </a:t>
            </a:r>
            <a:r>
              <a:rPr lang="en-US" baseline="0" dirty="0" err="1" smtClean="0"/>
              <a:t>d’espace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certaines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emplcamement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PERLE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05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 planning du point de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en-US" dirty="0" err="1" smtClean="0"/>
              <a:t>diagnostiques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aussi</a:t>
            </a:r>
            <a:r>
              <a:rPr lang="en-US" baseline="0" dirty="0" smtClean="0"/>
              <a:t> pose </a:t>
            </a:r>
            <a:r>
              <a:rPr lang="en-US" baseline="0" dirty="0" err="1" smtClean="0"/>
              <a:t>problemes</a:t>
            </a:r>
            <a:r>
              <a:rPr lang="en-US" baseline="0" dirty="0" smtClean="0"/>
              <a:t> avec des </a:t>
            </a:r>
            <a:r>
              <a:rPr lang="en-US" baseline="0" dirty="0" err="1" smtClean="0"/>
              <a:t>jalons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raccourcis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45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y a du </a:t>
            </a:r>
            <a:r>
              <a:rPr lang="en-US" dirty="0" err="1" smtClean="0"/>
              <a:t>positif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tout </a:t>
            </a:r>
            <a:r>
              <a:rPr lang="en-US" dirty="0" err="1" smtClean="0"/>
              <a:t>çà</a:t>
            </a:r>
            <a:r>
              <a:rPr lang="en-US" dirty="0" smtClean="0"/>
              <a:t>,</a:t>
            </a:r>
            <a:r>
              <a:rPr lang="en-US" baseline="0" dirty="0" smtClean="0"/>
              <a:t> nous </a:t>
            </a:r>
            <a:r>
              <a:rPr lang="en-US" baseline="0" dirty="0" err="1" smtClean="0"/>
              <a:t>sommes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discusssions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mettre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place </a:t>
            </a:r>
            <a:r>
              <a:rPr lang="en-US" baseline="0" dirty="0" err="1" smtClean="0"/>
              <a:t>certaines</a:t>
            </a:r>
            <a:r>
              <a:rPr lang="en-US" baseline="0" dirty="0" smtClean="0"/>
              <a:t> collaborations </a:t>
            </a:r>
            <a:r>
              <a:rPr lang="en-US" baseline="0" dirty="0" err="1" smtClean="0"/>
              <a:t>très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utiles</a:t>
            </a:r>
            <a:r>
              <a:rPr lang="en-US" baseline="0" dirty="0" smtClean="0"/>
              <a:t> et nous </a:t>
            </a:r>
            <a:r>
              <a:rPr lang="en-US" baseline="0" dirty="0" err="1" smtClean="0"/>
              <a:t>cherchons</a:t>
            </a:r>
            <a:r>
              <a:rPr lang="en-US" baseline="0" dirty="0" smtClean="0"/>
              <a:t> encore de </a:t>
            </a:r>
            <a:r>
              <a:rPr lang="en-US" baseline="0" dirty="0" err="1" smtClean="0"/>
              <a:t>nouvelles</a:t>
            </a:r>
            <a:r>
              <a:rPr lang="en-US" baseline="0" dirty="0" smtClean="0"/>
              <a:t> collaborations pour </a:t>
            </a:r>
            <a:r>
              <a:rPr lang="en-US" baseline="0" dirty="0" err="1" smtClean="0"/>
              <a:t>répondre</a:t>
            </a:r>
            <a:r>
              <a:rPr lang="en-US" baseline="0" dirty="0" smtClean="0"/>
              <a:t> à des taches </a:t>
            </a:r>
            <a:r>
              <a:rPr lang="en-US" baseline="0" dirty="0" err="1" smtClean="0"/>
              <a:t>bien</a:t>
            </a:r>
            <a:r>
              <a:rPr lang="en-US" baseline="0" dirty="0" smtClean="0"/>
              <a:t> plus </a:t>
            </a:r>
            <a:r>
              <a:rPr lang="en-US" baseline="0" dirty="0" err="1" smtClean="0"/>
              <a:t>compliquées</a:t>
            </a:r>
            <a:r>
              <a:rPr lang="en-US" baseline="0" dirty="0" smtClean="0"/>
              <a:t> que nous le </a:t>
            </a:r>
            <a:r>
              <a:rPr lang="en-US" baseline="0" dirty="0" err="1" smtClean="0"/>
              <a:t>croyons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131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Rentrons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peu</a:t>
            </a:r>
            <a:r>
              <a:rPr lang="en-US" baseline="0" dirty="0" smtClean="0"/>
              <a:t> plus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les details, pour </a:t>
            </a:r>
            <a:r>
              <a:rPr lang="en-US" baseline="0" dirty="0" err="1" smtClean="0"/>
              <a:t>l’injecteur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sortie de gun, on </a:t>
            </a:r>
            <a:r>
              <a:rPr lang="en-US" baseline="0" dirty="0" err="1" smtClean="0"/>
              <a:t>compte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mesure</a:t>
            </a:r>
            <a:r>
              <a:rPr lang="en-US" baseline="0" dirty="0" smtClean="0"/>
              <a:t> la position avec 2 BPM, le </a:t>
            </a:r>
            <a:r>
              <a:rPr lang="en-US" baseline="0" dirty="0" err="1" smtClean="0"/>
              <a:t>profils</a:t>
            </a:r>
            <a:r>
              <a:rPr lang="en-US" baseline="0" dirty="0" smtClean="0"/>
              <a:t> transverse avec un </a:t>
            </a:r>
            <a:r>
              <a:rPr lang="en-US" baseline="0" dirty="0" err="1" smtClean="0"/>
              <a:t>écran</a:t>
            </a:r>
            <a:r>
              <a:rPr lang="en-US" baseline="0" dirty="0" smtClean="0"/>
              <a:t> avec un </a:t>
            </a:r>
            <a:r>
              <a:rPr lang="en-US" baseline="0" dirty="0" err="1" smtClean="0"/>
              <a:t>écran</a:t>
            </a:r>
            <a:r>
              <a:rPr lang="en-US" baseline="0" dirty="0" smtClean="0"/>
              <a:t> YAG et le courant avec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coupe de faraday</a:t>
            </a:r>
          </a:p>
          <a:p>
            <a:r>
              <a:rPr lang="en-US" baseline="0" dirty="0" err="1" smtClean="0"/>
              <a:t>En</a:t>
            </a:r>
            <a:r>
              <a:rPr lang="en-US" baseline="0" dirty="0" smtClean="0"/>
              <a:t> sortie de booster, </a:t>
            </a:r>
            <a:r>
              <a:rPr lang="en-US" baseline="0" dirty="0" err="1" smtClean="0"/>
              <a:t>c’est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même</a:t>
            </a:r>
            <a:r>
              <a:rPr lang="en-US" baseline="0" dirty="0" smtClean="0"/>
              <a:t> chose et </a:t>
            </a:r>
            <a:r>
              <a:rPr lang="en-US" baseline="0" dirty="0" err="1" smtClean="0"/>
              <a:t>c’est</a:t>
            </a:r>
            <a:r>
              <a:rPr lang="en-US" baseline="0" dirty="0" smtClean="0"/>
              <a:t> possible la </a:t>
            </a:r>
            <a:r>
              <a:rPr lang="en-US" baseline="0" dirty="0" err="1" smtClean="0"/>
              <a:t>longueur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longitudinale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merger le </a:t>
            </a:r>
            <a:r>
              <a:rPr lang="en-US" baseline="0" dirty="0" err="1" smtClean="0"/>
              <a:t>controle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positionet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profil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enfin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sortie de merger </a:t>
            </a:r>
            <a:r>
              <a:rPr lang="en-US" baseline="0" dirty="0" err="1" smtClean="0"/>
              <a:t>vers</a:t>
            </a:r>
            <a:r>
              <a:rPr lang="en-US" baseline="0" dirty="0" smtClean="0"/>
              <a:t> le linac on </a:t>
            </a:r>
            <a:r>
              <a:rPr lang="en-US" baseline="0" dirty="0" err="1" smtClean="0"/>
              <a:t>aimerait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image 6D du </a:t>
            </a:r>
            <a:r>
              <a:rPr lang="en-US" baseline="0" dirty="0" err="1" smtClean="0"/>
              <a:t>faisceaue</a:t>
            </a:r>
            <a:r>
              <a:rPr lang="en-US" baseline="0" dirty="0" smtClean="0"/>
              <a:t> t pour </a:t>
            </a:r>
            <a:r>
              <a:rPr lang="en-US" baseline="0" dirty="0" err="1" smtClean="0"/>
              <a:t>ceci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ligne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diagnostique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miroir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celle</a:t>
            </a:r>
            <a:r>
              <a:rPr lang="en-US" baseline="0" dirty="0" smtClean="0"/>
              <a:t> entre le merger et le linac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55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Toujours</a:t>
            </a:r>
            <a:r>
              <a:rPr lang="en-US" dirty="0" smtClean="0"/>
              <a:t> pour ‘</a:t>
            </a:r>
            <a:r>
              <a:rPr lang="en-US" dirty="0" err="1" smtClean="0"/>
              <a:t>injecteur</a:t>
            </a:r>
            <a:r>
              <a:rPr lang="en-US" dirty="0" smtClean="0"/>
              <a:t>, 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diagnostiques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défis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faible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de signal pour </a:t>
            </a:r>
            <a:r>
              <a:rPr lang="en-US" baseline="0" dirty="0" err="1" smtClean="0"/>
              <a:t>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schéma</a:t>
            </a:r>
            <a:r>
              <a:rPr lang="en-US" baseline="0" dirty="0" smtClean="0"/>
              <a:t> de commissioning, </a:t>
            </a:r>
            <a:r>
              <a:rPr lang="en-US" baseline="0" dirty="0" err="1" smtClean="0"/>
              <a:t>l’espace</a:t>
            </a:r>
            <a:r>
              <a:rPr lang="en-US" baseline="0" dirty="0" smtClean="0"/>
              <a:t> constraint entre les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quadrupole </a:t>
            </a:r>
            <a:r>
              <a:rPr lang="en-US" baseline="0" dirty="0" err="1" smtClean="0"/>
              <a:t>vert</a:t>
            </a:r>
            <a:r>
              <a:rPr lang="en-US" baseline="0" dirty="0" smtClean="0"/>
              <a:t> et rouge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merger et </a:t>
            </a:r>
            <a:r>
              <a:rPr lang="en-US" baseline="0" dirty="0" err="1" smtClean="0"/>
              <a:t>enfin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toute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mesures</a:t>
            </a:r>
            <a:r>
              <a:rPr lang="en-US" baseline="0" dirty="0" smtClean="0"/>
              <a:t> à </a:t>
            </a:r>
            <a:r>
              <a:rPr lang="en-US" baseline="0" dirty="0" err="1" smtClean="0"/>
              <a:t>elaborer</a:t>
            </a:r>
            <a:r>
              <a:rPr lang="en-US" baseline="0" dirty="0" smtClean="0"/>
              <a:t> sur </a:t>
            </a:r>
            <a:r>
              <a:rPr lang="en-US" baseline="0" dirty="0" err="1" smtClean="0"/>
              <a:t>laligne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diagnostiques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457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BPM </a:t>
            </a:r>
            <a:r>
              <a:rPr lang="en-US" baseline="0" dirty="0" err="1" smtClean="0"/>
              <a:t>boutons</a:t>
            </a:r>
            <a:r>
              <a:rPr lang="en-US" baseline="0" dirty="0" smtClean="0"/>
              <a:t> avec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steerers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l’achat</a:t>
            </a:r>
            <a:r>
              <a:rPr lang="en-US" baseline="0" dirty="0" smtClean="0"/>
              <a:t> du Gun de RI,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BPMs </a:t>
            </a:r>
            <a:r>
              <a:rPr lang="en-US" baseline="0" dirty="0" err="1" smtClean="0"/>
              <a:t>conviennent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bien</a:t>
            </a:r>
            <a:r>
              <a:rPr lang="en-US" baseline="0" dirty="0" smtClean="0"/>
              <a:t> Presque partout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l’injecteur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mentioné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précédemment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merger </a:t>
            </a:r>
          </a:p>
          <a:p>
            <a:r>
              <a:rPr lang="en-US" baseline="0" dirty="0" smtClean="0"/>
              <a:t>Avec un BPM </a:t>
            </a:r>
            <a:r>
              <a:rPr lang="en-US" baseline="0" dirty="0" err="1" smtClean="0"/>
              <a:t>identique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sortie du booster, nous </a:t>
            </a:r>
            <a:r>
              <a:rPr lang="en-US" baseline="0" dirty="0" err="1" smtClean="0"/>
              <a:t>pouvons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optionnellement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mesurer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longueur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longitudinale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faisceau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combinant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mesures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niveaux</a:t>
            </a:r>
            <a:r>
              <a:rPr lang="en-US" baseline="0" dirty="0" smtClean="0"/>
              <a:t> de sortie du signal BPM à 2 </a:t>
            </a:r>
            <a:r>
              <a:rPr lang="en-US" baseline="0" dirty="0" err="1" smtClean="0"/>
              <a:t>harmoniques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différentes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326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Pour la </a:t>
            </a:r>
            <a:r>
              <a:rPr lang="en-US" dirty="0" err="1" smtClean="0"/>
              <a:t>mesure</a:t>
            </a:r>
            <a:r>
              <a:rPr lang="en-US" dirty="0" smtClean="0"/>
              <a:t> du courant </a:t>
            </a:r>
            <a:r>
              <a:rPr lang="en-US" dirty="0" err="1" smtClean="0"/>
              <a:t>en</a:t>
            </a:r>
            <a:r>
              <a:rPr lang="en-US" dirty="0" smtClean="0"/>
              <a:t> plus de la coupe de faraday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d’abord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sortie du canon et plus </a:t>
            </a:r>
            <a:r>
              <a:rPr lang="en-US" baseline="0" dirty="0" err="1" smtClean="0"/>
              <a:t>tard</a:t>
            </a:r>
            <a:r>
              <a:rPr lang="en-US" baseline="0" dirty="0" smtClean="0"/>
              <a:t> au bout de </a:t>
            </a:r>
            <a:r>
              <a:rPr lang="en-US" baseline="0" dirty="0" err="1" smtClean="0"/>
              <a:t>laligne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diagnostiques</a:t>
            </a:r>
            <a:r>
              <a:rPr lang="en-US" baseline="0" dirty="0" smtClean="0"/>
              <a:t>, on </a:t>
            </a:r>
            <a:r>
              <a:rPr lang="en-US" baseline="0" dirty="0" err="1" smtClean="0"/>
              <a:t>prévoit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d’acheter</a:t>
            </a:r>
            <a:r>
              <a:rPr lang="en-US" baseline="0" dirty="0" smtClean="0"/>
              <a:t> des ICT de Bergoz pour la </a:t>
            </a:r>
            <a:r>
              <a:rPr lang="en-US" baseline="0" dirty="0" err="1" smtClean="0"/>
              <a:t>mesure</a:t>
            </a:r>
            <a:r>
              <a:rPr lang="en-US" baseline="0" dirty="0" smtClean="0"/>
              <a:t> du courant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sortie du booster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entrée et sortie du linac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252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Pour 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mesure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différents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profils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tranverse</a:t>
            </a:r>
            <a:r>
              <a:rPr lang="en-US" baseline="0" dirty="0" smtClean="0"/>
              <a:t>, energy et emittance, </a:t>
            </a:r>
            <a:r>
              <a:rPr lang="en-US" baseline="0" dirty="0" err="1" smtClean="0"/>
              <a:t>l’écran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acheté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deal du canon sera utilize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ceci</a:t>
            </a:r>
            <a:r>
              <a:rPr lang="en-US" baseline="0" dirty="0" smtClean="0"/>
              <a:t> des simulations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à </a:t>
            </a:r>
            <a:r>
              <a:rPr lang="en-US" baseline="0" dirty="0" err="1" smtClean="0"/>
              <a:t>prévoir</a:t>
            </a:r>
            <a:r>
              <a:rPr lang="en-US" baseline="0" dirty="0" smtClean="0"/>
              <a:t> pour optimizer le </a:t>
            </a:r>
            <a:r>
              <a:rPr lang="en-US" baseline="0" dirty="0" err="1" smtClean="0"/>
              <a:t>fonctionnement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l’écran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chaque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utilisation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76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A58243-5D6D-40DD-80B1-B5C04F2FD357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llipse 10"/>
          <p:cNvSpPr/>
          <p:nvPr userDrawn="1"/>
        </p:nvSpPr>
        <p:spPr>
          <a:xfrm rot="20947518">
            <a:off x="109593" y="136345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A73405-F1D4-E64B-9AD0-873C04D618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8D861AC4-9170-4F20-A2F1-79B19EA6A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40DB82-F59B-435B-A88A-5D6D7B7E9BD0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21891" cy="65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454340B-8381-4544-B0A1-5ED0B3EEF73B}"/>
              </a:ext>
            </a:extLst>
          </p:cNvPr>
          <p:cNvSpPr/>
          <p:nvPr userDrawn="1"/>
        </p:nvSpPr>
        <p:spPr>
          <a:xfrm rot="20947518">
            <a:off x="109593" y="136345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B8294E-85F2-4768-AED7-34D1D8612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2" y="1447515"/>
            <a:ext cx="10757152" cy="1170256"/>
          </a:xfrm>
          <a:gradFill flip="none" rotWithShape="1">
            <a:gsLst>
              <a:gs pos="0">
                <a:srgbClr val="013460"/>
              </a:gs>
              <a:gs pos="100000">
                <a:srgbClr val="00274C"/>
              </a:gs>
            </a:gsLst>
            <a:lin ang="16200000" scaled="1"/>
            <a:tileRect/>
          </a:gradFill>
        </p:spPr>
        <p:txBody>
          <a:bodyPr lIns="72000" tIns="36000" rIns="72000" bIns="36000" anchor="ctr" anchorCtr="0">
            <a:normAutofit/>
          </a:bodyPr>
          <a:lstStyle>
            <a:lvl1pPr algn="ctr">
              <a:defRPr sz="3534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cxnSp>
        <p:nvCxnSpPr>
          <p:cNvPr id="25" name="Connecteur droit 24"/>
          <p:cNvCxnSpPr>
            <a:cxnSpLocks/>
          </p:cNvCxnSpPr>
          <p:nvPr/>
        </p:nvCxnSpPr>
        <p:spPr>
          <a:xfrm flipH="1">
            <a:off x="-8475" y="2841357"/>
            <a:ext cx="7822956" cy="0"/>
          </a:xfrm>
          <a:prstGeom prst="line">
            <a:avLst/>
          </a:prstGeom>
          <a:ln w="25400">
            <a:gradFill flip="none" rotWithShape="1">
              <a:gsLst>
                <a:gs pos="1000">
                  <a:srgbClr val="00274C"/>
                </a:gs>
                <a:gs pos="48000">
                  <a:srgbClr val="013460"/>
                </a:gs>
                <a:gs pos="91000">
                  <a:schemeClr val="bg1"/>
                </a:gs>
                <a:gs pos="85000">
                  <a:srgbClr val="BE8900"/>
                </a:gs>
                <a:gs pos="78000">
                  <a:srgbClr val="F0E3C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7E31EC7A-1D56-1A52-32C5-917BEC1442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4" y="231565"/>
            <a:ext cx="995265" cy="992362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A91C63D-4DA6-40F6-0A7B-A89312B50856}"/>
              </a:ext>
            </a:extLst>
          </p:cNvPr>
          <p:cNvCxnSpPr>
            <a:cxnSpLocks/>
          </p:cNvCxnSpPr>
          <p:nvPr/>
        </p:nvCxnSpPr>
        <p:spPr>
          <a:xfrm flipH="1">
            <a:off x="587275" y="3204116"/>
            <a:ext cx="10179000" cy="0"/>
          </a:xfrm>
          <a:prstGeom prst="line">
            <a:avLst/>
          </a:prstGeom>
          <a:ln w="25400">
            <a:gradFill flip="none" rotWithShape="1">
              <a:gsLst>
                <a:gs pos="100000">
                  <a:srgbClr val="00274C"/>
                </a:gs>
                <a:gs pos="48000">
                  <a:srgbClr val="013460"/>
                </a:gs>
                <a:gs pos="27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1404A7C-3E3C-65FF-46DB-AF337E9419BD}"/>
              </a:ext>
            </a:extLst>
          </p:cNvPr>
          <p:cNvCxnSpPr>
            <a:cxnSpLocks/>
          </p:cNvCxnSpPr>
          <p:nvPr/>
        </p:nvCxnSpPr>
        <p:spPr>
          <a:xfrm>
            <a:off x="359258" y="2759059"/>
            <a:ext cx="120382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274C"/>
                </a:gs>
                <a:gs pos="53000">
                  <a:srgbClr val="013460"/>
                </a:gs>
                <a:gs pos="88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DCAC00B4-BA12-85B9-53C2-50CAD398F83E}"/>
              </a:ext>
            </a:extLst>
          </p:cNvPr>
          <p:cNvSpPr/>
          <p:nvPr/>
        </p:nvSpPr>
        <p:spPr>
          <a:xfrm>
            <a:off x="6231106" y="3381589"/>
            <a:ext cx="4218224" cy="2599701"/>
          </a:xfrm>
          <a:custGeom>
            <a:avLst/>
            <a:gdLst>
              <a:gd name="connsiteX0" fmla="*/ 0 w 3803257"/>
              <a:gd name="connsiteY0" fmla="*/ 1104923 h 2209846"/>
              <a:gd name="connsiteX1" fmla="*/ 1104923 w 3803257"/>
              <a:gd name="connsiteY1" fmla="*/ 0 h 2209846"/>
              <a:gd name="connsiteX2" fmla="*/ 2698334 w 3803257"/>
              <a:gd name="connsiteY2" fmla="*/ 0 h 2209846"/>
              <a:gd name="connsiteX3" fmla="*/ 3803257 w 3803257"/>
              <a:gd name="connsiteY3" fmla="*/ 1104923 h 2209846"/>
              <a:gd name="connsiteX4" fmla="*/ 3803257 w 3803257"/>
              <a:gd name="connsiteY4" fmla="*/ 1104923 h 2209846"/>
              <a:gd name="connsiteX5" fmla="*/ 2698334 w 3803257"/>
              <a:gd name="connsiteY5" fmla="*/ 2209846 h 2209846"/>
              <a:gd name="connsiteX6" fmla="*/ 1104923 w 3803257"/>
              <a:gd name="connsiteY6" fmla="*/ 2209846 h 2209846"/>
              <a:gd name="connsiteX7" fmla="*/ 0 w 3803257"/>
              <a:gd name="connsiteY7" fmla="*/ 1104923 h 2209846"/>
              <a:gd name="connsiteX0" fmla="*/ 0 w 3803257"/>
              <a:gd name="connsiteY0" fmla="*/ 1104923 h 2209846"/>
              <a:gd name="connsiteX1" fmla="*/ 1104923 w 3803257"/>
              <a:gd name="connsiteY1" fmla="*/ 0 h 2209846"/>
              <a:gd name="connsiteX2" fmla="*/ 2714518 w 3803257"/>
              <a:gd name="connsiteY2" fmla="*/ 8092 h 2209846"/>
              <a:gd name="connsiteX3" fmla="*/ 3803257 w 3803257"/>
              <a:gd name="connsiteY3" fmla="*/ 1104923 h 2209846"/>
              <a:gd name="connsiteX4" fmla="*/ 3803257 w 3803257"/>
              <a:gd name="connsiteY4" fmla="*/ 1104923 h 2209846"/>
              <a:gd name="connsiteX5" fmla="*/ 2698334 w 3803257"/>
              <a:gd name="connsiteY5" fmla="*/ 2209846 h 2209846"/>
              <a:gd name="connsiteX6" fmla="*/ 1104923 w 3803257"/>
              <a:gd name="connsiteY6" fmla="*/ 2209846 h 2209846"/>
              <a:gd name="connsiteX7" fmla="*/ 0 w 3803257"/>
              <a:gd name="connsiteY7" fmla="*/ 1104923 h 2209846"/>
              <a:gd name="connsiteX0" fmla="*/ 0 w 3342011"/>
              <a:gd name="connsiteY0" fmla="*/ 1113015 h 2209846"/>
              <a:gd name="connsiteX1" fmla="*/ 643677 w 3342011"/>
              <a:gd name="connsiteY1" fmla="*/ 0 h 2209846"/>
              <a:gd name="connsiteX2" fmla="*/ 2253272 w 3342011"/>
              <a:gd name="connsiteY2" fmla="*/ 8092 h 2209846"/>
              <a:gd name="connsiteX3" fmla="*/ 3342011 w 3342011"/>
              <a:gd name="connsiteY3" fmla="*/ 1104923 h 2209846"/>
              <a:gd name="connsiteX4" fmla="*/ 3342011 w 3342011"/>
              <a:gd name="connsiteY4" fmla="*/ 1104923 h 2209846"/>
              <a:gd name="connsiteX5" fmla="*/ 2237088 w 3342011"/>
              <a:gd name="connsiteY5" fmla="*/ 2209846 h 2209846"/>
              <a:gd name="connsiteX6" fmla="*/ 643677 w 3342011"/>
              <a:gd name="connsiteY6" fmla="*/ 2209846 h 2209846"/>
              <a:gd name="connsiteX7" fmla="*/ 0 w 3342011"/>
              <a:gd name="connsiteY7" fmla="*/ 1113015 h 2209846"/>
              <a:gd name="connsiteX0" fmla="*/ 0 w 3536219"/>
              <a:gd name="connsiteY0" fmla="*/ 1048279 h 2209846"/>
              <a:gd name="connsiteX1" fmla="*/ 837885 w 3536219"/>
              <a:gd name="connsiteY1" fmla="*/ 0 h 2209846"/>
              <a:gd name="connsiteX2" fmla="*/ 2447480 w 3536219"/>
              <a:gd name="connsiteY2" fmla="*/ 8092 h 2209846"/>
              <a:gd name="connsiteX3" fmla="*/ 3536219 w 3536219"/>
              <a:gd name="connsiteY3" fmla="*/ 1104923 h 2209846"/>
              <a:gd name="connsiteX4" fmla="*/ 3536219 w 3536219"/>
              <a:gd name="connsiteY4" fmla="*/ 1104923 h 2209846"/>
              <a:gd name="connsiteX5" fmla="*/ 2431296 w 3536219"/>
              <a:gd name="connsiteY5" fmla="*/ 2209846 h 2209846"/>
              <a:gd name="connsiteX6" fmla="*/ 837885 w 3536219"/>
              <a:gd name="connsiteY6" fmla="*/ 2209846 h 2209846"/>
              <a:gd name="connsiteX7" fmla="*/ 0 w 3536219"/>
              <a:gd name="connsiteY7" fmla="*/ 1048279 h 2209846"/>
              <a:gd name="connsiteX0" fmla="*/ 8228 w 3544447"/>
              <a:gd name="connsiteY0" fmla="*/ 1088739 h 2250306"/>
              <a:gd name="connsiteX1" fmla="*/ 1218347 w 3544447"/>
              <a:gd name="connsiteY1" fmla="*/ 0 h 2250306"/>
              <a:gd name="connsiteX2" fmla="*/ 2455708 w 3544447"/>
              <a:gd name="connsiteY2" fmla="*/ 48552 h 2250306"/>
              <a:gd name="connsiteX3" fmla="*/ 3544447 w 3544447"/>
              <a:gd name="connsiteY3" fmla="*/ 1145383 h 2250306"/>
              <a:gd name="connsiteX4" fmla="*/ 3544447 w 3544447"/>
              <a:gd name="connsiteY4" fmla="*/ 1145383 h 2250306"/>
              <a:gd name="connsiteX5" fmla="*/ 2439524 w 3544447"/>
              <a:gd name="connsiteY5" fmla="*/ 2250306 h 2250306"/>
              <a:gd name="connsiteX6" fmla="*/ 846113 w 3544447"/>
              <a:gd name="connsiteY6" fmla="*/ 2250306 h 2250306"/>
              <a:gd name="connsiteX7" fmla="*/ 8228 w 3544447"/>
              <a:gd name="connsiteY7" fmla="*/ 1088739 h 2250306"/>
              <a:gd name="connsiteX0" fmla="*/ 841 w 3537060"/>
              <a:gd name="connsiteY0" fmla="*/ 1088739 h 2306950"/>
              <a:gd name="connsiteX1" fmla="*/ 1210960 w 3537060"/>
              <a:gd name="connsiteY1" fmla="*/ 0 h 2306950"/>
              <a:gd name="connsiteX2" fmla="*/ 2448321 w 3537060"/>
              <a:gd name="connsiteY2" fmla="*/ 48552 h 2306950"/>
              <a:gd name="connsiteX3" fmla="*/ 3537060 w 3537060"/>
              <a:gd name="connsiteY3" fmla="*/ 1145383 h 2306950"/>
              <a:gd name="connsiteX4" fmla="*/ 3537060 w 3537060"/>
              <a:gd name="connsiteY4" fmla="*/ 1145383 h 2306950"/>
              <a:gd name="connsiteX5" fmla="*/ 2432137 w 3537060"/>
              <a:gd name="connsiteY5" fmla="*/ 2250306 h 2306950"/>
              <a:gd name="connsiteX6" fmla="*/ 1372801 w 3537060"/>
              <a:gd name="connsiteY6" fmla="*/ 2306950 h 2306950"/>
              <a:gd name="connsiteX7" fmla="*/ 841 w 3537060"/>
              <a:gd name="connsiteY7" fmla="*/ 1088739 h 2306950"/>
              <a:gd name="connsiteX0" fmla="*/ 1361 w 3286726"/>
              <a:gd name="connsiteY0" fmla="*/ 1104923 h 2306950"/>
              <a:gd name="connsiteX1" fmla="*/ 960626 w 3286726"/>
              <a:gd name="connsiteY1" fmla="*/ 0 h 2306950"/>
              <a:gd name="connsiteX2" fmla="*/ 2197987 w 3286726"/>
              <a:gd name="connsiteY2" fmla="*/ 48552 h 2306950"/>
              <a:gd name="connsiteX3" fmla="*/ 3286726 w 3286726"/>
              <a:gd name="connsiteY3" fmla="*/ 1145383 h 2306950"/>
              <a:gd name="connsiteX4" fmla="*/ 3286726 w 3286726"/>
              <a:gd name="connsiteY4" fmla="*/ 1145383 h 2306950"/>
              <a:gd name="connsiteX5" fmla="*/ 2181803 w 3286726"/>
              <a:gd name="connsiteY5" fmla="*/ 2250306 h 2306950"/>
              <a:gd name="connsiteX6" fmla="*/ 1122467 w 3286726"/>
              <a:gd name="connsiteY6" fmla="*/ 2306950 h 2306950"/>
              <a:gd name="connsiteX7" fmla="*/ 1361 w 3286726"/>
              <a:gd name="connsiteY7" fmla="*/ 1104923 h 2306950"/>
              <a:gd name="connsiteX0" fmla="*/ 882 w 3286247"/>
              <a:gd name="connsiteY0" fmla="*/ 1153475 h 2355502"/>
              <a:gd name="connsiteX1" fmla="*/ 1275736 w 3286247"/>
              <a:gd name="connsiteY1" fmla="*/ 0 h 2355502"/>
              <a:gd name="connsiteX2" fmla="*/ 2197508 w 3286247"/>
              <a:gd name="connsiteY2" fmla="*/ 97104 h 2355502"/>
              <a:gd name="connsiteX3" fmla="*/ 3286247 w 3286247"/>
              <a:gd name="connsiteY3" fmla="*/ 1193935 h 2355502"/>
              <a:gd name="connsiteX4" fmla="*/ 3286247 w 3286247"/>
              <a:gd name="connsiteY4" fmla="*/ 1193935 h 2355502"/>
              <a:gd name="connsiteX5" fmla="*/ 2181324 w 3286247"/>
              <a:gd name="connsiteY5" fmla="*/ 2298858 h 2355502"/>
              <a:gd name="connsiteX6" fmla="*/ 1121988 w 3286247"/>
              <a:gd name="connsiteY6" fmla="*/ 2355502 h 2355502"/>
              <a:gd name="connsiteX7" fmla="*/ 882 w 3286247"/>
              <a:gd name="connsiteY7" fmla="*/ 1153475 h 2355502"/>
              <a:gd name="connsiteX0" fmla="*/ 882 w 3286247"/>
              <a:gd name="connsiteY0" fmla="*/ 1177751 h 2379778"/>
              <a:gd name="connsiteX1" fmla="*/ 1275736 w 3286247"/>
              <a:gd name="connsiteY1" fmla="*/ 24276 h 2379778"/>
              <a:gd name="connsiteX2" fmla="*/ 1849551 w 3286247"/>
              <a:gd name="connsiteY2" fmla="*/ 0 h 2379778"/>
              <a:gd name="connsiteX3" fmla="*/ 3286247 w 3286247"/>
              <a:gd name="connsiteY3" fmla="*/ 1218211 h 2379778"/>
              <a:gd name="connsiteX4" fmla="*/ 3286247 w 3286247"/>
              <a:gd name="connsiteY4" fmla="*/ 1218211 h 2379778"/>
              <a:gd name="connsiteX5" fmla="*/ 2181324 w 3286247"/>
              <a:gd name="connsiteY5" fmla="*/ 2323134 h 2379778"/>
              <a:gd name="connsiteX6" fmla="*/ 1121988 w 3286247"/>
              <a:gd name="connsiteY6" fmla="*/ 2379778 h 2379778"/>
              <a:gd name="connsiteX7" fmla="*/ 882 w 3286247"/>
              <a:gd name="connsiteY7" fmla="*/ 1177751 h 2379778"/>
              <a:gd name="connsiteX0" fmla="*/ 882 w 3286247"/>
              <a:gd name="connsiteY0" fmla="*/ 1177751 h 2468791"/>
              <a:gd name="connsiteX1" fmla="*/ 1275736 w 3286247"/>
              <a:gd name="connsiteY1" fmla="*/ 24276 h 2468791"/>
              <a:gd name="connsiteX2" fmla="*/ 1849551 w 3286247"/>
              <a:gd name="connsiteY2" fmla="*/ 0 h 2468791"/>
              <a:gd name="connsiteX3" fmla="*/ 3286247 w 3286247"/>
              <a:gd name="connsiteY3" fmla="*/ 1218211 h 2468791"/>
              <a:gd name="connsiteX4" fmla="*/ 3286247 w 3286247"/>
              <a:gd name="connsiteY4" fmla="*/ 1218211 h 2468791"/>
              <a:gd name="connsiteX5" fmla="*/ 1825274 w 3286247"/>
              <a:gd name="connsiteY5" fmla="*/ 2468791 h 2468791"/>
              <a:gd name="connsiteX6" fmla="*/ 1121988 w 3286247"/>
              <a:gd name="connsiteY6" fmla="*/ 2379778 h 2468791"/>
              <a:gd name="connsiteX7" fmla="*/ 882 w 3286247"/>
              <a:gd name="connsiteY7" fmla="*/ 1177751 h 2468791"/>
              <a:gd name="connsiteX0" fmla="*/ 2999 w 3288364"/>
              <a:gd name="connsiteY0" fmla="*/ 1177751 h 2468791"/>
              <a:gd name="connsiteX1" fmla="*/ 1277853 w 3288364"/>
              <a:gd name="connsiteY1" fmla="*/ 24276 h 2468791"/>
              <a:gd name="connsiteX2" fmla="*/ 1851668 w 3288364"/>
              <a:gd name="connsiteY2" fmla="*/ 0 h 2468791"/>
              <a:gd name="connsiteX3" fmla="*/ 3288364 w 3288364"/>
              <a:gd name="connsiteY3" fmla="*/ 1218211 h 2468791"/>
              <a:gd name="connsiteX4" fmla="*/ 3288364 w 3288364"/>
              <a:gd name="connsiteY4" fmla="*/ 1218211 h 2468791"/>
              <a:gd name="connsiteX5" fmla="*/ 1827391 w 3288364"/>
              <a:gd name="connsiteY5" fmla="*/ 2468791 h 2468791"/>
              <a:gd name="connsiteX6" fmla="*/ 1609628 w 3288364"/>
              <a:gd name="connsiteY6" fmla="*/ 2468791 h 2468791"/>
              <a:gd name="connsiteX7" fmla="*/ 2999 w 3288364"/>
              <a:gd name="connsiteY7" fmla="*/ 1177751 h 2468791"/>
              <a:gd name="connsiteX0" fmla="*/ 11994 w 2698549"/>
              <a:gd name="connsiteY0" fmla="*/ 1242487 h 2468791"/>
              <a:gd name="connsiteX1" fmla="*/ 688038 w 2698549"/>
              <a:gd name="connsiteY1" fmla="*/ 24276 h 2468791"/>
              <a:gd name="connsiteX2" fmla="*/ 1261853 w 2698549"/>
              <a:gd name="connsiteY2" fmla="*/ 0 h 2468791"/>
              <a:gd name="connsiteX3" fmla="*/ 2698549 w 2698549"/>
              <a:gd name="connsiteY3" fmla="*/ 1218211 h 2468791"/>
              <a:gd name="connsiteX4" fmla="*/ 2698549 w 2698549"/>
              <a:gd name="connsiteY4" fmla="*/ 1218211 h 2468791"/>
              <a:gd name="connsiteX5" fmla="*/ 1237576 w 2698549"/>
              <a:gd name="connsiteY5" fmla="*/ 2468791 h 2468791"/>
              <a:gd name="connsiteX6" fmla="*/ 1019813 w 2698549"/>
              <a:gd name="connsiteY6" fmla="*/ 2468791 h 2468791"/>
              <a:gd name="connsiteX7" fmla="*/ 11994 w 2698549"/>
              <a:gd name="connsiteY7" fmla="*/ 1242487 h 2468791"/>
              <a:gd name="connsiteX0" fmla="*/ 11994 w 2698549"/>
              <a:gd name="connsiteY0" fmla="*/ 1242487 h 2468791"/>
              <a:gd name="connsiteX1" fmla="*/ 688038 w 2698549"/>
              <a:gd name="connsiteY1" fmla="*/ 32368 h 2468791"/>
              <a:gd name="connsiteX2" fmla="*/ 1261853 w 2698549"/>
              <a:gd name="connsiteY2" fmla="*/ 0 h 2468791"/>
              <a:gd name="connsiteX3" fmla="*/ 2698549 w 2698549"/>
              <a:gd name="connsiteY3" fmla="*/ 1218211 h 2468791"/>
              <a:gd name="connsiteX4" fmla="*/ 2698549 w 2698549"/>
              <a:gd name="connsiteY4" fmla="*/ 1218211 h 2468791"/>
              <a:gd name="connsiteX5" fmla="*/ 1237576 w 2698549"/>
              <a:gd name="connsiteY5" fmla="*/ 2468791 h 2468791"/>
              <a:gd name="connsiteX6" fmla="*/ 1019813 w 2698549"/>
              <a:gd name="connsiteY6" fmla="*/ 2468791 h 2468791"/>
              <a:gd name="connsiteX7" fmla="*/ 11994 w 2698549"/>
              <a:gd name="connsiteY7" fmla="*/ 1242487 h 2468791"/>
              <a:gd name="connsiteX0" fmla="*/ 7036 w 2693591"/>
              <a:gd name="connsiteY0" fmla="*/ 1242487 h 2468791"/>
              <a:gd name="connsiteX1" fmla="*/ 683080 w 2693591"/>
              <a:gd name="connsiteY1" fmla="*/ 32368 h 2468791"/>
              <a:gd name="connsiteX2" fmla="*/ 1256895 w 2693591"/>
              <a:gd name="connsiteY2" fmla="*/ 0 h 2468791"/>
              <a:gd name="connsiteX3" fmla="*/ 2693591 w 2693591"/>
              <a:gd name="connsiteY3" fmla="*/ 1218211 h 2468791"/>
              <a:gd name="connsiteX4" fmla="*/ 2693591 w 2693591"/>
              <a:gd name="connsiteY4" fmla="*/ 1218211 h 2468791"/>
              <a:gd name="connsiteX5" fmla="*/ 1232618 w 2693591"/>
              <a:gd name="connsiteY5" fmla="*/ 2468791 h 2468791"/>
              <a:gd name="connsiteX6" fmla="*/ 1014855 w 2693591"/>
              <a:gd name="connsiteY6" fmla="*/ 2468791 h 2468791"/>
              <a:gd name="connsiteX7" fmla="*/ 7036 w 2693591"/>
              <a:gd name="connsiteY7" fmla="*/ 1242487 h 2468791"/>
              <a:gd name="connsiteX0" fmla="*/ 7036 w 2693591"/>
              <a:gd name="connsiteY0" fmla="*/ 1242487 h 2468791"/>
              <a:gd name="connsiteX1" fmla="*/ 683080 w 2693591"/>
              <a:gd name="connsiteY1" fmla="*/ 32368 h 2468791"/>
              <a:gd name="connsiteX2" fmla="*/ 1256895 w 2693591"/>
              <a:gd name="connsiteY2" fmla="*/ 0 h 2468791"/>
              <a:gd name="connsiteX3" fmla="*/ 2693591 w 2693591"/>
              <a:gd name="connsiteY3" fmla="*/ 1218211 h 2468791"/>
              <a:gd name="connsiteX4" fmla="*/ 2693591 w 2693591"/>
              <a:gd name="connsiteY4" fmla="*/ 1218211 h 2468791"/>
              <a:gd name="connsiteX5" fmla="*/ 1232618 w 2693591"/>
              <a:gd name="connsiteY5" fmla="*/ 2468791 h 2468791"/>
              <a:gd name="connsiteX6" fmla="*/ 1014855 w 2693591"/>
              <a:gd name="connsiteY6" fmla="*/ 2468791 h 2468791"/>
              <a:gd name="connsiteX7" fmla="*/ 7036 w 2693591"/>
              <a:gd name="connsiteY7" fmla="*/ 1242487 h 2468791"/>
              <a:gd name="connsiteX0" fmla="*/ 173 w 2686728"/>
              <a:gd name="connsiteY0" fmla="*/ 1242487 h 2468791"/>
              <a:gd name="connsiteX1" fmla="*/ 943254 w 2686728"/>
              <a:gd name="connsiteY1" fmla="*/ 32368 h 2468791"/>
              <a:gd name="connsiteX2" fmla="*/ 1250032 w 2686728"/>
              <a:gd name="connsiteY2" fmla="*/ 0 h 2468791"/>
              <a:gd name="connsiteX3" fmla="*/ 2686728 w 2686728"/>
              <a:gd name="connsiteY3" fmla="*/ 1218211 h 2468791"/>
              <a:gd name="connsiteX4" fmla="*/ 2686728 w 2686728"/>
              <a:gd name="connsiteY4" fmla="*/ 1218211 h 2468791"/>
              <a:gd name="connsiteX5" fmla="*/ 1225755 w 2686728"/>
              <a:gd name="connsiteY5" fmla="*/ 2468791 h 2468791"/>
              <a:gd name="connsiteX6" fmla="*/ 1007992 w 2686728"/>
              <a:gd name="connsiteY6" fmla="*/ 2468791 h 2468791"/>
              <a:gd name="connsiteX7" fmla="*/ 173 w 2686728"/>
              <a:gd name="connsiteY7" fmla="*/ 1242487 h 2468791"/>
              <a:gd name="connsiteX0" fmla="*/ 208 w 2686763"/>
              <a:gd name="connsiteY0" fmla="*/ 1242487 h 2468791"/>
              <a:gd name="connsiteX1" fmla="*/ 943289 w 2686763"/>
              <a:gd name="connsiteY1" fmla="*/ 32368 h 2468791"/>
              <a:gd name="connsiteX2" fmla="*/ 1250067 w 2686763"/>
              <a:gd name="connsiteY2" fmla="*/ 0 h 2468791"/>
              <a:gd name="connsiteX3" fmla="*/ 2686763 w 2686763"/>
              <a:gd name="connsiteY3" fmla="*/ 1218211 h 2468791"/>
              <a:gd name="connsiteX4" fmla="*/ 2686763 w 2686763"/>
              <a:gd name="connsiteY4" fmla="*/ 1218211 h 2468791"/>
              <a:gd name="connsiteX5" fmla="*/ 1225790 w 2686763"/>
              <a:gd name="connsiteY5" fmla="*/ 2468791 h 2468791"/>
              <a:gd name="connsiteX6" fmla="*/ 1008027 w 2686763"/>
              <a:gd name="connsiteY6" fmla="*/ 2468791 h 2468791"/>
              <a:gd name="connsiteX7" fmla="*/ 208 w 2686763"/>
              <a:gd name="connsiteY7" fmla="*/ 1242487 h 2468791"/>
              <a:gd name="connsiteX0" fmla="*/ 208 w 2686763"/>
              <a:gd name="connsiteY0" fmla="*/ 1242487 h 2468791"/>
              <a:gd name="connsiteX1" fmla="*/ 943289 w 2686763"/>
              <a:gd name="connsiteY1" fmla="*/ 32368 h 2468791"/>
              <a:gd name="connsiteX2" fmla="*/ 1250067 w 2686763"/>
              <a:gd name="connsiteY2" fmla="*/ 0 h 2468791"/>
              <a:gd name="connsiteX3" fmla="*/ 2686763 w 2686763"/>
              <a:gd name="connsiteY3" fmla="*/ 1218211 h 2468791"/>
              <a:gd name="connsiteX4" fmla="*/ 2686763 w 2686763"/>
              <a:gd name="connsiteY4" fmla="*/ 1218211 h 2468791"/>
              <a:gd name="connsiteX5" fmla="*/ 1225790 w 2686763"/>
              <a:gd name="connsiteY5" fmla="*/ 2468791 h 2468791"/>
              <a:gd name="connsiteX6" fmla="*/ 1008027 w 2686763"/>
              <a:gd name="connsiteY6" fmla="*/ 2468791 h 2468791"/>
              <a:gd name="connsiteX7" fmla="*/ 208 w 2686763"/>
              <a:gd name="connsiteY7" fmla="*/ 1242487 h 2468791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225790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225790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098487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1 w 2686556"/>
              <a:gd name="connsiteY0" fmla="*/ 1225791 h 2452095"/>
              <a:gd name="connsiteX1" fmla="*/ 1010083 w 2686556"/>
              <a:gd name="connsiteY1" fmla="*/ 0 h 2452095"/>
              <a:gd name="connsiteX2" fmla="*/ 1326227 w 2686556"/>
              <a:gd name="connsiteY2" fmla="*/ 22484 h 2452095"/>
              <a:gd name="connsiteX3" fmla="*/ 2686556 w 2686556"/>
              <a:gd name="connsiteY3" fmla="*/ 1201515 h 2452095"/>
              <a:gd name="connsiteX4" fmla="*/ 2686556 w 2686556"/>
              <a:gd name="connsiteY4" fmla="*/ 1201515 h 2452095"/>
              <a:gd name="connsiteX5" fmla="*/ 1098280 w 2686556"/>
              <a:gd name="connsiteY5" fmla="*/ 2452095 h 2452095"/>
              <a:gd name="connsiteX6" fmla="*/ 1007820 w 2686556"/>
              <a:gd name="connsiteY6" fmla="*/ 2452095 h 2452095"/>
              <a:gd name="connsiteX7" fmla="*/ 1 w 2686556"/>
              <a:gd name="connsiteY7" fmla="*/ 1225791 h 2452095"/>
              <a:gd name="connsiteX0" fmla="*/ 1 w 2686556"/>
              <a:gd name="connsiteY0" fmla="*/ 1242486 h 2468790"/>
              <a:gd name="connsiteX1" fmla="*/ 1010083 w 2686556"/>
              <a:gd name="connsiteY1" fmla="*/ 16695 h 2468790"/>
              <a:gd name="connsiteX2" fmla="*/ 1118522 w 2686556"/>
              <a:gd name="connsiteY2" fmla="*/ 0 h 2468790"/>
              <a:gd name="connsiteX3" fmla="*/ 2686556 w 2686556"/>
              <a:gd name="connsiteY3" fmla="*/ 1218210 h 2468790"/>
              <a:gd name="connsiteX4" fmla="*/ 2686556 w 2686556"/>
              <a:gd name="connsiteY4" fmla="*/ 1218210 h 2468790"/>
              <a:gd name="connsiteX5" fmla="*/ 1098280 w 2686556"/>
              <a:gd name="connsiteY5" fmla="*/ 2468790 h 2468790"/>
              <a:gd name="connsiteX6" fmla="*/ 1007820 w 2686556"/>
              <a:gd name="connsiteY6" fmla="*/ 2468790 h 2468790"/>
              <a:gd name="connsiteX7" fmla="*/ 1 w 2686556"/>
              <a:gd name="connsiteY7" fmla="*/ 1242486 h 2468790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86556"/>
              <a:gd name="connsiteY0" fmla="*/ 1235641 h 2461945"/>
              <a:gd name="connsiteX1" fmla="*/ 1010083 w 2686556"/>
              <a:gd name="connsiteY1" fmla="*/ 9850 h 2461945"/>
              <a:gd name="connsiteX2" fmla="*/ 1118522 w 2686556"/>
              <a:gd name="connsiteY2" fmla="*/ 5539 h 2461945"/>
              <a:gd name="connsiteX3" fmla="*/ 2686556 w 2686556"/>
              <a:gd name="connsiteY3" fmla="*/ 1211365 h 2461945"/>
              <a:gd name="connsiteX4" fmla="*/ 2686556 w 2686556"/>
              <a:gd name="connsiteY4" fmla="*/ 1211365 h 2461945"/>
              <a:gd name="connsiteX5" fmla="*/ 1098280 w 2686556"/>
              <a:gd name="connsiteY5" fmla="*/ 2461945 h 2461945"/>
              <a:gd name="connsiteX6" fmla="*/ 1007820 w 2686556"/>
              <a:gd name="connsiteY6" fmla="*/ 2461945 h 2461945"/>
              <a:gd name="connsiteX7" fmla="*/ 1 w 2686556"/>
              <a:gd name="connsiteY7" fmla="*/ 1235641 h 2461945"/>
              <a:gd name="connsiteX0" fmla="*/ 1 w 2686556"/>
              <a:gd name="connsiteY0" fmla="*/ 1235641 h 2461945"/>
              <a:gd name="connsiteX1" fmla="*/ 1010083 w 2686556"/>
              <a:gd name="connsiteY1" fmla="*/ 9850 h 2461945"/>
              <a:gd name="connsiteX2" fmla="*/ 1118522 w 2686556"/>
              <a:gd name="connsiteY2" fmla="*/ 5539 h 2461945"/>
              <a:gd name="connsiteX3" fmla="*/ 2686556 w 2686556"/>
              <a:gd name="connsiteY3" fmla="*/ 1211365 h 2461945"/>
              <a:gd name="connsiteX4" fmla="*/ 2686556 w 2686556"/>
              <a:gd name="connsiteY4" fmla="*/ 1211365 h 2461945"/>
              <a:gd name="connsiteX5" fmla="*/ 1098280 w 2686556"/>
              <a:gd name="connsiteY5" fmla="*/ 2461945 h 2461945"/>
              <a:gd name="connsiteX6" fmla="*/ 1007820 w 2686556"/>
              <a:gd name="connsiteY6" fmla="*/ 2461945 h 2461945"/>
              <a:gd name="connsiteX7" fmla="*/ 1 w 2686556"/>
              <a:gd name="connsiteY7" fmla="*/ 1235641 h 2461945"/>
              <a:gd name="connsiteX0" fmla="*/ 1 w 2686556"/>
              <a:gd name="connsiteY0" fmla="*/ 1238654 h 2464958"/>
              <a:gd name="connsiteX1" fmla="*/ 1010083 w 2686556"/>
              <a:gd name="connsiteY1" fmla="*/ 12863 h 2464958"/>
              <a:gd name="connsiteX2" fmla="*/ 1118522 w 2686556"/>
              <a:gd name="connsiteY2" fmla="*/ 8552 h 2464958"/>
              <a:gd name="connsiteX3" fmla="*/ 2686556 w 2686556"/>
              <a:gd name="connsiteY3" fmla="*/ 1214378 h 2464958"/>
              <a:gd name="connsiteX4" fmla="*/ 2686556 w 2686556"/>
              <a:gd name="connsiteY4" fmla="*/ 1214378 h 2464958"/>
              <a:gd name="connsiteX5" fmla="*/ 1098280 w 2686556"/>
              <a:gd name="connsiteY5" fmla="*/ 2464958 h 2464958"/>
              <a:gd name="connsiteX6" fmla="*/ 1007820 w 2686556"/>
              <a:gd name="connsiteY6" fmla="*/ 2464958 h 2464958"/>
              <a:gd name="connsiteX7" fmla="*/ 1 w 2686556"/>
              <a:gd name="connsiteY7" fmla="*/ 1238654 h 2464958"/>
              <a:gd name="connsiteX0" fmla="*/ 1 w 2686556"/>
              <a:gd name="connsiteY0" fmla="*/ 1234914 h 2461218"/>
              <a:gd name="connsiteX1" fmla="*/ 1010083 w 2686556"/>
              <a:gd name="connsiteY1" fmla="*/ 9123 h 2461218"/>
              <a:gd name="connsiteX2" fmla="*/ 1118522 w 2686556"/>
              <a:gd name="connsiteY2" fmla="*/ 4812 h 2461218"/>
              <a:gd name="connsiteX3" fmla="*/ 2686556 w 2686556"/>
              <a:gd name="connsiteY3" fmla="*/ 1210638 h 2461218"/>
              <a:gd name="connsiteX4" fmla="*/ 2686556 w 2686556"/>
              <a:gd name="connsiteY4" fmla="*/ 1210638 h 2461218"/>
              <a:gd name="connsiteX5" fmla="*/ 1098280 w 2686556"/>
              <a:gd name="connsiteY5" fmla="*/ 2461218 h 2461218"/>
              <a:gd name="connsiteX6" fmla="*/ 1007820 w 2686556"/>
              <a:gd name="connsiteY6" fmla="*/ 2461218 h 2461218"/>
              <a:gd name="connsiteX7" fmla="*/ 1 w 2686556"/>
              <a:gd name="connsiteY7" fmla="*/ 1234914 h 2461218"/>
              <a:gd name="connsiteX0" fmla="*/ 1 w 2686556"/>
              <a:gd name="connsiteY0" fmla="*/ 1232298 h 2458602"/>
              <a:gd name="connsiteX1" fmla="*/ 1010083 w 2686556"/>
              <a:gd name="connsiteY1" fmla="*/ 6507 h 2458602"/>
              <a:gd name="connsiteX2" fmla="*/ 1118522 w 2686556"/>
              <a:gd name="connsiteY2" fmla="*/ 2196 h 2458602"/>
              <a:gd name="connsiteX3" fmla="*/ 2686556 w 2686556"/>
              <a:gd name="connsiteY3" fmla="*/ 1208022 h 2458602"/>
              <a:gd name="connsiteX4" fmla="*/ 2686556 w 2686556"/>
              <a:gd name="connsiteY4" fmla="*/ 1208022 h 2458602"/>
              <a:gd name="connsiteX5" fmla="*/ 1098280 w 2686556"/>
              <a:gd name="connsiteY5" fmla="*/ 2458602 h 2458602"/>
              <a:gd name="connsiteX6" fmla="*/ 1007820 w 2686556"/>
              <a:gd name="connsiteY6" fmla="*/ 2458602 h 2458602"/>
              <a:gd name="connsiteX7" fmla="*/ 1 w 2686556"/>
              <a:gd name="connsiteY7" fmla="*/ 1232298 h 2458602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56348"/>
              <a:gd name="connsiteY0" fmla="*/ 1230102 h 2456406"/>
              <a:gd name="connsiteX1" fmla="*/ 979875 w 2656348"/>
              <a:gd name="connsiteY1" fmla="*/ 4311 h 2456406"/>
              <a:gd name="connsiteX2" fmla="*/ 1088314 w 2656348"/>
              <a:gd name="connsiteY2" fmla="*/ 0 h 2456406"/>
              <a:gd name="connsiteX3" fmla="*/ 2656348 w 2656348"/>
              <a:gd name="connsiteY3" fmla="*/ 1205826 h 2456406"/>
              <a:gd name="connsiteX4" fmla="*/ 2656348 w 2656348"/>
              <a:gd name="connsiteY4" fmla="*/ 1205826 h 2456406"/>
              <a:gd name="connsiteX5" fmla="*/ 1068072 w 2656348"/>
              <a:gd name="connsiteY5" fmla="*/ 2456406 h 2456406"/>
              <a:gd name="connsiteX6" fmla="*/ 977612 w 2656348"/>
              <a:gd name="connsiteY6" fmla="*/ 2456406 h 2456406"/>
              <a:gd name="connsiteX7" fmla="*/ 1 w 2656348"/>
              <a:gd name="connsiteY7" fmla="*/ 1230102 h 245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6348" h="2456406">
                <a:moveTo>
                  <a:pt x="1" y="1230102"/>
                </a:moveTo>
                <a:cubicBezTo>
                  <a:pt x="378" y="821420"/>
                  <a:pt x="434379" y="20495"/>
                  <a:pt x="979875" y="4311"/>
                </a:cubicBezTo>
                <a:cubicBezTo>
                  <a:pt x="1060857" y="-3977"/>
                  <a:pt x="1027781" y="3545"/>
                  <a:pt x="1088314" y="0"/>
                </a:cubicBezTo>
                <a:cubicBezTo>
                  <a:pt x="1833319" y="93814"/>
                  <a:pt x="2656348" y="595594"/>
                  <a:pt x="2656348" y="1205826"/>
                </a:cubicBezTo>
                <a:lnTo>
                  <a:pt x="2656348" y="1205826"/>
                </a:lnTo>
                <a:cubicBezTo>
                  <a:pt x="2656348" y="1816058"/>
                  <a:pt x="1678304" y="2456406"/>
                  <a:pt x="1068072" y="2456406"/>
                </a:cubicBezTo>
                <a:lnTo>
                  <a:pt x="977612" y="2456406"/>
                </a:lnTo>
                <a:cubicBezTo>
                  <a:pt x="367380" y="2456406"/>
                  <a:pt x="-376" y="1638784"/>
                  <a:pt x="1" y="1230102"/>
                </a:cubicBezTo>
                <a:close/>
              </a:path>
            </a:pathLst>
          </a:custGeom>
          <a:gradFill flip="none" rotWithShape="1">
            <a:gsLst>
              <a:gs pos="89000">
                <a:srgbClr val="00274C">
                  <a:lumMod val="78000"/>
                </a:srgbClr>
              </a:gs>
              <a:gs pos="0">
                <a:srgbClr val="013460">
                  <a:lumMod val="9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37" dirty="0">
              <a:effectLst/>
              <a:latin typeface="Aptos" panose="020B0004020202020204" pitchFamily="34" charset="0"/>
            </a:endParaRPr>
          </a:p>
        </p:txBody>
      </p:sp>
      <p:pic>
        <p:nvPicPr>
          <p:cNvPr id="18" name="Image 17" descr="Une image contenant capture d’écran, Graphique, graphisme, cercle&#10;&#10;Le contenu généré par l’IA peut être incorrect.">
            <a:extLst>
              <a:ext uri="{FF2B5EF4-FFF2-40B4-BE49-F238E27FC236}">
                <a16:creationId xmlns:a16="http://schemas.microsoft.com/office/drawing/2014/main" id="{5E4859F1-5971-897A-C3E6-717569C3D7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60" y="132617"/>
            <a:ext cx="2173266" cy="10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1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458B8-B097-4454-B43A-B71CD6B15906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0" r:id="rId2"/>
    <p:sldLayoutId id="214748371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00698-484A-D328-BC97-C3723FFBE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DIAGNOSTICS pour PERLE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65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Powerful Energy Recovery Linac for </a:t>
            </a:r>
            <a:r>
              <a:rPr lang="fr-FR" sz="265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fr-FR" sz="265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C0C888-8F68-25FD-F7D9-F3207AC7F3FD}"/>
              </a:ext>
            </a:extLst>
          </p:cNvPr>
          <p:cNvSpPr txBox="1"/>
          <p:nvPr/>
        </p:nvSpPr>
        <p:spPr>
          <a:xfrm>
            <a:off x="2142208" y="2867488"/>
            <a:ext cx="5955611" cy="35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97" i="1" dirty="0">
                <a:solidFill>
                  <a:srgbClr val="013460"/>
                </a:solidFill>
                <a:latin typeface="Aptos" panose="020B0004020202020204" pitchFamily="34" charset="0"/>
              </a:rPr>
              <a:t>M. Ben Abdillah (IJCLab) pour la collaboration PERLE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636DEA-40FA-6BC9-4B1E-B35AC9C10B7E}"/>
              </a:ext>
            </a:extLst>
          </p:cNvPr>
          <p:cNvSpPr txBox="1"/>
          <p:nvPr/>
        </p:nvSpPr>
        <p:spPr>
          <a:xfrm>
            <a:off x="6589947" y="3976901"/>
            <a:ext cx="3350445" cy="12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48" dirty="0">
                <a:solidFill>
                  <a:schemeClr val="bg1">
                    <a:lumMod val="85000"/>
                  </a:schemeClr>
                </a:solidFill>
              </a:rPr>
              <a:t>Journées Accélérateurs de la SFP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C3D141-48D4-3E21-BCBB-2EA0FEF3A424}"/>
              </a:ext>
            </a:extLst>
          </p:cNvPr>
          <p:cNvSpPr txBox="1"/>
          <p:nvPr/>
        </p:nvSpPr>
        <p:spPr>
          <a:xfrm>
            <a:off x="6322491" y="5257303"/>
            <a:ext cx="3350445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97" dirty="0">
                <a:solidFill>
                  <a:srgbClr val="C48E00"/>
                </a:solidFill>
              </a:rPr>
              <a:t>Roscoff, France</a:t>
            </a:r>
          </a:p>
          <a:p>
            <a:pPr algn="ctr"/>
            <a:r>
              <a:rPr lang="fr-FR" sz="1590" i="1" dirty="0">
                <a:solidFill>
                  <a:srgbClr val="C48E00"/>
                </a:solidFill>
              </a:rPr>
              <a:t>09 oct. 2025</a:t>
            </a:r>
          </a:p>
        </p:txBody>
      </p:sp>
      <p:pic>
        <p:nvPicPr>
          <p:cNvPr id="6" name="Picture 2" descr="Laboratoire de physique des deux infinis Irène Joliot-Curie ...">
            <a:extLst>
              <a:ext uri="{FF2B5EF4-FFF2-40B4-BE49-F238E27FC236}">
                <a16:creationId xmlns:a16="http://schemas.microsoft.com/office/drawing/2014/main" id="{C636B2B4-AF29-5AAB-F084-5FC66B30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" y="3240525"/>
            <a:ext cx="1047525" cy="7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B13D9620-EC7E-0145-06D5-0D34B0D75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14" y="3224201"/>
            <a:ext cx="1105972" cy="784712"/>
          </a:xfrm>
          <a:prstGeom prst="rect">
            <a:avLst/>
          </a:prstGeom>
        </p:spPr>
      </p:pic>
      <p:pic>
        <p:nvPicPr>
          <p:cNvPr id="8" name="Picture 4" descr="Platforms">
            <a:extLst>
              <a:ext uri="{FF2B5EF4-FFF2-40B4-BE49-F238E27FC236}">
                <a16:creationId xmlns:a16="http://schemas.microsoft.com/office/drawing/2014/main" id="{DB524B7C-1CAA-E97E-5BE7-6C9FC8D7A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7"/>
          <a:stretch/>
        </p:blipFill>
        <p:spPr bwMode="auto">
          <a:xfrm>
            <a:off x="3100192" y="3243043"/>
            <a:ext cx="602407" cy="6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nstitut pluridisciplinaire Hubert Curien – IPHC">
            <a:extLst>
              <a:ext uri="{FF2B5EF4-FFF2-40B4-BE49-F238E27FC236}">
                <a16:creationId xmlns:a16="http://schemas.microsoft.com/office/drawing/2014/main" id="{39116A59-AABE-6B48-339B-E6BF8F3B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48" y="3314001"/>
            <a:ext cx="840434" cy="5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GANIL">
            <a:extLst>
              <a:ext uri="{FF2B5EF4-FFF2-40B4-BE49-F238E27FC236}">
                <a16:creationId xmlns:a16="http://schemas.microsoft.com/office/drawing/2014/main" id="{6CF27821-2299-C760-9D5A-043BC255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487" y="3570089"/>
            <a:ext cx="1004441" cy="2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DC2FC1-1365-6F4A-670D-F47ACE9B55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00" t="11495" b="20130"/>
          <a:stretch>
            <a:fillRect/>
          </a:stretch>
        </p:blipFill>
        <p:spPr bwMode="auto">
          <a:xfrm>
            <a:off x="641154" y="4116680"/>
            <a:ext cx="4918076" cy="174025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16" y="3194073"/>
            <a:ext cx="1444618" cy="8176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3819" y="149424"/>
            <a:ext cx="136815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</a:t>
            </a:r>
            <a:r>
              <a:rPr lang="fr-FR" sz="2800" b="0" dirty="0" smtClean="0">
                <a:latin typeface="Aptos" panose="020B0004020202020204"/>
              </a:rPr>
              <a:t>l’injecteur: cavité déflectrice</a:t>
            </a:r>
            <a:endParaRPr lang="en-US" sz="2800" b="0" dirty="0">
              <a:latin typeface="Aptos" panose="020B000402020202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2CD532-9C34-4B21-9031-E6FA59CB79A6}"/>
              </a:ext>
            </a:extLst>
          </p:cNvPr>
          <p:cNvSpPr txBox="1"/>
          <p:nvPr/>
        </p:nvSpPr>
        <p:spPr>
          <a:xfrm>
            <a:off x="1830428" y="764600"/>
            <a:ext cx="432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Cavité RF en mode TE11 à 3 GHz+ écran YAG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A2798E-1EA2-426A-9470-EA36D5C46D75}"/>
              </a:ext>
            </a:extLst>
          </p:cNvPr>
          <p:cNvSpPr txBox="1"/>
          <p:nvPr/>
        </p:nvSpPr>
        <p:spPr>
          <a:xfrm>
            <a:off x="5188370" y="1187967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Design </a:t>
            </a:r>
            <a:r>
              <a:rPr lang="fr-FR" sz="2400" dirty="0" smtClean="0"/>
              <a:t>RF et  </a:t>
            </a:r>
            <a:r>
              <a:rPr lang="fr-FR" sz="2400" dirty="0"/>
              <a:t>dessins </a:t>
            </a:r>
            <a:r>
              <a:rPr lang="fr-FR" sz="2400" dirty="0" smtClean="0"/>
              <a:t>techniques</a:t>
            </a:r>
            <a:endParaRPr lang="fr-FR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3F2569B-5047-435B-BA6C-E74815D4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11" y="1882108"/>
            <a:ext cx="2418332" cy="15332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2774DD-9EFE-44DA-B88A-370C81DD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07" y="1882108"/>
            <a:ext cx="2193670" cy="186771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1A13633-CE94-41B2-B3AE-AE176135F2D6}"/>
              </a:ext>
            </a:extLst>
          </p:cNvPr>
          <p:cNvSpPr txBox="1"/>
          <p:nvPr/>
        </p:nvSpPr>
        <p:spPr>
          <a:xfrm>
            <a:off x="32060" y="2939360"/>
            <a:ext cx="5175502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Longueur L=2m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Champ </a:t>
            </a:r>
            <a:r>
              <a:rPr lang="fr-FR" dirty="0"/>
              <a:t>électrique </a:t>
            </a:r>
            <a:r>
              <a:rPr lang="fr-FR" dirty="0" smtClean="0"/>
              <a:t>crête= </a:t>
            </a:r>
            <a:r>
              <a:rPr lang="fr-FR" dirty="0"/>
              <a:t>2,7 </a:t>
            </a:r>
            <a:r>
              <a:rPr lang="fr-FR" dirty="0" smtClean="0"/>
              <a:t>MV/m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Durée de pulse =3µs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Période de pulse=100ms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Cavité chaude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Puissance RF à fournir= </a:t>
            </a:r>
            <a:r>
              <a:rPr lang="fr-FR" dirty="0"/>
              <a:t>2 kW 	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EF64F81-DE12-4F5D-BACD-94B33E748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9" y="1348463"/>
            <a:ext cx="4972744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 smtClean="0">
                <a:latin typeface="Aptos" panose="020B0004020202020204"/>
              </a:rPr>
              <a:t>PERLE 1 tour</a:t>
            </a:r>
            <a:endParaRPr lang="en-US" sz="2800" b="0" dirty="0">
              <a:latin typeface="Aptos" panose="020B0004020202020204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DB9237-6162-5B83-363A-495C6D2B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43" y="614523"/>
            <a:ext cx="9282024" cy="4067091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5" name="Rectangle 14"/>
          <p:cNvSpPr/>
          <p:nvPr/>
        </p:nvSpPr>
        <p:spPr>
          <a:xfrm>
            <a:off x="2951833" y="3605808"/>
            <a:ext cx="78209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Objectifs pour les diagnostiques: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Aptos" panose="020B0004020202020204" pitchFamily="34" charset="0"/>
                <a:sym typeface="Wingdings" panose="05000000000000000000" pitchFamily="2" charset="2"/>
              </a:rPr>
              <a:t>Calibration </a:t>
            </a:r>
            <a:r>
              <a:rPr lang="fr-FR" sz="1800" dirty="0">
                <a:latin typeface="Aptos" panose="020B0004020202020204" pitchFamily="34" charset="0"/>
                <a:sym typeface="Wingdings" panose="05000000000000000000" pitchFamily="2" charset="2"/>
              </a:rPr>
              <a:t>des phases de cavités du </a:t>
            </a:r>
            <a:r>
              <a:rPr lang="fr-FR" sz="1800" dirty="0" smtClean="0">
                <a:latin typeface="Aptos" panose="020B0004020202020204" pitchFamily="34" charset="0"/>
                <a:sym typeface="Wingdings" panose="05000000000000000000" pitchFamily="2" charset="2"/>
              </a:rPr>
              <a:t>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Aptos" panose="020B0004020202020204" pitchFamily="34" charset="0"/>
                <a:sym typeface="Wingdings" panose="05000000000000000000" pitchFamily="2" charset="2"/>
              </a:rPr>
              <a:t>Mesure de la transmission du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Aptos" panose="020B0004020202020204" pitchFamily="34" charset="0"/>
                <a:sym typeface="Wingdings" panose="05000000000000000000" pitchFamily="2" charset="2"/>
              </a:rPr>
              <a:t>Ajustement</a:t>
            </a:r>
            <a:r>
              <a:rPr lang="fr-FR" sz="1800" dirty="0" smtClean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latin typeface="Aptos" panose="020B0004020202020204" pitchFamily="34" charset="0"/>
                <a:sym typeface="Wingdings" panose="05000000000000000000" pitchFamily="2" charset="2"/>
              </a:rPr>
              <a:t>du chemin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Aptos" panose="020B0004020202020204" pitchFamily="34" charset="0"/>
                <a:sym typeface="Wingdings" panose="05000000000000000000" pitchFamily="2" charset="2"/>
              </a:rPr>
              <a:t>Mesure des pertes faisceaux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Aptos" panose="020B0004020202020204" pitchFamily="34" charset="0"/>
                <a:sym typeface="Wingdings" panose="05000000000000000000" pitchFamily="2" charset="2"/>
              </a:rPr>
              <a:t>Mesures de certains propriétés (halo, émittance…) de façon non intrusive</a:t>
            </a:r>
            <a:endParaRPr lang="fr-FR" sz="1800" dirty="0">
              <a:latin typeface="Aptos" panose="020B00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403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 smtClean="0">
                <a:latin typeface="Aptos" panose="020B0004020202020204"/>
              </a:rPr>
              <a:t>PERLE 1 tour: </a:t>
            </a:r>
            <a:r>
              <a:rPr lang="fr-FR" sz="2800" b="0" dirty="0" smtClean="0">
                <a:solidFill>
                  <a:srgbClr val="FF0000"/>
                </a:solidFill>
                <a:latin typeface="Aptos" panose="020B0004020202020204"/>
              </a:rPr>
              <a:t>Linac </a:t>
            </a:r>
            <a:r>
              <a:rPr lang="fr-FR" sz="2800" b="0" dirty="0" err="1" smtClean="0">
                <a:solidFill>
                  <a:srgbClr val="FF0000"/>
                </a:solidFill>
                <a:latin typeface="Aptos" panose="020B0004020202020204"/>
              </a:rPr>
              <a:t>BPMs</a:t>
            </a:r>
            <a:endParaRPr lang="en-US" sz="2800" b="0" dirty="0">
              <a:solidFill>
                <a:srgbClr val="FF0000"/>
              </a:solidFill>
              <a:latin typeface="Aptos" panose="020B0004020202020204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0" y="786619"/>
            <a:ext cx="6248279" cy="3262187"/>
            <a:chOff x="0" y="257680"/>
            <a:chExt cx="11925300" cy="382904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7680"/>
              <a:ext cx="11925300" cy="3829049"/>
            </a:xfrm>
            <a:prstGeom prst="rect">
              <a:avLst/>
            </a:prstGeom>
          </p:spPr>
        </p:pic>
        <p:grpSp>
          <p:nvGrpSpPr>
            <p:cNvPr id="10" name="Groupe 9"/>
            <p:cNvGrpSpPr/>
            <p:nvPr/>
          </p:nvGrpSpPr>
          <p:grpSpPr>
            <a:xfrm>
              <a:off x="155882" y="307184"/>
              <a:ext cx="11629971" cy="3597783"/>
              <a:chOff x="155882" y="307184"/>
              <a:chExt cx="11629971" cy="3597783"/>
            </a:xfrm>
          </p:grpSpPr>
          <p:sp>
            <p:nvSpPr>
              <p:cNvPr id="14" name="ZoneTexte 2"/>
              <p:cNvSpPr txBox="1"/>
              <p:nvPr/>
            </p:nvSpPr>
            <p:spPr>
              <a:xfrm>
                <a:off x="5093106" y="1918379"/>
                <a:ext cx="1292188" cy="3702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800" b="1" kern="1200" dirty="0" smtClean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BPM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 flipV="1">
                <a:off x="5739203" y="743456"/>
                <a:ext cx="2376097" cy="120353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 flipH="1" flipV="1">
                <a:off x="3867151" y="743457"/>
                <a:ext cx="1872052" cy="120353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 flipH="1">
                <a:off x="1943100" y="2639924"/>
                <a:ext cx="3796103" cy="12650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/>
              <p:nvPr/>
            </p:nvCxnSpPr>
            <p:spPr>
              <a:xfrm>
                <a:off x="5739203" y="2639924"/>
                <a:ext cx="5304584" cy="1018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>
                <a:off x="5739203" y="2639924"/>
                <a:ext cx="4197949" cy="12650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13"/>
              <p:cNvSpPr txBox="1"/>
              <p:nvPr/>
            </p:nvSpPr>
            <p:spPr>
              <a:xfrm>
                <a:off x="5145807" y="2317449"/>
                <a:ext cx="1310778" cy="3702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800" b="1" kern="1200" dirty="0" smtClea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BPM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>
              <a:xfrm>
                <a:off x="6104848" y="2455258"/>
                <a:ext cx="5576281" cy="7248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/>
              <p:cNvCxnSpPr/>
              <p:nvPr/>
            </p:nvCxnSpPr>
            <p:spPr>
              <a:xfrm flipV="1">
                <a:off x="6104848" y="2229355"/>
                <a:ext cx="5681005" cy="2259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 flipV="1">
                <a:off x="6104848" y="1588233"/>
                <a:ext cx="5638584" cy="8670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18"/>
              <p:cNvSpPr txBox="1"/>
              <p:nvPr/>
            </p:nvSpPr>
            <p:spPr>
              <a:xfrm>
                <a:off x="5440802" y="307184"/>
                <a:ext cx="1536923" cy="3702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800" kern="12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LINAC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26" name="Connecteur droit avec flèche 25"/>
              <p:cNvCxnSpPr/>
              <p:nvPr/>
            </p:nvCxnSpPr>
            <p:spPr>
              <a:xfrm flipV="1">
                <a:off x="6104848" y="819655"/>
                <a:ext cx="4715552" cy="16356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/>
              <p:cNvCxnSpPr/>
              <p:nvPr/>
            </p:nvCxnSpPr>
            <p:spPr>
              <a:xfrm flipH="1">
                <a:off x="756172" y="2639924"/>
                <a:ext cx="4983031" cy="9164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flipH="1">
                <a:off x="390528" y="2455258"/>
                <a:ext cx="4983030" cy="7248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/>
              <p:nvPr/>
            </p:nvCxnSpPr>
            <p:spPr>
              <a:xfrm flipH="1" flipV="1">
                <a:off x="155882" y="2451802"/>
                <a:ext cx="5217676" cy="34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/>
              <p:nvPr/>
            </p:nvCxnSpPr>
            <p:spPr>
              <a:xfrm flipH="1" flipV="1">
                <a:off x="273206" y="1598386"/>
                <a:ext cx="5100352" cy="8568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1023652" y="962531"/>
                <a:ext cx="4349906" cy="14927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/>
              <p:cNvCxnSpPr/>
              <p:nvPr/>
            </p:nvCxnSpPr>
            <p:spPr>
              <a:xfrm flipV="1">
                <a:off x="6104848" y="743455"/>
                <a:ext cx="3654396" cy="17118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 flipH="1" flipV="1">
                <a:off x="2040486" y="743455"/>
                <a:ext cx="3333072" cy="171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à coins arrondis 10"/>
            <p:cNvSpPr/>
            <p:nvPr/>
          </p:nvSpPr>
          <p:spPr>
            <a:xfrm>
              <a:off x="8433493" y="830993"/>
              <a:ext cx="1878181" cy="673507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ZoneTexte 80"/>
            <p:cNvSpPr txBox="1"/>
            <p:nvPr/>
          </p:nvSpPr>
          <p:spPr>
            <a:xfrm>
              <a:off x="8533397" y="1517560"/>
              <a:ext cx="2510391" cy="3702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800" kern="1200" dirty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Beam Dump line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34" name="Tableau 33">
            <a:extLst>
              <a:ext uri="{FF2B5EF4-FFF2-40B4-BE49-F238E27FC236}">
                <a16:creationId xmlns:a16="http://schemas.microsoft.com/office/drawing/2014/main" id="{101AAA5A-D82C-475E-94B5-F4D03FA92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219995"/>
              </p:ext>
            </p:extLst>
          </p:nvPr>
        </p:nvGraphicFramePr>
        <p:xfrm>
          <a:off x="143147" y="4398929"/>
          <a:ext cx="4623215" cy="93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060">
                  <a:extLst>
                    <a:ext uri="{9D8B030D-6E8A-4147-A177-3AD203B41FA5}">
                      <a16:colId xmlns:a16="http://schemas.microsoft.com/office/drawing/2014/main" val="2880484655"/>
                    </a:ext>
                  </a:extLst>
                </a:gridCol>
                <a:gridCol w="1554622">
                  <a:extLst>
                    <a:ext uri="{9D8B030D-6E8A-4147-A177-3AD203B41FA5}">
                      <a16:colId xmlns:a16="http://schemas.microsoft.com/office/drawing/2014/main" val="3195494824"/>
                    </a:ext>
                  </a:extLst>
                </a:gridCol>
                <a:gridCol w="1640533">
                  <a:extLst>
                    <a:ext uri="{9D8B030D-6E8A-4147-A177-3AD203B41FA5}">
                      <a16:colId xmlns:a16="http://schemas.microsoft.com/office/drawing/2014/main" val="2895328937"/>
                    </a:ext>
                  </a:extLst>
                </a:gridCol>
              </a:tblGrid>
              <a:tr h="593943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Position </a:t>
                      </a:r>
                      <a:endParaRPr lang="fr-FR" sz="1600" b="1" dirty="0" smtClean="0"/>
                    </a:p>
                    <a:p>
                      <a:pPr algn="ctr"/>
                      <a:r>
                        <a:rPr lang="fr-FR" sz="1600" b="1" dirty="0" smtClean="0"/>
                        <a:t>(</a:t>
                      </a:r>
                      <a:r>
                        <a:rPr lang="fr-FR" sz="1600" b="1" dirty="0"/>
                        <a:t>Single Bunch)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Phase </a:t>
                      </a:r>
                      <a:endParaRPr lang="fr-FR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Single Bunch)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Position </a:t>
                      </a:r>
                      <a:endParaRPr lang="fr-FR" sz="1600" b="1" dirty="0" smtClean="0"/>
                    </a:p>
                    <a:p>
                      <a:pPr algn="ctr"/>
                      <a:r>
                        <a:rPr lang="fr-FR" sz="1600" b="1" dirty="0" smtClean="0"/>
                        <a:t>(Multiple</a:t>
                      </a:r>
                      <a:r>
                        <a:rPr lang="fr-FR" sz="1600" b="1" baseline="0" dirty="0" smtClean="0"/>
                        <a:t> </a:t>
                      </a:r>
                      <a:r>
                        <a:rPr lang="fr-FR" sz="1600" b="1" dirty="0" smtClean="0"/>
                        <a:t>Bunch</a:t>
                      </a:r>
                      <a:r>
                        <a:rPr lang="fr-FR" sz="1600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871606"/>
                  </a:ext>
                </a:extLst>
              </a:tr>
              <a:tr h="341128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3329345"/>
                  </a:ext>
                </a:extLst>
              </a:tr>
            </a:tbl>
          </a:graphicData>
        </a:graphic>
      </p:graphicFrame>
      <p:sp>
        <p:nvSpPr>
          <p:cNvPr id="51" name="Rectangle 50"/>
          <p:cNvSpPr/>
          <p:nvPr/>
        </p:nvSpPr>
        <p:spPr>
          <a:xfrm>
            <a:off x="6344570" y="731781"/>
            <a:ext cx="4415667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schéma du faisceau adapté pour calibrer les 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cavités du </a:t>
            </a:r>
            <a:r>
              <a:rPr lang="fr-FR" sz="24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linac: mesure de différence de phase entre les </a:t>
            </a:r>
            <a:r>
              <a:rPr lang="fr-FR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deux </a:t>
            </a:r>
            <a:r>
              <a:rPr lang="fr-FR" sz="2400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BPMs</a:t>
            </a:r>
            <a:r>
              <a:rPr lang="fr-FR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même faisceau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372827" y="4090896"/>
            <a:ext cx="5528186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PERLE 3 tours, des schémas de commissioning spécifiques seront montés pour la calibration </a:t>
            </a:r>
            <a:r>
              <a:rPr lang="fr-FR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cavités du linac</a:t>
            </a:r>
          </a:p>
        </p:txBody>
      </p:sp>
    </p:spTree>
    <p:extLst>
      <p:ext uri="{BB962C8B-B14F-4D97-AF65-F5344CB8AC3E}">
        <p14:creationId xmlns:p14="http://schemas.microsoft.com/office/powerpoint/2010/main" val="26362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 smtClean="0">
                <a:latin typeface="Aptos" panose="020B0004020202020204"/>
              </a:rPr>
              <a:t>PERLE 1 tour: </a:t>
            </a:r>
            <a:r>
              <a:rPr lang="fr-FR" sz="2800" b="0" dirty="0" smtClean="0">
                <a:solidFill>
                  <a:srgbClr val="FF0000"/>
                </a:solidFill>
                <a:latin typeface="Aptos" panose="020B0004020202020204"/>
              </a:rPr>
              <a:t>Linac </a:t>
            </a:r>
            <a:r>
              <a:rPr lang="fr-FR" sz="2800" b="0" dirty="0" err="1" smtClean="0">
                <a:solidFill>
                  <a:srgbClr val="FF0000"/>
                </a:solidFill>
                <a:latin typeface="Aptos" panose="020B0004020202020204"/>
              </a:rPr>
              <a:t>BPMs</a:t>
            </a:r>
            <a:endParaRPr lang="en-US" sz="2800" b="0" dirty="0">
              <a:solidFill>
                <a:srgbClr val="FF0000"/>
              </a:solidFill>
              <a:latin typeface="Aptos" panose="020B0004020202020204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C6245385-EC3F-4E70-B6B7-7B2AA9FEB3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1327" y="1530691"/>
            <a:ext cx="3956787" cy="7239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764114" y="725488"/>
            <a:ext cx="8340436" cy="80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Ajustement de la longueur parcourue par le faisceau sur un tour</a:t>
            </a:r>
            <a:r>
              <a:rPr lang="fr-FR" dirty="0" smtClean="0"/>
              <a:t>:</a:t>
            </a:r>
          </a:p>
          <a:p>
            <a:r>
              <a:rPr lang="fr-FR" dirty="0" smtClean="0"/>
              <a:t>But: 2 faisceaux (accéléré et décéléré) séparés de 3.125ns</a:t>
            </a:r>
            <a:endParaRPr lang="fr-FR" dirty="0"/>
          </a:p>
        </p:txBody>
      </p:sp>
      <p:pic>
        <p:nvPicPr>
          <p:cNvPr id="37" name="Image 36"/>
          <p:cNvPicPr/>
          <p:nvPr/>
        </p:nvPicPr>
        <p:blipFill>
          <a:blip r:embed="rId3"/>
          <a:stretch>
            <a:fillRect/>
          </a:stretch>
        </p:blipFill>
        <p:spPr>
          <a:xfrm>
            <a:off x="301327" y="2907164"/>
            <a:ext cx="4296831" cy="184769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563419" y="2315931"/>
            <a:ext cx="1694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BPM output </a:t>
            </a:r>
          </a:p>
        </p:txBody>
      </p:sp>
      <p:cxnSp>
        <p:nvCxnSpPr>
          <p:cNvPr id="39" name="Connecteur droit avec flèche 38"/>
          <p:cNvCxnSpPr/>
          <p:nvPr/>
        </p:nvCxnSpPr>
        <p:spPr>
          <a:xfrm flipV="1">
            <a:off x="683666" y="1726105"/>
            <a:ext cx="367922" cy="1456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 flipV="1">
            <a:off x="1244137" y="1799638"/>
            <a:ext cx="72228" cy="1542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Imag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168" y="2282032"/>
            <a:ext cx="4947055" cy="212016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357139" y="2637193"/>
            <a:ext cx="193964" cy="1181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 rot="16200000">
            <a:off x="7367926" y="3142874"/>
            <a:ext cx="21723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smtClean="0"/>
              <a:t>Niveau de l’harmonique à 800MHz</a:t>
            </a:r>
            <a:endParaRPr lang="fr-FR" sz="1100" dirty="0"/>
          </a:p>
        </p:txBody>
      </p:sp>
      <p:sp>
        <p:nvSpPr>
          <p:cNvPr id="47" name="Rectangle 46"/>
          <p:cNvSpPr/>
          <p:nvPr/>
        </p:nvSpPr>
        <p:spPr>
          <a:xfrm>
            <a:off x="6352849" y="3413962"/>
            <a:ext cx="1219200" cy="682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5903928" y="3084688"/>
            <a:ext cx="22906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Insertion d’une chicane pour maitriser la phase  </a:t>
            </a:r>
            <a:r>
              <a:rPr lang="fr-FR" sz="1100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re</a:t>
            </a:r>
            <a:r>
              <a:rPr lang="fr-FR" sz="1100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-accélération / </a:t>
            </a:r>
            <a:r>
              <a:rPr lang="fr-FR" sz="1100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deceleration</a:t>
            </a:r>
            <a:r>
              <a:rPr lang="fr-FR" sz="1100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endParaRPr lang="fr-FR" sz="1100" b="1" i="1" dirty="0">
              <a:solidFill>
                <a:srgbClr val="2D4780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r>
              <a:rPr lang="en-US" sz="11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J. </a:t>
            </a:r>
            <a:r>
              <a:rPr lang="en-US" sz="11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Issa</a:t>
            </a:r>
            <a:r>
              <a:rPr lang="en-US" sz="11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: Longitudinal matching of the PERLE accelerator</a:t>
            </a:r>
            <a:endParaRPr lang="fr-FR" sz="1100" dirty="0"/>
          </a:p>
        </p:txBody>
      </p:sp>
      <p:sp>
        <p:nvSpPr>
          <p:cNvPr id="50" name="Rectangle 49"/>
          <p:cNvSpPr/>
          <p:nvPr/>
        </p:nvSpPr>
        <p:spPr>
          <a:xfrm>
            <a:off x="301327" y="4832142"/>
            <a:ext cx="583466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PERLE 3 tours, des schémas équivalents pour les tours 2 et 3 seront à l’œuvre</a:t>
            </a:r>
          </a:p>
        </p:txBody>
      </p:sp>
    </p:spTree>
    <p:extLst>
      <p:ext uri="{BB962C8B-B14F-4D97-AF65-F5344CB8AC3E}">
        <p14:creationId xmlns:p14="http://schemas.microsoft.com/office/powerpoint/2010/main" val="17408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 smtClean="0">
                <a:latin typeface="Aptos" panose="020B0004020202020204"/>
              </a:rPr>
              <a:t>PERLE 1 tour: </a:t>
            </a:r>
            <a:r>
              <a:rPr lang="fr-FR" sz="2800" b="0" dirty="0" smtClean="0">
                <a:solidFill>
                  <a:srgbClr val="FF0000"/>
                </a:solidFill>
                <a:latin typeface="Aptos" panose="020B0004020202020204"/>
              </a:rPr>
              <a:t>Linac </a:t>
            </a:r>
            <a:r>
              <a:rPr lang="fr-FR" sz="2800" b="0" dirty="0" err="1" smtClean="0">
                <a:solidFill>
                  <a:srgbClr val="FF0000"/>
                </a:solidFill>
                <a:latin typeface="Aptos" panose="020B0004020202020204"/>
              </a:rPr>
              <a:t>BPMs</a:t>
            </a:r>
            <a:endParaRPr lang="en-US" sz="2800" b="0" dirty="0">
              <a:solidFill>
                <a:srgbClr val="FF0000"/>
              </a:solidFill>
              <a:latin typeface="Aptos" panose="020B000402020202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7683" y="634607"/>
            <a:ext cx="6640945" cy="44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Mesure de la position de (</a:t>
            </a:r>
            <a:r>
              <a:rPr lang="fr-FR" b="1" dirty="0" smtClean="0">
                <a:solidFill>
                  <a:srgbClr val="0070C0"/>
                </a:solidFill>
              </a:rPr>
              <a:t>bleu</a:t>
            </a:r>
            <a:r>
              <a:rPr lang="fr-FR" b="1" dirty="0" smtClean="0"/>
              <a:t> et </a:t>
            </a:r>
            <a:r>
              <a:rPr lang="fr-FR" b="1" dirty="0" smtClean="0">
                <a:solidFill>
                  <a:srgbClr val="FF0000"/>
                </a:solidFill>
              </a:rPr>
              <a:t>rouge</a:t>
            </a:r>
            <a:r>
              <a:rPr lang="fr-FR" b="1" dirty="0" smtClean="0"/>
              <a:t>) séparément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4794523" y="1110470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 smtClean="0"/>
              <a:t>Solution « sur-</a:t>
            </a:r>
            <a:r>
              <a:rPr lang="fr-FR" sz="2400" b="1" u="sng" dirty="0" err="1" smtClean="0"/>
              <a:t>échantillonage</a:t>
            </a:r>
            <a:r>
              <a:rPr lang="fr-FR" sz="2400" b="1" u="sng" dirty="0" smtClean="0"/>
              <a:t> » :</a:t>
            </a:r>
            <a:r>
              <a:rPr lang="fr-FR" sz="2400" dirty="0" smtClean="0"/>
              <a:t> Reconstruire le signal du BPM comme sur Spiral 2</a:t>
            </a:r>
            <a:endParaRPr lang="fr-FR" sz="2400" dirty="0"/>
          </a:p>
        </p:txBody>
      </p:sp>
      <p:sp>
        <p:nvSpPr>
          <p:cNvPr id="25" name="Rectangle 24"/>
          <p:cNvSpPr/>
          <p:nvPr/>
        </p:nvSpPr>
        <p:spPr>
          <a:xfrm>
            <a:off x="17177" y="4386466"/>
            <a:ext cx="55807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/>
              <a:t>Solution CBETA </a:t>
            </a:r>
            <a:r>
              <a:rPr lang="fr-FR" sz="2000" b="1" u="sng" dirty="0"/>
              <a:t>:</a:t>
            </a:r>
            <a:r>
              <a:rPr lang="fr-FR" sz="2000" dirty="0"/>
              <a:t> trigger le déclenchement de l’ADC sur un faisceau puis sur l’autre. Mesurer un faisceau à la </a:t>
            </a:r>
            <a:r>
              <a:rPr lang="fr-FR" sz="2000" dirty="0" smtClean="0"/>
              <a:t>fois</a:t>
            </a:r>
            <a:endParaRPr lang="fr-FR" sz="2000" dirty="0"/>
          </a:p>
        </p:txBody>
      </p:sp>
      <p:sp>
        <p:nvSpPr>
          <p:cNvPr id="26" name="Rectangle 25"/>
          <p:cNvSpPr/>
          <p:nvPr/>
        </p:nvSpPr>
        <p:spPr>
          <a:xfrm>
            <a:off x="10090677" y="2659310"/>
            <a:ext cx="775142" cy="77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5534983" y="4286150"/>
            <a:ext cx="4799575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PERLE 3 tours, la solution choisie sera adaptée (surtout pour le linac et ses six faisceaux)</a:t>
            </a:r>
            <a:endParaRPr lang="fr-FR" sz="2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6245385-EC3F-4E70-B6B7-7B2AA9FEB3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1240" y="1368134"/>
            <a:ext cx="3956787" cy="723900"/>
          </a:xfrm>
          <a:prstGeom prst="rect">
            <a:avLst/>
          </a:prstGeom>
        </p:spPr>
      </p:pic>
      <p:pic>
        <p:nvPicPr>
          <p:cNvPr id="29" name="Image 28"/>
          <p:cNvPicPr/>
          <p:nvPr/>
        </p:nvPicPr>
        <p:blipFill>
          <a:blip r:embed="rId3"/>
          <a:stretch>
            <a:fillRect/>
          </a:stretch>
        </p:blipFill>
        <p:spPr>
          <a:xfrm>
            <a:off x="151240" y="2343789"/>
            <a:ext cx="3956787" cy="184769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634027" y="2036053"/>
            <a:ext cx="1694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BPM output 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438684" y="1563549"/>
            <a:ext cx="462817" cy="108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1056636" y="1637081"/>
            <a:ext cx="37415" cy="1007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94523" y="2541336"/>
            <a:ext cx="53848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u="sng" dirty="0"/>
              <a:t>Solution IDROGEN </a:t>
            </a:r>
            <a:r>
              <a:rPr lang="fr-FR" b="1" u="sng" dirty="0"/>
              <a:t>:</a:t>
            </a:r>
            <a:r>
              <a:rPr lang="fr-FR" dirty="0"/>
              <a:t> échantillonner à 1GSPS permettant de distinguer les deux faisceaux</a:t>
            </a:r>
          </a:p>
        </p:txBody>
      </p:sp>
    </p:spTree>
    <p:extLst>
      <p:ext uri="{BB962C8B-B14F-4D97-AF65-F5344CB8AC3E}">
        <p14:creationId xmlns:p14="http://schemas.microsoft.com/office/powerpoint/2010/main" val="36586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 smtClean="0">
                <a:latin typeface="Aptos" panose="020B0004020202020204"/>
              </a:rPr>
              <a:t>PERLE 1 tour: </a:t>
            </a:r>
            <a:r>
              <a:rPr lang="fr-FR" sz="2800" b="0" dirty="0" smtClean="0">
                <a:solidFill>
                  <a:schemeClr val="tx1"/>
                </a:solidFill>
                <a:latin typeface="Aptos" panose="020B0004020202020204"/>
              </a:rPr>
              <a:t>BLM</a:t>
            </a:r>
            <a:endParaRPr lang="en-US" sz="2800" b="0" dirty="0">
              <a:solidFill>
                <a:schemeClr val="tx1"/>
              </a:solidFill>
              <a:latin typeface="Aptos" panose="020B0004020202020204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1687" y="1312431"/>
            <a:ext cx="4918676" cy="9541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/>
              <a:t>Beaucoup de simulations à faire</a:t>
            </a:r>
          </a:p>
          <a:p>
            <a:r>
              <a:rPr lang="fr-FR" sz="2800" dirty="0" smtClean="0"/>
              <a:t>Définitions des besoins à affiner </a:t>
            </a:r>
            <a:endParaRPr lang="fr-FR" sz="2800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050146"/>
              </p:ext>
            </p:extLst>
          </p:nvPr>
        </p:nvGraphicFramePr>
        <p:xfrm>
          <a:off x="251687" y="2447579"/>
          <a:ext cx="4146792" cy="2886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878">
                  <a:extLst>
                    <a:ext uri="{9D8B030D-6E8A-4147-A177-3AD203B41FA5}">
                      <a16:colId xmlns:a16="http://schemas.microsoft.com/office/drawing/2014/main" val="178055780"/>
                    </a:ext>
                  </a:extLst>
                </a:gridCol>
                <a:gridCol w="1179626">
                  <a:extLst>
                    <a:ext uri="{9D8B030D-6E8A-4147-A177-3AD203B41FA5}">
                      <a16:colId xmlns:a16="http://schemas.microsoft.com/office/drawing/2014/main" val="4165047046"/>
                    </a:ext>
                  </a:extLst>
                </a:gridCol>
                <a:gridCol w="1022288">
                  <a:extLst>
                    <a:ext uri="{9D8B030D-6E8A-4147-A177-3AD203B41FA5}">
                      <a16:colId xmlns:a16="http://schemas.microsoft.com/office/drawing/2014/main" val="1064510826"/>
                    </a:ext>
                  </a:extLst>
                </a:gridCol>
              </a:tblGrid>
              <a:tr h="663282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Localisation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Fast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Slow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9851926"/>
                  </a:ext>
                </a:extLst>
              </a:tr>
              <a:tr h="78232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Linac + Tour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9599276"/>
                  </a:ext>
                </a:extLst>
              </a:tr>
              <a:tr h="720406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Tours</a:t>
                      </a:r>
                      <a:r>
                        <a:rPr lang="fr-FR" sz="2400" baseline="0" dirty="0" smtClean="0"/>
                        <a:t> 2 &amp; 3</a:t>
                      </a:r>
                      <a:endParaRPr lang="fr-FR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6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4711237"/>
                  </a:ext>
                </a:extLst>
              </a:tr>
              <a:tr h="720406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Total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~50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10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9658027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202906" y="2909312"/>
            <a:ext cx="5467480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Défi pour l’électronique :</a:t>
            </a:r>
          </a:p>
          <a:p>
            <a:r>
              <a:rPr lang="fr-FR" dirty="0"/>
              <a:t>Les faisceaux entrelacés d’ERL augmentent la difficulté de suivre les pertes tout au long du parcours </a:t>
            </a:r>
            <a:r>
              <a:rPr lang="fr-FR" dirty="0" smtClean="0"/>
              <a:t>complet </a:t>
            </a:r>
            <a:r>
              <a:rPr lang="fr-FR" dirty="0"/>
              <a:t>à travers la machine.</a:t>
            </a:r>
          </a:p>
          <a:p>
            <a:endParaRPr lang="fr-FR" dirty="0"/>
          </a:p>
          <a:p>
            <a:r>
              <a:rPr lang="fr-FR" dirty="0" smtClean="0"/>
              <a:t>La localisation du(es) faisceau(x) responsables des pertes n’est que plus compliquée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202906" y="725488"/>
            <a:ext cx="5440065" cy="7078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Gestion des interlock et relation avec MPS</a:t>
            </a:r>
          </a:p>
          <a:p>
            <a:r>
              <a:rPr lang="fr-FR" dirty="0" smtClean="0"/>
              <a:t>Localisation des pertes et raisons des pertes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02906" y="1864102"/>
            <a:ext cx="5296049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Détecteur : PMT et/ou </a:t>
            </a:r>
            <a:r>
              <a:rPr lang="fr-FR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SiPMT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(à confirmer)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 smtClean="0">
                <a:latin typeface="Aptos" panose="020B0004020202020204"/>
              </a:rPr>
              <a:t>PERLE 1 tour: Diag Ray. Synchrotron</a:t>
            </a:r>
            <a:endParaRPr lang="en-US" sz="2800" b="0" dirty="0">
              <a:solidFill>
                <a:srgbClr val="FF0000"/>
              </a:solidFill>
              <a:latin typeface="Aptos" panose="020B00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92407" y="4895985"/>
            <a:ext cx="4496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 algn="ctr"/>
            <a:r>
              <a:rPr lang="en-US" sz="2400" dirty="0" smtClean="0"/>
              <a:t>Single </a:t>
            </a:r>
            <a:r>
              <a:rPr lang="en-US" sz="2400" dirty="0"/>
              <a:t>Shot Emittance with MLA (</a:t>
            </a:r>
            <a:r>
              <a:rPr lang="en-US" sz="2400" dirty="0" err="1"/>
              <a:t>MicroLens</a:t>
            </a:r>
            <a:r>
              <a:rPr lang="en-US" sz="2400" dirty="0"/>
              <a:t> Array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11" name="Group 16"/>
          <p:cNvGrpSpPr/>
          <p:nvPr/>
        </p:nvGrpSpPr>
        <p:grpSpPr>
          <a:xfrm>
            <a:off x="201812" y="869504"/>
            <a:ext cx="4460986" cy="4012478"/>
            <a:chOff x="129450" y="1174071"/>
            <a:chExt cx="4553885" cy="4645704"/>
          </a:xfrm>
        </p:grpSpPr>
        <p:grpSp>
          <p:nvGrpSpPr>
            <p:cNvPr id="12" name="Group 13"/>
            <p:cNvGrpSpPr/>
            <p:nvPr/>
          </p:nvGrpSpPr>
          <p:grpSpPr>
            <a:xfrm>
              <a:off x="129450" y="1174071"/>
              <a:ext cx="4553885" cy="4645704"/>
              <a:chOff x="7234702" y="2259104"/>
              <a:chExt cx="4553885" cy="4645704"/>
            </a:xfrm>
          </p:grpSpPr>
          <p:sp>
            <p:nvSpPr>
              <p:cNvPr id="35" name="Rounded Rectangle 62"/>
              <p:cNvSpPr/>
              <p:nvPr/>
            </p:nvSpPr>
            <p:spPr>
              <a:xfrm>
                <a:off x="7234702" y="2259104"/>
                <a:ext cx="4553885" cy="4645704"/>
              </a:xfrm>
              <a:prstGeom prst="roundRect">
                <a:avLst>
                  <a:gd name="adj" fmla="val 2466"/>
                </a:avLst>
              </a:prstGeom>
              <a:solidFill>
                <a:srgbClr val="05649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6" name="Group 11"/>
              <p:cNvGrpSpPr/>
              <p:nvPr/>
            </p:nvGrpSpPr>
            <p:grpSpPr>
              <a:xfrm>
                <a:off x="7316516" y="2327211"/>
                <a:ext cx="4376534" cy="2470201"/>
                <a:chOff x="7660088" y="2369113"/>
                <a:chExt cx="3598834" cy="2031251"/>
              </a:xfrm>
            </p:grpSpPr>
            <p:pic>
              <p:nvPicPr>
                <p:cNvPr id="37" name="Picture 5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248" b="44480"/>
                <a:stretch/>
              </p:blipFill>
              <p:spPr>
                <a:xfrm flipH="1">
                  <a:off x="7660088" y="2369113"/>
                  <a:ext cx="3598832" cy="690283"/>
                </a:xfrm>
                <a:prstGeom prst="rect">
                  <a:avLst/>
                </a:prstGeom>
              </p:spPr>
            </p:pic>
            <p:pic>
              <p:nvPicPr>
                <p:cNvPr id="38" name="Picture 5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7921" y="3050364"/>
                  <a:ext cx="1854876" cy="1350000"/>
                </a:xfrm>
                <a:prstGeom prst="rect">
                  <a:avLst/>
                </a:prstGeom>
              </p:spPr>
            </p:pic>
            <p:pic>
              <p:nvPicPr>
                <p:cNvPr id="39" name="Picture 6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8922" y="3049816"/>
                  <a:ext cx="1800000" cy="1350548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3" name="Straight Arrow Connector 63"/>
            <p:cNvCxnSpPr/>
            <p:nvPr/>
          </p:nvCxnSpPr>
          <p:spPr>
            <a:xfrm flipH="1" flipV="1">
              <a:off x="453599" y="1708554"/>
              <a:ext cx="611894" cy="464442"/>
            </a:xfrm>
            <a:prstGeom prst="straightConnector1">
              <a:avLst/>
            </a:prstGeom>
            <a:ln w="38100">
              <a:solidFill>
                <a:srgbClr val="077F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64"/>
            <p:cNvCxnSpPr/>
            <p:nvPr/>
          </p:nvCxnSpPr>
          <p:spPr>
            <a:xfrm flipH="1" flipV="1">
              <a:off x="1696235" y="1661904"/>
              <a:ext cx="1437447" cy="487831"/>
            </a:xfrm>
            <a:prstGeom prst="straightConnector1">
              <a:avLst/>
            </a:prstGeom>
            <a:ln w="38100">
              <a:solidFill>
                <a:srgbClr val="077F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67"/>
            <p:cNvCxnSpPr>
              <a:stCxn id="26" idx="0"/>
            </p:cNvCxnSpPr>
            <p:nvPr/>
          </p:nvCxnSpPr>
          <p:spPr>
            <a:xfrm flipH="1" flipV="1">
              <a:off x="1681506" y="1678117"/>
              <a:ext cx="198732" cy="1673912"/>
            </a:xfrm>
            <a:prstGeom prst="straightConnector1">
              <a:avLst/>
            </a:prstGeom>
            <a:ln w="38100">
              <a:solidFill>
                <a:srgbClr val="077F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36"/>
            <p:cNvSpPr txBox="1"/>
            <p:nvPr/>
          </p:nvSpPr>
          <p:spPr>
            <a:xfrm>
              <a:off x="3064895" y="1727117"/>
              <a:ext cx="45377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/>
                <a:t>L1</a:t>
              </a:r>
              <a:endParaRPr lang="en-GB" sz="1400" dirty="0"/>
            </a:p>
          </p:txBody>
        </p:sp>
        <p:sp>
          <p:nvSpPr>
            <p:cNvPr id="22" name="TextBox 38"/>
            <p:cNvSpPr txBox="1"/>
            <p:nvPr/>
          </p:nvSpPr>
          <p:spPr>
            <a:xfrm>
              <a:off x="1143057" y="1733401"/>
              <a:ext cx="43991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/>
                <a:t>L2</a:t>
              </a:r>
              <a:endParaRPr lang="en-GB" sz="1400" dirty="0"/>
            </a:p>
          </p:txBody>
        </p:sp>
        <p:sp>
          <p:nvSpPr>
            <p:cNvPr id="23" name="TextBox 48"/>
            <p:cNvSpPr txBox="1"/>
            <p:nvPr/>
          </p:nvSpPr>
          <p:spPr>
            <a:xfrm>
              <a:off x="3761565" y="2504064"/>
              <a:ext cx="45610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/>
                <a:t>I1</a:t>
              </a:r>
              <a:endParaRPr lang="en-GB" sz="1400" dirty="0"/>
            </a:p>
          </p:txBody>
        </p:sp>
        <p:sp>
          <p:nvSpPr>
            <p:cNvPr id="24" name="TextBox 49"/>
            <p:cNvSpPr txBox="1"/>
            <p:nvPr/>
          </p:nvSpPr>
          <p:spPr>
            <a:xfrm>
              <a:off x="371182" y="2914082"/>
              <a:ext cx="41878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/>
                <a:t>I2</a:t>
              </a:r>
              <a:endParaRPr lang="en-GB" sz="1400" dirty="0"/>
            </a:p>
          </p:txBody>
        </p:sp>
        <p:grpSp>
          <p:nvGrpSpPr>
            <p:cNvPr id="25" name="Group 8"/>
            <p:cNvGrpSpPr/>
            <p:nvPr/>
          </p:nvGrpSpPr>
          <p:grpSpPr>
            <a:xfrm>
              <a:off x="207298" y="3381661"/>
              <a:ext cx="4380497" cy="2366912"/>
              <a:chOff x="5459448" y="1680826"/>
              <a:chExt cx="6059099" cy="3680742"/>
            </a:xfrm>
          </p:grpSpPr>
          <p:pic>
            <p:nvPicPr>
              <p:cNvPr id="28" name="Picture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" t="10475" b="11098"/>
              <a:stretch/>
            </p:blipFill>
            <p:spPr>
              <a:xfrm>
                <a:off x="5459448" y="1680826"/>
                <a:ext cx="6059099" cy="3680742"/>
              </a:xfrm>
              <a:prstGeom prst="rect">
                <a:avLst/>
              </a:prstGeom>
            </p:spPr>
          </p:pic>
          <p:sp>
            <p:nvSpPr>
              <p:cNvPr id="29" name="TextBox 39"/>
              <p:cNvSpPr txBox="1"/>
              <p:nvPr/>
            </p:nvSpPr>
            <p:spPr>
              <a:xfrm>
                <a:off x="10809772" y="2728294"/>
                <a:ext cx="708775" cy="554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smtClean="0"/>
                  <a:t>L1</a:t>
                </a:r>
                <a:endParaRPr lang="en-GB" sz="1400" dirty="0"/>
              </a:p>
            </p:txBody>
          </p:sp>
          <p:sp>
            <p:nvSpPr>
              <p:cNvPr id="30" name="TextBox 40"/>
              <p:cNvSpPr txBox="1"/>
              <p:nvPr/>
            </p:nvSpPr>
            <p:spPr>
              <a:xfrm>
                <a:off x="7109177" y="3556110"/>
                <a:ext cx="597206" cy="554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smtClean="0"/>
                  <a:t>L2</a:t>
                </a:r>
                <a:endParaRPr lang="en-GB" sz="1400" dirty="0"/>
              </a:p>
            </p:txBody>
          </p:sp>
          <p:sp>
            <p:nvSpPr>
              <p:cNvPr id="31" name="TextBox 44"/>
              <p:cNvSpPr txBox="1"/>
              <p:nvPr/>
            </p:nvSpPr>
            <p:spPr>
              <a:xfrm>
                <a:off x="6553415" y="4265297"/>
                <a:ext cx="2832193" cy="4786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smtClean="0"/>
                  <a:t>Pellicle </a:t>
                </a:r>
                <a:r>
                  <a:rPr lang="en-GB" sz="1400" b="1" dirty="0" err="1" smtClean="0"/>
                  <a:t>Beamsplitter</a:t>
                </a:r>
                <a:endParaRPr lang="en-GB" sz="1400" dirty="0"/>
              </a:p>
            </p:txBody>
          </p:sp>
          <p:cxnSp>
            <p:nvCxnSpPr>
              <p:cNvPr id="32" name="Straight Arrow Connector 45"/>
              <p:cNvCxnSpPr/>
              <p:nvPr/>
            </p:nvCxnSpPr>
            <p:spPr>
              <a:xfrm flipV="1">
                <a:off x="9385607" y="3638348"/>
                <a:ext cx="453718" cy="857782"/>
              </a:xfrm>
              <a:prstGeom prst="straightConnector1">
                <a:avLst/>
              </a:prstGeom>
              <a:ln w="38100">
                <a:solidFill>
                  <a:srgbClr val="077FC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51"/>
              <p:cNvSpPr txBox="1"/>
              <p:nvPr/>
            </p:nvSpPr>
            <p:spPr>
              <a:xfrm>
                <a:off x="10004132" y="1804799"/>
                <a:ext cx="582668" cy="4786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smtClean="0"/>
                  <a:t>I1</a:t>
                </a:r>
                <a:endParaRPr lang="en-GB" sz="1400" dirty="0"/>
              </a:p>
            </p:txBody>
          </p:sp>
          <p:sp>
            <p:nvSpPr>
              <p:cNvPr id="34" name="TextBox 53"/>
              <p:cNvSpPr txBox="1"/>
              <p:nvPr/>
            </p:nvSpPr>
            <p:spPr>
              <a:xfrm>
                <a:off x="5658478" y="3649328"/>
                <a:ext cx="582668" cy="4786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smtClean="0"/>
                  <a:t>I2</a:t>
                </a:r>
                <a:endParaRPr lang="en-GB" sz="1400" dirty="0"/>
              </a:p>
            </p:txBody>
          </p:sp>
        </p:grpSp>
        <p:sp>
          <p:nvSpPr>
            <p:cNvPr id="26" name="TextBox 19"/>
            <p:cNvSpPr txBox="1"/>
            <p:nvPr/>
          </p:nvSpPr>
          <p:spPr>
            <a:xfrm>
              <a:off x="581390" y="3352029"/>
              <a:ext cx="2597696" cy="534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M</a:t>
              </a:r>
              <a:r>
                <a:rPr lang="en-GB" sz="2400" dirty="0"/>
                <a:t>icro-</a:t>
              </a:r>
              <a:r>
                <a:rPr lang="en-GB" sz="2400" b="1" dirty="0"/>
                <a:t>L</a:t>
              </a:r>
              <a:r>
                <a:rPr lang="en-GB" sz="2400" dirty="0"/>
                <a:t>ens </a:t>
              </a:r>
              <a:r>
                <a:rPr lang="en-GB" sz="2400" b="1" dirty="0"/>
                <a:t>A</a:t>
              </a:r>
              <a:r>
                <a:rPr lang="en-GB" sz="2400" dirty="0"/>
                <a:t>rray</a:t>
              </a:r>
            </a:p>
          </p:txBody>
        </p:sp>
        <p:cxnSp>
          <p:nvCxnSpPr>
            <p:cNvPr id="27" name="Straight Arrow Connector 33"/>
            <p:cNvCxnSpPr>
              <a:stCxn id="26" idx="2"/>
            </p:cNvCxnSpPr>
            <p:nvPr/>
          </p:nvCxnSpPr>
          <p:spPr>
            <a:xfrm>
              <a:off x="1880238" y="3886552"/>
              <a:ext cx="120011" cy="356907"/>
            </a:xfrm>
            <a:prstGeom prst="straightConnector1">
              <a:avLst/>
            </a:prstGeom>
            <a:ln w="38100">
              <a:solidFill>
                <a:srgbClr val="077F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5589866" y="3217833"/>
            <a:ext cx="4489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 algn="ctr"/>
            <a:r>
              <a:rPr lang="en-US" sz="2400" smtClean="0"/>
              <a:t>Halo imaging with DMD (Digital Micromirror Device)</a:t>
            </a:r>
            <a:endParaRPr lang="en-US" dirty="0"/>
          </a:p>
        </p:txBody>
      </p:sp>
      <p:grpSp>
        <p:nvGrpSpPr>
          <p:cNvPr id="40" name="Group 89"/>
          <p:cNvGrpSpPr/>
          <p:nvPr/>
        </p:nvGrpSpPr>
        <p:grpSpPr>
          <a:xfrm>
            <a:off x="5168181" y="839017"/>
            <a:ext cx="5461338" cy="2358393"/>
            <a:chOff x="3352467" y="1842621"/>
            <a:chExt cx="6243670" cy="2261404"/>
          </a:xfrm>
        </p:grpSpPr>
        <p:sp>
          <p:nvSpPr>
            <p:cNvPr id="41" name="Rounded Rectangle 90"/>
            <p:cNvSpPr/>
            <p:nvPr/>
          </p:nvSpPr>
          <p:spPr>
            <a:xfrm>
              <a:off x="3352467" y="1842621"/>
              <a:ext cx="6243670" cy="2261404"/>
            </a:xfrm>
            <a:prstGeom prst="roundRect">
              <a:avLst>
                <a:gd name="adj" fmla="val 7493"/>
              </a:avLst>
            </a:prstGeom>
            <a:solidFill>
              <a:srgbClr val="E2AC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grpSp>
          <p:nvGrpSpPr>
            <p:cNvPr id="42" name="Group 91"/>
            <p:cNvGrpSpPr/>
            <p:nvPr/>
          </p:nvGrpSpPr>
          <p:grpSpPr>
            <a:xfrm>
              <a:off x="3490373" y="1988297"/>
              <a:ext cx="5969715" cy="1972363"/>
              <a:chOff x="3138311" y="1117596"/>
              <a:chExt cx="6698409" cy="221312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3" name="Picture 9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8311" y="1117598"/>
                <a:ext cx="3623733" cy="2213118"/>
              </a:xfrm>
              <a:prstGeom prst="rect">
                <a:avLst/>
              </a:prstGeom>
            </p:spPr>
          </p:pic>
          <p:pic>
            <p:nvPicPr>
              <p:cNvPr id="44" name="Picture 9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8334" y="1117596"/>
                <a:ext cx="3088386" cy="2212628"/>
              </a:xfrm>
              <a:prstGeom prst="rect">
                <a:avLst/>
              </a:prstGeom>
            </p:spPr>
          </p:pic>
        </p:grpSp>
      </p:grpSp>
      <p:sp>
        <p:nvSpPr>
          <p:cNvPr id="8" name="Rectangle 7"/>
          <p:cNvSpPr/>
          <p:nvPr/>
        </p:nvSpPr>
        <p:spPr>
          <a:xfrm>
            <a:off x="4893955" y="4213342"/>
            <a:ext cx="5878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B050"/>
                </a:solidFill>
              </a:rPr>
              <a:t>Bons résultats pour des énergies &gt; 100MeV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B050"/>
                </a:solidFill>
              </a:rPr>
              <a:t>Traitement de résultats en cours pour un faisceau de 80MeV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1DF01915-2B6B-4888-A7DC-A2441FBAD3E9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5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 smtClean="0">
                <a:latin typeface="Aptos" panose="020B0004020202020204"/>
              </a:rPr>
              <a:t>Conclusion</a:t>
            </a:r>
            <a:endParaRPr lang="en-US" sz="2800" b="0" dirty="0">
              <a:solidFill>
                <a:srgbClr val="FF0000"/>
              </a:solidFill>
              <a:latin typeface="Aptos" panose="020B0004020202020204"/>
            </a:endParaRP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A470962A-43CD-7863-38E4-C5803D84D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5" y="767832"/>
            <a:ext cx="10742340" cy="39735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0" dirty="0" smtClean="0">
                <a:latin typeface="Aptos" panose="020B0004020202020204"/>
              </a:rPr>
              <a:t>Phase de design se termine (TDR à venir)  début de la construction et du prototypage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0" dirty="0" smtClean="0">
                <a:latin typeface="Aptos" panose="020B0004020202020204"/>
              </a:rPr>
              <a:t>Injecteur </a:t>
            </a:r>
            <a:endParaRPr lang="fr-FR" sz="2000" b="0" dirty="0">
              <a:latin typeface="Aptos" panose="020B0004020202020204"/>
            </a:endParaRPr>
          </a:p>
          <a:p>
            <a:pPr lvl="1"/>
            <a:r>
              <a:rPr lang="fr-FR" sz="1800" b="0" dirty="0" smtClean="0">
                <a:latin typeface="Aptos" panose="020B0004020202020204"/>
              </a:rPr>
              <a:t>Diagnostics </a:t>
            </a:r>
            <a:r>
              <a:rPr lang="fr-FR" sz="1800" b="0" dirty="0">
                <a:latin typeface="Aptos" panose="020B0004020202020204"/>
              </a:rPr>
              <a:t>pour canon déjà </a:t>
            </a:r>
            <a:r>
              <a:rPr lang="fr-FR" sz="1800" b="0" dirty="0" smtClean="0">
                <a:latin typeface="Aptos" panose="020B0004020202020204"/>
              </a:rPr>
              <a:t>pourvus</a:t>
            </a:r>
            <a:r>
              <a:rPr lang="fr-FR" sz="1800" b="0" dirty="0">
                <a:latin typeface="Aptos" panose="020B0004020202020204"/>
              </a:rPr>
              <a:t>: commissioning en 2026</a:t>
            </a:r>
            <a:endParaRPr lang="fr-FR" sz="1800" b="0" dirty="0" smtClean="0">
              <a:latin typeface="Aptos" panose="020B0004020202020204"/>
            </a:endParaRPr>
          </a:p>
          <a:p>
            <a:pPr lvl="1"/>
            <a:r>
              <a:rPr lang="fr-FR" sz="1800" b="0" dirty="0" smtClean="0">
                <a:latin typeface="Aptos" panose="020B0004020202020204"/>
              </a:rPr>
              <a:t>Tâches bien définies: planning réalisable et solutions de recours identifiées</a:t>
            </a:r>
          </a:p>
          <a:p>
            <a:pPr lvl="1"/>
            <a:r>
              <a:rPr lang="fr-FR" sz="1800" b="0" dirty="0" smtClean="0">
                <a:latin typeface="Aptos" panose="020B0004020202020204"/>
              </a:rPr>
              <a:t>Défis intégration: espace réduit pour BPM, aimants et écrans dans le merger, ligne diagnostique à finaliser</a:t>
            </a:r>
          </a:p>
          <a:p>
            <a:pPr lvl="1"/>
            <a:r>
              <a:rPr lang="fr-FR" sz="1800" b="0" dirty="0" smtClean="0">
                <a:latin typeface="Aptos" panose="020B0004020202020204"/>
              </a:rPr>
              <a:t>Défis acquisition: large dynamique des signaux BPM, précision sur la mesure d’énergie à améliorer</a:t>
            </a:r>
            <a:endParaRPr lang="fr-FR" sz="1800" b="0" dirty="0">
              <a:latin typeface="Aptos" panose="020B0004020202020204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0" dirty="0" smtClean="0">
                <a:latin typeface="Aptos" panose="020B0004020202020204"/>
              </a:rPr>
              <a:t>PERLE 1 tour</a:t>
            </a:r>
            <a:endParaRPr lang="fr-FR" sz="2000" b="0" dirty="0">
              <a:latin typeface="Aptos" panose="020B0004020202020204"/>
            </a:endParaRPr>
          </a:p>
          <a:p>
            <a:pPr lvl="1"/>
            <a:r>
              <a:rPr lang="fr-FR" sz="1800" b="0" dirty="0" smtClean="0">
                <a:latin typeface="Aptos" panose="020B0004020202020204"/>
              </a:rPr>
              <a:t>Cahier des charges conséquent pour les deux </a:t>
            </a:r>
            <a:r>
              <a:rPr lang="fr-FR" sz="1800" b="0" dirty="0" err="1">
                <a:latin typeface="Aptos" panose="020B0004020202020204"/>
              </a:rPr>
              <a:t>B</a:t>
            </a:r>
            <a:r>
              <a:rPr lang="fr-FR" sz="1800" b="0" dirty="0" err="1" smtClean="0">
                <a:latin typeface="Aptos" panose="020B0004020202020204"/>
              </a:rPr>
              <a:t>PMs</a:t>
            </a:r>
            <a:r>
              <a:rPr lang="fr-FR" sz="1800" b="0" dirty="0" smtClean="0">
                <a:latin typeface="Aptos" panose="020B0004020202020204"/>
              </a:rPr>
              <a:t> du Linac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Défis acquisition: </a:t>
            </a:r>
            <a:r>
              <a:rPr lang="fr-FR" sz="1800" b="0" dirty="0" smtClean="0">
                <a:latin typeface="Aptos" panose="020B0004020202020204"/>
              </a:rPr>
              <a:t>nouvelles contraintes nécessitant un traitement particulier </a:t>
            </a:r>
            <a:r>
              <a:rPr lang="fr-FR" sz="1800" b="0" dirty="0" smtClean="0">
                <a:latin typeface="Aptos" panose="020B0004020202020204"/>
              </a:rPr>
              <a:t>des </a:t>
            </a:r>
            <a:r>
              <a:rPr lang="fr-FR" sz="1800" b="0" dirty="0">
                <a:latin typeface="Aptos" panose="020B0004020202020204"/>
              </a:rPr>
              <a:t>signaux </a:t>
            </a:r>
            <a:r>
              <a:rPr lang="fr-FR" sz="1800" b="0" dirty="0" smtClean="0">
                <a:latin typeface="Aptos" panose="020B0004020202020204"/>
              </a:rPr>
              <a:t>BPM</a:t>
            </a:r>
          </a:p>
          <a:p>
            <a:pPr lvl="1"/>
            <a:r>
              <a:rPr lang="fr-FR" sz="1800" b="0" dirty="0" smtClean="0">
                <a:latin typeface="Aptos" panose="020B0004020202020204"/>
              </a:rPr>
              <a:t>Tâche BLM nécessitant un gros travail</a:t>
            </a:r>
          </a:p>
          <a:p>
            <a:pPr lvl="1"/>
            <a:r>
              <a:rPr lang="fr-FR" sz="1800" b="0" dirty="0" smtClean="0">
                <a:latin typeface="Aptos" panose="020B0004020202020204"/>
              </a:rPr>
              <a:t>Possibles avancées intéressantes sur les diagnostics à base de Rayonnement synchrone</a:t>
            </a:r>
            <a:endParaRPr lang="fr-FR" sz="1800" b="0" dirty="0">
              <a:latin typeface="Aptos" panose="020B00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9425" y="4829944"/>
            <a:ext cx="1093220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Nous sommes toujours à la recherche de nouvelles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5095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re 2">
            <a:extLst>
              <a:ext uri="{FF2B5EF4-FFF2-40B4-BE49-F238E27FC236}">
                <a16:creationId xmlns:a16="http://schemas.microsoft.com/office/drawing/2014/main" id="{B5255116-2ED8-9AED-5D98-16D36AAB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20" y="57362"/>
            <a:ext cx="8568951" cy="507869"/>
          </a:xfrm>
        </p:spPr>
        <p:txBody>
          <a:bodyPr>
            <a:noAutofit/>
          </a:bodyPr>
          <a:lstStyle/>
          <a:p>
            <a:pPr algn="ctr"/>
            <a:r>
              <a:rPr lang="fr-FR" sz="3200" b="0" dirty="0">
                <a:solidFill>
                  <a:schemeClr val="tx1"/>
                </a:solidFill>
                <a:latin typeface="Aptos" panose="020B0004020202020204"/>
              </a:rPr>
              <a:t>Objectifs pour PERLE</a:t>
            </a:r>
          </a:p>
        </p:txBody>
      </p:sp>
      <p:graphicFrame>
        <p:nvGraphicFramePr>
          <p:cNvPr id="46" name="Tableau 45">
            <a:extLst>
              <a:ext uri="{FF2B5EF4-FFF2-40B4-BE49-F238E27FC236}">
                <a16:creationId xmlns:a16="http://schemas.microsoft.com/office/drawing/2014/main" id="{D12BC361-3BE3-BD51-F668-3B68BF39B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77809"/>
              </p:ext>
            </p:extLst>
          </p:nvPr>
        </p:nvGraphicFramePr>
        <p:xfrm>
          <a:off x="1274599" y="3886516"/>
          <a:ext cx="3506952" cy="2190435"/>
        </p:xfrm>
        <a:graphic>
          <a:graphicData uri="http://schemas.openxmlformats.org/drawingml/2006/table">
            <a:tbl>
              <a:tblPr firstRow="1" firstCol="1" bandRow="1"/>
              <a:tblGrid>
                <a:gridCol w="172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2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89/250</a:t>
                      </a:r>
                      <a:r>
                        <a:rPr lang="en-GB" sz="1200" b="0" dirty="0">
                          <a:solidFill>
                            <a:srgbClr val="9F9FA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/500</a:t>
                      </a:r>
                      <a:endParaRPr lang="fr-FR" sz="1200" b="0" dirty="0">
                        <a:solidFill>
                          <a:srgbClr val="9F9FA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6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2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8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0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4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7" name="Espace réservé du contenu 1">
            <a:extLst>
              <a:ext uri="{FF2B5EF4-FFF2-40B4-BE49-F238E27FC236}">
                <a16:creationId xmlns:a16="http://schemas.microsoft.com/office/drawing/2014/main" id="{83FBD867-1B0B-020A-A350-D712D755F8D5}"/>
              </a:ext>
            </a:extLst>
          </p:cNvPr>
          <p:cNvSpPr txBox="1">
            <a:spLocks/>
          </p:cNvSpPr>
          <p:nvPr/>
        </p:nvSpPr>
        <p:spPr>
          <a:xfrm>
            <a:off x="29567" y="1262135"/>
            <a:ext cx="10618605" cy="3087378"/>
          </a:xfrm>
          <a:prstGeom prst="rect">
            <a:avLst/>
          </a:prstGeom>
        </p:spPr>
        <p:txBody>
          <a:bodyPr vert="horz" lIns="109728" tIns="54864" rIns="109728" bIns="54864" rtlCol="0">
            <a:normAutofit fontScale="92500"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P</a:t>
            </a:r>
            <a:r>
              <a:rPr lang="fr-FR" sz="2000" dirty="0" smtClean="0"/>
              <a:t>roblématiques spécifiques aux diagnostics pour la mise au point et l’opération </a:t>
            </a:r>
            <a:r>
              <a:rPr lang="fr-FR" sz="2000" dirty="0"/>
              <a:t>ERL </a:t>
            </a:r>
            <a:r>
              <a:rPr lang="fr-FR" sz="2000" dirty="0" err="1" smtClean="0"/>
              <a:t>multitour</a:t>
            </a:r>
            <a:r>
              <a:rPr lang="fr-FR" sz="2000" dirty="0" smtClean="0"/>
              <a:t> </a:t>
            </a:r>
          </a:p>
          <a:p>
            <a:pPr lvl="1"/>
            <a:r>
              <a:rPr lang="fr-FR" sz="1600" dirty="0" smtClean="0">
                <a:latin typeface="Aptos" panose="020B0004020202020204" pitchFamily="34" charset="0"/>
              </a:rPr>
              <a:t>Mesures 6D du faisceau en sortie de l’injecteur: charge haute, faible émittance, faible à fort courant</a:t>
            </a:r>
            <a:r>
              <a:rPr lang="fr-FR" sz="1600" dirty="0" smtClean="0">
                <a:latin typeface="Aptos" panose="020B0004020202020204" pitchFamily="34" charset="0"/>
                <a:sym typeface="Wingdings" panose="05000000000000000000" pitchFamily="2" charset="2"/>
              </a:rPr>
              <a:t>, pulsé à CW </a:t>
            </a:r>
          </a:p>
          <a:p>
            <a:pPr lvl="1"/>
            <a:r>
              <a:rPr lang="fr-FR" sz="1600" dirty="0" smtClean="0">
                <a:latin typeface="Aptos" panose="020B0004020202020204" pitchFamily="34" charset="0"/>
                <a:sym typeface="Wingdings" panose="05000000000000000000" pitchFamily="2" charset="2"/>
              </a:rPr>
              <a:t>Calibration des phases de cavités du Linac</a:t>
            </a:r>
          </a:p>
          <a:p>
            <a:pPr lvl="1"/>
            <a:r>
              <a:rPr lang="fr-FR" sz="1600" dirty="0" smtClean="0">
                <a:latin typeface="Aptos" panose="020B0004020202020204" pitchFamily="34" charset="0"/>
                <a:sym typeface="Wingdings" panose="05000000000000000000" pitchFamily="2" charset="2"/>
              </a:rPr>
              <a:t>Ajustement du </a:t>
            </a:r>
            <a:r>
              <a:rPr lang="fr-FR" sz="1600" dirty="0" smtClean="0">
                <a:latin typeface="Aptos" panose="020B0004020202020204" pitchFamily="34" charset="0"/>
                <a:sym typeface="Wingdings" panose="05000000000000000000" pitchFamily="2" charset="2"/>
              </a:rPr>
              <a:t>chemin faisceau</a:t>
            </a:r>
            <a:endParaRPr lang="fr-FR" sz="160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fr-FR" sz="1600" dirty="0" smtClean="0">
                <a:latin typeface="Aptos" panose="020B0004020202020204" pitchFamily="34" charset="0"/>
                <a:sym typeface="Wingdings" panose="05000000000000000000" pitchFamily="2" charset="2"/>
              </a:rPr>
              <a:t>Monitoring de plusieurs faisceaux: Mesure individuelle de la position de chaque faisceau de façon non invasive</a:t>
            </a:r>
          </a:p>
          <a:p>
            <a:pPr lvl="1"/>
            <a:r>
              <a:rPr lang="fr-FR" sz="1600" dirty="0" smtClean="0">
                <a:latin typeface="Aptos" panose="020B0004020202020204" pitchFamily="34" charset="0"/>
                <a:sym typeface="Wingdings" panose="05000000000000000000" pitchFamily="2" charset="2"/>
              </a:rPr>
              <a:t>Mesure des propriétés des faisceaux dans l’anneau : émittance, halo, …</a:t>
            </a:r>
          </a:p>
          <a:p>
            <a:pPr lvl="1"/>
            <a:r>
              <a:rPr lang="fr-FR" sz="1600" dirty="0" smtClean="0">
                <a:latin typeface="Aptos" panose="020B0004020202020204"/>
                <a:sym typeface="Wingdings" panose="05000000000000000000" pitchFamily="2" charset="2"/>
              </a:rPr>
              <a:t>Monitoring des pertes </a:t>
            </a:r>
            <a:r>
              <a:rPr lang="fr-FR" sz="1600" dirty="0">
                <a:latin typeface="Aptos" panose="020B0004020202020204"/>
                <a:sym typeface="Wingdings" panose="05000000000000000000" pitchFamily="2" charset="2"/>
              </a:rPr>
              <a:t>: </a:t>
            </a:r>
            <a:r>
              <a:rPr lang="fr-FR" sz="1700" dirty="0">
                <a:latin typeface="Aptos" panose="020B0004020202020204"/>
              </a:rPr>
              <a:t>Les faisceaux entrelacés </a:t>
            </a:r>
            <a:r>
              <a:rPr lang="fr-FR" sz="1700" dirty="0" smtClean="0">
                <a:latin typeface="Aptos" panose="020B0004020202020204"/>
              </a:rPr>
              <a:t>dans un ERL </a:t>
            </a:r>
            <a:r>
              <a:rPr lang="fr-FR" sz="1700" dirty="0">
                <a:latin typeface="Aptos" panose="020B0004020202020204"/>
              </a:rPr>
              <a:t>augmentent la difficulté de suivre les pertes tout au long </a:t>
            </a:r>
            <a:r>
              <a:rPr lang="fr-FR" sz="1700" dirty="0" smtClean="0">
                <a:latin typeface="Aptos" panose="020B0004020202020204"/>
              </a:rPr>
              <a:t>de la </a:t>
            </a:r>
            <a:r>
              <a:rPr lang="fr-FR" sz="1700" dirty="0">
                <a:latin typeface="Aptos" panose="020B0004020202020204"/>
              </a:rPr>
              <a:t>machine.</a:t>
            </a:r>
          </a:p>
          <a:p>
            <a:pPr lvl="1"/>
            <a:r>
              <a:rPr lang="fr-FR" sz="1600" dirty="0" smtClean="0">
                <a:latin typeface="Aptos" panose="020B0004020202020204" pitchFamily="34" charset="0"/>
                <a:sym typeface="Wingdings" panose="05000000000000000000" pitchFamily="2" charset="2"/>
              </a:rPr>
              <a:t>Encombrement: espace contraint dans certaines localisations comme le merger</a:t>
            </a:r>
            <a:endParaRPr lang="fr-FR" sz="160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fr-FR" sz="1300" dirty="0" smtClean="0">
                <a:latin typeface="Aptos" panose="020B0004020202020204" pitchFamily="34" charset="0"/>
                <a:sym typeface="Wingdings" panose="05000000000000000000" pitchFamily="2" charset="2"/>
              </a:rPr>
              <a:t>… </a:t>
            </a:r>
            <a:endParaRPr lang="fr-FR" sz="130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endParaRPr lang="fr-FR" sz="144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endParaRPr lang="fr-FR" sz="1600" dirty="0">
              <a:latin typeface="Aptos" panose="020B0004020202020204" pitchFamily="34" charset="0"/>
            </a:endParaRPr>
          </a:p>
        </p:txBody>
      </p:sp>
      <p:pic>
        <p:nvPicPr>
          <p:cNvPr id="48" name="Image 47" descr="Une image contenant jouet, Modèle réduit, Jeu de construction&#10;&#10;Le contenu généré par l’IA peut être incorrect.">
            <a:extLst>
              <a:ext uri="{FF2B5EF4-FFF2-40B4-BE49-F238E27FC236}">
                <a16:creationId xmlns:a16="http://schemas.microsoft.com/office/drawing/2014/main" id="{07BF22FC-6971-7859-5C23-9D95C9F545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06" y="3796163"/>
            <a:ext cx="4063209" cy="229855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31EC-EC99-4B5E-89DB-21A4889C5B7D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2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8EE8-A984-4D39-B256-0EFDF99DC64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938116" y="5731817"/>
            <a:ext cx="4896544" cy="322263"/>
          </a:xfrm>
        </p:spPr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C19DE871-333E-3F00-1903-0DFE4582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292" y="57362"/>
            <a:ext cx="9558072" cy="507869"/>
          </a:xfrm>
        </p:spPr>
        <p:txBody>
          <a:bodyPr>
            <a:noAutofit/>
          </a:bodyPr>
          <a:lstStyle/>
          <a:p>
            <a:pPr algn="ctr"/>
            <a:r>
              <a:rPr lang="fr-FR" sz="3200" b="0" dirty="0">
                <a:latin typeface="Aptos" panose="020B0004020202020204"/>
              </a:rPr>
              <a:t>Planning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CAF39F-F759-C9B6-F318-3D10D709E3C1}"/>
              </a:ext>
            </a:extLst>
          </p:cNvPr>
          <p:cNvSpPr/>
          <p:nvPr/>
        </p:nvSpPr>
        <p:spPr>
          <a:xfrm>
            <a:off x="3227681" y="1341143"/>
            <a:ext cx="1423582" cy="3582496"/>
          </a:xfrm>
          <a:prstGeom prst="rect">
            <a:avLst/>
          </a:prstGeom>
          <a:solidFill>
            <a:srgbClr val="F43CDE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303BC-D386-FA1B-31A4-06C3A82129DD}"/>
              </a:ext>
            </a:extLst>
          </p:cNvPr>
          <p:cNvSpPr/>
          <p:nvPr/>
        </p:nvSpPr>
        <p:spPr>
          <a:xfrm>
            <a:off x="400839" y="1571572"/>
            <a:ext cx="1780112" cy="700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78264-DAFD-1D79-764C-407C0DC821B8}"/>
              </a:ext>
            </a:extLst>
          </p:cNvPr>
          <p:cNvSpPr/>
          <p:nvPr/>
        </p:nvSpPr>
        <p:spPr>
          <a:xfrm>
            <a:off x="4651262" y="4174404"/>
            <a:ext cx="4308776" cy="909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A06973-8F7C-D940-F2E4-FAFC9084DB3A}"/>
              </a:ext>
            </a:extLst>
          </p:cNvPr>
          <p:cNvSpPr/>
          <p:nvPr/>
        </p:nvSpPr>
        <p:spPr>
          <a:xfrm>
            <a:off x="1106254" y="2431563"/>
            <a:ext cx="3868190" cy="909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A0DA2E-EB04-FF37-1390-360ABE98C416}"/>
              </a:ext>
            </a:extLst>
          </p:cNvPr>
          <p:cNvSpPr/>
          <p:nvPr/>
        </p:nvSpPr>
        <p:spPr>
          <a:xfrm>
            <a:off x="1797660" y="3302483"/>
            <a:ext cx="4403678" cy="909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09" name="Flèche : droite 101">
            <a:extLst>
              <a:ext uri="{FF2B5EF4-FFF2-40B4-BE49-F238E27FC236}">
                <a16:creationId xmlns:a16="http://schemas.microsoft.com/office/drawing/2014/main" id="{5BD34882-15A4-D289-2D11-17E55C5A7F8E}"/>
              </a:ext>
            </a:extLst>
          </p:cNvPr>
          <p:cNvSpPr/>
          <p:nvPr/>
        </p:nvSpPr>
        <p:spPr>
          <a:xfrm>
            <a:off x="361502" y="4867164"/>
            <a:ext cx="10031626" cy="13588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680D9-35F9-319F-9F94-E0CC9BCA0D5E}"/>
              </a:ext>
            </a:extLst>
          </p:cNvPr>
          <p:cNvSpPr/>
          <p:nvPr/>
        </p:nvSpPr>
        <p:spPr>
          <a:xfrm>
            <a:off x="245922" y="4983459"/>
            <a:ext cx="160045" cy="689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29919A-0408-4A69-589C-511BA6F48A6A}"/>
              </a:ext>
            </a:extLst>
          </p:cNvPr>
          <p:cNvSpPr/>
          <p:nvPr/>
        </p:nvSpPr>
        <p:spPr>
          <a:xfrm>
            <a:off x="5986382" y="4973960"/>
            <a:ext cx="196967" cy="715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49CEA5-3CFD-47B7-12FB-0598ECA23B5D}"/>
              </a:ext>
            </a:extLst>
          </p:cNvPr>
          <p:cNvSpPr/>
          <p:nvPr/>
        </p:nvSpPr>
        <p:spPr>
          <a:xfrm>
            <a:off x="7419471" y="4973960"/>
            <a:ext cx="169476" cy="715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1A9EDB-F0D7-A96D-D63C-0D01347CD1C3}"/>
              </a:ext>
            </a:extLst>
          </p:cNvPr>
          <p:cNvSpPr/>
          <p:nvPr/>
        </p:nvSpPr>
        <p:spPr>
          <a:xfrm>
            <a:off x="8852559" y="5014536"/>
            <a:ext cx="235121" cy="675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2031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43A376-38A6-09AE-6F21-C704538AD5A0}"/>
              </a:ext>
            </a:extLst>
          </p:cNvPr>
          <p:cNvSpPr/>
          <p:nvPr/>
        </p:nvSpPr>
        <p:spPr>
          <a:xfrm>
            <a:off x="4553290" y="5028360"/>
            <a:ext cx="224461" cy="661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C98AD8-0C49-72AD-545A-B1E75444D950}"/>
              </a:ext>
            </a:extLst>
          </p:cNvPr>
          <p:cNvSpPr/>
          <p:nvPr/>
        </p:nvSpPr>
        <p:spPr>
          <a:xfrm>
            <a:off x="3120202" y="5046165"/>
            <a:ext cx="214954" cy="643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727C57-9E77-1AD4-9716-CBCA413B11D5}"/>
              </a:ext>
            </a:extLst>
          </p:cNvPr>
          <p:cNvSpPr/>
          <p:nvPr/>
        </p:nvSpPr>
        <p:spPr>
          <a:xfrm>
            <a:off x="1687113" y="5000456"/>
            <a:ext cx="258446" cy="689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E08B61-39E6-CBF6-9B9F-A2FE5ABF0E42}"/>
              </a:ext>
            </a:extLst>
          </p:cNvPr>
          <p:cNvSpPr/>
          <p:nvPr/>
        </p:nvSpPr>
        <p:spPr>
          <a:xfrm>
            <a:off x="396718" y="2430469"/>
            <a:ext cx="709536" cy="9201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43E40B-1DB7-3E38-7665-6BA1EFA9440A}"/>
              </a:ext>
            </a:extLst>
          </p:cNvPr>
          <p:cNvSpPr/>
          <p:nvPr/>
        </p:nvSpPr>
        <p:spPr>
          <a:xfrm>
            <a:off x="361502" y="3304328"/>
            <a:ext cx="1433088" cy="9766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29" name="Explosion : 8 points 118">
            <a:extLst>
              <a:ext uri="{FF2B5EF4-FFF2-40B4-BE49-F238E27FC236}">
                <a16:creationId xmlns:a16="http://schemas.microsoft.com/office/drawing/2014/main" id="{FF79F8DC-2C0E-FFB0-778E-09C098ACF569}"/>
              </a:ext>
            </a:extLst>
          </p:cNvPr>
          <p:cNvSpPr/>
          <p:nvPr/>
        </p:nvSpPr>
        <p:spPr>
          <a:xfrm>
            <a:off x="2057796" y="1438328"/>
            <a:ext cx="358271" cy="35222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30" name="Explosion : 8 points 119">
            <a:extLst>
              <a:ext uri="{FF2B5EF4-FFF2-40B4-BE49-F238E27FC236}">
                <a16:creationId xmlns:a16="http://schemas.microsoft.com/office/drawing/2014/main" id="{4AEE6831-C3A4-1DE4-72CA-058EF4B425BF}"/>
              </a:ext>
            </a:extLst>
          </p:cNvPr>
          <p:cNvSpPr/>
          <p:nvPr/>
        </p:nvSpPr>
        <p:spPr>
          <a:xfrm>
            <a:off x="5246251" y="3155061"/>
            <a:ext cx="358271" cy="35222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31" name="Explosion : 8 points 120">
            <a:extLst>
              <a:ext uri="{FF2B5EF4-FFF2-40B4-BE49-F238E27FC236}">
                <a16:creationId xmlns:a16="http://schemas.microsoft.com/office/drawing/2014/main" id="{C588CCE4-29BC-33E7-42A8-5E534BB9283D}"/>
              </a:ext>
            </a:extLst>
          </p:cNvPr>
          <p:cNvSpPr/>
          <p:nvPr/>
        </p:nvSpPr>
        <p:spPr>
          <a:xfrm>
            <a:off x="4795309" y="2313478"/>
            <a:ext cx="358271" cy="35222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7A8C5DF-1452-D896-BAD4-8035B051CCA7}"/>
              </a:ext>
            </a:extLst>
          </p:cNvPr>
          <p:cNvSpPr txBox="1"/>
          <p:nvPr/>
        </p:nvSpPr>
        <p:spPr>
          <a:xfrm>
            <a:off x="1945559" y="1137681"/>
            <a:ext cx="937873" cy="25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Avril 2026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A798E51-5C0E-C74B-7E1B-58C98788C590}"/>
              </a:ext>
            </a:extLst>
          </p:cNvPr>
          <p:cNvSpPr txBox="1"/>
          <p:nvPr/>
        </p:nvSpPr>
        <p:spPr>
          <a:xfrm>
            <a:off x="267778" y="1677680"/>
            <a:ext cx="2615655" cy="3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11" b="1" dirty="0">
                <a:latin typeface="Aptos" panose="020B0004020202020204" pitchFamily="34" charset="0"/>
              </a:rPr>
              <a:t>DC Gun @350 keV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68C8B8A-7F0D-6354-D999-B7A1CFE6FB08}"/>
              </a:ext>
            </a:extLst>
          </p:cNvPr>
          <p:cNvSpPr txBox="1"/>
          <p:nvPr/>
        </p:nvSpPr>
        <p:spPr>
          <a:xfrm>
            <a:off x="267778" y="2525384"/>
            <a:ext cx="2615655" cy="3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11" b="1" dirty="0" err="1">
                <a:latin typeface="Aptos" panose="020B0004020202020204" pitchFamily="34" charset="0"/>
              </a:rPr>
              <a:t>Injector</a:t>
            </a:r>
            <a:r>
              <a:rPr lang="fr-FR" sz="1811" b="1" dirty="0">
                <a:latin typeface="Aptos" panose="020B0004020202020204" pitchFamily="34" charset="0"/>
              </a:rPr>
              <a:t> @7 MeV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155812D-4660-F349-C66E-0F20279C2BE2}"/>
              </a:ext>
            </a:extLst>
          </p:cNvPr>
          <p:cNvSpPr txBox="1"/>
          <p:nvPr/>
        </p:nvSpPr>
        <p:spPr>
          <a:xfrm>
            <a:off x="4450566" y="1627588"/>
            <a:ext cx="1406029" cy="708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84" dirty="0">
                <a:latin typeface="Aptos" panose="020B0004020202020204" pitchFamily="34" charset="0"/>
              </a:rPr>
              <a:t>Installation booster Mars 2028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60CD15A-E9F9-CC01-95EA-9DFC72325DC4}"/>
              </a:ext>
            </a:extLst>
          </p:cNvPr>
          <p:cNvSpPr txBox="1"/>
          <p:nvPr/>
        </p:nvSpPr>
        <p:spPr>
          <a:xfrm>
            <a:off x="267778" y="3389814"/>
            <a:ext cx="1734057" cy="3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11" b="1" dirty="0">
                <a:latin typeface="Aptos" panose="020B0004020202020204" pitchFamily="34" charset="0"/>
              </a:rPr>
              <a:t>ERL 1-loop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8AA84E-2E03-CFC9-E89B-B9230EBDD48D}"/>
              </a:ext>
            </a:extLst>
          </p:cNvPr>
          <p:cNvSpPr txBox="1"/>
          <p:nvPr/>
        </p:nvSpPr>
        <p:spPr>
          <a:xfrm>
            <a:off x="304396" y="4043852"/>
            <a:ext cx="1734057" cy="3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11" b="1" dirty="0">
                <a:latin typeface="Aptos" panose="020B0004020202020204" pitchFamily="34" charset="0"/>
              </a:rPr>
              <a:t>ERL 3-loop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9E04DFD-EB7E-0660-81C8-BEC1DBEFD394}"/>
              </a:ext>
            </a:extLst>
          </p:cNvPr>
          <p:cNvGrpSpPr/>
          <p:nvPr/>
        </p:nvGrpSpPr>
        <p:grpSpPr>
          <a:xfrm>
            <a:off x="5112955" y="2438145"/>
            <a:ext cx="672855" cy="90919"/>
            <a:chOff x="5718995" y="2231600"/>
            <a:chExt cx="1350025" cy="72008"/>
          </a:xfrm>
        </p:grpSpPr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F76092E7-092D-8CB8-1058-84FEF51966B0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04B2BCA-3453-9577-252E-CBA23A266921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5F43B9B-B553-9ACA-3617-DECBD1A9B87C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7FF1F20F-D9C7-9C29-C992-F8DB59ECD252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835375D-7720-B9FD-6401-E4BEA087B172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4E63C18-ACB0-D5FD-875D-1D0800A6941D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AAD782E-E55C-2F54-21E2-632D410BC018}"/>
              </a:ext>
            </a:extLst>
          </p:cNvPr>
          <p:cNvGrpSpPr/>
          <p:nvPr/>
        </p:nvGrpSpPr>
        <p:grpSpPr>
          <a:xfrm>
            <a:off x="3595076" y="1589074"/>
            <a:ext cx="545159" cy="70070"/>
            <a:chOff x="5746387" y="2231600"/>
            <a:chExt cx="547848" cy="72008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510968B-EBA9-A3A8-92D6-672A0C7486ED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8848F16-C20A-3ACA-0447-33DB4E615A0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629D271-E075-4143-F9DF-FFB6D773ACF0}"/>
              </a:ext>
            </a:extLst>
          </p:cNvPr>
          <p:cNvSpPr/>
          <p:nvPr/>
        </p:nvSpPr>
        <p:spPr>
          <a:xfrm>
            <a:off x="3211568" y="3073898"/>
            <a:ext cx="1430182" cy="53648"/>
          </a:xfrm>
          <a:prstGeom prst="rect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DFA371D-0EA5-A3DB-DD32-04F3C387988E}"/>
              </a:ext>
            </a:extLst>
          </p:cNvPr>
          <p:cNvSpPr txBox="1"/>
          <p:nvPr/>
        </p:nvSpPr>
        <p:spPr>
          <a:xfrm>
            <a:off x="3795827" y="2585916"/>
            <a:ext cx="1430184" cy="28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84" dirty="0">
                <a:latin typeface="Aptos" panose="020B0004020202020204" pitchFamily="34" charset="0"/>
              </a:rPr>
              <a:t>IGLOO </a:t>
            </a:r>
            <a:r>
              <a:rPr lang="fr-FR" sz="1584" dirty="0" err="1">
                <a:latin typeface="Aptos" panose="020B0004020202020204" pitchFamily="34" charset="0"/>
              </a:rPr>
              <a:t>ready</a:t>
            </a:r>
            <a:endParaRPr lang="fr-FR" sz="1584" dirty="0">
              <a:latin typeface="Aptos" panose="020B0004020202020204" pitchFamily="34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EF7926D-4A99-4000-2D41-5D69E5CB2D79}"/>
              </a:ext>
            </a:extLst>
          </p:cNvPr>
          <p:cNvGrpSpPr/>
          <p:nvPr/>
        </p:nvGrpSpPr>
        <p:grpSpPr>
          <a:xfrm>
            <a:off x="4308591" y="1595618"/>
            <a:ext cx="451715" cy="70070"/>
            <a:chOff x="5746387" y="2231600"/>
            <a:chExt cx="547848" cy="72008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624F7-7DC1-12B2-38A8-CA1A8401BB40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775F271-3542-93A9-9772-5FF86B072D4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A6BC172C-29D7-9249-1F2D-3583A1E2D1C9}"/>
              </a:ext>
            </a:extLst>
          </p:cNvPr>
          <p:cNvSpPr txBox="1"/>
          <p:nvPr/>
        </p:nvSpPr>
        <p:spPr>
          <a:xfrm>
            <a:off x="4641750" y="1245394"/>
            <a:ext cx="942410" cy="25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20 mA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E65D1C4-7F1E-547A-D66E-A248A2FF524B}"/>
              </a:ext>
            </a:extLst>
          </p:cNvPr>
          <p:cNvSpPr txBox="1"/>
          <p:nvPr/>
        </p:nvSpPr>
        <p:spPr>
          <a:xfrm>
            <a:off x="5485456" y="2088622"/>
            <a:ext cx="942410" cy="25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20 mA</a:t>
            </a:r>
          </a:p>
        </p:txBody>
      </p:sp>
      <p:sp>
        <p:nvSpPr>
          <p:cNvPr id="46" name="Explosion : 8 points 145">
            <a:extLst>
              <a:ext uri="{FF2B5EF4-FFF2-40B4-BE49-F238E27FC236}">
                <a16:creationId xmlns:a16="http://schemas.microsoft.com/office/drawing/2014/main" id="{F8F64DF4-762C-F31C-2269-489EB204EC12}"/>
              </a:ext>
            </a:extLst>
          </p:cNvPr>
          <p:cNvSpPr/>
          <p:nvPr/>
        </p:nvSpPr>
        <p:spPr>
          <a:xfrm>
            <a:off x="5650916" y="2325027"/>
            <a:ext cx="358271" cy="35222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36BAD120-62E2-D419-1971-3E4D2BCFAB73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5768416" y="2677256"/>
            <a:ext cx="23237" cy="22463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5CD1E7A-70B5-C0D1-D5CE-72C75135A9B7}"/>
              </a:ext>
            </a:extLst>
          </p:cNvPr>
          <p:cNvGrpSpPr/>
          <p:nvPr/>
        </p:nvGrpSpPr>
        <p:grpSpPr>
          <a:xfrm>
            <a:off x="2425579" y="1583051"/>
            <a:ext cx="1010093" cy="82118"/>
            <a:chOff x="5718995" y="2231600"/>
            <a:chExt cx="1350025" cy="72008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B5B01FEF-A404-D0EE-0EE6-A4B61DE6C744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903AA22-5F51-2155-02F8-E0C284DF93AC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B1F5BAF-2341-8B87-C574-0574034DCF84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AE8B9671-5532-C0BC-3A30-ABAE5E61E6CF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5652051-A305-0CA9-3FB0-C66A4B3FCB7A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C521F4A-CF49-21CB-D40B-C107523123A2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102589F7-32F5-18FE-8573-66AAACA900BA}"/>
              </a:ext>
            </a:extLst>
          </p:cNvPr>
          <p:cNvGrpSpPr/>
          <p:nvPr/>
        </p:nvGrpSpPr>
        <p:grpSpPr>
          <a:xfrm>
            <a:off x="6365231" y="3302483"/>
            <a:ext cx="1010093" cy="82118"/>
            <a:chOff x="5718995" y="2231600"/>
            <a:chExt cx="1350025" cy="72008"/>
          </a:xfrm>
        </p:grpSpPr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088C2698-4193-1085-5D65-7BBFFC4F1B97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2E1FD71-58CF-C8EB-5C01-06E1005523C9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483729D-1644-AE41-29D3-88D61DA68088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A3B3D5E8-4A18-EC7E-6491-892F42F4AAC9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86A3AFA-4FBC-DEFD-ACE4-82A1FD9DA291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2E67303-C9A9-766D-5514-E29B4E709EC3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0F142965-D582-2E7F-3412-C7C923251498}"/>
              </a:ext>
            </a:extLst>
          </p:cNvPr>
          <p:cNvSpPr txBox="1"/>
          <p:nvPr/>
        </p:nvSpPr>
        <p:spPr>
          <a:xfrm>
            <a:off x="4867695" y="3507290"/>
            <a:ext cx="1119417" cy="43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9" dirty="0" err="1">
                <a:latin typeface="Aptos" panose="020B0004020202020204" pitchFamily="34" charset="0"/>
              </a:rPr>
              <a:t>Cryomodule</a:t>
            </a:r>
            <a:r>
              <a:rPr lang="fr-FR" sz="1359" dirty="0">
                <a:latin typeface="Aptos" panose="020B0004020202020204" pitchFamily="34" charset="0"/>
              </a:rPr>
              <a:t> </a:t>
            </a:r>
            <a:r>
              <a:rPr lang="fr-FR" sz="1359" dirty="0" err="1">
                <a:latin typeface="Aptos" panose="020B0004020202020204" pitchFamily="34" charset="0"/>
              </a:rPr>
              <a:t>installed</a:t>
            </a:r>
            <a:endParaRPr lang="fr-FR" sz="1359" dirty="0">
              <a:latin typeface="Aptos" panose="020B0004020202020204" pitchFamily="34" charset="0"/>
            </a:endParaRPr>
          </a:p>
        </p:txBody>
      </p:sp>
      <p:sp>
        <p:nvSpPr>
          <p:cNvPr id="52" name="Explosion : 8 points 162">
            <a:extLst>
              <a:ext uri="{FF2B5EF4-FFF2-40B4-BE49-F238E27FC236}">
                <a16:creationId xmlns:a16="http://schemas.microsoft.com/office/drawing/2014/main" id="{F3108E9C-0467-317F-9E1B-D6696C47E8FA}"/>
              </a:ext>
            </a:extLst>
          </p:cNvPr>
          <p:cNvSpPr/>
          <p:nvPr/>
        </p:nvSpPr>
        <p:spPr>
          <a:xfrm>
            <a:off x="7338303" y="3157817"/>
            <a:ext cx="358271" cy="35222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E34CAA6-092C-A5A4-A94E-F5B0E7D1A075}"/>
              </a:ext>
            </a:extLst>
          </p:cNvPr>
          <p:cNvSpPr txBox="1"/>
          <p:nvPr/>
        </p:nvSpPr>
        <p:spPr>
          <a:xfrm>
            <a:off x="7017090" y="2902551"/>
            <a:ext cx="763017" cy="25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2 MW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579B30F6-641C-AA5F-B2BD-3F1A696E0DF4}"/>
              </a:ext>
            </a:extLst>
          </p:cNvPr>
          <p:cNvCxnSpPr/>
          <p:nvPr/>
        </p:nvCxnSpPr>
        <p:spPr>
          <a:xfrm>
            <a:off x="7554439" y="3554533"/>
            <a:ext cx="0" cy="131262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E947A649-AF94-A109-F733-FD44DB5ABB13}"/>
              </a:ext>
            </a:extLst>
          </p:cNvPr>
          <p:cNvCxnSpPr>
            <a:cxnSpLocks/>
          </p:cNvCxnSpPr>
          <p:nvPr/>
        </p:nvCxnSpPr>
        <p:spPr>
          <a:xfrm>
            <a:off x="4974443" y="2585916"/>
            <a:ext cx="0" cy="228124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3A99FDD-98BB-68AC-1780-5A4316B3EC6C}"/>
              </a:ext>
            </a:extLst>
          </p:cNvPr>
          <p:cNvCxnSpPr>
            <a:stCxn id="30" idx="2"/>
          </p:cNvCxnSpPr>
          <p:nvPr/>
        </p:nvCxnSpPr>
        <p:spPr>
          <a:xfrm>
            <a:off x="5386988" y="3507290"/>
            <a:ext cx="18057" cy="135986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BC5B2EB-19FD-E203-382A-486FABC84C3F}"/>
              </a:ext>
            </a:extLst>
          </p:cNvPr>
          <p:cNvGrpSpPr/>
          <p:nvPr/>
        </p:nvGrpSpPr>
        <p:grpSpPr>
          <a:xfrm>
            <a:off x="9051975" y="4167511"/>
            <a:ext cx="1010093" cy="82118"/>
            <a:chOff x="5718995" y="2231600"/>
            <a:chExt cx="1350025" cy="72008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AE4C1EBE-87E3-7F95-3FC8-3786BE2B6138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38E1E4F-7CA9-DD70-1930-A95E67F2940C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C4F94EF-2A95-68AE-BABD-D8977200A226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365A1D47-C284-0F9C-2F66-E4D87B22F192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3EADA5E-E663-9564-5A65-4D79D216A77C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92501BF-0146-7EC7-4468-7697CE9D3AFF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</p:grpSp>
      <p:sp>
        <p:nvSpPr>
          <p:cNvPr id="58" name="Explosion : 8 points 174">
            <a:extLst>
              <a:ext uri="{FF2B5EF4-FFF2-40B4-BE49-F238E27FC236}">
                <a16:creationId xmlns:a16="http://schemas.microsoft.com/office/drawing/2014/main" id="{CC19BEC1-97D9-19D4-9D3E-66FFAFAF6496}"/>
              </a:ext>
            </a:extLst>
          </p:cNvPr>
          <p:cNvSpPr/>
          <p:nvPr/>
        </p:nvSpPr>
        <p:spPr>
          <a:xfrm>
            <a:off x="8763478" y="4038023"/>
            <a:ext cx="324203" cy="35222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25FA0E9-D950-9103-EDF2-386CD7544386}"/>
              </a:ext>
            </a:extLst>
          </p:cNvPr>
          <p:cNvSpPr/>
          <p:nvPr/>
        </p:nvSpPr>
        <p:spPr>
          <a:xfrm>
            <a:off x="7661190" y="2121165"/>
            <a:ext cx="477186" cy="1744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584" b="1" dirty="0">
                <a:solidFill>
                  <a:schemeClr val="tx1"/>
                </a:solidFill>
                <a:latin typeface="Aptos" panose="020B0004020202020204" pitchFamily="34" charset="0"/>
              </a:rPr>
              <a:t>PERLE 1 </a:t>
            </a:r>
            <a:r>
              <a:rPr lang="fr-FR" sz="1584" b="1" dirty="0" err="1">
                <a:solidFill>
                  <a:schemeClr val="tx1"/>
                </a:solidFill>
                <a:latin typeface="Aptos" panose="020B0004020202020204" pitchFamily="34" charset="0"/>
              </a:rPr>
              <a:t>loop</a:t>
            </a:r>
            <a:r>
              <a:rPr lang="fr-FR" sz="1584" b="1" dirty="0">
                <a:solidFill>
                  <a:schemeClr val="tx1"/>
                </a:solidFill>
                <a:latin typeface="Aptos" panose="020B0004020202020204" pitchFamily="34" charset="0"/>
              </a:rPr>
              <a:t> 89MeV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036BED5-0778-314F-9AA4-BDCA9429317D}"/>
              </a:ext>
            </a:extLst>
          </p:cNvPr>
          <p:cNvSpPr/>
          <p:nvPr/>
        </p:nvSpPr>
        <p:spPr>
          <a:xfrm>
            <a:off x="10241185" y="3100406"/>
            <a:ext cx="481639" cy="1744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584" b="1" dirty="0">
                <a:solidFill>
                  <a:schemeClr val="tx1"/>
                </a:solidFill>
                <a:latin typeface="Aptos" panose="020B0004020202020204" pitchFamily="34" charset="0"/>
              </a:rPr>
              <a:t>PERLE 3 </a:t>
            </a:r>
            <a:r>
              <a:rPr lang="fr-FR" sz="1584" b="1" dirty="0" err="1">
                <a:solidFill>
                  <a:schemeClr val="tx1"/>
                </a:solidFill>
                <a:latin typeface="Aptos" panose="020B0004020202020204" pitchFamily="34" charset="0"/>
              </a:rPr>
              <a:t>loops</a:t>
            </a:r>
            <a:r>
              <a:rPr lang="fr-FR" sz="1584" b="1" dirty="0">
                <a:solidFill>
                  <a:schemeClr val="tx1"/>
                </a:solidFill>
                <a:latin typeface="Aptos" panose="020B0004020202020204" pitchFamily="34" charset="0"/>
              </a:rPr>
              <a:t> 250MeV</a:t>
            </a:r>
          </a:p>
        </p:txBody>
      </p:sp>
      <p:sp>
        <p:nvSpPr>
          <p:cNvPr id="61" name="Explosion : 8 points 177">
            <a:extLst>
              <a:ext uri="{FF2B5EF4-FFF2-40B4-BE49-F238E27FC236}">
                <a16:creationId xmlns:a16="http://schemas.microsoft.com/office/drawing/2014/main" id="{818584A9-A788-DD84-10E2-CA731886F268}"/>
              </a:ext>
            </a:extLst>
          </p:cNvPr>
          <p:cNvSpPr/>
          <p:nvPr/>
        </p:nvSpPr>
        <p:spPr>
          <a:xfrm>
            <a:off x="9932838" y="4021063"/>
            <a:ext cx="324203" cy="35222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7DEC275-5CB6-F15E-D75F-7AFAA0EA875D}"/>
              </a:ext>
            </a:extLst>
          </p:cNvPr>
          <p:cNvSpPr txBox="1"/>
          <p:nvPr/>
        </p:nvSpPr>
        <p:spPr>
          <a:xfrm>
            <a:off x="9611177" y="3778324"/>
            <a:ext cx="630007" cy="25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5 MW</a:t>
            </a:r>
          </a:p>
        </p:txBody>
      </p:sp>
      <p:sp>
        <p:nvSpPr>
          <p:cNvPr id="63" name="Explosion : 8 points 179">
            <a:extLst>
              <a:ext uri="{FF2B5EF4-FFF2-40B4-BE49-F238E27FC236}">
                <a16:creationId xmlns:a16="http://schemas.microsoft.com/office/drawing/2014/main" id="{2B52C146-D118-86AA-B43D-8077DFDD36A6}"/>
              </a:ext>
            </a:extLst>
          </p:cNvPr>
          <p:cNvSpPr/>
          <p:nvPr/>
        </p:nvSpPr>
        <p:spPr>
          <a:xfrm>
            <a:off x="1710676" y="4612587"/>
            <a:ext cx="358271" cy="35222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1510C15E-5BC1-6ADE-1CC9-636E9FD5C576}"/>
              </a:ext>
            </a:extLst>
          </p:cNvPr>
          <p:cNvCxnSpPr>
            <a:cxnSpLocks/>
          </p:cNvCxnSpPr>
          <p:nvPr/>
        </p:nvCxnSpPr>
        <p:spPr>
          <a:xfrm flipV="1">
            <a:off x="1880913" y="1595702"/>
            <a:ext cx="11074" cy="3070386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E208C96A-61B8-B787-D7AB-F65A2D2DDA05}"/>
              </a:ext>
            </a:extLst>
          </p:cNvPr>
          <p:cNvSpPr txBox="1"/>
          <p:nvPr/>
        </p:nvSpPr>
        <p:spPr>
          <a:xfrm>
            <a:off x="1878659" y="4386969"/>
            <a:ext cx="585652" cy="25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solidFill>
                  <a:srgbClr val="FF0000"/>
                </a:solidFill>
                <a:latin typeface="Aptos" panose="020B0004020202020204" pitchFamily="34" charset="0"/>
              </a:rPr>
              <a:t>TDR</a:t>
            </a:r>
          </a:p>
        </p:txBody>
      </p:sp>
      <p:sp>
        <p:nvSpPr>
          <p:cNvPr id="66" name="Explosion : 8 points 182">
            <a:extLst>
              <a:ext uri="{FF2B5EF4-FFF2-40B4-BE49-F238E27FC236}">
                <a16:creationId xmlns:a16="http://schemas.microsoft.com/office/drawing/2014/main" id="{83303693-7721-F641-BD12-985C6C6ECAB0}"/>
              </a:ext>
            </a:extLst>
          </p:cNvPr>
          <p:cNvSpPr/>
          <p:nvPr/>
        </p:nvSpPr>
        <p:spPr>
          <a:xfrm>
            <a:off x="6073156" y="3172866"/>
            <a:ext cx="358271" cy="35222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67" name="Explosion : 8 points 183">
            <a:extLst>
              <a:ext uri="{FF2B5EF4-FFF2-40B4-BE49-F238E27FC236}">
                <a16:creationId xmlns:a16="http://schemas.microsoft.com/office/drawing/2014/main" id="{548CCA0B-9F3A-1D49-1395-27A797BB1F12}"/>
              </a:ext>
            </a:extLst>
          </p:cNvPr>
          <p:cNvSpPr/>
          <p:nvPr/>
        </p:nvSpPr>
        <p:spPr>
          <a:xfrm>
            <a:off x="4355502" y="2875915"/>
            <a:ext cx="358271" cy="439403"/>
          </a:xfrm>
          <a:prstGeom prst="irregularSeal1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 dirty="0">
              <a:latin typeface="Aptos" panose="020B0004020202020204" pitchFamily="34" charset="0"/>
            </a:endParaRP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1707295E-C1A9-073F-41EF-AE748B2553D3}"/>
              </a:ext>
            </a:extLst>
          </p:cNvPr>
          <p:cNvGrpSpPr/>
          <p:nvPr/>
        </p:nvGrpSpPr>
        <p:grpSpPr>
          <a:xfrm>
            <a:off x="6252291" y="846077"/>
            <a:ext cx="4520482" cy="674042"/>
            <a:chOff x="5294697" y="542796"/>
            <a:chExt cx="3855944" cy="58795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23F47A6-5889-4472-8145-403A81D0204C}"/>
                </a:ext>
              </a:extLst>
            </p:cNvPr>
            <p:cNvSpPr/>
            <p:nvPr/>
          </p:nvSpPr>
          <p:spPr>
            <a:xfrm>
              <a:off x="5298112" y="633795"/>
              <a:ext cx="561855" cy="8175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7AB7AF2-8DBE-DDE9-414C-37572F79C2DC}"/>
                </a:ext>
              </a:extLst>
            </p:cNvPr>
            <p:cNvSpPr/>
            <p:nvPr/>
          </p:nvSpPr>
          <p:spPr>
            <a:xfrm>
              <a:off x="5294698" y="809361"/>
              <a:ext cx="565269" cy="8175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6AAE4392-954D-AB95-9D5C-AA64E9C0656B}"/>
                </a:ext>
              </a:extLst>
            </p:cNvPr>
            <p:cNvGrpSpPr/>
            <p:nvPr/>
          </p:nvGrpSpPr>
          <p:grpSpPr>
            <a:xfrm>
              <a:off x="5294697" y="972831"/>
              <a:ext cx="561855" cy="81753"/>
              <a:chOff x="5718995" y="2231600"/>
              <a:chExt cx="1350025" cy="72008"/>
            </a:xfrm>
          </p:grpSpPr>
          <p:grpSp>
            <p:nvGrpSpPr>
              <p:cNvPr id="75" name="Groupe 74">
                <a:extLst>
                  <a:ext uri="{FF2B5EF4-FFF2-40B4-BE49-F238E27FC236}">
                    <a16:creationId xmlns:a16="http://schemas.microsoft.com/office/drawing/2014/main" id="{D5271140-B898-62B1-0649-FD418E91DB38}"/>
                  </a:ext>
                </a:extLst>
              </p:cNvPr>
              <p:cNvGrpSpPr/>
              <p:nvPr/>
            </p:nvGrpSpPr>
            <p:grpSpPr>
              <a:xfrm>
                <a:off x="5718995" y="2231600"/>
                <a:ext cx="602633" cy="72008"/>
                <a:chOff x="5746387" y="2231600"/>
                <a:chExt cx="547848" cy="72008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849D21E-AF3F-6FF3-F8BE-594D945C4674}"/>
                    </a:ext>
                  </a:extLst>
                </p:cNvPr>
                <p:cNvSpPr/>
                <p:nvPr/>
              </p:nvSpPr>
              <p:spPr>
                <a:xfrm>
                  <a:off x="5746387" y="2231600"/>
                  <a:ext cx="187848" cy="72008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E8898AA-526C-0ECA-3AD6-D85F9D4CA9BD}"/>
                    </a:ext>
                  </a:extLst>
                </p:cNvPr>
                <p:cNvSpPr/>
                <p:nvPr/>
              </p:nvSpPr>
              <p:spPr>
                <a:xfrm>
                  <a:off x="6106387" y="2231600"/>
                  <a:ext cx="187848" cy="72008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078975FF-3FCE-371F-B754-2DCBBFBDC278}"/>
                  </a:ext>
                </a:extLst>
              </p:cNvPr>
              <p:cNvGrpSpPr/>
              <p:nvPr/>
            </p:nvGrpSpPr>
            <p:grpSpPr>
              <a:xfrm>
                <a:off x="6466387" y="2231600"/>
                <a:ext cx="602633" cy="72008"/>
                <a:chOff x="5746387" y="2231600"/>
                <a:chExt cx="547848" cy="72008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3D653F6-7DAF-B996-5CE9-1D99FCB2CDE9}"/>
                    </a:ext>
                  </a:extLst>
                </p:cNvPr>
                <p:cNvSpPr/>
                <p:nvPr/>
              </p:nvSpPr>
              <p:spPr>
                <a:xfrm>
                  <a:off x="5746387" y="2231600"/>
                  <a:ext cx="187848" cy="72008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4944511-6EA2-BB79-7EDE-787D966D95D4}"/>
                    </a:ext>
                  </a:extLst>
                </p:cNvPr>
                <p:cNvSpPr/>
                <p:nvPr/>
              </p:nvSpPr>
              <p:spPr>
                <a:xfrm>
                  <a:off x="6106387" y="2231600"/>
                  <a:ext cx="187848" cy="72008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latin typeface="Aptos" panose="020B0004020202020204" pitchFamily="34" charset="0"/>
                  </a:endParaRPr>
                </a:p>
              </p:txBody>
            </p:sp>
          </p:grpSp>
        </p:grp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C0BD93EB-F572-8E84-DCE9-F26780F1F570}"/>
                </a:ext>
              </a:extLst>
            </p:cNvPr>
            <p:cNvSpPr txBox="1"/>
            <p:nvPr/>
          </p:nvSpPr>
          <p:spPr>
            <a:xfrm>
              <a:off x="5847276" y="542796"/>
              <a:ext cx="800000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/>
                <a:t>Design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CE6749A1-DE79-990F-7C4E-8646F3E0D5A0}"/>
                </a:ext>
              </a:extLst>
            </p:cNvPr>
            <p:cNvSpPr txBox="1"/>
            <p:nvPr/>
          </p:nvSpPr>
          <p:spPr>
            <a:xfrm>
              <a:off x="5855588" y="717942"/>
              <a:ext cx="3295053" cy="281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smtClean="0"/>
                <a:t>Fourniture </a:t>
              </a:r>
              <a:r>
                <a:rPr lang="fr-FR" sz="1500" b="1" dirty="0"/>
                <a:t>/ Construction /Installation 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ADEA0CFD-33BD-3B46-BBF1-319006E429E4}"/>
                </a:ext>
              </a:extLst>
            </p:cNvPr>
            <p:cNvSpPr txBox="1"/>
            <p:nvPr/>
          </p:nvSpPr>
          <p:spPr>
            <a:xfrm>
              <a:off x="5856352" y="888380"/>
              <a:ext cx="2855135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/>
                <a:t>Commissioning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247-06B4-4F28-AADF-18F987578163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4192DE69-0DF3-6FF3-ABB8-F80E646B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8291888" cy="432048"/>
          </a:xfrm>
        </p:spPr>
        <p:txBody>
          <a:bodyPr>
            <a:noAutofit/>
          </a:bodyPr>
          <a:lstStyle/>
          <a:p>
            <a:pPr algn="ctr"/>
            <a:r>
              <a:rPr lang="fr-FR" sz="3200" b="0" dirty="0" smtClean="0">
                <a:latin typeface="Aptos" panose="020B0004020202020204"/>
              </a:rPr>
              <a:t>Collaborations au sein du WP Diagnostics</a:t>
            </a:r>
            <a:endParaRPr lang="fr-FR" sz="3200" b="0" dirty="0">
              <a:latin typeface="Aptos" panose="020B0004020202020204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36564" y="1222272"/>
            <a:ext cx="5869904" cy="3679680"/>
            <a:chOff x="236563" y="1222272"/>
            <a:chExt cx="6314569" cy="3801754"/>
          </a:xfrm>
        </p:grpSpPr>
        <p:pic>
          <p:nvPicPr>
            <p:cNvPr id="10" name="Picture 2" descr="Laboratoire de physique des deux infinis Irène Joliot-Curie ...">
              <a:extLst>
                <a:ext uri="{FF2B5EF4-FFF2-40B4-BE49-F238E27FC236}">
                  <a16:creationId xmlns:a16="http://schemas.microsoft.com/office/drawing/2014/main" id="{3E4B49A0-E02E-DC4B-0028-84985E7C6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219" y="2868181"/>
              <a:ext cx="1124119" cy="848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10" descr="Une image contenant texte, Graphique, graphisme, Police&#10;&#10;Le contenu généré par l’IA peut être incorrect.">
              <a:extLst>
                <a:ext uri="{FF2B5EF4-FFF2-40B4-BE49-F238E27FC236}">
                  <a16:creationId xmlns:a16="http://schemas.microsoft.com/office/drawing/2014/main" id="{EB731CFC-51F0-AA99-1ACF-C91368147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63" y="4235185"/>
              <a:ext cx="1111792" cy="788841"/>
            </a:xfrm>
            <a:prstGeom prst="rect">
              <a:avLst/>
            </a:prstGeom>
          </p:spPr>
        </p:pic>
        <p:pic>
          <p:nvPicPr>
            <p:cNvPr id="12" name="Picture 4" descr="Platforms">
              <a:extLst>
                <a:ext uri="{FF2B5EF4-FFF2-40B4-BE49-F238E27FC236}">
                  <a16:creationId xmlns:a16="http://schemas.microsoft.com/office/drawing/2014/main" id="{75F13FC8-0A74-B5D8-AE76-F25BC36CB5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17"/>
            <a:stretch/>
          </p:blipFill>
          <p:spPr bwMode="auto">
            <a:xfrm>
              <a:off x="5708809" y="4229355"/>
              <a:ext cx="685625" cy="744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nstitut pluridisciplinaire Hubert Curien – IPHC">
              <a:extLst>
                <a:ext uri="{FF2B5EF4-FFF2-40B4-BE49-F238E27FC236}">
                  <a16:creationId xmlns:a16="http://schemas.microsoft.com/office/drawing/2014/main" id="{C524B0BB-8071-EB34-D1E2-4EA4F6C35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600" y="1528559"/>
              <a:ext cx="900532" cy="619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63" y="1222272"/>
              <a:ext cx="1634988" cy="925403"/>
            </a:xfrm>
            <a:prstGeom prst="rect">
              <a:avLst/>
            </a:prstGeom>
          </p:spPr>
        </p:pic>
        <p:cxnSp>
          <p:nvCxnSpPr>
            <p:cNvPr id="15" name="Connecteur droit avec flèche 14"/>
            <p:cNvCxnSpPr/>
            <p:nvPr/>
          </p:nvCxnSpPr>
          <p:spPr>
            <a:xfrm>
              <a:off x="3800001" y="3631062"/>
              <a:ext cx="1850599" cy="8640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4562482" y="3541879"/>
              <a:ext cx="723275" cy="447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BLM</a:t>
              </a:r>
              <a:endParaRPr lang="fr-FR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259567" y="1941143"/>
              <a:ext cx="1391984" cy="802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BLM</a:t>
              </a:r>
            </a:p>
            <a:p>
              <a:r>
                <a:rPr lang="fr-FR" dirty="0" smtClean="0"/>
                <a:t>Emittance</a:t>
              </a: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1111205" y="2164891"/>
              <a:ext cx="1850599" cy="8640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1227376" y="3540773"/>
              <a:ext cx="1710843" cy="8794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1381820" y="3659009"/>
              <a:ext cx="750526" cy="447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BPM</a:t>
              </a:r>
              <a:endParaRPr lang="fr-FR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V="1">
              <a:off x="4062338" y="2117703"/>
              <a:ext cx="1710843" cy="8794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1926181" y="2212043"/>
              <a:ext cx="1075231" cy="447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Diag RS</a:t>
              </a:r>
              <a:endParaRPr lang="fr-FR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024402" y="3695114"/>
              <a:ext cx="1330621" cy="115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BCM</a:t>
              </a:r>
            </a:p>
            <a:p>
              <a:r>
                <a:rPr lang="fr-FR" dirty="0" smtClean="0"/>
                <a:t>Profileurs</a:t>
              </a:r>
            </a:p>
            <a:p>
              <a:r>
                <a:rPr lang="fr-FR" dirty="0" smtClean="0"/>
                <a:t>Energie</a:t>
              </a:r>
              <a:endParaRPr lang="fr-FR" dirty="0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6354276" y="705735"/>
            <a:ext cx="47698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BPM: Beam Position Monitors</a:t>
            </a:r>
          </a:p>
          <a:p>
            <a:r>
              <a:rPr lang="fr-FR" dirty="0" smtClean="0"/>
              <a:t>BLM: Beam </a:t>
            </a:r>
            <a:r>
              <a:rPr lang="fr-FR" dirty="0" err="1" smtClean="0"/>
              <a:t>Loss</a:t>
            </a:r>
            <a:r>
              <a:rPr lang="fr-FR" dirty="0" smtClean="0"/>
              <a:t> Monitors</a:t>
            </a:r>
          </a:p>
          <a:p>
            <a:r>
              <a:rPr lang="fr-FR" dirty="0" smtClean="0"/>
              <a:t>BCM: Beam </a:t>
            </a:r>
            <a:r>
              <a:rPr lang="fr-FR" dirty="0" err="1" smtClean="0"/>
              <a:t>Current</a:t>
            </a:r>
            <a:r>
              <a:rPr lang="fr-FR" dirty="0" smtClean="0"/>
              <a:t> Monitors</a:t>
            </a:r>
          </a:p>
          <a:p>
            <a:r>
              <a:rPr lang="fr-FR" dirty="0" smtClean="0"/>
              <a:t>Profileurs: transverse et longitudinale</a:t>
            </a:r>
          </a:p>
          <a:p>
            <a:r>
              <a:rPr lang="fr-FR" dirty="0" smtClean="0"/>
              <a:t>Energie: valeur nominale et spread</a:t>
            </a:r>
          </a:p>
          <a:p>
            <a:r>
              <a:rPr lang="fr-FR" dirty="0" smtClean="0"/>
              <a:t>Emittance: valeur nominale</a:t>
            </a:r>
          </a:p>
          <a:p>
            <a:r>
              <a:rPr lang="fr-FR" dirty="0" smtClean="0"/>
              <a:t>Diag RS: Diagnostiques à base de Rayonnement Synchrone (Emittance, Halo, Pertes)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4923093"/>
            <a:ext cx="109322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Nous sommes toujours à la recherche de nouvelles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14195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l’injecteur</a:t>
            </a:r>
            <a:endParaRPr lang="en-US" sz="2800" b="0" dirty="0">
              <a:latin typeface="Aptos" panose="020B0004020202020204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-20996" y="681607"/>
            <a:ext cx="5650891" cy="2774783"/>
            <a:chOff x="54722" y="694102"/>
            <a:chExt cx="5294400" cy="257721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9954920-C2F7-F1D5-A1FE-067796D68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203" y="694102"/>
              <a:ext cx="5201438" cy="257721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0D2F0E4-F5B3-B727-39F2-257A16BD376A}"/>
                </a:ext>
              </a:extLst>
            </p:cNvPr>
            <p:cNvSpPr txBox="1"/>
            <p:nvPr/>
          </p:nvSpPr>
          <p:spPr>
            <a:xfrm>
              <a:off x="54722" y="1833982"/>
              <a:ext cx="1056648" cy="314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err="1">
                  <a:solidFill>
                    <a:srgbClr val="FF00FF"/>
                  </a:solidFill>
                  <a:latin typeface="Aptos" panose="020B0004020202020204" pitchFamily="34" charset="0"/>
                </a:rPr>
                <a:t>Photogun</a:t>
              </a:r>
              <a:endParaRPr lang="fr-FR" sz="1600" dirty="0">
                <a:solidFill>
                  <a:srgbClr val="FF00FF"/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E95EB64-A10E-1451-7F88-89444E40B873}"/>
                </a:ext>
              </a:extLst>
            </p:cNvPr>
            <p:cNvCxnSpPr>
              <a:cxnSpLocks/>
            </p:cNvCxnSpPr>
            <p:nvPr/>
          </p:nvCxnSpPr>
          <p:spPr>
            <a:xfrm>
              <a:off x="932507" y="1982709"/>
              <a:ext cx="809734" cy="110587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4DD1C03-CF51-48AA-E1BD-2D71C21B0D0D}"/>
                </a:ext>
              </a:extLst>
            </p:cNvPr>
            <p:cNvSpPr txBox="1"/>
            <p:nvPr/>
          </p:nvSpPr>
          <p:spPr>
            <a:xfrm>
              <a:off x="2347395" y="2584251"/>
              <a:ext cx="1221878" cy="54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err="1">
                  <a:solidFill>
                    <a:srgbClr val="00B050"/>
                  </a:solidFill>
                  <a:latin typeface="Aptos" panose="020B0004020202020204" pitchFamily="34" charset="0"/>
                </a:rPr>
                <a:t>Cryomodule</a:t>
              </a:r>
              <a:r>
                <a:rPr lang="fr-FR" sz="1600" dirty="0">
                  <a:solidFill>
                    <a:srgbClr val="00B050"/>
                  </a:solidFill>
                  <a:latin typeface="Aptos" panose="020B0004020202020204" pitchFamily="34" charset="0"/>
                </a:rPr>
                <a:t> Booster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4F44B3-550C-BB19-1886-0E9CDA45848E}"/>
                </a:ext>
              </a:extLst>
            </p:cNvPr>
            <p:cNvSpPr txBox="1"/>
            <p:nvPr/>
          </p:nvSpPr>
          <p:spPr>
            <a:xfrm>
              <a:off x="4025388" y="2072557"/>
              <a:ext cx="1105630" cy="244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333" dirty="0" smtClean="0">
                  <a:latin typeface="Aptos" panose="020B0004020202020204" pitchFamily="34" charset="0"/>
                </a:rPr>
                <a:t>Merger</a:t>
              </a:r>
              <a:endParaRPr lang="fr-FR" sz="1333" dirty="0">
                <a:latin typeface="Aptos" panose="020B000402020202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FEEB89D-9F81-5349-8B20-1A1CA25D1544}"/>
                </a:ext>
              </a:extLst>
            </p:cNvPr>
            <p:cNvSpPr txBox="1"/>
            <p:nvPr/>
          </p:nvSpPr>
          <p:spPr>
            <a:xfrm>
              <a:off x="3303914" y="717189"/>
              <a:ext cx="2045208" cy="523220"/>
            </a:xfrm>
            <a:prstGeom prst="rect">
              <a:avLst/>
            </a:prstGeom>
            <a:noFill/>
            <a:ln>
              <a:solidFill>
                <a:srgbClr val="CC006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i="1" dirty="0">
                  <a:solidFill>
                    <a:srgbClr val="CC0066"/>
                  </a:solidFill>
                  <a:latin typeface="+mn-lt"/>
                </a:rPr>
                <a:t>Funded by the national program RI2 (CNRS)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6E3D5740-6CE5-D288-30C6-02AD86B2D2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355" y="2353901"/>
              <a:ext cx="34477" cy="30530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cteur droit avec flèche 15"/>
          <p:cNvCxnSpPr>
            <a:endCxn id="20" idx="1"/>
          </p:cNvCxnSpPr>
          <p:nvPr/>
        </p:nvCxnSpPr>
        <p:spPr>
          <a:xfrm flipV="1">
            <a:off x="5406593" y="1475143"/>
            <a:ext cx="1918344" cy="1041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au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165825"/>
                  </p:ext>
                </p:extLst>
              </p:nvPr>
            </p:nvGraphicFramePr>
            <p:xfrm>
              <a:off x="5360953" y="3274718"/>
              <a:ext cx="5411644" cy="26635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101">
                      <a:extLst>
                        <a:ext uri="{9D8B030D-6E8A-4147-A177-3AD203B41FA5}">
                          <a16:colId xmlns:a16="http://schemas.microsoft.com/office/drawing/2014/main" val="178055780"/>
                        </a:ext>
                      </a:extLst>
                    </a:gridCol>
                    <a:gridCol w="677793">
                      <a:extLst>
                        <a:ext uri="{9D8B030D-6E8A-4147-A177-3AD203B41FA5}">
                          <a16:colId xmlns:a16="http://schemas.microsoft.com/office/drawing/2014/main" val="4218434464"/>
                        </a:ext>
                      </a:extLst>
                    </a:gridCol>
                    <a:gridCol w="333980">
                      <a:extLst>
                        <a:ext uri="{9D8B030D-6E8A-4147-A177-3AD203B41FA5}">
                          <a16:colId xmlns:a16="http://schemas.microsoft.com/office/drawing/2014/main" val="208596753"/>
                        </a:ext>
                      </a:extLst>
                    </a:gridCol>
                    <a:gridCol w="1186053">
                      <a:extLst>
                        <a:ext uri="{9D8B030D-6E8A-4147-A177-3AD203B41FA5}">
                          <a16:colId xmlns:a16="http://schemas.microsoft.com/office/drawing/2014/main" val="3069138262"/>
                        </a:ext>
                      </a:extLst>
                    </a:gridCol>
                    <a:gridCol w="649990">
                      <a:extLst>
                        <a:ext uri="{9D8B030D-6E8A-4147-A177-3AD203B41FA5}">
                          <a16:colId xmlns:a16="http://schemas.microsoft.com/office/drawing/2014/main" val="267204783"/>
                        </a:ext>
                      </a:extLst>
                    </a:gridCol>
                    <a:gridCol w="764783">
                      <a:extLst>
                        <a:ext uri="{9D8B030D-6E8A-4147-A177-3AD203B41FA5}">
                          <a16:colId xmlns:a16="http://schemas.microsoft.com/office/drawing/2014/main" val="4065462407"/>
                        </a:ext>
                      </a:extLst>
                    </a:gridCol>
                    <a:gridCol w="589944">
                      <a:extLst>
                        <a:ext uri="{9D8B030D-6E8A-4147-A177-3AD203B41FA5}">
                          <a16:colId xmlns:a16="http://schemas.microsoft.com/office/drawing/2014/main" val="2813897162"/>
                        </a:ext>
                      </a:extLst>
                    </a:gridCol>
                  </a:tblGrid>
                  <a:tr h="5732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Mesure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brk m:alnAt="7"/>
                                  </m:rP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fr-FR" sz="18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 smtClean="0"/>
                            <a:t>Emittance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800" i="1" smtClean="0">
                                    <a:latin typeface="Cambria Math" panose="02040503050406030204" pitchFamily="18" charset="0"/>
                                  </a:rPr>
                                  <m:t>,∆</m:t>
                                </m:r>
                                <m:r>
                                  <a:rPr lang="fr-FR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fr-FR" sz="1800" baseline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</m:sSub>
                                <m:r>
                                  <a:rPr lang="fr-FR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800" baseline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800" baseline="0" dirty="0" smtClean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88176599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Gun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2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1400220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Booster</a:t>
                          </a:r>
                          <a:endParaRPr lang="fr-FR" sz="1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25639718"/>
                      </a:ext>
                    </a:extLst>
                  </a:tr>
                  <a:tr h="446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Merger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5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29599276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Ligne Diag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2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711237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Total</a:t>
                          </a:r>
                          <a:endParaRPr lang="fr-FR" sz="1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~10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2</a:t>
                          </a:r>
                          <a:endParaRPr lang="fr-FR" sz="1800" dirty="0"/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endParaRPr lang="fr-FR" sz="18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9658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au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165825"/>
                  </p:ext>
                </p:extLst>
              </p:nvPr>
            </p:nvGraphicFramePr>
            <p:xfrm>
              <a:off x="5360953" y="3274718"/>
              <a:ext cx="5411644" cy="26635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101">
                      <a:extLst>
                        <a:ext uri="{9D8B030D-6E8A-4147-A177-3AD203B41FA5}">
                          <a16:colId xmlns:a16="http://schemas.microsoft.com/office/drawing/2014/main" val="178055780"/>
                        </a:ext>
                      </a:extLst>
                    </a:gridCol>
                    <a:gridCol w="677793">
                      <a:extLst>
                        <a:ext uri="{9D8B030D-6E8A-4147-A177-3AD203B41FA5}">
                          <a16:colId xmlns:a16="http://schemas.microsoft.com/office/drawing/2014/main" val="4218434464"/>
                        </a:ext>
                      </a:extLst>
                    </a:gridCol>
                    <a:gridCol w="333980">
                      <a:extLst>
                        <a:ext uri="{9D8B030D-6E8A-4147-A177-3AD203B41FA5}">
                          <a16:colId xmlns:a16="http://schemas.microsoft.com/office/drawing/2014/main" val="208596753"/>
                        </a:ext>
                      </a:extLst>
                    </a:gridCol>
                    <a:gridCol w="1186053">
                      <a:extLst>
                        <a:ext uri="{9D8B030D-6E8A-4147-A177-3AD203B41FA5}">
                          <a16:colId xmlns:a16="http://schemas.microsoft.com/office/drawing/2014/main" val="3069138262"/>
                        </a:ext>
                      </a:extLst>
                    </a:gridCol>
                    <a:gridCol w="649990">
                      <a:extLst>
                        <a:ext uri="{9D8B030D-6E8A-4147-A177-3AD203B41FA5}">
                          <a16:colId xmlns:a16="http://schemas.microsoft.com/office/drawing/2014/main" val="267204783"/>
                        </a:ext>
                      </a:extLst>
                    </a:gridCol>
                    <a:gridCol w="764783">
                      <a:extLst>
                        <a:ext uri="{9D8B030D-6E8A-4147-A177-3AD203B41FA5}">
                          <a16:colId xmlns:a16="http://schemas.microsoft.com/office/drawing/2014/main" val="4065462407"/>
                        </a:ext>
                      </a:extLst>
                    </a:gridCol>
                    <a:gridCol w="589944">
                      <a:extLst>
                        <a:ext uri="{9D8B030D-6E8A-4147-A177-3AD203B41FA5}">
                          <a16:colId xmlns:a16="http://schemas.microsoft.com/office/drawing/2014/main" val="2813897162"/>
                        </a:ext>
                      </a:extLst>
                    </a:gridCol>
                  </a:tblGrid>
                  <a:tr h="5732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Mesure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80180" t="-1064" r="-525225" b="-377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 smtClean="0"/>
                            <a:t>Emittance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29245" t="-1064" r="-214151" b="-377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29365" t="-1064" r="-80159" b="-377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17526" t="-1064" r="-4124" b="-3776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176599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Gun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2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1400220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Booster</a:t>
                          </a:r>
                          <a:endParaRPr lang="fr-FR" sz="1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25639718"/>
                      </a:ext>
                    </a:extLst>
                  </a:tr>
                  <a:tr h="446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Merger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5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29599276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Ligne Diag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2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1</a:t>
                          </a:r>
                          <a:endParaRPr lang="fr-FR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711237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smtClean="0"/>
                            <a:t>Total</a:t>
                          </a:r>
                          <a:endParaRPr lang="fr-FR" sz="1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~10</a:t>
                          </a:r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 smtClean="0"/>
                            <a:t>2</a:t>
                          </a:r>
                          <a:endParaRPr lang="fr-FR" sz="1800" dirty="0"/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endParaRPr lang="fr-FR" sz="18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9658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790393" y="3936988"/>
                <a:ext cx="646459" cy="1315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18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 smtClean="0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b="0" i="1" smtClean="0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800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93" y="3936988"/>
                <a:ext cx="646459" cy="13150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512959" y="3936988"/>
                <a:ext cx="697755" cy="1315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1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r>
                                        <a:rPr lang="en-US" sz="18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fr-FR" sz="1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959" y="3936988"/>
                <a:ext cx="697755" cy="13150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7324937" y="727374"/>
                <a:ext cx="1483676" cy="1495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,∆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𝐸𝑚𝑖𝑡𝑡𝑎𝑛𝑐𝑒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937" y="727374"/>
                <a:ext cx="1483676" cy="14955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E95EB64-A10E-1451-7F88-89444E40B873}"/>
              </a:ext>
            </a:extLst>
          </p:cNvPr>
          <p:cNvCxnSpPr>
            <a:cxnSpLocks/>
          </p:cNvCxnSpPr>
          <p:nvPr/>
        </p:nvCxnSpPr>
        <p:spPr>
          <a:xfrm flipH="1">
            <a:off x="1054379" y="2271957"/>
            <a:ext cx="1223480" cy="1621883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E95EB64-A10E-1451-7F88-89444E40B873}"/>
              </a:ext>
            </a:extLst>
          </p:cNvPr>
          <p:cNvCxnSpPr>
            <a:cxnSpLocks/>
          </p:cNvCxnSpPr>
          <p:nvPr/>
        </p:nvCxnSpPr>
        <p:spPr>
          <a:xfrm flipH="1">
            <a:off x="2861837" y="2815637"/>
            <a:ext cx="1467862" cy="1078203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24023" y="2244899"/>
            <a:ext cx="1604350" cy="447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Vers le linac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6114535" y="2678975"/>
            <a:ext cx="3244294" cy="44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Vers la ligne diagnostique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5778715" y="2533073"/>
            <a:ext cx="4174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5778715" y="2953920"/>
            <a:ext cx="4174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l’injecteur</a:t>
            </a:r>
            <a:endParaRPr lang="en-US" sz="2800" b="0" dirty="0">
              <a:latin typeface="Aptos" panose="020B0004020202020204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7971C46-7D82-42E3-9495-AB86CA474C7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82591" y="1938085"/>
            <a:ext cx="5704137" cy="947551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74775" y="1187126"/>
            <a:ext cx="8585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Propriétés du faisceau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En operation: 500pC, 40MHz, 20mA, énergie 0.35MeV et 7MeV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En commissioning:</a:t>
            </a:r>
          </a:p>
          <a:p>
            <a:pPr marL="928900" lvl="1" indent="-342900">
              <a:buFont typeface="Arial" panose="020B0604020202020204" pitchFamily="34" charset="0"/>
              <a:buChar char="•"/>
            </a:pPr>
            <a:r>
              <a:rPr lang="fr-FR" dirty="0" smtClean="0"/>
              <a:t>125pC, 10MHz + </a:t>
            </a:r>
            <a:r>
              <a:rPr lang="fr-FR" dirty="0" err="1" smtClean="0"/>
              <a:t>macropulse</a:t>
            </a:r>
            <a:endParaRPr lang="fr-FR" dirty="0" smtClean="0"/>
          </a:p>
          <a:p>
            <a:pPr marL="928900" lvl="1" indent="-342900">
              <a:buFont typeface="Arial" panose="020B0604020202020204" pitchFamily="34" charset="0"/>
              <a:buChar char="•"/>
            </a:pPr>
            <a:r>
              <a:rPr lang="fr-FR" dirty="0" smtClean="0"/>
              <a:t>10pC, 10MHz ,100µA CW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4775" y="3289706"/>
            <a:ext cx="58410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Certains défis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Faibles signaux pour certains schémas de </a:t>
            </a:r>
            <a:r>
              <a:rPr lang="fr-FR" dirty="0" smtClean="0"/>
              <a:t>commissioning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Monitoring </a:t>
            </a:r>
            <a:r>
              <a:rPr lang="fr-FR" dirty="0"/>
              <a:t>dans le </a:t>
            </a:r>
            <a:r>
              <a:rPr lang="fr-FR" dirty="0" smtClean="0"/>
              <a:t>merger: espace contraint (~</a:t>
            </a:r>
            <a:r>
              <a:rPr lang="fr-FR" dirty="0"/>
              <a:t>100mm sur </a:t>
            </a:r>
            <a:r>
              <a:rPr lang="fr-FR" dirty="0" smtClean="0"/>
              <a:t>certaines localisations)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Mesures dans </a:t>
            </a:r>
            <a:r>
              <a:rPr lang="fr-FR" dirty="0"/>
              <a:t>la ligne </a:t>
            </a:r>
            <a:r>
              <a:rPr lang="fr-FR" dirty="0" smtClean="0"/>
              <a:t>diagnostique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901" y="2989535"/>
            <a:ext cx="2314898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</a:t>
            </a:r>
            <a:r>
              <a:rPr lang="fr-FR" sz="2800" b="0" dirty="0" smtClean="0">
                <a:latin typeface="Aptos" panose="020B0004020202020204"/>
              </a:rPr>
              <a:t>l’injecteur: BPM</a:t>
            </a:r>
            <a:endParaRPr lang="en-US" sz="2800" b="0" dirty="0">
              <a:latin typeface="Aptos" panose="020B0004020202020204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241" y="1155203"/>
            <a:ext cx="1890554" cy="15175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51" y="1112374"/>
            <a:ext cx="1047561" cy="104965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51" y="2112819"/>
            <a:ext cx="942348" cy="9442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4019" y="992540"/>
            <a:ext cx="71068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BPM </a:t>
            </a:r>
            <a:r>
              <a:rPr lang="fr-FR" sz="2400" dirty="0" smtClean="0"/>
              <a:t>Gun</a:t>
            </a:r>
            <a:r>
              <a:rPr lang="fr-FR" sz="2400" dirty="0" smtClean="0"/>
              <a:t>:</a:t>
            </a:r>
            <a:endParaRPr lang="fr-FR" sz="2400" dirty="0" smtClean="0"/>
          </a:p>
          <a:p>
            <a:r>
              <a:rPr lang="fr-FR" sz="2400" dirty="0" smtClean="0"/>
              <a:t>Bouton de diamètre 11mm </a:t>
            </a:r>
          </a:p>
          <a:p>
            <a:r>
              <a:rPr lang="fr-FR" sz="2400" dirty="0" smtClean="0"/>
              <a:t>Diamètre du BPM 60mm</a:t>
            </a:r>
          </a:p>
          <a:p>
            <a:r>
              <a:rPr lang="fr-FR" sz="2400" dirty="0" smtClean="0"/>
              <a:t>Sensibilité </a:t>
            </a:r>
            <a:r>
              <a:rPr lang="fr-FR" sz="2400" dirty="0"/>
              <a:t>1dB/mm</a:t>
            </a:r>
            <a:endParaRPr lang="fr-FR" sz="24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r>
              <a:rPr lang="fr-FR" sz="2400" dirty="0" smtClean="0"/>
              <a:t>BPM + aimants = 178mm sur l’axe du faisceau</a:t>
            </a:r>
          </a:p>
          <a:p>
            <a:r>
              <a:rPr lang="fr-FR" sz="2400" dirty="0" smtClean="0"/>
              <a:t>Adaptation nécessaire pour le merger</a:t>
            </a:r>
          </a:p>
          <a:p>
            <a:endParaRPr lang="fr-F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dirty="0" smtClean="0"/>
              <a:t>Mesure optionnelle: niveau du signal à 2 harmoniques de 40MHz pour le calcul de la longueur longitudinale du faisceau</a:t>
            </a:r>
          </a:p>
        </p:txBody>
      </p:sp>
    </p:spTree>
    <p:extLst>
      <p:ext uri="{BB962C8B-B14F-4D97-AF65-F5344CB8AC3E}">
        <p14:creationId xmlns:p14="http://schemas.microsoft.com/office/powerpoint/2010/main" val="39218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</a:t>
            </a:r>
            <a:r>
              <a:rPr lang="fr-FR" sz="2800" b="0" dirty="0" smtClean="0">
                <a:latin typeface="Aptos" panose="020B0004020202020204"/>
              </a:rPr>
              <a:t>l’injecteur: BCM</a:t>
            </a:r>
            <a:endParaRPr lang="en-US" sz="2800" b="0" dirty="0">
              <a:latin typeface="Aptos" panose="020B0004020202020204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F3B8B97-368B-4533-AAE7-4AFDAA16C81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45828" y="1106308"/>
            <a:ext cx="10081120" cy="4608512"/>
          </a:xfrm>
          <a:prstGeom prst="rect">
            <a:avLst/>
          </a:prstGeom>
        </p:spPr>
        <p:txBody>
          <a:bodyPr/>
          <a:lstStyle/>
          <a:p>
            <a:r>
              <a:rPr lang="fr-FR" sz="2800" dirty="0"/>
              <a:t>Coupe de Faraday pour le Gun: </a:t>
            </a:r>
          </a:p>
          <a:p>
            <a:pPr lvl="1"/>
            <a:r>
              <a:rPr lang="fr-FR" sz="2400" dirty="0"/>
              <a:t>Livraison prévue mi novembre 2025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Mesure </a:t>
            </a:r>
            <a:r>
              <a:rPr lang="fr-FR" sz="2400" dirty="0"/>
              <a:t>du courant en sortie du Gun (350KeV et 20mA)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Mesure </a:t>
            </a:r>
            <a:r>
              <a:rPr lang="fr-FR" sz="2400" dirty="0"/>
              <a:t>du courant au bout de la ligne diagnostiques (7MeV, 1mA)</a:t>
            </a:r>
          </a:p>
          <a:p>
            <a:pPr marL="457200" lvl="1" indent="0">
              <a:buNone/>
            </a:pPr>
            <a:endParaRPr lang="fr-FR" sz="2400" dirty="0"/>
          </a:p>
          <a:p>
            <a:r>
              <a:rPr lang="fr-FR" sz="2800" dirty="0" smtClean="0"/>
              <a:t>Mesure de courant non intrusive:</a:t>
            </a:r>
            <a:endParaRPr lang="fr-FR" sz="2800" dirty="0"/>
          </a:p>
          <a:p>
            <a:pPr lvl="1"/>
            <a:r>
              <a:rPr lang="fr-FR" sz="2400" dirty="0"/>
              <a:t>Solution choisi: </a:t>
            </a:r>
            <a:r>
              <a:rPr lang="fr-FR" sz="2400" dirty="0" smtClean="0"/>
              <a:t>ICT</a:t>
            </a:r>
            <a:endParaRPr lang="fr-FR" sz="2400" dirty="0"/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Electronique</a:t>
            </a:r>
            <a:r>
              <a:rPr lang="fr-FR" sz="2400" dirty="0"/>
              <a:t>: Détecteur d’enveloppe à réaliser</a:t>
            </a:r>
          </a:p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355" y="3533800"/>
            <a:ext cx="1744432" cy="206009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8" y="241953"/>
            <a:ext cx="5852172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09/10/2025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</a:t>
            </a:r>
            <a:r>
              <a:rPr lang="fr-FR" sz="2800" b="0" dirty="0" smtClean="0">
                <a:latin typeface="Aptos" panose="020B0004020202020204"/>
              </a:rPr>
              <a:t>l’injecteur: Profils</a:t>
            </a:r>
            <a:endParaRPr lang="en-US" sz="2800" b="0" dirty="0">
              <a:latin typeface="Aptos" panose="020B0004020202020204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725488"/>
            <a:ext cx="6638470" cy="319899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-12601" y="1326173"/>
            <a:ext cx="36158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Ecran </a:t>
            </a:r>
            <a:r>
              <a:rPr lang="fr-FR" dirty="0" smtClean="0"/>
              <a:t>Gun</a:t>
            </a:r>
            <a:r>
              <a:rPr lang="fr-FR" dirty="0" smtClean="0"/>
              <a:t>:</a:t>
            </a:r>
            <a:endParaRPr lang="fr-FR" dirty="0" smtClean="0"/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Mesure du profil transverse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Mesure de l’émittance avec un quad scan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Mesure de l’énergie et de l’énergie spread avec un dipôle en amont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281931" y="4669179"/>
            <a:ext cx="8650225" cy="80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Des simulations (en cours ou à prévoir) vont optimiser le fonctionnement de l’écran pour chaque utilisation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163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35860</TotalTime>
  <Words>1768</Words>
  <Application>Microsoft Office PowerPoint</Application>
  <PresentationFormat>Personnalisé</PresentationFormat>
  <Paragraphs>348</Paragraphs>
  <Slides>17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Cambria Math</vt:lpstr>
      <vt:lpstr>Times New Roman</vt:lpstr>
      <vt:lpstr>Verdana</vt:lpstr>
      <vt:lpstr>Wingdings</vt:lpstr>
      <vt:lpstr>Wingdings 2</vt:lpstr>
      <vt:lpstr>1_modele-IJCLAb-powerpoint</vt:lpstr>
      <vt:lpstr>DIAGNOSTICS pour PERLE Powerful Energy Recovery Linac for Experiments </vt:lpstr>
      <vt:lpstr>Objectifs pour PERLE</vt:lpstr>
      <vt:lpstr>Planning</vt:lpstr>
      <vt:lpstr>Collaborations au sein du WP Diagnostics</vt:lpstr>
      <vt:lpstr>Diagnostiques pour l’injecteur</vt:lpstr>
      <vt:lpstr>Diagnostiques pour l’injecteur</vt:lpstr>
      <vt:lpstr>Diagnostiques pour l’injecteur: BPM</vt:lpstr>
      <vt:lpstr>Diagnostiques pour l’injecteur: BCM</vt:lpstr>
      <vt:lpstr>Diagnostiques pour l’injecteur: Profils</vt:lpstr>
      <vt:lpstr>Diagnostiques pour l’injecteur: cavité déflectrice</vt:lpstr>
      <vt:lpstr>PERLE 1 tour</vt:lpstr>
      <vt:lpstr>PERLE 1 tour: Linac BPMs</vt:lpstr>
      <vt:lpstr>PERLE 1 tour: Linac BPMs</vt:lpstr>
      <vt:lpstr>PERLE 1 tour: Linac BPMs</vt:lpstr>
      <vt:lpstr>PERLE 1 tour: BLM</vt:lpstr>
      <vt:lpstr>PERLE 1 tour: Diag Ray. Synchrotron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$benabdillah</cp:lastModifiedBy>
  <cp:revision>2000</cp:revision>
  <cp:lastPrinted>2025-10-06T10:54:56Z</cp:lastPrinted>
  <dcterms:created xsi:type="dcterms:W3CDTF">2011-03-09T16:37:49Z</dcterms:created>
  <dcterms:modified xsi:type="dcterms:W3CDTF">2025-10-09T07:07:46Z</dcterms:modified>
</cp:coreProperties>
</file>