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  <p:sldMasterId id="2147483684" r:id="rId2"/>
    <p:sldMasterId id="2147483697" r:id="rId3"/>
  </p:sldMasterIdLst>
  <p:notesMasterIdLst>
    <p:notesMasterId r:id="rId38"/>
  </p:notesMasterIdLst>
  <p:handoutMasterIdLst>
    <p:handoutMasterId r:id="rId39"/>
  </p:handoutMasterIdLst>
  <p:sldIdLst>
    <p:sldId id="275" r:id="rId4"/>
    <p:sldId id="446" r:id="rId5"/>
    <p:sldId id="449" r:id="rId6"/>
    <p:sldId id="473" r:id="rId7"/>
    <p:sldId id="457" r:id="rId8"/>
    <p:sldId id="461" r:id="rId9"/>
    <p:sldId id="476" r:id="rId10"/>
    <p:sldId id="475" r:id="rId11"/>
    <p:sldId id="382" r:id="rId12"/>
    <p:sldId id="463" r:id="rId13"/>
    <p:sldId id="474" r:id="rId14"/>
    <p:sldId id="460" r:id="rId15"/>
    <p:sldId id="431" r:id="rId16"/>
    <p:sldId id="440" r:id="rId17"/>
    <p:sldId id="421" r:id="rId18"/>
    <p:sldId id="438" r:id="rId19"/>
    <p:sldId id="298" r:id="rId20"/>
    <p:sldId id="469" r:id="rId21"/>
    <p:sldId id="302" r:id="rId22"/>
    <p:sldId id="452" r:id="rId23"/>
    <p:sldId id="458" r:id="rId24"/>
    <p:sldId id="420" r:id="rId25"/>
    <p:sldId id="447" r:id="rId26"/>
    <p:sldId id="455" r:id="rId27"/>
    <p:sldId id="453" r:id="rId28"/>
    <p:sldId id="405" r:id="rId29"/>
    <p:sldId id="406" r:id="rId30"/>
    <p:sldId id="464" r:id="rId31"/>
    <p:sldId id="398" r:id="rId32"/>
    <p:sldId id="388" r:id="rId33"/>
    <p:sldId id="389" r:id="rId34"/>
    <p:sldId id="465" r:id="rId35"/>
    <p:sldId id="454" r:id="rId36"/>
    <p:sldId id="425" r:id="rId37"/>
  </p:sldIdLst>
  <p:sldSz cx="12192000" cy="6858000"/>
  <p:notesSz cx="6858000" cy="9144000"/>
  <p:defaultTextStyle>
    <a:defPPr>
      <a:defRPr lang="de-DE"/>
    </a:defPPr>
    <a:lvl1pPr marL="0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63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27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59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454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31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181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045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908" algn="l" defTabSz="685727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79" autoAdjust="0"/>
    <p:restoredTop sz="94692"/>
  </p:normalViewPr>
  <p:slideViewPr>
    <p:cSldViewPr snapToGrid="0">
      <p:cViewPr>
        <p:scale>
          <a:sx n="100" d="100"/>
          <a:sy n="100" d="100"/>
        </p:scale>
        <p:origin x="376" y="9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87" d="100"/>
          <a:sy n="187" d="100"/>
        </p:scale>
        <p:origin x="162" y="14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79FB62-5D0D-8DDA-BCC5-F3B48BA756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D994B-1B34-8825-84D8-EE0D7033C7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89C7AD-9C52-4A28-9C35-D7298DCD8199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2D3679-561E-B3D8-1638-EE06A1D7A2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A31BB3-DB48-9F13-020D-8DD05B4F41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C3FB3-A51A-493E-903E-F8B3BE9ABC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2206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0ED0AC-20C0-41FC-8D5B-B7CC27197665}" type="datetimeFigureOut">
              <a:rPr lang="en-GB" smtClean="0"/>
              <a:t>07/10/2025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096CB0-37D3-4862-A7B3-07E9C8AAF5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657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CB0-37D3-4862-A7B3-07E9C8AAF58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2355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CB0-37D3-4862-A7B3-07E9C8AAF58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557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96CB0-37D3-4862-A7B3-07E9C8AAF58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8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67444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094357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353523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80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oodby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3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2384884"/>
            <a:ext cx="11017800" cy="2387600"/>
          </a:xfrm>
        </p:spPr>
        <p:txBody>
          <a:bodyPr anchor="ctr" anchorCtr="0"/>
          <a:lstStyle>
            <a:lvl1pPr algn="ctr">
              <a:lnSpc>
                <a:spcPts val="4751"/>
              </a:lnSpc>
              <a:defRPr sz="4500" cap="none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Your Final Greetings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836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660401" y="87546"/>
            <a:ext cx="385972" cy="226761"/>
          </a:xfrm>
        </p:spPr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9107827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4239584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4221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919378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530210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2705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427006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699630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5976193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85493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38332476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6936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2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392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12" name="Textplatzhalter 8">
            <a:extLst>
              <a:ext uri="{FF2B5EF4-FFF2-40B4-BE49-F238E27FC236}">
                <a16:creationId xmlns:a16="http://schemas.microsoft.com/office/drawing/2014/main" id="{E69F34A5-EA9B-4A0A-A8FB-63CF2456D5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1872000"/>
            <a:ext cx="5364000" cy="4118400"/>
          </a:xfrm>
        </p:spPr>
        <p:txBody>
          <a:bodyPr/>
          <a:lstStyle>
            <a:lvl1pPr>
              <a:spcBef>
                <a:spcPts val="1851"/>
              </a:spcBef>
              <a:defRPr sz="1867" b="1"/>
            </a:lvl1pPr>
            <a:lvl2pPr marL="629984" indent="0">
              <a:buNone/>
              <a:tabLst>
                <a:tab pos="5273868" algn="r"/>
              </a:tabLst>
              <a:defRPr/>
            </a:lvl2pPr>
            <a:lvl3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3pPr>
            <a:lvl4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4pPr>
            <a:lvl5pPr marL="1493963" indent="0">
              <a:buFont typeface="Arial" panose="020B0604020202020204" pitchFamily="34" charset="0"/>
              <a:buNone/>
              <a:tabLst>
                <a:tab pos="5273868" algn="r"/>
              </a:tabLst>
              <a:defRPr/>
            </a:lvl5pPr>
          </a:lstStyle>
          <a:p>
            <a:pPr lvl="0"/>
            <a:r>
              <a:rPr lang="en-US" noProof="0" dirty="0"/>
              <a:t>Chapter Title</a:t>
            </a:r>
          </a:p>
          <a:p>
            <a:pPr lvl="1"/>
            <a:r>
              <a:rPr lang="en-US" noProof="0" dirty="0"/>
              <a:t>Subchapter Level 1	1</a:t>
            </a:r>
          </a:p>
          <a:p>
            <a:pPr lvl="2"/>
            <a:r>
              <a:rPr lang="en-US" noProof="0" dirty="0"/>
              <a:t>Subchapter Level 2	1</a:t>
            </a:r>
          </a:p>
          <a:p>
            <a:pPr lvl="3"/>
            <a:r>
              <a:rPr lang="en-US" noProof="0" dirty="0"/>
              <a:t>Subchapter Level 2	1</a:t>
            </a:r>
          </a:p>
          <a:p>
            <a:pPr lvl="4"/>
            <a:r>
              <a:rPr lang="en-US" noProof="0" dirty="0"/>
              <a:t>Subchapter Level 2	1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4C33D56-EDA7-4D6B-80CE-52842ECCEC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6124488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573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AT" dirty="0"/>
              <a:t>Insert </a:t>
            </a:r>
            <a:r>
              <a:rPr lang="en-US" noProof="0" dirty="0"/>
              <a:t>Background</a:t>
            </a:r>
            <a:r>
              <a:rPr lang="de-AT" dirty="0"/>
              <a:t> Image 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B952560-8B22-4EC2-A520-BB0D9A9A213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394775"/>
            <a:ext cx="110178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4751"/>
              </a:lnSpc>
              <a:defRPr sz="45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Chapter</a:t>
            </a:r>
            <a:r>
              <a:rPr lang="de-AT" dirty="0"/>
              <a:t> Title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ADE6088-5D10-4D28-890C-D6F29F2A1C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3843045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Chapter</a:t>
            </a:r>
            <a:r>
              <a:rPr lang="de-AT" dirty="0"/>
              <a:t> </a:t>
            </a:r>
            <a:r>
              <a:rPr lang="en-US" noProof="0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3320412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48021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655504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11017800" cy="3663000"/>
          </a:xfrm>
        </p:spPr>
        <p:txBody>
          <a:bodyPr/>
          <a:lstStyle>
            <a:lvl1pPr>
              <a:lnSpc>
                <a:spcPts val="2600"/>
              </a:lnSpc>
              <a:defRPr sz="2133"/>
            </a:lvl1pPr>
            <a:lvl2pPr marL="453589" indent="-453589">
              <a:lnSpc>
                <a:spcPts val="2600"/>
              </a:lnSpc>
              <a:defRPr sz="2133"/>
            </a:lvl2pPr>
            <a:lvl3pPr marL="907177" indent="-453589">
              <a:lnSpc>
                <a:spcPts val="2600"/>
              </a:lnSpc>
              <a:defRPr sz="2133"/>
            </a:lvl3pPr>
            <a:lvl4pPr marL="1360766" indent="-453589">
              <a:lnSpc>
                <a:spcPts val="2600"/>
              </a:lnSpc>
              <a:defRPr sz="2133"/>
            </a:lvl4pPr>
            <a:lvl5pPr marL="1814355" indent="-453589">
              <a:lnSpc>
                <a:spcPts val="2600"/>
              </a:lnSpc>
              <a:defRPr sz="2133"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  <p:sp>
        <p:nvSpPr>
          <p:cNvPr id="4" name="Textplatzhalter 4">
            <a:extLst>
              <a:ext uri="{FF2B5EF4-FFF2-40B4-BE49-F238E27FC236}">
                <a16:creationId xmlns:a16="http://schemas.microsoft.com/office/drawing/2014/main" id="{A2193FE2-D468-0025-1938-08D43CCCC8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25979" y="6336989"/>
            <a:ext cx="8543704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L. VALLE, FCCee high-energy booster, </a:t>
            </a:r>
            <a:r>
              <a:rPr lang="en-US" noProof="0" dirty="0" err="1"/>
              <a:t>Journées</a:t>
            </a:r>
            <a:r>
              <a:rPr lang="en-US" noProof="0" dirty="0"/>
              <a:t> </a:t>
            </a:r>
            <a:r>
              <a:rPr lang="en-US" noProof="0" dirty="0" err="1"/>
              <a:t>Accélérateurs</a:t>
            </a:r>
            <a:r>
              <a:rPr lang="en-US" noProof="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40419956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9341871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772463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144743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877571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061681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452669"/>
            <a:ext cx="12192000" cy="6405331"/>
          </a:xfrm>
          <a:solidFill>
            <a:schemeClr val="bg1">
              <a:lumMod val="50000"/>
              <a:alpha val="50000"/>
            </a:schemeClr>
          </a:solidFill>
        </p:spPr>
        <p:txBody>
          <a:bodyPr anchor="t" anchorCtr="0"/>
          <a:lstStyle>
            <a:lvl1pPr algn="ctr">
              <a:lnSpc>
                <a:spcPct val="150000"/>
              </a:lnSpc>
              <a:spcBef>
                <a:spcPts val="0"/>
              </a:spcBef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Insert Background Image 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D79F90D-3491-43D5-A790-90072FE1198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5124600"/>
            <a:ext cx="12192000" cy="17334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lnSpc>
                <a:spcPts val="0"/>
              </a:lnSpc>
              <a:defRPr/>
            </a:lvl1pPr>
          </a:lstStyle>
          <a:p>
            <a:pPr lvl="0"/>
            <a:r>
              <a:rPr lang="de-AT" dirty="0"/>
              <a:t> 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660E39D6-6B5D-455A-A188-1048C3C9BC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6093296"/>
            <a:ext cx="3465000" cy="378341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1">
                <a:solidFill>
                  <a:schemeClr val="bg1"/>
                </a:solidFill>
              </a:defRPr>
            </a:lvl1pPr>
            <a:lvl2pPr marL="0" indent="0">
              <a:lnSpc>
                <a:spcPts val="1351"/>
              </a:lnSpc>
              <a:buFontTx/>
              <a:buNone/>
              <a:defRPr sz="1333" b="0">
                <a:solidFill>
                  <a:schemeClr val="bg1"/>
                </a:solidFill>
              </a:defRPr>
            </a:lvl2pPr>
            <a:lvl3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3pPr>
            <a:lvl4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4pPr>
            <a:lvl5pPr marL="0" indent="0">
              <a:lnSpc>
                <a:spcPts val="1351"/>
              </a:lnSpc>
              <a:buFontTx/>
              <a:buNone/>
              <a:defRPr sz="1000" b="0">
                <a:solidFill>
                  <a:schemeClr val="bg1"/>
                </a:solidFill>
              </a:defRPr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First Level (Strong)</a:t>
            </a:r>
          </a:p>
          <a:p>
            <a:pPr lvl="1"/>
            <a:r>
              <a:rPr lang="en-US" noProof="0" dirty="0"/>
              <a:t>Second Level (Text)</a:t>
            </a:r>
          </a:p>
        </p:txBody>
      </p:sp>
    </p:spTree>
    <p:extLst>
      <p:ext uri="{BB962C8B-B14F-4D97-AF65-F5344CB8AC3E}">
        <p14:creationId xmlns:p14="http://schemas.microsoft.com/office/powerpoint/2010/main" val="4680080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621380A-5FB6-4DFB-922D-CC92A72256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59333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slide -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FD473FF2-142B-4BBC-8823-BAB28C2F9A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8FDEAC5-CB05-410E-9C13-A3BB95AA2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400" y="1592796"/>
            <a:ext cx="11017800" cy="2387600"/>
          </a:xfrm>
        </p:spPr>
        <p:txBody>
          <a:bodyPr anchor="b"/>
          <a:lstStyle>
            <a:lvl1pPr algn="ctr">
              <a:lnSpc>
                <a:spcPts val="4751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Add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50BC8719-547F-4D8D-A3C6-6842D0F18FC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0400" y="4275516"/>
            <a:ext cx="11017800" cy="1655763"/>
          </a:xfrm>
        </p:spPr>
        <p:txBody>
          <a:bodyPr>
            <a:no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noProof="0" dirty="0"/>
              <a:t>Add Subtitle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B0140E-32A7-4823-A87C-11F572A9F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60401" y="69891"/>
            <a:ext cx="385972" cy="2267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1B0BD8A-D178-4B00-A3F1-5503D969B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934" y="127799"/>
            <a:ext cx="597087" cy="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794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D20A4B97-3F05-4D38-BDB5-61788740123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  <a:lvl5pPr>
              <a:defRPr/>
            </a:lvl5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B620B50C-303A-44DC-8838-2B1CB94665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49600" y="2327328"/>
            <a:ext cx="5364000" cy="3663000"/>
          </a:xfrm>
        </p:spPr>
        <p:txBody>
          <a:bodyPr/>
          <a:lstStyle>
            <a:lvl1pPr>
              <a:defRPr/>
            </a:lvl1pPr>
            <a:lvl3pPr>
              <a:defRPr/>
            </a:lvl3pPr>
            <a:lvl5pPr>
              <a:defRPr/>
            </a:lvl5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4946405-6429-4EE3-9329-FF6E5526F3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EE0778A-932A-4793-BF0E-632C848BAD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000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9093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348C0BB-C58B-4EED-9C60-A6CDED1B59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E3F97B2E-B3AF-412F-8A5D-31126158717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4" y="1110600"/>
            <a:ext cx="3384551" cy="2313000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B3619771-C104-4967-8CE8-D32A6A767A6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3726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2" name="Bildplatzhalter 7">
            <a:extLst>
              <a:ext uri="{FF2B5EF4-FFF2-40B4-BE49-F238E27FC236}">
                <a16:creationId xmlns:a16="http://schemas.microsoft.com/office/drawing/2014/main" id="{EAAF7A8C-E9CD-42FC-9131-B1B15A78852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184357" y="11106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3" name="Bildplatzhalter 7">
            <a:extLst>
              <a:ext uri="{FF2B5EF4-FFF2-40B4-BE49-F238E27FC236}">
                <a16:creationId xmlns:a16="http://schemas.microsoft.com/office/drawing/2014/main" id="{8EA1D059-7D13-4EEF-9BA9-6012929D68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094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3F531061-ABBF-4531-8358-93F39A4E83C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403726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5" name="Bildplatzhalter 7">
            <a:extLst>
              <a:ext uri="{FF2B5EF4-FFF2-40B4-BE49-F238E27FC236}">
                <a16:creationId xmlns:a16="http://schemas.microsoft.com/office/drawing/2014/main" id="{1E2387E5-F9E6-4485-8261-961CB09031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84357" y="3861000"/>
            <a:ext cx="3384551" cy="23130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4F13C95D-47FB-4B84-9C64-194B515968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4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2B4C4DC-2824-4AA7-A434-E1CB702914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590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431A6461-DB7D-4C02-BD54-EC13C6C6198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27600" y="3501008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9E186AF5-D057-4662-99A5-C5B72C1022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3590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E28F596-0477-4144-9033-0F83600D517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27600" y="6237313"/>
            <a:ext cx="347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66185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7" name="Bildplatzhalter 7">
            <a:extLst>
              <a:ext uri="{FF2B5EF4-FFF2-40B4-BE49-F238E27FC236}">
                <a16:creationId xmlns:a16="http://schemas.microsoft.com/office/drawing/2014/main" id="{9B27A2E0-7828-42CC-94F2-52AC0B1B20E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3093" y="1904399"/>
            <a:ext cx="5272200" cy="4343400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4343400"/>
          </a:xfrm>
        </p:spPr>
        <p:txBody>
          <a:bodyPr/>
          <a:lstStyle/>
          <a:p>
            <a:r>
              <a:rPr lang="en-US" noProof="0"/>
              <a:t>Add Image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BDA83D7-ED1C-407C-95EF-259295D218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290960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87400" y="1904399"/>
            <a:ext cx="5272200" cy="3810855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</a:t>
            </a:r>
            <a:r>
              <a:rPr lang="de-DE" dirty="0" err="1"/>
              <a:t>Subtitle</a:t>
            </a:r>
            <a:endParaRPr lang="de-DE" dirty="0"/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536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4359674F-CF32-4FA5-9124-DD44149261B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40016" y="5823266"/>
            <a:ext cx="5364000" cy="278063"/>
          </a:xfrm>
        </p:spPr>
        <p:txBody>
          <a:bodyPr wrap="none">
            <a:noAutofit/>
          </a:bodyPr>
          <a:lstStyle>
            <a:lvl1pPr>
              <a:lnSpc>
                <a:spcPts val="1351"/>
              </a:lnSpc>
              <a:defRPr sz="1333" b="0"/>
            </a:lvl1pPr>
            <a:lvl2pPr marL="0" indent="0">
              <a:lnSpc>
                <a:spcPts val="1351"/>
              </a:lnSpc>
              <a:buFontTx/>
              <a:buNone/>
              <a:defRPr sz="1000" b="0"/>
            </a:lvl2pPr>
            <a:lvl3pPr marL="0" indent="0">
              <a:lnSpc>
                <a:spcPts val="1351"/>
              </a:lnSpc>
              <a:buFontTx/>
              <a:buNone/>
              <a:defRPr sz="1000" b="0"/>
            </a:lvl3pPr>
            <a:lvl4pPr marL="0" indent="0">
              <a:lnSpc>
                <a:spcPts val="1351"/>
              </a:lnSpc>
              <a:buFontTx/>
              <a:buNone/>
              <a:defRPr sz="1000" b="0"/>
            </a:lvl4pPr>
            <a:lvl5pPr marL="0" indent="0">
              <a:lnSpc>
                <a:spcPts val="1351"/>
              </a:lnSpc>
              <a:buFontTx/>
              <a:buNone/>
              <a:defRPr sz="1000" b="0"/>
            </a:lvl5pPr>
            <a:lvl6pPr marL="2285943" indent="0">
              <a:buNone/>
              <a:defRPr/>
            </a:lvl6pPr>
          </a:lstStyle>
          <a:p>
            <a:pPr lvl="0"/>
            <a:r>
              <a:rPr lang="en-US" noProof="0" dirty="0"/>
              <a:t>Caption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5D6EFE5-C676-44A1-95E3-7BF41C1B22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798E3C2C-C457-4971-B195-C7CE1F911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31315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2800" y="1904399"/>
            <a:ext cx="5272200" cy="3810855"/>
          </a:xfrm>
        </p:spPr>
        <p:txBody>
          <a:bodyPr/>
          <a:lstStyle/>
          <a:p>
            <a:r>
              <a:rPr lang="en-US" noProof="0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49600" y="1872797"/>
            <a:ext cx="536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49600" y="2327400"/>
            <a:ext cx="5364000" cy="3663000"/>
          </a:xfr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Ebene</a:t>
            </a:r>
          </a:p>
          <a:p>
            <a:pPr lvl="3"/>
            <a:r>
              <a:rPr lang="en-US" noProof="0" dirty="0"/>
              <a:t>Fourth Ebene</a:t>
            </a:r>
          </a:p>
          <a:p>
            <a:pPr lvl="4"/>
            <a:r>
              <a:rPr lang="en-US" noProof="0" dirty="0"/>
              <a:t>Fifth Ebene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BB9C48B-306B-4B7C-AF00-BA6C2F3CB5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E54D6B9B-188A-4CB1-80C1-74394219DCF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1" y="6165000"/>
            <a:ext cx="5364163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089499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2 Imag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61B2ED-64C5-4FE7-BA91-2546FE3DAB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1" name="Bildplatzhalter 7">
            <a:extLst>
              <a:ext uri="{FF2B5EF4-FFF2-40B4-BE49-F238E27FC236}">
                <a16:creationId xmlns:a16="http://schemas.microsoft.com/office/drawing/2014/main" id="{7B513B95-6E82-47E2-A6D3-36A6144EE18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404601" y="19044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6" name="Textplatzhalter 4">
            <a:extLst>
              <a:ext uri="{FF2B5EF4-FFF2-40B4-BE49-F238E27FC236}">
                <a16:creationId xmlns:a16="http://schemas.microsoft.com/office/drawing/2014/main" id="{0374397B-2532-4487-8D82-80CE5B6055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0400" y="1872797"/>
            <a:ext cx="3474000" cy="283411"/>
          </a:xfrm>
        </p:spPr>
        <p:txBody>
          <a:bodyPr>
            <a:noAutofit/>
          </a:bodyPr>
          <a:lstStyle>
            <a:lvl1pPr>
              <a:defRPr sz="1867" b="1"/>
            </a:lvl1pPr>
            <a:lvl2pPr marL="0" indent="0">
              <a:buFontTx/>
              <a:buNone/>
              <a:defRPr sz="1800" b="1"/>
            </a:lvl2pPr>
            <a:lvl3pPr marL="0" indent="0">
              <a:buFontTx/>
              <a:buNone/>
              <a:defRPr sz="1800" b="1"/>
            </a:lvl3pPr>
            <a:lvl4pPr marL="0" indent="0">
              <a:buFontTx/>
              <a:buNone/>
              <a:defRPr sz="1800" b="1"/>
            </a:lvl4pPr>
            <a:lvl5pPr marL="0" indent="0">
              <a:buFontTx/>
              <a:buNone/>
              <a:defRPr sz="1800" b="1"/>
            </a:lvl5pPr>
          </a:lstStyle>
          <a:p>
            <a:pPr lvl="0"/>
            <a:r>
              <a:rPr lang="en-US" noProof="0" dirty="0"/>
              <a:t>Add Subtitle</a:t>
            </a:r>
          </a:p>
        </p:txBody>
      </p:sp>
      <p:sp>
        <p:nvSpPr>
          <p:cNvPr id="8" name="Textplatzhalter 8">
            <a:extLst>
              <a:ext uri="{FF2B5EF4-FFF2-40B4-BE49-F238E27FC236}">
                <a16:creationId xmlns:a16="http://schemas.microsoft.com/office/drawing/2014/main" id="{49D831AE-EA9C-43ED-94DA-503FA68F90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400" y="2327400"/>
            <a:ext cx="3474000" cy="3663000"/>
          </a:xfrm>
        </p:spPr>
        <p:txBody>
          <a:bodyPr/>
          <a:lstStyle>
            <a:lvl1pPr>
              <a:defRPr/>
            </a:lvl1pPr>
            <a:lvl2pPr>
              <a:defRPr/>
            </a:lvl2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3" name="Textplatzhalter 8">
            <a:extLst>
              <a:ext uri="{FF2B5EF4-FFF2-40B4-BE49-F238E27FC236}">
                <a16:creationId xmlns:a16="http://schemas.microsoft.com/office/drawing/2014/main" id="{304CC4E7-09DC-4998-BCFA-AD280A0B1D9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27000" y="2327400"/>
            <a:ext cx="3474000" cy="366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Bildplatzhalter 7">
            <a:extLst>
              <a:ext uri="{FF2B5EF4-FFF2-40B4-BE49-F238E27FC236}">
                <a16:creationId xmlns:a16="http://schemas.microsoft.com/office/drawing/2014/main" id="{12AEE0D9-326B-43F0-8F21-F85ED918A673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404601" y="4165200"/>
            <a:ext cx="3384551" cy="2008800"/>
          </a:xfrm>
        </p:spPr>
        <p:txBody>
          <a:bodyPr/>
          <a:lstStyle>
            <a:lvl1pPr>
              <a:defRPr/>
            </a:lvl1pPr>
          </a:lstStyle>
          <a:p>
            <a:r>
              <a:rPr lang="de-AT" dirty="0"/>
              <a:t>Add Image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A554AB9-2B77-4A5E-8DE0-C5B9338233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Add Title</a:t>
            </a:r>
            <a:endParaRPr lang="de-AT" dirty="0"/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3135ED04-BF59-4DF8-B4BE-86B8797144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0552" y="6165000"/>
            <a:ext cx="3473849" cy="455400"/>
          </a:xfrm>
        </p:spPr>
        <p:txBody>
          <a:bodyPr>
            <a:noAutofit/>
          </a:bodyPr>
          <a:lstStyle>
            <a:lvl1pPr>
              <a:lnSpc>
                <a:spcPts val="1351"/>
              </a:lnSpc>
              <a:defRPr sz="1333"/>
            </a:lvl1pPr>
            <a:lvl2pPr marL="0" indent="0">
              <a:lnSpc>
                <a:spcPts val="1351"/>
              </a:lnSpc>
              <a:buNone/>
              <a:defRPr sz="1000"/>
            </a:lvl2pPr>
            <a:lvl3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3pPr>
            <a:lvl4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4pPr>
            <a:lvl5pPr marL="0" indent="0">
              <a:lnSpc>
                <a:spcPts val="1351"/>
              </a:lnSpc>
              <a:buFont typeface="Arial" panose="020B0604020202020204" pitchFamily="34" charset="0"/>
              <a:buNone/>
              <a:defRPr sz="1000"/>
            </a:lvl5pPr>
          </a:lstStyle>
          <a:p>
            <a:pPr lvl="0"/>
            <a:r>
              <a:rPr lang="de-DE" dirty="0" err="1"/>
              <a:t>Footnote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03728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3B7E9F3B-AF3E-792B-C69B-4CD41A1B4351}"/>
              </a:ext>
            </a:extLst>
          </p:cNvPr>
          <p:cNvSpPr txBox="1">
            <a:spLocks/>
          </p:cNvSpPr>
          <p:nvPr userDrawn="1"/>
        </p:nvSpPr>
        <p:spPr>
          <a:xfrm>
            <a:off x="590551" y="6165000"/>
            <a:ext cx="11017649" cy="4554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AT" sz="1200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86EC82A7-190F-5A32-0FD3-AFC4D2FD4D37}"/>
              </a:ext>
            </a:extLst>
          </p:cNvPr>
          <p:cNvSpPr txBox="1">
            <a:spLocks/>
          </p:cNvSpPr>
          <p:nvPr userDrawn="1"/>
        </p:nvSpPr>
        <p:spPr>
          <a:xfrm>
            <a:off x="590400" y="6478695"/>
            <a:ext cx="11011049" cy="3164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L. Valle, FCCee high-energy booster,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59686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727" r:id="rId12"/>
    <p:sldLayoutId id="2147483728" r:id="rId13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-4763" y="-4763"/>
            <a:ext cx="1224534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07288" y="87546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5" name="Textplatzhalter 5">
            <a:extLst>
              <a:ext uri="{FF2B5EF4-FFF2-40B4-BE49-F238E27FC236}">
                <a16:creationId xmlns:a16="http://schemas.microsoft.com/office/drawing/2014/main" id="{40D0FE22-CC60-05AF-FF8B-4F9ABC63B83D}"/>
              </a:ext>
            </a:extLst>
          </p:cNvPr>
          <p:cNvSpPr txBox="1">
            <a:spLocks/>
          </p:cNvSpPr>
          <p:nvPr userDrawn="1"/>
        </p:nvSpPr>
        <p:spPr>
          <a:xfrm>
            <a:off x="937260" y="102591"/>
            <a:ext cx="10411165" cy="3756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chemeClr val="bg1"/>
                </a:solidFill>
              </a:rPr>
              <a:t>Lina VALLE,		Beam dynamics and RF requirements for the </a:t>
            </a:r>
            <a:r>
              <a:rPr lang="en-US" sz="1200" noProof="0" dirty="0">
                <a:solidFill>
                  <a:schemeClr val="bg1"/>
                </a:solidFill>
              </a:rPr>
              <a:t>high-energy</a:t>
            </a:r>
            <a:r>
              <a:rPr lang="de-DE" sz="1200" dirty="0">
                <a:solidFill>
                  <a:schemeClr val="bg1"/>
                </a:solidFill>
              </a:rPr>
              <a:t> booster		FCC Week 2025	22/05/2025</a:t>
            </a:r>
            <a:endParaRPr lang="de-AT" sz="1200" dirty="0">
              <a:solidFill>
                <a:schemeClr val="bg1"/>
              </a:solidFill>
            </a:endParaRP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FA1B34EF-9B43-530C-C111-3503C6F78281}"/>
              </a:ext>
            </a:extLst>
          </p:cNvPr>
          <p:cNvSpPr txBox="1">
            <a:spLocks/>
          </p:cNvSpPr>
          <p:nvPr userDrawn="1"/>
        </p:nvSpPr>
        <p:spPr>
          <a:xfrm>
            <a:off x="590400" y="6478695"/>
            <a:ext cx="11011049" cy="3164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L. Valle, FCCee high-energy booster,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4284957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5FA7415-5972-43C8-8CE9-FFE3FD310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00" y="770400"/>
            <a:ext cx="11017800" cy="10720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noProof="0" dirty="0"/>
              <a:t>Add Title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4555103-0B7D-47E0-BAB5-A777A347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0400" y="2327249"/>
            <a:ext cx="11017800" cy="366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First Level (Running Text)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180CF0C-837C-4BFD-ADEC-CF0F22B3929F}"/>
              </a:ext>
            </a:extLst>
          </p:cNvPr>
          <p:cNvSpPr/>
          <p:nvPr/>
        </p:nvSpPr>
        <p:spPr>
          <a:xfrm>
            <a:off x="0" y="0"/>
            <a:ext cx="12192000" cy="4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67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2A45E14-11AD-4136-88E8-CBEC7C0819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0401" y="126621"/>
            <a:ext cx="385972" cy="22676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Autofit/>
          </a:bodyPr>
          <a:lstStyle>
            <a:lvl1pPr algn="r">
              <a:lnSpc>
                <a:spcPts val="1651"/>
              </a:lnSpc>
              <a:defRPr sz="1067">
                <a:solidFill>
                  <a:schemeClr val="bg1"/>
                </a:solidFill>
              </a:defRPr>
            </a:lvl1pPr>
          </a:lstStyle>
          <a:p>
            <a:fld id="{88A1DFE4-5FC5-43BD-BB7E-75EAD82B965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5072D71-1E30-4F23-8B4C-14B3F8F789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29" y="120000"/>
            <a:ext cx="597087" cy="240000"/>
          </a:xfrm>
          <a:prstGeom prst="rect">
            <a:avLst/>
          </a:prstGeo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D8C4E23-C702-9228-5C30-E24F1FC9869B}"/>
              </a:ext>
            </a:extLst>
          </p:cNvPr>
          <p:cNvSpPr txBox="1">
            <a:spLocks/>
          </p:cNvSpPr>
          <p:nvPr userDrawn="1"/>
        </p:nvSpPr>
        <p:spPr>
          <a:xfrm>
            <a:off x="590400" y="6478695"/>
            <a:ext cx="11011049" cy="3164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050" dirty="0"/>
              <a:t>L. Valle, FCCee high-energy booster, Journées Accélérateurs 2025</a:t>
            </a:r>
          </a:p>
        </p:txBody>
      </p:sp>
    </p:spTree>
    <p:extLst>
      <p:ext uri="{BB962C8B-B14F-4D97-AF65-F5344CB8AC3E}">
        <p14:creationId xmlns:p14="http://schemas.microsoft.com/office/powerpoint/2010/main" val="3719550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hf hdr="0" ftr="0" dt="0"/>
  <p:txStyles>
    <p:titleStyle>
      <a:lvl1pPr algn="l" defTabSz="914377" rtl="0" eaLnBrk="1" latinLnBrk="0" hangingPunct="1">
        <a:lnSpc>
          <a:spcPts val="4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23992" indent="-323992" algn="l" defTabSz="914377" rtl="0" eaLnBrk="1" latinLnBrk="0" hangingPunct="1">
        <a:lnSpc>
          <a:spcPts val="1851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47984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71976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95968" indent="-323992" algn="l" defTabSz="914377" rtl="0" eaLnBrk="1" latinLnBrk="0" hangingPunct="1">
        <a:lnSpc>
          <a:spcPts val="1851"/>
        </a:lnSpc>
        <a:spcBef>
          <a:spcPts val="0"/>
        </a:spcBef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3117">
          <p15:clr>
            <a:srgbClr val="F26B43"/>
          </p15:clr>
        </p15:guide>
        <p15:guide id="3" pos="90">
          <p15:clr>
            <a:srgbClr val="F26B43"/>
          </p15:clr>
        </p15:guide>
        <p15:guide id="4" pos="294">
          <p15:clr>
            <a:srgbClr val="F26B43"/>
          </p15:clr>
        </p15:guide>
        <p15:guide id="5" pos="1009">
          <p15:clr>
            <a:srgbClr val="F26B43"/>
          </p15:clr>
        </p15:guide>
        <p15:guide id="6" pos="1196">
          <p15:clr>
            <a:srgbClr val="F26B43"/>
          </p15:clr>
        </p15:guide>
        <p15:guide id="7" pos="5670">
          <p15:clr>
            <a:srgbClr val="F26B43"/>
          </p15:clr>
        </p15:guide>
        <p15:guide id="8" pos="5466">
          <p15:clr>
            <a:srgbClr val="F26B43"/>
          </p15:clr>
        </p15:guide>
        <p15:guide id="9" pos="2081">
          <p15:clr>
            <a:srgbClr val="F26B43"/>
          </p15:clr>
        </p15:guide>
        <p15:guide id="10" pos="1893">
          <p15:clr>
            <a:srgbClr val="F26B43"/>
          </p15:clr>
        </p15:guide>
        <p15:guide id="12" pos="2973">
          <p15:clr>
            <a:srgbClr val="F26B43"/>
          </p15:clr>
        </p15:guide>
        <p15:guide id="13" pos="2787">
          <p15:clr>
            <a:srgbClr val="F26B43"/>
          </p15:clr>
        </p15:guide>
        <p15:guide id="14" pos="4751">
          <p15:clr>
            <a:srgbClr val="F26B43"/>
          </p15:clr>
        </p15:guide>
        <p15:guide id="15" pos="4564">
          <p15:clr>
            <a:srgbClr val="F26B43"/>
          </p15:clr>
        </p15:guide>
        <p15:guide id="16" pos="3867">
          <p15:clr>
            <a:srgbClr val="F26B43"/>
          </p15:clr>
        </p15:guide>
        <p15:guide id="17" pos="3680">
          <p15:clr>
            <a:srgbClr val="F26B43"/>
          </p15:clr>
        </p15:guide>
        <p15:guide id="19" orient="horz" pos="123">
          <p15:clr>
            <a:srgbClr val="F26B43"/>
          </p15:clr>
        </p15:guide>
        <p15:guide id="21" orient="horz" pos="200">
          <p15:clr>
            <a:srgbClr val="F26B43"/>
          </p15:clr>
        </p15:guide>
        <p15:guide id="23" orient="horz" pos="387">
          <p15:clr>
            <a:srgbClr val="F26B43"/>
          </p15:clr>
        </p15:guide>
        <p15:guide id="24" orient="horz" pos="2819">
          <p15:clr>
            <a:srgbClr val="F26B43"/>
          </p15:clr>
        </p15:guide>
        <p15:guide id="25" orient="horz" pos="293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2.xml"/><Relationship Id="rId5" Type="http://schemas.openxmlformats.org/officeDocument/2006/relationships/hyperlink" Target="https://indico.cern.ch/event/1526568/contributions/6436488/attachments/3038176/5366053/FCC_WP1_25_03_2025.pdf" TargetMode="External"/><Relationship Id="rId4" Type="http://schemas.openxmlformats.org/officeDocument/2006/relationships/hyperlink" Target="https://indico.cern.ch/event/1491949/contributions/6286611/attachments/2999623/5285596/Six_Cell_800MHz_Design_Update.pdf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indico.cern.ch/event/1408515/contributions/6514110/attachments/3072212/5435659/FCCweek2025_SRF_CM_Design_Evolution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lond.web.cern.ch/" TargetMode="External"/><Relationship Id="rId4" Type="http://schemas.openxmlformats.org/officeDocument/2006/relationships/hyperlink" Target="https://indico.cern.ch/event/1498720/contributions/6384888/attachments/3022922/5334346/FCC_optics_meeting_27022025_IK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08515/contributions/6514116/attachments/3069718/5430426/FCC_week_2025_valle.pdf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gitlab.cern.ch/lvalle/feb_fcc-ee.git" TargetMode="Externa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e-groups.cern.ch/e-groups/EgroupsSubscription.do?egroupName=accelerator-ecr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10.png"/><Relationship Id="rId7" Type="http://schemas.openxmlformats.org/officeDocument/2006/relationships/hyperlink" Target="https://indico.cern.ch/event/1408515/contributions/6514097/attachments/3071971/5434887/FCC_Week_2025_IK.pdf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indico.cern.ch/event/1408515/contributions/6514110/attachments/3072212/5435659/FCCweek2025_SRF_CM_Design_Evolution.pdf" TargetMode="External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openxmlformats.org/officeDocument/2006/relationships/hyperlink" Target="https://indico.cern.ch/event/1408515/contributions/6514109/attachments/3071809/5461234/Accelerating%20cavities%20with%20HOM%20damping%20for%20FCC-ee.pdf" TargetMode="External"/><Relationship Id="rId4" Type="http://schemas.openxmlformats.org/officeDocument/2006/relationships/image" Target="../media/image141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408515/contributions/6514097/attachments/3071971/5434887/FCC_Week_2025_IK.pdf" TargetMode="External"/><Relationship Id="rId7" Type="http://schemas.openxmlformats.org/officeDocument/2006/relationships/hyperlink" Target="https://indico.cern.ch/event/1408515/contributions/6514110/attachments/3072212/5435659/FCCweek2025_SRF_CM_Design_Evolution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80.png"/><Relationship Id="rId10" Type="http://schemas.openxmlformats.org/officeDocument/2006/relationships/hyperlink" Target="https://indico.cern.ch/event/1408515/contributions/6514098/attachments/3071693/5434319/FCC_Week_2025_Syratchev.pdf" TargetMode="External"/><Relationship Id="rId4" Type="http://schemas.openxmlformats.org/officeDocument/2006/relationships/image" Target="../media/image1100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40.png"/><Relationship Id="rId7" Type="http://schemas.openxmlformats.org/officeDocument/2006/relationships/image" Target="../media/image330.png"/><Relationship Id="rId12" Type="http://schemas.openxmlformats.org/officeDocument/2006/relationships/image" Target="../media/image44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370.png"/><Relationship Id="rId5" Type="http://schemas.openxmlformats.org/officeDocument/2006/relationships/image" Target="../media/image41.png"/><Relationship Id="rId10" Type="http://schemas.openxmlformats.org/officeDocument/2006/relationships/image" Target="../media/image360.png"/><Relationship Id="rId4" Type="http://schemas.openxmlformats.org/officeDocument/2006/relationships/image" Target="../media/image300.png"/><Relationship Id="rId9" Type="http://schemas.openxmlformats.org/officeDocument/2006/relationships/image" Target="../media/image43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indico.cern.ch/event/1408515/contributions/6514097/attachments/3071971/5434887/FCC_Week_2025_IK.pdf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ern.ch/lvalle/feb_fcc-ee.git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Relationship Id="rId6" Type="http://schemas.openxmlformats.org/officeDocument/2006/relationships/hyperlink" Target="https://indico.cern.ch/event/1526568/contributions/6436488/attachments/3038176/5366053/FCC_WP1_25_03_2025.pdf" TargetMode="External"/><Relationship Id="rId5" Type="http://schemas.openxmlformats.org/officeDocument/2006/relationships/hyperlink" Target="https://indico.cern.ch/event/1539102/" TargetMode="External"/><Relationship Id="rId4" Type="http://schemas.openxmlformats.org/officeDocument/2006/relationships/hyperlink" Target="https://docs.google.com/spreadsheets/d/1qPyr8YWQChVHC_QEGvX3FsmE-Br0H4WD5py4XfcKQMg/edit?gid=0#gid=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491949/contributions/6286611/attachments/2999623/5285596/Six_Cell_800MHz_Design_Update.pdf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8.png"/><Relationship Id="rId4" Type="http://schemas.openxmlformats.org/officeDocument/2006/relationships/hyperlink" Target="https://indico.cern.ch/event/1526568/contributions/6436488/attachments/3038176/5366053/FCC_WP1_25_03_202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A4E0DB-9EB7-29EC-5953-B658C390D9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Longitudinal beam dynamics considerations of the FCC-ee high energy booster</a:t>
            </a:r>
            <a:endParaRPr lang="en-GB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7719AC5-FDAC-13F3-BA2B-834A9ED352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0400" y="4275516"/>
            <a:ext cx="11017800" cy="2201484"/>
          </a:xfrm>
        </p:spPr>
        <p:txBody>
          <a:bodyPr/>
          <a:lstStyle/>
          <a:p>
            <a:r>
              <a:rPr lang="en-US" b="1" dirty="0"/>
              <a:t>Lina Valle*</a:t>
            </a:r>
            <a:r>
              <a:rPr lang="en-US" dirty="0"/>
              <a:t>, Ivan Karpov, Rama </a:t>
            </a:r>
            <a:r>
              <a:rPr lang="en-US" dirty="0" err="1"/>
              <a:t>Calaga</a:t>
            </a:r>
            <a:r>
              <a:rPr lang="en-US" dirty="0"/>
              <a:t>, Heiko </a:t>
            </a:r>
            <a:r>
              <a:rPr lang="en-US" dirty="0" err="1"/>
              <a:t>Damerau</a:t>
            </a:r>
            <a:r>
              <a:rPr lang="en-US" dirty="0"/>
              <a:t> and Wolfgang </a:t>
            </a:r>
            <a:r>
              <a:rPr lang="en-US" dirty="0" err="1"/>
              <a:t>Hofle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pPr algn="l"/>
            <a:r>
              <a:rPr lang="en-US" dirty="0"/>
              <a:t>Acknowledgements: Birk Karlsen-</a:t>
            </a:r>
            <a:r>
              <a:rPr lang="en-US" dirty="0" err="1"/>
              <a:t>Bæck</a:t>
            </a:r>
            <a:r>
              <a:rPr lang="en-US" dirty="0"/>
              <a:t>, Antoine Chance, Karin Canderan, Elleanor Lamb,, Mariangela Marchi and all FCC-ee colleagues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Jour</a:t>
            </a:r>
            <a:r>
              <a:rPr lang="fr-FR" dirty="0"/>
              <a:t>nées Accélérateurs, 7-10 octobre 2025, Roscoff, France</a:t>
            </a:r>
          </a:p>
          <a:p>
            <a:pPr algn="l"/>
            <a:endParaRPr lang="fr-FR" dirty="0"/>
          </a:p>
          <a:p>
            <a:pPr algn="l"/>
            <a:r>
              <a:rPr lang="fr-FR" dirty="0"/>
              <a:t>*</a:t>
            </a:r>
            <a:r>
              <a:rPr lang="fr-FR" dirty="0" err="1"/>
              <a:t>lina.valle@cern.ch</a:t>
            </a:r>
            <a:endParaRPr lang="fr-FR" dirty="0"/>
          </a:p>
          <a:p>
            <a:pPr algn="l"/>
            <a:endParaRPr lang="en-US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8E7829-1567-AE7F-4B49-436916541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781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30A95-1412-04B9-CA80-D85CB5EC90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BC850-DEF9-2225-8CDB-4EAFF9BED6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10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D0850-AA8A-233D-7F16-2FF052450C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Adding damping wigglers…</a:t>
            </a:r>
            <a:endParaRPr lang="en-GB" sz="2000" dirty="0"/>
          </a:p>
          <a:p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98D98AC0-4DF3-AF75-20D3-1B0DC225C246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0399" y="2327400"/>
                <a:ext cx="5985069" cy="2128150"/>
              </a:xfrm>
            </p:spPr>
            <p:txBody>
              <a:bodyPr/>
              <a:lstStyle/>
              <a:p>
                <a:r>
                  <a:rPr lang="en-US" dirty="0"/>
                  <a:t>Already considered for stability considerations at injection*.</a:t>
                </a:r>
              </a:p>
              <a:p>
                <a:endParaRPr lang="en-US" u="sng" dirty="0"/>
              </a:p>
              <a:p>
                <a:r>
                  <a:rPr lang="en-US" u="sng" dirty="0"/>
                  <a:t>First approach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wigglers of constant magnetic field (1 T), 4.925 m long, 43 95 mm-long poles, gap of 20mm (collider specifications)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Natural energy spread at 45.6 GeV blows up from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 to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) 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98D98AC0-4DF3-AF75-20D3-1B0DC225C2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0399" y="2327400"/>
                <a:ext cx="5985069" cy="2128150"/>
              </a:xfrm>
              <a:blipFill>
                <a:blip r:embed="rId2"/>
                <a:stretch>
                  <a:fillRect l="-424" t="-1786" r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6232F12D-5922-6769-F786-9E66C568C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ramping strategies for Z mode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2381A5-9B5D-11F6-6C62-863498694C5F}"/>
              </a:ext>
            </a:extLst>
          </p:cNvPr>
          <p:cNvSpPr txBox="1"/>
          <p:nvPr/>
        </p:nvSpPr>
        <p:spPr>
          <a:xfrm>
            <a:off x="9622599" y="929391"/>
            <a:ext cx="2602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</a:rPr>
              <a:t>Maximum energy gain: 100 GeV/s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6A4CD-52C9-2245-A2F5-C84BF94145FC}"/>
              </a:ext>
            </a:extLst>
          </p:cNvPr>
          <p:cNvSpPr txBox="1"/>
          <p:nvPr/>
        </p:nvSpPr>
        <p:spPr>
          <a:xfrm>
            <a:off x="590400" y="4455550"/>
            <a:ext cx="59850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u="sng" dirty="0"/>
              <a:t>Idea</a:t>
            </a:r>
            <a:r>
              <a:rPr lang="en-GB" sz="1600" dirty="0"/>
              <a:t>: Switch the wigglers off during the ramp to restore the expected natural energy spread or move the beam away from the wiggler. </a:t>
            </a:r>
          </a:p>
          <a:p>
            <a:pPr algn="just"/>
            <a:r>
              <a:rPr lang="en-GB" sz="1600" dirty="0"/>
              <a:t>Acceleration and deceleration in 1.14 s 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A0EA13B-EB07-5E6A-C92E-9DBD40A6D1EA}"/>
              </a:ext>
            </a:extLst>
          </p:cNvPr>
          <p:cNvSpPr txBox="1">
            <a:spLocks/>
          </p:cNvSpPr>
          <p:nvPr/>
        </p:nvSpPr>
        <p:spPr>
          <a:xfrm>
            <a:off x="6240015" y="6029215"/>
            <a:ext cx="5985069" cy="45540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Optimized overshoot energy ramp with Particle Swarm Optimization (PSO)**</a:t>
            </a:r>
          </a:p>
          <a:p>
            <a:pPr algn="ctr"/>
            <a:r>
              <a:rPr lang="en-US" sz="1200" b="1" dirty="0"/>
              <a:t> including </a:t>
            </a:r>
            <a:r>
              <a:rPr lang="en-US" sz="1200" b="1" u="sng" dirty="0"/>
              <a:t>two damping wigglers disabled during the ramp</a:t>
            </a:r>
            <a:endParaRPr lang="en-GB" sz="1200" b="1" u="sng" dirty="0"/>
          </a:p>
        </p:txBody>
      </p:sp>
      <p:pic>
        <p:nvPicPr>
          <p:cNvPr id="15" name="Picture 14" descr="A graph of energy levels&#10;&#10;AI-generated content may be incorrect.">
            <a:extLst>
              <a:ext uri="{FF2B5EF4-FFF2-40B4-BE49-F238E27FC236}">
                <a16:creationId xmlns:a16="http://schemas.microsoft.com/office/drawing/2014/main" id="{63622F3D-94EF-3549-E38F-9F4D7E2B8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24" y="1606442"/>
            <a:ext cx="4469250" cy="44692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513DA2-D8AB-518B-6770-B3501BC783CD}"/>
              </a:ext>
            </a:extLst>
          </p:cNvPr>
          <p:cNvSpPr txBox="1"/>
          <p:nvPr/>
        </p:nvSpPr>
        <p:spPr>
          <a:xfrm>
            <a:off x="669913" y="5596325"/>
            <a:ext cx="5030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5"/>
                </a:solidFill>
              </a:rPr>
              <a:t>Getting closer to the target parameters. Wiggler parameters to be optimized.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32E5A9ED-0E92-06BC-253B-DEC2CECD2AE6}"/>
              </a:ext>
            </a:extLst>
          </p:cNvPr>
          <p:cNvSpPr txBox="1">
            <a:spLocks/>
          </p:cNvSpPr>
          <p:nvPr/>
        </p:nvSpPr>
        <p:spPr>
          <a:xfrm>
            <a:off x="742951" y="6317400"/>
            <a:ext cx="5364163" cy="455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Font typeface="Arial" panose="020B0604020202020204" pitchFamily="34" charset="0"/>
              <a:buNone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3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* </a:t>
            </a:r>
            <a:r>
              <a:rPr lang="en-GB" sz="1100" dirty="0"/>
              <a:t>S. Gorgi Zadeh,  </a:t>
            </a:r>
            <a:r>
              <a:rPr lang="en-GB" sz="1100" dirty="0">
                <a:hlinkClick r:id="rId4"/>
              </a:rPr>
              <a:t>FM passband</a:t>
            </a:r>
            <a:br>
              <a:rPr lang="en-US" sz="1100" dirty="0"/>
            </a:br>
            <a:r>
              <a:rPr lang="en-US" sz="1100" dirty="0"/>
              <a:t>**L.Valle, </a:t>
            </a:r>
            <a:r>
              <a:rPr lang="en-GB" sz="1100" dirty="0">
                <a:hlinkClick r:id="rId5"/>
              </a:rPr>
              <a:t>FCC_WP1_25_03_2025.pdf</a:t>
            </a:r>
            <a:endParaRPr lang="en-US" sz="11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5240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FB997-9272-B757-7276-C9FC86F32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3916E5-A7D2-EF60-8815-D6B2FB2A5D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3739B10-0A3F-71F1-900C-D44BB7C37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Voltage per cavity program including Reverse Phase Operation</a:t>
            </a:r>
            <a:endParaRPr lang="en-GB" dirty="0"/>
          </a:p>
        </p:txBody>
      </p:sp>
      <p:pic>
        <p:nvPicPr>
          <p:cNvPr id="14" name="Picture 13" descr="A diagram of a voltage&#10;&#10;AI-generated content may be incorrect.">
            <a:extLst>
              <a:ext uri="{FF2B5EF4-FFF2-40B4-BE49-F238E27FC236}">
                <a16:creationId xmlns:a16="http://schemas.microsoft.com/office/drawing/2014/main" id="{1F934856-FF30-5EFC-A89E-698343546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8" y="2238474"/>
            <a:ext cx="5373600" cy="447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025B2-7551-54A9-9A77-8D3EDCC4FC84}"/>
              </a:ext>
            </a:extLst>
          </p:cNvPr>
          <p:cNvSpPr txBox="1"/>
          <p:nvPr/>
        </p:nvSpPr>
        <p:spPr>
          <a:xfrm>
            <a:off x="637448" y="1893955"/>
            <a:ext cx="5169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overshoot</a:t>
            </a:r>
            <a:r>
              <a:rPr lang="en-US" sz="1600" b="1" dirty="0">
                <a:solidFill>
                  <a:srgbClr val="FF4A29"/>
                </a:solidFill>
                <a:latin typeface="Arial"/>
              </a:rPr>
              <a:t>, no damping wigglers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4A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7A4C647F-3FE6-FCD5-FEF5-67E395BD45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49600" y="1872000"/>
                <a:ext cx="5715000" cy="44780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914377" rtl="0" eaLnBrk="1" latinLnBrk="0" hangingPunct="1">
                  <a:lnSpc>
                    <a:spcPts val="1851"/>
                  </a:lnSpc>
                  <a:spcBef>
                    <a:spcPts val="1851"/>
                  </a:spcBef>
                  <a:buFont typeface="Arial" panose="020B0604020202020204" pitchFamily="34" charset="0"/>
                  <a:buNone/>
                  <a:defRPr sz="1867" b="1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29984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tabLst>
                    <a:tab pos="5273868" algn="r"/>
                  </a:tabLst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493963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None/>
                  <a:tabLst>
                    <a:tab pos="5273868" algn="r"/>
                  </a:tabLst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493963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None/>
                  <a:tabLst>
                    <a:tab pos="5273868" algn="r"/>
                  </a:tabLst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493963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None/>
                  <a:tabLst>
                    <a:tab pos="5273868" algn="r"/>
                  </a:tabLst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Reverse Phase Operation voltage per cavity (identical for all cavities) and phase verify: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Conservation of the energy gain</a:t>
                </a:r>
              </a:p>
              <a:p>
                <a:br>
                  <a:rPr lang="en-US" sz="1800" b="0" dirty="0"/>
                </a:br>
                <a:endParaRPr lang="en-US" sz="18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𝑐𝑎𝑣</m:t>
                              </m:r>
                            </m:sub>
                          </m:sSub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</a:rPr>
                                <m:t>𝑐𝑎𝑣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 smtClean="0">
                                      <a:solidFill>
                                        <a:schemeClr val="accent3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chemeClr val="accent3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solidFill>
                                        <a:schemeClr val="accent3">
                                          <a:lumMod val="60000"/>
                                          <a:lumOff val="4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func>
                        <m:func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6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800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800" b="0" dirty="0"/>
                  <a:t>Conservation of the synchrotron tune </a:t>
                </a:r>
                <a:br>
                  <a:rPr lang="en-US" sz="1800" b="0" dirty="0"/>
                </a:br>
                <a:endParaRPr lang="en-US" sz="1800" b="0" dirty="0"/>
              </a:p>
              <a:p>
                <a:pPr lvl="0" defTabSz="685727">
                  <a:lnSpc>
                    <a:spcPct val="100000"/>
                  </a:lnSpc>
                  <a:spcBef>
                    <a:spcPts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𝑐𝑎𝑣</m:t>
                              </m:r>
                            </m:sub>
                          </m:sSub>
                        </m:e>
                      </m:d>
                      <m:r>
                        <a:rPr lang="en-US" sz="1600" b="0" i="1">
                          <a:solidFill>
                            <a:srgbClr val="0F124A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600" b="0" i="1">
                          <a:solidFill>
                            <a:srgbClr val="0F124A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d>
                        <m:dPr>
                          <m:begChr m:val="|"/>
                          <m:endChr m:val="|"/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𝑐𝑎𝑣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1600" b="0" i="1" smtClean="0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b="0" i="1">
                                      <a:solidFill>
                                        <a:srgbClr val="0F124A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1600" b="0" i="1">
                          <a:solidFill>
                            <a:srgbClr val="0F124A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𝑡𝑜𝑡</m:t>
                          </m:r>
                        </m:sub>
                      </m:sSub>
                      <m:func>
                        <m:funcPr>
                          <m:ctrlPr>
                            <a:rPr lang="en-US" sz="1600" b="0" i="1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600" b="0" i="0" smtClean="0">
                              <a:solidFill>
                                <a:srgbClr val="0F124A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00" b="0" i="1">
                                  <a:solidFill>
                                    <a:srgbClr val="0F124A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e>
                      </m:func>
                    </m:oMath>
                  </m:oMathPara>
                </a14:m>
                <a:endParaRPr lang="en-US" sz="1600" b="0" dirty="0">
                  <a:solidFill>
                    <a:srgbClr val="0F124A"/>
                  </a:solidFill>
                </a:endParaRPr>
              </a:p>
              <a:p>
                <a:pPr lvl="0" defTabSz="685727">
                  <a:lnSpc>
                    <a:spcPct val="100000"/>
                  </a:lnSpc>
                  <a:spcBef>
                    <a:spcPts val="0"/>
                  </a:spcBef>
                </a:pPr>
                <a:endParaRPr lang="en-US" sz="1600" b="0" dirty="0">
                  <a:solidFill>
                    <a:srgbClr val="0F124A"/>
                  </a:solidFill>
                </a:endParaRPr>
              </a:p>
              <a:p>
                <a:endParaRPr lang="en-GB" sz="1800" b="0" dirty="0"/>
              </a:p>
            </p:txBody>
          </p:sp>
        </mc:Choice>
        <mc:Fallback>
          <p:sp>
            <p:nvSpPr>
              <p:cNvPr id="3" name="Text Placeholder 3">
                <a:extLst>
                  <a:ext uri="{FF2B5EF4-FFF2-40B4-BE49-F238E27FC236}">
                    <a16:creationId xmlns:a16="http://schemas.microsoft.com/office/drawing/2014/main" id="{7A4C647F-3FE6-FCD5-FEF5-67E395BD4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600" y="1872000"/>
                <a:ext cx="5715000" cy="4478000"/>
              </a:xfrm>
              <a:prstGeom prst="rect">
                <a:avLst/>
              </a:prstGeom>
              <a:blipFill>
                <a:blip r:embed="rId4"/>
                <a:stretch>
                  <a:fillRect l="-887" t="-1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D45854-7914-2F76-2123-4B3B7DB7F9B7}"/>
              </a:ext>
            </a:extLst>
          </p:cNvPr>
          <p:cNvSpPr txBox="1"/>
          <p:nvPr/>
        </p:nvSpPr>
        <p:spPr>
          <a:xfrm>
            <a:off x="6486589" y="6049918"/>
            <a:ext cx="4806821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A. Blednykh et al, https://</a:t>
            </a:r>
            <a:r>
              <a:rPr lang="en-US" dirty="0" err="1"/>
              <a:t>www.osti.gov</a:t>
            </a:r>
            <a:r>
              <a:rPr lang="en-US" dirty="0"/>
              <a:t>/servlets/purl/1888292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79DFDC4-E1AE-BA22-9BE9-3D0B82D7D919}"/>
              </a:ext>
            </a:extLst>
          </p:cNvPr>
          <p:cNvSpPr txBox="1">
            <a:spLocks/>
          </p:cNvSpPr>
          <p:nvPr/>
        </p:nvSpPr>
        <p:spPr>
          <a:xfrm>
            <a:off x="4454513" y="4057432"/>
            <a:ext cx="1128584" cy="58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reset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CBA3A0D-C43C-A170-B238-1DEFC9F5A4B8}"/>
              </a:ext>
            </a:extLst>
          </p:cNvPr>
          <p:cNvSpPr txBox="1">
            <a:spLocks/>
          </p:cNvSpPr>
          <p:nvPr/>
        </p:nvSpPr>
        <p:spPr>
          <a:xfrm>
            <a:off x="998119" y="4641632"/>
            <a:ext cx="3627406" cy="7812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Reverse Phase Operation</a:t>
            </a:r>
          </a:p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F124A"/>
                </a:solidFill>
                <a:latin typeface="Arial"/>
              </a:rPr>
              <a:t>Accumulation and acceleration</a:t>
            </a:r>
          </a:p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F124A"/>
                </a:solidFill>
                <a:latin typeface="Arial"/>
              </a:rPr>
              <a:t>ramp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021FAB-1FCE-6528-6667-E0F92B502E4C}"/>
              </a:ext>
            </a:extLst>
          </p:cNvPr>
          <p:cNvCxnSpPr>
            <a:cxnSpLocks/>
          </p:cNvCxnSpPr>
          <p:nvPr/>
        </p:nvCxnSpPr>
        <p:spPr>
          <a:xfrm flipH="1" flipV="1">
            <a:off x="6604000" y="3898458"/>
            <a:ext cx="0" cy="329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7ABB3B-36C1-0510-12E1-9F2BB63FAA83}"/>
              </a:ext>
            </a:extLst>
          </p:cNvPr>
          <p:cNvSpPr txBox="1"/>
          <p:nvPr/>
        </p:nvSpPr>
        <p:spPr>
          <a:xfrm>
            <a:off x="5905489" y="4172912"/>
            <a:ext cx="15398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2"/>
                </a:solidFill>
              </a:rPr>
              <a:t>Number of focusing cavities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AD62AC6-FFC2-934E-6193-9EC7B27F03C4}"/>
              </a:ext>
            </a:extLst>
          </p:cNvPr>
          <p:cNvCxnSpPr>
            <a:cxnSpLocks/>
          </p:cNvCxnSpPr>
          <p:nvPr/>
        </p:nvCxnSpPr>
        <p:spPr>
          <a:xfrm>
            <a:off x="7726347" y="3357178"/>
            <a:ext cx="0" cy="26243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884B58-BFC3-A1B1-61DD-7737C15B3514}"/>
              </a:ext>
            </a:extLst>
          </p:cNvPr>
          <p:cNvSpPr txBox="1"/>
          <p:nvPr/>
        </p:nvSpPr>
        <p:spPr>
          <a:xfrm>
            <a:off x="6860559" y="3014284"/>
            <a:ext cx="17315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Synchronous phase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C0C25A5-69BB-E41D-8D93-2224DE8092CC}"/>
              </a:ext>
            </a:extLst>
          </p:cNvPr>
          <p:cNvCxnSpPr>
            <a:cxnSpLocks/>
          </p:cNvCxnSpPr>
          <p:nvPr/>
        </p:nvCxnSpPr>
        <p:spPr>
          <a:xfrm>
            <a:off x="10990247" y="3329169"/>
            <a:ext cx="0" cy="262432"/>
          </a:xfrm>
          <a:prstGeom prst="straightConnector1">
            <a:avLst/>
          </a:prstGeom>
          <a:ln>
            <a:solidFill>
              <a:schemeClr val="accent4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0F2CAA1-D12B-E3E2-C93B-DDACCC559982}"/>
              </a:ext>
            </a:extLst>
          </p:cNvPr>
          <p:cNvSpPr txBox="1"/>
          <p:nvPr/>
        </p:nvSpPr>
        <p:spPr>
          <a:xfrm>
            <a:off x="10190547" y="3014284"/>
            <a:ext cx="153981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Total voltage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E1C4C9-CAB4-D507-0363-F8AE39160214}"/>
              </a:ext>
            </a:extLst>
          </p:cNvPr>
          <p:cNvCxnSpPr>
            <a:cxnSpLocks/>
          </p:cNvCxnSpPr>
          <p:nvPr/>
        </p:nvCxnSpPr>
        <p:spPr>
          <a:xfrm>
            <a:off x="9164465" y="4971154"/>
            <a:ext cx="0" cy="2624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3FE1F83-B9F4-419B-2A70-A4CA0AB6D126}"/>
              </a:ext>
            </a:extLst>
          </p:cNvPr>
          <p:cNvSpPr txBox="1"/>
          <p:nvPr/>
        </p:nvSpPr>
        <p:spPr>
          <a:xfrm>
            <a:off x="8337194" y="4177392"/>
            <a:ext cx="1539812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Voltage per cavity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E20106B-58B1-E92E-C1CD-CF79E08266C6}"/>
              </a:ext>
            </a:extLst>
          </p:cNvPr>
          <p:cNvCxnSpPr>
            <a:cxnSpLocks/>
          </p:cNvCxnSpPr>
          <p:nvPr/>
        </p:nvCxnSpPr>
        <p:spPr>
          <a:xfrm flipH="1" flipV="1">
            <a:off x="10477500" y="3898458"/>
            <a:ext cx="201377" cy="256227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9CC5B03-F638-E193-C7A1-8F9BC20D3B8D}"/>
              </a:ext>
            </a:extLst>
          </p:cNvPr>
          <p:cNvSpPr txBox="1"/>
          <p:nvPr/>
        </p:nvSpPr>
        <p:spPr>
          <a:xfrm>
            <a:off x="10190547" y="4156967"/>
            <a:ext cx="15398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Defocusing cavity phase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73FA1ED5-A36A-06EF-A746-70C239B332ED}"/>
              </a:ext>
            </a:extLst>
          </p:cNvPr>
          <p:cNvCxnSpPr>
            <a:cxnSpLocks/>
          </p:cNvCxnSpPr>
          <p:nvPr/>
        </p:nvCxnSpPr>
        <p:spPr>
          <a:xfrm flipV="1">
            <a:off x="9115577" y="3874843"/>
            <a:ext cx="0" cy="274320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B8DEEBE-BA9B-0476-044F-B83FCCB85BDB}"/>
              </a:ext>
            </a:extLst>
          </p:cNvPr>
          <p:cNvCxnSpPr>
            <a:cxnSpLocks/>
          </p:cNvCxnSpPr>
          <p:nvPr/>
        </p:nvCxnSpPr>
        <p:spPr>
          <a:xfrm>
            <a:off x="4168325" y="5037220"/>
            <a:ext cx="45720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77A383A-0317-FD58-CA9F-A050C07EF961}"/>
              </a:ext>
            </a:extLst>
          </p:cNvPr>
          <p:cNvCxnSpPr>
            <a:cxnSpLocks/>
          </p:cNvCxnSpPr>
          <p:nvPr/>
        </p:nvCxnSpPr>
        <p:spPr>
          <a:xfrm flipH="1">
            <a:off x="1028238" y="5032266"/>
            <a:ext cx="457200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1667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0B5186-024E-45A3-2D8A-87418F10F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aph of a graph&#10;&#10;AI-generated content may be incorrect.">
            <a:extLst>
              <a:ext uri="{FF2B5EF4-FFF2-40B4-BE49-F238E27FC236}">
                <a16:creationId xmlns:a16="http://schemas.microsoft.com/office/drawing/2014/main" id="{162EBCF2-FC1C-30D9-2D2A-2080DF2829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37" y="2259506"/>
            <a:ext cx="5040026" cy="42000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73D878-08EC-D1E2-2231-B93027C580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12</a:t>
            </a:fld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883B323-BD68-B5E2-93A3-504CE5F86616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842114" y="1574798"/>
                <a:ext cx="5253886" cy="2252439"/>
              </a:xfrm>
            </p:spPr>
            <p:txBody>
              <a:bodyPr/>
              <a:lstStyle/>
              <a:p>
                <a:pPr algn="just"/>
                <a:r>
                  <a:rPr lang="en-US" sz="1600" b="0" dirty="0"/>
                  <a:t>Dynamic power loss is the power dissipated in the RF cavity from its own resistivity. For a superconducting RF cavity, the dynamic power loss is expressed as:</a:t>
                </a:r>
                <a:r>
                  <a:rPr lang="en-US" sz="1600" dirty="0"/>
                  <a:t> </a:t>
                </a:r>
              </a:p>
              <a:p>
                <a:r>
                  <a:rPr lang="en-US" sz="1600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𝒅</m:t>
                          </m:r>
                        </m:sub>
                      </m:sSub>
                      <m:r>
                        <a:rPr lang="en-US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𝒄𝒂𝒗</m:t>
                              </m:r>
                            </m:sub>
                            <m:sup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num>
                        <m:den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𝑹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_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𝑸</m:t>
                          </m:r>
                          <m:r>
                            <a:rPr lang="en-US" sz="1600" b="1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sSub>
                            <m:sSubPr>
                              <m:ctrlP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𝑸</m:t>
                              </m:r>
                            </m:e>
                            <m:sub>
                              <m:r>
                                <a:rPr lang="en-US" sz="1600" b="1" i="1" smtClean="0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algn="just"/>
                <a:r>
                  <a:rPr lang="en-US" sz="1600" b="0" dirty="0"/>
                  <a:t>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𝑐𝑎𝑣</m:t>
                        </m:r>
                      </m:sub>
                    </m:sSub>
                  </m:oMath>
                </a14:m>
                <a:r>
                  <a:rPr lang="en-US" sz="1600" b="0" dirty="0"/>
                  <a:t> the voltage per cavity,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600" b="0" dirty="0"/>
                  <a:t> the unloaded Q-factor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1600" b="0" dirty="0"/>
                  <a:t> a geometry-dependent factor</a:t>
                </a:r>
                <a:r>
                  <a:rPr lang="en-US" b="0" dirty="0"/>
                  <a:t>.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883B323-BD68-B5E2-93A3-504CE5F866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842114" y="1574798"/>
                <a:ext cx="5253886" cy="2252439"/>
              </a:xfrm>
              <a:blipFill>
                <a:blip r:embed="rId4"/>
                <a:stretch>
                  <a:fillRect l="-723" t="-1117" r="-482" b="-4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719C673F-DE05-E1D5-5742-6895B6627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" y="770400"/>
            <a:ext cx="11455973" cy="1072088"/>
          </a:xfrm>
        </p:spPr>
        <p:txBody>
          <a:bodyPr/>
          <a:lstStyle/>
          <a:p>
            <a:r>
              <a:rPr lang="en-US" dirty="0"/>
              <a:t>Dynamic power losses in the high-energy booster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F9F281-674D-B0D3-9963-4A959E5D2924}"/>
                  </a:ext>
                </a:extLst>
              </p:cNvPr>
              <p:cNvSpPr txBox="1"/>
              <p:nvPr/>
            </p:nvSpPr>
            <p:spPr>
              <a:xfrm>
                <a:off x="9137250" y="4134688"/>
                <a:ext cx="2120032" cy="7386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accent6"/>
                    </a:solidFill>
                  </a:rPr>
                  <a:t>Arbitrary start of the accelerating ramp for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𝑊𝑊</m:t>
                    </m:r>
                  </m:oMath>
                </a14:m>
                <a:r>
                  <a:rPr lang="en-GB" sz="1400" dirty="0">
                    <a:solidFill>
                      <a:schemeClr val="accent6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𝑍𝐻</m:t>
                    </m:r>
                  </m:oMath>
                </a14:m>
                <a:r>
                  <a:rPr lang="en-GB" sz="1400" dirty="0">
                    <a:solidFill>
                      <a:schemeClr val="accent6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1400" b="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140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b="0" i="1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US" sz="14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F9F281-674D-B0D3-9963-4A959E5D29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7250" y="4134688"/>
                <a:ext cx="2120032" cy="738664"/>
              </a:xfrm>
              <a:prstGeom prst="rect">
                <a:avLst/>
              </a:prstGeom>
              <a:blipFill>
                <a:blip r:embed="rId5"/>
                <a:stretch>
                  <a:fillRect t="-826" b="-826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30EF8CA-A4C4-B12C-0067-4537872CBA3C}"/>
              </a:ext>
            </a:extLst>
          </p:cNvPr>
          <p:cNvSpPr txBox="1">
            <a:spLocks/>
          </p:cNvSpPr>
          <p:nvPr/>
        </p:nvSpPr>
        <p:spPr>
          <a:xfrm>
            <a:off x="6794344" y="1681673"/>
            <a:ext cx="4807256" cy="3806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1851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/>
              <a:t>Dynamic power loss during different booster cycles</a:t>
            </a:r>
          </a:p>
          <a:p>
            <a:pPr algn="ctr"/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17BBA3-A01D-DB71-8E57-9CEA27EB2FFB}"/>
              </a:ext>
            </a:extLst>
          </p:cNvPr>
          <p:cNvSpPr txBox="1"/>
          <p:nvPr/>
        </p:nvSpPr>
        <p:spPr>
          <a:xfrm>
            <a:off x="8497328" y="2364234"/>
            <a:ext cx="22968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→ </a:t>
            </a:r>
            <a:r>
              <a:rPr lang="en-US" sz="1600" b="1" dirty="0">
                <a:solidFill>
                  <a:srgbClr val="FF0000"/>
                </a:solidFill>
              </a:rPr>
              <a:t>Lower than the static heat loads in all modes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(#350 – 500W)</a:t>
            </a:r>
            <a:r>
              <a:rPr lang="en-GB" sz="1600" b="1" dirty="0">
                <a:solidFill>
                  <a:srgbClr val="FF0000"/>
                </a:solidFill>
              </a:rPr>
              <a:t> *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30FCBE-A60B-E121-5BB7-F32166CEE334}"/>
              </a:ext>
            </a:extLst>
          </p:cNvPr>
          <p:cNvSpPr txBox="1"/>
          <p:nvPr/>
        </p:nvSpPr>
        <p:spPr>
          <a:xfrm>
            <a:off x="9137250" y="3322074"/>
            <a:ext cx="2352483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K. Canderan, </a:t>
            </a: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FCCweek2025_SRF_CM_Design_Evolution.pdf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A6F325AE-5CFC-8803-495F-32F769196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9519567"/>
              </p:ext>
            </p:extLst>
          </p:nvPr>
        </p:nvGraphicFramePr>
        <p:xfrm>
          <a:off x="847979" y="3922238"/>
          <a:ext cx="5259470" cy="23717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4942">
                  <a:extLst>
                    <a:ext uri="{9D8B030D-6E8A-4147-A177-3AD203B41FA5}">
                      <a16:colId xmlns:a16="http://schemas.microsoft.com/office/drawing/2014/main" val="4208920326"/>
                    </a:ext>
                  </a:extLst>
                </a:gridCol>
                <a:gridCol w="826132">
                  <a:extLst>
                    <a:ext uri="{9D8B030D-6E8A-4147-A177-3AD203B41FA5}">
                      <a16:colId xmlns:a16="http://schemas.microsoft.com/office/drawing/2014/main" val="2644279136"/>
                    </a:ext>
                  </a:extLst>
                </a:gridCol>
                <a:gridCol w="826132">
                  <a:extLst>
                    <a:ext uri="{9D8B030D-6E8A-4147-A177-3AD203B41FA5}">
                      <a16:colId xmlns:a16="http://schemas.microsoft.com/office/drawing/2014/main" val="3243972124"/>
                    </a:ext>
                  </a:extLst>
                </a:gridCol>
                <a:gridCol w="826132">
                  <a:extLst>
                    <a:ext uri="{9D8B030D-6E8A-4147-A177-3AD203B41FA5}">
                      <a16:colId xmlns:a16="http://schemas.microsoft.com/office/drawing/2014/main" val="2042739708"/>
                    </a:ext>
                  </a:extLst>
                </a:gridCol>
                <a:gridCol w="826132">
                  <a:extLst>
                    <a:ext uri="{9D8B030D-6E8A-4147-A177-3AD203B41FA5}">
                      <a16:colId xmlns:a16="http://schemas.microsoft.com/office/drawing/2014/main" val="3649881173"/>
                    </a:ext>
                  </a:extLst>
                </a:gridCol>
              </a:tblGrid>
              <a:tr h="408653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/>
                        <a:t>Duty factor for all physics modes</a:t>
                      </a:r>
                    </a:p>
                  </a:txBody>
                  <a:tcPr marL="45720" marR="4572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Z</a:t>
                      </a:r>
                      <a:endParaRPr lang="en-GB" sz="1400" b="1" dirty="0"/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WW</a:t>
                      </a:r>
                      <a:endParaRPr lang="en-GB" sz="14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ZH</a:t>
                      </a:r>
                      <a:endParaRPr lang="en-GB" sz="1400" b="1" dirty="0"/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ttbar</a:t>
                      </a:r>
                      <a:endParaRPr lang="en-GB" sz="1400" b="1" dirty="0"/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910309797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Peak [W]</a:t>
                      </a:r>
                      <a:endParaRPr lang="en-GB" sz="1400" b="1" dirty="0"/>
                    </a:p>
                  </a:txBody>
                  <a:tcPr marL="45720" marR="4572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2.21</a:t>
                      </a:r>
                      <a:endParaRPr lang="en-GB" sz="14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9.30</a:t>
                      </a:r>
                      <a:endParaRPr lang="en-GB" sz="14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16.2</a:t>
                      </a:r>
                      <a:endParaRPr lang="en-GB" sz="14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/>
                        <a:t>25.7</a:t>
                      </a:r>
                      <a:endParaRPr lang="en-GB" sz="1400" b="0" dirty="0"/>
                    </a:p>
                  </a:txBody>
                  <a:tcPr marL="45720" marR="4572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909811"/>
                  </a:ext>
                </a:extLst>
              </a:tr>
              <a:tr h="40865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Average [W]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0.676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1.29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1.42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2.02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993275"/>
                  </a:ext>
                </a:extLst>
              </a:tr>
              <a:tr h="43943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Integrated power [W.s]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2.66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10.1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14.2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20.2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6407322"/>
                  </a:ext>
                </a:extLst>
              </a:tr>
              <a:tr h="43943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Duty factor (average/peak)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0.31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0.14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0.088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0.079</a:t>
                      </a:r>
                      <a:endParaRPr lang="en-GB" sz="1400" b="1" dirty="0"/>
                    </a:p>
                  </a:txBody>
                  <a:tcPr marL="45720" marR="4572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7721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28702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1360-70F2-6E0E-C3FA-2B02F8843A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 transients at injection z mode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CC30F7-0C7C-DEAF-7663-5D7A1F7028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1" i="1" dirty="0"/>
              <a:t>Overshoot energy ramp, no damping wigglers.</a:t>
            </a:r>
          </a:p>
          <a:p>
            <a:br>
              <a:rPr lang="en-US" dirty="0"/>
            </a:br>
            <a:r>
              <a:rPr lang="en-US" dirty="0"/>
              <a:t>Results are subjected to large variations depending on the energy ramp strategy and use of damping wigglers throughout the booster cycle.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BE8D5A-DEB8-F4F6-29DB-4CAC2F475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092483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B20DF-BDE6-7D35-9E43-FD70E2B55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33745D-6953-7161-E51B-EE35185C0B3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14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BD0C51-5F97-C0CF-504C-578713D4A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" y="770400"/>
            <a:ext cx="11365307" cy="1072088"/>
          </a:xfrm>
        </p:spPr>
        <p:txBody>
          <a:bodyPr/>
          <a:lstStyle/>
          <a:p>
            <a:r>
              <a:rPr lang="en-US" dirty="0"/>
              <a:t>RF power requirements in the booster with optimal detuning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141F05-806B-32F0-7C8C-56BD6612D1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2038153"/>
            <a:ext cx="5505600" cy="2783127"/>
          </a:xfrm>
        </p:spPr>
        <p:txBody>
          <a:bodyPr/>
          <a:lstStyle/>
          <a:p>
            <a:pPr algn="just"/>
            <a:r>
              <a:rPr lang="en-GB" b="0" dirty="0"/>
              <a:t>The power required by the RF cavities can be minimized with the choice of the loaded Q factor and a detuning program Δ𝜔.</a:t>
            </a:r>
          </a:p>
          <a:p>
            <a:pPr algn="just"/>
            <a:r>
              <a:rPr lang="en-GB" b="0" dirty="0"/>
              <a:t>In the case of FCC-ee, the cavities are fixed, and identical for 𝑍, 𝑊𝑊 and 𝑍𝐻 modes.</a:t>
            </a:r>
          </a:p>
          <a:p>
            <a:pPr algn="just"/>
            <a:r>
              <a:rPr lang="en-GB" dirty="0"/>
              <a:t>Minimization can therefore only be conducted with detuning of the cavities.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6B19E2-3B71-D33F-B613-84B244073CAC}"/>
                  </a:ext>
                </a:extLst>
              </p:cNvPr>
              <p:cNvSpPr txBox="1"/>
              <p:nvPr/>
            </p:nvSpPr>
            <p:spPr>
              <a:xfrm>
                <a:off x="590399" y="4370019"/>
                <a:ext cx="5855122" cy="20543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𝑃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𝑅𝐹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𝑅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_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𝑄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∗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∗</m:t>
                      </m:r>
                    </m:oMath>
                  </m:oMathPara>
                </a14:m>
                <a:endPara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F124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F124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F124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𝑉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𝑐𝑎𝑣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  <m:d>
                                            <m:d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𝑅</m:t>
                                              </m:r>
                                              <m:r>
                                                <m:rPr>
                                                  <m:lit/>
                                                </m:r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_</m:t>
                                              </m:r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𝑄</m:t>
                                              </m:r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𝑄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𝐿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F124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uncPr>
                                            <m:fName>
                                              <m:sSub>
                                                <m:sSubPr>
                                                  <m:ctrlPr>
                                                    <a:rPr lang="en-US" sz="1800" i="1" smtClean="0">
                                                      <a:solidFill>
                                                        <a:schemeClr val="accent4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d>
                                                    <m:dPr>
                                                      <m:begChr m:val="|"/>
                                                      <m:endChr m:val="|"/>
                                                      <m:ctrlPr>
                                                        <a:rPr lang="en-US" sz="1800" i="1" smtClean="0">
                                                          <a:solidFill>
                                                            <a:schemeClr val="accent6"/>
                                                          </a:solidFill>
                                                          <a:latin typeface="Cambria Math" panose="02040503050406030204" pitchFamily="18" charset="0"/>
                                                        </a:rPr>
                                                      </m:ctrlPr>
                                                    </m:dPr>
                                                    <m:e>
                                                      <m:sSub>
                                                        <m:sSubPr>
                                                          <m:ctrlPr>
                                                            <a:rPr lang="en-US" sz="1800" i="1">
                                                              <a:solidFill>
                                                                <a:schemeClr val="accent6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</m:ctrlPr>
                                                        </m:sSubPr>
                                                        <m:e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chemeClr val="accent6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𝐹</m:t>
                                                          </m:r>
                                                        </m:e>
                                                        <m:sub>
                                                          <m:r>
                                                            <a:rPr lang="en-US" sz="1800" i="1">
                                                              <a:solidFill>
                                                                <a:schemeClr val="accent6"/>
                                                              </a:solidFill>
                                                              <a:latin typeface="Cambria Math" panose="02040503050406030204" pitchFamily="18" charset="0"/>
                                                            </a:rPr>
                                                            <m:t>𝑏</m:t>
                                                          </m:r>
                                                        </m:sub>
                                                      </m:sSub>
                                                    </m:e>
                                                  </m:d>
                                                  <m:r>
                                                    <a:rPr lang="en-US" sz="1800" i="1">
                                                      <a:solidFill>
                                                        <a:schemeClr val="accent4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𝐼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b="0" i="1" smtClean="0">
                                                      <a:solidFill>
                                                        <a:schemeClr val="accent4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 </m:t>
                                                  </m:r>
                                                  <m:r>
                                                    <a:rPr lang="en-US" sz="1800" i="1">
                                                      <a:solidFill>
                                                        <a:schemeClr val="accent4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𝑏</m:t>
                                                  </m:r>
                                                </m:sub>
                                              </m:sSub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1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cos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𝑓</m:t>
                                                      </m:r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𝑑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F124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F124A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F124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F124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𝑉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𝑐𝑎𝑣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𝑅</m:t>
                                          </m:r>
                                          <m:r>
                                            <m:rPr>
                                              <m:lit/>
                                            </m:r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_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𝑄</m:t>
                                          </m:r>
                                        </m:den>
                                      </m:f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F124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×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kumimoji="0" lang="en-US" sz="1800" b="0" i="0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Δ</m:t>
                                          </m:r>
                                          <m:r>
                                            <a:rPr kumimoji="0" lang="en-US" sz="1800" b="0" i="1" u="none" strike="noStrike" kern="120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𝜔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𝑅𝐹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F124A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+</m:t>
                                      </m:r>
                                      <m:f>
                                        <m:fPr>
                                          <m:ctrlP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d>
                                            <m:dPr>
                                              <m:begChr m:val="|"/>
                                              <m:endChr m:val="|"/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5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𝐹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kumimoji="0" lang="en-US" sz="1800" b="0" i="1" u="none" strike="noStrike" kern="1200" cap="none" spc="0" normalizeH="0" baseline="0" noProof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chemeClr val="accent5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𝑏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  <m:sSub>
                                            <m:sSub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6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6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𝐼</m:t>
                                              </m:r>
                                            </m:e>
                                            <m:sub>
                                              <m:r>
                                                <a:rPr kumimoji="0" lang="en-US" sz="1800" b="0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chemeClr val="accent6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𝑏</m:t>
                                              </m:r>
                                            </m:sub>
                                          </m:sSub>
                                          <m:func>
                                            <m:funcPr>
                                              <m:ctrlPr>
                                                <a:rPr kumimoji="0" lang="en-US" sz="1800" b="0" i="1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kumimoji="0" lang="en-US" sz="1800" b="0" i="0" u="none" strike="noStrike" kern="1200" cap="none" spc="0" normalizeH="0" baseline="0" noProof="0" smtClean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srgbClr val="0F124A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ea typeface="+mn-ea"/>
                                                  <a:cs typeface="+mn-cs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𝑓</m:t>
                                                      </m:r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,</m:t>
                                                      </m:r>
                                                      <m:r>
                                                        <a:rPr kumimoji="0" lang="en-US" sz="1800" b="0" i="1" u="none" strike="noStrike" kern="1200" cap="none" spc="0" normalizeH="0" baseline="0" noProof="0" smtClean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𝑑</m:t>
                                                      </m:r>
                                                    </m:sub>
                                                  </m:sSub>
                                                  <m:r>
                                                    <a:rPr kumimoji="0" lang="en-US" sz="1800" b="0" i="1" u="none" strike="noStrike" kern="1200" cap="none" spc="0" normalizeH="0" baseline="0" noProof="0" smtClean="0">
                                                      <a:ln>
                                                        <a:noFill/>
                                                      </a:ln>
                                                      <a:solidFill>
                                                        <a:srgbClr val="0F124A"/>
                                                      </a:solidFill>
                                                      <a:effectLst/>
                                                      <a:uLnTx/>
                                                      <a:uFillTx/>
                                                      <a:latin typeface="Cambria Math" panose="02040503050406030204" pitchFamily="18" charset="0"/>
                                                      <a:ea typeface="+mn-ea"/>
                                                      <a:cs typeface="+mn-cs"/>
                                                    </a:rPr>
                                                    <m:t>+</m:t>
                                                  </m:r>
                                                  <m:sSub>
                                                    <m:sSubPr>
                                                      <m:ctrlPr>
                                                        <a:rPr kumimoji="0" lang="en-US" sz="1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</m:ctrlPr>
                                                    </m:sSubPr>
                                                    <m:e>
                                                      <m:r>
                                                        <a:rPr kumimoji="0" lang="en-US" sz="1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𝜙</m:t>
                                                      </m:r>
                                                    </m:e>
                                                    <m:sub>
                                                      <m:r>
                                                        <a:rPr kumimoji="0" lang="en-US" sz="1800" b="0" i="1" u="none" strike="noStrike" kern="1200" cap="none" spc="0" normalizeH="0" baseline="0" noProof="0">
                                                          <a:ln>
                                                            <a:noFill/>
                                                          </a:ln>
                                                          <a:solidFill>
                                                            <a:srgbClr val="0F124A"/>
                                                          </a:solidFill>
                                                          <a:effectLst/>
                                                          <a:uLnTx/>
                                                          <a:uFillTx/>
                                                          <a:latin typeface="Cambria Math" panose="02040503050406030204" pitchFamily="18" charset="0"/>
                                                          <a:ea typeface="+mn-ea"/>
                                                          <a:cs typeface="+mn-cs"/>
                                                        </a:rPr>
                                                        <m:t>𝑠</m:t>
                                                      </m:r>
                                                    </m:sub>
                                                  </m:sSub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r>
                                            <a:rPr kumimoji="0" lang="en-US" sz="1800" b="0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F124A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F124A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eqArr>
                        </m:e>
                      </m:d>
                    </m:oMath>
                  </m:oMathPara>
                </a14:m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36B19E2-3B71-D33F-B613-84B244073C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99" y="4370019"/>
                <a:ext cx="5855122" cy="205434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54A06E87-908A-D57A-C31E-AE85B382E11B}"/>
              </a:ext>
            </a:extLst>
          </p:cNvPr>
          <p:cNvGrpSpPr/>
          <p:nvPr/>
        </p:nvGrpSpPr>
        <p:grpSpPr>
          <a:xfrm>
            <a:off x="6096000" y="1567543"/>
            <a:ext cx="6180388" cy="5172849"/>
            <a:chOff x="6400800" y="1287529"/>
            <a:chExt cx="5780588" cy="4918471"/>
          </a:xfrm>
        </p:grpSpPr>
        <p:pic>
          <p:nvPicPr>
            <p:cNvPr id="6" name="Picture 5" descr="A graph of a power line&#10;&#10;AI-generated content may be incorrect.">
              <a:extLst>
                <a:ext uri="{FF2B5EF4-FFF2-40B4-BE49-F238E27FC236}">
                  <a16:creationId xmlns:a16="http://schemas.microsoft.com/office/drawing/2014/main" id="{23E47B2D-6CC9-E56F-1350-1C192DB4EE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1638792"/>
              <a:ext cx="5480650" cy="4567208"/>
            </a:xfrm>
            <a:prstGeom prst="rect">
              <a:avLst/>
            </a:prstGeom>
          </p:spPr>
        </p:pic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5ACB2F24-863B-31B2-A0C3-B6E112F0847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18313" y="1933860"/>
              <a:ext cx="130739" cy="33069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47DD4DA-352E-7F28-5729-3606F3202459}"/>
                </a:ext>
              </a:extLst>
            </p:cNvPr>
            <p:cNvSpPr txBox="1"/>
            <p:nvPr/>
          </p:nvSpPr>
          <p:spPr>
            <a:xfrm>
              <a:off x="10036398" y="1287529"/>
              <a:ext cx="21449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Clamp at 50kW per cavity 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(overshot to be verified dynamically)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5B1643-C4C1-DF25-B67B-99392E0346BF}"/>
                </a:ext>
              </a:extLst>
            </p:cNvPr>
            <p:cNvSpPr txBox="1"/>
            <p:nvPr/>
          </p:nvSpPr>
          <p:spPr>
            <a:xfrm>
              <a:off x="7531383" y="3825243"/>
              <a:ext cx="2144990" cy="5560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accent1"/>
                  </a:solidFill>
                </a:rPr>
                <a:t>Overshoot energy ramp, no wigglers</a:t>
              </a:r>
            </a:p>
          </p:txBody>
        </p:sp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FC30D17-73B6-B791-2F9F-BB038EF00BDE}"/>
              </a:ext>
            </a:extLst>
          </p:cNvPr>
          <p:cNvCxnSpPr>
            <a:cxnSpLocks/>
          </p:cNvCxnSpPr>
          <p:nvPr/>
        </p:nvCxnSpPr>
        <p:spPr>
          <a:xfrm>
            <a:off x="3510468" y="4725613"/>
            <a:ext cx="0" cy="262432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226588-0192-FA58-959D-0FB03DF6F313}"/>
              </a:ext>
            </a:extLst>
          </p:cNvPr>
          <p:cNvSpPr txBox="1"/>
          <p:nvPr/>
        </p:nvSpPr>
        <p:spPr>
          <a:xfrm>
            <a:off x="2644680" y="4420819"/>
            <a:ext cx="1731575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DC beam current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8B5D501-BC59-14FA-E1C5-2898CE3F66AA}"/>
              </a:ext>
            </a:extLst>
          </p:cNvPr>
          <p:cNvCxnSpPr>
            <a:cxnSpLocks/>
          </p:cNvCxnSpPr>
          <p:nvPr/>
        </p:nvCxnSpPr>
        <p:spPr>
          <a:xfrm flipH="1" flipV="1">
            <a:off x="3500868" y="6098432"/>
            <a:ext cx="0" cy="262432"/>
          </a:xfrm>
          <a:prstGeom prst="straightConnector1">
            <a:avLst/>
          </a:prstGeom>
          <a:ln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27472F-F9B7-5E13-8D68-BAA7998E39DF}"/>
                  </a:ext>
                </a:extLst>
              </p:cNvPr>
              <p:cNvSpPr txBox="1"/>
              <p:nvPr/>
            </p:nvSpPr>
            <p:spPr>
              <a:xfrm>
                <a:off x="2629812" y="6373556"/>
                <a:ext cx="1731575" cy="5078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5"/>
                    </a:solidFill>
                  </a:rPr>
                  <a:t>Form factor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i="1" smtClean="0">
                              <a:solidFill>
                                <a:schemeClr val="accent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solidFill>
                            <a:schemeClr val="accent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427472F-F9B7-5E13-8D68-BAA7998E3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9812" y="6373556"/>
                <a:ext cx="1731575" cy="507831"/>
              </a:xfrm>
              <a:prstGeom prst="rect">
                <a:avLst/>
              </a:prstGeom>
              <a:blipFill>
                <a:blip r:embed="rId4"/>
                <a:stretch>
                  <a:fillRect t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43463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29F13A-17ED-402A-738D-6DDAA26746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15</a:t>
            </a:fld>
            <a:endParaRPr lang="en-US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3CE1E7-973E-667B-4318-779E7E1AF559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0400" y="1856760"/>
                <a:ext cx="5311636" cy="4133640"/>
              </a:xfrm>
            </p:spPr>
            <p:txBody>
              <a:bodyPr/>
              <a:lstStyle/>
              <a:p>
                <a:r>
                  <a:rPr lang="en-GB" b="0" dirty="0"/>
                  <a:t>To complete previous calculations* with tracking tools, RF power requirements are simulated using the code BLonD**.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Adapted LHC Cavity Loop class in BLonD**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Sampling time: 25 ns (every 20 booster buckets)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Fixed beam in the longitudinal phase space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First four </a:t>
                </a:r>
                <a:r>
                  <a:rPr lang="en-GB" sz="1800" u="sng" dirty="0"/>
                  <a:t>equal</a:t>
                </a:r>
                <a:r>
                  <a:rPr lang="en-GB" sz="1800" dirty="0"/>
                  <a:t> bunches injected at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𝒕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𝐬</m:t>
                    </m:r>
                  </m:oMath>
                </a14:m>
                <a:r>
                  <a:rPr lang="en-GB" sz="1800" dirty="0"/>
                  <a:t>, equally spaced by 25 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800" dirty="0"/>
                  <a:t>Two RF cavities: focusing and defocusing, located at the same place, with their own feedback loop.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3CE1E7-973E-667B-4318-779E7E1AF55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0400" y="1856760"/>
                <a:ext cx="5311636" cy="4133640"/>
              </a:xfrm>
              <a:blipFill>
                <a:blip r:embed="rId2"/>
                <a:stretch>
                  <a:fillRect l="-1033" t="-1770" r="-918" b="-38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27AD19-0D65-37C7-41AF-84B6ADA6C2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7730" y="5510148"/>
            <a:ext cx="6146950" cy="5752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850" dirty="0">
                <a:cs typeface="Arial"/>
              </a:rPr>
              <a:t>LHC Cavity Feedback loop diagram as implemented in BLonD**</a:t>
            </a:r>
            <a:endParaRPr lang="en-GB" sz="1850" dirty="0">
              <a:cs typeface="Arial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33FEB0-C888-8EC9-AE63-EEC809DA4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RF power transients at injection using BLonD</a:t>
            </a:r>
            <a:endParaRPr lang="en-GB" dirty="0"/>
          </a:p>
        </p:txBody>
      </p:sp>
      <p:pic>
        <p:nvPicPr>
          <p:cNvPr id="9" name="Picture 4" descr="A diagram of a machine">
            <a:extLst>
              <a:ext uri="{FF2B5EF4-FFF2-40B4-BE49-F238E27FC236}">
                <a16:creationId xmlns:a16="http://schemas.microsoft.com/office/drawing/2014/main" id="{77661BAE-C1AB-28EB-A591-952DCE34FF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730" y="1849120"/>
            <a:ext cx="6146950" cy="3566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ABBDC-9C0D-11E8-DA50-7BB82CDFA1AD}"/>
              </a:ext>
            </a:extLst>
          </p:cNvPr>
          <p:cNvSpPr txBox="1"/>
          <p:nvPr/>
        </p:nvSpPr>
        <p:spPr>
          <a:xfrm>
            <a:off x="580973" y="600542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F124A"/>
                </a:solidFill>
              </a:rPr>
              <a:t>*I. Karpov, </a:t>
            </a:r>
            <a:r>
              <a:rPr lang="en-GB" sz="1200" dirty="0">
                <a:hlinkClick r:id="rId4"/>
              </a:rPr>
              <a:t>FCC_optics_meeting_27022025_IK.pdf</a:t>
            </a:r>
            <a:endParaRPr lang="en-GB" sz="1200" dirty="0">
              <a:solidFill>
                <a:srgbClr val="0F124A"/>
              </a:solidFill>
            </a:endParaRPr>
          </a:p>
          <a:p>
            <a:pPr>
              <a:defRPr/>
            </a:pPr>
            <a:r>
              <a:rPr lang="en-US" sz="1200" dirty="0">
                <a:solidFill>
                  <a:srgbClr val="0F124A"/>
                </a:solidFill>
                <a:latin typeface="Arial"/>
              </a:rPr>
              <a:t>**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BLonD,</a:t>
            </a:r>
            <a:r>
              <a:rPr lang="en-US" sz="1200" dirty="0">
                <a:solidFill>
                  <a:srgbClr val="0F124A"/>
                </a:solidFill>
                <a:latin typeface="Arial"/>
              </a:rPr>
              <a:t> </a:t>
            </a:r>
            <a:r>
              <a:rPr lang="en-US" sz="1200" i="1" dirty="0">
                <a:solidFill>
                  <a:srgbClr val="0F124A"/>
                </a:solidFill>
                <a:latin typeface="Arial"/>
              </a:rPr>
              <a:t>Beam Longitudinal Dynamics simulator</a:t>
            </a:r>
            <a:r>
              <a:rPr lang="en-US" sz="1200" dirty="0">
                <a:solidFill>
                  <a:srgbClr val="0F124A"/>
                </a:solidFill>
                <a:latin typeface="Arial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https://blond.web.cern.ch/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*** </a:t>
            </a:r>
            <a:r>
              <a:rPr kumimoji="0" lang="da-DK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B.E. Karlsen-Bæck, H. Timko, 2024 JINST 19 T04005</a:t>
            </a:r>
          </a:p>
          <a:p>
            <a:pPr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33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37C79A-9A69-EB76-E456-1F14B4AD18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8890EA1-C399-D5E6-8972-0B34A719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/>
          <a:stretch>
            <a:fillRect/>
          </a:stretch>
        </p:blipFill>
        <p:spPr>
          <a:xfrm>
            <a:off x="5818401" y="2260600"/>
            <a:ext cx="5842000" cy="400148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1E4F17-E9D4-7087-4DE0-8F81DCA29E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1C8DB-1A7E-BB3F-1A4D-7AC43AF269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1871999"/>
            <a:ext cx="5364000" cy="4433797"/>
          </a:xfrm>
        </p:spPr>
        <p:txBody>
          <a:bodyPr/>
          <a:lstStyle/>
          <a:p>
            <a:r>
              <a:rPr lang="en-US" dirty="0"/>
              <a:t>Injection of the first four bunches from the linac: 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2.725e10 particles per bunch,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25 ns bunch spacing, 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No intensity nor injection errors,</a:t>
            </a:r>
          </a:p>
          <a:p>
            <a:pPr marL="342900" indent="-342900">
              <a:buFontTx/>
              <a:buChar char="-"/>
            </a:pPr>
            <a:r>
              <a:rPr lang="en-US" b="0" dirty="0"/>
              <a:t>Fixed beam in the longitudinal phase space in a first approach,</a:t>
            </a:r>
          </a:p>
          <a:p>
            <a:pPr marL="342900" indent="-342900">
              <a:buFontTx/>
              <a:buChar char="-"/>
            </a:pPr>
            <a:r>
              <a:rPr lang="en-GB" b="0" dirty="0"/>
              <a:t>Consistent with expected stabilised value (total 48kW for the first injection)</a:t>
            </a:r>
          </a:p>
          <a:p>
            <a:pPr marL="342900" indent="-342900">
              <a:buFontTx/>
              <a:buChar char="-"/>
            </a:pPr>
            <a:r>
              <a:rPr lang="en-GB" b="0" dirty="0"/>
              <a:t>Averaged at 70kW including transients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0B3F2E5-4353-FF9A-2142-9BDA2670B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Injecting the four first bunches – Z mode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C8B711-F758-CAAF-4A9B-FDE4898984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99423" y="1842488"/>
            <a:ext cx="6146950" cy="57525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1850" dirty="0">
                <a:cs typeface="Arial"/>
              </a:rPr>
              <a:t>RF power transients per cavity at injection in the booster (Z mode, 20 GeV)</a:t>
            </a:r>
            <a:endParaRPr lang="en-GB" sz="1850" dirty="0"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3C66CB-78EE-CF3F-735C-1D77782B2215}"/>
              </a:ext>
            </a:extLst>
          </p:cNvPr>
          <p:cNvSpPr txBox="1"/>
          <p:nvPr/>
        </p:nvSpPr>
        <p:spPr>
          <a:xfrm>
            <a:off x="151622" y="6287102"/>
            <a:ext cx="6097978" cy="3385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/>
              <a:t>Accelerating ramps and voltage programs from </a:t>
            </a:r>
            <a:r>
              <a:rPr lang="nl-NL" sz="1400" dirty="0">
                <a:hlinkClick r:id="rId3"/>
              </a:rPr>
              <a:t>FCC_week_2025_valle.pdf</a:t>
            </a:r>
            <a:endParaRPr lang="nl-NL" sz="1400" dirty="0"/>
          </a:p>
        </p:txBody>
      </p:sp>
    </p:spTree>
    <p:extLst>
      <p:ext uri="{BB962C8B-B14F-4D97-AF65-F5344CB8AC3E}">
        <p14:creationId xmlns:p14="http://schemas.microsoft.com/office/powerpoint/2010/main" val="153682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B10406D-ECD5-F2E7-11A6-F008941D3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17</a:t>
            </a:fld>
            <a:endParaRPr lang="en-US" noProof="0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66577F1-97CF-0523-3EC5-44C283BAA0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1402100"/>
            <a:ext cx="5364000" cy="3474720"/>
          </a:xfrm>
        </p:spPr>
        <p:txBody>
          <a:bodyPr/>
          <a:lstStyle/>
          <a:p>
            <a:r>
              <a:rPr lang="en-US" u="sng" dirty="0"/>
              <a:t>Summary</a:t>
            </a:r>
          </a:p>
          <a:p>
            <a:pPr marL="0" indent="0">
              <a:buNone/>
            </a:pPr>
            <a:r>
              <a:rPr lang="en-US" dirty="0"/>
              <a:t>Codes available on </a:t>
            </a:r>
            <a:r>
              <a:rPr lang="en-US" dirty="0">
                <a:hlinkClick r:id="rId2"/>
              </a:rPr>
              <a:t>GitLab</a:t>
            </a:r>
            <a:r>
              <a:rPr lang="en-US" dirty="0"/>
              <a:t> (develop branch)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Energy ramp designing and optimizing functions for all target physics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LHC Cavity feedback loop being adapted to the FCC-ee booster for RF power transient calculation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Power transients studied during the first turns after injection in the booster, for Z mode bunches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6F2ED38-B53F-B056-66F3-4801A41AD6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6100" y="1402099"/>
            <a:ext cx="5663000" cy="4623691"/>
          </a:xfrm>
        </p:spPr>
        <p:txBody>
          <a:bodyPr/>
          <a:lstStyle/>
          <a:p>
            <a:r>
              <a:rPr lang="en-US" u="sng" dirty="0"/>
              <a:t>Next steps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Ongoing optimization of the energy ramps (esp. Z):</a:t>
            </a:r>
            <a:endParaRPr lang="en-GB" dirty="0"/>
          </a:p>
          <a:p>
            <a:pPr marL="972884" lvl="1" indent="-342900">
              <a:buFont typeface="Arial" panose="020B0604020202020204" pitchFamily="34" charset="0"/>
              <a:buChar char="•"/>
            </a:pPr>
            <a:r>
              <a:rPr lang="en-GB" dirty="0"/>
              <a:t>Damping wigglers requirements to meet the extraction targets to be determined, </a:t>
            </a:r>
          </a:p>
          <a:p>
            <a:pPr marL="972884" lvl="1" indent="-342900">
              <a:buFont typeface="Arial" panose="020B0604020202020204" pitchFamily="34" charset="0"/>
              <a:buChar char="•"/>
            </a:pPr>
            <a:r>
              <a:rPr lang="en-GB" dirty="0"/>
              <a:t>Bunch rotation at flat top to transfer energy spread into bunch length,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Study of booster availability</a:t>
            </a:r>
          </a:p>
          <a:p>
            <a:pPr marL="972884" lvl="1" indent="-342900">
              <a:buFont typeface="Arial" panose="020B0604020202020204" pitchFamily="34" charset="0"/>
              <a:buChar char="•"/>
            </a:pPr>
            <a:r>
              <a:rPr lang="en-GB" dirty="0"/>
              <a:t>Trips of RF cavity, redundancy, recovery procedures, …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Full injection scheme (multi-turn injection) in BLonD(3?) in filling and top-up mode:</a:t>
            </a:r>
          </a:p>
          <a:p>
            <a:pPr marL="972884" lvl="1" indent="-342900">
              <a:buFont typeface="Arial" panose="020B0604020202020204" pitchFamily="34" charset="0"/>
              <a:buChar char="•"/>
            </a:pPr>
            <a:r>
              <a:rPr lang="en-US" dirty="0"/>
              <a:t>Booster filling scheme,</a:t>
            </a:r>
          </a:p>
          <a:p>
            <a:pPr marL="972884" lvl="1" indent="-342900">
              <a:buFont typeface="Arial" panose="020B0604020202020204" pitchFamily="34" charset="0"/>
              <a:buChar char="•"/>
            </a:pPr>
            <a:r>
              <a:rPr lang="en-US" dirty="0"/>
              <a:t>Injection mismatches, inhomogeneous bunches, </a:t>
            </a:r>
          </a:p>
          <a:p>
            <a:pPr marL="972884" lvl="1" indent="-342900">
              <a:buFont typeface="Arial" panose="020B0604020202020204" pitchFamily="34" charset="0"/>
              <a:buChar char="•"/>
            </a:pPr>
            <a:r>
              <a:rPr lang="en-US" dirty="0"/>
              <a:t>Coupled-bunch instabilities to be assessed (P. Hickersberger)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F7A16615-98FD-8D88-8651-1078F7D3A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Summary and next steps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9034D745-FA92-705D-6BDB-CC1F7529240F}"/>
              </a:ext>
            </a:extLst>
          </p:cNvPr>
          <p:cNvCxnSpPr>
            <a:cxnSpLocks/>
          </p:cNvCxnSpPr>
          <p:nvPr/>
        </p:nvCxnSpPr>
        <p:spPr>
          <a:xfrm flipH="1">
            <a:off x="5981700" y="1842488"/>
            <a:ext cx="3300" cy="347472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3B8141-F639-A04A-C233-DEB5BBD58CB5}"/>
              </a:ext>
            </a:extLst>
          </p:cNvPr>
          <p:cNvGrpSpPr/>
          <p:nvPr/>
        </p:nvGrpSpPr>
        <p:grpSpPr>
          <a:xfrm>
            <a:off x="182888" y="5317208"/>
            <a:ext cx="8748712" cy="1209675"/>
            <a:chOff x="404813" y="5000625"/>
            <a:chExt cx="8748712" cy="120967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0B01ED-2E6B-E75E-2A5B-45FD4B1D34E9}"/>
                </a:ext>
              </a:extLst>
            </p:cNvPr>
            <p:cNvSpPr txBox="1"/>
            <p:nvPr/>
          </p:nvSpPr>
          <p:spPr>
            <a:xfrm>
              <a:off x="2085975" y="5324475"/>
              <a:ext cx="7067550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2F2F">
                      <a:lumMod val="49000"/>
                      <a:lumOff val="51000"/>
                    </a:srgbClr>
                  </a:solidFill>
                  <a:effectLst/>
                  <a:uLnTx/>
                  <a:uFillTx/>
                </a:rPr>
                <a:t>BLonD 3 source code at: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2F2F">
                      <a:lumMod val="49000"/>
                      <a:lumOff val="51000"/>
                    </a:srgbClr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2F2F">
                      <a:lumMod val="49000"/>
                      <a:lumOff val="51000"/>
                    </a:srgbClr>
                  </a:solidFill>
                  <a:effectLst/>
                  <a:uLnTx/>
                  <a:uFillTx/>
                </a:rPr>
                <a:t>https://gitlab.cern.ch/blond/BLonD/-/tree/blonder?ref_type=heads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F2F2F">
                    <a:lumMod val="49000"/>
                    <a:lumOff val="51000"/>
                  </a:srgbClr>
                </a:solidFill>
                <a:effectLst/>
                <a:uLnTx/>
                <a:uFillTx/>
                <a:cs typeface="Arial"/>
              </a:endParaRPr>
            </a:p>
          </p:txBody>
        </p:sp>
        <p:pic>
          <p:nvPicPr>
            <p:cNvPr id="12" name="Picture 11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9D5A96F0-89B6-D9D2-E359-9E7878D74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4813" y="5000625"/>
              <a:ext cx="1276350" cy="1209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0217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31891D-22ED-2DA7-8631-9E74B017F7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18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8CE2AB-B109-F38A-C036-218AFF9FD3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1872000"/>
            <a:ext cx="5962800" cy="3830300"/>
          </a:xfrm>
        </p:spPr>
        <p:txBody>
          <a:bodyPr/>
          <a:lstStyle/>
          <a:p>
            <a:r>
              <a:rPr lang="en-US" sz="1800" dirty="0"/>
              <a:t>An accelerator science and technology ECR community is in the pipelines. Our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Build a Europe-wide network of early-career researchers (ECRs) in accelerator science and technology,</a:t>
            </a:r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Support ECRs with their professional and personal development, career and research opportunities,</a:t>
            </a:r>
            <a:endParaRPr lang="en-US" sz="2000" b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dirty="0"/>
              <a:t>Organize topical workshops locally and globally to maximize knowledge sharing and interactions of the community</a:t>
            </a:r>
            <a:endParaRPr lang="en-US" sz="2000" b="0" dirty="0"/>
          </a:p>
          <a:p>
            <a:r>
              <a:rPr lang="en-US" sz="1800" dirty="0"/>
              <a:t>Get involved in building this community!</a:t>
            </a:r>
            <a:endParaRPr lang="en-US" sz="2000" b="0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19E581C-0019-723D-8D43-C2CDA1D2B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Accelerator Early Career Researchers (</a:t>
            </a:r>
            <a:r>
              <a:rPr lang="en-US" sz="3600" dirty="0" err="1"/>
              <a:t>AccelECRs</a:t>
            </a:r>
            <a:r>
              <a:rPr lang="en-US" sz="3600" dirty="0"/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2B425C-DC85-B6C2-E9AC-A3C849C14CF2}"/>
              </a:ext>
            </a:extLst>
          </p:cNvPr>
          <p:cNvSpPr txBox="1"/>
          <p:nvPr/>
        </p:nvSpPr>
        <p:spPr>
          <a:xfrm>
            <a:off x="4495800" y="4210819"/>
            <a:ext cx="609600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D7F7612-D933-B0A2-7B9F-C498DC29FF65}"/>
              </a:ext>
            </a:extLst>
          </p:cNvPr>
          <p:cNvSpPr txBox="1">
            <a:spLocks/>
          </p:cNvSpPr>
          <p:nvPr/>
        </p:nvSpPr>
        <p:spPr>
          <a:xfrm>
            <a:off x="6667499" y="1842488"/>
            <a:ext cx="5185887" cy="3830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1851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9984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3963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None/>
              <a:tabLst>
                <a:tab pos="5273868" algn="r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How to join:</a:t>
            </a:r>
          </a:p>
          <a:p>
            <a:r>
              <a:rPr lang="en-US" sz="1800" b="0" dirty="0">
                <a:solidFill>
                  <a:schemeClr val="accent6"/>
                </a:solidFill>
              </a:rPr>
              <a:t>Simply subscribe to the ‘accelerator-</a:t>
            </a:r>
            <a:r>
              <a:rPr lang="en-US" sz="1800" b="0" dirty="0" err="1">
                <a:solidFill>
                  <a:schemeClr val="accent6"/>
                </a:solidFill>
              </a:rPr>
              <a:t>ecr</a:t>
            </a:r>
            <a:r>
              <a:rPr lang="en-US" sz="1800" b="0" dirty="0">
                <a:solidFill>
                  <a:schemeClr val="accent6"/>
                </a:solidFill>
              </a:rPr>
              <a:t>’ e-group mailing list here:</a:t>
            </a:r>
          </a:p>
          <a:p>
            <a:pPr algn="ctr"/>
            <a:r>
              <a:rPr lang="en-US" dirty="0">
                <a:hlinkClick r:id="rId2"/>
              </a:rPr>
              <a:t>https://e-groups.cern.ch/e-groups/EgroupsSubscription.do?egroupName=accelerator-ecr</a:t>
            </a:r>
            <a:endParaRPr lang="en-US" dirty="0"/>
          </a:p>
          <a:p>
            <a:pPr algn="ctr"/>
            <a:endParaRPr lang="en-US" dirty="0"/>
          </a:p>
          <a:p>
            <a:r>
              <a:rPr lang="en-US" dirty="0"/>
              <a:t>For now: CERN-based, we are looking to build antennas in different European labs </a:t>
            </a:r>
            <a:r>
              <a:rPr lang="en-US" dirty="0">
                <a:sym typeface="Wingdings" pitchFamily="2" charset="2"/>
              </a:rPr>
              <a:t>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339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4E3D-A071-ACB2-C1D5-0258E44C77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 your attention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A2E817-D756-946F-8447-B5314F0B1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19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36965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4A1A77-D031-2BC5-53C6-EA8085A4D3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A9C157-5255-34C1-D6ED-C9DF6442A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24F772-8FAA-15AD-C69D-ABDE8A27DB49}"/>
              </a:ext>
            </a:extLst>
          </p:cNvPr>
          <p:cNvSpPr txBox="1"/>
          <p:nvPr/>
        </p:nvSpPr>
        <p:spPr>
          <a:xfrm>
            <a:off x="578400" y="1604138"/>
            <a:ext cx="8248800" cy="53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A0C6E0-ED93-ACFF-83DE-D1C478D0CDCE}"/>
              </a:ext>
            </a:extLst>
          </p:cNvPr>
          <p:cNvSpPr txBox="1"/>
          <p:nvPr/>
        </p:nvSpPr>
        <p:spPr>
          <a:xfrm>
            <a:off x="590400" y="4397992"/>
            <a:ext cx="8248800" cy="53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Summary and next steps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3A5BB-3933-1324-E00C-6862ECF8EE1A}"/>
              </a:ext>
            </a:extLst>
          </p:cNvPr>
          <p:cNvSpPr txBox="1"/>
          <p:nvPr/>
        </p:nvSpPr>
        <p:spPr>
          <a:xfrm>
            <a:off x="590400" y="2533331"/>
            <a:ext cx="11284608" cy="535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000" dirty="0"/>
              <a:t>Booster cycles: energy ramps for all physics modes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4C27FE-12D6-69CB-2413-79E2A8EC10E5}"/>
                  </a:ext>
                </a:extLst>
              </p:cNvPr>
              <p:cNvSpPr txBox="1"/>
              <p:nvPr/>
            </p:nvSpPr>
            <p:spPr>
              <a:xfrm>
                <a:off x="590400" y="3462524"/>
                <a:ext cx="8248800" cy="535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3700"/>
                  </a:lnSpc>
                </a:pPr>
                <a:r>
                  <a:rPr lang="en-US" sz="3000" dirty="0"/>
                  <a:t>Power transients at injection: </a:t>
                </a:r>
                <a14:m>
                  <m:oMath xmlns:m="http://schemas.openxmlformats.org/officeDocument/2006/math">
                    <m:r>
                      <a:rPr lang="en-US" sz="30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sz="3000" dirty="0"/>
                  <a:t> mode</a:t>
                </a: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A4C27FE-12D6-69CB-2413-79E2A8EC1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00" y="3462524"/>
                <a:ext cx="8248800" cy="535724"/>
              </a:xfrm>
              <a:prstGeom prst="rect">
                <a:avLst/>
              </a:prstGeom>
              <a:blipFill>
                <a:blip r:embed="rId2"/>
                <a:stretch>
                  <a:fillRect l="-1692" t="-16279" b="-34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541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0100-555A-D191-FF92-1C0788BAB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7A993-0A07-E831-9CBF-8A9187EF8B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Introduction - appendices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A054DF-A98D-7744-28B9-D23D47CC7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9238793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18D63-0C83-F81D-B940-9349C1066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8AFDB71-3FC7-23D9-90F3-DE4C3104749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3533" y="5104977"/>
            <a:ext cx="3012957" cy="116492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0ABA2-A210-5D2C-EE29-E3F1918B73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1F774CF-C358-ABCA-E736-088C386A5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operation requirements for FCC-ee and its high-energy booster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2DFC9AF-79A7-0630-B4F0-4CC0A0A6CDAB}"/>
              </a:ext>
            </a:extLst>
          </p:cNvPr>
          <p:cNvSpPr txBox="1">
            <a:spLocks/>
          </p:cNvSpPr>
          <p:nvPr/>
        </p:nvSpPr>
        <p:spPr>
          <a:xfrm>
            <a:off x="590400" y="1872000"/>
            <a:ext cx="5575604" cy="411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4A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4A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Compensation of SR losses require many RF cavities</a:t>
            </a: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2AA02E-E12F-B58B-FBBD-8DEDFD87045C}"/>
              </a:ext>
            </a:extLst>
          </p:cNvPr>
          <p:cNvCxnSpPr>
            <a:cxnSpLocks/>
          </p:cNvCxnSpPr>
          <p:nvPr/>
        </p:nvCxnSpPr>
        <p:spPr>
          <a:xfrm>
            <a:off x="3378202" y="3145384"/>
            <a:ext cx="0" cy="3004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3">
            <a:extLst>
              <a:ext uri="{FF2B5EF4-FFF2-40B4-BE49-F238E27FC236}">
                <a16:creationId xmlns:a16="http://schemas.microsoft.com/office/drawing/2014/main" id="{F8F8BEB0-8CCA-FA5E-BAD9-8613C8A928EC}"/>
              </a:ext>
            </a:extLst>
          </p:cNvPr>
          <p:cNvSpPr txBox="1"/>
          <p:nvPr/>
        </p:nvSpPr>
        <p:spPr>
          <a:xfrm>
            <a:off x="660384" y="2998343"/>
            <a:ext cx="266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Booster</a:t>
            </a:r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id="{089A0A32-D1F5-E8EE-DA30-154793DBCE68}"/>
              </a:ext>
            </a:extLst>
          </p:cNvPr>
          <p:cNvSpPr txBox="1"/>
          <p:nvPr/>
        </p:nvSpPr>
        <p:spPr>
          <a:xfrm>
            <a:off x="3434080" y="2998343"/>
            <a:ext cx="2661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321F0B-6713-F9F1-B288-C351B68A8CA2}"/>
                  </a:ext>
                </a:extLst>
              </p:cNvPr>
              <p:cNvSpPr txBox="1"/>
              <p:nvPr/>
            </p:nvSpPr>
            <p:spPr>
              <a:xfrm>
                <a:off x="660384" y="3544863"/>
                <a:ext cx="2482441" cy="237757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800MHz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𝑍𝑍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𝑊𝑊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𝑍𝐻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112 at 2K in 28 cryomodules* (4 cavities per CM)</a:t>
                </a:r>
              </a:p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=3×</m:t>
                    </m:r>
                    <m:sSup>
                      <m:sSupPr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p>
                    </m:sSup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</a:t>
                </a:r>
                <a:endPara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=1×</m:t>
                      </m:r>
                      <m:sSup>
                        <m:sSup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: 448 at 2K in 112 cryo-modules (4 cavities per CM)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=2.7×</m:t>
                      </m:r>
                      <m:sSup>
                        <m:sSup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D10CB12-94C4-40A0-5271-90DE3516AF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4" y="3544863"/>
                <a:ext cx="2482441" cy="23775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8D602B0-3952-8C78-1974-D8D7C43A1905}"/>
                  </a:ext>
                </a:extLst>
              </p:cNvPr>
              <p:cNvSpPr txBox="1"/>
              <p:nvPr/>
            </p:nvSpPr>
            <p:spPr>
              <a:xfrm>
                <a:off x="3622601" y="4996079"/>
                <a:ext cx="248244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800MHz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: + 408 at 2K in 102 cryo-modules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D9B1B08-FB01-51C2-4A50-DAF31544DB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01" y="4996079"/>
                <a:ext cx="2482441" cy="923330"/>
              </a:xfrm>
              <a:prstGeom prst="rect">
                <a:avLst/>
              </a:prstGeom>
              <a:blipFill>
                <a:blip r:embed="rId4"/>
                <a:stretch>
                  <a:fillRect b="-448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82E9C6-A8C8-1A5A-C1F2-14836D5954C3}"/>
                  </a:ext>
                </a:extLst>
              </p:cNvPr>
              <p:cNvSpPr txBox="1"/>
              <p:nvPr/>
            </p:nvSpPr>
            <p:spPr>
              <a:xfrm>
                <a:off x="3622601" y="3547958"/>
                <a:ext cx="248244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𝑍𝑍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𝑊𝑊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𝑍𝐻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132 at 2K in 66 cryomodules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882E9C6-A8C8-1A5A-C1F2-14836D595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01" y="3547958"/>
                <a:ext cx="2482441" cy="923330"/>
              </a:xfrm>
              <a:prstGeom prst="rect">
                <a:avLst/>
              </a:prstGeom>
              <a:blipFill>
                <a:blip r:embed="rId5"/>
                <a:stretch>
                  <a:fillRect b="-394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D8262AE-FD11-7AA2-2279-44C4B5CECAA9}"/>
              </a:ext>
            </a:extLst>
          </p:cNvPr>
          <p:cNvSpPr txBox="1"/>
          <p:nvPr/>
        </p:nvSpPr>
        <p:spPr>
          <a:xfrm>
            <a:off x="70004" y="632737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K. Canderan,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FCCweek2025_SRF_CM_Design_Evolution.pdf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See Ivan’s talks (e.g.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/>
              </a:rPr>
              <a:t>FCC_Week_2025_IK.pdf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0B775F6-FEB0-AA4C-116B-83F0ECCBC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5988" y="2647414"/>
            <a:ext cx="3191320" cy="2486372"/>
          </a:xfrm>
          <a:prstGeom prst="rect">
            <a:avLst/>
          </a:prstGeom>
        </p:spPr>
      </p:pic>
      <p:sp>
        <p:nvSpPr>
          <p:cNvPr id="27" name="ZoneTexte 3">
            <a:extLst>
              <a:ext uri="{FF2B5EF4-FFF2-40B4-BE49-F238E27FC236}">
                <a16:creationId xmlns:a16="http://schemas.microsoft.com/office/drawing/2014/main" id="{3FA84760-1381-6838-8DB0-5796D143ECC3}"/>
              </a:ext>
            </a:extLst>
          </p:cNvPr>
          <p:cNvSpPr txBox="1"/>
          <p:nvPr/>
        </p:nvSpPr>
        <p:spPr>
          <a:xfrm>
            <a:off x="6349440" y="2322250"/>
            <a:ext cx="2941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 MHz 2-cell cavity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88F3076-E8D0-EC6F-DD11-B8765094786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52710"/>
          <a:stretch/>
        </p:blipFill>
        <p:spPr>
          <a:xfrm>
            <a:off x="9477855" y="3429000"/>
            <a:ext cx="2429412" cy="181102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C68170-2788-D07A-3A0B-7DC97BF09A7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48774" b="8524"/>
          <a:stretch/>
        </p:blipFill>
        <p:spPr>
          <a:xfrm>
            <a:off x="9326214" y="1747945"/>
            <a:ext cx="2631600" cy="1656655"/>
          </a:xfrm>
          <a:prstGeom prst="rect">
            <a:avLst/>
          </a:prstGeom>
        </p:spPr>
      </p:pic>
      <p:sp>
        <p:nvSpPr>
          <p:cNvPr id="33" name="ZoneTexte 3">
            <a:extLst>
              <a:ext uri="{FF2B5EF4-FFF2-40B4-BE49-F238E27FC236}">
                <a16:creationId xmlns:a16="http://schemas.microsoft.com/office/drawing/2014/main" id="{7A9B4E62-2623-88E6-BAB6-AEDEB224FAE7}"/>
              </a:ext>
            </a:extLst>
          </p:cNvPr>
          <p:cNvSpPr txBox="1"/>
          <p:nvPr/>
        </p:nvSpPr>
        <p:spPr>
          <a:xfrm>
            <a:off x="9249352" y="1530774"/>
            <a:ext cx="2941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800 MHz 6-cell cavity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D6A012-6CBF-ED09-F8CF-67333D7E3934}"/>
              </a:ext>
            </a:extLst>
          </p:cNvPr>
          <p:cNvSpPr txBox="1"/>
          <p:nvPr/>
        </p:nvSpPr>
        <p:spPr>
          <a:xfrm>
            <a:off x="6518257" y="6392918"/>
            <a:ext cx="5462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S. Gorgi Zadeh,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10"/>
              </a:rPr>
              <a:t>Accelerating cavities with HOM damping for FCC-ee.pdf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DA0C8D-0700-B624-541B-F654C5BE7F68}"/>
              </a:ext>
            </a:extLst>
          </p:cNvPr>
          <p:cNvSpPr txBox="1"/>
          <p:nvPr/>
        </p:nvSpPr>
        <p:spPr>
          <a:xfrm>
            <a:off x="590399" y="1932677"/>
            <a:ext cx="8700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challenge: SYNCHROTRON RADIATION LOSSES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10 GeV energy loss per turn.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05FF42-AA63-E27A-D2C6-FED39F42F4C5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46921" y="5133786"/>
            <a:ext cx="2950017" cy="127696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52CCE25-E028-723D-5D88-20E04928B180}"/>
              </a:ext>
            </a:extLst>
          </p:cNvPr>
          <p:cNvSpPr/>
          <p:nvPr/>
        </p:nvSpPr>
        <p:spPr>
          <a:xfrm>
            <a:off x="7531946" y="6201104"/>
            <a:ext cx="1487112" cy="238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400MHz CM</a:t>
            </a:r>
            <a:endParaRPr kumimoji="0" lang="en-GB" sz="12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829D81D-56D3-546D-5A3C-6CA6903F76EE}"/>
              </a:ext>
            </a:extLst>
          </p:cNvPr>
          <p:cNvSpPr/>
          <p:nvPr/>
        </p:nvSpPr>
        <p:spPr>
          <a:xfrm>
            <a:off x="10559261" y="6059553"/>
            <a:ext cx="1487112" cy="2384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800MHz CM</a:t>
            </a:r>
            <a:endParaRPr kumimoji="0" lang="en-GB" sz="1200" b="1" i="0" u="none" strike="noStrike" kern="1200" cap="none" spc="0" normalizeH="0" baseline="0" noProof="0" dirty="0">
              <a:ln>
                <a:solidFill>
                  <a:srgbClr val="FFFFFF"/>
                </a:solidFill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880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44DFB0-89E1-38EA-C93B-A50D104CD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2015E2-B1F9-2C68-EBD7-DC75286BD7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1D50D19-F33D-9B20-AFCC-DDA23ADD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operation requirements for FCC-ee and its high-energy booster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0BDFC60-3B91-6435-BED0-2ED026AE4B5C}"/>
              </a:ext>
            </a:extLst>
          </p:cNvPr>
          <p:cNvSpPr txBox="1">
            <a:spLocks/>
          </p:cNvSpPr>
          <p:nvPr/>
        </p:nvSpPr>
        <p:spPr>
          <a:xfrm>
            <a:off x="590400" y="1872000"/>
            <a:ext cx="5575604" cy="4118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4A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4A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Compensation of SR losses require many RF cavities</a:t>
            </a: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DA2EB3-2E73-65F0-433C-C4BBB700304D}"/>
              </a:ext>
            </a:extLst>
          </p:cNvPr>
          <p:cNvCxnSpPr>
            <a:cxnSpLocks/>
          </p:cNvCxnSpPr>
          <p:nvPr/>
        </p:nvCxnSpPr>
        <p:spPr>
          <a:xfrm>
            <a:off x="3378202" y="3145384"/>
            <a:ext cx="0" cy="30048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3">
            <a:extLst>
              <a:ext uri="{FF2B5EF4-FFF2-40B4-BE49-F238E27FC236}">
                <a16:creationId xmlns:a16="http://schemas.microsoft.com/office/drawing/2014/main" id="{D905997B-B1DA-F5BC-C3DE-7F1C68F124BE}"/>
              </a:ext>
            </a:extLst>
          </p:cNvPr>
          <p:cNvSpPr txBox="1"/>
          <p:nvPr/>
        </p:nvSpPr>
        <p:spPr>
          <a:xfrm>
            <a:off x="660384" y="2998343"/>
            <a:ext cx="26619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Booster</a:t>
            </a:r>
          </a:p>
        </p:txBody>
      </p:sp>
      <p:sp>
        <p:nvSpPr>
          <p:cNvPr id="15" name="ZoneTexte 3">
            <a:extLst>
              <a:ext uri="{FF2B5EF4-FFF2-40B4-BE49-F238E27FC236}">
                <a16:creationId xmlns:a16="http://schemas.microsoft.com/office/drawing/2014/main" id="{A1594374-A0A1-7FD8-82E8-8D80F53F929D}"/>
              </a:ext>
            </a:extLst>
          </p:cNvPr>
          <p:cNvSpPr txBox="1"/>
          <p:nvPr/>
        </p:nvSpPr>
        <p:spPr>
          <a:xfrm>
            <a:off x="3434080" y="2998343"/>
            <a:ext cx="26619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C703001-A78D-2970-B7C7-1A5174184E35}"/>
                  </a:ext>
                </a:extLst>
              </p:cNvPr>
              <p:cNvSpPr txBox="1"/>
              <p:nvPr/>
            </p:nvSpPr>
            <p:spPr>
              <a:xfrm>
                <a:off x="660384" y="3544863"/>
                <a:ext cx="2482441" cy="2377574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800MHz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𝑍𝑍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𝑊𝑊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𝑍𝐻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112 at 2K in 28 cryomodules* (4 cavities per CM)</a:t>
                </a:r>
              </a:p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=3×</m:t>
                    </m:r>
                    <m:sSup>
                      <m:sSupPr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p>
                    </m:sSup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</a:t>
                </a:r>
                <a:endPara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=1×</m:t>
                      </m:r>
                      <m:sSup>
                        <m:sSup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: 448 at 2K in 112 cryo-modules (4 cavities per CM)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=2.7×</m:t>
                      </m:r>
                      <m:sSup>
                        <m:sSup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9D27EFE-1CFA-575F-34E8-4E5C43FB78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4" y="3544863"/>
                <a:ext cx="2482441" cy="2377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7619D9-4B80-C862-B8A3-D878C3B63AFF}"/>
                  </a:ext>
                </a:extLst>
              </p:cNvPr>
              <p:cNvSpPr txBox="1"/>
              <p:nvPr/>
            </p:nvSpPr>
            <p:spPr>
              <a:xfrm>
                <a:off x="3622601" y="4996079"/>
                <a:ext cx="248244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800MHz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: + 408 at 2K in 102 cryo-modules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87619D9-4B80-C862-B8A3-D878C3B63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01" y="4996079"/>
                <a:ext cx="2482441" cy="923330"/>
              </a:xfrm>
              <a:prstGeom prst="rect">
                <a:avLst/>
              </a:prstGeom>
              <a:blipFill>
                <a:blip r:embed="rId5"/>
                <a:stretch>
                  <a:fillRect b="-448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299B499-3075-C3EB-71A0-1E173BB51552}"/>
                  </a:ext>
                </a:extLst>
              </p:cNvPr>
              <p:cNvSpPr txBox="1"/>
              <p:nvPr/>
            </p:nvSpPr>
            <p:spPr>
              <a:xfrm>
                <a:off x="3622601" y="3547958"/>
                <a:ext cx="2482441" cy="92333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400MHz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𝑍𝑍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𝑊𝑊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𝑍𝐻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112 at 2K in 66 cryomodules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338F3F1-EF8B-E8D7-60D7-9F63D7DE22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2601" y="3547958"/>
                <a:ext cx="2482441" cy="923330"/>
              </a:xfrm>
              <a:prstGeom prst="rect">
                <a:avLst/>
              </a:prstGeom>
              <a:blipFill>
                <a:blip r:embed="rId6"/>
                <a:stretch>
                  <a:fillRect b="-4487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2B829F2-B2A7-E074-3D75-4CCF2B1F6963}"/>
              </a:ext>
            </a:extLst>
          </p:cNvPr>
          <p:cNvSpPr txBox="1"/>
          <p:nvPr/>
        </p:nvSpPr>
        <p:spPr>
          <a:xfrm>
            <a:off x="70004" y="632737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 K. Canderan,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7"/>
              </a:rPr>
              <a:t>FCCweek2025_SRF_CM_Design_Evolution.pdf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** See Ivan’s talks (e.g.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8"/>
              </a:rPr>
              <a:t>FCC_Week_2025_IK.pdf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1EA935-F25C-FC33-A539-59C600F88676}"/>
              </a:ext>
            </a:extLst>
          </p:cNvPr>
          <p:cNvSpPr txBox="1"/>
          <p:nvPr/>
        </p:nvSpPr>
        <p:spPr>
          <a:xfrm>
            <a:off x="590399" y="1932677"/>
            <a:ext cx="870035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challenge: SYNCHROTRON RADIATION LOSSES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up to 10 GeV energy loss per turn.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538808-2D8B-D9D7-36CD-4BCD3882D2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1905" y="2580640"/>
            <a:ext cx="5884755" cy="39494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16DD1C-4FFE-EFAB-1395-554903FABD68}"/>
              </a:ext>
            </a:extLst>
          </p:cNvPr>
          <p:cNvSpPr txBox="1"/>
          <p:nvPr/>
        </p:nvSpPr>
        <p:spPr>
          <a:xfrm>
            <a:off x="6495627" y="6530051"/>
            <a:ext cx="54621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dirty="0"/>
              <a:t>I. Syratchev, </a:t>
            </a:r>
            <a:r>
              <a:rPr lang="en-GB" sz="1200" dirty="0">
                <a:hlinkClick r:id="rId10"/>
              </a:rPr>
              <a:t>FCC_Week_2025_Syratchev.pdf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223696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4ED8DB-EAB7-127E-90B1-E49EB85B6D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23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E81029-EB09-AEE8-2278-8557396B2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chain into the FCC-ee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6EDDA1-F610-89EA-E087-94E6BCD7C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74800"/>
            <a:ext cx="12150077" cy="497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2623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EF6DB8C-BFE1-7C3A-DA44-691631F64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24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D08D9-9E38-36D6-F7F6-34AD6517C8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399" y="1872000"/>
            <a:ext cx="5608519" cy="4118400"/>
          </a:xfrm>
        </p:spPr>
        <p:txBody>
          <a:bodyPr/>
          <a:lstStyle/>
          <a:p>
            <a:r>
              <a:rPr lang="en-US" b="0" dirty="0"/>
              <a:t>BLonD* is a CERN simulation suite for longitudinal particle tracking in synchrotrons.</a:t>
            </a:r>
          </a:p>
          <a:p>
            <a:r>
              <a:rPr lang="en-US" b="0" dirty="0"/>
              <a:t>Its latest version includes: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Synchrotron radiation damping and quantum excitation (using synchrotron radiation integrals),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dirty="0"/>
              <a:t>FCCee booster feedback loops adapted from the LHC cavity loops</a:t>
            </a:r>
          </a:p>
          <a:p>
            <a:endParaRPr lang="en-US" b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F414A5E-1D8D-F8AE-5347-9DE8CF0A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radiation in Beam LONgitudinal Dynamics </a:t>
            </a:r>
            <a:r>
              <a:rPr lang="en-GB" dirty="0"/>
              <a:t>(</a:t>
            </a:r>
            <a:r>
              <a:rPr lang="en-US" dirty="0"/>
              <a:t>BLonD)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5362BB-4821-F794-4A4B-6BDDE81B14AD}"/>
              </a:ext>
            </a:extLst>
          </p:cNvPr>
          <p:cNvSpPr txBox="1"/>
          <p:nvPr/>
        </p:nvSpPr>
        <p:spPr>
          <a:xfrm>
            <a:off x="590400" y="6187536"/>
            <a:ext cx="53639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dirty="0"/>
              <a:t>*BLonD website: https://blond.web.cern.ch/</a:t>
            </a:r>
            <a:endParaRPr lang="nl-NL" sz="1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04F559D-ED20-67D3-2DEE-15CEF78DFF63}"/>
              </a:ext>
            </a:extLst>
          </p:cNvPr>
          <p:cNvGrpSpPr/>
          <p:nvPr/>
        </p:nvGrpSpPr>
        <p:grpSpPr>
          <a:xfrm>
            <a:off x="590399" y="4810237"/>
            <a:ext cx="8748712" cy="1209675"/>
            <a:chOff x="404813" y="5000625"/>
            <a:chExt cx="8748712" cy="12096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953AF74-A459-622A-EF2E-4AE3F0E2DAA8}"/>
                </a:ext>
              </a:extLst>
            </p:cNvPr>
            <p:cNvSpPr txBox="1"/>
            <p:nvPr/>
          </p:nvSpPr>
          <p:spPr>
            <a:xfrm>
              <a:off x="2085975" y="5324475"/>
              <a:ext cx="7067550" cy="553998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2F2F">
                      <a:lumMod val="49000"/>
                      <a:lumOff val="51000"/>
                    </a:srgbClr>
                  </a:solidFill>
                  <a:effectLst/>
                  <a:uLnTx/>
                  <a:uFillTx/>
                </a:rPr>
                <a:t>BLonD 3 source code at:</a:t>
              </a:r>
              <a:b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2F2F">
                      <a:lumMod val="49000"/>
                      <a:lumOff val="51000"/>
                    </a:srgbClr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2F2F2F">
                      <a:lumMod val="49000"/>
                      <a:lumOff val="51000"/>
                    </a:srgbClr>
                  </a:solidFill>
                  <a:effectLst/>
                  <a:uLnTx/>
                  <a:uFillTx/>
                </a:rPr>
                <a:t>https://gitlab.cern.ch/blond/BLonD/-/tree/blonder?ref_type=heads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2F2F2F">
                    <a:lumMod val="49000"/>
                    <a:lumOff val="51000"/>
                  </a:srgbClr>
                </a:solidFill>
                <a:effectLst/>
                <a:uLnTx/>
                <a:uFillTx/>
                <a:cs typeface="Arial"/>
              </a:endParaRPr>
            </a:p>
          </p:txBody>
        </p:sp>
        <p:pic>
          <p:nvPicPr>
            <p:cNvPr id="17" name="Picture 16" descr="A qr code on a white background&#10;&#10;AI-generated content may be incorrect.">
              <a:extLst>
                <a:ext uri="{FF2B5EF4-FFF2-40B4-BE49-F238E27FC236}">
                  <a16:creationId xmlns:a16="http://schemas.microsoft.com/office/drawing/2014/main" id="{BCE45A77-A59D-9152-9C01-DB47CED89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4813" y="5000625"/>
              <a:ext cx="1276350" cy="1209675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B676795-6818-09A5-E2DE-F6FDAA09B5E6}"/>
              </a:ext>
            </a:extLst>
          </p:cNvPr>
          <p:cNvSpPr txBox="1"/>
          <p:nvPr/>
        </p:nvSpPr>
        <p:spPr>
          <a:xfrm>
            <a:off x="6302432" y="1852803"/>
            <a:ext cx="5608519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18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BLonD3 is a restructuration of BLonD and is </a:t>
            </a:r>
            <a:r>
              <a:rPr lang="en-US" sz="1867" dirty="0">
                <a:solidFill>
                  <a:srgbClr val="0F124A"/>
                </a:solidFill>
                <a:latin typeface="Arial"/>
              </a:rPr>
              <a:t> 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under development, and will be adapted to future accelerators (FCCee, muon colliders especially.)</a:t>
            </a:r>
          </a:p>
          <a:p>
            <a:pPr marL="342900" marR="0" lvl="0" indent="-342900" algn="l" defTabSz="914377" rtl="0" eaLnBrk="1" fontAlgn="auto" latinLnBrk="0" hangingPunct="1">
              <a:lnSpc>
                <a:spcPts val="1851"/>
              </a:lnSpc>
              <a:spcBef>
                <a:spcPts val="18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67" dirty="0">
                <a:solidFill>
                  <a:srgbClr val="0F124A"/>
                </a:solidFill>
                <a:latin typeface="Arial"/>
              </a:rPr>
              <a:t>Developer and</a:t>
            </a: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beginner friendly, </a:t>
            </a:r>
          </a:p>
          <a:p>
            <a:pPr marL="342900" marR="0" lvl="0" indent="-342900" algn="l" defTabSz="914377" rtl="0" eaLnBrk="1" fontAlgn="auto" latinLnBrk="0" hangingPunct="1">
              <a:lnSpc>
                <a:spcPts val="1851"/>
              </a:lnSpc>
              <a:spcBef>
                <a:spcPts val="18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67" dirty="0">
                <a:solidFill>
                  <a:srgbClr val="0F124A"/>
                </a:solidFill>
                <a:latin typeface="Arial"/>
              </a:rPr>
              <a:t>High test coverage and numerous examples (training in preparation), </a:t>
            </a:r>
          </a:p>
          <a:p>
            <a:pPr marL="342900" marR="0" lvl="0" indent="-342900" algn="l" defTabSz="914377" rtl="0" eaLnBrk="1" fontAlgn="auto" latinLnBrk="0" hangingPunct="1">
              <a:lnSpc>
                <a:spcPts val="1851"/>
              </a:lnSpc>
              <a:spcBef>
                <a:spcPts val="18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XSuite wrappers for lattice import, </a:t>
            </a:r>
          </a:p>
          <a:p>
            <a:pPr marL="342900" marR="0" lvl="0" indent="-342900" algn="l" defTabSz="914377" rtl="0" eaLnBrk="1" fontAlgn="auto" latinLnBrk="0" hangingPunct="1">
              <a:lnSpc>
                <a:spcPts val="1851"/>
              </a:lnSpc>
              <a:spcBef>
                <a:spcPts val="185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867" dirty="0">
                <a:solidFill>
                  <a:srgbClr val="0F124A"/>
                </a:solidFill>
                <a:latin typeface="Arial"/>
              </a:rPr>
              <a:t>No backward compatibility with BLonD.</a:t>
            </a:r>
          </a:p>
          <a:p>
            <a:pPr marR="0" lvl="0" algn="l" defTabSz="914377" rtl="0" eaLnBrk="1" fontAlgn="auto" latinLnBrk="0" hangingPunct="1">
              <a:lnSpc>
                <a:spcPts val="1851"/>
              </a:lnSpc>
              <a:spcBef>
                <a:spcPts val="1851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516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2CAEF-45EC-8E6E-C4FA-A7F0FB2ED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EAAB-5142-56D5-8DFE-0A94D0744D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Energy ramps - appendices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E35EC-3E15-3208-CA23-485E112D7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68103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002CA-4E2F-19E1-5BD2-6806F197AD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aph with a red circle and a blue dot&#10;&#10;AI-generated content may be incorrect.">
            <a:extLst>
              <a:ext uri="{FF2B5EF4-FFF2-40B4-BE49-F238E27FC236}">
                <a16:creationId xmlns:a16="http://schemas.microsoft.com/office/drawing/2014/main" id="{C5E6BAFA-33D7-7E8C-6E4B-D1FE0E855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2883" y="1376442"/>
            <a:ext cx="1924403" cy="24055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94B88B-6251-8C19-74E6-6659E5883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7628" y="3809052"/>
            <a:ext cx="3782175" cy="283663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7C0B67-DFC5-034B-EFCC-79B3F20347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26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1A47AA0-82D1-2FB2-6799-C9BD2371C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 error in the booster: Z ramp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F7B8FF4E-BB06-8C85-AB31-02E3B00E7677}"/>
              </a:ext>
            </a:extLst>
          </p:cNvPr>
          <p:cNvSpPr txBox="1">
            <a:spLocks/>
          </p:cNvSpPr>
          <p:nvPr/>
        </p:nvSpPr>
        <p:spPr>
          <a:xfrm>
            <a:off x="590400" y="1535043"/>
            <a:ext cx="5364000" cy="283411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Acceleration of an early-injected bunch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Placeholder 3">
                <a:extLst>
                  <a:ext uri="{FF2B5EF4-FFF2-40B4-BE49-F238E27FC236}">
                    <a16:creationId xmlns:a16="http://schemas.microsoft.com/office/drawing/2014/main" id="{D4C7C9D1-88BF-DE21-A87F-D0667E5DFB2B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0400" y="1889353"/>
                <a:ext cx="5587978" cy="1509249"/>
              </a:xfrm>
            </p:spPr>
            <p:txBody>
              <a:bodyPr/>
              <a:lstStyle/>
              <a:p>
                <a:pPr marL="0" marR="0" lvl="0" indent="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Maximum jitter implemented in the BLonD simulation of the acceleration:</a:t>
                </a:r>
              </a:p>
              <a:p>
                <a:pPr marL="609742" marR="0" lvl="1" indent="-28575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50ps time jitter</a:t>
                </a:r>
              </a:p>
              <a:p>
                <a:pPr marL="609742" marR="0" lvl="1" indent="-28575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3∗</m:t>
                    </m:r>
                    <m:sSup>
                      <m:sSupPr>
                        <m:ctrlP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</m:oMath>
                </a14:m>
                <a:r>
                  <a:rPr kumimoji="0" lang="en-GB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relative energy error</a:t>
                </a:r>
              </a:p>
              <a:p>
                <a:pPr marL="609742" marR="0" lvl="1" indent="-28575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285750" marR="0" lvl="0" indent="-28575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n-GB" sz="1600" dirty="0">
                    <a:solidFill>
                      <a:srgbClr val="0F124A"/>
                    </a:solidFill>
                    <a:latin typeface="Arial"/>
                  </a:rPr>
                  <a:t>Slight oscillations remaining at extraction, almost fully damped with the wigglers.</a:t>
                </a:r>
                <a:endPara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5" name="Text Placeholder 3">
                <a:extLst>
                  <a:ext uri="{FF2B5EF4-FFF2-40B4-BE49-F238E27FC236}">
                    <a16:creationId xmlns:a16="http://schemas.microsoft.com/office/drawing/2014/main" id="{D4C7C9D1-88BF-DE21-A87F-D0667E5DFB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0400" y="1889353"/>
                <a:ext cx="5587978" cy="1509249"/>
              </a:xfrm>
              <a:blipFill>
                <a:blip r:embed="rId4"/>
                <a:stretch>
                  <a:fillRect l="-654" t="-1210" b="-233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with blue lines and orange lines&#10;&#10;AI-generated content may be incorrect.">
            <a:extLst>
              <a:ext uri="{FF2B5EF4-FFF2-40B4-BE49-F238E27FC236}">
                <a16:creationId xmlns:a16="http://schemas.microsoft.com/office/drawing/2014/main" id="{24C643DD-43F0-2333-B028-2A0F4C8498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45" y="3769986"/>
            <a:ext cx="3834265" cy="2875698"/>
          </a:xfrm>
          <a:prstGeom prst="rect">
            <a:avLst/>
          </a:prstGeom>
        </p:spPr>
      </p:pic>
      <p:pic>
        <p:nvPicPr>
          <p:cNvPr id="4" name="Picture 3" descr="A graph with blue lines and orange lines&#10;&#10;AI-generated content may be incorrect.">
            <a:extLst>
              <a:ext uri="{FF2B5EF4-FFF2-40B4-BE49-F238E27FC236}">
                <a16:creationId xmlns:a16="http://schemas.microsoft.com/office/drawing/2014/main" id="{2C2FFA91-05DA-C065-A84A-56A3FC48AC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0" y="3769986"/>
            <a:ext cx="3834265" cy="28756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14">
                <a:extLst>
                  <a:ext uri="{FF2B5EF4-FFF2-40B4-BE49-F238E27FC236}">
                    <a16:creationId xmlns:a16="http://schemas.microsoft.com/office/drawing/2014/main" id="{35FAD68B-B613-EA60-AF58-3FB6AD0338B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168140" y="3800295"/>
                <a:ext cx="2922396" cy="28341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23992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7984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1976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95968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sub>
                      </m:sSub>
                      <m:r>
                        <a:rPr kumimoji="0" lang="fr-F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4A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 Placeholder 14">
                <a:extLst>
                  <a:ext uri="{FF2B5EF4-FFF2-40B4-BE49-F238E27FC236}">
                    <a16:creationId xmlns:a16="http://schemas.microsoft.com/office/drawing/2014/main" id="{35FAD68B-B613-EA60-AF58-3FB6AD033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140" y="3800295"/>
                <a:ext cx="2922396" cy="283411"/>
              </a:xfrm>
              <a:prstGeom prst="rect">
                <a:avLst/>
              </a:prstGeom>
              <a:blipFill>
                <a:blip r:embed="rId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14">
                <a:extLst>
                  <a:ext uri="{FF2B5EF4-FFF2-40B4-BE49-F238E27FC236}">
                    <a16:creationId xmlns:a16="http://schemas.microsoft.com/office/drawing/2014/main" id="{FCFD7861-F332-F5EB-AE4A-FFD5994CB8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19941" y="3793905"/>
                <a:ext cx="2922396" cy="28341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23992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7984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1976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95968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sub>
                      </m:sSub>
                      <m:r>
                        <a:rPr kumimoji="0" lang="fr-F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4A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 Placeholder 14">
                <a:extLst>
                  <a:ext uri="{FF2B5EF4-FFF2-40B4-BE49-F238E27FC236}">
                    <a16:creationId xmlns:a16="http://schemas.microsoft.com/office/drawing/2014/main" id="{FCFD7861-F332-F5EB-AE4A-FFD5994CB8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9941" y="3793905"/>
                <a:ext cx="2922396" cy="283411"/>
              </a:xfrm>
              <a:prstGeom prst="rect">
                <a:avLst/>
              </a:prstGeom>
              <a:blipFill>
                <a:blip r:embed="rId8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graph with a red circle and a blue dot&#10;&#10;AI-generated content may be incorrect.">
            <a:extLst>
              <a:ext uri="{FF2B5EF4-FFF2-40B4-BE49-F238E27FC236}">
                <a16:creationId xmlns:a16="http://schemas.microsoft.com/office/drawing/2014/main" id="{FAD72A43-D868-DD98-A102-5D571A7806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400" y="1364482"/>
            <a:ext cx="1924402" cy="2405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14">
                <a:extLst>
                  <a:ext uri="{FF2B5EF4-FFF2-40B4-BE49-F238E27FC236}">
                    <a16:creationId xmlns:a16="http://schemas.microsoft.com/office/drawing/2014/main" id="{865337E7-C61F-3686-1CCB-83250E05B1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01195" y="3481015"/>
                <a:ext cx="1330353" cy="60974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23992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7984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1976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95968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4A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4A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>
                        <m:r>
                          <a:rPr kumimoji="0" lang="fr-FR" sz="1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4A29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</m:t>
                        </m:r>
                      </m:sub>
                    </m:sSub>
                    <m:r>
                      <a:rPr kumimoji="0" lang="fr-FR" sz="1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4A29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=2</m:t>
                    </m:r>
                  </m:oMath>
                </a14:m>
                <a:r>
                  <a:rPr kumimoji="0" lang="en-GB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A2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  <a:r>
                  <a:rPr kumimoji="0" lang="en-GB" sz="11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4A2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disabled</a:t>
                </a:r>
                <a:r>
                  <a:rPr kumimoji="0" lang="en-GB" sz="1100" b="0" i="0" u="none" strike="noStrike" kern="1200" cap="none" spc="0" normalizeH="0" noProof="0" dirty="0">
                    <a:ln>
                      <a:noFill/>
                    </a:ln>
                    <a:solidFill>
                      <a:srgbClr val="FF4A29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at t = 0.4s</a:t>
                </a:r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4A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 Placeholder 14">
                <a:extLst>
                  <a:ext uri="{FF2B5EF4-FFF2-40B4-BE49-F238E27FC236}">
                    <a16:creationId xmlns:a16="http://schemas.microsoft.com/office/drawing/2014/main" id="{865337E7-C61F-3686-1CCB-83250E05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1195" y="3481015"/>
                <a:ext cx="1330353" cy="6097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 Placeholder 14">
                <a:extLst>
                  <a:ext uri="{FF2B5EF4-FFF2-40B4-BE49-F238E27FC236}">
                    <a16:creationId xmlns:a16="http://schemas.microsoft.com/office/drawing/2014/main" id="{BAB44BDC-8D00-7A8C-A7E3-09B2CBCA7F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34802" y="1612979"/>
                <a:ext cx="2922396" cy="28341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23992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7984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1976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95968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sub>
                      </m:sSub>
                      <m:r>
                        <a:rPr kumimoji="0" lang="fr-F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4A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 Placeholder 14">
                <a:extLst>
                  <a:ext uri="{FF2B5EF4-FFF2-40B4-BE49-F238E27FC236}">
                    <a16:creationId xmlns:a16="http://schemas.microsoft.com/office/drawing/2014/main" id="{BAB44BDC-8D00-7A8C-A7E3-09B2CBCA7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4802" y="1612979"/>
                <a:ext cx="2922396" cy="283411"/>
              </a:xfrm>
              <a:prstGeom prst="rect">
                <a:avLst/>
              </a:prstGeom>
              <a:blipFill>
                <a:blip r:embed="rId11"/>
                <a:stretch>
                  <a:fillRect b="-652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 Placeholder 14">
                <a:extLst>
                  <a:ext uri="{FF2B5EF4-FFF2-40B4-BE49-F238E27FC236}">
                    <a16:creationId xmlns:a16="http://schemas.microsoft.com/office/drawing/2014/main" id="{B751BE3E-9FD4-1ED9-1DDE-115456121DB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92444" y="1629861"/>
                <a:ext cx="2922396" cy="283411"/>
              </a:xfrm>
              <a:prstGeom prst="rect">
                <a:avLst/>
              </a:prstGeom>
            </p:spPr>
            <p:txBody>
              <a:bodyPr/>
              <a:lstStyle>
                <a:lvl1pPr marL="0" indent="0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23992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47984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71976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95968" indent="-323992" algn="l" defTabSz="914377" rtl="0" eaLnBrk="1" latinLnBrk="0" hangingPunct="1">
                  <a:lnSpc>
                    <a:spcPts val="1851"/>
                  </a:lnSpc>
                  <a:spcBef>
                    <a:spcPts val="0"/>
                  </a:spcBef>
                  <a:buSzPct val="100000"/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537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914377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377" rtl="0" eaLnBrk="1" fontAlgn="auto" latinLnBrk="0" hangingPunct="1">
                  <a:lnSpc>
                    <a:spcPts val="1851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e>
                        <m:sub>
                          <m:r>
                            <a:rPr kumimoji="0" lang="fr-FR" sz="1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</m:t>
                          </m:r>
                        </m:sub>
                      </m:sSub>
                      <m:r>
                        <a:rPr kumimoji="0" lang="fr-FR" sz="1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GB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4A29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1" name="Text Placeholder 14">
                <a:extLst>
                  <a:ext uri="{FF2B5EF4-FFF2-40B4-BE49-F238E27FC236}">
                    <a16:creationId xmlns:a16="http://schemas.microsoft.com/office/drawing/2014/main" id="{B751BE3E-9FD4-1ED9-1DDE-115456121D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444" y="1629861"/>
                <a:ext cx="2922396" cy="283411"/>
              </a:xfrm>
              <a:prstGeom prst="rect">
                <a:avLst/>
              </a:prstGeom>
              <a:blipFill>
                <a:blip r:embed="rId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 descr="A red circle with a blue dot in the center&#10;&#10;AI-generated content may be incorrect.">
            <a:extLst>
              <a:ext uri="{FF2B5EF4-FFF2-40B4-BE49-F238E27FC236}">
                <a16:creationId xmlns:a16="http://schemas.microsoft.com/office/drawing/2014/main" id="{564C847B-69E6-0F3E-7D59-AA55A60C00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5367" y="1376443"/>
            <a:ext cx="1924402" cy="240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0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A4A0DB-ED3C-4FA8-0D0F-13E24E2F62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27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BD212-12BD-D657-BAFB-D0901EDCC3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11765-CA6A-4F4D-01C6-A5B01A64BB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5760" y="1872000"/>
            <a:ext cx="4897840" cy="4118400"/>
          </a:xfrm>
        </p:spPr>
        <p:txBody>
          <a:bodyPr/>
          <a:lstStyle/>
          <a:p>
            <a:r>
              <a:rPr lang="en-US" dirty="0"/>
              <a:t>Overshoot energy ramp could meet the requirements on the extraction transverse emittance…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with at least 850 GeV/s energy gain in less than 0.05s!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6583DF-FFA4-6248-DCA4-B0013D992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mode overshoot</a:t>
            </a:r>
            <a:endParaRPr lang="en-GB" dirty="0"/>
          </a:p>
        </p:txBody>
      </p:sp>
      <p:pic>
        <p:nvPicPr>
          <p:cNvPr id="7" name="Picture 6" descr="A diagram of energy and voltage&#10;&#10;AI-generated content may be incorrect.">
            <a:extLst>
              <a:ext uri="{FF2B5EF4-FFF2-40B4-BE49-F238E27FC236}">
                <a16:creationId xmlns:a16="http://schemas.microsoft.com/office/drawing/2014/main" id="{86B09390-F3CE-9C9C-285F-C1B9405806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99" y="1679466"/>
            <a:ext cx="6069535" cy="455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398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B7845-C46A-3A05-82D5-DB8F7A1A1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930976-6EF3-B5EE-8E68-BF7969EC34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4520E94-C279-6664-EC0A-E28D7D363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voltage per cavity for RPO and RF power 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F2AE23-83ED-F266-AF7A-6A21BBA4B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990164"/>
            <a:ext cx="5715000" cy="4762500"/>
          </a:xfrm>
          <a:prstGeom prst="rect">
            <a:avLst/>
          </a:prstGeom>
        </p:spPr>
      </p:pic>
      <p:pic>
        <p:nvPicPr>
          <p:cNvPr id="14" name="Picture 13" descr="A diagram of a voltage&#10;&#10;AI-generated content may be incorrect.">
            <a:extLst>
              <a:ext uri="{FF2B5EF4-FFF2-40B4-BE49-F238E27FC236}">
                <a16:creationId xmlns:a16="http://schemas.microsoft.com/office/drawing/2014/main" id="{CCB0506B-6C60-B66E-062C-990AD3266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9" y="1990164"/>
            <a:ext cx="5715000" cy="4762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FBC1C6-F6BB-B937-B01B-20D02E88A18C}"/>
              </a:ext>
            </a:extLst>
          </p:cNvPr>
          <p:cNvSpPr txBox="1"/>
          <p:nvPr/>
        </p:nvSpPr>
        <p:spPr>
          <a:xfrm>
            <a:off x="590399" y="1502668"/>
            <a:ext cx="7985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overshoot, no wigglers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2D241FF-FCD9-99FB-B0EB-6AE43989615A}"/>
              </a:ext>
            </a:extLst>
          </p:cNvPr>
          <p:cNvCxnSpPr>
            <a:cxnSpLocks/>
          </p:cNvCxnSpPr>
          <p:nvPr/>
        </p:nvCxnSpPr>
        <p:spPr>
          <a:xfrm flipH="1">
            <a:off x="10462054" y="2148999"/>
            <a:ext cx="156519" cy="4706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C62AD22-58E6-29AB-DA62-FB18B91F1270}"/>
              </a:ext>
            </a:extLst>
          </p:cNvPr>
          <p:cNvSpPr txBox="1"/>
          <p:nvPr/>
        </p:nvSpPr>
        <p:spPr>
          <a:xfrm>
            <a:off x="9243446" y="1220813"/>
            <a:ext cx="30418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Clamp at 50kW per cavity </a:t>
            </a: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(overshot to be verified dynamically)</a:t>
            </a:r>
          </a:p>
        </p:txBody>
      </p:sp>
    </p:spTree>
    <p:extLst>
      <p:ext uri="{BB962C8B-B14F-4D97-AF65-F5344CB8AC3E}">
        <p14:creationId xmlns:p14="http://schemas.microsoft.com/office/powerpoint/2010/main" val="3502650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71651-0521-BFD5-A23B-EAD7604A5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82054B-7ECE-92FF-A3C7-BD8C5174BB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59A4E7-106B-E3E8-9305-3B323303C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voltage per cavity for RPO and RF power 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B7595-5D96-F36C-17F9-A7CB2CEB00FC}"/>
              </a:ext>
            </a:extLst>
          </p:cNvPr>
          <p:cNvSpPr txBox="1"/>
          <p:nvPr/>
        </p:nvSpPr>
        <p:spPr>
          <a:xfrm>
            <a:off x="590399" y="1502668"/>
            <a:ext cx="7985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4A2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Optimized overshoot, two wigglers</a:t>
            </a:r>
          </a:p>
        </p:txBody>
      </p:sp>
      <p:pic>
        <p:nvPicPr>
          <p:cNvPr id="3" name="Picture 2" descr="A graph of a power line&#10;&#10;AI-generated content may be incorrect.">
            <a:extLst>
              <a:ext uri="{FF2B5EF4-FFF2-40B4-BE49-F238E27FC236}">
                <a16:creationId xmlns:a16="http://schemas.microsoft.com/office/drawing/2014/main" id="{A8DB6A50-6DE7-58CC-41F0-47EA18ABD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815" y="1872000"/>
            <a:ext cx="5486411" cy="4572009"/>
          </a:xfrm>
          <a:prstGeom prst="rect">
            <a:avLst/>
          </a:prstGeom>
        </p:spPr>
      </p:pic>
      <p:pic>
        <p:nvPicPr>
          <p:cNvPr id="4" name="Picture 3" descr="A graph of a voltage&#10;&#10;AI-generated content may be incorrect.">
            <a:extLst>
              <a:ext uri="{FF2B5EF4-FFF2-40B4-BE49-F238E27FC236}">
                <a16:creationId xmlns:a16="http://schemas.microsoft.com/office/drawing/2014/main" id="{34459274-8011-7387-DB5D-7E4865EA8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15" y="1872000"/>
            <a:ext cx="5486411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325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209A3D-A3D0-F4BA-B25D-C416894F29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7C2CD1F-A556-7298-C9AC-D2A3399E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Future Circular Collider project overview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5CA6367-3C29-E0AF-772C-A38CF0CE74A5}"/>
              </a:ext>
            </a:extLst>
          </p:cNvPr>
          <p:cNvSpPr txBox="1"/>
          <p:nvPr/>
        </p:nvSpPr>
        <p:spPr>
          <a:xfrm>
            <a:off x="4595751" y="2546066"/>
            <a:ext cx="5015609" cy="92333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E8F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90,7km tunnel to host FCC-</a:t>
            </a: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8F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ee</a:t>
            </a: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srgbClr val="E8FF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8F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then</a:t>
            </a:r>
            <a:r>
              <a:rPr kumimoji="0" lang="da-DK" sz="1800" b="1" i="0" u="none" strike="noStrike" kern="1200" cap="none" spc="0" normalizeH="0" baseline="0" noProof="0" dirty="0">
                <a:ln>
                  <a:noFill/>
                </a:ln>
                <a:solidFill>
                  <a:srgbClr val="E8FF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FCC-hh</a:t>
            </a:r>
          </a:p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42FA2F-1C5A-983E-29BE-B762BCCBA973}"/>
                  </a:ext>
                </a:extLst>
              </p:cNvPr>
              <p:cNvSpPr txBox="1"/>
              <p:nvPr/>
            </p:nvSpPr>
            <p:spPr>
              <a:xfrm>
                <a:off x="0" y="3895976"/>
                <a:ext cx="5201728" cy="3008516"/>
              </a:xfrm>
              <a:prstGeom prst="rect">
                <a:avLst/>
              </a:prstGeom>
              <a:noFill/>
              <a:ln w="28575"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1</a:t>
                </a:r>
                <a:r>
                  <a:rPr kumimoji="0" lang="da-DK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FCC-ee as a Higgs factory</a:t>
                </a:r>
                <a:br>
                  <a:rPr kumimoji="0" lang="da-DK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</a:br>
                <a:r>
                  <a:rPr kumimoji="0" lang="da-DK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</a:t>
                </a:r>
              </a:p>
              <a:p>
                <a:pPr marL="342863" marR="0" lvl="1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Four operation energies (per beam)</a:t>
                </a:r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</a:t>
                </a:r>
              </a:p>
              <a:p>
                <a:pPr marL="1062001" marR="0" lvl="1" indent="-28575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at 45.6 GeV, </a:t>
                </a:r>
              </a:p>
              <a:p>
                <a:pPr marL="1062001" marR="0" lvl="1" indent="-28575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𝑊𝑊</m:t>
                    </m:r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at 80 GeV, </a:t>
                </a:r>
              </a:p>
              <a:p>
                <a:pPr marL="1062001" marR="0" lvl="1" indent="-28575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𝑍𝐻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at 115 GeV, </a:t>
                </a:r>
              </a:p>
              <a:p>
                <a:pPr marL="1062001" marR="0" lvl="1" indent="-28575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da-DK" sz="135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35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at 180 GeV</a:t>
                </a:r>
              </a:p>
              <a:p>
                <a:pPr marL="1062001" marR="0" lvl="1" indent="-28575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8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Stage 2</a:t>
                </a:r>
                <a:r>
                  <a:rPr kumimoji="0" lang="da-DK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FCC-hh (~100 TeV)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Physics of FCC: </a:t>
                </a:r>
                <a:r>
                  <a:rPr kumimoji="0" lang="da-DK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https://cds.cern.ch/record/2928193/files/2505.00272.pdf</a:t>
                </a:r>
                <a:endParaRPr kumimoji="0" lang="da-DK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42FA2F-1C5A-983E-29BE-B762BCCBA9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95976"/>
                <a:ext cx="5201728" cy="3008516"/>
              </a:xfrm>
              <a:prstGeom prst="rect">
                <a:avLst/>
              </a:prstGeom>
              <a:blipFill>
                <a:blip r:embed="rId3"/>
                <a:stretch>
                  <a:fillRect l="-938" t="-1012" b="-1215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546A775A-6CE9-096B-0D30-9A4B2F31A3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6410" y="3494099"/>
            <a:ext cx="6325590" cy="304282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2B2EDA1-49A2-C92E-2DBB-3646BE4DD961}"/>
              </a:ext>
            </a:extLst>
          </p:cNvPr>
          <p:cNvSpPr txBox="1"/>
          <p:nvPr/>
        </p:nvSpPr>
        <p:spPr>
          <a:xfrm>
            <a:off x="6563360" y="6301559"/>
            <a:ext cx="6096000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Michael Benedikt</a:t>
            </a:r>
            <a:r>
              <a:rPr kumimoji="0" lang="en-US" sz="135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FCC week 2025, Vienna, Austria</a:t>
            </a:r>
            <a:endParaRPr kumimoji="0" lang="en-GB" sz="135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9676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C399A-7921-5B94-88E6-05D8C2A87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9E4070-1231-DC6B-68C1-57412E5586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A8A49-5E4D-2396-6789-7EEC2983DB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76BD643-D068-9752-F32A-31AD5D73E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WW voltage per cavity for RPO and RF power </a:t>
            </a:r>
            <a:endParaRPr lang="en-GB" dirty="0"/>
          </a:p>
        </p:txBody>
      </p:sp>
      <p:pic>
        <p:nvPicPr>
          <p:cNvPr id="7" name="Picture 6" descr="A diagram of a voltage&#10;&#10;AI-generated content may be incorrect.">
            <a:extLst>
              <a:ext uri="{FF2B5EF4-FFF2-40B4-BE49-F238E27FC236}">
                <a16:creationId xmlns:a16="http://schemas.microsoft.com/office/drawing/2014/main" id="{5FBD9620-4832-AE2A-CBE9-FD2214E24B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35" y="1645193"/>
            <a:ext cx="5486411" cy="45720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E90914-3325-B3CD-00FB-464F3DB87248}"/>
              </a:ext>
            </a:extLst>
          </p:cNvPr>
          <p:cNvSpPr txBox="1"/>
          <p:nvPr/>
        </p:nvSpPr>
        <p:spPr>
          <a:xfrm>
            <a:off x="6525172" y="6217203"/>
            <a:ext cx="5083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4.5% RF power overshoot at flat top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D4E6D22F-A0DA-6D72-FD74-9E3ADF038346}"/>
              </a:ext>
            </a:extLst>
          </p:cNvPr>
          <p:cNvSpPr txBox="1">
            <a:spLocks/>
          </p:cNvSpPr>
          <p:nvPr/>
        </p:nvSpPr>
        <p:spPr>
          <a:xfrm>
            <a:off x="3344156" y="3931197"/>
            <a:ext cx="518985" cy="283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RPO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76A50A-6A6A-0099-41CE-D09B9503D677}"/>
              </a:ext>
            </a:extLst>
          </p:cNvPr>
          <p:cNvSpPr txBox="1">
            <a:spLocks/>
          </p:cNvSpPr>
          <p:nvPr/>
        </p:nvSpPr>
        <p:spPr>
          <a:xfrm>
            <a:off x="4217773" y="3314239"/>
            <a:ext cx="1128584" cy="58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reset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 descr="A graph of power and detowing&#10;&#10;AI-generated content may be incorrect.">
            <a:extLst>
              <a:ext uri="{FF2B5EF4-FFF2-40B4-BE49-F238E27FC236}">
                <a16:creationId xmlns:a16="http://schemas.microsoft.com/office/drawing/2014/main" id="{78F4AE37-280F-794B-6B21-F974DFF39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8394" y="1645192"/>
            <a:ext cx="5486411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53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788052-93B1-6659-2672-3951929D4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diagram of a voltage&#10;&#10;AI-generated content may be incorrect.">
            <a:extLst>
              <a:ext uri="{FF2B5EF4-FFF2-40B4-BE49-F238E27FC236}">
                <a16:creationId xmlns:a16="http://schemas.microsoft.com/office/drawing/2014/main" id="{A3352543-19C9-0A07-BA63-0A5DDB933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95" y="1418391"/>
            <a:ext cx="5486411" cy="45720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8271036-523F-7197-743B-8F674F93F19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D0D58B-9A73-F0E2-951A-C88FA599F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ZH voltage per cavity for RPO and RF power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44DCF-C481-D0F6-03F3-2C6F382A5CBD}"/>
              </a:ext>
            </a:extLst>
          </p:cNvPr>
          <p:cNvSpPr txBox="1"/>
          <p:nvPr/>
        </p:nvSpPr>
        <p:spPr>
          <a:xfrm>
            <a:off x="6525172" y="6217203"/>
            <a:ext cx="5083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5% RF power overshoot at flat top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94944144-F64E-7C82-8C55-5D0F698E8C32}"/>
              </a:ext>
            </a:extLst>
          </p:cNvPr>
          <p:cNvSpPr txBox="1">
            <a:spLocks/>
          </p:cNvSpPr>
          <p:nvPr/>
        </p:nvSpPr>
        <p:spPr>
          <a:xfrm>
            <a:off x="3422415" y="6094764"/>
            <a:ext cx="987315" cy="58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Constant voltage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CD7BC0C-2880-5DDF-F5D5-EED63D948D2A}"/>
              </a:ext>
            </a:extLst>
          </p:cNvPr>
          <p:cNvSpPr txBox="1">
            <a:spLocks/>
          </p:cNvSpPr>
          <p:nvPr/>
        </p:nvSpPr>
        <p:spPr>
          <a:xfrm rot="16200000">
            <a:off x="2658680" y="4112430"/>
            <a:ext cx="518985" cy="283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RPO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701B8AF-9DBF-0C4A-EFC0-FA4454CA68B7}"/>
              </a:ext>
            </a:extLst>
          </p:cNvPr>
          <p:cNvSpPr txBox="1">
            <a:spLocks/>
          </p:cNvSpPr>
          <p:nvPr/>
        </p:nvSpPr>
        <p:spPr>
          <a:xfrm>
            <a:off x="3937686" y="3314239"/>
            <a:ext cx="1408671" cy="5854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Phase reset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377" rtl="0" eaLnBrk="1" fontAlgn="auto" latinLnBrk="0" hangingPunct="1">
              <a:lnSpc>
                <a:spcPts val="18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67" b="1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EAB9F0B-B8A2-03F3-FC1A-462A3A51B867}"/>
              </a:ext>
            </a:extLst>
          </p:cNvPr>
          <p:cNvCxnSpPr/>
          <p:nvPr/>
        </p:nvCxnSpPr>
        <p:spPr>
          <a:xfrm flipH="1" flipV="1">
            <a:off x="3422415" y="5389200"/>
            <a:ext cx="399941" cy="6012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79BF4E3-F226-4CBC-4029-AA286463D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175" y="1418390"/>
            <a:ext cx="5486411" cy="457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6834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9B229-E5B3-3C54-14AB-D233C91FB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BF67F3-C3E3-3B91-C6FF-FDAC70E5E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3F26B81-B93B-3C75-61D0-BEEB1E8A8FA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dirty="0"/>
                  <a:t> voltage per cavity for RPO and RF power </a:t>
                </a:r>
                <a:endParaRPr lang="en-GB" dirty="0"/>
              </a:p>
            </p:txBody>
          </p:sp>
        </mc:Choice>
        <mc:Fallback xmlns="">
          <p:sp>
            <p:nvSpPr>
              <p:cNvPr id="5" name="Title 4">
                <a:extLst>
                  <a:ext uri="{FF2B5EF4-FFF2-40B4-BE49-F238E27FC236}">
                    <a16:creationId xmlns:a16="http://schemas.microsoft.com/office/drawing/2014/main" id="{93F26B81-B93B-3C75-61D0-BEEB1E8A8FA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198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145F1F7A-9CAA-B965-5507-E23302140A0B}"/>
              </a:ext>
            </a:extLst>
          </p:cNvPr>
          <p:cNvSpPr txBox="1"/>
          <p:nvPr/>
        </p:nvSpPr>
        <p:spPr>
          <a:xfrm>
            <a:off x="6525172" y="6217203"/>
            <a:ext cx="508302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43% RF power overshoot at flat top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8A2C18-4D27-64D5-3CB8-5B131AA8673F}"/>
              </a:ext>
            </a:extLst>
          </p:cNvPr>
          <p:cNvGrpSpPr/>
          <p:nvPr/>
        </p:nvGrpSpPr>
        <p:grpSpPr>
          <a:xfrm>
            <a:off x="500857" y="1515591"/>
            <a:ext cx="5486411" cy="4572009"/>
            <a:chOff x="500857" y="1515591"/>
            <a:chExt cx="5486411" cy="4572009"/>
          </a:xfrm>
        </p:grpSpPr>
        <p:pic>
          <p:nvPicPr>
            <p:cNvPr id="7" name="Picture 6" descr="A diagram of a voltage&#10;&#10;AI-generated content may be incorrect.">
              <a:extLst>
                <a:ext uri="{FF2B5EF4-FFF2-40B4-BE49-F238E27FC236}">
                  <a16:creationId xmlns:a16="http://schemas.microsoft.com/office/drawing/2014/main" id="{72D4846D-70D3-DBA7-DEB8-6631CB7A8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857" y="1515591"/>
              <a:ext cx="5486411" cy="4572009"/>
            </a:xfrm>
            <a:prstGeom prst="rect">
              <a:avLst/>
            </a:prstGeom>
          </p:spPr>
        </p:pic>
        <p:sp>
          <p:nvSpPr>
            <p:cNvPr id="8" name="Text Placeholder 3">
              <a:extLst>
                <a:ext uri="{FF2B5EF4-FFF2-40B4-BE49-F238E27FC236}">
                  <a16:creationId xmlns:a16="http://schemas.microsoft.com/office/drawing/2014/main" id="{82E9183A-7E62-4948-6ADE-2FEF2C618D40}"/>
                </a:ext>
              </a:extLst>
            </p:cNvPr>
            <p:cNvSpPr txBox="1">
              <a:spLocks/>
            </p:cNvSpPr>
            <p:nvPr/>
          </p:nvSpPr>
          <p:spPr>
            <a:xfrm>
              <a:off x="1457692" y="3021527"/>
              <a:ext cx="987315" cy="5854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67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ts val="1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Constant voltage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ts val="1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 Placeholder 3">
              <a:extLst>
                <a:ext uri="{FF2B5EF4-FFF2-40B4-BE49-F238E27FC236}">
                  <a16:creationId xmlns:a16="http://schemas.microsoft.com/office/drawing/2014/main" id="{F0BAFED6-61DA-44FF-9C4F-22BEB1058132}"/>
                </a:ext>
              </a:extLst>
            </p:cNvPr>
            <p:cNvSpPr txBox="1">
              <a:spLocks/>
            </p:cNvSpPr>
            <p:nvPr/>
          </p:nvSpPr>
          <p:spPr>
            <a:xfrm>
              <a:off x="946946" y="3539927"/>
              <a:ext cx="518985" cy="28341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67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377" rtl="0" eaLnBrk="1" fontAlgn="auto" latinLnBrk="0" hangingPunct="1">
                <a:lnSpc>
                  <a:spcPts val="1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RPO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ts val="1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Text Placeholder 3">
              <a:extLst>
                <a:ext uri="{FF2B5EF4-FFF2-40B4-BE49-F238E27FC236}">
                  <a16:creationId xmlns:a16="http://schemas.microsoft.com/office/drawing/2014/main" id="{0FB81061-AEE9-AB60-2618-776AC21A93D7}"/>
                </a:ext>
              </a:extLst>
            </p:cNvPr>
            <p:cNvSpPr txBox="1">
              <a:spLocks/>
            </p:cNvSpPr>
            <p:nvPr/>
          </p:nvSpPr>
          <p:spPr>
            <a:xfrm>
              <a:off x="2965713" y="3314239"/>
              <a:ext cx="2380644" cy="58542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Font typeface="Arial" panose="020B0604020202020204" pitchFamily="34" charset="0"/>
                <a:buNone/>
                <a:defRPr sz="1867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0" indent="0" algn="l" defTabSz="914377" rtl="0" eaLnBrk="1" latinLnBrk="0" hangingPunct="1">
                <a:lnSpc>
                  <a:spcPts val="1851"/>
                </a:lnSpc>
                <a:spcBef>
                  <a:spcPts val="0"/>
                </a:spcBef>
                <a:buSzPct val="100000"/>
                <a:buFontTx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537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726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8914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103" indent="-228594" algn="l" defTabSz="914377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77" rtl="0" eaLnBrk="1" fontAlgn="auto" latinLnBrk="0" hangingPunct="1">
                <a:lnSpc>
                  <a:spcPts val="1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Phase reset</a:t>
              </a:r>
              <a:endPara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377" rtl="0" eaLnBrk="1" fontAlgn="auto" latinLnBrk="0" hangingPunct="1">
                <a:lnSpc>
                  <a:spcPts val="18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1867" b="1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2EF592B-F677-9D40-063C-58856025E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400" y="1398378"/>
            <a:ext cx="5715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19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1F5A4-00BA-8149-5872-1956A1E4C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07575-8D90-A855-6113-F7C4CE9BDBE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Power transients- appendices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5B6413-CFAB-A44A-EAD8-337FC2169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33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24851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FF003-138F-8358-147F-3DDE8FD0C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ADCBF-02AA-E180-8D40-A746465E31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727" rtl="0" eaLnBrk="1" fontAlgn="auto" latinLnBrk="0" hangingPunct="1">
              <a:lnSpc>
                <a:spcPts val="165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1DFE4-5FC5-43BD-BB7E-75EAD82B965F}" type="slidenum">
              <a:rPr kumimoji="0" lang="en-US" sz="1067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727" rtl="0" eaLnBrk="1" fontAlgn="auto" latinLnBrk="0" hangingPunct="1">
                <a:lnSpc>
                  <a:spcPts val="165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67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E4D19B-FCE6-719A-3C62-74AECA5A81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1856760"/>
            <a:ext cx="5505600" cy="413364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Adapted LHC Cavity Loop class in </a:t>
            </a:r>
            <a:r>
              <a:rPr lang="en-GB" dirty="0" err="1"/>
              <a:t>BLonD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Sampling time: 25ns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Fixed beam in the longitudinal phase space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4D31C19-0425-B883-E240-366308B4D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cs typeface="Arial"/>
              </a:rPr>
              <a:t>RF power transients at injection using </a:t>
            </a:r>
            <a:r>
              <a:rPr lang="en-GB" dirty="0" err="1">
                <a:cs typeface="Arial"/>
              </a:rPr>
              <a:t>BLonD</a:t>
            </a:r>
            <a:endParaRPr lang="en-GB" dirty="0" err="1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7B76CACF-4403-5AB5-B503-E375F410CC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8301" y="1741008"/>
              <a:ext cx="5212100" cy="471074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585528">
                      <a:extLst>
                        <a:ext uri="{9D8B030D-6E8A-4147-A177-3AD203B41FA5}">
                          <a16:colId xmlns:a16="http://schemas.microsoft.com/office/drawing/2014/main" val="315758859"/>
                        </a:ext>
                      </a:extLst>
                    </a:gridCol>
                    <a:gridCol w="1626572">
                      <a:extLst>
                        <a:ext uri="{9D8B030D-6E8A-4147-A177-3AD203B41FA5}">
                          <a16:colId xmlns:a16="http://schemas.microsoft.com/office/drawing/2014/main" val="4260582082"/>
                        </a:ext>
                      </a:extLst>
                    </a:gridCol>
                  </a:tblGrid>
                  <a:tr h="27186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Parameters of the FCCee feedback system</a:t>
                          </a:r>
                          <a:endParaRPr lang="en-GB" sz="1200" b="1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05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97683025"/>
                      </a:ext>
                    </a:extLst>
                  </a:tr>
                  <a:tr h="271861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Time delays</a:t>
                          </a:r>
                          <a:endParaRPr lang="en-GB" sz="12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6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8184173"/>
                      </a:ext>
                    </a:extLst>
                  </a:tr>
                  <a:tr h="2718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Loop delay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𝑙𝑜𝑜𝑝</m:t>
                                  </m:r>
                                </m:sub>
                              </m:sSub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700 ns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6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2936979"/>
                      </a:ext>
                    </a:extLst>
                  </a:tr>
                  <a:tr h="2718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Analog feedback delay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28,3 us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6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1643579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Digital feedback delay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66,7 us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8815227"/>
                      </a:ext>
                    </a:extLst>
                  </a:tr>
                  <a:tr h="2356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Gains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9567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Maximum stable analog gain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p>
                              </m:sSubSup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2 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/</m:t>
                                    </m:r>
                                    <m:r>
                                      <a:rPr lang="en-US" sz="12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𝑅𝐹</m:t>
                                        </m:r>
                                      </m:sub>
                                    </m:sSub>
                                    <m:sSub>
                                      <m:sSubPr>
                                        <m:ctrlP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𝜏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latin typeface="Cambria Math" panose="02040503050406030204" pitchFamily="18" charset="0"/>
                                          </a:rPr>
                                          <m:t>𝑙𝑜𝑜𝑝</m:t>
                                        </m:r>
                                      </m:sub>
                                    </m:sSub>
                                  </m:den>
                                </m:f>
                              </m:oMath>
                            </m:oMathPara>
                          </a14:m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7230784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Fraction of maximum gain </a:t>
                          </a:r>
                          <a14:m>
                            <m:oMath xmlns:m="http://schemas.openxmlformats.org/officeDocument/2006/math"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5461707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Analog gain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sz="12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Sup>
                                    <m:sSubSupPr>
                                      <m:ctrlP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𝐺</m:t>
                                      </m:r>
                                    </m:e>
                                    <m:sub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  <m:sup>
                                      <m:r>
                                        <a:rPr lang="en-US" sz="1200" b="0" i="1" smtClean="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p>
                                  </m:sSubSup>
                                </m:num>
                                <m:den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</m:oMath>
                          </a14:m>
                          <a:r>
                            <a:rPr lang="en-GB" sz="1200" dirty="0"/>
                            <a:t> = 90</a:t>
                          </a:r>
                          <a:r>
                            <a:rPr lang="en-GB" sz="1200" baseline="0" dirty="0"/>
                            <a:t>e-9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6468046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Digital gain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/>
                            <a:t> (eff.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200" dirty="0"/>
                            <a:t>)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07893"/>
                      </a:ext>
                    </a:extLst>
                  </a:tr>
                  <a:tr h="2356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Other parameters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0371961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Pre-detuning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b>
                                <m:sSubPr>
                                  <m:ctrlP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𝑅𝐹</m:t>
                                  </m:r>
                                </m:sub>
                              </m:sSub>
                            </m:oMath>
                          </a14:m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 Hz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042882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Sampling time</a:t>
                          </a:r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25 ns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7960232"/>
                      </a:ext>
                    </a:extLst>
                  </a:tr>
                  <a:tr h="2356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/>
                            <a:t>Pretracking</a:t>
                          </a:r>
                          <a:r>
                            <a:rPr lang="en-US" sz="1200" dirty="0"/>
                            <a:t> turn number</a:t>
                          </a:r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50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5509330"/>
                      </a:ext>
                    </a:extLst>
                  </a:tr>
                  <a:tr h="2356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Phase offset between analog and digital</a:t>
                          </a:r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- 6,7 degrees (</a:t>
                          </a:r>
                          <a:r>
                            <a:rPr lang="en-US" sz="1200" dirty="0" err="1"/>
                            <a:t>foc</a:t>
                          </a:r>
                          <a:r>
                            <a:rPr lang="en-US" sz="1200" dirty="0"/>
                            <a:t>.)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8352405"/>
                      </a:ext>
                    </a:extLst>
                  </a:tr>
                  <a:tr h="235620">
                    <a:tc v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+ 6,7 degrees (</a:t>
                          </a:r>
                          <a:r>
                            <a:rPr lang="en-US" sz="1200" dirty="0" err="1"/>
                            <a:t>defoc</a:t>
                          </a:r>
                          <a:r>
                            <a:rPr lang="en-US" sz="1200" dirty="0"/>
                            <a:t>.)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21416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au 5">
                <a:extLst>
                  <a:ext uri="{FF2B5EF4-FFF2-40B4-BE49-F238E27FC236}">
                    <a16:creationId xmlns:a16="http://schemas.microsoft.com/office/drawing/2014/main" id="{7B76CACF-4403-5AB5-B503-E375F410CC51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48301" y="1741008"/>
              <a:ext cx="5212100" cy="471074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3585528">
                      <a:extLst>
                        <a:ext uri="{9D8B030D-6E8A-4147-A177-3AD203B41FA5}">
                          <a16:colId xmlns:a16="http://schemas.microsoft.com/office/drawing/2014/main" val="315758859"/>
                        </a:ext>
                      </a:extLst>
                    </a:gridCol>
                    <a:gridCol w="1626572">
                      <a:extLst>
                        <a:ext uri="{9D8B030D-6E8A-4147-A177-3AD203B41FA5}">
                          <a16:colId xmlns:a16="http://schemas.microsoft.com/office/drawing/2014/main" val="4260582082"/>
                        </a:ext>
                      </a:extLst>
                    </a:gridCol>
                  </a:tblGrid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b="1" dirty="0"/>
                            <a:t>Parameters of the FCCee feedback system</a:t>
                          </a:r>
                          <a:endParaRPr lang="en-GB" sz="1200" b="1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05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97683025"/>
                      </a:ext>
                    </a:extLst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Time delays</a:t>
                          </a:r>
                          <a:endParaRPr lang="en-GB" sz="12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6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08184173"/>
                      </a:ext>
                    </a:extLst>
                  </a:tr>
                  <a:tr h="28848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70" t="-189583" r="-45671" b="-13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700 ns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6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329369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blipFill>
                          <a:blip r:embed="rId2"/>
                          <a:stretch>
                            <a:fillRect l="-170" t="-308889" r="-45671" b="-13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28,3 us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6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9164357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170" t="-408889" r="-45671" b="-12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66,7 us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58815227"/>
                      </a:ext>
                    </a:extLst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Gains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90959567"/>
                      </a:ext>
                    </a:extLst>
                  </a:tr>
                  <a:tr h="48596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170" t="-342500" r="-45671" b="-533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220974" t="-342500" r="-749" b="-5337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17230784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170" t="-786667" r="-45671" b="-8488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05461707"/>
                      </a:ext>
                    </a:extLst>
                  </a:tr>
                  <a:tr h="37014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170" t="-665000" r="-45671" b="-53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220974" t="-665000" r="-749" b="-53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26468046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170" t="-997826" r="-45671" b="-6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10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53407893"/>
                      </a:ext>
                    </a:extLst>
                  </a:tr>
                  <a:tr h="27432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Other parameters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20371961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170" t="-1222222" r="-45671" b="-4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0 Hz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304288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Sampling time</a:t>
                          </a:r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25 ns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679602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err="1"/>
                            <a:t>Pretracking</a:t>
                          </a:r>
                          <a:r>
                            <a:rPr lang="en-US" sz="1200" dirty="0"/>
                            <a:t> turn number</a:t>
                          </a:r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50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65509330"/>
                      </a:ext>
                    </a:extLst>
                  </a:tr>
                  <a:tr h="274320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Phase offset between analog and digital</a:t>
                          </a:r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- 6,7 degrees (</a:t>
                          </a:r>
                          <a:r>
                            <a:rPr lang="en-US" sz="1200" dirty="0" err="1"/>
                            <a:t>foc</a:t>
                          </a:r>
                          <a:r>
                            <a:rPr lang="en-US" sz="1200" dirty="0"/>
                            <a:t>.)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968352405"/>
                      </a:ext>
                    </a:extLst>
                  </a:tr>
                  <a:tr h="274320">
                    <a:tc v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+ 6,7 degrees (</a:t>
                          </a:r>
                          <a:r>
                            <a:rPr lang="en-US" sz="1200" dirty="0" err="1"/>
                            <a:t>defoc</a:t>
                          </a:r>
                          <a:r>
                            <a:rPr lang="en-US" sz="1200" dirty="0"/>
                            <a:t>.)</a:t>
                          </a:r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tx1">
                            <a:lumMod val="10000"/>
                            <a:lumOff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3214162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4" descr="A diagram of a machine">
            <a:extLst>
              <a:ext uri="{FF2B5EF4-FFF2-40B4-BE49-F238E27FC236}">
                <a16:creationId xmlns:a16="http://schemas.microsoft.com/office/drawing/2014/main" id="{15B939F8-4C8D-37F1-1F49-9BE34FCA3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95" y="3429000"/>
            <a:ext cx="5443205" cy="315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69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DB0A2-F59D-CE94-1522-CF49E3F8D3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AEADA5-BBDE-8A02-64D2-2F5B31DD2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3457" y="2329015"/>
            <a:ext cx="2706568" cy="390615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85DED-8625-59A1-BE9D-71729B4E14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4</a:t>
            </a:fld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511590E-BD31-1FDB-B34F-0DC465889491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/>
            <p:txBody>
              <a:bodyPr/>
              <a:lstStyle/>
              <a:p>
                <a:pPr algn="just"/>
                <a:r>
                  <a:rPr lang="en-US" b="0" dirty="0"/>
                  <a:t>The RF section of the booster, located in Point L, will be installed in two stages, with additional cavities installed for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b="0" dirty="0"/>
                  <a:t> operation.</a:t>
                </a:r>
              </a:p>
              <a:p>
                <a:pPr algn="just"/>
                <a:r>
                  <a:rPr lang="en-US" b="0" dirty="0"/>
                  <a:t>Therefore, the first 112 cavities need to provide a wide range of voltage (from 50 MV to 2 GV), while minimizing RF power requirements and a minimal voltage per cavity of 2 MV.* </a:t>
                </a:r>
              </a:p>
              <a:p>
                <a:r>
                  <a:rPr lang="en-US" dirty="0"/>
                  <a:t> 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511590E-BD31-1FDB-B34F-0DC46588949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blipFill>
                <a:blip r:embed="rId3"/>
                <a:stretch>
                  <a:fillRect l="-946" t="-1538" r="-9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3632421D-F848-3E8D-44CE-1EA7C50F6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requirements for the FCC-ee booster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FDB119-3EF1-D1AA-572F-A1AAFC983110}"/>
                  </a:ext>
                </a:extLst>
              </p:cNvPr>
              <p:cNvSpPr txBox="1"/>
              <p:nvPr/>
            </p:nvSpPr>
            <p:spPr>
              <a:xfrm>
                <a:off x="660384" y="4052863"/>
                <a:ext cx="5294016" cy="196207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a-DK" sz="135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Booster 800 MHz cavities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𝑍𝑍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𝑊𝑊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r>
                      <a:rPr kumimoji="0" lang="da-DK" sz="135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𝑍𝐻</m:t>
                    </m:r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: 112 at 2K in 28 cryomodules (CM)* (4 cavities per CM)</a:t>
                </a:r>
              </a:p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</m:sub>
                    </m:sSub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=3</m:t>
                    </m:r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sSup>
                      <m:sSupPr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10</m:t>
                        </m:r>
                      </m:sup>
                    </m:sSup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,</a:t>
                </a:r>
                <a:endParaRPr kumimoji="0" lang="en-US" sz="1350" b="0" i="1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ctr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=1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35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F124A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𝑡</m:t>
                    </m:r>
                    <m:acc>
                      <m:accPr>
                        <m:chr m:val="̅"/>
                        <m:ctrlP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135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F124A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e>
                    </m:acc>
                  </m:oMath>
                </a14:m>
                <a:r>
                  <a:rPr kumimoji="0" lang="da-DK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124A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 : 448 at 2K in 112 cryo-modules (4 cavities per CM)</a:t>
                </a:r>
              </a:p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𝑄</m:t>
                          </m:r>
                        </m:e>
                        <m:sub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𝐿</m:t>
                          </m:r>
                        </m:sub>
                      </m:sSub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=2.7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×</m:t>
                      </m:r>
                      <m:r>
                        <a:rPr kumimoji="0" lang="en-US" sz="135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F124A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sSup>
                        <m:sSupPr>
                          <m:ctrlP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10</m:t>
                          </m:r>
                        </m:e>
                        <m:sup>
                          <m:r>
                            <a:rPr kumimoji="0" lang="en-US" sz="135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F124A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kumimoji="0" lang="da-DK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6FDB119-3EF1-D1AA-572F-A1AAFC9831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384" y="4052863"/>
                <a:ext cx="5294016" cy="1962076"/>
              </a:xfrm>
              <a:prstGeom prst="rect">
                <a:avLst/>
              </a:prstGeom>
              <a:blipFill>
                <a:blip r:embed="rId4"/>
                <a:stretch>
                  <a:fillRect b="-633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585DA06C-7602-7CB8-866D-D0EC8F215125}"/>
              </a:ext>
            </a:extLst>
          </p:cNvPr>
          <p:cNvSpPr txBox="1"/>
          <p:nvPr/>
        </p:nvSpPr>
        <p:spPr>
          <a:xfrm>
            <a:off x="580973" y="615782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F124A"/>
                </a:solidFill>
              </a:rPr>
              <a:t>*S. Gorgi Zadeh, </a:t>
            </a:r>
            <a:r>
              <a:rPr lang="en-US" sz="1200" i="1" dirty="0">
                <a:solidFill>
                  <a:srgbClr val="0F124A"/>
                </a:solidFill>
              </a:rPr>
              <a:t>800MHz</a:t>
            </a:r>
            <a:r>
              <a:rPr lang="en-US" sz="1200" dirty="0">
                <a:solidFill>
                  <a:srgbClr val="0F124A"/>
                </a:solidFill>
              </a:rPr>
              <a:t> </a:t>
            </a:r>
            <a:r>
              <a:rPr lang="en-US" sz="1200" i="1" dirty="0">
                <a:solidFill>
                  <a:srgbClr val="0F124A"/>
                </a:solidFill>
              </a:rPr>
              <a:t>cavity</a:t>
            </a:r>
            <a:r>
              <a:rPr lang="en-US" sz="1200" dirty="0">
                <a:solidFill>
                  <a:srgbClr val="0F124A"/>
                </a:solidFill>
              </a:rPr>
              <a:t> </a:t>
            </a:r>
            <a:r>
              <a:rPr lang="en-US" sz="1200" i="1" dirty="0">
                <a:solidFill>
                  <a:srgbClr val="0F124A"/>
                </a:solidFill>
              </a:rPr>
              <a:t>design</a:t>
            </a:r>
            <a:r>
              <a:rPr lang="en-US" sz="1200" dirty="0">
                <a:solidFill>
                  <a:srgbClr val="0F124A"/>
                </a:solidFill>
              </a:rPr>
              <a:t> </a:t>
            </a:r>
            <a:r>
              <a:rPr lang="en-US" sz="1200" i="1" dirty="0">
                <a:solidFill>
                  <a:srgbClr val="0F124A"/>
                </a:solidFill>
              </a:rPr>
              <a:t>update</a:t>
            </a:r>
            <a:r>
              <a:rPr lang="en-US" sz="1200" dirty="0">
                <a:solidFill>
                  <a:srgbClr val="0F124A"/>
                </a:solidFill>
              </a:rPr>
              <a:t>, FCC WP1, January 2025</a:t>
            </a:r>
            <a:endParaRPr lang="en-US" sz="12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CFD385-7321-2AD5-374E-31EA8A705D39}"/>
                  </a:ext>
                </a:extLst>
              </p:cNvPr>
              <p:cNvSpPr txBox="1"/>
              <p:nvPr/>
            </p:nvSpPr>
            <p:spPr>
              <a:xfrm>
                <a:off x="10078299" y="1870374"/>
                <a:ext cx="1764639" cy="300082"/>
              </a:xfrm>
              <a:prstGeom prst="rect">
                <a:avLst/>
              </a:prstGeom>
              <a:noFill/>
              <a:ln w="38100">
                <a:solidFill>
                  <a:schemeClr val="accent5"/>
                </a:solidFill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68572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𝚫</m:t>
                      </m:r>
                      <m:r>
                        <a:rPr kumimoji="0" lang="en-US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𝐍</m:t>
                      </m:r>
                      <m:r>
                        <a:rPr kumimoji="0" lang="en-US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𝟏𝟔</m:t>
                      </m:r>
                      <m:r>
                        <a:rPr kumimoji="0" lang="en-US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35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𝐍</m:t>
                          </m:r>
                        </m:e>
                        <m:sub>
                          <m:r>
                            <a:rPr kumimoji="0" lang="en-US" sz="135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𝐟</m:t>
                          </m:r>
                        </m:sub>
                      </m:sSub>
                      <m:r>
                        <a:rPr kumimoji="0" lang="en-US" sz="135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4A29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kumimoji="0" lang="en-US" sz="135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35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𝐍</m:t>
                          </m:r>
                        </m:e>
                        <m:sub>
                          <m:r>
                            <a:rPr kumimoji="0" lang="en-US" sz="1350" b="1" i="0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FF4A29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𝐝</m:t>
                          </m:r>
                        </m:sub>
                      </m:sSub>
                    </m:oMath>
                  </m:oMathPara>
                </a14:m>
                <a:endParaRPr kumimoji="0" lang="en-GB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0F124A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ACFD385-7321-2AD5-374E-31EA8A705D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8299" y="1870374"/>
                <a:ext cx="1764639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A510CFC0-99E2-EC49-D432-B03BC9728F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49600" y="1872000"/>
            <a:ext cx="3840697" cy="2497033"/>
          </a:xfrm>
        </p:spPr>
        <p:txBody>
          <a:bodyPr/>
          <a:lstStyle/>
          <a:p>
            <a:pPr algn="ctr"/>
            <a:r>
              <a:rPr lang="en-US" dirty="0"/>
              <a:t>Reverse Phase Operation**</a:t>
            </a:r>
            <a:br>
              <a:rPr lang="en-US" dirty="0"/>
            </a:br>
            <a:r>
              <a:rPr lang="en-US" dirty="0"/>
              <a:t>(or counter-phase***)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Increased voltage per cavity,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Optimal static beam loading compensation,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0" dirty="0"/>
              <a:t>Homogenized voltage range through all ramps</a:t>
            </a:r>
            <a:endParaRPr lang="en-GB" sz="1800" b="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131710-E338-C7A5-4E93-09228EF5BE35}"/>
              </a:ext>
            </a:extLst>
          </p:cNvPr>
          <p:cNvSpPr txBox="1"/>
          <p:nvPr/>
        </p:nvSpPr>
        <p:spPr>
          <a:xfrm>
            <a:off x="6338500" y="4502882"/>
            <a:ext cx="320385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F124A"/>
                </a:solidFill>
              </a:rPr>
              <a:t>** Y. Morita et al., SRF, 2009</a:t>
            </a:r>
          </a:p>
          <a:p>
            <a:pPr>
              <a:defRPr/>
            </a:pPr>
            <a:r>
              <a:rPr lang="en-US" sz="1200" dirty="0">
                <a:solidFill>
                  <a:srgbClr val="0F124A"/>
                </a:solidFill>
              </a:rPr>
              <a:t>Experimentally verified in Y. Morita, IPAC, 2010</a:t>
            </a:r>
          </a:p>
          <a:p>
            <a:pPr>
              <a:defRPr/>
            </a:pPr>
            <a:r>
              <a:rPr lang="en-US" sz="1200" dirty="0">
                <a:solidFill>
                  <a:srgbClr val="0F124A"/>
                </a:solidFill>
              </a:rPr>
              <a:t>*** Similar concept used at CERN SPS since the 70s. 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DC76F9C-1096-AEFA-7CBF-779204E5AB8C}"/>
              </a:ext>
            </a:extLst>
          </p:cNvPr>
          <p:cNvSpPr txBox="1"/>
          <p:nvPr/>
        </p:nvSpPr>
        <p:spPr>
          <a:xfrm>
            <a:off x="6759589" y="5554892"/>
            <a:ext cx="27065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I. Karpov,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F124A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FCC_Week_2025_IK.pdf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F124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2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8BDA5-39BB-C413-36CD-842B7BE35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58EF2-992C-FFD9-8B87-9E6AC7EC01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Booster cycles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0B36CA-99AF-8F81-466F-6510496241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1800" b="1" i="1" dirty="0"/>
              <a:t>Energy ramps for all physics modes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879B20-D8AB-CBA2-C898-C54F939E1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5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05193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20EA3-1369-04F2-C17B-E2F347CC3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79A35D-3379-F4D6-6F97-AB1E56ABB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6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DFA89-2302-9C71-06D3-C106478B71E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0400" y="1872000"/>
            <a:ext cx="5505600" cy="3646193"/>
          </a:xfrm>
        </p:spPr>
        <p:txBody>
          <a:bodyPr/>
          <a:lstStyle/>
          <a:p>
            <a:r>
              <a:rPr lang="en-US" dirty="0"/>
              <a:t>Continuous operation of the booster in parallel to the collider, following three different modes: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Filling mode</a:t>
            </a:r>
            <a:r>
              <a:rPr lang="en-US" dirty="0"/>
              <a:t>: </a:t>
            </a:r>
            <a:r>
              <a:rPr lang="en-US" b="0" dirty="0"/>
              <a:t>to fill the collider from scratch, with maximum bunch intensity.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Top-up mode</a:t>
            </a:r>
            <a:r>
              <a:rPr lang="en-US" b="0" dirty="0"/>
              <a:t>: top-up the collider bunches with a personalized charge.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u="sng" dirty="0"/>
              <a:t>Polarized bunches</a:t>
            </a:r>
            <a:r>
              <a:rPr lang="en-US" dirty="0"/>
              <a:t> </a:t>
            </a:r>
            <a:r>
              <a:rPr lang="en-US" b="0" dirty="0"/>
              <a:t>(Z): for precise energy measurement and pilot bunches.</a:t>
            </a:r>
          </a:p>
          <a:p>
            <a:r>
              <a:rPr lang="en-US" b="0" dirty="0"/>
              <a:t>Extraction energy will be varied in the coming weeks, depending on the collider optics and injection scheme.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2AC1AAA-3E43-6884-6F8C-2CD07FC6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399" y="770400"/>
            <a:ext cx="11455973" cy="1072088"/>
          </a:xfrm>
        </p:spPr>
        <p:txBody>
          <a:bodyPr/>
          <a:lstStyle/>
          <a:p>
            <a:r>
              <a:rPr lang="en-US" dirty="0"/>
              <a:t>Booster cycles selected parameters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4" name="Tableau 5">
                <a:extLst>
                  <a:ext uri="{FF2B5EF4-FFF2-40B4-BE49-F238E27FC236}">
                    <a16:creationId xmlns:a16="http://schemas.microsoft.com/office/drawing/2014/main" id="{30DD2FAC-9819-A2EE-6D57-29608246AB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7980610"/>
                  </p:ext>
                </p:extLst>
              </p:nvPr>
            </p:nvGraphicFramePr>
            <p:xfrm>
              <a:off x="6180025" y="2202062"/>
              <a:ext cx="5575604" cy="351800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80960">
                      <a:extLst>
                        <a:ext uri="{9D8B030D-6E8A-4147-A177-3AD203B41FA5}">
                          <a16:colId xmlns:a16="http://schemas.microsoft.com/office/drawing/2014/main" val="315758859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4260582082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1104378119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4130086726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2184206014"/>
                        </a:ext>
                      </a:extLst>
                    </a:gridCol>
                  </a:tblGrid>
                  <a:tr h="32878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45720" marR="4572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Z</a:t>
                          </a:r>
                          <a:endParaRPr lang="en-GB" sz="1400" dirty="0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WW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ZH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ttbar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671403300"/>
                      </a:ext>
                    </a:extLst>
                  </a:tr>
                  <a:tr h="328786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Characteristics of the ramp</a:t>
                          </a:r>
                          <a:endParaRPr lang="en-GB" sz="14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050" dirty="0"/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7683025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Injection energy [GeV]</a:t>
                          </a:r>
                          <a:endParaRPr lang="en-GB" sz="14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32936979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Collider energy [GeV]</a:t>
                          </a:r>
                          <a:endParaRPr lang="en-GB" sz="14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45.2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182.5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1643579"/>
                      </a:ext>
                    </a:extLst>
                  </a:tr>
                  <a:tr h="5589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Energy deviation at injection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±1% </m:t>
                              </m:r>
                            </m:oMath>
                          </a14:m>
                          <a:r>
                            <a:rPr lang="en-GB" sz="1400" dirty="0"/>
                            <a:t>(TBD)</a:t>
                          </a:r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833136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Accumulation time [s]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2.8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2.32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0.64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2758815227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Total ramping time [s]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1.0 (</a:t>
                          </a: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1.14</a:t>
                          </a:r>
                          <a:r>
                            <a:rPr lang="en-US" sz="1400" dirty="0"/>
                            <a:t>)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1.6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97924769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Cycle length [s]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3.8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5.5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766906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Bunches per cycle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1120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928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300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64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179048329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Particles per bunch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2.725e10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/>
                            <a:t>1.268e10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1.268e10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1.268e10</a:t>
                          </a: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291073388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4" name="Tableau 5">
                <a:extLst>
                  <a:ext uri="{FF2B5EF4-FFF2-40B4-BE49-F238E27FC236}">
                    <a16:creationId xmlns:a16="http://schemas.microsoft.com/office/drawing/2014/main" id="{30DD2FAC-9819-A2EE-6D57-29608246AB3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87980610"/>
                  </p:ext>
                </p:extLst>
              </p:nvPr>
            </p:nvGraphicFramePr>
            <p:xfrm>
              <a:off x="6180025" y="2202062"/>
              <a:ext cx="5575604" cy="3518009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80960">
                      <a:extLst>
                        <a:ext uri="{9D8B030D-6E8A-4147-A177-3AD203B41FA5}">
                          <a16:colId xmlns:a16="http://schemas.microsoft.com/office/drawing/2014/main" val="315758859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4260582082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1104378119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4130086726"/>
                        </a:ext>
                      </a:extLst>
                    </a:gridCol>
                    <a:gridCol w="898661">
                      <a:extLst>
                        <a:ext uri="{9D8B030D-6E8A-4147-A177-3AD203B41FA5}">
                          <a16:colId xmlns:a16="http://schemas.microsoft.com/office/drawing/2014/main" val="2184206014"/>
                        </a:ext>
                      </a:extLst>
                    </a:gridCol>
                  </a:tblGrid>
                  <a:tr h="328786">
                    <a:tc>
                      <a:txBody>
                        <a:bodyPr/>
                        <a:lstStyle/>
                        <a:p>
                          <a:pPr algn="ctr"/>
                          <a:endParaRPr lang="en-GB" sz="1400" dirty="0"/>
                        </a:p>
                      </a:txBody>
                      <a:tcPr marL="45720" marR="45720"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Z</a:t>
                          </a:r>
                          <a:endParaRPr lang="en-GB" sz="1400" dirty="0"/>
                        </a:p>
                      </a:txBody>
                      <a:tcPr marL="45720" marR="4572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WW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ZH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ttbar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671403300"/>
                      </a:ext>
                    </a:extLst>
                  </a:tr>
                  <a:tr h="328786">
                    <a:tc gridSpan="5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Characteristics of the ramp</a:t>
                          </a:r>
                          <a:endParaRPr lang="en-GB" sz="14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050" dirty="0"/>
                        </a:p>
                      </a:txBody>
                      <a:tcPr marL="45720" marR="45720" anchor="ctr"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7683025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Injection energy [GeV]</a:t>
                          </a:r>
                          <a:endParaRPr lang="en-GB" sz="14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4"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32936979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Collider energy [GeV]</a:t>
                          </a:r>
                          <a:endParaRPr lang="en-GB" sz="1400" dirty="0"/>
                        </a:p>
                      </a:txBody>
                      <a:tcPr marL="45720" marR="45720"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45.2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80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120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182.5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91643579"/>
                      </a:ext>
                    </a:extLst>
                  </a:tr>
                  <a:tr h="5589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Energy deviation at injection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4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2"/>
                          <a:stretch>
                            <a:fillRect l="-55282" t="-238636" r="-352" b="-304545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GB" sz="12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4833136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Accumulation time [s]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2.8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2.32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3.0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0.64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2758815227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Total ramping time [s]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1.0 (</a:t>
                          </a:r>
                          <a:r>
                            <a:rPr lang="en-US" sz="1400" b="1" dirty="0">
                              <a:solidFill>
                                <a:srgbClr val="FF0000"/>
                              </a:solidFill>
                            </a:rPr>
                            <a:t>1.14</a:t>
                          </a:r>
                          <a:r>
                            <a:rPr lang="en-US" sz="1400" dirty="0"/>
                            <a:t>)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1.6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2.6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4.3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97924769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Cycle length [s]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3.8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5.5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10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64766906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Bunches per cycle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1120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928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300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64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179048329"/>
                      </a:ext>
                    </a:extLst>
                  </a:tr>
                  <a:tr h="32878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Particles per bunch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2.725e10</a:t>
                          </a:r>
                          <a:endParaRPr lang="en-GB" sz="1400" dirty="0"/>
                        </a:p>
                      </a:txBody>
                      <a:tcPr marL="45720" marR="45720" anchor="ctr"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400" dirty="0"/>
                            <a:t>1.268e10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1.268e10</a:t>
                          </a:r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377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400" dirty="0"/>
                            <a:t>1.268e10</a:t>
                          </a:r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29107338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" name="ZoneTexte 3">
            <a:extLst>
              <a:ext uri="{FF2B5EF4-FFF2-40B4-BE49-F238E27FC236}">
                <a16:creationId xmlns:a16="http://schemas.microsoft.com/office/drawing/2014/main" id="{ED0148D7-36E7-EC7B-1BFC-FAB86AC560BB}"/>
              </a:ext>
            </a:extLst>
          </p:cNvPr>
          <p:cNvSpPr txBox="1"/>
          <p:nvPr/>
        </p:nvSpPr>
        <p:spPr>
          <a:xfrm>
            <a:off x="6178228" y="1842488"/>
            <a:ext cx="5575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/>
              <a:t>Booster physics mode selected parameters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954507-D4EF-9C23-470A-7F0E81FD49F9}"/>
                  </a:ext>
                </a:extLst>
              </p:cNvPr>
              <p:cNvSpPr txBox="1"/>
              <p:nvPr/>
            </p:nvSpPr>
            <p:spPr>
              <a:xfrm>
                <a:off x="590399" y="5720068"/>
                <a:ext cx="11222807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dirty="0"/>
                  <a:t>Changes from FCC week 2025</a:t>
                </a:r>
              </a:p>
              <a:p>
                <a:r>
                  <a:rPr lang="en-US" sz="1600" dirty="0"/>
                  <a:t>→ 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Increased cycle duration </a:t>
                </a:r>
                <a:r>
                  <a:rPr lang="en-US" sz="1600" dirty="0"/>
                  <a:t>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𝑊𝑊</m:t>
                    </m:r>
                  </m:oMath>
                </a14:m>
                <a:r>
                  <a:rPr lang="en-GB" sz="1600" dirty="0"/>
                  <a:t>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𝑍𝐻</m:t>
                    </m:r>
                  </m:oMath>
                </a14:m>
                <a:r>
                  <a:rPr lang="en-GB" sz="1600" dirty="0"/>
                  <a:t> and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GB" sz="1600" dirty="0"/>
                  <a:t> in </a:t>
                </a:r>
                <a:r>
                  <a:rPr lang="en-GB" sz="1600" b="1" dirty="0"/>
                  <a:t>filling mode</a:t>
                </a:r>
              </a:p>
              <a:p>
                <a:r>
                  <a:rPr lang="en-US" sz="1600" dirty="0"/>
                  <a:t>→ The voltage program will be adjusted to match a variable extraction energy (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±1%</m:t>
                    </m:r>
                  </m:oMath>
                </a14:m>
                <a:r>
                  <a:rPr lang="en-US" sz="1600" dirty="0"/>
                  <a:t>) and the extraction bunch length</a:t>
                </a:r>
                <a:endParaRPr lang="en-GB" sz="1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A954507-D4EF-9C23-470A-7F0E81FD4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99" y="5720068"/>
                <a:ext cx="11222807" cy="830997"/>
              </a:xfrm>
              <a:prstGeom prst="rect">
                <a:avLst/>
              </a:prstGeom>
              <a:blipFill>
                <a:blip r:embed="rId3"/>
                <a:stretch>
                  <a:fillRect l="-226" t="-3030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767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F6E636A4-D6D0-21AC-2C06-73E167D0F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7602" y="1842488"/>
            <a:ext cx="5491200" cy="41184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F0027D8-BC0F-B577-910D-02D500FFD3A5}"/>
              </a:ext>
            </a:extLst>
          </p:cNvPr>
          <p:cNvSpPr txBox="1">
            <a:spLocks/>
          </p:cNvSpPr>
          <p:nvPr/>
        </p:nvSpPr>
        <p:spPr>
          <a:xfrm>
            <a:off x="6729260" y="1869373"/>
            <a:ext cx="4779359" cy="2834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867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Tx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/>
              <a:t>Example of 𝑡𝑡 ̅ </a:t>
            </a:r>
            <a:endParaRPr lang="en-GB" sz="2000" dirty="0"/>
          </a:p>
          <a:p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014EDA-008E-F5EA-AA4B-D7C6D935D5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7</a:t>
            </a:fld>
            <a:endParaRPr lang="en-US" noProof="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F8E6CF-D2A3-2FA5-FF69-C17D14A058B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just"/>
            <a:r>
              <a:rPr lang="en-US" dirty="0"/>
              <a:t>Motivation: </a:t>
            </a:r>
            <a:r>
              <a:rPr lang="en-US" b="0" dirty="0"/>
              <a:t>Optimization the energy and voltage ramps for all four physics modes, all operation modes, including RPO program, homogenize dynamic losses and reduce RF power requirements.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Analytical tools</a:t>
            </a:r>
            <a:r>
              <a:rPr lang="en-US" b="0" dirty="0"/>
              <a:t> to compute the energy and voltage ramps of the high-energy booster (code on </a:t>
            </a:r>
            <a:r>
              <a:rPr lang="en-US" dirty="0">
                <a:hlinkClick r:id="rId3"/>
              </a:rPr>
              <a:t>GitLab</a:t>
            </a:r>
            <a:r>
              <a:rPr lang="en-US" b="0" dirty="0"/>
              <a:t>)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Faster optimization </a:t>
            </a:r>
            <a:r>
              <a:rPr lang="en-US" b="0" dirty="0"/>
              <a:t>including dynamic effects (power transients, beam loading)</a:t>
            </a:r>
          </a:p>
          <a:p>
            <a:pPr algn="just"/>
            <a:r>
              <a:rPr lang="en-US" b="0" dirty="0"/>
              <a:t>For now, energy ramps for a single bunch, no intensity effects. </a:t>
            </a:r>
            <a:endParaRPr lang="en-U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b="0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2F9CAA3-BA17-FA58-1E66-62EB29DE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energy ramp analytical computation</a:t>
            </a:r>
          </a:p>
        </p:txBody>
      </p:sp>
    </p:spTree>
    <p:extLst>
      <p:ext uri="{BB962C8B-B14F-4D97-AF65-F5344CB8AC3E}">
        <p14:creationId xmlns:p14="http://schemas.microsoft.com/office/powerpoint/2010/main" val="219152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B26D8-719B-0C28-9A51-0CC7C9120C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aph of energy gain and vertical energy gain&#10;&#10;AI-generated content may be incorrect.">
            <a:extLst>
              <a:ext uri="{FF2B5EF4-FFF2-40B4-BE49-F238E27FC236}">
                <a16:creationId xmlns:a16="http://schemas.microsoft.com/office/drawing/2014/main" id="{7CCC4AA4-1408-2FD9-AC8B-E06299CB0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02" y="1575722"/>
            <a:ext cx="4453493" cy="445349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459FFC-62A2-1308-4F78-927112DFB3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8</a:t>
            </a:fld>
            <a:endParaRPr lang="en-US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676F8E6-15FA-BB74-380F-893AC4B8896C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0399" y="1872000"/>
                <a:ext cx="5649614" cy="3746205"/>
              </a:xfrm>
            </p:spPr>
            <p:txBody>
              <a:bodyPr/>
              <a:lstStyle/>
              <a:p>
                <a:r>
                  <a:rPr lang="en-US" b="0" dirty="0"/>
                  <a:t>Transverse emittances requirements at extraction energy (45.6 GeV)*:</a:t>
                </a:r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GB" b="1" i="1" dirty="0" err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𝑹𝑴𝑺</m:t>
                        </m:r>
                      </m:sub>
                    </m:sSub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nm.rad ×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𝜺</m:t>
                        </m:r>
                      </m:e>
                      <m:sub>
                        <m:r>
                          <a:rPr lang="en-US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𝒚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𝑹𝑴𝑺</m:t>
                        </m:r>
                      </m:sub>
                    </m:sSub>
                    <m:r>
                      <a:rPr lang="en-US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fr-FR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𝟏𝟎</m:t>
                    </m:r>
                  </m:oMath>
                </a14:m>
                <a:r>
                  <a:rPr lang="en-GB" b="1" dirty="0">
                    <a:solidFill>
                      <a:srgbClr val="FF0000"/>
                    </a:solidFill>
                  </a:rPr>
                  <a:t> pm.rad </a:t>
                </a:r>
                <a:br>
                  <a:rPr lang="en-GB" b="1" dirty="0">
                    <a:solidFill>
                      <a:srgbClr val="FF0000"/>
                    </a:solidFill>
                  </a:rPr>
                </a:br>
                <a:r>
                  <a:rPr lang="en-GB" dirty="0"/>
                  <a:t>and</a:t>
                </a:r>
                <a:r>
                  <a:rPr lang="en-US" b="1" i="1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fr-FR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sub>
                    </m:sSub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fr-FR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r>
                  <a:rPr lang="en-US" b="0" dirty="0"/>
                  <a:t>Acceleration during 0.7 s (total cycle 1/1.14 s) for large damping times.</a:t>
                </a:r>
              </a:p>
              <a:p>
                <a:endParaRPr lang="en-US" b="0" dirty="0"/>
              </a:p>
              <a:p>
                <a:endParaRPr lang="en-US" b="0" dirty="0"/>
              </a:p>
              <a:p>
                <a:r>
                  <a:rPr lang="en-US" b="0" dirty="0"/>
                  <a:t>A boost of synchrotron radiation is required to reach the target beam sizes at extraction.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A676F8E6-15FA-BB74-380F-893AC4B8896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0399" y="1872000"/>
                <a:ext cx="5649614" cy="3746205"/>
              </a:xfrm>
              <a:blipFill>
                <a:blip r:embed="rId3"/>
                <a:stretch>
                  <a:fillRect l="-897" t="-1689" r="-1121" b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AE6B2A46-4432-1974-F9E9-6873472E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ramping strategies for Z mode</a:t>
            </a:r>
            <a:endParaRPr lang="en-GB" dirty="0"/>
          </a:p>
        </p:txBody>
      </p:sp>
      <p:sp>
        <p:nvSpPr>
          <p:cNvPr id="6" name="ZoneTexte 9">
            <a:extLst>
              <a:ext uri="{FF2B5EF4-FFF2-40B4-BE49-F238E27FC236}">
                <a16:creationId xmlns:a16="http://schemas.microsoft.com/office/drawing/2014/main" id="{70DD37E0-FE6B-E3E7-3BA8-2F6049562413}"/>
              </a:ext>
            </a:extLst>
          </p:cNvPr>
          <p:cNvSpPr txBox="1"/>
          <p:nvPr/>
        </p:nvSpPr>
        <p:spPr>
          <a:xfrm>
            <a:off x="618092" y="5908744"/>
            <a:ext cx="5364000" cy="6078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* Specified by Y. Dutheil, </a:t>
            </a:r>
            <a:r>
              <a:rPr lang="en-GB" sz="1050" dirty="0">
                <a:hlinkClick r:id="rId4"/>
              </a:rPr>
              <a:t>FCCee injectors parameters - Google Sheets</a:t>
            </a:r>
            <a:r>
              <a:rPr lang="en-GB" sz="1050" dirty="0"/>
              <a:t> and presented in </a:t>
            </a:r>
            <a:r>
              <a:rPr lang="en-GB" sz="1050" dirty="0">
                <a:hlinkClick r:id="rId5"/>
              </a:rPr>
              <a:t>3rd Meeting of the FCC-ee Layout and Optics Design (30 </a:t>
            </a:r>
            <a:r>
              <a:rPr lang="en-GB" sz="1050" dirty="0" err="1">
                <a:hlinkClick r:id="rId5"/>
              </a:rPr>
              <a:t>avril</a:t>
            </a:r>
            <a:r>
              <a:rPr lang="en-GB" sz="1050" dirty="0">
                <a:hlinkClick r:id="rId5"/>
              </a:rPr>
              <a:t> 2025) · Indico</a:t>
            </a:r>
            <a:r>
              <a:rPr lang="en-GB" sz="900" dirty="0"/>
              <a:t> </a:t>
            </a:r>
          </a:p>
          <a:p>
            <a:r>
              <a:rPr lang="en-US" sz="1100" dirty="0"/>
              <a:t>** L.Valle, </a:t>
            </a:r>
            <a:r>
              <a:rPr lang="en-GB" sz="1100" dirty="0">
                <a:hlinkClick r:id="rId6"/>
              </a:rPr>
              <a:t>FCC_WP1_25_03_2025.pdf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F09225E9-5927-6F98-2A46-802A31CBE1CD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552091" y="3996401"/>
              <a:ext cx="3267197" cy="93122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3340">
                      <a:extLst>
                        <a:ext uri="{9D8B030D-6E8A-4147-A177-3AD203B41FA5}">
                          <a16:colId xmlns:a16="http://schemas.microsoft.com/office/drawing/2014/main" val="4170784518"/>
                        </a:ext>
                      </a:extLst>
                    </a:gridCol>
                    <a:gridCol w="953291">
                      <a:extLst>
                        <a:ext uri="{9D8B030D-6E8A-4147-A177-3AD203B41FA5}">
                          <a16:colId xmlns:a16="http://schemas.microsoft.com/office/drawing/2014/main" val="1705354160"/>
                        </a:ext>
                      </a:extLst>
                    </a:gridCol>
                    <a:gridCol w="990566">
                      <a:extLst>
                        <a:ext uri="{9D8B030D-6E8A-4147-A177-3AD203B41FA5}">
                          <a16:colId xmlns:a16="http://schemas.microsoft.com/office/drawing/2014/main" val="971543180"/>
                        </a:ext>
                      </a:extLst>
                    </a:gridCol>
                  </a:tblGrid>
                  <a:tr h="2096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Damping times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 GeV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45.6 GeV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165110"/>
                      </a:ext>
                    </a:extLst>
                  </a:tr>
                  <a:tr h="2096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9.05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0.74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824988838"/>
                      </a:ext>
                    </a:extLst>
                  </a:tr>
                  <a:tr h="20967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𝜏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4.52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0.37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619046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73FE47EF-841C-8601-B3F0-1A360F5F617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18720966"/>
                  </p:ext>
                </p:extLst>
              </p:nvPr>
            </p:nvGraphicFramePr>
            <p:xfrm>
              <a:off x="1552091" y="3996401"/>
              <a:ext cx="3267197" cy="93122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23340">
                      <a:extLst>
                        <a:ext uri="{9D8B030D-6E8A-4147-A177-3AD203B41FA5}">
                          <a16:colId xmlns:a16="http://schemas.microsoft.com/office/drawing/2014/main" val="4170784518"/>
                        </a:ext>
                      </a:extLst>
                    </a:gridCol>
                    <a:gridCol w="953291">
                      <a:extLst>
                        <a:ext uri="{9D8B030D-6E8A-4147-A177-3AD203B41FA5}">
                          <a16:colId xmlns:a16="http://schemas.microsoft.com/office/drawing/2014/main" val="1705354160"/>
                        </a:ext>
                      </a:extLst>
                    </a:gridCol>
                    <a:gridCol w="990566">
                      <a:extLst>
                        <a:ext uri="{9D8B030D-6E8A-4147-A177-3AD203B41FA5}">
                          <a16:colId xmlns:a16="http://schemas.microsoft.com/office/drawing/2014/main" val="971543180"/>
                        </a:ext>
                      </a:extLst>
                    </a:gridCol>
                  </a:tblGrid>
                  <a:tr h="3048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Damping times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20 GeV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45.6 GeV</a:t>
                          </a:r>
                          <a:endParaRPr lang="en-GB" sz="1400" dirty="0"/>
                        </a:p>
                      </a:txBody>
                      <a:tcPr marL="45720" marR="45720" anchor="ctr"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6165110"/>
                      </a:ext>
                    </a:extLst>
                  </a:tr>
                  <a:tr h="32162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7"/>
                          <a:stretch>
                            <a:fillRect l="-459" t="-94444" r="-147248" b="-1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9.05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0.74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3824988838"/>
                      </a:ext>
                    </a:extLst>
                  </a:tr>
                  <a:tr h="30480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45720" marR="45720" anchor="ctr">
                        <a:blipFill>
                          <a:blip r:embed="rId7"/>
                          <a:stretch>
                            <a:fillRect l="-459" t="-210000" r="-147248" b="-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4.52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/>
                            <a:t>0.37</a:t>
                          </a:r>
                          <a:endParaRPr lang="en-GB" sz="1400" dirty="0"/>
                        </a:p>
                      </a:txBody>
                      <a:tcPr marL="45720" marR="45720" anchor="ctr"/>
                    </a:tc>
                    <a:extLst>
                      <a:ext uri="{0D108BD9-81ED-4DB2-BD59-A6C34878D82A}">
                        <a16:rowId xmlns:a16="http://schemas.microsoft.com/office/drawing/2014/main" val="14619046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AD6EB742-C540-9DFB-656E-183836136206}"/>
              </a:ext>
            </a:extLst>
          </p:cNvPr>
          <p:cNvSpPr txBox="1"/>
          <p:nvPr/>
        </p:nvSpPr>
        <p:spPr>
          <a:xfrm>
            <a:off x="9053384" y="4276849"/>
            <a:ext cx="204298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chemeClr val="accent5"/>
                </a:solidFill>
              </a:rPr>
              <a:t>Horizontal emittance remains above requirements.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245F75-19DB-E184-D56C-BB50ED5FE123}"/>
              </a:ext>
            </a:extLst>
          </p:cNvPr>
          <p:cNvSpPr txBox="1"/>
          <p:nvPr/>
        </p:nvSpPr>
        <p:spPr>
          <a:xfrm>
            <a:off x="9622599" y="929391"/>
            <a:ext cx="2602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</a:rPr>
              <a:t>Maximum energy gain: 100 GeV/s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0E50048C-DFA2-AA4F-560D-24EE613EB54D}"/>
              </a:ext>
            </a:extLst>
          </p:cNvPr>
          <p:cNvSpPr txBox="1">
            <a:spLocks/>
          </p:cNvSpPr>
          <p:nvPr/>
        </p:nvSpPr>
        <p:spPr>
          <a:xfrm>
            <a:off x="6240015" y="6029215"/>
            <a:ext cx="5985069" cy="45540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Optimized overshoot energy ramp with Particle Swarm Optimization (PSO)**</a:t>
            </a:r>
          </a:p>
          <a:p>
            <a:pPr algn="ctr"/>
            <a:r>
              <a:rPr lang="en-US" sz="1200" b="1" dirty="0"/>
              <a:t> for lower transverse emittances at extraction</a:t>
            </a:r>
            <a:endParaRPr lang="en-GB" sz="1200" b="1" u="sng" dirty="0"/>
          </a:p>
        </p:txBody>
      </p:sp>
    </p:spTree>
    <p:extLst>
      <p:ext uri="{BB962C8B-B14F-4D97-AF65-F5344CB8AC3E}">
        <p14:creationId xmlns:p14="http://schemas.microsoft.com/office/powerpoint/2010/main" val="24329554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05422AF-E6C1-C5A8-BE4C-BFC8CBC727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A1DFE4-5FC5-43BD-BB7E-75EAD82B965F}" type="slidenum">
              <a:rPr lang="en-US" noProof="0" smtClean="0"/>
              <a:pPr/>
              <a:t>9</a:t>
            </a:fld>
            <a:endParaRPr lang="en-US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C07AAF-BA2E-2C5D-CC44-F24CF01356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dirty="0"/>
              <a:t>Adding damping wigglers…</a:t>
            </a:r>
            <a:endParaRPr lang="en-GB" sz="2000" dirty="0"/>
          </a:p>
          <a:p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FC22DF4-CB30-4C5C-0868-DF82667BC171}"/>
                  </a:ext>
                </a:extLst>
              </p:cNvPr>
              <p:cNvSpPr>
                <a:spLocks noGrp="1"/>
              </p:cNvSpPr>
              <p:nvPr>
                <p:ph type="body" sz="quarter" idx="12"/>
              </p:nvPr>
            </p:nvSpPr>
            <p:spPr>
              <a:xfrm>
                <a:off x="590399" y="2327400"/>
                <a:ext cx="5985069" cy="3057400"/>
              </a:xfrm>
            </p:spPr>
            <p:txBody>
              <a:bodyPr/>
              <a:lstStyle/>
              <a:p>
                <a:r>
                  <a:rPr lang="en-US" dirty="0"/>
                  <a:t>Already considered for stability considerations at injection*.</a:t>
                </a:r>
              </a:p>
              <a:p>
                <a:endParaRPr lang="en-US" u="sng" dirty="0"/>
              </a:p>
              <a:p>
                <a:r>
                  <a:rPr lang="en-US" u="sng" dirty="0"/>
                  <a:t>First approach</a:t>
                </a:r>
                <a:r>
                  <a:rPr lang="en-US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dirty="0"/>
                  <a:t> wigglers of constant magnetic field (1 T), 4.925 m long, 43 95 mm-long poles, gap of 20mm (collider specifications)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Natural energy spread at 45.6 GeV blows up from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𝟑𝟖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dirty="0"/>
                  <a:t> to</a:t>
                </a:r>
                <a14:m>
                  <m:oMath xmlns:m="http://schemas.openxmlformats.org/officeDocument/2006/math">
                    <m:r>
                      <a:rPr lang="en-US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GB" dirty="0"/>
                  <a:t>) or 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𝟒𝟒</m:t>
                    </m:r>
                    <m:r>
                      <a:rPr lang="en-US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× </m:t>
                    </m:r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GB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𝑤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GB" dirty="0"/>
                  <a:t>)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1FC22DF4-CB30-4C5C-0868-DF82667BC17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2"/>
              </p:nvPr>
            </p:nvSpPr>
            <p:spPr>
              <a:xfrm>
                <a:off x="590399" y="2327400"/>
                <a:ext cx="5985069" cy="3057400"/>
              </a:xfrm>
              <a:blipFill>
                <a:blip r:embed="rId2"/>
                <a:stretch>
                  <a:fillRect l="-424" t="-1245" r="-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74D439F4-35C0-ABBD-EC13-F6C680ED4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ramping strategies for Z mode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16C3C6-1670-A30E-539C-494CC30694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100" dirty="0"/>
              <a:t>* </a:t>
            </a:r>
            <a:r>
              <a:rPr lang="en-GB" sz="1100" dirty="0"/>
              <a:t>S. Gorgi Zadeh,  </a:t>
            </a:r>
            <a:r>
              <a:rPr lang="en-GB" sz="1100" dirty="0">
                <a:hlinkClick r:id="rId3"/>
              </a:rPr>
              <a:t>FM passband</a:t>
            </a:r>
            <a:br>
              <a:rPr lang="en-US" sz="1100" dirty="0"/>
            </a:br>
            <a:r>
              <a:rPr lang="en-US" sz="1100" dirty="0"/>
              <a:t>**L.Valle, </a:t>
            </a:r>
            <a:r>
              <a:rPr lang="en-GB" sz="1100" dirty="0">
                <a:hlinkClick r:id="rId4"/>
              </a:rPr>
              <a:t>FCC_WP1_25_03_2025.pdf</a:t>
            </a:r>
            <a:endParaRPr lang="en-US" sz="1100" dirty="0"/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578DCD-2F36-B147-323A-56CB04B0A7CF}"/>
              </a:ext>
            </a:extLst>
          </p:cNvPr>
          <p:cNvSpPr txBox="1"/>
          <p:nvPr/>
        </p:nvSpPr>
        <p:spPr>
          <a:xfrm>
            <a:off x="9622599" y="929391"/>
            <a:ext cx="2602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chemeClr val="accent5"/>
                </a:solidFill>
              </a:rPr>
              <a:t>Maximum energy gain: 100 GeV/s</a:t>
            </a:r>
          </a:p>
        </p:txBody>
      </p:sp>
      <p:pic>
        <p:nvPicPr>
          <p:cNvPr id="21" name="Picture 20" descr="A graph of energy levels&#10;&#10;AI-generated content may be incorrect.">
            <a:extLst>
              <a:ext uri="{FF2B5EF4-FFF2-40B4-BE49-F238E27FC236}">
                <a16:creationId xmlns:a16="http://schemas.microsoft.com/office/drawing/2014/main" id="{CA60BF6C-2DC6-B9DD-BEA8-B102847E42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625" y="1637752"/>
            <a:ext cx="4449848" cy="4449848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A0F9893-758B-57CD-5DC8-67B4A0DDF87F}"/>
              </a:ext>
            </a:extLst>
          </p:cNvPr>
          <p:cNvSpPr txBox="1">
            <a:spLocks/>
          </p:cNvSpPr>
          <p:nvPr/>
        </p:nvSpPr>
        <p:spPr>
          <a:xfrm>
            <a:off x="6240015" y="6029215"/>
            <a:ext cx="5985069" cy="45540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3992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7984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1976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5968" indent="-323992" algn="l" defTabSz="914377" rtl="0" eaLnBrk="1" latinLnBrk="0" hangingPunct="1">
              <a:lnSpc>
                <a:spcPts val="1851"/>
              </a:lnSpc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Optimized overshoot energy ramp with Particle Swarm Optimization (PSO)**</a:t>
            </a:r>
          </a:p>
          <a:p>
            <a:pPr algn="ctr"/>
            <a:r>
              <a:rPr lang="en-US" sz="1200" b="1" dirty="0"/>
              <a:t> including </a:t>
            </a:r>
            <a:r>
              <a:rPr lang="en-US" sz="1200" b="1" u="sng" dirty="0"/>
              <a:t>two damping wigglers</a:t>
            </a:r>
            <a:endParaRPr lang="en-GB" sz="1200" b="1" u="sng" dirty="0"/>
          </a:p>
        </p:txBody>
      </p:sp>
    </p:spTree>
    <p:extLst>
      <p:ext uri="{BB962C8B-B14F-4D97-AF65-F5344CB8AC3E}">
        <p14:creationId xmlns:p14="http://schemas.microsoft.com/office/powerpoint/2010/main" val="1231251889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2.xml><?xml version="1.0" encoding="utf-8"?>
<a:theme xmlns:a="http://schemas.openxmlformats.org/drawingml/2006/main" name="1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3.xml><?xml version="1.0" encoding="utf-8"?>
<a:theme xmlns:a="http://schemas.openxmlformats.org/drawingml/2006/main" name="2_Content Slides - Deep Blue">
  <a:themeElements>
    <a:clrScheme name="FFC">
      <a:dk1>
        <a:srgbClr val="0F124A"/>
      </a:dk1>
      <a:lt1>
        <a:srgbClr val="FFFFFF"/>
      </a:lt1>
      <a:dk2>
        <a:srgbClr val="0000FF"/>
      </a:dk2>
      <a:lt2>
        <a:srgbClr val="FFFFFF"/>
      </a:lt2>
      <a:accent1>
        <a:srgbClr val="0000FF"/>
      </a:accent1>
      <a:accent2>
        <a:srgbClr val="E8FF2E"/>
      </a:accent2>
      <a:accent3>
        <a:srgbClr val="8F3DFF"/>
      </a:accent3>
      <a:accent4>
        <a:srgbClr val="40C245"/>
      </a:accent4>
      <a:accent5>
        <a:srgbClr val="FF4A29"/>
      </a:accent5>
      <a:accent6>
        <a:srgbClr val="0F124A"/>
      </a:accent6>
      <a:hlink>
        <a:srgbClr val="000000"/>
      </a:hlink>
      <a:folHlink>
        <a:srgbClr val="000000"/>
      </a:folHlink>
    </a:clrScheme>
    <a:fontScheme name="FC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ts val="3700"/>
          </a:lnSpc>
          <a:defRPr sz="30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PT-FCC-template.potx" id="{61BC17D5-F2D1-4022-BE42-46346C78B90B}" vid="{3E267973-3E95-4F95-9FE4-94A439BD028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Template_CERN_FCC</Template>
  <TotalTime>29049</TotalTime>
  <Words>2960</Words>
  <Application>Microsoft Macintosh PowerPoint</Application>
  <PresentationFormat>Widescreen</PresentationFormat>
  <Paragraphs>453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Aptos</vt:lpstr>
      <vt:lpstr>Arial</vt:lpstr>
      <vt:lpstr>Cambria Math</vt:lpstr>
      <vt:lpstr>Wingdings</vt:lpstr>
      <vt:lpstr>Content Slides - Deep Blue</vt:lpstr>
      <vt:lpstr>1_Content Slides - Deep Blue</vt:lpstr>
      <vt:lpstr>2_Content Slides - Deep Blue</vt:lpstr>
      <vt:lpstr>Longitudinal beam dynamics considerations of the FCC-ee high energy booster</vt:lpstr>
      <vt:lpstr>Outline</vt:lpstr>
      <vt:lpstr>Future Circular Collider project overview</vt:lpstr>
      <vt:lpstr>RF requirements for the FCC-ee booster </vt:lpstr>
      <vt:lpstr>Booster cycles</vt:lpstr>
      <vt:lpstr>Booster cycles selected parameters</vt:lpstr>
      <vt:lpstr>Booster energy ramp analytical computation</vt:lpstr>
      <vt:lpstr>Booster ramping strategies for Z mode</vt:lpstr>
      <vt:lpstr>Booster ramping strategies for Z mode</vt:lpstr>
      <vt:lpstr>Booster ramping strategies for Z mode</vt:lpstr>
      <vt:lpstr>Voltage per cavity program including Reverse Phase Operation</vt:lpstr>
      <vt:lpstr>Dynamic power losses in the high-energy booster</vt:lpstr>
      <vt:lpstr>Power transients at injection z mode</vt:lpstr>
      <vt:lpstr>RF power requirements in the booster with optimal detuning</vt:lpstr>
      <vt:lpstr>RF power transients at injection using BLonD</vt:lpstr>
      <vt:lpstr>Injecting the four first bunches – Z mode</vt:lpstr>
      <vt:lpstr>Summary and next steps</vt:lpstr>
      <vt:lpstr>Accelerator Early Career Researchers (AccelECRs) </vt:lpstr>
      <vt:lpstr>Thank you for your attention</vt:lpstr>
      <vt:lpstr>Introduction - appendices</vt:lpstr>
      <vt:lpstr>RF operation requirements for FCC-ee and its high-energy booster</vt:lpstr>
      <vt:lpstr>RF operation requirements for FCC-ee and its high-energy booster</vt:lpstr>
      <vt:lpstr>Injection chain into the FCC-ee</vt:lpstr>
      <vt:lpstr>Synchrotron radiation in Beam LONgitudinal Dynamics (BLonD)</vt:lpstr>
      <vt:lpstr>Energy ramps - appendices</vt:lpstr>
      <vt:lpstr>Injection error in the booster: Z ramp</vt:lpstr>
      <vt:lpstr>Z mode overshoot</vt:lpstr>
      <vt:lpstr>Z voltage per cavity for RPO and RF power </vt:lpstr>
      <vt:lpstr>Z voltage per cavity for RPO and RF power </vt:lpstr>
      <vt:lpstr>WW voltage per cavity for RPO and RF power </vt:lpstr>
      <vt:lpstr>ZH voltage per cavity for RPO and RF power </vt:lpstr>
      <vt:lpstr>tt ̅ voltage per cavity for RPO and RF power </vt:lpstr>
      <vt:lpstr>Power transients- appendices</vt:lpstr>
      <vt:lpstr>RF power transients at injection using BLonD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Lina Valle</dc:creator>
  <cp:lastModifiedBy>Lina Valle</cp:lastModifiedBy>
  <cp:revision>611</cp:revision>
  <dcterms:created xsi:type="dcterms:W3CDTF">2025-04-01T07:28:55Z</dcterms:created>
  <dcterms:modified xsi:type="dcterms:W3CDTF">2025-10-08T21:10:59Z</dcterms:modified>
</cp:coreProperties>
</file>