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  <p:sldMasterId id="2147483762" r:id="rId6"/>
    <p:sldMasterId id="2147483753" r:id="rId7"/>
    <p:sldMasterId id="2147483766" r:id="rId8"/>
    <p:sldMasterId id="2147483772" r:id="rId9"/>
  </p:sldMasterIdLst>
  <p:notesMasterIdLst>
    <p:notesMasterId r:id="rId37"/>
  </p:notesMasterIdLst>
  <p:handoutMasterIdLst>
    <p:handoutMasterId r:id="rId38"/>
  </p:handoutMasterIdLst>
  <p:sldIdLst>
    <p:sldId id="256" r:id="rId10"/>
    <p:sldId id="7011" r:id="rId11"/>
    <p:sldId id="284" r:id="rId12"/>
    <p:sldId id="7035" r:id="rId13"/>
    <p:sldId id="260" r:id="rId14"/>
    <p:sldId id="7018" r:id="rId15"/>
    <p:sldId id="1033" r:id="rId16"/>
    <p:sldId id="7013" r:id="rId17"/>
    <p:sldId id="7034" r:id="rId18"/>
    <p:sldId id="7019" r:id="rId19"/>
    <p:sldId id="333" r:id="rId20"/>
    <p:sldId id="259" r:id="rId21"/>
    <p:sldId id="7022" r:id="rId22"/>
    <p:sldId id="7021" r:id="rId23"/>
    <p:sldId id="7017" r:id="rId24"/>
    <p:sldId id="7040" r:id="rId25"/>
    <p:sldId id="7025" r:id="rId26"/>
    <p:sldId id="7033" r:id="rId27"/>
    <p:sldId id="277" r:id="rId28"/>
    <p:sldId id="7028" r:id="rId29"/>
    <p:sldId id="7029" r:id="rId30"/>
    <p:sldId id="7030" r:id="rId31"/>
    <p:sldId id="7038" r:id="rId32"/>
    <p:sldId id="7041" r:id="rId33"/>
    <p:sldId id="7039" r:id="rId34"/>
    <p:sldId id="7036" r:id="rId35"/>
    <p:sldId id="7042" r:id="rId36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4194"/>
    <a:srgbClr val="092A5F"/>
    <a:srgbClr val="E6E6E6"/>
    <a:srgbClr val="112843"/>
    <a:srgbClr val="FC9804"/>
    <a:srgbClr val="3F6BAE"/>
    <a:srgbClr val="F0DC08"/>
    <a:srgbClr val="EFE12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41408-7E98-DC48-2DF0-85CD24993A5E}" v="394" dt="2025-10-07T11:31:45.999"/>
    <p1510:client id="{40CB9981-D70E-494A-8521-3F3D1CA18CC4}" v="231" dt="2025-10-07T22:58:36.865"/>
    <p1510:client id="{F21736DC-C2F4-BF33-BD57-0577C54A6933}" v="5" dt="2025-10-09T01:04:02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3"/>
    <p:restoredTop sz="94789"/>
  </p:normalViewPr>
  <p:slideViewPr>
    <p:cSldViewPr snapToGrid="0">
      <p:cViewPr varScale="1">
        <p:scale>
          <a:sx n="116" d="100"/>
          <a:sy n="116" d="100"/>
        </p:scale>
        <p:origin x="224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276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noProof="0" dirty="0"/>
              <a:t>Premiers financements de la Loi de Programmation de la Recherche </a:t>
            </a:r>
          </a:p>
          <a:p>
            <a:r>
              <a:rPr lang="fr-FR" noProof="0" dirty="0"/>
              <a:t>Message très fort de soutien   -&gt; Débuter sereinement la réalisation du projet avec </a:t>
            </a:r>
            <a:r>
              <a:rPr lang="fr-FR" noProof="0"/>
              <a:t>le lancement </a:t>
            </a:r>
            <a:r>
              <a:rPr lang="fr-FR" noProof="0" dirty="0"/>
              <a:t>des premiers appels d’offre et commandes.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2F002-206D-4184-B39E-C7D93CBC59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3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A7D3-20C5-B350-9D78-12D6976FC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9AC607-4256-BFCC-7F2E-68CF4B1DB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36FA06-23A9-180A-CDA8-E240D257C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3A864C-E986-31B0-76B0-18F4772EC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2F002-206D-4184-B39E-C7D93CBC59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7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12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EIL - fond blanc - 3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08800" y="6357601"/>
            <a:ext cx="3129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828800" y="6357601"/>
            <a:ext cx="5107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936000" y="6356351"/>
            <a:ext cx="1646400" cy="365125"/>
          </a:xfrm>
          <a:prstGeom prst="rect">
            <a:avLst/>
          </a:prstGeom>
        </p:spPr>
        <p:txBody>
          <a:bodyPr/>
          <a:lstStyle/>
          <a:p>
            <a:fld id="{5F1D9307-60FB-4D94-9F62-EB849F8F5433}" type="slidenum">
              <a:rPr lang="fr-FR" smtClean="0"/>
              <a:t>‹#›</a:t>
            </a:fld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239349" y="116632"/>
            <a:ext cx="182420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84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AF736EC-DA2B-4E06-939B-FCD12482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B059E4-FB2B-4F4B-A82D-3CE5476D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67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569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EIL - fond blanc - 3">
  <p:cSld name="1_SOLEIL - fond blanc -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2"/>
          <p:cNvSpPr txBox="1"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2"/>
          <p:cNvSpPr txBox="1">
            <a:spLocks noGrp="1"/>
          </p:cNvSpPr>
          <p:nvPr>
            <p:ph type="body" idx="1"/>
          </p:nvPr>
        </p:nvSpPr>
        <p:spPr>
          <a:xfrm>
            <a:off x="960000" y="1259999"/>
            <a:ext cx="105600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2"/>
          <p:cNvSpPr txBox="1">
            <a:spLocks noGrp="1"/>
          </p:cNvSpPr>
          <p:nvPr>
            <p:ph type="ftr" idx="11"/>
          </p:nvPr>
        </p:nvSpPr>
        <p:spPr>
          <a:xfrm>
            <a:off x="1007436" y="6453337"/>
            <a:ext cx="9950605" cy="2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/>
              <a:t>SFP Journées Accélérateurs 2025</a:t>
            </a:r>
            <a:endParaRPr/>
          </a:p>
        </p:txBody>
      </p:sp>
      <p:sp>
        <p:nvSpPr>
          <p:cNvPr id="69" name="Google Shape;69;p92"/>
          <p:cNvSpPr txBox="1">
            <a:spLocks noGrp="1"/>
          </p:cNvSpPr>
          <p:nvPr>
            <p:ph type="sldNum" idx="12"/>
          </p:nvPr>
        </p:nvSpPr>
        <p:spPr>
          <a:xfrm>
            <a:off x="11088555" y="6453337"/>
            <a:ext cx="728784" cy="2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70" name="Google Shape;70;p92"/>
          <p:cNvCxnSpPr/>
          <p:nvPr/>
        </p:nvCxnSpPr>
        <p:spPr>
          <a:xfrm rot="10800000">
            <a:off x="3215680" y="743602"/>
            <a:ext cx="8976328" cy="0"/>
          </a:xfrm>
          <a:prstGeom prst="straightConnector1">
            <a:avLst/>
          </a:prstGeom>
          <a:noFill/>
          <a:ln w="38100" cap="flat" cmpd="tri">
            <a:solidFill>
              <a:srgbClr val="EEDE1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3251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E39A9F-4052-814B-8064-86FFC543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64F1CC-F0A5-2D1D-B15E-74374769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SFP Journées Accélérateurs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DD6ED6-377C-947F-6FDE-02FFE759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6A7A6-725A-430E-9FE7-B52D8C35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2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B059E4-FB2B-4F4B-A82D-3CE5476D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B38EBEB-EB3A-41F8-9BFD-3B7E91F0D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63883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991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034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SFP Journées Accélérateurs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1510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6571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31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 8" descr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7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necteur droit 3"/>
          <p:cNvSpPr/>
          <p:nvPr/>
        </p:nvSpPr>
        <p:spPr>
          <a:xfrm>
            <a:off x="1415479" y="565199"/>
            <a:ext cx="10776522" cy="1"/>
          </a:xfrm>
          <a:prstGeom prst="line">
            <a:avLst/>
          </a:prstGeom>
          <a:ln>
            <a:solidFill>
              <a:srgbClr val="0E4194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396626" y="6450791"/>
            <a:ext cx="217151" cy="20241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Connecteur droit 15"/>
          <p:cNvSpPr/>
          <p:nvPr/>
        </p:nvSpPr>
        <p:spPr>
          <a:xfrm>
            <a:off x="10410148" y="6496770"/>
            <a:ext cx="1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8" name="Image 2" descr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5317" y="6174390"/>
            <a:ext cx="1099565" cy="643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 5" descr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30" y="71728"/>
            <a:ext cx="1157705" cy="6432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794729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3073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9637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foncé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SFP Journées Accélérateurs 2025</a:t>
            </a:r>
            <a:endParaRPr lang="fr-FR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273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foncé - Synchrotron 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74442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 - Synchrotron 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16698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7102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606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foncé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SFP Journées Accélérateurs 2025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7043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foncé - Synchrotron 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SFP Journées Accélérateurs 2025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8406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 - Synchrotron 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SFP Journées Accélérateurs 2025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697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MAC07 | 27-28 May 2025 | General Introduction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9533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 - Synchrotron 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MAC07 | 27-28 May 2025 | General Introduction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035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MAC07 | 27-28 May 2025 | General Introduction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875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Journées Accélérateurs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70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65" r:id="rId3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9" r:id="rId12"/>
    <p:sldLayoutId id="2147483760" r:id="rId13"/>
    <p:sldLayoutId id="2147483761" r:id="rId1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801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593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977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t.nadolski@synchrotron-soleil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t.nadolski@synchrotron-soleil.fr" TargetMode="External"/><Relationship Id="rId2" Type="http://schemas.openxmlformats.org/officeDocument/2006/relationships/hyperlink" Target="https://www.synchrotron-soleil.fr/fr/emploi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jpeg"/><Relationship Id="rId3" Type="http://schemas.openxmlformats.org/officeDocument/2006/relationships/hyperlink" Target="http://chemistry.stackexchange.com/questions/69346/a-unit-cell-for-graphene/69354" TargetMode="External"/><Relationship Id="rId7" Type="http://schemas.openxmlformats.org/officeDocument/2006/relationships/hyperlink" Target="https://www.flickr.com/photos/alachuacounty/50802098581/" TargetMode="External"/><Relationship Id="rId12" Type="http://schemas.openxmlformats.org/officeDocument/2006/relationships/hyperlink" Target="https://pxhere.com/fr/photo/1233552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hyperlink" Target="https://www.wallpaperflare.com/medication-tablet-and-capsule-pills-tablets-medicine-health-wallpaper-amrgo" TargetMode="External"/><Relationship Id="rId10" Type="http://schemas.openxmlformats.org/officeDocument/2006/relationships/hyperlink" Target="https://pixabay.com/fr/plan%C3%A8te-terre-cosmos-continents-1457453/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hyperlink" Target="https://www.publicdomainpictures.net/es/view-image.php?image=31530&amp;picture=estructura-de-ad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0B4AEA1A-8A3E-041B-4490-AA98BDBD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07050"/>
            <a:ext cx="9855511" cy="13792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7950"/>
            <a:r>
              <a:rPr lang="fr-FR" noProof="0" dirty="0">
                <a:solidFill>
                  <a:srgbClr val="FFFFFF"/>
                </a:solidFill>
                <a:latin typeface="Arial"/>
                <a:ea typeface="Roboto Light"/>
                <a:cs typeface="Arial"/>
              </a:rPr>
              <a:t>SOLEIL II : Début de l’Étape de Construction</a:t>
            </a:r>
            <a:br>
              <a:rPr lang="fr-FR" noProof="0" dirty="0"/>
            </a:br>
            <a:endParaRPr lang="fr-FR" noProof="0" dirty="0">
              <a:cs typeface="Arial"/>
            </a:endParaRPr>
          </a:p>
          <a:p>
            <a:pPr marL="107950"/>
            <a:endParaRPr lang="fr-FR" noProof="0" dirty="0">
              <a:cs typeface="Arial"/>
            </a:endParaRPr>
          </a:p>
        </p:txBody>
      </p:sp>
      <p:sp>
        <p:nvSpPr>
          <p:cNvPr id="17" name="Sous-titre 16">
            <a:extLst>
              <a:ext uri="{FF2B5EF4-FFF2-40B4-BE49-F238E27FC236}">
                <a16:creationId xmlns:a16="http://schemas.microsoft.com/office/drawing/2014/main" id="{2271E6AF-5450-F53F-8B25-313140FF0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5327732"/>
            <a:ext cx="9855511" cy="490465"/>
          </a:xfrm>
        </p:spPr>
        <p:txBody>
          <a:bodyPr lIns="91440" tIns="45720" rIns="91440" bIns="45720" anchor="t"/>
          <a:lstStyle/>
          <a:p>
            <a:pPr marL="107950"/>
            <a:r>
              <a:rPr lang="fr-FR" sz="1800" noProof="0" dirty="0"/>
              <a:t>Alexandre MOUTARDIER pour Alexis GAMELIN pour</a:t>
            </a:r>
            <a:r>
              <a:rPr lang="fr-FR" sz="1800" noProof="0" dirty="0">
                <a:cs typeface="Arial"/>
              </a:rPr>
              <a:t> l'équipe de construction de SOLEIL II</a:t>
            </a:r>
          </a:p>
          <a:p>
            <a:pPr marL="107950"/>
            <a:endParaRPr lang="fr-FR" sz="1800" dirty="0">
              <a:cs typeface="Arial"/>
            </a:endParaRPr>
          </a:p>
          <a:p>
            <a:pPr marL="107950"/>
            <a:r>
              <a:rPr lang="fr-FR" sz="1800" noProof="0" dirty="0">
                <a:cs typeface="Arial"/>
              </a:rPr>
              <a:t>Contact / coordinateur Prog. Construction des Accélérateurs </a:t>
            </a:r>
          </a:p>
          <a:p>
            <a:pPr marL="492125" indent="-384175"/>
            <a:r>
              <a:rPr lang="fr-FR" sz="1800" noProof="0" dirty="0"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laurent.nadolski@synchrotron-soleil.fr</a:t>
            </a:r>
            <a:endParaRPr lang="fr-FR" sz="1800" noProof="0" dirty="0"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B8FCD9-433A-BF16-E420-8C9734FA08E1}"/>
              </a:ext>
            </a:extLst>
          </p:cNvPr>
          <p:cNvSpPr txBox="1"/>
          <p:nvPr/>
        </p:nvSpPr>
        <p:spPr>
          <a:xfrm>
            <a:off x="1430056" y="1388301"/>
            <a:ext cx="34342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noProof="0" dirty="0">
                <a:solidFill>
                  <a:schemeClr val="bg1"/>
                </a:solidFill>
                <a:cs typeface="Arial"/>
              </a:rPr>
              <a:t>09/10/2025 - Journées Accélérateurs 2025 de la SFP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55701F9-B918-727E-CEAC-AF65B409D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4051" y="208637"/>
            <a:ext cx="2894035" cy="9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96085-D807-3658-6CA6-3564378E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2E5A4FF-0C2A-FF8C-F192-A7A57F05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52" y="2217110"/>
            <a:ext cx="10150414" cy="681959"/>
          </a:xfrm>
        </p:spPr>
        <p:txBody>
          <a:bodyPr>
            <a:normAutofit fontScale="90000"/>
          </a:bodyPr>
          <a:lstStyle/>
          <a:p>
            <a:r>
              <a:rPr lang="fr-FR" noProof="0" dirty="0">
                <a:solidFill>
                  <a:srgbClr val="FFFFFF"/>
                </a:solidFill>
              </a:rPr>
              <a:t>Début de la Phase de Construction de SOLEIL II</a:t>
            </a:r>
            <a:endParaRPr lang="fr-FR" noProof="0" dirty="0"/>
          </a:p>
        </p:txBody>
      </p:sp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C4EC882-06E0-2A2B-193F-1D1D9ED8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890" y="2968793"/>
            <a:ext cx="6357973" cy="30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44070-5267-BC54-0C36-FE37A348E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 212" descr="Une image contenant texte, capture d’écran, graphisme, Bleu électrique&#10;&#10;Le contenu généré par l’IA peut être incorrect.">
            <a:extLst>
              <a:ext uri="{FF2B5EF4-FFF2-40B4-BE49-F238E27FC236}">
                <a16:creationId xmlns:a16="http://schemas.microsoft.com/office/drawing/2014/main" id="{9242FED5-515D-F2BC-09B9-EE522AF0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3405042"/>
            <a:ext cx="982444" cy="1388630"/>
          </a:xfrm>
          <a:prstGeom prst="roundRect">
            <a:avLst>
              <a:gd name="adj" fmla="val 2026"/>
            </a:avLst>
          </a:prstGeom>
          <a:effectLst>
            <a:outerShdw blurRad="208309" dist="38100" dir="2700000" algn="tl" rotWithShape="0">
              <a:prstClr val="black">
                <a:alpha val="27516"/>
              </a:prstClr>
            </a:outerShdw>
          </a:effectLst>
        </p:spPr>
      </p:pic>
      <p:sp>
        <p:nvSpPr>
          <p:cNvPr id="219" name="Titre 11">
            <a:extLst>
              <a:ext uri="{FF2B5EF4-FFF2-40B4-BE49-F238E27FC236}">
                <a16:creationId xmlns:a16="http://schemas.microsoft.com/office/drawing/2014/main" id="{B33905E9-79FF-3BE8-9117-8BC345CF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232598" cy="565200"/>
          </a:xfrm>
        </p:spPr>
        <p:txBody>
          <a:bodyPr/>
          <a:lstStyle/>
          <a:p>
            <a:r>
              <a:rPr lang="fr-FR" b="0" noProof="0" dirty="0"/>
              <a:t>Chronologie et structuration du projet SOLEIL II</a:t>
            </a:r>
            <a:endParaRPr lang="fr-FR" b="0" noProof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20" name="Groupe 219">
            <a:extLst>
              <a:ext uri="{FF2B5EF4-FFF2-40B4-BE49-F238E27FC236}">
                <a16:creationId xmlns:a16="http://schemas.microsoft.com/office/drawing/2014/main" id="{9DCA75E7-2E5E-4160-FE10-03DFE91AB913}"/>
              </a:ext>
            </a:extLst>
          </p:cNvPr>
          <p:cNvGrpSpPr/>
          <p:nvPr/>
        </p:nvGrpSpPr>
        <p:grpSpPr>
          <a:xfrm>
            <a:off x="0" y="2291617"/>
            <a:ext cx="12192000" cy="993367"/>
            <a:chOff x="0" y="2291617"/>
            <a:chExt cx="12192000" cy="1155303"/>
          </a:xfrm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469E35DC-A5AB-6DCE-4AC4-0A1A30057BAE}"/>
                </a:ext>
              </a:extLst>
            </p:cNvPr>
            <p:cNvSpPr/>
            <p:nvPr/>
          </p:nvSpPr>
          <p:spPr>
            <a:xfrm>
              <a:off x="0" y="2291617"/>
              <a:ext cx="12192000" cy="115212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0DF7FC2-9488-30EB-678F-D2154E08D3F7}"/>
                </a:ext>
              </a:extLst>
            </p:cNvPr>
            <p:cNvSpPr/>
            <p:nvPr/>
          </p:nvSpPr>
          <p:spPr>
            <a:xfrm>
              <a:off x="301451" y="2291617"/>
              <a:ext cx="1075173" cy="1152128"/>
            </a:xfrm>
            <a:prstGeom prst="rect">
              <a:avLst/>
            </a:prstGeom>
            <a:solidFill>
              <a:srgbClr val="FF8F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E6FEC51B-4461-F3C3-25BC-D0F35AEDCF0B}"/>
                </a:ext>
              </a:extLst>
            </p:cNvPr>
            <p:cNvSpPr/>
            <p:nvPr/>
          </p:nvSpPr>
          <p:spPr>
            <a:xfrm>
              <a:off x="7000693" y="2291617"/>
              <a:ext cx="4889856" cy="1152128"/>
            </a:xfrm>
            <a:prstGeom prst="rect">
              <a:avLst/>
            </a:prstGeom>
            <a:solidFill>
              <a:srgbClr val="C828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Rectangle 89">
              <a:extLst>
                <a:ext uri="{FF2B5EF4-FFF2-40B4-BE49-F238E27FC236}">
                  <a16:creationId xmlns:a16="http://schemas.microsoft.com/office/drawing/2014/main" id="{99237BC0-FA10-B465-44DD-15EA960FE3F7}"/>
                </a:ext>
              </a:extLst>
            </p:cNvPr>
            <p:cNvSpPr/>
            <p:nvPr/>
          </p:nvSpPr>
          <p:spPr>
            <a:xfrm>
              <a:off x="2927648" y="2291617"/>
              <a:ext cx="5159894" cy="1155303"/>
            </a:xfrm>
            <a:custGeom>
              <a:avLst/>
              <a:gdLst>
                <a:gd name="connsiteX0" fmla="*/ 0 w 5159894"/>
                <a:gd name="connsiteY0" fmla="*/ 0 h 1152128"/>
                <a:gd name="connsiteX1" fmla="*/ 5159894 w 5159894"/>
                <a:gd name="connsiteY1" fmla="*/ 0 h 1152128"/>
                <a:gd name="connsiteX2" fmla="*/ 5159894 w 5159894"/>
                <a:gd name="connsiteY2" fmla="*/ 1152128 h 1152128"/>
                <a:gd name="connsiteX3" fmla="*/ 0 w 5159894"/>
                <a:gd name="connsiteY3" fmla="*/ 1152128 h 1152128"/>
                <a:gd name="connsiteX4" fmla="*/ 0 w 5159894"/>
                <a:gd name="connsiteY4" fmla="*/ 0 h 1152128"/>
                <a:gd name="connsiteX0" fmla="*/ 0 w 5159894"/>
                <a:gd name="connsiteY0" fmla="*/ 0 h 1155303"/>
                <a:gd name="connsiteX1" fmla="*/ 5159894 w 5159894"/>
                <a:gd name="connsiteY1" fmla="*/ 0 h 1155303"/>
                <a:gd name="connsiteX2" fmla="*/ 4686819 w 5159894"/>
                <a:gd name="connsiteY2" fmla="*/ 1155303 h 1155303"/>
                <a:gd name="connsiteX3" fmla="*/ 0 w 5159894"/>
                <a:gd name="connsiteY3" fmla="*/ 1152128 h 1155303"/>
                <a:gd name="connsiteX4" fmla="*/ 0 w 5159894"/>
                <a:gd name="connsiteY4" fmla="*/ 0 h 115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894" h="1155303">
                  <a:moveTo>
                    <a:pt x="0" y="0"/>
                  </a:moveTo>
                  <a:lnTo>
                    <a:pt x="5159894" y="0"/>
                  </a:lnTo>
                  <a:lnTo>
                    <a:pt x="4686819" y="1155303"/>
                  </a:lnTo>
                  <a:lnTo>
                    <a:pt x="0" y="1152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41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Rectangle 88">
              <a:extLst>
                <a:ext uri="{FF2B5EF4-FFF2-40B4-BE49-F238E27FC236}">
                  <a16:creationId xmlns:a16="http://schemas.microsoft.com/office/drawing/2014/main" id="{752534E4-0BC9-87E5-6CCE-B2DD8FEC4688}"/>
                </a:ext>
              </a:extLst>
            </p:cNvPr>
            <p:cNvSpPr/>
            <p:nvPr/>
          </p:nvSpPr>
          <p:spPr>
            <a:xfrm>
              <a:off x="1366576" y="2291617"/>
              <a:ext cx="2551522" cy="1152128"/>
            </a:xfrm>
            <a:custGeom>
              <a:avLst/>
              <a:gdLst>
                <a:gd name="connsiteX0" fmla="*/ 0 w 2551522"/>
                <a:gd name="connsiteY0" fmla="*/ 0 h 1152128"/>
                <a:gd name="connsiteX1" fmla="*/ 2551522 w 2551522"/>
                <a:gd name="connsiteY1" fmla="*/ 0 h 1152128"/>
                <a:gd name="connsiteX2" fmla="*/ 2551522 w 2551522"/>
                <a:gd name="connsiteY2" fmla="*/ 1152128 h 1152128"/>
                <a:gd name="connsiteX3" fmla="*/ 0 w 2551522"/>
                <a:gd name="connsiteY3" fmla="*/ 1152128 h 1152128"/>
                <a:gd name="connsiteX4" fmla="*/ 0 w 2551522"/>
                <a:gd name="connsiteY4" fmla="*/ 0 h 1152128"/>
                <a:gd name="connsiteX0" fmla="*/ 0 w 2551522"/>
                <a:gd name="connsiteY0" fmla="*/ 0 h 1152128"/>
                <a:gd name="connsiteX1" fmla="*/ 2551522 w 2551522"/>
                <a:gd name="connsiteY1" fmla="*/ 0 h 1152128"/>
                <a:gd name="connsiteX2" fmla="*/ 2094322 w 2551522"/>
                <a:gd name="connsiteY2" fmla="*/ 1152128 h 1152128"/>
                <a:gd name="connsiteX3" fmla="*/ 0 w 2551522"/>
                <a:gd name="connsiteY3" fmla="*/ 1152128 h 1152128"/>
                <a:gd name="connsiteX4" fmla="*/ 0 w 2551522"/>
                <a:gd name="connsiteY4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1522" h="1152128">
                  <a:moveTo>
                    <a:pt x="0" y="0"/>
                  </a:moveTo>
                  <a:lnTo>
                    <a:pt x="2551522" y="0"/>
                  </a:lnTo>
                  <a:lnTo>
                    <a:pt x="2094322" y="1152128"/>
                  </a:lnTo>
                  <a:lnTo>
                    <a:pt x="0" y="1152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6" name="CustomShape 19_ 4">
            <a:extLst>
              <a:ext uri="{FF2B5EF4-FFF2-40B4-BE49-F238E27FC236}">
                <a16:creationId xmlns:a16="http://schemas.microsoft.com/office/drawing/2014/main" id="{6C26C331-01BE-74D4-C6D5-0266CC57024B}"/>
              </a:ext>
            </a:extLst>
          </p:cNvPr>
          <p:cNvSpPr/>
          <p:nvPr/>
        </p:nvSpPr>
        <p:spPr>
          <a:xfrm>
            <a:off x="162223" y="2454804"/>
            <a:ext cx="1324786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CDR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(Avant-Projet Sommaire)</a:t>
            </a:r>
          </a:p>
        </p:txBody>
      </p:sp>
      <p:sp>
        <p:nvSpPr>
          <p:cNvPr id="227" name="CustomShape 19_ 4">
            <a:extLst>
              <a:ext uri="{FF2B5EF4-FFF2-40B4-BE49-F238E27FC236}">
                <a16:creationId xmlns:a16="http://schemas.microsoft.com/office/drawing/2014/main" id="{987DD5D2-48C8-933D-B8A3-0AE08BCA45C4}"/>
              </a:ext>
            </a:extLst>
          </p:cNvPr>
          <p:cNvSpPr/>
          <p:nvPr/>
        </p:nvSpPr>
        <p:spPr>
          <a:xfrm>
            <a:off x="1736883" y="2454804"/>
            <a:ext cx="1324786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TDR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(Avant-Projet Détaillé)</a:t>
            </a:r>
          </a:p>
        </p:txBody>
      </p:sp>
      <p:sp>
        <p:nvSpPr>
          <p:cNvPr id="228" name="CustomShape 19_ 4">
            <a:extLst>
              <a:ext uri="{FF2B5EF4-FFF2-40B4-BE49-F238E27FC236}">
                <a16:creationId xmlns:a16="http://schemas.microsoft.com/office/drawing/2014/main" id="{5D3BACC4-33D9-89BB-3233-0227BE2C1271}"/>
              </a:ext>
            </a:extLst>
          </p:cNvPr>
          <p:cNvSpPr/>
          <p:nvPr/>
        </p:nvSpPr>
        <p:spPr>
          <a:xfrm>
            <a:off x="4353396" y="2515569"/>
            <a:ext cx="265781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ETAPE 1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  <a:endParaRPr kumimoji="0" lang="fr-FR" sz="1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9" name="CustomShape 19_ 4">
            <a:extLst>
              <a:ext uri="{FF2B5EF4-FFF2-40B4-BE49-F238E27FC236}">
                <a16:creationId xmlns:a16="http://schemas.microsoft.com/office/drawing/2014/main" id="{C5441842-42CA-FB65-64BC-47D66915EE3F}"/>
              </a:ext>
            </a:extLst>
          </p:cNvPr>
          <p:cNvSpPr/>
          <p:nvPr/>
        </p:nvSpPr>
        <p:spPr>
          <a:xfrm>
            <a:off x="8209792" y="2515569"/>
            <a:ext cx="315636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ETAPE 2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 LA PLEINE PERFORMANCE</a:t>
            </a:r>
            <a:endParaRPr kumimoji="0" lang="fr-FR" sz="1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6834C9E-BC6F-9F5B-3914-7D9B2F4D3E35}"/>
              </a:ext>
            </a:extLst>
          </p:cNvPr>
          <p:cNvSpPr/>
          <p:nvPr/>
        </p:nvSpPr>
        <p:spPr>
          <a:xfrm>
            <a:off x="0" y="1177042"/>
            <a:ext cx="12191998" cy="1152128"/>
          </a:xfrm>
          <a:prstGeom prst="rect">
            <a:avLst/>
          </a:prstGeom>
          <a:solidFill>
            <a:srgbClr val="0A295F"/>
          </a:solidFill>
          <a:ln>
            <a:noFill/>
          </a:ln>
          <a:effectLst>
            <a:outerShdw blurRad="214833" dist="110852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1" name="Groupe 230">
            <a:extLst>
              <a:ext uri="{FF2B5EF4-FFF2-40B4-BE49-F238E27FC236}">
                <a16:creationId xmlns:a16="http://schemas.microsoft.com/office/drawing/2014/main" id="{0B18F91C-5949-CAE5-1C4C-CC3F0534F046}"/>
              </a:ext>
            </a:extLst>
          </p:cNvPr>
          <p:cNvGrpSpPr/>
          <p:nvPr/>
        </p:nvGrpSpPr>
        <p:grpSpPr>
          <a:xfrm>
            <a:off x="171597" y="2169171"/>
            <a:ext cx="11848806" cy="244891"/>
            <a:chOff x="119336" y="1290330"/>
            <a:chExt cx="11848806" cy="244891"/>
          </a:xfrm>
        </p:grpSpPr>
        <p:grpSp>
          <p:nvGrpSpPr>
            <p:cNvPr id="232" name="Google Shape;93;p16">
              <a:extLst>
                <a:ext uri="{FF2B5EF4-FFF2-40B4-BE49-F238E27FC236}">
                  <a16:creationId xmlns:a16="http://schemas.microsoft.com/office/drawing/2014/main" id="{F28B20E3-0EC9-28B5-84C5-517E4BC4516F}"/>
                </a:ext>
              </a:extLst>
            </p:cNvPr>
            <p:cNvGrpSpPr/>
            <p:nvPr/>
          </p:nvGrpSpPr>
          <p:grpSpPr>
            <a:xfrm>
              <a:off x="119336" y="1290330"/>
              <a:ext cx="245610" cy="244891"/>
              <a:chOff x="1177442" y="2884512"/>
              <a:chExt cx="245610" cy="244891"/>
            </a:xfrm>
          </p:grpSpPr>
          <p:sp>
            <p:nvSpPr>
              <p:cNvPr id="281" name="Google Shape;94;p16">
                <a:extLst>
                  <a:ext uri="{FF2B5EF4-FFF2-40B4-BE49-F238E27FC236}">
                    <a16:creationId xmlns:a16="http://schemas.microsoft.com/office/drawing/2014/main" id="{4FD76922-AE1A-6287-3BAE-56F61ED5E893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2" name="Google Shape;95;p16">
                <a:extLst>
                  <a:ext uri="{FF2B5EF4-FFF2-40B4-BE49-F238E27FC236}">
                    <a16:creationId xmlns:a16="http://schemas.microsoft.com/office/drawing/2014/main" id="{EBD7707A-A0E6-8694-E3A9-C68C06320E54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8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3" name="Google Shape;93;p16">
              <a:extLst>
                <a:ext uri="{FF2B5EF4-FFF2-40B4-BE49-F238E27FC236}">
                  <a16:creationId xmlns:a16="http://schemas.microsoft.com/office/drawing/2014/main" id="{5BF57E6F-0F29-011C-A43C-AC5E7E19DF39}"/>
                </a:ext>
              </a:extLst>
            </p:cNvPr>
            <p:cNvGrpSpPr/>
            <p:nvPr/>
          </p:nvGrpSpPr>
          <p:grpSpPr>
            <a:xfrm>
              <a:off x="844550" y="1290330"/>
              <a:ext cx="245610" cy="244891"/>
              <a:chOff x="1177442" y="2884512"/>
              <a:chExt cx="245610" cy="244891"/>
            </a:xfrm>
          </p:grpSpPr>
          <p:sp>
            <p:nvSpPr>
              <p:cNvPr id="279" name="Google Shape;94;p16">
                <a:extLst>
                  <a:ext uri="{FF2B5EF4-FFF2-40B4-BE49-F238E27FC236}">
                    <a16:creationId xmlns:a16="http://schemas.microsoft.com/office/drawing/2014/main" id="{B14EDCB4-8EC3-6B43-588F-B5E12FB6088C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Google Shape;95;p16">
                <a:extLst>
                  <a:ext uri="{FF2B5EF4-FFF2-40B4-BE49-F238E27FC236}">
                    <a16:creationId xmlns:a16="http://schemas.microsoft.com/office/drawing/2014/main" id="{EA3EDFB4-A660-FC6E-748B-59202B1E4AEE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8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4" name="Google Shape;93;p16">
              <a:extLst>
                <a:ext uri="{FF2B5EF4-FFF2-40B4-BE49-F238E27FC236}">
                  <a16:creationId xmlns:a16="http://schemas.microsoft.com/office/drawing/2014/main" id="{28AD7160-742F-9E9D-4A4E-A8B8CFAAB4E0}"/>
                </a:ext>
              </a:extLst>
            </p:cNvPr>
            <p:cNvGrpSpPr/>
            <p:nvPr/>
          </p:nvGrpSpPr>
          <p:grpSpPr>
            <a:xfrm>
              <a:off x="1569764" y="1290330"/>
              <a:ext cx="245610" cy="244891"/>
              <a:chOff x="1177442" y="2884512"/>
              <a:chExt cx="245610" cy="244891"/>
            </a:xfrm>
          </p:grpSpPr>
          <p:sp>
            <p:nvSpPr>
              <p:cNvPr id="277" name="Google Shape;94;p16">
                <a:extLst>
                  <a:ext uri="{FF2B5EF4-FFF2-40B4-BE49-F238E27FC236}">
                    <a16:creationId xmlns:a16="http://schemas.microsoft.com/office/drawing/2014/main" id="{892AFBBB-2366-4751-C1AB-7B91E5462B95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Google Shape;95;p16">
                <a:extLst>
                  <a:ext uri="{FF2B5EF4-FFF2-40B4-BE49-F238E27FC236}">
                    <a16:creationId xmlns:a16="http://schemas.microsoft.com/office/drawing/2014/main" id="{056283F8-5A29-F48D-385D-826280F950FF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oogle Shape;93;p16">
              <a:extLst>
                <a:ext uri="{FF2B5EF4-FFF2-40B4-BE49-F238E27FC236}">
                  <a16:creationId xmlns:a16="http://schemas.microsoft.com/office/drawing/2014/main" id="{4CE38EE0-10BF-326F-E9DB-6AA9194E2CC3}"/>
                </a:ext>
              </a:extLst>
            </p:cNvPr>
            <p:cNvGrpSpPr/>
            <p:nvPr/>
          </p:nvGrpSpPr>
          <p:grpSpPr>
            <a:xfrm>
              <a:off x="2294978" y="1290330"/>
              <a:ext cx="245610" cy="244891"/>
              <a:chOff x="1177442" y="2884512"/>
              <a:chExt cx="245610" cy="244891"/>
            </a:xfrm>
          </p:grpSpPr>
          <p:sp>
            <p:nvSpPr>
              <p:cNvPr id="275" name="Google Shape;94;p16">
                <a:extLst>
                  <a:ext uri="{FF2B5EF4-FFF2-40B4-BE49-F238E27FC236}">
                    <a16:creationId xmlns:a16="http://schemas.microsoft.com/office/drawing/2014/main" id="{DD6864EE-1B65-D946-A406-65C38B268CB1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Google Shape;95;p16">
                <a:extLst>
                  <a:ext uri="{FF2B5EF4-FFF2-40B4-BE49-F238E27FC236}">
                    <a16:creationId xmlns:a16="http://schemas.microsoft.com/office/drawing/2014/main" id="{279AF9ED-4E3F-5255-DF09-BE5438F328B3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oogle Shape;93;p16">
              <a:extLst>
                <a:ext uri="{FF2B5EF4-FFF2-40B4-BE49-F238E27FC236}">
                  <a16:creationId xmlns:a16="http://schemas.microsoft.com/office/drawing/2014/main" id="{828C7A42-791D-E01F-7CA8-B034C07D8003}"/>
                </a:ext>
              </a:extLst>
            </p:cNvPr>
            <p:cNvGrpSpPr/>
            <p:nvPr/>
          </p:nvGrpSpPr>
          <p:grpSpPr>
            <a:xfrm>
              <a:off x="3020192" y="1290330"/>
              <a:ext cx="245610" cy="244891"/>
              <a:chOff x="1177442" y="2884512"/>
              <a:chExt cx="245610" cy="244891"/>
            </a:xfrm>
          </p:grpSpPr>
          <p:sp>
            <p:nvSpPr>
              <p:cNvPr id="273" name="Google Shape;94;p16">
                <a:extLst>
                  <a:ext uri="{FF2B5EF4-FFF2-40B4-BE49-F238E27FC236}">
                    <a16:creationId xmlns:a16="http://schemas.microsoft.com/office/drawing/2014/main" id="{7E8EE893-4D78-41CD-B29C-4B33E5E0C9D6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Google Shape;95;p16">
                <a:extLst>
                  <a:ext uri="{FF2B5EF4-FFF2-40B4-BE49-F238E27FC236}">
                    <a16:creationId xmlns:a16="http://schemas.microsoft.com/office/drawing/2014/main" id="{22A97E9C-2F27-CB6A-B269-361665D99026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7" name="Google Shape;93;p16">
              <a:extLst>
                <a:ext uri="{FF2B5EF4-FFF2-40B4-BE49-F238E27FC236}">
                  <a16:creationId xmlns:a16="http://schemas.microsoft.com/office/drawing/2014/main" id="{12B6CF81-66FE-5DAB-8102-56D6D77D982D}"/>
                </a:ext>
              </a:extLst>
            </p:cNvPr>
            <p:cNvGrpSpPr/>
            <p:nvPr/>
          </p:nvGrpSpPr>
          <p:grpSpPr>
            <a:xfrm>
              <a:off x="3745406" y="1290330"/>
              <a:ext cx="245610" cy="244891"/>
              <a:chOff x="1177442" y="2884512"/>
              <a:chExt cx="245610" cy="244891"/>
            </a:xfrm>
          </p:grpSpPr>
          <p:sp>
            <p:nvSpPr>
              <p:cNvPr id="271" name="Google Shape;94;p16">
                <a:extLst>
                  <a:ext uri="{FF2B5EF4-FFF2-40B4-BE49-F238E27FC236}">
                    <a16:creationId xmlns:a16="http://schemas.microsoft.com/office/drawing/2014/main" id="{150F7539-09DC-FD19-94C5-55A39D70BDBA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Google Shape;95;p16">
                <a:extLst>
                  <a:ext uri="{FF2B5EF4-FFF2-40B4-BE49-F238E27FC236}">
                    <a16:creationId xmlns:a16="http://schemas.microsoft.com/office/drawing/2014/main" id="{6ACAA97D-C866-3CDD-A3DB-E7B52635DD4D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F6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8" name="Google Shape;93;p16">
              <a:extLst>
                <a:ext uri="{FF2B5EF4-FFF2-40B4-BE49-F238E27FC236}">
                  <a16:creationId xmlns:a16="http://schemas.microsoft.com/office/drawing/2014/main" id="{40B3AEDB-83F9-DFE9-D466-96CC53B1188B}"/>
                </a:ext>
              </a:extLst>
            </p:cNvPr>
            <p:cNvGrpSpPr/>
            <p:nvPr/>
          </p:nvGrpSpPr>
          <p:grpSpPr>
            <a:xfrm>
              <a:off x="4470620" y="1290330"/>
              <a:ext cx="245610" cy="244891"/>
              <a:chOff x="1177442" y="2884512"/>
              <a:chExt cx="245610" cy="244891"/>
            </a:xfrm>
          </p:grpSpPr>
          <p:sp>
            <p:nvSpPr>
              <p:cNvPr id="269" name="Google Shape;94;p16">
                <a:extLst>
                  <a:ext uri="{FF2B5EF4-FFF2-40B4-BE49-F238E27FC236}">
                    <a16:creationId xmlns:a16="http://schemas.microsoft.com/office/drawing/2014/main" id="{8F48BD43-658A-8575-153D-30548D81B313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Google Shape;95;p16">
                <a:extLst>
                  <a:ext uri="{FF2B5EF4-FFF2-40B4-BE49-F238E27FC236}">
                    <a16:creationId xmlns:a16="http://schemas.microsoft.com/office/drawing/2014/main" id="{A539F437-551A-852E-E475-76C012953415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9" name="Google Shape;93;p16">
              <a:extLst>
                <a:ext uri="{FF2B5EF4-FFF2-40B4-BE49-F238E27FC236}">
                  <a16:creationId xmlns:a16="http://schemas.microsoft.com/office/drawing/2014/main" id="{3770CFA3-C224-DCC4-7B96-AFAAFA897497}"/>
                </a:ext>
              </a:extLst>
            </p:cNvPr>
            <p:cNvGrpSpPr/>
            <p:nvPr/>
          </p:nvGrpSpPr>
          <p:grpSpPr>
            <a:xfrm>
              <a:off x="5195834" y="1290330"/>
              <a:ext cx="245610" cy="244891"/>
              <a:chOff x="1177442" y="2884512"/>
              <a:chExt cx="245610" cy="244891"/>
            </a:xfrm>
          </p:grpSpPr>
          <p:sp>
            <p:nvSpPr>
              <p:cNvPr id="267" name="Google Shape;94;p16">
                <a:extLst>
                  <a:ext uri="{FF2B5EF4-FFF2-40B4-BE49-F238E27FC236}">
                    <a16:creationId xmlns:a16="http://schemas.microsoft.com/office/drawing/2014/main" id="{CB18CE81-DD35-DE95-AD9F-5D23C09F4992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95;p16">
                <a:extLst>
                  <a:ext uri="{FF2B5EF4-FFF2-40B4-BE49-F238E27FC236}">
                    <a16:creationId xmlns:a16="http://schemas.microsoft.com/office/drawing/2014/main" id="{F5B6AED2-D2DD-D5DD-3B9D-60CFEA560DA6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oogle Shape;93;p16">
              <a:extLst>
                <a:ext uri="{FF2B5EF4-FFF2-40B4-BE49-F238E27FC236}">
                  <a16:creationId xmlns:a16="http://schemas.microsoft.com/office/drawing/2014/main" id="{D749AC5D-4686-4ADF-BB9B-853D73ED375F}"/>
                </a:ext>
              </a:extLst>
            </p:cNvPr>
            <p:cNvGrpSpPr/>
            <p:nvPr/>
          </p:nvGrpSpPr>
          <p:grpSpPr>
            <a:xfrm>
              <a:off x="5921048" y="1290330"/>
              <a:ext cx="245610" cy="244891"/>
              <a:chOff x="1177442" y="2884512"/>
              <a:chExt cx="245610" cy="244891"/>
            </a:xfrm>
          </p:grpSpPr>
          <p:sp>
            <p:nvSpPr>
              <p:cNvPr id="265" name="Google Shape;94;p16">
                <a:extLst>
                  <a:ext uri="{FF2B5EF4-FFF2-40B4-BE49-F238E27FC236}">
                    <a16:creationId xmlns:a16="http://schemas.microsoft.com/office/drawing/2014/main" id="{3CF29C96-C1FF-D3A7-F64E-BA445D56B332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95;p16">
                <a:extLst>
                  <a:ext uri="{FF2B5EF4-FFF2-40B4-BE49-F238E27FC236}">
                    <a16:creationId xmlns:a16="http://schemas.microsoft.com/office/drawing/2014/main" id="{118B1B62-4851-29BA-3587-5FE91A7D0AC0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1" name="Google Shape;93;p16">
              <a:extLst>
                <a:ext uri="{FF2B5EF4-FFF2-40B4-BE49-F238E27FC236}">
                  <a16:creationId xmlns:a16="http://schemas.microsoft.com/office/drawing/2014/main" id="{56AC66D1-7B75-B146-EB8D-2C337083CA79}"/>
                </a:ext>
              </a:extLst>
            </p:cNvPr>
            <p:cNvGrpSpPr/>
            <p:nvPr/>
          </p:nvGrpSpPr>
          <p:grpSpPr>
            <a:xfrm>
              <a:off x="6646262" y="1290330"/>
              <a:ext cx="245610" cy="244891"/>
              <a:chOff x="1177442" y="2884512"/>
              <a:chExt cx="245610" cy="244891"/>
            </a:xfrm>
          </p:grpSpPr>
          <p:sp>
            <p:nvSpPr>
              <p:cNvPr id="263" name="Google Shape;94;p16">
                <a:extLst>
                  <a:ext uri="{FF2B5EF4-FFF2-40B4-BE49-F238E27FC236}">
                    <a16:creationId xmlns:a16="http://schemas.microsoft.com/office/drawing/2014/main" id="{EEF58351-75BA-4937-7D5B-5F9B3E0D56F4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95;p16">
                <a:extLst>
                  <a:ext uri="{FF2B5EF4-FFF2-40B4-BE49-F238E27FC236}">
                    <a16:creationId xmlns:a16="http://schemas.microsoft.com/office/drawing/2014/main" id="{0080CE08-CDBF-3C98-434A-ACC7EAF0231D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2" name="Google Shape;93;p16">
              <a:extLst>
                <a:ext uri="{FF2B5EF4-FFF2-40B4-BE49-F238E27FC236}">
                  <a16:creationId xmlns:a16="http://schemas.microsoft.com/office/drawing/2014/main" id="{6EAB5C91-1839-88D1-F829-3AAA45554504}"/>
                </a:ext>
              </a:extLst>
            </p:cNvPr>
            <p:cNvGrpSpPr/>
            <p:nvPr/>
          </p:nvGrpSpPr>
          <p:grpSpPr>
            <a:xfrm>
              <a:off x="7371476" y="1290330"/>
              <a:ext cx="245610" cy="244891"/>
              <a:chOff x="1177442" y="2884512"/>
              <a:chExt cx="245610" cy="244891"/>
            </a:xfrm>
          </p:grpSpPr>
          <p:sp>
            <p:nvSpPr>
              <p:cNvPr id="261" name="Google Shape;94;p16">
                <a:extLst>
                  <a:ext uri="{FF2B5EF4-FFF2-40B4-BE49-F238E27FC236}">
                    <a16:creationId xmlns:a16="http://schemas.microsoft.com/office/drawing/2014/main" id="{36BD2B92-82D5-9403-716A-6BF8A9DDD342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Google Shape;95;p16">
                <a:extLst>
                  <a:ext uri="{FF2B5EF4-FFF2-40B4-BE49-F238E27FC236}">
                    <a16:creationId xmlns:a16="http://schemas.microsoft.com/office/drawing/2014/main" id="{A46C9931-5AB3-A36F-BAC5-0DA9BAA05B0C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3" name="Google Shape;93;p16">
              <a:extLst>
                <a:ext uri="{FF2B5EF4-FFF2-40B4-BE49-F238E27FC236}">
                  <a16:creationId xmlns:a16="http://schemas.microsoft.com/office/drawing/2014/main" id="{9233DF7C-486F-1116-7042-83B4328C7DFB}"/>
                </a:ext>
              </a:extLst>
            </p:cNvPr>
            <p:cNvGrpSpPr/>
            <p:nvPr/>
          </p:nvGrpSpPr>
          <p:grpSpPr>
            <a:xfrm>
              <a:off x="8096690" y="1290330"/>
              <a:ext cx="245610" cy="244891"/>
              <a:chOff x="1177442" y="2884512"/>
              <a:chExt cx="245610" cy="244891"/>
            </a:xfrm>
          </p:grpSpPr>
          <p:sp>
            <p:nvSpPr>
              <p:cNvPr id="259" name="Google Shape;94;p16">
                <a:extLst>
                  <a:ext uri="{FF2B5EF4-FFF2-40B4-BE49-F238E27FC236}">
                    <a16:creationId xmlns:a16="http://schemas.microsoft.com/office/drawing/2014/main" id="{3D819A68-E183-D9F7-0BE1-53108BB52C53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Google Shape;95;p16">
                <a:extLst>
                  <a:ext uri="{FF2B5EF4-FFF2-40B4-BE49-F238E27FC236}">
                    <a16:creationId xmlns:a16="http://schemas.microsoft.com/office/drawing/2014/main" id="{86D5646F-F55C-4F3E-7818-D0511B7DEB43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4" name="Google Shape;93;p16">
              <a:extLst>
                <a:ext uri="{FF2B5EF4-FFF2-40B4-BE49-F238E27FC236}">
                  <a16:creationId xmlns:a16="http://schemas.microsoft.com/office/drawing/2014/main" id="{F4CAA315-527A-BEF5-F5DB-8D04AB1F34FC}"/>
                </a:ext>
              </a:extLst>
            </p:cNvPr>
            <p:cNvGrpSpPr/>
            <p:nvPr/>
          </p:nvGrpSpPr>
          <p:grpSpPr>
            <a:xfrm>
              <a:off x="8821904" y="1290330"/>
              <a:ext cx="245610" cy="244891"/>
              <a:chOff x="1177442" y="2884512"/>
              <a:chExt cx="245610" cy="244891"/>
            </a:xfrm>
          </p:grpSpPr>
          <p:sp>
            <p:nvSpPr>
              <p:cNvPr id="257" name="Google Shape;94;p16">
                <a:extLst>
                  <a:ext uri="{FF2B5EF4-FFF2-40B4-BE49-F238E27FC236}">
                    <a16:creationId xmlns:a16="http://schemas.microsoft.com/office/drawing/2014/main" id="{8C81331E-6688-E4CE-7923-B6DD717CFB51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95;p16">
                <a:extLst>
                  <a:ext uri="{FF2B5EF4-FFF2-40B4-BE49-F238E27FC236}">
                    <a16:creationId xmlns:a16="http://schemas.microsoft.com/office/drawing/2014/main" id="{8860C32B-9390-E657-398C-17D63F5DA2B4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5" name="Google Shape;93;p16">
              <a:extLst>
                <a:ext uri="{FF2B5EF4-FFF2-40B4-BE49-F238E27FC236}">
                  <a16:creationId xmlns:a16="http://schemas.microsoft.com/office/drawing/2014/main" id="{4685ABD5-0FC9-7A93-FF52-92868D4AE79A}"/>
                </a:ext>
              </a:extLst>
            </p:cNvPr>
            <p:cNvGrpSpPr/>
            <p:nvPr/>
          </p:nvGrpSpPr>
          <p:grpSpPr>
            <a:xfrm>
              <a:off x="9547118" y="1290330"/>
              <a:ext cx="245610" cy="244891"/>
              <a:chOff x="1177442" y="2884512"/>
              <a:chExt cx="245610" cy="244891"/>
            </a:xfrm>
          </p:grpSpPr>
          <p:sp>
            <p:nvSpPr>
              <p:cNvPr id="255" name="Google Shape;94;p16">
                <a:extLst>
                  <a:ext uri="{FF2B5EF4-FFF2-40B4-BE49-F238E27FC236}">
                    <a16:creationId xmlns:a16="http://schemas.microsoft.com/office/drawing/2014/main" id="{A3B334F8-EF2D-373E-70D4-BDEEC816A29F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Google Shape;95;p16">
                <a:extLst>
                  <a:ext uri="{FF2B5EF4-FFF2-40B4-BE49-F238E27FC236}">
                    <a16:creationId xmlns:a16="http://schemas.microsoft.com/office/drawing/2014/main" id="{38F3EE17-48E7-9609-26B1-CD1F1FCA635D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6" name="Google Shape;93;p16">
              <a:extLst>
                <a:ext uri="{FF2B5EF4-FFF2-40B4-BE49-F238E27FC236}">
                  <a16:creationId xmlns:a16="http://schemas.microsoft.com/office/drawing/2014/main" id="{3BDFEF42-C3C9-C02A-6534-823930AC725B}"/>
                </a:ext>
              </a:extLst>
            </p:cNvPr>
            <p:cNvGrpSpPr/>
            <p:nvPr/>
          </p:nvGrpSpPr>
          <p:grpSpPr>
            <a:xfrm>
              <a:off x="10272332" y="1290330"/>
              <a:ext cx="245610" cy="244891"/>
              <a:chOff x="1177442" y="2884512"/>
              <a:chExt cx="245610" cy="244891"/>
            </a:xfrm>
          </p:grpSpPr>
          <p:sp>
            <p:nvSpPr>
              <p:cNvPr id="253" name="Google Shape;94;p16">
                <a:extLst>
                  <a:ext uri="{FF2B5EF4-FFF2-40B4-BE49-F238E27FC236}">
                    <a16:creationId xmlns:a16="http://schemas.microsoft.com/office/drawing/2014/main" id="{D3728AFE-27D5-0A48-CBDC-32E8AE20C2A8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Google Shape;95;p16">
                <a:extLst>
                  <a:ext uri="{FF2B5EF4-FFF2-40B4-BE49-F238E27FC236}">
                    <a16:creationId xmlns:a16="http://schemas.microsoft.com/office/drawing/2014/main" id="{BCA75442-F745-1447-251C-DBC3C49AB545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oogle Shape;93;p16">
              <a:extLst>
                <a:ext uri="{FF2B5EF4-FFF2-40B4-BE49-F238E27FC236}">
                  <a16:creationId xmlns:a16="http://schemas.microsoft.com/office/drawing/2014/main" id="{DCF1A7BD-0FD0-66DE-BA8D-A064B4B8067E}"/>
                </a:ext>
              </a:extLst>
            </p:cNvPr>
            <p:cNvGrpSpPr/>
            <p:nvPr/>
          </p:nvGrpSpPr>
          <p:grpSpPr>
            <a:xfrm>
              <a:off x="10997546" y="1290330"/>
              <a:ext cx="245610" cy="244891"/>
              <a:chOff x="1177442" y="2884512"/>
              <a:chExt cx="245610" cy="244891"/>
            </a:xfrm>
          </p:grpSpPr>
          <p:sp>
            <p:nvSpPr>
              <p:cNvPr id="251" name="Google Shape;94;p16">
                <a:extLst>
                  <a:ext uri="{FF2B5EF4-FFF2-40B4-BE49-F238E27FC236}">
                    <a16:creationId xmlns:a16="http://schemas.microsoft.com/office/drawing/2014/main" id="{F178F034-7EA8-3C8F-D7F2-49B715E2F881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Google Shape;95;p16">
                <a:extLst>
                  <a:ext uri="{FF2B5EF4-FFF2-40B4-BE49-F238E27FC236}">
                    <a16:creationId xmlns:a16="http://schemas.microsoft.com/office/drawing/2014/main" id="{88C7BA0D-D321-E62A-7F06-232428095230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8" name="Google Shape;93;p16">
              <a:extLst>
                <a:ext uri="{FF2B5EF4-FFF2-40B4-BE49-F238E27FC236}">
                  <a16:creationId xmlns:a16="http://schemas.microsoft.com/office/drawing/2014/main" id="{8C605AF7-E45A-0E0C-6B3E-7E9064A8F545}"/>
                </a:ext>
              </a:extLst>
            </p:cNvPr>
            <p:cNvGrpSpPr/>
            <p:nvPr/>
          </p:nvGrpSpPr>
          <p:grpSpPr>
            <a:xfrm>
              <a:off x="11722532" y="1290330"/>
              <a:ext cx="245610" cy="244891"/>
              <a:chOff x="1177442" y="2884512"/>
              <a:chExt cx="245610" cy="244891"/>
            </a:xfrm>
          </p:grpSpPr>
          <p:sp>
            <p:nvSpPr>
              <p:cNvPr id="249" name="Google Shape;94;p16">
                <a:extLst>
                  <a:ext uri="{FF2B5EF4-FFF2-40B4-BE49-F238E27FC236}">
                    <a16:creationId xmlns:a16="http://schemas.microsoft.com/office/drawing/2014/main" id="{1AA21849-4C23-5686-7BAA-C61F3BF289AB}"/>
                  </a:ext>
                </a:extLst>
              </p:cNvPr>
              <p:cNvSpPr/>
              <p:nvPr/>
            </p:nvSpPr>
            <p:spPr>
              <a:xfrm>
                <a:off x="1177442" y="2884512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Google Shape;95;p16">
                <a:extLst>
                  <a:ext uri="{FF2B5EF4-FFF2-40B4-BE49-F238E27FC236}">
                    <a16:creationId xmlns:a16="http://schemas.microsoft.com/office/drawing/2014/main" id="{02F0639D-73F6-AC1D-DB58-B718F87BBD75}"/>
                  </a:ext>
                </a:extLst>
              </p:cNvPr>
              <p:cNvSpPr/>
              <p:nvPr/>
            </p:nvSpPr>
            <p:spPr>
              <a:xfrm>
                <a:off x="1234458" y="2940809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3" name="Groupe 282">
            <a:extLst>
              <a:ext uri="{FF2B5EF4-FFF2-40B4-BE49-F238E27FC236}">
                <a16:creationId xmlns:a16="http://schemas.microsoft.com/office/drawing/2014/main" id="{8A971A35-184D-F57D-4AC2-8F360233912A}"/>
              </a:ext>
            </a:extLst>
          </p:cNvPr>
          <p:cNvGrpSpPr/>
          <p:nvPr/>
        </p:nvGrpSpPr>
        <p:grpSpPr>
          <a:xfrm>
            <a:off x="171597" y="1968018"/>
            <a:ext cx="11857292" cy="307777"/>
            <a:chOff x="171597" y="1968735"/>
            <a:chExt cx="11857292" cy="307777"/>
          </a:xfrm>
        </p:grpSpPr>
        <p:sp>
          <p:nvSpPr>
            <p:cNvPr id="284" name="ZoneTexte 283">
              <a:extLst>
                <a:ext uri="{FF2B5EF4-FFF2-40B4-BE49-F238E27FC236}">
                  <a16:creationId xmlns:a16="http://schemas.microsoft.com/office/drawing/2014/main" id="{9DDB809A-A4D6-ADB2-F919-CCAF92DD9202}"/>
                </a:ext>
              </a:extLst>
            </p:cNvPr>
            <p:cNvSpPr txBox="1"/>
            <p:nvPr/>
          </p:nvSpPr>
          <p:spPr>
            <a:xfrm>
              <a:off x="17159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285" name="ZoneTexte 284">
              <a:extLst>
                <a:ext uri="{FF2B5EF4-FFF2-40B4-BE49-F238E27FC236}">
                  <a16:creationId xmlns:a16="http://schemas.microsoft.com/office/drawing/2014/main" id="{26E43E01-C59A-8201-4BB9-84A55BDFD9B4}"/>
                </a:ext>
              </a:extLst>
            </p:cNvPr>
            <p:cNvSpPr txBox="1"/>
            <p:nvPr/>
          </p:nvSpPr>
          <p:spPr>
            <a:xfrm>
              <a:off x="896811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286" name="ZoneTexte 285">
              <a:extLst>
                <a:ext uri="{FF2B5EF4-FFF2-40B4-BE49-F238E27FC236}">
                  <a16:creationId xmlns:a16="http://schemas.microsoft.com/office/drawing/2014/main" id="{59266863-CCD2-07E8-71EE-728531ED606A}"/>
                </a:ext>
              </a:extLst>
            </p:cNvPr>
            <p:cNvSpPr txBox="1"/>
            <p:nvPr/>
          </p:nvSpPr>
          <p:spPr>
            <a:xfrm>
              <a:off x="162179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287" name="ZoneTexte 286">
              <a:extLst>
                <a:ext uri="{FF2B5EF4-FFF2-40B4-BE49-F238E27FC236}">
                  <a16:creationId xmlns:a16="http://schemas.microsoft.com/office/drawing/2014/main" id="{B329AB29-F54E-74DB-7B9F-0BD1B4EB30C9}"/>
                </a:ext>
              </a:extLst>
            </p:cNvPr>
            <p:cNvSpPr txBox="1"/>
            <p:nvPr/>
          </p:nvSpPr>
          <p:spPr>
            <a:xfrm>
              <a:off x="2347011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288" name="ZoneTexte 287">
              <a:extLst>
                <a:ext uri="{FF2B5EF4-FFF2-40B4-BE49-F238E27FC236}">
                  <a16:creationId xmlns:a16="http://schemas.microsoft.com/office/drawing/2014/main" id="{E38D3F51-250C-F5C9-8CC7-B41802B92C83}"/>
                </a:ext>
              </a:extLst>
            </p:cNvPr>
            <p:cNvSpPr txBox="1"/>
            <p:nvPr/>
          </p:nvSpPr>
          <p:spPr>
            <a:xfrm>
              <a:off x="3072226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289" name="ZoneTexte 288">
              <a:extLst>
                <a:ext uri="{FF2B5EF4-FFF2-40B4-BE49-F238E27FC236}">
                  <a16:creationId xmlns:a16="http://schemas.microsoft.com/office/drawing/2014/main" id="{E05770C3-0E06-8EFD-1740-A405C77A57DC}"/>
                </a:ext>
              </a:extLst>
            </p:cNvPr>
            <p:cNvSpPr txBox="1"/>
            <p:nvPr/>
          </p:nvSpPr>
          <p:spPr>
            <a:xfrm>
              <a:off x="3797440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290" name="ZoneTexte 289">
              <a:extLst>
                <a:ext uri="{FF2B5EF4-FFF2-40B4-BE49-F238E27FC236}">
                  <a16:creationId xmlns:a16="http://schemas.microsoft.com/office/drawing/2014/main" id="{45EB3191-E010-565C-8754-34607EA28DCD}"/>
                </a:ext>
              </a:extLst>
            </p:cNvPr>
            <p:cNvSpPr txBox="1"/>
            <p:nvPr/>
          </p:nvSpPr>
          <p:spPr>
            <a:xfrm>
              <a:off x="4522653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2026</a:t>
              </a:r>
            </a:p>
          </p:txBody>
        </p:sp>
        <p:sp>
          <p:nvSpPr>
            <p:cNvPr id="291" name="ZoneTexte 290">
              <a:extLst>
                <a:ext uri="{FF2B5EF4-FFF2-40B4-BE49-F238E27FC236}">
                  <a16:creationId xmlns:a16="http://schemas.microsoft.com/office/drawing/2014/main" id="{7508D0E2-366A-9F7B-B3C1-9CC7826BD98D}"/>
                </a:ext>
              </a:extLst>
            </p:cNvPr>
            <p:cNvSpPr txBox="1"/>
            <p:nvPr/>
          </p:nvSpPr>
          <p:spPr>
            <a:xfrm>
              <a:off x="524786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2027</a:t>
              </a:r>
            </a:p>
          </p:txBody>
        </p:sp>
        <p:sp>
          <p:nvSpPr>
            <p:cNvPr id="292" name="ZoneTexte 291">
              <a:extLst>
                <a:ext uri="{FF2B5EF4-FFF2-40B4-BE49-F238E27FC236}">
                  <a16:creationId xmlns:a16="http://schemas.microsoft.com/office/drawing/2014/main" id="{AD76C1E1-8599-69F5-7AF8-E4B4557A21DB}"/>
                </a:ext>
              </a:extLst>
            </p:cNvPr>
            <p:cNvSpPr txBox="1"/>
            <p:nvPr/>
          </p:nvSpPr>
          <p:spPr>
            <a:xfrm>
              <a:off x="5972853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2028</a:t>
              </a:r>
            </a:p>
          </p:txBody>
        </p:sp>
        <p:sp>
          <p:nvSpPr>
            <p:cNvPr id="293" name="ZoneTexte 292">
              <a:extLst>
                <a:ext uri="{FF2B5EF4-FFF2-40B4-BE49-F238E27FC236}">
                  <a16:creationId xmlns:a16="http://schemas.microsoft.com/office/drawing/2014/main" id="{1A5956B1-5B18-B059-3EBE-8A4EFA6B3B99}"/>
                </a:ext>
              </a:extLst>
            </p:cNvPr>
            <p:cNvSpPr txBox="1"/>
            <p:nvPr/>
          </p:nvSpPr>
          <p:spPr>
            <a:xfrm>
              <a:off x="6698067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2029</a:t>
              </a:r>
            </a:p>
          </p:txBody>
        </p:sp>
        <p:sp>
          <p:nvSpPr>
            <p:cNvPr id="294" name="ZoneTexte 293">
              <a:extLst>
                <a:ext uri="{FF2B5EF4-FFF2-40B4-BE49-F238E27FC236}">
                  <a16:creationId xmlns:a16="http://schemas.microsoft.com/office/drawing/2014/main" id="{DCC69DB4-39B4-398F-B1AD-6B61FD0DD8CA}"/>
                </a:ext>
              </a:extLst>
            </p:cNvPr>
            <p:cNvSpPr txBox="1"/>
            <p:nvPr/>
          </p:nvSpPr>
          <p:spPr>
            <a:xfrm>
              <a:off x="7423282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2030</a:t>
              </a:r>
            </a:p>
          </p:txBody>
        </p:sp>
        <p:sp>
          <p:nvSpPr>
            <p:cNvPr id="295" name="ZoneTexte 294">
              <a:extLst>
                <a:ext uri="{FF2B5EF4-FFF2-40B4-BE49-F238E27FC236}">
                  <a16:creationId xmlns:a16="http://schemas.microsoft.com/office/drawing/2014/main" id="{3F005A88-15C0-927B-8ED4-E341C5C6940A}"/>
                </a:ext>
              </a:extLst>
            </p:cNvPr>
            <p:cNvSpPr txBox="1"/>
            <p:nvPr/>
          </p:nvSpPr>
          <p:spPr>
            <a:xfrm>
              <a:off x="8148496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2031</a:t>
              </a:r>
            </a:p>
          </p:txBody>
        </p:sp>
        <p:sp>
          <p:nvSpPr>
            <p:cNvPr id="296" name="ZoneTexte 295">
              <a:extLst>
                <a:ext uri="{FF2B5EF4-FFF2-40B4-BE49-F238E27FC236}">
                  <a16:creationId xmlns:a16="http://schemas.microsoft.com/office/drawing/2014/main" id="{F306C758-F887-5711-1393-83366E9F4817}"/>
                </a:ext>
              </a:extLst>
            </p:cNvPr>
            <p:cNvSpPr txBox="1"/>
            <p:nvPr/>
          </p:nvSpPr>
          <p:spPr>
            <a:xfrm>
              <a:off x="8882422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2032</a:t>
              </a:r>
            </a:p>
          </p:txBody>
        </p:sp>
        <p:sp>
          <p:nvSpPr>
            <p:cNvPr id="297" name="ZoneTexte 296">
              <a:extLst>
                <a:ext uri="{FF2B5EF4-FFF2-40B4-BE49-F238E27FC236}">
                  <a16:creationId xmlns:a16="http://schemas.microsoft.com/office/drawing/2014/main" id="{874B1B15-A950-5E07-3C4D-FB34AC2B5AA0}"/>
                </a:ext>
              </a:extLst>
            </p:cNvPr>
            <p:cNvSpPr txBox="1"/>
            <p:nvPr/>
          </p:nvSpPr>
          <p:spPr>
            <a:xfrm>
              <a:off x="9607636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2033</a:t>
              </a:r>
            </a:p>
          </p:txBody>
        </p:sp>
        <p:sp>
          <p:nvSpPr>
            <p:cNvPr id="298" name="ZoneTexte 297">
              <a:extLst>
                <a:ext uri="{FF2B5EF4-FFF2-40B4-BE49-F238E27FC236}">
                  <a16:creationId xmlns:a16="http://schemas.microsoft.com/office/drawing/2014/main" id="{65F2AB69-E19C-9E38-2C61-A68091CDBB5D}"/>
                </a:ext>
              </a:extLst>
            </p:cNvPr>
            <p:cNvSpPr txBox="1"/>
            <p:nvPr/>
          </p:nvSpPr>
          <p:spPr>
            <a:xfrm>
              <a:off x="10332851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2034</a:t>
              </a:r>
            </a:p>
          </p:txBody>
        </p:sp>
        <p:sp>
          <p:nvSpPr>
            <p:cNvPr id="299" name="ZoneTexte 298">
              <a:extLst>
                <a:ext uri="{FF2B5EF4-FFF2-40B4-BE49-F238E27FC236}">
                  <a16:creationId xmlns:a16="http://schemas.microsoft.com/office/drawing/2014/main" id="{8A8F5FC1-13C2-1F8B-5E42-791AFD78CE12}"/>
                </a:ext>
              </a:extLst>
            </p:cNvPr>
            <p:cNvSpPr txBox="1"/>
            <p:nvPr/>
          </p:nvSpPr>
          <p:spPr>
            <a:xfrm>
              <a:off x="11058065" y="1968735"/>
              <a:ext cx="9708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2035</a:t>
              </a:r>
            </a:p>
          </p:txBody>
        </p:sp>
      </p:grpSp>
      <p:grpSp>
        <p:nvGrpSpPr>
          <p:cNvPr id="302" name="Groupe 301">
            <a:extLst>
              <a:ext uri="{FF2B5EF4-FFF2-40B4-BE49-F238E27FC236}">
                <a16:creationId xmlns:a16="http://schemas.microsoft.com/office/drawing/2014/main" id="{53F77981-1DE8-3862-CCDB-B4908F12CD4C}"/>
              </a:ext>
            </a:extLst>
          </p:cNvPr>
          <p:cNvGrpSpPr/>
          <p:nvPr/>
        </p:nvGrpSpPr>
        <p:grpSpPr>
          <a:xfrm>
            <a:off x="528491" y="3037335"/>
            <a:ext cx="513372" cy="511868"/>
            <a:chOff x="433391" y="3179932"/>
            <a:chExt cx="782458" cy="780167"/>
          </a:xfrm>
        </p:grpSpPr>
        <p:sp>
          <p:nvSpPr>
            <p:cNvPr id="303" name="Google Shape;94;p16">
              <a:extLst>
                <a:ext uri="{FF2B5EF4-FFF2-40B4-BE49-F238E27FC236}">
                  <a16:creationId xmlns:a16="http://schemas.microsoft.com/office/drawing/2014/main" id="{B13DCC9B-B675-77F4-FD69-310F9EB0888F}"/>
                </a:ext>
              </a:extLst>
            </p:cNvPr>
            <p:cNvSpPr/>
            <p:nvPr/>
          </p:nvSpPr>
          <p:spPr>
            <a:xfrm>
              <a:off x="433391" y="3179932"/>
              <a:ext cx="782458" cy="780167"/>
            </a:xfrm>
            <a:custGeom>
              <a:avLst/>
              <a:gdLst/>
              <a:ahLst/>
              <a:cxnLst/>
              <a:rect l="l" t="t" r="r" b="b"/>
              <a:pathLst>
                <a:path w="4437" h="4424" extrusionOk="0">
                  <a:moveTo>
                    <a:pt x="2219" y="1"/>
                  </a:moveTo>
                  <a:cubicBezTo>
                    <a:pt x="991" y="1"/>
                    <a:pt x="1" y="991"/>
                    <a:pt x="1" y="2206"/>
                  </a:cubicBezTo>
                  <a:cubicBezTo>
                    <a:pt x="1" y="3433"/>
                    <a:pt x="991" y="4423"/>
                    <a:pt x="2219" y="4423"/>
                  </a:cubicBezTo>
                  <a:cubicBezTo>
                    <a:pt x="3447" y="4423"/>
                    <a:pt x="4437" y="3433"/>
                    <a:pt x="4437" y="2206"/>
                  </a:cubicBezTo>
                  <a:cubicBezTo>
                    <a:pt x="4437" y="991"/>
                    <a:pt x="3447" y="1"/>
                    <a:pt x="2219" y="1"/>
                  </a:cubicBezTo>
                  <a:close/>
                </a:path>
              </a:pathLst>
            </a:custGeom>
            <a:solidFill>
              <a:srgbClr val="FF8F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95;p16">
              <a:extLst>
                <a:ext uri="{FF2B5EF4-FFF2-40B4-BE49-F238E27FC236}">
                  <a16:creationId xmlns:a16="http://schemas.microsoft.com/office/drawing/2014/main" id="{11C39548-A432-BDFC-1CC0-EF0010D2958D}"/>
                </a:ext>
              </a:extLst>
            </p:cNvPr>
            <p:cNvSpPr/>
            <p:nvPr/>
          </p:nvSpPr>
          <p:spPr>
            <a:xfrm>
              <a:off x="523189" y="3267441"/>
              <a:ext cx="602866" cy="602862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2377" y="1189"/>
                  </a:moveTo>
                  <a:cubicBezTo>
                    <a:pt x="2377" y="1849"/>
                    <a:pt x="1849" y="2377"/>
                    <a:pt x="1189" y="2377"/>
                  </a:cubicBezTo>
                  <a:cubicBezTo>
                    <a:pt x="529" y="2377"/>
                    <a:pt x="1" y="1849"/>
                    <a:pt x="1" y="1189"/>
                  </a:cubicBezTo>
                  <a:cubicBezTo>
                    <a:pt x="1" y="529"/>
                    <a:pt x="529" y="0"/>
                    <a:pt x="1189" y="0"/>
                  </a:cubicBezTo>
                  <a:cubicBezTo>
                    <a:pt x="1849" y="0"/>
                    <a:pt x="2377" y="529"/>
                    <a:pt x="2377" y="1189"/>
                  </a:cubicBezTo>
                  <a:close/>
                </a:path>
              </a:pathLst>
            </a:custGeom>
            <a:solidFill>
              <a:srgbClr val="FF8F31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CD3BD07-5FC6-E72D-2DC4-ED140941DDE9}"/>
              </a:ext>
            </a:extLst>
          </p:cNvPr>
          <p:cNvGrpSpPr/>
          <p:nvPr/>
        </p:nvGrpSpPr>
        <p:grpSpPr>
          <a:xfrm>
            <a:off x="4124937" y="3037335"/>
            <a:ext cx="3118006" cy="2330748"/>
            <a:chOff x="4124937" y="3037335"/>
            <a:chExt cx="3118006" cy="2330748"/>
          </a:xfrm>
        </p:grpSpPr>
        <p:sp>
          <p:nvSpPr>
            <p:cNvPr id="216" name="Rectangle : coins arrondis 215">
              <a:extLst>
                <a:ext uri="{FF2B5EF4-FFF2-40B4-BE49-F238E27FC236}">
                  <a16:creationId xmlns:a16="http://schemas.microsoft.com/office/drawing/2014/main" id="{EFD5B584-3023-ED70-3BF4-1E12E370F9D8}"/>
                </a:ext>
              </a:extLst>
            </p:cNvPr>
            <p:cNvSpPr/>
            <p:nvPr/>
          </p:nvSpPr>
          <p:spPr>
            <a:xfrm>
              <a:off x="4124937" y="3404700"/>
              <a:ext cx="3118006" cy="1963383"/>
            </a:xfrm>
            <a:prstGeom prst="roundRect">
              <a:avLst>
                <a:gd name="adj" fmla="val 4631"/>
              </a:avLst>
            </a:prstGeom>
            <a:solidFill>
              <a:schemeClr val="tx1"/>
            </a:solidFill>
            <a:ln>
              <a:noFill/>
            </a:ln>
            <a:effectLst>
              <a:outerShdw blurRad="397959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TextBox 21">
              <a:extLst>
                <a:ext uri="{FF2B5EF4-FFF2-40B4-BE49-F238E27FC236}">
                  <a16:creationId xmlns:a16="http://schemas.microsoft.com/office/drawing/2014/main" id="{2690B820-0174-47D0-7270-9630B22C77A6}"/>
                </a:ext>
              </a:extLst>
            </p:cNvPr>
            <p:cNvSpPr txBox="1"/>
            <p:nvPr/>
          </p:nvSpPr>
          <p:spPr>
            <a:xfrm>
              <a:off x="4236848" y="3567991"/>
              <a:ext cx="289090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Arrêt et démontage du booster et de l’anneau de stockage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Mise en service des nouveaux booster et anneau de stockage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Adaptation et redémarrage des lignes de lumière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Modernisation des laboratoires supports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Programme R&amp;D sur l’instrumentation</a:t>
              </a:r>
            </a:p>
          </p:txBody>
        </p:sp>
        <p:grpSp>
          <p:nvGrpSpPr>
            <p:cNvPr id="308" name="Groupe 307">
              <a:extLst>
                <a:ext uri="{FF2B5EF4-FFF2-40B4-BE49-F238E27FC236}">
                  <a16:creationId xmlns:a16="http://schemas.microsoft.com/office/drawing/2014/main" id="{651416FA-BF4C-0EEF-B041-B0B80C5940D5}"/>
                </a:ext>
              </a:extLst>
            </p:cNvPr>
            <p:cNvGrpSpPr/>
            <p:nvPr/>
          </p:nvGrpSpPr>
          <p:grpSpPr>
            <a:xfrm>
              <a:off x="5405290" y="3037335"/>
              <a:ext cx="513372" cy="511868"/>
              <a:chOff x="433391" y="3179932"/>
              <a:chExt cx="782458" cy="780167"/>
            </a:xfrm>
          </p:grpSpPr>
          <p:sp>
            <p:nvSpPr>
              <p:cNvPr id="309" name="Google Shape;94;p16">
                <a:extLst>
                  <a:ext uri="{FF2B5EF4-FFF2-40B4-BE49-F238E27FC236}">
                    <a16:creationId xmlns:a16="http://schemas.microsoft.com/office/drawing/2014/main" id="{8CA1E522-99C6-DD3C-7A10-ACE434CEC7BD}"/>
                  </a:ext>
                </a:extLst>
              </p:cNvPr>
              <p:cNvSpPr/>
              <p:nvPr/>
            </p:nvSpPr>
            <p:spPr>
              <a:xfrm>
                <a:off x="433391" y="3179932"/>
                <a:ext cx="782458" cy="780167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rgbClr val="F2411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Google Shape;95;p16">
                <a:extLst>
                  <a:ext uri="{FF2B5EF4-FFF2-40B4-BE49-F238E27FC236}">
                    <a16:creationId xmlns:a16="http://schemas.microsoft.com/office/drawing/2014/main" id="{04C26CA5-C2F8-37ED-0944-C2F87D6B29B1}"/>
                  </a:ext>
                </a:extLst>
              </p:cNvPr>
              <p:cNvSpPr/>
              <p:nvPr/>
            </p:nvSpPr>
            <p:spPr>
              <a:xfrm>
                <a:off x="523189" y="3267441"/>
                <a:ext cx="602866" cy="602862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F2411F"/>
              </a:solidFill>
              <a:ln w="571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1498D54-CA57-6AA2-F871-02328F23BA57}"/>
              </a:ext>
            </a:extLst>
          </p:cNvPr>
          <p:cNvGrpSpPr/>
          <p:nvPr/>
        </p:nvGrpSpPr>
        <p:grpSpPr>
          <a:xfrm>
            <a:off x="8304363" y="3037335"/>
            <a:ext cx="3061794" cy="1850978"/>
            <a:chOff x="8304363" y="3037335"/>
            <a:chExt cx="3061794" cy="1850978"/>
          </a:xfrm>
        </p:grpSpPr>
        <p:sp>
          <p:nvSpPr>
            <p:cNvPr id="214" name="Rectangle : coins arrondis 213">
              <a:extLst>
                <a:ext uri="{FF2B5EF4-FFF2-40B4-BE49-F238E27FC236}">
                  <a16:creationId xmlns:a16="http://schemas.microsoft.com/office/drawing/2014/main" id="{E61416B3-437B-18D8-710C-E4D40996118C}"/>
                </a:ext>
              </a:extLst>
            </p:cNvPr>
            <p:cNvSpPr/>
            <p:nvPr/>
          </p:nvSpPr>
          <p:spPr>
            <a:xfrm>
              <a:off x="8304363" y="3404701"/>
              <a:ext cx="3061794" cy="1483612"/>
            </a:xfrm>
            <a:prstGeom prst="roundRect">
              <a:avLst>
                <a:gd name="adj" fmla="val 4631"/>
              </a:avLst>
            </a:prstGeom>
            <a:solidFill>
              <a:schemeClr val="tx1"/>
            </a:solidFill>
            <a:ln>
              <a:noFill/>
            </a:ln>
            <a:effectLst>
              <a:outerShdw blurRad="397959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TextBox 21">
              <a:extLst>
                <a:ext uri="{FF2B5EF4-FFF2-40B4-BE49-F238E27FC236}">
                  <a16:creationId xmlns:a16="http://schemas.microsoft.com/office/drawing/2014/main" id="{A83A31DF-0B30-6C24-70B2-9730F8421F70}"/>
                </a:ext>
              </a:extLst>
            </p:cNvPr>
            <p:cNvSpPr txBox="1"/>
            <p:nvPr/>
          </p:nvSpPr>
          <p:spPr>
            <a:xfrm>
              <a:off x="8480677" y="3555418"/>
              <a:ext cx="270847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Pleine performance des Accélérateurs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Modernisation complète des lignes de lumière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Développement des laboratoires supports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Programme de R&amp;D sur l’instrumentation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Evolution vers des techniques d’analyse innovantes</a:t>
              </a:r>
            </a:p>
          </p:txBody>
        </p:sp>
        <p:grpSp>
          <p:nvGrpSpPr>
            <p:cNvPr id="311" name="Groupe 310">
              <a:extLst>
                <a:ext uri="{FF2B5EF4-FFF2-40B4-BE49-F238E27FC236}">
                  <a16:creationId xmlns:a16="http://schemas.microsoft.com/office/drawing/2014/main" id="{C487BCDB-DB7F-5B5D-2459-DAF6B9B2E106}"/>
                </a:ext>
              </a:extLst>
            </p:cNvPr>
            <p:cNvGrpSpPr/>
            <p:nvPr/>
          </p:nvGrpSpPr>
          <p:grpSpPr>
            <a:xfrm>
              <a:off x="9543068" y="3037335"/>
              <a:ext cx="513372" cy="511868"/>
              <a:chOff x="433391" y="3179932"/>
              <a:chExt cx="782458" cy="780167"/>
            </a:xfrm>
          </p:grpSpPr>
          <p:sp>
            <p:nvSpPr>
              <p:cNvPr id="312" name="Google Shape;94;p16">
                <a:extLst>
                  <a:ext uri="{FF2B5EF4-FFF2-40B4-BE49-F238E27FC236}">
                    <a16:creationId xmlns:a16="http://schemas.microsoft.com/office/drawing/2014/main" id="{64AAB9C7-52FB-C0B2-50D4-9D090B2D9077}"/>
                  </a:ext>
                </a:extLst>
              </p:cNvPr>
              <p:cNvSpPr/>
              <p:nvPr/>
            </p:nvSpPr>
            <p:spPr>
              <a:xfrm>
                <a:off x="433391" y="3179932"/>
                <a:ext cx="782458" cy="780167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6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47" y="4423"/>
                      <a:pt x="4437" y="3433"/>
                      <a:pt x="4437" y="2206"/>
                    </a:cubicBezTo>
                    <a:cubicBezTo>
                      <a:pt x="4437" y="991"/>
                      <a:pt x="3447" y="1"/>
                      <a:pt x="2219" y="1"/>
                    </a:cubicBezTo>
                    <a:close/>
                  </a:path>
                </a:pathLst>
              </a:custGeom>
              <a:solidFill>
                <a:srgbClr val="C8281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Google Shape;95;p16">
                <a:extLst>
                  <a:ext uri="{FF2B5EF4-FFF2-40B4-BE49-F238E27FC236}">
                    <a16:creationId xmlns:a16="http://schemas.microsoft.com/office/drawing/2014/main" id="{C2CC186E-A455-D023-27F5-2A8AADAE99B1}"/>
                  </a:ext>
                </a:extLst>
              </p:cNvPr>
              <p:cNvSpPr/>
              <p:nvPr/>
            </p:nvSpPr>
            <p:spPr>
              <a:xfrm>
                <a:off x="523189" y="3267441"/>
                <a:ext cx="602866" cy="602862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9"/>
                    </a:moveTo>
                    <a:cubicBezTo>
                      <a:pt x="2377" y="1849"/>
                      <a:pt x="1849" y="2377"/>
                      <a:pt x="1189" y="2377"/>
                    </a:cubicBezTo>
                    <a:cubicBezTo>
                      <a:pt x="529" y="2377"/>
                      <a:pt x="1" y="1849"/>
                      <a:pt x="1" y="1189"/>
                    </a:cubicBezTo>
                    <a:cubicBezTo>
                      <a:pt x="1" y="529"/>
                      <a:pt x="529" y="0"/>
                      <a:pt x="1189" y="0"/>
                    </a:cubicBezTo>
                    <a:cubicBezTo>
                      <a:pt x="1849" y="0"/>
                      <a:pt x="2377" y="529"/>
                      <a:pt x="2377" y="1189"/>
                    </a:cubicBezTo>
                    <a:close/>
                  </a:path>
                </a:pathLst>
              </a:custGeom>
              <a:solidFill>
                <a:srgbClr val="C82819"/>
              </a:solidFill>
              <a:ln w="571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9AD502E-805D-9096-717E-665773274294}"/>
              </a:ext>
            </a:extLst>
          </p:cNvPr>
          <p:cNvGrpSpPr/>
          <p:nvPr/>
        </p:nvGrpSpPr>
        <p:grpSpPr>
          <a:xfrm>
            <a:off x="6619641" y="754677"/>
            <a:ext cx="4854601" cy="1256260"/>
            <a:chOff x="6619641" y="754677"/>
            <a:chExt cx="4854601" cy="125626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A366F58-DCB6-1D2C-BA71-B3EFD2FE6A8F}"/>
                </a:ext>
              </a:extLst>
            </p:cNvPr>
            <p:cNvGrpSpPr/>
            <p:nvPr/>
          </p:nvGrpSpPr>
          <p:grpSpPr>
            <a:xfrm>
              <a:off x="6619641" y="754677"/>
              <a:ext cx="4854601" cy="1256260"/>
              <a:chOff x="6619641" y="754677"/>
              <a:chExt cx="4854601" cy="1256260"/>
            </a:xfrm>
          </p:grpSpPr>
          <p:sp>
            <p:nvSpPr>
              <p:cNvPr id="300" name="Parenthèse ouvrante 299">
                <a:extLst>
                  <a:ext uri="{FF2B5EF4-FFF2-40B4-BE49-F238E27FC236}">
                    <a16:creationId xmlns:a16="http://schemas.microsoft.com/office/drawing/2014/main" id="{28B42A13-BAD2-10DF-C212-F1E0F671F4E1}"/>
                  </a:ext>
                </a:extLst>
              </p:cNvPr>
              <p:cNvSpPr/>
              <p:nvPr/>
            </p:nvSpPr>
            <p:spPr>
              <a:xfrm rot="5400000">
                <a:off x="7192955" y="1091668"/>
                <a:ext cx="345955" cy="1492583"/>
              </a:xfrm>
              <a:prstGeom prst="leftBracket">
                <a:avLst>
                  <a:gd name="adj" fmla="val 0"/>
                </a:avLst>
              </a:prstGeom>
              <a:ln>
                <a:solidFill>
                  <a:srgbClr val="F241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CustomShape 19_ 4">
                <a:extLst>
                  <a:ext uri="{FF2B5EF4-FFF2-40B4-BE49-F238E27FC236}">
                    <a16:creationId xmlns:a16="http://schemas.microsoft.com/office/drawing/2014/main" id="{8B022DE4-9FD5-4F50-5DE0-6E644DC242EB}"/>
                  </a:ext>
                </a:extLst>
              </p:cNvPr>
              <p:cNvSpPr/>
              <p:nvPr/>
            </p:nvSpPr>
            <p:spPr>
              <a:xfrm>
                <a:off x="7063841" y="1489916"/>
                <a:ext cx="616335" cy="306323"/>
              </a:xfrm>
              <a:prstGeom prst="rect">
                <a:avLst/>
              </a:prstGeom>
              <a:solidFill>
                <a:srgbClr val="0A295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F2411F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Arrêt</a:t>
                </a:r>
                <a:endParaRPr kumimoji="0" lang="fr-FR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F2411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5" name="Google Shape;1086;p36">
                <a:extLst>
                  <a:ext uri="{FF2B5EF4-FFF2-40B4-BE49-F238E27FC236}">
                    <a16:creationId xmlns:a16="http://schemas.microsoft.com/office/drawing/2014/main" id="{09DE1456-F299-0A17-02A0-0872021B0C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2278" y="1105872"/>
                <a:ext cx="0" cy="522928"/>
              </a:xfrm>
              <a:prstGeom prst="straightConnector1">
                <a:avLst/>
              </a:prstGeom>
              <a:noFill/>
              <a:ln w="19050" cap="rnd" cmpd="sng">
                <a:solidFill>
                  <a:srgbClr val="F2411F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6" name="Rectangle : coins arrondis 315">
                <a:extLst>
                  <a:ext uri="{FF2B5EF4-FFF2-40B4-BE49-F238E27FC236}">
                    <a16:creationId xmlns:a16="http://schemas.microsoft.com/office/drawing/2014/main" id="{437C9932-3D16-2F10-9AC2-BB51F16F8D52}"/>
                  </a:ext>
                </a:extLst>
              </p:cNvPr>
              <p:cNvSpPr/>
              <p:nvPr/>
            </p:nvSpPr>
            <p:spPr>
              <a:xfrm>
                <a:off x="7011208" y="754677"/>
                <a:ext cx="4125349" cy="692433"/>
              </a:xfrm>
              <a:prstGeom prst="roundRect">
                <a:avLst>
                  <a:gd name="adj" fmla="val 9878"/>
                </a:avLst>
              </a:prstGeom>
              <a:solidFill>
                <a:schemeClr val="tx1"/>
              </a:solidFill>
              <a:ln>
                <a:noFill/>
              </a:ln>
              <a:effectLst>
                <a:outerShdw blurRad="397959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TextBox 21">
                <a:extLst>
                  <a:ext uri="{FF2B5EF4-FFF2-40B4-BE49-F238E27FC236}">
                    <a16:creationId xmlns:a16="http://schemas.microsoft.com/office/drawing/2014/main" id="{6DB832D6-5B0F-8425-420A-DE5B764E56D1}"/>
                  </a:ext>
                </a:extLst>
              </p:cNvPr>
              <p:cNvSpPr txBox="1"/>
              <p:nvPr/>
            </p:nvSpPr>
            <p:spPr>
              <a:xfrm>
                <a:off x="7275677" y="853341"/>
                <a:ext cx="419856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Arrêt du synchrotron + redémarrage + mises au point = 24 mois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Retour des utilisateurs : octobre 2030</a:t>
                </a:r>
              </a:p>
            </p:txBody>
          </p:sp>
          <p:grpSp>
            <p:nvGrpSpPr>
              <p:cNvPr id="318" name="Groupe 317">
                <a:extLst>
                  <a:ext uri="{FF2B5EF4-FFF2-40B4-BE49-F238E27FC236}">
                    <a16:creationId xmlns:a16="http://schemas.microsoft.com/office/drawing/2014/main" id="{49150612-9020-1A20-BEC4-85A12E359CF1}"/>
                  </a:ext>
                </a:extLst>
              </p:cNvPr>
              <p:cNvGrpSpPr/>
              <p:nvPr/>
            </p:nvGrpSpPr>
            <p:grpSpPr>
              <a:xfrm>
                <a:off x="6647811" y="840386"/>
                <a:ext cx="513372" cy="511868"/>
                <a:chOff x="433391" y="3179932"/>
                <a:chExt cx="782458" cy="780167"/>
              </a:xfrm>
            </p:grpSpPr>
            <p:sp>
              <p:nvSpPr>
                <p:cNvPr id="319" name="Google Shape;94;p16">
                  <a:extLst>
                    <a:ext uri="{FF2B5EF4-FFF2-40B4-BE49-F238E27FC236}">
                      <a16:creationId xmlns:a16="http://schemas.microsoft.com/office/drawing/2014/main" id="{BDA62A86-F8BF-F5CC-3CF0-5A576C6D148F}"/>
                    </a:ext>
                  </a:extLst>
                </p:cNvPr>
                <p:cNvSpPr/>
                <p:nvPr/>
              </p:nvSpPr>
              <p:spPr>
                <a:xfrm>
                  <a:off x="433391" y="3179932"/>
                  <a:ext cx="782458" cy="7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4424" extrusionOk="0">
                      <a:moveTo>
                        <a:pt x="2219" y="1"/>
                      </a:moveTo>
                      <a:cubicBezTo>
                        <a:pt x="991" y="1"/>
                        <a:pt x="1" y="991"/>
                        <a:pt x="1" y="2206"/>
                      </a:cubicBezTo>
                      <a:cubicBezTo>
                        <a:pt x="1" y="3433"/>
                        <a:pt x="991" y="4423"/>
                        <a:pt x="2219" y="4423"/>
                      </a:cubicBezTo>
                      <a:cubicBezTo>
                        <a:pt x="3447" y="4423"/>
                        <a:pt x="4437" y="3433"/>
                        <a:pt x="4437" y="2206"/>
                      </a:cubicBezTo>
                      <a:cubicBezTo>
                        <a:pt x="4437" y="991"/>
                        <a:pt x="3447" y="1"/>
                        <a:pt x="2219" y="1"/>
                      </a:cubicBezTo>
                      <a:close/>
                    </a:path>
                  </a:pathLst>
                </a:custGeom>
                <a:solidFill>
                  <a:srgbClr val="F2411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Google Shape;95;p16">
                  <a:extLst>
                    <a:ext uri="{FF2B5EF4-FFF2-40B4-BE49-F238E27FC236}">
                      <a16:creationId xmlns:a16="http://schemas.microsoft.com/office/drawing/2014/main" id="{7BAB960D-3C56-DBD7-9A3B-18100983960A}"/>
                    </a:ext>
                  </a:extLst>
                </p:cNvPr>
                <p:cNvSpPr/>
                <p:nvPr/>
              </p:nvSpPr>
              <p:spPr>
                <a:xfrm>
                  <a:off x="523189" y="3267441"/>
                  <a:ext cx="602866" cy="60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377" extrusionOk="0">
                      <a:moveTo>
                        <a:pt x="2377" y="1189"/>
                      </a:moveTo>
                      <a:cubicBezTo>
                        <a:pt x="2377" y="1849"/>
                        <a:pt x="1849" y="2377"/>
                        <a:pt x="1189" y="2377"/>
                      </a:cubicBezTo>
                      <a:cubicBezTo>
                        <a:pt x="529" y="2377"/>
                        <a:pt x="1" y="1849"/>
                        <a:pt x="1" y="1189"/>
                      </a:cubicBezTo>
                      <a:cubicBezTo>
                        <a:pt x="1" y="529"/>
                        <a:pt x="529" y="0"/>
                        <a:pt x="1189" y="0"/>
                      </a:cubicBezTo>
                      <a:cubicBezTo>
                        <a:pt x="1849" y="0"/>
                        <a:pt x="2377" y="529"/>
                        <a:pt x="2377" y="1189"/>
                      </a:cubicBezTo>
                      <a:close/>
                    </a:path>
                  </a:pathLst>
                </a:custGeom>
                <a:solidFill>
                  <a:srgbClr val="F2411F"/>
                </a:solidFill>
                <a:ln w="57150">
                  <a:solidFill>
                    <a:schemeClr val="tx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32" name="Graphique 331">
              <a:extLst>
                <a:ext uri="{FF2B5EF4-FFF2-40B4-BE49-F238E27FC236}">
                  <a16:creationId xmlns:a16="http://schemas.microsoft.com/office/drawing/2014/main" id="{122461BB-D3F1-2D52-4D0D-F02BE3C36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4832" t="44998" r="44832" b="44998"/>
            <a:stretch/>
          </p:blipFill>
          <p:spPr>
            <a:xfrm>
              <a:off x="7191231" y="912758"/>
              <a:ext cx="194265" cy="132907"/>
            </a:xfrm>
            <a:prstGeom prst="rect">
              <a:avLst/>
            </a:prstGeom>
          </p:spPr>
        </p:pic>
        <p:pic>
          <p:nvPicPr>
            <p:cNvPr id="333" name="Graphique 332">
              <a:extLst>
                <a:ext uri="{FF2B5EF4-FFF2-40B4-BE49-F238E27FC236}">
                  <a16:creationId xmlns:a16="http://schemas.microsoft.com/office/drawing/2014/main" id="{418C1AB6-3676-62FB-6436-1F1D37602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4832" t="44998" r="44832" b="44998"/>
            <a:stretch/>
          </p:blipFill>
          <p:spPr>
            <a:xfrm>
              <a:off x="7191231" y="1142872"/>
              <a:ext cx="194265" cy="132907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DFFA533-7269-D678-9025-609A09C0DC24}"/>
              </a:ext>
            </a:extLst>
          </p:cNvPr>
          <p:cNvGrpSpPr/>
          <p:nvPr/>
        </p:nvGrpSpPr>
        <p:grpSpPr>
          <a:xfrm>
            <a:off x="5266396" y="5180867"/>
            <a:ext cx="5006068" cy="2301788"/>
            <a:chOff x="5266396" y="5180867"/>
            <a:chExt cx="5006068" cy="2301788"/>
          </a:xfrm>
        </p:grpSpPr>
        <p:cxnSp>
          <p:nvCxnSpPr>
            <p:cNvPr id="340" name="Google Shape;1086;p36">
              <a:extLst>
                <a:ext uri="{FF2B5EF4-FFF2-40B4-BE49-F238E27FC236}">
                  <a16:creationId xmlns:a16="http://schemas.microsoft.com/office/drawing/2014/main" id="{7857CB37-B90D-32E7-0DE6-F5C267728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8595" y="5476217"/>
              <a:ext cx="1359883" cy="817041"/>
            </a:xfrm>
            <a:prstGeom prst="straightConnector1">
              <a:avLst/>
            </a:prstGeom>
            <a:noFill/>
            <a:ln w="165100" cap="rnd" cmpd="sng">
              <a:solidFill>
                <a:srgbClr val="2F76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1" name="Google Shape;1085;p36">
              <a:extLst>
                <a:ext uri="{FF2B5EF4-FFF2-40B4-BE49-F238E27FC236}">
                  <a16:creationId xmlns:a16="http://schemas.microsoft.com/office/drawing/2014/main" id="{496CD107-92A4-3EA7-668C-788AEA139BE9}"/>
                </a:ext>
              </a:extLst>
            </p:cNvPr>
            <p:cNvSpPr>
              <a:spLocks/>
            </p:cNvSpPr>
            <p:nvPr/>
          </p:nvSpPr>
          <p:spPr>
            <a:xfrm>
              <a:off x="7673127" y="5180867"/>
              <a:ext cx="590701" cy="590701"/>
            </a:xfrm>
            <a:prstGeom prst="ellipse">
              <a:avLst/>
            </a:prstGeom>
            <a:solidFill>
              <a:srgbClr val="2F7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42" name="Google Shape;1090;p36">
              <a:extLst>
                <a:ext uri="{FF2B5EF4-FFF2-40B4-BE49-F238E27FC236}">
                  <a16:creationId xmlns:a16="http://schemas.microsoft.com/office/drawing/2014/main" id="{E001C4A0-E97B-44B7-C04B-799878632F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8595" y="6260357"/>
              <a:ext cx="1358486" cy="83451"/>
            </a:xfrm>
            <a:prstGeom prst="straightConnector1">
              <a:avLst/>
            </a:prstGeom>
            <a:noFill/>
            <a:ln w="165100" cap="rnd" cmpd="sng">
              <a:solidFill>
                <a:srgbClr val="2F76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3" name="Google Shape;1089;p36">
              <a:extLst>
                <a:ext uri="{FF2B5EF4-FFF2-40B4-BE49-F238E27FC236}">
                  <a16:creationId xmlns:a16="http://schemas.microsoft.com/office/drawing/2014/main" id="{05ABB2CD-6EFF-1A6F-1423-49FD2CDA5A73}"/>
                </a:ext>
              </a:extLst>
            </p:cNvPr>
            <p:cNvSpPr>
              <a:spLocks/>
            </p:cNvSpPr>
            <p:nvPr/>
          </p:nvSpPr>
          <p:spPr>
            <a:xfrm>
              <a:off x="7673127" y="5959720"/>
              <a:ext cx="590701" cy="590701"/>
            </a:xfrm>
            <a:prstGeom prst="ellipse">
              <a:avLst/>
            </a:prstGeom>
            <a:solidFill>
              <a:srgbClr val="2F7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44" name="Groupe 343">
              <a:extLst>
                <a:ext uri="{FF2B5EF4-FFF2-40B4-BE49-F238E27FC236}">
                  <a16:creationId xmlns:a16="http://schemas.microsoft.com/office/drawing/2014/main" id="{703D4D6A-5109-C129-4774-CA3D7EE3662B}"/>
                </a:ext>
              </a:extLst>
            </p:cNvPr>
            <p:cNvGrpSpPr>
              <a:grpSpLocks/>
            </p:cNvGrpSpPr>
            <p:nvPr/>
          </p:nvGrpSpPr>
          <p:grpSpPr>
            <a:xfrm>
              <a:off x="5266396" y="5599175"/>
              <a:ext cx="1883480" cy="1883480"/>
              <a:chOff x="6245265" y="4736309"/>
              <a:chExt cx="2404637" cy="2404637"/>
            </a:xfrm>
          </p:grpSpPr>
          <p:sp>
            <p:nvSpPr>
              <p:cNvPr id="345" name="Google Shape;1097;p36">
                <a:extLst>
                  <a:ext uri="{FF2B5EF4-FFF2-40B4-BE49-F238E27FC236}">
                    <a16:creationId xmlns:a16="http://schemas.microsoft.com/office/drawing/2014/main" id="{25F8C597-5C50-6862-ED5A-7549AE871B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245265" y="4736309"/>
                <a:ext cx="2404637" cy="2404637"/>
              </a:xfrm>
              <a:prstGeom prst="ellipse">
                <a:avLst/>
              </a:prstGeom>
              <a:solidFill>
                <a:srgbClr val="2F76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6" name="Google Shape;1758;p43">
                <a:extLst>
                  <a:ext uri="{FF2B5EF4-FFF2-40B4-BE49-F238E27FC236}">
                    <a16:creationId xmlns:a16="http://schemas.microsoft.com/office/drawing/2014/main" id="{310B056B-D884-99EC-CE64-D3D04AED8E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63966" y="4954855"/>
                <a:ext cx="1967236" cy="1967547"/>
              </a:xfrm>
              <a:custGeom>
                <a:avLst/>
                <a:gdLst/>
                <a:ahLst/>
                <a:cxnLst/>
                <a:rect l="l" t="t" r="r" b="b"/>
                <a:pathLst>
                  <a:path w="7099" h="7100" extrusionOk="0">
                    <a:moveTo>
                      <a:pt x="3550" y="1"/>
                    </a:moveTo>
                    <a:cubicBezTo>
                      <a:pt x="1589" y="1"/>
                      <a:pt x="0" y="1589"/>
                      <a:pt x="0" y="3551"/>
                    </a:cubicBezTo>
                    <a:cubicBezTo>
                      <a:pt x="0" y="5511"/>
                      <a:pt x="1589" y="7099"/>
                      <a:pt x="3550" y="7099"/>
                    </a:cubicBezTo>
                    <a:cubicBezTo>
                      <a:pt x="5510" y="7099"/>
                      <a:pt x="7099" y="5511"/>
                      <a:pt x="7099" y="3551"/>
                    </a:cubicBezTo>
                    <a:cubicBezTo>
                      <a:pt x="7099" y="1589"/>
                      <a:pt x="5510" y="1"/>
                      <a:pt x="35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900000" algn="bl" rotWithShape="0">
                  <a:srgbClr val="000000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ZoneTexte 346">
                <a:extLst>
                  <a:ext uri="{FF2B5EF4-FFF2-40B4-BE49-F238E27FC236}">
                    <a16:creationId xmlns:a16="http://schemas.microsoft.com/office/drawing/2014/main" id="{50F0F506-13ED-D8EC-1E10-418A47F5B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2582" y="5154705"/>
                <a:ext cx="2059014" cy="1021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Budget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 SOLEIL II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~ 309 M€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A295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(incluant 15% d’aléas)</a:t>
                </a:r>
              </a:p>
            </p:txBody>
          </p:sp>
        </p:grpSp>
        <p:sp>
          <p:nvSpPr>
            <p:cNvPr id="348" name="Google Shape;1071;p36">
              <a:extLst>
                <a:ext uri="{FF2B5EF4-FFF2-40B4-BE49-F238E27FC236}">
                  <a16:creationId xmlns:a16="http://schemas.microsoft.com/office/drawing/2014/main" id="{3C9C3750-E436-014E-D857-CB6754A3A5F9}"/>
                </a:ext>
              </a:extLst>
            </p:cNvPr>
            <p:cNvSpPr>
              <a:spLocks/>
            </p:cNvSpPr>
            <p:nvPr/>
          </p:nvSpPr>
          <p:spPr>
            <a:xfrm>
              <a:off x="7775422" y="5275712"/>
              <a:ext cx="2497042" cy="39555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9" name="Google Shape;1758;p43">
              <a:extLst>
                <a:ext uri="{FF2B5EF4-FFF2-40B4-BE49-F238E27FC236}">
                  <a16:creationId xmlns:a16="http://schemas.microsoft.com/office/drawing/2014/main" id="{9A2BC6FE-DCA4-B4E1-DFBC-3D12818D803C}"/>
                </a:ext>
              </a:extLst>
            </p:cNvPr>
            <p:cNvSpPr>
              <a:spLocks/>
            </p:cNvSpPr>
            <p:nvPr/>
          </p:nvSpPr>
          <p:spPr>
            <a:xfrm>
              <a:off x="7829537" y="5330555"/>
              <a:ext cx="291498" cy="291544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F2411F"/>
            </a:solidFill>
            <a:ln>
              <a:noFill/>
            </a:ln>
            <a:effectLst>
              <a:outerShdw blurRad="57150" dist="19050" dir="90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0" name="Google Shape;1071;p36">
              <a:extLst>
                <a:ext uri="{FF2B5EF4-FFF2-40B4-BE49-F238E27FC236}">
                  <a16:creationId xmlns:a16="http://schemas.microsoft.com/office/drawing/2014/main" id="{407DB6CE-F0A8-978E-906F-1F15A9DBBBD5}"/>
                </a:ext>
              </a:extLst>
            </p:cNvPr>
            <p:cNvSpPr>
              <a:spLocks/>
            </p:cNvSpPr>
            <p:nvPr/>
          </p:nvSpPr>
          <p:spPr>
            <a:xfrm>
              <a:off x="7775422" y="6050475"/>
              <a:ext cx="2497042" cy="39555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548625" tIns="91425" rIns="182875" bIns="91425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1758;p43">
              <a:extLst>
                <a:ext uri="{FF2B5EF4-FFF2-40B4-BE49-F238E27FC236}">
                  <a16:creationId xmlns:a16="http://schemas.microsoft.com/office/drawing/2014/main" id="{693B4AE2-D4FD-915A-E891-F5C601444EAE}"/>
                </a:ext>
              </a:extLst>
            </p:cNvPr>
            <p:cNvSpPr>
              <a:spLocks/>
            </p:cNvSpPr>
            <p:nvPr/>
          </p:nvSpPr>
          <p:spPr>
            <a:xfrm>
              <a:off x="7829537" y="6105318"/>
              <a:ext cx="291498" cy="291544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C82819"/>
            </a:solidFill>
            <a:ln>
              <a:noFill/>
            </a:ln>
            <a:effectLst>
              <a:outerShdw blurRad="57150" dist="19050" dir="90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2" name="ZoneTexte 351">
              <a:extLst>
                <a:ext uri="{FF2B5EF4-FFF2-40B4-BE49-F238E27FC236}">
                  <a16:creationId xmlns:a16="http://schemas.microsoft.com/office/drawing/2014/main" id="{F11691DA-1C63-3526-579A-A63A6F2938AC}"/>
                </a:ext>
              </a:extLst>
            </p:cNvPr>
            <p:cNvSpPr txBox="1">
              <a:spLocks/>
            </p:cNvSpPr>
            <p:nvPr/>
          </p:nvSpPr>
          <p:spPr>
            <a:xfrm>
              <a:off x="8081077" y="5294701"/>
              <a:ext cx="211937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2411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ETAPE 1 </a:t>
              </a: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(6 ans) :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 186 M€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ZoneTexte 352">
              <a:extLst>
                <a:ext uri="{FF2B5EF4-FFF2-40B4-BE49-F238E27FC236}">
                  <a16:creationId xmlns:a16="http://schemas.microsoft.com/office/drawing/2014/main" id="{ED84CB1D-DF7A-D423-FE57-76AC9C28FC95}"/>
                </a:ext>
              </a:extLst>
            </p:cNvPr>
            <p:cNvSpPr txBox="1">
              <a:spLocks/>
            </p:cNvSpPr>
            <p:nvPr/>
          </p:nvSpPr>
          <p:spPr>
            <a:xfrm>
              <a:off x="8081077" y="6071537"/>
              <a:ext cx="211937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828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ETAPE 2 </a:t>
              </a: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(5 ans) :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A295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 123 M€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A295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6E476C6-75EF-079D-7F60-017C6955688A}"/>
              </a:ext>
            </a:extLst>
          </p:cNvPr>
          <p:cNvGrpSpPr/>
          <p:nvPr/>
        </p:nvGrpSpPr>
        <p:grpSpPr>
          <a:xfrm>
            <a:off x="3165854" y="727011"/>
            <a:ext cx="970824" cy="1260890"/>
            <a:chOff x="3165854" y="727011"/>
            <a:chExt cx="970824" cy="1260890"/>
          </a:xfrm>
        </p:grpSpPr>
        <p:sp>
          <p:nvSpPr>
            <p:cNvPr id="11" name="Google Shape;1085;p36">
              <a:extLst>
                <a:ext uri="{FF2B5EF4-FFF2-40B4-BE49-F238E27FC236}">
                  <a16:creationId xmlns:a16="http://schemas.microsoft.com/office/drawing/2014/main" id="{938A72BC-DA92-C820-7D6A-61ADED3B9578}"/>
                </a:ext>
              </a:extLst>
            </p:cNvPr>
            <p:cNvSpPr>
              <a:spLocks/>
            </p:cNvSpPr>
            <p:nvPr/>
          </p:nvSpPr>
          <p:spPr>
            <a:xfrm>
              <a:off x="3165854" y="727011"/>
              <a:ext cx="970824" cy="93866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085;p36">
              <a:extLst>
                <a:ext uri="{FF2B5EF4-FFF2-40B4-BE49-F238E27FC236}">
                  <a16:creationId xmlns:a16="http://schemas.microsoft.com/office/drawing/2014/main" id="{7A369544-A3E4-EC48-43B8-70487AD2FB30}"/>
                </a:ext>
              </a:extLst>
            </p:cNvPr>
            <p:cNvSpPr>
              <a:spLocks/>
            </p:cNvSpPr>
            <p:nvPr/>
          </p:nvSpPr>
          <p:spPr>
            <a:xfrm>
              <a:off x="3267358" y="821265"/>
              <a:ext cx="767816" cy="740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DAA7867-6B37-DF6E-E353-15FA63226EB8}"/>
                </a:ext>
              </a:extLst>
            </p:cNvPr>
            <p:cNvSpPr txBox="1"/>
            <p:nvPr/>
          </p:nvSpPr>
          <p:spPr>
            <a:xfrm>
              <a:off x="3238333" y="865840"/>
              <a:ext cx="8258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LPR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 M€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262CBF2A-3280-5C47-D3BB-02243BC77B41}"/>
                </a:ext>
              </a:extLst>
            </p:cNvPr>
            <p:cNvCxnSpPr/>
            <p:nvPr/>
          </p:nvCxnSpPr>
          <p:spPr>
            <a:xfrm>
              <a:off x="3647728" y="1641946"/>
              <a:ext cx="0" cy="345955"/>
            </a:xfrm>
            <a:prstGeom prst="straightConnector1">
              <a:avLst/>
            </a:prstGeom>
            <a:ln w="57150">
              <a:solidFill>
                <a:schemeClr val="accent3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09B9D1A-DC1F-92FA-6789-B193FD676A63}"/>
              </a:ext>
            </a:extLst>
          </p:cNvPr>
          <p:cNvSpPr/>
          <p:nvPr/>
        </p:nvSpPr>
        <p:spPr>
          <a:xfrm>
            <a:off x="10254083" y="6402645"/>
            <a:ext cx="504056" cy="360000"/>
          </a:xfrm>
          <a:prstGeom prst="rect">
            <a:avLst/>
          </a:prstGeom>
          <a:solidFill>
            <a:srgbClr val="092A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4624C8C-1798-B3F5-9B0C-5CB71DE2113C}"/>
              </a:ext>
            </a:extLst>
          </p:cNvPr>
          <p:cNvSpPr/>
          <p:nvPr/>
        </p:nvSpPr>
        <p:spPr>
          <a:xfrm rot="5400000">
            <a:off x="1172543" y="3842006"/>
            <a:ext cx="2544296" cy="1671643"/>
          </a:xfrm>
          <a:prstGeom prst="roundRect">
            <a:avLst>
              <a:gd name="adj" fmla="val 4631"/>
            </a:avLst>
          </a:prstGeom>
          <a:solidFill>
            <a:schemeClr val="tx1"/>
          </a:solidFill>
          <a:ln>
            <a:noFill/>
          </a:ln>
          <a:effectLst>
            <a:outerShdw blurRad="397959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80EF1B-FB61-8CAD-A9AF-6B071073B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147" y="3501073"/>
            <a:ext cx="1495145" cy="685114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3669B9-F50B-29BD-2185-38C094D6A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692" y="4276170"/>
            <a:ext cx="1491995" cy="7919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9B5A24-D030-154E-E18C-7FFA3009A5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907" r="22140"/>
          <a:stretch/>
        </p:blipFill>
        <p:spPr>
          <a:xfrm>
            <a:off x="1698692" y="5092838"/>
            <a:ext cx="1491995" cy="77339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97959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5" name="Groupe 304">
            <a:extLst>
              <a:ext uri="{FF2B5EF4-FFF2-40B4-BE49-F238E27FC236}">
                <a16:creationId xmlns:a16="http://schemas.microsoft.com/office/drawing/2014/main" id="{DD32030E-3261-FFBF-31B8-B6D729ED6FC6}"/>
              </a:ext>
            </a:extLst>
          </p:cNvPr>
          <p:cNvGrpSpPr/>
          <p:nvPr/>
        </p:nvGrpSpPr>
        <p:grpSpPr>
          <a:xfrm>
            <a:off x="2114836" y="3037335"/>
            <a:ext cx="513372" cy="511868"/>
            <a:chOff x="433391" y="3179932"/>
            <a:chExt cx="782458" cy="780167"/>
          </a:xfrm>
        </p:grpSpPr>
        <p:sp>
          <p:nvSpPr>
            <p:cNvPr id="306" name="Google Shape;94;p16">
              <a:extLst>
                <a:ext uri="{FF2B5EF4-FFF2-40B4-BE49-F238E27FC236}">
                  <a16:creationId xmlns:a16="http://schemas.microsoft.com/office/drawing/2014/main" id="{2487A228-27D6-1D01-42FB-418330C740BC}"/>
                </a:ext>
              </a:extLst>
            </p:cNvPr>
            <p:cNvSpPr/>
            <p:nvPr/>
          </p:nvSpPr>
          <p:spPr>
            <a:xfrm>
              <a:off x="433391" y="3179932"/>
              <a:ext cx="782458" cy="780167"/>
            </a:xfrm>
            <a:custGeom>
              <a:avLst/>
              <a:gdLst/>
              <a:ahLst/>
              <a:cxnLst/>
              <a:rect l="l" t="t" r="r" b="b"/>
              <a:pathLst>
                <a:path w="4437" h="4424" extrusionOk="0">
                  <a:moveTo>
                    <a:pt x="2219" y="1"/>
                  </a:moveTo>
                  <a:cubicBezTo>
                    <a:pt x="991" y="1"/>
                    <a:pt x="1" y="991"/>
                    <a:pt x="1" y="2206"/>
                  </a:cubicBezTo>
                  <a:cubicBezTo>
                    <a:pt x="1" y="3433"/>
                    <a:pt x="991" y="4423"/>
                    <a:pt x="2219" y="4423"/>
                  </a:cubicBezTo>
                  <a:cubicBezTo>
                    <a:pt x="3447" y="4423"/>
                    <a:pt x="4437" y="3433"/>
                    <a:pt x="4437" y="2206"/>
                  </a:cubicBezTo>
                  <a:cubicBezTo>
                    <a:pt x="4437" y="991"/>
                    <a:pt x="3447" y="1"/>
                    <a:pt x="2219" y="1"/>
                  </a:cubicBezTo>
                  <a:close/>
                </a:path>
              </a:pathLst>
            </a:custGeom>
            <a:solidFill>
              <a:srgbClr val="FF662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95;p16">
              <a:extLst>
                <a:ext uri="{FF2B5EF4-FFF2-40B4-BE49-F238E27FC236}">
                  <a16:creationId xmlns:a16="http://schemas.microsoft.com/office/drawing/2014/main" id="{0E4F3074-6282-C1E8-19CF-A8A5C71D02EC}"/>
                </a:ext>
              </a:extLst>
            </p:cNvPr>
            <p:cNvSpPr/>
            <p:nvPr/>
          </p:nvSpPr>
          <p:spPr>
            <a:xfrm>
              <a:off x="523189" y="3267441"/>
              <a:ext cx="602866" cy="602862"/>
            </a:xfrm>
            <a:custGeom>
              <a:avLst/>
              <a:gdLst/>
              <a:ahLst/>
              <a:cxnLst/>
              <a:rect l="l" t="t" r="r" b="b"/>
              <a:pathLst>
                <a:path w="2377" h="2377" extrusionOk="0">
                  <a:moveTo>
                    <a:pt x="2377" y="1189"/>
                  </a:moveTo>
                  <a:cubicBezTo>
                    <a:pt x="2377" y="1849"/>
                    <a:pt x="1849" y="2377"/>
                    <a:pt x="1189" y="2377"/>
                  </a:cubicBezTo>
                  <a:cubicBezTo>
                    <a:pt x="529" y="2377"/>
                    <a:pt x="1" y="1849"/>
                    <a:pt x="1" y="1189"/>
                  </a:cubicBezTo>
                  <a:cubicBezTo>
                    <a:pt x="1" y="529"/>
                    <a:pt x="529" y="0"/>
                    <a:pt x="1189" y="0"/>
                  </a:cubicBezTo>
                  <a:cubicBezTo>
                    <a:pt x="1849" y="0"/>
                    <a:pt x="2377" y="529"/>
                    <a:pt x="2377" y="1189"/>
                  </a:cubicBezTo>
                  <a:close/>
                </a:path>
              </a:pathLst>
            </a:custGeom>
            <a:solidFill>
              <a:srgbClr val="FF6629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5C41F038-D713-5915-0A3B-52ED5AACBE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92E7051B-2FB9-C75C-5D8D-75D9B7AE06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09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60A8E21-42FB-C643-2CBF-654AC41672AE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63311" y="1562012"/>
            <a:ext cx="0" cy="2406772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F8BAA08E-BB5F-A77D-5019-8B7A795B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0"/>
            <a:ext cx="10441160" cy="565200"/>
          </a:xfrm>
        </p:spPr>
        <p:txBody>
          <a:bodyPr/>
          <a:lstStyle/>
          <a:p>
            <a:r>
              <a:rPr lang="fr-FR" b="0" noProof="0" dirty="0"/>
              <a:t>Organisation Générale du Projet SOLEIL II - Étape 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DA867-0F68-89D5-B625-24E787E84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5B0C9A-3D55-6F1B-B955-CAF971D04240}"/>
              </a:ext>
            </a:extLst>
          </p:cNvPr>
          <p:cNvSpPr txBox="1"/>
          <p:nvPr/>
        </p:nvSpPr>
        <p:spPr>
          <a:xfrm>
            <a:off x="4731163" y="915681"/>
            <a:ext cx="2664296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SOLEIL II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51F3BF-59D8-3C93-884D-02D133172122}"/>
              </a:ext>
            </a:extLst>
          </p:cNvPr>
          <p:cNvSpPr txBox="1"/>
          <p:nvPr/>
        </p:nvSpPr>
        <p:spPr>
          <a:xfrm>
            <a:off x="4515139" y="2138953"/>
            <a:ext cx="3096344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Chef de Projet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Adjoint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AD1400-48C4-ACBC-8A54-98919633EA71}"/>
              </a:ext>
            </a:extLst>
          </p:cNvPr>
          <p:cNvSpPr txBox="1"/>
          <p:nvPr/>
        </p:nvSpPr>
        <p:spPr>
          <a:xfrm>
            <a:off x="267642" y="4897066"/>
            <a:ext cx="2520280" cy="9233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Accélérateurs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C2117-C91A-CB78-3E3F-2A489FFBABE3}"/>
              </a:ext>
            </a:extLst>
          </p:cNvPr>
          <p:cNvSpPr txBox="1"/>
          <p:nvPr/>
        </p:nvSpPr>
        <p:spPr>
          <a:xfrm>
            <a:off x="3324667" y="4897066"/>
            <a:ext cx="252028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Relocation et Adaptation des Lignes de Lumière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BAF860-56A3-54D8-C3BE-7E17E856DD17}"/>
              </a:ext>
            </a:extLst>
          </p:cNvPr>
          <p:cNvSpPr txBox="1"/>
          <p:nvPr/>
        </p:nvSpPr>
        <p:spPr>
          <a:xfrm>
            <a:off x="6381692" y="4897066"/>
            <a:ext cx="252028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Refonte des Systèmes d’information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CA6119-AA22-768E-6446-5A097B0404CE}"/>
              </a:ext>
            </a:extLst>
          </p:cNvPr>
          <p:cNvSpPr txBox="1"/>
          <p:nvPr/>
        </p:nvSpPr>
        <p:spPr>
          <a:xfrm>
            <a:off x="9336360" y="4888747"/>
            <a:ext cx="252028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4C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Logistique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F8DC1B5-C567-91B1-04C7-D433B17B836F}"/>
              </a:ext>
            </a:extLst>
          </p:cNvPr>
          <p:cNvCxnSpPr>
            <a:cxnSpLocks/>
          </p:cNvCxnSpPr>
          <p:nvPr/>
        </p:nvCxnSpPr>
        <p:spPr>
          <a:xfrm>
            <a:off x="1535780" y="3968784"/>
            <a:ext cx="0" cy="928279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B85E9E8-BD18-451D-D3EC-1D6052F4D711}"/>
              </a:ext>
            </a:extLst>
          </p:cNvPr>
          <p:cNvCxnSpPr>
            <a:cxnSpLocks/>
          </p:cNvCxnSpPr>
          <p:nvPr/>
        </p:nvCxnSpPr>
        <p:spPr>
          <a:xfrm>
            <a:off x="10664217" y="3968784"/>
            <a:ext cx="0" cy="928279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B5B0CDF-8380-D29A-0457-7F38CA3CDF00}"/>
              </a:ext>
            </a:extLst>
          </p:cNvPr>
          <p:cNvCxnSpPr>
            <a:cxnSpLocks/>
          </p:cNvCxnSpPr>
          <p:nvPr/>
        </p:nvCxnSpPr>
        <p:spPr>
          <a:xfrm>
            <a:off x="7641832" y="3968785"/>
            <a:ext cx="0" cy="928279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BDF32CB-3110-DFD0-A76E-30B0C598ABFD}"/>
              </a:ext>
            </a:extLst>
          </p:cNvPr>
          <p:cNvCxnSpPr>
            <a:cxnSpLocks/>
          </p:cNvCxnSpPr>
          <p:nvPr/>
        </p:nvCxnSpPr>
        <p:spPr>
          <a:xfrm>
            <a:off x="4585949" y="3968786"/>
            <a:ext cx="0" cy="928279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42A68CB-8616-331E-A914-181A1EB9E12F}"/>
              </a:ext>
            </a:extLst>
          </p:cNvPr>
          <p:cNvCxnSpPr>
            <a:cxnSpLocks/>
          </p:cNvCxnSpPr>
          <p:nvPr/>
        </p:nvCxnSpPr>
        <p:spPr>
          <a:xfrm flipH="1">
            <a:off x="1527782" y="3972273"/>
            <a:ext cx="9136435" cy="0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D81BA5C-56E6-7FA8-2620-F8840925B292}"/>
              </a:ext>
            </a:extLst>
          </p:cNvPr>
          <p:cNvSpPr txBox="1"/>
          <p:nvPr/>
        </p:nvSpPr>
        <p:spPr>
          <a:xfrm>
            <a:off x="8782686" y="1169456"/>
            <a:ext cx="3273045" cy="258532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Management Office (PMO)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Support Administratif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Sécurité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Demandes de changement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E6BC481-337D-2DCB-05E7-F3B9A3BFAC7F}"/>
              </a:ext>
            </a:extLst>
          </p:cNvPr>
          <p:cNvCxnSpPr>
            <a:cxnSpLocks/>
            <a:stCxn id="29" idx="1"/>
            <a:endCxn id="12" idx="3"/>
          </p:cNvCxnSpPr>
          <p:nvPr/>
        </p:nvCxnSpPr>
        <p:spPr>
          <a:xfrm flipH="1">
            <a:off x="7611483" y="2462118"/>
            <a:ext cx="1171203" cy="1"/>
          </a:xfrm>
          <a:prstGeom prst="straightConnector1">
            <a:avLst/>
          </a:prstGeom>
          <a:ln w="38100">
            <a:solidFill>
              <a:srgbClr val="FFF7F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AE27F9C7-4BBA-EA6A-66E9-FB4D7B583073}"/>
              </a:ext>
            </a:extLst>
          </p:cNvPr>
          <p:cNvSpPr txBox="1"/>
          <p:nvPr/>
        </p:nvSpPr>
        <p:spPr>
          <a:xfrm>
            <a:off x="276794" y="5818583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Laurent Nadolski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Patrick Alexandre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0F84FF-454C-9527-9F4F-400DF6F200B0}"/>
              </a:ext>
            </a:extLst>
          </p:cNvPr>
          <p:cNvSpPr txBox="1"/>
          <p:nvPr/>
        </p:nvSpPr>
        <p:spPr>
          <a:xfrm>
            <a:off x="3337590" y="58158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Kewin Desjardins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Stéphanie Blanchandin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412D5F-89C5-6F8D-F767-33C1BB9D90EC}"/>
              </a:ext>
            </a:extLst>
          </p:cNvPr>
          <p:cNvSpPr txBox="1"/>
          <p:nvPr/>
        </p:nvSpPr>
        <p:spPr>
          <a:xfrm>
            <a:off x="9478144" y="58203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Christian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Herbeaux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Mohamed Nouna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DF21C4-0C37-A868-BED0-D532B6B4CE77}"/>
              </a:ext>
            </a:extLst>
          </p:cNvPr>
          <p:cNvSpPr txBox="1"/>
          <p:nvPr/>
        </p:nvSpPr>
        <p:spPr>
          <a:xfrm>
            <a:off x="6381692" y="581207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Yves-Marie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Abiven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Emiliano Fonda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71938F-6AE3-F3BE-7ADF-47496D11CE01}"/>
              </a:ext>
            </a:extLst>
          </p:cNvPr>
          <p:cNvSpPr txBox="1"/>
          <p:nvPr/>
        </p:nvSpPr>
        <p:spPr>
          <a:xfrm>
            <a:off x="4584807" y="282129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Amor </a:t>
            </a:r>
            <a:r>
              <a:rPr lang="fr-FR" sz="1400" dirty="0" err="1"/>
              <a:t>Nadji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04FBD0-5159-123C-F1D8-8FD221764D56}"/>
              </a:ext>
            </a:extLst>
          </p:cNvPr>
          <p:cNvSpPr txBox="1"/>
          <p:nvPr/>
        </p:nvSpPr>
        <p:spPr>
          <a:xfrm>
            <a:off x="6124535" y="2818112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Javier Perez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A683EE-4875-E86D-9D9B-554B80119FD9}"/>
              </a:ext>
            </a:extLst>
          </p:cNvPr>
          <p:cNvSpPr txBox="1"/>
          <p:nvPr/>
        </p:nvSpPr>
        <p:spPr>
          <a:xfrm>
            <a:off x="10733622" y="3783163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Hélène </a:t>
            </a:r>
            <a:r>
              <a:rPr lang="fr-FR" sz="1400" dirty="0" err="1"/>
              <a:t>Rozelot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0461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F687D-D2CD-C45C-3B40-25094C486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A0390-4813-8A00-85E7-2BE4D08D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Nouvelle Station de Refroidissement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CCAB05-0597-D139-8B11-1B9595E95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4EBC18-2CB3-95EA-8A1E-BC3A0A4C5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13</a:t>
            </a:fld>
            <a:endParaRPr lang="fr-FR" noProof="0" dirty="0"/>
          </a:p>
        </p:txBody>
      </p:sp>
      <p:pic>
        <p:nvPicPr>
          <p:cNvPr id="5" name="Image 4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007DA4C3-B74B-15CC-DB21-0739BD17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26" y="1550008"/>
            <a:ext cx="2609314" cy="1883827"/>
          </a:xfrm>
          <a:prstGeom prst="rect">
            <a:avLst/>
          </a:prstGeom>
        </p:spPr>
      </p:pic>
      <p:pic>
        <p:nvPicPr>
          <p:cNvPr id="9" name="Image 8" descr="Une image contenant plein air, ciel, route, bâtiment&#10;&#10;Le contenu généré par l’IA peut être incorrect.">
            <a:extLst>
              <a:ext uri="{FF2B5EF4-FFF2-40B4-BE49-F238E27FC236}">
                <a16:creationId xmlns:a16="http://schemas.microsoft.com/office/drawing/2014/main" id="{D91B88F8-B377-F6A8-2FE5-9D860B71B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35" y="876810"/>
            <a:ext cx="5221273" cy="2808000"/>
          </a:xfrm>
          <a:prstGeom prst="rect">
            <a:avLst/>
          </a:prstGeom>
        </p:spPr>
      </p:pic>
      <p:pic>
        <p:nvPicPr>
          <p:cNvPr id="13" name="Image 1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F960BFE-1C9D-1DE4-F37F-2E88C6E37F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59" y="4170005"/>
            <a:ext cx="1368000" cy="1813939"/>
          </a:xfrm>
          <a:prstGeom prst="rect">
            <a:avLst/>
          </a:prstGeom>
        </p:spPr>
      </p:pic>
      <p:pic>
        <p:nvPicPr>
          <p:cNvPr id="15" name="Image 14" descr="Une image contenant acier, bâtiment, tuyau, intérieur&#10;&#10;Le contenu généré par l’IA peut être incorrect.">
            <a:extLst>
              <a:ext uri="{FF2B5EF4-FFF2-40B4-BE49-F238E27FC236}">
                <a16:creationId xmlns:a16="http://schemas.microsoft.com/office/drawing/2014/main" id="{AE8265C7-91BB-442B-21C4-42C37987A798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86" y="4159452"/>
            <a:ext cx="1368000" cy="1835042"/>
          </a:xfrm>
          <a:prstGeom prst="rect">
            <a:avLst/>
          </a:prstGeom>
        </p:spPr>
      </p:pic>
      <p:pic>
        <p:nvPicPr>
          <p:cNvPr id="19" name="Image 18" descr="Une image contenant intérieur, usine, industrie, acier&#10;&#10;Le contenu généré par l’IA peut être incorrect.">
            <a:extLst>
              <a:ext uri="{FF2B5EF4-FFF2-40B4-BE49-F238E27FC236}">
                <a16:creationId xmlns:a16="http://schemas.microsoft.com/office/drawing/2014/main" id="{7E6E9854-9ED3-2B30-8B17-0EEB3680D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916" y="3866813"/>
            <a:ext cx="3231160" cy="2420322"/>
          </a:xfrm>
          <a:prstGeom prst="rect">
            <a:avLst/>
          </a:prstGeom>
        </p:spPr>
      </p:pic>
      <p:pic>
        <p:nvPicPr>
          <p:cNvPr id="21" name="Image 20" descr="Une image contenant tuyau, acier, industrie, usine&#10;&#10;Le contenu généré par l’IA peut être incorrect.">
            <a:extLst>
              <a:ext uri="{FF2B5EF4-FFF2-40B4-BE49-F238E27FC236}">
                <a16:creationId xmlns:a16="http://schemas.microsoft.com/office/drawing/2014/main" id="{D87F8108-F19E-306C-F726-A08BF27F04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412" y="4159452"/>
            <a:ext cx="1429795" cy="1835042"/>
          </a:xfrm>
          <a:prstGeom prst="rect">
            <a:avLst/>
          </a:prstGeom>
        </p:spPr>
      </p:pic>
      <p:pic>
        <p:nvPicPr>
          <p:cNvPr id="23" name="Image 22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46F17C6-2A90-5BB9-FA35-065C836DB9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847" y="687546"/>
            <a:ext cx="2183868" cy="57861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55DFA32-6033-FCCF-0579-E435BDDAA00C}"/>
              </a:ext>
            </a:extLst>
          </p:cNvPr>
          <p:cNvSpPr txBox="1"/>
          <p:nvPr/>
        </p:nvSpPr>
        <p:spPr>
          <a:xfrm>
            <a:off x="8630813" y="1113484"/>
            <a:ext cx="329765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noProof="0" dirty="0">
                <a:cs typeface="Arial"/>
              </a:rPr>
              <a:t>Financé dans </a:t>
            </a:r>
            <a:r>
              <a:rPr lang="fr-FR" noProof="0" dirty="0">
                <a:ea typeface="+mn-lt"/>
                <a:cs typeface="+mn-lt"/>
              </a:rPr>
              <a:t>le cadre du plan France Relance  (12,67 M€) en 2020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cs typeface="Arial"/>
              </a:rPr>
              <a:t>Fin de la construction en décembre 2023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cs typeface="Arial"/>
              </a:rPr>
              <a:t>Interconnexion avec le synchrotron début 2024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cs typeface="Arial"/>
              </a:rPr>
              <a:t>En production depuis 2024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0EA9F5C-A0FA-530E-020F-6DFCA14A9013}"/>
              </a:ext>
            </a:extLst>
          </p:cNvPr>
          <p:cNvSpPr txBox="1"/>
          <p:nvPr/>
        </p:nvSpPr>
        <p:spPr>
          <a:xfrm>
            <a:off x="8993461" y="4483198"/>
            <a:ext cx="30070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noProof="0" dirty="0">
                <a:cs typeface="Arial"/>
              </a:rPr>
              <a:t>Depuis la mise en service :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cs typeface="Arial"/>
              </a:rPr>
              <a:t>80 % d'économie d'eau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cs typeface="Arial"/>
              </a:rPr>
              <a:t>2 GWh d'économie d'électricité annuel</a:t>
            </a:r>
          </a:p>
        </p:txBody>
      </p:sp>
    </p:spTree>
    <p:extLst>
      <p:ext uri="{BB962C8B-B14F-4D97-AF65-F5344CB8AC3E}">
        <p14:creationId xmlns:p14="http://schemas.microsoft.com/office/powerpoint/2010/main" val="287318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7AE15-A984-942A-D92E-07F2554A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77464-D95A-EDDA-D5D5-563AC5AA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Upgrade du Linac à 150 MeV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2DDBEA-3E2A-72A3-D49E-61D84AE09F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F8FA48-E493-1FAA-75C3-0C2A853048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14</a:t>
            </a:fld>
            <a:endParaRPr lang="fr-FR" noProof="0" dirty="0"/>
          </a:p>
        </p:txBody>
      </p:sp>
      <p:pic>
        <p:nvPicPr>
          <p:cNvPr id="29" name="Image 28" descr="Une image contenant bowling, sport&#10;&#10;Le contenu généré par l’IA peut être incorrect.">
            <a:extLst>
              <a:ext uri="{FF2B5EF4-FFF2-40B4-BE49-F238E27FC236}">
                <a16:creationId xmlns:a16="http://schemas.microsoft.com/office/drawing/2014/main" id="{2AE01BF3-11FC-FB78-4EF0-475D92AAE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574" y="856347"/>
            <a:ext cx="4140000" cy="184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 descr="Une image contenant bleu, sol, intérieur&#10;&#10;Description générée automatiquement">
            <a:extLst>
              <a:ext uri="{FF2B5EF4-FFF2-40B4-BE49-F238E27FC236}">
                <a16:creationId xmlns:a16="http://schemas.microsoft.com/office/drawing/2014/main" id="{EC3033AF-3AC9-DA5F-26CE-0AA348F59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96" y="3974855"/>
            <a:ext cx="3132736" cy="234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DFAC528-8CDF-B854-4C1F-51D2503A7113}"/>
              </a:ext>
            </a:extLst>
          </p:cNvPr>
          <p:cNvSpPr txBox="1"/>
          <p:nvPr/>
        </p:nvSpPr>
        <p:spPr>
          <a:xfrm>
            <a:off x="372627" y="862472"/>
            <a:ext cx="7235701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b="1" noProof="0" dirty="0">
                <a:ea typeface="+mn-lt"/>
                <a:cs typeface="+mn-lt"/>
              </a:rPr>
              <a:t>Mise à niveau du Linac</a:t>
            </a:r>
            <a:r>
              <a:rPr lang="fr-FR" noProof="0" dirty="0">
                <a:ea typeface="+mn-lt"/>
                <a:cs typeface="+mn-lt"/>
              </a:rPr>
              <a:t> en plusieurs étapes pour résoudre les problèmes d'obsolescence et se préparer au projet SOLEIL II :</a:t>
            </a:r>
            <a:endParaRPr lang="fr-FR" noProof="0" dirty="0">
              <a:cs typeface="Arial"/>
            </a:endParaRPr>
          </a:p>
          <a:p>
            <a:pPr algn="just"/>
            <a:endParaRPr lang="fr-FR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Un </a:t>
            </a:r>
            <a:r>
              <a:rPr lang="fr-FR" sz="1600" b="1" noProof="0" dirty="0">
                <a:cs typeface="Arial"/>
              </a:rPr>
              <a:t>groupeur </a:t>
            </a:r>
            <a:r>
              <a:rPr lang="fr-FR" sz="1600" noProof="0" dirty="0">
                <a:cs typeface="Arial"/>
              </a:rPr>
              <a:t>de rechange fabriqué par THALES AVS sera installé au début de 2026 pour récupérer des performances à haut gradient (15 MeV par rapport à 12 MeV aujourd'hui) et obtenir un équipement de rechange.</a:t>
            </a:r>
          </a:p>
          <a:p>
            <a:pPr marL="285750" indent="-285750" algn="just">
              <a:buFont typeface="Arial"/>
              <a:buChar char="•"/>
            </a:pPr>
            <a:endParaRPr lang="fr-FR" sz="1600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JEMA Energy a livré en 2024 un </a:t>
            </a:r>
            <a:r>
              <a:rPr lang="fr-FR" sz="1600" b="1" noProof="0" dirty="0">
                <a:cs typeface="Arial"/>
              </a:rPr>
              <a:t>modulateur </a:t>
            </a:r>
            <a:r>
              <a:rPr lang="fr-FR" sz="1600" noProof="0" dirty="0">
                <a:cs typeface="Arial"/>
              </a:rPr>
              <a:t>basé sur SSPA pour permettre de maintenir l'énergie nominale du faisceau au lieu des 66 MeV actuels, même en cas de défaillance du klystron.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B0FD4A6-98F8-53B9-97AC-41BFB78AFD4D}"/>
              </a:ext>
            </a:extLst>
          </p:cNvPr>
          <p:cNvSpPr txBox="1"/>
          <p:nvPr/>
        </p:nvSpPr>
        <p:spPr>
          <a:xfrm>
            <a:off x="8132003" y="3669440"/>
            <a:ext cx="3800357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noProof="0" dirty="0">
                <a:ea typeface="+mn-lt"/>
                <a:cs typeface="+mn-lt"/>
              </a:rPr>
              <a:t>Le but est d'</a:t>
            </a:r>
            <a:r>
              <a:rPr lang="fr-FR" b="1" noProof="0" dirty="0">
                <a:ea typeface="+mn-lt"/>
                <a:cs typeface="+mn-lt"/>
              </a:rPr>
              <a:t>augmenter l'énergie du LINAC</a:t>
            </a:r>
            <a:r>
              <a:rPr lang="fr-FR" noProof="0" dirty="0">
                <a:ea typeface="+mn-lt"/>
                <a:cs typeface="+mn-lt"/>
              </a:rPr>
              <a:t> et de sa ligne de transfert </a:t>
            </a:r>
            <a:r>
              <a:rPr lang="fr-FR" b="1" noProof="0" dirty="0">
                <a:ea typeface="+mn-lt"/>
                <a:cs typeface="+mn-lt"/>
              </a:rPr>
              <a:t>à 150 MeV</a:t>
            </a:r>
            <a:r>
              <a:rPr lang="fr-FR" noProof="0" dirty="0">
                <a:ea typeface="+mn-lt"/>
                <a:cs typeface="+mn-lt"/>
              </a:rPr>
              <a:t> (au lieu de 110 MeV) en 2026 pour faciliter l'injection dans le nouveau booster à faible émittance de SOLEIL II.</a:t>
            </a:r>
            <a:endParaRPr lang="fr-FR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6D0B6E-2A04-FED6-B2F5-B9D4FE706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29" y="3974855"/>
            <a:ext cx="2748060" cy="222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5E712A-6817-FD85-BECB-E7612F21DEA6}"/>
              </a:ext>
            </a:extLst>
          </p:cNvPr>
          <p:cNvSpPr txBox="1"/>
          <p:nvPr/>
        </p:nvSpPr>
        <p:spPr>
          <a:xfrm>
            <a:off x="4454603" y="6131836"/>
            <a:ext cx="2232248" cy="6001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noProof="0" dirty="0"/>
              <a:t>3ᵉ modulateur à semi-conducteurs pour klystron et klystron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9606C9-2371-06EF-29A6-2168B26E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81" y="5638048"/>
            <a:ext cx="1765460" cy="9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79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B7CD-392B-39C5-8EF9-432A7365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374B0-543A-3C8D-85AB-D1A2778A9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Maille de l’Anneau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1FF7CA-8491-D2EC-F448-3029183D4C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1A5D77-B8DF-793C-2B1B-DDBF88F54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15</a:t>
            </a:fld>
            <a:endParaRPr lang="fr-FR" noProof="0" dirty="0"/>
          </a:p>
        </p:txBody>
      </p:sp>
      <p:pic>
        <p:nvPicPr>
          <p:cNvPr id="4" name="Image 3" descr="Une image contenant glockenspiel&#10;&#10;Le contenu généré par l’IA peut être incorrect.">
            <a:extLst>
              <a:ext uri="{FF2B5EF4-FFF2-40B4-BE49-F238E27FC236}">
                <a16:creationId xmlns:a16="http://schemas.microsoft.com/office/drawing/2014/main" id="{35678229-5454-3E81-4E92-D0ADF1604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464" y="4704827"/>
            <a:ext cx="5013340" cy="540000"/>
          </a:xfrm>
          <a:prstGeom prst="rect">
            <a:avLst/>
          </a:prstGeom>
        </p:spPr>
      </p:pic>
      <p:pic>
        <p:nvPicPr>
          <p:cNvPr id="9" name="Image 8" descr="Une image contenant capture d’écran, dessin&#10;&#10;Le contenu généré par l’IA peut être incorrect.">
            <a:extLst>
              <a:ext uri="{FF2B5EF4-FFF2-40B4-BE49-F238E27FC236}">
                <a16:creationId xmlns:a16="http://schemas.microsoft.com/office/drawing/2014/main" id="{70397965-DB1A-9086-4AB3-8AE8AFCD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217" y="5571420"/>
            <a:ext cx="32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9C58BEE-541B-D46E-4E0C-F9C3AD071173}"/>
              </a:ext>
            </a:extLst>
          </p:cNvPr>
          <p:cNvSpPr txBox="1"/>
          <p:nvPr/>
        </p:nvSpPr>
        <p:spPr>
          <a:xfrm>
            <a:off x="6125774" y="4794461"/>
            <a:ext cx="70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7BA</a:t>
            </a:r>
            <a:endParaRPr lang="fr-FR" noProof="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FC7039-EBC9-41B0-2F49-83F535FCBEC7}"/>
              </a:ext>
            </a:extLst>
          </p:cNvPr>
          <p:cNvSpPr txBox="1"/>
          <p:nvPr/>
        </p:nvSpPr>
        <p:spPr>
          <a:xfrm>
            <a:off x="7868438" y="5655123"/>
            <a:ext cx="694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4BA</a:t>
            </a:r>
            <a:endParaRPr lang="fr-FR" noProof="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9C2FF90-2C6E-EE7F-B6C4-F826C538C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754" y="1448304"/>
            <a:ext cx="10739385" cy="259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04AF736-98A7-61A1-37F3-D9A90663EB6E}"/>
              </a:ext>
            </a:extLst>
          </p:cNvPr>
          <p:cNvSpPr txBox="1"/>
          <p:nvPr/>
        </p:nvSpPr>
        <p:spPr>
          <a:xfrm>
            <a:off x="5470198" y="1788841"/>
            <a:ext cx="2582887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2000" b="1" noProof="0" dirty="0">
                <a:solidFill>
                  <a:schemeClr val="accent1"/>
                </a:solidFill>
              </a:rPr>
              <a:t>Cellule 7BA typique</a:t>
            </a:r>
            <a:endParaRPr lang="fr-FR" sz="2000" b="1" noProof="0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FF2203-674E-AFF2-F0AA-21E78A1BDAAC}"/>
              </a:ext>
            </a:extLst>
          </p:cNvPr>
          <p:cNvSpPr txBox="1"/>
          <p:nvPr/>
        </p:nvSpPr>
        <p:spPr>
          <a:xfrm>
            <a:off x="692917" y="2328068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noProof="0" dirty="0"/>
              <a:t>Matching </a:t>
            </a:r>
          </a:p>
          <a:p>
            <a:pPr algn="ctr"/>
            <a:r>
              <a:rPr lang="fr-FR" sz="1400" noProof="0" dirty="0" err="1"/>
              <a:t>Cell</a:t>
            </a:r>
            <a:endParaRPr lang="fr-FR" sz="1400" noProof="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98585AB-94D3-BB15-27F4-7BBD148CB77B}"/>
              </a:ext>
            </a:extLst>
          </p:cNvPr>
          <p:cNvSpPr txBox="1"/>
          <p:nvPr/>
        </p:nvSpPr>
        <p:spPr>
          <a:xfrm>
            <a:off x="3158667" y="3057272"/>
            <a:ext cx="891591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DNL1.02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3EC7CF-823A-1E37-6D0F-3334C902B8CE}"/>
              </a:ext>
            </a:extLst>
          </p:cNvPr>
          <p:cNvSpPr txBox="1"/>
          <p:nvPr/>
        </p:nvSpPr>
        <p:spPr>
          <a:xfrm>
            <a:off x="4546157" y="3429141"/>
            <a:ext cx="891591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DNL1.03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CC4356-8103-9CB2-05E8-74DEE1229494}"/>
              </a:ext>
            </a:extLst>
          </p:cNvPr>
          <p:cNvSpPr txBox="1"/>
          <p:nvPr/>
        </p:nvSpPr>
        <p:spPr>
          <a:xfrm>
            <a:off x="5876359" y="3703433"/>
            <a:ext cx="891591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DNL1.04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905D18A-1B98-F19D-5E83-A62665AFFAA9}"/>
              </a:ext>
            </a:extLst>
          </p:cNvPr>
          <p:cNvSpPr txBox="1"/>
          <p:nvPr/>
        </p:nvSpPr>
        <p:spPr>
          <a:xfrm>
            <a:off x="7541855" y="4069749"/>
            <a:ext cx="891591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DNL1.05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9FEFC64-A2CF-B150-3486-91EEFBB724E0}"/>
              </a:ext>
            </a:extLst>
          </p:cNvPr>
          <p:cNvSpPr txBox="1"/>
          <p:nvPr/>
        </p:nvSpPr>
        <p:spPr>
          <a:xfrm>
            <a:off x="8860816" y="4195955"/>
            <a:ext cx="891591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DNL1.06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B7B10CA-F7C4-5C3B-C05A-F84B7CA23C39}"/>
              </a:ext>
            </a:extLst>
          </p:cNvPr>
          <p:cNvSpPr txBox="1"/>
          <p:nvPr/>
        </p:nvSpPr>
        <p:spPr>
          <a:xfrm>
            <a:off x="1954002" y="2713503"/>
            <a:ext cx="922047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DNC1.01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8A6E017-BEAB-44E3-0AEE-2D72D63C3F37}"/>
              </a:ext>
            </a:extLst>
          </p:cNvPr>
          <p:cNvSpPr txBox="1"/>
          <p:nvPr/>
        </p:nvSpPr>
        <p:spPr>
          <a:xfrm>
            <a:off x="10084952" y="4113723"/>
            <a:ext cx="922047" cy="307777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fr-FR" sz="1400" noProof="0" dirty="0"/>
              <a:t>DNC1.07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06C3279-1A32-AF26-C832-57D000854221}"/>
              </a:ext>
            </a:extLst>
          </p:cNvPr>
          <p:cNvCxnSpPr/>
          <p:nvPr/>
        </p:nvCxnSpPr>
        <p:spPr>
          <a:xfrm flipH="1">
            <a:off x="3964272" y="2412673"/>
            <a:ext cx="399060" cy="438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8B4D115-CC2F-5938-7758-E9C58C64265C}"/>
              </a:ext>
            </a:extLst>
          </p:cNvPr>
          <p:cNvCxnSpPr/>
          <p:nvPr/>
        </p:nvCxnSpPr>
        <p:spPr>
          <a:xfrm flipH="1">
            <a:off x="4324312" y="2412673"/>
            <a:ext cx="39020" cy="52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8EE0BDC-1DA7-E4D9-1E44-040AB8323070}"/>
              </a:ext>
            </a:extLst>
          </p:cNvPr>
          <p:cNvCxnSpPr/>
          <p:nvPr/>
        </p:nvCxnSpPr>
        <p:spPr>
          <a:xfrm>
            <a:off x="4363332" y="2412673"/>
            <a:ext cx="177004" cy="644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05E76154-1223-860D-EBCB-CA64A994C80C}"/>
              </a:ext>
            </a:extLst>
          </p:cNvPr>
          <p:cNvSpPr txBox="1"/>
          <p:nvPr/>
        </p:nvSpPr>
        <p:spPr>
          <a:xfrm>
            <a:off x="3874101" y="2137403"/>
            <a:ext cx="1071127" cy="30777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400" noProof="0" dirty="0" err="1"/>
              <a:t>Sextupôles</a:t>
            </a:r>
            <a:endParaRPr lang="fr-FR" sz="1400" noProof="0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E8C93F2-8C3C-D3BE-51E2-4FD5C1AA484E}"/>
              </a:ext>
            </a:extLst>
          </p:cNvPr>
          <p:cNvCxnSpPr/>
          <p:nvPr/>
        </p:nvCxnSpPr>
        <p:spPr>
          <a:xfrm flipH="1">
            <a:off x="5476440" y="2571527"/>
            <a:ext cx="399919" cy="5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066A7A6-067D-CD4E-B8AC-2104E744BFC7}"/>
              </a:ext>
            </a:extLst>
          </p:cNvPr>
          <p:cNvCxnSpPr>
            <a:cxnSpLocks/>
          </p:cNvCxnSpPr>
          <p:nvPr/>
        </p:nvCxnSpPr>
        <p:spPr>
          <a:xfrm flipH="1">
            <a:off x="5783474" y="2592197"/>
            <a:ext cx="76117" cy="652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BAD657D5-0C81-1FD5-BBFF-8BFC37B5C6C7}"/>
              </a:ext>
            </a:extLst>
          </p:cNvPr>
          <p:cNvSpPr txBox="1"/>
          <p:nvPr/>
        </p:nvSpPr>
        <p:spPr>
          <a:xfrm>
            <a:off x="5876359" y="2484436"/>
            <a:ext cx="1499128" cy="307777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400" noProof="0" dirty="0"/>
              <a:t>Dipôles inversés</a:t>
            </a:r>
            <a:endParaRPr lang="fr-FR" noProof="0" dirty="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0ADBB9E-2E7B-3248-9B21-2FC50643EE31}"/>
              </a:ext>
            </a:extLst>
          </p:cNvPr>
          <p:cNvCxnSpPr/>
          <p:nvPr/>
        </p:nvCxnSpPr>
        <p:spPr>
          <a:xfrm flipH="1">
            <a:off x="8572784" y="2935892"/>
            <a:ext cx="144016" cy="493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370F5E9-1E99-ED23-322D-D2E1D11A1981}"/>
              </a:ext>
            </a:extLst>
          </p:cNvPr>
          <p:cNvSpPr txBox="1"/>
          <p:nvPr/>
        </p:nvSpPr>
        <p:spPr>
          <a:xfrm>
            <a:off x="8399121" y="2520042"/>
            <a:ext cx="1777987" cy="307777"/>
          </a:xfrm>
          <a:prstGeom prst="rect">
            <a:avLst/>
          </a:prstGeom>
          <a:solidFill>
            <a:schemeClr val="accent3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400" noProof="0" dirty="0" err="1"/>
              <a:t>Octupôle</a:t>
            </a:r>
            <a:r>
              <a:rPr lang="fr-FR" sz="1400" noProof="0" dirty="0"/>
              <a:t> (QP + QT)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626AAD77-7D90-DF0D-B899-8F58161844DA}"/>
              </a:ext>
            </a:extLst>
          </p:cNvPr>
          <p:cNvCxnSpPr/>
          <p:nvPr/>
        </p:nvCxnSpPr>
        <p:spPr>
          <a:xfrm flipH="1">
            <a:off x="10583054" y="2527555"/>
            <a:ext cx="423945" cy="1153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F7308CB-5277-6BD0-0B3D-FBC3E24D63C4}"/>
              </a:ext>
            </a:extLst>
          </p:cNvPr>
          <p:cNvCxnSpPr/>
          <p:nvPr/>
        </p:nvCxnSpPr>
        <p:spPr>
          <a:xfrm flipH="1">
            <a:off x="10877040" y="2520042"/>
            <a:ext cx="129959" cy="123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E03166D-D22E-2F50-A977-E634D7E503D4}"/>
              </a:ext>
            </a:extLst>
          </p:cNvPr>
          <p:cNvCxnSpPr>
            <a:cxnSpLocks/>
          </p:cNvCxnSpPr>
          <p:nvPr/>
        </p:nvCxnSpPr>
        <p:spPr>
          <a:xfrm>
            <a:off x="11069006" y="2547463"/>
            <a:ext cx="71106" cy="1178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99E24AE-60B2-F239-1BA6-B92EF1EE6008}"/>
              </a:ext>
            </a:extLst>
          </p:cNvPr>
          <p:cNvCxnSpPr/>
          <p:nvPr/>
        </p:nvCxnSpPr>
        <p:spPr>
          <a:xfrm>
            <a:off x="11093064" y="2571527"/>
            <a:ext cx="240082" cy="1154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E65E5C7A-F41D-F4D8-CD55-51CA728FB1A0}"/>
              </a:ext>
            </a:extLst>
          </p:cNvPr>
          <p:cNvSpPr txBox="1"/>
          <p:nvPr/>
        </p:nvSpPr>
        <p:spPr>
          <a:xfrm>
            <a:off x="10372553" y="2080121"/>
            <a:ext cx="1287532" cy="307777"/>
          </a:xfrm>
          <a:prstGeom prst="rect">
            <a:avLst/>
          </a:prstGeom>
          <a:solidFill>
            <a:srgbClr val="0000FF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400" b="1" noProof="0" dirty="0">
                <a:solidFill>
                  <a:schemeClr val="bg1"/>
                </a:solidFill>
              </a:rPr>
              <a:t>Quadrupôles</a:t>
            </a:r>
          </a:p>
        </p:txBody>
      </p:sp>
      <p:pic>
        <p:nvPicPr>
          <p:cNvPr id="63" name="Image 62" descr="Une image contenant capture d’écran, texte, ligne, diagramme&#10;&#10;Le contenu généré par l’IA peut être incorrect.">
            <a:extLst>
              <a:ext uri="{FF2B5EF4-FFF2-40B4-BE49-F238E27FC236}">
                <a16:creationId xmlns:a16="http://schemas.microsoft.com/office/drawing/2014/main" id="{8BC4CD97-7FBE-B57D-2C72-E7433037D6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1" r="3534"/>
          <a:stretch/>
        </p:blipFill>
        <p:spPr>
          <a:xfrm>
            <a:off x="41380" y="5082011"/>
            <a:ext cx="7751148" cy="1724694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AA186687-0B8C-8F4E-981C-282393497E21}"/>
              </a:ext>
            </a:extLst>
          </p:cNvPr>
          <p:cNvSpPr txBox="1"/>
          <p:nvPr/>
        </p:nvSpPr>
        <p:spPr>
          <a:xfrm>
            <a:off x="470964" y="3592169"/>
            <a:ext cx="260594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noProof="0" dirty="0">
                <a:solidFill>
                  <a:srgbClr val="0070C0"/>
                </a:solidFill>
              </a:rPr>
              <a:t>SOLEIL II: 20 Arcs</a:t>
            </a:r>
          </a:p>
          <a:p>
            <a:r>
              <a:rPr lang="fr-FR" sz="2000" noProof="0" dirty="0">
                <a:solidFill>
                  <a:srgbClr val="0070C0"/>
                </a:solidFill>
              </a:rPr>
              <a:t>12 x 7BA + 8 x 4BA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677A5F7-95B7-9648-DAA7-87CDFB2B8EA3}"/>
              </a:ext>
            </a:extLst>
          </p:cNvPr>
          <p:cNvSpPr txBox="1"/>
          <p:nvPr/>
        </p:nvSpPr>
        <p:spPr>
          <a:xfrm>
            <a:off x="391740" y="4516464"/>
            <a:ext cx="336342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noProof="0" dirty="0"/>
              <a:t>~103 fonctions d'aimants / 7BA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348778DE-E2A7-36A4-5B28-79613A86C28C}"/>
              </a:ext>
            </a:extLst>
          </p:cNvPr>
          <p:cNvSpPr txBox="1"/>
          <p:nvPr/>
        </p:nvSpPr>
        <p:spPr>
          <a:xfrm>
            <a:off x="259301" y="787879"/>
            <a:ext cx="116931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noProof="0" dirty="0">
                <a:cs typeface="Arial"/>
              </a:rPr>
              <a:t>La maille de l'anneau a été "stabilisée" en mars 2025</a:t>
            </a:r>
            <a:r>
              <a:rPr lang="fr-FR" noProof="0" dirty="0">
                <a:cs typeface="Arial"/>
              </a:rPr>
              <a:t> : plus de modifications majeures, modifications mineures uniquement si nécessaire (intégration mécanique, finalisation des aimants …)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0541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B7358-7781-C109-FFE1-B26F3DE15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5" descr="Une image contenant Modèle réduit, jouet, train&#10;&#10;Le contenu généré par l’IA peut être incorrect.">
            <a:extLst>
              <a:ext uri="{FF2B5EF4-FFF2-40B4-BE49-F238E27FC236}">
                <a16:creationId xmlns:a16="http://schemas.microsoft.com/office/drawing/2014/main" id="{F2660D5A-F1B5-52EA-7DA2-E3475703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b="30424"/>
          <a:stretch>
            <a:fillRect/>
          </a:stretch>
        </p:blipFill>
        <p:spPr>
          <a:xfrm>
            <a:off x="169984" y="393996"/>
            <a:ext cx="11852031" cy="4788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169A78-756D-B18A-9EB6-8B715F69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Maille V3631 : Intégration mécanique 3D réalisée à 80%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B3559D-B9C8-9E33-CE9E-527C71FD08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0CC9-C982-429E-97C9-9F71A6603CFC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E419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799932F6-A14D-8D52-8779-441C2E6FCA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</p:spPr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  <p:pic>
        <p:nvPicPr>
          <p:cNvPr id="12" name="Image 11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6F474B89-CE0E-CA57-902E-261693686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7" y="3887913"/>
            <a:ext cx="3408532" cy="2383943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BFA9EAA-38AB-1806-2F89-E10D7439838E}"/>
              </a:ext>
            </a:extLst>
          </p:cNvPr>
          <p:cNvSpPr txBox="1"/>
          <p:nvPr/>
        </p:nvSpPr>
        <p:spPr>
          <a:xfrm>
            <a:off x="4534360" y="4419035"/>
            <a:ext cx="51667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Phase de consolidation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Extractions particulières des lignes de lumière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Identification des interfaces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Préparation des appels d’offres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F59908-E877-CEA9-C361-A79FA4D1ECA3}"/>
              </a:ext>
            </a:extLst>
          </p:cNvPr>
          <p:cNvSpPr txBox="1"/>
          <p:nvPr/>
        </p:nvSpPr>
        <p:spPr>
          <a:xfrm>
            <a:off x="1430294" y="621861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Exemple de poutre</a:t>
            </a:r>
          </a:p>
        </p:txBody>
      </p:sp>
    </p:spTree>
    <p:extLst>
      <p:ext uri="{BB962C8B-B14F-4D97-AF65-F5344CB8AC3E}">
        <p14:creationId xmlns:p14="http://schemas.microsoft.com/office/powerpoint/2010/main" val="334658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14FFF-A033-1FA7-91EA-83B51195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BB132-2EED-4627-B042-05F9B41E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Chambres à Vide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3E8367-4BBA-3FA0-B2CA-8AAE22AD2B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17</a:t>
            </a:fld>
            <a:endParaRPr lang="fr-FR" noProof="0" dirty="0"/>
          </a:p>
        </p:txBody>
      </p:sp>
      <p:pic>
        <p:nvPicPr>
          <p:cNvPr id="3" name="Image 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9F583D9E-C966-F9A0-8131-68D87FB97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43810" r="713" b="39365"/>
          <a:stretch/>
        </p:blipFill>
        <p:spPr>
          <a:xfrm>
            <a:off x="137402" y="894806"/>
            <a:ext cx="11917195" cy="1458687"/>
          </a:xfrm>
          <a:prstGeom prst="rect">
            <a:avLst/>
          </a:prstGeom>
        </p:spPr>
      </p:pic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C3E0689-D31C-6D11-A2D6-36C19010A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45168" r="92" b="39276"/>
          <a:stretch/>
        </p:blipFill>
        <p:spPr>
          <a:xfrm>
            <a:off x="423642" y="2207017"/>
            <a:ext cx="11630955" cy="131620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457D7FE-F710-6721-E56F-98AC36A254A4}"/>
              </a:ext>
            </a:extLst>
          </p:cNvPr>
          <p:cNvCxnSpPr>
            <a:cxnSpLocks/>
          </p:cNvCxnSpPr>
          <p:nvPr/>
        </p:nvCxnSpPr>
        <p:spPr>
          <a:xfrm>
            <a:off x="370889" y="1775522"/>
            <a:ext cx="457169" cy="2447453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8411D05-FF1F-D8D4-EA43-C2122C78D2BA}"/>
              </a:ext>
            </a:extLst>
          </p:cNvPr>
          <p:cNvCxnSpPr>
            <a:cxnSpLocks/>
          </p:cNvCxnSpPr>
          <p:nvPr/>
        </p:nvCxnSpPr>
        <p:spPr>
          <a:xfrm>
            <a:off x="1112426" y="1673860"/>
            <a:ext cx="367116" cy="238723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CE04498-16F0-0F2F-81DF-1D05478C18A6}"/>
              </a:ext>
            </a:extLst>
          </p:cNvPr>
          <p:cNvCxnSpPr>
            <a:cxnSpLocks/>
          </p:cNvCxnSpPr>
          <p:nvPr/>
        </p:nvCxnSpPr>
        <p:spPr>
          <a:xfrm>
            <a:off x="1392312" y="1726565"/>
            <a:ext cx="289005" cy="220773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69B5DE3-C3C0-2273-6C15-F15DEE320650}"/>
              </a:ext>
            </a:extLst>
          </p:cNvPr>
          <p:cNvCxnSpPr>
            <a:cxnSpLocks/>
          </p:cNvCxnSpPr>
          <p:nvPr/>
        </p:nvCxnSpPr>
        <p:spPr>
          <a:xfrm>
            <a:off x="2406534" y="1624149"/>
            <a:ext cx="301473" cy="218194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C40147B-B05E-2898-6DFC-51049D79DB17}"/>
              </a:ext>
            </a:extLst>
          </p:cNvPr>
          <p:cNvCxnSpPr>
            <a:cxnSpLocks/>
          </p:cNvCxnSpPr>
          <p:nvPr/>
        </p:nvCxnSpPr>
        <p:spPr>
          <a:xfrm flipV="1">
            <a:off x="2752627" y="2044056"/>
            <a:ext cx="2855569" cy="522753"/>
          </a:xfrm>
          <a:prstGeom prst="line">
            <a:avLst/>
          </a:prstGeom>
          <a:ln w="19050">
            <a:solidFill>
              <a:srgbClr val="FC98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47EB7D6-6607-042C-89B1-FDD431BB6644}"/>
              </a:ext>
            </a:extLst>
          </p:cNvPr>
          <p:cNvCxnSpPr>
            <a:cxnSpLocks/>
          </p:cNvCxnSpPr>
          <p:nvPr/>
        </p:nvCxnSpPr>
        <p:spPr>
          <a:xfrm>
            <a:off x="6239119" y="2410343"/>
            <a:ext cx="3622416" cy="18123"/>
          </a:xfrm>
          <a:prstGeom prst="line">
            <a:avLst/>
          </a:prstGeom>
          <a:ln w="19050">
            <a:solidFill>
              <a:srgbClr val="FC980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8E86438-9B29-FCC6-72BB-ACE8EBBE04F3}"/>
              </a:ext>
            </a:extLst>
          </p:cNvPr>
          <p:cNvCxnSpPr>
            <a:cxnSpLocks/>
          </p:cNvCxnSpPr>
          <p:nvPr/>
        </p:nvCxnSpPr>
        <p:spPr>
          <a:xfrm>
            <a:off x="1055404" y="1726565"/>
            <a:ext cx="173843" cy="108912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74CFF14-413E-1DC3-04C4-068A21E04C2D}"/>
              </a:ext>
            </a:extLst>
          </p:cNvPr>
          <p:cNvCxnSpPr>
            <a:cxnSpLocks/>
          </p:cNvCxnSpPr>
          <p:nvPr/>
        </p:nvCxnSpPr>
        <p:spPr>
          <a:xfrm>
            <a:off x="2490354" y="1624149"/>
            <a:ext cx="281147" cy="218194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829D6E0-8C71-4A04-5F58-4DDE63FAD484}"/>
              </a:ext>
            </a:extLst>
          </p:cNvPr>
          <p:cNvCxnSpPr>
            <a:cxnSpLocks/>
          </p:cNvCxnSpPr>
          <p:nvPr/>
        </p:nvCxnSpPr>
        <p:spPr>
          <a:xfrm>
            <a:off x="3996690" y="1305715"/>
            <a:ext cx="201502" cy="22868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5B07A45-75DF-071D-3567-77C10CC3CDB8}"/>
              </a:ext>
            </a:extLst>
          </p:cNvPr>
          <p:cNvCxnSpPr>
            <a:cxnSpLocks/>
          </p:cNvCxnSpPr>
          <p:nvPr/>
        </p:nvCxnSpPr>
        <p:spPr>
          <a:xfrm>
            <a:off x="4086345" y="1447296"/>
            <a:ext cx="165168" cy="215903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56">
            <a:extLst>
              <a:ext uri="{FF2B5EF4-FFF2-40B4-BE49-F238E27FC236}">
                <a16:creationId xmlns:a16="http://schemas.microsoft.com/office/drawing/2014/main" id="{E4ABD155-DFBB-6352-49B3-DF459E59BA0E}"/>
              </a:ext>
            </a:extLst>
          </p:cNvPr>
          <p:cNvSpPr txBox="1"/>
          <p:nvPr/>
        </p:nvSpPr>
        <p:spPr>
          <a:xfrm rot="20959278">
            <a:off x="3773747" y="1953335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0" dirty="0">
                <a:solidFill>
                  <a:schemeClr val="accent6">
                    <a:lumMod val="75000"/>
                  </a:schemeClr>
                </a:solidFill>
              </a:rPr>
              <a:t>0° ID light extraction</a:t>
            </a:r>
          </a:p>
        </p:txBody>
      </p:sp>
      <p:sp>
        <p:nvSpPr>
          <p:cNvPr id="30" name="ZoneTexte 57">
            <a:extLst>
              <a:ext uri="{FF2B5EF4-FFF2-40B4-BE49-F238E27FC236}">
                <a16:creationId xmlns:a16="http://schemas.microsoft.com/office/drawing/2014/main" id="{AFE23D81-85C4-DA28-C8AE-9164C895D090}"/>
              </a:ext>
            </a:extLst>
          </p:cNvPr>
          <p:cNvSpPr txBox="1"/>
          <p:nvPr/>
        </p:nvSpPr>
        <p:spPr>
          <a:xfrm>
            <a:off x="7170910" y="2134086"/>
            <a:ext cx="277511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0" dirty="0">
                <a:solidFill>
                  <a:schemeClr val="accent6">
                    <a:lumMod val="75000"/>
                  </a:schemeClr>
                </a:solidFill>
              </a:rPr>
              <a:t>1.95° </a:t>
            </a:r>
            <a:r>
              <a:rPr lang="fr-FR" sz="1400" noProof="0" dirty="0" err="1">
                <a:solidFill>
                  <a:schemeClr val="accent6">
                    <a:lumMod val="75000"/>
                  </a:schemeClr>
                </a:solidFill>
              </a:rPr>
              <a:t>SuperBend</a:t>
            </a:r>
            <a:r>
              <a:rPr lang="fr-FR" sz="1400" noProof="0" dirty="0">
                <a:solidFill>
                  <a:schemeClr val="accent6">
                    <a:lumMod val="75000"/>
                  </a:schemeClr>
                </a:solidFill>
              </a:rPr>
              <a:t> light extraction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79FAB1F-983D-568A-98AF-DCBA7B930868}"/>
              </a:ext>
            </a:extLst>
          </p:cNvPr>
          <p:cNvCxnSpPr>
            <a:cxnSpLocks/>
          </p:cNvCxnSpPr>
          <p:nvPr/>
        </p:nvCxnSpPr>
        <p:spPr>
          <a:xfrm>
            <a:off x="5571721" y="1298291"/>
            <a:ext cx="180786" cy="223880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6A5B027-3A17-8521-FED8-A8AD96247E6E}"/>
              </a:ext>
            </a:extLst>
          </p:cNvPr>
          <p:cNvCxnSpPr>
            <a:cxnSpLocks/>
          </p:cNvCxnSpPr>
          <p:nvPr/>
        </p:nvCxnSpPr>
        <p:spPr>
          <a:xfrm>
            <a:off x="5642946" y="1305715"/>
            <a:ext cx="166414" cy="223138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B9871C7-1F82-56B8-4116-341C25163F6F}"/>
              </a:ext>
            </a:extLst>
          </p:cNvPr>
          <p:cNvCxnSpPr>
            <a:cxnSpLocks/>
          </p:cNvCxnSpPr>
          <p:nvPr/>
        </p:nvCxnSpPr>
        <p:spPr>
          <a:xfrm>
            <a:off x="7228172" y="1331364"/>
            <a:ext cx="75240" cy="216033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B51F92E-C0AC-F2E3-CEDD-504940C7F2C0}"/>
              </a:ext>
            </a:extLst>
          </p:cNvPr>
          <p:cNvCxnSpPr>
            <a:cxnSpLocks/>
          </p:cNvCxnSpPr>
          <p:nvPr/>
        </p:nvCxnSpPr>
        <p:spPr>
          <a:xfrm>
            <a:off x="7159101" y="1238818"/>
            <a:ext cx="102227" cy="223838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31B7FE7-246D-A2E1-A96F-3833D1D8D850}"/>
              </a:ext>
            </a:extLst>
          </p:cNvPr>
          <p:cNvCxnSpPr>
            <a:cxnSpLocks/>
          </p:cNvCxnSpPr>
          <p:nvPr/>
        </p:nvCxnSpPr>
        <p:spPr>
          <a:xfrm>
            <a:off x="8825383" y="1447296"/>
            <a:ext cx="43120" cy="207592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5F547BF-7644-B671-DEB9-FC7D45457CE3}"/>
              </a:ext>
            </a:extLst>
          </p:cNvPr>
          <p:cNvCxnSpPr>
            <a:cxnSpLocks/>
          </p:cNvCxnSpPr>
          <p:nvPr/>
        </p:nvCxnSpPr>
        <p:spPr>
          <a:xfrm>
            <a:off x="8755380" y="1409700"/>
            <a:ext cx="43467" cy="209003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AF954D2-94A9-3283-14D2-B760EE6D455B}"/>
              </a:ext>
            </a:extLst>
          </p:cNvPr>
          <p:cNvCxnSpPr>
            <a:cxnSpLocks/>
          </p:cNvCxnSpPr>
          <p:nvPr/>
        </p:nvCxnSpPr>
        <p:spPr>
          <a:xfrm flipH="1">
            <a:off x="10429791" y="1669141"/>
            <a:ext cx="99894" cy="220181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073F64B-559E-13B2-077C-69E41157BF91}"/>
              </a:ext>
            </a:extLst>
          </p:cNvPr>
          <p:cNvCxnSpPr>
            <a:cxnSpLocks/>
          </p:cNvCxnSpPr>
          <p:nvPr/>
        </p:nvCxnSpPr>
        <p:spPr>
          <a:xfrm flipH="1">
            <a:off x="10375809" y="1642498"/>
            <a:ext cx="87749" cy="2163593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4878D13-63D5-AF0E-8B9D-0BE4029925A4}"/>
              </a:ext>
            </a:extLst>
          </p:cNvPr>
          <p:cNvCxnSpPr>
            <a:cxnSpLocks/>
          </p:cNvCxnSpPr>
          <p:nvPr/>
        </p:nvCxnSpPr>
        <p:spPr>
          <a:xfrm flipH="1">
            <a:off x="11114432" y="1788160"/>
            <a:ext cx="77838" cy="2146143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81382A36-AA81-4316-5E46-C470EFE9ECB6}"/>
              </a:ext>
            </a:extLst>
          </p:cNvPr>
          <p:cNvCxnSpPr>
            <a:cxnSpLocks/>
          </p:cNvCxnSpPr>
          <p:nvPr/>
        </p:nvCxnSpPr>
        <p:spPr>
          <a:xfrm flipH="1">
            <a:off x="11768358" y="1921963"/>
            <a:ext cx="109492" cy="1787453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88B602F-98D5-4768-2AFC-8EC02EDD70C7}"/>
              </a:ext>
            </a:extLst>
          </p:cNvPr>
          <p:cNvCxnSpPr>
            <a:cxnSpLocks/>
          </p:cNvCxnSpPr>
          <p:nvPr/>
        </p:nvCxnSpPr>
        <p:spPr>
          <a:xfrm>
            <a:off x="1235640" y="2865120"/>
            <a:ext cx="188728" cy="125315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103">
            <a:extLst>
              <a:ext uri="{FF2B5EF4-FFF2-40B4-BE49-F238E27FC236}">
                <a16:creationId xmlns:a16="http://schemas.microsoft.com/office/drawing/2014/main" id="{9079632F-BD96-271C-A235-0844B0D3DCE7}"/>
              </a:ext>
            </a:extLst>
          </p:cNvPr>
          <p:cNvSpPr txBox="1"/>
          <p:nvPr/>
        </p:nvSpPr>
        <p:spPr>
          <a:xfrm rot="20940000">
            <a:off x="1651589" y="3314880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DNC1.01</a:t>
            </a:r>
          </a:p>
        </p:txBody>
      </p:sp>
      <p:sp>
        <p:nvSpPr>
          <p:cNvPr id="56" name="ZoneTexte 104">
            <a:extLst>
              <a:ext uri="{FF2B5EF4-FFF2-40B4-BE49-F238E27FC236}">
                <a16:creationId xmlns:a16="http://schemas.microsoft.com/office/drawing/2014/main" id="{7643486F-A278-99A5-3D84-AD994C8F477B}"/>
              </a:ext>
            </a:extLst>
          </p:cNvPr>
          <p:cNvSpPr txBox="1"/>
          <p:nvPr/>
        </p:nvSpPr>
        <p:spPr>
          <a:xfrm rot="21120000">
            <a:off x="2935077" y="3128432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DNL1.02</a:t>
            </a:r>
          </a:p>
        </p:txBody>
      </p:sp>
      <p:sp>
        <p:nvSpPr>
          <p:cNvPr id="58" name="ZoneTexte 105">
            <a:extLst>
              <a:ext uri="{FF2B5EF4-FFF2-40B4-BE49-F238E27FC236}">
                <a16:creationId xmlns:a16="http://schemas.microsoft.com/office/drawing/2014/main" id="{4DDE6CAC-090F-458A-1809-3C6BF583A484}"/>
              </a:ext>
            </a:extLst>
          </p:cNvPr>
          <p:cNvSpPr txBox="1"/>
          <p:nvPr/>
        </p:nvSpPr>
        <p:spPr>
          <a:xfrm rot="21349901">
            <a:off x="4411322" y="3006914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DNL1.03</a:t>
            </a:r>
          </a:p>
        </p:txBody>
      </p:sp>
      <p:sp>
        <p:nvSpPr>
          <p:cNvPr id="60" name="ZoneTexte 106">
            <a:extLst>
              <a:ext uri="{FF2B5EF4-FFF2-40B4-BE49-F238E27FC236}">
                <a16:creationId xmlns:a16="http://schemas.microsoft.com/office/drawing/2014/main" id="{02B47A24-B98F-86B3-13E4-8C857D81BB6B}"/>
              </a:ext>
            </a:extLst>
          </p:cNvPr>
          <p:cNvSpPr txBox="1"/>
          <p:nvPr/>
        </p:nvSpPr>
        <p:spPr>
          <a:xfrm>
            <a:off x="5819518" y="2972690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DNL1.04_SB</a:t>
            </a:r>
          </a:p>
        </p:txBody>
      </p:sp>
      <p:sp>
        <p:nvSpPr>
          <p:cNvPr id="62" name="ZoneTexte 107">
            <a:extLst>
              <a:ext uri="{FF2B5EF4-FFF2-40B4-BE49-F238E27FC236}">
                <a16:creationId xmlns:a16="http://schemas.microsoft.com/office/drawing/2014/main" id="{6F4E1E30-E099-A1C2-5F37-A475E0EFA93C}"/>
              </a:ext>
            </a:extLst>
          </p:cNvPr>
          <p:cNvSpPr txBox="1"/>
          <p:nvPr/>
        </p:nvSpPr>
        <p:spPr>
          <a:xfrm rot="15593720">
            <a:off x="329580" y="3423238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Matching In 1</a:t>
            </a:r>
          </a:p>
        </p:txBody>
      </p:sp>
      <p:sp>
        <p:nvSpPr>
          <p:cNvPr id="64" name="ZoneTexte 108">
            <a:extLst>
              <a:ext uri="{FF2B5EF4-FFF2-40B4-BE49-F238E27FC236}">
                <a16:creationId xmlns:a16="http://schemas.microsoft.com/office/drawing/2014/main" id="{38240371-110D-8A3D-8C35-4EE03D0F25EE}"/>
              </a:ext>
            </a:extLst>
          </p:cNvPr>
          <p:cNvSpPr txBox="1"/>
          <p:nvPr/>
        </p:nvSpPr>
        <p:spPr>
          <a:xfrm rot="15634221">
            <a:off x="939784" y="3227390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noProof="0" dirty="0"/>
              <a:t>Matching In 2</a:t>
            </a:r>
          </a:p>
        </p:txBody>
      </p:sp>
      <p:sp>
        <p:nvSpPr>
          <p:cNvPr id="66" name="ZoneTexte 109">
            <a:extLst>
              <a:ext uri="{FF2B5EF4-FFF2-40B4-BE49-F238E27FC236}">
                <a16:creationId xmlns:a16="http://schemas.microsoft.com/office/drawing/2014/main" id="{B7C188B8-1803-CB62-43E3-A6825A1D4C58}"/>
              </a:ext>
            </a:extLst>
          </p:cNvPr>
          <p:cNvSpPr txBox="1"/>
          <p:nvPr/>
        </p:nvSpPr>
        <p:spPr>
          <a:xfrm rot="240000">
            <a:off x="7512343" y="3031538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DNL1.05</a:t>
            </a:r>
          </a:p>
        </p:txBody>
      </p:sp>
      <p:sp>
        <p:nvSpPr>
          <p:cNvPr id="69" name="ZoneTexte 114">
            <a:extLst>
              <a:ext uri="{FF2B5EF4-FFF2-40B4-BE49-F238E27FC236}">
                <a16:creationId xmlns:a16="http://schemas.microsoft.com/office/drawing/2014/main" id="{5EC5D025-634D-B56D-C1D0-827AFC6E5C99}"/>
              </a:ext>
            </a:extLst>
          </p:cNvPr>
          <p:cNvSpPr txBox="1"/>
          <p:nvPr/>
        </p:nvSpPr>
        <p:spPr>
          <a:xfrm rot="480000">
            <a:off x="9061449" y="3204236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DNL1.06</a:t>
            </a:r>
          </a:p>
        </p:txBody>
      </p:sp>
      <p:sp>
        <p:nvSpPr>
          <p:cNvPr id="70" name="ZoneTexte 115">
            <a:extLst>
              <a:ext uri="{FF2B5EF4-FFF2-40B4-BE49-F238E27FC236}">
                <a16:creationId xmlns:a16="http://schemas.microsoft.com/office/drawing/2014/main" id="{EDFBAFC4-74A7-6413-478F-3A0BDA37DA98}"/>
              </a:ext>
            </a:extLst>
          </p:cNvPr>
          <p:cNvSpPr txBox="1"/>
          <p:nvPr/>
        </p:nvSpPr>
        <p:spPr>
          <a:xfrm rot="16415290">
            <a:off x="10245083" y="3307922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DNC1.07</a:t>
            </a:r>
          </a:p>
        </p:txBody>
      </p:sp>
      <p:sp>
        <p:nvSpPr>
          <p:cNvPr id="71" name="ZoneTexte 116">
            <a:extLst>
              <a:ext uri="{FF2B5EF4-FFF2-40B4-BE49-F238E27FC236}">
                <a16:creationId xmlns:a16="http://schemas.microsoft.com/office/drawing/2014/main" id="{AF211544-9FEB-37E6-AF76-F9E43B987021}"/>
              </a:ext>
            </a:extLst>
          </p:cNvPr>
          <p:cNvSpPr txBox="1"/>
          <p:nvPr/>
        </p:nvSpPr>
        <p:spPr>
          <a:xfrm rot="16555969">
            <a:off x="10730668" y="3540138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noProof="0" dirty="0"/>
              <a:t>Matching out</a:t>
            </a:r>
          </a:p>
        </p:txBody>
      </p:sp>
      <p:sp>
        <p:nvSpPr>
          <p:cNvPr id="72" name="Flèche : droite 71">
            <a:extLst>
              <a:ext uri="{FF2B5EF4-FFF2-40B4-BE49-F238E27FC236}">
                <a16:creationId xmlns:a16="http://schemas.microsoft.com/office/drawing/2014/main" id="{50424D79-E33F-46F0-4A5A-C25FCEE20021}"/>
              </a:ext>
            </a:extLst>
          </p:cNvPr>
          <p:cNvSpPr/>
          <p:nvPr/>
        </p:nvSpPr>
        <p:spPr>
          <a:xfrm rot="21026487">
            <a:off x="2043433" y="2010978"/>
            <a:ext cx="3734779" cy="537760"/>
          </a:xfrm>
          <a:prstGeom prst="rightArrow">
            <a:avLst/>
          </a:prstGeom>
          <a:solidFill>
            <a:srgbClr val="FFCC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73" name="Flèche : droite 72">
            <a:extLst>
              <a:ext uri="{FF2B5EF4-FFF2-40B4-BE49-F238E27FC236}">
                <a16:creationId xmlns:a16="http://schemas.microsoft.com/office/drawing/2014/main" id="{3EDBB149-3CED-4B1C-7B49-9B02255F40BF}"/>
              </a:ext>
            </a:extLst>
          </p:cNvPr>
          <p:cNvSpPr/>
          <p:nvPr/>
        </p:nvSpPr>
        <p:spPr>
          <a:xfrm>
            <a:off x="7218736" y="2026982"/>
            <a:ext cx="2939001" cy="594491"/>
          </a:xfrm>
          <a:prstGeom prst="rightArrow">
            <a:avLst/>
          </a:prstGeom>
          <a:solidFill>
            <a:srgbClr val="FFCC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74" name="ZoneTexte 152">
            <a:extLst>
              <a:ext uri="{FF2B5EF4-FFF2-40B4-BE49-F238E27FC236}">
                <a16:creationId xmlns:a16="http://schemas.microsoft.com/office/drawing/2014/main" id="{945014E3-48D5-6585-5577-3247BD92DD7E}"/>
              </a:ext>
            </a:extLst>
          </p:cNvPr>
          <p:cNvSpPr txBox="1"/>
          <p:nvPr/>
        </p:nvSpPr>
        <p:spPr>
          <a:xfrm>
            <a:off x="2844798" y="3538114"/>
            <a:ext cx="644127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noProof="0" dirty="0">
                <a:solidFill>
                  <a:schemeClr val="accent1"/>
                </a:solidFill>
              </a:rPr>
              <a:t>Chambre à vide pour un cellule 7BA standard </a:t>
            </a:r>
            <a:r>
              <a:rPr lang="fr-FR" sz="1600" noProof="0" dirty="0">
                <a:solidFill>
                  <a:schemeClr val="accent1"/>
                </a:solidFill>
              </a:rPr>
              <a:t>(</a:t>
            </a:r>
            <a:r>
              <a:rPr lang="fr-FR" sz="1600" noProof="0" dirty="0">
                <a:solidFill>
                  <a:srgbClr val="FF0000"/>
                </a:solidFill>
              </a:rPr>
              <a:t>16 m</a:t>
            </a:r>
            <a:r>
              <a:rPr lang="fr-FR" sz="1600" noProof="0" dirty="0">
                <a:solidFill>
                  <a:schemeClr val="accent1"/>
                </a:solidFill>
              </a:rPr>
              <a:t>)</a:t>
            </a:r>
            <a:endParaRPr lang="fr-FR" sz="1600" noProof="0" dirty="0">
              <a:solidFill>
                <a:schemeClr val="accent1"/>
              </a:solidFill>
              <a:cs typeface="Arial"/>
            </a:endParaRPr>
          </a:p>
          <a:p>
            <a:pPr algn="ctr"/>
            <a:r>
              <a:rPr lang="fr-FR" sz="1600" noProof="0" dirty="0">
                <a:solidFill>
                  <a:schemeClr val="accent1"/>
                </a:solidFill>
                <a:sym typeface="Wingdings" panose="05000000000000000000" pitchFamily="2" charset="2"/>
              </a:rPr>
              <a:t>Assemblage de </a:t>
            </a:r>
            <a:r>
              <a:rPr lang="fr-FR" sz="1600" noProof="0" dirty="0">
                <a:solidFill>
                  <a:srgbClr val="FF0000"/>
                </a:solidFill>
              </a:rPr>
              <a:t>10 chambres </a:t>
            </a:r>
            <a:r>
              <a:rPr lang="fr-FR" sz="1600" noProof="0" dirty="0">
                <a:solidFill>
                  <a:schemeClr val="accent1"/>
                </a:solidFill>
              </a:rPr>
              <a:t>en un unique secteur (étuvage ex-situ)</a:t>
            </a:r>
            <a:endParaRPr lang="fr-FR" sz="1600" noProof="0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CD8C80A-B722-9D90-7083-998FCE4A0293}"/>
              </a:ext>
            </a:extLst>
          </p:cNvPr>
          <p:cNvSpPr/>
          <p:nvPr/>
        </p:nvSpPr>
        <p:spPr>
          <a:xfrm rot="21169402">
            <a:off x="1142833" y="2172989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77" name="ZoneTexte 155">
            <a:extLst>
              <a:ext uri="{FF2B5EF4-FFF2-40B4-BE49-F238E27FC236}">
                <a16:creationId xmlns:a16="http://schemas.microsoft.com/office/drawing/2014/main" id="{01CF7F7F-9C39-512C-AF12-B500AF4CC9B6}"/>
              </a:ext>
            </a:extLst>
          </p:cNvPr>
          <p:cNvSpPr txBox="1"/>
          <p:nvPr/>
        </p:nvSpPr>
        <p:spPr>
          <a:xfrm rot="21113737">
            <a:off x="969615" y="2257098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ABCB9C-9A95-2BFC-4252-A82D5B5F9307}"/>
              </a:ext>
            </a:extLst>
          </p:cNvPr>
          <p:cNvSpPr/>
          <p:nvPr/>
        </p:nvSpPr>
        <p:spPr>
          <a:xfrm rot="21169402">
            <a:off x="2475358" y="1961417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79" name="ZoneTexte 157">
            <a:extLst>
              <a:ext uri="{FF2B5EF4-FFF2-40B4-BE49-F238E27FC236}">
                <a16:creationId xmlns:a16="http://schemas.microsoft.com/office/drawing/2014/main" id="{C51A857F-B0DD-0739-1318-4A5541021A0A}"/>
              </a:ext>
            </a:extLst>
          </p:cNvPr>
          <p:cNvSpPr txBox="1"/>
          <p:nvPr/>
        </p:nvSpPr>
        <p:spPr>
          <a:xfrm rot="21113737">
            <a:off x="2290656" y="2046695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69998B6-F5F0-A47F-B438-6E885996284D}"/>
              </a:ext>
            </a:extLst>
          </p:cNvPr>
          <p:cNvSpPr/>
          <p:nvPr/>
        </p:nvSpPr>
        <p:spPr>
          <a:xfrm rot="21169402">
            <a:off x="4053309" y="1756548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81" name="ZoneTexte 159">
            <a:extLst>
              <a:ext uri="{FF2B5EF4-FFF2-40B4-BE49-F238E27FC236}">
                <a16:creationId xmlns:a16="http://schemas.microsoft.com/office/drawing/2014/main" id="{4CB3C5A9-311F-3B4D-9CAA-59713348E4F4}"/>
              </a:ext>
            </a:extLst>
          </p:cNvPr>
          <p:cNvSpPr txBox="1"/>
          <p:nvPr/>
        </p:nvSpPr>
        <p:spPr>
          <a:xfrm rot="21113737">
            <a:off x="3880091" y="1840657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DB126FD-B32C-BDFA-88E2-000DF65627D2}"/>
              </a:ext>
            </a:extLst>
          </p:cNvPr>
          <p:cNvSpPr/>
          <p:nvPr/>
        </p:nvSpPr>
        <p:spPr>
          <a:xfrm rot="21401973">
            <a:off x="5617433" y="1566889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83" name="ZoneTexte 161">
            <a:extLst>
              <a:ext uri="{FF2B5EF4-FFF2-40B4-BE49-F238E27FC236}">
                <a16:creationId xmlns:a16="http://schemas.microsoft.com/office/drawing/2014/main" id="{2DC0B064-8CF6-E6C3-807B-61128F126DCB}"/>
              </a:ext>
            </a:extLst>
          </p:cNvPr>
          <p:cNvSpPr txBox="1"/>
          <p:nvPr/>
        </p:nvSpPr>
        <p:spPr>
          <a:xfrm>
            <a:off x="5444215" y="1650998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55BD4E-7A8C-774D-4751-0CE6700D18C6}"/>
              </a:ext>
            </a:extLst>
          </p:cNvPr>
          <p:cNvSpPr/>
          <p:nvPr/>
        </p:nvSpPr>
        <p:spPr>
          <a:xfrm>
            <a:off x="7191990" y="1749892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85" name="ZoneTexte 163">
            <a:extLst>
              <a:ext uri="{FF2B5EF4-FFF2-40B4-BE49-F238E27FC236}">
                <a16:creationId xmlns:a16="http://schemas.microsoft.com/office/drawing/2014/main" id="{BFE1620B-EFC3-CA8C-6F17-1C8EF305456E}"/>
              </a:ext>
            </a:extLst>
          </p:cNvPr>
          <p:cNvSpPr txBox="1"/>
          <p:nvPr/>
        </p:nvSpPr>
        <p:spPr>
          <a:xfrm rot="323136">
            <a:off x="7014364" y="1838213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6C9E91-5180-C393-C2AD-A0DC48639DF8}"/>
              </a:ext>
            </a:extLst>
          </p:cNvPr>
          <p:cNvSpPr/>
          <p:nvPr/>
        </p:nvSpPr>
        <p:spPr>
          <a:xfrm>
            <a:off x="8773117" y="1844821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87" name="ZoneTexte 166">
            <a:extLst>
              <a:ext uri="{FF2B5EF4-FFF2-40B4-BE49-F238E27FC236}">
                <a16:creationId xmlns:a16="http://schemas.microsoft.com/office/drawing/2014/main" id="{A544980B-ED01-2880-7437-FF6E6672777E}"/>
              </a:ext>
            </a:extLst>
          </p:cNvPr>
          <p:cNvSpPr txBox="1"/>
          <p:nvPr/>
        </p:nvSpPr>
        <p:spPr>
          <a:xfrm rot="323136">
            <a:off x="8570199" y="1946301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00DD0C3-DE53-ACB7-2F45-9EE03648A328}"/>
              </a:ext>
            </a:extLst>
          </p:cNvPr>
          <p:cNvSpPr/>
          <p:nvPr/>
        </p:nvSpPr>
        <p:spPr>
          <a:xfrm>
            <a:off x="10443480" y="2255943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89" name="ZoneTexte 168">
            <a:extLst>
              <a:ext uri="{FF2B5EF4-FFF2-40B4-BE49-F238E27FC236}">
                <a16:creationId xmlns:a16="http://schemas.microsoft.com/office/drawing/2014/main" id="{23F1882B-039D-925A-F26C-7E7AD7542563}"/>
              </a:ext>
            </a:extLst>
          </p:cNvPr>
          <p:cNvSpPr txBox="1"/>
          <p:nvPr/>
        </p:nvSpPr>
        <p:spPr>
          <a:xfrm rot="323136">
            <a:off x="10240562" y="2357423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F93E8B7-3479-FFCD-14EA-29C9A71FAEA7}"/>
              </a:ext>
            </a:extLst>
          </p:cNvPr>
          <p:cNvSpPr/>
          <p:nvPr/>
        </p:nvSpPr>
        <p:spPr>
          <a:xfrm rot="227290">
            <a:off x="11184899" y="2323302"/>
            <a:ext cx="52753" cy="98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91" name="ZoneTexte 170">
            <a:extLst>
              <a:ext uri="{FF2B5EF4-FFF2-40B4-BE49-F238E27FC236}">
                <a16:creationId xmlns:a16="http://schemas.microsoft.com/office/drawing/2014/main" id="{07A0A006-39F8-54EB-CACD-21DAB65FE79A}"/>
              </a:ext>
            </a:extLst>
          </p:cNvPr>
          <p:cNvSpPr txBox="1"/>
          <p:nvPr/>
        </p:nvSpPr>
        <p:spPr>
          <a:xfrm rot="323136">
            <a:off x="10952140" y="2456575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noProof="0" dirty="0"/>
              <a:t>BPM</a:t>
            </a: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22F1DF8A-282A-43F0-3623-37AF30781B80}"/>
              </a:ext>
            </a:extLst>
          </p:cNvPr>
          <p:cNvCxnSpPr>
            <a:cxnSpLocks/>
          </p:cNvCxnSpPr>
          <p:nvPr/>
        </p:nvCxnSpPr>
        <p:spPr>
          <a:xfrm>
            <a:off x="11245023" y="1803989"/>
            <a:ext cx="5429" cy="64512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13">
            <a:extLst>
              <a:ext uri="{FF2B5EF4-FFF2-40B4-BE49-F238E27FC236}">
                <a16:creationId xmlns:a16="http://schemas.microsoft.com/office/drawing/2014/main" id="{B30DD9FA-836F-EBEB-BAF7-1D459F799937}"/>
              </a:ext>
            </a:extLst>
          </p:cNvPr>
          <p:cNvSpPr txBox="1"/>
          <p:nvPr/>
        </p:nvSpPr>
        <p:spPr>
          <a:xfrm>
            <a:off x="9584793" y="4359054"/>
            <a:ext cx="2579479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noProof="0" dirty="0">
                <a:solidFill>
                  <a:srgbClr val="C00000"/>
                </a:solidFill>
              </a:rPr>
              <a:t>Matériau :</a:t>
            </a:r>
          </a:p>
          <a:p>
            <a:pPr algn="ctr"/>
            <a:r>
              <a:rPr lang="fr-FR" noProof="0" dirty="0">
                <a:solidFill>
                  <a:srgbClr val="C00000"/>
                </a:solidFill>
              </a:rPr>
              <a:t>Cu-OFS ou </a:t>
            </a:r>
            <a:r>
              <a:rPr lang="fr-FR" noProof="0" dirty="0" err="1">
                <a:solidFill>
                  <a:srgbClr val="C00000"/>
                </a:solidFill>
              </a:rPr>
              <a:t>CuCrZr</a:t>
            </a:r>
            <a:endParaRPr lang="fr-FR" noProof="0" dirty="0">
              <a:solidFill>
                <a:srgbClr val="C00000"/>
              </a:solidFill>
            </a:endParaRPr>
          </a:p>
          <a:p>
            <a:pPr algn="ctr"/>
            <a:r>
              <a:rPr lang="fr-FR" noProof="0" dirty="0">
                <a:solidFill>
                  <a:srgbClr val="C00000"/>
                </a:solidFill>
              </a:rPr>
              <a:t>avec </a:t>
            </a:r>
            <a:r>
              <a:rPr lang="fr-FR" noProof="0" dirty="0" err="1">
                <a:solidFill>
                  <a:srgbClr val="C00000"/>
                </a:solidFill>
              </a:rPr>
              <a:t>dépot</a:t>
            </a:r>
            <a:r>
              <a:rPr lang="fr-FR" noProof="0" dirty="0">
                <a:solidFill>
                  <a:srgbClr val="C00000"/>
                </a:solidFill>
              </a:rPr>
              <a:t> de NEG</a:t>
            </a:r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8A1A14C1-B5DC-3033-75CB-788AF5FEC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908" y="5572844"/>
            <a:ext cx="846226" cy="844111"/>
          </a:xfrm>
          <a:prstGeom prst="rect">
            <a:avLst/>
          </a:prstGeom>
        </p:spPr>
      </p:pic>
      <p:pic>
        <p:nvPicPr>
          <p:cNvPr id="102" name="Graphique 21">
            <a:extLst>
              <a:ext uri="{FF2B5EF4-FFF2-40B4-BE49-F238E27FC236}">
                <a16:creationId xmlns:a16="http://schemas.microsoft.com/office/drawing/2014/main" id="{C8D076F4-A7C4-0CD3-8AFC-6B027570C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1510" y="5679073"/>
            <a:ext cx="1953087" cy="596032"/>
          </a:xfrm>
          <a:prstGeom prst="rect">
            <a:avLst/>
          </a:prstGeom>
        </p:spPr>
      </p:pic>
      <p:sp>
        <p:nvSpPr>
          <p:cNvPr id="103" name="ZoneTexte 3">
            <a:extLst>
              <a:ext uri="{FF2B5EF4-FFF2-40B4-BE49-F238E27FC236}">
                <a16:creationId xmlns:a16="http://schemas.microsoft.com/office/drawing/2014/main" id="{13758EEF-8ED2-5E36-70D0-DBAED2C6FC91}"/>
              </a:ext>
            </a:extLst>
          </p:cNvPr>
          <p:cNvSpPr txBox="1"/>
          <p:nvPr/>
        </p:nvSpPr>
        <p:spPr>
          <a:xfrm>
            <a:off x="9917753" y="529606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Marchés innovants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0E7D49-A11D-EBAE-A8B5-A628E844D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59" y="4885265"/>
            <a:ext cx="5953125" cy="17716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43E3E4-7F12-0A6F-6A84-218050919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064226" y="4395705"/>
            <a:ext cx="1260000" cy="2715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6566139-61E5-A0D5-800C-ADEE572D9B8B}"/>
              </a:ext>
            </a:extLst>
          </p:cNvPr>
          <p:cNvSpPr txBox="1"/>
          <p:nvPr/>
        </p:nvSpPr>
        <p:spPr>
          <a:xfrm>
            <a:off x="6624888" y="4627350"/>
            <a:ext cx="22126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noProof="0" dirty="0" err="1">
                <a:solidFill>
                  <a:schemeClr val="accent1"/>
                </a:solidFill>
              </a:rPr>
              <a:t>Chamber</a:t>
            </a:r>
            <a:r>
              <a:rPr lang="fr-FR" noProof="0" dirty="0">
                <a:solidFill>
                  <a:schemeClr val="accent1"/>
                </a:solidFill>
              </a:rPr>
              <a:t> 3 mm gap</a:t>
            </a:r>
          </a:p>
          <a:p>
            <a:r>
              <a:rPr lang="fr-FR" noProof="0" dirty="0">
                <a:solidFill>
                  <a:schemeClr val="accent1"/>
                </a:solidFill>
              </a:rPr>
              <a:t> “</a:t>
            </a:r>
            <a:r>
              <a:rPr lang="fr-FR" noProof="0" dirty="0" err="1">
                <a:solidFill>
                  <a:schemeClr val="accent1"/>
                </a:solidFill>
              </a:rPr>
              <a:t>Keyhole</a:t>
            </a:r>
            <a:r>
              <a:rPr lang="fr-FR" noProof="0" dirty="0">
                <a:solidFill>
                  <a:schemeClr val="accent1"/>
                </a:solidFill>
              </a:rPr>
              <a:t> profile”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2AEE41-89C3-023C-A7F6-9C0D30A7DFE7}"/>
              </a:ext>
            </a:extLst>
          </p:cNvPr>
          <p:cNvSpPr txBox="1"/>
          <p:nvPr/>
        </p:nvSpPr>
        <p:spPr>
          <a:xfrm>
            <a:off x="155106" y="4473388"/>
            <a:ext cx="5943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noProof="0" dirty="0">
                <a:cs typeface="Arial"/>
              </a:rPr>
              <a:t>Prototypes de chambres dipôle reçus en 2024: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0C1D28-8823-47A7-F2E5-358F971EA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77450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2AA9-6466-7560-C60D-62A0D83D6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4BCF1-71D1-FFD0-559F-9103E6BE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Chambres à Vide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3F72E1-6243-C588-8744-024775565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18</a:t>
            </a:fld>
            <a:endParaRPr lang="fr-FR" noProof="0" dirty="0"/>
          </a:p>
        </p:txBody>
      </p: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2ABEC21-FA31-7B4A-1C7D-181C2869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519" y="601476"/>
            <a:ext cx="6341409" cy="27773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3E3536-A650-2A14-1D6A-3375A919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37" r="69135" b="12913"/>
          <a:stretch>
            <a:fillRect/>
          </a:stretch>
        </p:blipFill>
        <p:spPr>
          <a:xfrm>
            <a:off x="609599" y="5450359"/>
            <a:ext cx="2438402" cy="12937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DD9136A-3F6F-D073-6C95-67036DD2CFB2}"/>
              </a:ext>
            </a:extLst>
          </p:cNvPr>
          <p:cNvSpPr txBox="1"/>
          <p:nvPr/>
        </p:nvSpPr>
        <p:spPr>
          <a:xfrm>
            <a:off x="1" y="735106"/>
            <a:ext cx="579119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 noProof="0" dirty="0">
                <a:cs typeface="Arial"/>
              </a:rPr>
              <a:t>Plusieurs problématiques impactent le design des chambres à vides et sont difficiles à concilier :</a:t>
            </a:r>
            <a:endParaRPr lang="fr-FR" noProof="0" dirty="0"/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Gestion de la puissance photon déposée.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Passage des aimants.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Passage du rayonnement utilisateur.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Fréquence de coupure EM des chambres à l'emplacement des correcteurs rapides.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Emplacement pour zones de pompage.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cs typeface="Arial"/>
              </a:rPr>
              <a:t>Impédance géométrique du faisceau.</a:t>
            </a:r>
          </a:p>
        </p:txBody>
      </p:sp>
      <p:pic>
        <p:nvPicPr>
          <p:cNvPr id="23" name="Image 22" descr="Une image contenant texte, capture d’écran, ligne, Parallèle&#10;&#10;Le contenu généré par l’IA peut être incorrect.">
            <a:extLst>
              <a:ext uri="{FF2B5EF4-FFF2-40B4-BE49-F238E27FC236}">
                <a16:creationId xmlns:a16="http://schemas.microsoft.com/office/drawing/2014/main" id="{F2E8BE67-6800-E100-0474-530921B2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9865"/>
            <a:ext cx="12192000" cy="1102316"/>
          </a:xfrm>
          <a:prstGeom prst="rect">
            <a:avLst/>
          </a:prstGeom>
        </p:spPr>
      </p:pic>
      <p:pic>
        <p:nvPicPr>
          <p:cNvPr id="25" name="Image 24" descr="Une image contenant texte, ligne, jaune&#10;&#10;Le contenu généré par l’IA peut être incorrect.">
            <a:extLst>
              <a:ext uri="{FF2B5EF4-FFF2-40B4-BE49-F238E27FC236}">
                <a16:creationId xmlns:a16="http://schemas.microsoft.com/office/drawing/2014/main" id="{1B89CA44-7141-2F68-198B-CA146E1FC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" y="4597773"/>
            <a:ext cx="12058650" cy="8001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49748A7-C9A7-2844-C1E5-2EDDA8F83E53}"/>
              </a:ext>
            </a:extLst>
          </p:cNvPr>
          <p:cNvSpPr txBox="1"/>
          <p:nvPr/>
        </p:nvSpPr>
        <p:spPr>
          <a:xfrm>
            <a:off x="2940423" y="5934635"/>
            <a:ext cx="19005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noProof="0" dirty="0">
                <a:cs typeface="Arial"/>
              </a:rPr>
              <a:t>Canaux de refroidissement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B4BEC78-BEB3-FFBB-977E-065D238536D9}"/>
              </a:ext>
            </a:extLst>
          </p:cNvPr>
          <p:cNvCxnSpPr/>
          <p:nvPr/>
        </p:nvCxnSpPr>
        <p:spPr>
          <a:xfrm flipH="1">
            <a:off x="2554940" y="6131857"/>
            <a:ext cx="690283" cy="19722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30810B-9EA7-4AA1-DFF1-AE0789300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2825606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D673C9-EC2C-ADB8-B0C0-13957B935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6876B1-316C-96F7-C944-7746DCEF8F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19</a:t>
            </a:fld>
            <a:endParaRPr lang="fr-FR" noProof="0" dirty="0"/>
          </a:p>
        </p:txBody>
      </p:sp>
      <p:pic>
        <p:nvPicPr>
          <p:cNvPr id="7" name="Image 6" descr="Une image contenant diagramme, Plan, capture d’écran, pixel&#10;&#10;Le contenu généré par l’IA peut être incorrect.">
            <a:extLst>
              <a:ext uri="{FF2B5EF4-FFF2-40B4-BE49-F238E27FC236}">
                <a16:creationId xmlns:a16="http://schemas.microsoft.com/office/drawing/2014/main" id="{F880100F-64EE-CE4B-7F3F-25F5EC58CB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144" y="4437112"/>
            <a:ext cx="3320966" cy="1800000"/>
          </a:xfrm>
          <a:prstGeom prst="rect">
            <a:avLst/>
          </a:prstGeom>
        </p:spPr>
      </p:pic>
      <p:pic>
        <p:nvPicPr>
          <p:cNvPr id="11" name="Image 10" descr="Une image contenant cercle, capture d’écran, diagramme, carte&#10;&#10;Le contenu généré par l’IA peut être incorrect.">
            <a:extLst>
              <a:ext uri="{FF2B5EF4-FFF2-40B4-BE49-F238E27FC236}">
                <a16:creationId xmlns:a16="http://schemas.microsoft.com/office/drawing/2014/main" id="{18A8C2C7-2618-DB8C-9736-8A9C7CB1DA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17" y="4437112"/>
            <a:ext cx="2827148" cy="180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41C725D-AA7D-78FC-D129-B4B0A36C6437}"/>
              </a:ext>
            </a:extLst>
          </p:cNvPr>
          <p:cNvSpPr txBox="1"/>
          <p:nvPr/>
        </p:nvSpPr>
        <p:spPr>
          <a:xfrm>
            <a:off x="911425" y="3400172"/>
            <a:ext cx="100453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noProof="0" dirty="0">
                <a:ea typeface="+mn-lt"/>
                <a:cs typeface="+mn-lt"/>
              </a:rPr>
              <a:t>Une fois la maille "stabilisé", toutes les interférences entre les</a:t>
            </a:r>
            <a:endParaRPr lang="fr-FR" b="1" noProof="0" dirty="0">
              <a:cs typeface="Arial"/>
            </a:endParaRPr>
          </a:p>
          <a:p>
            <a:pPr algn="ctr"/>
            <a:r>
              <a:rPr lang="fr-FR" b="1" noProof="0" dirty="0">
                <a:ea typeface="+mn-lt"/>
                <a:cs typeface="+mn-lt"/>
              </a:rPr>
              <a:t>chambres à vide "photon" et les éléments magnétiques doivent être identifiées.</a:t>
            </a:r>
          </a:p>
        </p:txBody>
      </p:sp>
      <p:pic>
        <p:nvPicPr>
          <p:cNvPr id="24" name="Image 23" descr="Une image contenant capture d’écran, Caractère coloré, diagramme, cercle&#10;&#10;Le contenu généré par l’IA peut être incorrect.">
            <a:extLst>
              <a:ext uri="{FF2B5EF4-FFF2-40B4-BE49-F238E27FC236}">
                <a16:creationId xmlns:a16="http://schemas.microsoft.com/office/drawing/2014/main" id="{CB1D27EB-F8FF-0E68-5B50-CD980596D0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6030" y="1292788"/>
            <a:ext cx="2468846" cy="1800000"/>
          </a:xfrm>
          <a:prstGeom prst="rect">
            <a:avLst/>
          </a:prstGeom>
        </p:spPr>
      </p:pic>
      <p:pic>
        <p:nvPicPr>
          <p:cNvPr id="26" name="Image 25" descr="Une image contenant diagramme, text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F20AAAE0-9F5C-56CA-7B5C-4F97B19D88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63" y="1292788"/>
            <a:ext cx="1666329" cy="1800000"/>
          </a:xfrm>
          <a:prstGeom prst="rect">
            <a:avLst/>
          </a:prstGeom>
        </p:spPr>
      </p:pic>
      <p:pic>
        <p:nvPicPr>
          <p:cNvPr id="28" name="Image 27" descr="Une image contenant diagramme, carte&#10;&#10;Le contenu généré par l’IA peut être incorrect.">
            <a:extLst>
              <a:ext uri="{FF2B5EF4-FFF2-40B4-BE49-F238E27FC236}">
                <a16:creationId xmlns:a16="http://schemas.microsoft.com/office/drawing/2014/main" id="{438FE9C0-7E2E-E654-2CB0-D8F699C08E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436" y="4437112"/>
            <a:ext cx="3320966" cy="1800000"/>
          </a:xfrm>
          <a:prstGeom prst="rect">
            <a:avLst/>
          </a:prstGeom>
        </p:spPr>
      </p:pic>
      <p:pic>
        <p:nvPicPr>
          <p:cNvPr id="30" name="Image 29" descr="Une image contenant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4C80CBC3-9F5E-877D-AFA5-57F65D66CC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899" y="4437112"/>
            <a:ext cx="2623149" cy="1800000"/>
          </a:xfrm>
          <a:prstGeom prst="rect">
            <a:avLst/>
          </a:prstGeom>
        </p:spPr>
      </p:pic>
      <p:pic>
        <p:nvPicPr>
          <p:cNvPr id="32" name="Image 31" descr="Une image contenant cercle, diagramme, carte&#10;&#10;Le contenu généré par l’IA peut être incorrect.">
            <a:extLst>
              <a:ext uri="{FF2B5EF4-FFF2-40B4-BE49-F238E27FC236}">
                <a16:creationId xmlns:a16="http://schemas.microsoft.com/office/drawing/2014/main" id="{7A8BA8C0-C272-1878-78AD-DC2817F6A5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790" y="1292788"/>
            <a:ext cx="2717664" cy="1800000"/>
          </a:xfrm>
          <a:prstGeom prst="rect">
            <a:avLst/>
          </a:prstGeom>
        </p:spPr>
      </p:pic>
      <p:pic>
        <p:nvPicPr>
          <p:cNvPr id="34" name="Image 33" descr="Une image contenant carte, diagramm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70BB51A-78B3-4C85-F4D5-9AC6946B9C6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421" y="1292788"/>
            <a:ext cx="1800200" cy="1800000"/>
          </a:xfrm>
          <a:prstGeom prst="rect">
            <a:avLst/>
          </a:prstGeom>
        </p:spPr>
      </p:pic>
      <p:pic>
        <p:nvPicPr>
          <p:cNvPr id="36" name="Image 35" descr="Une image contenant diagramme, carte&#10;&#10;Le contenu généré par l’IA peut être incorrect.">
            <a:extLst>
              <a:ext uri="{FF2B5EF4-FFF2-40B4-BE49-F238E27FC236}">
                <a16:creationId xmlns:a16="http://schemas.microsoft.com/office/drawing/2014/main" id="{CF4CDBC6-E6CC-125D-61A6-E0CD70C2D2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454" y="1292788"/>
            <a:ext cx="2717664" cy="180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1CA3F8-F2D3-7073-324B-1483359090A3}"/>
              </a:ext>
            </a:extLst>
          </p:cNvPr>
          <p:cNvSpPr txBox="1"/>
          <p:nvPr/>
        </p:nvSpPr>
        <p:spPr>
          <a:xfrm>
            <a:off x="1779943" y="705343"/>
            <a:ext cx="889859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b="1" noProof="0" dirty="0">
                <a:ea typeface="+mn-lt"/>
                <a:cs typeface="+mn-lt"/>
              </a:rPr>
              <a:t>Une très grande variété d'aimants permanents et d'aimants électromagnétiques</a:t>
            </a:r>
            <a:endParaRPr lang="fr-FR" noProof="0" dirty="0">
              <a:cs typeface="Arial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C15A708-E0B6-8F36-090C-E1F702E74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Interférences entre Chambres à Vide et Aimants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7723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F265C-E450-B54F-CFB9-15065D95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A937B-EAF0-DCB9-D4D4-B8262E3F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Plan de la Présentation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CE3AE-027D-BF16-2F18-FB8B4424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5CCD10-5D62-8A60-9D4F-B2EB4957F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</a:t>
            </a:fld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8B96AF-E95B-2D92-5B6B-F294D684E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fr-FR" noProof="0" dirty="0">
                <a:latin typeface="Arial"/>
                <a:cs typeface="Arial"/>
              </a:rPr>
              <a:t>Introduction</a:t>
            </a:r>
          </a:p>
          <a:p>
            <a:endParaRPr lang="fr-FR" noProof="0" dirty="0"/>
          </a:p>
          <a:p>
            <a:r>
              <a:rPr lang="fr-FR" noProof="0" dirty="0">
                <a:latin typeface="Arial"/>
                <a:cs typeface="Arial"/>
              </a:rPr>
              <a:t>SOLEIL II en quelques mots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noProof="0" dirty="0">
                <a:latin typeface="Arial"/>
                <a:cs typeface="Arial"/>
              </a:rPr>
              <a:t>Organisation</a:t>
            </a:r>
          </a:p>
          <a:p>
            <a:endParaRPr lang="fr-FR" noProof="0" dirty="0"/>
          </a:p>
          <a:p>
            <a:r>
              <a:rPr lang="fr-FR" noProof="0" dirty="0">
                <a:latin typeface="Arial"/>
                <a:cs typeface="Arial"/>
              </a:rPr>
              <a:t>Début de la phase de construction de SOLEIL II</a:t>
            </a:r>
            <a:endParaRPr lang="fr-FR" noProof="0" dirty="0"/>
          </a:p>
          <a:p>
            <a:endParaRPr lang="fr-FR" noProof="0" dirty="0"/>
          </a:p>
          <a:p>
            <a:r>
              <a:rPr lang="fr-FR" noProof="0" dirty="0">
                <a:latin typeface="Arial"/>
                <a:cs typeface="Arial"/>
              </a:rPr>
              <a:t>Première réalisations et prototypes</a:t>
            </a:r>
          </a:p>
          <a:p>
            <a:endParaRPr lang="fr-FR" dirty="0">
              <a:latin typeface="Arial"/>
              <a:cs typeface="Arial"/>
            </a:endParaRPr>
          </a:p>
          <a:p>
            <a:r>
              <a:rPr lang="fr-FR" noProof="0" dirty="0">
                <a:latin typeface="Arial"/>
                <a:cs typeface="Arial"/>
              </a:rPr>
              <a:t>Conclusion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00036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8A85-BD83-E3A6-3052-9FA6D4CEE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odèle réduit&#10;&#10;Le contenu généré par l’IA peut être incorrect.">
            <a:extLst>
              <a:ext uri="{FF2B5EF4-FFF2-40B4-BE49-F238E27FC236}">
                <a16:creationId xmlns:a16="http://schemas.microsoft.com/office/drawing/2014/main" id="{AFB28808-B3B6-0863-EC6B-FC319D3032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6" b="23762"/>
          <a:stretch>
            <a:fillRect/>
          </a:stretch>
        </p:blipFill>
        <p:spPr>
          <a:xfrm>
            <a:off x="291889" y="1409762"/>
            <a:ext cx="3326426" cy="19755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67BB01-E820-CE58-AC88-D8BE7165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Prototypes Aimants Permanents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3E1387-6C43-3D1D-F59E-D019B63E4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20</a:t>
            </a:fld>
            <a:endParaRPr lang="fr-FR" noProof="0" dirty="0"/>
          </a:p>
        </p:txBody>
      </p:sp>
      <p:pic>
        <p:nvPicPr>
          <p:cNvPr id="11" name="Image 10" descr="Une image contenant machine, ingénierie, plastique, outil&#10;&#10;Description générée automatiquement">
            <a:extLst>
              <a:ext uri="{FF2B5EF4-FFF2-40B4-BE49-F238E27FC236}">
                <a16:creationId xmlns:a16="http://schemas.microsoft.com/office/drawing/2014/main" id="{A8BD4D27-1ECD-ECF2-D1A1-22071AD8C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7" t="1014" r="870" b="13453"/>
          <a:stretch>
            <a:fillRect/>
          </a:stretch>
        </p:blipFill>
        <p:spPr>
          <a:xfrm rot="5400000">
            <a:off x="7901620" y="3049920"/>
            <a:ext cx="2407576" cy="27382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A37904-AD2D-6551-07A9-1D915E92A59C}"/>
              </a:ext>
            </a:extLst>
          </p:cNvPr>
          <p:cNvSpPr txBox="1"/>
          <p:nvPr/>
        </p:nvSpPr>
        <p:spPr>
          <a:xfrm>
            <a:off x="299382" y="833240"/>
            <a:ext cx="385844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noProof="0" dirty="0"/>
              <a:t>Aimants permanents en 3 parties :</a:t>
            </a:r>
            <a:endParaRPr lang="fr-FR" noProof="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E2E4B8-927E-01F1-C311-46832B193ED0}"/>
              </a:ext>
            </a:extLst>
          </p:cNvPr>
          <p:cNvSpPr txBox="1"/>
          <p:nvPr/>
        </p:nvSpPr>
        <p:spPr>
          <a:xfrm>
            <a:off x="813375" y="131839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DQ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33BD79F-AD6A-2E17-CD3B-C271944A422A}"/>
              </a:ext>
            </a:extLst>
          </p:cNvPr>
          <p:cNvSpPr txBox="1"/>
          <p:nvPr/>
        </p:nvSpPr>
        <p:spPr>
          <a:xfrm>
            <a:off x="2702907" y="160615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DQ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5AD2743-23FB-4920-D171-3032F3A6FF5D}"/>
              </a:ext>
            </a:extLst>
          </p:cNvPr>
          <p:cNvSpPr txBox="1"/>
          <p:nvPr/>
        </p:nvSpPr>
        <p:spPr>
          <a:xfrm>
            <a:off x="1653053" y="123750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 err="1"/>
              <a:t>Dipole</a:t>
            </a:r>
            <a:endParaRPr lang="fr-FR" noProof="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207666-A686-39D2-AEEB-2B743A9F4EB5}"/>
              </a:ext>
            </a:extLst>
          </p:cNvPr>
          <p:cNvSpPr txBox="1"/>
          <p:nvPr/>
        </p:nvSpPr>
        <p:spPr>
          <a:xfrm>
            <a:off x="7795407" y="606786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noProof="0" dirty="0">
                <a:solidFill>
                  <a:srgbClr val="FF0000"/>
                </a:solidFill>
              </a:rPr>
              <a:t>Max gradient: 120 </a:t>
            </a:r>
            <a:r>
              <a:rPr lang="fr-FR" b="1" noProof="0" dirty="0" err="1">
                <a:solidFill>
                  <a:srgbClr val="FF0000"/>
                </a:solidFill>
              </a:rPr>
              <a:t>T</a:t>
            </a:r>
            <a:r>
              <a:rPr lang="fr-FR" b="1" noProof="0" dirty="0">
                <a:solidFill>
                  <a:srgbClr val="FF0000"/>
                </a:solidFill>
              </a:rPr>
              <a:t>/m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3582737-0E18-CD5F-B20B-93F4610E541E}"/>
              </a:ext>
            </a:extLst>
          </p:cNvPr>
          <p:cNvSpPr txBox="1"/>
          <p:nvPr/>
        </p:nvSpPr>
        <p:spPr>
          <a:xfrm>
            <a:off x="8045844" y="6365194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>
                <a:solidFill>
                  <a:schemeClr val="bg1">
                    <a:lumMod val="50000"/>
                  </a:schemeClr>
                </a:solidFill>
              </a:rPr>
              <a:t>(SOLEIL: 20 </a:t>
            </a:r>
            <a:r>
              <a:rPr lang="fr-FR" noProof="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fr-FR" noProof="0" dirty="0">
                <a:solidFill>
                  <a:schemeClr val="bg1">
                    <a:lumMod val="50000"/>
                  </a:schemeClr>
                </a:solidFill>
              </a:rPr>
              <a:t>/m) </a:t>
            </a:r>
          </a:p>
        </p:txBody>
      </p:sp>
      <p:sp>
        <p:nvSpPr>
          <p:cNvPr id="30" name="ZoneTexte 15">
            <a:extLst>
              <a:ext uri="{FF2B5EF4-FFF2-40B4-BE49-F238E27FC236}">
                <a16:creationId xmlns:a16="http://schemas.microsoft.com/office/drawing/2014/main" id="{4B9BA430-62BC-D75A-B872-4DAF14B5F96E}"/>
              </a:ext>
            </a:extLst>
          </p:cNvPr>
          <p:cNvSpPr txBox="1"/>
          <p:nvPr/>
        </p:nvSpPr>
        <p:spPr>
          <a:xfrm>
            <a:off x="8142861" y="56990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144 quadrupôles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A572D0C-D6ED-B367-7A7B-171BDF5CECBE}"/>
              </a:ext>
            </a:extLst>
          </p:cNvPr>
          <p:cNvSpPr txBox="1"/>
          <p:nvPr/>
        </p:nvSpPr>
        <p:spPr>
          <a:xfrm>
            <a:off x="2355327" y="6165487"/>
            <a:ext cx="2613027" cy="664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noProof="0" dirty="0"/>
              <a:t>116 dipôles</a:t>
            </a:r>
            <a:endParaRPr lang="fr-FR" noProof="0" dirty="0">
              <a:cs typeface="Arial"/>
            </a:endParaRPr>
          </a:p>
          <a:p>
            <a:pPr algn="ctr"/>
            <a:r>
              <a:rPr lang="fr-FR" noProof="0" dirty="0"/>
              <a:t>196 dipôles inversé</a:t>
            </a:r>
            <a:endParaRPr lang="fr-FR" noProof="0" dirty="0">
              <a:cs typeface="Arial"/>
            </a:endParaRPr>
          </a:p>
        </p:txBody>
      </p:sp>
      <p:pic>
        <p:nvPicPr>
          <p:cNvPr id="13" name="Picture 8" descr="Une image contenant diagramme, ligne, Parallèle, Dessin technique&#10;&#10;Le contenu généré par l’IA peut être incorrect.">
            <a:extLst>
              <a:ext uri="{FF2B5EF4-FFF2-40B4-BE49-F238E27FC236}">
                <a16:creationId xmlns:a16="http://schemas.microsoft.com/office/drawing/2014/main" id="{AA966307-6017-7C32-8096-18DE23CC9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467" y="1090544"/>
            <a:ext cx="3049569" cy="19353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CB4DCE3-2143-53DA-31D1-D0CD7B671C67}"/>
              </a:ext>
            </a:extLst>
          </p:cNvPr>
          <p:cNvSpPr txBox="1"/>
          <p:nvPr/>
        </p:nvSpPr>
        <p:spPr>
          <a:xfrm>
            <a:off x="5067529" y="29266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 err="1"/>
              <a:t>Dipole</a:t>
            </a:r>
            <a:endParaRPr lang="fr-FR" noProof="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558DEEF-78A2-8201-DD6C-7369D2F227EC}"/>
              </a:ext>
            </a:extLst>
          </p:cNvPr>
          <p:cNvSpPr txBox="1"/>
          <p:nvPr/>
        </p:nvSpPr>
        <p:spPr>
          <a:xfrm>
            <a:off x="4837053" y="69384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noProof="0" dirty="0"/>
              <a:t>B-</a:t>
            </a:r>
            <a:r>
              <a:rPr lang="fr-FR" b="1" noProof="0" dirty="0" err="1"/>
              <a:t>field</a:t>
            </a:r>
            <a:r>
              <a:rPr lang="fr-FR" b="1" noProof="0" dirty="0"/>
              <a:t> [</a:t>
            </a:r>
            <a:r>
              <a:rPr lang="fr-FR" b="1" noProof="0" dirty="0" err="1"/>
              <a:t>T</a:t>
            </a:r>
            <a:r>
              <a:rPr lang="fr-FR" b="1" noProof="0" dirty="0"/>
              <a:t>]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2A33DBE-9F06-551F-4FD6-FE19F327EC2B}"/>
              </a:ext>
            </a:extLst>
          </p:cNvPr>
          <p:cNvSpPr txBox="1"/>
          <p:nvPr/>
        </p:nvSpPr>
        <p:spPr>
          <a:xfrm>
            <a:off x="4726651" y="201299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DQ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872B5ED-6656-BADD-4DB9-B766AB57BDA3}"/>
              </a:ext>
            </a:extLst>
          </p:cNvPr>
          <p:cNvSpPr txBox="1"/>
          <p:nvPr/>
        </p:nvSpPr>
        <p:spPr>
          <a:xfrm>
            <a:off x="5576474" y="201299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DQ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4D65D10-3B65-FABE-CD4A-8B466441A82E}"/>
              </a:ext>
            </a:extLst>
          </p:cNvPr>
          <p:cNvSpPr txBox="1"/>
          <p:nvPr/>
        </p:nvSpPr>
        <p:spPr>
          <a:xfrm>
            <a:off x="110282" y="4562020"/>
            <a:ext cx="176300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noProof="0" dirty="0">
                <a:cs typeface="Arial"/>
              </a:rPr>
              <a:t>Phase de montage de l'aimant prototype</a:t>
            </a:r>
          </a:p>
        </p:txBody>
      </p:sp>
      <p:pic>
        <p:nvPicPr>
          <p:cNvPr id="33" name="Image 3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B4B21208-A165-D375-4EBE-BA486C5DA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248" y="977211"/>
            <a:ext cx="2190031" cy="194184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F5042FC-EA7A-2244-2F72-E84BEFB9F7F5}"/>
              </a:ext>
            </a:extLst>
          </p:cNvPr>
          <p:cNvSpPr txBox="1"/>
          <p:nvPr/>
        </p:nvSpPr>
        <p:spPr>
          <a:xfrm>
            <a:off x="7258023" y="1092031"/>
            <a:ext cx="21762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noProof="0" dirty="0"/>
              <a:t>Quadrupôle permanent :</a:t>
            </a:r>
            <a:endParaRPr lang="fr-FR" b="1" noProof="0" dirty="0">
              <a:cs typeface="Arial"/>
            </a:endParaRPr>
          </a:p>
        </p:txBody>
      </p:sp>
      <p:pic>
        <p:nvPicPr>
          <p:cNvPr id="39" name="Image 38" descr="SEF Technologies">
            <a:extLst>
              <a:ext uri="{FF2B5EF4-FFF2-40B4-BE49-F238E27FC236}">
                <a16:creationId xmlns:a16="http://schemas.microsoft.com/office/drawing/2014/main" id="{06AEA785-6985-4408-5B2A-E3F7584C1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120" y="1940045"/>
            <a:ext cx="1019175" cy="447675"/>
          </a:xfrm>
          <a:prstGeom prst="rect">
            <a:avLst/>
          </a:prstGeom>
        </p:spPr>
      </p:pic>
      <p:pic>
        <p:nvPicPr>
          <p:cNvPr id="40" name="Image 39" descr="Une image contenant Police, texte, conception, Graphique&#10;&#10;Le contenu généré par l’IA peut être incorrect.">
            <a:extLst>
              <a:ext uri="{FF2B5EF4-FFF2-40B4-BE49-F238E27FC236}">
                <a16:creationId xmlns:a16="http://schemas.microsoft.com/office/drawing/2014/main" id="{31C0C06E-2692-07E8-A83B-C39CB0D86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694" y="2442354"/>
            <a:ext cx="1390650" cy="495300"/>
          </a:xfrm>
          <a:prstGeom prst="rect">
            <a:avLst/>
          </a:prstGeom>
        </p:spPr>
      </p:pic>
      <p:pic>
        <p:nvPicPr>
          <p:cNvPr id="3" name="Image 2" descr="Une image contenant machine, intérieur, Outil-machine, acier&#10;&#10;Le contenu généré par l’IA peut être incorrect.">
            <a:extLst>
              <a:ext uri="{FF2B5EF4-FFF2-40B4-BE49-F238E27FC236}">
                <a16:creationId xmlns:a16="http://schemas.microsoft.com/office/drawing/2014/main" id="{6AB39082-02EC-6C10-27D8-5D1E2A252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020" y="3507161"/>
            <a:ext cx="3937748" cy="265859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B316B2-1083-FDB3-9446-122DFBD9A8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34547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BA333-5181-126A-9C84-60DE1064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E6152-279F-18F3-1561-328E198D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Electro-aimants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F37BB9-1206-A6A7-D79C-5CA4E29179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21</a:t>
            </a:fld>
            <a:endParaRPr lang="fr-FR" noProof="0" dirty="0"/>
          </a:p>
        </p:txBody>
      </p:sp>
      <p:pic>
        <p:nvPicPr>
          <p:cNvPr id="17" name="Image 16" descr="Une image contenant intérieur, machine, ingénierie, mur&#10;&#10;Description générée automatiquement">
            <a:extLst>
              <a:ext uri="{FF2B5EF4-FFF2-40B4-BE49-F238E27FC236}">
                <a16:creationId xmlns:a16="http://schemas.microsoft.com/office/drawing/2014/main" id="{7EBD3C01-07B5-C669-F023-D0FF616BC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75" y="1805810"/>
            <a:ext cx="3440933" cy="3103812"/>
          </a:xfrm>
          <a:prstGeom prst="rect">
            <a:avLst/>
          </a:prstGeom>
        </p:spPr>
      </p:pic>
      <p:sp>
        <p:nvSpPr>
          <p:cNvPr id="35" name="ZoneTexte 14">
            <a:extLst>
              <a:ext uri="{FF2B5EF4-FFF2-40B4-BE49-F238E27FC236}">
                <a16:creationId xmlns:a16="http://schemas.microsoft.com/office/drawing/2014/main" id="{6647BF18-F9EE-91C0-E949-20BAC663DA0F}"/>
              </a:ext>
            </a:extLst>
          </p:cNvPr>
          <p:cNvSpPr txBox="1"/>
          <p:nvPr/>
        </p:nvSpPr>
        <p:spPr>
          <a:xfrm>
            <a:off x="1121212" y="493554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408 </a:t>
            </a:r>
            <a:r>
              <a:rPr lang="fr-FR" noProof="0" dirty="0" err="1"/>
              <a:t>sextupôles</a:t>
            </a:r>
            <a:endParaRPr lang="fr-FR" noProof="0" dirty="0"/>
          </a:p>
        </p:txBody>
      </p:sp>
      <p:sp>
        <p:nvSpPr>
          <p:cNvPr id="36" name="ZoneTexte 3">
            <a:extLst>
              <a:ext uri="{FF2B5EF4-FFF2-40B4-BE49-F238E27FC236}">
                <a16:creationId xmlns:a16="http://schemas.microsoft.com/office/drawing/2014/main" id="{91CAB132-9B14-FB38-3CC0-1493A2FB995A}"/>
              </a:ext>
            </a:extLst>
          </p:cNvPr>
          <p:cNvSpPr txBox="1"/>
          <p:nvPr/>
        </p:nvSpPr>
        <p:spPr>
          <a:xfrm>
            <a:off x="844008" y="5295318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>
                <a:solidFill>
                  <a:srgbClr val="FF0000"/>
                </a:solidFill>
              </a:rPr>
              <a:t>Jusqu’à 8500 </a:t>
            </a:r>
            <a:r>
              <a:rPr lang="fr-FR" b="1" noProof="0" dirty="0" err="1">
                <a:solidFill>
                  <a:srgbClr val="FF0000"/>
                </a:solidFill>
              </a:rPr>
              <a:t>T</a:t>
            </a:r>
            <a:r>
              <a:rPr lang="fr-FR" b="1" noProof="0" dirty="0">
                <a:solidFill>
                  <a:srgbClr val="FF0000"/>
                </a:solidFill>
              </a:rPr>
              <a:t>/m</a:t>
            </a:r>
            <a:r>
              <a:rPr lang="fr-FR" b="1" baseline="30000" noProof="0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37" name="ZoneTexte 6">
            <a:extLst>
              <a:ext uri="{FF2B5EF4-FFF2-40B4-BE49-F238E27FC236}">
                <a16:creationId xmlns:a16="http://schemas.microsoft.com/office/drawing/2014/main" id="{0C6CEC37-0B39-3FFB-ECDF-D4754DFE252C}"/>
              </a:ext>
            </a:extLst>
          </p:cNvPr>
          <p:cNvSpPr txBox="1"/>
          <p:nvPr/>
        </p:nvSpPr>
        <p:spPr>
          <a:xfrm>
            <a:off x="833282" y="5666862"/>
            <a:ext cx="232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>
                <a:solidFill>
                  <a:schemeClr val="bg1">
                    <a:lumMod val="50000"/>
                  </a:schemeClr>
                </a:solidFill>
              </a:rPr>
              <a:t>(SOLEIL : 320 </a:t>
            </a:r>
            <a:r>
              <a:rPr lang="fr-FR" noProof="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fr-FR" noProof="0" dirty="0">
                <a:solidFill>
                  <a:schemeClr val="bg1">
                    <a:lumMod val="50000"/>
                  </a:schemeClr>
                </a:solidFill>
              </a:rPr>
              <a:t>/m</a:t>
            </a:r>
            <a:r>
              <a:rPr lang="fr-FR" baseline="30000" noProof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FR" noProof="0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pic>
        <p:nvPicPr>
          <p:cNvPr id="5" name="Image 4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DF4DB401-DEF6-B335-CA24-935BE65DA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732" y="1686963"/>
            <a:ext cx="4202688" cy="37323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B5AB9F0-DCA1-E2D1-1DE1-67FDA263062D}"/>
              </a:ext>
            </a:extLst>
          </p:cNvPr>
          <p:cNvSpPr txBox="1"/>
          <p:nvPr/>
        </p:nvSpPr>
        <p:spPr>
          <a:xfrm>
            <a:off x="4795265" y="5682919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noProof="0" dirty="0">
                <a:solidFill>
                  <a:srgbClr val="0E4194"/>
                </a:solidFill>
              </a:rPr>
              <a:t>Doublet</a:t>
            </a:r>
          </a:p>
          <a:p>
            <a:r>
              <a:rPr lang="fr-FR" b="1" noProof="0" dirty="0" err="1">
                <a:solidFill>
                  <a:srgbClr val="0E4194"/>
                </a:solidFill>
              </a:rPr>
              <a:t>Sextupole-Octupole</a:t>
            </a:r>
            <a:endParaRPr lang="fr-FR" b="1" noProof="0" dirty="0">
              <a:solidFill>
                <a:srgbClr val="0E4194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DEE57D-8E20-9705-8A66-924BD94DE7F2}"/>
              </a:ext>
            </a:extLst>
          </p:cNvPr>
          <p:cNvSpPr txBox="1"/>
          <p:nvPr/>
        </p:nvSpPr>
        <p:spPr>
          <a:xfrm>
            <a:off x="4070653" y="747113"/>
            <a:ext cx="7987382" cy="845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 noProof="0" dirty="0">
                <a:ea typeface="+mn-lt"/>
                <a:cs typeface="+mn-lt"/>
              </a:rPr>
              <a:t>Afin de garantir un </a:t>
            </a:r>
            <a:r>
              <a:rPr lang="fr-FR" sz="1600" b="1" noProof="0" dirty="0">
                <a:ea typeface="+mn-lt"/>
                <a:cs typeface="+mn-lt"/>
              </a:rPr>
              <a:t>alignement magnétique très précis</a:t>
            </a:r>
            <a:r>
              <a:rPr lang="fr-FR" sz="1600" noProof="0" dirty="0">
                <a:ea typeface="+mn-lt"/>
                <a:cs typeface="+mn-lt"/>
              </a:rPr>
              <a:t> (de l'ordre de 10 µm) entre les </a:t>
            </a:r>
            <a:r>
              <a:rPr lang="fr-FR" sz="1600" b="1" noProof="0" dirty="0" err="1">
                <a:ea typeface="+mn-lt"/>
                <a:cs typeface="+mn-lt"/>
              </a:rPr>
              <a:t>sextupôles</a:t>
            </a:r>
            <a:r>
              <a:rPr lang="fr-FR" sz="1600" b="1" noProof="0" dirty="0">
                <a:ea typeface="+mn-lt"/>
                <a:cs typeface="+mn-lt"/>
              </a:rPr>
              <a:t> et les quadrupôles de correction</a:t>
            </a:r>
            <a:r>
              <a:rPr lang="fr-FR" sz="1600" noProof="0" dirty="0">
                <a:ea typeface="+mn-lt"/>
                <a:cs typeface="+mn-lt"/>
              </a:rPr>
              <a:t>, ces électroaimants seront montés sur une structure de support commune.</a:t>
            </a:r>
            <a:endParaRPr lang="fr-FR" sz="1600" noProof="0" dirty="0">
              <a:cs typeface="Arial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1CA565A-7AC7-7E28-93F7-8445AC23D32E}"/>
              </a:ext>
            </a:extLst>
          </p:cNvPr>
          <p:cNvSpPr txBox="1"/>
          <p:nvPr/>
        </p:nvSpPr>
        <p:spPr>
          <a:xfrm>
            <a:off x="845721" y="933880"/>
            <a:ext cx="21762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noProof="0" dirty="0"/>
              <a:t>Prototype du </a:t>
            </a:r>
            <a:r>
              <a:rPr lang="fr-FR" b="1" noProof="0" dirty="0" err="1"/>
              <a:t>sextupôle</a:t>
            </a:r>
            <a:r>
              <a:rPr lang="fr-FR" b="1" noProof="0" dirty="0"/>
              <a:t> :</a:t>
            </a:r>
            <a:endParaRPr lang="fr-FR" b="1" noProof="0" dirty="0">
              <a:cs typeface="Arial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F808DE0-AD96-0D29-7C37-B79B66C9D07C}"/>
              </a:ext>
            </a:extLst>
          </p:cNvPr>
          <p:cNvSpPr txBox="1"/>
          <p:nvPr/>
        </p:nvSpPr>
        <p:spPr>
          <a:xfrm>
            <a:off x="7707280" y="1571360"/>
            <a:ext cx="4510597" cy="18302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noProof="0" dirty="0">
                <a:cs typeface="Arial"/>
              </a:rPr>
              <a:t>Le contrôle de ces électro-aimants sera particulièrement complexe :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Cross-talk inters-aimants</a:t>
            </a:r>
            <a:r>
              <a:rPr lang="fr-FR" sz="1600" noProof="0" dirty="0">
                <a:cs typeface="Arial"/>
              </a:rPr>
              <a:t> (aimants très proches)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Cross-talk intra-aimants</a:t>
            </a:r>
            <a:r>
              <a:rPr lang="fr-FR" sz="1600" noProof="0" dirty="0">
                <a:cs typeface="Arial"/>
              </a:rPr>
              <a:t> (entre correcteur dipolaire et </a:t>
            </a:r>
            <a:r>
              <a:rPr lang="fr-FR" sz="1600" noProof="0" dirty="0" err="1">
                <a:cs typeface="Arial"/>
              </a:rPr>
              <a:t>sextupôle</a:t>
            </a:r>
            <a:r>
              <a:rPr lang="fr-FR" sz="1600" noProof="0" dirty="0">
                <a:cs typeface="Arial"/>
              </a:rPr>
              <a:t> par ex.)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Hystérésis</a:t>
            </a:r>
            <a:r>
              <a:rPr lang="fr-FR" sz="1600" noProof="0" dirty="0">
                <a:cs typeface="Arial"/>
              </a:rPr>
              <a:t> non négligeable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73F9D96-B47B-2B43-D767-BB7A381D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438" y="3551387"/>
            <a:ext cx="3159426" cy="2486924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31B1328-DE21-092F-E4E3-298C613166F7}"/>
              </a:ext>
            </a:extLst>
          </p:cNvPr>
          <p:cNvCxnSpPr/>
          <p:nvPr/>
        </p:nvCxnSpPr>
        <p:spPr>
          <a:xfrm>
            <a:off x="9807387" y="3890682"/>
            <a:ext cx="546847" cy="166743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2C476B49-CF2E-F252-937D-087DF66FCEF8}"/>
              </a:ext>
            </a:extLst>
          </p:cNvPr>
          <p:cNvSpPr txBox="1"/>
          <p:nvPr/>
        </p:nvSpPr>
        <p:spPr>
          <a:xfrm>
            <a:off x="10083096" y="3850255"/>
            <a:ext cx="12097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noProof="0" dirty="0">
                <a:solidFill>
                  <a:srgbClr val="FF0000"/>
                </a:solidFill>
                <a:cs typeface="Arial"/>
              </a:rPr>
              <a:t>Diminution de 5 % du champ </a:t>
            </a:r>
            <a:r>
              <a:rPr lang="fr-FR" sz="1400" noProof="0" dirty="0" err="1">
                <a:solidFill>
                  <a:srgbClr val="FF0000"/>
                </a:solidFill>
                <a:cs typeface="Arial"/>
              </a:rPr>
              <a:t>sextupôlaire</a:t>
            </a:r>
            <a:endParaRPr lang="fr-FR" sz="1400" noProof="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81CA132-CE88-3085-51FA-C74C7E7C4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9" y="1168789"/>
            <a:ext cx="1019175" cy="58102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B586E4-AB19-B55E-0267-27C39BA2E5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828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ACE7D-90ED-0BFC-13BC-D8E8B9CF2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DB1A9-E190-5BCA-9CB1-20A469B5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Système RF Principal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B11C0E-591B-099A-89F5-2671E983D8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22</a:t>
            </a:fld>
            <a:endParaRPr lang="fr-FR" noProof="0" dirty="0"/>
          </a:p>
        </p:txBody>
      </p:sp>
      <p:pic>
        <p:nvPicPr>
          <p:cNvPr id="4" name="Image 3" descr="Une image contenant bouteille, boisson, boisson gazeuse&#10;&#10;Le contenu généré par l’IA peut être incorrect.">
            <a:extLst>
              <a:ext uri="{FF2B5EF4-FFF2-40B4-BE49-F238E27FC236}">
                <a16:creationId xmlns:a16="http://schemas.microsoft.com/office/drawing/2014/main" id="{558CC08C-7B03-F840-A3AF-B02D893B2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7" y="3576279"/>
            <a:ext cx="5036105" cy="278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4E0317-36AA-5B0D-D7B2-85E38F464760}"/>
              </a:ext>
            </a:extLst>
          </p:cNvPr>
          <p:cNvSpPr txBox="1"/>
          <p:nvPr/>
        </p:nvSpPr>
        <p:spPr>
          <a:xfrm>
            <a:off x="5852313" y="3920563"/>
            <a:ext cx="597444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u="sng" noProof="0" dirty="0">
                <a:cs typeface="Arial"/>
              </a:rPr>
              <a:t>Nouvelles cavités principales pour SOLEIL II :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/>
              <a:t>Contrat signé fin 2024 pour la fabrication de </a:t>
            </a:r>
            <a:r>
              <a:rPr lang="fr-FR" sz="1600" b="1" noProof="0" dirty="0"/>
              <a:t>5 cavités amorties HOM 352 MHz</a:t>
            </a:r>
            <a:r>
              <a:rPr lang="fr-FR" sz="1600" noProof="0" dirty="0"/>
              <a:t> (type ESRF-EBS).</a:t>
            </a:r>
            <a:endParaRPr lang="fr-FR" sz="1600" noProof="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Nouveau système le </a:t>
            </a:r>
            <a:r>
              <a:rPr lang="fr-FR" sz="1600" b="1" noProof="0" dirty="0">
                <a:cs typeface="Arial"/>
              </a:rPr>
              <a:t>LLRF digital</a:t>
            </a:r>
            <a:r>
              <a:rPr lang="fr-FR" sz="1600" noProof="0" dirty="0">
                <a:cs typeface="Arial"/>
              </a:rPr>
              <a:t> pour le contrôle des cavités, déjà testé avec succès sur SOLEIL.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1ere étape de </a:t>
            </a:r>
            <a:r>
              <a:rPr lang="fr-FR" sz="1600" b="1" noProof="0" dirty="0">
                <a:cs typeface="Arial"/>
              </a:rPr>
              <a:t>conditionnement dans un bunker RF</a:t>
            </a:r>
            <a:r>
              <a:rPr lang="fr-FR" sz="1600" noProof="0" dirty="0">
                <a:cs typeface="Arial"/>
              </a:rPr>
              <a:t> sur site à partir de juillet 2026.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Installés dans l'anneau de SOLEIL en 2027</a:t>
            </a:r>
            <a:r>
              <a:rPr lang="fr-FR" sz="1600" noProof="0" dirty="0">
                <a:cs typeface="Arial"/>
              </a:rPr>
              <a:t> pour tests et conditionnement faisceau.</a:t>
            </a:r>
          </a:p>
        </p:txBody>
      </p:sp>
      <p:pic>
        <p:nvPicPr>
          <p:cNvPr id="13" name="Image 12" descr="Une image contenant ingénierie, intérieur&#10;&#10;Le contenu généré par l’IA peut être incorrect.">
            <a:extLst>
              <a:ext uri="{FF2B5EF4-FFF2-40B4-BE49-F238E27FC236}">
                <a16:creationId xmlns:a16="http://schemas.microsoft.com/office/drawing/2014/main" id="{9AC87526-8937-0862-FD3A-387432533D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108" y="710425"/>
            <a:ext cx="2236511" cy="310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1D9C2E2-C363-CE9F-E735-C5695E3AB1EE}"/>
              </a:ext>
            </a:extLst>
          </p:cNvPr>
          <p:cNvSpPr txBox="1"/>
          <p:nvPr/>
        </p:nvSpPr>
        <p:spPr>
          <a:xfrm>
            <a:off x="480142" y="783303"/>
            <a:ext cx="8740875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 u="sng" noProof="0" dirty="0"/>
              <a:t>Mise à niveau des alimentation 352 MHz :</a:t>
            </a:r>
            <a:endParaRPr lang="fr-FR" sz="1600" u="sng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/>
              <a:t>Remplacement du redresseur et des convertisseurs DC/DC par des convertisseurs AC/DC directs.</a:t>
            </a:r>
            <a:endParaRPr lang="fr-FR" sz="1600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600" b="1" noProof="0" dirty="0">
                <a:ea typeface="+mn-lt"/>
                <a:cs typeface="+mn-lt"/>
              </a:rPr>
              <a:t>Amélioration de l'efficacité</a:t>
            </a:r>
            <a:r>
              <a:rPr lang="fr-FR" sz="1600" noProof="0" dirty="0">
                <a:ea typeface="+mn-lt"/>
                <a:cs typeface="+mn-lt"/>
              </a:rPr>
              <a:t> de l'alimentation électrique de 87% à </a:t>
            </a:r>
            <a:r>
              <a:rPr lang="fr-FR" sz="1600" b="1" noProof="0" dirty="0">
                <a:ea typeface="+mn-lt"/>
                <a:cs typeface="+mn-lt"/>
              </a:rPr>
              <a:t>96%.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ea typeface="+mn-lt"/>
                <a:cs typeface="+mn-lt"/>
              </a:rPr>
              <a:t>Réduction des coûts opérationnels permettant de compenser les coûts d’investissement en 3 à 4 ans.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ea typeface="+mn-lt"/>
                <a:cs typeface="+mn-lt"/>
              </a:rPr>
              <a:t>Depuis début 2024, une tour de 50 kW est installée tous les 2 à 3 mois dans l'anneau afin d'avoir </a:t>
            </a:r>
            <a:r>
              <a:rPr lang="fr-FR" sz="1600" b="1" noProof="0" dirty="0">
                <a:ea typeface="+mn-lt"/>
                <a:cs typeface="+mn-lt"/>
              </a:rPr>
              <a:t>tout remplacé d'ici mi-2027</a:t>
            </a:r>
            <a:r>
              <a:rPr lang="fr-FR" sz="1600" noProof="0" dirty="0">
                <a:ea typeface="+mn-lt"/>
                <a:cs typeface="+mn-lt"/>
              </a:rPr>
              <a:t> pour SOLEIL II.</a:t>
            </a:r>
            <a:endParaRPr lang="fr-FR" sz="1600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600" noProof="0" dirty="0">
                <a:ea typeface="+mn-lt"/>
                <a:cs typeface="+mn-lt"/>
              </a:rPr>
              <a:t>Cela devrait entraîner des </a:t>
            </a:r>
            <a:r>
              <a:rPr lang="fr-FR" sz="1600" b="1" noProof="0" dirty="0">
                <a:ea typeface="+mn-lt"/>
                <a:cs typeface="+mn-lt"/>
              </a:rPr>
              <a:t>économies d'énergie de 1,75 GWh par an</a:t>
            </a:r>
            <a:r>
              <a:rPr lang="fr-FR" sz="1600" noProof="0" dirty="0">
                <a:ea typeface="+mn-lt"/>
                <a:cs typeface="+mn-lt"/>
              </a:rPr>
              <a:t>.</a:t>
            </a:r>
            <a:endParaRPr lang="fr-FR" sz="1600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fr-FR" sz="1600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fr-FR" sz="1600" noProof="0" dirty="0">
              <a:cs typeface="Arial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9D82F0-4568-A50C-B638-2DF547FBA1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549012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7A567-B7C4-160D-AE6A-A4ED79D2F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dessin, diagram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5565244-D655-CAE0-F6D5-46EC65B1D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1"/>
          <a:stretch>
            <a:fillRect/>
          </a:stretch>
        </p:blipFill>
        <p:spPr>
          <a:xfrm>
            <a:off x="110167" y="565200"/>
            <a:ext cx="2406249" cy="23925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110DF9-F121-DADD-A11F-9435634A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Système RF Harmonique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9D038E-AD05-1AB1-3331-F8BF83B83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23</a:t>
            </a:fld>
            <a:endParaRPr lang="fr-FR" noProof="0" dirty="0"/>
          </a:p>
        </p:txBody>
      </p:sp>
      <p:pic>
        <p:nvPicPr>
          <p:cNvPr id="8" name="Image 7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99B42BB3-A458-9DE2-B5CF-BE6B9D09C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631" y="794042"/>
            <a:ext cx="3635742" cy="50716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125A478-C946-6C69-0BD5-4BAC45B7554A}"/>
              </a:ext>
            </a:extLst>
          </p:cNvPr>
          <p:cNvSpPr txBox="1"/>
          <p:nvPr/>
        </p:nvSpPr>
        <p:spPr>
          <a:xfrm>
            <a:off x="615865" y="3100535"/>
            <a:ext cx="792614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u="sng" noProof="0" dirty="0">
                <a:cs typeface="Arial"/>
              </a:rPr>
              <a:t>Cavité passive de </a:t>
            </a:r>
            <a:r>
              <a:rPr lang="fr-FR" sz="1600" b="1" u="sng" noProof="0" dirty="0">
                <a:cs typeface="Arial"/>
              </a:rPr>
              <a:t>4ème harmonique (1,41 GHz) </a:t>
            </a:r>
            <a:r>
              <a:rPr lang="fr-FR" sz="1600" u="sng" noProof="0" dirty="0">
                <a:cs typeface="Arial"/>
              </a:rPr>
              <a:t>pour allonger les paquets dans SOLEIL II :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Augmentation de la durée de vie</a:t>
            </a:r>
            <a:r>
              <a:rPr lang="fr-FR" sz="1600" noProof="0" dirty="0">
                <a:cs typeface="Arial"/>
              </a:rPr>
              <a:t> Touschek d'un </a:t>
            </a:r>
            <a:r>
              <a:rPr lang="fr-FR" sz="1600" b="1" noProof="0" dirty="0">
                <a:cs typeface="Arial"/>
              </a:rPr>
              <a:t>facteur 3 à 4</a:t>
            </a:r>
            <a:r>
              <a:rPr lang="fr-FR" sz="1600" noProof="0" dirty="0"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Nouveau design innovant</a:t>
            </a:r>
            <a:r>
              <a:rPr lang="fr-FR" sz="1600" noProof="0" dirty="0">
                <a:cs typeface="Arial"/>
              </a:rPr>
              <a:t> réalisé par l'ESRF selon les besoins de SOLEIL II.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Faible R/Q</a:t>
            </a:r>
            <a:r>
              <a:rPr lang="fr-FR" sz="1600" noProof="0" dirty="0">
                <a:cs typeface="Arial"/>
              </a:rPr>
              <a:t> = 29.6 </a:t>
            </a:r>
            <a:r>
              <a:rPr lang="fr-FR" sz="1600" noProof="0" dirty="0" err="1">
                <a:solidFill>
                  <a:srgbClr val="000000"/>
                </a:solidFill>
                <a:latin typeface="Arial"/>
                <a:cs typeface="Arial"/>
              </a:rPr>
              <a:t>Ω</a:t>
            </a:r>
            <a:r>
              <a:rPr lang="fr-FR" sz="1600" noProof="0" dirty="0">
                <a:cs typeface="Arial"/>
              </a:rPr>
              <a:t>, pour éviter les instabilités du faisceau.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V</a:t>
            </a:r>
            <a:r>
              <a:rPr lang="fr-FR" sz="1600" baseline="-25000" noProof="0" dirty="0">
                <a:cs typeface="Arial"/>
              </a:rPr>
              <a:t>max</a:t>
            </a:r>
            <a:r>
              <a:rPr lang="fr-FR" sz="1600" noProof="0" dirty="0">
                <a:cs typeface="Arial"/>
              </a:rPr>
              <a:t> = 350 kV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Q</a:t>
            </a:r>
            <a:r>
              <a:rPr lang="fr-FR" sz="1600" baseline="-25000" noProof="0" dirty="0">
                <a:cs typeface="Arial"/>
              </a:rPr>
              <a:t>0</a:t>
            </a:r>
            <a:r>
              <a:rPr lang="fr-FR" sz="1600" noProof="0" dirty="0">
                <a:cs typeface="Arial"/>
              </a:rPr>
              <a:t> = 31 000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TM020 utilisé en tant que en mode principal</a:t>
            </a:r>
            <a:r>
              <a:rPr lang="fr-FR" sz="1600" noProof="0" dirty="0"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Amortissements des modes parasites d'ordre inférieurs (TM010) et supérieurs.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Port de couplage pour un conditionnement hors faisceau (et la possibilité d'en faire une cavité active si besoin).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Appel d'offre lancé en 2025 pour </a:t>
            </a:r>
            <a:r>
              <a:rPr lang="fr-FR" sz="1600" b="1" noProof="0" dirty="0">
                <a:cs typeface="Arial"/>
              </a:rPr>
              <a:t>3 cavités</a:t>
            </a:r>
            <a:r>
              <a:rPr lang="fr-FR" sz="1600" noProof="0" dirty="0"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r-FR" sz="1600" noProof="0" dirty="0">
                <a:cs typeface="Arial"/>
              </a:rPr>
              <a:t>Réception d'un premier en série mi-2027.</a:t>
            </a:r>
          </a:p>
          <a:p>
            <a:pPr marL="285750" indent="-285750">
              <a:buFont typeface="Arial"/>
              <a:buChar char="•"/>
            </a:pPr>
            <a:r>
              <a:rPr lang="fr-FR" sz="1600" b="1" noProof="0" dirty="0">
                <a:cs typeface="Arial"/>
              </a:rPr>
              <a:t>Installation sur SOLEIL en 2028</a:t>
            </a:r>
            <a:r>
              <a:rPr lang="fr-FR" sz="1600" noProof="0" dirty="0">
                <a:cs typeface="Arial"/>
              </a:rPr>
              <a:t> pour conditionnement faisceau.</a:t>
            </a:r>
          </a:p>
        </p:txBody>
      </p:sp>
      <p:pic>
        <p:nvPicPr>
          <p:cNvPr id="11" name="Image 10" descr="Une image contenant texte, Police, conception, Graphique&#10;&#10;Le contenu généré par l’IA peut être incorrect.">
            <a:extLst>
              <a:ext uri="{FF2B5EF4-FFF2-40B4-BE49-F238E27FC236}">
                <a16:creationId xmlns:a16="http://schemas.microsoft.com/office/drawing/2014/main" id="{447FCFC5-F94F-92A0-E167-48FBAAFA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935" r="-461" b="658"/>
          <a:stretch>
            <a:fillRect/>
          </a:stretch>
        </p:blipFill>
        <p:spPr>
          <a:xfrm>
            <a:off x="281090" y="2203550"/>
            <a:ext cx="657345" cy="7794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C11C634-E349-2769-D0B0-57A08F74D090}"/>
              </a:ext>
            </a:extLst>
          </p:cNvPr>
          <p:cNvSpPr txBox="1"/>
          <p:nvPr/>
        </p:nvSpPr>
        <p:spPr>
          <a:xfrm>
            <a:off x="2595425" y="791978"/>
            <a:ext cx="58832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 noProof="0" dirty="0">
                <a:latin typeface="Arial"/>
                <a:ea typeface="Calibri"/>
                <a:cs typeface="Calibri"/>
              </a:rPr>
              <a:t>Les faisceaux de </a:t>
            </a:r>
            <a:r>
              <a:rPr lang="fr-FR" sz="1600" b="1" noProof="0" dirty="0">
                <a:latin typeface="Arial"/>
                <a:ea typeface="Calibri"/>
                <a:cs typeface="Calibri"/>
              </a:rPr>
              <a:t>très petites dimensions transverses</a:t>
            </a:r>
            <a:r>
              <a:rPr lang="fr-FR" sz="1600" noProof="0" dirty="0">
                <a:latin typeface="Arial"/>
                <a:ea typeface="Calibri"/>
                <a:cs typeface="Calibri"/>
              </a:rPr>
              <a:t> de SOLEIL II entrainent une </a:t>
            </a:r>
            <a:r>
              <a:rPr lang="fr-FR" sz="1600" b="1" noProof="0" dirty="0">
                <a:latin typeface="Arial"/>
                <a:ea typeface="Calibri"/>
                <a:cs typeface="Calibri"/>
              </a:rPr>
              <a:t>diminution drastique de la durée de vie</a:t>
            </a:r>
            <a:r>
              <a:rPr lang="fr-FR" sz="1600" noProof="0" dirty="0">
                <a:latin typeface="Arial"/>
                <a:ea typeface="Calibri"/>
                <a:cs typeface="Calibri"/>
              </a:rPr>
              <a:t> du faisceau de 20 h sur SOLEIL à 3 h sur SOLEIL II.</a:t>
            </a:r>
          </a:p>
          <a:p>
            <a:pPr algn="just"/>
            <a:endParaRPr lang="fr-FR" sz="1600" noProof="0" dirty="0">
              <a:latin typeface="Arial"/>
              <a:ea typeface="Calibri"/>
              <a:cs typeface="Calibri"/>
            </a:endParaRPr>
          </a:p>
          <a:p>
            <a:pPr algn="just"/>
            <a:r>
              <a:rPr lang="fr-FR" sz="1600" noProof="0" dirty="0">
                <a:latin typeface="Arial"/>
                <a:ea typeface="Calibri"/>
                <a:cs typeface="Calibri"/>
              </a:rPr>
              <a:t>Une solution pour réduire ces effets est d'</a:t>
            </a:r>
            <a:r>
              <a:rPr lang="fr-FR" sz="1600" b="1" noProof="0" dirty="0">
                <a:latin typeface="Arial"/>
                <a:ea typeface="Calibri"/>
                <a:cs typeface="Calibri"/>
              </a:rPr>
              <a:t>allonger les paquets</a:t>
            </a:r>
            <a:r>
              <a:rPr lang="fr-FR" sz="1600" noProof="0" dirty="0">
                <a:latin typeface="Arial"/>
                <a:ea typeface="Calibri"/>
                <a:cs typeface="Calibri"/>
              </a:rPr>
              <a:t> en utilisant une </a:t>
            </a:r>
            <a:r>
              <a:rPr lang="fr-FR" sz="1600" b="1" noProof="0" dirty="0">
                <a:latin typeface="Arial"/>
                <a:ea typeface="Calibri"/>
                <a:cs typeface="Calibri"/>
              </a:rPr>
              <a:t>cavité harmonique</a:t>
            </a:r>
            <a:r>
              <a:rPr lang="fr-FR" sz="1600" noProof="0" dirty="0">
                <a:latin typeface="Arial"/>
                <a:ea typeface="Calibri"/>
                <a:cs typeface="Calibri"/>
              </a:rPr>
              <a:t>.</a:t>
            </a:r>
            <a:endParaRPr lang="fr-FR" noProof="0" dirty="0">
              <a:latin typeface="Arial"/>
              <a:cs typeface="Arial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1AB952-A4CB-712E-06FA-5C520638E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2062914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40AB6-481A-9B56-9937-ABD954DA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Aménagement Salle RF, Upgrade Casemate RF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2F0F2C-27ED-566F-1826-8C9851F2B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SFP Journées Accélérateurs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C15A10-98AF-72C5-C117-E5FB373E9F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F8FFF4-6BF0-8E51-204A-28FE11317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034" y="1788842"/>
            <a:ext cx="5717214" cy="4050098"/>
          </a:xfrm>
        </p:spPr>
        <p:txBody>
          <a:bodyPr/>
          <a:lstStyle/>
          <a:p>
            <a:r>
              <a:rPr lang="fr-FR" sz="2000" dirty="0"/>
              <a:t>La casemate RF sera adaptée d’ici avril 2026.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La zone de test sera achevée à la fin du mois d’août 2026.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Les composants de puissance situés sur le toit du LINAC permettront le conditionnement des cavités et des coupleurs pour le BOO et l’ANS (MC + HC) à partir de septembre 2026.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309F53-3779-2D4E-C651-8B0F40E6A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96" r="25845" b="28292"/>
          <a:stretch>
            <a:fillRect/>
          </a:stretch>
        </p:blipFill>
        <p:spPr>
          <a:xfrm>
            <a:off x="7091192" y="786174"/>
            <a:ext cx="4466997" cy="3279050"/>
          </a:xfrm>
          <a:prstGeom prst="rect">
            <a:avLst/>
          </a:prstGeom>
        </p:spPr>
      </p:pic>
      <p:pic>
        <p:nvPicPr>
          <p:cNvPr id="8" name="Image 7" descr="Une image contenant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1D83135-EFD3-CA44-C3D5-D42467840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6951" r="11413" b="7087"/>
          <a:stretch>
            <a:fillRect/>
          </a:stretch>
        </p:blipFill>
        <p:spPr>
          <a:xfrm>
            <a:off x="7091192" y="4239918"/>
            <a:ext cx="2197642" cy="20215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3E1743-59F2-F640-E2E0-0549C7C5C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753" y="4175711"/>
            <a:ext cx="1703687" cy="20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72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4BD9B-A8A7-D09F-56FA-10A552967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ABAC8-3480-4599-50BC-2B753021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Bien d’Autres Développements ...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A43682-7222-84A1-03BB-D65FF5158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25</a:t>
            </a:fld>
            <a:endParaRPr lang="fr-FR" noProof="0" dirty="0"/>
          </a:p>
        </p:txBody>
      </p:sp>
      <p:sp>
        <p:nvSpPr>
          <p:cNvPr id="3" name="Espace réservé du pied de page 1">
            <a:extLst>
              <a:ext uri="{FF2B5EF4-FFF2-40B4-BE49-F238E27FC236}">
                <a16:creationId xmlns:a16="http://schemas.microsoft.com/office/drawing/2014/main" id="{C9CC5439-A6D0-EA0D-3BA6-C5E9026BF39B}"/>
              </a:ext>
            </a:extLst>
          </p:cNvPr>
          <p:cNvSpPr>
            <a:spLocks noGrp="1"/>
          </p:cNvSpPr>
          <p:nvPr/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Laurent S. Nadolski | HERCULES Seminar | 31 March 2025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BA0B800-4C33-683F-F529-7FA265879B99}"/>
              </a:ext>
            </a:extLst>
          </p:cNvPr>
          <p:cNvGrpSpPr/>
          <p:nvPr/>
        </p:nvGrpSpPr>
        <p:grpSpPr>
          <a:xfrm>
            <a:off x="552204" y="886240"/>
            <a:ext cx="3075709" cy="2570277"/>
            <a:chOff x="827152" y="886240"/>
            <a:chExt cx="3075709" cy="2570277"/>
          </a:xfrm>
        </p:grpSpPr>
        <p:pic>
          <p:nvPicPr>
            <p:cNvPr id="30" name="Image 29" descr="Une image contenant texte, léger&#10;&#10;Description générée automatiquement">
              <a:extLst>
                <a:ext uri="{FF2B5EF4-FFF2-40B4-BE49-F238E27FC236}">
                  <a16:creationId xmlns:a16="http://schemas.microsoft.com/office/drawing/2014/main" id="{80E5BB87-B24E-F0BA-66CE-6E4CB9A1C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834" y="1842507"/>
              <a:ext cx="2774478" cy="1614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ZoneTexte 12">
              <a:extLst>
                <a:ext uri="{FF2B5EF4-FFF2-40B4-BE49-F238E27FC236}">
                  <a16:creationId xmlns:a16="http://schemas.microsoft.com/office/drawing/2014/main" id="{5A397CFB-966F-8A56-7B89-660501183CA8}"/>
                </a:ext>
              </a:extLst>
            </p:cNvPr>
            <p:cNvSpPr txBox="1"/>
            <p:nvPr/>
          </p:nvSpPr>
          <p:spPr>
            <a:xfrm>
              <a:off x="827152" y="886240"/>
              <a:ext cx="307570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600" noProof="0" dirty="0">
                  <a:solidFill>
                    <a:srgbClr val="4F81BD">
                      <a:lumMod val="75000"/>
                    </a:srgbClr>
                  </a:solidFill>
                  <a:ea typeface="+mn-lt"/>
                  <a:cs typeface="+mn-lt"/>
                </a:rPr>
                <a:t>Premières mesures de la taille du faisceau en imagerie polarisée dans le </a:t>
              </a:r>
              <a:r>
                <a:rPr kumimoji="0" lang="fr-FR" sz="160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ea typeface="+mn-lt"/>
                  <a:cs typeface="+mn-lt"/>
                </a:rPr>
                <a:t>visible</a:t>
              </a:r>
              <a:r>
                <a:rPr lang="fr-FR" sz="1600" noProof="0" dirty="0">
                  <a:solidFill>
                    <a:srgbClr val="4F81BD">
                      <a:lumMod val="75000"/>
                    </a:srgbClr>
                  </a:solidFill>
                  <a:ea typeface="+mn-lt"/>
                  <a:cs typeface="+mn-lt"/>
                </a:rPr>
                <a:t> </a:t>
              </a:r>
              <a:r>
                <a:rPr kumimoji="0" lang="fr-FR" sz="160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ea typeface="+mn-lt"/>
                  <a:cs typeface="+mn-lt"/>
                </a:rPr>
                <a:t>!</a:t>
              </a:r>
              <a:endParaRPr lang="fr-FR" noProof="0" dirty="0">
                <a:solidFill>
                  <a:srgbClr val="4F81BD">
                    <a:lumMod val="75000"/>
                  </a:srgbClr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47F9569-95E9-4AE2-9D06-6EB53D5A2C99}"/>
              </a:ext>
            </a:extLst>
          </p:cNvPr>
          <p:cNvGrpSpPr/>
          <p:nvPr/>
        </p:nvGrpSpPr>
        <p:grpSpPr>
          <a:xfrm>
            <a:off x="688254" y="3853634"/>
            <a:ext cx="5474242" cy="2211944"/>
            <a:chOff x="5523445" y="3916479"/>
            <a:chExt cx="5228720" cy="2211944"/>
          </a:xfrm>
        </p:grpSpPr>
        <p:pic>
          <p:nvPicPr>
            <p:cNvPr id="14" name="Image 13" descr="Une image contenant texte, Appareils électroniques&#10;&#10;Description générée automatiquement">
              <a:extLst>
                <a:ext uri="{FF2B5EF4-FFF2-40B4-BE49-F238E27FC236}">
                  <a16:creationId xmlns:a16="http://schemas.microsoft.com/office/drawing/2014/main" id="{853FC01E-684B-2125-3ABA-9E7FD85C7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598" y="5610465"/>
              <a:ext cx="3135529" cy="517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F7C849D2-26E2-BE6F-E75A-5FDCD8D299E2}"/>
                </a:ext>
              </a:extLst>
            </p:cNvPr>
            <p:cNvGrpSpPr/>
            <p:nvPr/>
          </p:nvGrpSpPr>
          <p:grpSpPr>
            <a:xfrm>
              <a:off x="5523445" y="3916479"/>
              <a:ext cx="5228720" cy="1507741"/>
              <a:chOff x="5523445" y="3916479"/>
              <a:chExt cx="5228720" cy="1507741"/>
            </a:xfrm>
          </p:grpSpPr>
          <p:sp>
            <p:nvSpPr>
              <p:cNvPr id="16" name="ZoneTexte 16">
                <a:extLst>
                  <a:ext uri="{FF2B5EF4-FFF2-40B4-BE49-F238E27FC236}">
                    <a16:creationId xmlns:a16="http://schemas.microsoft.com/office/drawing/2014/main" id="{3B32208B-7EE9-FD45-DEEA-D723309695E7}"/>
                  </a:ext>
                </a:extLst>
              </p:cNvPr>
              <p:cNvSpPr txBox="1"/>
              <p:nvPr/>
            </p:nvSpPr>
            <p:spPr>
              <a:xfrm>
                <a:off x="5523445" y="3916479"/>
                <a:ext cx="5228720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fr-FR" sz="1600" noProof="0" dirty="0">
                    <a:solidFill>
                      <a:srgbClr val="3F6BAE"/>
                    </a:solidFill>
                    <a:ea typeface="+mn-lt"/>
                    <a:cs typeface="+mn-lt"/>
                  </a:rPr>
                  <a:t>Développement et </a:t>
                </a:r>
                <a:r>
                  <a:rPr kumimoji="0" lang="fr-FR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6BAE"/>
                    </a:solidFill>
                    <a:effectLst/>
                    <a:uLnTx/>
                    <a:uFillTx/>
                    <a:ea typeface="+mn-lt"/>
                    <a:cs typeface="+mn-lt"/>
                  </a:rPr>
                  <a:t>installation </a:t>
                </a:r>
                <a:r>
                  <a:rPr lang="fr-FR" sz="1600" noProof="0" dirty="0">
                    <a:solidFill>
                      <a:srgbClr val="3F6BAE"/>
                    </a:solidFill>
                    <a:ea typeface="+mn-lt"/>
                    <a:cs typeface="+mn-lt"/>
                  </a:rPr>
                  <a:t>de la nouvelle </a:t>
                </a:r>
                <a:r>
                  <a:rPr kumimoji="0" lang="fr-FR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6BAE"/>
                    </a:solidFill>
                    <a:effectLst/>
                    <a:uLnTx/>
                    <a:uFillTx/>
                    <a:ea typeface="+mn-lt"/>
                    <a:cs typeface="+mn-lt"/>
                  </a:rPr>
                  <a:t>architecture </a:t>
                </a:r>
                <a:r>
                  <a:rPr lang="fr-FR" sz="1600" noProof="0" dirty="0">
                    <a:solidFill>
                      <a:srgbClr val="3F6BAE"/>
                    </a:solidFill>
                    <a:ea typeface="+mn-lt"/>
                    <a:cs typeface="+mn-lt"/>
                  </a:rPr>
                  <a:t>pour le </a:t>
                </a:r>
                <a:r>
                  <a:rPr kumimoji="0" lang="fr-FR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6BAE"/>
                    </a:solidFill>
                    <a:effectLst/>
                    <a:uLnTx/>
                    <a:uFillTx/>
                    <a:ea typeface="+mn-lt"/>
                    <a:cs typeface="+mn-lt"/>
                  </a:rPr>
                  <a:t>Fast </a:t>
                </a:r>
                <a:r>
                  <a:rPr kumimoji="0" lang="fr-FR" sz="1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F6BAE"/>
                    </a:solidFill>
                    <a:effectLst/>
                    <a:uLnTx/>
                    <a:uFillTx/>
                    <a:ea typeface="+mn-lt"/>
                    <a:cs typeface="+mn-lt"/>
                  </a:rPr>
                  <a:t>Orbit</a:t>
                </a:r>
                <a:r>
                  <a:rPr kumimoji="0" lang="fr-FR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6BAE"/>
                    </a:solidFill>
                    <a:effectLst/>
                    <a:uLnTx/>
                    <a:uFillTx/>
                    <a:ea typeface="+mn-lt"/>
                    <a:cs typeface="+mn-lt"/>
                  </a:rPr>
                  <a:t> Feedback (FOFB</a:t>
                </a:r>
                <a:r>
                  <a:rPr lang="fr-FR" sz="1600" noProof="0" dirty="0">
                    <a:solidFill>
                      <a:srgbClr val="3F6BAE"/>
                    </a:solidFill>
                    <a:ea typeface="+mn-lt"/>
                    <a:cs typeface="+mn-lt"/>
                  </a:rPr>
                  <a:t>) :</a:t>
                </a:r>
                <a:endParaRPr lang="fr-FR" noProof="0" dirty="0">
                  <a:ea typeface="+mn-ea"/>
                </a:endParaRPr>
              </a:p>
            </p:txBody>
          </p:sp>
          <p:pic>
            <p:nvPicPr>
              <p:cNvPr id="19" name="Image 18" descr="Une image contenant texte, Appareils électroniques&#10;&#10;Description générée automatiquement">
                <a:extLst>
                  <a:ext uri="{FF2B5EF4-FFF2-40B4-BE49-F238E27FC236}">
                    <a16:creationId xmlns:a16="http://schemas.microsoft.com/office/drawing/2014/main" id="{2B711A4E-FAE8-F260-A9B1-C53658D3F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4930" y="4907718"/>
                <a:ext cx="3138740" cy="5165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1" name="ZoneTexte 35">
                <a:extLst>
                  <a:ext uri="{FF2B5EF4-FFF2-40B4-BE49-F238E27FC236}">
                    <a16:creationId xmlns:a16="http://schemas.microsoft.com/office/drawing/2014/main" id="{C6D25372-46CF-F3E8-33B0-2ED5646FA4C7}"/>
                  </a:ext>
                </a:extLst>
              </p:cNvPr>
              <p:cNvSpPr txBox="1"/>
              <p:nvPr/>
            </p:nvSpPr>
            <p:spPr>
              <a:xfrm>
                <a:off x="5617100" y="4584851"/>
                <a:ext cx="27744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µTCA Plateforme (</a:t>
                </a:r>
                <a:r>
                  <a:rPr kumimoji="0" 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cell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/central </a:t>
                </a:r>
                <a:r>
                  <a:rPr kumimoji="0" 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node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):</a:t>
                </a:r>
              </a:p>
            </p:txBody>
          </p:sp>
        </p:grp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9888675F-AE98-6D41-88EC-E6638AFD6A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029" y="4558478"/>
            <a:ext cx="1772366" cy="142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98A809-692A-8D71-080A-E8D3BD39AB68}"/>
              </a:ext>
            </a:extLst>
          </p:cNvPr>
          <p:cNvSpPr txBox="1"/>
          <p:nvPr/>
        </p:nvSpPr>
        <p:spPr>
          <a:xfrm>
            <a:off x="1427237" y="6211432"/>
            <a:ext cx="434788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noProof="0" dirty="0">
                <a:cs typeface="Arial"/>
              </a:rPr>
              <a:t>En production depuis début 2024</a:t>
            </a:r>
          </a:p>
        </p:txBody>
      </p:sp>
      <p:pic>
        <p:nvPicPr>
          <p:cNvPr id="8" name="Image 7" descr="Une image contenant texte, diagramme, ligne, Police&#10;&#10;Le contenu généré par l’IA peut être incorrect.">
            <a:extLst>
              <a:ext uri="{FF2B5EF4-FFF2-40B4-BE49-F238E27FC236}">
                <a16:creationId xmlns:a16="http://schemas.microsoft.com/office/drawing/2014/main" id="{E8382B6A-469D-75A7-5D09-60C3E01F3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786" y="3831799"/>
            <a:ext cx="4753172" cy="25409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7EEC6E-9CBE-6D4D-1A3D-D95166C419E4}"/>
              </a:ext>
            </a:extLst>
          </p:cNvPr>
          <p:cNvSpPr txBox="1"/>
          <p:nvPr/>
        </p:nvSpPr>
        <p:spPr>
          <a:xfrm>
            <a:off x="6444792" y="718008"/>
            <a:ext cx="528058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noProof="0" dirty="0">
                <a:solidFill>
                  <a:srgbClr val="376092"/>
                </a:solidFill>
                <a:cs typeface="Arial"/>
              </a:rPr>
              <a:t>Validation de nouveaux concepts d'onduleurs.</a:t>
            </a:r>
            <a:endParaRPr lang="fr-FR" noProof="0" dirty="0"/>
          </a:p>
        </p:txBody>
      </p:sp>
      <p:pic>
        <p:nvPicPr>
          <p:cNvPr id="18" name="Image 17" descr="Une image contenant machine, outil, intérieur&#10;&#10;Le contenu généré par l’IA peut être incorrect.">
            <a:extLst>
              <a:ext uri="{FF2B5EF4-FFF2-40B4-BE49-F238E27FC236}">
                <a16:creationId xmlns:a16="http://schemas.microsoft.com/office/drawing/2014/main" id="{C9FEA85F-1352-5BF9-A806-315DD96E2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696" y="885580"/>
            <a:ext cx="2198115" cy="2683006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E661E-2D66-5EE8-6D5E-6E30C7540E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9F28576-BA3C-7975-6596-92C0C12DD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787" y="1159776"/>
            <a:ext cx="3639167" cy="24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32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66EA4-FBC9-0736-2F94-2171E066B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27A2D-7CDB-C559-61A6-F8C2A44B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Conclusions et Perspectives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88DA5B-941D-1BA7-FC4E-9DE7CF908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26</a:t>
            </a:fld>
            <a:endParaRPr lang="fr-FR" noProof="0" dirty="0"/>
          </a:p>
        </p:txBody>
      </p:sp>
      <p:pic>
        <p:nvPicPr>
          <p:cNvPr id="3" name="Image 2" descr="Une image contenant texte, Polic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49496E6-E5B4-F8BE-DD7E-D75EB4EF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066" y="3787901"/>
            <a:ext cx="4554485" cy="2499851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9B60CF4-8268-9542-B520-74B7B1DCC274}"/>
              </a:ext>
            </a:extLst>
          </p:cNvPr>
          <p:cNvSpPr>
            <a:spLocks noGrp="1"/>
          </p:cNvSpPr>
          <p:nvPr/>
        </p:nvSpPr>
        <p:spPr>
          <a:xfrm>
            <a:off x="187988" y="840497"/>
            <a:ext cx="6959980" cy="54452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800" b="1" noProof="0" dirty="0">
                <a:latin typeface="Arial"/>
                <a:cs typeface="Arial"/>
              </a:rPr>
              <a:t>SOLEIL II : upgrade très ambitieux</a:t>
            </a:r>
            <a:r>
              <a:rPr lang="fr-FR" sz="1800" noProof="0" dirty="0">
                <a:latin typeface="Arial"/>
                <a:cs typeface="Arial"/>
              </a:rPr>
              <a:t> et complémentaire à l’ESRF-EBS</a:t>
            </a:r>
          </a:p>
          <a:p>
            <a:pPr lvl="1" algn="just"/>
            <a:r>
              <a:rPr lang="fr-FR" sz="1400" noProof="0" dirty="0">
                <a:latin typeface="Arial"/>
                <a:cs typeface="Arial"/>
              </a:rPr>
              <a:t>Un nouveau SOLEIL pour la science de demain avec des performances de niveau mondial.</a:t>
            </a:r>
          </a:p>
          <a:p>
            <a:pPr lvl="1" algn="just"/>
            <a:endParaRPr lang="fr-FR" sz="1400" noProof="0" dirty="0">
              <a:latin typeface="Arial"/>
              <a:cs typeface="Arial"/>
            </a:endParaRPr>
          </a:p>
          <a:p>
            <a:pPr algn="just"/>
            <a:r>
              <a:rPr lang="fr-FR" sz="1800" noProof="0" dirty="0">
                <a:solidFill>
                  <a:srgbClr val="4F81BD"/>
                </a:solidFill>
                <a:latin typeface="Arial"/>
                <a:cs typeface="Arial"/>
              </a:rPr>
              <a:t>Finaliser la faisabilité technique</a:t>
            </a:r>
            <a:endParaRPr lang="fr-FR" sz="1800" noProof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algn="just"/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Une intense phase R&amp;D avec les </a:t>
            </a:r>
            <a:r>
              <a:rPr lang="fr-FR" sz="1400" b="1" noProof="0" dirty="0">
                <a:solidFill>
                  <a:srgbClr val="595959"/>
                </a:solidFill>
                <a:latin typeface="Arial"/>
                <a:cs typeface="Arial"/>
              </a:rPr>
              <a:t>différents prototypes reçu</a:t>
            </a:r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 dans ces dernières années.</a:t>
            </a:r>
            <a:endParaRPr lang="fr-FR" sz="1400" noProof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algn="just"/>
            <a:r>
              <a:rPr lang="fr-FR" sz="1400" b="1" noProof="0" dirty="0">
                <a:solidFill>
                  <a:srgbClr val="595959"/>
                </a:solidFill>
                <a:latin typeface="Arial"/>
                <a:cs typeface="Arial"/>
              </a:rPr>
              <a:t>Maille consolidée d’ici fin 2025</a:t>
            </a:r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, phase intense de finalisation de l'intégration mécanique.</a:t>
            </a:r>
          </a:p>
          <a:p>
            <a:pPr lvl="1" algn="just"/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Résoudre les défis techniques restants (contrôle des aimants, collimation, fréquence de coupure des chambres à vides, </a:t>
            </a:r>
            <a:r>
              <a:rPr lang="fr-FR" sz="1400" dirty="0">
                <a:solidFill>
                  <a:srgbClr val="595959"/>
                </a:solidFill>
                <a:latin typeface="Arial"/>
                <a:cs typeface="Arial"/>
              </a:rPr>
              <a:t>etc.</a:t>
            </a:r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).</a:t>
            </a:r>
            <a:endParaRPr lang="fr-FR" noProof="0" dirty="0"/>
          </a:p>
          <a:p>
            <a:pPr lvl="1" algn="just"/>
            <a:endParaRPr lang="fr-FR" sz="1400" noProof="0" dirty="0">
              <a:solidFill>
                <a:srgbClr val="595959"/>
              </a:solidFill>
              <a:latin typeface="Arial"/>
              <a:cs typeface="Arial"/>
            </a:endParaRPr>
          </a:p>
          <a:p>
            <a:pPr algn="just"/>
            <a:r>
              <a:rPr lang="fr-FR" sz="1800" noProof="0" dirty="0">
                <a:latin typeface="Arial"/>
                <a:cs typeface="Arial"/>
              </a:rPr>
              <a:t>Début de la phase de construction</a:t>
            </a:r>
          </a:p>
          <a:p>
            <a:pPr lvl="1" algn="just"/>
            <a:r>
              <a:rPr lang="fr-FR" sz="1400" b="1" noProof="0" dirty="0">
                <a:solidFill>
                  <a:srgbClr val="595959"/>
                </a:solidFill>
                <a:latin typeface="Arial"/>
                <a:cs typeface="Arial"/>
              </a:rPr>
              <a:t>50 M€ </a:t>
            </a:r>
            <a:r>
              <a:rPr lang="fr-FR" sz="1400" b="1" dirty="0">
                <a:solidFill>
                  <a:srgbClr val="595959"/>
                </a:solidFill>
                <a:latin typeface="Arial"/>
                <a:cs typeface="Arial"/>
              </a:rPr>
              <a:t>obtenus </a:t>
            </a:r>
            <a:r>
              <a:rPr lang="fr-FR" sz="1400" b="1" noProof="0" dirty="0">
                <a:solidFill>
                  <a:srgbClr val="595959"/>
                </a:solidFill>
                <a:latin typeface="Arial"/>
                <a:cs typeface="Arial"/>
              </a:rPr>
              <a:t>en 2024</a:t>
            </a:r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 avec la LPR (sur une enveloppe de 186 M€ pour la phase 1 de SOLEIL II).</a:t>
            </a:r>
          </a:p>
          <a:p>
            <a:pPr lvl="1" algn="just"/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De </a:t>
            </a:r>
            <a:r>
              <a:rPr lang="fr-FR" sz="1400" b="1" noProof="0" dirty="0">
                <a:solidFill>
                  <a:srgbClr val="595959"/>
                </a:solidFill>
                <a:latin typeface="Arial"/>
                <a:cs typeface="Arial"/>
              </a:rPr>
              <a:t>nombreux contrats ont déjà été signés</a:t>
            </a:r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 (cavités RF, électronique BPM, …).</a:t>
            </a:r>
          </a:p>
          <a:p>
            <a:pPr lvl="1" algn="just"/>
            <a:r>
              <a:rPr lang="fr-FR" sz="1400" noProof="0" dirty="0">
                <a:solidFill>
                  <a:srgbClr val="595959"/>
                </a:solidFill>
                <a:latin typeface="Arial"/>
                <a:cs typeface="Arial"/>
              </a:rPr>
              <a:t>2026 verra les appels d’offres des chambres à vide, des aimants, …</a:t>
            </a:r>
          </a:p>
          <a:p>
            <a:pPr marL="0" indent="0" algn="just">
              <a:buNone/>
            </a:pPr>
            <a:endParaRPr lang="fr-FR" sz="1800" noProof="0" dirty="0">
              <a:solidFill>
                <a:srgbClr val="595959"/>
              </a:solidFill>
            </a:endParaRPr>
          </a:p>
          <a:p>
            <a:pPr algn="just"/>
            <a:r>
              <a:rPr lang="fr-FR" sz="1800" noProof="0" dirty="0">
                <a:latin typeface="Arial"/>
                <a:cs typeface="Arial"/>
              </a:rPr>
              <a:t>Les Injecteurs</a:t>
            </a:r>
          </a:p>
          <a:p>
            <a:pPr lvl="1" algn="just"/>
            <a:r>
              <a:rPr lang="fr-FR" sz="1400" noProof="0" dirty="0">
                <a:latin typeface="Arial"/>
                <a:cs typeface="Arial"/>
              </a:rPr>
              <a:t>Montée en énergie </a:t>
            </a:r>
            <a:r>
              <a:rPr lang="fr-FR" sz="1400" dirty="0">
                <a:latin typeface="Arial"/>
                <a:cs typeface="Arial"/>
              </a:rPr>
              <a:t>du </a:t>
            </a:r>
            <a:r>
              <a:rPr lang="fr-FR" sz="1400" b="1" noProof="0" dirty="0">
                <a:latin typeface="Arial"/>
                <a:cs typeface="Arial"/>
              </a:rPr>
              <a:t>LINAC à 150 MeV en 2026</a:t>
            </a:r>
            <a:r>
              <a:rPr lang="fr-FR" sz="1400" noProof="0" dirty="0">
                <a:latin typeface="Arial"/>
                <a:cs typeface="Arial"/>
              </a:rPr>
              <a:t>.</a:t>
            </a:r>
            <a:endParaRPr lang="fr-FR" sz="1800" noProof="0" dirty="0">
              <a:latin typeface="Arial"/>
              <a:cs typeface="Arial"/>
            </a:endParaRPr>
          </a:p>
          <a:p>
            <a:pPr lvl="1" algn="just"/>
            <a:r>
              <a:rPr lang="fr-FR" sz="1400" noProof="0" dirty="0">
                <a:latin typeface="Arial"/>
                <a:cs typeface="Arial"/>
              </a:rPr>
              <a:t>Stabilisation de la maille du booster et intégration mécanique du booster en 2026.</a:t>
            </a:r>
            <a:endParaRPr lang="fr-FR" sz="1400" noProof="0" dirty="0"/>
          </a:p>
        </p:txBody>
      </p:sp>
      <p:pic>
        <p:nvPicPr>
          <p:cNvPr id="6" name="Image 5" descr="Une image contenant texte, capture d’écran, nombre, diagramme&#10;&#10;Le contenu généré par l’IA peut être incorrect.">
            <a:extLst>
              <a:ext uri="{FF2B5EF4-FFF2-40B4-BE49-F238E27FC236}">
                <a16:creationId xmlns:a16="http://schemas.microsoft.com/office/drawing/2014/main" id="{3187FE2C-4363-D78C-00A5-EC92214A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836" y="687481"/>
            <a:ext cx="4216774" cy="310739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D8AB6D-DC15-FE19-908B-B130B2D29F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2049309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83681-D309-49AF-2D1E-CB7899D0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Nombreuses Opportunités d’Emploi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4F36BE-2E8F-6865-C6AB-6C3E89B53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SFP Journées Accélérateurs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B3EE49-3A6E-DF28-BC6C-33C3B53CF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27</a:t>
            </a:fld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3D3C04C-4307-F8BC-8EB0-FBB851A36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69035"/>
              </p:ext>
            </p:extLst>
          </p:nvPr>
        </p:nvGraphicFramePr>
        <p:xfrm>
          <a:off x="744827" y="1109436"/>
          <a:ext cx="6834777" cy="5262564"/>
        </p:xfrm>
        <a:graphic>
          <a:graphicData uri="http://schemas.openxmlformats.org/drawingml/2006/table">
            <a:tbl>
              <a:tblPr/>
              <a:tblGrid>
                <a:gridCol w="3463616">
                  <a:extLst>
                    <a:ext uri="{9D8B030D-6E8A-4147-A177-3AD203B41FA5}">
                      <a16:colId xmlns:a16="http://schemas.microsoft.com/office/drawing/2014/main" val="1281416770"/>
                    </a:ext>
                  </a:extLst>
                </a:gridCol>
                <a:gridCol w="1454227">
                  <a:extLst>
                    <a:ext uri="{9D8B030D-6E8A-4147-A177-3AD203B41FA5}">
                      <a16:colId xmlns:a16="http://schemas.microsoft.com/office/drawing/2014/main" val="2504465268"/>
                    </a:ext>
                  </a:extLst>
                </a:gridCol>
                <a:gridCol w="1916934">
                  <a:extLst>
                    <a:ext uri="{9D8B030D-6E8A-4147-A177-3AD203B41FA5}">
                      <a16:colId xmlns:a16="http://schemas.microsoft.com/office/drawing/2014/main" val="571268728"/>
                    </a:ext>
                  </a:extLst>
                </a:gridCol>
              </a:tblGrid>
              <a:tr h="3450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/>
                        <a:t>Poste</a:t>
                      </a:r>
                      <a:endParaRPr lang="fr-FR" sz="1400"/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/>
                        <a:t>Type de contrat</a:t>
                      </a:r>
                      <a:endParaRPr lang="fr-FR" sz="1400"/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/>
                        <a:t>Date de mise à jour</a:t>
                      </a:r>
                      <a:endParaRPr lang="fr-FR" sz="1400"/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1941"/>
                  </a:ext>
                </a:extLst>
              </a:tr>
              <a:tr h="6039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 err="1"/>
                        <a:t>Ingénieur.e</a:t>
                      </a:r>
                      <a:r>
                        <a:rPr lang="fr-FR" sz="1400" dirty="0"/>
                        <a:t> en génie électrique (courant fort / courant faible)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CDI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5 septembre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311564"/>
                  </a:ext>
                </a:extLst>
              </a:tr>
              <a:tr h="6039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Ingénieur.e CVC / Fluides – Pôle Projet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CDI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5 septembre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791516"/>
                  </a:ext>
                </a:extLst>
              </a:tr>
              <a:tr h="6039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Ingénieur.e DevOps &amp; Intégration Logicielle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CDI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27 août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271052"/>
                  </a:ext>
                </a:extLst>
              </a:tr>
              <a:tr h="6039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Ingénieur.e d’études et développement Python / C++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/>
                        <a:t>CDI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/>
                        <a:t>27 août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579865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Assistant.e ingénieur.e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CDI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7 juillet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791198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Ingénieur.e en génie climatique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CDD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16 juillet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095105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Ingénieur IHM Web / Python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CDD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25 avril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65110"/>
                  </a:ext>
                </a:extLst>
              </a:tr>
              <a:tr h="6039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Apprenti.e Ingénieur.e DevOps &amp; Intégration Logicielle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Alternance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/>
                        <a:t>25 avril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842225"/>
                  </a:ext>
                </a:extLst>
              </a:tr>
              <a:tr h="8627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Ingénieur électronique d’acquisition / traitement numérique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/>
                        <a:t>CDI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dirty="0"/>
                        <a:t>22 avril 2025</a:t>
                      </a:r>
                    </a:p>
                  </a:txBody>
                  <a:tcPr marL="71333" marR="71333" marT="35667" marB="35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3349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AFF352F-2863-A626-FD9D-A6B50F0724D3}"/>
              </a:ext>
            </a:extLst>
          </p:cNvPr>
          <p:cNvSpPr txBox="1"/>
          <p:nvPr/>
        </p:nvSpPr>
        <p:spPr>
          <a:xfrm>
            <a:off x="1909002" y="652652"/>
            <a:ext cx="450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https://</a:t>
            </a:r>
            <a:r>
              <a:rPr lang="fr-FR" dirty="0" err="1">
                <a:hlinkClick r:id="rId2"/>
              </a:rPr>
              <a:t>www.synchrotron-soleil.fr</a:t>
            </a:r>
            <a:r>
              <a:rPr lang="fr-FR" dirty="0">
                <a:hlinkClick r:id="rId2"/>
              </a:rPr>
              <a:t>/</a:t>
            </a:r>
            <a:r>
              <a:rPr lang="fr-FR" dirty="0" err="1">
                <a:hlinkClick r:id="rId2"/>
              </a:rPr>
              <a:t>fr</a:t>
            </a:r>
            <a:r>
              <a:rPr lang="fr-FR" dirty="0">
                <a:hlinkClick r:id="rId2"/>
              </a:rPr>
              <a:t>/emplois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F6A330-C4C7-29AD-F155-C28046749C03}"/>
              </a:ext>
            </a:extLst>
          </p:cNvPr>
          <p:cNvSpPr txBox="1"/>
          <p:nvPr/>
        </p:nvSpPr>
        <p:spPr>
          <a:xfrm>
            <a:off x="7593029" y="2959229"/>
            <a:ext cx="4171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algn="ctr"/>
            <a:r>
              <a:rPr lang="fr-FR" sz="1800" b="1" noProof="0" dirty="0">
                <a:cs typeface="Arial"/>
              </a:rPr>
              <a:t>Contact</a:t>
            </a:r>
          </a:p>
          <a:p>
            <a:pPr marL="107950" algn="ctr"/>
            <a:r>
              <a:rPr lang="fr-FR" sz="1800" noProof="0" dirty="0">
                <a:cs typeface="Arial"/>
              </a:rPr>
              <a:t>Coordinateur du Prog</a:t>
            </a:r>
            <a:r>
              <a:rPr lang="fr-FR" dirty="0" err="1">
                <a:cs typeface="Arial"/>
              </a:rPr>
              <a:t>ramme</a:t>
            </a:r>
            <a:r>
              <a:rPr lang="fr-FR" dirty="0">
                <a:cs typeface="Arial"/>
              </a:rPr>
              <a:t> de la</a:t>
            </a:r>
            <a:endParaRPr lang="fr-FR" sz="1800" noProof="0" dirty="0">
              <a:cs typeface="Arial"/>
            </a:endParaRPr>
          </a:p>
          <a:p>
            <a:pPr marL="107950" algn="ctr"/>
            <a:r>
              <a:rPr lang="fr-FR" sz="1800" noProof="0" dirty="0">
                <a:cs typeface="Arial"/>
              </a:rPr>
              <a:t>Construction des Accélérateurs</a:t>
            </a:r>
          </a:p>
          <a:p>
            <a:pPr marL="107950" algn="ctr"/>
            <a:r>
              <a:rPr lang="fr-FR" dirty="0">
                <a:cs typeface="Arial"/>
              </a:rPr>
              <a:t>SOLEIL II</a:t>
            </a:r>
            <a:r>
              <a:rPr lang="fr-FR" sz="1800" noProof="0" dirty="0">
                <a:cs typeface="Arial"/>
              </a:rPr>
              <a:t> </a:t>
            </a:r>
          </a:p>
          <a:p>
            <a:pPr marL="107950" algn="ctr"/>
            <a:endParaRPr lang="fr-FR" sz="1800" noProof="0" dirty="0">
              <a:cs typeface="Arial"/>
            </a:endParaRPr>
          </a:p>
          <a:p>
            <a:pPr marL="107950" algn="ctr"/>
            <a:r>
              <a:rPr lang="fr-FR" sz="1800" noProof="0" dirty="0" err="1">
                <a:cs typeface="Arial"/>
                <a:hlinkClick r:id="rId3"/>
              </a:rPr>
              <a:t>laurent.nadolski@synchrotron-soleil.fr</a:t>
            </a:r>
            <a:endParaRPr lang="fr-FR" sz="1800" noProof="0" dirty="0">
              <a:cs typeface="Arial"/>
            </a:endParaRPr>
          </a:p>
        </p:txBody>
      </p:sp>
      <p:pic>
        <p:nvPicPr>
          <p:cNvPr id="1026" name="Picture 2" descr="Contact us - Icônes les communications gratuites">
            <a:extLst>
              <a:ext uri="{FF2B5EF4-FFF2-40B4-BE49-F238E27FC236}">
                <a16:creationId xmlns:a16="http://schemas.microsoft.com/office/drawing/2014/main" id="{676BFD2D-8C0F-B4CE-0230-FC99BDC6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001" y="1740664"/>
            <a:ext cx="957779" cy="9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15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3</a:t>
            </a:fld>
            <a:endParaRPr lang="fr-FR" noProof="0" dirty="0"/>
          </a:p>
        </p:txBody>
      </p:sp>
      <p:pic>
        <p:nvPicPr>
          <p:cNvPr id="2" name="Image 1" descr="Une image contenant motif, art, conception&#10;&#10;Description générée automatiquement">
            <a:extLst>
              <a:ext uri="{FF2B5EF4-FFF2-40B4-BE49-F238E27FC236}">
                <a16:creationId xmlns:a16="http://schemas.microsoft.com/office/drawing/2014/main" id="{1E55B21D-4C5C-CE7D-9001-743BF6D89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825" t="48280" r="3943" b="-740"/>
          <a:stretch/>
        </p:blipFill>
        <p:spPr>
          <a:xfrm>
            <a:off x="614400" y="1085662"/>
            <a:ext cx="1225726" cy="1200798"/>
          </a:xfrm>
          <a:prstGeom prst="ellipse">
            <a:avLst/>
          </a:prstGeom>
        </p:spPr>
      </p:pic>
      <p:pic>
        <p:nvPicPr>
          <p:cNvPr id="3" name="Image 2" descr="Une image contenant médicament, Médicament, médecine, pilule&#10;&#10;Description générée automatiquement">
            <a:extLst>
              <a:ext uri="{FF2B5EF4-FFF2-40B4-BE49-F238E27FC236}">
                <a16:creationId xmlns:a16="http://schemas.microsoft.com/office/drawing/2014/main" id="{E629BD53-E99B-5DD1-41EB-B19B98C4CA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293" t="955" r="19162" b="2433"/>
          <a:stretch/>
        </p:blipFill>
        <p:spPr>
          <a:xfrm>
            <a:off x="5406160" y="2252591"/>
            <a:ext cx="796289" cy="771126"/>
          </a:xfrm>
          <a:prstGeom prst="ellipse">
            <a:avLst/>
          </a:prstGeom>
        </p:spPr>
      </p:pic>
      <p:pic>
        <p:nvPicPr>
          <p:cNvPr id="4" name="Image 3" descr="Une image contenant Équipement médical, médical, seringue, Équipement de laboratoire&#10;&#10;Description générée automatiquement">
            <a:extLst>
              <a:ext uri="{FF2B5EF4-FFF2-40B4-BE49-F238E27FC236}">
                <a16:creationId xmlns:a16="http://schemas.microsoft.com/office/drawing/2014/main" id="{BD840406-2A4B-5392-1861-CC59707CB1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7028" t="1418" r="7905" b="1087"/>
          <a:stretch/>
        </p:blipFill>
        <p:spPr>
          <a:xfrm>
            <a:off x="3213648" y="1081353"/>
            <a:ext cx="949717" cy="949173"/>
          </a:xfrm>
          <a:prstGeom prst="ellipse">
            <a:avLst/>
          </a:prstGeom>
        </p:spPr>
      </p:pic>
      <p:pic>
        <p:nvPicPr>
          <p:cNvPr id="5" name="Image 4" descr="Une image contenant Photographie aérienne, Vue plongeante, aérien, herbe&#10;&#10;Description générée automatiquement">
            <a:extLst>
              <a:ext uri="{FF2B5EF4-FFF2-40B4-BE49-F238E27FC236}">
                <a16:creationId xmlns:a16="http://schemas.microsoft.com/office/drawing/2014/main" id="{49D41268-CBF8-AB42-95A2-A5166D900D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2425" r="13587" b="1685"/>
          <a:stretch/>
        </p:blipFill>
        <p:spPr>
          <a:xfrm>
            <a:off x="1433389" y="1839304"/>
            <a:ext cx="4091197" cy="2756564"/>
          </a:xfrm>
          <a:prstGeom prst="roundRect">
            <a:avLst/>
          </a:prstGeom>
        </p:spPr>
      </p:pic>
      <p:sp>
        <p:nvSpPr>
          <p:cNvPr id="9" name="ZoneTexte 43">
            <a:extLst>
              <a:ext uri="{FF2B5EF4-FFF2-40B4-BE49-F238E27FC236}">
                <a16:creationId xmlns:a16="http://schemas.microsoft.com/office/drawing/2014/main" id="{91785226-4703-2FBE-A48A-3B686703E31E}"/>
              </a:ext>
            </a:extLst>
          </p:cNvPr>
          <p:cNvSpPr txBox="1"/>
          <p:nvPr/>
        </p:nvSpPr>
        <p:spPr>
          <a:xfrm>
            <a:off x="6616452" y="1254646"/>
            <a:ext cx="5290864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>
                <a:latin typeface="Calibri"/>
                <a:cs typeface="Calibri"/>
              </a:rPr>
              <a:t>SOLEIL </a:t>
            </a:r>
            <a:r>
              <a:rPr lang="fr-FR" noProof="0" dirty="0">
                <a:latin typeface="Calibri"/>
                <a:cs typeface="Calibri"/>
              </a:rPr>
              <a:t>est la </a:t>
            </a:r>
            <a:r>
              <a:rPr lang="fr-FR" b="1" noProof="0" dirty="0">
                <a:latin typeface="Calibri"/>
                <a:cs typeface="Calibri"/>
              </a:rPr>
              <a:t>source de rayonnement synchrotron nationale française</a:t>
            </a:r>
            <a:r>
              <a:rPr lang="fr-FR" noProof="0" dirty="0">
                <a:latin typeface="Calibri"/>
                <a:cs typeface="Calibri"/>
              </a:rPr>
              <a:t> mise en service en 2006. </a:t>
            </a:r>
          </a:p>
          <a:p>
            <a:endParaRPr lang="fr-FR" noProof="0" dirty="0">
              <a:latin typeface="Calibri"/>
              <a:cs typeface="Calibri"/>
            </a:endParaRPr>
          </a:p>
          <a:p>
            <a:r>
              <a:rPr lang="fr-FR" noProof="0" dirty="0">
                <a:latin typeface="Calibri"/>
                <a:cs typeface="Calibri"/>
              </a:rPr>
              <a:t>Il s'agit d'un accélérateur de particules à grande échelle qui fournit du </a:t>
            </a:r>
            <a:r>
              <a:rPr lang="fr-FR" b="1" noProof="0" dirty="0">
                <a:latin typeface="Calibri"/>
                <a:cs typeface="Calibri"/>
              </a:rPr>
              <a:t>rayonnement synchrotron</a:t>
            </a:r>
            <a:r>
              <a:rPr lang="fr-FR" noProof="0" dirty="0">
                <a:latin typeface="Calibri"/>
                <a:cs typeface="Calibri"/>
              </a:rPr>
              <a:t> pour de vastes domaines de la recherche scientifique.</a:t>
            </a:r>
          </a:p>
          <a:p>
            <a:endParaRPr lang="fr-FR" noProof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latin typeface="Calibri"/>
                <a:cs typeface="Calibri"/>
              </a:rPr>
              <a:t>matériaux avancés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latin typeface="Calibri"/>
                <a:cs typeface="Calibri"/>
              </a:rPr>
              <a:t>énergies renouvelables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latin typeface="Calibri"/>
                <a:cs typeface="Calibri"/>
              </a:rPr>
              <a:t>sciences de la santé</a:t>
            </a:r>
          </a:p>
          <a:p>
            <a:pPr marL="285750" indent="-285750">
              <a:buFont typeface="Arial"/>
              <a:buChar char="•"/>
            </a:pPr>
            <a:r>
              <a:rPr lang="fr-FR" noProof="0" dirty="0">
                <a:latin typeface="Calibri"/>
                <a:cs typeface="Calibri"/>
              </a:rPr>
              <a:t>sciences de l'environnement</a:t>
            </a:r>
          </a:p>
          <a:p>
            <a:endParaRPr lang="fr-FR" noProof="0" dirty="0">
              <a:latin typeface="Calibri"/>
              <a:cs typeface="Calibri"/>
            </a:endParaRPr>
          </a:p>
          <a:p>
            <a:r>
              <a:rPr lang="fr-FR" noProof="0" dirty="0">
                <a:latin typeface="Calibri"/>
                <a:cs typeface="Calibri"/>
              </a:rPr>
              <a:t>Avec </a:t>
            </a:r>
            <a:r>
              <a:rPr lang="fr-FR" b="1" noProof="0" dirty="0">
                <a:latin typeface="Calibri"/>
                <a:cs typeface="Calibri"/>
              </a:rPr>
              <a:t>29 lignes de lumière</a:t>
            </a:r>
            <a:r>
              <a:rPr lang="fr-FR" noProof="0" dirty="0">
                <a:latin typeface="Calibri"/>
                <a:cs typeface="Calibri"/>
              </a:rPr>
              <a:t>, SOLEIL peut fournir un rayonnement synchrotron allant du </a:t>
            </a:r>
            <a:r>
              <a:rPr lang="fr-FR" b="1" noProof="0" dirty="0" err="1">
                <a:latin typeface="Calibri"/>
                <a:cs typeface="Calibri"/>
              </a:rPr>
              <a:t>THz</a:t>
            </a:r>
            <a:r>
              <a:rPr lang="fr-FR" b="1" noProof="0" dirty="0">
                <a:latin typeface="Calibri"/>
                <a:cs typeface="Calibri"/>
              </a:rPr>
              <a:t> aux rayons X durs</a:t>
            </a:r>
            <a:r>
              <a:rPr lang="fr-FR" noProof="0" dirty="0">
                <a:latin typeface="Calibri"/>
                <a:cs typeface="Calibri"/>
              </a:rPr>
              <a:t>, avec une spécialisation dans la gamme des </a:t>
            </a:r>
            <a:r>
              <a:rPr lang="fr-FR" b="1" noProof="0" dirty="0">
                <a:latin typeface="Calibri"/>
                <a:cs typeface="Calibri"/>
              </a:rPr>
              <a:t>rayons X mous</a:t>
            </a:r>
            <a:r>
              <a:rPr lang="fr-FR" noProof="0" dirty="0">
                <a:latin typeface="Calibri"/>
                <a:cs typeface="Calibri"/>
              </a:rPr>
              <a:t>.</a:t>
            </a:r>
          </a:p>
        </p:txBody>
      </p:sp>
      <p:pic>
        <p:nvPicPr>
          <p:cNvPr id="10" name="Image 9" descr="Une image contenant carte, Terre, planète, Monde&#10;&#10;Description générée automatiquement">
            <a:extLst>
              <a:ext uri="{FF2B5EF4-FFF2-40B4-BE49-F238E27FC236}">
                <a16:creationId xmlns:a16="http://schemas.microsoft.com/office/drawing/2014/main" id="{F5FF2915-1796-B878-3771-974B43C03E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644704" y="4020378"/>
            <a:ext cx="2204237" cy="2204237"/>
          </a:xfrm>
          <a:prstGeom prst="rect">
            <a:avLst/>
          </a:prstGeom>
        </p:spPr>
      </p:pic>
      <p:pic>
        <p:nvPicPr>
          <p:cNvPr id="11" name="Image 10" descr="Une image contenant générateur, moulin à vent, ciel, appareil&#10;&#10;Description générée automatiquement">
            <a:extLst>
              <a:ext uri="{FF2B5EF4-FFF2-40B4-BE49-F238E27FC236}">
                <a16:creationId xmlns:a16="http://schemas.microsoft.com/office/drawing/2014/main" id="{74F9B558-D651-8BC4-A1C6-3E6E94787C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r="32900"/>
          <a:stretch/>
        </p:blipFill>
        <p:spPr>
          <a:xfrm>
            <a:off x="4163365" y="4208129"/>
            <a:ext cx="2132845" cy="2131621"/>
          </a:xfrm>
          <a:prstGeom prst="ellipse">
            <a:avLst/>
          </a:prstGeom>
        </p:spPr>
      </p:pic>
      <p:pic>
        <p:nvPicPr>
          <p:cNvPr id="12" name="Image 11" descr="Une image contenant invertébré, Bioluminescence, aquarium&#10;&#10;Description générée automatiquement">
            <a:extLst>
              <a:ext uri="{FF2B5EF4-FFF2-40B4-BE49-F238E27FC236}">
                <a16:creationId xmlns:a16="http://schemas.microsoft.com/office/drawing/2014/main" id="{7A9DC461-FBD4-EA74-1877-F3F06BB1BC4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9608" t="1" r="25103" b="1"/>
          <a:stretch/>
        </p:blipFill>
        <p:spPr>
          <a:xfrm>
            <a:off x="446298" y="2984232"/>
            <a:ext cx="1387210" cy="1411563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B71B52-CEE8-082A-9FBD-015CF5B01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3172467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E288B-CF00-FD43-C777-E9C05714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293812B-4B47-4D47-DAA5-5ED9EC4F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52BE7E-4FF7-893C-CB88-D0AAB9A4E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4</a:t>
            </a:fld>
            <a:endParaRPr lang="fr-FR" noProof="0" dirty="0"/>
          </a:p>
        </p:txBody>
      </p:sp>
      <p:pic>
        <p:nvPicPr>
          <p:cNvPr id="13" name="Image 12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C14F695F-5324-19F0-1D82-5091DD5F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40" y="879551"/>
            <a:ext cx="5165201" cy="5313607"/>
          </a:xfrm>
          <a:prstGeom prst="rect">
            <a:avLst/>
          </a:prstGeom>
        </p:spPr>
      </p:pic>
      <p:pic>
        <p:nvPicPr>
          <p:cNvPr id="33" name="Image 32" descr="Une image contenant texte, diagramm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570527A-2F60-885A-DEDF-27CD0AA6F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89" y="3619183"/>
            <a:ext cx="5465445" cy="2748915"/>
          </a:xfrm>
          <a:prstGeom prst="rect">
            <a:avLst/>
          </a:prstGeom>
        </p:spPr>
      </p:pic>
      <p:pic>
        <p:nvPicPr>
          <p:cNvPr id="34" name="Image 33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5BF99534-BF5E-24F1-906D-3301066F0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988" y="3234017"/>
            <a:ext cx="1332940" cy="39893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4ED23B5-AC38-3D04-813C-EA04BE3CD414}"/>
              </a:ext>
            </a:extLst>
          </p:cNvPr>
          <p:cNvSpPr txBox="1"/>
          <p:nvPr/>
        </p:nvSpPr>
        <p:spPr>
          <a:xfrm>
            <a:off x="6095999" y="788894"/>
            <a:ext cx="593784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noProof="0" dirty="0">
                <a:cs typeface="Arial"/>
              </a:rPr>
              <a:t>Environ </a:t>
            </a:r>
            <a:r>
              <a:rPr lang="fr-FR" dirty="0">
                <a:cs typeface="Arial"/>
              </a:rPr>
              <a:t>5 000 </a:t>
            </a:r>
            <a:r>
              <a:rPr lang="fr-FR" noProof="0" dirty="0">
                <a:cs typeface="Arial"/>
              </a:rPr>
              <a:t>h de faisceau par an pour les utilisateurs avec une disponibilité du faisceau proche de 99 %.</a:t>
            </a:r>
          </a:p>
          <a:p>
            <a:pPr marL="285750" indent="-285750" algn="just">
              <a:buFont typeface="Arial"/>
              <a:buChar char="•"/>
            </a:pPr>
            <a:r>
              <a:rPr lang="fr-FR" noProof="0" dirty="0">
                <a:cs typeface="Arial"/>
              </a:rPr>
              <a:t>~70 % du temps pour des utilisateurs académiques </a:t>
            </a:r>
            <a:r>
              <a:rPr lang="fr-FR" dirty="0">
                <a:cs typeface="Arial"/>
              </a:rPr>
              <a:t>externes.</a:t>
            </a:r>
            <a:endParaRPr lang="fr-FR" noProof="0" dirty="0"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noProof="0" dirty="0">
                <a:cs typeface="Arial"/>
              </a:rPr>
              <a:t>~20 % du temps en usage interne à SOLEIL.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~10 % du temps pour les utilisateurs industriels.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+ de </a:t>
            </a:r>
            <a:r>
              <a:rPr lang="fr-FR" dirty="0">
                <a:cs typeface="Arial"/>
              </a:rPr>
              <a:t>8 000 </a:t>
            </a:r>
            <a:r>
              <a:rPr lang="fr-FR" noProof="0" dirty="0">
                <a:cs typeface="Arial"/>
              </a:rPr>
              <a:t>articles publiés depuis 2008.</a:t>
            </a:r>
          </a:p>
          <a:p>
            <a:pPr marL="285750" indent="-285750">
              <a:buFont typeface="Arial,Sans-Serif"/>
              <a:buChar char="•"/>
            </a:pPr>
            <a:endParaRPr lang="fr-FR" noProof="0" dirty="0">
              <a:cs typeface="Arial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C702581-3D41-D2A9-445F-ECBC6F0730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310582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368E498-85DA-1003-C037-F4BC87C6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solidFill>
                  <a:srgbClr val="FFFFFF"/>
                </a:solidFill>
              </a:rPr>
              <a:t>SOLEIL II en Quelques mots</a:t>
            </a:r>
            <a:endParaRPr lang="fr-FR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1FB34B-4D67-38E8-A904-D7A70D1FBF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908" y="3349964"/>
            <a:ext cx="5028987" cy="229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10">
            <a:extLst>
              <a:ext uri="{FF2B5EF4-FFF2-40B4-BE49-F238E27FC236}">
                <a16:creationId xmlns:a16="http://schemas.microsoft.com/office/drawing/2014/main" id="{B07AFCF5-7199-DC07-FEA4-707A7B7A7527}"/>
              </a:ext>
            </a:extLst>
          </p:cNvPr>
          <p:cNvSpPr txBox="1"/>
          <p:nvPr/>
        </p:nvSpPr>
        <p:spPr>
          <a:xfrm>
            <a:off x="5225761" y="5779072"/>
            <a:ext cx="1572803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noProof="0" dirty="0">
                <a:solidFill>
                  <a:schemeClr val="bg1"/>
                </a:solidFill>
              </a:rPr>
              <a:t>SOLEIL </a:t>
            </a:r>
            <a:endParaRPr lang="fr-FR" sz="2800" b="1" noProof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ZoneTexte 11">
            <a:extLst>
              <a:ext uri="{FF2B5EF4-FFF2-40B4-BE49-F238E27FC236}">
                <a16:creationId xmlns:a16="http://schemas.microsoft.com/office/drawing/2014/main" id="{D5453BCF-71EB-9A03-9136-C23F85341790}"/>
              </a:ext>
            </a:extLst>
          </p:cNvPr>
          <p:cNvSpPr txBox="1"/>
          <p:nvPr/>
        </p:nvSpPr>
        <p:spPr>
          <a:xfrm>
            <a:off x="7658062" y="5779072"/>
            <a:ext cx="187096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noProof="0" dirty="0">
                <a:solidFill>
                  <a:schemeClr val="bg1"/>
                </a:solidFill>
              </a:rPr>
              <a:t>SOLEIL II </a:t>
            </a:r>
            <a:endParaRPr lang="fr-FR" sz="2800" b="1" noProof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Flèche vers la droite 16">
            <a:extLst>
              <a:ext uri="{FF2B5EF4-FFF2-40B4-BE49-F238E27FC236}">
                <a16:creationId xmlns:a16="http://schemas.microsoft.com/office/drawing/2014/main" id="{F1BBBEDF-6114-0C29-AABA-C1806524D457}"/>
              </a:ext>
            </a:extLst>
          </p:cNvPr>
          <p:cNvSpPr/>
          <p:nvPr/>
        </p:nvSpPr>
        <p:spPr>
          <a:xfrm>
            <a:off x="6705132" y="5857359"/>
            <a:ext cx="898134" cy="366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F1A0A14D-7BAF-4BDD-9E4C-6A16F2266CA6}"/>
              </a:ext>
            </a:extLst>
          </p:cNvPr>
          <p:cNvSpPr txBox="1"/>
          <p:nvPr/>
        </p:nvSpPr>
        <p:spPr>
          <a:xfrm>
            <a:off x="5555417" y="352969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400 </a:t>
            </a:r>
            <a:r>
              <a:rPr lang="fr-FR" noProof="0" dirty="0">
                <a:latin typeface="Symbol" panose="05050102010706020507" pitchFamily="18" charset="2"/>
              </a:rPr>
              <a:t>m</a:t>
            </a:r>
            <a:r>
              <a:rPr lang="fr-FR" noProof="0" dirty="0"/>
              <a:t>m </a:t>
            </a: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C5466182-949A-20E1-DCEA-82309B4E30E3}"/>
              </a:ext>
            </a:extLst>
          </p:cNvPr>
          <p:cNvSpPr txBox="1"/>
          <p:nvPr/>
        </p:nvSpPr>
        <p:spPr>
          <a:xfrm>
            <a:off x="8046512" y="3529699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10 </a:t>
            </a:r>
            <a:r>
              <a:rPr lang="fr-FR" noProof="0" dirty="0">
                <a:latin typeface="Symbol" panose="05050102010706020507" pitchFamily="18" charset="2"/>
              </a:rPr>
              <a:t>m</a:t>
            </a:r>
            <a:r>
              <a:rPr lang="fr-FR" noProof="0" dirty="0"/>
              <a:t>m</a:t>
            </a:r>
          </a:p>
        </p:txBody>
      </p:sp>
      <p:sp>
        <p:nvSpPr>
          <p:cNvPr id="9" name="ZoneTexte 19">
            <a:extLst>
              <a:ext uri="{FF2B5EF4-FFF2-40B4-BE49-F238E27FC236}">
                <a16:creationId xmlns:a16="http://schemas.microsoft.com/office/drawing/2014/main" id="{F6EBEBC2-7C92-77B3-353B-3A0C994F2F80}"/>
              </a:ext>
            </a:extLst>
          </p:cNvPr>
          <p:cNvSpPr txBox="1"/>
          <p:nvPr/>
        </p:nvSpPr>
        <p:spPr>
          <a:xfrm>
            <a:off x="5104177" y="2866967"/>
            <a:ext cx="19159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>
                <a:solidFill>
                  <a:schemeClr val="bg1"/>
                </a:solidFill>
              </a:rPr>
              <a:t>3ème génération</a:t>
            </a:r>
            <a:endParaRPr lang="fr-FR" noProof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ZoneTexte 19">
            <a:extLst>
              <a:ext uri="{FF2B5EF4-FFF2-40B4-BE49-F238E27FC236}">
                <a16:creationId xmlns:a16="http://schemas.microsoft.com/office/drawing/2014/main" id="{584F499D-4DFE-7743-E94D-C2BD0B566E11}"/>
              </a:ext>
            </a:extLst>
          </p:cNvPr>
          <p:cNvSpPr txBox="1"/>
          <p:nvPr/>
        </p:nvSpPr>
        <p:spPr>
          <a:xfrm>
            <a:off x="7609251" y="2866967"/>
            <a:ext cx="19159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>
                <a:solidFill>
                  <a:schemeClr val="bg1"/>
                </a:solidFill>
              </a:rPr>
              <a:t>4ème génération</a:t>
            </a:r>
            <a:endParaRPr lang="fr-FR" noProof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ZoneTexte 8">
            <a:extLst>
              <a:ext uri="{FF2B5EF4-FFF2-40B4-BE49-F238E27FC236}">
                <a16:creationId xmlns:a16="http://schemas.microsoft.com/office/drawing/2014/main" id="{EACCE36A-55D0-6282-15F4-353D9FF1CCEF}"/>
              </a:ext>
            </a:extLst>
          </p:cNvPr>
          <p:cNvSpPr txBox="1"/>
          <p:nvPr/>
        </p:nvSpPr>
        <p:spPr>
          <a:xfrm>
            <a:off x="5225631" y="6276436"/>
            <a:ext cx="157162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ε</a:t>
            </a:r>
            <a:r>
              <a:rPr lang="fr-FR" b="1" noProof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= 3.9 </a:t>
            </a:r>
            <a:r>
              <a:rPr lang="fr-FR" b="1" noProof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nm.rad</a:t>
            </a:r>
            <a:endParaRPr lang="fr-FR" b="1" noProof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A3CE26C1-F5F9-4B6F-E184-7AB2CE8B8520}"/>
              </a:ext>
            </a:extLst>
          </p:cNvPr>
          <p:cNvSpPr txBox="1"/>
          <p:nvPr/>
        </p:nvSpPr>
        <p:spPr>
          <a:xfrm>
            <a:off x="7806906" y="6305010"/>
            <a:ext cx="157162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ε</a:t>
            </a:r>
            <a:r>
              <a:rPr lang="fr-FR" b="1" noProof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= </a:t>
            </a:r>
            <a:r>
              <a:rPr lang="fr-FR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90</a:t>
            </a:r>
            <a:r>
              <a:rPr lang="fr-FR" b="1" noProof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b="1" noProof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pm.rad</a:t>
            </a:r>
            <a:endParaRPr lang="fr-FR" b="1" noProof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82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6B9F8-07ED-45B8-1BB5-83D2B8459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E73F3-01C1-D611-391F-FDCCC32D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: de la 3ème Génération à la 4ème Génération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0DF283-EB44-52FB-47F8-C12F09D9D8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915034-7E02-1893-EE59-6A3D924D1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6</a:t>
            </a:fld>
            <a:endParaRPr lang="fr-FR" noProof="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6DC84EE-D660-40A4-65C9-DD0398377F67}"/>
              </a:ext>
            </a:extLst>
          </p:cNvPr>
          <p:cNvCxnSpPr/>
          <p:nvPr/>
        </p:nvCxnSpPr>
        <p:spPr>
          <a:xfrm flipV="1">
            <a:off x="6220453" y="1029121"/>
            <a:ext cx="0" cy="613234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3">
            <a:extLst>
              <a:ext uri="{FF2B5EF4-FFF2-40B4-BE49-F238E27FC236}">
                <a16:creationId xmlns:a16="http://schemas.microsoft.com/office/drawing/2014/main" id="{81AD2995-EECE-3B18-6B61-007DCC75807F}"/>
              </a:ext>
            </a:extLst>
          </p:cNvPr>
          <p:cNvSpPr txBox="1"/>
          <p:nvPr/>
        </p:nvSpPr>
        <p:spPr>
          <a:xfrm>
            <a:off x="5519543" y="122235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>
                <a:solidFill>
                  <a:schemeClr val="bg1"/>
                </a:solidFill>
              </a:rPr>
              <a:t>x 100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4585E4E-DA27-2514-50D4-833C00A4F16E}"/>
              </a:ext>
            </a:extLst>
          </p:cNvPr>
          <p:cNvCxnSpPr>
            <a:cxnSpLocks/>
          </p:cNvCxnSpPr>
          <p:nvPr/>
        </p:nvCxnSpPr>
        <p:spPr>
          <a:xfrm flipH="1">
            <a:off x="6220453" y="1641968"/>
            <a:ext cx="1008112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4346DF3-FA13-2D00-0E80-EA38059C7646}"/>
              </a:ext>
            </a:extLst>
          </p:cNvPr>
          <p:cNvCxnSpPr>
            <a:cxnSpLocks/>
          </p:cNvCxnSpPr>
          <p:nvPr/>
        </p:nvCxnSpPr>
        <p:spPr>
          <a:xfrm flipH="1" flipV="1">
            <a:off x="6373402" y="3573016"/>
            <a:ext cx="12453" cy="671544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20">
            <a:extLst>
              <a:ext uri="{FF2B5EF4-FFF2-40B4-BE49-F238E27FC236}">
                <a16:creationId xmlns:a16="http://schemas.microsoft.com/office/drawing/2014/main" id="{41E0718D-7663-CE1D-E58D-0B3B000075F0}"/>
              </a:ext>
            </a:extLst>
          </p:cNvPr>
          <p:cNvSpPr txBox="1"/>
          <p:nvPr/>
        </p:nvSpPr>
        <p:spPr>
          <a:xfrm>
            <a:off x="5624108" y="37333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>
                <a:solidFill>
                  <a:schemeClr val="bg1"/>
                </a:solidFill>
              </a:rPr>
              <a:t>x 100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8DF351E-E3B3-7C66-D390-0E9AA9BF49AC}"/>
              </a:ext>
            </a:extLst>
          </p:cNvPr>
          <p:cNvCxnSpPr>
            <a:cxnSpLocks/>
          </p:cNvCxnSpPr>
          <p:nvPr/>
        </p:nvCxnSpPr>
        <p:spPr>
          <a:xfrm flipH="1">
            <a:off x="6373402" y="4244560"/>
            <a:ext cx="1008112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2">
            <a:extLst>
              <a:ext uri="{FF2B5EF4-FFF2-40B4-BE49-F238E27FC236}">
                <a16:creationId xmlns:a16="http://schemas.microsoft.com/office/drawing/2014/main" id="{DCBA8D50-1027-5F14-4480-B2EEA8DF0349}"/>
              </a:ext>
            </a:extLst>
          </p:cNvPr>
          <p:cNvSpPr txBox="1"/>
          <p:nvPr/>
        </p:nvSpPr>
        <p:spPr>
          <a:xfrm>
            <a:off x="3773633" y="452231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>
                <a:solidFill>
                  <a:schemeClr val="bg1"/>
                </a:solidFill>
              </a:rPr>
              <a:t>Flux cohérent transverse</a:t>
            </a:r>
          </a:p>
        </p:txBody>
      </p:sp>
      <p:sp>
        <p:nvSpPr>
          <p:cNvPr id="16" name="ZoneTexte 23">
            <a:extLst>
              <a:ext uri="{FF2B5EF4-FFF2-40B4-BE49-F238E27FC236}">
                <a16:creationId xmlns:a16="http://schemas.microsoft.com/office/drawing/2014/main" id="{6B20AFD0-83CC-371A-D211-5CE524D103CC}"/>
              </a:ext>
            </a:extLst>
          </p:cNvPr>
          <p:cNvSpPr txBox="1"/>
          <p:nvPr/>
        </p:nvSpPr>
        <p:spPr>
          <a:xfrm>
            <a:off x="5380822" y="229343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noProof="0" dirty="0" err="1">
                <a:solidFill>
                  <a:schemeClr val="bg1"/>
                </a:solidFill>
              </a:rPr>
              <a:t>Brilliance</a:t>
            </a:r>
            <a:endParaRPr lang="fr-FR" b="1" noProof="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texte, diagramme, Police, ligne&#10;&#10;Le contenu généré par l’IA peut être incorrect.">
            <a:extLst>
              <a:ext uri="{FF2B5EF4-FFF2-40B4-BE49-F238E27FC236}">
                <a16:creationId xmlns:a16="http://schemas.microsoft.com/office/drawing/2014/main" id="{CB6ADB6F-A6D8-95FC-37BC-3D132153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546" y="727224"/>
            <a:ext cx="6571172" cy="39801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1FCD46E-2A62-2FA6-71E1-28A75A8FC818}"/>
              </a:ext>
            </a:extLst>
          </p:cNvPr>
          <p:cNvSpPr txBox="1"/>
          <p:nvPr/>
        </p:nvSpPr>
        <p:spPr>
          <a:xfrm>
            <a:off x="9261894" y="4842971"/>
            <a:ext cx="2689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noProof="0" dirty="0">
                <a:cs typeface="Arial"/>
              </a:rPr>
              <a:t>Lina </a:t>
            </a:r>
            <a:r>
              <a:rPr lang="fr-FR" sz="1400" noProof="0" dirty="0" err="1">
                <a:cs typeface="Arial"/>
              </a:rPr>
              <a:t>Hoummi</a:t>
            </a:r>
            <a:r>
              <a:rPr lang="fr-FR" sz="1400" noProof="0" dirty="0">
                <a:cs typeface="Arial"/>
              </a:rPr>
              <a:t> (ESRF, IPAC'23)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DEA3FFE-2B92-C237-D0C9-16E3C1494F42}"/>
              </a:ext>
            </a:extLst>
          </p:cNvPr>
          <p:cNvSpPr txBox="1"/>
          <p:nvPr/>
        </p:nvSpPr>
        <p:spPr>
          <a:xfrm>
            <a:off x="274646" y="1842724"/>
            <a:ext cx="516637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noProof="0" dirty="0">
                <a:cs typeface="Arial"/>
              </a:rPr>
              <a:t>Pourquoi :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Meilleure 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résolution spatiale </a:t>
            </a:r>
            <a:r>
              <a:rPr lang="fr-FR" noProof="0" dirty="0">
                <a:cs typeface="Arial"/>
              </a:rPr>
              <a:t>dans les deux plans.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Augmentation du degré de 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cohérence transverse </a:t>
            </a:r>
            <a:r>
              <a:rPr lang="fr-FR" noProof="0" dirty="0">
                <a:cs typeface="Arial"/>
              </a:rPr>
              <a:t>dans les deux plans.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Augmentation de la 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brillance des photons </a:t>
            </a:r>
            <a:r>
              <a:rPr lang="fr-FR" noProof="0" dirty="0">
                <a:cs typeface="Arial"/>
              </a:rPr>
              <a:t>avec un flux total (au moins) constant.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1CFCE61-A68B-FC9D-C921-AD484E4197BF}"/>
              </a:ext>
            </a:extLst>
          </p:cNvPr>
          <p:cNvSpPr/>
          <p:nvPr/>
        </p:nvSpPr>
        <p:spPr>
          <a:xfrm>
            <a:off x="9850690" y="3917406"/>
            <a:ext cx="632096" cy="31900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96F80DA-B6AA-25C1-EA0F-7B6083744689}"/>
              </a:ext>
            </a:extLst>
          </p:cNvPr>
          <p:cNvSpPr/>
          <p:nvPr/>
        </p:nvSpPr>
        <p:spPr>
          <a:xfrm>
            <a:off x="8168538" y="3054764"/>
            <a:ext cx="646473" cy="11772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3C2A3B8-93B5-A28F-0C05-1DE695ECDB00}"/>
              </a:ext>
            </a:extLst>
          </p:cNvPr>
          <p:cNvSpPr/>
          <p:nvPr/>
        </p:nvSpPr>
        <p:spPr>
          <a:xfrm>
            <a:off x="8154160" y="3442952"/>
            <a:ext cx="646473" cy="11772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pic>
        <p:nvPicPr>
          <p:cNvPr id="29" name="Picture 3" descr="Une image contenant texte, Police, jaun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F81BDA25-392A-722D-AF1B-AC75F041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097" y="5409335"/>
            <a:ext cx="2543484" cy="68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5DF73EC-50CB-BDBE-CC01-8192A5EADEEB}"/>
              </a:ext>
            </a:extLst>
          </p:cNvPr>
          <p:cNvSpPr txBox="1"/>
          <p:nvPr/>
        </p:nvSpPr>
        <p:spPr>
          <a:xfrm>
            <a:off x="552034" y="3940288"/>
            <a:ext cx="516637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noProof="0" dirty="0">
                <a:cs typeface="Arial"/>
              </a:rPr>
              <a:t>Comment :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Diminution de l'émittance horizontale avec une 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maille </a:t>
            </a:r>
            <a:r>
              <a:rPr lang="fr-FR" b="1" dirty="0">
                <a:solidFill>
                  <a:srgbClr val="0070C0"/>
                </a:solidFill>
                <a:cs typeface="Arial"/>
              </a:rPr>
              <a:t>de type 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MBA</a:t>
            </a:r>
            <a:r>
              <a:rPr lang="fr-FR" noProof="0" dirty="0">
                <a:cs typeface="Arial"/>
              </a:rPr>
              <a:t> (Multi Bend </a:t>
            </a:r>
            <a:r>
              <a:rPr lang="fr-FR" noProof="0" dirty="0" err="1">
                <a:cs typeface="Arial"/>
              </a:rPr>
              <a:t>Archomat</a:t>
            </a:r>
            <a:r>
              <a:rPr lang="fr-FR" noProof="0" dirty="0">
                <a:cs typeface="Arial"/>
              </a:rPr>
              <a:t>) pour exploiter la dépendance en 1/N</a:t>
            </a:r>
            <a:r>
              <a:rPr lang="fr-FR" baseline="30000" noProof="0" dirty="0">
                <a:cs typeface="Arial"/>
              </a:rPr>
              <a:t>3</a:t>
            </a:r>
            <a:r>
              <a:rPr lang="fr-FR" noProof="0" dirty="0">
                <a:cs typeface="Arial"/>
              </a:rPr>
              <a:t>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cs typeface="Arial"/>
              </a:rPr>
              <a:t>Utilisation de </a:t>
            </a:r>
            <a:r>
              <a:rPr lang="fr-FR" b="1" dirty="0">
                <a:solidFill>
                  <a:srgbClr val="0070C0"/>
                </a:solidFill>
                <a:cs typeface="Arial"/>
              </a:rPr>
              <a:t>« 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dipôles inversés »</a:t>
            </a:r>
            <a:r>
              <a:rPr lang="fr-FR" noProof="0" dirty="0">
                <a:cs typeface="Arial"/>
              </a:rPr>
              <a:t> (</a:t>
            </a:r>
            <a:r>
              <a:rPr lang="fr-FR" noProof="0" dirty="0" err="1">
                <a:cs typeface="Arial"/>
              </a:rPr>
              <a:t>reversed</a:t>
            </a:r>
            <a:r>
              <a:rPr lang="fr-FR" noProof="0" dirty="0">
                <a:cs typeface="Arial"/>
              </a:rPr>
              <a:t> </a:t>
            </a:r>
            <a:r>
              <a:rPr lang="fr-FR" noProof="0" dirty="0" err="1">
                <a:cs typeface="Arial"/>
              </a:rPr>
              <a:t>bend</a:t>
            </a:r>
            <a:r>
              <a:rPr lang="fr-FR" noProof="0" dirty="0">
                <a:cs typeface="Arial"/>
              </a:rPr>
              <a:t>) pour optimiser l’optique (découplage fonctions </a:t>
            </a:r>
            <a:r>
              <a:rPr lang="fr-FR" noProof="0" dirty="0" err="1">
                <a:cs typeface="Arial"/>
              </a:rPr>
              <a:t>betatrons</a:t>
            </a:r>
            <a:r>
              <a:rPr lang="fr-FR" noProof="0" dirty="0">
                <a:cs typeface="Arial"/>
              </a:rPr>
              <a:t>/dispersion dans le dipôle)</a:t>
            </a:r>
          </a:p>
          <a:p>
            <a:pPr marL="285750" indent="-285750" algn="just">
              <a:buFont typeface="Arial,Sans-Serif"/>
              <a:buChar char="•"/>
            </a:pPr>
            <a:r>
              <a:rPr lang="fr-FR" noProof="0" dirty="0">
                <a:solidFill>
                  <a:srgbClr val="000000"/>
                </a:solidFill>
                <a:cs typeface="Arial"/>
              </a:rPr>
              <a:t>Maille "unique" </a:t>
            </a:r>
            <a:r>
              <a:rPr lang="fr-FR" b="1" noProof="0" dirty="0">
                <a:solidFill>
                  <a:srgbClr val="0070C0"/>
                </a:solidFill>
                <a:cs typeface="Arial"/>
              </a:rPr>
              <a:t>7BA – 4BA</a:t>
            </a:r>
            <a:r>
              <a:rPr lang="fr-FR" noProof="0" dirty="0">
                <a:cs typeface="Arial"/>
              </a:rPr>
              <a:t> pour rentrer dans le tunnel et minimiser l'impact </a:t>
            </a:r>
            <a:r>
              <a:rPr lang="fr-FR" dirty="0">
                <a:cs typeface="Arial"/>
              </a:rPr>
              <a:t>sur </a:t>
            </a:r>
            <a:r>
              <a:rPr lang="fr-FR" noProof="0" dirty="0">
                <a:cs typeface="Arial"/>
              </a:rPr>
              <a:t>les lignes.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 23">
                <a:extLst>
                  <a:ext uri="{FF2B5EF4-FFF2-40B4-BE49-F238E27FC236}">
                    <a16:creationId xmlns:a16="http://schemas.microsoft.com/office/drawing/2014/main" id="{5C735A3B-AC14-4C54-5AAD-BFD23F1C0279}"/>
                  </a:ext>
                </a:extLst>
              </p:cNvPr>
              <p:cNvSpPr txBox="1"/>
              <p:nvPr/>
            </p:nvSpPr>
            <p:spPr bwMode="auto">
              <a:xfrm>
                <a:off x="9338126" y="5409335"/>
                <a:ext cx="2543484" cy="683486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fr-FR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fr-FR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/4</m:t>
                                  </m:r>
                                  <m:r>
                                    <a:rPr lang="fr-FR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/4</m:t>
                          </m:r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/4</m:t>
                          </m:r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noProof="0" dirty="0"/>
              </a:p>
            </p:txBody>
          </p:sp>
        </mc:Choice>
        <mc:Fallback xmlns="">
          <p:sp>
            <p:nvSpPr>
              <p:cNvPr id="3" name="Objet 23">
                <a:extLst>
                  <a:ext uri="{FF2B5EF4-FFF2-40B4-BE49-F238E27FC236}">
                    <a16:creationId xmlns:a16="http://schemas.microsoft.com/office/drawing/2014/main" id="{5C735A3B-AC14-4C54-5AAD-BFD23F1C0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8126" y="5409335"/>
                <a:ext cx="2543484" cy="6834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D4DCFFA7-8B36-AC01-6BBC-2772976D3E91}"/>
              </a:ext>
            </a:extLst>
          </p:cNvPr>
          <p:cNvSpPr txBox="1"/>
          <p:nvPr/>
        </p:nvSpPr>
        <p:spPr>
          <a:xfrm>
            <a:off x="9524029" y="6074409"/>
            <a:ext cx="1917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noProof="0" dirty="0">
                <a:solidFill>
                  <a:srgbClr val="0E4194"/>
                </a:solidFill>
              </a:rPr>
              <a:t>Fraction de flux cohérent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80C1A5A4-17DD-FC08-5869-3C12E19FC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62" y="767842"/>
            <a:ext cx="4037982" cy="100864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DC99B82-A223-FB83-B22E-62A044AAECC6}"/>
              </a:ext>
            </a:extLst>
          </p:cNvPr>
          <p:cNvSpPr txBox="1"/>
          <p:nvPr/>
        </p:nvSpPr>
        <p:spPr>
          <a:xfrm>
            <a:off x="46087" y="1060974"/>
            <a:ext cx="9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>
                <a:solidFill>
                  <a:srgbClr val="0E4194"/>
                </a:solidFill>
              </a:rPr>
              <a:t>3GLS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CC4D82-62E8-4BA2-06B7-4C2B05242690}"/>
              </a:ext>
            </a:extLst>
          </p:cNvPr>
          <p:cNvSpPr txBox="1"/>
          <p:nvPr/>
        </p:nvSpPr>
        <p:spPr>
          <a:xfrm>
            <a:off x="4876035" y="1060974"/>
            <a:ext cx="94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>
                <a:solidFill>
                  <a:srgbClr val="0E4194"/>
                </a:solidFill>
              </a:rPr>
              <a:t>4GLS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6086EA5-51E0-6387-C940-6BC329DD3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6738" y="1491500"/>
            <a:ext cx="1800100" cy="83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7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60923E2-0068-0840-45C1-0A168B1E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4" y="3706011"/>
            <a:ext cx="4708120" cy="25867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6F5C49-AD05-D626-2F4D-450446A8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Performances Attendues</a:t>
            </a:r>
            <a:endParaRPr lang="fr-FR" noProof="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E7F46E-1F88-FE66-D44C-E2BE1EF4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7</a:t>
            </a:fld>
            <a:endParaRPr lang="fr-FR" noProof="0" dirty="0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C92CAA3D-F5D6-6D06-65B1-535676149F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20860163"/>
              </p:ext>
            </p:extLst>
          </p:nvPr>
        </p:nvGraphicFramePr>
        <p:xfrm>
          <a:off x="5477774" y="767631"/>
          <a:ext cx="6513387" cy="4785360"/>
        </p:xfrm>
        <a:graphic>
          <a:graphicData uri="http://schemas.openxmlformats.org/drawingml/2006/table">
            <a:tbl>
              <a:tblPr/>
              <a:tblGrid>
                <a:gridCol w="3624272">
                  <a:extLst>
                    <a:ext uri="{9D8B030D-6E8A-4147-A177-3AD203B41FA5}">
                      <a16:colId xmlns:a16="http://schemas.microsoft.com/office/drawing/2014/main" val="188221192"/>
                    </a:ext>
                  </a:extLst>
                </a:gridCol>
                <a:gridCol w="1373748">
                  <a:extLst>
                    <a:ext uri="{9D8B030D-6E8A-4147-A177-3AD203B41FA5}">
                      <a16:colId xmlns:a16="http://schemas.microsoft.com/office/drawing/2014/main" val="1027166008"/>
                    </a:ext>
                  </a:extLst>
                </a:gridCol>
                <a:gridCol w="1515367">
                  <a:extLst>
                    <a:ext uri="{9D8B030D-6E8A-4147-A177-3AD203B41FA5}">
                      <a16:colId xmlns:a16="http://schemas.microsoft.com/office/drawing/2014/main" val="480225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sz="1400" b="1" i="0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Paramètres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SOLEIL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SOLEIL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II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36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Énergie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lang="fr-FR" sz="1400" b="0" i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GeV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250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Circonférence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354,10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353,98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841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Courant de faisceau maximal [mA]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113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Type de Maille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DBA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7BA-4BA</a:t>
                      </a:r>
                      <a:endParaRPr lang="fr-FR" sz="2400" b="1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145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Nombre de Cellules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648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Emittance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Naturelle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lang="fr-FR" sz="1400" b="0" i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pm.rad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</a:p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Faisceau Rond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(100%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couplage)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</a:t>
                      </a:r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fr-FR" sz="2400" b="1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  <a:endParaRPr lang="fr-FR" sz="2400" b="1" noProof="0" dirty="0">
                        <a:effectLst/>
                      </a:endParaRPr>
                    </a:p>
                    <a:p>
                      <a:pPr algn="ctr"/>
                      <a:r>
                        <a:rPr lang="fr-FR" sz="1400" b="1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  <a:endParaRPr lang="fr-FR" sz="2400" b="1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445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Dispersion en Energie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1,02</a:t>
                      </a:r>
                      <a:r>
                        <a:rPr lang="fr-FR" sz="1400" b="0" i="0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E-3</a:t>
                      </a:r>
                      <a:endParaRPr lang="fr-FR" sz="2400" baseline="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0,93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E-3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135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Longueur Faisceau RMS (courant nul) [</a:t>
                      </a:r>
                      <a:r>
                        <a:rPr lang="fr-FR" sz="1400" b="0" i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ps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9,0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09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Temps d’Amortissement,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 err="1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</a:rPr>
                        <a:t>t</a:t>
                      </a:r>
                      <a:r>
                        <a:rPr lang="fr-FR" sz="900" b="0" i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fr-FR" sz="1400" b="0" i="0" noProof="0" dirty="0" err="1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</a:rPr>
                        <a:t>t</a:t>
                      </a:r>
                      <a:r>
                        <a:rPr lang="fr-FR" sz="900" b="0" i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fr-FR" sz="1400" b="0" i="0" noProof="0" dirty="0" err="1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</a:rPr>
                        <a:t>t</a:t>
                      </a:r>
                      <a:r>
                        <a:rPr lang="fr-FR" sz="900" b="0" i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fr-FR" sz="9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[ms]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13,7/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11,5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805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Facteur de Compression des Moments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E-4</a:t>
                      </a:r>
                      <a:endParaRPr lang="fr-FR" sz="1600" baseline="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1,06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baseline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E-4</a:t>
                      </a:r>
                      <a:endParaRPr lang="fr-FR" sz="1600" baseline="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6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Perte d’Energie par Tour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[keV]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917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33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Tension RF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[MV]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570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Fréquence RF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[MHz]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352,200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352,314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276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Fréquence Synchrotron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[kHz]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1,73</a:t>
                      </a:r>
                      <a:endParaRPr lang="fr-FR" sz="2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38684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7F8ECA1-E7CC-CA0F-F9C6-F8F3A1B59A42}"/>
              </a:ext>
            </a:extLst>
          </p:cNvPr>
          <p:cNvSpPr txBox="1"/>
          <p:nvPr/>
        </p:nvSpPr>
        <p:spPr>
          <a:xfrm>
            <a:off x="6044648" y="5670108"/>
            <a:ext cx="5727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u="sng" noProof="0" dirty="0"/>
              <a:t>Paramètres sans insertions et sans cavités harmoniques</a:t>
            </a:r>
          </a:p>
          <a:p>
            <a:r>
              <a:rPr lang="fr-FR" sz="1600" b="1" u="sng" dirty="0"/>
              <a:t>7 </a:t>
            </a:r>
            <a:r>
              <a:rPr lang="fr-FR" sz="1600" b="1" u="sng" dirty="0" err="1"/>
              <a:t>superbend</a:t>
            </a:r>
            <a:r>
              <a:rPr lang="fr-FR" sz="1600" b="1" u="sng" dirty="0"/>
              <a:t> à 2.92 </a:t>
            </a:r>
            <a:r>
              <a:rPr lang="fr-FR" sz="1600" b="1" u="sng" dirty="0" err="1"/>
              <a:t>T</a:t>
            </a:r>
            <a:r>
              <a:rPr lang="fr-FR" sz="1600" b="1" u="sng" dirty="0"/>
              <a:t> et 5 à 1.7 </a:t>
            </a:r>
            <a:r>
              <a:rPr lang="fr-FR" sz="1600" b="1" u="sng" dirty="0" err="1"/>
              <a:t>T</a:t>
            </a:r>
            <a:endParaRPr lang="fr-FR" sz="1600" b="1" u="sng" noProof="0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51225D4-8A4A-B605-EE64-B4A8BD1A05B0}"/>
              </a:ext>
            </a:extLst>
          </p:cNvPr>
          <p:cNvCxnSpPr>
            <a:cxnSpLocks/>
          </p:cNvCxnSpPr>
          <p:nvPr/>
        </p:nvCxnSpPr>
        <p:spPr>
          <a:xfrm flipV="1">
            <a:off x="3575720" y="4160703"/>
            <a:ext cx="0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766F154-B4BD-0F4A-4536-8FE2A1B70614}"/>
              </a:ext>
            </a:extLst>
          </p:cNvPr>
          <p:cNvCxnSpPr>
            <a:cxnSpLocks/>
          </p:cNvCxnSpPr>
          <p:nvPr/>
        </p:nvCxnSpPr>
        <p:spPr>
          <a:xfrm>
            <a:off x="3575720" y="4880783"/>
            <a:ext cx="7564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812C6F90-20BF-6764-3E4B-29B45BF5883F}"/>
              </a:ext>
            </a:extLst>
          </p:cNvPr>
          <p:cNvSpPr txBox="1"/>
          <p:nvPr/>
        </p:nvSpPr>
        <p:spPr>
          <a:xfrm>
            <a:off x="3647386" y="43360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x100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23483F-29A5-8C3A-209D-20AD7D10D412}"/>
              </a:ext>
            </a:extLst>
          </p:cNvPr>
          <p:cNvSpPr txBox="1"/>
          <p:nvPr/>
        </p:nvSpPr>
        <p:spPr>
          <a:xfrm>
            <a:off x="10702974" y="526675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Maille V3633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5C0C60-6233-1A5D-8A23-3B8964BEF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4" y="842211"/>
            <a:ext cx="4750060" cy="2586789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AC861E4-E7BB-8E64-0AFF-77C2D12AB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65426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7327-06AE-B6F8-74E6-4E1B430FC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CC1AA-B14D-EB2B-D829-1E692699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SOLEIL II : Caractéristiques et Défis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B5B780-507E-ADF1-C98B-1747AF555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SFP Journées Accélérateurs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FA33F6-CE1D-3AF4-3968-A5D89F9CD1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8</a:t>
            </a:fld>
            <a:endParaRPr lang="fr-FR" noProof="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635968-135F-2D4C-E88A-DD2458C570B7}"/>
              </a:ext>
            </a:extLst>
          </p:cNvPr>
          <p:cNvSpPr txBox="1"/>
          <p:nvPr/>
        </p:nvSpPr>
        <p:spPr>
          <a:xfrm>
            <a:off x="67785" y="826505"/>
            <a:ext cx="8894158" cy="286232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Maille MBA non standard : 12 x 7BA + 8 x 4BA / 2.75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354 m.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  <a:r>
              <a:rPr lang="fr-FR" b="1" dirty="0">
                <a:solidFill>
                  <a:prstClr val="black"/>
                </a:solidFill>
                <a:latin typeface="Arial"/>
              </a:rPr>
              <a:t>90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(~65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avec insertion et faisceau rond [but ultime]).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« 22 » section droites (7 longueurs différentes).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Domaine spectrale couvrant 9 ordres de grandeur (IR lointain aux X-durs).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Chambre à vide de faible diamètre avec </a:t>
            </a:r>
            <a:r>
              <a:rPr lang="fr-FR" b="1" noProof="0" dirty="0">
                <a:solidFill>
                  <a:prstClr val="black"/>
                </a:solidFill>
                <a:latin typeface="Arial"/>
              </a:rPr>
              <a:t>dépôt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NEG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(diamètre =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 mm). </a:t>
            </a:r>
            <a:endParaRPr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Utilisation extensive des aimants permanents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.,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quadrupôles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Miniaturisation.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Injection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hors-axe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kicker d’injection multipolaire de haute performance (MIK).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Sobriété énergétique.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2714D2-B966-48C4-D595-1DA38433AB06}"/>
              </a:ext>
            </a:extLst>
          </p:cNvPr>
          <p:cNvSpPr txBox="1"/>
          <p:nvPr/>
        </p:nvSpPr>
        <p:spPr>
          <a:xfrm>
            <a:off x="10316370" y="915635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0" dirty="0"/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6830AF-36B4-ECA8-4FC8-4A33754D5705}"/>
              </a:ext>
            </a:extLst>
          </p:cNvPr>
          <p:cNvSpPr txBox="1"/>
          <p:nvPr/>
        </p:nvSpPr>
        <p:spPr>
          <a:xfrm>
            <a:off x="9141547" y="1732245"/>
            <a:ext cx="3013967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600" b="1" noProof="0" dirty="0"/>
              <a:t>LINAC* (100 → 150 MeV)</a:t>
            </a:r>
          </a:p>
          <a:p>
            <a:r>
              <a:rPr lang="fr-FR" sz="1600" b="1" noProof="0" dirty="0"/>
              <a:t>Nouveau Booster faible </a:t>
            </a:r>
            <a:r>
              <a:rPr lang="fr-FR" sz="1600" b="1" dirty="0"/>
              <a:t>é</a:t>
            </a:r>
            <a:r>
              <a:rPr lang="fr-FR" sz="1600" b="1" noProof="0" dirty="0"/>
              <a:t>mit.</a:t>
            </a:r>
          </a:p>
          <a:p>
            <a:r>
              <a:rPr lang="fr-FR" sz="1600" b="1" noProof="0" dirty="0"/>
              <a:t>Des insertions innovantes</a:t>
            </a:r>
            <a:endParaRPr lang="fr-FR" sz="1600" b="1" noProof="0" dirty="0"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585CAD-BA65-D141-8B66-975638BEAB3E}"/>
              </a:ext>
            </a:extLst>
          </p:cNvPr>
          <p:cNvSpPr txBox="1"/>
          <p:nvPr/>
        </p:nvSpPr>
        <p:spPr>
          <a:xfrm>
            <a:off x="9301163" y="351472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/>
              <a:t>* pré-upgrade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08BCF3-442F-50AE-A158-60287E808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9" y="4015512"/>
            <a:ext cx="1783589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jouet, bleu, intérieur&#10;&#10;Le contenu généré par l’IA peut être incorrect.">
            <a:extLst>
              <a:ext uri="{FF2B5EF4-FFF2-40B4-BE49-F238E27FC236}">
                <a16:creationId xmlns:a16="http://schemas.microsoft.com/office/drawing/2014/main" id="{A7C23090-C9B6-A1CE-9B8E-CE26BC462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522" y="4028386"/>
            <a:ext cx="2587791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Une image contenant machine, ingénierie, intérieur, usine&#10;&#10;Description générée automatiquement">
            <a:extLst>
              <a:ext uri="{FF2B5EF4-FFF2-40B4-BE49-F238E27FC236}">
                <a16:creationId xmlns:a16="http://schemas.microsoft.com/office/drawing/2014/main" id="{88FB2CBF-0C0C-09CB-E473-E71D4D9CCA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828" y="4028386"/>
            <a:ext cx="2988104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B320886-86FC-3738-9D6B-FAA6A86B4C38}"/>
              </a:ext>
            </a:extLst>
          </p:cNvPr>
          <p:cNvSpPr txBox="1"/>
          <p:nvPr/>
        </p:nvSpPr>
        <p:spPr>
          <a:xfrm>
            <a:off x="58492" y="6260386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noProof="0" dirty="0" err="1"/>
              <a:t>Quadrupole</a:t>
            </a:r>
            <a:r>
              <a:rPr lang="fr-FR" sz="1000" noProof="0" dirty="0"/>
              <a:t> SOLEIL/SOLEIL II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EAC7819-10A7-BFBD-98F1-2949215EA3A1}"/>
              </a:ext>
            </a:extLst>
          </p:cNvPr>
          <p:cNvSpPr txBox="1"/>
          <p:nvPr/>
        </p:nvSpPr>
        <p:spPr>
          <a:xfrm>
            <a:off x="2538435" y="6280107"/>
            <a:ext cx="1818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noProof="0" dirty="0" err="1"/>
              <a:t>Sextupole</a:t>
            </a:r>
            <a:r>
              <a:rPr lang="fr-FR" sz="1000" noProof="0" dirty="0"/>
              <a:t> SOLEIL/SOLEIL II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5449A7B-0471-0CEC-FFDD-87D330AF1BB0}"/>
              </a:ext>
            </a:extLst>
          </p:cNvPr>
          <p:cNvSpPr txBox="1"/>
          <p:nvPr/>
        </p:nvSpPr>
        <p:spPr>
          <a:xfrm>
            <a:off x="5370027" y="6286842"/>
            <a:ext cx="2501006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000" noProof="0" dirty="0"/>
              <a:t>Chambre à vide BPM SOLEIL/SOLEIL II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CC167B-381D-E026-92B5-C7DAC516DEFD}"/>
              </a:ext>
            </a:extLst>
          </p:cNvPr>
          <p:cNvSpPr txBox="1"/>
          <p:nvPr/>
        </p:nvSpPr>
        <p:spPr>
          <a:xfrm>
            <a:off x="8069371" y="4238897"/>
            <a:ext cx="4035126" cy="2031325"/>
          </a:xfrm>
          <a:prstGeom prst="rect">
            <a:avLst/>
          </a:prstGeom>
          <a:solidFill>
            <a:srgbClr val="02B15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noProof="0" dirty="0">
                <a:solidFill>
                  <a:schemeClr val="bg1"/>
                </a:solidFill>
              </a:rPr>
              <a:t>Un projet ambitieux</a:t>
            </a:r>
            <a:endParaRPr lang="fr-FR" noProof="0" dirty="0">
              <a:solidFill>
                <a:schemeClr val="bg1"/>
              </a:solidFill>
            </a:endParaRPr>
          </a:p>
          <a:p>
            <a:pPr algn="ctr"/>
            <a:r>
              <a:rPr lang="fr-FR" b="1" noProof="0" dirty="0">
                <a:solidFill>
                  <a:schemeClr val="bg1"/>
                </a:solidFill>
              </a:rPr>
              <a:t>+</a:t>
            </a:r>
            <a:endParaRPr lang="fr-FR" b="1" noProof="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fr-FR" b="1" noProof="0" dirty="0">
                <a:solidFill>
                  <a:schemeClr val="bg1"/>
                </a:solidFill>
              </a:rPr>
              <a:t>Une expertise forte</a:t>
            </a:r>
            <a:endParaRPr lang="fr-FR" noProof="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fr-FR" b="1" noProof="0" dirty="0">
                <a:solidFill>
                  <a:schemeClr val="bg1"/>
                </a:solidFill>
              </a:rPr>
              <a:t>=</a:t>
            </a:r>
            <a:endParaRPr lang="fr-FR" b="1" noProof="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fr-FR" b="1" noProof="0" dirty="0">
                <a:solidFill>
                  <a:schemeClr val="bg1"/>
                </a:solidFill>
              </a:rPr>
              <a:t>Repousser les limites de la Science </a:t>
            </a:r>
            <a:endParaRPr lang="fr-FR" b="1" noProof="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fr-FR" b="1" noProof="0" dirty="0">
                <a:solidFill>
                  <a:schemeClr val="bg1"/>
                </a:solidFill>
              </a:rPr>
              <a:t>et de la Technologie</a:t>
            </a:r>
            <a:endParaRPr lang="fr-FR" b="1" noProof="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35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BEB8-5402-96FF-7F37-BAEB67B3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EC807F8-F64B-A0FE-3433-AC268FCAA9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90" t="151" r="3988" b="-1130"/>
          <a:stretch>
            <a:fillRect/>
          </a:stretch>
        </p:blipFill>
        <p:spPr>
          <a:xfrm>
            <a:off x="7863728" y="4102907"/>
            <a:ext cx="3990182" cy="17541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F7F3E1-B331-F429-1F18-A4871199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>
                <a:latin typeface="Arial"/>
                <a:cs typeface="Arial"/>
              </a:rPr>
              <a:t>Un </a:t>
            </a:r>
            <a:r>
              <a:rPr lang="fr-FR" dirty="0">
                <a:latin typeface="Arial"/>
                <a:cs typeface="Arial"/>
              </a:rPr>
              <a:t>N</a:t>
            </a:r>
            <a:r>
              <a:rPr lang="fr-FR" noProof="0" dirty="0" err="1">
                <a:latin typeface="Arial"/>
                <a:cs typeface="Arial"/>
              </a:rPr>
              <a:t>ouveau</a:t>
            </a:r>
            <a:r>
              <a:rPr lang="fr-FR" noProof="0" dirty="0">
                <a:latin typeface="Arial"/>
                <a:cs typeface="Arial"/>
              </a:rPr>
              <a:t> Booster </a:t>
            </a:r>
            <a:r>
              <a:rPr lang="fr-FR" dirty="0">
                <a:latin typeface="Arial"/>
                <a:cs typeface="Arial"/>
              </a:rPr>
              <a:t>F</a:t>
            </a:r>
            <a:r>
              <a:rPr lang="fr-FR" noProof="0" dirty="0" err="1">
                <a:latin typeface="Arial"/>
                <a:cs typeface="Arial"/>
              </a:rPr>
              <a:t>aible</a:t>
            </a:r>
            <a:r>
              <a:rPr lang="fr-FR" noProof="0" dirty="0">
                <a:latin typeface="Arial"/>
                <a:cs typeface="Arial"/>
              </a:rPr>
              <a:t> Émittance pour SOLEIL II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2F5776-3584-9EBA-6B93-E1B341CA2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9</a:t>
            </a:fld>
            <a:endParaRPr lang="fr-FR" noProof="0" dirty="0"/>
          </a:p>
        </p:txBody>
      </p:sp>
      <p:pic>
        <p:nvPicPr>
          <p:cNvPr id="18" name="Image 17" descr="Une image contenant texte, capture d’écran, affichage, Police&#10;&#10;Le contenu généré par l’IA peut être incorrect.">
            <a:extLst>
              <a:ext uri="{FF2B5EF4-FFF2-40B4-BE49-F238E27FC236}">
                <a16:creationId xmlns:a16="http://schemas.microsoft.com/office/drawing/2014/main" id="{47CF3BAC-CA58-F512-BE3B-1FEC8907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32" y="4362884"/>
            <a:ext cx="6197576" cy="230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 19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F635A1E0-91A3-F426-3A8E-8BDFB3E87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353" y="647919"/>
            <a:ext cx="3818802" cy="2866482"/>
          </a:xfrm>
          <a:prstGeom prst="rect">
            <a:avLst/>
          </a:prstGeom>
        </p:spPr>
      </p:pic>
      <p:sp>
        <p:nvSpPr>
          <p:cNvPr id="22" name="ZoneTexte 38">
            <a:extLst>
              <a:ext uri="{FF2B5EF4-FFF2-40B4-BE49-F238E27FC236}">
                <a16:creationId xmlns:a16="http://schemas.microsoft.com/office/drawing/2014/main" id="{BF643E6A-1EC6-98F7-E49D-B6C22F207153}"/>
              </a:ext>
            </a:extLst>
          </p:cNvPr>
          <p:cNvSpPr txBox="1"/>
          <p:nvPr/>
        </p:nvSpPr>
        <p:spPr>
          <a:xfrm>
            <a:off x="2104177" y="171204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noProof="0" dirty="0"/>
              <a:t>FODO</a:t>
            </a:r>
          </a:p>
        </p:txBody>
      </p:sp>
      <p:sp>
        <p:nvSpPr>
          <p:cNvPr id="24" name="ZoneTexte 39">
            <a:extLst>
              <a:ext uri="{FF2B5EF4-FFF2-40B4-BE49-F238E27FC236}">
                <a16:creationId xmlns:a16="http://schemas.microsoft.com/office/drawing/2014/main" id="{17F21BA1-2CBC-6024-42FC-378A68B825F2}"/>
              </a:ext>
            </a:extLst>
          </p:cNvPr>
          <p:cNvSpPr txBox="1"/>
          <p:nvPr/>
        </p:nvSpPr>
        <p:spPr>
          <a:xfrm>
            <a:off x="4131672" y="1689176"/>
            <a:ext cx="13681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noProof="0" dirty="0"/>
              <a:t>16 BA</a:t>
            </a:r>
          </a:p>
        </p:txBody>
      </p:sp>
      <p:sp>
        <p:nvSpPr>
          <p:cNvPr id="26" name="ZoneTexte 40">
            <a:extLst>
              <a:ext uri="{FF2B5EF4-FFF2-40B4-BE49-F238E27FC236}">
                <a16:creationId xmlns:a16="http://schemas.microsoft.com/office/drawing/2014/main" id="{00811448-D53F-A311-2A2D-D4EC16859658}"/>
              </a:ext>
            </a:extLst>
          </p:cNvPr>
          <p:cNvSpPr txBox="1"/>
          <p:nvPr/>
        </p:nvSpPr>
        <p:spPr>
          <a:xfrm>
            <a:off x="997932" y="1757368"/>
            <a:ext cx="194817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noProof="0" dirty="0">
                <a:solidFill>
                  <a:srgbClr val="FC9804"/>
                </a:solidFill>
              </a:rPr>
              <a:t>Type de maille</a:t>
            </a:r>
            <a:endParaRPr lang="fr-FR" noProof="0" dirty="0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B75D969D-618B-58DD-3EFF-61D5FEB5DFD9}"/>
              </a:ext>
            </a:extLst>
          </p:cNvPr>
          <p:cNvSpPr/>
          <p:nvPr/>
        </p:nvSpPr>
        <p:spPr>
          <a:xfrm>
            <a:off x="3558049" y="1739483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29" name="ZoneTexte 46">
            <a:extLst>
              <a:ext uri="{FF2B5EF4-FFF2-40B4-BE49-F238E27FC236}">
                <a16:creationId xmlns:a16="http://schemas.microsoft.com/office/drawing/2014/main" id="{D8DA8CF5-2E0A-4D1F-E219-0717FCF09757}"/>
              </a:ext>
            </a:extLst>
          </p:cNvPr>
          <p:cNvSpPr txBox="1"/>
          <p:nvPr/>
        </p:nvSpPr>
        <p:spPr>
          <a:xfrm>
            <a:off x="2227036" y="1338158"/>
            <a:ext cx="144016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noProof="0" dirty="0">
                <a:solidFill>
                  <a:srgbClr val="FC9804"/>
                </a:solidFill>
              </a:rPr>
              <a:t>Booster actuel</a:t>
            </a:r>
            <a:endParaRPr lang="fr-FR" noProof="0" dirty="0"/>
          </a:p>
        </p:txBody>
      </p:sp>
      <p:sp>
        <p:nvSpPr>
          <p:cNvPr id="30" name="ZoneTexte 47">
            <a:extLst>
              <a:ext uri="{FF2B5EF4-FFF2-40B4-BE49-F238E27FC236}">
                <a16:creationId xmlns:a16="http://schemas.microsoft.com/office/drawing/2014/main" id="{6455381A-3D81-023A-2F4C-6B7B305B2B53}"/>
              </a:ext>
            </a:extLst>
          </p:cNvPr>
          <p:cNvSpPr txBox="1"/>
          <p:nvPr/>
        </p:nvSpPr>
        <p:spPr>
          <a:xfrm>
            <a:off x="4012345" y="1334913"/>
            <a:ext cx="155073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noProof="0" dirty="0">
                <a:solidFill>
                  <a:srgbClr val="FC9804"/>
                </a:solidFill>
              </a:rPr>
              <a:t>Booster SOLEIL II</a:t>
            </a:r>
            <a:endParaRPr lang="fr-FR" sz="1200" b="1" noProof="0" dirty="0">
              <a:solidFill>
                <a:srgbClr val="FC9804"/>
              </a:solidFill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D536EA-8E83-46E0-353D-D5648661A14F}"/>
              </a:ext>
            </a:extLst>
          </p:cNvPr>
          <p:cNvSpPr txBox="1"/>
          <p:nvPr/>
        </p:nvSpPr>
        <p:spPr>
          <a:xfrm>
            <a:off x="161365" y="708211"/>
            <a:ext cx="83013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noProof="0" dirty="0">
                <a:ea typeface="+mn-lt"/>
                <a:cs typeface="+mn-lt"/>
              </a:rPr>
              <a:t>L'injection dans l'anneau de stockage de SOLEIL II nécessite une </a:t>
            </a:r>
            <a:r>
              <a:rPr lang="fr-FR" sz="1600" b="1" noProof="0" dirty="0">
                <a:ea typeface="+mn-lt"/>
                <a:cs typeface="+mn-lt"/>
              </a:rPr>
              <a:t>réduction drastique des dimensions du faisceau à l'extraction du booster</a:t>
            </a:r>
            <a:r>
              <a:rPr lang="fr-FR" sz="1600" noProof="0" dirty="0">
                <a:ea typeface="+mn-lt"/>
                <a:cs typeface="+mn-lt"/>
              </a:rPr>
              <a:t> dans les plans transversal et longitudinal.</a:t>
            </a:r>
            <a:endParaRPr lang="fr-FR" sz="1600" noProof="0" dirty="0">
              <a:cs typeface="Arial"/>
            </a:endParaRPr>
          </a:p>
        </p:txBody>
      </p:sp>
      <p:sp>
        <p:nvSpPr>
          <p:cNvPr id="4" name="ZoneTexte 11">
            <a:extLst>
              <a:ext uri="{FF2B5EF4-FFF2-40B4-BE49-F238E27FC236}">
                <a16:creationId xmlns:a16="http://schemas.microsoft.com/office/drawing/2014/main" id="{7012513A-5A6A-9C75-9221-FCF7CEB474A6}"/>
              </a:ext>
            </a:extLst>
          </p:cNvPr>
          <p:cNvSpPr txBox="1"/>
          <p:nvPr/>
        </p:nvSpPr>
        <p:spPr>
          <a:xfrm>
            <a:off x="2102473" y="21213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140 nm rad</a:t>
            </a:r>
          </a:p>
        </p:txBody>
      </p:sp>
      <p:sp>
        <p:nvSpPr>
          <p:cNvPr id="6" name="ZoneTexte 12">
            <a:extLst>
              <a:ext uri="{FF2B5EF4-FFF2-40B4-BE49-F238E27FC236}">
                <a16:creationId xmlns:a16="http://schemas.microsoft.com/office/drawing/2014/main" id="{35F175C9-D362-715C-C739-159F715A008F}"/>
              </a:ext>
            </a:extLst>
          </p:cNvPr>
          <p:cNvSpPr txBox="1"/>
          <p:nvPr/>
        </p:nvSpPr>
        <p:spPr>
          <a:xfrm>
            <a:off x="4129968" y="209847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0" dirty="0"/>
              <a:t>5.2 nm rad</a:t>
            </a:r>
          </a:p>
        </p:txBody>
      </p:sp>
      <p:sp>
        <p:nvSpPr>
          <p:cNvPr id="8" name="ZoneTexte 13">
            <a:extLst>
              <a:ext uri="{FF2B5EF4-FFF2-40B4-BE49-F238E27FC236}">
                <a16:creationId xmlns:a16="http://schemas.microsoft.com/office/drawing/2014/main" id="{1025A747-3E64-AD4B-7610-41524EABB4B9}"/>
              </a:ext>
            </a:extLst>
          </p:cNvPr>
          <p:cNvSpPr txBox="1"/>
          <p:nvPr/>
        </p:nvSpPr>
        <p:spPr>
          <a:xfrm>
            <a:off x="162510" y="2166665"/>
            <a:ext cx="19494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noProof="0" dirty="0">
                <a:solidFill>
                  <a:srgbClr val="FC9804"/>
                </a:solidFill>
              </a:rPr>
              <a:t>Emittance à l'extraction</a:t>
            </a:r>
            <a:endParaRPr lang="fr-FR" sz="1200" b="1" noProof="0" dirty="0">
              <a:solidFill>
                <a:srgbClr val="FC9804"/>
              </a:solidFill>
              <a:cs typeface="Arial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90FEBF0-A359-5014-D8E9-EE9B32920A90}"/>
              </a:ext>
            </a:extLst>
          </p:cNvPr>
          <p:cNvSpPr/>
          <p:nvPr/>
        </p:nvSpPr>
        <p:spPr>
          <a:xfrm>
            <a:off x="3556345" y="2148780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11" name="ZoneTexte 17">
            <a:extLst>
              <a:ext uri="{FF2B5EF4-FFF2-40B4-BE49-F238E27FC236}">
                <a16:creationId xmlns:a16="http://schemas.microsoft.com/office/drawing/2014/main" id="{48D954C0-225A-ACAC-0612-53711D254DFB}"/>
              </a:ext>
            </a:extLst>
          </p:cNvPr>
          <p:cNvSpPr txBox="1"/>
          <p:nvPr/>
        </p:nvSpPr>
        <p:spPr>
          <a:xfrm>
            <a:off x="5676867" y="2045325"/>
            <a:ext cx="25196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noProof="0" dirty="0">
                <a:solidFill>
                  <a:srgbClr val="3F6BAE"/>
                </a:solidFill>
              </a:rPr>
              <a:t>Valeur proche de l'émittance naturelle de SOLEIL (3.9 nm rad)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C4C9E492-82F2-E69C-FE8C-B7335FE882F5}"/>
              </a:ext>
            </a:extLst>
          </p:cNvPr>
          <p:cNvSpPr/>
          <p:nvPr/>
        </p:nvSpPr>
        <p:spPr>
          <a:xfrm rot="10800000">
            <a:off x="5394027" y="2020409"/>
            <a:ext cx="207691" cy="460763"/>
          </a:xfrm>
          <a:prstGeom prst="leftBrace">
            <a:avLst>
              <a:gd name="adj1" fmla="val 430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F0657F-982E-C51D-8C47-50E0BD72503E}"/>
              </a:ext>
            </a:extLst>
          </p:cNvPr>
          <p:cNvSpPr txBox="1"/>
          <p:nvPr/>
        </p:nvSpPr>
        <p:spPr>
          <a:xfrm>
            <a:off x="143436" y="2886635"/>
            <a:ext cx="9475693" cy="13503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noProof="0" dirty="0"/>
              <a:t>Maille de type </a:t>
            </a:r>
            <a:r>
              <a:rPr lang="fr-FR" sz="1600" b="1" noProof="0" dirty="0"/>
              <a:t>HOA 16 BA</a:t>
            </a:r>
            <a:r>
              <a:rPr lang="fr-FR" sz="1600" noProof="0" dirty="0"/>
              <a:t> : </a:t>
            </a:r>
            <a:endParaRPr lang="fr-FR" sz="1600" noProof="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noProof="0" dirty="0"/>
              <a:t>14 cellules unitaires comprenant un </a:t>
            </a:r>
            <a:r>
              <a:rPr lang="fr-FR" sz="1600" b="1" noProof="0" dirty="0"/>
              <a:t>dipôle à fonction combinée</a:t>
            </a:r>
            <a:r>
              <a:rPr lang="fr-FR" sz="1600" noProof="0" dirty="0"/>
              <a:t> (D+Q).</a:t>
            </a:r>
            <a:endParaRPr lang="fr-FR" sz="1600" noProof="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noProof="0" dirty="0"/>
              <a:t>2 cellules d'adaptation.</a:t>
            </a:r>
            <a:endParaRPr lang="fr-FR" sz="1600" noProof="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noProof="0" dirty="0"/>
              <a:t>1 section droite de 6,2 m de long (injection/extraction).</a:t>
            </a:r>
            <a:endParaRPr lang="fr-FR" sz="1600" noProof="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noProof="0" dirty="0"/>
              <a:t>2 sections droites courtes de 3,44 m pour les deux systèmes RF (réutilisés) et les </a:t>
            </a:r>
            <a:r>
              <a:rPr lang="fr-FR" sz="1600" noProof="0" dirty="0" err="1"/>
              <a:t>diags</a:t>
            </a:r>
            <a:r>
              <a:rPr lang="fr-FR" sz="1600" noProof="0" dirty="0"/>
              <a:t>.</a:t>
            </a:r>
            <a:endParaRPr lang="fr-FR" sz="1600" noProof="0" dirty="0">
              <a:cs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85256-AFF0-A1E4-6431-0D8AF79D74F9}"/>
              </a:ext>
            </a:extLst>
          </p:cNvPr>
          <p:cNvSpPr txBox="1"/>
          <p:nvPr/>
        </p:nvSpPr>
        <p:spPr>
          <a:xfrm>
            <a:off x="7932994" y="5852700"/>
            <a:ext cx="39892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noProof="0" dirty="0">
                <a:cs typeface="Arial"/>
              </a:rPr>
              <a:t>Cellule unitaire du booster SOLEIL II</a:t>
            </a:r>
          </a:p>
        </p:txBody>
      </p:sp>
      <p:sp>
        <p:nvSpPr>
          <p:cNvPr id="21" name="ZoneTexte 11">
            <a:extLst>
              <a:ext uri="{FF2B5EF4-FFF2-40B4-BE49-F238E27FC236}">
                <a16:creationId xmlns:a16="http://schemas.microsoft.com/office/drawing/2014/main" id="{56D50449-DB20-D3B6-E349-5726CACC863F}"/>
              </a:ext>
            </a:extLst>
          </p:cNvPr>
          <p:cNvSpPr txBox="1"/>
          <p:nvPr/>
        </p:nvSpPr>
        <p:spPr>
          <a:xfrm>
            <a:off x="2120402" y="2515791"/>
            <a:ext cx="13681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noProof="0" dirty="0"/>
              <a:t>50 </a:t>
            </a:r>
            <a:r>
              <a:rPr lang="fr-FR" noProof="0" dirty="0" err="1"/>
              <a:t>ps</a:t>
            </a:r>
            <a:endParaRPr lang="fr-FR" noProof="0" dirty="0">
              <a:cs typeface="Arial"/>
            </a:endParaRPr>
          </a:p>
        </p:txBody>
      </p:sp>
      <p:sp>
        <p:nvSpPr>
          <p:cNvPr id="23" name="ZoneTexte 12">
            <a:extLst>
              <a:ext uri="{FF2B5EF4-FFF2-40B4-BE49-F238E27FC236}">
                <a16:creationId xmlns:a16="http://schemas.microsoft.com/office/drawing/2014/main" id="{C739A2C9-8D95-F82F-7D5A-2A767AB7693B}"/>
              </a:ext>
            </a:extLst>
          </p:cNvPr>
          <p:cNvSpPr txBox="1"/>
          <p:nvPr/>
        </p:nvSpPr>
        <p:spPr>
          <a:xfrm>
            <a:off x="4147897" y="2492920"/>
            <a:ext cx="13681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noProof="0" dirty="0"/>
              <a:t>25 </a:t>
            </a:r>
            <a:r>
              <a:rPr lang="fr-FR" noProof="0" dirty="0" err="1"/>
              <a:t>ps</a:t>
            </a:r>
            <a:endParaRPr lang="fr-FR" noProof="0" dirty="0">
              <a:cs typeface="Arial"/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59BA7BE5-2780-E89F-63E7-661F307883E7}"/>
              </a:ext>
            </a:extLst>
          </p:cNvPr>
          <p:cNvSpPr txBox="1"/>
          <p:nvPr/>
        </p:nvSpPr>
        <p:spPr>
          <a:xfrm>
            <a:off x="144580" y="2543183"/>
            <a:ext cx="194943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noProof="0" dirty="0">
                <a:solidFill>
                  <a:srgbClr val="FC9804"/>
                </a:solidFill>
              </a:rPr>
              <a:t>Longueur à l'extraction</a:t>
            </a:r>
            <a:endParaRPr lang="fr-FR" sz="1200" b="1" noProof="0" dirty="0">
              <a:solidFill>
                <a:srgbClr val="FC9804"/>
              </a:solidFill>
              <a:cs typeface="Arial"/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0B9C1616-B015-D42D-46BA-DDF990C84F80}"/>
              </a:ext>
            </a:extLst>
          </p:cNvPr>
          <p:cNvSpPr/>
          <p:nvPr/>
        </p:nvSpPr>
        <p:spPr>
          <a:xfrm>
            <a:off x="3574274" y="2543227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03F145-2DFB-5C7C-DB97-FF23C43C3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SFP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411311732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7CA92D39-095A-E642-AC97-2448C9AE94BD}" vid="{E2233892-BA88-4945-A364-D2DFAFF0DFA9}"/>
    </a:ext>
  </a:extLst>
</a:theme>
</file>

<file path=ppt/theme/theme7.xml><?xml version="1.0" encoding="utf-8"?>
<a:theme xmlns:a="http://schemas.openxmlformats.org/drawingml/2006/main" name="1_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2717</Words>
  <Application>Microsoft Office PowerPoint</Application>
  <PresentationFormat>Widescreen</PresentationFormat>
  <Paragraphs>511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Couverture</vt:lpstr>
      <vt:lpstr>Titre - Fond blanc</vt:lpstr>
      <vt:lpstr>Titre - Fond foncé</vt:lpstr>
      <vt:lpstr>Diapositive - Fond blanc</vt:lpstr>
      <vt:lpstr>Diapositive - Fond foncé</vt:lpstr>
      <vt:lpstr>Diapositive - Fond blanc</vt:lpstr>
      <vt:lpstr>1_Diapositive - Fond foncé</vt:lpstr>
      <vt:lpstr>2_Diapositive - Fond foncé</vt:lpstr>
      <vt:lpstr>3_Diapositive - Fond foncé</vt:lpstr>
      <vt:lpstr>SOLEIL II : Début de l’Étape de Construction  </vt:lpstr>
      <vt:lpstr>Plan de la Présentation</vt:lpstr>
      <vt:lpstr>SOLEIL</vt:lpstr>
      <vt:lpstr>SOLEIL</vt:lpstr>
      <vt:lpstr>SOLEIL II en Quelques mots</vt:lpstr>
      <vt:lpstr>SOLEIL : de la 3ème Génération à la 4ème Génération</vt:lpstr>
      <vt:lpstr>SOLEIL II : Performances Attendues</vt:lpstr>
      <vt:lpstr>SOLEIL II : Caractéristiques et Défis</vt:lpstr>
      <vt:lpstr>Un Nouveau Booster Faible Émittance pour SOLEIL II</vt:lpstr>
      <vt:lpstr>Début de la Phase de Construction de SOLEIL II</vt:lpstr>
      <vt:lpstr>Chronologie et structuration du projet SOLEIL II</vt:lpstr>
      <vt:lpstr>Organisation Générale du Projet SOLEIL II - Étape 1</vt:lpstr>
      <vt:lpstr>Nouvelle Station de Refroidissement</vt:lpstr>
      <vt:lpstr>Upgrade du Linac à 150 MeV</vt:lpstr>
      <vt:lpstr>SOLEIL II : Maille de l’Anneau</vt:lpstr>
      <vt:lpstr>Maille V3631 : Intégration mécanique 3D réalisée à 80%</vt:lpstr>
      <vt:lpstr>SOLEIL II : Chambres à Vide</vt:lpstr>
      <vt:lpstr>SOLEIL II : Chambres à Vide</vt:lpstr>
      <vt:lpstr>SOLEIL II : Interférences entre Chambres à Vide et Aimants</vt:lpstr>
      <vt:lpstr>SOLEIL II : Prototypes Aimants Permanents</vt:lpstr>
      <vt:lpstr>SOLEIL II : Electro-aimants</vt:lpstr>
      <vt:lpstr>SOLEIL II : Système RF Principal</vt:lpstr>
      <vt:lpstr>SOLEIL II : Système RF Harmonique</vt:lpstr>
      <vt:lpstr>Aménagement Salle RF, Upgrade Casemate RF</vt:lpstr>
      <vt:lpstr>SOLEIL II : Bien d’Autres Développements ...</vt:lpstr>
      <vt:lpstr>Conclusions et Perspectives</vt:lpstr>
      <vt:lpstr>Nombreuses Opportunités d’Emploi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NADOLSKI Laurent</cp:lastModifiedBy>
  <cp:revision>28</cp:revision>
  <cp:lastPrinted>2018-10-16T09:18:49Z</cp:lastPrinted>
  <dcterms:created xsi:type="dcterms:W3CDTF">2016-11-25T17:34:53Z</dcterms:created>
  <dcterms:modified xsi:type="dcterms:W3CDTF">2025-10-09T01:06:45Z</dcterms:modified>
</cp:coreProperties>
</file>