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5"/>
  </p:notesMasterIdLst>
  <p:sldIdLst>
    <p:sldId id="256" r:id="rId2"/>
    <p:sldId id="257" r:id="rId3"/>
    <p:sldId id="258" r:id="rId4"/>
    <p:sldId id="264" r:id="rId5"/>
    <p:sldId id="380" r:id="rId6"/>
    <p:sldId id="377" r:id="rId7"/>
    <p:sldId id="375" r:id="rId8"/>
    <p:sldId id="260" r:id="rId9"/>
    <p:sldId id="261" r:id="rId10"/>
    <p:sldId id="378" r:id="rId11"/>
    <p:sldId id="262" r:id="rId12"/>
    <p:sldId id="263" r:id="rId13"/>
    <p:sldId id="3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E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02"/>
      </p:cViewPr>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8B3AC0-AE3B-4512-A555-A3813BC41AAB}" type="datetimeFigureOut">
              <a:rPr lang="en-GB" smtClean="0"/>
              <a:t>02/10/2025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B0FE33-788D-4458-B82E-7C8332D1883F}" type="slidenum">
              <a:rPr lang="en-GB" smtClean="0"/>
              <a:t>‹#›</a:t>
            </a:fld>
            <a:endParaRPr lang="en-GB"/>
          </a:p>
        </p:txBody>
      </p:sp>
    </p:spTree>
    <p:extLst>
      <p:ext uri="{BB962C8B-B14F-4D97-AF65-F5344CB8AC3E}">
        <p14:creationId xmlns:p14="http://schemas.microsoft.com/office/powerpoint/2010/main" val="3400122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2800"/>
            </a:lvl1pPr>
          </a:lstStyle>
          <a:p>
            <a:r>
              <a:rPr lang="en-US" dirty="0"/>
              <a:t>Click to edit Master title style</a:t>
            </a:r>
            <a:endParaRPr lang="en-GB" dirty="0"/>
          </a:p>
        </p:txBody>
      </p:sp>
      <p:sp>
        <p:nvSpPr>
          <p:cNvPr id="3" name="Subtitle 2"/>
          <p:cNvSpPr>
            <a:spLocks noGrp="1"/>
          </p:cNvSpPr>
          <p:nvPr>
            <p:ph type="subTitle" idx="1" hasCustomPrompt="1"/>
          </p:nvPr>
        </p:nvSpPr>
        <p:spPr>
          <a:xfrm>
            <a:off x="1524000" y="3602038"/>
            <a:ext cx="9144000" cy="179421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Philippe Lebrun</a:t>
            </a:r>
          </a:p>
          <a:p>
            <a:endParaRPr lang="en-US" dirty="0"/>
          </a:p>
          <a:p>
            <a:endParaRPr lang="en-US" dirty="0"/>
          </a:p>
          <a:p>
            <a:r>
              <a:rPr lang="fr-CH" dirty="0" err="1"/>
              <a:t>Circumstance</a:t>
            </a:r>
            <a:r>
              <a:rPr lang="fr-CH" dirty="0"/>
              <a:t>, Date</a:t>
            </a:r>
            <a:endParaRPr lang="en-GB" dirty="0"/>
          </a:p>
        </p:txBody>
      </p:sp>
      <p:sp>
        <p:nvSpPr>
          <p:cNvPr id="4" name="Date Placeholder 3"/>
          <p:cNvSpPr>
            <a:spLocks noGrp="1"/>
          </p:cNvSpPr>
          <p:nvPr>
            <p:ph type="dt" sz="half" idx="10"/>
          </p:nvPr>
        </p:nvSpPr>
        <p:spPr/>
        <p:txBody>
          <a:bodyPr/>
          <a:lstStyle/>
          <a:p>
            <a:r>
              <a:rPr lang="en-US"/>
              <a:t>Ph. Lebrun</a:t>
            </a:r>
            <a:endParaRPr lang="en-GB"/>
          </a:p>
        </p:txBody>
      </p:sp>
      <p:sp>
        <p:nvSpPr>
          <p:cNvPr id="5" name="Footer Placeholder 4"/>
          <p:cNvSpPr>
            <a:spLocks noGrp="1"/>
          </p:cNvSpPr>
          <p:nvPr>
            <p:ph type="ftr" sz="quarter" idx="11"/>
          </p:nvPr>
        </p:nvSpPr>
        <p:spPr/>
        <p:txBody>
          <a:bodyPr/>
          <a:lstStyle/>
          <a:p>
            <a:r>
              <a:rPr lang="fr-FR"/>
              <a:t>Journées Accélérateurs de la SFP 2025</a:t>
            </a:r>
            <a:endParaRPr lang="en-GB"/>
          </a:p>
        </p:txBody>
      </p:sp>
      <p:sp>
        <p:nvSpPr>
          <p:cNvPr id="6" name="Slide Number Placeholder 5"/>
          <p:cNvSpPr>
            <a:spLocks noGrp="1"/>
          </p:cNvSpPr>
          <p:nvPr>
            <p:ph type="sldNum" sz="quarter" idx="12"/>
          </p:nvPr>
        </p:nvSpPr>
        <p:spPr/>
        <p:txBody>
          <a:bodyPr/>
          <a:lstStyle/>
          <a:p>
            <a:fld id="{6EF63E83-424B-4907-9CFC-9E52DEF42CE5}" type="slidenum">
              <a:rPr lang="en-GB" smtClean="0"/>
              <a:t>‹#›</a:t>
            </a:fld>
            <a:endParaRPr lang="en-GB"/>
          </a:p>
        </p:txBody>
      </p:sp>
    </p:spTree>
    <p:extLst>
      <p:ext uri="{BB962C8B-B14F-4D97-AF65-F5344CB8AC3E}">
        <p14:creationId xmlns:p14="http://schemas.microsoft.com/office/powerpoint/2010/main" val="404315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Ph. Lebrun</a:t>
            </a:r>
            <a:endParaRPr lang="en-GB"/>
          </a:p>
        </p:txBody>
      </p:sp>
      <p:sp>
        <p:nvSpPr>
          <p:cNvPr id="5" name="Footer Placeholder 4"/>
          <p:cNvSpPr>
            <a:spLocks noGrp="1"/>
          </p:cNvSpPr>
          <p:nvPr>
            <p:ph type="ftr" sz="quarter" idx="11"/>
          </p:nvPr>
        </p:nvSpPr>
        <p:spPr/>
        <p:txBody>
          <a:bodyPr/>
          <a:lstStyle/>
          <a:p>
            <a:r>
              <a:rPr lang="fr-FR"/>
              <a:t>Journées Accélérateurs de la SFP 2025</a:t>
            </a:r>
            <a:endParaRPr lang="en-GB"/>
          </a:p>
        </p:txBody>
      </p:sp>
      <p:sp>
        <p:nvSpPr>
          <p:cNvPr id="6" name="Slide Number Placeholder 5"/>
          <p:cNvSpPr>
            <a:spLocks noGrp="1"/>
          </p:cNvSpPr>
          <p:nvPr>
            <p:ph type="sldNum" sz="quarter" idx="12"/>
          </p:nvPr>
        </p:nvSpPr>
        <p:spPr/>
        <p:txBody>
          <a:bodyPr/>
          <a:lstStyle/>
          <a:p>
            <a:fld id="{6EF63E83-424B-4907-9CFC-9E52DEF42CE5}" type="slidenum">
              <a:rPr lang="en-GB" smtClean="0"/>
              <a:t>‹#›</a:t>
            </a:fld>
            <a:endParaRPr lang="en-GB"/>
          </a:p>
        </p:txBody>
      </p:sp>
    </p:spTree>
    <p:extLst>
      <p:ext uri="{BB962C8B-B14F-4D97-AF65-F5344CB8AC3E}">
        <p14:creationId xmlns:p14="http://schemas.microsoft.com/office/powerpoint/2010/main" val="1340921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Ph. Lebrun</a:t>
            </a:r>
            <a:endParaRPr lang="en-GB"/>
          </a:p>
        </p:txBody>
      </p:sp>
      <p:sp>
        <p:nvSpPr>
          <p:cNvPr id="5" name="Footer Placeholder 4"/>
          <p:cNvSpPr>
            <a:spLocks noGrp="1"/>
          </p:cNvSpPr>
          <p:nvPr>
            <p:ph type="ftr" sz="quarter" idx="11"/>
          </p:nvPr>
        </p:nvSpPr>
        <p:spPr/>
        <p:txBody>
          <a:bodyPr/>
          <a:lstStyle/>
          <a:p>
            <a:r>
              <a:rPr lang="fr-FR"/>
              <a:t>Journées Accélérateurs de la SFP 2025</a:t>
            </a:r>
            <a:endParaRPr lang="en-GB"/>
          </a:p>
        </p:txBody>
      </p:sp>
      <p:sp>
        <p:nvSpPr>
          <p:cNvPr id="6" name="Slide Number Placeholder 5"/>
          <p:cNvSpPr>
            <a:spLocks noGrp="1"/>
          </p:cNvSpPr>
          <p:nvPr>
            <p:ph type="sldNum" sz="quarter" idx="12"/>
          </p:nvPr>
        </p:nvSpPr>
        <p:spPr/>
        <p:txBody>
          <a:bodyPr/>
          <a:lstStyle/>
          <a:p>
            <a:fld id="{6EF63E83-424B-4907-9CFC-9E52DEF42CE5}" type="slidenum">
              <a:rPr lang="en-GB" smtClean="0"/>
              <a:t>‹#›</a:t>
            </a:fld>
            <a:endParaRPr lang="en-GB"/>
          </a:p>
        </p:txBody>
      </p:sp>
    </p:spTree>
    <p:extLst>
      <p:ext uri="{BB962C8B-B14F-4D97-AF65-F5344CB8AC3E}">
        <p14:creationId xmlns:p14="http://schemas.microsoft.com/office/powerpoint/2010/main" val="2078052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Ph. Lebrun</a:t>
            </a:r>
            <a:endParaRPr lang="en-GB"/>
          </a:p>
        </p:txBody>
      </p:sp>
      <p:sp>
        <p:nvSpPr>
          <p:cNvPr id="5" name="Footer Placeholder 4"/>
          <p:cNvSpPr>
            <a:spLocks noGrp="1"/>
          </p:cNvSpPr>
          <p:nvPr>
            <p:ph type="ftr" sz="quarter" idx="11"/>
          </p:nvPr>
        </p:nvSpPr>
        <p:spPr/>
        <p:txBody>
          <a:bodyPr/>
          <a:lstStyle/>
          <a:p>
            <a:r>
              <a:rPr lang="fr-FR"/>
              <a:t>Journées Accélérateurs de la SFP 2025</a:t>
            </a:r>
            <a:endParaRPr lang="en-GB"/>
          </a:p>
        </p:txBody>
      </p:sp>
      <p:sp>
        <p:nvSpPr>
          <p:cNvPr id="6" name="Slide Number Placeholder 5"/>
          <p:cNvSpPr>
            <a:spLocks noGrp="1"/>
          </p:cNvSpPr>
          <p:nvPr>
            <p:ph type="sldNum" sz="quarter" idx="12"/>
          </p:nvPr>
        </p:nvSpPr>
        <p:spPr/>
        <p:txBody>
          <a:bodyPr/>
          <a:lstStyle/>
          <a:p>
            <a:fld id="{6EF63E83-424B-4907-9CFC-9E52DEF42CE5}" type="slidenum">
              <a:rPr lang="en-GB" smtClean="0"/>
              <a:t>‹#›</a:t>
            </a:fld>
            <a:endParaRPr lang="en-GB"/>
          </a:p>
        </p:txBody>
      </p:sp>
    </p:spTree>
    <p:extLst>
      <p:ext uri="{BB962C8B-B14F-4D97-AF65-F5344CB8AC3E}">
        <p14:creationId xmlns:p14="http://schemas.microsoft.com/office/powerpoint/2010/main" val="2188059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Ph. Lebrun</a:t>
            </a:r>
            <a:endParaRPr lang="en-GB"/>
          </a:p>
        </p:txBody>
      </p:sp>
      <p:sp>
        <p:nvSpPr>
          <p:cNvPr id="5" name="Footer Placeholder 4"/>
          <p:cNvSpPr>
            <a:spLocks noGrp="1"/>
          </p:cNvSpPr>
          <p:nvPr>
            <p:ph type="ftr" sz="quarter" idx="11"/>
          </p:nvPr>
        </p:nvSpPr>
        <p:spPr/>
        <p:txBody>
          <a:bodyPr/>
          <a:lstStyle/>
          <a:p>
            <a:r>
              <a:rPr lang="fr-FR"/>
              <a:t>Journées Accélérateurs de la SFP 2025</a:t>
            </a:r>
            <a:endParaRPr lang="en-GB"/>
          </a:p>
        </p:txBody>
      </p:sp>
      <p:sp>
        <p:nvSpPr>
          <p:cNvPr id="6" name="Slide Number Placeholder 5"/>
          <p:cNvSpPr>
            <a:spLocks noGrp="1"/>
          </p:cNvSpPr>
          <p:nvPr>
            <p:ph type="sldNum" sz="quarter" idx="12"/>
          </p:nvPr>
        </p:nvSpPr>
        <p:spPr/>
        <p:txBody>
          <a:bodyPr/>
          <a:lstStyle/>
          <a:p>
            <a:fld id="{6EF63E83-424B-4907-9CFC-9E52DEF42CE5}" type="slidenum">
              <a:rPr lang="en-GB" smtClean="0"/>
              <a:t>‹#›</a:t>
            </a:fld>
            <a:endParaRPr lang="en-GB"/>
          </a:p>
        </p:txBody>
      </p:sp>
    </p:spTree>
    <p:extLst>
      <p:ext uri="{BB962C8B-B14F-4D97-AF65-F5344CB8AC3E}">
        <p14:creationId xmlns:p14="http://schemas.microsoft.com/office/powerpoint/2010/main" val="3370052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Ph. Lebrun</a:t>
            </a:r>
            <a:endParaRPr lang="en-GB"/>
          </a:p>
        </p:txBody>
      </p:sp>
      <p:sp>
        <p:nvSpPr>
          <p:cNvPr id="6" name="Footer Placeholder 5"/>
          <p:cNvSpPr>
            <a:spLocks noGrp="1"/>
          </p:cNvSpPr>
          <p:nvPr>
            <p:ph type="ftr" sz="quarter" idx="11"/>
          </p:nvPr>
        </p:nvSpPr>
        <p:spPr/>
        <p:txBody>
          <a:bodyPr/>
          <a:lstStyle/>
          <a:p>
            <a:r>
              <a:rPr lang="fr-FR"/>
              <a:t>Journées Accélérateurs de la SFP 2025</a:t>
            </a:r>
            <a:endParaRPr lang="en-GB"/>
          </a:p>
        </p:txBody>
      </p:sp>
      <p:sp>
        <p:nvSpPr>
          <p:cNvPr id="7" name="Slide Number Placeholder 6"/>
          <p:cNvSpPr>
            <a:spLocks noGrp="1"/>
          </p:cNvSpPr>
          <p:nvPr>
            <p:ph type="sldNum" sz="quarter" idx="12"/>
          </p:nvPr>
        </p:nvSpPr>
        <p:spPr/>
        <p:txBody>
          <a:bodyPr/>
          <a:lstStyle/>
          <a:p>
            <a:fld id="{6EF63E83-424B-4907-9CFC-9E52DEF42CE5}" type="slidenum">
              <a:rPr lang="en-GB" smtClean="0"/>
              <a:t>‹#›</a:t>
            </a:fld>
            <a:endParaRPr lang="en-GB"/>
          </a:p>
        </p:txBody>
      </p:sp>
    </p:spTree>
    <p:extLst>
      <p:ext uri="{BB962C8B-B14F-4D97-AF65-F5344CB8AC3E}">
        <p14:creationId xmlns:p14="http://schemas.microsoft.com/office/powerpoint/2010/main" val="4090153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Ph. Lebrun</a:t>
            </a:r>
            <a:endParaRPr lang="en-GB"/>
          </a:p>
        </p:txBody>
      </p:sp>
      <p:sp>
        <p:nvSpPr>
          <p:cNvPr id="8" name="Footer Placeholder 7"/>
          <p:cNvSpPr>
            <a:spLocks noGrp="1"/>
          </p:cNvSpPr>
          <p:nvPr>
            <p:ph type="ftr" sz="quarter" idx="11"/>
          </p:nvPr>
        </p:nvSpPr>
        <p:spPr/>
        <p:txBody>
          <a:bodyPr/>
          <a:lstStyle/>
          <a:p>
            <a:r>
              <a:rPr lang="fr-FR"/>
              <a:t>Journées Accélérateurs de la SFP 2025</a:t>
            </a:r>
            <a:endParaRPr lang="en-GB"/>
          </a:p>
        </p:txBody>
      </p:sp>
      <p:sp>
        <p:nvSpPr>
          <p:cNvPr id="9" name="Slide Number Placeholder 8"/>
          <p:cNvSpPr>
            <a:spLocks noGrp="1"/>
          </p:cNvSpPr>
          <p:nvPr>
            <p:ph type="sldNum" sz="quarter" idx="12"/>
          </p:nvPr>
        </p:nvSpPr>
        <p:spPr/>
        <p:txBody>
          <a:bodyPr/>
          <a:lstStyle/>
          <a:p>
            <a:fld id="{6EF63E83-424B-4907-9CFC-9E52DEF42CE5}" type="slidenum">
              <a:rPr lang="en-GB" smtClean="0"/>
              <a:t>‹#›</a:t>
            </a:fld>
            <a:endParaRPr lang="en-GB"/>
          </a:p>
        </p:txBody>
      </p:sp>
    </p:spTree>
    <p:extLst>
      <p:ext uri="{BB962C8B-B14F-4D97-AF65-F5344CB8AC3E}">
        <p14:creationId xmlns:p14="http://schemas.microsoft.com/office/powerpoint/2010/main" val="44474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Ph. Lebrun</a:t>
            </a:r>
            <a:endParaRPr lang="en-GB"/>
          </a:p>
        </p:txBody>
      </p:sp>
      <p:sp>
        <p:nvSpPr>
          <p:cNvPr id="4" name="Footer Placeholder 3"/>
          <p:cNvSpPr>
            <a:spLocks noGrp="1"/>
          </p:cNvSpPr>
          <p:nvPr>
            <p:ph type="ftr" sz="quarter" idx="11"/>
          </p:nvPr>
        </p:nvSpPr>
        <p:spPr/>
        <p:txBody>
          <a:bodyPr/>
          <a:lstStyle/>
          <a:p>
            <a:r>
              <a:rPr lang="fr-FR"/>
              <a:t>Journées Accélérateurs de la SFP 2025</a:t>
            </a:r>
            <a:endParaRPr lang="en-GB"/>
          </a:p>
        </p:txBody>
      </p:sp>
      <p:sp>
        <p:nvSpPr>
          <p:cNvPr id="5" name="Slide Number Placeholder 4"/>
          <p:cNvSpPr>
            <a:spLocks noGrp="1"/>
          </p:cNvSpPr>
          <p:nvPr>
            <p:ph type="sldNum" sz="quarter" idx="12"/>
          </p:nvPr>
        </p:nvSpPr>
        <p:spPr/>
        <p:txBody>
          <a:bodyPr/>
          <a:lstStyle/>
          <a:p>
            <a:fld id="{6EF63E83-424B-4907-9CFC-9E52DEF42CE5}" type="slidenum">
              <a:rPr lang="en-GB" smtClean="0"/>
              <a:t>‹#›</a:t>
            </a:fld>
            <a:endParaRPr lang="en-GB"/>
          </a:p>
        </p:txBody>
      </p:sp>
    </p:spTree>
    <p:extLst>
      <p:ext uri="{BB962C8B-B14F-4D97-AF65-F5344CB8AC3E}">
        <p14:creationId xmlns:p14="http://schemas.microsoft.com/office/powerpoint/2010/main" val="316616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Ph. Lebrun</a:t>
            </a:r>
            <a:endParaRPr lang="en-GB"/>
          </a:p>
        </p:txBody>
      </p:sp>
      <p:sp>
        <p:nvSpPr>
          <p:cNvPr id="3" name="Footer Placeholder 2"/>
          <p:cNvSpPr>
            <a:spLocks noGrp="1"/>
          </p:cNvSpPr>
          <p:nvPr>
            <p:ph type="ftr" sz="quarter" idx="11"/>
          </p:nvPr>
        </p:nvSpPr>
        <p:spPr/>
        <p:txBody>
          <a:bodyPr/>
          <a:lstStyle/>
          <a:p>
            <a:r>
              <a:rPr lang="fr-FR"/>
              <a:t>Journées Accélérateurs de la SFP 2025</a:t>
            </a:r>
            <a:endParaRPr lang="en-GB"/>
          </a:p>
        </p:txBody>
      </p:sp>
      <p:sp>
        <p:nvSpPr>
          <p:cNvPr id="4" name="Slide Number Placeholder 3"/>
          <p:cNvSpPr>
            <a:spLocks noGrp="1"/>
          </p:cNvSpPr>
          <p:nvPr>
            <p:ph type="sldNum" sz="quarter" idx="12"/>
          </p:nvPr>
        </p:nvSpPr>
        <p:spPr/>
        <p:txBody>
          <a:bodyPr/>
          <a:lstStyle/>
          <a:p>
            <a:fld id="{6EF63E83-424B-4907-9CFC-9E52DEF42CE5}" type="slidenum">
              <a:rPr lang="en-GB" smtClean="0"/>
              <a:t>‹#›</a:t>
            </a:fld>
            <a:endParaRPr lang="en-GB"/>
          </a:p>
        </p:txBody>
      </p:sp>
    </p:spTree>
    <p:extLst>
      <p:ext uri="{BB962C8B-B14F-4D97-AF65-F5344CB8AC3E}">
        <p14:creationId xmlns:p14="http://schemas.microsoft.com/office/powerpoint/2010/main" val="1239228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Ph. Lebrun</a:t>
            </a:r>
            <a:endParaRPr lang="en-GB"/>
          </a:p>
        </p:txBody>
      </p:sp>
      <p:sp>
        <p:nvSpPr>
          <p:cNvPr id="6" name="Footer Placeholder 5"/>
          <p:cNvSpPr>
            <a:spLocks noGrp="1"/>
          </p:cNvSpPr>
          <p:nvPr>
            <p:ph type="ftr" sz="quarter" idx="11"/>
          </p:nvPr>
        </p:nvSpPr>
        <p:spPr/>
        <p:txBody>
          <a:bodyPr/>
          <a:lstStyle/>
          <a:p>
            <a:r>
              <a:rPr lang="fr-FR"/>
              <a:t>Journées Accélérateurs de la SFP 2025</a:t>
            </a:r>
            <a:endParaRPr lang="en-GB"/>
          </a:p>
        </p:txBody>
      </p:sp>
      <p:sp>
        <p:nvSpPr>
          <p:cNvPr id="7" name="Slide Number Placeholder 6"/>
          <p:cNvSpPr>
            <a:spLocks noGrp="1"/>
          </p:cNvSpPr>
          <p:nvPr>
            <p:ph type="sldNum" sz="quarter" idx="12"/>
          </p:nvPr>
        </p:nvSpPr>
        <p:spPr/>
        <p:txBody>
          <a:bodyPr/>
          <a:lstStyle/>
          <a:p>
            <a:fld id="{6EF63E83-424B-4907-9CFC-9E52DEF42CE5}" type="slidenum">
              <a:rPr lang="en-GB" smtClean="0"/>
              <a:t>‹#›</a:t>
            </a:fld>
            <a:endParaRPr lang="en-GB"/>
          </a:p>
        </p:txBody>
      </p:sp>
    </p:spTree>
    <p:extLst>
      <p:ext uri="{BB962C8B-B14F-4D97-AF65-F5344CB8AC3E}">
        <p14:creationId xmlns:p14="http://schemas.microsoft.com/office/powerpoint/2010/main" val="1757791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Ph. Lebrun</a:t>
            </a:r>
            <a:endParaRPr lang="en-GB"/>
          </a:p>
        </p:txBody>
      </p:sp>
      <p:sp>
        <p:nvSpPr>
          <p:cNvPr id="6" name="Footer Placeholder 5"/>
          <p:cNvSpPr>
            <a:spLocks noGrp="1"/>
          </p:cNvSpPr>
          <p:nvPr>
            <p:ph type="ftr" sz="quarter" idx="11"/>
          </p:nvPr>
        </p:nvSpPr>
        <p:spPr/>
        <p:txBody>
          <a:bodyPr/>
          <a:lstStyle/>
          <a:p>
            <a:r>
              <a:rPr lang="fr-FR"/>
              <a:t>Journées Accélérateurs de la SFP 2025</a:t>
            </a:r>
            <a:endParaRPr lang="en-GB"/>
          </a:p>
        </p:txBody>
      </p:sp>
      <p:sp>
        <p:nvSpPr>
          <p:cNvPr id="7" name="Slide Number Placeholder 6"/>
          <p:cNvSpPr>
            <a:spLocks noGrp="1"/>
          </p:cNvSpPr>
          <p:nvPr>
            <p:ph type="sldNum" sz="quarter" idx="12"/>
          </p:nvPr>
        </p:nvSpPr>
        <p:spPr/>
        <p:txBody>
          <a:bodyPr/>
          <a:lstStyle/>
          <a:p>
            <a:fld id="{6EF63E83-424B-4907-9CFC-9E52DEF42CE5}" type="slidenum">
              <a:rPr lang="en-GB" smtClean="0"/>
              <a:t>‹#›</a:t>
            </a:fld>
            <a:endParaRPr lang="en-GB"/>
          </a:p>
        </p:txBody>
      </p:sp>
    </p:spTree>
    <p:extLst>
      <p:ext uri="{BB962C8B-B14F-4D97-AF65-F5344CB8AC3E}">
        <p14:creationId xmlns:p14="http://schemas.microsoft.com/office/powerpoint/2010/main" val="1557038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838200" y="-34120"/>
            <a:ext cx="11353798" cy="969963"/>
          </a:xfrm>
          <a:prstGeom prst="rect">
            <a:avLst/>
          </a:prstGeom>
          <a:gradFill>
            <a:gsLst>
              <a:gs pos="10000">
                <a:schemeClr val="bg1"/>
              </a:gs>
              <a:gs pos="100000">
                <a:srgbClr val="0066CC">
                  <a:alpha val="49804"/>
                </a:srgbClr>
              </a:gs>
            </a:gsLst>
            <a:lin ang="0" scaled="1"/>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1344398" y="94668"/>
            <a:ext cx="10009401" cy="729579"/>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210615"/>
            <a:ext cx="10515600" cy="496634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en-US"/>
              <a:t>Ph. Lebrun</a:t>
            </a:r>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r>
              <a:rPr lang="fr-CH" dirty="0"/>
              <a:t>Journées Accélérateurs de la SFP 2025</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ahoma" panose="020B0604030504040204" pitchFamily="34" charset="0"/>
                <a:ea typeface="Tahoma" panose="020B0604030504040204" pitchFamily="34" charset="0"/>
                <a:cs typeface="Tahoma" panose="020B0604030504040204" pitchFamily="34" charset="0"/>
              </a:defRPr>
            </a:lvl1pPr>
          </a:lstStyle>
          <a:p>
            <a:fld id="{6EF63E83-424B-4907-9CFC-9E52DEF42CE5}" type="slidenum">
              <a:rPr lang="en-GB" smtClean="0"/>
              <a:pPr/>
              <a:t>‹#›</a:t>
            </a:fld>
            <a:endParaRPr lang="en-GB"/>
          </a:p>
        </p:txBody>
      </p:sp>
      <p:pic>
        <p:nvPicPr>
          <p:cNvPr id="9" name="Picture 8" descr="A logo with blue letters&#10;&#10;AI-generated content may be incorrect.">
            <a:extLst>
              <a:ext uri="{FF2B5EF4-FFF2-40B4-BE49-F238E27FC236}">
                <a16:creationId xmlns:a16="http://schemas.microsoft.com/office/drawing/2014/main" id="{6D951201-282F-93BD-B25A-619B13E67F5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2317" y="90861"/>
            <a:ext cx="1482354" cy="756000"/>
          </a:xfrm>
          <a:prstGeom prst="rect">
            <a:avLst/>
          </a:prstGeom>
        </p:spPr>
      </p:pic>
      <p:pic>
        <p:nvPicPr>
          <p:cNvPr id="10" name="Picture 9">
            <a:extLst>
              <a:ext uri="{FF2B5EF4-FFF2-40B4-BE49-F238E27FC236}">
                <a16:creationId xmlns:a16="http://schemas.microsoft.com/office/drawing/2014/main" id="{B94A9928-10E1-A5E8-0732-FAF0C1C85E6C}"/>
              </a:ext>
            </a:extLst>
          </p:cNvPr>
          <p:cNvPicPr>
            <a:picLocks noChangeAspect="1"/>
          </p:cNvPicPr>
          <p:nvPr userDrawn="1"/>
        </p:nvPicPr>
        <p:blipFill>
          <a:blip r:embed="rId14"/>
          <a:stretch>
            <a:fillRect/>
          </a:stretch>
        </p:blipFill>
        <p:spPr>
          <a:xfrm>
            <a:off x="9866192" y="90861"/>
            <a:ext cx="2193490" cy="720000"/>
          </a:xfrm>
          <a:prstGeom prst="rect">
            <a:avLst/>
          </a:prstGeom>
        </p:spPr>
      </p:pic>
    </p:spTree>
    <p:extLst>
      <p:ext uri="{BB962C8B-B14F-4D97-AF65-F5344CB8AC3E}">
        <p14:creationId xmlns:p14="http://schemas.microsoft.com/office/powerpoint/2010/main" val="1438262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lnSpc>
          <a:spcPct val="90000"/>
        </a:lnSpc>
        <a:spcBef>
          <a:spcPct val="0"/>
        </a:spcBef>
        <a:buNone/>
        <a:defRPr sz="2400" kern="1200">
          <a:solidFill>
            <a:srgbClr val="0070C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hyperlink" Target="https://esi-archamps.eu/tosca/"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esi-archamps.e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4"/>
            <a:ext cx="9144000" cy="2091686"/>
          </a:xfrm>
        </p:spPr>
        <p:txBody>
          <a:bodyPr/>
          <a:lstStyle/>
          <a:p>
            <a:r>
              <a:rPr lang="fr-CH" dirty="0"/>
              <a:t>TOSCA@LASCALA, </a:t>
            </a:r>
            <a:r>
              <a:rPr lang="fr-FR" dirty="0"/>
              <a:t>une école d’été sur le</a:t>
            </a:r>
            <a:br>
              <a:rPr lang="fr-FR" dirty="0"/>
            </a:br>
            <a:r>
              <a:rPr lang="fr-FR" dirty="0"/>
              <a:t>management de grands projets scientifiques</a:t>
            </a:r>
            <a:endParaRPr lang="en-GB" dirty="0"/>
          </a:p>
        </p:txBody>
      </p:sp>
      <p:sp>
        <p:nvSpPr>
          <p:cNvPr id="3" name="Subtitle 2"/>
          <p:cNvSpPr>
            <a:spLocks noGrp="1"/>
          </p:cNvSpPr>
          <p:nvPr>
            <p:ph type="subTitle" idx="1"/>
          </p:nvPr>
        </p:nvSpPr>
        <p:spPr>
          <a:xfrm>
            <a:off x="1622474" y="3643951"/>
            <a:ext cx="9144000" cy="2629558"/>
          </a:xfrm>
        </p:spPr>
        <p:txBody>
          <a:bodyPr>
            <a:normAutofit fontScale="92500" lnSpcReduction="10000"/>
          </a:bodyPr>
          <a:lstStyle/>
          <a:p>
            <a:r>
              <a:rPr lang="fr-CH" dirty="0"/>
              <a:t>Gianluca Cavoto</a:t>
            </a:r>
            <a:r>
              <a:rPr lang="fr-CH" baseline="30000" dirty="0"/>
              <a:t>1</a:t>
            </a:r>
            <a:r>
              <a:rPr lang="fr-CH" dirty="0"/>
              <a:t>, Sophie Kazamias</a:t>
            </a:r>
            <a:r>
              <a:rPr lang="fr-CH" baseline="30000" dirty="0"/>
              <a:t>2</a:t>
            </a:r>
            <a:r>
              <a:rPr lang="fr-CH" dirty="0"/>
              <a:t>, Philippe Lebrun</a:t>
            </a:r>
            <a:r>
              <a:rPr lang="fr-CH" baseline="30000" dirty="0"/>
              <a:t>3</a:t>
            </a:r>
          </a:p>
          <a:p>
            <a:pPr marL="3657600" lvl="7" indent="-457200" algn="l">
              <a:buAutoNum type="arabicPeriod"/>
            </a:pPr>
            <a:endParaRPr lang="fr-CH" sz="1800" dirty="0">
              <a:latin typeface="Tahoma" panose="020B0604030504040204" pitchFamily="34" charset="0"/>
              <a:ea typeface="Tahoma" panose="020B0604030504040204" pitchFamily="34" charset="0"/>
              <a:cs typeface="Tahoma" panose="020B0604030504040204" pitchFamily="34" charset="0"/>
            </a:endParaRPr>
          </a:p>
          <a:p>
            <a:pPr marL="3657600" lvl="7" indent="-457200" algn="l">
              <a:buAutoNum type="arabicPeriod"/>
            </a:pPr>
            <a:r>
              <a:rPr lang="fr-CH" sz="2200" dirty="0">
                <a:latin typeface="Tahoma" panose="020B0604030504040204" pitchFamily="34" charset="0"/>
                <a:ea typeface="Tahoma" panose="020B0604030504040204" pitchFamily="34" charset="0"/>
                <a:cs typeface="Tahoma" panose="020B0604030504040204" pitchFamily="34" charset="0"/>
              </a:rPr>
              <a:t>U. Roma La </a:t>
            </a:r>
            <a:r>
              <a:rPr lang="fr-CH" sz="2200" dirty="0" err="1">
                <a:latin typeface="Tahoma" panose="020B0604030504040204" pitchFamily="34" charset="0"/>
                <a:ea typeface="Tahoma" panose="020B0604030504040204" pitchFamily="34" charset="0"/>
                <a:cs typeface="Tahoma" panose="020B0604030504040204" pitchFamily="34" charset="0"/>
              </a:rPr>
              <a:t>Sapienza</a:t>
            </a:r>
            <a:endParaRPr lang="fr-CH" sz="2200" dirty="0">
              <a:latin typeface="Tahoma" panose="020B0604030504040204" pitchFamily="34" charset="0"/>
              <a:ea typeface="Tahoma" panose="020B0604030504040204" pitchFamily="34" charset="0"/>
              <a:cs typeface="Tahoma" panose="020B0604030504040204" pitchFamily="34" charset="0"/>
            </a:endParaRPr>
          </a:p>
          <a:p>
            <a:pPr marL="3657600" lvl="7" indent="-457200" algn="l">
              <a:buAutoNum type="arabicPeriod"/>
            </a:pPr>
            <a:r>
              <a:rPr lang="fr-CH" sz="2200" dirty="0">
                <a:latin typeface="Tahoma" panose="020B0604030504040204" pitchFamily="34" charset="0"/>
                <a:ea typeface="Tahoma" panose="020B0604030504040204" pitchFamily="34" charset="0"/>
                <a:cs typeface="Tahoma" panose="020B0604030504040204" pitchFamily="34" charset="0"/>
              </a:rPr>
              <a:t>U. Paris-Saclay</a:t>
            </a:r>
          </a:p>
          <a:p>
            <a:pPr marL="3657600" lvl="7" indent="-457200" algn="l">
              <a:buAutoNum type="arabicPeriod"/>
            </a:pPr>
            <a:r>
              <a:rPr lang="fr-CH" sz="2200" dirty="0">
                <a:latin typeface="Tahoma" panose="020B0604030504040204" pitchFamily="34" charset="0"/>
                <a:ea typeface="Tahoma" panose="020B0604030504040204" pitchFamily="34" charset="0"/>
                <a:cs typeface="Tahoma" panose="020B0604030504040204" pitchFamily="34" charset="0"/>
              </a:rPr>
              <a:t>ESI Archamps</a:t>
            </a:r>
          </a:p>
          <a:p>
            <a:endParaRPr lang="fr-CH" sz="2000" dirty="0"/>
          </a:p>
          <a:p>
            <a:r>
              <a:rPr lang="fr-CH" sz="1900" dirty="0">
                <a:solidFill>
                  <a:srgbClr val="FF0000"/>
                </a:solidFill>
              </a:rPr>
              <a:t>Journées Accélérateurs de la SFP</a:t>
            </a:r>
          </a:p>
          <a:p>
            <a:r>
              <a:rPr lang="fr-CH" sz="1900" dirty="0">
                <a:solidFill>
                  <a:srgbClr val="FF0000"/>
                </a:solidFill>
              </a:rPr>
              <a:t>Roscoff, 7 – 10 octobre 2025</a:t>
            </a:r>
            <a:endParaRPr lang="en-GB" sz="1900" dirty="0">
              <a:solidFill>
                <a:srgbClr val="FF0000"/>
              </a:solidFill>
            </a:endParaRPr>
          </a:p>
        </p:txBody>
      </p:sp>
    </p:spTree>
    <p:extLst>
      <p:ext uri="{BB962C8B-B14F-4D97-AF65-F5344CB8AC3E}">
        <p14:creationId xmlns:p14="http://schemas.microsoft.com/office/powerpoint/2010/main" val="187887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839F5-DF92-BA82-4373-3C932C8A10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1E8330-024E-B409-84E8-F4386E3AFFD4}"/>
              </a:ext>
            </a:extLst>
          </p:cNvPr>
          <p:cNvSpPr>
            <a:spLocks noGrp="1"/>
          </p:cNvSpPr>
          <p:nvPr>
            <p:ph type="title"/>
          </p:nvPr>
        </p:nvSpPr>
        <p:spPr>
          <a:xfrm>
            <a:off x="1344398" y="94668"/>
            <a:ext cx="10009401" cy="729579"/>
          </a:xfrm>
        </p:spPr>
        <p:txBody>
          <a:bodyPr anchor="ctr">
            <a:normAutofit/>
          </a:bodyPr>
          <a:lstStyle/>
          <a:p>
            <a:r>
              <a:rPr lang="fr-CH" sz="2200" dirty="0"/>
              <a:t>Travail en groupe: étude de cas </a:t>
            </a:r>
            <a:r>
              <a:rPr lang="fr-CH" sz="2200" i="1" dirty="0"/>
              <a:t>(A. Falone)</a:t>
            </a:r>
            <a:br>
              <a:rPr lang="fr-CH" sz="2200" i="1" dirty="0"/>
            </a:br>
            <a:r>
              <a:rPr lang="fr-CH" sz="2000" dirty="0" err="1"/>
              <a:t>EuPRAXIA</a:t>
            </a:r>
            <a:r>
              <a:rPr lang="fr-CH" sz="2000" dirty="0"/>
              <a:t> Massive Upgrade Project - </a:t>
            </a:r>
            <a:r>
              <a:rPr lang="fr-CH" sz="2000" dirty="0" err="1"/>
              <a:t>EuPRAXIA</a:t>
            </a:r>
            <a:r>
              <a:rPr lang="fr-CH" sz="2000" dirty="0"/>
              <a:t> MUP</a:t>
            </a:r>
            <a:endParaRPr lang="en-US" sz="2200" dirty="0"/>
          </a:p>
        </p:txBody>
      </p:sp>
      <p:pic>
        <p:nvPicPr>
          <p:cNvPr id="7" name="Picture 6">
            <a:extLst>
              <a:ext uri="{FF2B5EF4-FFF2-40B4-BE49-F238E27FC236}">
                <a16:creationId xmlns:a16="http://schemas.microsoft.com/office/drawing/2014/main" id="{AA888571-7F5D-8E29-1C18-4DBD39B52F3D}"/>
              </a:ext>
            </a:extLst>
          </p:cNvPr>
          <p:cNvPicPr>
            <a:picLocks noChangeAspect="1"/>
          </p:cNvPicPr>
          <p:nvPr/>
        </p:nvPicPr>
        <p:blipFill>
          <a:blip r:embed="rId2"/>
          <a:srcRect t="5247" b="10792"/>
          <a:stretch>
            <a:fillRect/>
          </a:stretch>
        </p:blipFill>
        <p:spPr>
          <a:xfrm>
            <a:off x="838199" y="1210615"/>
            <a:ext cx="10515600" cy="4966348"/>
          </a:xfrm>
          <a:prstGeom prst="rect">
            <a:avLst/>
          </a:prstGeom>
          <a:noFill/>
          <a:ln w="12700">
            <a:solidFill>
              <a:schemeClr val="tx1"/>
            </a:solidFill>
          </a:ln>
          <a:effectLst>
            <a:outerShdw blurRad="50800" dist="38100" dir="2700000" algn="tl" rotWithShape="0">
              <a:prstClr val="black">
                <a:alpha val="40000"/>
              </a:prstClr>
            </a:outerShdw>
          </a:effectLst>
        </p:spPr>
      </p:pic>
      <p:sp>
        <p:nvSpPr>
          <p:cNvPr id="4" name="Date Placeholder 3">
            <a:extLst>
              <a:ext uri="{FF2B5EF4-FFF2-40B4-BE49-F238E27FC236}">
                <a16:creationId xmlns:a16="http://schemas.microsoft.com/office/drawing/2014/main" id="{C3573CC9-4A2F-C852-3283-BEF59DDC5836}"/>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Ph. Lebrun</a:t>
            </a:r>
            <a:endParaRPr lang="en-GB"/>
          </a:p>
        </p:txBody>
      </p:sp>
      <p:sp>
        <p:nvSpPr>
          <p:cNvPr id="5" name="Footer Placeholder 4">
            <a:extLst>
              <a:ext uri="{FF2B5EF4-FFF2-40B4-BE49-F238E27FC236}">
                <a16:creationId xmlns:a16="http://schemas.microsoft.com/office/drawing/2014/main" id="{20C83A78-F890-C6F6-FA84-621A47ED4A9B}"/>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fr-FR"/>
              <a:t>Journées Accélérateurs de la SFP 2025</a:t>
            </a:r>
            <a:endParaRPr lang="en-GB"/>
          </a:p>
        </p:txBody>
      </p:sp>
      <p:sp>
        <p:nvSpPr>
          <p:cNvPr id="6" name="Slide Number Placeholder 5">
            <a:extLst>
              <a:ext uri="{FF2B5EF4-FFF2-40B4-BE49-F238E27FC236}">
                <a16:creationId xmlns:a16="http://schemas.microsoft.com/office/drawing/2014/main" id="{01AE236D-62DA-88FB-9EAF-FCD83C18498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EF63E83-424B-4907-9CFC-9E52DEF42CE5}" type="slidenum">
              <a:rPr lang="en-GB" smtClean="0"/>
              <a:pPr>
                <a:spcAft>
                  <a:spcPts val="600"/>
                </a:spcAft>
              </a:pPr>
              <a:t>10</a:t>
            </a:fld>
            <a:endParaRPr lang="en-GB"/>
          </a:p>
        </p:txBody>
      </p:sp>
    </p:spTree>
    <p:extLst>
      <p:ext uri="{BB962C8B-B14F-4D97-AF65-F5344CB8AC3E}">
        <p14:creationId xmlns:p14="http://schemas.microsoft.com/office/powerpoint/2010/main" val="3164598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E2AD1D-4D78-D067-3575-5FE9FFBA1675}"/>
              </a:ext>
            </a:extLst>
          </p:cNvPr>
          <p:cNvSpPr>
            <a:spLocks noGrp="1"/>
          </p:cNvSpPr>
          <p:nvPr>
            <p:ph idx="1"/>
          </p:nvPr>
        </p:nvSpPr>
        <p:spPr>
          <a:xfrm>
            <a:off x="267287" y="996286"/>
            <a:ext cx="11662116" cy="5360063"/>
          </a:xfrm>
        </p:spPr>
        <p:txBody>
          <a:bodyPr>
            <a:normAutofit fontScale="92500" lnSpcReduction="10000"/>
          </a:bodyPr>
          <a:lstStyle/>
          <a:p>
            <a:r>
              <a:rPr lang="en-US" dirty="0" err="1"/>
              <a:t>Appréciation</a:t>
            </a:r>
            <a:r>
              <a:rPr lang="en-US" dirty="0"/>
              <a:t> </a:t>
            </a:r>
            <a:r>
              <a:rPr lang="en-US" dirty="0" err="1"/>
              <a:t>générale</a:t>
            </a:r>
            <a:r>
              <a:rPr lang="en-US" dirty="0"/>
              <a:t> de </a:t>
            </a:r>
            <a:r>
              <a:rPr lang="en-US" dirty="0" err="1"/>
              <a:t>l’école</a:t>
            </a:r>
            <a:endParaRPr lang="en-US" dirty="0"/>
          </a:p>
          <a:p>
            <a:endParaRPr lang="en-US" dirty="0"/>
          </a:p>
          <a:p>
            <a:endParaRPr lang="en-US" dirty="0"/>
          </a:p>
          <a:p>
            <a:endParaRPr lang="en-US" dirty="0"/>
          </a:p>
          <a:p>
            <a:endParaRPr lang="en-US" dirty="0"/>
          </a:p>
          <a:p>
            <a:endParaRPr lang="en-US" dirty="0"/>
          </a:p>
          <a:p>
            <a:pPr marL="0" lvl="0" indent="0">
              <a:buNone/>
            </a:pPr>
            <a:endParaRPr lang="en-GB" sz="1800" i="1" dirty="0">
              <a:solidFill>
                <a:srgbClr val="0070C0"/>
              </a:solidFill>
            </a:endParaRPr>
          </a:p>
          <a:p>
            <a:pPr marL="0" lvl="0" indent="0" algn="just">
              <a:buNone/>
            </a:pPr>
            <a:r>
              <a:rPr lang="en-GB" sz="1900" i="1" dirty="0">
                <a:solidFill>
                  <a:srgbClr val="0070C0"/>
                </a:solidFill>
              </a:rPr>
              <a:t>The quality of the speakers was at its best and the school offered a program with vision of a long-term plan</a:t>
            </a:r>
          </a:p>
          <a:p>
            <a:pPr marL="0" indent="0" algn="just">
              <a:buNone/>
            </a:pPr>
            <a:r>
              <a:rPr lang="en-GB" sz="1900" i="1" dirty="0">
                <a:solidFill>
                  <a:srgbClr val="0070C0"/>
                </a:solidFill>
              </a:rPr>
              <a:t>Incredibly instructive, well organized, the speakers were great and very interesting and helpful! The project was extremely interesting and the professors there to help us… And the food was excellent!</a:t>
            </a:r>
          </a:p>
          <a:p>
            <a:pPr marL="0" indent="0" algn="just">
              <a:buNone/>
            </a:pPr>
            <a:r>
              <a:rPr lang="en-GB" sz="1900" i="1" dirty="0">
                <a:solidFill>
                  <a:srgbClr val="0070C0"/>
                </a:solidFill>
              </a:rPr>
              <a:t>The TOSCA Summer School provided a very solid overview of the lifecycle and management of large scientific projects. The program was well-structured, and the speakers were highly competent</a:t>
            </a:r>
          </a:p>
          <a:p>
            <a:pPr marL="0" indent="0" algn="just">
              <a:buNone/>
            </a:pPr>
            <a:r>
              <a:rPr lang="en-GB" sz="1900" i="1" dirty="0">
                <a:solidFill>
                  <a:srgbClr val="0070C0"/>
                </a:solidFill>
              </a:rPr>
              <a:t>We were given insights into the management process that drives every </a:t>
            </a:r>
            <a:r>
              <a:rPr lang="en-GB" sz="1900" i="1" dirty="0" err="1">
                <a:solidFill>
                  <a:srgbClr val="0070C0"/>
                </a:solidFill>
              </a:rPr>
              <a:t>megascience</a:t>
            </a:r>
            <a:r>
              <a:rPr lang="en-GB" sz="1900" i="1" dirty="0">
                <a:solidFill>
                  <a:srgbClr val="0070C0"/>
                </a:solidFill>
              </a:rPr>
              <a:t> project to success. All the speakers are willing to share the knowledge and even sensitive facts that are hard to tell. The only problem is the tight schedule when we have to handle a lot of activities</a:t>
            </a:r>
          </a:p>
          <a:p>
            <a:pPr marL="0" indent="0" algn="just">
              <a:buNone/>
            </a:pPr>
            <a:r>
              <a:rPr lang="en-GB" sz="1900" i="1" dirty="0">
                <a:solidFill>
                  <a:srgbClr val="0070C0"/>
                </a:solidFill>
              </a:rPr>
              <a:t>The diversity of topics and expertise of the lecturers opened new horizons and gave me valuable insights into both theoretical and applied aspects of physics</a:t>
            </a:r>
          </a:p>
          <a:p>
            <a:endParaRPr lang="en-US" sz="1800" i="1" dirty="0">
              <a:solidFill>
                <a:srgbClr val="0070C0"/>
              </a:solidFill>
            </a:endParaRPr>
          </a:p>
        </p:txBody>
      </p:sp>
      <p:pic>
        <p:nvPicPr>
          <p:cNvPr id="12" name="Image 1">
            <a:extLst>
              <a:ext uri="{FF2B5EF4-FFF2-40B4-BE49-F238E27FC236}">
                <a16:creationId xmlns:a16="http://schemas.microsoft.com/office/drawing/2014/main" id="{070D938B-69D3-449B-F1C9-ACB6D41AD61F}"/>
              </a:ext>
            </a:extLst>
          </p:cNvPr>
          <p:cNvPicPr>
            <a:picLocks noChangeAspect="1"/>
          </p:cNvPicPr>
          <p:nvPr/>
        </p:nvPicPr>
        <p:blipFill>
          <a:blip r:embed="rId2"/>
          <a:srcRect l="6372" t="10185" r="-1083" b="8334"/>
          <a:stretch>
            <a:fillRect/>
          </a:stretch>
        </p:blipFill>
        <p:spPr>
          <a:xfrm>
            <a:off x="6096000" y="1326118"/>
            <a:ext cx="5904000" cy="1923421"/>
          </a:xfrm>
          <a:prstGeom prst="rect">
            <a:avLst/>
          </a:prstGeom>
        </p:spPr>
      </p:pic>
      <p:sp>
        <p:nvSpPr>
          <p:cNvPr id="2" name="Title 1">
            <a:extLst>
              <a:ext uri="{FF2B5EF4-FFF2-40B4-BE49-F238E27FC236}">
                <a16:creationId xmlns:a16="http://schemas.microsoft.com/office/drawing/2014/main" id="{0B1C68B5-BEDE-4332-71EA-24C423EC2A08}"/>
              </a:ext>
            </a:extLst>
          </p:cNvPr>
          <p:cNvSpPr>
            <a:spLocks noGrp="1"/>
          </p:cNvSpPr>
          <p:nvPr>
            <p:ph type="title"/>
          </p:nvPr>
        </p:nvSpPr>
        <p:spPr/>
        <p:txBody>
          <a:bodyPr/>
          <a:lstStyle/>
          <a:p>
            <a:r>
              <a:rPr lang="fr-CH" dirty="0"/>
              <a:t>TOSCA: évaluation des étudiants</a:t>
            </a:r>
            <a:endParaRPr lang="en-US" dirty="0"/>
          </a:p>
        </p:txBody>
      </p:sp>
      <p:sp>
        <p:nvSpPr>
          <p:cNvPr id="4" name="Date Placeholder 3">
            <a:extLst>
              <a:ext uri="{FF2B5EF4-FFF2-40B4-BE49-F238E27FC236}">
                <a16:creationId xmlns:a16="http://schemas.microsoft.com/office/drawing/2014/main" id="{C6C463A2-B23C-C1B4-EB44-860843164DD7}"/>
              </a:ext>
            </a:extLst>
          </p:cNvPr>
          <p:cNvSpPr>
            <a:spLocks noGrp="1"/>
          </p:cNvSpPr>
          <p:nvPr>
            <p:ph type="dt" sz="half" idx="10"/>
          </p:nvPr>
        </p:nvSpPr>
        <p:spPr/>
        <p:txBody>
          <a:bodyPr/>
          <a:lstStyle/>
          <a:p>
            <a:r>
              <a:rPr lang="en-US"/>
              <a:t>Ph. Lebrun</a:t>
            </a:r>
            <a:endParaRPr lang="en-GB"/>
          </a:p>
        </p:txBody>
      </p:sp>
      <p:sp>
        <p:nvSpPr>
          <p:cNvPr id="5" name="Footer Placeholder 4">
            <a:extLst>
              <a:ext uri="{FF2B5EF4-FFF2-40B4-BE49-F238E27FC236}">
                <a16:creationId xmlns:a16="http://schemas.microsoft.com/office/drawing/2014/main" id="{3A5A56F5-019A-98C9-9D60-53FCC20F1521}"/>
              </a:ext>
            </a:extLst>
          </p:cNvPr>
          <p:cNvSpPr>
            <a:spLocks noGrp="1"/>
          </p:cNvSpPr>
          <p:nvPr>
            <p:ph type="ftr" sz="quarter" idx="11"/>
          </p:nvPr>
        </p:nvSpPr>
        <p:spPr/>
        <p:txBody>
          <a:bodyPr/>
          <a:lstStyle/>
          <a:p>
            <a:r>
              <a:rPr lang="fr-FR"/>
              <a:t>Journées Accélérateurs de la SFP 2025</a:t>
            </a:r>
            <a:endParaRPr lang="en-GB"/>
          </a:p>
        </p:txBody>
      </p:sp>
      <p:sp>
        <p:nvSpPr>
          <p:cNvPr id="6" name="Slide Number Placeholder 5">
            <a:extLst>
              <a:ext uri="{FF2B5EF4-FFF2-40B4-BE49-F238E27FC236}">
                <a16:creationId xmlns:a16="http://schemas.microsoft.com/office/drawing/2014/main" id="{3ABCD1FD-CC97-D277-6ADA-263386A5A269}"/>
              </a:ext>
            </a:extLst>
          </p:cNvPr>
          <p:cNvSpPr>
            <a:spLocks noGrp="1"/>
          </p:cNvSpPr>
          <p:nvPr>
            <p:ph type="sldNum" sz="quarter" idx="12"/>
          </p:nvPr>
        </p:nvSpPr>
        <p:spPr/>
        <p:txBody>
          <a:bodyPr/>
          <a:lstStyle/>
          <a:p>
            <a:fld id="{6EF63E83-424B-4907-9CFC-9E52DEF42CE5}" type="slidenum">
              <a:rPr lang="en-GB" smtClean="0"/>
              <a:t>11</a:t>
            </a:fld>
            <a:endParaRPr lang="en-GB"/>
          </a:p>
        </p:txBody>
      </p:sp>
      <p:pic>
        <p:nvPicPr>
          <p:cNvPr id="7" name="Image 1">
            <a:extLst>
              <a:ext uri="{FF2B5EF4-FFF2-40B4-BE49-F238E27FC236}">
                <a16:creationId xmlns:a16="http://schemas.microsoft.com/office/drawing/2014/main" id="{536A3A16-F81F-0A59-F0FF-67A153FB0FAB}"/>
              </a:ext>
            </a:extLst>
          </p:cNvPr>
          <p:cNvPicPr>
            <a:picLocks noChangeAspect="1"/>
          </p:cNvPicPr>
          <p:nvPr/>
        </p:nvPicPr>
        <p:blipFill rotWithShape="1">
          <a:blip r:embed="rId3"/>
          <a:srcRect l="6292" t="15775" r="-312" b="1167"/>
          <a:stretch>
            <a:fillRect/>
          </a:stretch>
        </p:blipFill>
        <p:spPr>
          <a:xfrm>
            <a:off x="113972" y="1386847"/>
            <a:ext cx="5903198" cy="1843171"/>
          </a:xfrm>
          <a:prstGeom prst="rect">
            <a:avLst/>
          </a:prstGeom>
        </p:spPr>
      </p:pic>
      <p:sp>
        <p:nvSpPr>
          <p:cNvPr id="9" name="TextBox 8">
            <a:extLst>
              <a:ext uri="{FF2B5EF4-FFF2-40B4-BE49-F238E27FC236}">
                <a16:creationId xmlns:a16="http://schemas.microsoft.com/office/drawing/2014/main" id="{A8511827-287C-B64A-E301-E27E905C992B}"/>
              </a:ext>
            </a:extLst>
          </p:cNvPr>
          <p:cNvSpPr txBox="1"/>
          <p:nvPr/>
        </p:nvSpPr>
        <p:spPr>
          <a:xfrm>
            <a:off x="1072055" y="1568313"/>
            <a:ext cx="1056290" cy="369332"/>
          </a:xfrm>
          <a:prstGeom prst="rect">
            <a:avLst/>
          </a:prstGeom>
          <a:noFill/>
          <a:ln w="12700">
            <a:solidFill>
              <a:schemeClr val="tx1"/>
            </a:solidFill>
          </a:ln>
        </p:spPr>
        <p:txBody>
          <a:bodyPr wrap="square" rtlCol="0">
            <a:spAutoFit/>
          </a:bodyPr>
          <a:lstStyle/>
          <a:p>
            <a:pPr algn="ctr"/>
            <a:r>
              <a:rPr lang="fr-CH" dirty="0">
                <a:latin typeface="Tahoma" panose="020B0604030504040204" pitchFamily="34" charset="0"/>
                <a:ea typeface="Tahoma" panose="020B0604030504040204" pitchFamily="34" charset="0"/>
                <a:cs typeface="Tahoma" panose="020B0604030504040204" pitchFamily="34" charset="0"/>
              </a:rPr>
              <a:t>2024</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3A18C42B-C40C-3BBA-6461-A84CC8F24662}"/>
              </a:ext>
            </a:extLst>
          </p:cNvPr>
          <p:cNvSpPr txBox="1"/>
          <p:nvPr/>
        </p:nvSpPr>
        <p:spPr>
          <a:xfrm>
            <a:off x="7217296" y="1606909"/>
            <a:ext cx="1056290" cy="369332"/>
          </a:xfrm>
          <a:prstGeom prst="rect">
            <a:avLst/>
          </a:prstGeom>
          <a:noFill/>
          <a:ln w="12700">
            <a:solidFill>
              <a:schemeClr val="tx1"/>
            </a:solidFill>
          </a:ln>
        </p:spPr>
        <p:txBody>
          <a:bodyPr wrap="square" rtlCol="0">
            <a:spAutoFit/>
          </a:bodyPr>
          <a:lstStyle/>
          <a:p>
            <a:pPr algn="ctr"/>
            <a:r>
              <a:rPr lang="fr-CH" dirty="0">
                <a:latin typeface="Tahoma" panose="020B0604030504040204" pitchFamily="34" charset="0"/>
                <a:ea typeface="Tahoma" panose="020B0604030504040204" pitchFamily="34" charset="0"/>
                <a:cs typeface="Tahoma" panose="020B0604030504040204" pitchFamily="34" charset="0"/>
              </a:rPr>
              <a:t>2025</a:t>
            </a:r>
            <a:endParaRPr lang="en-GB"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4353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24919-B565-8D12-22E9-E263F213CF3C}"/>
              </a:ext>
            </a:extLst>
          </p:cNvPr>
          <p:cNvSpPr>
            <a:spLocks noGrp="1"/>
          </p:cNvSpPr>
          <p:nvPr>
            <p:ph type="title"/>
          </p:nvPr>
        </p:nvSpPr>
        <p:spPr/>
        <p:txBody>
          <a:bodyPr/>
          <a:lstStyle/>
          <a:p>
            <a:r>
              <a:rPr lang="fr-CH" dirty="0"/>
              <a:t>TOSCA: résultats et perspectives</a:t>
            </a:r>
            <a:endParaRPr lang="en-US" dirty="0"/>
          </a:p>
        </p:txBody>
      </p:sp>
      <p:sp>
        <p:nvSpPr>
          <p:cNvPr id="3" name="Content Placeholder 2">
            <a:extLst>
              <a:ext uri="{FF2B5EF4-FFF2-40B4-BE49-F238E27FC236}">
                <a16:creationId xmlns:a16="http://schemas.microsoft.com/office/drawing/2014/main" id="{38392293-0412-AB1A-481B-9081EC98CD83}"/>
              </a:ext>
            </a:extLst>
          </p:cNvPr>
          <p:cNvSpPr>
            <a:spLocks noGrp="1"/>
          </p:cNvSpPr>
          <p:nvPr>
            <p:ph idx="1"/>
          </p:nvPr>
        </p:nvSpPr>
        <p:spPr/>
        <p:txBody>
          <a:bodyPr/>
          <a:lstStyle/>
          <a:p>
            <a:r>
              <a:rPr lang="en-US" dirty="0" err="1"/>
              <a:t>L’école</a:t>
            </a:r>
            <a:r>
              <a:rPr lang="en-US" dirty="0"/>
              <a:t> </a:t>
            </a:r>
            <a:r>
              <a:rPr lang="en-US" dirty="0" err="1"/>
              <a:t>s’est</a:t>
            </a:r>
            <a:r>
              <a:rPr lang="en-US" dirty="0"/>
              <a:t> tenue </a:t>
            </a:r>
            <a:r>
              <a:rPr lang="en-US" dirty="0" err="1"/>
              <a:t>en</a:t>
            </a:r>
            <a:r>
              <a:rPr lang="en-US" dirty="0"/>
              <a:t> </a:t>
            </a:r>
            <a:r>
              <a:rPr lang="en-US" dirty="0" err="1"/>
              <a:t>juillet</a:t>
            </a:r>
            <a:r>
              <a:rPr lang="en-US" dirty="0"/>
              <a:t> 2024 et </a:t>
            </a:r>
            <a:r>
              <a:rPr lang="en-US" dirty="0" err="1"/>
              <a:t>août</a:t>
            </a:r>
            <a:r>
              <a:rPr lang="en-US" dirty="0"/>
              <a:t> 2025</a:t>
            </a:r>
          </a:p>
          <a:p>
            <a:pPr lvl="1"/>
            <a:r>
              <a:rPr lang="en-US" dirty="0"/>
              <a:t>2024: 10 </a:t>
            </a:r>
            <a:r>
              <a:rPr lang="en-US" dirty="0" err="1"/>
              <a:t>étudiants</a:t>
            </a:r>
            <a:r>
              <a:rPr lang="en-US" dirty="0"/>
              <a:t> et 15 </a:t>
            </a:r>
            <a:r>
              <a:rPr lang="en-US" dirty="0" err="1"/>
              <a:t>étudiantes</a:t>
            </a:r>
            <a:r>
              <a:rPr lang="en-US" dirty="0"/>
              <a:t> de 17 </a:t>
            </a:r>
            <a:r>
              <a:rPr lang="en-US" dirty="0" err="1"/>
              <a:t>nationalités</a:t>
            </a:r>
            <a:endParaRPr lang="en-US" dirty="0"/>
          </a:p>
          <a:p>
            <a:pPr lvl="1"/>
            <a:r>
              <a:rPr lang="en-US" dirty="0"/>
              <a:t>2025: 20 </a:t>
            </a:r>
            <a:r>
              <a:rPr lang="en-US" dirty="0" err="1"/>
              <a:t>étudiants</a:t>
            </a:r>
            <a:r>
              <a:rPr lang="en-US" dirty="0"/>
              <a:t> et 10 </a:t>
            </a:r>
            <a:r>
              <a:rPr lang="en-US" dirty="0" err="1"/>
              <a:t>étudiantes</a:t>
            </a:r>
            <a:r>
              <a:rPr lang="en-US" dirty="0"/>
              <a:t> de 17 </a:t>
            </a:r>
            <a:r>
              <a:rPr lang="en-US" dirty="0" err="1"/>
              <a:t>nationalités</a:t>
            </a:r>
            <a:endParaRPr lang="en-US" dirty="0"/>
          </a:p>
          <a:p>
            <a:r>
              <a:rPr lang="en-US" dirty="0" err="1"/>
              <a:t>Outre</a:t>
            </a:r>
            <a:r>
              <a:rPr lang="en-US" dirty="0"/>
              <a:t> les </a:t>
            </a:r>
            <a:r>
              <a:rPr lang="en-US" dirty="0" err="1"/>
              <a:t>étudiants</a:t>
            </a:r>
            <a:r>
              <a:rPr lang="en-US" dirty="0"/>
              <a:t> et </a:t>
            </a:r>
            <a:r>
              <a:rPr lang="en-US" dirty="0" err="1"/>
              <a:t>étudiantes</a:t>
            </a:r>
            <a:r>
              <a:rPr lang="en-US" dirty="0"/>
              <a:t> du Master LASCALA, </a:t>
            </a:r>
            <a:r>
              <a:rPr lang="en-US" dirty="0" err="1"/>
              <a:t>l’école</a:t>
            </a:r>
            <a:r>
              <a:rPr lang="en-US" dirty="0"/>
              <a:t> </a:t>
            </a:r>
            <a:r>
              <a:rPr lang="en-US" dirty="0" err="1"/>
              <a:t>accueille</a:t>
            </a:r>
            <a:r>
              <a:rPr lang="en-US" dirty="0"/>
              <a:t> </a:t>
            </a:r>
            <a:r>
              <a:rPr lang="en-US" dirty="0" err="1"/>
              <a:t>quelques</a:t>
            </a:r>
            <a:r>
              <a:rPr lang="en-US" dirty="0"/>
              <a:t> </a:t>
            </a:r>
            <a:r>
              <a:rPr lang="en-US" dirty="0" err="1"/>
              <a:t>autres</a:t>
            </a:r>
            <a:r>
              <a:rPr lang="en-US" dirty="0"/>
              <a:t> </a:t>
            </a:r>
            <a:r>
              <a:rPr lang="en-US" dirty="0" err="1"/>
              <a:t>étudiants</a:t>
            </a:r>
            <a:r>
              <a:rPr lang="en-US" dirty="0"/>
              <a:t> et </a:t>
            </a:r>
            <a:r>
              <a:rPr lang="en-US" dirty="0" err="1"/>
              <a:t>étudiantes</a:t>
            </a:r>
            <a:r>
              <a:rPr lang="en-US" dirty="0"/>
              <a:t> de </a:t>
            </a:r>
            <a:r>
              <a:rPr lang="en-US" dirty="0" err="1"/>
              <a:t>niveau</a:t>
            </a:r>
            <a:r>
              <a:rPr lang="en-US" dirty="0"/>
              <a:t> Master </a:t>
            </a:r>
            <a:r>
              <a:rPr lang="en-US" dirty="0" err="1"/>
              <a:t>ou</a:t>
            </a:r>
            <a:r>
              <a:rPr lang="en-US" dirty="0"/>
              <a:t> </a:t>
            </a:r>
            <a:r>
              <a:rPr lang="en-US" dirty="0" err="1"/>
              <a:t>Doctorat</a:t>
            </a:r>
            <a:endParaRPr lang="en-US" dirty="0"/>
          </a:p>
          <a:p>
            <a:r>
              <a:rPr lang="en-US" dirty="0"/>
              <a:t>Avec la fin du </a:t>
            </a:r>
            <a:r>
              <a:rPr lang="en-US" dirty="0" err="1"/>
              <a:t>financement</a:t>
            </a:r>
            <a:r>
              <a:rPr lang="en-US" dirty="0"/>
              <a:t> </a:t>
            </a:r>
            <a:r>
              <a:rPr lang="en-US" dirty="0" err="1"/>
              <a:t>européen</a:t>
            </a:r>
            <a:r>
              <a:rPr lang="en-US" dirty="0"/>
              <a:t> </a:t>
            </a:r>
            <a:r>
              <a:rPr lang="en-US" dirty="0" err="1"/>
              <a:t>actuel</a:t>
            </a:r>
            <a:r>
              <a:rPr lang="en-US" dirty="0"/>
              <a:t>, </a:t>
            </a:r>
            <a:r>
              <a:rPr lang="en-US" dirty="0" err="1"/>
              <a:t>l’école</a:t>
            </a:r>
            <a:r>
              <a:rPr lang="en-US" dirty="0"/>
              <a:t> ne se </a:t>
            </a:r>
            <a:r>
              <a:rPr lang="en-US" dirty="0" err="1"/>
              <a:t>tiendra</a:t>
            </a:r>
            <a:r>
              <a:rPr lang="en-US" dirty="0"/>
              <a:t> pas </a:t>
            </a:r>
            <a:r>
              <a:rPr lang="en-US" dirty="0" err="1"/>
              <a:t>en</a:t>
            </a:r>
            <a:r>
              <a:rPr lang="en-US" dirty="0"/>
              <a:t> 2026. Elle </a:t>
            </a:r>
            <a:r>
              <a:rPr lang="en-US" dirty="0" err="1"/>
              <a:t>reprendra</a:t>
            </a:r>
            <a:r>
              <a:rPr lang="en-US" dirty="0"/>
              <a:t> </a:t>
            </a:r>
            <a:r>
              <a:rPr lang="en-US" dirty="0" err="1"/>
              <a:t>en</a:t>
            </a:r>
            <a:r>
              <a:rPr lang="en-US" dirty="0"/>
              <a:t> 2027.</a:t>
            </a:r>
          </a:p>
          <a:p>
            <a:r>
              <a:rPr lang="en-US" dirty="0"/>
              <a:t>A plus long </a:t>
            </a:r>
            <a:r>
              <a:rPr lang="en-US" dirty="0" err="1"/>
              <a:t>terme</a:t>
            </a:r>
            <a:r>
              <a:rPr lang="en-US" dirty="0"/>
              <a:t> et </a:t>
            </a:r>
            <a:r>
              <a:rPr lang="en-US" dirty="0" err="1"/>
              <a:t>en</a:t>
            </a:r>
            <a:r>
              <a:rPr lang="en-US" dirty="0"/>
              <a:t> </a:t>
            </a:r>
            <a:r>
              <a:rPr lang="en-US" dirty="0" err="1"/>
              <a:t>fonction</a:t>
            </a:r>
            <a:r>
              <a:rPr lang="en-US" dirty="0"/>
              <a:t> des </a:t>
            </a:r>
            <a:r>
              <a:rPr lang="en-US" dirty="0" err="1"/>
              <a:t>besoins</a:t>
            </a:r>
            <a:r>
              <a:rPr lang="en-US" dirty="0"/>
              <a:t> </a:t>
            </a:r>
            <a:r>
              <a:rPr lang="en-US" dirty="0" err="1"/>
              <a:t>exprimés</a:t>
            </a:r>
            <a:r>
              <a:rPr lang="en-US" dirty="0"/>
              <a:t>, nous </a:t>
            </a:r>
            <a:r>
              <a:rPr lang="en-US" dirty="0" err="1"/>
              <a:t>envisageons</a:t>
            </a:r>
            <a:r>
              <a:rPr lang="en-US" dirty="0"/>
              <a:t> de la </a:t>
            </a:r>
            <a:r>
              <a:rPr lang="en-US" dirty="0" err="1"/>
              <a:t>pérenniser</a:t>
            </a:r>
            <a:r>
              <a:rPr lang="en-US" dirty="0"/>
              <a:t> et de </a:t>
            </a:r>
            <a:r>
              <a:rPr lang="en-US" dirty="0" err="1"/>
              <a:t>l’ouvrir</a:t>
            </a:r>
            <a:r>
              <a:rPr lang="en-US" dirty="0"/>
              <a:t> plus </a:t>
            </a:r>
            <a:r>
              <a:rPr lang="en-US" dirty="0" err="1"/>
              <a:t>largement</a:t>
            </a:r>
            <a:r>
              <a:rPr lang="en-US" dirty="0"/>
              <a:t>: il </a:t>
            </a:r>
            <a:r>
              <a:rPr lang="en-US" dirty="0" err="1"/>
              <a:t>existe</a:t>
            </a:r>
            <a:r>
              <a:rPr lang="en-US" dirty="0"/>
              <a:t> de </a:t>
            </a:r>
            <a:r>
              <a:rPr lang="en-US" dirty="0" err="1"/>
              <a:t>nombreuses</a:t>
            </a:r>
            <a:r>
              <a:rPr lang="en-US" dirty="0"/>
              <a:t> (et </a:t>
            </a:r>
            <a:r>
              <a:rPr lang="en-US" dirty="0" err="1"/>
              <a:t>onéreuses</a:t>
            </a:r>
            <a:r>
              <a:rPr lang="en-US" dirty="0"/>
              <a:t>!) formations </a:t>
            </a:r>
            <a:r>
              <a:rPr lang="en-US" dirty="0" err="1"/>
              <a:t>en</a:t>
            </a:r>
            <a:r>
              <a:rPr lang="en-US" dirty="0"/>
              <a:t> management de </a:t>
            </a:r>
            <a:r>
              <a:rPr lang="en-US" dirty="0" err="1"/>
              <a:t>projets</a:t>
            </a:r>
            <a:r>
              <a:rPr lang="en-US" dirty="0"/>
              <a:t>, </a:t>
            </a:r>
            <a:r>
              <a:rPr lang="en-US" dirty="0" err="1"/>
              <a:t>mais</a:t>
            </a:r>
            <a:r>
              <a:rPr lang="en-US" dirty="0"/>
              <a:t> </a:t>
            </a:r>
            <a:r>
              <a:rPr lang="en-US" dirty="0" err="1"/>
              <a:t>aucune</a:t>
            </a:r>
            <a:r>
              <a:rPr lang="en-US" dirty="0"/>
              <a:t> </a:t>
            </a:r>
            <a:r>
              <a:rPr lang="en-US" dirty="0" err="1"/>
              <a:t>autre</a:t>
            </a:r>
            <a:r>
              <a:rPr lang="en-US" dirty="0"/>
              <a:t> </a:t>
            </a:r>
            <a:r>
              <a:rPr lang="en-US" dirty="0" err="1"/>
              <a:t>couvrant</a:t>
            </a:r>
            <a:r>
              <a:rPr lang="en-US" dirty="0"/>
              <a:t> le </a:t>
            </a:r>
            <a:r>
              <a:rPr lang="en-US" dirty="0" err="1"/>
              <a:t>domaine</a:t>
            </a:r>
            <a:r>
              <a:rPr lang="en-US" dirty="0"/>
              <a:t> particulier des grands instruments </a:t>
            </a:r>
            <a:r>
              <a:rPr lang="en-US" dirty="0" err="1"/>
              <a:t>scientifiques</a:t>
            </a:r>
            <a:r>
              <a:rPr lang="en-US" dirty="0"/>
              <a:t>   </a:t>
            </a:r>
          </a:p>
          <a:p>
            <a:endParaRPr lang="en-US" dirty="0"/>
          </a:p>
        </p:txBody>
      </p:sp>
      <p:sp>
        <p:nvSpPr>
          <p:cNvPr id="4" name="Date Placeholder 3">
            <a:extLst>
              <a:ext uri="{FF2B5EF4-FFF2-40B4-BE49-F238E27FC236}">
                <a16:creationId xmlns:a16="http://schemas.microsoft.com/office/drawing/2014/main" id="{4CF83185-E6CB-8863-B6B3-152D71F46F8B}"/>
              </a:ext>
            </a:extLst>
          </p:cNvPr>
          <p:cNvSpPr>
            <a:spLocks noGrp="1"/>
          </p:cNvSpPr>
          <p:nvPr>
            <p:ph type="dt" sz="half" idx="10"/>
          </p:nvPr>
        </p:nvSpPr>
        <p:spPr/>
        <p:txBody>
          <a:bodyPr/>
          <a:lstStyle/>
          <a:p>
            <a:r>
              <a:rPr lang="en-US"/>
              <a:t>Ph. Lebrun</a:t>
            </a:r>
            <a:endParaRPr lang="en-GB"/>
          </a:p>
        </p:txBody>
      </p:sp>
      <p:sp>
        <p:nvSpPr>
          <p:cNvPr id="5" name="Footer Placeholder 4">
            <a:extLst>
              <a:ext uri="{FF2B5EF4-FFF2-40B4-BE49-F238E27FC236}">
                <a16:creationId xmlns:a16="http://schemas.microsoft.com/office/drawing/2014/main" id="{0AA7E690-851E-8E8A-CF77-450E7124514C}"/>
              </a:ext>
            </a:extLst>
          </p:cNvPr>
          <p:cNvSpPr>
            <a:spLocks noGrp="1"/>
          </p:cNvSpPr>
          <p:nvPr>
            <p:ph type="ftr" sz="quarter" idx="11"/>
          </p:nvPr>
        </p:nvSpPr>
        <p:spPr/>
        <p:txBody>
          <a:bodyPr/>
          <a:lstStyle/>
          <a:p>
            <a:r>
              <a:rPr lang="fr-FR"/>
              <a:t>Journées Accélérateurs de la SFP 2025</a:t>
            </a:r>
            <a:endParaRPr lang="en-GB"/>
          </a:p>
        </p:txBody>
      </p:sp>
      <p:sp>
        <p:nvSpPr>
          <p:cNvPr id="6" name="Slide Number Placeholder 5">
            <a:extLst>
              <a:ext uri="{FF2B5EF4-FFF2-40B4-BE49-F238E27FC236}">
                <a16:creationId xmlns:a16="http://schemas.microsoft.com/office/drawing/2014/main" id="{9FF4C995-B997-2311-243F-60B5521F3258}"/>
              </a:ext>
            </a:extLst>
          </p:cNvPr>
          <p:cNvSpPr>
            <a:spLocks noGrp="1"/>
          </p:cNvSpPr>
          <p:nvPr>
            <p:ph type="sldNum" sz="quarter" idx="12"/>
          </p:nvPr>
        </p:nvSpPr>
        <p:spPr/>
        <p:txBody>
          <a:bodyPr/>
          <a:lstStyle/>
          <a:p>
            <a:fld id="{6EF63E83-424B-4907-9CFC-9E52DEF42CE5}" type="slidenum">
              <a:rPr lang="en-GB" smtClean="0"/>
              <a:t>12</a:t>
            </a:fld>
            <a:endParaRPr lang="en-GB"/>
          </a:p>
        </p:txBody>
      </p:sp>
    </p:spTree>
    <p:extLst>
      <p:ext uri="{BB962C8B-B14F-4D97-AF65-F5344CB8AC3E}">
        <p14:creationId xmlns:p14="http://schemas.microsoft.com/office/powerpoint/2010/main" val="1156759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783E5-4D8A-3511-DA05-02E3E7FF4F64}"/>
              </a:ext>
            </a:extLst>
          </p:cNvPr>
          <p:cNvSpPr>
            <a:spLocks noGrp="1"/>
          </p:cNvSpPr>
          <p:nvPr>
            <p:ph type="title"/>
          </p:nvPr>
        </p:nvSpPr>
        <p:spPr/>
        <p:txBody>
          <a:bodyPr/>
          <a:lstStyle/>
          <a:p>
            <a:r>
              <a:rPr lang="fr-CH" dirty="0"/>
              <a:t>Questions?</a:t>
            </a:r>
            <a:endParaRPr lang="en-GB" dirty="0"/>
          </a:p>
        </p:txBody>
      </p:sp>
      <p:sp>
        <p:nvSpPr>
          <p:cNvPr id="3" name="Date Placeholder 2">
            <a:extLst>
              <a:ext uri="{FF2B5EF4-FFF2-40B4-BE49-F238E27FC236}">
                <a16:creationId xmlns:a16="http://schemas.microsoft.com/office/drawing/2014/main" id="{16B371DE-F4FB-8599-6F3E-13DCEB6C3658}"/>
              </a:ext>
            </a:extLst>
          </p:cNvPr>
          <p:cNvSpPr>
            <a:spLocks noGrp="1"/>
          </p:cNvSpPr>
          <p:nvPr>
            <p:ph type="dt" sz="half" idx="10"/>
          </p:nvPr>
        </p:nvSpPr>
        <p:spPr/>
        <p:txBody>
          <a:bodyPr/>
          <a:lstStyle/>
          <a:p>
            <a:r>
              <a:rPr lang="en-US"/>
              <a:t>Ph. Lebrun</a:t>
            </a:r>
            <a:endParaRPr lang="en-GB"/>
          </a:p>
        </p:txBody>
      </p:sp>
      <p:sp>
        <p:nvSpPr>
          <p:cNvPr id="4" name="Footer Placeholder 3">
            <a:extLst>
              <a:ext uri="{FF2B5EF4-FFF2-40B4-BE49-F238E27FC236}">
                <a16:creationId xmlns:a16="http://schemas.microsoft.com/office/drawing/2014/main" id="{88910ABC-F343-1A2F-D6A8-F1898B78F95F}"/>
              </a:ext>
            </a:extLst>
          </p:cNvPr>
          <p:cNvSpPr>
            <a:spLocks noGrp="1"/>
          </p:cNvSpPr>
          <p:nvPr>
            <p:ph type="ftr" sz="quarter" idx="11"/>
          </p:nvPr>
        </p:nvSpPr>
        <p:spPr/>
        <p:txBody>
          <a:bodyPr/>
          <a:lstStyle/>
          <a:p>
            <a:r>
              <a:rPr lang="fr-FR"/>
              <a:t>Journées Accélérateurs de la SFP 2025</a:t>
            </a:r>
            <a:endParaRPr lang="en-GB"/>
          </a:p>
        </p:txBody>
      </p:sp>
      <p:sp>
        <p:nvSpPr>
          <p:cNvPr id="5" name="Slide Number Placeholder 4">
            <a:extLst>
              <a:ext uri="{FF2B5EF4-FFF2-40B4-BE49-F238E27FC236}">
                <a16:creationId xmlns:a16="http://schemas.microsoft.com/office/drawing/2014/main" id="{E9F4EF13-047F-8AC6-ECE2-5E33CCEC8952}"/>
              </a:ext>
            </a:extLst>
          </p:cNvPr>
          <p:cNvSpPr>
            <a:spLocks noGrp="1"/>
          </p:cNvSpPr>
          <p:nvPr>
            <p:ph type="sldNum" sz="quarter" idx="12"/>
          </p:nvPr>
        </p:nvSpPr>
        <p:spPr/>
        <p:txBody>
          <a:bodyPr/>
          <a:lstStyle/>
          <a:p>
            <a:fld id="{6EF63E83-424B-4907-9CFC-9E52DEF42CE5}" type="slidenum">
              <a:rPr lang="en-GB" smtClean="0"/>
              <a:t>13</a:t>
            </a:fld>
            <a:endParaRPr lang="en-GB"/>
          </a:p>
        </p:txBody>
      </p:sp>
      <p:pic>
        <p:nvPicPr>
          <p:cNvPr id="7" name="Picture 6">
            <a:extLst>
              <a:ext uri="{FF2B5EF4-FFF2-40B4-BE49-F238E27FC236}">
                <a16:creationId xmlns:a16="http://schemas.microsoft.com/office/drawing/2014/main" id="{4DA423A0-9D93-9370-DA87-C5FABFB33658}"/>
              </a:ext>
            </a:extLst>
          </p:cNvPr>
          <p:cNvPicPr>
            <a:picLocks noChangeAspect="1"/>
          </p:cNvPicPr>
          <p:nvPr/>
        </p:nvPicPr>
        <p:blipFill>
          <a:blip r:embed="rId2"/>
          <a:stretch>
            <a:fillRect/>
          </a:stretch>
        </p:blipFill>
        <p:spPr>
          <a:xfrm>
            <a:off x="4890402" y="1968745"/>
            <a:ext cx="7200000" cy="3546427"/>
          </a:xfrm>
          <a:prstGeom prst="rect">
            <a:avLst/>
          </a:prstGeom>
        </p:spPr>
      </p:pic>
      <p:pic>
        <p:nvPicPr>
          <p:cNvPr id="9" name="Picture 8">
            <a:extLst>
              <a:ext uri="{FF2B5EF4-FFF2-40B4-BE49-F238E27FC236}">
                <a16:creationId xmlns:a16="http://schemas.microsoft.com/office/drawing/2014/main" id="{FD584590-9DDE-E0AA-13F5-64D1577AEDBD}"/>
              </a:ext>
            </a:extLst>
          </p:cNvPr>
          <p:cNvPicPr>
            <a:picLocks noChangeAspect="1"/>
          </p:cNvPicPr>
          <p:nvPr/>
        </p:nvPicPr>
        <p:blipFill>
          <a:blip r:embed="rId3"/>
          <a:stretch>
            <a:fillRect/>
          </a:stretch>
        </p:blipFill>
        <p:spPr>
          <a:xfrm>
            <a:off x="97917" y="1107947"/>
            <a:ext cx="4680000" cy="2634011"/>
          </a:xfrm>
          <a:prstGeom prst="rect">
            <a:avLst/>
          </a:prstGeom>
        </p:spPr>
      </p:pic>
      <p:pic>
        <p:nvPicPr>
          <p:cNvPr id="11" name="Picture 10">
            <a:extLst>
              <a:ext uri="{FF2B5EF4-FFF2-40B4-BE49-F238E27FC236}">
                <a16:creationId xmlns:a16="http://schemas.microsoft.com/office/drawing/2014/main" id="{D2A2EFF0-7A71-8167-122A-1A760979735D}"/>
              </a:ext>
            </a:extLst>
          </p:cNvPr>
          <p:cNvPicPr>
            <a:picLocks noChangeAspect="1"/>
          </p:cNvPicPr>
          <p:nvPr/>
        </p:nvPicPr>
        <p:blipFill>
          <a:blip r:embed="rId4"/>
          <a:stretch>
            <a:fillRect/>
          </a:stretch>
        </p:blipFill>
        <p:spPr>
          <a:xfrm>
            <a:off x="97917" y="3861806"/>
            <a:ext cx="4680000" cy="2309155"/>
          </a:xfrm>
          <a:prstGeom prst="rect">
            <a:avLst/>
          </a:prstGeom>
        </p:spPr>
      </p:pic>
      <p:sp>
        <p:nvSpPr>
          <p:cNvPr id="14" name="TextBox 13">
            <a:extLst>
              <a:ext uri="{FF2B5EF4-FFF2-40B4-BE49-F238E27FC236}">
                <a16:creationId xmlns:a16="http://schemas.microsoft.com/office/drawing/2014/main" id="{ED2E0D61-F0D3-510B-125D-640AE68B38A7}"/>
              </a:ext>
            </a:extLst>
          </p:cNvPr>
          <p:cNvSpPr txBox="1"/>
          <p:nvPr/>
        </p:nvSpPr>
        <p:spPr>
          <a:xfrm>
            <a:off x="6741994" y="5515172"/>
            <a:ext cx="3643952" cy="707886"/>
          </a:xfrm>
          <a:prstGeom prst="rect">
            <a:avLst/>
          </a:prstGeom>
          <a:noFill/>
        </p:spPr>
        <p:txBody>
          <a:bodyPr wrap="square" rtlCol="0">
            <a:spAutoFit/>
          </a:bodyPr>
          <a:lstStyle/>
          <a:p>
            <a:pPr algn="ctr"/>
            <a:r>
              <a:rPr lang="en-GB" sz="2000" dirty="0">
                <a:hlinkClick r:id="rId5"/>
              </a:rPr>
              <a:t>https://esi-archamps.eu/tosca/</a:t>
            </a:r>
            <a:endParaRPr lang="en-GB" sz="2000" dirty="0"/>
          </a:p>
          <a:p>
            <a:pPr algn="ctr"/>
            <a:endParaRPr lang="en-GB" sz="2000" dirty="0"/>
          </a:p>
        </p:txBody>
      </p:sp>
    </p:spTree>
    <p:extLst>
      <p:ext uri="{BB962C8B-B14F-4D97-AF65-F5344CB8AC3E}">
        <p14:creationId xmlns:p14="http://schemas.microsoft.com/office/powerpoint/2010/main" val="86257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61410-D00F-6033-73CD-D31CA3BE2F10}"/>
              </a:ext>
            </a:extLst>
          </p:cNvPr>
          <p:cNvSpPr>
            <a:spLocks noGrp="1"/>
          </p:cNvSpPr>
          <p:nvPr>
            <p:ph type="title"/>
          </p:nvPr>
        </p:nvSpPr>
        <p:spPr/>
        <p:txBody>
          <a:bodyPr>
            <a:normAutofit/>
          </a:bodyPr>
          <a:lstStyle/>
          <a:p>
            <a:r>
              <a:rPr lang="fr-CH" dirty="0"/>
              <a:t>Le Master Erasmus </a:t>
            </a:r>
            <a:r>
              <a:rPr lang="fr-CH" dirty="0" err="1"/>
              <a:t>Mundus</a:t>
            </a:r>
            <a:r>
              <a:rPr lang="fr-CH" dirty="0"/>
              <a:t> LASCALA</a:t>
            </a:r>
            <a:br>
              <a:rPr lang="fr-CH" dirty="0"/>
            </a:br>
            <a:r>
              <a:rPr lang="fr-CH" sz="2200" dirty="0"/>
              <a:t>(Paris-Saclay, Rome La </a:t>
            </a:r>
            <a:r>
              <a:rPr lang="fr-CH" sz="2200" dirty="0" err="1"/>
              <a:t>Sapienza</a:t>
            </a:r>
            <a:r>
              <a:rPr lang="fr-CH" sz="2200" dirty="0"/>
              <a:t>, Lund, Szeged)</a:t>
            </a:r>
            <a:endParaRPr lang="en-GB" dirty="0"/>
          </a:p>
        </p:txBody>
      </p:sp>
      <p:sp>
        <p:nvSpPr>
          <p:cNvPr id="3" name="Date Placeholder 2">
            <a:extLst>
              <a:ext uri="{FF2B5EF4-FFF2-40B4-BE49-F238E27FC236}">
                <a16:creationId xmlns:a16="http://schemas.microsoft.com/office/drawing/2014/main" id="{60B99C71-8FB9-EA1C-1E49-B38214109CCF}"/>
              </a:ext>
            </a:extLst>
          </p:cNvPr>
          <p:cNvSpPr>
            <a:spLocks noGrp="1"/>
          </p:cNvSpPr>
          <p:nvPr>
            <p:ph type="dt" sz="half" idx="10"/>
          </p:nvPr>
        </p:nvSpPr>
        <p:spPr/>
        <p:txBody>
          <a:bodyPr/>
          <a:lstStyle/>
          <a:p>
            <a:r>
              <a:rPr lang="en-US"/>
              <a:t>Ph. Lebrun</a:t>
            </a:r>
            <a:endParaRPr lang="en-GB"/>
          </a:p>
        </p:txBody>
      </p:sp>
      <p:sp>
        <p:nvSpPr>
          <p:cNvPr id="4" name="Footer Placeholder 3">
            <a:extLst>
              <a:ext uri="{FF2B5EF4-FFF2-40B4-BE49-F238E27FC236}">
                <a16:creationId xmlns:a16="http://schemas.microsoft.com/office/drawing/2014/main" id="{AE6F47D5-F3A0-B511-D957-A5F315DDC1B9}"/>
              </a:ext>
            </a:extLst>
          </p:cNvPr>
          <p:cNvSpPr>
            <a:spLocks noGrp="1"/>
          </p:cNvSpPr>
          <p:nvPr>
            <p:ph type="ftr" sz="quarter" idx="11"/>
          </p:nvPr>
        </p:nvSpPr>
        <p:spPr/>
        <p:txBody>
          <a:bodyPr/>
          <a:lstStyle/>
          <a:p>
            <a:r>
              <a:rPr lang="fr-FR"/>
              <a:t>Journées Accélérateurs de la SFP 2025</a:t>
            </a:r>
            <a:endParaRPr lang="en-GB"/>
          </a:p>
        </p:txBody>
      </p:sp>
      <p:sp>
        <p:nvSpPr>
          <p:cNvPr id="5" name="Slide Number Placeholder 4">
            <a:extLst>
              <a:ext uri="{FF2B5EF4-FFF2-40B4-BE49-F238E27FC236}">
                <a16:creationId xmlns:a16="http://schemas.microsoft.com/office/drawing/2014/main" id="{922016AB-2007-EA9C-3600-82F0408D50A5}"/>
              </a:ext>
            </a:extLst>
          </p:cNvPr>
          <p:cNvSpPr>
            <a:spLocks noGrp="1"/>
          </p:cNvSpPr>
          <p:nvPr>
            <p:ph type="sldNum" sz="quarter" idx="12"/>
          </p:nvPr>
        </p:nvSpPr>
        <p:spPr/>
        <p:txBody>
          <a:bodyPr/>
          <a:lstStyle/>
          <a:p>
            <a:fld id="{6EF63E83-424B-4907-9CFC-9E52DEF42CE5}" type="slidenum">
              <a:rPr lang="en-GB" smtClean="0"/>
              <a:t>2</a:t>
            </a:fld>
            <a:endParaRPr lang="en-GB"/>
          </a:p>
        </p:txBody>
      </p:sp>
      <p:pic>
        <p:nvPicPr>
          <p:cNvPr id="1026" name="Picture 2">
            <a:extLst>
              <a:ext uri="{FF2B5EF4-FFF2-40B4-BE49-F238E27FC236}">
                <a16:creationId xmlns:a16="http://schemas.microsoft.com/office/drawing/2014/main" id="{A691027C-0D41-BB46-D562-7B22DD2C9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13" y="1104603"/>
            <a:ext cx="9020175" cy="34671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FB68D52-3C41-00D8-6530-620C604F787F}"/>
              </a:ext>
            </a:extLst>
          </p:cNvPr>
          <p:cNvSpPr txBox="1"/>
          <p:nvPr/>
        </p:nvSpPr>
        <p:spPr>
          <a:xfrm>
            <a:off x="2572043" y="5003064"/>
            <a:ext cx="7047914" cy="1077218"/>
          </a:xfrm>
          <a:prstGeom prst="rect">
            <a:avLst/>
          </a:prstGeom>
          <a:solidFill>
            <a:srgbClr val="CCCCFF"/>
          </a:solidFill>
          <a:ln w="12700">
            <a:noFill/>
          </a:ln>
          <a:effectLst>
            <a:outerShdw blurRad="50800" dist="38100" dir="2700000" algn="tl" rotWithShape="0">
              <a:prstClr val="black">
                <a:alpha val="40000"/>
              </a:prstClr>
            </a:outerShdw>
          </a:effectLst>
        </p:spPr>
        <p:txBody>
          <a:bodyPr wrap="square" rtlCol="0">
            <a:spAutoFit/>
          </a:bodyPr>
          <a:lstStyle/>
          <a:p>
            <a:pPr algn="ctr"/>
            <a:r>
              <a:rPr lang="fr-CH" sz="2000" b="1" dirty="0">
                <a:solidFill>
                  <a:schemeClr val="accent5">
                    <a:lumMod val="75000"/>
                  </a:schemeClr>
                </a:solidFill>
              </a:rPr>
              <a:t>TOSCA@LASCALA</a:t>
            </a:r>
          </a:p>
          <a:p>
            <a:pPr algn="ctr"/>
            <a:r>
              <a:rPr lang="fr-CH" sz="2000" b="1" dirty="0">
                <a:solidFill>
                  <a:schemeClr val="accent5">
                    <a:lumMod val="75000"/>
                  </a:schemeClr>
                </a:solidFill>
              </a:rPr>
              <a:t>(Techniques of </a:t>
            </a:r>
            <a:r>
              <a:rPr lang="fr-CH" sz="2000" b="1" dirty="0" err="1">
                <a:solidFill>
                  <a:schemeClr val="accent5">
                    <a:lumMod val="75000"/>
                  </a:schemeClr>
                </a:solidFill>
              </a:rPr>
              <a:t>Oversight</a:t>
            </a:r>
            <a:r>
              <a:rPr lang="fr-CH" sz="2000" b="1" dirty="0">
                <a:solidFill>
                  <a:schemeClr val="accent5">
                    <a:lumMod val="75000"/>
                  </a:schemeClr>
                </a:solidFill>
              </a:rPr>
              <a:t> for </a:t>
            </a:r>
            <a:r>
              <a:rPr lang="fr-CH" sz="2000" b="1" dirty="0" err="1">
                <a:solidFill>
                  <a:schemeClr val="accent5">
                    <a:lumMod val="75000"/>
                  </a:schemeClr>
                </a:solidFill>
              </a:rPr>
              <a:t>SCientific</a:t>
            </a:r>
            <a:r>
              <a:rPr lang="fr-CH" sz="2000" b="1" dirty="0">
                <a:solidFill>
                  <a:schemeClr val="accent5">
                    <a:lumMod val="75000"/>
                  </a:schemeClr>
                </a:solidFill>
              </a:rPr>
              <a:t> </a:t>
            </a:r>
            <a:r>
              <a:rPr lang="fr-CH" sz="2000" b="1" dirty="0" err="1">
                <a:solidFill>
                  <a:schemeClr val="accent5">
                    <a:lumMod val="75000"/>
                  </a:schemeClr>
                </a:solidFill>
              </a:rPr>
              <a:t>project</a:t>
            </a:r>
            <a:r>
              <a:rPr lang="fr-CH" sz="2000" b="1" dirty="0">
                <a:solidFill>
                  <a:schemeClr val="accent5">
                    <a:lumMod val="75000"/>
                  </a:schemeClr>
                </a:solidFill>
              </a:rPr>
              <a:t> Administration)</a:t>
            </a:r>
          </a:p>
          <a:p>
            <a:pPr algn="ctr"/>
            <a:r>
              <a:rPr lang="fr-CH" sz="2400" b="1" dirty="0">
                <a:solidFill>
                  <a:srgbClr val="7030A0"/>
                </a:solidFill>
              </a:rPr>
              <a:t>European Scientific Institute Archamps</a:t>
            </a:r>
            <a:endParaRPr lang="en-GB" sz="2400" b="1" dirty="0">
              <a:solidFill>
                <a:srgbClr val="7030A0"/>
              </a:solidFill>
            </a:endParaRPr>
          </a:p>
        </p:txBody>
      </p:sp>
      <p:cxnSp>
        <p:nvCxnSpPr>
          <p:cNvPr id="8" name="Straight Connector 7">
            <a:extLst>
              <a:ext uri="{FF2B5EF4-FFF2-40B4-BE49-F238E27FC236}">
                <a16:creationId xmlns:a16="http://schemas.microsoft.com/office/drawing/2014/main" id="{86BD890E-FCE1-67CB-C75F-B362DE6383B7}"/>
              </a:ext>
            </a:extLst>
          </p:cNvPr>
          <p:cNvCxnSpPr/>
          <p:nvPr/>
        </p:nvCxnSpPr>
        <p:spPr>
          <a:xfrm flipV="1">
            <a:off x="2546252" y="4459458"/>
            <a:ext cx="3066757" cy="5345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C4E08AC-AAD0-1F43-0F68-0BCE24EE7F84}"/>
              </a:ext>
            </a:extLst>
          </p:cNvPr>
          <p:cNvCxnSpPr>
            <a:cxnSpLocks/>
          </p:cNvCxnSpPr>
          <p:nvPr/>
        </p:nvCxnSpPr>
        <p:spPr>
          <a:xfrm>
            <a:off x="6349098" y="4459458"/>
            <a:ext cx="3270859" cy="5436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0224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DF611-FEF5-3180-52C6-6CCDBE26CA32}"/>
              </a:ext>
            </a:extLst>
          </p:cNvPr>
          <p:cNvSpPr>
            <a:spLocks noGrp="1"/>
          </p:cNvSpPr>
          <p:nvPr>
            <p:ph type="title"/>
          </p:nvPr>
        </p:nvSpPr>
        <p:spPr/>
        <p:txBody>
          <a:bodyPr>
            <a:normAutofit fontScale="90000"/>
          </a:bodyPr>
          <a:lstStyle/>
          <a:p>
            <a:r>
              <a:rPr lang="fr-CH" dirty="0"/>
              <a:t>L’ESI - European Scientific Institute (Archamps)</a:t>
            </a:r>
            <a:br>
              <a:rPr lang="fr-CH" dirty="0"/>
            </a:br>
            <a:r>
              <a:rPr lang="fr-CH" dirty="0"/>
              <a:t>et ses missions</a:t>
            </a:r>
            <a:endParaRPr lang="en-US" dirty="0"/>
          </a:p>
        </p:txBody>
      </p:sp>
      <p:sp>
        <p:nvSpPr>
          <p:cNvPr id="3" name="Content Placeholder 2">
            <a:extLst>
              <a:ext uri="{FF2B5EF4-FFF2-40B4-BE49-F238E27FC236}">
                <a16:creationId xmlns:a16="http://schemas.microsoft.com/office/drawing/2014/main" id="{E0B45CF2-4087-5E2B-51E1-DC7B70AA3608}"/>
              </a:ext>
            </a:extLst>
          </p:cNvPr>
          <p:cNvSpPr>
            <a:spLocks noGrp="1" noChangeAspect="1"/>
          </p:cNvSpPr>
          <p:nvPr>
            <p:ph idx="1"/>
          </p:nvPr>
        </p:nvSpPr>
        <p:spPr>
          <a:xfrm>
            <a:off x="7345721" y="1407568"/>
            <a:ext cx="4852562" cy="4583799"/>
          </a:xfrm>
        </p:spPr>
        <p:txBody>
          <a:bodyPr>
            <a:normAutofit/>
          </a:bodyPr>
          <a:lstStyle/>
          <a:p>
            <a:r>
              <a:rPr lang="en-GB" sz="1800" dirty="0" err="1"/>
              <a:t>Contribuer</a:t>
            </a:r>
            <a:r>
              <a:rPr lang="en-GB" sz="1800" dirty="0"/>
              <a:t> au </a:t>
            </a:r>
            <a:r>
              <a:rPr lang="en-GB" sz="1800" dirty="0" err="1"/>
              <a:t>transfert</a:t>
            </a:r>
            <a:r>
              <a:rPr lang="en-GB" sz="1800" dirty="0"/>
              <a:t> de </a:t>
            </a:r>
            <a:r>
              <a:rPr lang="en-GB" sz="1800" dirty="0" err="1"/>
              <a:t>connaissances</a:t>
            </a:r>
            <a:r>
              <a:rPr lang="en-GB" sz="1800" dirty="0"/>
              <a:t> </a:t>
            </a:r>
            <a:r>
              <a:rPr lang="en-GB" sz="1800" dirty="0" err="1"/>
              <a:t>scientifiques</a:t>
            </a:r>
            <a:r>
              <a:rPr lang="en-GB" sz="1800" dirty="0"/>
              <a:t> et </a:t>
            </a:r>
            <a:r>
              <a:rPr lang="en-GB" sz="1800" dirty="0" err="1"/>
              <a:t>technologiques</a:t>
            </a:r>
            <a:r>
              <a:rPr lang="en-GB" sz="1800" dirty="0"/>
              <a:t> dans un cadre international</a:t>
            </a:r>
          </a:p>
          <a:p>
            <a:r>
              <a:rPr lang="en-GB" sz="1800" dirty="0"/>
              <a:t>Organiser des écoles </a:t>
            </a:r>
            <a:r>
              <a:rPr lang="en-GB" sz="1800" dirty="0" err="1"/>
              <a:t>thématiques</a:t>
            </a:r>
            <a:r>
              <a:rPr lang="en-GB" sz="1800" dirty="0"/>
              <a:t>, des </a:t>
            </a:r>
            <a:r>
              <a:rPr lang="en-GB" sz="1800" dirty="0" err="1"/>
              <a:t>séminaires</a:t>
            </a:r>
            <a:r>
              <a:rPr lang="en-GB" sz="1800" dirty="0"/>
              <a:t> et </a:t>
            </a:r>
            <a:r>
              <a:rPr lang="en-GB" sz="1800" dirty="0" err="1"/>
              <a:t>d’autres</a:t>
            </a:r>
            <a:r>
              <a:rPr lang="en-GB" sz="1800" dirty="0"/>
              <a:t> </a:t>
            </a:r>
            <a:r>
              <a:rPr lang="en-GB" sz="1800" dirty="0" err="1"/>
              <a:t>évènements</a:t>
            </a:r>
            <a:r>
              <a:rPr lang="en-GB" sz="1800" dirty="0"/>
              <a:t> </a:t>
            </a:r>
            <a:r>
              <a:rPr lang="en-GB" sz="1800" dirty="0" err="1"/>
              <a:t>participatifs</a:t>
            </a:r>
            <a:r>
              <a:rPr lang="en-GB" sz="1800" dirty="0"/>
              <a:t> avec un réseau </a:t>
            </a:r>
            <a:r>
              <a:rPr lang="en-GB" sz="1800" dirty="0" err="1"/>
              <a:t>d’organisations</a:t>
            </a:r>
            <a:r>
              <a:rPr lang="en-GB" sz="1800" dirty="0"/>
              <a:t> </a:t>
            </a:r>
            <a:r>
              <a:rPr lang="en-GB" sz="1800" dirty="0" err="1"/>
              <a:t>partenaires</a:t>
            </a:r>
            <a:r>
              <a:rPr lang="en-GB" sz="1800" dirty="0"/>
              <a:t> </a:t>
            </a:r>
            <a:r>
              <a:rPr lang="en-GB" sz="1800" dirty="0" err="1"/>
              <a:t>européennes</a:t>
            </a:r>
            <a:r>
              <a:rPr lang="en-GB" sz="1800" dirty="0"/>
              <a:t> (</a:t>
            </a:r>
            <a:r>
              <a:rPr lang="en-GB" sz="1800" dirty="0" err="1"/>
              <a:t>universités</a:t>
            </a:r>
            <a:r>
              <a:rPr lang="en-GB" sz="1800" dirty="0"/>
              <a:t>, institutions de recherche, sociétés </a:t>
            </a:r>
            <a:r>
              <a:rPr lang="en-GB" sz="1800" dirty="0" err="1"/>
              <a:t>professionnelles</a:t>
            </a:r>
            <a:r>
              <a:rPr lang="en-GB" sz="1800" dirty="0"/>
              <a:t>)</a:t>
            </a:r>
          </a:p>
          <a:p>
            <a:r>
              <a:rPr lang="en-GB" sz="1800" dirty="0"/>
              <a:t>Pour des </a:t>
            </a:r>
            <a:r>
              <a:rPr lang="en-GB" sz="1800" dirty="0" err="1"/>
              <a:t>étudiants</a:t>
            </a:r>
            <a:r>
              <a:rPr lang="en-GB" sz="1800" dirty="0"/>
              <a:t> de programmes de Master/</a:t>
            </a:r>
            <a:r>
              <a:rPr lang="en-GB" sz="1800" dirty="0" err="1"/>
              <a:t>Doctorat</a:t>
            </a:r>
            <a:r>
              <a:rPr lang="en-GB" sz="1800" dirty="0"/>
              <a:t> et de jeunes </a:t>
            </a:r>
            <a:r>
              <a:rPr lang="en-GB" sz="1800" dirty="0" err="1"/>
              <a:t>professionnels</a:t>
            </a:r>
            <a:r>
              <a:rPr lang="en-GB" sz="1800" dirty="0"/>
              <a:t> </a:t>
            </a:r>
            <a:r>
              <a:rPr lang="en-GB" sz="1800" dirty="0" err="1"/>
              <a:t>souhaitant</a:t>
            </a:r>
            <a:r>
              <a:rPr lang="en-GB" sz="1800" dirty="0"/>
              <a:t> </a:t>
            </a:r>
            <a:r>
              <a:rPr lang="en-GB" sz="1800" dirty="0" err="1"/>
              <a:t>acquérir</a:t>
            </a:r>
            <a:r>
              <a:rPr lang="en-GB" sz="1800" dirty="0"/>
              <a:t> des </a:t>
            </a:r>
            <a:r>
              <a:rPr lang="en-GB" sz="1800" dirty="0" err="1"/>
              <a:t>connaissances</a:t>
            </a:r>
            <a:r>
              <a:rPr lang="en-GB" sz="1800" dirty="0"/>
              <a:t> </a:t>
            </a:r>
            <a:r>
              <a:rPr lang="en-GB" sz="1800" dirty="0" err="1"/>
              <a:t>spécialisées</a:t>
            </a:r>
            <a:r>
              <a:rPr lang="en-GB" sz="1800" dirty="0"/>
              <a:t> dans des </a:t>
            </a:r>
            <a:r>
              <a:rPr lang="en-GB" sz="1800" dirty="0" err="1"/>
              <a:t>domaines</a:t>
            </a:r>
            <a:r>
              <a:rPr lang="en-GB" sz="1800" dirty="0"/>
              <a:t> </a:t>
            </a:r>
            <a:r>
              <a:rPr lang="en-GB" sz="1800" dirty="0" err="1"/>
              <a:t>avancés</a:t>
            </a:r>
            <a:r>
              <a:rPr lang="en-GB" sz="1800" dirty="0"/>
              <a:t> et les </a:t>
            </a:r>
            <a:r>
              <a:rPr lang="en-GB" sz="1800" dirty="0" err="1"/>
              <a:t>mettre</a:t>
            </a:r>
            <a:r>
              <a:rPr lang="en-GB" sz="1800" dirty="0"/>
              <a:t> à jour des tendances et </a:t>
            </a:r>
            <a:r>
              <a:rPr lang="en-GB" sz="1800" dirty="0" err="1"/>
              <a:t>développements</a:t>
            </a:r>
            <a:r>
              <a:rPr lang="en-GB" sz="1800" dirty="0"/>
              <a:t> </a:t>
            </a:r>
            <a:r>
              <a:rPr lang="en-GB" sz="1800" dirty="0" err="1"/>
              <a:t>récents</a:t>
            </a:r>
            <a:r>
              <a:rPr lang="en-GB" sz="1800" dirty="0"/>
              <a:t> </a:t>
            </a:r>
          </a:p>
          <a:p>
            <a:r>
              <a:rPr lang="en-US" sz="1800" dirty="0">
                <a:hlinkClick r:id="rId2"/>
              </a:rPr>
              <a:t>https://esi-archamps.eu/</a:t>
            </a:r>
            <a:endParaRPr lang="en-US" sz="1800" dirty="0"/>
          </a:p>
        </p:txBody>
      </p:sp>
      <p:sp>
        <p:nvSpPr>
          <p:cNvPr id="4" name="Date Placeholder 3">
            <a:extLst>
              <a:ext uri="{FF2B5EF4-FFF2-40B4-BE49-F238E27FC236}">
                <a16:creationId xmlns:a16="http://schemas.microsoft.com/office/drawing/2014/main" id="{F702DA41-3F26-9059-80C4-40DF060BD020}"/>
              </a:ext>
            </a:extLst>
          </p:cNvPr>
          <p:cNvSpPr>
            <a:spLocks noGrp="1"/>
          </p:cNvSpPr>
          <p:nvPr>
            <p:ph type="dt" sz="half" idx="10"/>
          </p:nvPr>
        </p:nvSpPr>
        <p:spPr/>
        <p:txBody>
          <a:bodyPr/>
          <a:lstStyle/>
          <a:p>
            <a:r>
              <a:rPr lang="en-US"/>
              <a:t>Ph. Lebrun</a:t>
            </a:r>
            <a:endParaRPr lang="en-GB"/>
          </a:p>
        </p:txBody>
      </p:sp>
      <p:sp>
        <p:nvSpPr>
          <p:cNvPr id="5" name="Footer Placeholder 4">
            <a:extLst>
              <a:ext uri="{FF2B5EF4-FFF2-40B4-BE49-F238E27FC236}">
                <a16:creationId xmlns:a16="http://schemas.microsoft.com/office/drawing/2014/main" id="{DF679A66-0D42-0AB8-31F9-F006E7006993}"/>
              </a:ext>
            </a:extLst>
          </p:cNvPr>
          <p:cNvSpPr>
            <a:spLocks noGrp="1"/>
          </p:cNvSpPr>
          <p:nvPr>
            <p:ph type="ftr" sz="quarter" idx="11"/>
          </p:nvPr>
        </p:nvSpPr>
        <p:spPr/>
        <p:txBody>
          <a:bodyPr/>
          <a:lstStyle/>
          <a:p>
            <a:r>
              <a:rPr lang="fr-FR"/>
              <a:t>Journées Accélérateurs de la SFP 2025</a:t>
            </a:r>
            <a:endParaRPr lang="en-GB"/>
          </a:p>
        </p:txBody>
      </p:sp>
      <p:sp>
        <p:nvSpPr>
          <p:cNvPr id="6" name="Slide Number Placeholder 5">
            <a:extLst>
              <a:ext uri="{FF2B5EF4-FFF2-40B4-BE49-F238E27FC236}">
                <a16:creationId xmlns:a16="http://schemas.microsoft.com/office/drawing/2014/main" id="{EA5DA25C-A2C3-7432-7516-A32C03995F99}"/>
              </a:ext>
            </a:extLst>
          </p:cNvPr>
          <p:cNvSpPr>
            <a:spLocks noGrp="1"/>
          </p:cNvSpPr>
          <p:nvPr>
            <p:ph type="sldNum" sz="quarter" idx="12"/>
          </p:nvPr>
        </p:nvSpPr>
        <p:spPr/>
        <p:txBody>
          <a:bodyPr/>
          <a:lstStyle/>
          <a:p>
            <a:fld id="{6EF63E83-424B-4907-9CFC-9E52DEF42CE5}" type="slidenum">
              <a:rPr lang="en-GB" smtClean="0"/>
              <a:t>3</a:t>
            </a:fld>
            <a:endParaRPr lang="en-GB"/>
          </a:p>
        </p:txBody>
      </p:sp>
      <p:grpSp>
        <p:nvGrpSpPr>
          <p:cNvPr id="14" name="Group 13">
            <a:extLst>
              <a:ext uri="{FF2B5EF4-FFF2-40B4-BE49-F238E27FC236}">
                <a16:creationId xmlns:a16="http://schemas.microsoft.com/office/drawing/2014/main" id="{D05BC56B-8271-DD0A-7CD1-FC66AACBCFE2}"/>
              </a:ext>
            </a:extLst>
          </p:cNvPr>
          <p:cNvGrpSpPr>
            <a:grpSpLocks noChangeAspect="1"/>
          </p:cNvGrpSpPr>
          <p:nvPr/>
        </p:nvGrpSpPr>
        <p:grpSpPr>
          <a:xfrm>
            <a:off x="139438" y="1407568"/>
            <a:ext cx="7200000" cy="4420700"/>
            <a:chOff x="539552" y="1412776"/>
            <a:chExt cx="8100392" cy="4973540"/>
          </a:xfrm>
        </p:grpSpPr>
        <p:pic>
          <p:nvPicPr>
            <p:cNvPr id="7" name="Picture 6">
              <a:extLst>
                <a:ext uri="{FF2B5EF4-FFF2-40B4-BE49-F238E27FC236}">
                  <a16:creationId xmlns:a16="http://schemas.microsoft.com/office/drawing/2014/main" id="{FB6102AE-6265-6AE4-B3DE-EF764B8559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1412776"/>
              <a:ext cx="8100392" cy="4973540"/>
            </a:xfrm>
            <a:prstGeom prst="rect">
              <a:avLst/>
            </a:prstGeom>
          </p:spPr>
        </p:pic>
        <p:cxnSp>
          <p:nvCxnSpPr>
            <p:cNvPr id="8" name="Straight Arrow Connector 7">
              <a:extLst>
                <a:ext uri="{FF2B5EF4-FFF2-40B4-BE49-F238E27FC236}">
                  <a16:creationId xmlns:a16="http://schemas.microsoft.com/office/drawing/2014/main" id="{96F3D802-4D44-D915-253F-912DF3374FFE}"/>
                </a:ext>
              </a:extLst>
            </p:cNvPr>
            <p:cNvCxnSpPr/>
            <p:nvPr/>
          </p:nvCxnSpPr>
          <p:spPr>
            <a:xfrm flipV="1">
              <a:off x="7812360" y="3682136"/>
              <a:ext cx="504056" cy="198708"/>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E6995CF-0F62-2140-2F0C-4675E5ECC62F}"/>
                </a:ext>
              </a:extLst>
            </p:cNvPr>
            <p:cNvCxnSpPr/>
            <p:nvPr/>
          </p:nvCxnSpPr>
          <p:spPr>
            <a:xfrm flipH="1">
              <a:off x="1762787" y="5889622"/>
              <a:ext cx="648072" cy="214961"/>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ED48A6-0982-DAC2-139A-D1A37E70E7CF}"/>
                </a:ext>
              </a:extLst>
            </p:cNvPr>
            <p:cNvSpPr txBox="1"/>
            <p:nvPr/>
          </p:nvSpPr>
          <p:spPr>
            <a:xfrm>
              <a:off x="7199784" y="3312804"/>
              <a:ext cx="1440160" cy="369332"/>
            </a:xfrm>
            <a:prstGeom prst="rect">
              <a:avLst/>
            </a:prstGeom>
            <a:noFill/>
          </p:spPr>
          <p:txBody>
            <a:bodyPr wrap="square" rtlCol="0">
              <a:spAutoFit/>
            </a:bodyPr>
            <a:lstStyle/>
            <a:p>
              <a:pPr algn="ctr"/>
              <a:r>
                <a:rPr lang="fr-CH" b="1" dirty="0">
                  <a:solidFill>
                    <a:srgbClr val="FFFF00"/>
                  </a:solidFill>
                  <a:latin typeface="+mn-lt"/>
                </a:rPr>
                <a:t>Chamonix</a:t>
              </a:r>
              <a:endParaRPr lang="en-GB" b="1" dirty="0">
                <a:solidFill>
                  <a:srgbClr val="FFFF00"/>
                </a:solidFill>
                <a:latin typeface="+mn-lt"/>
              </a:endParaRPr>
            </a:p>
          </p:txBody>
        </p:sp>
        <p:sp>
          <p:nvSpPr>
            <p:cNvPr id="11" name="TextBox 10">
              <a:extLst>
                <a:ext uri="{FF2B5EF4-FFF2-40B4-BE49-F238E27FC236}">
                  <a16:creationId xmlns:a16="http://schemas.microsoft.com/office/drawing/2014/main" id="{3A43F0F4-7E9D-E504-4CDE-B3BEEE047780}"/>
                </a:ext>
              </a:extLst>
            </p:cNvPr>
            <p:cNvSpPr txBox="1"/>
            <p:nvPr/>
          </p:nvSpPr>
          <p:spPr>
            <a:xfrm>
              <a:off x="1505587" y="5520290"/>
              <a:ext cx="1162472" cy="369332"/>
            </a:xfrm>
            <a:prstGeom prst="rect">
              <a:avLst/>
            </a:prstGeom>
            <a:noFill/>
          </p:spPr>
          <p:txBody>
            <a:bodyPr wrap="square" rtlCol="0">
              <a:spAutoFit/>
            </a:bodyPr>
            <a:lstStyle/>
            <a:p>
              <a:pPr algn="ctr"/>
              <a:r>
                <a:rPr lang="fr-CH" b="1" dirty="0">
                  <a:solidFill>
                    <a:srgbClr val="FFFF00"/>
                  </a:solidFill>
                  <a:latin typeface="+mn-lt"/>
                </a:rPr>
                <a:t>Paris</a:t>
              </a:r>
              <a:endParaRPr lang="en-GB" b="1" dirty="0">
                <a:solidFill>
                  <a:srgbClr val="FFFF00"/>
                </a:solidFill>
                <a:latin typeface="+mn-lt"/>
              </a:endParaRPr>
            </a:p>
          </p:txBody>
        </p:sp>
        <p:sp>
          <p:nvSpPr>
            <p:cNvPr id="12" name="TextBox 11">
              <a:extLst>
                <a:ext uri="{FF2B5EF4-FFF2-40B4-BE49-F238E27FC236}">
                  <a16:creationId xmlns:a16="http://schemas.microsoft.com/office/drawing/2014/main" id="{FCE1261B-DBDC-74F0-C71A-04BE2CDB6DD0}"/>
                </a:ext>
              </a:extLst>
            </p:cNvPr>
            <p:cNvSpPr txBox="1"/>
            <p:nvPr/>
          </p:nvSpPr>
          <p:spPr>
            <a:xfrm>
              <a:off x="2126629" y="2051556"/>
              <a:ext cx="1440160" cy="369332"/>
            </a:xfrm>
            <a:prstGeom prst="rect">
              <a:avLst/>
            </a:prstGeom>
            <a:noFill/>
          </p:spPr>
          <p:txBody>
            <a:bodyPr wrap="square" rtlCol="0">
              <a:spAutoFit/>
            </a:bodyPr>
            <a:lstStyle/>
            <a:p>
              <a:pPr algn="ctr"/>
              <a:r>
                <a:rPr lang="fr-CH" b="1" dirty="0">
                  <a:solidFill>
                    <a:srgbClr val="FFFF00"/>
                  </a:solidFill>
                  <a:latin typeface="+mn-lt"/>
                </a:rPr>
                <a:t>Genève</a:t>
              </a:r>
              <a:endParaRPr lang="en-GB" b="1" dirty="0">
                <a:solidFill>
                  <a:srgbClr val="FFFF00"/>
                </a:solidFill>
                <a:latin typeface="+mn-lt"/>
              </a:endParaRPr>
            </a:p>
          </p:txBody>
        </p:sp>
        <p:sp>
          <p:nvSpPr>
            <p:cNvPr id="13" name="Oval 12">
              <a:extLst>
                <a:ext uri="{FF2B5EF4-FFF2-40B4-BE49-F238E27FC236}">
                  <a16:creationId xmlns:a16="http://schemas.microsoft.com/office/drawing/2014/main" id="{E0AD5E74-1B94-6637-3F41-FE4CB0F1D5AC}"/>
                </a:ext>
              </a:extLst>
            </p:cNvPr>
            <p:cNvSpPr/>
            <p:nvPr/>
          </p:nvSpPr>
          <p:spPr>
            <a:xfrm>
              <a:off x="7514084" y="4528916"/>
              <a:ext cx="1125860" cy="92082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E6BB5CB7-C07F-838A-A13B-3C144784FFD5}"/>
              </a:ext>
            </a:extLst>
          </p:cNvPr>
          <p:cNvSpPr txBox="1"/>
          <p:nvPr/>
        </p:nvSpPr>
        <p:spPr>
          <a:xfrm>
            <a:off x="2419998" y="3609381"/>
            <a:ext cx="1786242" cy="646331"/>
          </a:xfrm>
          <a:prstGeom prst="rect">
            <a:avLst/>
          </a:prstGeom>
          <a:noFill/>
        </p:spPr>
        <p:txBody>
          <a:bodyPr wrap="square" rtlCol="0">
            <a:spAutoFit/>
          </a:bodyPr>
          <a:lstStyle/>
          <a:p>
            <a:pPr algn="ctr"/>
            <a:r>
              <a:rPr lang="fr-CH" b="1" dirty="0">
                <a:solidFill>
                  <a:srgbClr val="FFFF00"/>
                </a:solidFill>
              </a:rPr>
              <a:t>Archamps Technopole</a:t>
            </a:r>
            <a:endParaRPr lang="en-GB" b="1" dirty="0">
              <a:solidFill>
                <a:srgbClr val="FFFF00"/>
              </a:solidFill>
              <a:latin typeface="+mn-lt"/>
            </a:endParaRPr>
          </a:p>
        </p:txBody>
      </p:sp>
    </p:spTree>
    <p:extLst>
      <p:ext uri="{BB962C8B-B14F-4D97-AF65-F5344CB8AC3E}">
        <p14:creationId xmlns:p14="http://schemas.microsoft.com/office/powerpoint/2010/main" val="132277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4F06E-48CE-301C-B320-1FA407F664BA}"/>
              </a:ext>
            </a:extLst>
          </p:cNvPr>
          <p:cNvSpPr>
            <a:spLocks noGrp="1"/>
          </p:cNvSpPr>
          <p:nvPr>
            <p:ph type="title"/>
          </p:nvPr>
        </p:nvSpPr>
        <p:spPr/>
        <p:txBody>
          <a:bodyPr/>
          <a:lstStyle/>
          <a:p>
            <a:r>
              <a:rPr lang="fr-CH" dirty="0"/>
              <a:t>Ecoles et partenaires universitaires de l’ESI</a:t>
            </a:r>
            <a:endParaRPr lang="en-US" dirty="0"/>
          </a:p>
        </p:txBody>
      </p:sp>
      <p:sp>
        <p:nvSpPr>
          <p:cNvPr id="3" name="Content Placeholder 2">
            <a:extLst>
              <a:ext uri="{FF2B5EF4-FFF2-40B4-BE49-F238E27FC236}">
                <a16:creationId xmlns:a16="http://schemas.microsoft.com/office/drawing/2014/main" id="{F374D285-81B0-DFE9-DACF-9BB48A68142E}"/>
              </a:ext>
            </a:extLst>
          </p:cNvPr>
          <p:cNvSpPr>
            <a:spLocks noGrp="1"/>
          </p:cNvSpPr>
          <p:nvPr>
            <p:ph idx="1"/>
          </p:nvPr>
        </p:nvSpPr>
        <p:spPr>
          <a:xfrm>
            <a:off x="327541" y="1528549"/>
            <a:ext cx="4844953" cy="4648414"/>
          </a:xfrm>
        </p:spPr>
        <p:txBody>
          <a:bodyPr>
            <a:normAutofit/>
          </a:bodyPr>
          <a:lstStyle/>
          <a:p>
            <a:r>
              <a:rPr lang="fr-CH" sz="1800" dirty="0"/>
              <a:t>Joint </a:t>
            </a:r>
            <a:r>
              <a:rPr lang="fr-CH" sz="1800" dirty="0" err="1"/>
              <a:t>Universities</a:t>
            </a:r>
            <a:r>
              <a:rPr lang="fr-CH" sz="1800" dirty="0"/>
              <a:t> Accelerator School - JUAS</a:t>
            </a:r>
          </a:p>
          <a:p>
            <a:r>
              <a:rPr lang="fr-CH" sz="1800" dirty="0"/>
              <a:t>I.FAST Challenge-</a:t>
            </a:r>
            <a:r>
              <a:rPr lang="fr-CH" sz="1800" dirty="0" err="1"/>
              <a:t>based</a:t>
            </a:r>
            <a:r>
              <a:rPr lang="fr-CH" sz="1800" dirty="0"/>
              <a:t> Innovation</a:t>
            </a:r>
          </a:p>
          <a:p>
            <a:r>
              <a:rPr lang="fr-CH" sz="1800" dirty="0"/>
              <a:t>TOSCA</a:t>
            </a:r>
          </a:p>
          <a:p>
            <a:r>
              <a:rPr lang="fr-CH" sz="1800" dirty="0" err="1"/>
              <a:t>Precision</a:t>
            </a:r>
            <a:r>
              <a:rPr lang="fr-CH" sz="1800" dirty="0"/>
              <a:t> </a:t>
            </a:r>
            <a:r>
              <a:rPr lang="fr-CH" sz="1800" dirty="0" err="1"/>
              <a:t>Oncology</a:t>
            </a:r>
            <a:r>
              <a:rPr lang="fr-CH" sz="1800" dirty="0"/>
              <a:t> (UGA)</a:t>
            </a:r>
          </a:p>
          <a:p>
            <a:r>
              <a:rPr lang="fr-CH" sz="1800" dirty="0" err="1"/>
              <a:t>Computational</a:t>
            </a:r>
            <a:r>
              <a:rPr lang="fr-CH" sz="1800" dirty="0"/>
              <a:t> </a:t>
            </a:r>
            <a:r>
              <a:rPr lang="fr-CH" sz="1800" dirty="0" err="1"/>
              <a:t>Medicine</a:t>
            </a:r>
            <a:r>
              <a:rPr lang="fr-CH" sz="1800" dirty="0"/>
              <a:t> (UGA)</a:t>
            </a:r>
          </a:p>
          <a:p>
            <a:r>
              <a:rPr lang="en-GB" sz="1800" dirty="0"/>
              <a:t>Master in health data science – MHEDAS (UGA)</a:t>
            </a:r>
          </a:p>
          <a:p>
            <a:r>
              <a:rPr lang="en-GB" sz="1800" dirty="0"/>
              <a:t>Planned Health (UGA)</a:t>
            </a:r>
          </a:p>
          <a:p>
            <a:r>
              <a:rPr lang="en-GB" sz="1800" dirty="0"/>
              <a:t>Bien vivre – Bien </a:t>
            </a:r>
            <a:r>
              <a:rPr lang="en-GB" sz="1800" dirty="0" err="1"/>
              <a:t>vieillir</a:t>
            </a:r>
            <a:r>
              <a:rPr lang="en-GB" sz="1800" dirty="0"/>
              <a:t> (UGA)</a:t>
            </a:r>
          </a:p>
          <a:p>
            <a:r>
              <a:rPr lang="en-GB" sz="1800" dirty="0"/>
              <a:t>Santé </a:t>
            </a:r>
            <a:r>
              <a:rPr lang="en-GB" sz="1800" dirty="0" err="1"/>
              <a:t>Connectée</a:t>
            </a:r>
            <a:r>
              <a:rPr lang="en-GB" sz="1800" dirty="0"/>
              <a:t> (UGA)</a:t>
            </a:r>
          </a:p>
          <a:p>
            <a:r>
              <a:rPr lang="en-GB" sz="1800" dirty="0"/>
              <a:t>Pre-clinical Data (UGA)</a:t>
            </a:r>
          </a:p>
          <a:p>
            <a:r>
              <a:rPr lang="en-GB" sz="1800" dirty="0"/>
              <a:t>Cleanrooms (UGA)</a:t>
            </a:r>
          </a:p>
        </p:txBody>
      </p:sp>
      <p:sp>
        <p:nvSpPr>
          <p:cNvPr id="4" name="Date Placeholder 3">
            <a:extLst>
              <a:ext uri="{FF2B5EF4-FFF2-40B4-BE49-F238E27FC236}">
                <a16:creationId xmlns:a16="http://schemas.microsoft.com/office/drawing/2014/main" id="{6193AE8C-1FC9-BADD-671D-3654BCD5C885}"/>
              </a:ext>
            </a:extLst>
          </p:cNvPr>
          <p:cNvSpPr>
            <a:spLocks noGrp="1"/>
          </p:cNvSpPr>
          <p:nvPr>
            <p:ph type="dt" sz="half" idx="10"/>
          </p:nvPr>
        </p:nvSpPr>
        <p:spPr/>
        <p:txBody>
          <a:bodyPr/>
          <a:lstStyle/>
          <a:p>
            <a:r>
              <a:rPr lang="en-US"/>
              <a:t>Ph. Lebrun</a:t>
            </a:r>
            <a:endParaRPr lang="en-GB"/>
          </a:p>
        </p:txBody>
      </p:sp>
      <p:sp>
        <p:nvSpPr>
          <p:cNvPr id="5" name="Footer Placeholder 4">
            <a:extLst>
              <a:ext uri="{FF2B5EF4-FFF2-40B4-BE49-F238E27FC236}">
                <a16:creationId xmlns:a16="http://schemas.microsoft.com/office/drawing/2014/main" id="{6B95D5EC-0B3A-401C-7DAA-0C6705D0B435}"/>
              </a:ext>
            </a:extLst>
          </p:cNvPr>
          <p:cNvSpPr>
            <a:spLocks noGrp="1"/>
          </p:cNvSpPr>
          <p:nvPr>
            <p:ph type="ftr" sz="quarter" idx="11"/>
          </p:nvPr>
        </p:nvSpPr>
        <p:spPr/>
        <p:txBody>
          <a:bodyPr/>
          <a:lstStyle/>
          <a:p>
            <a:r>
              <a:rPr lang="fr-FR"/>
              <a:t>Journées Accélérateurs de la SFP 2025</a:t>
            </a:r>
            <a:endParaRPr lang="en-GB"/>
          </a:p>
        </p:txBody>
      </p:sp>
      <p:sp>
        <p:nvSpPr>
          <p:cNvPr id="6" name="Slide Number Placeholder 5">
            <a:extLst>
              <a:ext uri="{FF2B5EF4-FFF2-40B4-BE49-F238E27FC236}">
                <a16:creationId xmlns:a16="http://schemas.microsoft.com/office/drawing/2014/main" id="{216DBABA-12D4-2C46-99C3-99290AC5A1DE}"/>
              </a:ext>
            </a:extLst>
          </p:cNvPr>
          <p:cNvSpPr>
            <a:spLocks noGrp="1"/>
          </p:cNvSpPr>
          <p:nvPr>
            <p:ph type="sldNum" sz="quarter" idx="12"/>
          </p:nvPr>
        </p:nvSpPr>
        <p:spPr/>
        <p:txBody>
          <a:bodyPr/>
          <a:lstStyle/>
          <a:p>
            <a:fld id="{6EF63E83-424B-4907-9CFC-9E52DEF42CE5}" type="slidenum">
              <a:rPr lang="en-GB" smtClean="0"/>
              <a:t>4</a:t>
            </a:fld>
            <a:endParaRPr lang="en-GB"/>
          </a:p>
        </p:txBody>
      </p:sp>
      <p:pic>
        <p:nvPicPr>
          <p:cNvPr id="7" name="Image 10">
            <a:extLst>
              <a:ext uri="{FF2B5EF4-FFF2-40B4-BE49-F238E27FC236}">
                <a16:creationId xmlns:a16="http://schemas.microsoft.com/office/drawing/2014/main" id="{B238704E-CE8B-5A95-E4EE-C38767C8BE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863"/>
          <a:stretch/>
        </p:blipFill>
        <p:spPr>
          <a:xfrm>
            <a:off x="5554040" y="1158288"/>
            <a:ext cx="6379257" cy="5071002"/>
          </a:xfrm>
          <a:prstGeom prst="rect">
            <a:avLst/>
          </a:prstGeom>
        </p:spPr>
      </p:pic>
    </p:spTree>
    <p:extLst>
      <p:ext uri="{BB962C8B-B14F-4D97-AF65-F5344CB8AC3E}">
        <p14:creationId xmlns:p14="http://schemas.microsoft.com/office/powerpoint/2010/main" val="2687598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29FEE811-DE0D-7E6D-43ED-D1A8DC964686}"/>
              </a:ext>
            </a:extLst>
          </p:cNvPr>
          <p:cNvSpPr>
            <a:spLocks noGrp="1"/>
          </p:cNvSpPr>
          <p:nvPr>
            <p:ph type="title"/>
          </p:nvPr>
        </p:nvSpPr>
        <p:spPr>
          <a:xfrm>
            <a:off x="1344398" y="94668"/>
            <a:ext cx="10009401" cy="729579"/>
          </a:xfrm>
        </p:spPr>
        <p:txBody>
          <a:bodyPr>
            <a:normAutofit fontScale="90000"/>
          </a:bodyPr>
          <a:lstStyle/>
          <a:p>
            <a:r>
              <a:rPr lang="en-US" dirty="0"/>
              <a:t>Les inscriptions </a:t>
            </a:r>
            <a:r>
              <a:rPr lang="en-US" dirty="0" err="1"/>
              <a:t>sont</a:t>
            </a:r>
            <a:r>
              <a:rPr lang="en-US" dirty="0"/>
              <a:t> ouvertes</a:t>
            </a:r>
            <a:br>
              <a:rPr lang="en-US" dirty="0"/>
            </a:br>
            <a:r>
              <a:rPr lang="en-US" dirty="0"/>
              <a:t>pour </a:t>
            </a:r>
            <a:r>
              <a:rPr lang="en-US" dirty="0" err="1"/>
              <a:t>l’école</a:t>
            </a:r>
            <a:r>
              <a:rPr lang="en-US" dirty="0"/>
              <a:t> </a:t>
            </a:r>
            <a:r>
              <a:rPr lang="en-US" dirty="0" err="1"/>
              <a:t>d’accélérateurs</a:t>
            </a:r>
            <a:r>
              <a:rPr lang="en-US" dirty="0"/>
              <a:t> JUAS 2026</a:t>
            </a:r>
          </a:p>
        </p:txBody>
      </p:sp>
      <p:pic>
        <p:nvPicPr>
          <p:cNvPr id="7" name="Picture 6" descr="A group of people standing in a room&#10;&#10;AI-generated content may be incorrect.">
            <a:extLst>
              <a:ext uri="{FF2B5EF4-FFF2-40B4-BE49-F238E27FC236}">
                <a16:creationId xmlns:a16="http://schemas.microsoft.com/office/drawing/2014/main" id="{0F26D114-93C1-49C3-A7A6-A8C900AD5D6E}"/>
              </a:ext>
            </a:extLst>
          </p:cNvPr>
          <p:cNvPicPr>
            <a:picLocks noChangeAspect="1"/>
          </p:cNvPicPr>
          <p:nvPr/>
        </p:nvPicPr>
        <p:blipFill>
          <a:blip r:embed="rId2">
            <a:extLst>
              <a:ext uri="{28A0092B-C50C-407E-A947-70E740481C1C}">
                <a14:useLocalDpi xmlns:a14="http://schemas.microsoft.com/office/drawing/2010/main" val="0"/>
              </a:ext>
            </a:extLst>
          </a:blip>
          <a:srcRect b="16038"/>
          <a:stretch>
            <a:fillRect/>
          </a:stretch>
        </p:blipFill>
        <p:spPr>
          <a:xfrm>
            <a:off x="838200" y="1210615"/>
            <a:ext cx="10515600" cy="4966348"/>
          </a:xfrm>
          <a:prstGeom prst="rect">
            <a:avLst/>
          </a:prstGeom>
          <a:noFill/>
        </p:spPr>
      </p:pic>
      <p:sp>
        <p:nvSpPr>
          <p:cNvPr id="3" name="Date Placeholder 2">
            <a:extLst>
              <a:ext uri="{FF2B5EF4-FFF2-40B4-BE49-F238E27FC236}">
                <a16:creationId xmlns:a16="http://schemas.microsoft.com/office/drawing/2014/main" id="{926D9592-C481-9E5C-F47A-A260B0295A3A}"/>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Ph. Lebrun</a:t>
            </a:r>
            <a:endParaRPr lang="en-GB"/>
          </a:p>
        </p:txBody>
      </p:sp>
      <p:sp>
        <p:nvSpPr>
          <p:cNvPr id="4" name="Footer Placeholder 3">
            <a:extLst>
              <a:ext uri="{FF2B5EF4-FFF2-40B4-BE49-F238E27FC236}">
                <a16:creationId xmlns:a16="http://schemas.microsoft.com/office/drawing/2014/main" id="{4D41155A-0E01-90A7-6E9C-ACA546380A8A}"/>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fr-FR"/>
              <a:t>Journées Accélérateurs de la SFP 2025</a:t>
            </a:r>
            <a:endParaRPr lang="en-GB"/>
          </a:p>
        </p:txBody>
      </p:sp>
      <p:sp>
        <p:nvSpPr>
          <p:cNvPr id="5" name="Slide Number Placeholder 4">
            <a:extLst>
              <a:ext uri="{FF2B5EF4-FFF2-40B4-BE49-F238E27FC236}">
                <a16:creationId xmlns:a16="http://schemas.microsoft.com/office/drawing/2014/main" id="{1A66C44E-ABF1-867A-ED22-9CB7D8791F46}"/>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EF63E83-424B-4907-9CFC-9E52DEF42CE5}" type="slidenum">
              <a:rPr lang="en-GB" smtClean="0"/>
              <a:pPr>
                <a:spcAft>
                  <a:spcPts val="600"/>
                </a:spcAft>
              </a:pPr>
              <a:t>5</a:t>
            </a:fld>
            <a:endParaRPr lang="en-GB"/>
          </a:p>
        </p:txBody>
      </p:sp>
    </p:spTree>
    <p:extLst>
      <p:ext uri="{BB962C8B-B14F-4D97-AF65-F5344CB8AC3E}">
        <p14:creationId xmlns:p14="http://schemas.microsoft.com/office/powerpoint/2010/main" val="95456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19503-D626-6A9F-A9B1-BFFA87E69F14}"/>
              </a:ext>
            </a:extLst>
          </p:cNvPr>
          <p:cNvSpPr>
            <a:spLocks noGrp="1"/>
          </p:cNvSpPr>
          <p:nvPr>
            <p:ph type="title"/>
          </p:nvPr>
        </p:nvSpPr>
        <p:spPr/>
        <p:txBody>
          <a:bodyPr/>
          <a:lstStyle/>
          <a:p>
            <a:r>
              <a:rPr lang="fr-CH" dirty="0"/>
              <a:t>L’école TOSCA à l’ESI</a:t>
            </a:r>
            <a:endParaRPr lang="en-GB" dirty="0"/>
          </a:p>
        </p:txBody>
      </p:sp>
      <p:sp>
        <p:nvSpPr>
          <p:cNvPr id="3" name="Date Placeholder 2">
            <a:extLst>
              <a:ext uri="{FF2B5EF4-FFF2-40B4-BE49-F238E27FC236}">
                <a16:creationId xmlns:a16="http://schemas.microsoft.com/office/drawing/2014/main" id="{C276DADE-E826-7E50-824D-12E511791F75}"/>
              </a:ext>
            </a:extLst>
          </p:cNvPr>
          <p:cNvSpPr>
            <a:spLocks noGrp="1"/>
          </p:cNvSpPr>
          <p:nvPr>
            <p:ph type="dt" sz="half" idx="10"/>
          </p:nvPr>
        </p:nvSpPr>
        <p:spPr/>
        <p:txBody>
          <a:bodyPr/>
          <a:lstStyle/>
          <a:p>
            <a:r>
              <a:rPr lang="en-US"/>
              <a:t>Ph. Lebrun</a:t>
            </a:r>
            <a:endParaRPr lang="en-GB"/>
          </a:p>
        </p:txBody>
      </p:sp>
      <p:sp>
        <p:nvSpPr>
          <p:cNvPr id="4" name="Footer Placeholder 3">
            <a:extLst>
              <a:ext uri="{FF2B5EF4-FFF2-40B4-BE49-F238E27FC236}">
                <a16:creationId xmlns:a16="http://schemas.microsoft.com/office/drawing/2014/main" id="{A59D255B-98F9-CDD6-A61C-DEE8767006E8}"/>
              </a:ext>
            </a:extLst>
          </p:cNvPr>
          <p:cNvSpPr>
            <a:spLocks noGrp="1"/>
          </p:cNvSpPr>
          <p:nvPr>
            <p:ph type="ftr" sz="quarter" idx="11"/>
          </p:nvPr>
        </p:nvSpPr>
        <p:spPr/>
        <p:txBody>
          <a:bodyPr/>
          <a:lstStyle/>
          <a:p>
            <a:r>
              <a:rPr lang="fr-FR"/>
              <a:t>Journées Accélérateurs de la SFP 2025</a:t>
            </a:r>
            <a:endParaRPr lang="en-GB"/>
          </a:p>
        </p:txBody>
      </p:sp>
      <p:sp>
        <p:nvSpPr>
          <p:cNvPr id="5" name="Slide Number Placeholder 4">
            <a:extLst>
              <a:ext uri="{FF2B5EF4-FFF2-40B4-BE49-F238E27FC236}">
                <a16:creationId xmlns:a16="http://schemas.microsoft.com/office/drawing/2014/main" id="{C8A79AFD-82B1-35D0-6911-1DA372C9A343}"/>
              </a:ext>
            </a:extLst>
          </p:cNvPr>
          <p:cNvSpPr>
            <a:spLocks noGrp="1"/>
          </p:cNvSpPr>
          <p:nvPr>
            <p:ph type="sldNum" sz="quarter" idx="12"/>
          </p:nvPr>
        </p:nvSpPr>
        <p:spPr/>
        <p:txBody>
          <a:bodyPr/>
          <a:lstStyle/>
          <a:p>
            <a:fld id="{6EF63E83-424B-4907-9CFC-9E52DEF42CE5}" type="slidenum">
              <a:rPr lang="en-GB" smtClean="0"/>
              <a:t>6</a:t>
            </a:fld>
            <a:endParaRPr lang="en-GB"/>
          </a:p>
        </p:txBody>
      </p:sp>
      <p:pic>
        <p:nvPicPr>
          <p:cNvPr id="6" name="Picture 5">
            <a:extLst>
              <a:ext uri="{FF2B5EF4-FFF2-40B4-BE49-F238E27FC236}">
                <a16:creationId xmlns:a16="http://schemas.microsoft.com/office/drawing/2014/main" id="{0BCE0069-7DD1-B36D-388A-4DB639A8B692}"/>
              </a:ext>
            </a:extLst>
          </p:cNvPr>
          <p:cNvPicPr>
            <a:picLocks noChangeAspect="1"/>
          </p:cNvPicPr>
          <p:nvPr/>
        </p:nvPicPr>
        <p:blipFill>
          <a:blip r:embed="rId2"/>
          <a:srcRect t="30002" b="590"/>
          <a:stretch>
            <a:fillRect/>
          </a:stretch>
        </p:blipFill>
        <p:spPr>
          <a:xfrm>
            <a:off x="1887463" y="1431219"/>
            <a:ext cx="8923267" cy="2124000"/>
          </a:xfrm>
          <a:prstGeom prst="rect">
            <a:avLst/>
          </a:prstGeom>
        </p:spPr>
      </p:pic>
      <p:sp>
        <p:nvSpPr>
          <p:cNvPr id="10" name="TextBox 9">
            <a:extLst>
              <a:ext uri="{FF2B5EF4-FFF2-40B4-BE49-F238E27FC236}">
                <a16:creationId xmlns:a16="http://schemas.microsoft.com/office/drawing/2014/main" id="{02EBF90B-046D-80B7-18A0-806D1B0D3F3B}"/>
              </a:ext>
            </a:extLst>
          </p:cNvPr>
          <p:cNvSpPr txBox="1"/>
          <p:nvPr/>
        </p:nvSpPr>
        <p:spPr>
          <a:xfrm>
            <a:off x="4660974" y="1030123"/>
            <a:ext cx="3376246" cy="369332"/>
          </a:xfrm>
          <a:prstGeom prst="rect">
            <a:avLst/>
          </a:prstGeom>
          <a:noFill/>
        </p:spPr>
        <p:txBody>
          <a:bodyPr wrap="square" rtlCol="0">
            <a:spAutoFit/>
          </a:bodyPr>
          <a:lstStyle/>
          <a:p>
            <a:pPr algn="ctr"/>
            <a:r>
              <a:rPr lang="fr-CH" dirty="0">
                <a:latin typeface="Tahoma" panose="020B0604030504040204" pitchFamily="34" charset="0"/>
                <a:ea typeface="Tahoma" panose="020B0604030504040204" pitchFamily="34" charset="0"/>
                <a:cs typeface="Tahoma" panose="020B0604030504040204" pitchFamily="34" charset="0"/>
              </a:rPr>
              <a:t>La direction de l’école TOSCA</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8D3198F0-8417-376A-43E2-D0C93BD52833}"/>
              </a:ext>
            </a:extLst>
          </p:cNvPr>
          <p:cNvSpPr txBox="1"/>
          <p:nvPr/>
        </p:nvSpPr>
        <p:spPr>
          <a:xfrm>
            <a:off x="4672694" y="3827247"/>
            <a:ext cx="3376246" cy="369332"/>
          </a:xfrm>
          <a:prstGeom prst="rect">
            <a:avLst/>
          </a:prstGeom>
          <a:noFill/>
        </p:spPr>
        <p:txBody>
          <a:bodyPr wrap="square" rtlCol="0">
            <a:spAutoFit/>
          </a:bodyPr>
          <a:lstStyle/>
          <a:p>
            <a:pPr algn="ctr"/>
            <a:r>
              <a:rPr lang="fr-CH" dirty="0">
                <a:latin typeface="Tahoma" panose="020B0604030504040204" pitchFamily="34" charset="0"/>
                <a:ea typeface="Tahoma" panose="020B0604030504040204" pitchFamily="34" charset="0"/>
                <a:cs typeface="Tahoma" panose="020B0604030504040204" pitchFamily="34" charset="0"/>
              </a:rPr>
              <a:t>L’équipe de l’ESI</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8" descr="A group of women's heads in circles&#10;&#10;AI-generated content may be incorrect.">
            <a:extLst>
              <a:ext uri="{FF2B5EF4-FFF2-40B4-BE49-F238E27FC236}">
                <a16:creationId xmlns:a16="http://schemas.microsoft.com/office/drawing/2014/main" id="{55B2BB52-B7CC-7F6A-9878-9A860906B935}"/>
              </a:ext>
            </a:extLst>
          </p:cNvPr>
          <p:cNvPicPr>
            <a:picLocks noChangeAspect="1"/>
          </p:cNvPicPr>
          <p:nvPr/>
        </p:nvPicPr>
        <p:blipFill>
          <a:blip r:embed="rId3">
            <a:extLst>
              <a:ext uri="{28A0092B-C50C-407E-A947-70E740481C1C}">
                <a14:useLocalDpi xmlns:a14="http://schemas.microsoft.com/office/drawing/2010/main" val="0"/>
              </a:ext>
            </a:extLst>
          </a:blip>
          <a:srcRect l="15455" t="31505" r="23128" b="33852"/>
          <a:stretch>
            <a:fillRect/>
          </a:stretch>
        </p:blipFill>
        <p:spPr>
          <a:xfrm>
            <a:off x="2726839" y="4196579"/>
            <a:ext cx="6738322" cy="2137968"/>
          </a:xfrm>
          <a:prstGeom prst="rect">
            <a:avLst/>
          </a:prstGeom>
        </p:spPr>
      </p:pic>
    </p:spTree>
    <p:extLst>
      <p:ext uri="{BB962C8B-B14F-4D97-AF65-F5344CB8AC3E}">
        <p14:creationId xmlns:p14="http://schemas.microsoft.com/office/powerpoint/2010/main" val="242519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85922-3E6D-FADF-F680-6D9BBC09B603}"/>
              </a:ext>
            </a:extLst>
          </p:cNvPr>
          <p:cNvSpPr>
            <a:spLocks noGrp="1"/>
          </p:cNvSpPr>
          <p:nvPr>
            <p:ph type="title"/>
          </p:nvPr>
        </p:nvSpPr>
        <p:spPr/>
        <p:txBody>
          <a:bodyPr/>
          <a:lstStyle/>
          <a:p>
            <a:r>
              <a:rPr lang="fr-CH" dirty="0"/>
              <a:t>TOSCA: mission, pédagogie, moyens</a:t>
            </a:r>
            <a:endParaRPr lang="en-US" dirty="0"/>
          </a:p>
        </p:txBody>
      </p:sp>
      <p:sp>
        <p:nvSpPr>
          <p:cNvPr id="3" name="Content Placeholder 2">
            <a:extLst>
              <a:ext uri="{FF2B5EF4-FFF2-40B4-BE49-F238E27FC236}">
                <a16:creationId xmlns:a16="http://schemas.microsoft.com/office/drawing/2014/main" id="{7F314723-ECDF-F863-6DCE-47D97EB7D486}"/>
              </a:ext>
            </a:extLst>
          </p:cNvPr>
          <p:cNvSpPr>
            <a:spLocks noGrp="1"/>
          </p:cNvSpPr>
          <p:nvPr>
            <p:ph idx="1"/>
          </p:nvPr>
        </p:nvSpPr>
        <p:spPr/>
        <p:txBody>
          <a:bodyPr/>
          <a:lstStyle/>
          <a:p>
            <a:r>
              <a:rPr lang="en-US" dirty="0"/>
              <a:t>Une première exposition des </a:t>
            </a:r>
            <a:r>
              <a:rPr lang="en-US" dirty="0" err="1"/>
              <a:t>étudiants</a:t>
            </a:r>
            <a:r>
              <a:rPr lang="en-US" dirty="0"/>
              <a:t> de Master 1 (physique </a:t>
            </a:r>
            <a:r>
              <a:rPr lang="en-US" dirty="0" err="1"/>
              <a:t>appliquée</a:t>
            </a:r>
            <a:r>
              <a:rPr lang="en-US" dirty="0"/>
              <a:t>) à la gestion de grands </a:t>
            </a:r>
            <a:r>
              <a:rPr lang="en-US" dirty="0" err="1"/>
              <a:t>projets</a:t>
            </a:r>
            <a:r>
              <a:rPr lang="en-US" dirty="0"/>
              <a:t> </a:t>
            </a:r>
            <a:r>
              <a:rPr lang="en-US" dirty="0" err="1"/>
              <a:t>scientifiques</a:t>
            </a:r>
            <a:r>
              <a:rPr lang="en-US" dirty="0"/>
              <a:t>, par des </a:t>
            </a:r>
            <a:r>
              <a:rPr lang="en-US" dirty="0" err="1"/>
              <a:t>enseignants</a:t>
            </a:r>
            <a:r>
              <a:rPr lang="en-US" dirty="0"/>
              <a:t> </a:t>
            </a:r>
            <a:r>
              <a:rPr lang="en-US" dirty="0" err="1"/>
              <a:t>issus</a:t>
            </a:r>
            <a:r>
              <a:rPr lang="en-US" dirty="0"/>
              <a:t> de </a:t>
            </a:r>
            <a:r>
              <a:rPr lang="en-US" dirty="0" err="1"/>
              <a:t>l’université</a:t>
            </a:r>
            <a:r>
              <a:rPr lang="en-US" dirty="0"/>
              <a:t> et des </a:t>
            </a:r>
            <a:r>
              <a:rPr lang="en-US" dirty="0" err="1"/>
              <a:t>instituts</a:t>
            </a:r>
            <a:r>
              <a:rPr lang="en-US" dirty="0"/>
              <a:t> de recherche </a:t>
            </a:r>
            <a:r>
              <a:rPr lang="en-US" dirty="0" err="1"/>
              <a:t>pratiquant</a:t>
            </a:r>
            <a:r>
              <a:rPr lang="en-US" dirty="0"/>
              <a:t> </a:t>
            </a:r>
            <a:r>
              <a:rPr lang="en-US" dirty="0" err="1"/>
              <a:t>ces</a:t>
            </a:r>
            <a:r>
              <a:rPr lang="en-US" dirty="0"/>
              <a:t> techniques de management</a:t>
            </a:r>
          </a:p>
          <a:p>
            <a:r>
              <a:rPr lang="en-US" dirty="0" err="1"/>
              <a:t>Selon</a:t>
            </a:r>
            <a:r>
              <a:rPr lang="en-US" dirty="0"/>
              <a:t> le </a:t>
            </a:r>
            <a:r>
              <a:rPr lang="en-US" dirty="0" err="1"/>
              <a:t>modèle</a:t>
            </a:r>
            <a:r>
              <a:rPr lang="en-US" dirty="0"/>
              <a:t> des </a:t>
            </a:r>
            <a:r>
              <a:rPr lang="en-US" dirty="0" err="1"/>
              <a:t>autres</a:t>
            </a:r>
            <a:r>
              <a:rPr lang="en-US" dirty="0"/>
              <a:t> écoles de </a:t>
            </a:r>
            <a:r>
              <a:rPr lang="en-US" dirty="0" err="1"/>
              <a:t>l’ESI</a:t>
            </a:r>
            <a:r>
              <a:rPr lang="en-US" dirty="0"/>
              <a:t>, </a:t>
            </a:r>
            <a:r>
              <a:rPr lang="en-US" dirty="0" err="1"/>
              <a:t>une</a:t>
            </a:r>
            <a:r>
              <a:rPr lang="en-US" dirty="0"/>
              <a:t> </a:t>
            </a:r>
            <a:r>
              <a:rPr lang="en-US" dirty="0" err="1"/>
              <a:t>pédagogie</a:t>
            </a:r>
            <a:r>
              <a:rPr lang="en-US" dirty="0"/>
              <a:t> </a:t>
            </a:r>
            <a:r>
              <a:rPr lang="en-US" dirty="0" err="1"/>
              <a:t>basée</a:t>
            </a:r>
            <a:r>
              <a:rPr lang="en-US" dirty="0"/>
              <a:t> sur la </a:t>
            </a:r>
            <a:r>
              <a:rPr lang="en-US" dirty="0" err="1"/>
              <a:t>combinaison</a:t>
            </a:r>
            <a:r>
              <a:rPr lang="en-US" dirty="0"/>
              <a:t> de</a:t>
            </a:r>
          </a:p>
          <a:p>
            <a:pPr lvl="1"/>
            <a:r>
              <a:rPr lang="en-US" dirty="0"/>
              <a:t>Cours </a:t>
            </a:r>
            <a:r>
              <a:rPr lang="en-US" dirty="0" err="1"/>
              <a:t>présentant</a:t>
            </a:r>
            <a:r>
              <a:rPr lang="en-US" dirty="0"/>
              <a:t> les </a:t>
            </a:r>
            <a:r>
              <a:rPr lang="en-US" dirty="0" err="1"/>
              <a:t>diverses</a:t>
            </a:r>
            <a:r>
              <a:rPr lang="en-US" dirty="0"/>
              <a:t> </a:t>
            </a:r>
            <a:r>
              <a:rPr lang="en-US" dirty="0" err="1"/>
              <a:t>composantes</a:t>
            </a:r>
            <a:r>
              <a:rPr lang="en-US" dirty="0"/>
              <a:t> de la gestion de </a:t>
            </a:r>
            <a:r>
              <a:rPr lang="en-US" dirty="0" err="1"/>
              <a:t>projets</a:t>
            </a:r>
            <a:endParaRPr lang="en-US" dirty="0"/>
          </a:p>
          <a:p>
            <a:pPr lvl="1"/>
            <a:r>
              <a:rPr lang="en-US" dirty="0" err="1"/>
              <a:t>Séminaires</a:t>
            </a:r>
            <a:r>
              <a:rPr lang="en-US" dirty="0"/>
              <a:t> </a:t>
            </a:r>
            <a:r>
              <a:rPr lang="en-US" dirty="0" err="1"/>
              <a:t>illustrant</a:t>
            </a:r>
            <a:r>
              <a:rPr lang="en-US" dirty="0"/>
              <a:t> des </a:t>
            </a:r>
            <a:r>
              <a:rPr lang="en-US" dirty="0" err="1"/>
              <a:t>projets</a:t>
            </a:r>
            <a:r>
              <a:rPr lang="en-US" dirty="0"/>
              <a:t> de grands instruments </a:t>
            </a:r>
            <a:r>
              <a:rPr lang="en-US" dirty="0" err="1"/>
              <a:t>scientifiques</a:t>
            </a:r>
            <a:r>
              <a:rPr lang="en-US" dirty="0"/>
              <a:t>: </a:t>
            </a:r>
            <a:r>
              <a:rPr lang="en-US" dirty="0" err="1"/>
              <a:t>accélérateurs</a:t>
            </a:r>
            <a:r>
              <a:rPr lang="en-US" dirty="0"/>
              <a:t> de </a:t>
            </a:r>
            <a:r>
              <a:rPr lang="en-US" dirty="0" err="1"/>
              <a:t>particules</a:t>
            </a:r>
            <a:r>
              <a:rPr lang="en-US" dirty="0"/>
              <a:t>, lasers de puissance, fusion contrôlée à confinement </a:t>
            </a:r>
            <a:r>
              <a:rPr lang="en-US" dirty="0" err="1"/>
              <a:t>magnétique</a:t>
            </a:r>
            <a:r>
              <a:rPr lang="en-US" dirty="0"/>
              <a:t>, </a:t>
            </a:r>
            <a:r>
              <a:rPr lang="en-US" dirty="0" err="1"/>
              <a:t>détecteurs</a:t>
            </a:r>
            <a:r>
              <a:rPr lang="en-US" dirty="0"/>
              <a:t> </a:t>
            </a:r>
            <a:r>
              <a:rPr lang="en-US" dirty="0" err="1"/>
              <a:t>d’ondes</a:t>
            </a:r>
            <a:r>
              <a:rPr lang="en-US" dirty="0"/>
              <a:t> </a:t>
            </a:r>
            <a:r>
              <a:rPr lang="en-US" dirty="0" err="1"/>
              <a:t>gravitationnelles</a:t>
            </a:r>
            <a:endParaRPr lang="en-US" dirty="0"/>
          </a:p>
          <a:p>
            <a:pPr lvl="1"/>
            <a:r>
              <a:rPr lang="en-US" dirty="0"/>
              <a:t>Travail </a:t>
            </a:r>
            <a:r>
              <a:rPr lang="en-US" dirty="0" err="1"/>
              <a:t>en</a:t>
            </a:r>
            <a:r>
              <a:rPr lang="en-US" dirty="0"/>
              <a:t> </a:t>
            </a:r>
            <a:r>
              <a:rPr lang="en-US" dirty="0" err="1"/>
              <a:t>groupe</a:t>
            </a:r>
            <a:r>
              <a:rPr lang="en-US" dirty="0"/>
              <a:t>: étude de </a:t>
            </a:r>
            <a:r>
              <a:rPr lang="en-US" dirty="0" err="1"/>
              <a:t>cas</a:t>
            </a:r>
            <a:r>
              <a:rPr lang="en-US" dirty="0"/>
              <a:t> d’un </a:t>
            </a:r>
            <a:r>
              <a:rPr lang="en-US" dirty="0" err="1"/>
              <a:t>projet</a:t>
            </a:r>
            <a:r>
              <a:rPr lang="en-US" dirty="0"/>
              <a:t> de grand instrument, restitution </a:t>
            </a:r>
            <a:r>
              <a:rPr lang="en-US" dirty="0" err="1"/>
              <a:t>en</a:t>
            </a:r>
            <a:r>
              <a:rPr lang="en-US" dirty="0"/>
              <a:t> session </a:t>
            </a:r>
            <a:r>
              <a:rPr lang="en-US" dirty="0" err="1"/>
              <a:t>orale</a:t>
            </a:r>
            <a:r>
              <a:rPr lang="en-US" dirty="0"/>
              <a:t> </a:t>
            </a:r>
            <a:r>
              <a:rPr lang="en-US" dirty="0" err="1"/>
              <a:t>devant</a:t>
            </a:r>
            <a:r>
              <a:rPr lang="en-US" dirty="0"/>
              <a:t> jury</a:t>
            </a:r>
          </a:p>
          <a:p>
            <a:pPr lvl="1"/>
            <a:r>
              <a:rPr lang="en-US" dirty="0" err="1"/>
              <a:t>Visite</a:t>
            </a:r>
            <a:r>
              <a:rPr lang="en-US" dirty="0"/>
              <a:t> d’un grand </a:t>
            </a:r>
            <a:r>
              <a:rPr lang="en-US" dirty="0" err="1"/>
              <a:t>laboratoire</a:t>
            </a:r>
            <a:r>
              <a:rPr lang="en-US" dirty="0"/>
              <a:t> (CERN)</a:t>
            </a:r>
          </a:p>
          <a:p>
            <a:r>
              <a:rPr lang="en-US" dirty="0"/>
              <a:t>Une école </a:t>
            </a:r>
            <a:r>
              <a:rPr lang="en-US" dirty="0" err="1"/>
              <a:t>résidentielle</a:t>
            </a:r>
            <a:r>
              <a:rPr lang="en-US" dirty="0"/>
              <a:t> et intensive (5 </a:t>
            </a:r>
            <a:r>
              <a:rPr lang="en-US" dirty="0" err="1"/>
              <a:t>jours</a:t>
            </a:r>
            <a:r>
              <a:rPr lang="en-US" dirty="0"/>
              <a:t>) au </a:t>
            </a:r>
            <a:r>
              <a:rPr lang="en-US" dirty="0" err="1"/>
              <a:t>recrutement</a:t>
            </a:r>
            <a:r>
              <a:rPr lang="en-US" dirty="0"/>
              <a:t> international (</a:t>
            </a:r>
            <a:r>
              <a:rPr lang="en-US" dirty="0" err="1"/>
              <a:t>enseignement</a:t>
            </a:r>
            <a:r>
              <a:rPr lang="en-US" dirty="0"/>
              <a:t> </a:t>
            </a:r>
            <a:r>
              <a:rPr lang="en-US" dirty="0" err="1"/>
              <a:t>en</a:t>
            </a:r>
            <a:r>
              <a:rPr lang="en-US" dirty="0"/>
              <a:t> </a:t>
            </a:r>
            <a:r>
              <a:rPr lang="en-US" dirty="0" err="1"/>
              <a:t>Anglais</a:t>
            </a:r>
            <a:r>
              <a:rPr lang="en-US" dirty="0"/>
              <a:t>) </a:t>
            </a:r>
          </a:p>
          <a:p>
            <a:r>
              <a:rPr lang="en-US" dirty="0"/>
              <a:t>Un </a:t>
            </a:r>
            <a:r>
              <a:rPr lang="en-US" dirty="0" err="1"/>
              <a:t>modèle</a:t>
            </a:r>
            <a:r>
              <a:rPr lang="en-US" dirty="0"/>
              <a:t> d’affaires </a:t>
            </a:r>
            <a:r>
              <a:rPr lang="en-US" dirty="0" err="1"/>
              <a:t>basé</a:t>
            </a:r>
            <a:r>
              <a:rPr lang="en-US" dirty="0"/>
              <a:t> sur le </a:t>
            </a:r>
            <a:r>
              <a:rPr lang="en-US" dirty="0" err="1"/>
              <a:t>bénévolat</a:t>
            </a:r>
            <a:r>
              <a:rPr lang="en-US" dirty="0"/>
              <a:t> des </a:t>
            </a:r>
            <a:r>
              <a:rPr lang="en-US" dirty="0" err="1"/>
              <a:t>enseignants</a:t>
            </a:r>
            <a:r>
              <a:rPr lang="en-US" dirty="0"/>
              <a:t> (à </a:t>
            </a:r>
            <a:r>
              <a:rPr lang="en-US" dirty="0" err="1"/>
              <a:t>titre</a:t>
            </a:r>
            <a:r>
              <a:rPr lang="en-US" dirty="0"/>
              <a:t> </a:t>
            </a:r>
            <a:r>
              <a:rPr lang="en-US" dirty="0" err="1"/>
              <a:t>individuel</a:t>
            </a:r>
            <a:r>
              <a:rPr lang="en-US" dirty="0"/>
              <a:t> et </a:t>
            </a:r>
            <a:r>
              <a:rPr lang="en-US" dirty="0" err="1"/>
              <a:t>institutionnel</a:t>
            </a:r>
            <a:r>
              <a:rPr lang="en-US" dirty="0"/>
              <a:t>) pour </a:t>
            </a:r>
            <a:r>
              <a:rPr lang="en-US" dirty="0" err="1"/>
              <a:t>contenir</a:t>
            </a:r>
            <a:r>
              <a:rPr lang="en-US" dirty="0"/>
              <a:t> les </a:t>
            </a:r>
            <a:r>
              <a:rPr lang="en-US" dirty="0" err="1"/>
              <a:t>coûts</a:t>
            </a:r>
            <a:r>
              <a:rPr lang="en-US" dirty="0"/>
              <a:t> </a:t>
            </a:r>
          </a:p>
        </p:txBody>
      </p:sp>
      <p:sp>
        <p:nvSpPr>
          <p:cNvPr id="4" name="Date Placeholder 3">
            <a:extLst>
              <a:ext uri="{FF2B5EF4-FFF2-40B4-BE49-F238E27FC236}">
                <a16:creationId xmlns:a16="http://schemas.microsoft.com/office/drawing/2014/main" id="{04D4D44F-70F9-A1C7-F3BF-621B7B2E5E4A}"/>
              </a:ext>
            </a:extLst>
          </p:cNvPr>
          <p:cNvSpPr>
            <a:spLocks noGrp="1"/>
          </p:cNvSpPr>
          <p:nvPr>
            <p:ph type="dt" sz="half" idx="10"/>
          </p:nvPr>
        </p:nvSpPr>
        <p:spPr/>
        <p:txBody>
          <a:bodyPr/>
          <a:lstStyle/>
          <a:p>
            <a:r>
              <a:rPr lang="en-US"/>
              <a:t>Ph. Lebrun</a:t>
            </a:r>
            <a:endParaRPr lang="en-GB"/>
          </a:p>
        </p:txBody>
      </p:sp>
      <p:sp>
        <p:nvSpPr>
          <p:cNvPr id="5" name="Footer Placeholder 4">
            <a:extLst>
              <a:ext uri="{FF2B5EF4-FFF2-40B4-BE49-F238E27FC236}">
                <a16:creationId xmlns:a16="http://schemas.microsoft.com/office/drawing/2014/main" id="{5B479804-8447-8B21-3A72-3B75973DFC59}"/>
              </a:ext>
            </a:extLst>
          </p:cNvPr>
          <p:cNvSpPr>
            <a:spLocks noGrp="1"/>
          </p:cNvSpPr>
          <p:nvPr>
            <p:ph type="ftr" sz="quarter" idx="11"/>
          </p:nvPr>
        </p:nvSpPr>
        <p:spPr/>
        <p:txBody>
          <a:bodyPr/>
          <a:lstStyle/>
          <a:p>
            <a:r>
              <a:rPr lang="fr-FR"/>
              <a:t>Journées Accélérateurs de la SFP 2025</a:t>
            </a:r>
            <a:endParaRPr lang="en-GB"/>
          </a:p>
        </p:txBody>
      </p:sp>
      <p:sp>
        <p:nvSpPr>
          <p:cNvPr id="6" name="Slide Number Placeholder 5">
            <a:extLst>
              <a:ext uri="{FF2B5EF4-FFF2-40B4-BE49-F238E27FC236}">
                <a16:creationId xmlns:a16="http://schemas.microsoft.com/office/drawing/2014/main" id="{7784E8FB-99E3-59C6-F813-F0BA4ED93AF4}"/>
              </a:ext>
            </a:extLst>
          </p:cNvPr>
          <p:cNvSpPr>
            <a:spLocks noGrp="1"/>
          </p:cNvSpPr>
          <p:nvPr>
            <p:ph type="sldNum" sz="quarter" idx="12"/>
          </p:nvPr>
        </p:nvSpPr>
        <p:spPr/>
        <p:txBody>
          <a:bodyPr/>
          <a:lstStyle/>
          <a:p>
            <a:fld id="{6EF63E83-424B-4907-9CFC-9E52DEF42CE5}" type="slidenum">
              <a:rPr lang="en-GB" smtClean="0"/>
              <a:t>7</a:t>
            </a:fld>
            <a:endParaRPr lang="en-GB"/>
          </a:p>
        </p:txBody>
      </p:sp>
    </p:spTree>
    <p:extLst>
      <p:ext uri="{BB962C8B-B14F-4D97-AF65-F5344CB8AC3E}">
        <p14:creationId xmlns:p14="http://schemas.microsoft.com/office/powerpoint/2010/main" val="3041765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9B9D5-3D93-F4AC-B69D-9CA7A15CFA2F}"/>
              </a:ext>
            </a:extLst>
          </p:cNvPr>
          <p:cNvSpPr>
            <a:spLocks noGrp="1"/>
          </p:cNvSpPr>
          <p:nvPr>
            <p:ph type="title"/>
          </p:nvPr>
        </p:nvSpPr>
        <p:spPr/>
        <p:txBody>
          <a:bodyPr/>
          <a:lstStyle/>
          <a:p>
            <a:r>
              <a:rPr lang="fr-CH" dirty="0"/>
              <a:t>TOSCA: programme 2025</a:t>
            </a:r>
            <a:endParaRPr lang="en-US" dirty="0"/>
          </a:p>
        </p:txBody>
      </p:sp>
      <p:graphicFrame>
        <p:nvGraphicFramePr>
          <p:cNvPr id="9" name="Content Placeholder 8">
            <a:extLst>
              <a:ext uri="{FF2B5EF4-FFF2-40B4-BE49-F238E27FC236}">
                <a16:creationId xmlns:a16="http://schemas.microsoft.com/office/drawing/2014/main" id="{1040A67F-BEDC-4A0C-E0E9-86BCCF30FB73}"/>
              </a:ext>
            </a:extLst>
          </p:cNvPr>
          <p:cNvGraphicFramePr>
            <a:graphicFrameLocks noGrp="1"/>
          </p:cNvGraphicFramePr>
          <p:nvPr>
            <p:ph idx="1"/>
            <p:extLst>
              <p:ext uri="{D42A27DB-BD31-4B8C-83A1-F6EECF244321}">
                <p14:modId xmlns:p14="http://schemas.microsoft.com/office/powerpoint/2010/main" val="2269586066"/>
              </p:ext>
            </p:extLst>
          </p:nvPr>
        </p:nvGraphicFramePr>
        <p:xfrm>
          <a:off x="196948" y="1055079"/>
          <a:ext cx="11830931" cy="5141734"/>
        </p:xfrm>
        <a:graphic>
          <a:graphicData uri="http://schemas.openxmlformats.org/drawingml/2006/table">
            <a:tbl>
              <a:tblPr firstRow="1" bandRow="1">
                <a:effectLst/>
                <a:tableStyleId>{5940675A-B579-460E-94D1-54222C63F5DA}</a:tableStyleId>
              </a:tblPr>
              <a:tblGrid>
                <a:gridCol w="2349304">
                  <a:extLst>
                    <a:ext uri="{9D8B030D-6E8A-4147-A177-3AD203B41FA5}">
                      <a16:colId xmlns:a16="http://schemas.microsoft.com/office/drawing/2014/main" val="3854692814"/>
                    </a:ext>
                  </a:extLst>
                </a:gridCol>
                <a:gridCol w="2374984">
                  <a:extLst>
                    <a:ext uri="{9D8B030D-6E8A-4147-A177-3AD203B41FA5}">
                      <a16:colId xmlns:a16="http://schemas.microsoft.com/office/drawing/2014/main" val="2632759469"/>
                    </a:ext>
                  </a:extLst>
                </a:gridCol>
                <a:gridCol w="2368881">
                  <a:extLst>
                    <a:ext uri="{9D8B030D-6E8A-4147-A177-3AD203B41FA5}">
                      <a16:colId xmlns:a16="http://schemas.microsoft.com/office/drawing/2014/main" val="611378132"/>
                    </a:ext>
                  </a:extLst>
                </a:gridCol>
                <a:gridCol w="2368881">
                  <a:extLst>
                    <a:ext uri="{9D8B030D-6E8A-4147-A177-3AD203B41FA5}">
                      <a16:colId xmlns:a16="http://schemas.microsoft.com/office/drawing/2014/main" val="2516309008"/>
                    </a:ext>
                  </a:extLst>
                </a:gridCol>
                <a:gridCol w="2368881">
                  <a:extLst>
                    <a:ext uri="{9D8B030D-6E8A-4147-A177-3AD203B41FA5}">
                      <a16:colId xmlns:a16="http://schemas.microsoft.com/office/drawing/2014/main" val="4237651194"/>
                    </a:ext>
                  </a:extLst>
                </a:gridCol>
              </a:tblGrid>
              <a:tr h="583801">
                <a:tc>
                  <a:txBody>
                    <a:bodyPr/>
                    <a:lstStyle/>
                    <a:p>
                      <a:pPr algn="ctr"/>
                      <a:r>
                        <a:rPr lang="fr-CH" dirty="0">
                          <a:latin typeface="Tahoma" panose="020B0604030504040204" pitchFamily="34" charset="0"/>
                          <a:ea typeface="Tahoma" panose="020B0604030504040204" pitchFamily="34" charset="0"/>
                          <a:cs typeface="Tahoma" panose="020B0604030504040204" pitchFamily="34" charset="0"/>
                        </a:rPr>
                        <a:t>Lundi</a:t>
                      </a:r>
                      <a:endParaRPr lang="en-GB"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CH" dirty="0">
                          <a:latin typeface="Tahoma" panose="020B0604030504040204" pitchFamily="34" charset="0"/>
                          <a:ea typeface="Tahoma" panose="020B0604030504040204" pitchFamily="34" charset="0"/>
                          <a:cs typeface="Tahoma" panose="020B0604030504040204" pitchFamily="34" charset="0"/>
                        </a:rPr>
                        <a:t>Mardi</a:t>
                      </a:r>
                      <a:endParaRPr lang="en-GB"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CH" dirty="0">
                          <a:latin typeface="Tahoma" panose="020B0604030504040204" pitchFamily="34" charset="0"/>
                          <a:ea typeface="Tahoma" panose="020B0604030504040204" pitchFamily="34" charset="0"/>
                          <a:cs typeface="Tahoma" panose="020B0604030504040204" pitchFamily="34" charset="0"/>
                        </a:rPr>
                        <a:t>Mercredi</a:t>
                      </a:r>
                      <a:endParaRPr lang="en-GB"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CH" dirty="0">
                          <a:latin typeface="Tahoma" panose="020B0604030504040204" pitchFamily="34" charset="0"/>
                          <a:ea typeface="Tahoma" panose="020B0604030504040204" pitchFamily="34" charset="0"/>
                          <a:cs typeface="Tahoma" panose="020B0604030504040204" pitchFamily="34" charset="0"/>
                        </a:rPr>
                        <a:t>Jeudi</a:t>
                      </a:r>
                      <a:endParaRPr lang="en-GB"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CH" dirty="0">
                          <a:latin typeface="Tahoma" panose="020B0604030504040204" pitchFamily="34" charset="0"/>
                          <a:ea typeface="Tahoma" panose="020B0604030504040204" pitchFamily="34" charset="0"/>
                          <a:cs typeface="Tahoma" panose="020B0604030504040204" pitchFamily="34" charset="0"/>
                        </a:rPr>
                        <a:t>Vendredi</a:t>
                      </a:r>
                      <a:endParaRPr lang="en-GB"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3422878460"/>
                  </a:ext>
                </a:extLst>
              </a:tr>
              <a:tr h="640089">
                <a:tc>
                  <a:txBody>
                    <a:bodyPr/>
                    <a:lstStyle/>
                    <a:p>
                      <a:pPr algn="ctr"/>
                      <a:r>
                        <a:rPr lang="fr-CH" sz="1400" dirty="0">
                          <a:latin typeface="Tahoma" panose="020B0604030504040204" pitchFamily="34" charset="0"/>
                          <a:ea typeface="Tahoma" panose="020B0604030504040204" pitchFamily="34" charset="0"/>
                          <a:cs typeface="Tahoma" panose="020B0604030504040204" pitchFamily="34" charset="0"/>
                        </a:rPr>
                        <a:t>Bienvenue et présentation</a:t>
                      </a:r>
                    </a:p>
                    <a:p>
                      <a:pPr algn="ctr"/>
                      <a:r>
                        <a:rPr lang="fr-CH" sz="1400" dirty="0">
                          <a:latin typeface="Tahoma" panose="020B0604030504040204" pitchFamily="34" charset="0"/>
                          <a:ea typeface="Tahoma" panose="020B0604030504040204" pitchFamily="34" charset="0"/>
                          <a:cs typeface="Tahoma" panose="020B0604030504040204" pitchFamily="34" charset="0"/>
                        </a:rPr>
                        <a:t>de l’école</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solidFill>
                      <a:srgbClr val="FFCCFF"/>
                    </a:solidFill>
                  </a:tcPr>
                </a:tc>
                <a:tc>
                  <a:txBody>
                    <a:bodyPr/>
                    <a:lstStyle/>
                    <a:p>
                      <a:pPr algn="ctr"/>
                      <a:r>
                        <a:rPr lang="fr-CH" sz="1400" dirty="0">
                          <a:latin typeface="Tahoma" panose="020B0604030504040204" pitchFamily="34" charset="0"/>
                          <a:ea typeface="Tahoma" panose="020B0604030504040204" pitchFamily="34" charset="0"/>
                          <a:cs typeface="Tahoma" panose="020B0604030504040204" pitchFamily="34" charset="0"/>
                        </a:rPr>
                        <a:t>Technical </a:t>
                      </a:r>
                      <a:r>
                        <a:rPr lang="fr-CH" sz="1400" dirty="0" err="1">
                          <a:latin typeface="Tahoma" panose="020B0604030504040204" pitchFamily="34" charset="0"/>
                          <a:ea typeface="Tahoma" panose="020B0604030504040204" pitchFamily="34" charset="0"/>
                          <a:cs typeface="Tahoma" panose="020B0604030504040204" pitchFamily="34" charset="0"/>
                        </a:rPr>
                        <a:t>definition</a:t>
                      </a:r>
                      <a:r>
                        <a:rPr lang="fr-CH" sz="1400" dirty="0">
                          <a:latin typeface="Tahoma" panose="020B0604030504040204" pitchFamily="34" charset="0"/>
                          <a:ea typeface="Tahoma" panose="020B0604030504040204" pitchFamily="34" charset="0"/>
                          <a:cs typeface="Tahoma" panose="020B0604030504040204" pitchFamily="34" charset="0"/>
                        </a:rPr>
                        <a:t>, phases &amp; life cycle of </a:t>
                      </a:r>
                      <a:r>
                        <a:rPr lang="fr-CH" sz="1400" dirty="0" err="1">
                          <a:latin typeface="Tahoma" panose="020B0604030504040204" pitchFamily="34" charset="0"/>
                          <a:ea typeface="Tahoma" panose="020B0604030504040204" pitchFamily="34" charset="0"/>
                          <a:cs typeface="Tahoma" panose="020B0604030504040204" pitchFamily="34" charset="0"/>
                        </a:rPr>
                        <a:t>project</a:t>
                      </a:r>
                      <a:endParaRPr lang="fr-CH" sz="1400" dirty="0">
                        <a:latin typeface="Tahoma" panose="020B0604030504040204" pitchFamily="34" charset="0"/>
                        <a:ea typeface="Tahoma" panose="020B0604030504040204" pitchFamily="34" charset="0"/>
                        <a:cs typeface="Tahoma" panose="020B0604030504040204" pitchFamily="34" charset="0"/>
                      </a:endParaRPr>
                    </a:p>
                    <a:p>
                      <a:pPr algn="ctr"/>
                      <a:r>
                        <a:rPr lang="fr-CH" sz="1400" i="1" dirty="0">
                          <a:latin typeface="Tahoma" panose="020B0604030504040204" pitchFamily="34" charset="0"/>
                          <a:ea typeface="Tahoma" panose="020B0604030504040204" pitchFamily="34" charset="0"/>
                          <a:cs typeface="Tahoma" panose="020B0604030504040204" pitchFamily="34" charset="0"/>
                        </a:rPr>
                        <a:t>A. Perin (CERN)</a:t>
                      </a:r>
                      <a:endParaRPr lang="en-GB" sz="1400" i="1" dirty="0">
                        <a:latin typeface="Tahoma" panose="020B0604030504040204" pitchFamily="34" charset="0"/>
                        <a:ea typeface="Tahoma" panose="020B0604030504040204" pitchFamily="34" charset="0"/>
                        <a:cs typeface="Tahoma" panose="020B0604030504040204" pitchFamily="34" charset="0"/>
                      </a:endParaRPr>
                    </a:p>
                  </a:txBody>
                  <a:tcPr>
                    <a:solidFill>
                      <a:srgbClr val="CCECFF"/>
                    </a:solidFill>
                  </a:tcPr>
                </a:tc>
                <a:tc>
                  <a:txBody>
                    <a:bodyPr/>
                    <a:lstStyle/>
                    <a:p>
                      <a:pPr algn="ctr"/>
                      <a:r>
                        <a:rPr lang="fr-CH" sz="1400" dirty="0" err="1">
                          <a:latin typeface="Tahoma" panose="020B0604030504040204" pitchFamily="34" charset="0"/>
                          <a:ea typeface="Tahoma" panose="020B0604030504040204" pitchFamily="34" charset="0"/>
                          <a:cs typeface="Tahoma" panose="020B0604030504040204" pitchFamily="34" charset="0"/>
                        </a:rPr>
                        <a:t>Procurement</a:t>
                      </a:r>
                      <a:r>
                        <a:rPr lang="fr-CH" sz="1400" dirty="0">
                          <a:latin typeface="Tahoma" panose="020B0604030504040204" pitchFamily="34" charset="0"/>
                          <a:ea typeface="Tahoma" panose="020B0604030504040204" pitchFamily="34" charset="0"/>
                          <a:cs typeface="Tahoma" panose="020B0604030504040204" pitchFamily="34" charset="0"/>
                        </a:rPr>
                        <a:t>: </a:t>
                      </a:r>
                      <a:r>
                        <a:rPr lang="fr-CH" sz="1400" dirty="0" err="1">
                          <a:latin typeface="Tahoma" panose="020B0604030504040204" pitchFamily="34" charset="0"/>
                          <a:ea typeface="Tahoma" panose="020B0604030504040204" pitchFamily="34" charset="0"/>
                          <a:cs typeface="Tahoma" panose="020B0604030504040204" pitchFamily="34" charset="0"/>
                        </a:rPr>
                        <a:t>specification</a:t>
                      </a:r>
                      <a:r>
                        <a:rPr lang="fr-CH" sz="1400" dirty="0">
                          <a:latin typeface="Tahoma" panose="020B0604030504040204" pitchFamily="34" charset="0"/>
                          <a:ea typeface="Tahoma" panose="020B0604030504040204" pitchFamily="34" charset="0"/>
                          <a:cs typeface="Tahoma" panose="020B0604030504040204" pitchFamily="34" charset="0"/>
                        </a:rPr>
                        <a:t>, </a:t>
                      </a:r>
                      <a:r>
                        <a:rPr lang="fr-CH" sz="1400" dirty="0" err="1">
                          <a:latin typeface="Tahoma" panose="020B0604030504040204" pitchFamily="34" charset="0"/>
                          <a:ea typeface="Tahoma" panose="020B0604030504040204" pitchFamily="34" charset="0"/>
                          <a:cs typeface="Tahoma" panose="020B0604030504040204" pitchFamily="34" charset="0"/>
                        </a:rPr>
                        <a:t>tendering</a:t>
                      </a:r>
                      <a:r>
                        <a:rPr lang="fr-CH" sz="1400" dirty="0">
                          <a:latin typeface="Tahoma" panose="020B0604030504040204" pitchFamily="34" charset="0"/>
                          <a:ea typeface="Tahoma" panose="020B0604030504040204" pitchFamily="34" charset="0"/>
                          <a:cs typeface="Tahoma" panose="020B0604030504040204" pitchFamily="34" charset="0"/>
                        </a:rPr>
                        <a:t> &amp; </a:t>
                      </a:r>
                      <a:r>
                        <a:rPr lang="fr-CH" sz="1400" dirty="0" err="1">
                          <a:latin typeface="Tahoma" panose="020B0604030504040204" pitchFamily="34" charset="0"/>
                          <a:ea typeface="Tahoma" panose="020B0604030504040204" pitchFamily="34" charset="0"/>
                          <a:cs typeface="Tahoma" panose="020B0604030504040204" pitchFamily="34" charset="0"/>
                        </a:rPr>
                        <a:t>contract</a:t>
                      </a:r>
                      <a:endParaRPr lang="fr-CH" sz="1400" dirty="0">
                        <a:latin typeface="Tahoma" panose="020B0604030504040204" pitchFamily="34" charset="0"/>
                        <a:ea typeface="Tahoma" panose="020B0604030504040204" pitchFamily="34" charset="0"/>
                        <a:cs typeface="Tahoma" panose="020B0604030504040204" pitchFamily="34" charset="0"/>
                      </a:endParaRPr>
                    </a:p>
                    <a:p>
                      <a:pPr algn="ctr"/>
                      <a:r>
                        <a:rPr lang="fr-CH" sz="1400" i="1" dirty="0">
                          <a:latin typeface="Tahoma" panose="020B0604030504040204" pitchFamily="34" charset="0"/>
                          <a:ea typeface="Tahoma" panose="020B0604030504040204" pitchFamily="34" charset="0"/>
                          <a:cs typeface="Tahoma" panose="020B0604030504040204" pitchFamily="34" charset="0"/>
                        </a:rPr>
                        <a:t>A. </a:t>
                      </a:r>
                      <a:r>
                        <a:rPr lang="fr-CH" sz="1400" i="1" dirty="0" err="1">
                          <a:latin typeface="Tahoma" panose="020B0604030504040204" pitchFamily="34" charset="0"/>
                          <a:ea typeface="Tahoma" panose="020B0604030504040204" pitchFamily="34" charset="0"/>
                          <a:cs typeface="Tahoma" panose="020B0604030504040204" pitchFamily="34" charset="0"/>
                        </a:rPr>
                        <a:t>Unnervik</a:t>
                      </a:r>
                      <a:r>
                        <a:rPr lang="fr-CH" sz="1400" i="1" dirty="0">
                          <a:latin typeface="Tahoma" panose="020B0604030504040204" pitchFamily="34" charset="0"/>
                          <a:ea typeface="Tahoma" panose="020B0604030504040204" pitchFamily="34" charset="0"/>
                          <a:cs typeface="Tahoma" panose="020B0604030504040204" pitchFamily="34" charset="0"/>
                        </a:rPr>
                        <a:t> (CERN)</a:t>
                      </a:r>
                      <a:endParaRPr lang="en-GB" sz="1400" i="1" dirty="0">
                        <a:latin typeface="Tahoma" panose="020B0604030504040204" pitchFamily="34" charset="0"/>
                        <a:ea typeface="Tahoma" panose="020B0604030504040204" pitchFamily="34" charset="0"/>
                        <a:cs typeface="Tahoma" panose="020B0604030504040204" pitchFamily="34" charset="0"/>
                      </a:endParaRPr>
                    </a:p>
                  </a:txBody>
                  <a:tcPr>
                    <a:solidFill>
                      <a:srgbClr val="CCE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400" dirty="0">
                          <a:latin typeface="Tahoma" panose="020B0604030504040204" pitchFamily="34" charset="0"/>
                          <a:ea typeface="Tahoma" panose="020B0604030504040204" pitchFamily="34" charset="0"/>
                          <a:cs typeface="Tahoma" panose="020B0604030504040204" pitchFamily="34" charset="0"/>
                        </a:rPr>
                        <a:t>Travail en groupe</a:t>
                      </a:r>
                      <a:endParaRPr lang="en-GB" sz="1400" dirty="0">
                        <a:latin typeface="Tahoma" panose="020B0604030504040204" pitchFamily="34" charset="0"/>
                        <a:ea typeface="Tahoma" panose="020B0604030504040204" pitchFamily="34" charset="0"/>
                        <a:cs typeface="Tahoma" panose="020B0604030504040204" pitchFamily="34" charset="0"/>
                      </a:endParaRP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txBody>
                  <a:tcPr>
                    <a:solidFill>
                      <a:schemeClr val="accent2">
                        <a:lumMod val="40000"/>
                        <a:lumOff val="60000"/>
                      </a:schemeClr>
                    </a:solidFill>
                  </a:tcPr>
                </a:tc>
                <a:tc rowSpan="2">
                  <a:txBody>
                    <a:bodyPr/>
                    <a:lstStyle/>
                    <a:p>
                      <a:pPr algn="ctr"/>
                      <a:r>
                        <a:rPr lang="fr-CH" sz="1400" dirty="0">
                          <a:latin typeface="Tahoma" panose="020B0604030504040204" pitchFamily="34" charset="0"/>
                          <a:ea typeface="Tahoma" panose="020B0604030504040204" pitchFamily="34" charset="0"/>
                          <a:cs typeface="Tahoma" panose="020B0604030504040204" pitchFamily="34" charset="0"/>
                        </a:rPr>
                        <a:t>Présentations orales des groupes de travail</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solidFill>
                      <a:srgbClr val="FFCCFF"/>
                    </a:solidFill>
                  </a:tcPr>
                </a:tc>
                <a:extLst>
                  <a:ext uri="{0D108BD9-81ED-4DB2-BD59-A6C34878D82A}">
                    <a16:rowId xmlns:a16="http://schemas.microsoft.com/office/drawing/2014/main" val="1331430416"/>
                  </a:ext>
                </a:extLst>
              </a:tr>
              <a:tr h="583801">
                <a:tc>
                  <a:txBody>
                    <a:bodyPr/>
                    <a:lstStyle/>
                    <a:p>
                      <a:pPr algn="ctr"/>
                      <a:r>
                        <a:rPr lang="fr-CH" sz="1400" dirty="0" err="1">
                          <a:latin typeface="Tahoma" panose="020B0604030504040204" pitchFamily="34" charset="0"/>
                          <a:ea typeface="Tahoma" panose="020B0604030504040204" pitchFamily="34" charset="0"/>
                          <a:cs typeface="Tahoma" panose="020B0604030504040204" pitchFamily="34" charset="0"/>
                        </a:rPr>
                        <a:t>What</a:t>
                      </a:r>
                      <a:r>
                        <a:rPr lang="fr-CH" sz="1400" dirty="0">
                          <a:latin typeface="Tahoma" panose="020B0604030504040204" pitchFamily="34" charset="0"/>
                          <a:ea typeface="Tahoma" panose="020B0604030504040204" pitchFamily="34" charset="0"/>
                          <a:cs typeface="Tahoma" panose="020B0604030504040204" pitchFamily="34" charset="0"/>
                        </a:rPr>
                        <a:t> </a:t>
                      </a:r>
                      <a:r>
                        <a:rPr lang="fr-CH" sz="1400" dirty="0" err="1">
                          <a:latin typeface="Tahoma" panose="020B0604030504040204" pitchFamily="34" charset="0"/>
                          <a:ea typeface="Tahoma" panose="020B0604030504040204" pitchFamily="34" charset="0"/>
                          <a:cs typeface="Tahoma" panose="020B0604030504040204" pitchFamily="34" charset="0"/>
                        </a:rPr>
                        <a:t>is</a:t>
                      </a:r>
                      <a:r>
                        <a:rPr lang="fr-CH" sz="1400" dirty="0">
                          <a:latin typeface="Tahoma" panose="020B0604030504040204" pitchFamily="34" charset="0"/>
                          <a:ea typeface="Tahoma" panose="020B0604030504040204" pitchFamily="34" charset="0"/>
                          <a:cs typeface="Tahoma" panose="020B0604030504040204" pitchFamily="34" charset="0"/>
                        </a:rPr>
                        <a:t> </a:t>
                      </a:r>
                      <a:r>
                        <a:rPr lang="fr-CH" sz="1400" dirty="0" err="1">
                          <a:latin typeface="Tahoma" panose="020B0604030504040204" pitchFamily="34" charset="0"/>
                          <a:ea typeface="Tahoma" panose="020B0604030504040204" pitchFamily="34" charset="0"/>
                          <a:cs typeface="Tahoma" panose="020B0604030504040204" pitchFamily="34" charset="0"/>
                        </a:rPr>
                        <a:t>megascience</a:t>
                      </a:r>
                      <a:r>
                        <a:rPr lang="fr-CH" sz="1400" dirty="0">
                          <a:latin typeface="Tahoma" panose="020B0604030504040204" pitchFamily="34" charset="0"/>
                          <a:ea typeface="Tahoma" panose="020B0604030504040204" pitchFamily="34" charset="0"/>
                          <a:cs typeface="Tahoma" panose="020B0604030504040204" pitchFamily="34" charset="0"/>
                        </a:rPr>
                        <a:t>?</a:t>
                      </a:r>
                    </a:p>
                    <a:p>
                      <a:pPr algn="ctr"/>
                      <a:r>
                        <a:rPr lang="fr-CH" sz="1400" i="1" dirty="0">
                          <a:latin typeface="Tahoma" panose="020B0604030504040204" pitchFamily="34" charset="0"/>
                          <a:ea typeface="Tahoma" panose="020B0604030504040204" pitchFamily="34" charset="0"/>
                          <a:cs typeface="Tahoma" panose="020B0604030504040204" pitchFamily="34" charset="0"/>
                        </a:rPr>
                        <a:t>F. Ferroni (INFN)</a:t>
                      </a:r>
                      <a:endParaRPr lang="en-GB" sz="1400" i="1" dirty="0">
                        <a:latin typeface="Tahoma" panose="020B0604030504040204" pitchFamily="34" charset="0"/>
                        <a:ea typeface="Tahoma" panose="020B0604030504040204" pitchFamily="34" charset="0"/>
                        <a:cs typeface="Tahoma" panose="020B0604030504040204" pitchFamily="34" charset="0"/>
                      </a:endParaRPr>
                    </a:p>
                  </a:txBody>
                  <a:tcPr>
                    <a:solidFill>
                      <a:srgbClr val="CCECFF"/>
                    </a:solidFill>
                  </a:tcPr>
                </a:tc>
                <a:tc>
                  <a:txBody>
                    <a:bodyPr/>
                    <a:lstStyle/>
                    <a:p>
                      <a:pPr algn="ctr"/>
                      <a:r>
                        <a:rPr lang="fr-CH" sz="1400" dirty="0" err="1">
                          <a:latin typeface="Tahoma" panose="020B0604030504040204" pitchFamily="34" charset="0"/>
                          <a:ea typeface="Tahoma" panose="020B0604030504040204" pitchFamily="34" charset="0"/>
                          <a:cs typeface="Tahoma" panose="020B0604030504040204" pitchFamily="34" charset="0"/>
                        </a:rPr>
                        <a:t>Governance</a:t>
                      </a:r>
                      <a:r>
                        <a:rPr lang="fr-CH" sz="1400" dirty="0">
                          <a:latin typeface="Tahoma" panose="020B0604030504040204" pitchFamily="34" charset="0"/>
                          <a:ea typeface="Tahoma" panose="020B0604030504040204" pitchFamily="34" charset="0"/>
                          <a:cs typeface="Tahoma" panose="020B0604030504040204" pitchFamily="34" charset="0"/>
                        </a:rPr>
                        <a:t>, </a:t>
                      </a:r>
                      <a:r>
                        <a:rPr lang="fr-CH" sz="1400" dirty="0" err="1">
                          <a:latin typeface="Tahoma" panose="020B0604030504040204" pitchFamily="34" charset="0"/>
                          <a:ea typeface="Tahoma" panose="020B0604030504040204" pitchFamily="34" charset="0"/>
                          <a:cs typeface="Tahoma" panose="020B0604030504040204" pitchFamily="34" charset="0"/>
                        </a:rPr>
                        <a:t>organization</a:t>
                      </a:r>
                      <a:r>
                        <a:rPr lang="fr-CH" sz="1400" dirty="0">
                          <a:latin typeface="Tahoma" panose="020B0604030504040204" pitchFamily="34" charset="0"/>
                          <a:ea typeface="Tahoma" panose="020B0604030504040204" pitchFamily="34" charset="0"/>
                          <a:cs typeface="Tahoma" panose="020B0604030504040204" pitchFamily="34" charset="0"/>
                        </a:rPr>
                        <a:t>, structure</a:t>
                      </a:r>
                    </a:p>
                    <a:p>
                      <a:pPr algn="ctr"/>
                      <a:r>
                        <a:rPr lang="fr-CH" sz="1400" i="1" dirty="0">
                          <a:latin typeface="Tahoma" panose="020B0604030504040204" pitchFamily="34" charset="0"/>
                          <a:ea typeface="Tahoma" panose="020B0604030504040204" pitchFamily="34" charset="0"/>
                          <a:cs typeface="Tahoma" panose="020B0604030504040204" pitchFamily="34" charset="0"/>
                        </a:rPr>
                        <a:t>A. Falone (INFN)</a:t>
                      </a:r>
                      <a:endParaRPr lang="en-GB" sz="1400" i="1" dirty="0">
                        <a:latin typeface="Tahoma" panose="020B0604030504040204" pitchFamily="34" charset="0"/>
                        <a:ea typeface="Tahoma" panose="020B0604030504040204" pitchFamily="34" charset="0"/>
                        <a:cs typeface="Tahoma" panose="020B0604030504040204" pitchFamily="34" charset="0"/>
                      </a:endParaRPr>
                    </a:p>
                  </a:txBody>
                  <a:tcPr>
                    <a:solidFill>
                      <a:srgbClr val="CCECFF"/>
                    </a:solidFill>
                  </a:tcPr>
                </a:tc>
                <a:tc>
                  <a:txBody>
                    <a:bodyPr/>
                    <a:lstStyle/>
                    <a:p>
                      <a:pPr algn="ctr"/>
                      <a:r>
                        <a:rPr lang="fr-CH" sz="1400" dirty="0" err="1">
                          <a:latin typeface="Tahoma" panose="020B0604030504040204" pitchFamily="34" charset="0"/>
                          <a:ea typeface="Tahoma" panose="020B0604030504040204" pitchFamily="34" charset="0"/>
                          <a:cs typeface="Tahoma" panose="020B0604030504040204" pitchFamily="34" charset="0"/>
                        </a:rPr>
                        <a:t>Quality</a:t>
                      </a:r>
                      <a:r>
                        <a:rPr lang="fr-CH" sz="1400" dirty="0">
                          <a:latin typeface="Tahoma" panose="020B0604030504040204" pitchFamily="34" charset="0"/>
                          <a:ea typeface="Tahoma" panose="020B0604030504040204" pitchFamily="34" charset="0"/>
                          <a:cs typeface="Tahoma" panose="020B0604030504040204" pitchFamily="34" charset="0"/>
                        </a:rPr>
                        <a:t> assurance &amp; inspection</a:t>
                      </a:r>
                    </a:p>
                    <a:p>
                      <a:pPr algn="ctr"/>
                      <a:r>
                        <a:rPr lang="fr-CH" sz="1400" i="1" dirty="0">
                          <a:latin typeface="Tahoma" panose="020B0604030504040204" pitchFamily="34" charset="0"/>
                          <a:ea typeface="Tahoma" panose="020B0604030504040204" pitchFamily="34" charset="0"/>
                          <a:cs typeface="Tahoma" panose="020B0604030504040204" pitchFamily="34" charset="0"/>
                        </a:rPr>
                        <a:t>R. Carpentiero (ASI)</a:t>
                      </a:r>
                      <a:endParaRPr lang="en-GB" sz="1400" i="1" dirty="0">
                        <a:latin typeface="Tahoma" panose="020B0604030504040204" pitchFamily="34" charset="0"/>
                        <a:ea typeface="Tahoma" panose="020B0604030504040204" pitchFamily="34" charset="0"/>
                        <a:cs typeface="Tahoma" panose="020B0604030504040204" pitchFamily="34" charset="0"/>
                      </a:endParaRPr>
                    </a:p>
                  </a:txBody>
                  <a:tcPr>
                    <a:solidFill>
                      <a:srgbClr val="CCECFF"/>
                    </a:solidFill>
                  </a:tcPr>
                </a:tc>
                <a:tc>
                  <a:txBody>
                    <a:bodyPr/>
                    <a:lstStyle/>
                    <a:p>
                      <a:pPr algn="ctr"/>
                      <a:r>
                        <a:rPr lang="fr-CH" sz="1400" dirty="0" err="1">
                          <a:latin typeface="Tahoma" panose="020B0604030504040204" pitchFamily="34" charset="0"/>
                          <a:ea typeface="Tahoma" panose="020B0604030504040204" pitchFamily="34" charset="0"/>
                          <a:cs typeface="Tahoma" panose="020B0604030504040204" pitchFamily="34" charset="0"/>
                        </a:rPr>
                        <a:t>Environmental</a:t>
                      </a:r>
                      <a:r>
                        <a:rPr lang="fr-CH" sz="1400" dirty="0">
                          <a:latin typeface="Tahoma" panose="020B0604030504040204" pitchFamily="34" charset="0"/>
                          <a:ea typeface="Tahoma" panose="020B0604030504040204" pitchFamily="34" charset="0"/>
                          <a:cs typeface="Tahoma" panose="020B0604030504040204" pitchFamily="34" charset="0"/>
                        </a:rPr>
                        <a:t> impact and </a:t>
                      </a:r>
                      <a:r>
                        <a:rPr lang="fr-CH" sz="1400" dirty="0" err="1">
                          <a:latin typeface="Tahoma" panose="020B0604030504040204" pitchFamily="34" charset="0"/>
                          <a:ea typeface="Tahoma" panose="020B0604030504040204" pitchFamily="34" charset="0"/>
                          <a:cs typeface="Tahoma" panose="020B0604030504040204" pitchFamily="34" charset="0"/>
                        </a:rPr>
                        <a:t>sustainability</a:t>
                      </a:r>
                      <a:endParaRPr lang="fr-CH" sz="1400" dirty="0">
                        <a:latin typeface="Tahoma" panose="020B0604030504040204" pitchFamily="34" charset="0"/>
                        <a:ea typeface="Tahoma" panose="020B0604030504040204" pitchFamily="34" charset="0"/>
                        <a:cs typeface="Tahoma" panose="020B0604030504040204" pitchFamily="34" charset="0"/>
                      </a:endParaRPr>
                    </a:p>
                    <a:p>
                      <a:pPr algn="ctr"/>
                      <a:r>
                        <a:rPr lang="fr-CH" sz="1400" i="1" dirty="0">
                          <a:latin typeface="Tahoma" panose="020B0604030504040204" pitchFamily="34" charset="0"/>
                          <a:ea typeface="Tahoma" panose="020B0604030504040204" pitchFamily="34" charset="0"/>
                          <a:cs typeface="Tahoma" panose="020B0604030504040204" pitchFamily="34" charset="0"/>
                        </a:rPr>
                        <a:t>S. Kleiner (CERN)</a:t>
                      </a:r>
                      <a:endParaRPr lang="en-GB" sz="1400" i="1" dirty="0">
                        <a:latin typeface="Tahoma" panose="020B0604030504040204" pitchFamily="34" charset="0"/>
                        <a:ea typeface="Tahoma" panose="020B0604030504040204" pitchFamily="34" charset="0"/>
                        <a:cs typeface="Tahoma" panose="020B0604030504040204" pitchFamily="34" charset="0"/>
                      </a:endParaRPr>
                    </a:p>
                  </a:txBody>
                  <a:tcPr>
                    <a:solidFill>
                      <a:srgbClr val="CCECFF"/>
                    </a:solidFill>
                  </a:tcPr>
                </a:tc>
                <a:tc vMerge="1">
                  <a:txBody>
                    <a:bodyPr/>
                    <a:lstStyle/>
                    <a:p>
                      <a:pPr algn="ctr"/>
                      <a:endParaRPr lang="en-GB"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259275322"/>
                  </a:ext>
                </a:extLst>
              </a:tr>
              <a:tr h="583801">
                <a:tc>
                  <a:txBody>
                    <a:bodyPr/>
                    <a:lstStyle/>
                    <a:p>
                      <a:pPr algn="ctr"/>
                      <a:r>
                        <a:rPr lang="fr-CH" sz="1400" dirty="0">
                          <a:latin typeface="Tahoma" panose="020B0604030504040204" pitchFamily="34" charset="0"/>
                          <a:ea typeface="Tahoma" panose="020B0604030504040204" pitchFamily="34" charset="0"/>
                          <a:cs typeface="Tahoma" panose="020B0604030504040204" pitchFamily="34" charset="0"/>
                        </a:rPr>
                        <a:t>Input to case </a:t>
                      </a:r>
                      <a:r>
                        <a:rPr lang="fr-CH" sz="1400" dirty="0" err="1">
                          <a:latin typeface="Tahoma" panose="020B0604030504040204" pitchFamily="34" charset="0"/>
                          <a:ea typeface="Tahoma" panose="020B0604030504040204" pitchFamily="34" charset="0"/>
                          <a:cs typeface="Tahoma" panose="020B0604030504040204" pitchFamily="34" charset="0"/>
                        </a:rPr>
                        <a:t>study</a:t>
                      </a:r>
                      <a:endParaRPr lang="fr-CH" sz="1400" dirty="0">
                        <a:latin typeface="Tahoma" panose="020B0604030504040204" pitchFamily="34" charset="0"/>
                        <a:ea typeface="Tahoma" panose="020B0604030504040204" pitchFamily="34" charset="0"/>
                        <a:cs typeface="Tahoma" panose="020B0604030504040204" pitchFamily="34" charset="0"/>
                      </a:endParaRPr>
                    </a:p>
                    <a:p>
                      <a:pPr algn="ctr"/>
                      <a:r>
                        <a:rPr lang="fr-CH" sz="1400" i="1" dirty="0">
                          <a:latin typeface="Tahoma" panose="020B0604030504040204" pitchFamily="34" charset="0"/>
                          <a:ea typeface="Tahoma" panose="020B0604030504040204" pitchFamily="34" charset="0"/>
                          <a:cs typeface="Tahoma" panose="020B0604030504040204" pitchFamily="34" charset="0"/>
                        </a:rPr>
                        <a:t>A. Falone (INFN)</a:t>
                      </a:r>
                      <a:endParaRPr lang="en-GB" sz="1400" i="1" dirty="0">
                        <a:latin typeface="Tahoma" panose="020B0604030504040204" pitchFamily="34" charset="0"/>
                        <a:ea typeface="Tahoma" panose="020B0604030504040204" pitchFamily="34" charset="0"/>
                        <a:cs typeface="Tahoma" panose="020B0604030504040204" pitchFamily="34" charset="0"/>
                      </a:endParaRPr>
                    </a:p>
                  </a:txBody>
                  <a:tcPr>
                    <a:solidFill>
                      <a:schemeClr val="accent2">
                        <a:lumMod val="40000"/>
                        <a:lumOff val="60000"/>
                      </a:schemeClr>
                    </a:solidFill>
                  </a:tcPr>
                </a:tc>
                <a:tc>
                  <a:txBody>
                    <a:bodyPr/>
                    <a:lstStyle/>
                    <a:p>
                      <a:pPr algn="ctr"/>
                      <a:r>
                        <a:rPr lang="fr-CH" sz="1400" dirty="0" err="1">
                          <a:latin typeface="Tahoma" panose="020B0604030504040204" pitchFamily="34" charset="0"/>
                          <a:ea typeface="Tahoma" panose="020B0604030504040204" pitchFamily="34" charset="0"/>
                          <a:cs typeface="Tahoma" panose="020B0604030504040204" pitchFamily="34" charset="0"/>
                        </a:rPr>
                        <a:t>Costing</a:t>
                      </a:r>
                      <a:r>
                        <a:rPr lang="fr-CH" sz="1400" dirty="0">
                          <a:latin typeface="Tahoma" panose="020B0604030504040204" pitchFamily="34" charset="0"/>
                          <a:ea typeface="Tahoma" panose="020B0604030504040204" pitchFamily="34" charset="0"/>
                          <a:cs typeface="Tahoma" panose="020B0604030504040204" pitchFamily="34" charset="0"/>
                        </a:rPr>
                        <a:t> and </a:t>
                      </a:r>
                      <a:r>
                        <a:rPr lang="fr-CH" sz="1400" dirty="0" err="1">
                          <a:latin typeface="Tahoma" panose="020B0604030504040204" pitchFamily="34" charset="0"/>
                          <a:ea typeface="Tahoma" panose="020B0604030504040204" pitchFamily="34" charset="0"/>
                          <a:cs typeface="Tahoma" panose="020B0604030504040204" pitchFamily="34" charset="0"/>
                        </a:rPr>
                        <a:t>financing</a:t>
                      </a:r>
                      <a:endParaRPr lang="fr-CH" sz="1400" dirty="0">
                        <a:latin typeface="Tahoma" panose="020B0604030504040204" pitchFamily="34" charset="0"/>
                        <a:ea typeface="Tahoma" panose="020B0604030504040204" pitchFamily="34" charset="0"/>
                        <a:cs typeface="Tahoma" panose="020B0604030504040204" pitchFamily="34" charset="0"/>
                      </a:endParaRPr>
                    </a:p>
                    <a:p>
                      <a:pPr algn="ctr"/>
                      <a:r>
                        <a:rPr lang="fr-CH" sz="1400" i="1" dirty="0">
                          <a:latin typeface="Tahoma" panose="020B0604030504040204" pitchFamily="34" charset="0"/>
                          <a:ea typeface="Tahoma" panose="020B0604030504040204" pitchFamily="34" charset="0"/>
                          <a:cs typeface="Tahoma" panose="020B0604030504040204" pitchFamily="34" charset="0"/>
                        </a:rPr>
                        <a:t>K. </a:t>
                      </a:r>
                      <a:r>
                        <a:rPr lang="fr-CH" sz="1400" i="1" dirty="0" err="1">
                          <a:latin typeface="Tahoma" panose="020B0604030504040204" pitchFamily="34" charset="0"/>
                          <a:ea typeface="Tahoma" panose="020B0604030504040204" pitchFamily="34" charset="0"/>
                          <a:cs typeface="Tahoma" panose="020B0604030504040204" pitchFamily="34" charset="0"/>
                        </a:rPr>
                        <a:t>Pokorska</a:t>
                      </a:r>
                      <a:r>
                        <a:rPr lang="fr-CH" sz="1400" i="1" dirty="0">
                          <a:latin typeface="Tahoma" panose="020B0604030504040204" pitchFamily="34" charset="0"/>
                          <a:ea typeface="Tahoma" panose="020B0604030504040204" pitchFamily="34" charset="0"/>
                          <a:cs typeface="Tahoma" panose="020B0604030504040204" pitchFamily="34" charset="0"/>
                        </a:rPr>
                        <a:t> (CERN)</a:t>
                      </a:r>
                      <a:endParaRPr lang="en-GB" sz="1400" i="1" dirty="0">
                        <a:latin typeface="Tahoma" panose="020B0604030504040204" pitchFamily="34" charset="0"/>
                        <a:ea typeface="Tahoma" panose="020B0604030504040204" pitchFamily="34" charset="0"/>
                        <a:cs typeface="Tahoma" panose="020B0604030504040204" pitchFamily="34" charset="0"/>
                      </a:endParaRPr>
                    </a:p>
                  </a:txBody>
                  <a:tcPr>
                    <a:solidFill>
                      <a:srgbClr val="CCECFF"/>
                    </a:solidFill>
                  </a:tcPr>
                </a:tc>
                <a:tc>
                  <a:txBody>
                    <a:bodyPr/>
                    <a:lstStyle/>
                    <a:p>
                      <a:pPr algn="ctr"/>
                      <a:r>
                        <a:rPr lang="fr-CH" sz="1400" dirty="0">
                          <a:latin typeface="Tahoma" panose="020B0604030504040204" pitchFamily="34" charset="0"/>
                          <a:ea typeface="Tahoma" panose="020B0604030504040204" pitchFamily="34" charset="0"/>
                          <a:cs typeface="Tahoma" panose="020B0604030504040204" pitchFamily="34" charset="0"/>
                        </a:rPr>
                        <a:t>Schedule, </a:t>
                      </a:r>
                      <a:r>
                        <a:rPr lang="fr-CH" sz="1400" dirty="0" err="1">
                          <a:latin typeface="Tahoma" panose="020B0604030504040204" pitchFamily="34" charset="0"/>
                          <a:ea typeface="Tahoma" panose="020B0604030504040204" pitchFamily="34" charset="0"/>
                          <a:cs typeface="Tahoma" panose="020B0604030504040204" pitchFamily="34" charset="0"/>
                        </a:rPr>
                        <a:t>reporting</a:t>
                      </a:r>
                      <a:r>
                        <a:rPr lang="fr-CH" sz="1400" dirty="0">
                          <a:latin typeface="Tahoma" panose="020B0604030504040204" pitchFamily="34" charset="0"/>
                          <a:ea typeface="Tahoma" panose="020B0604030504040204" pitchFamily="34" charset="0"/>
                          <a:cs typeface="Tahoma" panose="020B0604030504040204" pitchFamily="34" charset="0"/>
                        </a:rPr>
                        <a:t> and </a:t>
                      </a:r>
                      <a:r>
                        <a:rPr lang="fr-CH" sz="1400" dirty="0" err="1">
                          <a:latin typeface="Tahoma" panose="020B0604030504040204" pitchFamily="34" charset="0"/>
                          <a:ea typeface="Tahoma" panose="020B0604030504040204" pitchFamily="34" charset="0"/>
                          <a:cs typeface="Tahoma" panose="020B0604030504040204" pitchFamily="34" charset="0"/>
                        </a:rPr>
                        <a:t>tracking</a:t>
                      </a:r>
                      <a:endParaRPr lang="fr-CH" sz="1400" dirty="0">
                        <a:latin typeface="Tahoma" panose="020B0604030504040204" pitchFamily="34" charset="0"/>
                        <a:ea typeface="Tahoma" panose="020B0604030504040204" pitchFamily="34" charset="0"/>
                        <a:cs typeface="Tahoma" panose="020B0604030504040204" pitchFamily="34" charset="0"/>
                      </a:endParaRPr>
                    </a:p>
                    <a:p>
                      <a:pPr algn="ctr"/>
                      <a:r>
                        <a:rPr lang="fr-CH" sz="1400" i="1" dirty="0">
                          <a:latin typeface="Tahoma" panose="020B0604030504040204" pitchFamily="34" charset="0"/>
                          <a:ea typeface="Tahoma" panose="020B0604030504040204" pitchFamily="34" charset="0"/>
                          <a:cs typeface="Tahoma" panose="020B0604030504040204" pitchFamily="34" charset="0"/>
                        </a:rPr>
                        <a:t>M. Bernardini (CERN)</a:t>
                      </a:r>
                      <a:endParaRPr lang="en-GB" sz="1400" i="1" dirty="0">
                        <a:latin typeface="Tahoma" panose="020B0604030504040204" pitchFamily="34" charset="0"/>
                        <a:ea typeface="Tahoma" panose="020B0604030504040204" pitchFamily="34" charset="0"/>
                        <a:cs typeface="Tahoma" panose="020B0604030504040204" pitchFamily="34" charset="0"/>
                      </a:endParaRPr>
                    </a:p>
                  </a:txBody>
                  <a:tcPr>
                    <a:solidFill>
                      <a:srgbClr val="CCECFF"/>
                    </a:solidFill>
                  </a:tcPr>
                </a:tc>
                <a:tc>
                  <a:txBody>
                    <a:bodyPr/>
                    <a:lstStyle/>
                    <a:p>
                      <a:pPr algn="ctr"/>
                      <a:r>
                        <a:rPr lang="fr-CH" sz="1400" dirty="0">
                          <a:latin typeface="Tahoma" panose="020B0604030504040204" pitchFamily="34" charset="0"/>
                          <a:ea typeface="Tahoma" panose="020B0604030504040204" pitchFamily="34" charset="0"/>
                          <a:cs typeface="Tahoma" panose="020B0604030504040204" pitchFamily="34" charset="0"/>
                        </a:rPr>
                        <a:t>Information, communication &amp; </a:t>
                      </a:r>
                      <a:r>
                        <a:rPr lang="fr-CH" sz="1400" dirty="0" err="1">
                          <a:latin typeface="Tahoma" panose="020B0604030504040204" pitchFamily="34" charset="0"/>
                          <a:ea typeface="Tahoma" panose="020B0604030504040204" pitchFamily="34" charset="0"/>
                          <a:cs typeface="Tahoma" panose="020B0604030504040204" pitchFamily="34" charset="0"/>
                        </a:rPr>
                        <a:t>outreach</a:t>
                      </a:r>
                      <a:endParaRPr lang="fr-CH" sz="1400" dirty="0">
                        <a:latin typeface="Tahoma" panose="020B0604030504040204" pitchFamily="34" charset="0"/>
                        <a:ea typeface="Tahoma" panose="020B0604030504040204" pitchFamily="34" charset="0"/>
                        <a:cs typeface="Tahoma" panose="020B0604030504040204" pitchFamily="34" charset="0"/>
                      </a:endParaRPr>
                    </a:p>
                    <a:p>
                      <a:pPr algn="ctr"/>
                      <a:r>
                        <a:rPr lang="fr-CH" sz="1400" i="1" dirty="0">
                          <a:latin typeface="Tahoma" panose="020B0604030504040204" pitchFamily="34" charset="0"/>
                          <a:ea typeface="Tahoma" panose="020B0604030504040204" pitchFamily="34" charset="0"/>
                          <a:cs typeface="Tahoma" panose="020B0604030504040204" pitchFamily="34" charset="0"/>
                        </a:rPr>
                        <a:t>M. Claessens (ULB)</a:t>
                      </a:r>
                      <a:endParaRPr lang="en-GB" sz="1400" i="1" dirty="0">
                        <a:latin typeface="Tahoma" panose="020B0604030504040204" pitchFamily="34" charset="0"/>
                        <a:ea typeface="Tahoma" panose="020B0604030504040204" pitchFamily="34" charset="0"/>
                        <a:cs typeface="Tahoma" panose="020B0604030504040204" pitchFamily="34" charset="0"/>
                      </a:endParaRPr>
                    </a:p>
                  </a:txBody>
                  <a:tcPr>
                    <a:solidFill>
                      <a:srgbClr val="CCECFF"/>
                    </a:solidFill>
                  </a:tcPr>
                </a:tc>
                <a:tc>
                  <a:txBody>
                    <a:bodyPr/>
                    <a:lstStyle/>
                    <a:p>
                      <a:pPr algn="ctr"/>
                      <a:r>
                        <a:rPr lang="fr-CH" sz="1400" dirty="0">
                          <a:latin typeface="Tahoma" panose="020B0604030504040204" pitchFamily="34" charset="0"/>
                          <a:ea typeface="Tahoma" panose="020B0604030504040204" pitchFamily="34" charset="0"/>
                          <a:cs typeface="Tahoma" panose="020B0604030504040204" pitchFamily="34" charset="0"/>
                        </a:rPr>
                        <a:t>Délibération du jury</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solidFill>
                      <a:srgbClr val="FFCCFF"/>
                    </a:solidFill>
                  </a:tcPr>
                </a:tc>
                <a:extLst>
                  <a:ext uri="{0D108BD9-81ED-4DB2-BD59-A6C34878D82A}">
                    <a16:rowId xmlns:a16="http://schemas.microsoft.com/office/drawing/2014/main" val="2355852637"/>
                  </a:ext>
                </a:extLst>
              </a:tr>
              <a:tr h="295438">
                <a:tc>
                  <a:txBody>
                    <a:bodyPr/>
                    <a:lstStyle/>
                    <a:p>
                      <a:pPr algn="ctr"/>
                      <a:r>
                        <a:rPr lang="fr-CH" sz="1400" dirty="0">
                          <a:latin typeface="Tahoma" panose="020B0604030504040204" pitchFamily="34" charset="0"/>
                          <a:ea typeface="Tahoma" panose="020B0604030504040204" pitchFamily="34" charset="0"/>
                          <a:cs typeface="Tahoma" panose="020B0604030504040204" pitchFamily="34" charset="0"/>
                        </a:rPr>
                        <a:t>Lunch</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CH" sz="1400" dirty="0">
                          <a:latin typeface="Tahoma" panose="020B0604030504040204" pitchFamily="34" charset="0"/>
                          <a:ea typeface="Tahoma" panose="020B0604030504040204" pitchFamily="34" charset="0"/>
                          <a:cs typeface="Tahoma" panose="020B0604030504040204" pitchFamily="34" charset="0"/>
                        </a:rPr>
                        <a:t>Lunch</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CH" sz="1400" dirty="0">
                          <a:latin typeface="Tahoma" panose="020B0604030504040204" pitchFamily="34" charset="0"/>
                          <a:ea typeface="Tahoma" panose="020B0604030504040204" pitchFamily="34" charset="0"/>
                          <a:cs typeface="Tahoma" panose="020B0604030504040204" pitchFamily="34" charset="0"/>
                        </a:rPr>
                        <a:t>Lunch</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CH" sz="1400" dirty="0">
                          <a:latin typeface="Tahoma" panose="020B0604030504040204" pitchFamily="34" charset="0"/>
                          <a:ea typeface="Tahoma" panose="020B0604030504040204" pitchFamily="34" charset="0"/>
                          <a:cs typeface="Tahoma" panose="020B0604030504040204" pitchFamily="34" charset="0"/>
                        </a:rPr>
                        <a:t>Lunch</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r>
                        <a:rPr lang="fr-CH" sz="1400" dirty="0">
                          <a:latin typeface="Tahoma" panose="020B0604030504040204" pitchFamily="34" charset="0"/>
                          <a:ea typeface="Tahoma" panose="020B0604030504040204" pitchFamily="34" charset="0"/>
                          <a:cs typeface="Tahoma" panose="020B0604030504040204" pitchFamily="34" charset="0"/>
                        </a:rPr>
                        <a:t>Lunch</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011262724"/>
                  </a:ext>
                </a:extLst>
              </a:tr>
              <a:tr h="583801">
                <a:tc>
                  <a:txBody>
                    <a:bodyPr/>
                    <a:lstStyle/>
                    <a:p>
                      <a:pPr algn="ctr"/>
                      <a:r>
                        <a:rPr lang="fr-CH" sz="1400" dirty="0">
                          <a:latin typeface="Tahoma" panose="020B0604030504040204" pitchFamily="34" charset="0"/>
                          <a:ea typeface="Tahoma" panose="020B0604030504040204" pitchFamily="34" charset="0"/>
                          <a:cs typeface="Tahoma" panose="020B0604030504040204" pitchFamily="34" charset="0"/>
                        </a:rPr>
                        <a:t>Séminaire LHC</a:t>
                      </a:r>
                    </a:p>
                    <a:p>
                      <a:pPr algn="ctr"/>
                      <a:r>
                        <a:rPr lang="fr-CH" sz="1400" i="1" dirty="0">
                          <a:latin typeface="Tahoma" panose="020B0604030504040204" pitchFamily="34" charset="0"/>
                          <a:ea typeface="Tahoma" panose="020B0604030504040204" pitchFamily="34" charset="0"/>
                          <a:cs typeface="Tahoma" panose="020B0604030504040204" pitchFamily="34" charset="0"/>
                        </a:rPr>
                        <a:t>Ph. Lebrun (ESI)</a:t>
                      </a:r>
                      <a:endParaRPr lang="en-GB" sz="1400" i="1" dirty="0">
                        <a:latin typeface="Tahoma" panose="020B0604030504040204" pitchFamily="34" charset="0"/>
                        <a:ea typeface="Tahoma" panose="020B0604030504040204" pitchFamily="34" charset="0"/>
                        <a:cs typeface="Tahoma" panose="020B0604030504040204" pitchFamily="34" charset="0"/>
                      </a:endParaRPr>
                    </a:p>
                  </a:txBody>
                  <a:tcPr>
                    <a:solidFill>
                      <a:schemeClr val="accent6">
                        <a:lumMod val="40000"/>
                        <a:lumOff val="60000"/>
                      </a:schemeClr>
                    </a:solidFill>
                  </a:tcPr>
                </a:tc>
                <a:tc rowSpan="2">
                  <a:txBody>
                    <a:bodyPr/>
                    <a:lstStyle/>
                    <a:p>
                      <a:pPr algn="ctr"/>
                      <a:r>
                        <a:rPr lang="fr-CH" sz="1400" dirty="0">
                          <a:latin typeface="Tahoma" panose="020B0604030504040204" pitchFamily="34" charset="0"/>
                          <a:ea typeface="Tahoma" panose="020B0604030504040204" pitchFamily="34" charset="0"/>
                          <a:cs typeface="Tahoma" panose="020B0604030504040204" pitchFamily="34" charset="0"/>
                        </a:rPr>
                        <a:t>Visite CERN</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solidFill>
                      <a:schemeClr val="accent4">
                        <a:lumMod val="40000"/>
                        <a:lumOff val="60000"/>
                      </a:schemeClr>
                    </a:solidFill>
                  </a:tcPr>
                </a:tc>
                <a:tc>
                  <a:txBody>
                    <a:bodyPr/>
                    <a:lstStyle/>
                    <a:p>
                      <a:pPr algn="ctr"/>
                      <a:r>
                        <a:rPr lang="fr-CH" sz="1400" dirty="0">
                          <a:latin typeface="Tahoma" panose="020B0604030504040204" pitchFamily="34" charset="0"/>
                          <a:ea typeface="Tahoma" panose="020B0604030504040204" pitchFamily="34" charset="0"/>
                          <a:cs typeface="Tahoma" panose="020B0604030504040204" pitchFamily="34" charset="0"/>
                        </a:rPr>
                        <a:t>Séminaire GW, ET</a:t>
                      </a:r>
                    </a:p>
                    <a:p>
                      <a:pPr algn="ctr"/>
                      <a:r>
                        <a:rPr lang="fr-CH" sz="1400" i="1" dirty="0">
                          <a:latin typeface="Tahoma" panose="020B0604030504040204" pitchFamily="34" charset="0"/>
                          <a:ea typeface="Tahoma" panose="020B0604030504040204" pitchFamily="34" charset="0"/>
                          <a:cs typeface="Tahoma" panose="020B0604030504040204" pitchFamily="34" charset="0"/>
                        </a:rPr>
                        <a:t>N. Leroy (CNRS)</a:t>
                      </a:r>
                      <a:endParaRPr lang="en-GB" sz="1400" i="1" dirty="0">
                        <a:latin typeface="Tahoma" panose="020B0604030504040204" pitchFamily="34" charset="0"/>
                        <a:ea typeface="Tahoma" panose="020B0604030504040204" pitchFamily="34" charset="0"/>
                        <a:cs typeface="Tahoma" panose="020B0604030504040204" pitchFamily="34" charset="0"/>
                      </a:endParaRPr>
                    </a:p>
                  </a:txBody>
                  <a:tcPr>
                    <a:solidFill>
                      <a:schemeClr val="accent6">
                        <a:lumMod val="40000"/>
                        <a:lumOff val="60000"/>
                      </a:schemeClr>
                    </a:solidFill>
                  </a:tcPr>
                </a:tc>
                <a:tc>
                  <a:txBody>
                    <a:bodyPr/>
                    <a:lstStyle/>
                    <a:p>
                      <a:pPr algn="ctr"/>
                      <a:r>
                        <a:rPr lang="fr-CH" sz="1400" dirty="0">
                          <a:latin typeface="Tahoma" panose="020B0604030504040204" pitchFamily="34" charset="0"/>
                          <a:ea typeface="Tahoma" panose="020B0604030504040204" pitchFamily="34" charset="0"/>
                          <a:cs typeface="Tahoma" panose="020B0604030504040204" pitchFamily="34" charset="0"/>
                        </a:rPr>
                        <a:t>Séminaire Lasers </a:t>
                      </a:r>
                    </a:p>
                    <a:p>
                      <a:pPr algn="ctr"/>
                      <a:r>
                        <a:rPr lang="fr-CH" sz="1400" i="1" dirty="0">
                          <a:latin typeface="Tahoma" panose="020B0604030504040204" pitchFamily="34" charset="0"/>
                          <a:ea typeface="Tahoma" panose="020B0604030504040204" pitchFamily="34" charset="0"/>
                          <a:cs typeface="Tahoma" panose="020B0604030504040204" pitchFamily="34" charset="0"/>
                        </a:rPr>
                        <a:t>S. Kazamias (Paris-Saclay)</a:t>
                      </a:r>
                      <a:endParaRPr lang="en-GB" sz="1400" i="1" dirty="0">
                        <a:latin typeface="Tahoma" panose="020B0604030504040204" pitchFamily="34" charset="0"/>
                        <a:ea typeface="Tahoma" panose="020B0604030504040204" pitchFamily="34" charset="0"/>
                        <a:cs typeface="Tahoma" panose="020B0604030504040204" pitchFamily="34" charset="0"/>
                      </a:endParaRPr>
                    </a:p>
                  </a:txBody>
                  <a:tcPr>
                    <a:solidFill>
                      <a:schemeClr val="accent6">
                        <a:lumMod val="40000"/>
                        <a:lumOff val="60000"/>
                      </a:schemeClr>
                    </a:solidFill>
                  </a:tcPr>
                </a:tc>
                <a:tc>
                  <a:txBody>
                    <a:bodyPr/>
                    <a:lstStyle/>
                    <a:p>
                      <a:pPr algn="ctr"/>
                      <a:r>
                        <a:rPr lang="fr-CH" sz="1400" dirty="0">
                          <a:latin typeface="Tahoma" panose="020B0604030504040204" pitchFamily="34" charset="0"/>
                          <a:ea typeface="Tahoma" panose="020B0604030504040204" pitchFamily="34" charset="0"/>
                          <a:cs typeface="Tahoma" panose="020B0604030504040204" pitchFamily="34" charset="0"/>
                        </a:rPr>
                        <a:t>Résultats et conclusions de l’école</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solidFill>
                      <a:srgbClr val="FFCCFF"/>
                    </a:solidFill>
                  </a:tcPr>
                </a:tc>
                <a:extLst>
                  <a:ext uri="{0D108BD9-81ED-4DB2-BD59-A6C34878D82A}">
                    <a16:rowId xmlns:a16="http://schemas.microsoft.com/office/drawing/2014/main" val="517205157"/>
                  </a:ext>
                </a:extLst>
              </a:tr>
              <a:tr h="583801">
                <a:tc>
                  <a:txBody>
                    <a:bodyPr/>
                    <a:lstStyle/>
                    <a:p>
                      <a:pPr algn="ctr"/>
                      <a:r>
                        <a:rPr lang="fr-CH" sz="1400" dirty="0">
                          <a:latin typeface="Tahoma" panose="020B0604030504040204" pitchFamily="34" charset="0"/>
                          <a:ea typeface="Tahoma" panose="020B0604030504040204" pitchFamily="34" charset="0"/>
                          <a:cs typeface="Tahoma" panose="020B0604030504040204" pitchFamily="34" charset="0"/>
                        </a:rPr>
                        <a:t>Travail en groupe</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solidFill>
                      <a:schemeClr val="accent2">
                        <a:lumMod val="40000"/>
                        <a:lumOff val="60000"/>
                      </a:schemeClr>
                    </a:solidFill>
                  </a:tcPr>
                </a:tc>
                <a:tc vMerge="1">
                  <a:txBody>
                    <a:bodyPr/>
                    <a:lstStyle/>
                    <a:p>
                      <a:pPr algn="ctr"/>
                      <a:endParaRPr lang="en-GB"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400" dirty="0">
                          <a:latin typeface="Tahoma" panose="020B0604030504040204" pitchFamily="34" charset="0"/>
                          <a:ea typeface="Tahoma" panose="020B0604030504040204" pitchFamily="34" charset="0"/>
                          <a:cs typeface="Tahoma" panose="020B0604030504040204" pitchFamily="34" charset="0"/>
                        </a:rPr>
                        <a:t>Travail en groupe</a:t>
                      </a:r>
                      <a:endParaRPr lang="en-GB" sz="1400" dirty="0">
                        <a:latin typeface="Tahoma" panose="020B0604030504040204" pitchFamily="34" charset="0"/>
                        <a:ea typeface="Tahoma" panose="020B0604030504040204" pitchFamily="34" charset="0"/>
                        <a:cs typeface="Tahoma" panose="020B0604030504040204" pitchFamily="34" charset="0"/>
                      </a:endParaRP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400" dirty="0">
                          <a:latin typeface="Tahoma" panose="020B0604030504040204" pitchFamily="34" charset="0"/>
                          <a:ea typeface="Tahoma" panose="020B0604030504040204" pitchFamily="34" charset="0"/>
                          <a:cs typeface="Tahoma" panose="020B0604030504040204" pitchFamily="34" charset="0"/>
                        </a:rPr>
                        <a:t>Séminaire ITER &amp; fusion</a:t>
                      </a:r>
                      <a:endParaRPr lang="en-GB" sz="1400" dirty="0">
                        <a:latin typeface="Tahoma" panose="020B0604030504040204" pitchFamily="34" charset="0"/>
                        <a:ea typeface="Tahoma" panose="020B0604030504040204" pitchFamily="34" charset="0"/>
                        <a:cs typeface="Tahoma" panose="020B0604030504040204" pitchFamily="34" charset="0"/>
                      </a:endParaRPr>
                    </a:p>
                    <a:p>
                      <a:pPr algn="ctr"/>
                      <a:r>
                        <a:rPr lang="en-GB" sz="1400" i="1" dirty="0">
                          <a:latin typeface="Tahoma" panose="020B0604030504040204" pitchFamily="34" charset="0"/>
                          <a:ea typeface="Tahoma" panose="020B0604030504040204" pitchFamily="34" charset="0"/>
                          <a:cs typeface="Tahoma" panose="020B0604030504040204" pitchFamily="34" charset="0"/>
                        </a:rPr>
                        <a:t>A. Grosman (CEA)</a:t>
                      </a:r>
                    </a:p>
                  </a:txBody>
                  <a:tcPr>
                    <a:solidFill>
                      <a:schemeClr val="accent6">
                        <a:lumMod val="40000"/>
                        <a:lumOff val="60000"/>
                      </a:schemeClr>
                    </a:solidFill>
                  </a:tcPr>
                </a:tc>
                <a:tc>
                  <a:txBody>
                    <a:bodyPr/>
                    <a:lstStyle/>
                    <a:p>
                      <a:pPr algn="ctr"/>
                      <a:endParaRPr lang="en-GB"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990469055"/>
                  </a:ext>
                </a:extLst>
              </a:tr>
              <a:tr h="307170">
                <a:tc>
                  <a:txBody>
                    <a:bodyPr/>
                    <a:lstStyle/>
                    <a:p>
                      <a:pPr algn="ctr"/>
                      <a:r>
                        <a:rPr lang="fr-CH" sz="1400" dirty="0">
                          <a:latin typeface="Tahoma" panose="020B0604030504040204" pitchFamily="34" charset="0"/>
                          <a:ea typeface="Tahoma" panose="020B0604030504040204" pitchFamily="34" charset="0"/>
                          <a:cs typeface="Tahoma" panose="020B0604030504040204" pitchFamily="34" charset="0"/>
                        </a:rPr>
                        <a:t>Diner</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400" dirty="0">
                          <a:latin typeface="Tahoma" panose="020B0604030504040204" pitchFamily="34" charset="0"/>
                          <a:ea typeface="Tahoma" panose="020B0604030504040204" pitchFamily="34" charset="0"/>
                          <a:cs typeface="Tahoma" panose="020B0604030504040204" pitchFamily="34" charset="0"/>
                        </a:rPr>
                        <a:t>Diner</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400" dirty="0">
                          <a:latin typeface="Tahoma" panose="020B0604030504040204" pitchFamily="34" charset="0"/>
                          <a:ea typeface="Tahoma" panose="020B0604030504040204" pitchFamily="34" charset="0"/>
                          <a:cs typeface="Tahoma" panose="020B0604030504040204" pitchFamily="34" charset="0"/>
                        </a:rPr>
                        <a:t>Diner</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400" dirty="0">
                          <a:latin typeface="Tahoma" panose="020B0604030504040204" pitchFamily="34" charset="0"/>
                          <a:ea typeface="Tahoma" panose="020B0604030504040204" pitchFamily="34" charset="0"/>
                          <a:cs typeface="Tahoma" panose="020B0604030504040204" pitchFamily="34" charset="0"/>
                        </a:rPr>
                        <a:t>Diner</a:t>
                      </a:r>
                      <a:endParaRPr lang="en-GB" sz="1400" dirty="0">
                        <a:latin typeface="Tahoma" panose="020B0604030504040204" pitchFamily="34" charset="0"/>
                        <a:ea typeface="Tahoma" panose="020B0604030504040204" pitchFamily="34" charset="0"/>
                        <a:cs typeface="Tahoma" panose="020B0604030504040204" pitchFamily="34" charset="0"/>
                      </a:endParaRPr>
                    </a:p>
                  </a:txBody>
                  <a:tcPr/>
                </a:tc>
                <a:tc>
                  <a:txBody>
                    <a:bodyPr/>
                    <a:lstStyle/>
                    <a:p>
                      <a:pPr algn="ctr"/>
                      <a:endParaRPr lang="en-GB"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2382131710"/>
                  </a:ext>
                </a:extLst>
              </a:tr>
              <a:tr h="5838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400" dirty="0">
                          <a:latin typeface="Tahoma" panose="020B0604030504040204" pitchFamily="34" charset="0"/>
                          <a:ea typeface="Tahoma" panose="020B0604030504040204" pitchFamily="34" charset="0"/>
                          <a:cs typeface="Tahoma" panose="020B0604030504040204" pitchFamily="34" charset="0"/>
                        </a:rPr>
                        <a:t>Travail en groupe</a:t>
                      </a:r>
                      <a:endParaRPr lang="en-GB" sz="1400" dirty="0">
                        <a:latin typeface="Tahoma" panose="020B0604030504040204" pitchFamily="34" charset="0"/>
                        <a:ea typeface="Tahoma" panose="020B0604030504040204" pitchFamily="34" charset="0"/>
                        <a:cs typeface="Tahoma" panose="020B0604030504040204" pitchFamily="34" charset="0"/>
                      </a:endParaRP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400" dirty="0">
                          <a:latin typeface="Tahoma" panose="020B0604030504040204" pitchFamily="34" charset="0"/>
                          <a:ea typeface="Tahoma" panose="020B0604030504040204" pitchFamily="34" charset="0"/>
                          <a:cs typeface="Tahoma" panose="020B0604030504040204" pitchFamily="34" charset="0"/>
                        </a:rPr>
                        <a:t>Travail en groupe</a:t>
                      </a:r>
                      <a:endParaRPr lang="en-GB" sz="1400" dirty="0">
                        <a:latin typeface="Tahoma" panose="020B0604030504040204" pitchFamily="34" charset="0"/>
                        <a:ea typeface="Tahoma" panose="020B0604030504040204" pitchFamily="34" charset="0"/>
                        <a:cs typeface="Tahoma" panose="020B0604030504040204" pitchFamily="34" charset="0"/>
                      </a:endParaRP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400" dirty="0">
                          <a:latin typeface="Tahoma" panose="020B0604030504040204" pitchFamily="34" charset="0"/>
                          <a:ea typeface="Tahoma" panose="020B0604030504040204" pitchFamily="34" charset="0"/>
                          <a:cs typeface="Tahoma" panose="020B0604030504040204" pitchFamily="34" charset="0"/>
                        </a:rPr>
                        <a:t>Travail en groupe</a:t>
                      </a:r>
                      <a:endParaRPr lang="en-GB" sz="1400" dirty="0">
                        <a:latin typeface="Tahoma" panose="020B0604030504040204" pitchFamily="34" charset="0"/>
                        <a:ea typeface="Tahoma" panose="020B0604030504040204" pitchFamily="34" charset="0"/>
                        <a:cs typeface="Tahoma" panose="020B0604030504040204" pitchFamily="34" charset="0"/>
                      </a:endParaRP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txBody>
                  <a:tcP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400" dirty="0">
                          <a:latin typeface="Tahoma" panose="020B0604030504040204" pitchFamily="34" charset="0"/>
                          <a:ea typeface="Tahoma" panose="020B0604030504040204" pitchFamily="34" charset="0"/>
                          <a:cs typeface="Tahoma" panose="020B0604030504040204" pitchFamily="34" charset="0"/>
                        </a:rPr>
                        <a:t>Travail en groupe</a:t>
                      </a:r>
                      <a:endParaRPr lang="en-GB" sz="1400" dirty="0">
                        <a:latin typeface="Tahoma" panose="020B0604030504040204" pitchFamily="34" charset="0"/>
                        <a:ea typeface="Tahoma" panose="020B0604030504040204" pitchFamily="34" charset="0"/>
                        <a:cs typeface="Tahoma" panose="020B0604030504040204" pitchFamily="34" charset="0"/>
                      </a:endParaRPr>
                    </a:p>
                    <a:p>
                      <a:pPr algn="ctr"/>
                      <a:endParaRPr lang="en-GB" sz="1400" dirty="0">
                        <a:latin typeface="Tahoma" panose="020B0604030504040204" pitchFamily="34" charset="0"/>
                        <a:ea typeface="Tahoma" panose="020B0604030504040204" pitchFamily="34" charset="0"/>
                        <a:cs typeface="Tahoma" panose="020B0604030504040204" pitchFamily="34" charset="0"/>
                      </a:endParaRPr>
                    </a:p>
                  </a:txBody>
                  <a:tcPr>
                    <a:solidFill>
                      <a:schemeClr val="accent2">
                        <a:lumMod val="40000"/>
                        <a:lumOff val="60000"/>
                      </a:schemeClr>
                    </a:solidFill>
                  </a:tcPr>
                </a:tc>
                <a:tc>
                  <a:txBody>
                    <a:bodyPr/>
                    <a:lstStyle/>
                    <a:p>
                      <a:pPr algn="ctr"/>
                      <a:endParaRPr lang="en-GB" sz="1400" dirty="0">
                        <a:latin typeface="Tahoma" panose="020B0604030504040204" pitchFamily="34" charset="0"/>
                        <a:ea typeface="Tahoma" panose="020B0604030504040204" pitchFamily="34" charset="0"/>
                        <a:cs typeface="Tahoma" panose="020B0604030504040204" pitchFamily="34" charset="0"/>
                      </a:endParaRPr>
                    </a:p>
                  </a:txBody>
                  <a:tcPr/>
                </a:tc>
                <a:extLst>
                  <a:ext uri="{0D108BD9-81ED-4DB2-BD59-A6C34878D82A}">
                    <a16:rowId xmlns:a16="http://schemas.microsoft.com/office/drawing/2014/main" val="1938302352"/>
                  </a:ext>
                </a:extLst>
              </a:tr>
            </a:tbl>
          </a:graphicData>
        </a:graphic>
      </p:graphicFrame>
      <p:sp>
        <p:nvSpPr>
          <p:cNvPr id="4" name="Date Placeholder 3">
            <a:extLst>
              <a:ext uri="{FF2B5EF4-FFF2-40B4-BE49-F238E27FC236}">
                <a16:creationId xmlns:a16="http://schemas.microsoft.com/office/drawing/2014/main" id="{F88C0572-6410-EB8B-A97B-9CE90832DCBD}"/>
              </a:ext>
            </a:extLst>
          </p:cNvPr>
          <p:cNvSpPr>
            <a:spLocks noGrp="1"/>
          </p:cNvSpPr>
          <p:nvPr>
            <p:ph type="dt" sz="half" idx="10"/>
          </p:nvPr>
        </p:nvSpPr>
        <p:spPr/>
        <p:txBody>
          <a:bodyPr/>
          <a:lstStyle/>
          <a:p>
            <a:r>
              <a:rPr lang="en-US"/>
              <a:t>Ph. Lebrun</a:t>
            </a:r>
            <a:endParaRPr lang="en-GB"/>
          </a:p>
        </p:txBody>
      </p:sp>
      <p:sp>
        <p:nvSpPr>
          <p:cNvPr id="5" name="Footer Placeholder 4">
            <a:extLst>
              <a:ext uri="{FF2B5EF4-FFF2-40B4-BE49-F238E27FC236}">
                <a16:creationId xmlns:a16="http://schemas.microsoft.com/office/drawing/2014/main" id="{8A778D88-F970-CA26-6672-1DFB7FC18DE9}"/>
              </a:ext>
            </a:extLst>
          </p:cNvPr>
          <p:cNvSpPr>
            <a:spLocks noGrp="1"/>
          </p:cNvSpPr>
          <p:nvPr>
            <p:ph type="ftr" sz="quarter" idx="11"/>
          </p:nvPr>
        </p:nvSpPr>
        <p:spPr/>
        <p:txBody>
          <a:bodyPr/>
          <a:lstStyle/>
          <a:p>
            <a:r>
              <a:rPr lang="fr-FR"/>
              <a:t>Journées Accélérateurs de la SFP 2025</a:t>
            </a:r>
            <a:endParaRPr lang="en-GB"/>
          </a:p>
        </p:txBody>
      </p:sp>
      <p:sp>
        <p:nvSpPr>
          <p:cNvPr id="6" name="Slide Number Placeholder 5">
            <a:extLst>
              <a:ext uri="{FF2B5EF4-FFF2-40B4-BE49-F238E27FC236}">
                <a16:creationId xmlns:a16="http://schemas.microsoft.com/office/drawing/2014/main" id="{9C2D6517-511A-AA09-20BE-1DD4699F4275}"/>
              </a:ext>
            </a:extLst>
          </p:cNvPr>
          <p:cNvSpPr>
            <a:spLocks noGrp="1"/>
          </p:cNvSpPr>
          <p:nvPr>
            <p:ph type="sldNum" sz="quarter" idx="12"/>
          </p:nvPr>
        </p:nvSpPr>
        <p:spPr>
          <a:effectLst/>
        </p:spPr>
        <p:txBody>
          <a:bodyPr/>
          <a:lstStyle/>
          <a:p>
            <a:fld id="{6EF63E83-424B-4907-9CFC-9E52DEF42CE5}" type="slidenum">
              <a:rPr lang="en-GB" smtClean="0"/>
              <a:t>8</a:t>
            </a:fld>
            <a:endParaRPr lang="en-GB"/>
          </a:p>
        </p:txBody>
      </p:sp>
    </p:spTree>
    <p:extLst>
      <p:ext uri="{BB962C8B-B14F-4D97-AF65-F5344CB8AC3E}">
        <p14:creationId xmlns:p14="http://schemas.microsoft.com/office/powerpoint/2010/main" val="956209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77CAB-8765-1543-7378-857A14304F56}"/>
              </a:ext>
            </a:extLst>
          </p:cNvPr>
          <p:cNvSpPr>
            <a:spLocks noGrp="1"/>
          </p:cNvSpPr>
          <p:nvPr>
            <p:ph type="title"/>
          </p:nvPr>
        </p:nvSpPr>
        <p:spPr>
          <a:xfrm>
            <a:off x="1344398" y="94668"/>
            <a:ext cx="10009401" cy="729579"/>
          </a:xfrm>
        </p:spPr>
        <p:txBody>
          <a:bodyPr anchor="ctr">
            <a:normAutofit/>
          </a:bodyPr>
          <a:lstStyle/>
          <a:p>
            <a:r>
              <a:rPr lang="fr-CH" sz="2200" dirty="0"/>
              <a:t>Travail en groupe: étude de cas </a:t>
            </a:r>
            <a:r>
              <a:rPr lang="fr-CH" sz="2200" i="1" dirty="0"/>
              <a:t>(A. Falone)</a:t>
            </a:r>
            <a:br>
              <a:rPr lang="fr-CH" sz="2200" i="1" dirty="0"/>
            </a:br>
            <a:r>
              <a:rPr lang="fr-CH" sz="2000" dirty="0" err="1"/>
              <a:t>EuPRAXIA</a:t>
            </a:r>
            <a:r>
              <a:rPr lang="fr-CH" sz="2000" dirty="0"/>
              <a:t> Massive Upgrade Project - </a:t>
            </a:r>
            <a:r>
              <a:rPr lang="fr-CH" sz="2000" dirty="0" err="1"/>
              <a:t>EuPRAXIA</a:t>
            </a:r>
            <a:r>
              <a:rPr lang="fr-CH" sz="2000" dirty="0"/>
              <a:t> MUP</a:t>
            </a:r>
            <a:endParaRPr lang="en-US" sz="2200" dirty="0"/>
          </a:p>
        </p:txBody>
      </p:sp>
      <p:sp>
        <p:nvSpPr>
          <p:cNvPr id="4" name="Date Placeholder 3">
            <a:extLst>
              <a:ext uri="{FF2B5EF4-FFF2-40B4-BE49-F238E27FC236}">
                <a16:creationId xmlns:a16="http://schemas.microsoft.com/office/drawing/2014/main" id="{CEE065DC-5899-51FE-D50D-40495470440B}"/>
              </a:ext>
            </a:extLst>
          </p:cNvPr>
          <p:cNvSpPr>
            <a:spLocks noGrp="1"/>
          </p:cNvSpPr>
          <p:nvPr>
            <p:ph type="dt" sz="half" idx="10"/>
          </p:nvPr>
        </p:nvSpPr>
        <p:spPr>
          <a:xfrm>
            <a:off x="838200" y="6356350"/>
            <a:ext cx="2743200" cy="365125"/>
          </a:xfrm>
        </p:spPr>
        <p:txBody>
          <a:bodyPr anchor="ctr">
            <a:normAutofit/>
          </a:bodyPr>
          <a:lstStyle/>
          <a:p>
            <a:pPr>
              <a:spcAft>
                <a:spcPts val="600"/>
              </a:spcAft>
            </a:pPr>
            <a:r>
              <a:rPr lang="en-US"/>
              <a:t>Ph. Lebrun</a:t>
            </a:r>
            <a:endParaRPr lang="en-GB"/>
          </a:p>
        </p:txBody>
      </p:sp>
      <p:sp>
        <p:nvSpPr>
          <p:cNvPr id="5" name="Footer Placeholder 4">
            <a:extLst>
              <a:ext uri="{FF2B5EF4-FFF2-40B4-BE49-F238E27FC236}">
                <a16:creationId xmlns:a16="http://schemas.microsoft.com/office/drawing/2014/main" id="{F5318157-9DEE-8257-B85F-98436538C473}"/>
              </a:ext>
            </a:extLst>
          </p:cNvPr>
          <p:cNvSpPr>
            <a:spLocks noGrp="1"/>
          </p:cNvSpPr>
          <p:nvPr>
            <p:ph type="ftr" sz="quarter" idx="11"/>
          </p:nvPr>
        </p:nvSpPr>
        <p:spPr>
          <a:xfrm>
            <a:off x="4038600" y="6356350"/>
            <a:ext cx="4114800" cy="365125"/>
          </a:xfrm>
        </p:spPr>
        <p:txBody>
          <a:bodyPr anchor="ctr">
            <a:normAutofit/>
          </a:bodyPr>
          <a:lstStyle/>
          <a:p>
            <a:pPr>
              <a:spcAft>
                <a:spcPts val="600"/>
              </a:spcAft>
            </a:pPr>
            <a:r>
              <a:rPr lang="fr-FR"/>
              <a:t>Journées Accélérateurs de la SFP 2025</a:t>
            </a:r>
            <a:endParaRPr lang="en-GB"/>
          </a:p>
        </p:txBody>
      </p:sp>
      <p:sp>
        <p:nvSpPr>
          <p:cNvPr id="6" name="Slide Number Placeholder 5">
            <a:extLst>
              <a:ext uri="{FF2B5EF4-FFF2-40B4-BE49-F238E27FC236}">
                <a16:creationId xmlns:a16="http://schemas.microsoft.com/office/drawing/2014/main" id="{10B5FD84-86F5-FA60-C191-42253D50322B}"/>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6EF63E83-424B-4907-9CFC-9E52DEF42CE5}" type="slidenum">
              <a:rPr lang="en-GB" smtClean="0"/>
              <a:pPr>
                <a:spcAft>
                  <a:spcPts val="600"/>
                </a:spcAft>
              </a:pPr>
              <a:t>9</a:t>
            </a:fld>
            <a:endParaRPr lang="en-GB"/>
          </a:p>
        </p:txBody>
      </p:sp>
      <p:pic>
        <p:nvPicPr>
          <p:cNvPr id="8" name="Picture 7">
            <a:extLst>
              <a:ext uri="{FF2B5EF4-FFF2-40B4-BE49-F238E27FC236}">
                <a16:creationId xmlns:a16="http://schemas.microsoft.com/office/drawing/2014/main" id="{8B5CE026-AACC-8501-76DD-5C3F6A5E9C1F}"/>
              </a:ext>
            </a:extLst>
          </p:cNvPr>
          <p:cNvPicPr>
            <a:picLocks noChangeAspect="1"/>
          </p:cNvPicPr>
          <p:nvPr/>
        </p:nvPicPr>
        <p:blipFill>
          <a:blip r:embed="rId2"/>
          <a:srcRect t="20739" b="11853"/>
          <a:stretch>
            <a:fillRect/>
          </a:stretch>
        </p:blipFill>
        <p:spPr>
          <a:xfrm>
            <a:off x="87085" y="945826"/>
            <a:ext cx="8640001" cy="3276000"/>
          </a:xfrm>
          <a:prstGeom prst="rect">
            <a:avLst/>
          </a:prstGeom>
          <a:noFill/>
          <a:ln w="12700">
            <a:solidFill>
              <a:schemeClr val="tx1"/>
            </a:solidFill>
          </a:ln>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2F8D7389-3D26-B823-2377-FD797A6A55BE}"/>
              </a:ext>
            </a:extLst>
          </p:cNvPr>
          <p:cNvPicPr>
            <a:picLocks noChangeAspect="1"/>
          </p:cNvPicPr>
          <p:nvPr/>
        </p:nvPicPr>
        <p:blipFill>
          <a:blip r:embed="rId3"/>
          <a:srcRect/>
          <a:stretch>
            <a:fillRect/>
          </a:stretch>
        </p:blipFill>
        <p:spPr>
          <a:xfrm>
            <a:off x="3785326" y="2908064"/>
            <a:ext cx="8280000" cy="3448286"/>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26815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1089</Words>
  <Application>Microsoft Office PowerPoint</Application>
  <PresentationFormat>Widescreen</PresentationFormat>
  <Paragraphs>165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Tahoma</vt:lpstr>
      <vt:lpstr>Office Theme</vt:lpstr>
      <vt:lpstr>TOSCA@LASCALA, une école d’été sur le management de grands projets scientifiques</vt:lpstr>
      <vt:lpstr>Le Master Erasmus Mundus LASCALA (Paris-Saclay, Rome La Sapienza, Lund, Szeged)</vt:lpstr>
      <vt:lpstr>L’ESI - European Scientific Institute (Archamps) et ses missions</vt:lpstr>
      <vt:lpstr>Ecoles et partenaires universitaires de l’ESI</vt:lpstr>
      <vt:lpstr>Les inscriptions sont ouvertes pour l’école d’accélérateurs JUAS 2026</vt:lpstr>
      <vt:lpstr>L’école TOSCA à l’ESI</vt:lpstr>
      <vt:lpstr>TOSCA: mission, pédagogie, moyens</vt:lpstr>
      <vt:lpstr>TOSCA: programme 2025</vt:lpstr>
      <vt:lpstr>Travail en groupe: étude de cas (A. Falone) EuPRAXIA Massive Upgrade Project - EuPRAXIA MUP</vt:lpstr>
      <vt:lpstr>Travail en groupe: étude de cas (A. Falone) EuPRAXIA Massive Upgrade Project - EuPRAXIA MUP</vt:lpstr>
      <vt:lpstr>TOSCA: évaluation des étudiants</vt:lpstr>
      <vt:lpstr>TOSCA: résultats et perspectives</vt:lpstr>
      <vt:lpstr>Questions?</vt:lpstr>
    </vt:vector>
  </TitlesOfParts>
  <Company>CERN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Philippe Lebrun</dc:creator>
  <cp:lastModifiedBy>Philippe Lebrun</cp:lastModifiedBy>
  <cp:revision>51</cp:revision>
  <dcterms:created xsi:type="dcterms:W3CDTF">2021-06-02T12:40:25Z</dcterms:created>
  <dcterms:modified xsi:type="dcterms:W3CDTF">2025-10-02T14:05:06Z</dcterms:modified>
</cp:coreProperties>
</file>