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351" r:id="rId5"/>
    <p:sldId id="261" r:id="rId6"/>
    <p:sldId id="276" r:id="rId7"/>
    <p:sldId id="277" r:id="rId8"/>
    <p:sldId id="350" r:id="rId9"/>
    <p:sldId id="340" r:id="rId10"/>
    <p:sldId id="280" r:id="rId11"/>
    <p:sldId id="327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Optima"/>
        <a:ea typeface="Optima"/>
        <a:cs typeface="Optima"/>
        <a:sym typeface="Opti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Optima"/>
        <a:ea typeface="Optima"/>
        <a:cs typeface="Optima"/>
        <a:sym typeface="Opti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Optima"/>
        <a:ea typeface="Optima"/>
        <a:cs typeface="Optima"/>
        <a:sym typeface="Opti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Optima"/>
        <a:ea typeface="Optima"/>
        <a:cs typeface="Optima"/>
        <a:sym typeface="Opti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Optima"/>
        <a:ea typeface="Optima"/>
        <a:cs typeface="Optima"/>
        <a:sym typeface="Optim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Optima"/>
        <a:ea typeface="Optima"/>
        <a:cs typeface="Optima"/>
        <a:sym typeface="Optim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Optima"/>
        <a:ea typeface="Optima"/>
        <a:cs typeface="Optima"/>
        <a:sym typeface="Optim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Optima"/>
        <a:ea typeface="Optima"/>
        <a:cs typeface="Optima"/>
        <a:sym typeface="Optim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0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Optima"/>
        <a:ea typeface="Optima"/>
        <a:cs typeface="Optima"/>
        <a:sym typeface="Optim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A0"/>
    <a:srgbClr val="406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F0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F"/>
          </a:solidFill>
        </a:fill>
      </a:tcStyle>
    </a:wholeTbl>
    <a:band2H>
      <a:tcTxStyle/>
      <a:tcStyle>
        <a:tcBdr/>
        <a:fill>
          <a:solidFill>
            <a:srgbClr val="E6E7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D1CC"/>
          </a:solidFill>
        </a:fill>
      </a:tcStyle>
    </a:wholeTbl>
    <a:band2H>
      <a:tcTxStyle/>
      <a:tcStyle>
        <a:tcBdr/>
        <a:fill>
          <a:solidFill>
            <a:srgbClr val="F9E9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DD3"/>
          </a:solidFill>
        </a:fill>
      </a:tcStyle>
    </a:wholeTbl>
    <a:band2H>
      <a:tcTxStyle/>
      <a:tcStyle>
        <a:tcBdr/>
        <a:fill>
          <a:solidFill>
            <a:srgbClr val="E7E8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F0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F"/>
          </a:solidFill>
        </a:fill>
      </a:tcStyle>
    </a:wholeTbl>
    <a:band2H>
      <a:tcTxStyle/>
      <a:tcStyle>
        <a:tcBdr/>
        <a:fill>
          <a:solidFill>
            <a:srgbClr val="E6E7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27"/>
    <p:restoredTop sz="96534"/>
  </p:normalViewPr>
  <p:slideViewPr>
    <p:cSldViewPr snapToGrid="0">
      <p:cViewPr varScale="1">
        <p:scale>
          <a:sx n="136" d="100"/>
          <a:sy n="136" d="100"/>
        </p:scale>
        <p:origin x="34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F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16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F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57171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F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656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316941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F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99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F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814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F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947373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GB" dirty="0"/>
          </a:p>
        </p:txBody>
      </p:sp>
    </p:spTree>
    <p:extLst>
      <p:ext uri="{BB962C8B-B14F-4D97-AF65-F5344CB8AC3E}">
        <p14:creationId xmlns:p14="http://schemas.microsoft.com/office/powerpoint/2010/main" val="18611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0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exte du titre"/>
          <p:cNvSpPr txBox="1">
            <a:spLocks noGrp="1"/>
          </p:cNvSpPr>
          <p:nvPr>
            <p:ph type="title"/>
          </p:nvPr>
        </p:nvSpPr>
        <p:spPr>
          <a:xfrm>
            <a:off x="407989" y="373592"/>
            <a:ext cx="5616574" cy="10657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11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407987" y="1598658"/>
            <a:ext cx="5616576" cy="460851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2" name="Picture Placeholder 8"/>
          <p:cNvSpPr>
            <a:spLocks noGrp="1"/>
          </p:cNvSpPr>
          <p:nvPr>
            <p:ph type="pic" idx="21"/>
          </p:nvPr>
        </p:nvSpPr>
        <p:spPr>
          <a:xfrm>
            <a:off x="6167437" y="0"/>
            <a:ext cx="6024563" cy="63179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e du titre"/>
          <p:cNvSpPr txBox="1">
            <a:spLocks noGrp="1"/>
          </p:cNvSpPr>
          <p:nvPr>
            <p:ph type="title"/>
          </p:nvPr>
        </p:nvSpPr>
        <p:spPr>
          <a:xfrm>
            <a:off x="407989" y="373592"/>
            <a:ext cx="11376025" cy="10657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23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407987" y="1598658"/>
            <a:ext cx="5616576" cy="460851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25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167437" y="1592262"/>
            <a:ext cx="5616576" cy="22320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6167437" y="3969703"/>
            <a:ext cx="5616576" cy="22320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3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e du titre"/>
          <p:cNvSpPr txBox="1">
            <a:spLocks noGrp="1"/>
          </p:cNvSpPr>
          <p:nvPr>
            <p:ph type="title"/>
          </p:nvPr>
        </p:nvSpPr>
        <p:spPr>
          <a:xfrm>
            <a:off x="407989" y="373592"/>
            <a:ext cx="11376025" cy="10657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36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407987" y="1598658"/>
            <a:ext cx="3708402" cy="460851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38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8075613" y="1592262"/>
            <a:ext cx="3708401" cy="22320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9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8124680" y="3969703"/>
            <a:ext cx="3659333" cy="22320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0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4259262" y="1592262"/>
            <a:ext cx="3659333" cy="22320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259262" y="3978014"/>
            <a:ext cx="3659333" cy="22320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exte du titre"/>
          <p:cNvSpPr txBox="1">
            <a:spLocks noGrp="1"/>
          </p:cNvSpPr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5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07987" y="1592262"/>
            <a:ext cx="5616576" cy="668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04965"/>
            <a:ext cx="5616601" cy="655635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53" name="Picture Placeholder 10"/>
          <p:cNvSpPr>
            <a:spLocks noGrp="1"/>
          </p:cNvSpPr>
          <p:nvPr>
            <p:ph type="pic" sz="half" idx="22"/>
          </p:nvPr>
        </p:nvSpPr>
        <p:spPr>
          <a:xfrm>
            <a:off x="407987" y="2420938"/>
            <a:ext cx="5616576" cy="37798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5" name="Picture Placeholder 7"/>
          <p:cNvSpPr>
            <a:spLocks noGrp="1"/>
          </p:cNvSpPr>
          <p:nvPr>
            <p:ph type="pic" sz="half" idx="23"/>
          </p:nvPr>
        </p:nvSpPr>
        <p:spPr>
          <a:xfrm>
            <a:off x="6172200" y="2420938"/>
            <a:ext cx="5616575" cy="37798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6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e du titre"/>
          <p:cNvSpPr txBox="1">
            <a:spLocks noGrp="1"/>
          </p:cNvSpPr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6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07987" y="1592262"/>
            <a:ext cx="3708402" cy="668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defRPr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None/>
              <a:defRPr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None/>
              <a:defRPr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None/>
              <a:defRPr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None/>
              <a:defRPr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075611" y="1604965"/>
            <a:ext cx="3713188" cy="65563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40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67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407989" y="2420938"/>
            <a:ext cx="3708401" cy="37798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8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8075613" y="2416175"/>
            <a:ext cx="3713188" cy="37798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9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253846" y="1601226"/>
            <a:ext cx="3708402" cy="668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70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4253848" y="2429902"/>
            <a:ext cx="3708401" cy="37798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7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e du titre"/>
          <p:cNvSpPr txBox="1">
            <a:spLocks noGrp="1"/>
          </p:cNvSpPr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8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116385" y="1601375"/>
            <a:ext cx="3960002" cy="1131216"/>
          </a:xfrm>
          <a:prstGeom prst="rect">
            <a:avLst/>
          </a:prstGeom>
          <a:solidFill>
            <a:schemeClr val="accent1"/>
          </a:solidFill>
        </p:spPr>
        <p:txBody>
          <a:bodyPr lIns="36000" tIns="36000" rIns="36000" bIns="36000" anchor="ctr"/>
          <a:lstStyle>
            <a:lvl1pPr algn="ctr">
              <a:spcBef>
                <a:spcPts val="0"/>
              </a:spcBef>
              <a:defRPr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algn="ctr">
              <a:spcBef>
                <a:spcPts val="0"/>
              </a:spcBef>
              <a:buSzTx/>
              <a:buNone/>
              <a:defRPr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algn="ctr">
              <a:spcBef>
                <a:spcPts val="0"/>
              </a:spcBef>
              <a:buSzTx/>
              <a:buNone/>
              <a:defRPr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algn="ctr">
              <a:spcBef>
                <a:spcPts val="0"/>
              </a:spcBef>
              <a:buSzTx/>
              <a:buNone/>
              <a:defRPr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algn="ctr">
              <a:spcBef>
                <a:spcPts val="0"/>
              </a:spcBef>
              <a:buSzTx/>
              <a:buNone/>
              <a:defRPr b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82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4116385" y="2732441"/>
            <a:ext cx="3959226" cy="34772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84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3274" y="5078524"/>
            <a:ext cx="3960002" cy="1131215"/>
          </a:xfrm>
          <a:prstGeom prst="rect">
            <a:avLst/>
          </a:prstGeom>
          <a:solidFill>
            <a:schemeClr val="accent1"/>
          </a:solidFill>
        </p:spPr>
        <p:txBody>
          <a:bodyPr lIns="36000" tIns="36000" rIns="36000" bIns="36000" anchor="ctr"/>
          <a:lstStyle/>
          <a:p>
            <a:pPr algn="ctr">
              <a:spcBef>
                <a:spcPts val="0"/>
              </a:spcBef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4049" y="1601375"/>
            <a:ext cx="3959226" cy="34772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8232388" y="5078524"/>
            <a:ext cx="3960001" cy="1131215"/>
          </a:xfrm>
          <a:prstGeom prst="rect">
            <a:avLst/>
          </a:prstGeom>
          <a:solidFill>
            <a:schemeClr val="accent1"/>
          </a:solidFill>
        </p:spPr>
        <p:txBody>
          <a:bodyPr lIns="36000" tIns="36000" rIns="36000" bIns="36000" anchor="ctr"/>
          <a:lstStyle/>
          <a:p>
            <a:pPr algn="ctr">
              <a:spcBef>
                <a:spcPts val="0"/>
              </a:spcBef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8232388" y="1601375"/>
            <a:ext cx="3959226" cy="34772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9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exte du titre"/>
          <p:cNvSpPr txBox="1">
            <a:spLocks noGrp="1"/>
          </p:cNvSpPr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97" name="Picture Placeholder 10"/>
          <p:cNvSpPr>
            <a:spLocks noGrp="1"/>
          </p:cNvSpPr>
          <p:nvPr>
            <p:ph type="pic" sz="half" idx="21"/>
          </p:nvPr>
        </p:nvSpPr>
        <p:spPr>
          <a:xfrm>
            <a:off x="412776" y="1592262"/>
            <a:ext cx="11376025" cy="2563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07989" y="4294187"/>
            <a:ext cx="3708401" cy="190658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67201" y="4294187"/>
            <a:ext cx="3665538" cy="1906587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0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01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8085667" y="4294187"/>
            <a:ext cx="3703133" cy="1906587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0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exte du titre"/>
          <p:cNvSpPr txBox="1">
            <a:spLocks noGrp="1"/>
          </p:cNvSpPr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211" name="Picture Placeholder 10"/>
          <p:cNvSpPr>
            <a:spLocks noGrp="1"/>
          </p:cNvSpPr>
          <p:nvPr>
            <p:ph type="pic" idx="21"/>
          </p:nvPr>
        </p:nvSpPr>
        <p:spPr>
          <a:xfrm>
            <a:off x="0" y="1592262"/>
            <a:ext cx="12192000" cy="29458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07989" y="4294187"/>
            <a:ext cx="3708401" cy="190658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algn="ctr">
              <a:defRPr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algn="ctr">
              <a:defRPr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algn="ctr">
              <a:defRPr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algn="ctr">
              <a:defRPr>
                <a:solidFill>
                  <a:srgbClr val="F8F8F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3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4267201" y="4294187"/>
            <a:ext cx="3665538" cy="1906587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algn="ctr">
              <a:defRPr>
                <a:solidFill>
                  <a:srgbClr val="F8F8F8"/>
                </a:solidFill>
              </a:defRPr>
            </a:pPr>
            <a:endParaRPr/>
          </a:p>
        </p:txBody>
      </p:sp>
      <p:sp>
        <p:nvSpPr>
          <p:cNvPr id="21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15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8085667" y="4294187"/>
            <a:ext cx="3703133" cy="1906587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algn="ctr">
              <a:defRPr>
                <a:solidFill>
                  <a:srgbClr val="F8F8F8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2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exte du titre"/>
          <p:cNvSpPr txBox="1">
            <a:spLocks noGrp="1"/>
          </p:cNvSpPr>
          <p:nvPr>
            <p:ph type="title"/>
          </p:nvPr>
        </p:nvSpPr>
        <p:spPr>
          <a:xfrm>
            <a:off x="407987" y="1709738"/>
            <a:ext cx="11376026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Texte du titre</a:t>
            </a:r>
          </a:p>
        </p:txBody>
      </p:sp>
      <p:sp>
        <p:nvSpPr>
          <p:cNvPr id="225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407987" y="4589462"/>
            <a:ext cx="11376026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3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exte du titre"/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23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e du titre"/>
          <p:cNvSpPr txBox="1">
            <a:spLocks noGrp="1"/>
          </p:cNvSpPr>
          <p:nvPr>
            <p:ph type="title"/>
          </p:nvPr>
        </p:nvSpPr>
        <p:spPr>
          <a:xfrm>
            <a:off x="1524000" y="10461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solidFill>
                  <a:srgbClr val="1A689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Texte du titre</a:t>
            </a:r>
          </a:p>
        </p:txBody>
      </p:sp>
      <p:sp>
        <p:nvSpPr>
          <p:cNvPr id="2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algn="ctr">
              <a:buSz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algn="ctr">
              <a:buSz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algn="ctr">
              <a:buSz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algn="ctr">
              <a:buSzTx/>
              <a:buNone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4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32" y="4869769"/>
            <a:ext cx="1074738" cy="107473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0E689D-24DB-2853-A4D1-E6016C0851A8}"/>
              </a:ext>
            </a:extLst>
          </p:cNvPr>
          <p:cNvSpPr txBox="1"/>
          <p:nvPr userDrawn="1"/>
        </p:nvSpPr>
        <p:spPr>
          <a:xfrm>
            <a:off x="5432738" y="6241865"/>
            <a:ext cx="1326524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 panose="020B0604020202020204" pitchFamily="34" charset="0"/>
                <a:ea typeface="Optima"/>
                <a:cs typeface="Arial" panose="020B0604020202020204" pitchFamily="34" charset="0"/>
                <a:sym typeface="Optima"/>
              </a:rPr>
              <a:t>xsuite.web.cern.ch</a:t>
            </a:r>
            <a:endParaRPr kumimoji="0" lang="fr-GB" sz="10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Arial" panose="020B0604020202020204" pitchFamily="34" charset="0"/>
              <a:ea typeface="Optima"/>
              <a:cs typeface="Arial" panose="020B0604020202020204" pitchFamily="34" charset="0"/>
              <a:sym typeface="Optima"/>
            </a:endParaRP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e du titre"/>
          <p:cNvSpPr txBox="1">
            <a:spLocks noGrp="1"/>
          </p:cNvSpPr>
          <p:nvPr>
            <p:ph type="title"/>
          </p:nvPr>
        </p:nvSpPr>
        <p:spPr>
          <a:xfrm>
            <a:off x="2209800" y="1122362"/>
            <a:ext cx="7772400" cy="2387601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algn="ctr">
              <a:defRPr sz="60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26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667000" y="3602037"/>
            <a:ext cx="6858000" cy="1655763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sz="2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buSzTx/>
              <a:buNone/>
              <a:defRPr sz="2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buSzTx/>
              <a:buNone/>
              <a:defRPr sz="2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buSzTx/>
              <a:buNone/>
              <a:defRPr sz="2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buSzTx/>
              <a:buNone/>
              <a:defRPr sz="2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9780726" y="6414761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>
            <a:lvl1pPr defTabSz="457200">
              <a:defRPr sz="12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267" name="Gruppo 29"/>
          <p:cNvGrpSpPr/>
          <p:nvPr/>
        </p:nvGrpSpPr>
        <p:grpSpPr>
          <a:xfrm>
            <a:off x="1523999" y="68881"/>
            <a:ext cx="9144001" cy="921719"/>
            <a:chOff x="0" y="0"/>
            <a:chExt cx="9144000" cy="921717"/>
          </a:xfrm>
        </p:grpSpPr>
        <p:sp>
          <p:nvSpPr>
            <p:cNvPr id="264" name="Straight Connector 6"/>
            <p:cNvSpPr/>
            <p:nvPr/>
          </p:nvSpPr>
          <p:spPr>
            <a:xfrm>
              <a:off x="1143000" y="388317"/>
              <a:ext cx="8001000" cy="1"/>
            </a:xfrm>
            <a:prstGeom prst="line">
              <a:avLst/>
            </a:prstGeom>
            <a:noFill/>
            <a:ln w="25400" cap="rnd">
              <a:solidFill>
                <a:srgbClr val="2A63A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pic>
          <p:nvPicPr>
            <p:cNvPr id="265" name="Picture 2" descr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455" y="0"/>
              <a:ext cx="952201" cy="921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" name="Straight Connector 6"/>
            <p:cNvSpPr/>
            <p:nvPr/>
          </p:nvSpPr>
          <p:spPr>
            <a:xfrm>
              <a:off x="-1" y="388317"/>
              <a:ext cx="152401" cy="1"/>
            </a:xfrm>
            <a:prstGeom prst="line">
              <a:avLst/>
            </a:prstGeom>
            <a:noFill/>
            <a:ln w="25400" cap="rnd">
              <a:solidFill>
                <a:srgbClr val="2A63A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407987" y="3429000"/>
            <a:ext cx="11376026" cy="21532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07987" y="5650824"/>
            <a:ext cx="11376027" cy="549952"/>
          </a:xfrm>
          <a:prstGeom prst="rect">
            <a:avLst/>
          </a:prstGeom>
        </p:spPr>
        <p:txBody>
          <a:bodyPr/>
          <a:lstStyle>
            <a:lvl1pPr>
              <a:defRPr sz="1700" b="0">
                <a:solidFill>
                  <a:srgbClr val="2F2F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>
              <a:buSzTx/>
              <a:buNone/>
              <a:defRPr sz="1700" b="0">
                <a:solidFill>
                  <a:srgbClr val="2F2F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>
              <a:buSzTx/>
              <a:buNone/>
              <a:defRPr sz="1700" b="0">
                <a:solidFill>
                  <a:srgbClr val="2F2F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>
              <a:buSzTx/>
              <a:buNone/>
              <a:defRPr sz="1700" b="0">
                <a:solidFill>
                  <a:srgbClr val="2F2F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>
              <a:buSzTx/>
              <a:buNone/>
              <a:defRPr sz="1700" b="0">
                <a:solidFill>
                  <a:srgbClr val="2F2F2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31" name="Graphic 1" descr="Graphic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002" y="657224"/>
            <a:ext cx="2084595" cy="2084596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A3267B85-CFD5-5464-8F74-F2BEFC47AD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9729" y="443826"/>
            <a:ext cx="2454574" cy="2454574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rgbClr val="3962A8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e niveau 1…"/>
          <p:cNvSpPr txBox="1">
            <a:spLocks noGrp="1"/>
          </p:cNvSpPr>
          <p:nvPr>
            <p:ph type="body" idx="1"/>
          </p:nvPr>
        </p:nvSpPr>
        <p:spPr>
          <a:xfrm>
            <a:off x="407989" y="1235537"/>
            <a:ext cx="11376025" cy="496523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F2F2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tima"/>
              </a:defRPr>
            </a:lvl1pPr>
            <a:lvl2pPr marL="377999">
              <a:defRPr b="0" i="0">
                <a:solidFill>
                  <a:srgbClr val="2F2F2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tima"/>
              </a:defRPr>
            </a:lvl2pPr>
            <a:lvl3pPr>
              <a:defRPr b="0" i="0">
                <a:solidFill>
                  <a:srgbClr val="2F2F2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tima"/>
              </a:defRPr>
            </a:lvl3pPr>
            <a:lvl4pPr>
              <a:defRPr b="0" i="0">
                <a:solidFill>
                  <a:srgbClr val="2F2F2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tima"/>
              </a:defRPr>
            </a:lvl4pPr>
            <a:lvl5pPr>
              <a:defRPr b="0" i="0">
                <a:solidFill>
                  <a:srgbClr val="2F2F2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tima"/>
              </a:defRPr>
            </a:lvl5pPr>
          </a:lstStyle>
          <a:p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 1</a:t>
            </a:r>
          </a:p>
          <a:p>
            <a:pPr lvl="1"/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 2</a:t>
            </a:r>
          </a:p>
          <a:p>
            <a:pPr lvl="2"/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 3</a:t>
            </a:r>
          </a:p>
          <a:p>
            <a:pPr lvl="3"/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 4</a:t>
            </a:r>
          </a:p>
          <a:p>
            <a:pPr lvl="4"/>
            <a:r>
              <a:rPr dirty="0"/>
              <a:t>Texte </a:t>
            </a:r>
            <a:r>
              <a:rPr dirty="0" err="1"/>
              <a:t>niveau</a:t>
            </a:r>
            <a:r>
              <a:rPr dirty="0"/>
              <a:t> 5</a:t>
            </a:r>
          </a:p>
        </p:txBody>
      </p:sp>
      <p:sp>
        <p:nvSpPr>
          <p:cNvPr id="42" name="Texte du titre"/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376026" cy="6966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43" name="Footer Placeholder 4"/>
          <p:cNvSpPr txBox="1"/>
          <p:nvPr/>
        </p:nvSpPr>
        <p:spPr>
          <a:xfrm>
            <a:off x="944429" y="6480690"/>
            <a:ext cx="6787386" cy="264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r>
              <a:rPr b="0" i="0">
                <a:latin typeface="Arial" panose="020B0604020202020204" pitchFamily="34" charset="0"/>
                <a:cs typeface="Arial" panose="020B0604020202020204" pitchFamily="34" charset="0"/>
              </a:rPr>
              <a:t>Szymon </a:t>
            </a:r>
            <a:r>
              <a:rPr b="0" i="0" err="1">
                <a:latin typeface="Arial" panose="020B0604020202020204" pitchFamily="34" charset="0"/>
                <a:cs typeface="Arial" panose="020B0604020202020204" pitchFamily="34" charset="0"/>
              </a:rPr>
              <a:t>Łopaciuk</a:t>
            </a:r>
            <a:r>
              <a:rPr b="0" i="0">
                <a:latin typeface="Arial" panose="020B0604020202020204" pitchFamily="34" charset="0"/>
                <a:cs typeface="Arial" panose="020B0604020202020204" pitchFamily="34" charset="0"/>
              </a:rPr>
              <a:t> |</a:t>
            </a:r>
            <a:r>
              <a:rPr lang="pl-PL" b="0" i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0" i="0">
                <a:latin typeface="Arial" panose="020B0604020202020204" pitchFamily="34" charset="0"/>
                <a:cs typeface="Arial" panose="020B0604020202020204" pitchFamily="34" charset="0"/>
              </a:rPr>
              <a:t>Empowering a broad and diverse community in beam dynamics simulations with Xsuite</a:t>
            </a:r>
            <a:endParaRPr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Date Placeholder 3"/>
          <p:cNvSpPr txBox="1"/>
          <p:nvPr/>
        </p:nvSpPr>
        <p:spPr>
          <a:xfrm>
            <a:off x="7171497" y="6480690"/>
            <a:ext cx="4600669" cy="264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r"/>
          </a:lstStyle>
          <a:p>
            <a:r>
              <a:rPr lang="pl-PL" b="0" i="0" dirty="0">
                <a:latin typeface="Arial" panose="020B0604020202020204" pitchFamily="34" charset="0"/>
                <a:cs typeface="Arial" panose="020B0604020202020204" pitchFamily="34" charset="0"/>
              </a:rPr>
              <a:t>16th International </a:t>
            </a:r>
            <a:r>
              <a:rPr lang="pl-PL" b="0" i="0" dirty="0" err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pl-PL" b="0" i="0" dirty="0">
                <a:latin typeface="Arial" panose="020B0604020202020204" pitchFamily="34" charset="0"/>
                <a:cs typeface="Arial" panose="020B0604020202020204" pitchFamily="34" charset="0"/>
              </a:rPr>
              <a:t> Accelerator Conference</a:t>
            </a:r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b="0" i="0" dirty="0" err="1">
                <a:latin typeface="Arial" panose="020B0604020202020204" pitchFamily="34" charset="0"/>
                <a:cs typeface="Arial" panose="020B0604020202020204" pitchFamily="34" charset="0"/>
              </a:rPr>
              <a:t>Taipei</a:t>
            </a:r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b="0" i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i="0" dirty="0" err="1">
                <a:latin typeface="Arial" panose="020B0604020202020204" pitchFamily="34" charset="0"/>
                <a:cs typeface="Arial" panose="020B0604020202020204" pitchFamily="34" charset="0"/>
              </a:rPr>
              <a:t>June</a:t>
            </a:r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0" i="0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861960" y="107194"/>
            <a:ext cx="182742" cy="12311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3962A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tima"/>
              </a:defRPr>
            </a:lvl1pPr>
          </a:lstStyle>
          <a:p>
            <a:fld id="{86CB4B4D-7CA3-9044-876B-883B54F8677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exte niveau 1…"/>
          <p:cNvSpPr txBox="1">
            <a:spLocks noGrp="1"/>
          </p:cNvSpPr>
          <p:nvPr>
            <p:ph type="body" idx="1"/>
          </p:nvPr>
        </p:nvSpPr>
        <p:spPr>
          <a:xfrm>
            <a:off x="407989" y="1592262"/>
            <a:ext cx="11376025" cy="4608514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Font typeface="Arial"/>
              <a:buChar char="•"/>
              <a:defRPr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72306" indent="-305594">
              <a:buFont typeface="Arial"/>
              <a:defRPr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32391" indent="-303741">
              <a:buFont typeface="Arial"/>
              <a:defRPr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94010" indent="-354210">
              <a:buFont typeface="Arial"/>
              <a:defRPr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Font typeface="Arial"/>
              <a:defRPr b="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5" name="Texte du titre"/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5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Texte du titre"/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6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67" name="Picture Placeholder 3"/>
          <p:cNvSpPr>
            <a:spLocks noGrp="1"/>
          </p:cNvSpPr>
          <p:nvPr>
            <p:ph type="pic" idx="21"/>
          </p:nvPr>
        </p:nvSpPr>
        <p:spPr>
          <a:xfrm>
            <a:off x="407987" y="1439862"/>
            <a:ext cx="11376026" cy="47609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7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icture Placeholder 3"/>
          <p:cNvSpPr>
            <a:spLocks noGrp="1"/>
          </p:cNvSpPr>
          <p:nvPr>
            <p:ph type="pic" idx="21"/>
          </p:nvPr>
        </p:nvSpPr>
        <p:spPr>
          <a:xfrm>
            <a:off x="0" y="-5267"/>
            <a:ext cx="12192000" cy="63515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075611" y="-27753"/>
            <a:ext cx="4116388" cy="6370822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79999" tIns="179999" rIns="179999" bIns="179999"/>
          <a:lstStyle>
            <a:lvl1pPr>
              <a:def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31999" indent="-431999">
              <a:def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827999" indent="-503999">
              <a:def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14999" indent="-566999">
              <a:def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8850" indent="-400050">
              <a:defRPr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8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exte du titre"/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8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407987" y="1592263"/>
            <a:ext cx="5616576" cy="460851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traight Connector 7"/>
          <p:cNvSpPr/>
          <p:nvPr/>
        </p:nvSpPr>
        <p:spPr>
          <a:xfrm>
            <a:off x="404069" y="6370801"/>
            <a:ext cx="11379945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0" y="6439074"/>
            <a:ext cx="352448" cy="347432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exte du titre"/>
          <p:cNvSpPr txBox="1">
            <a:spLocks noGrp="1"/>
          </p:cNvSpPr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9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07987" y="1592262"/>
            <a:ext cx="5616576" cy="668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>
              <a:buSzTx/>
              <a:buNone/>
              <a:defRPr sz="24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04965"/>
            <a:ext cx="5616601" cy="655635"/>
          </a:xfrm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0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661799" y="6544055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62A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Graphic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42541" y="2075541"/>
            <a:ext cx="2706916" cy="27069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e du titre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rPr dirty="0"/>
              <a:t>Texte du </a:t>
            </a:r>
            <a:r>
              <a:rPr dirty="0" err="1"/>
              <a:t>titre</a:t>
            </a:r>
            <a:endParaRPr dirty="0"/>
          </a:p>
        </p:txBody>
      </p:sp>
      <p:sp>
        <p:nvSpPr>
          <p:cNvPr id="4" name="Texte niveau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1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Optima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1"/>
          </a:solidFill>
          <a:uFillTx/>
          <a:latin typeface="Optima"/>
          <a:ea typeface="Optima"/>
          <a:cs typeface="Optima"/>
          <a:sym typeface="Optima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1"/>
          </a:solidFill>
          <a:uFillTx/>
          <a:latin typeface="Optima"/>
          <a:ea typeface="Optima"/>
          <a:cs typeface="Optima"/>
          <a:sym typeface="Optima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1"/>
          </a:solidFill>
          <a:uFillTx/>
          <a:latin typeface="Optima"/>
          <a:ea typeface="Optima"/>
          <a:cs typeface="Optima"/>
          <a:sym typeface="Optima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1"/>
          </a:solidFill>
          <a:uFillTx/>
          <a:latin typeface="Optima"/>
          <a:ea typeface="Optima"/>
          <a:cs typeface="Optima"/>
          <a:sym typeface="Optima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1"/>
          </a:solidFill>
          <a:uFillTx/>
          <a:latin typeface="Optima"/>
          <a:ea typeface="Optima"/>
          <a:cs typeface="Optima"/>
          <a:sym typeface="Optima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1"/>
          </a:solidFill>
          <a:uFillTx/>
          <a:latin typeface="Optima"/>
          <a:ea typeface="Optima"/>
          <a:cs typeface="Optima"/>
          <a:sym typeface="Optima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1"/>
          </a:solidFill>
          <a:uFillTx/>
          <a:latin typeface="Optima"/>
          <a:ea typeface="Optima"/>
          <a:cs typeface="Optima"/>
          <a:sym typeface="Optima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chemeClr val="accent1"/>
          </a:solidFill>
          <a:uFillTx/>
          <a:latin typeface="Optima"/>
          <a:ea typeface="Optima"/>
          <a:cs typeface="Optima"/>
          <a:sym typeface="Optima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100" b="1" i="0" u="none" strike="noStrike" cap="none" spc="0" baseline="0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1pPr>
      <a:lvl2pPr marL="377849" marR="0" indent="-37799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100" b="1" i="0" u="none" strike="noStrike" cap="none" spc="0" baseline="0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2pPr>
      <a:lvl3pPr marL="724235" marR="0" indent="-40023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100" b="1" i="0" u="none" strike="noStrike" cap="none" spc="0" baseline="0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3pPr>
      <a:lvl4pPr marL="1073249" marR="0" indent="-4252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100" b="1" i="0" u="none" strike="noStrike" cap="none" spc="0" baseline="0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4pPr>
      <a:lvl5pPr marL="2128837" marR="0" indent="-30003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100" b="1" i="0" u="none" strike="noStrike" cap="none" spc="0" baseline="0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5pPr>
      <a:lvl6pPr marL="25527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100" b="1" i="0" u="none" strike="noStrike" cap="none" spc="0" baseline="0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6pPr>
      <a:lvl7pPr marL="3009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100" b="1" i="0" u="none" strike="noStrike" cap="none" spc="0" baseline="0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7pPr>
      <a:lvl8pPr marL="34671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100" b="1" i="0" u="none" strike="noStrike" cap="none" spc="0" baseline="0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8pPr>
      <a:lvl9pPr marL="39243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100" b="1" i="0" u="none" strike="noStrike" cap="none" spc="0" baseline="0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489714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indico.gsi.de/event/19249/contributions/82627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dico.jacow.org/event/63/contributions/4460/" TargetMode="External"/><Relationship Id="rId5" Type="http://schemas.openxmlformats.org/officeDocument/2006/relationships/hyperlink" Target="https://xsuite.readthedocs.io/en/latest/index.html" TargetMode="Externa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45.png"/><Relationship Id="rId39" Type="http://schemas.openxmlformats.org/officeDocument/2006/relationships/image" Target="../media/image58.jpeg"/><Relationship Id="rId21" Type="http://schemas.openxmlformats.org/officeDocument/2006/relationships/image" Target="../media/image40.jpeg"/><Relationship Id="rId34" Type="http://schemas.openxmlformats.org/officeDocument/2006/relationships/image" Target="../media/image53.jpe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jpeg"/><Relationship Id="rId29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32" Type="http://schemas.openxmlformats.org/officeDocument/2006/relationships/image" Target="../media/image51.jpeg"/><Relationship Id="rId37" Type="http://schemas.openxmlformats.org/officeDocument/2006/relationships/image" Target="../media/image56.jpeg"/><Relationship Id="rId40" Type="http://schemas.openxmlformats.org/officeDocument/2006/relationships/image" Target="../media/image59.png"/><Relationship Id="rId45" Type="http://schemas.openxmlformats.org/officeDocument/2006/relationships/image" Target="../media/image64.jpe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23" Type="http://schemas.openxmlformats.org/officeDocument/2006/relationships/image" Target="../media/image42.png"/><Relationship Id="rId28" Type="http://schemas.openxmlformats.org/officeDocument/2006/relationships/image" Target="../media/image47.jpeg"/><Relationship Id="rId36" Type="http://schemas.openxmlformats.org/officeDocument/2006/relationships/image" Target="../media/image55.png"/><Relationship Id="rId10" Type="http://schemas.openxmlformats.org/officeDocument/2006/relationships/image" Target="../media/image29.jpeg"/><Relationship Id="rId19" Type="http://schemas.openxmlformats.org/officeDocument/2006/relationships/image" Target="../media/image38.jpeg"/><Relationship Id="rId31" Type="http://schemas.openxmlformats.org/officeDocument/2006/relationships/image" Target="../media/image50.jpeg"/><Relationship Id="rId44" Type="http://schemas.openxmlformats.org/officeDocument/2006/relationships/image" Target="../media/image63.jpeg"/><Relationship Id="rId4" Type="http://schemas.openxmlformats.org/officeDocument/2006/relationships/image" Target="../media/image23.jp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Relationship Id="rId22" Type="http://schemas.openxmlformats.org/officeDocument/2006/relationships/image" Target="../media/image41.png"/><Relationship Id="rId27" Type="http://schemas.openxmlformats.org/officeDocument/2006/relationships/image" Target="../media/image46.jpeg"/><Relationship Id="rId30" Type="http://schemas.openxmlformats.org/officeDocument/2006/relationships/image" Target="../media/image49.jpeg"/><Relationship Id="rId35" Type="http://schemas.openxmlformats.org/officeDocument/2006/relationships/image" Target="../media/image54.jpeg"/><Relationship Id="rId43" Type="http://schemas.openxmlformats.org/officeDocument/2006/relationships/image" Target="../media/image62.jpeg"/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5" Type="http://schemas.openxmlformats.org/officeDocument/2006/relationships/image" Target="../media/image44.jpeg"/><Relationship Id="rId33" Type="http://schemas.openxmlformats.org/officeDocument/2006/relationships/image" Target="../media/image52.jpeg"/><Relationship Id="rId38" Type="http://schemas.openxmlformats.org/officeDocument/2006/relationships/image" Target="../media/image57.jpeg"/><Relationship Id="rId46" Type="http://schemas.openxmlformats.org/officeDocument/2006/relationships/image" Target="../media/image65.png"/><Relationship Id="rId20" Type="http://schemas.openxmlformats.org/officeDocument/2006/relationships/image" Target="../media/image39.jpeg"/><Relationship Id="rId41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385378/" TargetMode="External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hyperlink" Target="https://mybinder.org/v2/gh/fsoubelet/Journees_Accelerateurs/HEAD" TargetMode="External"/><Relationship Id="rId4" Type="http://schemas.openxmlformats.org/officeDocument/2006/relationships/hyperlink" Target="https://github.com/fsoubelet/Journees_Accelerateur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hank you!"/>
          <p:cNvSpPr txBox="1"/>
          <p:nvPr/>
        </p:nvSpPr>
        <p:spPr>
          <a:xfrm>
            <a:off x="3116823" y="2828836"/>
            <a:ext cx="595836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900"/>
            </a:lvl1pPr>
          </a:lstStyle>
          <a:p>
            <a:pPr algn="ctr"/>
            <a:r>
              <a:rPr lang="fr-FR" b="1" noProof="0" dirty="0">
                <a:latin typeface="Arial" panose="020B0604020202020204" pitchFamily="34" charset="0"/>
                <a:cs typeface="Arial" panose="020B0604020202020204" pitchFamily="34" charset="0"/>
              </a:rPr>
              <a:t>Merci de votre attention 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0DEFE1-9511-5CE1-8F7B-9964D528FEC4}"/>
              </a:ext>
            </a:extLst>
          </p:cNvPr>
          <p:cNvSpPr txBox="1"/>
          <p:nvPr/>
        </p:nvSpPr>
        <p:spPr>
          <a:xfrm>
            <a:off x="5567810" y="6255195"/>
            <a:ext cx="1056379" cy="1538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noProof="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fr-FR" sz="1000" b="0" i="0" u="none" strike="noStrike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suite.web.cern.ch</a:t>
            </a:r>
            <a:endParaRPr kumimoji="0" lang="fr-FR" sz="1000" b="0" i="0" u="none" strike="noStrike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Optima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A87B8-CCC3-0F7A-AB29-6AB77FA43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Numéro de diapositive">
            <a:extLst>
              <a:ext uri="{FF2B5EF4-FFF2-40B4-BE49-F238E27FC236}">
                <a16:creationId xmlns:a16="http://schemas.microsoft.com/office/drawing/2014/main" id="{274166AF-9217-8195-2B52-026F3FA838E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917701" y="105249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fr-FR" noProof="0" smtClean="0"/>
              <a:t>11</a:t>
            </a:fld>
            <a:endParaRPr lang="fr-FR" noProof="0" dirty="0"/>
          </a:p>
        </p:txBody>
      </p:sp>
      <p:sp>
        <p:nvSpPr>
          <p:cNvPr id="5" name="Time to do better">
            <a:extLst>
              <a:ext uri="{FF2B5EF4-FFF2-40B4-BE49-F238E27FC236}">
                <a16:creationId xmlns:a16="http://schemas.microsoft.com/office/drawing/2014/main" id="{8059D74F-B2DA-548C-D9A3-8DFE19675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376026" cy="696682"/>
          </a:xfrm>
          <a:prstGeom prst="rect">
            <a:avLst/>
          </a:prstGeom>
        </p:spPr>
        <p:txBody>
          <a:bodyPr/>
          <a:lstStyle/>
          <a:p>
            <a:r>
              <a:rPr lang="fr-FR" b="1" noProof="0" dirty="0"/>
              <a:t>Xsuite – Modélisation de maille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55A104-8C27-FD3C-F66F-E593FA9302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312"/>
          <a:stretch/>
        </p:blipFill>
        <p:spPr>
          <a:xfrm>
            <a:off x="6420678" y="1605380"/>
            <a:ext cx="5136128" cy="3647239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B80B76-C033-9B81-54DD-A4BFD324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9" y="1235537"/>
            <a:ext cx="6012689" cy="4900857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1900" noProof="0" dirty="0"/>
              <a:t>Les différents éléments de maille sont disponibles pour modéliser les machines du CERN et d’autres instituts de recherche :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900" noProof="0" dirty="0"/>
              <a:t>Dipôles, multipôles, solénoïdes, aimants à fonctions combinées, cavités RF, cavités crabe, etc.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1900" noProof="0" dirty="0"/>
              <a:t>Modélisation d’éléments </a:t>
            </a:r>
            <a:r>
              <a:rPr lang="fr-FR" sz="1900" b="1" noProof="0" dirty="0">
                <a:solidFill>
                  <a:srgbClr val="0033A0"/>
                </a:solidFill>
              </a:rPr>
              <a:t>épais et minces.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1900" noProof="0" dirty="0"/>
              <a:t>Inclusion des </a:t>
            </a:r>
            <a:r>
              <a:rPr lang="fr-FR" sz="1900" b="1" noProof="0" dirty="0">
                <a:solidFill>
                  <a:srgbClr val="0033A0"/>
                </a:solidFill>
              </a:rPr>
              <a:t>champs de bord</a:t>
            </a:r>
            <a:r>
              <a:rPr lang="fr-FR" sz="1900" noProof="0" dirty="0"/>
              <a:t> d’ordre arbitraire.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1900" noProof="0" dirty="0"/>
              <a:t>Modélisation de </a:t>
            </a:r>
            <a:r>
              <a:rPr lang="fr-FR" sz="1900" b="1" noProof="0" dirty="0">
                <a:solidFill>
                  <a:srgbClr val="0033A0"/>
                </a:solidFill>
              </a:rPr>
              <a:t>champs multipolaires superposés.</a:t>
            </a:r>
            <a:endParaRPr lang="fr-FR" sz="1900" noProof="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1900" noProof="0" dirty="0"/>
              <a:t>Gestion des </a:t>
            </a:r>
            <a:r>
              <a:rPr lang="fr-FR" sz="1900" b="1" noProof="0" dirty="0">
                <a:solidFill>
                  <a:srgbClr val="0033A0"/>
                </a:solidFill>
              </a:rPr>
              <a:t>désalignements, erreurs multipolaires, imperfections de champ.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1900" noProof="0" dirty="0"/>
              <a:t>Gestion des circuits via les </a:t>
            </a:r>
            <a:r>
              <a:rPr lang="fr-FR" sz="1900" b="1" noProof="0" dirty="0">
                <a:solidFill>
                  <a:srgbClr val="0033A0"/>
                </a:solidFill>
              </a:rPr>
              <a:t>expressions déférées </a:t>
            </a:r>
            <a:r>
              <a:rPr lang="fr-FR" sz="1900" noProof="0" dirty="0"/>
              <a:t>(à la MAD-X).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fr-FR" sz="1900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F45DF5-94CB-7F90-9FA3-6BC7BF493F25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</p:spTree>
    <p:extLst>
      <p:ext uri="{BB962C8B-B14F-4D97-AF65-F5344CB8AC3E}">
        <p14:creationId xmlns:p14="http://schemas.microsoft.com/office/powerpoint/2010/main" val="31135740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AE421C-6371-0C46-F1BD-2C80E6D9F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0" y="1235537"/>
            <a:ext cx="11324974" cy="496523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noProof="0" dirty="0"/>
              <a:t>La </a:t>
            </a:r>
            <a:r>
              <a:rPr lang="fr-FR" b="1" noProof="0" dirty="0">
                <a:solidFill>
                  <a:srgbClr val="0033A0"/>
                </a:solidFill>
              </a:rPr>
              <a:t>vitesse de tracking </a:t>
            </a:r>
            <a:r>
              <a:rPr lang="fr-FR" noProof="0" dirty="0"/>
              <a:t>de distributions de particules élément par élément est primordiale.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noProof="0" dirty="0"/>
              <a:t>Pour la performance, </a:t>
            </a:r>
            <a:r>
              <a:rPr lang="fr-FR" b="1" noProof="0" dirty="0">
                <a:solidFill>
                  <a:srgbClr val="0033A0"/>
                </a:solidFill>
              </a:rPr>
              <a:t>Xsuite assemble et compile un kernel en C </a:t>
            </a:r>
            <a:r>
              <a:rPr lang="fr-FR" noProof="0" dirty="0"/>
              <a:t>(appelé depuis Python) optimisé pour la maille et </a:t>
            </a:r>
            <a:r>
              <a:rPr lang="fr-FR" b="1" noProof="0" dirty="0">
                <a:solidFill>
                  <a:srgbClr val="0033A0"/>
                </a:solidFill>
              </a:rPr>
              <a:t>spécialisé pour la plateforme de calcule choisie (CPU or GPU).</a:t>
            </a:r>
          </a:p>
          <a:p>
            <a:pPr marL="720899" lvl="1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noProof="0" dirty="0"/>
              <a:t>La vitesse de tracking est similaire à celle de SixTrack sur CPU (un cœur) et environ deux ordres de magnitude plus rapide sur des GPUs modernes.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A4582B-9B74-E0E5-3938-926E7BABE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noProof="0" dirty="0"/>
              <a:t>Xsuite – Tracking de particules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F3F128-F82D-F49F-5F83-904CC3C7387D}"/>
              </a:ext>
            </a:extLst>
          </p:cNvPr>
          <p:cNvSpPr txBox="1"/>
          <p:nvPr/>
        </p:nvSpPr>
        <p:spPr>
          <a:xfrm>
            <a:off x="5065003" y="3563766"/>
            <a:ext cx="6656943" cy="2492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700" b="1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du LHC</a:t>
            </a:r>
            <a:r>
              <a:rPr lang="fr-FR" sz="1700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b="1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de tracking élément par élément des 30 premières minutes</a:t>
            </a:r>
            <a:r>
              <a:rPr lang="fr-FR" sz="1700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avoir amené les faisceaux en collision (</a:t>
            </a:r>
            <a:r>
              <a:rPr lang="fr-FR" sz="17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 tours</a:t>
            </a: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pour étudier la durée de vie des faisceaux et le dépeuplement des queues du paquet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de </a:t>
            </a:r>
            <a:r>
              <a:rPr lang="fr-FR" sz="17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20 000 particules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7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 process), prendrait </a:t>
            </a:r>
            <a:r>
              <a:rPr lang="fr-FR" sz="17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 ans de simulation.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7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GPU</a:t>
            </a: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(NVIDIA V100) fait en </a:t>
            </a:r>
            <a:r>
              <a:rPr lang="fr-FR" sz="17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3 jours de simulation.</a:t>
            </a:r>
            <a:endParaRPr lang="fr-FR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22924-A89C-B3EA-FB65-97DE1EAA1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33" y="3462052"/>
            <a:ext cx="4182944" cy="25977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9B5D22-79BB-FC25-8C27-D54C3F12322B}"/>
              </a:ext>
            </a:extLst>
          </p:cNvPr>
          <p:cNvSpPr txBox="1"/>
          <p:nvPr/>
        </p:nvSpPr>
        <p:spPr>
          <a:xfrm>
            <a:off x="1167788" y="3646582"/>
            <a:ext cx="107561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1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K. Paraschou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E9F425-06CF-BAB2-DD43-2E651646C34A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5F605-3633-71BB-0D5F-89FC44EB70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noProof="0" smtClean="0"/>
              <a:pPr/>
              <a:t>12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651282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856EB0-CBE0-1467-09CB-133285859A60}"/>
              </a:ext>
            </a:extLst>
          </p:cNvPr>
          <p:cNvSpPr txBox="1"/>
          <p:nvPr/>
        </p:nvSpPr>
        <p:spPr>
          <a:xfrm>
            <a:off x="165252" y="1006637"/>
            <a:ext cx="651384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module </a:t>
            </a:r>
            <a:r>
              <a:rPr lang="fr-FR" sz="1700" b="1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Twiss d’Xsuite </a:t>
            </a: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extraire les </a:t>
            </a:r>
            <a:r>
              <a:rPr lang="fr-FR" sz="1700" b="1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fonctions de réseau </a:t>
            </a: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 anneau ou d’une ligne.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calcul </a:t>
            </a:r>
            <a:r>
              <a:rPr lang="fr-FR" sz="1700" b="1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 la maille </a:t>
            </a:r>
            <a:r>
              <a:rPr lang="fr-FR" sz="1700" b="1" u="sng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tracking e particules</a:t>
            </a:r>
            <a:r>
              <a:rPr lang="fr-FR" sz="1700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L’orbite fermée est obtenue avec un solveur de racine sur le tracking.</a:t>
            </a:r>
            <a:endParaRPr lang="fr-FR" sz="1700" noProof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7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matrice Jacobienne est obtenue par tracking (différences centrales).</a:t>
            </a:r>
            <a:endParaRPr lang="fr-FR" sz="17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7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“frome normale linéaire” est obtenue par diagonalisation de la matrice </a:t>
            </a: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fr-FR" sz="17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acobienne.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vecteurs propres sont propagés par tracking.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7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 paramètres de </a:t>
            </a: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7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wiss (𝛼, 𝛽, 𝛾), fonctions de dispersion, avances de phase, coefficients de couplage etc. sont obtenus depuis les vecteurs propres.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calcul peut être effectué en assignant un </a:t>
            </a:r>
            <a:r>
              <a:rPr lang="fr-FR" sz="1700" b="1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cinétique arbitraire</a:t>
            </a: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obtenir le battement betatron </a:t>
            </a:r>
            <a:r>
              <a:rPr lang="fr-FR" sz="17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off-momentum</a:t>
            </a: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chromaticité non-linéaire, la dispersion non-linéaire</a:t>
            </a:r>
            <a:r>
              <a:rPr lang="fr-FR" sz="17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7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endParaRPr lang="fr-FR" sz="1700" noProof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93F01-AF09-D390-1CEE-A4AD449CF8BC}"/>
              </a:ext>
            </a:extLst>
          </p:cNvPr>
          <p:cNvSpPr txBox="1"/>
          <p:nvPr/>
        </p:nvSpPr>
        <p:spPr>
          <a:xfrm>
            <a:off x="6957939" y="1053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noProof="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3BF52CC-9096-F53E-A76F-50F0BA9A8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80" y="130647"/>
            <a:ext cx="4664098" cy="52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ED9ADF-6478-720F-7989-A4BE4F02BAE1}"/>
              </a:ext>
            </a:extLst>
          </p:cNvPr>
          <p:cNvSpPr txBox="1"/>
          <p:nvPr/>
        </p:nvSpPr>
        <p:spPr>
          <a:xfrm>
            <a:off x="7304683" y="784800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Optique HL-LHC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A0A4A-63E3-0BA7-0F72-F2712B9F553A}"/>
              </a:ext>
            </a:extLst>
          </p:cNvPr>
          <p:cNvSpPr txBox="1"/>
          <p:nvPr/>
        </p:nvSpPr>
        <p:spPr>
          <a:xfrm>
            <a:off x="7304683" y="5283232"/>
            <a:ext cx="19176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noProof="0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Précision</a:t>
            </a:r>
            <a:r>
              <a:rPr lang="fr-FR" sz="1400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comparée à MAD-X: </a:t>
            </a:r>
            <a:r>
              <a:rPr lang="fr-FR" sz="1400" noProof="0" dirty="0">
                <a:solidFill>
                  <a:schemeClr val="tx2"/>
                </a:solidFill>
                <a:latin typeface="Symbol" pitchFamily="2" charset="2"/>
                <a:cs typeface="Calibri" panose="020F0502020204030204" pitchFamily="34" charset="0"/>
              </a:rPr>
              <a:t>Db / b</a:t>
            </a:r>
            <a:r>
              <a:rPr lang="fr-FR" sz="1400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&lt;&lt; 10</a:t>
            </a:r>
            <a:r>
              <a:rPr lang="fr-FR" sz="1400" baseline="30000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-4</a:t>
            </a:r>
          </a:p>
          <a:p>
            <a:pPr algn="ctr"/>
            <a:r>
              <a:rPr lang="fr-FR" sz="1400" b="1" noProof="0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Temps de calcul </a:t>
            </a:r>
            <a:r>
              <a:rPr lang="fr-FR" sz="1400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très similaire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60A6C8-C30B-2BFA-DCD0-460A954E68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029" r="45086"/>
          <a:stretch/>
        </p:blipFill>
        <p:spPr>
          <a:xfrm>
            <a:off x="9363975" y="5310807"/>
            <a:ext cx="1877179" cy="882885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31543D2C-EF7A-2AD8-D751-A5E31826B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73592"/>
            <a:ext cx="11376026" cy="696682"/>
          </a:xfrm>
        </p:spPr>
        <p:txBody>
          <a:bodyPr/>
          <a:lstStyle/>
          <a:p>
            <a:r>
              <a:rPr lang="fr-FR" b="1" noProof="0" dirty="0"/>
              <a:t>Xsuite – Calcul d’optique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EE5071-3FE3-DDF3-BAED-9E23499CCCD9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46AAB6-69CE-848A-13EC-2BD0431C56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noProof="0" smtClean="0"/>
              <a:pPr/>
              <a:t>13</a:t>
            </a:fld>
            <a:endParaRPr lang="fr-FR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69661-0BC1-E7AD-0FA5-15DAD3C7E2D4}"/>
              </a:ext>
            </a:extLst>
          </p:cNvPr>
          <p:cNvSpPr txBox="1"/>
          <p:nvPr/>
        </p:nvSpPr>
        <p:spPr>
          <a:xfrm>
            <a:off x="10069915" y="804427"/>
            <a:ext cx="819135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FR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R. De Maria</a:t>
            </a:r>
          </a:p>
        </p:txBody>
      </p:sp>
    </p:spTree>
    <p:extLst>
      <p:ext uri="{BB962C8B-B14F-4D97-AF65-F5344CB8AC3E}">
        <p14:creationId xmlns:p14="http://schemas.microsoft.com/office/powerpoint/2010/main" val="13612608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78A272-0EB9-744A-8D0D-B8C2D400C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noProof="0" dirty="0"/>
              <a:t>Xsuite – Conception d’optique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DED78-4899-F9D3-9CDA-019336B81CD3}"/>
              </a:ext>
            </a:extLst>
          </p:cNvPr>
          <p:cNvSpPr txBox="1"/>
          <p:nvPr/>
        </p:nvSpPr>
        <p:spPr>
          <a:xfrm>
            <a:off x="558868" y="1007743"/>
            <a:ext cx="1095064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hangingPunct="1">
              <a:spcBef>
                <a:spcPts val="600"/>
              </a:spcBef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Xsuite fournit un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optimiseur multi-objectif 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pour "matcher" les paramètres modélisés aux contraintes assignées (pour le contrôle des nombres d’onde, de la chromaticité, les déviations d’orbite, le choix de l’optique etc.).</a:t>
            </a:r>
          </a:p>
          <a:p>
            <a:pPr marL="285750" indent="-285750" defTabSz="457200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Basé sur l’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expérience de MAD-X 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Fournit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 plusieurs algorithmes d’optimisation (tel que le Jacobien développé pour MAD-X) et permet l’intégration d’optimiseurs Python externes. </a:t>
            </a:r>
          </a:p>
          <a:p>
            <a:pPr marL="285750" indent="-285750" defTabSz="457200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L’interface est conçue pour la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flexibilité d’utilisation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L’utilisateur peut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intervenir dans l’optimisation 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pour :</a:t>
            </a:r>
          </a:p>
          <a:p>
            <a:pPr marL="742950" lvl="1" indent="-285750" defTabSz="457200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Activer/désactiver des cibles où variables, revenir à des états précédents, changer les limites données, changer les valeurs assignées aux cibles, changer les tolérances de convergence etc.</a:t>
            </a:r>
          </a:p>
          <a:p>
            <a:pPr marL="285750" indent="-285750" defTabSz="457200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Utilisé pour la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conception de l’optique du LHC et du FCC-</a:t>
            </a:r>
            <a:r>
              <a:rPr lang="fr-FR" sz="1700" b="1" kern="1200" noProof="0" dirty="0" err="1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fr-FR" sz="1700" kern="1200" noProof="0" dirty="0">
              <a:solidFill>
                <a:srgbClr val="0033A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978FA7-1DF2-FA37-B9D7-FE9867172D49}"/>
              </a:ext>
            </a:extLst>
          </p:cNvPr>
          <p:cNvGrpSpPr>
            <a:grpSpLocks noChangeAspect="1"/>
          </p:cNvGrpSpPr>
          <p:nvPr/>
        </p:nvGrpSpPr>
        <p:grpSpPr>
          <a:xfrm>
            <a:off x="4454078" y="3200409"/>
            <a:ext cx="7251241" cy="3200789"/>
            <a:chOff x="3462533" y="4093437"/>
            <a:chExt cx="5897365" cy="260317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D737D3D-B996-95F3-7B28-53F6ED0E62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62533" y="4213687"/>
              <a:ext cx="5897365" cy="2482924"/>
              <a:chOff x="4239581" y="4375069"/>
              <a:chExt cx="5019253" cy="211321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C6057F4-EC21-0D1D-3088-F51AE4416E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1485"/>
              <a:stretch/>
            </p:blipFill>
            <p:spPr>
              <a:xfrm>
                <a:off x="6595261" y="4387054"/>
                <a:ext cx="2663573" cy="210123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EBAD80-FBAD-D683-321E-C49787C93E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8402"/>
              <a:stretch/>
            </p:blipFill>
            <p:spPr>
              <a:xfrm>
                <a:off x="4239581" y="4375069"/>
                <a:ext cx="2283780" cy="2101230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4963A2-C601-83EB-EECB-F99EADF7E470}"/>
                </a:ext>
              </a:extLst>
            </p:cNvPr>
            <p:cNvSpPr/>
            <p:nvPr/>
          </p:nvSpPr>
          <p:spPr>
            <a:xfrm>
              <a:off x="5998884" y="4093437"/>
              <a:ext cx="236705" cy="103612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93E942-2A7C-6104-5C52-0F2DB9CB37F0}"/>
                </a:ext>
              </a:extLst>
            </p:cNvPr>
            <p:cNvSpPr txBox="1"/>
            <p:nvPr/>
          </p:nvSpPr>
          <p:spPr>
            <a:xfrm>
              <a:off x="4814331" y="4391758"/>
              <a:ext cx="1200970" cy="250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IR7 (450 GeV)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1CC04D-9164-1677-DDBB-3B4578F8B9E7}"/>
                </a:ext>
              </a:extLst>
            </p:cNvPr>
            <p:cNvSpPr txBox="1"/>
            <p:nvPr/>
          </p:nvSpPr>
          <p:spPr>
            <a:xfrm>
              <a:off x="7599419" y="4400311"/>
              <a:ext cx="977062" cy="250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IR7 (7 TeV)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994446D-BD29-5027-63F4-DF742AA204C9}"/>
              </a:ext>
            </a:extLst>
          </p:cNvPr>
          <p:cNvSpPr txBox="1"/>
          <p:nvPr/>
        </p:nvSpPr>
        <p:spPr>
          <a:xfrm>
            <a:off x="821477" y="4098559"/>
            <a:ext cx="3528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fr-FR" sz="1600" b="1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premier cycle complet du LHC conçu avec Xsuite a été testé en 2024</a:t>
            </a:r>
          </a:p>
          <a:p>
            <a:pPr algn="ctr" defTabSz="457200" hangingPunct="1"/>
            <a:r>
              <a:rPr lang="fr-FR" sz="16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(incluant le « combined ramp &amp; squeeze » pour toutes les insertions expérimentales)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4F44D0-183D-7743-5055-54749EDC4405}"/>
              </a:ext>
            </a:extLst>
          </p:cNvPr>
          <p:cNvSpPr txBox="1"/>
          <p:nvPr/>
        </p:nvSpPr>
        <p:spPr>
          <a:xfrm>
            <a:off x="6370984" y="6118665"/>
            <a:ext cx="266617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FR" sz="1200" i="1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R. De maria, B. Lindstrom</a:t>
            </a:r>
            <a:endParaRPr lang="fr-FR" sz="1200" i="1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F3439-291E-1E02-10FC-7B0B3E8B1D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noProof="0" smtClean="0"/>
              <a:pPr/>
              <a:t>14</a:t>
            </a:fld>
            <a:endParaRPr lang="fr-FR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148E7C-F788-CCB9-C237-CB446E4E9425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</p:spTree>
    <p:extLst>
      <p:ext uri="{BB962C8B-B14F-4D97-AF65-F5344CB8AC3E}">
        <p14:creationId xmlns:p14="http://schemas.microsoft.com/office/powerpoint/2010/main" val="396461344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21093-0684-66DC-463C-673AA8FF2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8F9862-417F-D9DA-1BC1-598BE7CF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459" y="3489734"/>
            <a:ext cx="4325693" cy="28441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22E4D6-CC3D-E414-E8B6-20D690D2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noProof="0" dirty="0"/>
              <a:t>Xsuite – Interaction particule-matière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410E3-0C93-4E87-5CA8-5F462DAA2D8C}"/>
              </a:ext>
            </a:extLst>
          </p:cNvPr>
          <p:cNvSpPr txBox="1"/>
          <p:nvPr/>
        </p:nvSpPr>
        <p:spPr>
          <a:xfrm>
            <a:off x="491986" y="1113635"/>
            <a:ext cx="579948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hangingPunct="1">
              <a:spcBef>
                <a:spcPts val="600"/>
              </a:spcBef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Pour les études de collimation, le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 Xcoll 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fournit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trois moteurs de simulation particule-matière </a:t>
            </a:r>
            <a:r>
              <a:rPr lang="fr-FR" sz="1700" b="1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lang="fr-FR" sz="1700" kern="1200" noProof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 defTabSz="457200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moteur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Everest” 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intégré à Xcoll (une évolution du moteur K2 venant de SixTrack).</a:t>
            </a:r>
          </a:p>
          <a:p>
            <a:pPr marL="285750" indent="-285750" defTabSz="457200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moteur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“Geant 4”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basé sur une interface avec BDSIM-Geant4 (utilisé pour les études de collimation du FCC-</a:t>
            </a:r>
            <a:r>
              <a:rPr lang="fr-FR" sz="1700" kern="1200" noProof="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285750" indent="-285750" defTabSz="457200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moteur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“FLUKA”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basé sur une interface avec le code Monte Carlo 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FLUKA.</a:t>
            </a:r>
            <a:endParaRPr lang="fr-FR" sz="1700" kern="1200" noProof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 defTabSz="457200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700" kern="1200" noProof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457200" hangingPunct="1">
              <a:spcBef>
                <a:spcPts val="600"/>
              </a:spcBef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plus, Xsuite fournit :</a:t>
            </a:r>
          </a:p>
          <a:p>
            <a:pPr marL="285750" indent="-285750" defTabSz="457200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outils pour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automatiquement installer et configurer les collimateurs 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dans la simulation.</a:t>
            </a:r>
            <a:endParaRPr lang="fr-FR" sz="1700" b="1" kern="1200" noProof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 defTabSz="457200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 prise en charge de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modèles d’ouverture complexes 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ainsi que la </a:t>
            </a:r>
            <a:r>
              <a:rPr lang="fr-FR" sz="1700" b="1" kern="1200" noProof="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localisation précise des particules perdues </a:t>
            </a:r>
            <a:r>
              <a:rPr lang="fr-FR" sz="1700" kern="1200" noProof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lors du tracking à travers la ligne (typiquement à 1-10 cm près).</a:t>
            </a:r>
            <a:endParaRPr lang="fr-FR" sz="1800" kern="1200" noProof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A graph of a spiraling graph&#10;&#10;Description automatically generated with medium confidence">
            <a:extLst>
              <a:ext uri="{FF2B5EF4-FFF2-40B4-BE49-F238E27FC236}">
                <a16:creationId xmlns:a16="http://schemas.microsoft.com/office/drawing/2014/main" id="{0FCA6098-9177-713C-D4AE-DAE5F1E33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41" t="9139" r="17971" b="4153"/>
          <a:stretch>
            <a:fillRect/>
          </a:stretch>
        </p:blipFill>
        <p:spPr>
          <a:xfrm>
            <a:off x="8776107" y="105239"/>
            <a:ext cx="3177224" cy="3052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6834CC-4904-FB25-5EAF-7B06237840C5}"/>
              </a:ext>
            </a:extLst>
          </p:cNvPr>
          <p:cNvSpPr txBox="1"/>
          <p:nvPr/>
        </p:nvSpPr>
        <p:spPr>
          <a:xfrm>
            <a:off x="6998667" y="3305025"/>
            <a:ext cx="50460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fr-FR" sz="1300" b="1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Déviation de particules par un cristal courbé (moteur Everest)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E1F6DD-6B4F-94B5-EACB-62D8D2D85C6D}"/>
              </a:ext>
            </a:extLst>
          </p:cNvPr>
          <p:cNvSpPr txBox="1"/>
          <p:nvPr/>
        </p:nvSpPr>
        <p:spPr>
          <a:xfrm>
            <a:off x="6848289" y="1699486"/>
            <a:ext cx="2387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fr-FR" sz="1400" b="1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Localisation de particules perdues </a:t>
            </a:r>
            <a:r>
              <a:rPr lang="fr-FR" sz="1400" kern="120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long du tube à faisceau à section transverse variable.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AFF6A5-03DD-67E8-7AA4-29B288715B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noProof="0" smtClean="0"/>
              <a:pPr/>
              <a:t>15</a:t>
            </a:fld>
            <a:endParaRPr lang="fr-FR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43D00B-4B88-F50C-14D1-67AB2CF97494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4B209-39CE-E4FB-CF60-347367B5143B}"/>
              </a:ext>
            </a:extLst>
          </p:cNvPr>
          <p:cNvSpPr txBox="1"/>
          <p:nvPr/>
        </p:nvSpPr>
        <p:spPr>
          <a:xfrm>
            <a:off x="10666120" y="3065408"/>
            <a:ext cx="1195840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FR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F. Van der Veken</a:t>
            </a:r>
          </a:p>
        </p:txBody>
      </p:sp>
    </p:spTree>
    <p:extLst>
      <p:ext uri="{BB962C8B-B14F-4D97-AF65-F5344CB8AC3E}">
        <p14:creationId xmlns:p14="http://schemas.microsoft.com/office/powerpoint/2010/main" val="369357435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B344D-6868-BF9F-E026-12F666A64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Orthogonal architecture: split the software into independent functional blocks at all levels.…">
            <a:extLst>
              <a:ext uri="{FF2B5EF4-FFF2-40B4-BE49-F238E27FC236}">
                <a16:creationId xmlns:a16="http://schemas.microsoft.com/office/drawing/2014/main" id="{082BF63A-10EA-F10E-C92F-417372280451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407989" y="1238949"/>
            <a:ext cx="6347141" cy="48483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700" noProof="0" dirty="0">
                <a:solidFill>
                  <a:srgbClr val="000000"/>
                </a:solidFill>
              </a:rPr>
              <a:t>L’effet du </a:t>
            </a:r>
            <a:r>
              <a:rPr lang="fr-FR" sz="1700" b="1" noProof="0" dirty="0">
                <a:solidFill>
                  <a:srgbClr val="0033A0"/>
                </a:solidFill>
              </a:rPr>
              <a:t>rayonnement synchrotron </a:t>
            </a:r>
            <a:r>
              <a:rPr lang="fr-FR" sz="1700" noProof="0" dirty="0">
                <a:solidFill>
                  <a:srgbClr val="000000"/>
                </a:solidFill>
              </a:rPr>
              <a:t>peut être inclus dans les simulations de tracking d’Xsuite, avec deux modèles disponibles 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noProof="0" dirty="0">
                <a:solidFill>
                  <a:srgbClr val="000000"/>
                </a:solidFill>
              </a:rPr>
              <a:t>Le </a:t>
            </a:r>
            <a:r>
              <a:rPr lang="fr-FR" sz="1700" b="1" noProof="0" dirty="0">
                <a:solidFill>
                  <a:srgbClr val="0033A0"/>
                </a:solidFill>
              </a:rPr>
              <a:t>modèle “moyen”</a:t>
            </a:r>
            <a:r>
              <a:rPr lang="fr-FR" sz="1700" noProof="0" dirty="0">
                <a:solidFill>
                  <a:srgbClr val="000000"/>
                </a:solidFill>
              </a:rPr>
              <a:t>, où la perte d’énergie due au rayonnement est appliquée particule par particule sans tenir compte des fluctuations quantiques ;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noProof="0" dirty="0">
                <a:solidFill>
                  <a:srgbClr val="000000"/>
                </a:solidFill>
              </a:rPr>
              <a:t>Le </a:t>
            </a:r>
            <a:r>
              <a:rPr lang="fr-FR" sz="1700" b="1" noProof="0" dirty="0">
                <a:solidFill>
                  <a:srgbClr val="0033A0"/>
                </a:solidFill>
              </a:rPr>
              <a:t>modèle “quantique” </a:t>
            </a:r>
            <a:r>
              <a:rPr lang="fr-FR" sz="1700" noProof="0" dirty="0">
                <a:solidFill>
                  <a:srgbClr val="000000"/>
                </a:solidFill>
              </a:rPr>
              <a:t>pour lequel l’émission de photon est réellement simulée.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500" noProof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700" noProof="0" dirty="0">
                <a:solidFill>
                  <a:srgbClr val="000000"/>
                </a:solidFill>
              </a:rPr>
              <a:t>Le module </a:t>
            </a:r>
            <a:r>
              <a:rPr lang="fr-FR" sz="1700" b="1" noProof="0" dirty="0">
                <a:solidFill>
                  <a:srgbClr val="0033A0"/>
                </a:solidFill>
              </a:rPr>
              <a:t>Twiss d’Xsuite </a:t>
            </a:r>
            <a:r>
              <a:rPr lang="fr-FR" sz="1700" noProof="0" dirty="0">
                <a:solidFill>
                  <a:srgbClr val="000000"/>
                </a:solidFill>
              </a:rPr>
              <a:t>inclut également 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noProof="0" dirty="0">
                <a:solidFill>
                  <a:srgbClr val="000000"/>
                </a:solidFill>
              </a:rPr>
              <a:t>Un algorithme dédié pour les fonctions optiques avec une </a:t>
            </a:r>
            <a:r>
              <a:rPr lang="fr-FR" sz="1700" b="1" noProof="0" dirty="0">
                <a:solidFill>
                  <a:srgbClr val="0033A0"/>
                </a:solidFill>
              </a:rPr>
              <a:t>“one-</a:t>
            </a:r>
            <a:r>
              <a:rPr lang="fr-FR" sz="1700" b="1" noProof="0" dirty="0" err="1">
                <a:solidFill>
                  <a:srgbClr val="0033A0"/>
                </a:solidFill>
              </a:rPr>
              <a:t>turn</a:t>
            </a:r>
            <a:r>
              <a:rPr lang="fr-FR" sz="1700" b="1" noProof="0" dirty="0">
                <a:solidFill>
                  <a:srgbClr val="0033A0"/>
                </a:solidFill>
              </a:rPr>
              <a:t> </a:t>
            </a:r>
            <a:r>
              <a:rPr lang="fr-FR" sz="1700" b="1" noProof="0" dirty="0" err="1">
                <a:solidFill>
                  <a:srgbClr val="0033A0"/>
                </a:solidFill>
              </a:rPr>
              <a:t>map</a:t>
            </a:r>
            <a:r>
              <a:rPr lang="fr-FR" sz="1700" b="1" noProof="0" dirty="0">
                <a:solidFill>
                  <a:srgbClr val="0033A0"/>
                </a:solidFill>
              </a:rPr>
              <a:t>” non-symplectique.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700" noProof="0" dirty="0">
                <a:solidFill>
                  <a:srgbClr val="000000"/>
                </a:solidFill>
              </a:rPr>
              <a:t>Un module dédié pour le calcul de la </a:t>
            </a:r>
            <a:r>
              <a:rPr lang="fr-FR" sz="1700" b="1" noProof="0" dirty="0">
                <a:solidFill>
                  <a:srgbClr val="0033A0"/>
                </a:solidFill>
              </a:rPr>
              <a:t>perte d’énergie par rayonnement, les temps d’amortissement et les émittances d’équilibre.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fr-FR" sz="500" b="1" noProof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700" noProof="0" dirty="0">
                <a:solidFill>
                  <a:srgbClr val="000000"/>
                </a:solidFill>
              </a:rPr>
              <a:t>Pour </a:t>
            </a:r>
            <a:r>
              <a:rPr lang="fr-FR" sz="1700" b="1" noProof="0" dirty="0">
                <a:solidFill>
                  <a:srgbClr val="0033A0"/>
                </a:solidFill>
              </a:rPr>
              <a:t>compenser la perte d’énergie par rayonnement (“tapering”)</a:t>
            </a:r>
            <a:r>
              <a:rPr lang="fr-FR" sz="1700" b="1" noProof="0" dirty="0">
                <a:solidFill>
                  <a:srgbClr val="000000"/>
                </a:solidFill>
              </a:rPr>
              <a:t>, </a:t>
            </a:r>
            <a:r>
              <a:rPr lang="fr-FR" sz="1700" noProof="0" dirty="0">
                <a:solidFill>
                  <a:srgbClr val="000000"/>
                </a:solidFill>
              </a:rPr>
              <a:t>un outil automatique est fourni pour rephaser les cavités RF et ajuster l’intensité des aimants..</a:t>
            </a:r>
          </a:p>
        </p:txBody>
      </p:sp>
      <p:sp>
        <p:nvSpPr>
          <p:cNvPr id="372" name="Numéro de diapositive">
            <a:extLst>
              <a:ext uri="{FF2B5EF4-FFF2-40B4-BE49-F238E27FC236}">
                <a16:creationId xmlns:a16="http://schemas.microsoft.com/office/drawing/2014/main" id="{2371002A-3DBC-E535-8E91-5549B0ABF32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917701" y="105249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fr-FR" noProof="0" smtClean="0"/>
              <a:t>16</a:t>
            </a:fld>
            <a:endParaRPr lang="fr-FR" noProof="0" dirty="0"/>
          </a:p>
        </p:txBody>
      </p:sp>
      <p:sp>
        <p:nvSpPr>
          <p:cNvPr id="5" name="Time to do better">
            <a:extLst>
              <a:ext uri="{FF2B5EF4-FFF2-40B4-BE49-F238E27FC236}">
                <a16:creationId xmlns:a16="http://schemas.microsoft.com/office/drawing/2014/main" id="{25F441A4-AB1A-4969-9F27-4FC875FE0A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501248" cy="6966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b="1" noProof="0" dirty="0"/>
              <a:t>Xsuite – Rayonnement synchrotron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7A17D5-0087-3E1A-C2E5-8400557589DB}"/>
              </a:ext>
            </a:extLst>
          </p:cNvPr>
          <p:cNvGrpSpPr>
            <a:grpSpLocks noChangeAspect="1"/>
          </p:cNvGrpSpPr>
          <p:nvPr/>
        </p:nvGrpSpPr>
        <p:grpSpPr>
          <a:xfrm>
            <a:off x="8291810" y="10553"/>
            <a:ext cx="3921420" cy="2924539"/>
            <a:chOff x="7343247" y="3133"/>
            <a:chExt cx="4094062" cy="305329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240A255-A95B-3576-372B-10CDB4034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3247" y="3133"/>
              <a:ext cx="4071058" cy="305329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3A4C30-B2BB-3E87-6E77-0FBDBEB12304}"/>
                </a:ext>
              </a:extLst>
            </p:cNvPr>
            <p:cNvSpPr txBox="1"/>
            <p:nvPr/>
          </p:nvSpPr>
          <p:spPr>
            <a:xfrm>
              <a:off x="7410627" y="29199"/>
              <a:ext cx="4026682" cy="289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noProof="0" dirty="0"/>
                <a:t>Validation vs spectre analytique du photon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1A2272-E796-1E8B-03B6-8D9489C6F7AA}"/>
              </a:ext>
            </a:extLst>
          </p:cNvPr>
          <p:cNvGrpSpPr>
            <a:grpSpLocks noChangeAspect="1"/>
          </p:cNvGrpSpPr>
          <p:nvPr/>
        </p:nvGrpSpPr>
        <p:grpSpPr>
          <a:xfrm>
            <a:off x="7360800" y="2989598"/>
            <a:ext cx="3382179" cy="3494836"/>
            <a:chOff x="8416885" y="3284123"/>
            <a:chExt cx="3084725" cy="31874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7CE1B7-6D88-1664-B791-AA69B2E2F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</a:blip>
            <a:srcRect t="32888"/>
            <a:stretch/>
          </p:blipFill>
          <p:spPr>
            <a:xfrm>
              <a:off x="8416885" y="3545216"/>
              <a:ext cx="3084725" cy="29263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E5F16-D679-E5A3-D822-E10B8CDA9017}"/>
                </a:ext>
              </a:extLst>
            </p:cNvPr>
            <p:cNvSpPr txBox="1"/>
            <p:nvPr/>
          </p:nvSpPr>
          <p:spPr>
            <a:xfrm>
              <a:off x="8776601" y="3284123"/>
              <a:ext cx="2647790" cy="25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noProof="0" dirty="0"/>
                <a:t>Émittance d’équilibre (Twiss vs tracking)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9308D59-3BAE-3E6E-7F6B-6AC0609FF08D}"/>
              </a:ext>
            </a:extLst>
          </p:cNvPr>
          <p:cNvSpPr txBox="1"/>
          <p:nvPr/>
        </p:nvSpPr>
        <p:spPr>
          <a:xfrm>
            <a:off x="9051889" y="3483891"/>
            <a:ext cx="1601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Twiss (fast)</a:t>
            </a:r>
          </a:p>
          <a:p>
            <a:r>
              <a:rPr lang="fr-FR" noProof="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Twiss (full)</a:t>
            </a:r>
          </a:p>
          <a:p>
            <a:r>
              <a:rPr lang="fr-FR" noProof="0" dirty="0">
                <a:solidFill>
                  <a:srgbClr val="1C77B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 (300 particules)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960563-8AB6-480F-CE37-FEDE4789A965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</p:spTree>
    <p:extLst>
      <p:ext uri="{BB962C8B-B14F-4D97-AF65-F5344CB8AC3E}">
        <p14:creationId xmlns:p14="http://schemas.microsoft.com/office/powerpoint/2010/main" val="32544371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CA8D7-6CD1-AEBF-8663-639175A38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Orthogonal architecture: split the software into independent functional blocks at all levels.…">
            <a:extLst>
              <a:ext uri="{FF2B5EF4-FFF2-40B4-BE49-F238E27FC236}">
                <a16:creationId xmlns:a16="http://schemas.microsoft.com/office/drawing/2014/main" id="{E2D5D3BC-5FE2-9D1D-01D6-2707A6BD3FA2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419005" y="1056686"/>
            <a:ext cx="6308897" cy="484835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900" b="1" dirty="0">
                <a:solidFill>
                  <a:srgbClr val="0033A0"/>
                </a:solidFill>
              </a:rPr>
              <a:t>Bénéficiaire des </a:t>
            </a:r>
            <a:r>
              <a:rPr lang="fr-FR" sz="1900" b="1" noProof="0" dirty="0">
                <a:solidFill>
                  <a:srgbClr val="0033A0"/>
                </a:solidFill>
              </a:rPr>
              <a:t>développements réalisés pour le LHC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900" noProof="0" dirty="0">
                <a:solidFill>
                  <a:srgbClr val="000000"/>
                </a:solidFill>
              </a:rPr>
              <a:t>Modélisation 4D/6D basée sur une distribution Gaussienne.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900" noProof="0" dirty="0">
                <a:solidFill>
                  <a:srgbClr val="000000"/>
                </a:solidFill>
              </a:rPr>
              <a:t>Méthodes de modélisation faible-faible et fort-fort.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fr-FR" sz="1400" noProof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900" b="1" dirty="0">
                <a:solidFill>
                  <a:srgbClr val="0033A0"/>
                </a:solidFill>
              </a:rPr>
              <a:t>Fonctionnalités supplémentaires </a:t>
            </a:r>
            <a:r>
              <a:rPr lang="fr-FR" sz="1900" b="1" noProof="0" dirty="0">
                <a:solidFill>
                  <a:srgbClr val="0033A0"/>
                </a:solidFill>
              </a:rPr>
              <a:t>pour le </a:t>
            </a:r>
            <a:r>
              <a:rPr lang="fr-FR" sz="1900" b="1" noProof="1">
                <a:solidFill>
                  <a:srgbClr val="0033A0"/>
                </a:solidFill>
              </a:rPr>
              <a:t>FCC-ee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900" noProof="0" dirty="0">
                <a:solidFill>
                  <a:srgbClr val="000000"/>
                </a:solidFill>
              </a:rPr>
              <a:t>Modèle </a:t>
            </a:r>
            <a:r>
              <a:rPr lang="fr-FR" sz="1900" noProof="1">
                <a:solidFill>
                  <a:srgbClr val="000000"/>
                </a:solidFill>
              </a:rPr>
              <a:t>Particle-In-Cell</a:t>
            </a:r>
            <a:r>
              <a:rPr lang="fr-FR" sz="1900" noProof="0" dirty="0">
                <a:solidFill>
                  <a:srgbClr val="00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auto-consistant,</a:t>
            </a:r>
            <a:endParaRPr lang="fr-FR" sz="1900" noProof="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000000"/>
                </a:solidFill>
              </a:rPr>
              <a:t>Rayonnement </a:t>
            </a:r>
            <a:r>
              <a:rPr lang="fr-FR" sz="1900" noProof="1">
                <a:solidFill>
                  <a:srgbClr val="000000"/>
                </a:solidFill>
              </a:rPr>
              <a:t>beamstrahlung</a:t>
            </a:r>
            <a:r>
              <a:rPr lang="fr-FR" sz="1900" noProof="0" dirty="0">
                <a:solidFill>
                  <a:srgbClr val="000000"/>
                </a:solidFill>
              </a:rPr>
              <a:t>,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900" noProof="0" dirty="0">
                <a:solidFill>
                  <a:srgbClr val="000000"/>
                </a:solidFill>
              </a:rPr>
              <a:t>Estimations de diffusion Bhabha.</a:t>
            </a:r>
          </a:p>
        </p:txBody>
      </p:sp>
      <p:sp>
        <p:nvSpPr>
          <p:cNvPr id="372" name="Numéro de diapositive">
            <a:extLst>
              <a:ext uri="{FF2B5EF4-FFF2-40B4-BE49-F238E27FC236}">
                <a16:creationId xmlns:a16="http://schemas.microsoft.com/office/drawing/2014/main" id="{585F0D5B-7CD9-7FAB-F978-B428B3B7B60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917701" y="105249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fr-FR" noProof="0" smtClean="0"/>
              <a:t>17</a:t>
            </a:fld>
            <a:endParaRPr lang="fr-FR" noProof="0" dirty="0"/>
          </a:p>
        </p:txBody>
      </p:sp>
      <p:sp>
        <p:nvSpPr>
          <p:cNvPr id="5" name="Time to do better">
            <a:extLst>
              <a:ext uri="{FF2B5EF4-FFF2-40B4-BE49-F238E27FC236}">
                <a16:creationId xmlns:a16="http://schemas.microsoft.com/office/drawing/2014/main" id="{6FC88EF2-0DC0-5994-2362-F75BFDBFBF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501248" cy="6966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b="1" noProof="0" dirty="0"/>
              <a:t>Xsuite – Modélisation faisceau-faisceau</a:t>
            </a:r>
          </a:p>
        </p:txBody>
      </p: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26B125CD-4E30-ED69-6756-6043A529455E}"/>
              </a:ext>
            </a:extLst>
          </p:cNvPr>
          <p:cNvGrpSpPr/>
          <p:nvPr/>
        </p:nvGrpSpPr>
        <p:grpSpPr>
          <a:xfrm>
            <a:off x="6461449" y="1049797"/>
            <a:ext cx="5467713" cy="2354676"/>
            <a:chOff x="6453829" y="1159705"/>
            <a:chExt cx="5467713" cy="2354676"/>
          </a:xfrm>
        </p:grpSpPr>
        <p:pic>
          <p:nvPicPr>
            <p:cNvPr id="653" name="Picture 652">
              <a:extLst>
                <a:ext uri="{FF2B5EF4-FFF2-40B4-BE49-F238E27FC236}">
                  <a16:creationId xmlns:a16="http://schemas.microsoft.com/office/drawing/2014/main" id="{18541C16-7DFB-70D1-6AB4-A667A50BA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53829" y="1241792"/>
              <a:ext cx="5467713" cy="2272589"/>
            </a:xfrm>
            <a:prstGeom prst="rect">
              <a:avLst/>
            </a:prstGeom>
          </p:spPr>
        </p:pic>
        <p:sp>
          <p:nvSpPr>
            <p:cNvPr id="656" name="TextBox 655">
              <a:extLst>
                <a:ext uri="{FF2B5EF4-FFF2-40B4-BE49-F238E27FC236}">
                  <a16:creationId xmlns:a16="http://schemas.microsoft.com/office/drawing/2014/main" id="{E16824F6-46AE-9BAF-84A2-179AC3510F4F}"/>
                </a:ext>
              </a:extLst>
            </p:cNvPr>
            <p:cNvSpPr txBox="1"/>
            <p:nvPr/>
          </p:nvSpPr>
          <p:spPr>
            <a:xfrm>
              <a:off x="6984693" y="1159705"/>
              <a:ext cx="4557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noProof="0" dirty="0"/>
                <a:t>Beamstrahlung – validation vs </a:t>
              </a:r>
              <a:r>
                <a:rPr lang="fr-FR" sz="1400" b="1" noProof="1"/>
                <a:t>Guinea Pig</a:t>
              </a:r>
              <a:endParaRPr lang="fr-FR" sz="1400" b="1" noProof="0" dirty="0"/>
            </a:p>
          </p:txBody>
        </p: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10E42441-A55D-6366-F110-85AEB2C51678}"/>
              </a:ext>
            </a:extLst>
          </p:cNvPr>
          <p:cNvGrpSpPr>
            <a:grpSpLocks noChangeAspect="1"/>
          </p:cNvGrpSpPr>
          <p:nvPr/>
        </p:nvGrpSpPr>
        <p:grpSpPr>
          <a:xfrm>
            <a:off x="407987" y="4279361"/>
            <a:ext cx="5186746" cy="2114140"/>
            <a:chOff x="374407" y="3945137"/>
            <a:chExt cx="6106776" cy="2489148"/>
          </a:xfrm>
        </p:grpSpPr>
        <p:grpSp>
          <p:nvGrpSpPr>
            <p:cNvPr id="652" name="Group 651">
              <a:extLst>
                <a:ext uri="{FF2B5EF4-FFF2-40B4-BE49-F238E27FC236}">
                  <a16:creationId xmlns:a16="http://schemas.microsoft.com/office/drawing/2014/main" id="{D7F3EE01-82CA-A854-6A30-09AC8959A18D}"/>
                </a:ext>
              </a:extLst>
            </p:cNvPr>
            <p:cNvGrpSpPr/>
            <p:nvPr/>
          </p:nvGrpSpPr>
          <p:grpSpPr>
            <a:xfrm>
              <a:off x="374407" y="4164129"/>
              <a:ext cx="6106776" cy="2270156"/>
              <a:chOff x="1343891" y="3613285"/>
              <a:chExt cx="6106776" cy="2270156"/>
            </a:xfrm>
          </p:grpSpPr>
          <p:grpSp>
            <p:nvGrpSpPr>
              <p:cNvPr id="588" name="Group 587">
                <a:extLst>
                  <a:ext uri="{FF2B5EF4-FFF2-40B4-BE49-F238E27FC236}">
                    <a16:creationId xmlns:a16="http://schemas.microsoft.com/office/drawing/2014/main" id="{0FD93BB4-FEAB-CDA6-49B3-766596FBDF32}"/>
                  </a:ext>
                </a:extLst>
              </p:cNvPr>
              <p:cNvGrpSpPr/>
              <p:nvPr/>
            </p:nvGrpSpPr>
            <p:grpSpPr>
              <a:xfrm>
                <a:off x="3678253" y="4174639"/>
                <a:ext cx="2389909" cy="805318"/>
                <a:chOff x="831273" y="3317814"/>
                <a:chExt cx="2389909" cy="805318"/>
              </a:xfrm>
            </p:grpSpPr>
            <p:sp>
              <p:nvSpPr>
                <p:cNvPr id="589" name="Oval 588">
                  <a:extLst>
                    <a:ext uri="{FF2B5EF4-FFF2-40B4-BE49-F238E27FC236}">
                      <a16:creationId xmlns:a16="http://schemas.microsoft.com/office/drawing/2014/main" id="{37B1FC7E-0D5B-156C-169F-9CABAA981479}"/>
                    </a:ext>
                  </a:extLst>
                </p:cNvPr>
                <p:cNvSpPr/>
                <p:nvPr/>
              </p:nvSpPr>
              <p:spPr>
                <a:xfrm rot="20310294">
                  <a:off x="831273" y="3429000"/>
                  <a:ext cx="2389909" cy="623455"/>
                </a:xfrm>
                <a:prstGeom prst="ellipse">
                  <a:avLst/>
                </a:prstGeom>
                <a:solidFill>
                  <a:srgbClr val="4472C4">
                    <a:alpha val="35838"/>
                  </a:srgbClr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Oval 589">
                  <a:extLst>
                    <a:ext uri="{FF2B5EF4-FFF2-40B4-BE49-F238E27FC236}">
                      <a16:creationId xmlns:a16="http://schemas.microsoft.com/office/drawing/2014/main" id="{3ECF52FD-D854-4EB6-4F97-01B48B727E80}"/>
                    </a:ext>
                  </a:extLst>
                </p:cNvPr>
                <p:cNvSpPr/>
                <p:nvPr/>
              </p:nvSpPr>
              <p:spPr>
                <a:xfrm>
                  <a:off x="1377021" y="3781387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1" name="Oval 590">
                  <a:extLst>
                    <a:ext uri="{FF2B5EF4-FFF2-40B4-BE49-F238E27FC236}">
                      <a16:creationId xmlns:a16="http://schemas.microsoft.com/office/drawing/2014/main" id="{D2B1353A-1DCC-FA8F-E37C-F41EFE08200F}"/>
                    </a:ext>
                  </a:extLst>
                </p:cNvPr>
                <p:cNvSpPr/>
                <p:nvPr/>
              </p:nvSpPr>
              <p:spPr>
                <a:xfrm>
                  <a:off x="1629026" y="3715147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Oval 591">
                  <a:extLst>
                    <a:ext uri="{FF2B5EF4-FFF2-40B4-BE49-F238E27FC236}">
                      <a16:creationId xmlns:a16="http://schemas.microsoft.com/office/drawing/2014/main" id="{90B66E28-CC4C-586A-0E63-A2D6949E4CF1}"/>
                    </a:ext>
                  </a:extLst>
                </p:cNvPr>
                <p:cNvSpPr/>
                <p:nvPr/>
              </p:nvSpPr>
              <p:spPr>
                <a:xfrm>
                  <a:off x="1583323" y="3932721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3" name="Oval 592">
                  <a:extLst>
                    <a:ext uri="{FF2B5EF4-FFF2-40B4-BE49-F238E27FC236}">
                      <a16:creationId xmlns:a16="http://schemas.microsoft.com/office/drawing/2014/main" id="{DF67CA72-3D86-A99D-FA5A-0A2AECBAB0C0}"/>
                    </a:ext>
                  </a:extLst>
                </p:cNvPr>
                <p:cNvSpPr/>
                <p:nvPr/>
              </p:nvSpPr>
              <p:spPr>
                <a:xfrm>
                  <a:off x="1855003" y="3885297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4" name="Oval 593">
                  <a:extLst>
                    <a:ext uri="{FF2B5EF4-FFF2-40B4-BE49-F238E27FC236}">
                      <a16:creationId xmlns:a16="http://schemas.microsoft.com/office/drawing/2014/main" id="{F99C5C78-7515-F5AA-22DB-725B01476A60}"/>
                    </a:ext>
                  </a:extLst>
                </p:cNvPr>
                <p:cNvSpPr/>
                <p:nvPr/>
              </p:nvSpPr>
              <p:spPr>
                <a:xfrm>
                  <a:off x="2160007" y="3546309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5" name="Oval 594">
                  <a:extLst>
                    <a:ext uri="{FF2B5EF4-FFF2-40B4-BE49-F238E27FC236}">
                      <a16:creationId xmlns:a16="http://schemas.microsoft.com/office/drawing/2014/main" id="{EEE397B5-B780-C948-64B4-63E8AE6CB783}"/>
                    </a:ext>
                  </a:extLst>
                </p:cNvPr>
                <p:cNvSpPr/>
                <p:nvPr/>
              </p:nvSpPr>
              <p:spPr>
                <a:xfrm>
                  <a:off x="2388403" y="3400387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6" name="Oval 595">
                  <a:extLst>
                    <a:ext uri="{FF2B5EF4-FFF2-40B4-BE49-F238E27FC236}">
                      <a16:creationId xmlns:a16="http://schemas.microsoft.com/office/drawing/2014/main" id="{1A66162D-2EE1-F428-713E-F4198E62A3F8}"/>
                    </a:ext>
                  </a:extLst>
                </p:cNvPr>
                <p:cNvSpPr/>
                <p:nvPr/>
              </p:nvSpPr>
              <p:spPr>
                <a:xfrm>
                  <a:off x="2374548" y="3677478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Oval 596">
                  <a:extLst>
                    <a:ext uri="{FF2B5EF4-FFF2-40B4-BE49-F238E27FC236}">
                      <a16:creationId xmlns:a16="http://schemas.microsoft.com/office/drawing/2014/main" id="{CFA01D45-4228-9F83-9FE0-1A08D967C626}"/>
                    </a:ext>
                  </a:extLst>
                </p:cNvPr>
                <p:cNvSpPr/>
                <p:nvPr/>
              </p:nvSpPr>
              <p:spPr>
                <a:xfrm>
                  <a:off x="1874675" y="3714710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8" name="Oval 597">
                  <a:extLst>
                    <a:ext uri="{FF2B5EF4-FFF2-40B4-BE49-F238E27FC236}">
                      <a16:creationId xmlns:a16="http://schemas.microsoft.com/office/drawing/2014/main" id="{E162C049-F3AC-B088-5042-2C40055AA953}"/>
                    </a:ext>
                  </a:extLst>
                </p:cNvPr>
                <p:cNvSpPr/>
                <p:nvPr/>
              </p:nvSpPr>
              <p:spPr>
                <a:xfrm>
                  <a:off x="1907927" y="3540041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9" name="Oval 598">
                  <a:extLst>
                    <a:ext uri="{FF2B5EF4-FFF2-40B4-BE49-F238E27FC236}">
                      <a16:creationId xmlns:a16="http://schemas.microsoft.com/office/drawing/2014/main" id="{6C7CF809-1E02-94CE-19A6-81A3611FC026}"/>
                    </a:ext>
                  </a:extLst>
                </p:cNvPr>
                <p:cNvSpPr/>
                <p:nvPr/>
              </p:nvSpPr>
              <p:spPr>
                <a:xfrm>
                  <a:off x="1313692" y="3966087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0" name="Oval 599">
                  <a:extLst>
                    <a:ext uri="{FF2B5EF4-FFF2-40B4-BE49-F238E27FC236}">
                      <a16:creationId xmlns:a16="http://schemas.microsoft.com/office/drawing/2014/main" id="{7F52DA91-D8F8-AEA0-F0C5-348B4BFA5E91}"/>
                    </a:ext>
                  </a:extLst>
                </p:cNvPr>
                <p:cNvSpPr/>
                <p:nvPr/>
              </p:nvSpPr>
              <p:spPr>
                <a:xfrm>
                  <a:off x="2053123" y="3873105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1" name="Oval 600">
                  <a:extLst>
                    <a:ext uri="{FF2B5EF4-FFF2-40B4-BE49-F238E27FC236}">
                      <a16:creationId xmlns:a16="http://schemas.microsoft.com/office/drawing/2014/main" id="{5C1955F1-CF1B-AC58-7E58-240ED33C7C40}"/>
                    </a:ext>
                  </a:extLst>
                </p:cNvPr>
                <p:cNvSpPr/>
                <p:nvPr/>
              </p:nvSpPr>
              <p:spPr>
                <a:xfrm>
                  <a:off x="2171730" y="3720353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2" name="Oval 601">
                  <a:extLst>
                    <a:ext uri="{FF2B5EF4-FFF2-40B4-BE49-F238E27FC236}">
                      <a16:creationId xmlns:a16="http://schemas.microsoft.com/office/drawing/2014/main" id="{7635F579-EF27-4A12-5D7E-799D05AA8AD5}"/>
                    </a:ext>
                  </a:extLst>
                </p:cNvPr>
                <p:cNvSpPr/>
                <p:nvPr/>
              </p:nvSpPr>
              <p:spPr>
                <a:xfrm>
                  <a:off x="2540803" y="3552787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Oval 602">
                  <a:extLst>
                    <a:ext uri="{FF2B5EF4-FFF2-40B4-BE49-F238E27FC236}">
                      <a16:creationId xmlns:a16="http://schemas.microsoft.com/office/drawing/2014/main" id="{DCA095A3-91DE-8AB1-259C-E2FC64F57BAD}"/>
                    </a:ext>
                  </a:extLst>
                </p:cNvPr>
                <p:cNvSpPr/>
                <p:nvPr/>
              </p:nvSpPr>
              <p:spPr>
                <a:xfrm>
                  <a:off x="2609244" y="3317814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4" name="Oval 603">
                  <a:extLst>
                    <a:ext uri="{FF2B5EF4-FFF2-40B4-BE49-F238E27FC236}">
                      <a16:creationId xmlns:a16="http://schemas.microsoft.com/office/drawing/2014/main" id="{0CD2A734-FE7B-DF4E-3CDB-85FA47DCBB54}"/>
                    </a:ext>
                  </a:extLst>
                </p:cNvPr>
                <p:cNvSpPr/>
                <p:nvPr/>
              </p:nvSpPr>
              <p:spPr>
                <a:xfrm>
                  <a:off x="2747309" y="3483351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5" name="Oval 604">
                  <a:extLst>
                    <a:ext uri="{FF2B5EF4-FFF2-40B4-BE49-F238E27FC236}">
                      <a16:creationId xmlns:a16="http://schemas.microsoft.com/office/drawing/2014/main" id="{293E1F1C-3F59-A43E-59EF-D82D0F9D6CD3}"/>
                    </a:ext>
                  </a:extLst>
                </p:cNvPr>
                <p:cNvSpPr/>
                <p:nvPr/>
              </p:nvSpPr>
              <p:spPr>
                <a:xfrm>
                  <a:off x="2839291" y="3331852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Oval 605">
                  <a:extLst>
                    <a:ext uri="{FF2B5EF4-FFF2-40B4-BE49-F238E27FC236}">
                      <a16:creationId xmlns:a16="http://schemas.microsoft.com/office/drawing/2014/main" id="{F200D148-CA25-4229-15EF-B17803B7B1C5}"/>
                    </a:ext>
                  </a:extLst>
                </p:cNvPr>
                <p:cNvSpPr/>
                <p:nvPr/>
              </p:nvSpPr>
              <p:spPr>
                <a:xfrm>
                  <a:off x="1125016" y="3976621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7" name="Oval 606">
                  <a:extLst>
                    <a:ext uri="{FF2B5EF4-FFF2-40B4-BE49-F238E27FC236}">
                      <a16:creationId xmlns:a16="http://schemas.microsoft.com/office/drawing/2014/main" id="{DE58318F-CF87-12AC-012B-2184FAAAAF16}"/>
                    </a:ext>
                  </a:extLst>
                </p:cNvPr>
                <p:cNvSpPr/>
                <p:nvPr/>
              </p:nvSpPr>
              <p:spPr>
                <a:xfrm>
                  <a:off x="1431658" y="4039101"/>
                  <a:ext cx="84031" cy="84031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8" name="Group 607">
                <a:extLst>
                  <a:ext uri="{FF2B5EF4-FFF2-40B4-BE49-F238E27FC236}">
                    <a16:creationId xmlns:a16="http://schemas.microsoft.com/office/drawing/2014/main" id="{3495CC64-2FBC-24AE-E128-43DCD41CCB8C}"/>
                  </a:ext>
                </a:extLst>
              </p:cNvPr>
              <p:cNvGrpSpPr/>
              <p:nvPr/>
            </p:nvGrpSpPr>
            <p:grpSpPr>
              <a:xfrm flipV="1">
                <a:off x="2939261" y="4214990"/>
                <a:ext cx="2389909" cy="805318"/>
                <a:chOff x="831273" y="3317814"/>
                <a:chExt cx="2389909" cy="805318"/>
              </a:xfrm>
            </p:grpSpPr>
            <p:sp>
              <p:nvSpPr>
                <p:cNvPr id="609" name="Oval 608">
                  <a:extLst>
                    <a:ext uri="{FF2B5EF4-FFF2-40B4-BE49-F238E27FC236}">
                      <a16:creationId xmlns:a16="http://schemas.microsoft.com/office/drawing/2014/main" id="{CF296879-2C72-2437-2BDA-8D0B7A5853EA}"/>
                    </a:ext>
                  </a:extLst>
                </p:cNvPr>
                <p:cNvSpPr/>
                <p:nvPr/>
              </p:nvSpPr>
              <p:spPr>
                <a:xfrm rot="20310294">
                  <a:off x="831273" y="3429000"/>
                  <a:ext cx="2389909" cy="623455"/>
                </a:xfrm>
                <a:prstGeom prst="ellipse">
                  <a:avLst/>
                </a:prstGeom>
                <a:solidFill>
                  <a:srgbClr val="FF0000">
                    <a:alpha val="35838"/>
                  </a:srgbClr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0" name="Oval 609">
                  <a:extLst>
                    <a:ext uri="{FF2B5EF4-FFF2-40B4-BE49-F238E27FC236}">
                      <a16:creationId xmlns:a16="http://schemas.microsoft.com/office/drawing/2014/main" id="{B00B6089-C8AA-F50F-BB1E-675EFEF21CE9}"/>
                    </a:ext>
                  </a:extLst>
                </p:cNvPr>
                <p:cNvSpPr/>
                <p:nvPr/>
              </p:nvSpPr>
              <p:spPr>
                <a:xfrm>
                  <a:off x="1377021" y="3781387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1" name="Oval 610">
                  <a:extLst>
                    <a:ext uri="{FF2B5EF4-FFF2-40B4-BE49-F238E27FC236}">
                      <a16:creationId xmlns:a16="http://schemas.microsoft.com/office/drawing/2014/main" id="{9DC8AD25-40E2-8AB3-A447-D9A48D685584}"/>
                    </a:ext>
                  </a:extLst>
                </p:cNvPr>
                <p:cNvSpPr/>
                <p:nvPr/>
              </p:nvSpPr>
              <p:spPr>
                <a:xfrm>
                  <a:off x="1629026" y="3715147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Oval 611">
                  <a:extLst>
                    <a:ext uri="{FF2B5EF4-FFF2-40B4-BE49-F238E27FC236}">
                      <a16:creationId xmlns:a16="http://schemas.microsoft.com/office/drawing/2014/main" id="{A32B9109-7AD3-4AAC-CB96-85A1059D2057}"/>
                    </a:ext>
                  </a:extLst>
                </p:cNvPr>
                <p:cNvSpPr/>
                <p:nvPr/>
              </p:nvSpPr>
              <p:spPr>
                <a:xfrm>
                  <a:off x="1583323" y="3932721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3" name="Oval 612">
                  <a:extLst>
                    <a:ext uri="{FF2B5EF4-FFF2-40B4-BE49-F238E27FC236}">
                      <a16:creationId xmlns:a16="http://schemas.microsoft.com/office/drawing/2014/main" id="{F5796345-7946-E1B7-2F41-4061C2A536BF}"/>
                    </a:ext>
                  </a:extLst>
                </p:cNvPr>
                <p:cNvSpPr/>
                <p:nvPr/>
              </p:nvSpPr>
              <p:spPr>
                <a:xfrm>
                  <a:off x="1855003" y="3885297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Oval 613">
                  <a:extLst>
                    <a:ext uri="{FF2B5EF4-FFF2-40B4-BE49-F238E27FC236}">
                      <a16:creationId xmlns:a16="http://schemas.microsoft.com/office/drawing/2014/main" id="{1A7650BB-F3CF-2CEE-0BC0-796502018763}"/>
                    </a:ext>
                  </a:extLst>
                </p:cNvPr>
                <p:cNvSpPr/>
                <p:nvPr/>
              </p:nvSpPr>
              <p:spPr>
                <a:xfrm>
                  <a:off x="2160007" y="3546309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Oval 614">
                  <a:extLst>
                    <a:ext uri="{FF2B5EF4-FFF2-40B4-BE49-F238E27FC236}">
                      <a16:creationId xmlns:a16="http://schemas.microsoft.com/office/drawing/2014/main" id="{2FD94248-E71D-7D43-B3F5-16E96917E8D3}"/>
                    </a:ext>
                  </a:extLst>
                </p:cNvPr>
                <p:cNvSpPr/>
                <p:nvPr/>
              </p:nvSpPr>
              <p:spPr>
                <a:xfrm>
                  <a:off x="2388403" y="3400387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Oval 615">
                  <a:extLst>
                    <a:ext uri="{FF2B5EF4-FFF2-40B4-BE49-F238E27FC236}">
                      <a16:creationId xmlns:a16="http://schemas.microsoft.com/office/drawing/2014/main" id="{1C6C5515-5DA2-0F7A-8B75-FFE02468F459}"/>
                    </a:ext>
                  </a:extLst>
                </p:cNvPr>
                <p:cNvSpPr/>
                <p:nvPr/>
              </p:nvSpPr>
              <p:spPr>
                <a:xfrm>
                  <a:off x="2374548" y="3677478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Oval 616">
                  <a:extLst>
                    <a:ext uri="{FF2B5EF4-FFF2-40B4-BE49-F238E27FC236}">
                      <a16:creationId xmlns:a16="http://schemas.microsoft.com/office/drawing/2014/main" id="{A7C8812B-CCFF-44A6-7248-A32572CDBE41}"/>
                    </a:ext>
                  </a:extLst>
                </p:cNvPr>
                <p:cNvSpPr/>
                <p:nvPr/>
              </p:nvSpPr>
              <p:spPr>
                <a:xfrm>
                  <a:off x="1874675" y="3714710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8" name="Oval 617">
                  <a:extLst>
                    <a:ext uri="{FF2B5EF4-FFF2-40B4-BE49-F238E27FC236}">
                      <a16:creationId xmlns:a16="http://schemas.microsoft.com/office/drawing/2014/main" id="{39C66DE5-CCF3-027E-CF17-C5FE0F15D77E}"/>
                    </a:ext>
                  </a:extLst>
                </p:cNvPr>
                <p:cNvSpPr/>
                <p:nvPr/>
              </p:nvSpPr>
              <p:spPr>
                <a:xfrm>
                  <a:off x="1907927" y="3540041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9" name="Oval 618">
                  <a:extLst>
                    <a:ext uri="{FF2B5EF4-FFF2-40B4-BE49-F238E27FC236}">
                      <a16:creationId xmlns:a16="http://schemas.microsoft.com/office/drawing/2014/main" id="{B8AEBC9C-F0E1-EDA0-6A09-6A4CB4E8CB41}"/>
                    </a:ext>
                  </a:extLst>
                </p:cNvPr>
                <p:cNvSpPr/>
                <p:nvPr/>
              </p:nvSpPr>
              <p:spPr>
                <a:xfrm>
                  <a:off x="1313692" y="3966087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Oval 619">
                  <a:extLst>
                    <a:ext uri="{FF2B5EF4-FFF2-40B4-BE49-F238E27FC236}">
                      <a16:creationId xmlns:a16="http://schemas.microsoft.com/office/drawing/2014/main" id="{090B5C27-3CBB-D935-F6F1-59861A06D9F2}"/>
                    </a:ext>
                  </a:extLst>
                </p:cNvPr>
                <p:cNvSpPr/>
                <p:nvPr/>
              </p:nvSpPr>
              <p:spPr>
                <a:xfrm>
                  <a:off x="2053123" y="3873105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Oval 620">
                  <a:extLst>
                    <a:ext uri="{FF2B5EF4-FFF2-40B4-BE49-F238E27FC236}">
                      <a16:creationId xmlns:a16="http://schemas.microsoft.com/office/drawing/2014/main" id="{EB75934E-23E3-BFB5-674B-F0CD734286C7}"/>
                    </a:ext>
                  </a:extLst>
                </p:cNvPr>
                <p:cNvSpPr/>
                <p:nvPr/>
              </p:nvSpPr>
              <p:spPr>
                <a:xfrm>
                  <a:off x="2171730" y="3720353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Oval 621">
                  <a:extLst>
                    <a:ext uri="{FF2B5EF4-FFF2-40B4-BE49-F238E27FC236}">
                      <a16:creationId xmlns:a16="http://schemas.microsoft.com/office/drawing/2014/main" id="{E939CFF9-3CA0-FB5F-5143-46812F586F0B}"/>
                    </a:ext>
                  </a:extLst>
                </p:cNvPr>
                <p:cNvSpPr/>
                <p:nvPr/>
              </p:nvSpPr>
              <p:spPr>
                <a:xfrm>
                  <a:off x="2540803" y="3552787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Oval 622">
                  <a:extLst>
                    <a:ext uri="{FF2B5EF4-FFF2-40B4-BE49-F238E27FC236}">
                      <a16:creationId xmlns:a16="http://schemas.microsoft.com/office/drawing/2014/main" id="{265136A3-8684-21CC-7364-5DBCD2170A8B}"/>
                    </a:ext>
                  </a:extLst>
                </p:cNvPr>
                <p:cNvSpPr/>
                <p:nvPr/>
              </p:nvSpPr>
              <p:spPr>
                <a:xfrm>
                  <a:off x="2609244" y="3317814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Oval 623">
                  <a:extLst>
                    <a:ext uri="{FF2B5EF4-FFF2-40B4-BE49-F238E27FC236}">
                      <a16:creationId xmlns:a16="http://schemas.microsoft.com/office/drawing/2014/main" id="{5E7275DF-D40E-E071-3666-6C408AFD8FCF}"/>
                    </a:ext>
                  </a:extLst>
                </p:cNvPr>
                <p:cNvSpPr/>
                <p:nvPr/>
              </p:nvSpPr>
              <p:spPr>
                <a:xfrm>
                  <a:off x="2747309" y="3483351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Oval 624">
                  <a:extLst>
                    <a:ext uri="{FF2B5EF4-FFF2-40B4-BE49-F238E27FC236}">
                      <a16:creationId xmlns:a16="http://schemas.microsoft.com/office/drawing/2014/main" id="{AE315833-E359-2E7A-DE08-9834C8F6A783}"/>
                    </a:ext>
                  </a:extLst>
                </p:cNvPr>
                <p:cNvSpPr/>
                <p:nvPr/>
              </p:nvSpPr>
              <p:spPr>
                <a:xfrm>
                  <a:off x="2839291" y="3331852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Oval 625">
                  <a:extLst>
                    <a:ext uri="{FF2B5EF4-FFF2-40B4-BE49-F238E27FC236}">
                      <a16:creationId xmlns:a16="http://schemas.microsoft.com/office/drawing/2014/main" id="{3B205B41-19C4-6C7F-555C-23055AADDB9A}"/>
                    </a:ext>
                  </a:extLst>
                </p:cNvPr>
                <p:cNvSpPr/>
                <p:nvPr/>
              </p:nvSpPr>
              <p:spPr>
                <a:xfrm>
                  <a:off x="1125016" y="3976621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Oval 626">
                  <a:extLst>
                    <a:ext uri="{FF2B5EF4-FFF2-40B4-BE49-F238E27FC236}">
                      <a16:creationId xmlns:a16="http://schemas.microsoft.com/office/drawing/2014/main" id="{3D61671B-4F27-991F-47ED-31131AD2F58B}"/>
                    </a:ext>
                  </a:extLst>
                </p:cNvPr>
                <p:cNvSpPr/>
                <p:nvPr/>
              </p:nvSpPr>
              <p:spPr>
                <a:xfrm>
                  <a:off x="1431658" y="4039101"/>
                  <a:ext cx="84031" cy="84031"/>
                </a:xfrm>
                <a:prstGeom prst="ellipse">
                  <a:avLst/>
                </a:prstGeom>
                <a:solidFill>
                  <a:srgbClr val="C00000"/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628" name="Straight Connector 627">
                <a:extLst>
                  <a:ext uri="{FF2B5EF4-FFF2-40B4-BE49-F238E27FC236}">
                    <a16:creationId xmlns:a16="http://schemas.microsoft.com/office/drawing/2014/main" id="{F4CB1B97-0684-7E88-D1F9-9DA6D21B30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3333" y="5367868"/>
                <a:ext cx="57573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9" name="Straight Connector 628">
                <a:extLst>
                  <a:ext uri="{FF2B5EF4-FFF2-40B4-BE49-F238E27FC236}">
                    <a16:creationId xmlns:a16="http://schemas.microsoft.com/office/drawing/2014/main" id="{F19A7302-8646-153C-5ED3-2B50AA59E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1735" y="5111044"/>
                <a:ext cx="57573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0" name="Straight Connector 629">
                <a:extLst>
                  <a:ext uri="{FF2B5EF4-FFF2-40B4-BE49-F238E27FC236}">
                    <a16:creationId xmlns:a16="http://schemas.microsoft.com/office/drawing/2014/main" id="{211FCE87-B0AD-2D9F-3EFC-70CE988310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1735" y="4597400"/>
                <a:ext cx="57573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1" name="Straight Connector 630">
                <a:extLst>
                  <a:ext uri="{FF2B5EF4-FFF2-40B4-BE49-F238E27FC236}">
                    <a16:creationId xmlns:a16="http://schemas.microsoft.com/office/drawing/2014/main" id="{A9FDB198-6B9F-BCF2-D589-28721814B0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1735" y="4340578"/>
                <a:ext cx="57573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2" name="Straight Connector 631">
                <a:extLst>
                  <a:ext uri="{FF2B5EF4-FFF2-40B4-BE49-F238E27FC236}">
                    <a16:creationId xmlns:a16="http://schemas.microsoft.com/office/drawing/2014/main" id="{5EA94AD2-E4A6-AE32-1B45-FEDF67732E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1735" y="4854222"/>
                <a:ext cx="57573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3" name="Straight Connector 632">
                <a:extLst>
                  <a:ext uri="{FF2B5EF4-FFF2-40B4-BE49-F238E27FC236}">
                    <a16:creationId xmlns:a16="http://schemas.microsoft.com/office/drawing/2014/main" id="{6BE0EDDD-1558-6CF0-8DEE-40119190A4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1735" y="4083756"/>
                <a:ext cx="57573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4" name="Straight Connector 633">
                <a:extLst>
                  <a:ext uri="{FF2B5EF4-FFF2-40B4-BE49-F238E27FC236}">
                    <a16:creationId xmlns:a16="http://schemas.microsoft.com/office/drawing/2014/main" id="{988A7D93-01B4-65C0-740B-ACFEC102B0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1735" y="3826934"/>
                <a:ext cx="57573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5" name="Straight Connector 634">
                <a:extLst>
                  <a:ext uri="{FF2B5EF4-FFF2-40B4-BE49-F238E27FC236}">
                    <a16:creationId xmlns:a16="http://schemas.microsoft.com/office/drawing/2014/main" id="{B4AA5B2A-3D9D-107E-86A4-2045D3E537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1868" y="3640666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6" name="Straight Connector 635">
                <a:extLst>
                  <a:ext uri="{FF2B5EF4-FFF2-40B4-BE49-F238E27FC236}">
                    <a16:creationId xmlns:a16="http://schemas.microsoft.com/office/drawing/2014/main" id="{1AF068E8-B265-0229-86AB-8FDE8B180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5238" y="3640666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7" name="Straight Connector 636">
                <a:extLst>
                  <a:ext uri="{FF2B5EF4-FFF2-40B4-BE49-F238E27FC236}">
                    <a16:creationId xmlns:a16="http://schemas.microsoft.com/office/drawing/2014/main" id="{76A84C73-89A4-4F24-0F23-C0D4417B15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8608" y="3640666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8" name="Straight Connector 637">
                <a:extLst>
                  <a:ext uri="{FF2B5EF4-FFF2-40B4-BE49-F238E27FC236}">
                    <a16:creationId xmlns:a16="http://schemas.microsoft.com/office/drawing/2014/main" id="{AB419FC9-E04F-4520-EBB7-AD2B28F211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1978" y="3640666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9" name="Straight Connector 638">
                <a:extLst>
                  <a:ext uri="{FF2B5EF4-FFF2-40B4-BE49-F238E27FC236}">
                    <a16:creationId xmlns:a16="http://schemas.microsoft.com/office/drawing/2014/main" id="{DFE50C18-EDEC-8B58-FC7E-7B4F143133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5348" y="3640666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0" name="Straight Connector 639">
                <a:extLst>
                  <a:ext uri="{FF2B5EF4-FFF2-40B4-BE49-F238E27FC236}">
                    <a16:creationId xmlns:a16="http://schemas.microsoft.com/office/drawing/2014/main" id="{AAE536F1-B3D4-53B7-D6AF-2F96D0F6C6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8718" y="3613285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1" name="Straight Connector 640">
                <a:extLst>
                  <a:ext uri="{FF2B5EF4-FFF2-40B4-BE49-F238E27FC236}">
                    <a16:creationId xmlns:a16="http://schemas.microsoft.com/office/drawing/2014/main" id="{2948678B-912E-2665-EF1F-C0BB1A89C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2088" y="3613285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2" name="Straight Connector 641">
                <a:extLst>
                  <a:ext uri="{FF2B5EF4-FFF2-40B4-BE49-F238E27FC236}">
                    <a16:creationId xmlns:a16="http://schemas.microsoft.com/office/drawing/2014/main" id="{A84BE931-CC0E-E180-AF39-F291335E0F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5458" y="3613285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3" name="Straight Connector 642">
                <a:extLst>
                  <a:ext uri="{FF2B5EF4-FFF2-40B4-BE49-F238E27FC236}">
                    <a16:creationId xmlns:a16="http://schemas.microsoft.com/office/drawing/2014/main" id="{C7759355-52D6-EB52-24C9-0CA0E6C549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8828" y="3613285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4" name="Straight Connector 643">
                <a:extLst>
                  <a:ext uri="{FF2B5EF4-FFF2-40B4-BE49-F238E27FC236}">
                    <a16:creationId xmlns:a16="http://schemas.microsoft.com/office/drawing/2014/main" id="{39A44AED-BAC9-C6CA-7A6D-A0351E2D8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2198" y="3613285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5" name="Straight Connector 644">
                <a:extLst>
                  <a:ext uri="{FF2B5EF4-FFF2-40B4-BE49-F238E27FC236}">
                    <a16:creationId xmlns:a16="http://schemas.microsoft.com/office/drawing/2014/main" id="{5FE849AE-954A-C600-4601-80BD4E53B5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5568" y="3613285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6" name="Straight Connector 645">
                <a:extLst>
                  <a:ext uri="{FF2B5EF4-FFF2-40B4-BE49-F238E27FC236}">
                    <a16:creationId xmlns:a16="http://schemas.microsoft.com/office/drawing/2014/main" id="{55FAB21E-6E43-3F95-9E42-B6583107B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8934" y="3613285"/>
                <a:ext cx="0" cy="194733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647" name="Group 646">
                <a:extLst>
                  <a:ext uri="{FF2B5EF4-FFF2-40B4-BE49-F238E27FC236}">
                    <a16:creationId xmlns:a16="http://schemas.microsoft.com/office/drawing/2014/main" id="{2A7CDEFA-1374-6B19-81A2-5052C09AB62C}"/>
                  </a:ext>
                </a:extLst>
              </p:cNvPr>
              <p:cNvGrpSpPr/>
              <p:nvPr/>
            </p:nvGrpSpPr>
            <p:grpSpPr>
              <a:xfrm>
                <a:off x="1670442" y="4414982"/>
                <a:ext cx="1131761" cy="1131761"/>
                <a:chOff x="1504188" y="5357091"/>
                <a:chExt cx="1131761" cy="1131761"/>
              </a:xfrm>
            </p:grpSpPr>
            <p:cxnSp>
              <p:nvCxnSpPr>
                <p:cNvPr id="648" name="Straight Arrow Connector 647">
                  <a:extLst>
                    <a:ext uri="{FF2B5EF4-FFF2-40B4-BE49-F238E27FC236}">
                      <a16:creationId xmlns:a16="http://schemas.microsoft.com/office/drawing/2014/main" id="{927976A4-D784-16E9-42F6-B2798740B0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11268" y="5357091"/>
                  <a:ext cx="0" cy="1131761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lg" len="lg"/>
                </a:ln>
                <a:effectLst/>
              </p:spPr>
            </p:cxnSp>
            <p:cxnSp>
              <p:nvCxnSpPr>
                <p:cNvPr id="649" name="Straight Arrow Connector 648">
                  <a:extLst>
                    <a:ext uri="{FF2B5EF4-FFF2-40B4-BE49-F238E27FC236}">
                      <a16:creationId xmlns:a16="http://schemas.microsoft.com/office/drawing/2014/main" id="{4EF91EC0-4F4C-195E-E998-1D929D887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2070069" y="5906656"/>
                  <a:ext cx="0" cy="1131761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 w="lg" len="lg"/>
                </a:ln>
                <a:effectLst/>
              </p:spPr>
            </p:cxnSp>
          </p:grpSp>
          <p:sp>
            <p:nvSpPr>
              <p:cNvPr id="650" name="TextBox 649">
                <a:extLst>
                  <a:ext uri="{FF2B5EF4-FFF2-40B4-BE49-F238E27FC236}">
                    <a16:creationId xmlns:a16="http://schemas.microsoft.com/office/drawing/2014/main" id="{E3BDF2FE-D5FE-DCBE-CCDF-E39918C80ACC}"/>
                  </a:ext>
                </a:extLst>
              </p:cNvPr>
              <p:cNvSpPr txBox="1"/>
              <p:nvPr/>
            </p:nvSpPr>
            <p:spPr>
              <a:xfrm>
                <a:off x="2687782" y="5514109"/>
                <a:ext cx="2744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hangingPunct="1"/>
                <a:r>
                  <a:rPr lang="fr-FR" sz="1800" kern="1200" noProof="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s</a:t>
                </a:r>
              </a:p>
            </p:txBody>
          </p:sp>
          <p:sp>
            <p:nvSpPr>
              <p:cNvPr id="651" name="TextBox 650">
                <a:extLst>
                  <a:ext uri="{FF2B5EF4-FFF2-40B4-BE49-F238E27FC236}">
                    <a16:creationId xmlns:a16="http://schemas.microsoft.com/office/drawing/2014/main" id="{85217544-4AF9-A1FF-250C-CCD17817CBF1}"/>
                  </a:ext>
                </a:extLst>
              </p:cNvPr>
              <p:cNvSpPr txBox="1"/>
              <p:nvPr/>
            </p:nvSpPr>
            <p:spPr>
              <a:xfrm>
                <a:off x="1343891" y="4225636"/>
                <a:ext cx="284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hangingPunct="1"/>
                <a:r>
                  <a:rPr lang="fr-FR" sz="1800" kern="1200" noProof="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x</a:t>
                </a:r>
              </a:p>
            </p:txBody>
          </p:sp>
        </p:grpSp>
        <p:sp>
          <p:nvSpPr>
            <p:cNvPr id="657" name="TextBox 656">
              <a:extLst>
                <a:ext uri="{FF2B5EF4-FFF2-40B4-BE49-F238E27FC236}">
                  <a16:creationId xmlns:a16="http://schemas.microsoft.com/office/drawing/2014/main" id="{636DAA8D-AD88-0D5D-100E-6C762D5BC4E5}"/>
                </a:ext>
              </a:extLst>
            </p:cNvPr>
            <p:cNvSpPr txBox="1"/>
            <p:nvPr/>
          </p:nvSpPr>
          <p:spPr>
            <a:xfrm>
              <a:off x="1616666" y="3945137"/>
              <a:ext cx="38568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noProof="1"/>
                <a:t>Particle In Cell </a:t>
              </a:r>
            </a:p>
          </p:txBody>
        </p:sp>
      </p:grpSp>
      <p:grpSp>
        <p:nvGrpSpPr>
          <p:cNvPr id="665" name="Group 664">
            <a:extLst>
              <a:ext uri="{FF2B5EF4-FFF2-40B4-BE49-F238E27FC236}">
                <a16:creationId xmlns:a16="http://schemas.microsoft.com/office/drawing/2014/main" id="{BA0ACE11-2B57-355F-140F-1FE1FFCF6907}"/>
              </a:ext>
            </a:extLst>
          </p:cNvPr>
          <p:cNvGrpSpPr/>
          <p:nvPr/>
        </p:nvGrpSpPr>
        <p:grpSpPr>
          <a:xfrm>
            <a:off x="8990230" y="3757013"/>
            <a:ext cx="3215645" cy="2129296"/>
            <a:chOff x="8817357" y="4153359"/>
            <a:chExt cx="3215645" cy="2129296"/>
          </a:xfrm>
        </p:grpSpPr>
        <p:sp>
          <p:nvSpPr>
            <p:cNvPr id="658" name="TextBox 657">
              <a:extLst>
                <a:ext uri="{FF2B5EF4-FFF2-40B4-BE49-F238E27FC236}">
                  <a16:creationId xmlns:a16="http://schemas.microsoft.com/office/drawing/2014/main" id="{400A88C2-EC71-9C90-B36E-037FB6065DA4}"/>
                </a:ext>
              </a:extLst>
            </p:cNvPr>
            <p:cNvSpPr txBox="1"/>
            <p:nvPr/>
          </p:nvSpPr>
          <p:spPr>
            <a:xfrm>
              <a:off x="9044848" y="4153359"/>
              <a:ext cx="2486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noProof="1"/>
                <a:t>FCC-ee DA with BB </a:t>
              </a:r>
              <a:endParaRPr lang="fr-FR" sz="1400" noProof="1"/>
            </a:p>
          </p:txBody>
        </p:sp>
        <p:pic>
          <p:nvPicPr>
            <p:cNvPr id="659" name="Picture 658">
              <a:extLst>
                <a:ext uri="{FF2B5EF4-FFF2-40B4-BE49-F238E27FC236}">
                  <a16:creationId xmlns:a16="http://schemas.microsoft.com/office/drawing/2014/main" id="{C8B4AC9F-51EF-9341-C5F2-E8141446F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67" r="4712"/>
            <a:stretch>
              <a:fillRect/>
            </a:stretch>
          </p:blipFill>
          <p:spPr>
            <a:xfrm>
              <a:off x="8817357" y="4472857"/>
              <a:ext cx="3215645" cy="1809798"/>
            </a:xfrm>
            <a:prstGeom prst="rect">
              <a:avLst/>
            </a:prstGeom>
          </p:spPr>
        </p:pic>
      </p:grpSp>
      <p:grpSp>
        <p:nvGrpSpPr>
          <p:cNvPr id="666" name="Group 665">
            <a:extLst>
              <a:ext uri="{FF2B5EF4-FFF2-40B4-BE49-F238E27FC236}">
                <a16:creationId xmlns:a16="http://schemas.microsoft.com/office/drawing/2014/main" id="{9EA8AFDB-81E4-9DDA-F6F3-C0FE7CF3A222}"/>
              </a:ext>
            </a:extLst>
          </p:cNvPr>
          <p:cNvGrpSpPr/>
          <p:nvPr/>
        </p:nvGrpSpPr>
        <p:grpSpPr>
          <a:xfrm>
            <a:off x="5965909" y="3525659"/>
            <a:ext cx="2987407" cy="2662690"/>
            <a:chOff x="5793036" y="2809302"/>
            <a:chExt cx="2987407" cy="2662690"/>
          </a:xfrm>
        </p:grpSpPr>
        <p:pic>
          <p:nvPicPr>
            <p:cNvPr id="662" name="Picture 661">
              <a:extLst>
                <a:ext uri="{FF2B5EF4-FFF2-40B4-BE49-F238E27FC236}">
                  <a16:creationId xmlns:a16="http://schemas.microsoft.com/office/drawing/2014/main" id="{E966FE52-E267-0B5D-C051-9FFE9D9A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37801" y="3014071"/>
              <a:ext cx="2942642" cy="245792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63" name="TextBox 662">
              <a:extLst>
                <a:ext uri="{FF2B5EF4-FFF2-40B4-BE49-F238E27FC236}">
                  <a16:creationId xmlns:a16="http://schemas.microsoft.com/office/drawing/2014/main" id="{95D87801-FC79-0204-E1AD-D12EAEAEE23B}"/>
                </a:ext>
              </a:extLst>
            </p:cNvPr>
            <p:cNvSpPr txBox="1"/>
            <p:nvPr/>
          </p:nvSpPr>
          <p:spPr>
            <a:xfrm>
              <a:off x="5793036" y="2809302"/>
              <a:ext cx="29213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noProof="1"/>
                <a:t>Coherent bb effects at FCC-ee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B4FEF41-C94D-4EF6-7759-3D46AE715195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</p:spTree>
    <p:extLst>
      <p:ext uri="{BB962C8B-B14F-4D97-AF65-F5344CB8AC3E}">
        <p14:creationId xmlns:p14="http://schemas.microsoft.com/office/powerpoint/2010/main" val="146039825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EEAEA-2ECD-70FA-96AD-3B002B705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Numéro de diapositive">
            <a:extLst>
              <a:ext uri="{FF2B5EF4-FFF2-40B4-BE49-F238E27FC236}">
                <a16:creationId xmlns:a16="http://schemas.microsoft.com/office/drawing/2014/main" id="{58B59CD9-F00A-DCFF-D6F6-71D5C0273F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917701" y="105249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fr-FR" smtClean="0"/>
              <a:t>18</a:t>
            </a:fld>
            <a:endParaRPr lang="fr-FR" dirty="0"/>
          </a:p>
        </p:txBody>
      </p:sp>
      <p:sp>
        <p:nvSpPr>
          <p:cNvPr id="5" name="Time to do better">
            <a:extLst>
              <a:ext uri="{FF2B5EF4-FFF2-40B4-BE49-F238E27FC236}">
                <a16:creationId xmlns:a16="http://schemas.microsoft.com/office/drawing/2014/main" id="{3DA3924D-3853-4264-62DD-1F514DC2C6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501248" cy="6966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b="1" dirty="0"/>
              <a:t>Xsuite – Effets collectifs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5E7D07-2C35-8B4F-1563-3A44C9D9166F}"/>
              </a:ext>
            </a:extLst>
          </p:cNvPr>
          <p:cNvSpPr txBox="1"/>
          <p:nvPr/>
        </p:nvSpPr>
        <p:spPr>
          <a:xfrm>
            <a:off x="564043" y="1014139"/>
            <a:ext cx="5564817" cy="5201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700" b="1" kern="120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Charge d’es</a:t>
            </a:r>
            <a:r>
              <a:rPr kumimoji="0" lang="fr-FR" sz="1700" b="1" i="0" u="none" strike="noStrike" kern="1200" cap="none" spc="0" normalizeH="0" baseline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pace, </a:t>
            </a:r>
            <a:r>
              <a:rPr kumimoji="0" lang="fr-FR" sz="170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différents modèles 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70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Modèle “frozen”, distribution de charges fixe,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70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Modèle “quasi frozen”, où l’intensité et les tailles du faisceau sont recalculées à chaque interaction,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70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Modèle </a:t>
            </a:r>
            <a:r>
              <a:rPr kumimoji="0" lang="fr-FR" sz="170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“Particle</a:t>
            </a:r>
            <a:r>
              <a:rPr lang="fr-FR" sz="1700" kern="1200" noProof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fr-FR" sz="170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In-Cell </a:t>
            </a:r>
            <a:r>
              <a:rPr kumimoji="0" lang="fr-FR" sz="170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(PIC)”.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70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700" b="1" kern="120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Champs de sillage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7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Longitudinaux, transverses dipolaire et quadripolaire.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7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 paquet ainsi que multi-paquets.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70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700" b="1" kern="1200" dirty="0">
                <a:solidFill>
                  <a:srgbClr val="0033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Diffusion intra faisceau (IBS) </a:t>
            </a:r>
            <a:r>
              <a:rPr lang="fr-FR" sz="17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7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Calcul des taux de croissance IBS analytiques à partir des paramètres faisceau et de l’optique.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7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Kicks simplifiés pour l’inclusion des effets IBS lors de simulations de tracking.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70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0B8D46-51A6-B4C2-3F74-10EEF976F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042" y="3349486"/>
            <a:ext cx="3611589" cy="2847960"/>
          </a:xfrm>
          <a:prstGeom prst="rect">
            <a:avLst/>
          </a:prstGeom>
        </p:spPr>
      </p:pic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3F4ACF20-ABC5-7953-1A4D-2834B9B853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299"/>
          <a:stretch/>
        </p:blipFill>
        <p:spPr>
          <a:xfrm>
            <a:off x="8000565" y="280770"/>
            <a:ext cx="4025783" cy="285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B92824-E374-B6BA-641D-528D131D15A1}"/>
              </a:ext>
            </a:extLst>
          </p:cNvPr>
          <p:cNvSpPr txBox="1"/>
          <p:nvPr/>
        </p:nvSpPr>
        <p:spPr>
          <a:xfrm>
            <a:off x="6446520" y="4404134"/>
            <a:ext cx="1926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 IBS pour le SPS</a:t>
            </a:r>
          </a:p>
          <a:p>
            <a:pPr algn="ctr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(faisceau d’ions Pb)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C896E1-074E-3EF5-8DEB-93A5B2806D96}"/>
              </a:ext>
            </a:extLst>
          </p:cNvPr>
          <p:cNvSpPr txBox="1"/>
          <p:nvPr/>
        </p:nvSpPr>
        <p:spPr>
          <a:xfrm>
            <a:off x="6128860" y="686042"/>
            <a:ext cx="2244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d’instabilités cohérentes avec champs de sillage et charge d’espace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A14375-F569-A3FD-458B-5DA2238CC995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B262A-405A-750E-705B-0A84955570C6}"/>
              </a:ext>
            </a:extLst>
          </p:cNvPr>
          <p:cNvSpPr txBox="1"/>
          <p:nvPr/>
        </p:nvSpPr>
        <p:spPr>
          <a:xfrm>
            <a:off x="8954052" y="402776"/>
            <a:ext cx="591509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FR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X. Buffat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51763E-7394-4428-8237-738BAD3BD7A9}"/>
              </a:ext>
            </a:extLst>
          </p:cNvPr>
          <p:cNvSpPr txBox="1"/>
          <p:nvPr/>
        </p:nvSpPr>
        <p:spPr>
          <a:xfrm>
            <a:off x="9113913" y="3790686"/>
            <a:ext cx="785471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FR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F. Soubelet</a:t>
            </a:r>
          </a:p>
        </p:txBody>
      </p:sp>
    </p:spTree>
    <p:extLst>
      <p:ext uri="{BB962C8B-B14F-4D97-AF65-F5344CB8AC3E}">
        <p14:creationId xmlns:p14="http://schemas.microsoft.com/office/powerpoint/2010/main" val="340494510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C537725-6797-05CA-6772-B90F9BDCE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0" y="1235537"/>
            <a:ext cx="6678610" cy="50509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900" dirty="0">
                <a:solidFill>
                  <a:srgbClr val="000000"/>
                </a:solidFill>
              </a:rPr>
              <a:t>Xsuite est f</a:t>
            </a:r>
            <a:r>
              <a:rPr lang="fr-FR" sz="1900" b="1" dirty="0">
                <a:solidFill>
                  <a:schemeClr val="tx1"/>
                </a:solidFill>
              </a:rPr>
              <a:t>acile à interfacer</a:t>
            </a:r>
            <a:r>
              <a:rPr lang="fr-FR" sz="1900" dirty="0">
                <a:solidFill>
                  <a:srgbClr val="000000"/>
                </a:solidFill>
              </a:rPr>
              <a:t> et étendre avec d’autres outils fournissant une API en Python. </a:t>
            </a:r>
          </a:p>
          <a:p>
            <a:pPr>
              <a:lnSpc>
                <a:spcPct val="100000"/>
              </a:lnSpc>
            </a:pPr>
            <a:r>
              <a:rPr lang="fr-FR" sz="1900" dirty="0">
                <a:solidFill>
                  <a:srgbClr val="000000"/>
                </a:solidFill>
              </a:rPr>
              <a:t>Par exemple Xsuite peut interfacer avec ces outils pour des fonctionnalités non présentes nativement :</a:t>
            </a:r>
          </a:p>
          <a:p>
            <a:pPr marL="342900" indent="-342900">
              <a:lnSpc>
                <a:spcPct val="100000"/>
              </a:lnSpc>
              <a:buFont typeface="Police système Courant"/>
              <a:buChar char="–"/>
            </a:pPr>
            <a:r>
              <a:rPr lang="fr-FR" sz="1900" b="1" dirty="0">
                <a:solidFill>
                  <a:schemeClr val="tx1"/>
                </a:solidFill>
              </a:rPr>
              <a:t>MAD-NG</a:t>
            </a:r>
            <a:r>
              <a:rPr lang="fr-FR" sz="1900" dirty="0">
                <a:solidFill>
                  <a:srgbClr val="000000"/>
                </a:solidFill>
              </a:rPr>
              <a:t> – calcul et optimisation de formes normales non linéaires paramétriques et termes de résonances (RDTs) avec différenciation automatique.</a:t>
            </a:r>
          </a:p>
          <a:p>
            <a:pPr marL="342900" indent="-342900">
              <a:lnSpc>
                <a:spcPct val="100000"/>
              </a:lnSpc>
              <a:buFont typeface="Police système Courant"/>
              <a:buChar char="–"/>
            </a:pPr>
            <a:r>
              <a:rPr lang="fr-FR" sz="1900" b="1" dirty="0">
                <a:solidFill>
                  <a:schemeClr val="tx1"/>
                </a:solidFill>
              </a:rPr>
              <a:t>RF-Track</a:t>
            </a:r>
            <a:r>
              <a:rPr lang="fr-FR" sz="1900" dirty="0">
                <a:solidFill>
                  <a:srgbClr val="000000"/>
                </a:solidFill>
              </a:rPr>
              <a:t> – tracking de particules dans des cartes de champ complexes.</a:t>
            </a:r>
          </a:p>
          <a:p>
            <a:pPr marL="342900" indent="-342900">
              <a:lnSpc>
                <a:spcPct val="100000"/>
              </a:lnSpc>
              <a:buFont typeface="Police système Courant"/>
              <a:buChar char="–"/>
            </a:pPr>
            <a:r>
              <a:rPr lang="fr-FR" sz="1900" b="1" dirty="0">
                <a:solidFill>
                  <a:schemeClr val="tx1"/>
                </a:solidFill>
              </a:rPr>
              <a:t>FLUKA</a:t>
            </a:r>
            <a:r>
              <a:rPr lang="fr-FR" sz="1900" dirty="0">
                <a:solidFill>
                  <a:srgbClr val="000000"/>
                </a:solidFill>
              </a:rPr>
              <a:t> – simulation d’interaction particule-matière (par exemple utilisé pour le LHC).</a:t>
            </a:r>
          </a:p>
          <a:p>
            <a:pPr marL="342900" indent="-342900">
              <a:lnSpc>
                <a:spcPct val="100000"/>
              </a:lnSpc>
              <a:buFont typeface="Police système Courant"/>
              <a:buChar char="–"/>
            </a:pPr>
            <a:r>
              <a:rPr lang="fr-FR" sz="1900" b="1" dirty="0">
                <a:solidFill>
                  <a:schemeClr val="tx1"/>
                </a:solidFill>
              </a:rPr>
              <a:t>BDSIM-GEANT4</a:t>
            </a:r>
            <a:r>
              <a:rPr lang="fr-FR" sz="1900" dirty="0">
                <a:solidFill>
                  <a:srgbClr val="000000"/>
                </a:solidFill>
              </a:rPr>
              <a:t> – simulation d’interaction particule-matière (principalement pour les études FCC).</a:t>
            </a:r>
          </a:p>
          <a:p>
            <a:pPr marL="342900" indent="-342900">
              <a:lnSpc>
                <a:spcPct val="100000"/>
              </a:lnSpc>
              <a:buFont typeface="Police système Courant"/>
              <a:buChar char="–"/>
            </a:pPr>
            <a:r>
              <a:rPr lang="fr-FR" sz="1900" b="1" dirty="0">
                <a:solidFill>
                  <a:schemeClr val="tx1"/>
                </a:solidFill>
              </a:rPr>
              <a:t>BLonD</a:t>
            </a:r>
            <a:r>
              <a:rPr lang="fr-FR" sz="1900" dirty="0">
                <a:solidFill>
                  <a:srgbClr val="000000"/>
                </a:solidFill>
              </a:rPr>
              <a:t> – modélisation avancée de systèmes RF, etc.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3D83226-E101-7D92-1F3F-2033A00B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Xsuite - Interfaces vers d’autres outils</a:t>
            </a:r>
          </a:p>
        </p:txBody>
      </p:sp>
      <p:pic>
        <p:nvPicPr>
          <p:cNvPr id="4" name="Figure_1.png" descr="Figure_1.png">
            <a:extLst>
              <a:ext uri="{FF2B5EF4-FFF2-40B4-BE49-F238E27FC236}">
                <a16:creationId xmlns:a16="http://schemas.microsoft.com/office/drawing/2014/main" id="{CCD3EB2C-A904-178A-2498-00D20D78DF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58"/>
          <a:stretch>
            <a:fillRect/>
          </a:stretch>
        </p:blipFill>
        <p:spPr>
          <a:xfrm>
            <a:off x="7495588" y="1542926"/>
            <a:ext cx="4696412" cy="4406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E704FE-FC46-0E7D-3DBA-C1FFC536C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t="17447" r="14878" b="62855"/>
          <a:stretch/>
        </p:blipFill>
        <p:spPr>
          <a:xfrm>
            <a:off x="7621292" y="928605"/>
            <a:ext cx="4570708" cy="9800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66F5E-FF9F-1E86-177C-150912E879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877504-8D27-D73B-54DD-0B9D5E2CD14B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</p:spTree>
    <p:extLst>
      <p:ext uri="{BB962C8B-B14F-4D97-AF65-F5344CB8AC3E}">
        <p14:creationId xmlns:p14="http://schemas.microsoft.com/office/powerpoint/2010/main" val="203535142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Beam Physics/Simulation Software Evolution: Challenges, Opportunities"/>
          <p:cNvSpPr txBox="1">
            <a:spLocks noGrp="1"/>
          </p:cNvSpPr>
          <p:nvPr>
            <p:ph type="title"/>
          </p:nvPr>
        </p:nvSpPr>
        <p:spPr>
          <a:xfrm>
            <a:off x="407987" y="3429000"/>
            <a:ext cx="11376026" cy="15663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algn="ctr"/>
            <a:r>
              <a:rPr lang="fr-FR" b="1" noProof="0" dirty="0">
                <a:latin typeface="Arial" panose="020B0604020202020204" pitchFamily="34" charset="0"/>
                <a:cs typeface="Arial" panose="020B0604020202020204" pitchFamily="34" charset="0"/>
              </a:rPr>
              <a:t>L’écosystème </a:t>
            </a:r>
            <a:r>
              <a:rPr lang="fr-FR" b="1" noProof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Xsuite pour la simulation de dynamique des faisceaux</a:t>
            </a:r>
          </a:p>
        </p:txBody>
      </p:sp>
      <p:sp>
        <p:nvSpPr>
          <p:cNvPr id="278" name="Szymon Łopaciuk, Giovanni Iadarola, Riccardo De Maria, et al., CERN, Geneva, Switzerland"/>
          <p:cNvSpPr txBox="1">
            <a:spLocks noGrp="1"/>
          </p:cNvSpPr>
          <p:nvPr>
            <p:ph type="body" sz="quarter" idx="1"/>
          </p:nvPr>
        </p:nvSpPr>
        <p:spPr>
          <a:xfrm>
            <a:off x="407987" y="5078131"/>
            <a:ext cx="11376027" cy="1123886"/>
          </a:xfrm>
          <a:prstGeom prst="rect">
            <a:avLst/>
          </a:prstGeom>
        </p:spPr>
        <p:txBody>
          <a:bodyPr/>
          <a:lstStyle>
            <a:lvl1pPr>
              <a:defRPr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algn="ctr"/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Félix Soubelet, au nom de l’équipe de développement d’Xsuite.</a:t>
            </a:r>
          </a:p>
          <a:p>
            <a:pPr algn="ctr"/>
            <a:r>
              <a:rPr lang="fr-FR" i="1" noProof="0" dirty="0">
                <a:latin typeface="Arial" panose="020B0604020202020204" pitchFamily="34" charset="0"/>
                <a:cs typeface="Arial" panose="020B0604020202020204" pitchFamily="34" charset="0"/>
              </a:rPr>
              <a:t>Avec nos remerciements envers tous les contributeurs.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What is ‘software for beam dynamics’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b="1" noProof="0" dirty="0"/>
              <a:t>Panorama de dynamique des faisceaux au CERN</a:t>
            </a:r>
          </a:p>
        </p:txBody>
      </p:sp>
      <p:sp>
        <p:nvSpPr>
          <p:cNvPr id="28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fr-FR" noProof="0" smtClean="0"/>
              <a:t>3</a:t>
            </a:fld>
            <a:endParaRPr lang="fr-FR" noProof="0" dirty="0"/>
          </a:p>
        </p:txBody>
      </p:sp>
      <p:sp>
        <p:nvSpPr>
          <p:cNvPr id="282" name="CERN has a long tradition of powerful software tools for beam physics applications, e.g. within ABP:"/>
          <p:cNvSpPr txBox="1"/>
          <p:nvPr/>
        </p:nvSpPr>
        <p:spPr>
          <a:xfrm>
            <a:off x="407588" y="1021634"/>
            <a:ext cx="11371172" cy="36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 fontScale="92500"/>
          </a:bodyPr>
          <a:lstStyle/>
          <a:p>
            <a:pPr>
              <a:spcBef>
                <a:spcPts val="1000"/>
              </a:spcBef>
              <a:defRPr sz="2000">
                <a:solidFill>
                  <a:srgbClr val="2F2F2F"/>
                </a:solidFill>
              </a:defRPr>
            </a:pP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Le CERN a </a:t>
            </a:r>
            <a:r>
              <a:rPr lang="fr-FR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longue histoire </a:t>
            </a:r>
            <a:r>
              <a:rPr lang="fr-FR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d’outils de dynamique faisceau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aux applications variées, telles que :</a:t>
            </a:r>
          </a:p>
        </p:txBody>
      </p:sp>
      <p:grpSp>
        <p:nvGrpSpPr>
          <p:cNvPr id="286" name="Grouper"/>
          <p:cNvGrpSpPr/>
          <p:nvPr/>
        </p:nvGrpSpPr>
        <p:grpSpPr>
          <a:xfrm>
            <a:off x="407589" y="1575130"/>
            <a:ext cx="2658693" cy="2347075"/>
            <a:chOff x="0" y="0"/>
            <a:chExt cx="2658692" cy="2347073"/>
          </a:xfrm>
        </p:grpSpPr>
        <p:pic>
          <p:nvPicPr>
            <p:cNvPr id="283" name="Picture 5" descr="Picture 5"/>
            <p:cNvPicPr>
              <a:picLocks noChangeAspect="1"/>
            </p:cNvPicPr>
            <p:nvPr/>
          </p:nvPicPr>
          <p:blipFill>
            <a:blip r:embed="rId3"/>
            <a:srcRect l="12468" t="26458" r="6160" b="8868"/>
            <a:stretch>
              <a:fillRect/>
            </a:stretch>
          </p:blipFill>
          <p:spPr>
            <a:xfrm>
              <a:off x="13308" y="51674"/>
              <a:ext cx="2631916" cy="1962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" name="Lattice Design"/>
            <p:cNvSpPr/>
            <p:nvPr/>
          </p:nvSpPr>
          <p:spPr>
            <a:xfrm>
              <a:off x="0" y="2100852"/>
              <a:ext cx="2658692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Conception de maille</a:t>
              </a:r>
            </a:p>
          </p:txBody>
        </p:sp>
        <p:sp>
          <p:nvSpPr>
            <p:cNvPr id="285" name="Rectangle"/>
            <p:cNvSpPr/>
            <p:nvPr/>
          </p:nvSpPr>
          <p:spPr>
            <a:xfrm>
              <a:off x="1924" y="0"/>
              <a:ext cx="2654843" cy="2065896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</p:grpSp>
      <p:grpSp>
        <p:nvGrpSpPr>
          <p:cNvPr id="290" name="Grouper"/>
          <p:cNvGrpSpPr/>
          <p:nvPr/>
        </p:nvGrpSpPr>
        <p:grpSpPr>
          <a:xfrm>
            <a:off x="3313632" y="1575130"/>
            <a:ext cx="2658694" cy="2347075"/>
            <a:chOff x="0" y="0"/>
            <a:chExt cx="2658692" cy="2347073"/>
          </a:xfrm>
        </p:grpSpPr>
        <p:pic>
          <p:nvPicPr>
            <p:cNvPr id="287" name="Picture 11" descr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" y="352814"/>
              <a:ext cx="2632076" cy="1360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" name="Optics (calculation &amp; design)"/>
            <p:cNvSpPr/>
            <p:nvPr/>
          </p:nvSpPr>
          <p:spPr>
            <a:xfrm>
              <a:off x="0" y="2100852"/>
              <a:ext cx="2658692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Optique (calcul &amp; conception)</a:t>
              </a:r>
            </a:p>
          </p:txBody>
        </p:sp>
        <p:sp>
          <p:nvSpPr>
            <p:cNvPr id="289" name="Rectangle"/>
            <p:cNvSpPr/>
            <p:nvPr/>
          </p:nvSpPr>
          <p:spPr>
            <a:xfrm>
              <a:off x="1924" y="0"/>
              <a:ext cx="2654843" cy="2065896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3DAA83A-EC9C-E55D-02D1-CF0F2B73B61B}"/>
              </a:ext>
            </a:extLst>
          </p:cNvPr>
          <p:cNvGrpSpPr/>
          <p:nvPr/>
        </p:nvGrpSpPr>
        <p:grpSpPr>
          <a:xfrm>
            <a:off x="6219675" y="1575130"/>
            <a:ext cx="2658694" cy="2347075"/>
            <a:chOff x="6219675" y="1575130"/>
            <a:chExt cx="2658694" cy="234707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7E34AEF-E1B2-2B74-64B9-F2F82A1F3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04"/>
            <a:stretch/>
          </p:blipFill>
          <p:spPr>
            <a:xfrm>
              <a:off x="6297665" y="1709465"/>
              <a:ext cx="2554356" cy="1879931"/>
            </a:xfrm>
            <a:prstGeom prst="rect">
              <a:avLst/>
            </a:prstGeom>
          </p:spPr>
        </p:pic>
        <p:sp>
          <p:nvSpPr>
            <p:cNvPr id="292" name="Tracking (dynamic aperture)"/>
            <p:cNvSpPr/>
            <p:nvPr/>
          </p:nvSpPr>
          <p:spPr>
            <a:xfrm>
              <a:off x="6219675" y="3675984"/>
              <a:ext cx="2658694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Tracking (OD)</a:t>
              </a:r>
            </a:p>
          </p:txBody>
        </p:sp>
        <p:sp>
          <p:nvSpPr>
            <p:cNvPr id="293" name="Rectangle"/>
            <p:cNvSpPr/>
            <p:nvPr/>
          </p:nvSpPr>
          <p:spPr>
            <a:xfrm>
              <a:off x="6221599" y="1575130"/>
              <a:ext cx="2654845" cy="2065898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</p:grpSp>
      <p:grpSp>
        <p:nvGrpSpPr>
          <p:cNvPr id="298" name="Grouper"/>
          <p:cNvGrpSpPr/>
          <p:nvPr/>
        </p:nvGrpSpPr>
        <p:grpSpPr>
          <a:xfrm>
            <a:off x="9127644" y="1555810"/>
            <a:ext cx="2661193" cy="2366395"/>
            <a:chOff x="0" y="0"/>
            <a:chExt cx="2661192" cy="2366393"/>
          </a:xfrm>
        </p:grpSpPr>
        <p:sp>
          <p:nvSpPr>
            <p:cNvPr id="295" name="Collimation"/>
            <p:cNvSpPr/>
            <p:nvPr/>
          </p:nvSpPr>
          <p:spPr>
            <a:xfrm>
              <a:off x="2499" y="2120172"/>
              <a:ext cx="2658693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Collimation</a:t>
              </a:r>
            </a:p>
          </p:txBody>
        </p:sp>
        <p:sp>
          <p:nvSpPr>
            <p:cNvPr id="296" name="Rectangle"/>
            <p:cNvSpPr/>
            <p:nvPr/>
          </p:nvSpPr>
          <p:spPr>
            <a:xfrm>
              <a:off x="0" y="19320"/>
              <a:ext cx="2654842" cy="2065896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  <p:pic>
          <p:nvPicPr>
            <p:cNvPr id="297" name="Picture 3" descr="Picture 3"/>
            <p:cNvPicPr>
              <a:picLocks noChangeAspect="1"/>
            </p:cNvPicPr>
            <p:nvPr/>
          </p:nvPicPr>
          <p:blipFill>
            <a:blip r:embed="rId6"/>
            <a:srcRect l="16534" t="10177" r="19099" b="10177"/>
            <a:stretch>
              <a:fillRect/>
            </a:stretch>
          </p:blipFill>
          <p:spPr>
            <a:xfrm>
              <a:off x="207397" y="0"/>
              <a:ext cx="2240231" cy="2078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2" name="Grouper"/>
          <p:cNvGrpSpPr/>
          <p:nvPr/>
        </p:nvGrpSpPr>
        <p:grpSpPr>
          <a:xfrm>
            <a:off x="359498" y="3980903"/>
            <a:ext cx="2754875" cy="2347075"/>
            <a:chOff x="0" y="0"/>
            <a:chExt cx="2754874" cy="2347073"/>
          </a:xfrm>
        </p:grpSpPr>
        <p:pic>
          <p:nvPicPr>
            <p:cNvPr id="299" name="Picture 15" descr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24903"/>
              <a:ext cx="2754874" cy="1499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" name="Rectangle"/>
            <p:cNvSpPr/>
            <p:nvPr/>
          </p:nvSpPr>
          <p:spPr>
            <a:xfrm>
              <a:off x="50015" y="0"/>
              <a:ext cx="2654843" cy="2065896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  <p:sp>
          <p:nvSpPr>
            <p:cNvPr id="301" name="Impedances"/>
            <p:cNvSpPr/>
            <p:nvPr/>
          </p:nvSpPr>
          <p:spPr>
            <a:xfrm>
              <a:off x="48090" y="2100852"/>
              <a:ext cx="2658693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Impédances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EE256F3-BD7B-0226-1C0D-9EB6B7C34C6F}"/>
              </a:ext>
            </a:extLst>
          </p:cNvPr>
          <p:cNvGrpSpPr/>
          <p:nvPr/>
        </p:nvGrpSpPr>
        <p:grpSpPr>
          <a:xfrm>
            <a:off x="3313632" y="3922205"/>
            <a:ext cx="2658693" cy="2405773"/>
            <a:chOff x="3313632" y="3922205"/>
            <a:chExt cx="2658693" cy="2405773"/>
          </a:xfrm>
        </p:grpSpPr>
        <p:pic>
          <p:nvPicPr>
            <p:cNvPr id="291" name="Picture 12" descr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6404" y="3922205"/>
              <a:ext cx="2504815" cy="2137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6" name="Grouper"/>
            <p:cNvGrpSpPr/>
            <p:nvPr/>
          </p:nvGrpSpPr>
          <p:grpSpPr>
            <a:xfrm>
              <a:off x="3313632" y="3980903"/>
              <a:ext cx="2658693" cy="2347075"/>
              <a:chOff x="0" y="0"/>
              <a:chExt cx="2658692" cy="2347073"/>
            </a:xfrm>
          </p:grpSpPr>
          <p:sp>
            <p:nvSpPr>
              <p:cNvPr id="303" name="Rectangle"/>
              <p:cNvSpPr/>
              <p:nvPr/>
            </p:nvSpPr>
            <p:spPr>
              <a:xfrm>
                <a:off x="1924" y="0"/>
                <a:ext cx="2654843" cy="2065896"/>
              </a:xfrm>
              <a:prstGeom prst="rect">
                <a:avLst/>
              </a:prstGeom>
              <a:noFill/>
              <a:ln w="12700" cap="flat">
                <a:solidFill>
                  <a:schemeClr val="accent4">
                    <a:lumOff val="1147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lang="fr-FR" noProof="0" dirty="0"/>
              </a:p>
            </p:txBody>
          </p:sp>
          <p:sp>
            <p:nvSpPr>
              <p:cNvPr id="304" name="Beam-Beam Effects"/>
              <p:cNvSpPr/>
              <p:nvPr/>
            </p:nvSpPr>
            <p:spPr>
              <a:xfrm>
                <a:off x="0" y="2100852"/>
                <a:ext cx="2658692" cy="246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1600" b="1"/>
                </a:lvl1pPr>
              </a:lstStyle>
              <a:p>
                <a:r>
                  <a:rPr lang="fr-FR" b="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Effets faisceau-faisceau</a:t>
                </a:r>
              </a:p>
            </p:txBody>
          </p:sp>
        </p:grp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BB214C0-6261-539E-672D-E8AA117BDA8D}"/>
              </a:ext>
            </a:extLst>
          </p:cNvPr>
          <p:cNvGrpSpPr/>
          <p:nvPr/>
        </p:nvGrpSpPr>
        <p:grpSpPr>
          <a:xfrm>
            <a:off x="6219675" y="3980903"/>
            <a:ext cx="2658693" cy="2347075"/>
            <a:chOff x="6219675" y="3980903"/>
            <a:chExt cx="2658693" cy="23470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843C06-A722-0DC4-B633-EC6C5B5B9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094" y="4010627"/>
              <a:ext cx="2023161" cy="2023161"/>
            </a:xfrm>
            <a:prstGeom prst="rect">
              <a:avLst/>
            </a:prstGeom>
          </p:spPr>
        </p:pic>
        <p:sp>
          <p:nvSpPr>
            <p:cNvPr id="307" name="Rectangle"/>
            <p:cNvSpPr/>
            <p:nvPr/>
          </p:nvSpPr>
          <p:spPr>
            <a:xfrm>
              <a:off x="6221599" y="3980903"/>
              <a:ext cx="2654844" cy="2065898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  <p:sp>
          <p:nvSpPr>
            <p:cNvPr id="308" name="Space Charge"/>
            <p:cNvSpPr/>
            <p:nvPr/>
          </p:nvSpPr>
          <p:spPr>
            <a:xfrm>
              <a:off x="6219675" y="6081757"/>
              <a:ext cx="2658693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Charge d’espace</a:t>
              </a:r>
            </a:p>
          </p:txBody>
        </p:sp>
      </p:grpSp>
      <p:sp>
        <p:nvSpPr>
          <p:cNvPr id="317" name="MAD-X (2002)"/>
          <p:cNvSpPr txBox="1"/>
          <p:nvPr/>
        </p:nvSpPr>
        <p:spPr>
          <a:xfrm rot="21026669">
            <a:off x="291489" y="1634506"/>
            <a:ext cx="1456663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MAD-X (2002)</a:t>
            </a:r>
          </a:p>
        </p:txBody>
      </p:sp>
      <p:sp>
        <p:nvSpPr>
          <p:cNvPr id="318" name="MAD-X (2002)"/>
          <p:cNvSpPr txBox="1"/>
          <p:nvPr/>
        </p:nvSpPr>
        <p:spPr>
          <a:xfrm rot="21026669">
            <a:off x="3165490" y="1639604"/>
            <a:ext cx="1456663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MAD-X (2002)</a:t>
            </a:r>
          </a:p>
        </p:txBody>
      </p:sp>
      <p:sp>
        <p:nvSpPr>
          <p:cNvPr id="319" name="SixTrack (1990)"/>
          <p:cNvSpPr txBox="1"/>
          <p:nvPr/>
        </p:nvSpPr>
        <p:spPr>
          <a:xfrm rot="21026669">
            <a:off x="6047238" y="1636109"/>
            <a:ext cx="1592918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SixTrack (1990)</a:t>
            </a:r>
          </a:p>
        </p:txBody>
      </p:sp>
      <p:sp>
        <p:nvSpPr>
          <p:cNvPr id="320" name="SixTrack (1990)"/>
          <p:cNvSpPr txBox="1"/>
          <p:nvPr/>
        </p:nvSpPr>
        <p:spPr>
          <a:xfrm rot="21026669">
            <a:off x="8968123" y="1640618"/>
            <a:ext cx="1592918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SixTrack (1990)</a:t>
            </a:r>
          </a:p>
        </p:txBody>
      </p:sp>
      <p:sp>
        <p:nvSpPr>
          <p:cNvPr id="322" name="COMBI (2007)"/>
          <p:cNvSpPr txBox="1"/>
          <p:nvPr/>
        </p:nvSpPr>
        <p:spPr>
          <a:xfrm rot="21026669">
            <a:off x="3162792" y="4069388"/>
            <a:ext cx="1592918" cy="52879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COMBI (2007)</a:t>
            </a:r>
          </a:p>
          <a:p>
            <a:pPr algn="ctr"/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SixTrack (1990)</a:t>
            </a:r>
          </a:p>
        </p:txBody>
      </p:sp>
      <p:sp>
        <p:nvSpPr>
          <p:cNvPr id="2" name="COMBI (2007)">
            <a:extLst>
              <a:ext uri="{FF2B5EF4-FFF2-40B4-BE49-F238E27FC236}">
                <a16:creationId xmlns:a16="http://schemas.microsoft.com/office/drawing/2014/main" id="{69C60B8F-037F-DB86-4CDD-6115C8DF423D}"/>
              </a:ext>
            </a:extLst>
          </p:cNvPr>
          <p:cNvSpPr txBox="1"/>
          <p:nvPr/>
        </p:nvSpPr>
        <p:spPr>
          <a:xfrm rot="21026669">
            <a:off x="276403" y="4131046"/>
            <a:ext cx="2035347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PyHEADTAIL (2014)</a:t>
            </a:r>
          </a:p>
        </p:txBody>
      </p:sp>
      <p:sp>
        <p:nvSpPr>
          <p:cNvPr id="3" name="pyECLOUD (2015)">
            <a:extLst>
              <a:ext uri="{FF2B5EF4-FFF2-40B4-BE49-F238E27FC236}">
                <a16:creationId xmlns:a16="http://schemas.microsoft.com/office/drawing/2014/main" id="{1BCB7128-56EC-480E-6213-A6783B9E833E}"/>
              </a:ext>
            </a:extLst>
          </p:cNvPr>
          <p:cNvSpPr txBox="1"/>
          <p:nvPr/>
        </p:nvSpPr>
        <p:spPr>
          <a:xfrm rot="21026669">
            <a:off x="6094486" y="4062244"/>
            <a:ext cx="1661847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PyORBIT (2003)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A4078A-2F99-1A8D-1DDC-957E2BD2B2BA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  <p:grpSp>
        <p:nvGrpSpPr>
          <p:cNvPr id="10" name="Grouper">
            <a:extLst>
              <a:ext uri="{FF2B5EF4-FFF2-40B4-BE49-F238E27FC236}">
                <a16:creationId xmlns:a16="http://schemas.microsoft.com/office/drawing/2014/main" id="{15511276-BE86-BA04-EFC3-926EF0B7CBC2}"/>
              </a:ext>
            </a:extLst>
          </p:cNvPr>
          <p:cNvGrpSpPr/>
          <p:nvPr/>
        </p:nvGrpSpPr>
        <p:grpSpPr>
          <a:xfrm>
            <a:off x="9127644" y="3774474"/>
            <a:ext cx="2661193" cy="2553504"/>
            <a:chOff x="0" y="-1"/>
            <a:chExt cx="2661192" cy="2553502"/>
          </a:xfrm>
        </p:grpSpPr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1358CFB0-4744-42A7-4CEF-3851898B05C2}"/>
                </a:ext>
              </a:extLst>
            </p:cNvPr>
            <p:cNvSpPr/>
            <p:nvPr/>
          </p:nvSpPr>
          <p:spPr>
            <a:xfrm>
              <a:off x="0" y="206428"/>
              <a:ext cx="2654842" cy="2065896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  <p:sp>
          <p:nvSpPr>
            <p:cNvPr id="14" name="Electron/Ion Cloud">
              <a:extLst>
                <a:ext uri="{FF2B5EF4-FFF2-40B4-BE49-F238E27FC236}">
                  <a16:creationId xmlns:a16="http://schemas.microsoft.com/office/drawing/2014/main" id="{F96D51AB-39A5-7813-B2CE-C34DA8200BC7}"/>
                </a:ext>
              </a:extLst>
            </p:cNvPr>
            <p:cNvSpPr/>
            <p:nvPr/>
          </p:nvSpPr>
          <p:spPr>
            <a:xfrm>
              <a:off x="2499" y="2307280"/>
              <a:ext cx="2658693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Nuage d’électrons</a:t>
              </a:r>
            </a:p>
          </p:txBody>
        </p:sp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AFE21BD3-2BC8-1750-FB79-635EEE74107D}"/>
                </a:ext>
              </a:extLst>
            </p:cNvPr>
            <p:cNvGrpSpPr/>
            <p:nvPr/>
          </p:nvGrpSpPr>
          <p:grpSpPr>
            <a:xfrm>
              <a:off x="75014" y="-1"/>
              <a:ext cx="2504813" cy="2257787"/>
              <a:chOff x="0" y="0"/>
              <a:chExt cx="2504812" cy="2257785"/>
            </a:xfrm>
          </p:grpSpPr>
          <p:pic>
            <p:nvPicPr>
              <p:cNvPr id="16" name="Picture 3" descr="Picture 3">
                <a:extLst>
                  <a:ext uri="{FF2B5EF4-FFF2-40B4-BE49-F238E27FC236}">
                    <a16:creationId xmlns:a16="http://schemas.microsoft.com/office/drawing/2014/main" id="{EC162946-7B73-F9F8-0D2F-88D81EB64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r="50654" b="25042"/>
              <a:stretch>
                <a:fillRect/>
              </a:stretch>
            </p:blipFill>
            <p:spPr>
              <a:xfrm>
                <a:off x="80282" y="-1"/>
                <a:ext cx="2424531" cy="1086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" name="Picture 6" descr="Picture 6">
                <a:extLst>
                  <a:ext uri="{FF2B5EF4-FFF2-40B4-BE49-F238E27FC236}">
                    <a16:creationId xmlns:a16="http://schemas.microsoft.com/office/drawing/2014/main" id="{4CA4CA5C-B97C-4E2B-4213-31017844F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49075" r="1578" b="13427"/>
              <a:stretch>
                <a:fillRect/>
              </a:stretch>
            </p:blipFill>
            <p:spPr>
              <a:xfrm>
                <a:off x="0" y="1003343"/>
                <a:ext cx="2424530" cy="12544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8" name="pyECLOUD (2015)">
            <a:extLst>
              <a:ext uri="{FF2B5EF4-FFF2-40B4-BE49-F238E27FC236}">
                <a16:creationId xmlns:a16="http://schemas.microsoft.com/office/drawing/2014/main" id="{D83BD019-0196-CAFD-7BF6-92D50BCF69B7}"/>
              </a:ext>
            </a:extLst>
          </p:cNvPr>
          <p:cNvSpPr txBox="1"/>
          <p:nvPr/>
        </p:nvSpPr>
        <p:spPr>
          <a:xfrm rot="21026669">
            <a:off x="8980201" y="4078179"/>
            <a:ext cx="1887871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PyECLOUD (2015)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fill="hold" grpId="1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1" animBg="1" advAuto="0"/>
      <p:bldP spid="290" grpId="2" animBg="1" advAuto="0"/>
      <p:bldP spid="298" grpId="4" animBg="1" advAuto="0"/>
      <p:bldP spid="302" grpId="5" animBg="1" advAuto="0"/>
      <p:bldP spid="317" grpId="9" animBg="1" advAuto="0"/>
      <p:bldP spid="318" grpId="10" animBg="1" advAuto="0"/>
      <p:bldP spid="319" grpId="11" animBg="1" advAuto="0"/>
      <p:bldP spid="320" grpId="12" animBg="1" advAuto="0"/>
      <p:bldP spid="322" grpId="14" animBg="1" advAuto="0"/>
      <p:bldP spid="2" grpId="0" animBg="1" advAuto="0"/>
      <p:bldP spid="3" grpId="0" animBg="1" advAuto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18B8B-EBDC-0E72-B896-30EBE4AC9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Xsuite launched in 2021 to address these issues using the know-how acquired in the development of the earlier tools.…">
            <a:extLst>
              <a:ext uri="{FF2B5EF4-FFF2-40B4-BE49-F238E27FC236}">
                <a16:creationId xmlns:a16="http://schemas.microsoft.com/office/drawing/2014/main" id="{EB6A18D4-3DFF-1936-327D-614A5FCFCC07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998064" y="221885"/>
            <a:ext cx="7693193" cy="4900741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3001">
              <a:lnSpc>
                <a:spcPct val="100000"/>
              </a:lnSpc>
              <a:defRPr>
                <a:solidFill>
                  <a:srgbClr val="000000"/>
                </a:solidFill>
              </a:defRPr>
            </a:pPr>
            <a:r>
              <a:rPr lang="fr-FR" sz="1800" b="1" noProof="0" dirty="0">
                <a:solidFill>
                  <a:schemeClr val="tx1"/>
                </a:solidFill>
              </a:rPr>
              <a:t>Cahier des charges:</a:t>
            </a:r>
          </a:p>
          <a:p>
            <a:pPr marL="213553" indent="-210552">
              <a:lnSpc>
                <a:spcPct val="100000"/>
              </a:lnSpc>
              <a:buChar char="–"/>
              <a:defRPr>
                <a:solidFill>
                  <a:srgbClr val="000000"/>
                </a:solidFill>
              </a:defRPr>
            </a:pPr>
            <a:r>
              <a:rPr lang="fr-FR" sz="1800" noProof="0" dirty="0"/>
              <a:t>Un outil pour beaucoup d’applications : des </a:t>
            </a:r>
            <a:r>
              <a:rPr lang="fr-FR" sz="1800" noProof="0" dirty="0">
                <a:solidFill>
                  <a:schemeClr val="tx1"/>
                </a:solidFill>
              </a:rPr>
              <a:t>anneaux de hadrons à basse énergie </a:t>
            </a:r>
            <a:r>
              <a:rPr lang="fr-FR" sz="1800" noProof="0" dirty="0"/>
              <a:t>aux </a:t>
            </a:r>
            <a:r>
              <a:rPr lang="fr-FR" sz="1800" noProof="0" dirty="0">
                <a:solidFill>
                  <a:schemeClr val="tx1"/>
                </a:solidFill>
              </a:rPr>
              <a:t>collisionneurs de leptons à haute énergie</a:t>
            </a:r>
            <a:r>
              <a:rPr lang="fr-FR" sz="1800" noProof="0" dirty="0"/>
              <a:t>.</a:t>
            </a:r>
            <a:endParaRPr lang="fr-FR" sz="1800" noProof="0" dirty="0">
              <a:solidFill>
                <a:schemeClr val="tx1"/>
              </a:solidFill>
            </a:endParaRPr>
          </a:p>
          <a:p>
            <a:pPr marL="213553" indent="-210552">
              <a:lnSpc>
                <a:spcPct val="100000"/>
              </a:lnSpc>
              <a:buFontTx/>
              <a:buChar char="–"/>
              <a:defRPr>
                <a:solidFill>
                  <a:srgbClr val="000000"/>
                </a:solidFill>
              </a:defRPr>
            </a:pPr>
            <a:r>
              <a:rPr lang="fr-FR" sz="1800" noProof="0" dirty="0">
                <a:solidFill>
                  <a:srgbClr val="000000"/>
                </a:solidFill>
              </a:rPr>
              <a:t>Des </a:t>
            </a:r>
            <a:r>
              <a:rPr lang="fr-FR" sz="1800" noProof="0" dirty="0">
                <a:solidFill>
                  <a:schemeClr val="tx1"/>
                </a:solidFill>
              </a:rPr>
              <a:t>simulations hétérogènes </a:t>
            </a:r>
            <a:r>
              <a:rPr lang="fr-FR" sz="1800" noProof="0" dirty="0">
                <a:solidFill>
                  <a:srgbClr val="000000"/>
                </a:solidFill>
              </a:rPr>
              <a:t>simplifiées, sans scripts ad-hoc ni adaptations de modèles ni conversions entre outils.</a:t>
            </a:r>
            <a:endParaRPr lang="fr-FR" sz="1800" noProof="0" dirty="0">
              <a:solidFill>
                <a:schemeClr val="tx1"/>
              </a:solidFill>
            </a:endParaRPr>
          </a:p>
          <a:p>
            <a:pPr marL="213553" indent="-210552">
              <a:lnSpc>
                <a:spcPct val="100000"/>
              </a:lnSpc>
              <a:buChar char="–"/>
              <a:defRPr>
                <a:solidFill>
                  <a:srgbClr val="000000"/>
                </a:solidFill>
              </a:defRPr>
            </a:pPr>
            <a:r>
              <a:rPr lang="fr-FR" sz="1800" noProof="0" dirty="0">
                <a:solidFill>
                  <a:srgbClr val="000000"/>
                </a:solidFill>
              </a:rPr>
              <a:t>Un outil </a:t>
            </a:r>
            <a:r>
              <a:rPr lang="fr-FR" sz="1800" noProof="0" dirty="0">
                <a:solidFill>
                  <a:schemeClr val="tx1"/>
                </a:solidFill>
              </a:rPr>
              <a:t>extensible par défaut</a:t>
            </a:r>
            <a:r>
              <a:rPr lang="fr-FR" sz="1800" noProof="0" dirty="0">
                <a:solidFill>
                  <a:srgbClr val="000000"/>
                </a:solidFill>
              </a:rPr>
              <a:t>, les anciens n’ayant pas été conçus pour (expertise nécessaire manquante, charge de travail démesurée).</a:t>
            </a:r>
          </a:p>
          <a:p>
            <a:pPr marL="213553" indent="-210552">
              <a:lnSpc>
                <a:spcPct val="100000"/>
              </a:lnSpc>
              <a:buChar char="–"/>
              <a:defRPr>
                <a:solidFill>
                  <a:srgbClr val="000000"/>
                </a:solidFill>
              </a:defRPr>
            </a:pPr>
            <a:r>
              <a:rPr lang="fr-FR" sz="1800" noProof="0" dirty="0">
                <a:solidFill>
                  <a:srgbClr val="000000"/>
                </a:solidFill>
              </a:rPr>
              <a:t>Une</a:t>
            </a:r>
            <a:r>
              <a:rPr lang="fr-FR" sz="1800" noProof="0" dirty="0">
                <a:solidFill>
                  <a:schemeClr val="tx1"/>
                </a:solidFill>
              </a:rPr>
              <a:t> interface utilisateur moderne : </a:t>
            </a:r>
            <a:r>
              <a:rPr lang="fr-FR" sz="1800" b="1" noProof="0" dirty="0">
                <a:solidFill>
                  <a:srgbClr val="000000"/>
                </a:solidFill>
              </a:rPr>
              <a:t>Python</a:t>
            </a:r>
            <a:r>
              <a:rPr lang="fr-FR" sz="1800" noProof="0" dirty="0">
                <a:solidFill>
                  <a:srgbClr val="000000"/>
                </a:solidFill>
              </a:rPr>
              <a:t>, avec son écosystème d’outils scientifiques. Réduction de complexité : plus besoin de maintenir d’outil de visualisation ni de langage de script.</a:t>
            </a:r>
          </a:p>
          <a:p>
            <a:pPr marL="213553" indent="-210552">
              <a:lnSpc>
                <a:spcPct val="100000"/>
              </a:lnSpc>
              <a:buFontTx/>
              <a:buChar char="–"/>
              <a:defRPr>
                <a:solidFill>
                  <a:srgbClr val="000000"/>
                </a:solidFill>
              </a:defRPr>
            </a:pPr>
            <a:r>
              <a:rPr lang="fr-FR" sz="1800" noProof="0" dirty="0">
                <a:solidFill>
                  <a:srgbClr val="000000"/>
                </a:solidFill>
              </a:rPr>
              <a:t>Un </a:t>
            </a:r>
            <a:r>
              <a:rPr lang="fr-FR" sz="1800" noProof="0" dirty="0">
                <a:solidFill>
                  <a:schemeClr val="tx1"/>
                </a:solidFill>
              </a:rPr>
              <a:t>support intégré pour GPU, </a:t>
            </a:r>
            <a:r>
              <a:rPr lang="fr-FR" sz="1800" noProof="0" dirty="0">
                <a:solidFill>
                  <a:srgbClr val="000000"/>
                </a:solidFill>
              </a:rPr>
              <a:t>en plus de CPU mono- et </a:t>
            </a:r>
            <a:r>
              <a:rPr lang="fr-FR" sz="1800" noProof="0" dirty="0">
                <a:solidFill>
                  <a:schemeClr val="tx1"/>
                </a:solidFill>
              </a:rPr>
              <a:t>multi-thread</a:t>
            </a:r>
            <a:r>
              <a:rPr lang="fr-FR" sz="1800" noProof="0" dirty="0">
                <a:solidFill>
                  <a:srgbClr val="000000"/>
                </a:solidFill>
              </a:rPr>
              <a:t>.</a:t>
            </a:r>
            <a:endParaRPr lang="fr-FR" sz="1800" noProof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1800" noProof="0" dirty="0">
                <a:solidFill>
                  <a:srgbClr val="000000"/>
                </a:solidFill>
              </a:rPr>
              <a:t>Xsuite a démarré en 2021 pour résoudre les problèmes liés à un paysage fragmenté, s’appuyant sur le </a:t>
            </a:r>
            <a:r>
              <a:rPr lang="fr-FR" sz="1800" u="sng" noProof="0" dirty="0">
                <a:solidFill>
                  <a:srgbClr val="000000"/>
                </a:solidFill>
              </a:rPr>
              <a:t>savoir-faire</a:t>
            </a:r>
            <a:r>
              <a:rPr lang="fr-FR" sz="1800" noProof="0" dirty="0">
                <a:solidFill>
                  <a:srgbClr val="000000"/>
                </a:solidFill>
              </a:rPr>
              <a:t> acquis lors du développement </a:t>
            </a:r>
            <a:r>
              <a:rPr lang="fr-FR" sz="1800" u="sng" noProof="0" dirty="0">
                <a:solidFill>
                  <a:srgbClr val="000000"/>
                </a:solidFill>
              </a:rPr>
              <a:t>des outils précédents</a:t>
            </a:r>
            <a:r>
              <a:rPr lang="fr-FR" sz="1800" noProof="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fr-FR" sz="1800" b="1" noProof="0" dirty="0">
                <a:solidFill>
                  <a:schemeClr val="tx1"/>
                </a:solidFill>
              </a:rPr>
              <a:t>Objectif : un outil conçu pour Python, permettant et facilitant l’interaction de différents effets &amp; performant sur GPU.</a:t>
            </a:r>
            <a:endParaRPr lang="fr-FR" sz="1800" b="1" noProof="0" dirty="0">
              <a:solidFill>
                <a:srgbClr val="000000"/>
              </a:solidFill>
            </a:endParaRPr>
          </a:p>
        </p:txBody>
      </p:sp>
      <p:sp>
        <p:nvSpPr>
          <p:cNvPr id="335" name="Numéro de diapositive">
            <a:extLst>
              <a:ext uri="{FF2B5EF4-FFF2-40B4-BE49-F238E27FC236}">
                <a16:creationId xmlns:a16="http://schemas.microsoft.com/office/drawing/2014/main" id="{7140255D-CAF8-1A63-AAF6-0955BADAF2D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fr-FR" noProof="0" smtClean="0"/>
              <a:t>4</a:t>
            </a:fld>
            <a:endParaRPr lang="fr-FR" noProof="0" dirty="0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977951C7-64AA-3CD0-231B-97008979F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040" y="945509"/>
            <a:ext cx="3347220" cy="3347220"/>
          </a:xfrm>
          <a:prstGeom prst="rect">
            <a:avLst/>
          </a:prstGeom>
        </p:spPr>
      </p:pic>
      <p:sp>
        <p:nvSpPr>
          <p:cNvPr id="4" name="Xsuite launched in 2021 to address these issues using the know-how acquired in the development of the earlier tools.…">
            <a:extLst>
              <a:ext uri="{FF2B5EF4-FFF2-40B4-BE49-F238E27FC236}">
                <a16:creationId xmlns:a16="http://schemas.microsoft.com/office/drawing/2014/main" id="{6AAC40AF-44D6-CB21-4A60-D3A507F7C1AB}"/>
              </a:ext>
            </a:extLst>
          </p:cNvPr>
          <p:cNvSpPr txBox="1">
            <a:spLocks/>
          </p:cNvSpPr>
          <p:nvPr/>
        </p:nvSpPr>
        <p:spPr>
          <a:xfrm>
            <a:off x="409902" y="5122626"/>
            <a:ext cx="11361683" cy="1246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solidFill>
                  <a:srgbClr val="2F2F2F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tima"/>
              </a:defRPr>
            </a:lvl1pPr>
            <a:lvl2pPr marL="377999" marR="0" indent="-37799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0" b="0" i="0" u="none" strike="noStrike" cap="none" spc="0" baseline="0">
                <a:solidFill>
                  <a:srgbClr val="2F2F2F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tima"/>
              </a:defRPr>
            </a:lvl2pPr>
            <a:lvl3pPr marL="724235" marR="0" indent="-40023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0" b="0" i="0" u="none" strike="noStrike" cap="none" spc="0" baseline="0">
                <a:solidFill>
                  <a:srgbClr val="2F2F2F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tima"/>
              </a:defRPr>
            </a:lvl3pPr>
            <a:lvl4pPr marL="1073249" marR="0" indent="-42525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0" b="0" i="0" u="none" strike="noStrike" cap="none" spc="0" baseline="0">
                <a:solidFill>
                  <a:srgbClr val="2F2F2F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tima"/>
              </a:defRPr>
            </a:lvl4pPr>
            <a:lvl5pPr marL="2128837" marR="0" indent="-300037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0" b="0" i="0" u="none" strike="noStrike" cap="none" spc="0" baseline="0">
                <a:solidFill>
                  <a:srgbClr val="2F2F2F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tima"/>
              </a:defRPr>
            </a:lvl5pPr>
            <a:lvl6pPr marL="25527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0" b="1" i="0" u="none" strike="noStrike" cap="none" spc="0" baseline="0">
                <a:solidFill>
                  <a:srgbClr val="18181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09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0" b="1" i="0" u="none" strike="noStrike" cap="none" spc="0" baseline="0">
                <a:solidFill>
                  <a:srgbClr val="18181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671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0" b="1" i="0" u="none" strike="noStrike" cap="none" spc="0" baseline="0">
                <a:solidFill>
                  <a:srgbClr val="18181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243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100" b="1" i="0" u="none" strike="noStrike" cap="none" spc="0" baseline="0">
                <a:solidFill>
                  <a:srgbClr val="18181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10000"/>
              </a:lnSpc>
              <a:spcBef>
                <a:spcPts val="0"/>
              </a:spcBef>
            </a:pPr>
            <a:r>
              <a:rPr lang="fr-FR" sz="1400" i="1" noProof="0" dirty="0">
                <a:solidFill>
                  <a:srgbClr val="000000"/>
                </a:solidFill>
              </a:rPr>
              <a:t>Références pour plus d’informations :</a:t>
            </a:r>
          </a:p>
          <a:p>
            <a:pPr marL="342900" indent="-342900" hangingPunct="1">
              <a:lnSpc>
                <a:spcPct val="110000"/>
              </a:lnSpc>
              <a:spcBef>
                <a:spcPts val="0"/>
              </a:spcBef>
              <a:buFont typeface="Police système Courant"/>
              <a:buChar char="–"/>
            </a:pPr>
            <a:r>
              <a:rPr lang="fr-FR" sz="1400" i="1" noProof="0" dirty="0">
                <a:solidFill>
                  <a:srgbClr val="000000"/>
                </a:solidFill>
              </a:rPr>
              <a:t>Documentation :</a:t>
            </a:r>
            <a:r>
              <a:rPr lang="fr-FR" sz="1400" i="1" dirty="0">
                <a:solidFill>
                  <a:schemeClr val="tx1"/>
                </a:solidFill>
              </a:rPr>
              <a:t> </a:t>
            </a:r>
            <a:r>
              <a:rPr lang="fr-FR" sz="1400" i="1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xsuite.readthedocs.io</a:t>
            </a:r>
            <a:endParaRPr lang="fr-FR" sz="1400" i="1" noProof="0" dirty="0">
              <a:solidFill>
                <a:schemeClr val="tx1"/>
              </a:solidFill>
            </a:endParaRPr>
          </a:p>
          <a:p>
            <a:pPr marL="342900" indent="-342900" hangingPunct="1">
              <a:lnSpc>
                <a:spcPct val="110000"/>
              </a:lnSpc>
              <a:spcBef>
                <a:spcPts val="0"/>
              </a:spcBef>
              <a:buFont typeface="Police système Courant"/>
              <a:buChar char="–"/>
            </a:pPr>
            <a:r>
              <a:rPr lang="fr-FR" sz="1400" i="1" noProof="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“Xsuite: an integrated beam physics simulation framework,”</a:t>
            </a:r>
            <a:r>
              <a:rPr lang="fr-FR" sz="1400" i="1" noProof="0" dirty="0">
                <a:solidFill>
                  <a:schemeClr val="tx1"/>
                </a:solidFill>
              </a:rPr>
              <a:t> </a:t>
            </a:r>
            <a:r>
              <a:rPr lang="fr-FR" sz="1400" i="1" noProof="0" dirty="0">
                <a:solidFill>
                  <a:srgbClr val="000000"/>
                </a:solidFill>
              </a:rPr>
              <a:t>IPAC’24.</a:t>
            </a:r>
            <a:endParaRPr lang="fr-FR" sz="1400" i="1" noProof="0" dirty="0">
              <a:solidFill>
                <a:schemeClr val="tx1"/>
              </a:solidFill>
            </a:endParaRPr>
          </a:p>
          <a:p>
            <a:pPr marL="342900" indent="-342900" hangingPunct="1">
              <a:lnSpc>
                <a:spcPct val="110000"/>
              </a:lnSpc>
              <a:spcBef>
                <a:spcPts val="0"/>
              </a:spcBef>
              <a:buFont typeface="Police système Courant"/>
              <a:buChar char="–"/>
            </a:pPr>
            <a:r>
              <a:rPr lang="fr-FR" sz="1400" i="1" noProof="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“Xsuite: a multiplatform toolbox for optics design, fast tracking, collimation and collective effects,”</a:t>
            </a:r>
            <a:r>
              <a:rPr lang="fr-FR" sz="1400" i="1" noProof="0" dirty="0">
                <a:solidFill>
                  <a:srgbClr val="4066B8"/>
                </a:solidFill>
              </a:rPr>
              <a:t> </a:t>
            </a:r>
            <a:r>
              <a:rPr lang="fr-FR" sz="1400" i="1" noProof="0" dirty="0">
                <a:solidFill>
                  <a:srgbClr val="000000"/>
                </a:solidFill>
              </a:rPr>
              <a:t>ICAP’24. </a:t>
            </a:r>
          </a:p>
          <a:p>
            <a:pPr marL="342900" indent="-342900" hangingPunct="1">
              <a:lnSpc>
                <a:spcPct val="110000"/>
              </a:lnSpc>
              <a:spcBef>
                <a:spcPts val="0"/>
              </a:spcBef>
              <a:buFont typeface="Police système Courant"/>
              <a:buChar char="–"/>
            </a:pPr>
            <a:r>
              <a:rPr lang="fr-FR" sz="1400" i="1" noProof="0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“Xsuite: a multiplatform Python toolkit for beam dynamics,”</a:t>
            </a:r>
            <a:r>
              <a:rPr lang="fr-FR" sz="1400" i="1" noProof="0" dirty="0">
                <a:solidFill>
                  <a:schemeClr val="tx1"/>
                </a:solidFill>
              </a:rPr>
              <a:t> </a:t>
            </a:r>
            <a:r>
              <a:rPr lang="fr-FR" sz="1400" i="1" noProof="0" dirty="0">
                <a:solidFill>
                  <a:srgbClr val="000000"/>
                </a:solidFill>
              </a:rPr>
              <a:t>ATS Seminar (2025).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FB6186-8729-6152-E466-FFC89040C367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</p:spTree>
    <p:extLst>
      <p:ext uri="{BB962C8B-B14F-4D97-AF65-F5344CB8AC3E}">
        <p14:creationId xmlns:p14="http://schemas.microsoft.com/office/powerpoint/2010/main" val="33026524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Orthogonal architecture: split the software into independent functional blocks at all levels.…"/>
          <p:cNvSpPr txBox="1">
            <a:spLocks noGrp="1"/>
          </p:cNvSpPr>
          <p:nvPr>
            <p:ph type="body" sz="half" idx="1"/>
          </p:nvPr>
        </p:nvSpPr>
        <p:spPr>
          <a:xfrm>
            <a:off x="407988" y="1056685"/>
            <a:ext cx="5966523" cy="514409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00024" indent="-200024" defTabSz="868680">
              <a:lnSpc>
                <a:spcPct val="100000"/>
              </a:lnSpc>
              <a:spcBef>
                <a:spcPts val="900"/>
              </a:spcBef>
              <a:buSzPct val="100000"/>
              <a:buChar char="–"/>
              <a:defRPr sz="1994" b="1">
                <a:solidFill>
                  <a:srgbClr val="000000"/>
                </a:solidFill>
              </a:defRPr>
            </a:pPr>
            <a:r>
              <a:rPr lang="fr-FR" noProof="0" dirty="0"/>
              <a:t>Architecture orthogonale : </a:t>
            </a:r>
            <a:r>
              <a:rPr lang="fr-FR" b="0" noProof="0" dirty="0"/>
              <a:t>diviser le logiciel en blocs fonctionnels indépendants.</a:t>
            </a:r>
          </a:p>
          <a:p>
            <a:pPr marL="704850" lvl="1" indent="-342900" defTabSz="86868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⇒"/>
              <a:defRPr sz="1994">
                <a:solidFill>
                  <a:srgbClr val="000000"/>
                </a:solidFill>
              </a:defRPr>
            </a:pPr>
            <a:r>
              <a:rPr lang="fr-FR" noProof="0" dirty="0">
                <a:solidFill>
                  <a:schemeClr val="tx1"/>
                </a:solidFill>
              </a:rPr>
              <a:t>Interfaces définies et claires.</a:t>
            </a:r>
          </a:p>
          <a:p>
            <a:pPr marL="1051086" lvl="2" indent="-342900" defTabSz="86868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⇒"/>
              <a:defRPr sz="1994">
                <a:solidFill>
                  <a:srgbClr val="000000"/>
                </a:solidFill>
              </a:defRPr>
            </a:pPr>
            <a:r>
              <a:rPr lang="fr-FR" noProof="0" dirty="0"/>
              <a:t>Complexité réduite du code.</a:t>
            </a:r>
            <a:endParaRPr lang="fr-FR" noProof="0" dirty="0">
              <a:solidFill>
                <a:schemeClr val="tx1"/>
              </a:solidFill>
            </a:endParaRPr>
          </a:p>
          <a:p>
            <a:pPr marL="704850" lvl="1" indent="-342900" defTabSz="86868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⇒"/>
              <a:defRPr sz="1994">
                <a:solidFill>
                  <a:srgbClr val="000000"/>
                </a:solidFill>
              </a:defRPr>
            </a:pPr>
            <a:r>
              <a:rPr lang="fr-FR" noProof="0" dirty="0">
                <a:solidFill>
                  <a:schemeClr val="tx1"/>
                </a:solidFill>
              </a:rPr>
              <a:t>Meilleure évolutivité, facilité de compréhension.</a:t>
            </a:r>
          </a:p>
          <a:p>
            <a:pPr marL="1051086" lvl="2" indent="-342900" defTabSz="86868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⇒"/>
              <a:defRPr sz="1994">
                <a:solidFill>
                  <a:srgbClr val="000000"/>
                </a:solidFill>
              </a:defRPr>
            </a:pPr>
            <a:r>
              <a:rPr lang="fr-FR" noProof="0" dirty="0"/>
              <a:t>Courbe d’apprentissage réduite.</a:t>
            </a:r>
          </a:p>
          <a:p>
            <a:pPr marL="704850" lvl="1" indent="-342900" defTabSz="86868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⇒"/>
              <a:defRPr sz="1994">
                <a:solidFill>
                  <a:srgbClr val="000000"/>
                </a:solidFill>
              </a:defRPr>
            </a:pPr>
            <a:r>
              <a:rPr lang="fr-FR" noProof="0" dirty="0">
                <a:solidFill>
                  <a:schemeClr val="tx1"/>
                </a:solidFill>
              </a:rPr>
              <a:t>Les utilisateurs peuvent contribuer (et le font !).</a:t>
            </a:r>
          </a:p>
          <a:p>
            <a:pPr marL="200024" indent="-200024" defTabSz="868680">
              <a:lnSpc>
                <a:spcPct val="100000"/>
              </a:lnSpc>
              <a:spcBef>
                <a:spcPts val="900"/>
              </a:spcBef>
              <a:buSzPct val="100000"/>
              <a:buChar char="–"/>
              <a:defRPr sz="1994" b="1">
                <a:solidFill>
                  <a:srgbClr val="000000"/>
                </a:solidFill>
              </a:defRPr>
            </a:pPr>
            <a:r>
              <a:rPr lang="fr-FR" noProof="0" dirty="0"/>
              <a:t>Développement Agile :</a:t>
            </a:r>
            <a:r>
              <a:rPr lang="fr-FR" b="0" noProof="0" dirty="0"/>
              <a:t> </a:t>
            </a:r>
          </a:p>
          <a:p>
            <a:pPr marL="561975" lvl="1" indent="-200025" defTabSz="868680">
              <a:lnSpc>
                <a:spcPct val="100000"/>
              </a:lnSpc>
              <a:spcBef>
                <a:spcPts val="900"/>
              </a:spcBef>
              <a:buChar char="–"/>
              <a:defRPr sz="1994" b="1">
                <a:solidFill>
                  <a:srgbClr val="000000"/>
                </a:solidFill>
              </a:defRPr>
            </a:pPr>
            <a:r>
              <a:rPr lang="fr-FR" b="0" noProof="0" dirty="0"/>
              <a:t>Un accent sur le soutien aux utilisateurs :</a:t>
            </a:r>
            <a:r>
              <a:rPr lang="fr-FR" b="0" noProof="0" dirty="0">
                <a:solidFill>
                  <a:schemeClr val="accent1">
                    <a:satOff val="-51515"/>
                    <a:lumOff val="17156"/>
                  </a:schemeClr>
                </a:solidFill>
              </a:rPr>
              <a:t> </a:t>
            </a:r>
            <a:r>
              <a:rPr lang="fr-FR" b="0" noProof="0" dirty="0">
                <a:solidFill>
                  <a:schemeClr val="tx1"/>
                </a:solidFill>
              </a:rPr>
              <a:t>les retours d’expérience </a:t>
            </a:r>
            <a:r>
              <a:rPr lang="fr-FR" b="0" noProof="0" dirty="0">
                <a:solidFill>
                  <a:srgbClr val="000000"/>
                </a:solidFill>
              </a:rPr>
              <a:t>contribuent</a:t>
            </a:r>
            <a:r>
              <a:rPr lang="fr-FR" b="0" noProof="0" dirty="0">
                <a:solidFill>
                  <a:schemeClr val="tx1"/>
                </a:solidFill>
              </a:rPr>
              <a:t> à l’amélioration du logiciel. </a:t>
            </a:r>
          </a:p>
          <a:p>
            <a:pPr marL="561975" lvl="1" indent="-200025" defTabSz="868680">
              <a:lnSpc>
                <a:spcPct val="100000"/>
              </a:lnSpc>
              <a:spcBef>
                <a:spcPts val="900"/>
              </a:spcBef>
              <a:buChar char="–"/>
              <a:defRPr sz="1994" b="1">
                <a:solidFill>
                  <a:srgbClr val="000000"/>
                </a:solidFill>
              </a:defRPr>
            </a:pPr>
            <a:r>
              <a:rPr lang="fr-FR" b="0" noProof="0" dirty="0"/>
              <a:t>Un </a:t>
            </a:r>
            <a:r>
              <a:rPr lang="fr-FR" b="0" noProof="0" dirty="0">
                <a:solidFill>
                  <a:schemeClr val="tx1"/>
                </a:solidFill>
              </a:rPr>
              <a:t>cycle de développement rapide </a:t>
            </a:r>
            <a:r>
              <a:rPr lang="fr-FR" b="0" noProof="0" dirty="0"/>
              <a:t>grâce à une infrastructure étendue de </a:t>
            </a:r>
            <a:r>
              <a:rPr lang="fr-FR" b="0" noProof="0" dirty="0">
                <a:solidFill>
                  <a:schemeClr val="tx1"/>
                </a:solidFill>
              </a:rPr>
              <a:t>tests continus. </a:t>
            </a:r>
            <a:r>
              <a:rPr lang="fr-FR" b="0" noProof="0" dirty="0"/>
              <a:t>Souvent plusieurs versions par mois, intégrant modifications et extensions basées sur les retours utilisateur.</a:t>
            </a:r>
          </a:p>
        </p:txBody>
      </p:sp>
      <p:sp>
        <p:nvSpPr>
          <p:cNvPr id="37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17701" y="105249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fr-FR" noProof="0" smtClean="0"/>
              <a:t>5</a:t>
            </a:fld>
            <a:endParaRPr lang="fr-FR" noProof="0" dirty="0"/>
          </a:p>
        </p:txBody>
      </p:sp>
      <p:sp>
        <p:nvSpPr>
          <p:cNvPr id="373" name="Rectangle 15"/>
          <p:cNvSpPr/>
          <p:nvPr/>
        </p:nvSpPr>
        <p:spPr>
          <a:xfrm flipH="1">
            <a:off x="6577829" y="1056685"/>
            <a:ext cx="5199191" cy="2806690"/>
          </a:xfrm>
          <a:prstGeom prst="rect">
            <a:avLst/>
          </a:prstGeom>
          <a:solidFill>
            <a:srgbClr val="E2F0D9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noProof="0" dirty="0"/>
          </a:p>
        </p:txBody>
      </p:sp>
      <p:grpSp>
        <p:nvGrpSpPr>
          <p:cNvPr id="376" name="Rectangle 16"/>
          <p:cNvGrpSpPr/>
          <p:nvPr/>
        </p:nvGrpSpPr>
        <p:grpSpPr>
          <a:xfrm>
            <a:off x="6577828" y="3926651"/>
            <a:ext cx="5199191" cy="822657"/>
            <a:chOff x="0" y="0"/>
            <a:chExt cx="5199190" cy="822656"/>
          </a:xfrm>
        </p:grpSpPr>
        <p:sp>
          <p:nvSpPr>
            <p:cNvPr id="374" name="Rectangle"/>
            <p:cNvSpPr/>
            <p:nvPr/>
          </p:nvSpPr>
          <p:spPr>
            <a:xfrm>
              <a:off x="-1" y="-1"/>
              <a:ext cx="5199191" cy="822658"/>
            </a:xfrm>
            <a:prstGeom prst="rect">
              <a:avLst/>
            </a:prstGeom>
            <a:solidFill>
              <a:srgbClr val="FBE5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lang="fr-FR" noProof="0" dirty="0"/>
            </a:p>
          </p:txBody>
        </p:sp>
        <p:sp>
          <p:nvSpPr>
            <p:cNvPr id="375" name="Xobjects…"/>
            <p:cNvSpPr txBox="1"/>
            <p:nvPr/>
          </p:nvSpPr>
          <p:spPr>
            <a:xfrm>
              <a:off x="41790" y="24362"/>
              <a:ext cx="5115609" cy="773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400" b="1">
                  <a:solidFill>
                    <a:srgbClr val="843C0B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Xobjects</a:t>
              </a:r>
              <a:endParaRPr lang="fr-FR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200">
                <a:defRPr sz="1400">
                  <a:solidFill>
                    <a:srgbClr val="843C0B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Interface avec différentes plateformes de calcul </a:t>
              </a:r>
              <a:endParaRPr lang="fr-FR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200">
                <a:defRPr sz="1400">
                  <a:solidFill>
                    <a:srgbClr val="843C0B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(CPUs and GPUs de différents fournisseurs)</a:t>
              </a:r>
            </a:p>
          </p:txBody>
        </p:sp>
      </p:grpSp>
      <p:grpSp>
        <p:nvGrpSpPr>
          <p:cNvPr id="379" name="Rectangle 17"/>
          <p:cNvGrpSpPr/>
          <p:nvPr/>
        </p:nvGrpSpPr>
        <p:grpSpPr>
          <a:xfrm>
            <a:off x="7132785" y="2078916"/>
            <a:ext cx="2148319" cy="822660"/>
            <a:chOff x="-9410" y="-1"/>
            <a:chExt cx="2148318" cy="822658"/>
          </a:xfrm>
        </p:grpSpPr>
        <p:sp>
          <p:nvSpPr>
            <p:cNvPr id="377" name="Rectangle"/>
            <p:cNvSpPr/>
            <p:nvPr/>
          </p:nvSpPr>
          <p:spPr>
            <a:xfrm>
              <a:off x="0" y="-1"/>
              <a:ext cx="2138908" cy="822658"/>
            </a:xfrm>
            <a:prstGeom prst="rect">
              <a:avLst/>
            </a:prstGeom>
            <a:solidFill>
              <a:srgbClr val="C5E0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lang="fr-FR" noProof="0" dirty="0"/>
            </a:p>
          </p:txBody>
        </p:sp>
        <p:sp>
          <p:nvSpPr>
            <p:cNvPr id="378" name="Xfields…"/>
            <p:cNvSpPr txBox="1"/>
            <p:nvPr/>
          </p:nvSpPr>
          <p:spPr>
            <a:xfrm>
              <a:off x="-9410" y="24362"/>
              <a:ext cx="2143154" cy="773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400" b="1">
                  <a:solidFill>
                    <a:srgbClr val="385724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Xfields</a:t>
              </a:r>
              <a:endParaRPr lang="fr-FR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200">
                <a:defRPr sz="1400">
                  <a:solidFill>
                    <a:srgbClr val="385724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Calcul de champs EM crées par le faisceau</a:t>
              </a:r>
            </a:p>
          </p:txBody>
        </p:sp>
      </p:grpSp>
      <p:grpSp>
        <p:nvGrpSpPr>
          <p:cNvPr id="382" name="Rectangle 19"/>
          <p:cNvGrpSpPr/>
          <p:nvPr/>
        </p:nvGrpSpPr>
        <p:grpSpPr>
          <a:xfrm>
            <a:off x="7142195" y="1175096"/>
            <a:ext cx="2138908" cy="822658"/>
            <a:chOff x="0" y="0"/>
            <a:chExt cx="2138907" cy="822656"/>
          </a:xfrm>
        </p:grpSpPr>
        <p:sp>
          <p:nvSpPr>
            <p:cNvPr id="380" name="Rectangle"/>
            <p:cNvSpPr/>
            <p:nvPr/>
          </p:nvSpPr>
          <p:spPr>
            <a:xfrm>
              <a:off x="0" y="-1"/>
              <a:ext cx="2138908" cy="822658"/>
            </a:xfrm>
            <a:prstGeom prst="rect">
              <a:avLst/>
            </a:prstGeom>
            <a:solidFill>
              <a:srgbClr val="C5E0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lang="fr-FR" noProof="0" dirty="0"/>
            </a:p>
          </p:txBody>
        </p:sp>
        <p:sp>
          <p:nvSpPr>
            <p:cNvPr id="381" name="Xtrack…"/>
            <p:cNvSpPr txBox="1"/>
            <p:nvPr/>
          </p:nvSpPr>
          <p:spPr>
            <a:xfrm>
              <a:off x="41790" y="24362"/>
              <a:ext cx="2055327" cy="773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400" b="1">
                  <a:solidFill>
                    <a:srgbClr val="385724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Xtrack</a:t>
              </a:r>
              <a:endParaRPr lang="fr-FR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200">
                <a:defRPr sz="1400">
                  <a:solidFill>
                    <a:srgbClr val="385724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Moteur de tracking de  particules</a:t>
              </a:r>
            </a:p>
          </p:txBody>
        </p:sp>
      </p:grpSp>
      <p:grpSp>
        <p:nvGrpSpPr>
          <p:cNvPr id="385" name="Rectangle 21"/>
          <p:cNvGrpSpPr/>
          <p:nvPr/>
        </p:nvGrpSpPr>
        <p:grpSpPr>
          <a:xfrm>
            <a:off x="9434794" y="1175096"/>
            <a:ext cx="2138909" cy="822658"/>
            <a:chOff x="0" y="0"/>
            <a:chExt cx="2138907" cy="822656"/>
          </a:xfrm>
        </p:grpSpPr>
        <p:sp>
          <p:nvSpPr>
            <p:cNvPr id="383" name="Rectangle"/>
            <p:cNvSpPr/>
            <p:nvPr/>
          </p:nvSpPr>
          <p:spPr>
            <a:xfrm>
              <a:off x="0" y="-1"/>
              <a:ext cx="2138908" cy="822658"/>
            </a:xfrm>
            <a:prstGeom prst="rect">
              <a:avLst/>
            </a:prstGeom>
            <a:solidFill>
              <a:srgbClr val="C5E0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600" b="1">
                  <a:solidFill>
                    <a:srgbClr val="38572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lang="fr-FR" noProof="0" dirty="0"/>
            </a:p>
          </p:txBody>
        </p:sp>
        <p:sp>
          <p:nvSpPr>
            <p:cNvPr id="384" name="Xpart…"/>
            <p:cNvSpPr txBox="1"/>
            <p:nvPr/>
          </p:nvSpPr>
          <p:spPr>
            <a:xfrm>
              <a:off x="41790" y="24362"/>
              <a:ext cx="2055327" cy="773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400" b="1">
                  <a:solidFill>
                    <a:srgbClr val="385724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Xpart</a:t>
              </a:r>
              <a:endParaRPr lang="fr-FR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200">
                <a:defRPr sz="1400">
                  <a:solidFill>
                    <a:srgbClr val="385724"/>
                  </a:solidFill>
                </a:defRPr>
              </a:pPr>
              <a:r>
                <a:rPr lang="fr-FR" sz="1350" noProof="0" dirty="0">
                  <a:latin typeface="Arial" panose="020B0604020202020204" pitchFamily="34" charset="0"/>
                  <a:cs typeface="Arial" panose="020B0604020202020204" pitchFamily="34" charset="0"/>
                </a:rPr>
                <a:t>Génération de distributions de particules</a:t>
              </a:r>
            </a:p>
          </p:txBody>
        </p:sp>
      </p:grpSp>
      <p:sp>
        <p:nvSpPr>
          <p:cNvPr id="386" name="TextBox 22"/>
          <p:cNvSpPr txBox="1"/>
          <p:nvPr/>
        </p:nvSpPr>
        <p:spPr>
          <a:xfrm rot="16200000">
            <a:off x="5478751" y="2313137"/>
            <a:ext cx="2696222" cy="304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ctr" defTabSz="457200">
              <a:defRPr sz="1400" b="1">
                <a:solidFill>
                  <a:srgbClr val="385724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</a:p>
        </p:txBody>
      </p:sp>
      <p:grpSp>
        <p:nvGrpSpPr>
          <p:cNvPr id="391" name="Group 23"/>
          <p:cNvGrpSpPr/>
          <p:nvPr/>
        </p:nvGrpSpPr>
        <p:grpSpPr>
          <a:xfrm>
            <a:off x="6578391" y="5572835"/>
            <a:ext cx="5199191" cy="627941"/>
            <a:chOff x="0" y="0"/>
            <a:chExt cx="5199190" cy="627940"/>
          </a:xfrm>
        </p:grpSpPr>
        <p:sp>
          <p:nvSpPr>
            <p:cNvPr id="387" name="Rectangle 24"/>
            <p:cNvSpPr/>
            <p:nvPr/>
          </p:nvSpPr>
          <p:spPr>
            <a:xfrm>
              <a:off x="-1" y="-1"/>
              <a:ext cx="5199191" cy="627942"/>
            </a:xfrm>
            <a:prstGeom prst="rect">
              <a:avLst/>
            </a:prstGeom>
            <a:solidFill>
              <a:srgbClr val="AFABAB">
                <a:alpha val="3803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600">
                  <a:solidFill>
                    <a:srgbClr val="843C0B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lang="fr-FR" noProof="0" dirty="0"/>
            </a:p>
          </p:txBody>
        </p:sp>
        <p:pic>
          <p:nvPicPr>
            <p:cNvPr id="388" name="Picture 2" descr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4048" y="137496"/>
              <a:ext cx="1849089" cy="342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" name="Picture 4" descr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7507" y="156459"/>
              <a:ext cx="1338693" cy="322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0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684" y="136880"/>
              <a:ext cx="809224" cy="342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2" name="Rectangle 29"/>
          <p:cNvSpPr/>
          <p:nvPr/>
        </p:nvSpPr>
        <p:spPr>
          <a:xfrm>
            <a:off x="6578391" y="4805452"/>
            <a:ext cx="5199191" cy="707315"/>
          </a:xfrm>
          <a:prstGeom prst="rect">
            <a:avLst/>
          </a:prstGeom>
          <a:solidFill>
            <a:srgbClr val="0070C0">
              <a:alpha val="3803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defRPr sz="1600">
                <a:solidFill>
                  <a:srgbClr val="843C0B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noProof="0" dirty="0"/>
          </a:p>
        </p:txBody>
      </p:sp>
      <p:pic>
        <p:nvPicPr>
          <p:cNvPr id="393" name="Picture 30" descr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028" y="5034824"/>
            <a:ext cx="1277202" cy="267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028" y="4904123"/>
            <a:ext cx="1174984" cy="503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Picture 32" descr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9504" y="4992866"/>
            <a:ext cx="733668" cy="309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8" name="Rectangle 34"/>
          <p:cNvGrpSpPr/>
          <p:nvPr/>
        </p:nvGrpSpPr>
        <p:grpSpPr>
          <a:xfrm>
            <a:off x="9434795" y="2078917"/>
            <a:ext cx="2138908" cy="822658"/>
            <a:chOff x="0" y="0"/>
            <a:chExt cx="2138907" cy="822656"/>
          </a:xfrm>
        </p:grpSpPr>
        <p:sp>
          <p:nvSpPr>
            <p:cNvPr id="396" name="Rectangle"/>
            <p:cNvSpPr/>
            <p:nvPr/>
          </p:nvSpPr>
          <p:spPr>
            <a:xfrm>
              <a:off x="0" y="-1"/>
              <a:ext cx="2138908" cy="822658"/>
            </a:xfrm>
            <a:prstGeom prst="rect">
              <a:avLst/>
            </a:prstGeom>
            <a:solidFill>
              <a:srgbClr val="C5E0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lang="fr-FR" noProof="0" dirty="0"/>
            </a:p>
          </p:txBody>
        </p:sp>
        <p:sp>
          <p:nvSpPr>
            <p:cNvPr id="397" name="Xdeps…"/>
            <p:cNvSpPr txBox="1"/>
            <p:nvPr/>
          </p:nvSpPr>
          <p:spPr>
            <a:xfrm>
              <a:off x="41790" y="24362"/>
              <a:ext cx="2055327" cy="773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400" b="1">
                  <a:solidFill>
                    <a:srgbClr val="385724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Xdeps</a:t>
              </a:r>
              <a:endParaRPr lang="fr-FR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200">
                <a:defRPr sz="1400">
                  <a:solidFill>
                    <a:srgbClr val="385724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Gestion de données, expressions différées</a:t>
              </a:r>
            </a:p>
          </p:txBody>
        </p:sp>
      </p:grpSp>
      <p:grpSp>
        <p:nvGrpSpPr>
          <p:cNvPr id="401" name="Rectangle 17"/>
          <p:cNvGrpSpPr/>
          <p:nvPr/>
        </p:nvGrpSpPr>
        <p:grpSpPr>
          <a:xfrm>
            <a:off x="7142195" y="2982739"/>
            <a:ext cx="2138908" cy="822657"/>
            <a:chOff x="0" y="0"/>
            <a:chExt cx="2138907" cy="822656"/>
          </a:xfrm>
        </p:grpSpPr>
        <p:sp>
          <p:nvSpPr>
            <p:cNvPr id="399" name="Rectangle"/>
            <p:cNvSpPr/>
            <p:nvPr/>
          </p:nvSpPr>
          <p:spPr>
            <a:xfrm>
              <a:off x="0" y="-1"/>
              <a:ext cx="2138908" cy="822658"/>
            </a:xfrm>
            <a:prstGeom prst="rect">
              <a:avLst/>
            </a:prstGeom>
            <a:solidFill>
              <a:srgbClr val="C5E0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lang="fr-FR" noProof="0" dirty="0"/>
            </a:p>
          </p:txBody>
        </p:sp>
        <p:sp>
          <p:nvSpPr>
            <p:cNvPr id="400" name="Xcoll…"/>
            <p:cNvSpPr txBox="1"/>
            <p:nvPr/>
          </p:nvSpPr>
          <p:spPr>
            <a:xfrm>
              <a:off x="3274" y="24362"/>
              <a:ext cx="2132359" cy="773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400" b="1">
                  <a:solidFill>
                    <a:srgbClr val="385724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Xcoll</a:t>
              </a:r>
            </a:p>
            <a:p>
              <a:pPr algn="ctr" defTabSz="457200">
                <a:defRPr sz="1400">
                  <a:solidFill>
                    <a:srgbClr val="385724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Interaction particule-matière et collimation</a:t>
              </a:r>
            </a:p>
          </p:txBody>
        </p:sp>
      </p:grpSp>
      <p:grpSp>
        <p:nvGrpSpPr>
          <p:cNvPr id="404" name="Rectangle 34"/>
          <p:cNvGrpSpPr/>
          <p:nvPr/>
        </p:nvGrpSpPr>
        <p:grpSpPr>
          <a:xfrm>
            <a:off x="9434795" y="2982739"/>
            <a:ext cx="2138908" cy="822657"/>
            <a:chOff x="0" y="0"/>
            <a:chExt cx="2138907" cy="822656"/>
          </a:xfrm>
        </p:grpSpPr>
        <p:sp>
          <p:nvSpPr>
            <p:cNvPr id="402" name="Rectangle"/>
            <p:cNvSpPr/>
            <p:nvPr/>
          </p:nvSpPr>
          <p:spPr>
            <a:xfrm>
              <a:off x="0" y="-1"/>
              <a:ext cx="2138908" cy="822658"/>
            </a:xfrm>
            <a:prstGeom prst="rect">
              <a:avLst/>
            </a:prstGeom>
            <a:solidFill>
              <a:srgbClr val="C5E0B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 lang="fr-FR" noProof="0" dirty="0"/>
            </a:p>
          </p:txBody>
        </p:sp>
        <p:sp>
          <p:nvSpPr>
            <p:cNvPr id="403" name="Xwakes…"/>
            <p:cNvSpPr txBox="1"/>
            <p:nvPr/>
          </p:nvSpPr>
          <p:spPr>
            <a:xfrm>
              <a:off x="41790" y="24362"/>
              <a:ext cx="2055327" cy="773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400" b="1">
                  <a:solidFill>
                    <a:srgbClr val="385724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Xwakes</a:t>
              </a:r>
              <a:endParaRPr lang="fr-FR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200">
                <a:defRPr sz="1400">
                  <a:solidFill>
                    <a:srgbClr val="385724"/>
                  </a:solidFill>
                </a:defRPr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Champs de sillage et impédances</a:t>
              </a:r>
            </a:p>
          </p:txBody>
        </p:sp>
      </p:grpSp>
      <p:pic>
        <p:nvPicPr>
          <p:cNvPr id="405" name="vidéo-collée.png" descr="vidéo-collé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41868" y="4984818"/>
            <a:ext cx="1133662" cy="36784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me to do better">
            <a:extLst>
              <a:ext uri="{FF2B5EF4-FFF2-40B4-BE49-F238E27FC236}">
                <a16:creationId xmlns:a16="http://schemas.microsoft.com/office/drawing/2014/main" id="{1C3A3D56-88A2-5C74-E3ED-9F8BA713E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376026" cy="696682"/>
          </a:xfrm>
          <a:prstGeom prst="rect">
            <a:avLst/>
          </a:prstGeom>
        </p:spPr>
        <p:txBody>
          <a:bodyPr/>
          <a:lstStyle/>
          <a:p>
            <a:r>
              <a:rPr lang="fr-FR" b="1" noProof="0" dirty="0"/>
              <a:t>Approche de développement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55455E-19D6-F90D-5A1E-FC1280F9EE18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">
            <a:extLst>
              <a:ext uri="{FF2B5EF4-FFF2-40B4-BE49-F238E27FC236}">
                <a16:creationId xmlns:a16="http://schemas.microsoft.com/office/drawing/2014/main" id="{DBBFD621-34D0-EC22-5F20-F0431E6B039D}"/>
              </a:ext>
            </a:extLst>
          </p:cNvPr>
          <p:cNvGrpSpPr/>
          <p:nvPr/>
        </p:nvGrpSpPr>
        <p:grpSpPr>
          <a:xfrm>
            <a:off x="407589" y="1575130"/>
            <a:ext cx="2658693" cy="2347075"/>
            <a:chOff x="0" y="0"/>
            <a:chExt cx="2658692" cy="2347073"/>
          </a:xfrm>
        </p:grpSpPr>
        <p:pic>
          <p:nvPicPr>
            <p:cNvPr id="11" name="Picture 5" descr="Picture 5">
              <a:extLst>
                <a:ext uri="{FF2B5EF4-FFF2-40B4-BE49-F238E27FC236}">
                  <a16:creationId xmlns:a16="http://schemas.microsoft.com/office/drawing/2014/main" id="{870794C3-A930-31A9-94DC-BDC1B9F77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468" t="26458" r="6160" b="8868"/>
            <a:stretch>
              <a:fillRect/>
            </a:stretch>
          </p:blipFill>
          <p:spPr>
            <a:xfrm>
              <a:off x="13308" y="51674"/>
              <a:ext cx="2631916" cy="1962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Lattice Design">
              <a:extLst>
                <a:ext uri="{FF2B5EF4-FFF2-40B4-BE49-F238E27FC236}">
                  <a16:creationId xmlns:a16="http://schemas.microsoft.com/office/drawing/2014/main" id="{D765C98E-896B-9E5E-3004-522B97CF6BF9}"/>
                </a:ext>
              </a:extLst>
            </p:cNvPr>
            <p:cNvSpPr/>
            <p:nvPr/>
          </p:nvSpPr>
          <p:spPr>
            <a:xfrm>
              <a:off x="0" y="2100852"/>
              <a:ext cx="2658692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Conception de maille</a:t>
              </a:r>
            </a:p>
          </p:txBody>
        </p:sp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B7893D7A-8348-2149-13DF-8693F6ED1A7D}"/>
                </a:ext>
              </a:extLst>
            </p:cNvPr>
            <p:cNvSpPr/>
            <p:nvPr/>
          </p:nvSpPr>
          <p:spPr>
            <a:xfrm>
              <a:off x="1924" y="0"/>
              <a:ext cx="2654843" cy="2065896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</p:grpSp>
      <p:grpSp>
        <p:nvGrpSpPr>
          <p:cNvPr id="14" name="Grouper">
            <a:extLst>
              <a:ext uri="{FF2B5EF4-FFF2-40B4-BE49-F238E27FC236}">
                <a16:creationId xmlns:a16="http://schemas.microsoft.com/office/drawing/2014/main" id="{9EE58C0A-E4F3-7884-72C8-9040CDB75284}"/>
              </a:ext>
            </a:extLst>
          </p:cNvPr>
          <p:cNvGrpSpPr/>
          <p:nvPr/>
        </p:nvGrpSpPr>
        <p:grpSpPr>
          <a:xfrm>
            <a:off x="3313632" y="1575130"/>
            <a:ext cx="2658694" cy="2347075"/>
            <a:chOff x="0" y="0"/>
            <a:chExt cx="2658692" cy="2347073"/>
          </a:xfrm>
        </p:grpSpPr>
        <p:pic>
          <p:nvPicPr>
            <p:cNvPr id="15" name="Picture 11" descr="Picture 11">
              <a:extLst>
                <a:ext uri="{FF2B5EF4-FFF2-40B4-BE49-F238E27FC236}">
                  <a16:creationId xmlns:a16="http://schemas.microsoft.com/office/drawing/2014/main" id="{38C720C8-2C43-5E5D-2E38-A1A87DC2C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" y="352814"/>
              <a:ext cx="2632076" cy="1360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Optics (calculation &amp; design)">
              <a:extLst>
                <a:ext uri="{FF2B5EF4-FFF2-40B4-BE49-F238E27FC236}">
                  <a16:creationId xmlns:a16="http://schemas.microsoft.com/office/drawing/2014/main" id="{099DB376-AF36-01D0-31FC-559B94B3698D}"/>
                </a:ext>
              </a:extLst>
            </p:cNvPr>
            <p:cNvSpPr/>
            <p:nvPr/>
          </p:nvSpPr>
          <p:spPr>
            <a:xfrm>
              <a:off x="0" y="2100852"/>
              <a:ext cx="2658692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Optique (calcul &amp; conception)</a:t>
              </a:r>
            </a:p>
          </p:txBody>
        </p:sp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139A26CC-1272-2309-41DC-3FCF2DAFA691}"/>
                </a:ext>
              </a:extLst>
            </p:cNvPr>
            <p:cNvSpPr/>
            <p:nvPr/>
          </p:nvSpPr>
          <p:spPr>
            <a:xfrm>
              <a:off x="1924" y="0"/>
              <a:ext cx="2654843" cy="2065896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0220627-91CB-414E-8E3F-59D86F51A7DB}"/>
              </a:ext>
            </a:extLst>
          </p:cNvPr>
          <p:cNvGrpSpPr/>
          <p:nvPr/>
        </p:nvGrpSpPr>
        <p:grpSpPr>
          <a:xfrm>
            <a:off x="6219675" y="1575130"/>
            <a:ext cx="2658694" cy="2347075"/>
            <a:chOff x="6219675" y="1575130"/>
            <a:chExt cx="2658694" cy="234707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3E151ED-3DA5-7230-CE76-FB717E1E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04"/>
            <a:stretch/>
          </p:blipFill>
          <p:spPr>
            <a:xfrm>
              <a:off x="6297665" y="1709465"/>
              <a:ext cx="2554356" cy="1879931"/>
            </a:xfrm>
            <a:prstGeom prst="rect">
              <a:avLst/>
            </a:prstGeom>
          </p:spPr>
        </p:pic>
        <p:sp>
          <p:nvSpPr>
            <p:cNvPr id="20" name="Tracking (dynamic aperture)">
              <a:extLst>
                <a:ext uri="{FF2B5EF4-FFF2-40B4-BE49-F238E27FC236}">
                  <a16:creationId xmlns:a16="http://schemas.microsoft.com/office/drawing/2014/main" id="{E9E7D1D4-2060-2121-35C7-B79776D30B30}"/>
                </a:ext>
              </a:extLst>
            </p:cNvPr>
            <p:cNvSpPr/>
            <p:nvPr/>
          </p:nvSpPr>
          <p:spPr>
            <a:xfrm>
              <a:off x="6219675" y="3675984"/>
              <a:ext cx="2658694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Tracking (OD)</a:t>
              </a:r>
            </a:p>
          </p:txBody>
        </p:sp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283E2538-12B6-3AD9-C2FA-3D5C5C4DA1A7}"/>
                </a:ext>
              </a:extLst>
            </p:cNvPr>
            <p:cNvSpPr/>
            <p:nvPr/>
          </p:nvSpPr>
          <p:spPr>
            <a:xfrm>
              <a:off x="6221599" y="1575130"/>
              <a:ext cx="2654845" cy="2065898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</p:grpSp>
      <p:grpSp>
        <p:nvGrpSpPr>
          <p:cNvPr id="22" name="Grouper">
            <a:extLst>
              <a:ext uri="{FF2B5EF4-FFF2-40B4-BE49-F238E27FC236}">
                <a16:creationId xmlns:a16="http://schemas.microsoft.com/office/drawing/2014/main" id="{C0B760E2-712E-82A2-1715-8C92E3E81E8D}"/>
              </a:ext>
            </a:extLst>
          </p:cNvPr>
          <p:cNvGrpSpPr/>
          <p:nvPr/>
        </p:nvGrpSpPr>
        <p:grpSpPr>
          <a:xfrm>
            <a:off x="9127644" y="1555810"/>
            <a:ext cx="2661193" cy="2366395"/>
            <a:chOff x="0" y="0"/>
            <a:chExt cx="2661192" cy="2366393"/>
          </a:xfrm>
        </p:grpSpPr>
        <p:sp>
          <p:nvSpPr>
            <p:cNvPr id="23" name="Collimation">
              <a:extLst>
                <a:ext uri="{FF2B5EF4-FFF2-40B4-BE49-F238E27FC236}">
                  <a16:creationId xmlns:a16="http://schemas.microsoft.com/office/drawing/2014/main" id="{ADE6CD8A-EA85-3C30-3F5C-597D5615AA64}"/>
                </a:ext>
              </a:extLst>
            </p:cNvPr>
            <p:cNvSpPr/>
            <p:nvPr/>
          </p:nvSpPr>
          <p:spPr>
            <a:xfrm>
              <a:off x="2499" y="2120172"/>
              <a:ext cx="2658693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Collimation</a:t>
              </a:r>
            </a:p>
          </p:txBody>
        </p:sp>
        <p:sp>
          <p:nvSpPr>
            <p:cNvPr id="24" name="Rectangle">
              <a:extLst>
                <a:ext uri="{FF2B5EF4-FFF2-40B4-BE49-F238E27FC236}">
                  <a16:creationId xmlns:a16="http://schemas.microsoft.com/office/drawing/2014/main" id="{6BB3B417-A4DE-7C53-C29A-8EC9B00DEB1C}"/>
                </a:ext>
              </a:extLst>
            </p:cNvPr>
            <p:cNvSpPr/>
            <p:nvPr/>
          </p:nvSpPr>
          <p:spPr>
            <a:xfrm>
              <a:off x="0" y="19320"/>
              <a:ext cx="2654842" cy="2065896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  <p:pic>
          <p:nvPicPr>
            <p:cNvPr id="25" name="Picture 3" descr="Picture 3">
              <a:extLst>
                <a:ext uri="{FF2B5EF4-FFF2-40B4-BE49-F238E27FC236}">
                  <a16:creationId xmlns:a16="http://schemas.microsoft.com/office/drawing/2014/main" id="{3A097BCF-7A45-F376-0648-D8F91FD06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34" t="10177" r="19099" b="10177"/>
            <a:stretch>
              <a:fillRect/>
            </a:stretch>
          </p:blipFill>
          <p:spPr>
            <a:xfrm>
              <a:off x="207397" y="0"/>
              <a:ext cx="2240231" cy="2078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" name="Grouper">
            <a:extLst>
              <a:ext uri="{FF2B5EF4-FFF2-40B4-BE49-F238E27FC236}">
                <a16:creationId xmlns:a16="http://schemas.microsoft.com/office/drawing/2014/main" id="{E7C0107B-2A5E-45BD-6DEC-D267CB5506C2}"/>
              </a:ext>
            </a:extLst>
          </p:cNvPr>
          <p:cNvGrpSpPr/>
          <p:nvPr/>
        </p:nvGrpSpPr>
        <p:grpSpPr>
          <a:xfrm>
            <a:off x="359498" y="3980903"/>
            <a:ext cx="2754875" cy="2347075"/>
            <a:chOff x="0" y="0"/>
            <a:chExt cx="2754874" cy="2347073"/>
          </a:xfrm>
        </p:grpSpPr>
        <p:pic>
          <p:nvPicPr>
            <p:cNvPr id="27" name="Picture 15" descr="Picture 15">
              <a:extLst>
                <a:ext uri="{FF2B5EF4-FFF2-40B4-BE49-F238E27FC236}">
                  <a16:creationId xmlns:a16="http://schemas.microsoft.com/office/drawing/2014/main" id="{39315A06-2550-D45A-27F0-2E476359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24903"/>
              <a:ext cx="2754874" cy="1499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F6A92E8C-0D7F-5BC7-1B2E-BC0E93BA5423}"/>
                </a:ext>
              </a:extLst>
            </p:cNvPr>
            <p:cNvSpPr/>
            <p:nvPr/>
          </p:nvSpPr>
          <p:spPr>
            <a:xfrm>
              <a:off x="50015" y="0"/>
              <a:ext cx="2654843" cy="2065896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  <p:sp>
          <p:nvSpPr>
            <p:cNvPr id="29" name="Impedances">
              <a:extLst>
                <a:ext uri="{FF2B5EF4-FFF2-40B4-BE49-F238E27FC236}">
                  <a16:creationId xmlns:a16="http://schemas.microsoft.com/office/drawing/2014/main" id="{32AF09E7-F479-EA4C-D778-EA15336FA24D}"/>
                </a:ext>
              </a:extLst>
            </p:cNvPr>
            <p:cNvSpPr/>
            <p:nvPr/>
          </p:nvSpPr>
          <p:spPr>
            <a:xfrm>
              <a:off x="48090" y="2100852"/>
              <a:ext cx="2658693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Impédances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D1C4420-51E1-9B2A-E7C4-0E6B7382B88A}"/>
              </a:ext>
            </a:extLst>
          </p:cNvPr>
          <p:cNvGrpSpPr/>
          <p:nvPr/>
        </p:nvGrpSpPr>
        <p:grpSpPr>
          <a:xfrm>
            <a:off x="3313632" y="3922205"/>
            <a:ext cx="2658693" cy="2405773"/>
            <a:chOff x="3313632" y="3922205"/>
            <a:chExt cx="2658693" cy="2405773"/>
          </a:xfrm>
        </p:grpSpPr>
        <p:pic>
          <p:nvPicPr>
            <p:cNvPr id="31" name="Picture 12" descr="Picture 12">
              <a:extLst>
                <a:ext uri="{FF2B5EF4-FFF2-40B4-BE49-F238E27FC236}">
                  <a16:creationId xmlns:a16="http://schemas.microsoft.com/office/drawing/2014/main" id="{91442B36-1F38-7B7E-8880-EA9DEFC91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6404" y="3922205"/>
              <a:ext cx="2504815" cy="2137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" name="Grouper">
              <a:extLst>
                <a:ext uri="{FF2B5EF4-FFF2-40B4-BE49-F238E27FC236}">
                  <a16:creationId xmlns:a16="http://schemas.microsoft.com/office/drawing/2014/main" id="{CAB6C28F-8ACC-DAEF-3796-7BB8CF1F2AB4}"/>
                </a:ext>
              </a:extLst>
            </p:cNvPr>
            <p:cNvGrpSpPr/>
            <p:nvPr/>
          </p:nvGrpSpPr>
          <p:grpSpPr>
            <a:xfrm>
              <a:off x="3313632" y="3980903"/>
              <a:ext cx="2658693" cy="2347075"/>
              <a:chOff x="0" y="0"/>
              <a:chExt cx="2658692" cy="2347073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9D81BC54-05CC-E23E-7FE3-7963BEE9FDB9}"/>
                  </a:ext>
                </a:extLst>
              </p:cNvPr>
              <p:cNvSpPr/>
              <p:nvPr/>
            </p:nvSpPr>
            <p:spPr>
              <a:xfrm>
                <a:off x="1924" y="0"/>
                <a:ext cx="2654843" cy="2065896"/>
              </a:xfrm>
              <a:prstGeom prst="rect">
                <a:avLst/>
              </a:prstGeom>
              <a:noFill/>
              <a:ln w="12700" cap="flat">
                <a:solidFill>
                  <a:schemeClr val="accent4">
                    <a:lumOff val="11470"/>
                  </a:scheme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  <a:endParaRPr lang="fr-FR" noProof="0" dirty="0"/>
              </a:p>
            </p:txBody>
          </p:sp>
          <p:sp>
            <p:nvSpPr>
              <p:cNvPr id="34" name="Beam-Beam Effects">
                <a:extLst>
                  <a:ext uri="{FF2B5EF4-FFF2-40B4-BE49-F238E27FC236}">
                    <a16:creationId xmlns:a16="http://schemas.microsoft.com/office/drawing/2014/main" id="{CB340D82-919A-5E0D-354C-8050F864D881}"/>
                  </a:ext>
                </a:extLst>
              </p:cNvPr>
              <p:cNvSpPr/>
              <p:nvPr/>
            </p:nvSpPr>
            <p:spPr>
              <a:xfrm>
                <a:off x="0" y="2100852"/>
                <a:ext cx="2658692" cy="246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1600" b="1"/>
                </a:lvl1pPr>
              </a:lstStyle>
              <a:p>
                <a:r>
                  <a:rPr lang="fr-FR" b="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Effets faisceau-faisceau</a:t>
                </a:r>
              </a:p>
            </p:txBody>
          </p:sp>
        </p:grp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E3FE515-802C-A7B3-67DB-8F7EEFE15123}"/>
              </a:ext>
            </a:extLst>
          </p:cNvPr>
          <p:cNvGrpSpPr/>
          <p:nvPr/>
        </p:nvGrpSpPr>
        <p:grpSpPr>
          <a:xfrm>
            <a:off x="6219675" y="3980903"/>
            <a:ext cx="2658693" cy="2347075"/>
            <a:chOff x="6219675" y="3980903"/>
            <a:chExt cx="2658693" cy="2347075"/>
          </a:xfrm>
        </p:grpSpPr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C7369DAB-4B78-6F99-9D88-614058D20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094" y="4010627"/>
              <a:ext cx="2023161" cy="2023161"/>
            </a:xfrm>
            <a:prstGeom prst="rect">
              <a:avLst/>
            </a:prstGeom>
          </p:spPr>
        </p:pic>
        <p:sp>
          <p:nvSpPr>
            <p:cNvPr id="37" name="Rectangle">
              <a:extLst>
                <a:ext uri="{FF2B5EF4-FFF2-40B4-BE49-F238E27FC236}">
                  <a16:creationId xmlns:a16="http://schemas.microsoft.com/office/drawing/2014/main" id="{7C5D069F-26FA-79A9-8D73-ADB2F9A75154}"/>
                </a:ext>
              </a:extLst>
            </p:cNvPr>
            <p:cNvSpPr/>
            <p:nvPr/>
          </p:nvSpPr>
          <p:spPr>
            <a:xfrm>
              <a:off x="6221599" y="3980903"/>
              <a:ext cx="2654844" cy="2065898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  <p:sp>
          <p:nvSpPr>
            <p:cNvPr id="38" name="Space Charge">
              <a:extLst>
                <a:ext uri="{FF2B5EF4-FFF2-40B4-BE49-F238E27FC236}">
                  <a16:creationId xmlns:a16="http://schemas.microsoft.com/office/drawing/2014/main" id="{8D2A34C4-077B-083E-A39C-6979BEA51018}"/>
                </a:ext>
              </a:extLst>
            </p:cNvPr>
            <p:cNvSpPr/>
            <p:nvPr/>
          </p:nvSpPr>
          <p:spPr>
            <a:xfrm>
              <a:off x="6219675" y="6081757"/>
              <a:ext cx="2658693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Charge d’espace</a:t>
              </a:r>
            </a:p>
          </p:txBody>
        </p:sp>
      </p:grpSp>
      <p:sp>
        <p:nvSpPr>
          <p:cNvPr id="479" name="Does Xsuite have what people need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b="1" noProof="0" dirty="0"/>
              <a:t>Adoption</a:t>
            </a:r>
          </a:p>
        </p:txBody>
      </p:sp>
      <p:sp>
        <p:nvSpPr>
          <p:cNvPr id="48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fr-FR" noProof="0" smtClean="0"/>
              <a:t>6</a:t>
            </a:fld>
            <a:endParaRPr lang="fr-FR" noProof="0" dirty="0"/>
          </a:p>
        </p:txBody>
      </p:sp>
      <p:sp>
        <p:nvSpPr>
          <p:cNvPr id="481" name="Within ABP, all of the tools mentioned earlier, have been either superseded or integrated into Xsuite."/>
          <p:cNvSpPr txBox="1"/>
          <p:nvPr/>
        </p:nvSpPr>
        <p:spPr>
          <a:xfrm>
            <a:off x="407588" y="916003"/>
            <a:ext cx="11371172" cy="673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>
              <a:spcBef>
                <a:spcPts val="1000"/>
              </a:spcBef>
              <a:defRPr sz="2000">
                <a:solidFill>
                  <a:srgbClr val="2F2F2F"/>
                </a:solidFill>
              </a:defRPr>
            </a:pP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Xsuite est devenu </a:t>
            </a:r>
            <a:r>
              <a:rPr lang="fr-FR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l’outil par défaut</a:t>
            </a:r>
            <a:r>
              <a:rPr 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, permettant d’arrêter le développement des anciens outils.</a:t>
            </a:r>
          </a:p>
          <a:p>
            <a:pPr>
              <a:spcBef>
                <a:spcPts val="1000"/>
              </a:spcBef>
              <a:defRPr sz="2000">
                <a:solidFill>
                  <a:srgbClr val="2F2F2F"/>
                </a:solidFill>
              </a:defRPr>
            </a:pPr>
            <a:endParaRPr lang="fr-FR" noProof="0" dirty="0">
              <a:solidFill>
                <a:schemeClr val="accent1">
                  <a:satOff val="-51515"/>
                  <a:lumOff val="17156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D-X (2002)">
            <a:extLst>
              <a:ext uri="{FF2B5EF4-FFF2-40B4-BE49-F238E27FC236}">
                <a16:creationId xmlns:a16="http://schemas.microsoft.com/office/drawing/2014/main" id="{0B3F8948-DA23-185D-26D4-EBD9153B7E51}"/>
              </a:ext>
            </a:extLst>
          </p:cNvPr>
          <p:cNvSpPr txBox="1"/>
          <p:nvPr/>
        </p:nvSpPr>
        <p:spPr>
          <a:xfrm rot="21026669">
            <a:off x="359222" y="1613152"/>
            <a:ext cx="714473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Xsuite</a:t>
            </a:r>
          </a:p>
        </p:txBody>
      </p:sp>
      <p:sp>
        <p:nvSpPr>
          <p:cNvPr id="3" name="MAD-X (2002)">
            <a:extLst>
              <a:ext uri="{FF2B5EF4-FFF2-40B4-BE49-F238E27FC236}">
                <a16:creationId xmlns:a16="http://schemas.microsoft.com/office/drawing/2014/main" id="{86392C53-2708-22E7-FFD4-917DA0E7664A}"/>
              </a:ext>
            </a:extLst>
          </p:cNvPr>
          <p:cNvSpPr txBox="1"/>
          <p:nvPr/>
        </p:nvSpPr>
        <p:spPr>
          <a:xfrm rot="21026669">
            <a:off x="3290251" y="1613151"/>
            <a:ext cx="714473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Xsuite</a:t>
            </a:r>
          </a:p>
        </p:txBody>
      </p:sp>
      <p:sp>
        <p:nvSpPr>
          <p:cNvPr id="4" name="MAD-X (2002)">
            <a:extLst>
              <a:ext uri="{FF2B5EF4-FFF2-40B4-BE49-F238E27FC236}">
                <a16:creationId xmlns:a16="http://schemas.microsoft.com/office/drawing/2014/main" id="{B45981A0-A96B-F744-083C-4DCCD9C75835}"/>
              </a:ext>
            </a:extLst>
          </p:cNvPr>
          <p:cNvSpPr txBox="1"/>
          <p:nvPr/>
        </p:nvSpPr>
        <p:spPr>
          <a:xfrm rot="21026669">
            <a:off x="6202221" y="1613149"/>
            <a:ext cx="714473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Xsuite</a:t>
            </a:r>
          </a:p>
        </p:txBody>
      </p:sp>
      <p:sp>
        <p:nvSpPr>
          <p:cNvPr id="5" name="MAD-X (2002)">
            <a:extLst>
              <a:ext uri="{FF2B5EF4-FFF2-40B4-BE49-F238E27FC236}">
                <a16:creationId xmlns:a16="http://schemas.microsoft.com/office/drawing/2014/main" id="{59A204EC-40D5-162F-97A7-DA6A7B108E9B}"/>
              </a:ext>
            </a:extLst>
          </p:cNvPr>
          <p:cNvSpPr txBox="1"/>
          <p:nvPr/>
        </p:nvSpPr>
        <p:spPr>
          <a:xfrm rot="21026669">
            <a:off x="9114190" y="1613148"/>
            <a:ext cx="714473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Xsuite</a:t>
            </a:r>
          </a:p>
        </p:txBody>
      </p:sp>
      <p:sp>
        <p:nvSpPr>
          <p:cNvPr id="6" name="MAD-X (2002)">
            <a:extLst>
              <a:ext uri="{FF2B5EF4-FFF2-40B4-BE49-F238E27FC236}">
                <a16:creationId xmlns:a16="http://schemas.microsoft.com/office/drawing/2014/main" id="{37F833AB-4C64-87C0-E1C5-E29DB2C0E74A}"/>
              </a:ext>
            </a:extLst>
          </p:cNvPr>
          <p:cNvSpPr txBox="1"/>
          <p:nvPr/>
        </p:nvSpPr>
        <p:spPr>
          <a:xfrm rot="21026669">
            <a:off x="377995" y="4008318"/>
            <a:ext cx="714473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Xsuite</a:t>
            </a:r>
          </a:p>
        </p:txBody>
      </p:sp>
      <p:sp>
        <p:nvSpPr>
          <p:cNvPr id="7" name="MAD-X (2002)">
            <a:extLst>
              <a:ext uri="{FF2B5EF4-FFF2-40B4-BE49-F238E27FC236}">
                <a16:creationId xmlns:a16="http://schemas.microsoft.com/office/drawing/2014/main" id="{98DC3C71-49BB-AA68-FE25-E6D185781186}"/>
              </a:ext>
            </a:extLst>
          </p:cNvPr>
          <p:cNvSpPr txBox="1"/>
          <p:nvPr/>
        </p:nvSpPr>
        <p:spPr>
          <a:xfrm rot="21026669">
            <a:off x="3309024" y="4008317"/>
            <a:ext cx="714473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Xsuite</a:t>
            </a:r>
          </a:p>
        </p:txBody>
      </p:sp>
      <p:sp>
        <p:nvSpPr>
          <p:cNvPr id="8" name="MAD-X (2002)">
            <a:extLst>
              <a:ext uri="{FF2B5EF4-FFF2-40B4-BE49-F238E27FC236}">
                <a16:creationId xmlns:a16="http://schemas.microsoft.com/office/drawing/2014/main" id="{23C18C70-3C54-714E-497D-79471AC8DF68}"/>
              </a:ext>
            </a:extLst>
          </p:cNvPr>
          <p:cNvSpPr txBox="1"/>
          <p:nvPr/>
        </p:nvSpPr>
        <p:spPr>
          <a:xfrm rot="21026669">
            <a:off x="6220994" y="4008315"/>
            <a:ext cx="714473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Xsuite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D60D568-7FC1-0976-BDB9-8C7CE03E8385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  <p:grpSp>
        <p:nvGrpSpPr>
          <p:cNvPr id="39" name="Grouper">
            <a:extLst>
              <a:ext uri="{FF2B5EF4-FFF2-40B4-BE49-F238E27FC236}">
                <a16:creationId xmlns:a16="http://schemas.microsoft.com/office/drawing/2014/main" id="{6B4F5847-A5E4-FB60-537E-70E858BE02A2}"/>
              </a:ext>
            </a:extLst>
          </p:cNvPr>
          <p:cNvGrpSpPr/>
          <p:nvPr/>
        </p:nvGrpSpPr>
        <p:grpSpPr>
          <a:xfrm>
            <a:off x="9127644" y="3774474"/>
            <a:ext cx="2661193" cy="2553504"/>
            <a:chOff x="0" y="-1"/>
            <a:chExt cx="2661192" cy="2553502"/>
          </a:xfrm>
        </p:grpSpPr>
        <p:sp>
          <p:nvSpPr>
            <p:cNvPr id="40" name="Rectangle">
              <a:extLst>
                <a:ext uri="{FF2B5EF4-FFF2-40B4-BE49-F238E27FC236}">
                  <a16:creationId xmlns:a16="http://schemas.microsoft.com/office/drawing/2014/main" id="{329C9588-12C6-9B83-4BAD-46C4948A78E7}"/>
                </a:ext>
              </a:extLst>
            </p:cNvPr>
            <p:cNvSpPr/>
            <p:nvPr/>
          </p:nvSpPr>
          <p:spPr>
            <a:xfrm>
              <a:off x="0" y="206428"/>
              <a:ext cx="2654842" cy="2065896"/>
            </a:xfrm>
            <a:prstGeom prst="rect">
              <a:avLst/>
            </a:prstGeom>
            <a:noFill/>
            <a:ln w="12700" cap="flat">
              <a:solidFill>
                <a:schemeClr val="accent4">
                  <a:lumOff val="1147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lang="fr-FR" noProof="0" dirty="0"/>
            </a:p>
          </p:txBody>
        </p:sp>
        <p:sp>
          <p:nvSpPr>
            <p:cNvPr id="44" name="Electron/Ion Cloud">
              <a:extLst>
                <a:ext uri="{FF2B5EF4-FFF2-40B4-BE49-F238E27FC236}">
                  <a16:creationId xmlns:a16="http://schemas.microsoft.com/office/drawing/2014/main" id="{F701A088-2915-8BCA-A1AD-784FB71275DC}"/>
                </a:ext>
              </a:extLst>
            </p:cNvPr>
            <p:cNvSpPr/>
            <p:nvPr/>
          </p:nvSpPr>
          <p:spPr>
            <a:xfrm>
              <a:off x="2499" y="2307280"/>
              <a:ext cx="2658693" cy="24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600" b="1"/>
              </a:lvl1pPr>
            </a:lstStyle>
            <a:p>
              <a:r>
                <a:rPr lang="fr-FR" b="0" noProof="0" dirty="0">
                  <a:latin typeface="Arial" panose="020B0604020202020204" pitchFamily="34" charset="0"/>
                  <a:cs typeface="Arial" panose="020B0604020202020204" pitchFamily="34" charset="0"/>
                </a:rPr>
                <a:t>Nuage d’électrons</a:t>
              </a:r>
            </a:p>
          </p:txBody>
        </p:sp>
        <p:grpSp>
          <p:nvGrpSpPr>
            <p:cNvPr id="48" name="Group 7">
              <a:extLst>
                <a:ext uri="{FF2B5EF4-FFF2-40B4-BE49-F238E27FC236}">
                  <a16:creationId xmlns:a16="http://schemas.microsoft.com/office/drawing/2014/main" id="{9EF5594C-4914-7FF6-3D12-581EEEBD784E}"/>
                </a:ext>
              </a:extLst>
            </p:cNvPr>
            <p:cNvGrpSpPr/>
            <p:nvPr/>
          </p:nvGrpSpPr>
          <p:grpSpPr>
            <a:xfrm>
              <a:off x="75014" y="-1"/>
              <a:ext cx="2504813" cy="2257787"/>
              <a:chOff x="0" y="0"/>
              <a:chExt cx="2504812" cy="2257785"/>
            </a:xfrm>
          </p:grpSpPr>
          <p:pic>
            <p:nvPicPr>
              <p:cNvPr id="49" name="Picture 3" descr="Picture 3">
                <a:extLst>
                  <a:ext uri="{FF2B5EF4-FFF2-40B4-BE49-F238E27FC236}">
                    <a16:creationId xmlns:a16="http://schemas.microsoft.com/office/drawing/2014/main" id="{A398617B-FF87-EEA3-6E39-3B8B588A7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r="50654" b="25042"/>
              <a:stretch>
                <a:fillRect/>
              </a:stretch>
            </p:blipFill>
            <p:spPr>
              <a:xfrm>
                <a:off x="80282" y="-1"/>
                <a:ext cx="2424531" cy="1086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" name="Picture 6" descr="Picture 6">
                <a:extLst>
                  <a:ext uri="{FF2B5EF4-FFF2-40B4-BE49-F238E27FC236}">
                    <a16:creationId xmlns:a16="http://schemas.microsoft.com/office/drawing/2014/main" id="{41CB2D00-4D8D-5E2E-005A-72A699DE5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49075" r="1578" b="13427"/>
              <a:stretch>
                <a:fillRect/>
              </a:stretch>
            </p:blipFill>
            <p:spPr>
              <a:xfrm>
                <a:off x="0" y="1003343"/>
                <a:ext cx="2424530" cy="12544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9" name="MAD-X (2002)">
            <a:extLst>
              <a:ext uri="{FF2B5EF4-FFF2-40B4-BE49-F238E27FC236}">
                <a16:creationId xmlns:a16="http://schemas.microsoft.com/office/drawing/2014/main" id="{8B593FDB-D801-CB16-0A6D-5CB9CD604372}"/>
              </a:ext>
            </a:extLst>
          </p:cNvPr>
          <p:cNvSpPr txBox="1"/>
          <p:nvPr/>
        </p:nvSpPr>
        <p:spPr>
          <a:xfrm rot="21026669">
            <a:off x="9132963" y="4008314"/>
            <a:ext cx="714473" cy="2825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2000" tIns="18000" rIns="72000" bIns="18000">
            <a:spAutoFit/>
          </a:bodyPr>
          <a:lstStyle>
            <a:lvl1pPr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fr-FR" b="0" noProof="0" dirty="0">
                <a:latin typeface="Arial" panose="020B0604020202020204" pitchFamily="34" charset="0"/>
                <a:cs typeface="Arial" panose="020B0604020202020204" pitchFamily="34" charset="0"/>
              </a:rPr>
              <a:t>Xsuite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An excited user b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b="1" noProof="0" dirty="0"/>
              <a:t>Une communauté grandissante</a:t>
            </a:r>
          </a:p>
        </p:txBody>
      </p:sp>
      <p:sp>
        <p:nvSpPr>
          <p:cNvPr id="52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17701" y="105249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fr-FR" noProof="0" smtClean="0"/>
              <a:t>7</a:t>
            </a:fld>
            <a:endParaRPr lang="fr-FR" noProof="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EC979E-FDFC-8336-0D1D-918CDB568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4" t="29259" r="36598" b="41623"/>
          <a:stretch/>
        </p:blipFill>
        <p:spPr>
          <a:xfrm>
            <a:off x="10709397" y="3992845"/>
            <a:ext cx="955987" cy="11488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A52ABD-4B1C-166C-6634-7DD18BC9C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7" t="16469" r="14606" b="30726"/>
          <a:stretch/>
        </p:blipFill>
        <p:spPr>
          <a:xfrm>
            <a:off x="10819795" y="1675770"/>
            <a:ext cx="845589" cy="1178474"/>
          </a:xfrm>
          <a:prstGeom prst="rect">
            <a:avLst/>
          </a:prstGeom>
        </p:spPr>
      </p:pic>
      <p:pic>
        <p:nvPicPr>
          <p:cNvPr id="567" name="Picture 5" descr="Picture 5"/>
          <p:cNvPicPr>
            <a:picLocks noChangeAspect="1"/>
          </p:cNvPicPr>
          <p:nvPr/>
        </p:nvPicPr>
        <p:blipFill>
          <a:blip r:embed="rId5"/>
          <a:srcRect l="14521" t="12052" r="13595" b="20152"/>
          <a:stretch>
            <a:fillRect/>
          </a:stretch>
        </p:blipFill>
        <p:spPr>
          <a:xfrm>
            <a:off x="9769194" y="1672940"/>
            <a:ext cx="1050601" cy="1186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Google Shape;202;p7" descr="Google Shape;202;p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6209" y="5121244"/>
            <a:ext cx="1148954" cy="1148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178;p7" descr="Google Shape;178;p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915" y="2840731"/>
            <a:ext cx="1197806" cy="1162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Google Shape;179;p7" descr="Google Shape;179;p7"/>
          <p:cNvPicPr>
            <a:picLocks noChangeAspect="1"/>
          </p:cNvPicPr>
          <p:nvPr/>
        </p:nvPicPr>
        <p:blipFill>
          <a:blip r:embed="rId8"/>
          <a:srcRect l="20229" t="6731" r="11423" b="36834"/>
          <a:stretch>
            <a:fillRect/>
          </a:stretch>
        </p:blipFill>
        <p:spPr>
          <a:xfrm>
            <a:off x="1484817" y="2848650"/>
            <a:ext cx="991268" cy="1148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Google Shape;180;p7" descr="Google Shape;180;p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4345" y="1661745"/>
            <a:ext cx="955696" cy="119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Google Shape;181;p7" descr="Google Shape;181;p7"/>
          <p:cNvPicPr>
            <a:picLocks noChangeAspect="1"/>
          </p:cNvPicPr>
          <p:nvPr/>
        </p:nvPicPr>
        <p:blipFill>
          <a:blip r:embed="rId10"/>
          <a:srcRect t="12047" b="31261"/>
          <a:stretch>
            <a:fillRect/>
          </a:stretch>
        </p:blipFill>
        <p:spPr>
          <a:xfrm rot="16200000">
            <a:off x="2500642" y="1657093"/>
            <a:ext cx="1183192" cy="1192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Google Shape;182;p7" descr="Google Shape;182;p7"/>
          <p:cNvPicPr>
            <a:picLocks noChangeAspect="1"/>
          </p:cNvPicPr>
          <p:nvPr/>
        </p:nvPicPr>
        <p:blipFill>
          <a:blip r:embed="rId11"/>
          <a:srcRect t="12599"/>
          <a:stretch>
            <a:fillRect/>
          </a:stretch>
        </p:blipFill>
        <p:spPr>
          <a:xfrm>
            <a:off x="3681093" y="1661746"/>
            <a:ext cx="1174513" cy="1192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Google Shape;183;p7" descr="Google Shape;183;p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0297" y="1661745"/>
            <a:ext cx="1061861" cy="118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Google Shape;184;p7" descr="Google Shape;184;p7"/>
          <p:cNvPicPr>
            <a:picLocks noChangeAspect="1"/>
          </p:cNvPicPr>
          <p:nvPr/>
        </p:nvPicPr>
        <p:blipFill>
          <a:blip r:embed="rId13"/>
          <a:srcRect t="12456" r="2100"/>
          <a:stretch>
            <a:fillRect/>
          </a:stretch>
        </p:blipFill>
        <p:spPr>
          <a:xfrm>
            <a:off x="5869276" y="1661746"/>
            <a:ext cx="942194" cy="1192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Google Shape;185;p7" descr="Google Shape;185;p7"/>
          <p:cNvPicPr>
            <a:picLocks noChangeAspect="1"/>
          </p:cNvPicPr>
          <p:nvPr/>
        </p:nvPicPr>
        <p:blipFill>
          <a:blip r:embed="rId14"/>
          <a:srcRect l="33292" t="11937" r="26979" b="43445"/>
          <a:stretch>
            <a:fillRect/>
          </a:stretch>
        </p:blipFill>
        <p:spPr>
          <a:xfrm>
            <a:off x="6791165" y="1661746"/>
            <a:ext cx="1061860" cy="1192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Google Shape;186;p7" descr="Google Shape;186;p7"/>
          <p:cNvPicPr>
            <a:picLocks noChangeAspect="1"/>
          </p:cNvPicPr>
          <p:nvPr/>
        </p:nvPicPr>
        <p:blipFill>
          <a:blip r:embed="rId15"/>
          <a:srcRect l="30251" t="39656" r="17709" b="20528"/>
          <a:stretch>
            <a:fillRect/>
          </a:stretch>
        </p:blipFill>
        <p:spPr>
          <a:xfrm>
            <a:off x="525096" y="1661746"/>
            <a:ext cx="1041141" cy="1192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Google Shape;187;p7" descr="Google Shape;187;p7"/>
          <p:cNvPicPr>
            <a:picLocks noChangeAspect="1"/>
          </p:cNvPicPr>
          <p:nvPr/>
        </p:nvPicPr>
        <p:blipFill>
          <a:blip r:embed="rId16"/>
          <a:srcRect l="38378" t="15649" r="43974" b="68102"/>
          <a:stretch>
            <a:fillRect/>
          </a:stretch>
        </p:blipFill>
        <p:spPr>
          <a:xfrm>
            <a:off x="2461163" y="2846836"/>
            <a:ext cx="956338" cy="1174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Google Shape;188;p7" descr="Google Shape;188;p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0194" y="2848138"/>
            <a:ext cx="896702" cy="1182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Google Shape;189;p7" descr="Google Shape;189;p7"/>
          <p:cNvPicPr>
            <a:picLocks noChangeAspect="1"/>
          </p:cNvPicPr>
          <p:nvPr/>
        </p:nvPicPr>
        <p:blipFill>
          <a:blip r:embed="rId18"/>
          <a:srcRect l="29916" t="19115" r="25810" b="13886"/>
          <a:stretch>
            <a:fillRect/>
          </a:stretch>
        </p:blipFill>
        <p:spPr>
          <a:xfrm>
            <a:off x="7198318" y="2848589"/>
            <a:ext cx="795534" cy="1170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Google Shape;190;p7" descr="Google Shape;190;p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30457" y="3987337"/>
            <a:ext cx="1149409" cy="1166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Google Shape;191;p7" descr="Google Shape;191;p7"/>
          <p:cNvPicPr>
            <a:picLocks noChangeAspect="1"/>
          </p:cNvPicPr>
          <p:nvPr/>
        </p:nvPicPr>
        <p:blipFill>
          <a:blip r:embed="rId20"/>
          <a:srcRect l="48400" t="16705" r="8727" b="47279"/>
          <a:stretch>
            <a:fillRect/>
          </a:stretch>
        </p:blipFill>
        <p:spPr>
          <a:xfrm>
            <a:off x="2593646" y="3997475"/>
            <a:ext cx="1036813" cy="1161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Google Shape;192;p7" descr="Google Shape;192;p7"/>
          <p:cNvPicPr>
            <a:picLocks noChangeAspect="1"/>
          </p:cNvPicPr>
          <p:nvPr/>
        </p:nvPicPr>
        <p:blipFill>
          <a:blip r:embed="rId21"/>
          <a:srcRect l="6588" t="11389" r="43753" b="12315"/>
          <a:stretch>
            <a:fillRect/>
          </a:stretch>
        </p:blipFill>
        <p:spPr>
          <a:xfrm>
            <a:off x="526142" y="2838774"/>
            <a:ext cx="1050644" cy="1210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Google Shape;193;p7" descr="Google Shape;193;p7"/>
          <p:cNvPicPr>
            <a:picLocks noChangeAspect="1"/>
          </p:cNvPicPr>
          <p:nvPr/>
        </p:nvPicPr>
        <p:blipFill>
          <a:blip r:embed="rId22"/>
          <a:srcRect l="12250" t="5426" r="10719"/>
          <a:stretch>
            <a:fillRect/>
          </a:stretch>
        </p:blipFill>
        <p:spPr>
          <a:xfrm>
            <a:off x="529152" y="3983727"/>
            <a:ext cx="980038" cy="1203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Google Shape;194;p7" descr="Google Shape;194;p7"/>
          <p:cNvPicPr>
            <a:picLocks noChangeAspect="1"/>
          </p:cNvPicPr>
          <p:nvPr/>
        </p:nvPicPr>
        <p:blipFill>
          <a:blip r:embed="rId23"/>
          <a:srcRect l="13021" t="2601" r="15328" b="39625"/>
          <a:stretch>
            <a:fillRect/>
          </a:stretch>
        </p:blipFill>
        <p:spPr>
          <a:xfrm>
            <a:off x="1504769" y="3985115"/>
            <a:ext cx="1091322" cy="1166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Google Shape;195;p7" descr="Google Shape;195;p7"/>
          <p:cNvPicPr>
            <a:picLocks noChangeAspect="1"/>
          </p:cNvPicPr>
          <p:nvPr/>
        </p:nvPicPr>
        <p:blipFill>
          <a:blip r:embed="rId24"/>
          <a:srcRect l="17403" t="9005" r="8912" b="27444"/>
          <a:stretch>
            <a:fillRect/>
          </a:stretch>
        </p:blipFill>
        <p:spPr>
          <a:xfrm>
            <a:off x="4205161" y="2844939"/>
            <a:ext cx="1029002" cy="1154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Google Shape;196;p7" descr="Google Shape;196;p7"/>
          <p:cNvPicPr>
            <a:picLocks noChangeAspect="1"/>
          </p:cNvPicPr>
          <p:nvPr/>
        </p:nvPicPr>
        <p:blipFill>
          <a:blip r:embed="rId25"/>
          <a:srcRect l="8726" t="6731" r="3495" b="5628"/>
          <a:stretch>
            <a:fillRect/>
          </a:stretch>
        </p:blipFill>
        <p:spPr>
          <a:xfrm>
            <a:off x="4769665" y="3997461"/>
            <a:ext cx="1040297" cy="1156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Google Shape;197;p7" descr="Google Shape;197;p7"/>
          <p:cNvPicPr>
            <a:picLocks noChangeAspect="1"/>
          </p:cNvPicPr>
          <p:nvPr/>
        </p:nvPicPr>
        <p:blipFill>
          <a:blip r:embed="rId26"/>
          <a:srcRect l="28312" t="26960" r="21509" b="19621"/>
          <a:stretch>
            <a:fillRect/>
          </a:stretch>
        </p:blipFill>
        <p:spPr>
          <a:xfrm rot="16200000">
            <a:off x="5685712" y="4112657"/>
            <a:ext cx="1129906" cy="895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Google Shape;198;p7" descr="Google Shape;198;p7"/>
          <p:cNvPicPr>
            <a:picLocks noChangeAspect="1"/>
          </p:cNvPicPr>
          <p:nvPr/>
        </p:nvPicPr>
        <p:blipFill>
          <a:blip r:embed="rId27"/>
          <a:srcRect r="12198" b="28485"/>
          <a:stretch>
            <a:fillRect/>
          </a:stretch>
        </p:blipFill>
        <p:spPr>
          <a:xfrm>
            <a:off x="6699142" y="4003239"/>
            <a:ext cx="1040297" cy="1141260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Google Shape;199;p7"/>
          <p:cNvSpPr txBox="1"/>
          <p:nvPr/>
        </p:nvSpPr>
        <p:spPr>
          <a:xfrm>
            <a:off x="5919367" y="5448333"/>
            <a:ext cx="319282" cy="489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defTabSz="457200">
              <a:defRPr sz="3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noProof="0" dirty="0"/>
              <a:t>…</a:t>
            </a:r>
          </a:p>
        </p:txBody>
      </p:sp>
      <p:pic>
        <p:nvPicPr>
          <p:cNvPr id="551" name="Google Shape;200;p7" descr="Google Shape;200;p7"/>
          <p:cNvPicPr>
            <a:picLocks noChangeAspect="1"/>
          </p:cNvPicPr>
          <p:nvPr/>
        </p:nvPicPr>
        <p:blipFill>
          <a:blip r:embed="rId28"/>
          <a:srcRect l="12650" t="11975" r="31605" b="23914"/>
          <a:stretch>
            <a:fillRect/>
          </a:stretch>
        </p:blipFill>
        <p:spPr>
          <a:xfrm rot="5400000">
            <a:off x="4602307" y="5204446"/>
            <a:ext cx="1149499" cy="99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Google Shape;201;p7" descr="Google Shape;201;p7"/>
          <p:cNvPicPr>
            <a:picLocks noChangeAspect="1"/>
          </p:cNvPicPr>
          <p:nvPr/>
        </p:nvPicPr>
        <p:blipFill>
          <a:blip r:embed="rId29"/>
          <a:srcRect l="19975" t="24955" r="24411" b="34002"/>
          <a:stretch>
            <a:fillRect/>
          </a:stretch>
        </p:blipFill>
        <p:spPr>
          <a:xfrm>
            <a:off x="529870" y="5150660"/>
            <a:ext cx="1140075" cy="11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Google Shape;203;p7" descr="Google Shape;203;p7"/>
          <p:cNvPicPr>
            <a:picLocks noChangeAspect="1"/>
          </p:cNvPicPr>
          <p:nvPr/>
        </p:nvPicPr>
        <p:blipFill>
          <a:blip r:embed="rId30"/>
          <a:srcRect l="16836" r="2843" b="10140"/>
          <a:stretch>
            <a:fillRect/>
          </a:stretch>
        </p:blipFill>
        <p:spPr>
          <a:xfrm>
            <a:off x="2816543" y="5148217"/>
            <a:ext cx="1002961" cy="112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Google Shape;204;p7" descr="Google Shape;204;p7"/>
          <p:cNvPicPr>
            <a:picLocks noChangeAspect="1"/>
          </p:cNvPicPr>
          <p:nvPr/>
        </p:nvPicPr>
        <p:blipFill>
          <a:blip r:embed="rId31"/>
          <a:srcRect l="32014" t="13613" r="21512"/>
          <a:stretch>
            <a:fillRect/>
          </a:stretch>
        </p:blipFill>
        <p:spPr>
          <a:xfrm>
            <a:off x="3790529" y="5134606"/>
            <a:ext cx="920323" cy="1140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Google Shape;205;p7" descr="Google Shape;205;p7"/>
          <p:cNvPicPr>
            <a:picLocks noChangeAspect="1"/>
          </p:cNvPicPr>
          <p:nvPr/>
        </p:nvPicPr>
        <p:blipFill>
          <a:blip r:embed="rId32"/>
          <a:srcRect l="35803" t="30927" r="31125" b="18450"/>
          <a:stretch>
            <a:fillRect/>
          </a:stretch>
        </p:blipFill>
        <p:spPr>
          <a:xfrm>
            <a:off x="5637507" y="5117480"/>
            <a:ext cx="1129601" cy="1151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Google Shape;206;p7" descr="Google Shape;206;p7"/>
          <p:cNvPicPr>
            <a:picLocks noChangeAspect="1"/>
          </p:cNvPicPr>
          <p:nvPr/>
        </p:nvPicPr>
        <p:blipFill>
          <a:blip r:embed="rId33"/>
          <a:srcRect l="33377" t="14796" r="34016" b="55935"/>
          <a:stretch>
            <a:fillRect/>
          </a:stretch>
        </p:blipFill>
        <p:spPr>
          <a:xfrm>
            <a:off x="7853024" y="1661746"/>
            <a:ext cx="996367" cy="1192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Google Shape;208;p7" descr="Google Shape;208;p7"/>
          <p:cNvPicPr>
            <a:picLocks noChangeAspect="1"/>
          </p:cNvPicPr>
          <p:nvPr/>
        </p:nvPicPr>
        <p:blipFill>
          <a:blip r:embed="rId34"/>
          <a:srcRect l="24179" t="27873" r="18548" b="34393"/>
          <a:stretch>
            <a:fillRect/>
          </a:stretch>
        </p:blipFill>
        <p:spPr>
          <a:xfrm>
            <a:off x="7733831" y="4003850"/>
            <a:ext cx="1061859" cy="1144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Google Shape;209;p7" descr="Google Shape;209;p7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745659" y="5138639"/>
            <a:ext cx="1129904" cy="112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Google Shape;210;p7" descr="Google Shape;210;p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49056" y="5144782"/>
            <a:ext cx="964407" cy="1119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oogle Shape;211;p7" descr="Google Shape;211;p7"/>
          <p:cNvPicPr>
            <a:picLocks noChangeAspect="1"/>
          </p:cNvPicPr>
          <p:nvPr/>
        </p:nvPicPr>
        <p:blipFill>
          <a:blip r:embed="rId37"/>
          <a:srcRect l="19553" r="22940" b="10089"/>
          <a:stretch>
            <a:fillRect/>
          </a:stretch>
        </p:blipFill>
        <p:spPr>
          <a:xfrm rot="10800000">
            <a:off x="8832822" y="1668134"/>
            <a:ext cx="1020091" cy="1198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212;p7" descr="Google Shape;212;p7"/>
          <p:cNvPicPr>
            <a:picLocks noChangeAspect="1"/>
          </p:cNvPicPr>
          <p:nvPr/>
        </p:nvPicPr>
        <p:blipFill>
          <a:blip r:embed="rId38"/>
          <a:srcRect l="39438" t="24132" r="44861" b="61667"/>
          <a:stretch>
            <a:fillRect/>
          </a:stretch>
        </p:blipFill>
        <p:spPr>
          <a:xfrm>
            <a:off x="8896853" y="2848792"/>
            <a:ext cx="979799" cy="1182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oogle Shape;213;p7" descr="Google Shape;213;p7"/>
          <p:cNvPicPr>
            <a:picLocks noChangeAspect="1"/>
          </p:cNvPicPr>
          <p:nvPr/>
        </p:nvPicPr>
        <p:blipFill>
          <a:blip r:embed="rId39"/>
          <a:srcRect l="10483" t="12389" r="13224" b="18840"/>
          <a:stretch>
            <a:fillRect/>
          </a:stretch>
        </p:blipFill>
        <p:spPr>
          <a:xfrm>
            <a:off x="8786310" y="4004412"/>
            <a:ext cx="951763" cy="114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Google Shape;214;p7" descr="Google Shape;214;p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89745" y="5141742"/>
            <a:ext cx="973231" cy="1134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Picture 3" descr="Picture 3"/>
          <p:cNvPicPr>
            <a:picLocks noChangeAspect="1"/>
          </p:cNvPicPr>
          <p:nvPr/>
        </p:nvPicPr>
        <p:blipFill>
          <a:blip r:embed="rId41"/>
          <a:srcRect l="37324" t="32967" r="33570" b="11641"/>
          <a:stretch/>
        </p:blipFill>
        <p:spPr>
          <a:xfrm>
            <a:off x="10619556" y="5144556"/>
            <a:ext cx="1045828" cy="111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Picture 4" descr="Picture 4"/>
          <p:cNvPicPr>
            <a:picLocks noChangeAspect="1"/>
          </p:cNvPicPr>
          <p:nvPr/>
        </p:nvPicPr>
        <p:blipFill>
          <a:blip r:embed="rId42"/>
          <a:srcRect l="14831" r="13558" b="10025"/>
          <a:stretch>
            <a:fillRect/>
          </a:stretch>
        </p:blipFill>
        <p:spPr>
          <a:xfrm>
            <a:off x="10809120" y="2849281"/>
            <a:ext cx="853728" cy="1159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Picture 4" descr="Picture 4"/>
          <p:cNvPicPr>
            <a:picLocks noChangeAspect="1"/>
          </p:cNvPicPr>
          <p:nvPr/>
        </p:nvPicPr>
        <p:blipFill>
          <a:blip r:embed="rId43"/>
          <a:srcRect l="9701" t="20976" r="21287" b="15102"/>
          <a:stretch>
            <a:fillRect/>
          </a:stretch>
        </p:blipFill>
        <p:spPr>
          <a:xfrm>
            <a:off x="9706554" y="5126897"/>
            <a:ext cx="928284" cy="1146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Picture 8" descr="Picture 8"/>
          <p:cNvPicPr>
            <a:picLocks noChangeAspect="1"/>
          </p:cNvPicPr>
          <p:nvPr/>
        </p:nvPicPr>
        <p:blipFill>
          <a:blip r:embed="rId44"/>
          <a:srcRect l="23891" t="8857" r="21265" b="27842"/>
          <a:stretch>
            <a:fillRect/>
          </a:stretch>
        </p:blipFill>
        <p:spPr>
          <a:xfrm>
            <a:off x="9735442" y="4003696"/>
            <a:ext cx="990327" cy="1143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Picture 10" descr="Picture 10"/>
          <p:cNvPicPr>
            <a:picLocks noChangeAspect="1"/>
          </p:cNvPicPr>
          <p:nvPr/>
        </p:nvPicPr>
        <p:blipFill>
          <a:blip r:embed="rId45"/>
          <a:srcRect l="11687" t="29749" r="42306" b="16524"/>
          <a:stretch>
            <a:fillRect/>
          </a:stretch>
        </p:blipFill>
        <p:spPr>
          <a:xfrm>
            <a:off x="9820715" y="2853522"/>
            <a:ext cx="990180" cy="115632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However, problems that cannot be solved with legacy tools have started to emerge in recent years.…">
            <a:extLst>
              <a:ext uri="{FF2B5EF4-FFF2-40B4-BE49-F238E27FC236}">
                <a16:creationId xmlns:a16="http://schemas.microsoft.com/office/drawing/2014/main" id="{F74A58F8-7235-EAB6-88F6-7471EE2A72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7987" y="1110876"/>
            <a:ext cx="9299183" cy="36434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31520">
              <a:spcBef>
                <a:spcPts val="800"/>
              </a:spcBef>
              <a:defRPr sz="1680"/>
            </a:pPr>
            <a:r>
              <a:rPr lang="fr-FR" b="1" noProof="0" dirty="0">
                <a:solidFill>
                  <a:srgbClr val="000000"/>
                </a:solidFill>
              </a:rPr>
              <a:t>Réception par les utilisateurs et développeurs au-delà de nos attentes :</a:t>
            </a:r>
          </a:p>
        </p:txBody>
      </p:sp>
      <p:pic>
        <p:nvPicPr>
          <p:cNvPr id="557" name="Google Shape;207;p7" descr="Google Shape;207;p7"/>
          <p:cNvPicPr>
            <a:picLocks noChangeAspect="1"/>
          </p:cNvPicPr>
          <p:nvPr/>
        </p:nvPicPr>
        <p:blipFill>
          <a:blip r:embed="rId46"/>
          <a:srcRect t="-1" r="11015" b="1392"/>
          <a:stretch>
            <a:fillRect/>
          </a:stretch>
        </p:blipFill>
        <p:spPr>
          <a:xfrm>
            <a:off x="5202385" y="2848649"/>
            <a:ext cx="1034773" cy="1146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 descr="A person in a pink shirt&#10;&#10;AI-generated content may be incorrect.">
            <a:extLst>
              <a:ext uri="{FF2B5EF4-FFF2-40B4-BE49-F238E27FC236}">
                <a16:creationId xmlns:a16="http://schemas.microsoft.com/office/drawing/2014/main" id="{9CDFFD3E-95B8-93E7-B700-B4DE7C2B4A7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30509" r="19526" b="27561"/>
          <a:stretch>
            <a:fillRect/>
          </a:stretch>
        </p:blipFill>
        <p:spPr>
          <a:xfrm>
            <a:off x="7988139" y="2851837"/>
            <a:ext cx="945670" cy="115632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BD9438E-378E-1C76-3DD3-D44036D2DE82}"/>
              </a:ext>
            </a:extLst>
          </p:cNvPr>
          <p:cNvGrpSpPr/>
          <p:nvPr/>
        </p:nvGrpSpPr>
        <p:grpSpPr>
          <a:xfrm>
            <a:off x="443772" y="1577401"/>
            <a:ext cx="11304456" cy="4927143"/>
            <a:chOff x="357674" y="1525113"/>
            <a:chExt cx="11304456" cy="4927143"/>
          </a:xfrm>
        </p:grpSpPr>
        <p:sp>
          <p:nvSpPr>
            <p:cNvPr id="571" name="&gt;30 contributors…"/>
            <p:cNvSpPr/>
            <p:nvPr/>
          </p:nvSpPr>
          <p:spPr>
            <a:xfrm>
              <a:off x="357674" y="1525113"/>
              <a:ext cx="11239620" cy="4756371"/>
            </a:xfrm>
            <a:prstGeom prst="rect">
              <a:avLst/>
            </a:prstGeom>
            <a:solidFill>
              <a:srgbClr val="FFFFFF">
                <a:alpha val="92906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 anchor="ctr"/>
            <a:lstStyle/>
            <a:p>
              <a:pPr algn="ctr">
                <a:defRPr sz="2000" b="1"/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&gt; 40 contributeurs.</a:t>
              </a:r>
            </a:p>
            <a:p>
              <a:pPr algn="ctr">
                <a:defRPr sz="2000" b="1"/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&gt; 150 utilisateurs actifs dans le monde.</a:t>
              </a:r>
            </a:p>
            <a:p>
              <a:pPr algn="ctr">
                <a:defRPr sz="2000" b="1"/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&gt; 200 mentions d’Xsuite dans les actes d’IPAC25.</a:t>
              </a:r>
            </a:p>
            <a:p>
              <a:pPr algn="ctr">
                <a:defRPr sz="2000" b="1"/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Les écoles </a:t>
              </a:r>
              <a:r>
                <a:rPr lang="fr-FR" noProof="1">
                  <a:latin typeface="Arial" panose="020B0604020202020204" pitchFamily="34" charset="0"/>
                  <a:cs typeface="Arial" panose="020B0604020202020204" pitchFamily="34" charset="0"/>
                </a:rPr>
                <a:t>d’accélerateurs</a:t>
              </a: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 (USPAS, CAS, JUAS) utilisent Xsuite dans leurs tutoriels.</a:t>
              </a:r>
            </a:p>
            <a:p>
              <a:pPr algn="ctr">
                <a:defRPr sz="2000" b="1"/>
              </a:pPr>
              <a:endParaRPr lang="fr-FR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 sz="2000" b="1"/>
              </a:pPr>
              <a:r>
                <a:rPr lang="fr-FR" noProof="0" dirty="0">
                  <a:latin typeface="Arial" panose="020B0604020202020204" pitchFamily="34" charset="0"/>
                  <a:cs typeface="Arial" panose="020B0604020202020204" pitchFamily="34" charset="0"/>
                </a:rPr>
                <a:t>Une communauté dynamique offre soutien et conseils aux utilisateurs, et de nombreux retours aux développeurs !</a:t>
              </a:r>
            </a:p>
            <a:p>
              <a:pPr algn="ctr">
                <a:defRPr sz="2000" b="1"/>
              </a:pPr>
              <a:endParaRPr lang="fr-FR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 sz="2000" b="1"/>
              </a:pPr>
              <a:endParaRPr lang="fr-FR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 sz="2000" b="1"/>
              </a:pPr>
              <a:endParaRPr lang="fr-FR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 sz="2000" b="1"/>
              </a:pPr>
              <a:endParaRPr lang="fr-FR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 sz="2000" b="1"/>
              </a:pPr>
              <a:endParaRPr lang="fr-FR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 sz="2000" b="1"/>
              </a:pPr>
              <a:endParaRPr lang="fr-FR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 sz="2000" b="1"/>
              </a:pPr>
              <a:endParaRPr lang="fr-FR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 sz="2000" b="1"/>
              </a:pPr>
              <a:endParaRPr lang="fr-FR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2D31AC95-9FCA-AD83-1E11-77F725734688}"/>
                </a:ext>
              </a:extLst>
            </p:cNvPr>
            <p:cNvGrpSpPr/>
            <p:nvPr/>
          </p:nvGrpSpPr>
          <p:grpSpPr>
            <a:xfrm>
              <a:off x="748207" y="3903299"/>
              <a:ext cx="10913923" cy="2548957"/>
              <a:chOff x="602578" y="3873679"/>
              <a:chExt cx="10913923" cy="2548957"/>
            </a:xfrm>
          </p:grpSpPr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0A3471D3-C279-E602-6E22-3C41819ECD39}"/>
                  </a:ext>
                </a:extLst>
              </p:cNvPr>
              <p:cNvSpPr txBox="1"/>
              <p:nvPr/>
            </p:nvSpPr>
            <p:spPr>
              <a:xfrm>
                <a:off x="602578" y="3887263"/>
                <a:ext cx="1830632" cy="24993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600" b="1">
                    <a:solidFill>
                      <a:srgbClr val="2962AE"/>
                    </a:solidFill>
                  </a:defRPr>
                </a:pPr>
                <a:r>
                  <a:rPr lang="fr-FR" sz="14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CERN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AD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ELENA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LEIR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PSB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SPS, TI2, TI8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LHC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1">
                    <a:latin typeface="Arial" panose="020B0604020202020204" pitchFamily="34" charset="0"/>
                    <a:cs typeface="Arial" panose="020B0604020202020204" pitchFamily="34" charset="0"/>
                  </a:rPr>
                  <a:t>FCC-ee</a:t>
                </a: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1400" noProof="1">
                    <a:latin typeface="Arial" panose="020B0604020202020204" pitchFamily="34" charset="0"/>
                    <a:cs typeface="Arial" panose="020B0604020202020204" pitchFamily="34" charset="0"/>
                  </a:rPr>
                  <a:t>FCC-hh</a:t>
                </a:r>
                <a:endParaRPr lang="fr-FR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Muon Collider</a:t>
                </a: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A51BC95E-65B0-C54C-5A7F-612FD0C0E1B3}"/>
                  </a:ext>
                </a:extLst>
              </p:cNvPr>
              <p:cNvSpPr txBox="1"/>
              <p:nvPr/>
            </p:nvSpPr>
            <p:spPr>
              <a:xfrm>
                <a:off x="2828812" y="3887261"/>
                <a:ext cx="1551335" cy="22238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600" b="1">
                    <a:solidFill>
                      <a:srgbClr val="2962AE"/>
                    </a:solidFill>
                  </a:defRPr>
                </a:pPr>
                <a:r>
                  <a:rPr lang="fr-FR" sz="14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Fermilab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Main injector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Recycler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Booster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IOTA</a:t>
                </a:r>
              </a:p>
              <a:p>
                <a:pPr defTabSz="457200">
                  <a:defRPr sz="1600" b="1">
                    <a:solidFill>
                      <a:srgbClr val="2962AE"/>
                    </a:solidFill>
                  </a:defRPr>
                </a:pPr>
                <a:endParaRPr lang="fr-FR" sz="140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457200">
                  <a:defRPr sz="1600" b="1">
                    <a:solidFill>
                      <a:srgbClr val="2962AE"/>
                    </a:solidFill>
                  </a:defRPr>
                </a:pPr>
                <a:r>
                  <a:rPr lang="fr-FR" sz="14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GSI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SIS-18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SIS-100</a:t>
                </a:r>
              </a:p>
            </p:txBody>
          </p:sp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42110361-1C08-935B-54E5-AFF871965CB1}"/>
                  </a:ext>
                </a:extLst>
              </p:cNvPr>
              <p:cNvSpPr txBox="1"/>
              <p:nvPr/>
            </p:nvSpPr>
            <p:spPr>
              <a:xfrm>
                <a:off x="4670959" y="3873679"/>
                <a:ext cx="1502726" cy="20942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600" b="1">
                    <a:solidFill>
                      <a:srgbClr val="2962AE"/>
                    </a:solidFill>
                  </a:defRPr>
                </a:pPr>
                <a:r>
                  <a:rPr lang="fr-FR" sz="14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BNL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RHIC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Booster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EIC</a:t>
                </a:r>
              </a:p>
              <a:p>
                <a:pPr defTabSz="457200">
                  <a:buSzPct val="100000"/>
                  <a:defRPr sz="1600">
                    <a:solidFill>
                      <a:srgbClr val="44546A"/>
                    </a:solidFill>
                  </a:defRPr>
                </a:pPr>
                <a:endParaRPr lang="fr-FR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457200">
                  <a:defRPr sz="1600" b="1">
                    <a:solidFill>
                      <a:srgbClr val="2962AE"/>
                    </a:solidFill>
                  </a:defRPr>
                </a:pPr>
                <a:r>
                  <a:rPr lang="fr-FR" sz="14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J-PARC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Main Ring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KEK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SuperKEKB</a:t>
                </a:r>
              </a:p>
            </p:txBody>
          </p:sp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4D202BD3-3F0D-A2D6-B89E-D67C1F0E77F4}"/>
                  </a:ext>
                </a:extLst>
              </p:cNvPr>
              <p:cNvSpPr txBox="1"/>
              <p:nvPr/>
            </p:nvSpPr>
            <p:spPr>
              <a:xfrm>
                <a:off x="8522077" y="3879881"/>
                <a:ext cx="2994424" cy="25427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600" b="1">
                    <a:solidFill>
                      <a:srgbClr val="2962AE"/>
                    </a:solidFill>
                  </a:defRPr>
                </a:pPr>
                <a:r>
                  <a:rPr lang="fr-FR" sz="14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Sources de lumière/anneaux  d’amortissement :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PETRA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DESY injector ring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ELETTRA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BESSY III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PSI SLS 2.0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Canadian Light Source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CLIC-DR</a:t>
                </a:r>
              </a:p>
              <a:p>
                <a:pPr marL="285750" indent="-285750" defTabSz="457200">
                  <a:buSzPct val="100000"/>
                  <a:buFont typeface="Arial"/>
                  <a:buChar char="•"/>
                  <a:defRPr sz="1600">
                    <a:solidFill>
                      <a:srgbClr val="44546A"/>
                    </a:solidFill>
                  </a:defRPr>
                </a:pPr>
                <a:endParaRPr lang="fr-FR" sz="105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457200">
                  <a:defRPr sz="1600" b="1">
                    <a:solidFill>
                      <a:srgbClr val="2962AE"/>
                    </a:solidFill>
                  </a:defRPr>
                </a:pPr>
                <a:r>
                  <a:rPr lang="fr-FR" sz="14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 plus...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A166D5-61DC-1DD9-AC68-AFD7780817FE}"/>
                  </a:ext>
                </a:extLst>
              </p:cNvPr>
              <p:cNvSpPr txBox="1"/>
              <p:nvPr/>
            </p:nvSpPr>
            <p:spPr>
              <a:xfrm>
                <a:off x="6265276" y="3873679"/>
                <a:ext cx="1962060" cy="24993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600" b="1">
                    <a:solidFill>
                      <a:srgbClr val="2962AE"/>
                    </a:solidFill>
                  </a:defRPr>
                </a:pPr>
                <a:r>
                  <a:rPr lang="fr-FR" sz="140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Centres médicaux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HIT (Heidelberg)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MEDAUSTRON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PIMMS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r>
                  <a:rPr lang="fr-FR" sz="14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NIMMS</a:t>
                </a:r>
              </a:p>
              <a:p>
                <a:pPr marL="160421" indent="-160421" defTabSz="457200">
                  <a:buSzPct val="100000"/>
                  <a:buChar char="–"/>
                  <a:defRPr sz="1600">
                    <a:solidFill>
                      <a:srgbClr val="44546A"/>
                    </a:solidFill>
                  </a:defRPr>
                </a:pPr>
                <a:endParaRPr lang="fr-FR" sz="14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6FBCC35-5EC6-FD2F-FED0-8E83EC5D8829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00C9D-7806-113F-0039-E61E838A1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Numéro de diapositive">
            <a:extLst>
              <a:ext uri="{FF2B5EF4-FFF2-40B4-BE49-F238E27FC236}">
                <a16:creationId xmlns:a16="http://schemas.microsoft.com/office/drawing/2014/main" id="{4835B989-CA1A-C696-4CC0-4A642BD6BE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917701" y="105249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fr-FR" noProof="0" smtClean="0"/>
              <a:t>8</a:t>
            </a:fld>
            <a:endParaRPr lang="fr-FR" noProof="0" dirty="0"/>
          </a:p>
        </p:txBody>
      </p:sp>
      <p:sp>
        <p:nvSpPr>
          <p:cNvPr id="5" name="Time to do better">
            <a:extLst>
              <a:ext uri="{FF2B5EF4-FFF2-40B4-BE49-F238E27FC236}">
                <a16:creationId xmlns:a16="http://schemas.microsoft.com/office/drawing/2014/main" id="{9245472E-DB0E-1D65-9D92-6A39611C29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87" y="373592"/>
            <a:ext cx="11376026" cy="696682"/>
          </a:xfrm>
          <a:prstGeom prst="rect">
            <a:avLst/>
          </a:prstGeom>
        </p:spPr>
        <p:txBody>
          <a:bodyPr/>
          <a:lstStyle/>
          <a:p>
            <a:r>
              <a:rPr lang="fr-FR" b="1" noProof="0" dirty="0"/>
              <a:t>Les capacités d’Xsuite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4CBAA-9D71-6C48-30CD-D8D1AC72AB79}"/>
              </a:ext>
            </a:extLst>
          </p:cNvPr>
          <p:cNvSpPr txBox="1"/>
          <p:nvPr/>
        </p:nvSpPr>
        <p:spPr>
          <a:xfrm>
            <a:off x="407985" y="1011833"/>
            <a:ext cx="7398282" cy="5406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Conception de maille, calcul d’optique, correction d’orbite et de trajectoire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Imperfections de champ et désalignement d’aimants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Champs de bord, aimants à fonctions combinées, solénoïdes</a:t>
            </a:r>
            <a:r>
              <a:rPr lang="fr-FR" sz="14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champs multipolaires chevauchants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particule-matière</a:t>
            </a:r>
            <a:r>
              <a:rPr lang="fr-FR" sz="14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(moteur Everest + interfaces vers FLUKA &amp; GEANT4)</a:t>
            </a:r>
            <a:endParaRPr lang="fr-FR" sz="1400" i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Rayonnement synchrotron : </a:t>
            </a:r>
            <a:r>
              <a:rPr lang="fr-FR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modèles déterministes &amp; stochastiques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Modélisation de </a:t>
            </a:r>
            <a:r>
              <a:rPr lang="fr-FR" sz="1400" b="1" noProof="0" dirty="0">
                <a:latin typeface="Arial" panose="020B0604020202020204" pitchFamily="34" charset="0"/>
                <a:cs typeface="Arial" panose="020B0604020202020204" pitchFamily="34" charset="0"/>
              </a:rPr>
              <a:t>nuages d’électrons / ions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de spin </a:t>
            </a:r>
            <a:r>
              <a:rPr lang="fr-FR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estimation de polarisation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d’espace : </a:t>
            </a:r>
            <a:r>
              <a:rPr lang="fr-FR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figé, quasi-figé et auto-consistant PIC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Champs de sillage : </a:t>
            </a:r>
            <a:r>
              <a:rPr lang="fr-FR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dipolaire et quadripolaires, un ou plusieurs paquets, multi-tours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Effets faisceau-faisceau : </a:t>
            </a:r>
            <a:r>
              <a:rPr lang="fr-FR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faible-faible et fort-fort, analytiques ou PIC, Beamstrahlung, diffusion Bhabha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intra-faisceau : </a:t>
            </a:r>
            <a:r>
              <a:rPr lang="fr-FR" sz="14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modèles analytiques et kicks simplifiés pour tracking (prochainement PIC)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MAD-NG : calcul de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cartes non-linéaires, formes normales, RDTs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RF-Track : tracking à travers des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cartes de champ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BLonD : modélisation avancée de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systèmes RF</a:t>
            </a:r>
          </a:p>
          <a:p>
            <a:pPr marL="285750" indent="-285750">
              <a:spcBef>
                <a:spcPts val="800"/>
              </a:spcBef>
              <a:buFont typeface="System Font Regular"/>
              <a:buChar char="–"/>
            </a:pPr>
            <a:endParaRPr lang="fr-FR" sz="1400" i="1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56C51-769F-FF6B-739C-CA502913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789" y="4055532"/>
            <a:ext cx="3418223" cy="2222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65BFBB-D95E-C1B7-147C-8428964FEB3A}"/>
              </a:ext>
            </a:extLst>
          </p:cNvPr>
          <p:cNvSpPr txBox="1"/>
          <p:nvPr/>
        </p:nvSpPr>
        <p:spPr>
          <a:xfrm>
            <a:off x="8365789" y="3340932"/>
            <a:ext cx="3495145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fr-FR" sz="1400" b="1" noProof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réaliste de tracking du LHC en collisions : 20k particules sur 20M tours</a:t>
            </a:r>
            <a:r>
              <a:rPr lang="fr-FR" sz="1400" noProof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400" b="1" noProof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de 3 jours sur GPU</a:t>
            </a:r>
            <a:endParaRPr lang="fr-FR" sz="1400" noProof="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diagram of a beam envelope&#10;&#10;AI-generated content may be incorrect.">
            <a:extLst>
              <a:ext uri="{FF2B5EF4-FFF2-40B4-BE49-F238E27FC236}">
                <a16:creationId xmlns:a16="http://schemas.microsoft.com/office/drawing/2014/main" id="{9AAEAD74-6520-E176-25DF-B778886F6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" b="98065" l="2632" r="99178">
                        <a14:foregroundMark x1="7346" y1="33910" x2="8827" y2="30244"/>
                        <a14:foregroundMark x1="93092" y1="65682" x2="93092" y2="65682"/>
                        <a14:foregroundMark x1="96436" y1="55092" x2="96436" y2="55092"/>
                        <a14:foregroundMark x1="1151" y1="61914" x2="1316" y2="28819"/>
                        <a14:foregroundMark x1="1316" y1="28819" x2="18860" y2="8554"/>
                        <a14:foregroundMark x1="18860" y1="8554" x2="41009" y2="8554"/>
                        <a14:foregroundMark x1="41009" y1="8554" x2="62993" y2="4379"/>
                        <a14:foregroundMark x1="62993" y1="4379" x2="81579" y2="7128"/>
                        <a14:foregroundMark x1="81579" y1="7128" x2="90406" y2="35642"/>
                        <a14:foregroundMark x1="90406" y1="35642" x2="90406" y2="72607"/>
                        <a14:foregroundMark x1="90406" y1="72607" x2="67544" y2="85438"/>
                        <a14:foregroundMark x1="67544" y1="85438" x2="2796" y2="57637"/>
                        <a14:foregroundMark x1="439" y1="24644" x2="19846" y2="8045"/>
                        <a14:foregroundMark x1="19846" y1="8045" x2="64583" y2="102"/>
                        <a14:foregroundMark x1="83717" y1="9063" x2="99178" y2="59878"/>
                        <a14:foregroundMark x1="99178" y1="59878" x2="89912" y2="88086"/>
                        <a14:foregroundMark x1="89912" y1="88086" x2="71930" y2="88900"/>
                        <a14:foregroundMark x1="71930" y1="88900" x2="71107" y2="87475"/>
                        <a14:foregroundMark x1="86732" y1="17210" x2="51206" y2="17821"/>
                        <a14:foregroundMark x1="96930" y1="84012" x2="81689" y2="98065"/>
                        <a14:foregroundMark x1="31250" y1="71589" x2="39803" y2="75356"/>
                        <a14:foregroundMark x1="43476" y1="76884" x2="75493" y2="93686"/>
                        <a14:backgroundMark x1="439" y1="64766" x2="24013" y2="73116"/>
                        <a14:backgroundMark x1="24013" y1="73116" x2="39090" y2="90428"/>
                        <a14:backgroundMark x1="39090" y1="90428" x2="3618" y2="96843"/>
                        <a14:backgroundMark x1="3618" y1="96843" x2="439" y2="66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67" y="651720"/>
            <a:ext cx="4238435" cy="22818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E7BA3A-FCB5-6BB4-6C22-F613012427EB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56B84-35E0-446D-EBF6-C9451FC53A30}"/>
              </a:ext>
            </a:extLst>
          </p:cNvPr>
          <p:cNvSpPr txBox="1"/>
          <p:nvPr/>
        </p:nvSpPr>
        <p:spPr>
          <a:xfrm>
            <a:off x="8873412" y="4228555"/>
            <a:ext cx="921727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FR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K. Paraschou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378B44-B5FF-6D23-94AF-8C4A3ABCC2FB}"/>
              </a:ext>
            </a:extLst>
          </p:cNvPr>
          <p:cNvSpPr txBox="1"/>
          <p:nvPr/>
        </p:nvSpPr>
        <p:spPr>
          <a:xfrm>
            <a:off x="10323056" y="2312859"/>
            <a:ext cx="759823" cy="184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FR" sz="12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Optima"/>
              </a:rPr>
              <a:t>G. Iadarola</a:t>
            </a:r>
          </a:p>
        </p:txBody>
      </p:sp>
    </p:spTree>
    <p:extLst>
      <p:ext uri="{BB962C8B-B14F-4D97-AF65-F5344CB8AC3E}">
        <p14:creationId xmlns:p14="http://schemas.microsoft.com/office/powerpoint/2010/main" val="19961553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AD2C7-965D-6D13-0046-D1E4FA872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Voici quelques démonstrations pour illustrer l’interface d’Xsuite et certaines de ses capacités.</a:t>
            </a:r>
            <a:endParaRPr lang="fr-FR" noProof="0" dirty="0"/>
          </a:p>
          <a:p>
            <a:endParaRPr lang="fr-FR" noProof="0" dirty="0"/>
          </a:p>
          <a:p>
            <a:r>
              <a:rPr lang="fr-FR" noProof="0" dirty="0"/>
              <a:t>Les exemples sont basés sur la maille de PIMMS (voir </a:t>
            </a:r>
            <a:r>
              <a:rPr lang="fr-FR" noProof="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CERN-PS-99-010-DI</a:t>
            </a:r>
            <a:r>
              <a:rPr lang="fr-FR" noProof="0" dirty="0"/>
              <a:t>) :</a:t>
            </a:r>
          </a:p>
          <a:p>
            <a:pPr marL="342900" indent="-342900">
              <a:buFontTx/>
              <a:buChar char="-"/>
            </a:pPr>
            <a:r>
              <a:rPr lang="fr-FR" noProof="0" dirty="0"/>
              <a:t>Conception de maille</a:t>
            </a:r>
          </a:p>
          <a:p>
            <a:pPr marL="342900" indent="-342900">
              <a:buFontTx/>
              <a:buChar char="-"/>
            </a:pPr>
            <a:r>
              <a:rPr lang="fr-FR" noProof="0" dirty="0"/>
              <a:t>Optimisation de l’optique</a:t>
            </a:r>
          </a:p>
          <a:p>
            <a:pPr marL="342900" indent="-342900">
              <a:buFontTx/>
              <a:buChar char="-"/>
            </a:pPr>
            <a:r>
              <a:rPr lang="fr-FR" noProof="0" dirty="0"/>
              <a:t>Tracking et mitigation d’instabilité</a:t>
            </a:r>
          </a:p>
          <a:p>
            <a:endParaRPr lang="fr-FR" sz="500" noProof="0" dirty="0"/>
          </a:p>
          <a:p>
            <a:r>
              <a:rPr lang="fr-FR" noProof="0" dirty="0"/>
              <a:t>Plus d’exemples sont inclus à </a:t>
            </a:r>
            <a:r>
              <a:rPr lang="fr-FR" noProof="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https://github.com/fsoubelet/Journees_Accelerateurs</a:t>
            </a:r>
            <a:endParaRPr lang="fr-FR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575D3D-BBC9-EC74-69FA-A45A96BD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noProof="0" dirty="0"/>
              <a:t>Démonstration</a:t>
            </a:r>
          </a:p>
        </p:txBody>
      </p:sp>
      <p:sp>
        <p:nvSpPr>
          <p:cNvPr id="5" name="Numéro de diapositive">
            <a:extLst>
              <a:ext uri="{FF2B5EF4-FFF2-40B4-BE49-F238E27FC236}">
                <a16:creationId xmlns:a16="http://schemas.microsoft.com/office/drawing/2014/main" id="{12234EB8-9E55-8BC0-4972-EE9B5FFC27F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917701" y="105249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fr-FR" noProof="0" smtClean="0"/>
              <a:t>9</a:t>
            </a:fld>
            <a:endParaRPr lang="fr-FR" noProof="0" dirty="0"/>
          </a:p>
        </p:txBody>
      </p:sp>
      <p:pic>
        <p:nvPicPr>
          <p:cNvPr id="9" name="Graphic 8">
            <a:hlinkClick r:id="rId5"/>
            <a:extLst>
              <a:ext uri="{FF2B5EF4-FFF2-40B4-BE49-F238E27FC236}">
                <a16:creationId xmlns:a16="http://schemas.microsoft.com/office/drawing/2014/main" id="{BCA32A69-F405-CBE9-05F1-35DCEDFC0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9156" y="4489262"/>
            <a:ext cx="5553688" cy="17115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FA6034-EEFE-6AED-A685-66C983BE80F6}"/>
              </a:ext>
            </a:extLst>
          </p:cNvPr>
          <p:cNvSpPr/>
          <p:nvPr/>
        </p:nvSpPr>
        <p:spPr>
          <a:xfrm>
            <a:off x="847147" y="6475764"/>
            <a:ext cx="11092008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150" b="0" i="0" u="none" strike="noStrike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Félix Soubelet      |      L’écosystème Xsuite pour la simulation de dynamique des faisceaux      |      Société Française de Physique      |       Journées Accélérateurs 2025 </a:t>
            </a:r>
          </a:p>
        </p:txBody>
      </p:sp>
    </p:spTree>
    <p:extLst>
      <p:ext uri="{BB962C8B-B14F-4D97-AF65-F5344CB8AC3E}">
        <p14:creationId xmlns:p14="http://schemas.microsoft.com/office/powerpoint/2010/main" val="249582701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FFFFFF"/>
      </a:dk1>
      <a:lt1>
        <a:srgbClr val="0033A0"/>
      </a:lt1>
      <a:dk2>
        <a:srgbClr val="A7A7A7"/>
      </a:dk2>
      <a:lt2>
        <a:srgbClr val="535353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Optima"/>
            <a:ea typeface="Optima"/>
            <a:cs typeface="Optima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Optima"/>
            <a:ea typeface="Optima"/>
            <a:cs typeface="Optima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14291</TotalTime>
  <Words>2431</Words>
  <Application>Microsoft Macintosh PowerPoint</Application>
  <PresentationFormat>Widescreen</PresentationFormat>
  <Paragraphs>308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Helvetica Neue</vt:lpstr>
      <vt:lpstr>Optima</vt:lpstr>
      <vt:lpstr>Police système Courant</vt:lpstr>
      <vt:lpstr>Symbol</vt:lpstr>
      <vt:lpstr>System Font Regular</vt:lpstr>
      <vt:lpstr>Tahoma</vt:lpstr>
      <vt:lpstr>Office Theme</vt:lpstr>
      <vt:lpstr>PowerPoint Presentation</vt:lpstr>
      <vt:lpstr>L’écosystème Xsuite pour la simulation de dynamique des faisceaux</vt:lpstr>
      <vt:lpstr>Panorama de dynamique des faisceaux au CERN</vt:lpstr>
      <vt:lpstr>PowerPoint Presentation</vt:lpstr>
      <vt:lpstr>Approche de développement</vt:lpstr>
      <vt:lpstr>Adoption</vt:lpstr>
      <vt:lpstr>Une communauté grandissante</vt:lpstr>
      <vt:lpstr>Les capacités d’Xsuite</vt:lpstr>
      <vt:lpstr>Démonstration</vt:lpstr>
      <vt:lpstr>PowerPoint Presentation</vt:lpstr>
      <vt:lpstr>Xsuite – Modélisation de maille</vt:lpstr>
      <vt:lpstr>Xsuite – Tracking de particules</vt:lpstr>
      <vt:lpstr>Xsuite – Calcul d’optique</vt:lpstr>
      <vt:lpstr>Xsuite – Conception d’optique</vt:lpstr>
      <vt:lpstr>Xsuite – Interaction particule-matière</vt:lpstr>
      <vt:lpstr>Xsuite – Rayonnement synchrotron</vt:lpstr>
      <vt:lpstr>Xsuite – Modélisation faisceau-faisceau</vt:lpstr>
      <vt:lpstr>Xsuite – Effets collectifs</vt:lpstr>
      <vt:lpstr>Xsuite - Interfaces vers d’autres outils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Felix Soubelet</cp:lastModifiedBy>
  <cp:revision>333</cp:revision>
  <cp:lastPrinted>2025-10-04T14:45:06Z</cp:lastPrinted>
  <dcterms:modified xsi:type="dcterms:W3CDTF">2025-10-09T14:18:26Z</dcterms:modified>
</cp:coreProperties>
</file>