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3" r:id="rId2"/>
  </p:sldMasterIdLst>
  <p:notesMasterIdLst>
    <p:notesMasterId r:id="rId33"/>
  </p:notesMasterIdLst>
  <p:handoutMasterIdLst>
    <p:handoutMasterId r:id="rId34"/>
  </p:handoutMasterIdLst>
  <p:sldIdLst>
    <p:sldId id="2924" r:id="rId3"/>
    <p:sldId id="21590" r:id="rId4"/>
    <p:sldId id="21598" r:id="rId5"/>
    <p:sldId id="21605" r:id="rId6"/>
    <p:sldId id="21593" r:id="rId7"/>
    <p:sldId id="21594" r:id="rId8"/>
    <p:sldId id="21595" r:id="rId9"/>
    <p:sldId id="21596" r:id="rId10"/>
    <p:sldId id="4831" r:id="rId11"/>
    <p:sldId id="21539" r:id="rId12"/>
    <p:sldId id="5421" r:id="rId13"/>
    <p:sldId id="5444" r:id="rId14"/>
    <p:sldId id="21599" r:id="rId15"/>
    <p:sldId id="21601" r:id="rId16"/>
    <p:sldId id="21559" r:id="rId17"/>
    <p:sldId id="21570" r:id="rId18"/>
    <p:sldId id="21606" r:id="rId19"/>
    <p:sldId id="21607" r:id="rId20"/>
    <p:sldId id="21609" r:id="rId21"/>
    <p:sldId id="21613" r:id="rId22"/>
    <p:sldId id="325" r:id="rId23"/>
    <p:sldId id="326" r:id="rId24"/>
    <p:sldId id="328" r:id="rId25"/>
    <p:sldId id="406" r:id="rId26"/>
    <p:sldId id="5187" r:id="rId27"/>
    <p:sldId id="263" r:id="rId28"/>
    <p:sldId id="264" r:id="rId29"/>
    <p:sldId id="265" r:id="rId30"/>
    <p:sldId id="21627" r:id="rId31"/>
    <p:sldId id="216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FF9933"/>
    <a:srgbClr val="9C95D1"/>
    <a:srgbClr val="6666FF"/>
    <a:srgbClr val="6FCAD9"/>
    <a:srgbClr val="2F2F2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80289" autoAdjust="0"/>
  </p:normalViewPr>
  <p:slideViewPr>
    <p:cSldViewPr snapToGrid="0" snapToObjects="1">
      <p:cViewPr varScale="1">
        <p:scale>
          <a:sx n="89" d="100"/>
          <a:sy n="89" d="100"/>
        </p:scale>
        <p:origin x="1596" y="78"/>
      </p:cViewPr>
      <p:guideLst/>
    </p:cSldViewPr>
  </p:slideViewPr>
  <p:outlineViewPr>
    <p:cViewPr>
      <p:scale>
        <a:sx n="33" d="100"/>
        <a:sy n="33" d="100"/>
      </p:scale>
      <p:origin x="0" y="-65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243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consumption ranging from 251 MW to 381 MW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02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0211-4B45-E1EF-7B9B-95489C3CB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5A6AC-6AA1-236C-91C2-61169E47D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1C0862-271D-B76A-5BE1-2B48E8983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Rare-earth barium copper oxide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IBS: Iron-based Superconductor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DB225-9FC6-1802-4991-86BA89457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2365D-B78D-4CFD-BDF4-4433893890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5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21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57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22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05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23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94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57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Interim report: https://arxiv.org/abs/2407.12450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6CE9-1877-45A3-9ABE-42D28D769CE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925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Lisa </a:t>
            </a:r>
            <a:r>
              <a:rPr lang="en-US" dirty="0" err="1"/>
              <a:t>Soubirou</a:t>
            </a:r>
            <a:r>
              <a:rPr lang="en-US" dirty="0"/>
              <a:t> annual meeting: https://indico.cern.ch/event/1325963/contributions/5806746/attachments/2817648/4921129/Status_RCS_geometry_LSoubirou.pdf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6CE9-1877-45A3-9ABE-42D28D769CE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724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Marion presentation: https://indico.cern.ch/event/1325963/contributions/5806746/attachments/2817648/4921129/Status_RCS_geometry_LSoubirou.pdf</a:t>
            </a:r>
          </a:p>
          <a:p>
            <a:r>
              <a:rPr lang="en-US" dirty="0"/>
              <a:t>Kyriacos: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6CE9-1877-45A3-9ABE-42D28D769CE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37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60495" y="6356351"/>
            <a:ext cx="451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10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641666DB-752C-9056-C4E9-287997C913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667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1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93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A18C908D-0370-44A8-321B-9F6CA47D11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667"/>
                    </a14:imgEffect>
                    <a14:imgEffect>
                      <a14:saturation sat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586596"/>
            <a:ext cx="11376025" cy="716967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43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6531" y="6378349"/>
            <a:ext cx="699857" cy="365125"/>
          </a:xfrm>
        </p:spPr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83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679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49965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0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586596"/>
            <a:ext cx="11376025" cy="716967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619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54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0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17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700022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53531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6777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19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60042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994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6531" y="6378349"/>
            <a:ext cx="699857" cy="365125"/>
          </a:xfrm>
        </p:spPr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64888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135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732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91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166648"/>
            <a:ext cx="11376024" cy="5034127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7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screen with white text&#10;&#10;AI-generated content may be incorrect.">
            <a:extLst>
              <a:ext uri="{FF2B5EF4-FFF2-40B4-BE49-F238E27FC236}">
                <a16:creationId xmlns:a16="http://schemas.microsoft.com/office/drawing/2014/main" id="{C5FD4865-E7EA-B1EB-08EF-C66A8335005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8290560" y="-12178"/>
            <a:ext cx="390144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82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screen with white text&#10;&#10;AI-generated content may be incorrect.">
            <a:extLst>
              <a:ext uri="{FF2B5EF4-FFF2-40B4-BE49-F238E27FC236}">
                <a16:creationId xmlns:a16="http://schemas.microsoft.com/office/drawing/2014/main" id="{C5FD4865-E7EA-B1EB-08EF-C66A8335005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8290560" y="-12178"/>
            <a:ext cx="390144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7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69AB-39D6-1142-A961-E6D7DD215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1046163"/>
            <a:ext cx="11471563" cy="2071110"/>
          </a:xfrm>
        </p:spPr>
        <p:txBody>
          <a:bodyPr/>
          <a:lstStyle/>
          <a:p>
            <a:pPr algn="ctr"/>
            <a:r>
              <a:rPr lang="fr-FR" sz="4800" dirty="0"/>
              <a:t>Projet de futur collisionneur au CERN et stratégie européenne</a:t>
            </a:r>
            <a:endParaRPr lang="fr-FR" sz="28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EAD5DA-D323-3943-A956-E1BE7148C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609" y="3602038"/>
            <a:ext cx="11101891" cy="1655762"/>
          </a:xfrm>
        </p:spPr>
        <p:txBody>
          <a:bodyPr/>
          <a:lstStyle/>
          <a:p>
            <a:r>
              <a:rPr lang="en-GB" sz="2400" b="0" dirty="0"/>
              <a:t>G. Arduini – CERN</a:t>
            </a:r>
          </a:p>
          <a:p>
            <a:r>
              <a:rPr lang="en-GB" sz="2400" b="0" dirty="0"/>
              <a:t>Acknowledgements: PPG WG on Accelerator Science and Technology, Future Colliders’ project proponents and many other colleagues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DE690-673F-0FA6-D194-50A9569A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13D1C-3CB1-9BD0-270B-6D308E1C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7BF6C-27E4-E98B-29C0-74F231FA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148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F1436B-1385-FE6C-2C9F-4F477C0D2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35157A-48AE-EDB6-A62A-F1E064AB9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en-GB" altLang="en-US" sz="3200" dirty="0">
                <a:latin typeface="+mn-lt"/>
              </a:rPr>
              <a:t>FCC-</a:t>
            </a:r>
            <a:r>
              <a:rPr lang="en-GB" altLang="en-US" sz="3200" dirty="0" err="1">
                <a:latin typeface="+mn-lt"/>
              </a:rPr>
              <a:t>hh</a:t>
            </a:r>
            <a:r>
              <a:rPr lang="en-GB" altLang="en-US" sz="3200" dirty="0">
                <a:latin typeface="+mn-lt"/>
              </a:rPr>
              <a:t> design parameters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FCC68-666C-CD3E-279C-B000DAA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49AD7-789B-A565-ECF2-96F8A0DC7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G. Arduini - Journées Accélérateurs de la SFP 2025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536CC-0EA9-09E8-C357-9ABE6DB00E1C}"/>
              </a:ext>
            </a:extLst>
          </p:cNvPr>
          <p:cNvSpPr txBox="1"/>
          <p:nvPr/>
        </p:nvSpPr>
        <p:spPr>
          <a:xfrm>
            <a:off x="9465675" y="5841237"/>
            <a:ext cx="870625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ID247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99F537-F743-B13C-0DD6-B900BC2BF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77595"/>
              </p:ext>
            </p:extLst>
          </p:nvPr>
        </p:nvGraphicFramePr>
        <p:xfrm>
          <a:off x="295021" y="1567006"/>
          <a:ext cx="6944639" cy="4130179"/>
        </p:xfrm>
        <a:graphic>
          <a:graphicData uri="http://schemas.openxmlformats.org/drawingml/2006/table">
            <a:tbl>
              <a:tblPr firstRow="1" bandRow="1"/>
              <a:tblGrid>
                <a:gridCol w="3344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808875039"/>
                    </a:ext>
                  </a:extLst>
                </a:gridCol>
              </a:tblGrid>
              <a:tr h="70105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91439" marR="91439" marT="45727" marB="45727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FFFF00"/>
                          </a:solidFill>
                        </a:rPr>
                        <a:t>FCC-</a:t>
                      </a:r>
                      <a:r>
                        <a:rPr lang="en-GB" sz="2000" b="1" dirty="0" err="1">
                          <a:solidFill>
                            <a:srgbClr val="FFFF00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7" marB="45727" anchor="ctr">
                    <a:lnL>
                      <a:noFill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b="0" dirty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85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 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9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kumimoji="0" lang="de-AT" sz="1900" b="1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[km]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90.7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rad. per ring [kW]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798972"/>
                  </a:ext>
                </a:extLst>
              </a:tr>
              <a:tr h="3759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peak </a:t>
                      </a:r>
                      <a:r>
                        <a:rPr kumimoji="0" lang="en-US" sz="19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luminos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[10</a:t>
                      </a:r>
                      <a:r>
                        <a:rPr kumimoji="0" lang="en-US" sz="19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9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9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kumimoji="0" lang="en-GB" sz="1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368322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6.5 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integr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luminosity / IP [fb</a:t>
                      </a:r>
                      <a:r>
                        <a:rPr kumimoji="0" lang="en-GB" sz="19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20000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3000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897425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E0958F32-DBC8-DE28-BEB4-13BB29352553}"/>
              </a:ext>
            </a:extLst>
          </p:cNvPr>
          <p:cNvGrpSpPr/>
          <p:nvPr/>
        </p:nvGrpSpPr>
        <p:grpSpPr>
          <a:xfrm>
            <a:off x="295021" y="2013896"/>
            <a:ext cx="11409299" cy="621729"/>
            <a:chOff x="127195" y="2701100"/>
            <a:chExt cx="11409299" cy="6217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196FFC-124D-C8CC-ED0F-8EDA35679EC4}"/>
                </a:ext>
              </a:extLst>
            </p:cNvPr>
            <p:cNvSpPr/>
            <p:nvPr/>
          </p:nvSpPr>
          <p:spPr>
            <a:xfrm>
              <a:off x="127195" y="2946311"/>
              <a:ext cx="6944639" cy="376518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BC572BE9-078B-5E72-00E4-BDE758B62514}"/>
                </a:ext>
              </a:extLst>
            </p:cNvPr>
            <p:cNvSpPr/>
            <p:nvPr/>
          </p:nvSpPr>
          <p:spPr>
            <a:xfrm>
              <a:off x="8061774" y="2701100"/>
              <a:ext cx="3474720" cy="568839"/>
            </a:xfrm>
            <a:prstGeom prst="wedgeRoundRectCallout">
              <a:avLst>
                <a:gd name="adj1" fmla="val -79045"/>
                <a:gd name="adj2" fmla="val 33115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Unprecedented energy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83ED7-640D-3C24-F33F-56D40E74503A}"/>
              </a:ext>
            </a:extLst>
          </p:cNvPr>
          <p:cNvGrpSpPr/>
          <p:nvPr/>
        </p:nvGrpSpPr>
        <p:grpSpPr>
          <a:xfrm>
            <a:off x="295021" y="2399541"/>
            <a:ext cx="11409299" cy="621729"/>
            <a:chOff x="127195" y="2701100"/>
            <a:chExt cx="11409299" cy="6217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EDB2860-163B-C137-B979-90118E9BCBBB}"/>
                </a:ext>
              </a:extLst>
            </p:cNvPr>
            <p:cNvSpPr/>
            <p:nvPr/>
          </p:nvSpPr>
          <p:spPr>
            <a:xfrm>
              <a:off x="127195" y="2946311"/>
              <a:ext cx="6944639" cy="376518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56A282A3-C53A-C860-178E-E0F9650F211B}"/>
                </a:ext>
              </a:extLst>
            </p:cNvPr>
            <p:cNvSpPr/>
            <p:nvPr/>
          </p:nvSpPr>
          <p:spPr>
            <a:xfrm>
              <a:off x="8061774" y="2701100"/>
              <a:ext cx="3474720" cy="568839"/>
            </a:xfrm>
            <a:prstGeom prst="wedgeRoundRectCallout">
              <a:avLst>
                <a:gd name="adj1" fmla="val -77497"/>
                <a:gd name="adj2" fmla="val 33115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High Field SC magnets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LTS/HTS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AECBA6-D8CD-25C0-4936-EEBDB6426231}"/>
              </a:ext>
            </a:extLst>
          </p:cNvPr>
          <p:cNvGrpSpPr/>
          <p:nvPr/>
        </p:nvGrpSpPr>
        <p:grpSpPr>
          <a:xfrm>
            <a:off x="295021" y="3021271"/>
            <a:ext cx="11409299" cy="1138677"/>
            <a:chOff x="127195" y="2184152"/>
            <a:chExt cx="11409299" cy="113867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9AFECDF-2AAF-9BF5-BF19-D630E4679BD5}"/>
                </a:ext>
              </a:extLst>
            </p:cNvPr>
            <p:cNvSpPr/>
            <p:nvPr/>
          </p:nvSpPr>
          <p:spPr>
            <a:xfrm>
              <a:off x="127195" y="2946311"/>
              <a:ext cx="6944639" cy="376518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D8475AE3-9290-6AE6-A1B7-C853A534DE03}"/>
                </a:ext>
              </a:extLst>
            </p:cNvPr>
            <p:cNvSpPr/>
            <p:nvPr/>
          </p:nvSpPr>
          <p:spPr>
            <a:xfrm>
              <a:off x="8061774" y="2184152"/>
              <a:ext cx="3474720" cy="1085788"/>
            </a:xfrm>
            <a:prstGeom prst="wedgeRoundRectCallout">
              <a:avLst>
                <a:gd name="adj1" fmla="val -78426"/>
                <a:gd name="adj2" fmla="val 31224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High SR power intercepted at 40-60 K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“almost” a lepton machine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96B37F-A1EC-91BE-EDE9-7C28C511973F}"/>
              </a:ext>
            </a:extLst>
          </p:cNvPr>
          <p:cNvGrpSpPr/>
          <p:nvPr/>
        </p:nvGrpSpPr>
        <p:grpSpPr>
          <a:xfrm>
            <a:off x="295021" y="4290686"/>
            <a:ext cx="11409299" cy="621729"/>
            <a:chOff x="127195" y="2701100"/>
            <a:chExt cx="11409299" cy="62172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082ED97-9C29-E303-82D4-6AAB82CF68B7}"/>
                </a:ext>
              </a:extLst>
            </p:cNvPr>
            <p:cNvSpPr/>
            <p:nvPr/>
          </p:nvSpPr>
          <p:spPr>
            <a:xfrm>
              <a:off x="127195" y="2946311"/>
              <a:ext cx="6944639" cy="376518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5DF8C61-1DDC-0F74-778C-C79CA42CF122}"/>
                </a:ext>
              </a:extLst>
            </p:cNvPr>
            <p:cNvSpPr/>
            <p:nvPr/>
          </p:nvSpPr>
          <p:spPr>
            <a:xfrm>
              <a:off x="8061774" y="2701100"/>
              <a:ext cx="3474720" cy="568839"/>
            </a:xfrm>
            <a:prstGeom prst="wedgeRoundRectCallout">
              <a:avLst>
                <a:gd name="adj1" fmla="val -79355"/>
                <a:gd name="adj2" fmla="val 25551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Challenge for the experiments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AB4849-7986-EC2C-1A19-8F4485ABDBB8}"/>
              </a:ext>
            </a:extLst>
          </p:cNvPr>
          <p:cNvGrpSpPr/>
          <p:nvPr/>
        </p:nvGrpSpPr>
        <p:grpSpPr>
          <a:xfrm>
            <a:off x="295021" y="4854803"/>
            <a:ext cx="11409299" cy="455223"/>
            <a:chOff x="127195" y="2867606"/>
            <a:chExt cx="11409299" cy="45522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35EFA90-561E-77F9-9383-82D517C496B3}"/>
                </a:ext>
              </a:extLst>
            </p:cNvPr>
            <p:cNvSpPr/>
            <p:nvPr/>
          </p:nvSpPr>
          <p:spPr>
            <a:xfrm>
              <a:off x="127195" y="2946311"/>
              <a:ext cx="6944639" cy="376518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E2225EFD-2AC7-EBFE-9A49-1F29CF705703}"/>
                </a:ext>
              </a:extLst>
            </p:cNvPr>
            <p:cNvSpPr/>
            <p:nvPr/>
          </p:nvSpPr>
          <p:spPr>
            <a:xfrm>
              <a:off x="8061774" y="2867606"/>
              <a:ext cx="3474720" cy="402333"/>
            </a:xfrm>
            <a:prstGeom prst="wedgeRoundRectCallout">
              <a:avLst>
                <a:gd name="adj1" fmla="val -78735"/>
                <a:gd name="adj2" fmla="val 25876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Machine protection!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253CC8B-987A-A50C-6A79-319B5A995467}"/>
              </a:ext>
            </a:extLst>
          </p:cNvPr>
          <p:cNvSpPr txBox="1"/>
          <p:nvPr/>
        </p:nvSpPr>
        <p:spPr>
          <a:xfrm>
            <a:off x="1593814" y="5812023"/>
            <a:ext cx="4502186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Power consumption 355 MW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5AE0B-6D2F-CA6D-4CED-9406BBA3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A52EE-B355-8544-D886-F776977B2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4834C78-64D9-DF32-BE8B-B037B2D2A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LTS and HTS R&amp;D ongoing</a:t>
            </a:r>
            <a:br>
              <a:rPr lang="en-US" dirty="0"/>
            </a:b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3661B-E928-4F66-7C25-4642C6079FA8}"/>
              </a:ext>
            </a:extLst>
          </p:cNvPr>
          <p:cNvGrpSpPr>
            <a:grpSpLocks noChangeAspect="1"/>
          </p:cNvGrpSpPr>
          <p:nvPr/>
        </p:nvGrpSpPr>
        <p:grpSpPr>
          <a:xfrm>
            <a:off x="181608" y="2125018"/>
            <a:ext cx="4552532" cy="4378681"/>
            <a:chOff x="235938" y="1060069"/>
            <a:chExt cx="4192046" cy="4031961"/>
          </a:xfrm>
        </p:grpSpPr>
        <p:pic>
          <p:nvPicPr>
            <p:cNvPr id="5" name="Picture 4" descr="A blue circle with red and white circles&#10;&#10;AI-generated content may be incorrect.">
              <a:extLst>
                <a:ext uri="{FF2B5EF4-FFF2-40B4-BE49-F238E27FC236}">
                  <a16:creationId xmlns:a16="http://schemas.microsoft.com/office/drawing/2014/main" id="{40795C82-3EC1-C8FC-FB34-DBC6DD801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9192"/>
            <a:stretch/>
          </p:blipFill>
          <p:spPr>
            <a:xfrm>
              <a:off x="867721" y="1060069"/>
              <a:ext cx="2831075" cy="1434816"/>
            </a:xfrm>
            <a:prstGeom prst="rect">
              <a:avLst/>
            </a:prstGeom>
            <a:noFill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28398E-41C1-BD38-D162-3669E4451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128" y="2495374"/>
              <a:ext cx="478993" cy="4789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6B3A84-658B-036A-E40D-18322B313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1458" y="2515831"/>
              <a:ext cx="730687" cy="4585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735D54-E1AF-496D-005E-CD1D5AD6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9781" y="2505426"/>
              <a:ext cx="478993" cy="478993"/>
            </a:xfrm>
            <a:prstGeom prst="rect">
              <a:avLst/>
            </a:prstGeom>
          </p:spPr>
        </p:pic>
        <p:pic>
          <p:nvPicPr>
            <p:cNvPr id="13" name="Picture 12" descr="A red square with white text&#10;&#10;Description automatically generated">
              <a:extLst>
                <a:ext uri="{FF2B5EF4-FFF2-40B4-BE49-F238E27FC236}">
                  <a16:creationId xmlns:a16="http://schemas.microsoft.com/office/drawing/2014/main" id="{F0D79E32-B9C1-5BC0-F0FB-7CB89BA32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5014" y="4481369"/>
              <a:ext cx="567570" cy="56557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C1CDD7D-A109-3C9E-68D0-045E31A6E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9107" y="4584407"/>
              <a:ext cx="868797" cy="3595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783A99-EF84-65FA-172A-C2756BBBE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6596" y="4495936"/>
              <a:ext cx="1173559" cy="59609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64A372-E9D5-8384-396A-7CF1961D369F}"/>
                </a:ext>
              </a:extLst>
            </p:cNvPr>
            <p:cNvGrpSpPr/>
            <p:nvPr/>
          </p:nvGrpSpPr>
          <p:grpSpPr>
            <a:xfrm>
              <a:off x="3017312" y="3156625"/>
              <a:ext cx="1410672" cy="1401812"/>
              <a:chOff x="5616200" y="1229323"/>
              <a:chExt cx="1410672" cy="1401812"/>
            </a:xfrm>
          </p:grpSpPr>
          <p:pic>
            <p:nvPicPr>
              <p:cNvPr id="22" name="Picture 21" descr="DAISY_ASC24_CrossSection_V2.jpg">
                <a:extLst>
                  <a:ext uri="{FF2B5EF4-FFF2-40B4-BE49-F238E27FC236}">
                    <a16:creationId xmlns:a16="http://schemas.microsoft.com/office/drawing/2014/main" id="{96C67637-0E1B-7195-15FA-F13BA568B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636" b="97351" l="2640" r="97030">
                            <a14:foregroundMark x1="47525" y1="5960" x2="22442" y2="14570"/>
                            <a14:foregroundMark x1="22442" y1="14570" x2="5941" y2="37086"/>
                            <a14:foregroundMark x1="5941" y1="37086" x2="5281" y2="64238"/>
                            <a14:foregroundMark x1="5281" y1="64238" x2="21782" y2="87417"/>
                            <a14:foregroundMark x1="21782" y1="87417" x2="47525" y2="94371"/>
                            <a14:foregroundMark x1="47525" y1="94371" x2="74917" y2="89073"/>
                            <a14:foregroundMark x1="74917" y1="89073" x2="90759" y2="63907"/>
                            <a14:foregroundMark x1="90759" y1="63907" x2="95380" y2="36755"/>
                            <a14:foregroundMark x1="95380" y1="36755" x2="79538" y2="15894"/>
                            <a14:foregroundMark x1="79538" y1="15894" x2="56106" y2="4636"/>
                            <a14:foregroundMark x1="56106" y1="4636" x2="40924" y2="4636"/>
                            <a14:foregroundMark x1="3630" y1="36093" x2="3630" y2="62914"/>
                            <a14:foregroundMark x1="3630" y1="62914" x2="7591" y2="33444"/>
                            <a14:foregroundMark x1="7591" y1="33444" x2="3630" y2="60596"/>
                            <a14:foregroundMark x1="3630" y1="60596" x2="5281" y2="70199"/>
                            <a14:foregroundMark x1="30693" y1="96026" x2="57756" y2="95033"/>
                            <a14:foregroundMark x1="57756" y1="95033" x2="31023" y2="92384"/>
                            <a14:foregroundMark x1="31023" y1="92384" x2="59736" y2="98013"/>
                            <a14:foregroundMark x1="59736" y1="98013" x2="67987" y2="93709"/>
                            <a14:foregroundMark x1="92739" y1="63907" x2="91419" y2="37086"/>
                            <a14:foregroundMark x1="91419" y1="37086" x2="95710" y2="64238"/>
                            <a14:foregroundMark x1="95710" y1="64238" x2="94389" y2="38411"/>
                            <a14:foregroundMark x1="94389" y1="38411" x2="91419" y2="31126"/>
                            <a14:foregroundMark x1="95710" y1="45364" x2="97030" y2="629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6200" y="1229323"/>
                <a:ext cx="1410672" cy="1401812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8EF6AD5-647F-4F18-51CB-537D7CBC4A30}"/>
                  </a:ext>
                </a:extLst>
              </p:cNvPr>
              <p:cNvSpPr/>
              <p:nvPr/>
            </p:nvSpPr>
            <p:spPr>
              <a:xfrm>
                <a:off x="5668435" y="1290912"/>
                <a:ext cx="1289568" cy="1289568"/>
              </a:xfrm>
              <a:prstGeom prst="ellipse">
                <a:avLst/>
              </a:prstGeom>
              <a:noFill/>
              <a:ln w="120650">
                <a:solidFill>
                  <a:srgbClr val="A5A5A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30" name="Picture 29" descr="A blue circle with red and white circles&#10;&#10;AI-generated content may be incorrect.">
              <a:extLst>
                <a:ext uri="{FF2B5EF4-FFF2-40B4-BE49-F238E27FC236}">
                  <a16:creationId xmlns:a16="http://schemas.microsoft.com/office/drawing/2014/main" id="{4732144F-C6B5-5307-9791-D48D2878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671"/>
            <a:stretch/>
          </p:blipFill>
          <p:spPr>
            <a:xfrm>
              <a:off x="235938" y="3125766"/>
              <a:ext cx="2748660" cy="1434816"/>
            </a:xfrm>
            <a:prstGeom prst="rect">
              <a:avLst/>
            </a:prstGeom>
            <a:noFill/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13C397-1148-2F9D-13EC-CAB583525AE5}"/>
              </a:ext>
            </a:extLst>
          </p:cNvPr>
          <p:cNvSpPr txBox="1"/>
          <p:nvPr/>
        </p:nvSpPr>
        <p:spPr>
          <a:xfrm>
            <a:off x="142875" y="802365"/>
            <a:ext cx="480414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3"/>
              </a:lnSpc>
            </a:pPr>
            <a:r>
              <a:rPr lang="en-US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Nb</a:t>
            </a:r>
            <a:r>
              <a:rPr lang="en-US" sz="2133" b="1" baseline="-25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3</a:t>
            </a:r>
            <a:r>
              <a:rPr lang="en-US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Sn: 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12- and 14-T short demonstrators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different coil geometries             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tests scheduled for 2026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E4822FB-7784-0D0A-E225-AD51DF132B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1672" y="2185167"/>
            <a:ext cx="6487315" cy="41464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323377-323C-7D5B-6B1B-8B4406C4B7D5}"/>
              </a:ext>
            </a:extLst>
          </p:cNvPr>
          <p:cNvSpPr txBox="1"/>
          <p:nvPr/>
        </p:nvSpPr>
        <p:spPr>
          <a:xfrm>
            <a:off x="4093175" y="4006392"/>
            <a:ext cx="3342245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E. Todesco, B. Auchmann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3200E3-3A18-DFA6-954D-B6CB863E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2885F0-C353-A776-1651-78D20066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047FE8-AC12-A778-F642-F3FE6C56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A5D23-495F-BB3F-1468-58A3C312EA66}"/>
              </a:ext>
            </a:extLst>
          </p:cNvPr>
          <p:cNvSpPr txBox="1"/>
          <p:nvPr/>
        </p:nvSpPr>
        <p:spPr>
          <a:xfrm>
            <a:off x="5704685" y="1019087"/>
            <a:ext cx="648731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3"/>
              </a:lnSpc>
            </a:pPr>
            <a:r>
              <a:rPr lang="en-US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HTS </a:t>
            </a: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R&amp;D in various domains: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ReBCO</a:t>
            </a: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and IBS Conductor R&amp;D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racetrack coil developments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Operation at higher field/temperature</a:t>
            </a:r>
          </a:p>
        </p:txBody>
      </p:sp>
    </p:spTree>
    <p:extLst>
      <p:ext uri="{BB962C8B-B14F-4D97-AF65-F5344CB8AC3E}">
        <p14:creationId xmlns:p14="http://schemas.microsoft.com/office/powerpoint/2010/main" val="32077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08E749-C2D0-C291-4E4B-65B572213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LTS/HTS conductors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BD78FA-818A-2259-4EE1-D541681EC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1" y="1592264"/>
            <a:ext cx="6297612" cy="4608511"/>
          </a:xfrm>
        </p:spPr>
        <p:txBody>
          <a:bodyPr/>
          <a:lstStyle/>
          <a:p>
            <a:r>
              <a:rPr lang="en-GB" b="0" dirty="0" err="1"/>
              <a:t>ReBCO</a:t>
            </a:r>
            <a:r>
              <a:rPr lang="en-GB" b="0" dirty="0"/>
              <a:t> is produced as a flat tape 4-12 mm wide</a:t>
            </a:r>
          </a:p>
          <a:p>
            <a:r>
              <a:rPr lang="en-GB" b="0" dirty="0"/>
              <a:t>Screening currents, which are induced in all types of conductors during a magnet ramp, increase with the major dimension of the superconductor. </a:t>
            </a:r>
          </a:p>
          <a:p>
            <a:r>
              <a:rPr lang="en-GB" b="0" dirty="0"/>
              <a:t>Keeping ramp losses low and achieving good, stable, and reproducible field quality during injection, ramp, and physics is more challenging with </a:t>
            </a:r>
            <a:r>
              <a:rPr lang="en-GB" b="0" dirty="0" err="1"/>
              <a:t>ReBCO</a:t>
            </a:r>
            <a:r>
              <a:rPr lang="en-GB" b="0" dirty="0"/>
              <a:t> tapes than other conductors with smaller filament sizes (Nb-Ti: 5</a:t>
            </a:r>
            <a:r>
              <a:rPr lang="en-GB" b="0" dirty="0">
                <a:latin typeface="Symbol" panose="05050102010706020507" pitchFamily="18" charset="2"/>
              </a:rPr>
              <a:t>m</a:t>
            </a:r>
            <a:r>
              <a:rPr lang="en-GB" b="0" dirty="0"/>
              <a:t>m, Nb</a:t>
            </a:r>
            <a:r>
              <a:rPr lang="en-GB" b="0" baseline="-25000" dirty="0"/>
              <a:t>3</a:t>
            </a:r>
            <a:r>
              <a:rPr lang="en-GB" b="0" dirty="0"/>
              <a:t>Sn and Bi-2212:50 </a:t>
            </a:r>
            <a:r>
              <a:rPr lang="en-GB" b="0" dirty="0">
                <a:latin typeface="Symbol" panose="05050102010706020507" pitchFamily="18" charset="2"/>
              </a:rPr>
              <a:t>m</a:t>
            </a:r>
            <a:r>
              <a:rPr lang="en-GB" b="0" dirty="0"/>
              <a:t>m).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1AA64-D085-AB74-5AA0-709D78B8B0A5}"/>
              </a:ext>
            </a:extLst>
          </p:cNvPr>
          <p:cNvSpPr txBox="1"/>
          <p:nvPr/>
        </p:nvSpPr>
        <p:spPr>
          <a:xfrm>
            <a:off x="333563" y="5738314"/>
            <a:ext cx="5838636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Chao Yao and </a:t>
            </a:r>
            <a:r>
              <a:rPr lang="en-GB" b="1" dirty="0" err="1">
                <a:solidFill>
                  <a:srgbClr val="FFFF00"/>
                </a:solidFill>
              </a:rPr>
              <a:t>Yanwei</a:t>
            </a:r>
            <a:r>
              <a:rPr lang="en-GB" b="1" dirty="0">
                <a:solidFill>
                  <a:srgbClr val="FFFF00"/>
                </a:solidFill>
              </a:rPr>
              <a:t> Ma, </a:t>
            </a:r>
            <a:r>
              <a:rPr lang="en-GB" b="1" dirty="0" err="1">
                <a:solidFill>
                  <a:srgbClr val="FFFF00"/>
                </a:solidFill>
              </a:rPr>
              <a:t>iScience</a:t>
            </a:r>
            <a:r>
              <a:rPr lang="en-GB" b="1" dirty="0">
                <a:solidFill>
                  <a:srgbClr val="FFFF00"/>
                </a:solidFill>
              </a:rPr>
              <a:t> 24, 102541, 2021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C4F442-CB27-4D66-E091-C1169DE9373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984707"/>
            <a:ext cx="4710990" cy="467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7B2D90-B890-5C60-B6CF-62703080A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4EA19-2335-95CA-D606-E80D1F8E5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CA4EA-FF76-9561-AD21-D2CC0AE8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66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FD877832-4E8E-83F1-A97C-DFEF842FCE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18667" y="3112543"/>
            <a:ext cx="7573333" cy="3154286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C814E4C-A7DE-4EE2-120F-2A6F9281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Collider Facility (LCF)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53265BB-8F5D-5A07-52C6-A1EAF5326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988" y="1592396"/>
            <a:ext cx="11607450" cy="1602625"/>
          </a:xfrm>
        </p:spPr>
        <p:txBody>
          <a:bodyPr/>
          <a:lstStyle/>
          <a:p>
            <a:r>
              <a:rPr lang="en-US" b="0" dirty="0"/>
              <a:t>Based on Internation Linear Collider design (250 GeV </a:t>
            </a:r>
            <a:r>
              <a:rPr lang="en-US" b="0" dirty="0" err="1"/>
              <a:t>c.o.m.</a:t>
            </a:r>
            <a:r>
              <a:rPr lang="en-US" b="0" dirty="0"/>
              <a:t> energy) considered for Japan but: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Double repetition rate: 5 </a:t>
            </a:r>
            <a:r>
              <a:rPr lang="en-US" b="0" dirty="0">
                <a:sym typeface="Wingdings" panose="05000000000000000000" pitchFamily="2" charset="2"/>
              </a:rPr>
              <a:t> 10 Hz (upgrade option to double number of bunches)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Two separate IPs sharing the available intensity</a:t>
            </a:r>
            <a:endParaRPr lang="en-US" b="0" dirty="0">
              <a:sym typeface="Wingdings" panose="05000000000000000000" pitchFamily="2" charset="2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Longer tunnel (33.5 km) to accommodate extension to 550 GeV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7B54D-2DA2-A840-E42B-CF5DD5742891}"/>
              </a:ext>
            </a:extLst>
          </p:cNvPr>
          <p:cNvSpPr txBox="1"/>
          <p:nvPr/>
        </p:nvSpPr>
        <p:spPr>
          <a:xfrm>
            <a:off x="9904115" y="5553648"/>
            <a:ext cx="1879898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33.5 km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34A90EEC-F4D7-3FA4-D9A9-D08596E86ECE}"/>
              </a:ext>
            </a:extLst>
          </p:cNvPr>
          <p:cNvSpPr txBox="1">
            <a:spLocks/>
          </p:cNvSpPr>
          <p:nvPr/>
        </p:nvSpPr>
        <p:spPr>
          <a:xfrm>
            <a:off x="407988" y="3522609"/>
            <a:ext cx="6433876" cy="1602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High gradient 1.3 GHz </a:t>
            </a:r>
            <a:r>
              <a:rPr lang="en-US" b="0" dirty="0">
                <a:solidFill>
                  <a:srgbClr val="FF0000"/>
                </a:solidFill>
              </a:rPr>
              <a:t>Superconducting RF</a:t>
            </a:r>
            <a:r>
              <a:rPr lang="en-US" b="0" dirty="0"/>
              <a:t> (31.5 MV/m) with Q</a:t>
            </a:r>
            <a:r>
              <a:rPr lang="en-US" b="0" baseline="-25000" dirty="0"/>
              <a:t>0</a:t>
            </a:r>
            <a:r>
              <a:rPr lang="en-US" b="0" dirty="0"/>
              <a:t>=2</a:t>
            </a:r>
            <a:r>
              <a:rPr lang="en-GB" b="0" dirty="0"/>
              <a:t>×10</a:t>
            </a:r>
            <a:r>
              <a:rPr lang="en-GB" b="0" baseline="30000" dirty="0"/>
              <a:t>10 </a:t>
            </a:r>
            <a:r>
              <a:rPr lang="en-GB" b="0" dirty="0"/>
              <a:t>(2×ILC specifications) @ 2K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Operational experience at Eu-XFEL, though at &lt;70% of the LCF gradient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AE7D65-A191-E398-C3A6-AA4AD6C96C50}"/>
              </a:ext>
            </a:extLst>
          </p:cNvPr>
          <p:cNvSpPr txBox="1"/>
          <p:nvPr/>
        </p:nvSpPr>
        <p:spPr>
          <a:xfrm>
            <a:off x="246371" y="5639540"/>
            <a:ext cx="1517883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ID40 - ID275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10874-FF6E-1FDD-A2EC-51569FB1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0F1AE-A212-CE0A-DAAE-5847D108F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FF72D-399A-54F6-31C9-37585ABF6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93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BC58A9-A098-8F81-BBED-ECC31FBC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LCF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B550F-978F-1C7A-2D62-3B0408973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5F2F3-7110-7E02-06A3-DBF47F2B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306CC9E-B4DE-F7F5-BA33-E98F09BA1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73" y="1605122"/>
            <a:ext cx="7413378" cy="4377307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96DF3E9-D622-9075-359F-581585EDE089}"/>
              </a:ext>
            </a:extLst>
          </p:cNvPr>
          <p:cNvGrpSpPr/>
          <p:nvPr/>
        </p:nvGrpSpPr>
        <p:grpSpPr>
          <a:xfrm>
            <a:off x="319473" y="1309842"/>
            <a:ext cx="11857854" cy="1065742"/>
            <a:chOff x="162395" y="2312069"/>
            <a:chExt cx="11857854" cy="116483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31EC122-7A00-08E1-249E-009BE9DDC900}"/>
                </a:ext>
              </a:extLst>
            </p:cNvPr>
            <p:cNvSpPr/>
            <p:nvPr/>
          </p:nvSpPr>
          <p:spPr>
            <a:xfrm>
              <a:off x="162395" y="3126892"/>
              <a:ext cx="7413378" cy="195936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E2DAF2D5-C3F8-3FBF-D21A-0754C11295C1}"/>
                </a:ext>
              </a:extLst>
            </p:cNvPr>
            <p:cNvSpPr/>
            <p:nvPr/>
          </p:nvSpPr>
          <p:spPr>
            <a:xfrm>
              <a:off x="8051007" y="2312069"/>
              <a:ext cx="3969242" cy="1164830"/>
            </a:xfrm>
            <a:prstGeom prst="wedgeRoundRectCallout">
              <a:avLst>
                <a:gd name="adj1" fmla="val -61883"/>
                <a:gd name="adj2" fmla="val 31344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Operation at lower energies possible only at lower luminosities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0E5586-909F-3A11-6C49-6C57315551C0}"/>
              </a:ext>
            </a:extLst>
          </p:cNvPr>
          <p:cNvGrpSpPr/>
          <p:nvPr/>
        </p:nvGrpSpPr>
        <p:grpSpPr>
          <a:xfrm>
            <a:off x="319473" y="2245075"/>
            <a:ext cx="11857854" cy="365125"/>
            <a:chOff x="162395" y="2927355"/>
            <a:chExt cx="11857854" cy="3990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A41071-A4A0-F155-C4D7-DD21692CEDFE}"/>
                </a:ext>
              </a:extLst>
            </p:cNvPr>
            <p:cNvSpPr/>
            <p:nvPr/>
          </p:nvSpPr>
          <p:spPr>
            <a:xfrm>
              <a:off x="162395" y="3126892"/>
              <a:ext cx="7413378" cy="195936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22781DB8-42E9-5E9E-C3FD-A86E2F1CA3DA}"/>
                </a:ext>
              </a:extLst>
            </p:cNvPr>
            <p:cNvSpPr/>
            <p:nvPr/>
          </p:nvSpPr>
          <p:spPr>
            <a:xfrm>
              <a:off x="8051007" y="2927355"/>
              <a:ext cx="3969242" cy="399073"/>
            </a:xfrm>
            <a:prstGeom prst="wedgeRoundRectCallout">
              <a:avLst>
                <a:gd name="adj1" fmla="val -62154"/>
                <a:gd name="adj2" fmla="val 28059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Polarized e</a:t>
              </a:r>
              <a:r>
                <a:rPr lang="en-US" b="1" baseline="30000" dirty="0">
                  <a:solidFill>
                    <a:srgbClr val="FFFF00"/>
                  </a:solidFill>
                </a:rPr>
                <a:t>+</a:t>
              </a:r>
              <a:r>
                <a:rPr lang="en-US" b="1" dirty="0">
                  <a:solidFill>
                    <a:srgbClr val="FFFF00"/>
                  </a:solidFill>
                </a:rPr>
                <a:t>/e</a:t>
              </a:r>
              <a:r>
                <a:rPr lang="en-US" b="1" baseline="30000" dirty="0">
                  <a:solidFill>
                    <a:srgbClr val="FFFF00"/>
                  </a:solidFill>
                </a:rPr>
                <a:t>-</a:t>
              </a:r>
              <a:r>
                <a:rPr lang="en-US" b="1" dirty="0">
                  <a:solidFill>
                    <a:srgbClr val="FFFF00"/>
                  </a:solidFill>
                </a:rPr>
                <a:t> beams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2">
                <a:extLst>
                  <a:ext uri="{FF2B5EF4-FFF2-40B4-BE49-F238E27FC236}">
                    <a16:creationId xmlns:a16="http://schemas.microsoft.com/office/drawing/2014/main" id="{69140BA5-FF89-C7A2-0748-C347C49D537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046098" y="502991"/>
                <a:ext cx="2686753" cy="963758"/>
              </a:xfrm>
              <a:prstGeom prst="rect">
                <a:avLst/>
              </a:prstGeom>
              <a:solidFill>
                <a:srgbClr val="2D9DFF"/>
              </a:solidFill>
              <a:ln>
                <a:noFill/>
              </a:ln>
            </p:spPr>
            <p:txBody>
              <a:bodyPr vert="horz" lIns="0" tIns="0" rIns="0" bIns="0" rtlCol="0" anchor="ctr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400"/>
                  </a:spcAft>
                  <a:buFont typeface="Arial"/>
                  <a:buNone/>
                  <a:tabLst/>
                  <a:defRPr sz="2100" b="1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2385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72000" indent="-324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22" name="Object 2">
                <a:extLst>
                  <a:ext uri="{FF2B5EF4-FFF2-40B4-BE49-F238E27FC236}">
                    <a16:creationId xmlns:a16="http://schemas.microsoft.com/office/drawing/2014/main" id="{69140BA5-FF89-C7A2-0748-C347C49D5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6098" y="502991"/>
                <a:ext cx="2686753" cy="9637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ECCB887-57A8-2A6E-7784-2CC0A5DAD788}"/>
              </a:ext>
            </a:extLst>
          </p:cNvPr>
          <p:cNvSpPr txBox="1"/>
          <p:nvPr/>
        </p:nvSpPr>
        <p:spPr>
          <a:xfrm>
            <a:off x="334146" y="989148"/>
            <a:ext cx="870625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ID40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459C98-549B-FBA4-6565-C39D3ABA9D8E}"/>
              </a:ext>
            </a:extLst>
          </p:cNvPr>
          <p:cNvGrpSpPr/>
          <p:nvPr/>
        </p:nvGrpSpPr>
        <p:grpSpPr>
          <a:xfrm>
            <a:off x="334146" y="4065003"/>
            <a:ext cx="11857854" cy="632789"/>
            <a:chOff x="162395" y="2880176"/>
            <a:chExt cx="11857854" cy="44625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2E790E9-270C-D7FD-1BA9-CCCCBC1DC849}"/>
                </a:ext>
              </a:extLst>
            </p:cNvPr>
            <p:cNvSpPr/>
            <p:nvPr/>
          </p:nvSpPr>
          <p:spPr>
            <a:xfrm>
              <a:off x="162395" y="3038862"/>
              <a:ext cx="7413378" cy="281884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5A474227-498C-C2E3-35BB-30E525FDDE46}"/>
                </a:ext>
              </a:extLst>
            </p:cNvPr>
            <p:cNvSpPr/>
            <p:nvPr/>
          </p:nvSpPr>
          <p:spPr>
            <a:xfrm>
              <a:off x="8036334" y="2880176"/>
              <a:ext cx="3983915" cy="446252"/>
            </a:xfrm>
            <a:prstGeom prst="wedgeRoundRectCallout">
              <a:avLst>
                <a:gd name="adj1" fmla="val -62014"/>
                <a:gd name="adj2" fmla="val 8779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nm beam size at the IP due to lower repetition frequency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EE6E3A-2F16-37E1-D5DA-C9311853E779}"/>
              </a:ext>
            </a:extLst>
          </p:cNvPr>
          <p:cNvGrpSpPr/>
          <p:nvPr/>
        </p:nvGrpSpPr>
        <p:grpSpPr>
          <a:xfrm>
            <a:off x="334146" y="4822868"/>
            <a:ext cx="11857854" cy="1105010"/>
            <a:chOff x="162395" y="2880176"/>
            <a:chExt cx="11857854" cy="77926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9DAAA9C-0EAE-4506-D584-6B8F5CCE7310}"/>
                </a:ext>
              </a:extLst>
            </p:cNvPr>
            <p:cNvSpPr/>
            <p:nvPr/>
          </p:nvSpPr>
          <p:spPr>
            <a:xfrm>
              <a:off x="162395" y="3038862"/>
              <a:ext cx="7413378" cy="281884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7D447B9-CE47-6FDA-98C7-49FE964207AD}"/>
                </a:ext>
              </a:extLst>
            </p:cNvPr>
            <p:cNvSpPr/>
            <p:nvPr/>
          </p:nvSpPr>
          <p:spPr>
            <a:xfrm>
              <a:off x="8036334" y="2880176"/>
              <a:ext cx="3983915" cy="779269"/>
            </a:xfrm>
            <a:prstGeom prst="wedgeRoundRectCallout">
              <a:avLst>
                <a:gd name="adj1" fmla="val -60664"/>
                <a:gd name="adj2" fmla="val -386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No SR losses but significant beam power continuously damped </a:t>
              </a:r>
              <a:r>
                <a:rPr lang="en-US" b="1" dirty="0">
                  <a:solidFill>
                    <a:srgbClr val="FFFF00"/>
                  </a:solidFill>
                  <a:sym typeface="Wingdings" panose="05000000000000000000" pitchFamily="2" charset="2"/>
                </a:rPr>
                <a:t> e</a:t>
              </a:r>
              <a:r>
                <a:rPr lang="en-US" b="1" baseline="30000" dirty="0">
                  <a:solidFill>
                    <a:srgbClr val="FFFF00"/>
                  </a:solidFill>
                  <a:sym typeface="Wingdings" panose="05000000000000000000" pitchFamily="2" charset="2"/>
                </a:rPr>
                <a:t>+</a:t>
              </a:r>
              <a:r>
                <a:rPr lang="en-US" b="1" dirty="0">
                  <a:solidFill>
                    <a:srgbClr val="FFFF00"/>
                  </a:solidFill>
                  <a:sym typeface="Wingdings" panose="05000000000000000000" pitchFamily="2" charset="2"/>
                </a:rPr>
                <a:t> production, beam dump critical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FA12FC-256F-D3D1-C99E-F261F4EE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6DAE4E-09A0-C860-D61D-9426FAA792DD}"/>
              </a:ext>
            </a:extLst>
          </p:cNvPr>
          <p:cNvGrpSpPr/>
          <p:nvPr/>
        </p:nvGrpSpPr>
        <p:grpSpPr>
          <a:xfrm>
            <a:off x="319473" y="2427871"/>
            <a:ext cx="11857854" cy="697519"/>
            <a:chOff x="162395" y="2927355"/>
            <a:chExt cx="11857854" cy="76237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B29C401-BA24-F9D2-FFF5-3E792478087D}"/>
                </a:ext>
              </a:extLst>
            </p:cNvPr>
            <p:cNvSpPr/>
            <p:nvPr/>
          </p:nvSpPr>
          <p:spPr>
            <a:xfrm>
              <a:off x="162395" y="3126892"/>
              <a:ext cx="7413378" cy="195936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7E5EA0D3-D4CA-8480-D24C-419E3B6D5398}"/>
                </a:ext>
              </a:extLst>
            </p:cNvPr>
            <p:cNvSpPr/>
            <p:nvPr/>
          </p:nvSpPr>
          <p:spPr>
            <a:xfrm>
              <a:off x="8051007" y="2927355"/>
              <a:ext cx="3969242" cy="762372"/>
            </a:xfrm>
            <a:prstGeom prst="wedgeRoundRectCallout">
              <a:avLst>
                <a:gd name="adj1" fmla="val -63238"/>
                <a:gd name="adj2" fmla="val -2787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Lower rep. rate as compared to circular colliders (kHz)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30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9A346E1B-8E51-B52D-57CF-26678A628D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en-GB" altLang="en-US" dirty="0">
                <a:latin typeface="+mn-lt"/>
              </a:rPr>
              <a:t>Compact Linear Collider - 380 GeV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96194-BF7E-11F4-07B3-19ACA2592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999" y="1474812"/>
            <a:ext cx="6086467" cy="4608512"/>
          </a:xfrm>
        </p:spPr>
        <p:txBody>
          <a:bodyPr/>
          <a:lstStyle/>
          <a:p>
            <a:r>
              <a:rPr lang="en-US" b="0" dirty="0"/>
              <a:t>Based on the Two-Beam Acceleration Concept: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12 GHz RF power extracted from High intensity lower energy beam (decelerated) to accelerate lower intensity main beam to high energy </a:t>
            </a:r>
            <a:r>
              <a:rPr lang="en-US" b="0" dirty="0">
                <a:sym typeface="Wingdings" panose="05000000000000000000" pitchFamily="2" charset="2"/>
              </a:rPr>
              <a:t> Proof of Concept at CTF3 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</a:rPr>
              <a:t>Higher gradient (70-100 MV/m) </a:t>
            </a:r>
            <a:r>
              <a:rPr lang="en-US" b="0" dirty="0">
                <a:solidFill>
                  <a:srgbClr val="FF0000"/>
                </a:solidFill>
                <a:sym typeface="Wingdings" panose="05000000000000000000" pitchFamily="2" charset="2"/>
              </a:rPr>
              <a:t> More c</a:t>
            </a:r>
            <a:r>
              <a:rPr lang="en-US" b="0" dirty="0">
                <a:solidFill>
                  <a:srgbClr val="FF0000"/>
                </a:solidFill>
              </a:rPr>
              <a:t>ompact accelerator</a:t>
            </a:r>
            <a:endParaRPr lang="en-GB" b="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Lower current </a:t>
            </a:r>
            <a:r>
              <a:rPr lang="en-US" b="0" dirty="0"/>
              <a:t>(limited by </a:t>
            </a:r>
            <a:r>
              <a:rPr lang="en-US" b="0" dirty="0" err="1"/>
              <a:t>wakefields</a:t>
            </a:r>
            <a:r>
              <a:rPr lang="en-US" b="0" dirty="0"/>
              <a:t>, power consumption)</a:t>
            </a:r>
            <a:endParaRPr lang="en-US" b="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ym typeface="Wingdings" panose="05000000000000000000" pitchFamily="2" charset="2"/>
              </a:rPr>
              <a:t>Recent doubling of repetition rate and two IPs sharing the available beam</a:t>
            </a:r>
            <a:endParaRPr lang="en-GB" b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D3D4B-1B0D-AA76-0651-1F1C74FDF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F5F7D2-A3D5-8326-8171-309FDF2D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G. Arduini - Journées Accélérateurs de la SFP 2025</a:t>
            </a:r>
            <a:endParaRPr lang="en-GB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24CDA35-E030-23C7-8848-CB19AB0B1C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19" y="1372100"/>
            <a:ext cx="5778081" cy="301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878601-45CB-07F0-B9EA-A5EF00551B9E}"/>
              </a:ext>
            </a:extLst>
          </p:cNvPr>
          <p:cNvSpPr txBox="1"/>
          <p:nvPr/>
        </p:nvSpPr>
        <p:spPr>
          <a:xfrm>
            <a:off x="9499262" y="4673357"/>
            <a:ext cx="870625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ID78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6A42A-D73D-4C57-4F9F-0F6C7DB32B8A}"/>
              </a:ext>
            </a:extLst>
          </p:cNvPr>
          <p:cNvSpPr txBox="1"/>
          <p:nvPr/>
        </p:nvSpPr>
        <p:spPr>
          <a:xfrm>
            <a:off x="9891534" y="1727673"/>
            <a:ext cx="1879898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12.1 km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C8AD95-2F67-F31D-289A-42686B35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34DB0-E868-EB8D-C80A-C8AC76FD3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5625533"/>
            <a:ext cx="11376024" cy="57524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beam polarization (</a:t>
            </a:r>
            <a:r>
              <a:rPr lang="en-GB" dirty="0">
                <a:solidFill>
                  <a:srgbClr val="FF0000"/>
                </a:solidFill>
              </a:rPr>
              <a:t>±80%)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52932F-F0D2-8CCE-8AA9-7A43C8A5A3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en-GB" altLang="en-US" dirty="0">
                <a:latin typeface="+mn-lt"/>
              </a:rPr>
              <a:t>CLIC design parameters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830C-ADF4-ED3A-3A97-38630E44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01BF44-63A5-C119-A769-A8BFB62E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G. Arduini - Journées Accélérateurs de la SFP 2025</a:t>
            </a:r>
            <a:endParaRPr lang="en-GB"/>
          </a:p>
        </p:txBody>
      </p:sp>
      <p:pic>
        <p:nvPicPr>
          <p:cNvPr id="79879" name="Picture 2">
            <a:extLst>
              <a:ext uri="{FF2B5EF4-FFF2-40B4-BE49-F238E27FC236}">
                <a16:creationId xmlns:a16="http://schemas.microsoft.com/office/drawing/2014/main" id="{54FA6BF5-B09E-259B-8E83-5D5D7FCF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5"/>
          <a:stretch>
            <a:fillRect/>
          </a:stretch>
        </p:blipFill>
        <p:spPr bwMode="auto">
          <a:xfrm>
            <a:off x="-220531" y="1592263"/>
            <a:ext cx="7450138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22E545-0E2A-CEBD-F77B-63A34BBE11B1}"/>
              </a:ext>
            </a:extLst>
          </p:cNvPr>
          <p:cNvGrpSpPr/>
          <p:nvPr/>
        </p:nvGrpSpPr>
        <p:grpSpPr>
          <a:xfrm>
            <a:off x="203584" y="1260746"/>
            <a:ext cx="11857854" cy="1065742"/>
            <a:chOff x="162395" y="2312069"/>
            <a:chExt cx="11857854" cy="11648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16E6A7C-0A0B-9C2B-4658-AE520538D887}"/>
                </a:ext>
              </a:extLst>
            </p:cNvPr>
            <p:cNvSpPr/>
            <p:nvPr/>
          </p:nvSpPr>
          <p:spPr>
            <a:xfrm>
              <a:off x="162395" y="3126892"/>
              <a:ext cx="6541461" cy="195936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4DBF5E95-0925-6FDE-DA0F-D445DA3ABC48}"/>
                </a:ext>
              </a:extLst>
            </p:cNvPr>
            <p:cNvSpPr/>
            <p:nvPr/>
          </p:nvSpPr>
          <p:spPr>
            <a:xfrm>
              <a:off x="7332376" y="2312069"/>
              <a:ext cx="4687873" cy="1164830"/>
            </a:xfrm>
            <a:prstGeom prst="wedgeRoundRectCallout">
              <a:avLst>
                <a:gd name="adj1" fmla="val -62287"/>
                <a:gd name="adj2" fmla="val 19149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FF00"/>
                  </a:solidFill>
                </a:rPr>
                <a:t>Possible upgrade to 1.5 TeV </a:t>
              </a:r>
              <a:r>
                <a:rPr lang="en-GB" b="1" dirty="0">
                  <a:solidFill>
                    <a:srgbClr val="FFFF00"/>
                  </a:solidFill>
                  <a:sym typeface="Wingdings" panose="05000000000000000000" pitchFamily="2" charset="2"/>
                </a:rPr>
                <a:t></a:t>
              </a:r>
              <a:r>
                <a:rPr lang="en-GB" b="1" dirty="0">
                  <a:solidFill>
                    <a:srgbClr val="FFFF00"/>
                  </a:solidFill>
                </a:rPr>
                <a:t> longer tunnel</a:t>
              </a:r>
              <a:endParaRPr lang="en-US" b="1" dirty="0">
                <a:solidFill>
                  <a:srgbClr val="FFFF00"/>
                </a:solidFill>
              </a:endParaRP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Operation at lower energies possible only at lower luminosities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50DF701-8DBD-6A68-C099-6E32BEAEC805}"/>
              </a:ext>
            </a:extLst>
          </p:cNvPr>
          <p:cNvGrpSpPr/>
          <p:nvPr/>
        </p:nvGrpSpPr>
        <p:grpSpPr>
          <a:xfrm>
            <a:off x="175386" y="2478889"/>
            <a:ext cx="11857854" cy="704080"/>
            <a:chOff x="162395" y="2707357"/>
            <a:chExt cx="11857854" cy="7695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CBA708C-4FE6-FDE8-6C94-1525512AC405}"/>
                </a:ext>
              </a:extLst>
            </p:cNvPr>
            <p:cNvSpPr/>
            <p:nvPr/>
          </p:nvSpPr>
          <p:spPr>
            <a:xfrm>
              <a:off x="162395" y="3126892"/>
              <a:ext cx="6541461" cy="195935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76F16A7C-2A8C-892A-5F8C-CAB7070D0343}"/>
                </a:ext>
              </a:extLst>
            </p:cNvPr>
            <p:cNvSpPr/>
            <p:nvPr/>
          </p:nvSpPr>
          <p:spPr>
            <a:xfrm>
              <a:off x="7332376" y="2707357"/>
              <a:ext cx="4687873" cy="769542"/>
            </a:xfrm>
            <a:prstGeom prst="wedgeRoundRectCallout">
              <a:avLst>
                <a:gd name="adj1" fmla="val -62287"/>
                <a:gd name="adj2" fmla="val 19149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Tighter bunch spacing – shorter pulses – bunch-by-bunch IP feedback difficult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313484-9266-8777-9F62-0FF214FC6CA6}"/>
              </a:ext>
            </a:extLst>
          </p:cNvPr>
          <p:cNvGrpSpPr/>
          <p:nvPr/>
        </p:nvGrpSpPr>
        <p:grpSpPr>
          <a:xfrm>
            <a:off x="175386" y="4738380"/>
            <a:ext cx="11857854" cy="704080"/>
            <a:chOff x="162395" y="2707357"/>
            <a:chExt cx="11857854" cy="76954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51034E8-8120-909B-0E4C-1C1CBD3DC3C1}"/>
                </a:ext>
              </a:extLst>
            </p:cNvPr>
            <p:cNvSpPr/>
            <p:nvPr/>
          </p:nvSpPr>
          <p:spPr>
            <a:xfrm>
              <a:off x="162395" y="3126892"/>
              <a:ext cx="6541461" cy="195935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F9589683-9F7F-0009-FDED-A74C29DE2FFF}"/>
                </a:ext>
              </a:extLst>
            </p:cNvPr>
            <p:cNvSpPr/>
            <p:nvPr/>
          </p:nvSpPr>
          <p:spPr>
            <a:xfrm>
              <a:off x="7332376" y="2707357"/>
              <a:ext cx="4687873" cy="769542"/>
            </a:xfrm>
            <a:prstGeom prst="wedgeRoundRectCallout">
              <a:avLst>
                <a:gd name="adj1" fmla="val -62287"/>
                <a:gd name="adj2" fmla="val 19149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Smaller beam size to compensate for lower current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ED4F49-C469-D67E-54EE-260D5049A246}"/>
              </a:ext>
            </a:extLst>
          </p:cNvPr>
          <p:cNvSpPr txBox="1"/>
          <p:nvPr/>
        </p:nvSpPr>
        <p:spPr>
          <a:xfrm>
            <a:off x="423136" y="1025061"/>
            <a:ext cx="870625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ID78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7202657-5202-EB46-117D-38A716F1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4E644B-DA52-63AC-750C-73FAC9D5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reuse of the LHC tunnel</a:t>
            </a:r>
            <a:br>
              <a:rPr lang="en-US" dirty="0"/>
            </a:br>
            <a:r>
              <a:rPr lang="en-US" dirty="0"/>
              <a:t>LEP3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869C2-2665-B6A1-61A9-1C777043A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50BF4-EC62-AFC6-0447-CC7688AD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1295E79-A963-563B-994B-1F7A8AC4EF7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72" y="1783417"/>
            <a:ext cx="5258256" cy="398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C61935E-10F6-3CD7-359E-7C21085F089E}"/>
              </a:ext>
            </a:extLst>
          </p:cNvPr>
          <p:cNvSpPr txBox="1">
            <a:spLocks/>
          </p:cNvSpPr>
          <p:nvPr/>
        </p:nvSpPr>
        <p:spPr>
          <a:xfrm>
            <a:off x="407989" y="3947985"/>
            <a:ext cx="6037118" cy="22527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Bef>
                <a:spcPts val="600"/>
              </a:spcBef>
              <a:spcAft>
                <a:spcPts val="0"/>
              </a:spcAft>
              <a:buFont typeface="Arial" charset="0"/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ECE4D5D-516B-13A2-6BC2-494F5C243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8210" y="1098344"/>
            <a:ext cx="6355801" cy="4608511"/>
          </a:xfrm>
        </p:spPr>
        <p:txBody>
          <a:bodyPr/>
          <a:lstStyle/>
          <a:p>
            <a:pPr lvl="1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1"/>
                </a:solidFill>
              </a:rPr>
              <a:t>LEP3:</a:t>
            </a:r>
          </a:p>
          <a:p>
            <a:pPr marL="666750" lvl="1" indent="-342900">
              <a:spcBef>
                <a:spcPts val="60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</a:rPr>
              <a:t>Proposal to reuse the existing tunnel </a:t>
            </a: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 reduced civil engineering</a:t>
            </a:r>
          </a:p>
          <a:p>
            <a:pPr marL="666750" lvl="1" indent="-342900">
              <a:spcBef>
                <a:spcPts val="60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Constraints on the available space for RF cavities</a:t>
            </a:r>
          </a:p>
          <a:p>
            <a:pPr marL="666750" lvl="1" indent="-342900">
              <a:spcBef>
                <a:spcPts val="60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Max. synchrotron radiation power = 50 MW/beam</a:t>
            </a:r>
          </a:p>
          <a:p>
            <a:pPr marL="666750" lvl="1" indent="-342900">
              <a:spcBef>
                <a:spcPts val="60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Scaled design of FCC-ee (including injectors)</a:t>
            </a:r>
          </a:p>
          <a:p>
            <a:pPr marL="666750" lvl="1" indent="-342900">
              <a:spcBef>
                <a:spcPts val="600"/>
              </a:spcBef>
              <a:spcAft>
                <a:spcPts val="0"/>
              </a:spcAft>
            </a:pPr>
            <a:endParaRPr lang="en-GB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666750" lvl="1" indent="-342900">
              <a:spcBef>
                <a:spcPts val="600"/>
              </a:spcBef>
              <a:spcAft>
                <a:spcPts val="0"/>
              </a:spcAft>
            </a:pPr>
            <a:r>
              <a:rPr lang="en-GB" sz="2000" b="1" dirty="0">
                <a:solidFill>
                  <a:schemeClr val="tx1"/>
                </a:solidFill>
              </a:rPr>
              <a:t>Pre-conceptual design</a:t>
            </a:r>
            <a:r>
              <a:rPr lang="en-GB" sz="2000" dirty="0">
                <a:solidFill>
                  <a:schemeClr val="tx1"/>
                </a:solidFill>
              </a:rPr>
              <a:t> not yet validated by simulation studies to confirm performance (luminosity, power consumption, …)</a:t>
            </a:r>
          </a:p>
          <a:p>
            <a:pPr marL="666750" lvl="1" indent="-342900">
              <a:spcBef>
                <a:spcPts val="60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1"/>
                </a:solidFill>
              </a:rPr>
              <a:t>Large SC RF system, possible need for SC magnets, and high-energy booster installed in the same tunnel of the collider demand for integration studies to assess extent of the civil engineering</a:t>
            </a:r>
          </a:p>
          <a:p>
            <a:pPr marL="666750" lvl="1" indent="-342900">
              <a:spcBef>
                <a:spcPts val="600"/>
              </a:spcBef>
              <a:spcAft>
                <a:spcPts val="0"/>
              </a:spcAft>
            </a:pPr>
            <a:endParaRPr lang="en-GB" sz="24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C005F3-C603-768A-51B6-03467590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053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C35A90A-F7DC-DFD3-341F-9E1B99AA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reuse of the LHC tunnel</a:t>
            </a:r>
            <a:br>
              <a:rPr lang="en-US" dirty="0"/>
            </a:br>
            <a:r>
              <a:rPr lang="en-US" dirty="0"/>
              <a:t>LEP3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64A32-2A8E-2383-611C-1D53095C5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279D1-26B7-FE5B-6044-7FA798328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77BF90E1-6634-688E-19EA-DD82CCCD58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7862" b="39423"/>
          <a:stretch>
            <a:fillRect/>
          </a:stretch>
        </p:blipFill>
        <p:spPr bwMode="auto">
          <a:xfrm>
            <a:off x="407989" y="1538230"/>
            <a:ext cx="5891212" cy="395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4155C8-E353-4B45-6D23-38636A337B8D}"/>
              </a:ext>
            </a:extLst>
          </p:cNvPr>
          <p:cNvGrpSpPr/>
          <p:nvPr/>
        </p:nvGrpSpPr>
        <p:grpSpPr>
          <a:xfrm>
            <a:off x="363301" y="1620527"/>
            <a:ext cx="11637166" cy="426895"/>
            <a:chOff x="926790" y="2584485"/>
            <a:chExt cx="11408333" cy="4665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B1C1111-03CE-4493-A45B-3D765B9E09E9}"/>
                </a:ext>
              </a:extLst>
            </p:cNvPr>
            <p:cNvSpPr/>
            <p:nvPr/>
          </p:nvSpPr>
          <p:spPr>
            <a:xfrm>
              <a:off x="926790" y="2799568"/>
              <a:ext cx="5885577" cy="251503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27877222-9AB8-5FDE-99FE-90BC4FA83CB2}"/>
                </a:ext>
              </a:extLst>
            </p:cNvPr>
            <p:cNvSpPr/>
            <p:nvPr/>
          </p:nvSpPr>
          <p:spPr>
            <a:xfrm>
              <a:off x="7094573" y="2584485"/>
              <a:ext cx="5240550" cy="439503"/>
            </a:xfrm>
            <a:prstGeom prst="wedgeRoundRectCallout">
              <a:avLst>
                <a:gd name="adj1" fmla="val -55361"/>
                <a:gd name="adj2" fmla="val 8641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2 experiments as compared to 4 for FCC-ee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EA003A-32AC-E472-5416-F7C2C0B58A06}"/>
              </a:ext>
            </a:extLst>
          </p:cNvPr>
          <p:cNvGrpSpPr/>
          <p:nvPr/>
        </p:nvGrpSpPr>
        <p:grpSpPr>
          <a:xfrm>
            <a:off x="363302" y="2170645"/>
            <a:ext cx="11637165" cy="656089"/>
            <a:chOff x="927136" y="2766415"/>
            <a:chExt cx="11550486" cy="43950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686762-5849-2CC8-21F6-901A4A71BE4E}"/>
                </a:ext>
              </a:extLst>
            </p:cNvPr>
            <p:cNvSpPr/>
            <p:nvPr/>
          </p:nvSpPr>
          <p:spPr>
            <a:xfrm>
              <a:off x="927136" y="2854623"/>
              <a:ext cx="5958914" cy="273807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70ADC585-1906-F93A-1FE9-F9467B36F154}"/>
                </a:ext>
              </a:extLst>
            </p:cNvPr>
            <p:cNvSpPr/>
            <p:nvPr/>
          </p:nvSpPr>
          <p:spPr>
            <a:xfrm>
              <a:off x="7171772" y="2766415"/>
              <a:ext cx="5305850" cy="439503"/>
            </a:xfrm>
            <a:prstGeom prst="wedgeRoundRectCallout">
              <a:avLst>
                <a:gd name="adj1" fmla="val -55960"/>
                <a:gd name="adj2" fmla="val -16428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1/3.4 </a:t>
              </a:r>
              <a:r>
                <a:rPr lang="en-US" b="1" dirty="0">
                  <a:solidFill>
                    <a:srgbClr val="FFFF00"/>
                  </a:solidFill>
                  <a:latin typeface="Symbol" panose="05050102010706020507" pitchFamily="18" charset="2"/>
                </a:rPr>
                <a:t>r</a:t>
              </a:r>
              <a:r>
                <a:rPr lang="en-US" b="1" dirty="0">
                  <a:solidFill>
                    <a:srgbClr val="FFFF00"/>
                  </a:solidFill>
                </a:rPr>
                <a:t>/circumference of FCC-ee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C3FD12-74A1-8B92-FCD1-6B2F6B50DF02}"/>
              </a:ext>
            </a:extLst>
          </p:cNvPr>
          <p:cNvGrpSpPr/>
          <p:nvPr/>
        </p:nvGrpSpPr>
        <p:grpSpPr>
          <a:xfrm>
            <a:off x="363301" y="1989453"/>
            <a:ext cx="11637166" cy="402116"/>
            <a:chOff x="927135" y="2766415"/>
            <a:chExt cx="11550487" cy="43950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1CE32C7-6910-D90C-6E5A-7DE957D2FB9D}"/>
                </a:ext>
              </a:extLst>
            </p:cNvPr>
            <p:cNvSpPr/>
            <p:nvPr/>
          </p:nvSpPr>
          <p:spPr>
            <a:xfrm>
              <a:off x="927135" y="2829777"/>
              <a:ext cx="5958915" cy="251504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86351D8D-5AF5-88C0-D0A1-F2A7F584DDA7}"/>
                </a:ext>
              </a:extLst>
            </p:cNvPr>
            <p:cNvSpPr/>
            <p:nvPr/>
          </p:nvSpPr>
          <p:spPr>
            <a:xfrm>
              <a:off x="7171772" y="2766415"/>
              <a:ext cx="5305850" cy="439503"/>
            </a:xfrm>
            <a:prstGeom prst="wedgeRoundRectCallout">
              <a:avLst>
                <a:gd name="adj1" fmla="val -55960"/>
                <a:gd name="adj2" fmla="val -16428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Limited to 230 GeV </a:t>
              </a:r>
              <a:r>
                <a:rPr lang="en-US" b="1" dirty="0" err="1">
                  <a:solidFill>
                    <a:srgbClr val="FFFF00"/>
                  </a:solidFill>
                </a:rPr>
                <a:t>c.o.m.</a:t>
              </a:r>
              <a:r>
                <a:rPr lang="en-US" b="1" dirty="0">
                  <a:solidFill>
                    <a:srgbClr val="FFFF00"/>
                  </a:solidFill>
                </a:rPr>
                <a:t> energy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5BD22-96ED-1209-5958-DC7A0243C7E2}"/>
              </a:ext>
            </a:extLst>
          </p:cNvPr>
          <p:cNvGrpSpPr/>
          <p:nvPr/>
        </p:nvGrpSpPr>
        <p:grpSpPr>
          <a:xfrm>
            <a:off x="363301" y="3365459"/>
            <a:ext cx="11637166" cy="402116"/>
            <a:chOff x="927135" y="2766415"/>
            <a:chExt cx="11550487" cy="43950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1ED3216-5914-6336-929F-099FE28E747A}"/>
                </a:ext>
              </a:extLst>
            </p:cNvPr>
            <p:cNvSpPr/>
            <p:nvPr/>
          </p:nvSpPr>
          <p:spPr>
            <a:xfrm>
              <a:off x="927135" y="2829777"/>
              <a:ext cx="5958915" cy="251504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B1133E6-7315-26DD-B4B5-996ABB51BD79}"/>
                </a:ext>
              </a:extLst>
            </p:cNvPr>
            <p:cNvSpPr/>
            <p:nvPr/>
          </p:nvSpPr>
          <p:spPr>
            <a:xfrm>
              <a:off x="7171772" y="2766415"/>
              <a:ext cx="5305850" cy="439503"/>
            </a:xfrm>
            <a:prstGeom prst="wedgeRoundRectCallout">
              <a:avLst>
                <a:gd name="adj1" fmla="val -55960"/>
                <a:gd name="adj2" fmla="val -16428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Higher power deposition density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CCC9D7-1A0F-D41B-D311-C94137EF991E}"/>
              </a:ext>
            </a:extLst>
          </p:cNvPr>
          <p:cNvGrpSpPr/>
          <p:nvPr/>
        </p:nvGrpSpPr>
        <p:grpSpPr>
          <a:xfrm>
            <a:off x="363302" y="3606962"/>
            <a:ext cx="11637166" cy="402116"/>
            <a:chOff x="927135" y="2766415"/>
            <a:chExt cx="11550487" cy="43950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3EEC917-F62C-9ABF-912C-9502DCE08522}"/>
                </a:ext>
              </a:extLst>
            </p:cNvPr>
            <p:cNvSpPr/>
            <p:nvPr/>
          </p:nvSpPr>
          <p:spPr>
            <a:xfrm>
              <a:off x="927135" y="2829777"/>
              <a:ext cx="5958915" cy="251504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44D1B7C1-75B1-C46E-FE52-DE8039C9A01E}"/>
                </a:ext>
              </a:extLst>
            </p:cNvPr>
            <p:cNvSpPr/>
            <p:nvPr/>
          </p:nvSpPr>
          <p:spPr>
            <a:xfrm>
              <a:off x="7171772" y="2766415"/>
              <a:ext cx="5305850" cy="439503"/>
            </a:xfrm>
            <a:prstGeom prst="wedgeRoundRectCallout">
              <a:avLst>
                <a:gd name="adj1" fmla="val -55960"/>
                <a:gd name="adj2" fmla="val -16428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1/3.4 of FCC-ee current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9913E8-F519-E5CB-B6F6-DA3227BFDC3C}"/>
              </a:ext>
            </a:extLst>
          </p:cNvPr>
          <p:cNvGrpSpPr/>
          <p:nvPr/>
        </p:nvGrpSpPr>
        <p:grpSpPr>
          <a:xfrm>
            <a:off x="363301" y="4731997"/>
            <a:ext cx="11637166" cy="402116"/>
            <a:chOff x="927135" y="2766415"/>
            <a:chExt cx="11550487" cy="43950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352B09-CA32-C099-CF08-CA5FF74E2B53}"/>
                </a:ext>
              </a:extLst>
            </p:cNvPr>
            <p:cNvSpPr/>
            <p:nvPr/>
          </p:nvSpPr>
          <p:spPr>
            <a:xfrm>
              <a:off x="927135" y="2829777"/>
              <a:ext cx="5958915" cy="251504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F51FF491-1400-A67E-FFD9-4EAAE75D7080}"/>
                </a:ext>
              </a:extLst>
            </p:cNvPr>
            <p:cNvSpPr/>
            <p:nvPr/>
          </p:nvSpPr>
          <p:spPr>
            <a:xfrm>
              <a:off x="7171772" y="2766415"/>
              <a:ext cx="5305850" cy="439503"/>
            </a:xfrm>
            <a:prstGeom prst="wedgeRoundRectCallout">
              <a:avLst>
                <a:gd name="adj1" fmla="val -55960"/>
                <a:gd name="adj2" fmla="val -16428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1/5-1/3 of FCC-ee luminosity/IP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60A9CD9-8A54-6830-AAFF-98814ECF8AD9}"/>
              </a:ext>
            </a:extLst>
          </p:cNvPr>
          <p:cNvSpPr txBox="1"/>
          <p:nvPr/>
        </p:nvSpPr>
        <p:spPr>
          <a:xfrm>
            <a:off x="8457008" y="5765478"/>
            <a:ext cx="870625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ID188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F1D205-E8F0-E065-F794-A4E54E823DFD}"/>
              </a:ext>
            </a:extLst>
          </p:cNvPr>
          <p:cNvSpPr txBox="1"/>
          <p:nvPr/>
        </p:nvSpPr>
        <p:spPr>
          <a:xfrm>
            <a:off x="1965619" y="5614930"/>
            <a:ext cx="2567880" cy="64633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Power consumption 200-250 MW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1D244C-6441-A377-EF9E-506F1979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99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A6602-0359-C6A6-1451-637BFED71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40E05-BE52-CF86-416C-6B1D914F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luminosity/electricity </a:t>
            </a:r>
            <a:br>
              <a:rPr lang="en-US" dirty="0"/>
            </a:br>
            <a:r>
              <a:rPr lang="en-US" dirty="0"/>
              <a:t>consumption: e</a:t>
            </a:r>
            <a:r>
              <a:rPr lang="en-US" baseline="30000" dirty="0"/>
              <a:t>+</a:t>
            </a:r>
            <a:r>
              <a:rPr lang="en-US" dirty="0"/>
              <a:t>/e</a:t>
            </a:r>
            <a:r>
              <a:rPr lang="en-US" baseline="30000" dirty="0"/>
              <a:t>-</a:t>
            </a:r>
            <a:r>
              <a:rPr lang="en-US" dirty="0"/>
              <a:t> colliders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42B85-A472-1C33-F9E1-9391E840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BB4C8-7B96-BD85-E694-8D89BE856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9B610F7-CE3A-C305-082B-53BF0B1C6113}"/>
              </a:ext>
            </a:extLst>
          </p:cNvPr>
          <p:cNvSpPr txBox="1">
            <a:spLocks/>
          </p:cNvSpPr>
          <p:nvPr/>
        </p:nvSpPr>
        <p:spPr>
          <a:xfrm>
            <a:off x="407989" y="3947985"/>
            <a:ext cx="6037118" cy="22527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Bef>
                <a:spcPts val="600"/>
              </a:spcBef>
              <a:spcAft>
                <a:spcPts val="0"/>
              </a:spcAft>
              <a:buFont typeface="Arial" charset="0"/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99727-3219-921C-DE8A-C800B7077111}"/>
              </a:ext>
            </a:extLst>
          </p:cNvPr>
          <p:cNvSpPr txBox="1"/>
          <p:nvPr/>
        </p:nvSpPr>
        <p:spPr>
          <a:xfrm>
            <a:off x="10672233" y="5728031"/>
            <a:ext cx="870625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ID281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54FAC0-C842-43FE-6780-F604E085D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300" y="1592263"/>
            <a:ext cx="7899400" cy="46085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61AA43-FEF3-5198-F664-7447713C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04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20E4C8-3ABD-D75E-837B-3DA20C495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Strategy for </a:t>
            </a:r>
            <a:br>
              <a:rPr lang="en-US" dirty="0"/>
            </a:br>
            <a:r>
              <a:rPr lang="en-US" dirty="0"/>
              <a:t>Particle Physics (ESPP)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D4F8E8-D3D1-529E-F4E8-AF5DEDC32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533" y="2011680"/>
            <a:ext cx="11195665" cy="41890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Cornerstone of Europe’s decision-making process for the long-term future of the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Formed through a broad consultation of the particle physics community.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In March 2024, the CERN Council launched the process for the third update of the Strategy. The previous ones were completed in 2013 and 2020.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529FE-8607-EC97-49B2-F989EA03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7C9DA-1A1A-0CAE-8059-17158356F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753F12-A182-4728-7E71-10E3C45B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55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C082E-DF4C-46CF-F384-E006BA621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6FD747-FDC9-8D66-FE07-7C193DC7D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reuse of the LHC tunnel</a:t>
            </a:r>
            <a:br>
              <a:rPr lang="en-US" dirty="0"/>
            </a:br>
            <a:r>
              <a:rPr lang="en-US" dirty="0" err="1"/>
              <a:t>LHeC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FB72D-A5A5-7DCC-74DC-E0912174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1F9CE-A3FF-A165-CC3F-66F9BC78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2B385E9-104D-175D-5B54-6B22EB414604}"/>
              </a:ext>
            </a:extLst>
          </p:cNvPr>
          <p:cNvSpPr txBox="1">
            <a:spLocks/>
          </p:cNvSpPr>
          <p:nvPr/>
        </p:nvSpPr>
        <p:spPr>
          <a:xfrm>
            <a:off x="407989" y="3947985"/>
            <a:ext cx="6037118" cy="22527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Bef>
                <a:spcPts val="600"/>
              </a:spcBef>
              <a:spcAft>
                <a:spcPts val="0"/>
              </a:spcAft>
              <a:buFont typeface="Arial" charset="0"/>
              <a:buNone/>
            </a:pP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9" name="Content Placeholder 14" descr="A diagram of a nuclear reactor&#10;&#10;AI-generated content may be incorrect.">
            <a:extLst>
              <a:ext uri="{FF2B5EF4-FFF2-40B4-BE49-F238E27FC236}">
                <a16:creationId xmlns:a16="http://schemas.microsoft.com/office/drawing/2014/main" id="{E20758FA-98CD-7A47-71AD-A8935C739A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41" y="2329503"/>
            <a:ext cx="5616575" cy="3692529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3709DA-994F-2AB8-71B5-D55F30B45402}"/>
              </a:ext>
            </a:extLst>
          </p:cNvPr>
          <p:cNvSpPr txBox="1"/>
          <p:nvPr/>
        </p:nvSpPr>
        <p:spPr>
          <a:xfrm>
            <a:off x="3968722" y="5881696"/>
            <a:ext cx="1592525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FF00"/>
                </a:solidFill>
              </a:rPr>
              <a:t>HL-LHC – 7 TeV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418F71-C636-86E9-1057-DC514B9754EA}"/>
              </a:ext>
            </a:extLst>
          </p:cNvPr>
          <p:cNvSpPr txBox="1"/>
          <p:nvPr/>
        </p:nvSpPr>
        <p:spPr>
          <a:xfrm>
            <a:off x="2098761" y="1348163"/>
            <a:ext cx="2008161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Schematic view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2EF2642-F5F8-B3D6-239C-18EEDA888B49}"/>
              </a:ext>
            </a:extLst>
          </p:cNvPr>
          <p:cNvSpPr/>
          <p:nvPr/>
        </p:nvSpPr>
        <p:spPr>
          <a:xfrm>
            <a:off x="3187326" y="2329502"/>
            <a:ext cx="2147586" cy="303387"/>
          </a:xfrm>
          <a:prstGeom prst="wedgeRoundRectCallout">
            <a:avLst>
              <a:gd name="adj1" fmla="val -90409"/>
              <a:gd name="adj2" fmla="val 148805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FFFF00"/>
                </a:solidFill>
              </a:rPr>
              <a:t>1/3 LHC circumference</a:t>
            </a:r>
          </a:p>
        </p:txBody>
      </p:sp>
      <p:graphicFrame>
        <p:nvGraphicFramePr>
          <p:cNvPr id="26" name="Content Placeholder 8">
            <a:extLst>
              <a:ext uri="{FF2B5EF4-FFF2-40B4-BE49-F238E27FC236}">
                <a16:creationId xmlns:a16="http://schemas.microsoft.com/office/drawing/2014/main" id="{9F9778F5-1AFB-33ED-5F94-22FDF8DD0C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694598"/>
              </p:ext>
            </p:extLst>
          </p:nvPr>
        </p:nvGraphicFramePr>
        <p:xfrm>
          <a:off x="5661120" y="1477589"/>
          <a:ext cx="3049812" cy="3436640"/>
        </p:xfrm>
        <a:graphic>
          <a:graphicData uri="http://schemas.openxmlformats.org/drawingml/2006/table">
            <a:tbl>
              <a:tblPr firstRow="1" bandRow="1"/>
              <a:tblGrid>
                <a:gridCol w="304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8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Beam Energy [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Luminosity [10</a:t>
                      </a:r>
                      <a:r>
                        <a:rPr lang="en-US" sz="1600" baseline="30000" dirty="0">
                          <a:solidFill>
                            <a:schemeClr val="bg1"/>
                          </a:solidFill>
                        </a:rPr>
                        <a:t>34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US" sz="1600" baseline="30000" dirty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1600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Normalized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emittance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ge</a:t>
                      </a:r>
                      <a:r>
                        <a:rPr lang="en-US" sz="16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m]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Beta Function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6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[m]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Beam size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6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m] 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Beam Current @ IP [mA]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Bunch Spacing @ IP [ns]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Bunch Population [10</a:t>
                      </a:r>
                      <a:r>
                        <a:rPr lang="en-US" sz="1600" baseline="30000" dirty="0">
                          <a:solidFill>
                            <a:schemeClr val="bg1"/>
                          </a:solidFill>
                        </a:rPr>
                        <a:t>11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Bunch charge [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</a:rPr>
                        <a:t>nC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8047C2-65E3-7849-5B6A-7980577F3296}"/>
                  </a:ext>
                </a:extLst>
              </p:cNvPr>
              <p:cNvSpPr txBox="1"/>
              <p:nvPr/>
            </p:nvSpPr>
            <p:spPr>
              <a:xfrm>
                <a:off x="6372747" y="1606814"/>
                <a:ext cx="1451393" cy="38472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867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1867" b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</m:rad>
                  </m:oMath>
                </a14:m>
                <a:r>
                  <a:rPr lang="en-GB" sz="1867" b="1" dirty="0">
                    <a:solidFill>
                      <a:srgbClr val="FFFF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=1.18 TeV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8047C2-65E3-7849-5B6A-7980577F3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747" y="1606814"/>
                <a:ext cx="1451393" cy="384721"/>
              </a:xfrm>
              <a:prstGeom prst="rect">
                <a:avLst/>
              </a:prstGeom>
              <a:blipFill>
                <a:blip r:embed="rId3"/>
                <a:stretch>
                  <a:fillRect t="-6349" r="-2101" b="-253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Content Placeholder 8">
            <a:extLst>
              <a:ext uri="{FF2B5EF4-FFF2-40B4-BE49-F238E27FC236}">
                <a16:creationId xmlns:a16="http://schemas.microsoft.com/office/drawing/2014/main" id="{7DE8AA0A-FBD2-4DA4-76B6-5CDD73596C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591791"/>
              </p:ext>
            </p:extLst>
          </p:nvPr>
        </p:nvGraphicFramePr>
        <p:xfrm>
          <a:off x="8710932" y="1473069"/>
          <a:ext cx="1920000" cy="3436642"/>
        </p:xfrm>
        <a:graphic>
          <a:graphicData uri="http://schemas.openxmlformats.org/drawingml/2006/table">
            <a:tbl>
              <a:tblPr firstRow="1" bandRow="1"/>
              <a:tblGrid>
                <a:gridCol w="9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42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</a:rPr>
                        <a:t>LHeC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51435" marR="51435" marT="25718" marB="2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68580" marR="68580" marT="34291" marB="3429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68580" marR="68580" marT="34291" marB="3429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015585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7000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421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2.3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200" b="1" dirty="0"/>
                    </a:p>
                  </a:txBody>
                  <a:tcPr marL="51435" marR="51435" marT="25718" marB="2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20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0.07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0.1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1100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 marL="68580" marR="68580" marT="34291" marB="3429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25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2.2</a:t>
                      </a:r>
                      <a:endParaRPr lang="en-US" sz="16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0055A0"/>
                          </a:solidFill>
                        </a:rPr>
                        <a:t>0.078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4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1.24</a:t>
                      </a:r>
                    </a:p>
                  </a:txBody>
                  <a:tcPr marL="68580" marR="68580" marT="34291" marB="3429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4A1EF4DD-A500-F88D-E40B-AF5D20EAFC14}"/>
              </a:ext>
            </a:extLst>
          </p:cNvPr>
          <p:cNvGrpSpPr/>
          <p:nvPr/>
        </p:nvGrpSpPr>
        <p:grpSpPr>
          <a:xfrm>
            <a:off x="10723419" y="2632889"/>
            <a:ext cx="1468582" cy="729345"/>
            <a:chOff x="10723419" y="2632889"/>
            <a:chExt cx="1468582" cy="7293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382A8EC8-8AA2-5546-B6FE-719992AA7BD6}"/>
                </a:ext>
              </a:extLst>
            </p:cNvPr>
            <p:cNvSpPr/>
            <p:nvPr/>
          </p:nvSpPr>
          <p:spPr>
            <a:xfrm>
              <a:off x="10831483" y="2632889"/>
              <a:ext cx="1223137" cy="729345"/>
            </a:xfrm>
            <a:prstGeom prst="wedgeRoundRectCallout">
              <a:avLst>
                <a:gd name="adj1" fmla="val -92335"/>
                <a:gd name="adj2" fmla="val 113473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rgbClr val="FFFF00"/>
                  </a:solidFill>
                </a:rPr>
                <a:t>2.5 GW beam power</a:t>
              </a:r>
            </a:p>
          </p:txBody>
        </p:sp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1BA54745-6949-E63B-1020-4662A6A4537C}"/>
                </a:ext>
              </a:extLst>
            </p:cNvPr>
            <p:cNvSpPr/>
            <p:nvPr/>
          </p:nvSpPr>
          <p:spPr>
            <a:xfrm>
              <a:off x="10723419" y="2632889"/>
              <a:ext cx="1468582" cy="729345"/>
            </a:xfrm>
            <a:prstGeom prst="wedgeRoundRectCallout">
              <a:avLst>
                <a:gd name="adj1" fmla="val -75013"/>
                <a:gd name="adj2" fmla="val -103080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rgbClr val="FFFF00"/>
                  </a:solidFill>
                </a:rPr>
                <a:t>2.5 GW beam power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06495" y="5077830"/>
            <a:ext cx="4343049" cy="954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867" b="1" dirty="0">
                <a:solidFill>
                  <a:srgbClr val="FFFF00"/>
                </a:solidFill>
              </a:rPr>
              <a:t>HL-LHC proton beam parameters</a:t>
            </a:r>
          </a:p>
          <a:p>
            <a:pPr algn="ctr"/>
            <a:r>
              <a:rPr lang="en-GB" sz="1867" b="1" dirty="0">
                <a:solidFill>
                  <a:srgbClr val="FFFF00"/>
                </a:solidFill>
              </a:rPr>
              <a:t>Very low beta functions at the IP!</a:t>
            </a:r>
          </a:p>
          <a:p>
            <a:pPr algn="ctr"/>
            <a:r>
              <a:rPr lang="en-GB" sz="1867" b="1" dirty="0">
                <a:solidFill>
                  <a:srgbClr val="FFFF00"/>
                </a:solidFill>
              </a:rPr>
              <a:t>50 mA e</a:t>
            </a:r>
            <a:r>
              <a:rPr lang="en-GB" sz="1867" b="1" baseline="30000" dirty="0">
                <a:solidFill>
                  <a:srgbClr val="FFFF00"/>
                </a:solidFill>
              </a:rPr>
              <a:t>-</a:t>
            </a:r>
            <a:r>
              <a:rPr lang="en-GB" sz="1867" b="1" dirty="0">
                <a:solidFill>
                  <a:srgbClr val="FFFF00"/>
                </a:solidFill>
              </a:rPr>
              <a:t> current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EBCF75-D953-E2D8-C91E-90F253474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87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733" dirty="0"/>
              <a:t>Energy Recovery Linac</a:t>
            </a:r>
            <a:endParaRPr lang="en-US" sz="3733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000" b="0" dirty="0">
                <a:solidFill>
                  <a:schemeClr val="tx1"/>
                </a:solidFill>
              </a:rPr>
              <a:t>50 GeV acceleration with Recirculating Linacs</a:t>
            </a:r>
          </a:p>
          <a:p>
            <a:endParaRPr lang="en-GB" sz="2000" b="0" dirty="0">
              <a:solidFill>
                <a:schemeClr val="tx1"/>
              </a:solidFill>
            </a:endParaRPr>
          </a:p>
          <a:p>
            <a:r>
              <a:rPr lang="en-GB" sz="2000" b="0" dirty="0">
                <a:solidFill>
                  <a:schemeClr val="tx1"/>
                </a:solidFill>
              </a:rPr>
              <a:t>Three accelerating passes through each of the two ~9 GeV linacs</a:t>
            </a:r>
          </a:p>
          <a:p>
            <a:endParaRPr lang="en-GB" sz="2000" b="0" dirty="0">
              <a:solidFill>
                <a:schemeClr val="tx1"/>
              </a:solidFill>
            </a:endParaRPr>
          </a:p>
          <a:p>
            <a:r>
              <a:rPr lang="en-GB" sz="2000" b="0" dirty="0">
                <a:solidFill>
                  <a:schemeClr val="tx1"/>
                </a:solidFill>
              </a:rPr>
              <a:t>RF systems (at twice the LINAC frequency) to compensate for the synchrotron radiation loss in the arcs</a:t>
            </a:r>
          </a:p>
          <a:p>
            <a:endParaRPr lang="en-GB" sz="2667" dirty="0"/>
          </a:p>
        </p:txBody>
      </p:sp>
      <p:pic>
        <p:nvPicPr>
          <p:cNvPr id="9" name="Content Placeholder 8" descr="A diagram of a computer&#10;&#10;AI-generated content may be incorrect.">
            <a:extLst>
              <a:ext uri="{FF2B5EF4-FFF2-40B4-BE49-F238E27FC236}">
                <a16:creationId xmlns:a16="http://schemas.microsoft.com/office/drawing/2014/main" id="{FC89C126-019B-397A-FC60-2D0ED5A9DC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455" y="2175721"/>
            <a:ext cx="5411638" cy="2471675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10736-FABA-BBE7-ED1E-96E225EE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4D2B00-8400-D0E3-25CB-BE8778A3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10626214" y="217572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699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867" tIns="33339" rIns="67867" bIns="33339" anchor="ctr"/>
          <a:lstStyle/>
          <a:p>
            <a:endParaRPr lang="en-US" sz="1351"/>
          </a:p>
        </p:txBody>
      </p:sp>
      <p:sp>
        <p:nvSpPr>
          <p:cNvPr id="21" name="Rectangle 20"/>
          <p:cNvSpPr/>
          <p:nvPr/>
        </p:nvSpPr>
        <p:spPr bwMode="auto">
          <a:xfrm>
            <a:off x="7269602" y="3411559"/>
            <a:ext cx="479823" cy="14550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 rot="18220605" flipV="1">
            <a:off x="10368590" y="3510091"/>
            <a:ext cx="1882668" cy="661907"/>
          </a:xfrm>
          <a:custGeom>
            <a:avLst/>
            <a:gdLst>
              <a:gd name="connsiteX0" fmla="*/ 0 w 5092700"/>
              <a:gd name="connsiteY0" fmla="*/ 840131 h 840131"/>
              <a:gd name="connsiteX1" fmla="*/ 1308100 w 5092700"/>
              <a:gd name="connsiteY1" fmla="*/ 332131 h 840131"/>
              <a:gd name="connsiteX2" fmla="*/ 3060700 w 5092700"/>
              <a:gd name="connsiteY2" fmla="*/ 27331 h 840131"/>
              <a:gd name="connsiteX3" fmla="*/ 5092700 w 5092700"/>
              <a:gd name="connsiteY3" fmla="*/ 14631 h 840131"/>
              <a:gd name="connsiteX4" fmla="*/ 5092700 w 5092700"/>
              <a:gd name="connsiteY4" fmla="*/ 14631 h 84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700" h="840131">
                <a:moveTo>
                  <a:pt x="0" y="840131"/>
                </a:moveTo>
                <a:cubicBezTo>
                  <a:pt x="398991" y="653864"/>
                  <a:pt x="797983" y="467598"/>
                  <a:pt x="1308100" y="332131"/>
                </a:cubicBezTo>
                <a:cubicBezTo>
                  <a:pt x="1818217" y="196664"/>
                  <a:pt x="3060700" y="27331"/>
                  <a:pt x="3060700" y="27331"/>
                </a:cubicBezTo>
                <a:cubicBezTo>
                  <a:pt x="3691467" y="-25586"/>
                  <a:pt x="5092700" y="14631"/>
                  <a:pt x="5092700" y="14631"/>
                </a:cubicBezTo>
                <a:lnTo>
                  <a:pt x="5092700" y="14631"/>
                </a:lnTo>
              </a:path>
            </a:pathLst>
          </a:custGeom>
          <a:noFill/>
          <a:ln w="34925" cap="flat" cmpd="sng" algn="ctr">
            <a:solidFill>
              <a:srgbClr val="FF0000"/>
            </a:solidFill>
            <a:prstDash val="solid"/>
            <a:round/>
            <a:headEnd type="stealth" w="lg" len="lg"/>
            <a:tailEnd type="none" w="sm" len="sm"/>
          </a:ln>
          <a:effectLst/>
        </p:spPr>
        <p:txBody>
          <a:bodyPr rot="10800000" vert="eaVert" wrap="non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74689" y="5488022"/>
            <a:ext cx="5196511" cy="37965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867" b="1" dirty="0">
                <a:solidFill>
                  <a:srgbClr val="FFFF00"/>
                </a:solidFill>
              </a:rPr>
              <a:t>Animation from A. Bogacz (</a:t>
            </a:r>
            <a:r>
              <a:rPr lang="en-GB" sz="1867" b="1" dirty="0" err="1">
                <a:solidFill>
                  <a:srgbClr val="FFFF00"/>
                </a:solidFill>
              </a:rPr>
              <a:t>JLab</a:t>
            </a:r>
            <a:r>
              <a:rPr lang="en-GB" sz="1867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65102" y="2862773"/>
            <a:ext cx="411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p</a:t>
            </a:r>
            <a:endParaRPr lang="en-GB" sz="2400" baseline="300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30C11-434F-D734-D3A0-A32AE9745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0625 L -0.01406 0.0081 L -0.02369 0.01366 L -0.03385 0.02083 L -0.04101 0.02685 L -0.05143 0.03032 L -0.27656 0.02685 L -0.29296 0.02639 L -0.3013 0.02754 L -0.31145 0.03241 L -0.32448 0.04028 L -0.3276 0.04444 L -0.33645 0.05602 L -0.34674 0.07361 L -0.35195 0.09166 L -0.35859 0.11713 L -0.36171 0.15694 L -0.35924 0.19166 L -0.35599 0.21759 L -0.35156 0.23796 L -0.34401 0.26435 L -0.33776 0.28009 L -0.32682 0.29815 L -0.31718 0.3044 L -0.30494 0.31481 L -0.29609 0.31852 L -0.26953 0.31805 L -0.05924 0.32222 L 0.00808 0.29514 L 0.02461 0.28518 L 0.0362 0.27592 L 0.0474 0.26389 L 0.05469 0.25416 L 0.06263 0.23796 L 0.07006 0.21389 L 0.07422 0.19444 L 0.07579 0.17315 L 0.07709 0.15926 L 0.07526 0.14305 L 0.07396 0.12963 L 0.07201 0.11921 L 0.06836 0.10416 L 0.0625 0.08472 L 0.06472 0.09213 L 0.05938 0.07778 L 0.05599 0.07199 L 0.05326 0.06458 L 0.04766 0.05694 L 0.03412 0.04514 L 0.02761 0.04074 L 0.02188 0.0375 L 0.01198 0.0331 L -0.00859 0.03241 L -0.01562 0.0331 L -0.2763 0.03032 L -0.2957 0.02592 L -0.30351 0.02847 L -0.31497 0.03495 L -0.32278 0.03866 L -0.33281 0.05231 L -0.34114 0.07546 L -0.34948 0.10069 L -0.35442 0.11828 L -0.35872 0.14699 L -0.36132 0.17037 L -0.35781 0.21296 L -0.35078 0.24699 L -0.34453 0.26759 L -0.32994 0.28889 L -0.31953 0.30278 L -0.3052 0.31111 L -0.29609 0.31736 L -0.27109 0.32014 L -0.06601 0.31944 L -0.05963 0.31944 L 0.00808 0.29259 L 0.02266 0.28403 L 0.03334 0.27453 L 0.04141 0.26666 L 0.0461 0.26065 L 0.05482 0.24815 L 0.06107 0.23403 L 0.06849 0.21111 L 0.07266 0.18611 L 0.0737 0.16273 L 0.07292 0.1412 L 0.06993 0.12268 L 0.06472 0.09907 L 0.05756 0.08055 L 0.05118 0.06713 L 0.04115 0.0537 L 0.04089 0.05 L 0.03516 0.04259 L 0.02422 0.03518 L 0.01276 0.0287 L 0.00469 0.02778 L -0.2763 0.0331 L -0.29375 0.0331 L -0.3125 0.03842 L -0.33164 0.05879 L -0.34401 0.08773 L -0.35494 0.11296 L -0.35442 0.12222 L -0.35768 0.15185 L -0.36067 0.18217 L -0.36067 0.21736 L -0.35703 0.23866 L -0.34557 0.27407 L -0.33789 0.29166 L -0.32382 0.30648 L -0.31067 0.31643 L -0.29765 0.32176 L -0.2707 0.32407 L -0.01757 0.31991 " pathEditMode="fixed" rAng="0" ptsTypes="AAAAAAAAAAAAAAAAAAAAAAAAAAAAAAAAAAAAAAAAAAAAAAAAAAAAAAAAAAAAAAAAAA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6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733" dirty="0"/>
              <a:t>Energy Recovery Linac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267" b="0" dirty="0">
                <a:solidFill>
                  <a:schemeClr val="tx1"/>
                </a:solidFill>
              </a:rPr>
              <a:t>1/2 RF wave length shift on return arc following the collision</a:t>
            </a:r>
          </a:p>
          <a:p>
            <a:endParaRPr lang="en-GB" dirty="0"/>
          </a:p>
        </p:txBody>
      </p:sp>
      <p:pic>
        <p:nvPicPr>
          <p:cNvPr id="8" name="Content Placeholder 8" descr="A diagram of a computer&#10;&#10;AI-generated content may be incorrect.">
            <a:extLst>
              <a:ext uri="{FF2B5EF4-FFF2-40B4-BE49-F238E27FC236}">
                <a16:creationId xmlns:a16="http://schemas.microsoft.com/office/drawing/2014/main" id="{9FF5F0C1-A694-A181-7F3E-40EEDE1B34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73036" y="2176586"/>
            <a:ext cx="5411638" cy="2471675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7C69F-8D6F-FAC8-224E-D0B1A8B61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9A106-1D3D-8F19-3FF6-CE38C52FF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9635277" y="4361977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699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867" tIns="33339" rIns="67867" bIns="33339" anchor="ctr"/>
          <a:lstStyle/>
          <a:p>
            <a:endParaRPr lang="en-US" sz="1351"/>
          </a:p>
        </p:txBody>
      </p:sp>
      <p:sp>
        <p:nvSpPr>
          <p:cNvPr id="16" name="Rectangle 15"/>
          <p:cNvSpPr/>
          <p:nvPr/>
        </p:nvSpPr>
        <p:spPr bwMode="auto">
          <a:xfrm>
            <a:off x="8933298" y="3678623"/>
            <a:ext cx="352425" cy="14550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9855026" y="3949583"/>
            <a:ext cx="571500" cy="14550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84805" y="3130433"/>
            <a:ext cx="479823" cy="14550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83204" y="5406647"/>
            <a:ext cx="4461741" cy="37965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867" b="1" dirty="0">
                <a:solidFill>
                  <a:srgbClr val="FFFF00"/>
                </a:solidFill>
              </a:rPr>
              <a:t>Animation from A. Bogacz (</a:t>
            </a:r>
            <a:r>
              <a:rPr lang="en-GB" sz="1867" b="1" dirty="0" err="1">
                <a:solidFill>
                  <a:srgbClr val="FFFF00"/>
                </a:solidFill>
              </a:rPr>
              <a:t>JLab</a:t>
            </a:r>
            <a:r>
              <a:rPr lang="en-GB" sz="1867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3E98C-A770-1EFF-9F58-C4D2423D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3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1 0.00047 C 0.00574 0.00047 0.01147 0.00047 0.01772 -0.00015 C 0.0238 -0.00107 0.03352 -0.002 0.04012 -0.00416 C 0.04637 -0.00632 0.05071 -0.00817 0.05661 -0.01342 C 0.06234 -0.01836 0.06963 -0.027 0.07467 -0.03471 C 0.07988 -0.04243 0.0837 -0.05015 0.08717 -0.05941 C 0.09081 -0.06866 0.09446 -0.08163 0.09654 -0.09058 C 0.0988 -0.09922 0.09949 -0.10447 0.10019 -0.11218 C 0.1014 -0.12021 0.10227 -0.12947 0.10262 -0.1378 C 0.10279 -0.14583 0.10262 -0.15478 0.10262 -0.16157 C 0.10262 -0.16836 0.10262 -0.17206 0.10227 -0.17854 C 0.10158 -0.18502 0.10019 -0.19459 0.09915 -0.20015 C 0.09828 -0.20601 0.09741 -0.20971 0.09637 -0.21373 C 0.09533 -0.21805 0.09394 -0.22175 0.09307 -0.22576 C 0.09186 -0.22947 0.09081 -0.23379 0.08943 -0.23749 C 0.08821 -0.2412 0.08647 -0.24428 0.08456 -0.24829 C 0.08248 -0.25262 0.0804 -0.25755 0.07745 -0.26249 C 0.07449 -0.26712 0.06963 -0.27299 0.06651 -0.27669 C 0.06338 -0.28008 0.06182 -0.28163 0.05887 -0.28379 C 0.05574 -0.28595 0.05279 -0.2878 0.0488 -0.28965 C 0.04481 -0.2912 0.03943 -0.29305 0.03526 -0.29366 C 0.03127 -0.29459 0.03526 -0.29459 0.02345 -0.29428 C 0.01182 -0.29397 -0.02255 -0.29243 -0.03436 -0.29212 " pathEditMode="fixed" rAng="0" ptsTypes="AAAAAAAAAAAAAAAAAAAAAAA">
                                      <p:cBhvr>
                                        <p:cTn id="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 descr="A diagram of a computer&#10;&#10;AI-generated content may be incorrect.">
            <a:extLst>
              <a:ext uri="{FF2B5EF4-FFF2-40B4-BE49-F238E27FC236}">
                <a16:creationId xmlns:a16="http://schemas.microsoft.com/office/drawing/2014/main" id="{CE936947-774F-166B-9D9D-082C277DB41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689483" y="2114707"/>
            <a:ext cx="5338800" cy="2458800"/>
          </a:xfrm>
          <a:prstGeom prst="rect">
            <a:avLst/>
          </a:prstGeom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/>
              <a:t>Energy Recovery Linac</a:t>
            </a:r>
            <a:endParaRPr lang="en-US" sz="3200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sz="2267" b="0" dirty="0">
                <a:solidFill>
                  <a:schemeClr val="tx1"/>
                </a:solidFill>
              </a:rPr>
              <a:t>50 GeV deceleration with Recirculating Linacs</a:t>
            </a:r>
          </a:p>
          <a:p>
            <a:pPr>
              <a:lnSpc>
                <a:spcPct val="120000"/>
              </a:lnSpc>
            </a:pPr>
            <a:r>
              <a:rPr lang="en-GB" sz="2267" b="0" dirty="0">
                <a:solidFill>
                  <a:schemeClr val="tx1"/>
                </a:solidFill>
              </a:rPr>
              <a:t>Three decelerating passes through each of the two linacs (energy recovery) </a:t>
            </a:r>
            <a:r>
              <a:rPr lang="en-GB" sz="2267" b="0" dirty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GB" sz="2400" b="0" dirty="0">
                <a:solidFill>
                  <a:schemeClr val="tx1"/>
                </a:solidFill>
              </a:rPr>
              <a:t>Q</a:t>
            </a:r>
            <a:r>
              <a:rPr lang="en-GB" sz="2400" b="0" baseline="-25000" dirty="0">
                <a:solidFill>
                  <a:schemeClr val="tx1"/>
                </a:solidFill>
              </a:rPr>
              <a:t>0</a:t>
            </a:r>
            <a:r>
              <a:rPr lang="en-GB" sz="2400" b="0" dirty="0">
                <a:solidFill>
                  <a:schemeClr val="tx1"/>
                </a:solidFill>
              </a:rPr>
              <a:t> &gt; 10</a:t>
            </a:r>
            <a:r>
              <a:rPr lang="en-GB" sz="2400" b="0" baseline="30000" dirty="0">
                <a:solidFill>
                  <a:schemeClr val="tx1"/>
                </a:solidFill>
              </a:rPr>
              <a:t>10</a:t>
            </a:r>
            <a:r>
              <a:rPr lang="en-GB" sz="2400" b="0" dirty="0">
                <a:solidFill>
                  <a:schemeClr val="tx1"/>
                </a:solidFill>
              </a:rPr>
              <a:t> for high recovery efficiency and low cryogenic cooling power</a:t>
            </a:r>
            <a:endParaRPr lang="en-GB" sz="2267" b="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2267" b="0" dirty="0">
                <a:solidFill>
                  <a:schemeClr val="tx1"/>
                </a:solidFill>
              </a:rPr>
              <a:t>Beam dump at injection energy</a:t>
            </a:r>
          </a:p>
          <a:p>
            <a:pPr>
              <a:lnSpc>
                <a:spcPct val="120000"/>
              </a:lnSpc>
            </a:pPr>
            <a:r>
              <a:rPr lang="en-GB" sz="2400" b="0" dirty="0">
                <a:solidFill>
                  <a:schemeClr val="tx1"/>
                </a:solidFill>
              </a:rPr>
              <a:t>Circulating bunches = 6 × colliding bunches</a:t>
            </a:r>
          </a:p>
          <a:p>
            <a:pPr>
              <a:lnSpc>
                <a:spcPct val="120000"/>
              </a:lnSpc>
            </a:pPr>
            <a:endParaRPr lang="en-GB" sz="2133" b="0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259DA7-BB2B-980B-1D19-ECD6FB62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0253D-6674-040E-078E-68229386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0459411" y="2296601"/>
            <a:ext cx="144000" cy="144000"/>
          </a:xfrm>
          <a:prstGeom prst="ellipse">
            <a:avLst/>
          </a:prstGeom>
          <a:solidFill>
            <a:srgbClr val="00B0F0"/>
          </a:solidFill>
          <a:ln w="12699">
            <a:solidFill>
              <a:srgbClr val="00B0F0"/>
            </a:solidFill>
            <a:round/>
            <a:headEnd/>
            <a:tailEnd/>
          </a:ln>
        </p:spPr>
        <p:txBody>
          <a:bodyPr lIns="67867" tIns="33339" rIns="67867" bIns="33339" anchor="ctr"/>
          <a:lstStyle/>
          <a:p>
            <a:endParaRPr lang="en-US" sz="1351"/>
          </a:p>
        </p:txBody>
      </p:sp>
      <p:sp>
        <p:nvSpPr>
          <p:cNvPr id="21" name="Rectangle 20"/>
          <p:cNvSpPr/>
          <p:nvPr/>
        </p:nvSpPr>
        <p:spPr bwMode="auto">
          <a:xfrm>
            <a:off x="9838560" y="2682730"/>
            <a:ext cx="485775" cy="14550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8346891" y="3374606"/>
            <a:ext cx="479823" cy="14550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6111" y="5452469"/>
            <a:ext cx="4461741" cy="37965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867" b="1" dirty="0">
                <a:solidFill>
                  <a:srgbClr val="FFFF00"/>
                </a:solidFill>
              </a:rPr>
              <a:t>Animation from A. Bogacz (</a:t>
            </a:r>
            <a:r>
              <a:rPr lang="en-GB" sz="1867" b="1" dirty="0" err="1">
                <a:solidFill>
                  <a:srgbClr val="FFFF00"/>
                </a:solidFill>
              </a:rPr>
              <a:t>JLab</a:t>
            </a:r>
            <a:r>
              <a:rPr lang="en-GB" sz="1867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25415-F06C-D1B7-C792-77B1723CD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64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8 -0.00208 L -0.23229 -0.00671 L -0.24466 -0.00579 L -0.26015 -0.00116 L -0.27265 0.00532 L -0.28229 0.01528 L -0.29036 0.02732 L -0.2987 0.04074 L -0.3039 0.05509 L -0.30911 0.07639 L -0.31198 0.07917 L -0.31666 0.11157 L -0.31771 0.15255 L -0.3164 0.17546 L -0.31354 0.19676 L -0.30937 0.21435 L -0.30403 0.23102 L -0.29922 0.24421 L -0.28646 0.25602 L -0.28515 0.26921 L -0.27265 0.2787 L -0.26133 0.28472 L -0.24661 0.28843 L -0.23047 0.29144 L -0.01302 0.29074 L 0.05209 0.26181 L 0.06901 0.25046 L 0.08542 0.23866 L 0.09505 0.22593 L 0.10326 0.21088 L 0.11055 0.19213 L 0.11563 0.17199 L 0.12031 0.14028 L 0.1194 0.1088 L 0.11276 0.07269 L 0.10417 0.04907 L 0.09792 0.03681 L 0.09128 0.02014 L 0.07865 0.0088 L 0.06667 0.00069 L 0.05365 -0.00324 L 0.03698 -0.00301 L -0.23281 -0.00463 L -0.24739 -0.00579 L -0.25521 -0.00324 L -0.26328 0.00069 L -0.26914 0.00324 L -0.27396 0.00833 L -0.28229 0.01713 L -0.29609 0.03241 L -0.30416 0.05694 L -0.30937 0.07407 L -0.3125 0.09306 L -0.31771 0.12593 L -0.3151 0.16736 L -0.30677 0.20046 L -0.29922 0.23403 L -0.29479 0.24769 L -0.28489 0.2662 L -0.26015 0.28472 L -0.24427 0.28843 L -0.22552 0.29074 L -0.01588 0.29051 L 0.05156 0.2625 L 0.06875 0.25602 L 0.08099 0.24491 L 0.09141 0.23426 L 0.09844 0.22176 L 0.10781 0.20347 L 0.11276 0.18148 L 0.11771 0.15648 L 0.11797 0.12014 L 0.11433 0.07824 L 0.10677 0.05162 L 0.09558 0.03009 L 0.0918 0.02176 L 0.08711 0.0162 L 0.08542 0.01458 L 0.07774 0.00903 L 0.06797 0.00232 L 0.04857 -0.00324 L 0.03698 -0.00301 L -0.24049 -3.7037E-7 L -0.25 0.00093 L -0.26562 0.00648 L -0.28437 0.02384 L -0.29323 0.03889 L -0.29896 0.05417 L -0.30651 0.07778 L -0.3112 0.10787 L -0.31393 0.13472 L -0.3125 0.17014 L -0.31015 0.18588 L -0.30599 0.21435 L -0.29323 0.25324 L -0.28854 0.25995 L -0.29505 0.24861 L -0.28021 0.26482 L -0.27031 0.27755 L -0.2539 0.28611 L -0.22812 0.29144 L -0.02838 0.29144 L -0.01875 0.28681 L -0.01302 0.27107 L -0.0112 0.25694 L -0.0112 0.24306 " pathEditMode="fixed" rAng="0" ptsTypes="AAAAAAAAAAAAAAAAAAAAAAAAAAAAAAAAAAAAAAAAAAAAAAAAAAAAAAAAAA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733" dirty="0"/>
              <a:t>ERL challenges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07986" y="1280292"/>
            <a:ext cx="11784014" cy="1828668"/>
          </a:xfrm>
        </p:spPr>
        <p:txBody>
          <a:bodyPr>
            <a:normAutofit/>
          </a:bodyPr>
          <a:lstStyle/>
          <a:p>
            <a:r>
              <a:rPr lang="en-GB" sz="2667" b="0" dirty="0">
                <a:solidFill>
                  <a:schemeClr val="tx1"/>
                </a:solidFill>
              </a:rPr>
              <a:t>Multi-pass recirculation and energy recovery at high current and energy (~2.5 GW beam power)</a:t>
            </a:r>
          </a:p>
          <a:p>
            <a:r>
              <a:rPr lang="en-GB" sz="2667" b="0" dirty="0">
                <a:solidFill>
                  <a:schemeClr val="tx1"/>
                </a:solidFill>
              </a:rPr>
              <a:t>Need demonstrator of this key </a:t>
            </a:r>
            <a:r>
              <a:rPr lang="en-GB" sz="2667" b="0" dirty="0" err="1">
                <a:solidFill>
                  <a:schemeClr val="tx1"/>
                </a:solidFill>
              </a:rPr>
              <a:t>LHeC</a:t>
            </a:r>
            <a:r>
              <a:rPr lang="en-GB" sz="2667" b="0" dirty="0">
                <a:solidFill>
                  <a:schemeClr val="tx1"/>
                </a:solidFill>
              </a:rPr>
              <a:t> element </a:t>
            </a:r>
            <a:r>
              <a:rPr lang="en-GB" sz="2667" b="0" dirty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GB" sz="2667" b="0" dirty="0">
                <a:solidFill>
                  <a:srgbClr val="FF0000"/>
                </a:solidFill>
                <a:sym typeface="Wingdings" panose="05000000000000000000" pitchFamily="2" charset="2"/>
              </a:rPr>
              <a:t>PERLE (</a:t>
            </a:r>
            <a:r>
              <a:rPr lang="en-US" sz="2667" b="0" dirty="0">
                <a:solidFill>
                  <a:srgbClr val="FF0000"/>
                </a:solidFill>
              </a:rPr>
              <a:t>Powerful Energy Recovery Linac for Experiments) </a:t>
            </a:r>
            <a:r>
              <a:rPr lang="en-GB" sz="2667" b="0" dirty="0">
                <a:solidFill>
                  <a:schemeClr val="tx1"/>
                </a:solidFill>
              </a:rPr>
              <a:t>being built at </a:t>
            </a:r>
            <a:r>
              <a:rPr lang="en-GB" sz="2667" b="0" dirty="0" err="1">
                <a:solidFill>
                  <a:schemeClr val="tx1"/>
                </a:solidFill>
              </a:rPr>
              <a:t>IJCLab</a:t>
            </a:r>
            <a:r>
              <a:rPr lang="en-GB" sz="2667" b="0" dirty="0">
                <a:solidFill>
                  <a:schemeClr val="tx1"/>
                </a:solidFill>
              </a:rPr>
              <a:t> - Orsay</a:t>
            </a:r>
            <a:endParaRPr lang="en-GB" sz="2667" b="0" dirty="0">
              <a:solidFill>
                <a:srgbClr val="FF0000"/>
              </a:solidFill>
            </a:endParaRPr>
          </a:p>
          <a:p>
            <a:endParaRPr lang="en-GB" sz="2667" b="0" dirty="0">
              <a:solidFill>
                <a:schemeClr val="tx1"/>
              </a:solidFill>
            </a:endParaRPr>
          </a:p>
          <a:p>
            <a:endParaRPr lang="en-GB" sz="2667" b="0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448F2C-08FC-2D99-57D4-18F21E1C5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371" y="3066369"/>
            <a:ext cx="7812615" cy="33119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DF8A4E-0DAA-3CF1-EC5B-D54CD0BEF3B7}"/>
              </a:ext>
            </a:extLst>
          </p:cNvPr>
          <p:cNvSpPr txBox="1"/>
          <p:nvPr/>
        </p:nvSpPr>
        <p:spPr>
          <a:xfrm>
            <a:off x="9533629" y="5568083"/>
            <a:ext cx="1248076" cy="27699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FF00"/>
                </a:solidFill>
              </a:rPr>
              <a:t>89 MeV-20 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4AF65-9033-6F08-316B-3FB1A9D1E53F}"/>
              </a:ext>
            </a:extLst>
          </p:cNvPr>
          <p:cNvSpPr txBox="1"/>
          <p:nvPr/>
        </p:nvSpPr>
        <p:spPr>
          <a:xfrm>
            <a:off x="9533629" y="5803302"/>
            <a:ext cx="1452024" cy="27699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FF00"/>
                </a:solidFill>
              </a:rPr>
              <a:t>250 MeV – 20 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7ABB0B-D59A-713E-BCEB-A7709A60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16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A508D1-0D99-8DE0-635A-08ED010AF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000" dirty="0">
                <a:solidFill>
                  <a:schemeClr val="tx1"/>
                </a:solidFill>
              </a:rPr>
              <a:t>m</a:t>
            </a:r>
            <a:r>
              <a:rPr lang="en-GB" sz="2000" baseline="-2500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GB" sz="2000" dirty="0">
                <a:solidFill>
                  <a:schemeClr val="tx1"/>
                </a:solidFill>
              </a:rPr>
              <a:t>~200 m</a:t>
            </a:r>
            <a:r>
              <a:rPr lang="en-GB" sz="2000" baseline="-25000" dirty="0">
                <a:solidFill>
                  <a:schemeClr val="tx1"/>
                </a:solidFill>
              </a:rPr>
              <a:t>e</a:t>
            </a:r>
            <a:r>
              <a:rPr lang="en-GB" sz="2000" b="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l</a:t>
            </a:r>
            <a:r>
              <a:rPr lang="en-US" sz="1800" dirty="0">
                <a:solidFill>
                  <a:schemeClr val="tx1"/>
                </a:solidFill>
              </a:rPr>
              <a:t>ower P</a:t>
            </a:r>
            <a:r>
              <a:rPr lang="en-US" sz="1800" baseline="-25000" dirty="0">
                <a:solidFill>
                  <a:schemeClr val="tx1"/>
                </a:solidFill>
              </a:rPr>
              <a:t>SR </a:t>
            </a:r>
            <a:r>
              <a:rPr lang="en-US" sz="1800" b="0" dirty="0" err="1">
                <a:solidFill>
                  <a:schemeClr val="tx1"/>
                </a:solidFill>
              </a:rPr>
              <a:t>wrt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e</a:t>
            </a:r>
            <a:r>
              <a:rPr lang="en-US" sz="1800" b="0" baseline="30000" dirty="0" err="1">
                <a:solidFill>
                  <a:schemeClr val="tx1"/>
                </a:solidFill>
              </a:rPr>
              <a:t>+</a:t>
            </a:r>
            <a:r>
              <a:rPr lang="en-US" sz="1800" b="0" dirty="0" err="1">
                <a:solidFill>
                  <a:schemeClr val="tx1"/>
                </a:solidFill>
              </a:rPr>
              <a:t>e</a:t>
            </a:r>
            <a:r>
              <a:rPr lang="en-US" sz="1800" b="0" baseline="30000" dirty="0">
                <a:solidFill>
                  <a:schemeClr val="tx1"/>
                </a:solidFill>
              </a:rPr>
              <a:t>-</a:t>
            </a:r>
            <a:r>
              <a:rPr lang="en-US" sz="1800" b="0" dirty="0">
                <a:solidFill>
                  <a:schemeClr val="tx1"/>
                </a:solidFill>
              </a:rPr>
              <a:t> colliders P</a:t>
            </a:r>
            <a:r>
              <a:rPr lang="en-US" sz="1800" b="0" baseline="-25000" dirty="0">
                <a:solidFill>
                  <a:schemeClr val="tx1"/>
                </a:solidFill>
              </a:rPr>
              <a:t>SR</a:t>
            </a:r>
            <a:r>
              <a:rPr lang="en-US" sz="1800" b="0" dirty="0">
                <a:solidFill>
                  <a:schemeClr val="tx1"/>
                </a:solidFill>
              </a:rPr>
              <a:t>~</a:t>
            </a:r>
            <a:r>
              <a:rPr lang="en-GB" sz="1800" b="0" dirty="0">
                <a:solidFill>
                  <a:schemeClr val="tx1"/>
                </a:solidFill>
              </a:rPr>
              <a:t> E</a:t>
            </a:r>
            <a:r>
              <a:rPr lang="en-GB" sz="1800" b="0" baseline="30000" dirty="0">
                <a:solidFill>
                  <a:schemeClr val="tx1"/>
                </a:solidFill>
              </a:rPr>
              <a:t>4</a:t>
            </a:r>
            <a:r>
              <a:rPr lang="en-GB" sz="1800" b="0" dirty="0">
                <a:solidFill>
                  <a:schemeClr val="tx1"/>
                </a:solidFill>
              </a:rPr>
              <a:t>/m</a:t>
            </a:r>
            <a:r>
              <a:rPr lang="en-GB" sz="1800" b="0" baseline="30000" dirty="0">
                <a:solidFill>
                  <a:schemeClr val="tx1"/>
                </a:solidFill>
              </a:rPr>
              <a:t>4</a:t>
            </a:r>
            <a:endParaRPr lang="en-US" sz="1800" b="0" baseline="-25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Beamstrahlung</a:t>
            </a:r>
            <a:r>
              <a:rPr lang="en-GB" sz="1800" dirty="0">
                <a:solidFill>
                  <a:schemeClr val="tx1"/>
                </a:solidFill>
              </a:rPr>
              <a:t>/disruption negligible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000" dirty="0">
                <a:solidFill>
                  <a:schemeClr val="tx1"/>
                </a:solidFill>
              </a:rPr>
              <a:t>One intense bunch per beam</a:t>
            </a:r>
            <a:r>
              <a:rPr lang="en-GB" sz="2000" b="0" dirty="0">
                <a:solidFill>
                  <a:schemeClr val="tx1"/>
                </a:solidFill>
              </a:rPr>
              <a:t> with no crossing angle to maximize luminosity at limited total current (</a:t>
            </a:r>
            <a:r>
              <a:rPr lang="en-GB" sz="2000" b="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GB" sz="2000" b="0" dirty="0">
                <a:solidFill>
                  <a:schemeClr val="tx1"/>
                </a:solidFill>
              </a:rPr>
              <a:t> are difficult to produce!) </a:t>
            </a:r>
            <a:r>
              <a:rPr lang="en-GB" sz="2000" b="0" dirty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GB" sz="2000" b="0" dirty="0">
                <a:solidFill>
                  <a:schemeClr val="tx1"/>
                </a:solidFill>
              </a:rPr>
              <a:t>k=1, F~1, H</a:t>
            </a:r>
            <a:r>
              <a:rPr lang="en-GB" sz="2000" b="0" baseline="-25000" dirty="0">
                <a:solidFill>
                  <a:schemeClr val="tx1"/>
                </a:solidFill>
              </a:rPr>
              <a:t>D</a:t>
            </a:r>
            <a:r>
              <a:rPr lang="en-GB" sz="2000" b="0" dirty="0">
                <a:solidFill>
                  <a:schemeClr val="tx1"/>
                </a:solidFill>
              </a:rPr>
              <a:t>~1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</a:rPr>
              <a:t>muons decay </a:t>
            </a:r>
            <a:r>
              <a:rPr lang="en-US" sz="2000" b="0" dirty="0">
                <a:solidFill>
                  <a:schemeClr val="tx1"/>
                </a:solidFill>
              </a:rPr>
              <a:t>(104 </a:t>
            </a:r>
            <a:r>
              <a:rPr lang="en-US" sz="2000" b="0" dirty="0" err="1">
                <a:solidFill>
                  <a:schemeClr val="tx1"/>
                </a:solidFill>
              </a:rPr>
              <a:t>ms</a:t>
            </a:r>
            <a:r>
              <a:rPr lang="en-US" sz="2000" b="0" dirty="0">
                <a:solidFill>
                  <a:schemeClr val="tx1"/>
                </a:solidFill>
              </a:rPr>
              <a:t> lifetime at 5 TeV ~3000 turns in a 10 km machine)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b="0" dirty="0">
                <a:solidFill>
                  <a:schemeClr val="tx1"/>
                </a:solidFill>
              </a:rPr>
              <a:t>…need to be replaced rapidly:</a:t>
            </a:r>
            <a:r>
              <a:rPr 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high repetition rate injector chain </a:t>
            </a:r>
            <a:r>
              <a:rPr lang="en-US" sz="2000" dirty="0" err="1">
                <a:solidFill>
                  <a:schemeClr val="tx1"/>
                </a:solidFill>
              </a:rPr>
              <a:t>f</a:t>
            </a:r>
            <a:r>
              <a:rPr lang="en-US" sz="2000" baseline="-25000" dirty="0" err="1">
                <a:solidFill>
                  <a:schemeClr val="tx1"/>
                </a:solidFill>
              </a:rPr>
              <a:t>inj</a:t>
            </a:r>
            <a:r>
              <a:rPr lang="en-US" sz="2000" baseline="-25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(5 Hz)</a:t>
            </a:r>
          </a:p>
          <a:p>
            <a:r>
              <a:rPr lang="en-US" sz="2000" dirty="0">
                <a:solidFill>
                  <a:schemeClr val="tx1"/>
                </a:solidFill>
              </a:rPr>
              <a:t>Small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dirty="0">
                <a:solidFill>
                  <a:schemeClr val="tx1"/>
                </a:solidFill>
              </a:rPr>
              <a:t>* and 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* at the IP </a:t>
            </a:r>
            <a:r>
              <a:rPr lang="en-US" sz="2000" b="0" dirty="0">
                <a:solidFill>
                  <a:schemeClr val="tx1"/>
                </a:solidFill>
              </a:rPr>
              <a:t>to compensate for the small number of bunches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Small 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US" sz="2000" baseline="-25000" dirty="0" err="1">
                <a:solidFill>
                  <a:schemeClr val="tx1"/>
                </a:solidFill>
              </a:rPr>
              <a:t>z</a:t>
            </a:r>
            <a:r>
              <a:rPr lang="en-US" sz="2000" dirty="0">
                <a:solidFill>
                  <a:schemeClr val="tx1"/>
                </a:solidFill>
              </a:rPr>
              <a:t> to minimize hourglass effect </a:t>
            </a:r>
            <a:r>
              <a:rPr 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 R</a:t>
            </a:r>
            <a:r>
              <a:rPr lang="en-US" sz="2000" b="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HG</a:t>
            </a:r>
            <a:r>
              <a:rPr lang="en-US" sz="2000" b="0" dirty="0">
                <a:solidFill>
                  <a:schemeClr val="tx1"/>
                </a:solidFill>
                <a:sym typeface="Wingdings" panose="05000000000000000000" pitchFamily="2" charset="2"/>
              </a:rPr>
              <a:t> ~1</a:t>
            </a:r>
            <a:endParaRPr lang="en-GB" sz="20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2F8EA3-51E5-513D-5EA4-FB3729D87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AF96C-F63A-BF60-3EE7-83FAE0F1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A1734-940F-EE6A-F94E-1C837DE4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915CD8-FA9D-0EAC-E3AC-23631017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36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1FF221-8118-7094-DE1F-49E2C840D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57" y="1153901"/>
            <a:ext cx="7238881" cy="53401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1"/>
                </a:solidFill>
              </a:rPr>
              <a:t>H</a:t>
            </a:r>
            <a:r>
              <a:rPr lang="en-GB" sz="2000" dirty="0" err="1">
                <a:solidFill>
                  <a:schemeClr val="tx1"/>
                </a:solidFill>
              </a:rPr>
              <a:t>igh</a:t>
            </a:r>
            <a:r>
              <a:rPr lang="en-GB" sz="2000" dirty="0">
                <a:solidFill>
                  <a:schemeClr val="tx1"/>
                </a:solidFill>
              </a:rPr>
              <a:t> brightness muon beams are difficult to produce: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Tertiary production from a O(MW) proton beam on a target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All beam manipulations </a:t>
            </a:r>
            <a:r>
              <a:rPr lang="en-GB" sz="1800" b="0" dirty="0">
                <a:solidFill>
                  <a:schemeClr val="tx1"/>
                </a:solidFill>
              </a:rPr>
              <a:t>required for small longitudinal and transverse emittance</a:t>
            </a:r>
            <a:r>
              <a:rPr lang="en-GB" sz="1800" dirty="0">
                <a:solidFill>
                  <a:schemeClr val="tx1"/>
                </a:solidFill>
              </a:rPr>
              <a:t> must be rapidly carried out</a:t>
            </a:r>
            <a:endParaRPr lang="en-GB" sz="1800" b="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6D Cooling demonstrator is a crucial milestone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Ionization cooling provided by Low-Z wedge absorbers</a:t>
            </a:r>
          </a:p>
          <a:p>
            <a:r>
              <a:rPr lang="en-US" b="0" dirty="0">
                <a:solidFill>
                  <a:schemeClr val="tx1"/>
                </a:solidFill>
              </a:rPr>
              <a:t>Solenoid magnets to focus the beam at the absorber location</a:t>
            </a:r>
          </a:p>
          <a:p>
            <a:r>
              <a:rPr lang="en-US" dirty="0">
                <a:solidFill>
                  <a:schemeClr val="tx1"/>
                </a:solidFill>
              </a:rPr>
              <a:t>Warm RF cavities </a:t>
            </a:r>
            <a:r>
              <a:rPr lang="en-US" b="0" dirty="0">
                <a:solidFill>
                  <a:schemeClr val="tx1"/>
                </a:solidFill>
              </a:rPr>
              <a:t>(20-30 MV/m) in </a:t>
            </a:r>
            <a:r>
              <a:rPr lang="en-US" dirty="0">
                <a:solidFill>
                  <a:schemeClr val="tx1"/>
                </a:solidFill>
              </a:rPr>
              <a:t>strong magnetic field </a:t>
            </a:r>
            <a:r>
              <a:rPr lang="en-US" b="0" dirty="0">
                <a:solidFill>
                  <a:schemeClr val="tx1"/>
                </a:solidFill>
              </a:rPr>
              <a:t>- O(10 T) -  to restore the beam longitudinal momentum</a:t>
            </a:r>
          </a:p>
          <a:p>
            <a:r>
              <a:rPr lang="en-US" dirty="0">
                <a:solidFill>
                  <a:schemeClr val="tx1"/>
                </a:solidFill>
              </a:rPr>
              <a:t>O(km) length cooling channel</a:t>
            </a:r>
          </a:p>
          <a:p>
            <a:r>
              <a:rPr lang="en-US" b="0" dirty="0">
                <a:solidFill>
                  <a:schemeClr val="tx1"/>
                </a:solidFill>
              </a:rPr>
              <a:t>Quite </a:t>
            </a:r>
            <a:r>
              <a:rPr lang="en-US" dirty="0">
                <a:solidFill>
                  <a:schemeClr val="tx1"/>
                </a:solidFill>
              </a:rPr>
              <a:t>a number of technological challenges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08EFBC-8543-6D62-2324-6F46209A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5" y="327741"/>
            <a:ext cx="11376025" cy="1065742"/>
          </a:xfrm>
        </p:spPr>
        <p:txBody>
          <a:bodyPr/>
          <a:lstStyle/>
          <a:p>
            <a:r>
              <a:rPr lang="en-US" dirty="0"/>
              <a:t>Muon Cooling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25A72-10DF-D1D0-9469-0D0EA7DE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6531" y="6378349"/>
            <a:ext cx="1004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+mj-lt"/>
              </a:rPr>
              <a:t>10/10/2025</a:t>
            </a:r>
            <a:endParaRPr lang="en-GB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480818-719F-A14B-F434-51D3DC723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cs typeface="Arial Narrow" panose="020B0604020202020204" pitchFamily="34" charset="0"/>
              </a:rPr>
              <a:t>G. Arduini - Journées Accélérateurs de la SFP 2025</a:t>
            </a:r>
            <a:endParaRPr lang="fr-FR" dirty="0">
              <a:cs typeface="Arial Narrow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C8DC91-3713-9186-680A-B885724EE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838" y="2314862"/>
            <a:ext cx="4648029" cy="2683720"/>
          </a:xfrm>
          <a:prstGeom prst="rect">
            <a:avLst/>
          </a:prstGeom>
        </p:spPr>
      </p:pic>
      <p:pic>
        <p:nvPicPr>
          <p:cNvPr id="8" name="Picture 7" descr="A diagram of a computer&#10;&#10;AI-generated content may be incorrect.">
            <a:extLst>
              <a:ext uri="{FF2B5EF4-FFF2-40B4-BE49-F238E27FC236}">
                <a16:creationId xmlns:a16="http://schemas.microsoft.com/office/drawing/2014/main" id="{738D4A2D-E09C-0918-E2DE-D7A917C44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555"/>
          <a:stretch>
            <a:fillRect/>
          </a:stretch>
        </p:blipFill>
        <p:spPr>
          <a:xfrm>
            <a:off x="3728173" y="26297"/>
            <a:ext cx="5021342" cy="108013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73234-2F51-B003-DAE3-5E7F008F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25"/>
    </mc:Choice>
    <mc:Fallback xmlns="">
      <p:transition spd="slow" advTm="10602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computer&#10;&#10;AI-generated content may be incorrect.">
            <a:extLst>
              <a:ext uri="{FF2B5EF4-FFF2-40B4-BE49-F238E27FC236}">
                <a16:creationId xmlns:a16="http://schemas.microsoft.com/office/drawing/2014/main" id="{4388F613-FF84-1D0B-CAA4-3A07D26B4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2" r="9099"/>
          <a:stretch/>
        </p:blipFill>
        <p:spPr>
          <a:xfrm>
            <a:off x="9136794" y="1148848"/>
            <a:ext cx="1970752" cy="1440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77B233-51DC-8320-367F-2BF423F28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6338569" cy="460851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Large RF voltage required to accelerate the beams</a:t>
            </a:r>
            <a:r>
              <a:rPr lang="en-GB" b="0" dirty="0">
                <a:solidFill>
                  <a:schemeClr val="tx1"/>
                </a:solidFill>
              </a:rPr>
              <a:t>: many RF cavities in each machine. Up to 90 GV and 3000 cavities </a:t>
            </a:r>
          </a:p>
          <a:p>
            <a:r>
              <a:rPr lang="en-GB" b="0" dirty="0">
                <a:solidFill>
                  <a:schemeClr val="tx1"/>
                </a:solidFill>
              </a:rPr>
              <a:t>Fast NC ramping magnets are needed (4200 T/s) in RCS 1</a:t>
            </a:r>
          </a:p>
          <a:p>
            <a:r>
              <a:rPr lang="en-GB" dirty="0">
                <a:solidFill>
                  <a:schemeClr val="tx1"/>
                </a:solidFill>
              </a:rPr>
              <a:t>Hybrid synchrotrons for higher energy</a:t>
            </a:r>
            <a:r>
              <a:rPr lang="en-GB" b="0" dirty="0">
                <a:solidFill>
                  <a:schemeClr val="tx1"/>
                </a:solidFill>
              </a:rPr>
              <a:t>: alternate fixed-field 10 T SC dipoles and pulsed 1.8T NC dipoles to increase the energy swing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This creates large orbit excursion in the dipole magnets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No detailed lattice design available yet for CERN implementation</a:t>
            </a: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Unconventional beam dynamics regimes</a:t>
            </a:r>
          </a:p>
          <a:p>
            <a:pPr marL="0" lvl="1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BAAF89-9EDA-35CD-69D1-D258EAA4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Cycling Synchrotrons (RCS)</a:t>
            </a:r>
            <a:endParaRPr lang="en-GB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9B0EA5-AE58-6B7C-F195-6F3EBD37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6531" y="6378349"/>
            <a:ext cx="842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+mj-lt"/>
              </a:rPr>
              <a:t>10/10/2025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623B00-FE7A-EE2D-1C3F-672337C97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cs typeface="Arial Narrow" panose="020B0604020202020204" pitchFamily="34" charset="0"/>
              </a:rPr>
              <a:t>G. Arduini - Journées Accélérateurs de la SFP 2025</a:t>
            </a:r>
            <a:endParaRPr lang="fr-FR" dirty="0">
              <a:cs typeface="Arial Narrow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1B7152-7835-4186-E1BF-629BA6D08E51}"/>
              </a:ext>
            </a:extLst>
          </p:cNvPr>
          <p:cNvSpPr/>
          <p:nvPr/>
        </p:nvSpPr>
        <p:spPr>
          <a:xfrm>
            <a:off x="10083768" y="1272276"/>
            <a:ext cx="1023777" cy="1224105"/>
          </a:xfrm>
          <a:prstGeom prst="rect">
            <a:avLst/>
          </a:prstGeom>
          <a:noFill/>
          <a:ln w="5760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09C579-6CDB-62F7-EE9D-627D3EBE5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746558" y="2570038"/>
            <a:ext cx="5147310" cy="3813810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DCE57A-36AD-5748-1846-4353D26F7682}"/>
              </a:ext>
            </a:extLst>
          </p:cNvPr>
          <p:cNvSpPr txBox="1"/>
          <p:nvPr/>
        </p:nvSpPr>
        <p:spPr>
          <a:xfrm>
            <a:off x="5385482" y="5680549"/>
            <a:ext cx="1286252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L</a:t>
            </a:r>
            <a:r>
              <a:rPr lang="en-GB" sz="1400" b="1" dirty="0">
                <a:solidFill>
                  <a:srgbClr val="FFFF00"/>
                </a:solidFill>
              </a:rPr>
              <a:t>. </a:t>
            </a:r>
            <a:r>
              <a:rPr lang="en-GB" sz="1400" b="1" dirty="0" err="1">
                <a:solidFill>
                  <a:srgbClr val="FFFF00"/>
                </a:solidFill>
              </a:rPr>
              <a:t>Soubirou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9887A-257F-8F02-3103-4B4021E9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29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41"/>
    </mc:Choice>
    <mc:Fallback xmlns="">
      <p:transition spd="slow" advTm="13344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98FBE5-E4CA-2A48-EA3A-7D0ED0F5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B473CF-B495-D19C-49D5-90A7F3E1B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592264"/>
            <a:ext cx="6387058" cy="46085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GB" sz="2000" b="0" dirty="0">
                <a:solidFill>
                  <a:schemeClr val="tx1"/>
                </a:solidFill>
              </a:rPr>
              <a:t>Achieve high luminosity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Small </a:t>
            </a:r>
            <a:r>
              <a:rPr lang="el-GR" dirty="0">
                <a:solidFill>
                  <a:schemeClr val="tx1"/>
                </a:solidFill>
              </a:rPr>
              <a:t>β* (1.5 </a:t>
            </a:r>
            <a:r>
              <a:rPr lang="en-GB" dirty="0">
                <a:solidFill>
                  <a:schemeClr val="tx1"/>
                </a:solidFill>
              </a:rPr>
              <a:t>mm), high bunch population (1.8·10</a:t>
            </a:r>
            <a:r>
              <a:rPr lang="en-GB" baseline="30000" dirty="0">
                <a:solidFill>
                  <a:schemeClr val="tx1"/>
                </a:solidFill>
              </a:rPr>
              <a:t>12</a:t>
            </a:r>
            <a:r>
              <a:rPr lang="en-GB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GB" sz="2000" b="0" dirty="0">
                <a:solidFill>
                  <a:schemeClr val="tx1"/>
                </a:solidFill>
              </a:rPr>
              <a:t>Challenging lattice design with </a:t>
            </a:r>
            <a:r>
              <a:rPr lang="en-GB" sz="2000" dirty="0">
                <a:solidFill>
                  <a:schemeClr val="tx1"/>
                </a:solidFill>
              </a:rPr>
              <a:t>strong final focus magnets creating large chromatic aberrations</a:t>
            </a:r>
            <a:r>
              <a:rPr lang="en-GB" sz="2000" b="0" dirty="0">
                <a:solidFill>
                  <a:schemeClr val="tx1"/>
                </a:solidFill>
              </a:rPr>
              <a:t> and in general sensitivity to errors</a:t>
            </a:r>
          </a:p>
          <a:p>
            <a:pPr>
              <a:lnSpc>
                <a:spcPct val="100000"/>
              </a:lnSpc>
            </a:pPr>
            <a:r>
              <a:rPr lang="en-GB" sz="2000" b="0" dirty="0">
                <a:solidFill>
                  <a:schemeClr val="tx1"/>
                </a:solidFill>
              </a:rPr>
              <a:t>Collective and impedance effects are critical</a:t>
            </a:r>
          </a:p>
          <a:p>
            <a:pPr>
              <a:lnSpc>
                <a:spcPct val="100000"/>
              </a:lnSpc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comprehensive simulation and optimization tool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capable of modelling the entire Muon Collider complex is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yet available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Essential to validate performance predictions.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Neutrinos from the muon decays </a:t>
            </a:r>
            <a:r>
              <a:rPr lang="en-GB" sz="2000" b="0" dirty="0">
                <a:solidFill>
                  <a:schemeClr val="tx1"/>
                </a:solidFill>
              </a:rPr>
              <a:t>can produce ionizing radiation far from the accelerator complex</a:t>
            </a:r>
          </a:p>
          <a:p>
            <a:pPr>
              <a:lnSpc>
                <a:spcPct val="100000"/>
              </a:lnSpc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6AF1AE3-3CD1-565B-626A-58BEDB67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35132" y="6378349"/>
            <a:ext cx="824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+mj-lt"/>
              </a:rPr>
              <a:t>10/10/2025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4C005-1EFB-9093-E109-814E62FD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cs typeface="Arial Narrow" panose="020B0604020202020204" pitchFamily="34" charset="0"/>
              </a:rPr>
              <a:t>G. Arduini - Journées Accélérateurs de la SFP 2025</a:t>
            </a:r>
            <a:endParaRPr lang="fr-FR" dirty="0">
              <a:cs typeface="Arial Narrow" panose="020B0604020202020204" pitchFamily="34" charset="0"/>
            </a:endParaRPr>
          </a:p>
        </p:txBody>
      </p:sp>
      <p:pic>
        <p:nvPicPr>
          <p:cNvPr id="9" name="Picture 8" descr="A graph of a graph of a function&#10;&#10;AI-generated content may be incorrect.">
            <a:extLst>
              <a:ext uri="{FF2B5EF4-FFF2-40B4-BE49-F238E27FC236}">
                <a16:creationId xmlns:a16="http://schemas.microsoft.com/office/drawing/2014/main" id="{3E594192-7FF7-821F-04E8-6E247F06B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132" y="1228822"/>
            <a:ext cx="4373880" cy="3375660"/>
          </a:xfrm>
          <a:prstGeom prst="rect">
            <a:avLst/>
          </a:prstGeom>
        </p:spPr>
      </p:pic>
      <p:pic>
        <p:nvPicPr>
          <p:cNvPr id="10" name="Picture 9" descr="A diagram of a computer&#10;&#10;AI-generated content may be incorrect.">
            <a:extLst>
              <a:ext uri="{FF2B5EF4-FFF2-40B4-BE49-F238E27FC236}">
                <a16:creationId xmlns:a16="http://schemas.microsoft.com/office/drawing/2014/main" id="{3DBEAD6F-9DE6-34F0-C4BB-A56780943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7"/>
          <a:stretch/>
        </p:blipFill>
        <p:spPr>
          <a:xfrm>
            <a:off x="5137681" y="186464"/>
            <a:ext cx="882121" cy="144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48BA84-FD34-BC6E-80F4-9CC31CCFA0EB}"/>
              </a:ext>
            </a:extLst>
          </p:cNvPr>
          <p:cNvSpPr txBox="1"/>
          <p:nvPr/>
        </p:nvSpPr>
        <p:spPr>
          <a:xfrm>
            <a:off x="6795047" y="4478335"/>
            <a:ext cx="2386879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K. </a:t>
            </a:r>
            <a:r>
              <a:rPr lang="en-GB" sz="1400" b="1" dirty="0">
                <a:solidFill>
                  <a:srgbClr val="FFFF00"/>
                </a:solidFill>
              </a:rPr>
              <a:t>Skoufaris, M. </a:t>
            </a:r>
            <a:r>
              <a:rPr lang="en-GB" sz="1400" b="1" dirty="0" err="1">
                <a:solidFill>
                  <a:srgbClr val="FFFF00"/>
                </a:solidFill>
              </a:rPr>
              <a:t>Vanwelde</a:t>
            </a:r>
            <a:endParaRPr lang="en-GB" sz="1400" b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3ABB0A-4B4F-525F-0BF7-F9699DF0D7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130161" y="4942750"/>
            <a:ext cx="3695890" cy="95889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BC90C-3317-F856-CBB5-117AB04D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0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49"/>
    </mc:Choice>
    <mc:Fallback xmlns="">
      <p:transition spd="slow" advTm="12014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18F8C7E-5BE4-0B3C-F4D5-639C6EE99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0624C7A-D071-EE69-DD37-1C61FED743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3" y="1614005"/>
            <a:ext cx="8172870" cy="424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E90FC0E-9A30-44E0-FCF2-CA575317F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9751" y="1592264"/>
            <a:ext cx="3948056" cy="4608511"/>
          </a:xfrm>
        </p:spPr>
        <p:txBody>
          <a:bodyPr/>
          <a:lstStyle/>
          <a:p>
            <a:r>
              <a:rPr lang="en-US" dirty="0"/>
              <a:t>Ongoing: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Comparative assessment of submitted proposals (feasibility, cost, timeline, technical readiness, risks….)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Comparative assessment of the physics reach of the proposals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 preparation of the Drafting Session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42AFE-8176-FCEB-5438-3B577DE5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A6524-0BC9-689E-E85A-A89CB275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EDE2C99-906A-7B6F-C1EB-98EFEAB04331}"/>
              </a:ext>
            </a:extLst>
          </p:cNvPr>
          <p:cNvSpPr/>
          <p:nvPr/>
        </p:nvSpPr>
        <p:spPr>
          <a:xfrm>
            <a:off x="3216275" y="5741964"/>
            <a:ext cx="2234613" cy="365125"/>
          </a:xfrm>
          <a:prstGeom prst="wedgeRoundRectCallout">
            <a:avLst>
              <a:gd name="adj1" fmla="val 9931"/>
              <a:gd name="adj2" fmla="val -417147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We are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430094-4952-258A-78FC-4FFD526E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4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02AC4-14C4-7C88-2613-E98788B03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0997D6-CFA9-FF54-F6AD-134654C8D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ESPP2026 - Timeline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0DF5D-7940-B3BE-680B-640257480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0C7C0-3A58-8495-0C39-BEB05179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EB9644-CAE2-795D-F911-04BB0B5F5F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1"/>
          <a:stretch>
            <a:fillRect/>
          </a:stretch>
        </p:blipFill>
        <p:spPr bwMode="auto">
          <a:xfrm>
            <a:off x="551013" y="1345530"/>
            <a:ext cx="10897160" cy="43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C465ACE-C274-EE9B-18AC-6061312160C9}"/>
              </a:ext>
            </a:extLst>
          </p:cNvPr>
          <p:cNvSpPr/>
          <p:nvPr/>
        </p:nvSpPr>
        <p:spPr>
          <a:xfrm>
            <a:off x="551013" y="5758024"/>
            <a:ext cx="6245932" cy="504674"/>
          </a:xfrm>
          <a:prstGeom prst="wedgeRoundRectCallout">
            <a:avLst>
              <a:gd name="adj1" fmla="val 11329"/>
              <a:gd name="adj2" fmla="val -110397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https://europeanstrategyupdate.web.cern.ch/node/37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98C8CD1-3FE9-A569-8E96-B3BF3A3F8523}"/>
              </a:ext>
            </a:extLst>
          </p:cNvPr>
          <p:cNvSpPr/>
          <p:nvPr/>
        </p:nvSpPr>
        <p:spPr>
          <a:xfrm>
            <a:off x="2355925" y="828186"/>
            <a:ext cx="4894634" cy="504674"/>
          </a:xfrm>
          <a:prstGeom prst="wedgeRoundRectCallout">
            <a:avLst>
              <a:gd name="adj1" fmla="val 9150"/>
              <a:gd name="adj2" fmla="val 100631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https://agenda.infn.it/event/44943/overview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1131E84-F310-CD83-E7C3-30F9C3A88831}"/>
              </a:ext>
            </a:extLst>
          </p:cNvPr>
          <p:cNvSpPr/>
          <p:nvPr/>
        </p:nvSpPr>
        <p:spPr>
          <a:xfrm>
            <a:off x="6949345" y="5772699"/>
            <a:ext cx="4270881" cy="504674"/>
          </a:xfrm>
          <a:prstGeom prst="wedgeRoundRectCallout">
            <a:avLst>
              <a:gd name="adj1" fmla="val -55924"/>
              <a:gd name="adj2" fmla="val -204187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https://cds.cern.ch/record/2944678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678DFCE-6CAB-0342-B490-D9050AABD99C}"/>
              </a:ext>
            </a:extLst>
          </p:cNvPr>
          <p:cNvSpPr/>
          <p:nvPr/>
        </p:nvSpPr>
        <p:spPr>
          <a:xfrm>
            <a:off x="551013" y="5772699"/>
            <a:ext cx="6245932" cy="504674"/>
          </a:xfrm>
          <a:prstGeom prst="wedgeRoundRectCallout">
            <a:avLst>
              <a:gd name="adj1" fmla="val -6905"/>
              <a:gd name="adj2" fmla="val -441474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https://europeanstrategyupdate.web.cern.ch/node/37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080EE1-31B1-D4C8-FD16-3D4500448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9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2" grpId="0" animBg="1"/>
      <p:bldP spid="2" grpId="1" animBg="1"/>
      <p:bldP spid="7" grpId="0" animBg="1"/>
      <p:bldP spid="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99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2D046AF-2AE4-1188-F588-66271F7D7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ESPP2020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61DDD9-E08A-93B4-4457-25DB81FDA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7581" y="2712112"/>
            <a:ext cx="6982479" cy="237744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0" i="1" dirty="0"/>
              <a:t>Europe, together with its international partners, should investigate the </a:t>
            </a:r>
            <a:r>
              <a:rPr lang="en-GB" i="1" dirty="0">
                <a:solidFill>
                  <a:srgbClr val="FF0000"/>
                </a:solidFill>
              </a:rPr>
              <a:t>technical and financial feasibility of a future hadron collider at CERN with a centre-of-mass energy of at least 100 TeV</a:t>
            </a:r>
            <a:r>
              <a:rPr lang="en-GB" i="1" dirty="0">
                <a:solidFill>
                  <a:srgbClr val="303030"/>
                </a:solidFill>
              </a:rPr>
              <a:t>*</a:t>
            </a:r>
            <a:r>
              <a:rPr lang="en-GB" i="1" dirty="0">
                <a:solidFill>
                  <a:srgbClr val="FF0000"/>
                </a:solidFill>
              </a:rPr>
              <a:t> and with an electron-positron Higgs and electroweak factory as a possible first stage</a:t>
            </a:r>
            <a:r>
              <a:rPr lang="en-GB" b="0" i="1" dirty="0"/>
              <a:t>.</a:t>
            </a:r>
          </a:p>
          <a:p>
            <a:pPr>
              <a:lnSpc>
                <a:spcPct val="100000"/>
              </a:lnSpc>
            </a:pPr>
            <a:endParaRPr lang="en-GB" b="0" i="1" dirty="0"/>
          </a:p>
          <a:p>
            <a:pPr>
              <a:lnSpc>
                <a:spcPct val="100000"/>
              </a:lnSpc>
            </a:pPr>
            <a:r>
              <a:rPr lang="en-GB" b="0" i="1" dirty="0"/>
              <a:t>*100 TeV CM energy ~ 10 TeV </a:t>
            </a:r>
            <a:r>
              <a:rPr lang="en-GB" b="0" i="1" dirty="0" err="1"/>
              <a:t>parton</a:t>
            </a:r>
            <a:r>
              <a:rPr lang="en-GB" b="0" i="1" dirty="0"/>
              <a:t> CM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1EDF7-7E1A-93B3-570C-DAAFFC46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5CE13-2715-4E27-CE9D-84091EE9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pic>
        <p:nvPicPr>
          <p:cNvPr id="9" name="Picture 136">
            <a:extLst>
              <a:ext uri="{FF2B5EF4-FFF2-40B4-BE49-F238E27FC236}">
                <a16:creationId xmlns:a16="http://schemas.microsoft.com/office/drawing/2014/main" id="{61679FDA-607C-1ADC-00B9-E072081CE9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988" y="898712"/>
            <a:ext cx="3901905" cy="584476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255FE4-7B5B-8D5B-CD80-BC651689BFF4}"/>
              </a:ext>
            </a:extLst>
          </p:cNvPr>
          <p:cNvSpPr txBox="1"/>
          <p:nvPr/>
        </p:nvSpPr>
        <p:spPr>
          <a:xfrm>
            <a:off x="4259262" y="1595122"/>
            <a:ext cx="4227084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ESPP2020 – Deliberation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3CB080-1AE7-2F08-D07A-FEAE9C01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21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diagram of a circular object&#10;&#10;AI-generated content may be incorrect.">
            <a:extLst>
              <a:ext uri="{FF2B5EF4-FFF2-40B4-BE49-F238E27FC236}">
                <a16:creationId xmlns:a16="http://schemas.microsoft.com/office/drawing/2014/main" id="{897993A8-0FA4-60AD-7F4F-97B625612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3042"/>
          <a:stretch>
            <a:fillRect/>
          </a:stretch>
        </p:blipFill>
        <p:spPr>
          <a:xfrm>
            <a:off x="4665850" y="1418349"/>
            <a:ext cx="3335150" cy="2726978"/>
          </a:xfrm>
        </p:spPr>
      </p:pic>
      <p:pic>
        <p:nvPicPr>
          <p:cNvPr id="13" name="derniere.pdf" descr="derniere.pdf">
            <a:extLst>
              <a:ext uri="{FF2B5EF4-FFF2-40B4-BE49-F238E27FC236}">
                <a16:creationId xmlns:a16="http://schemas.microsoft.com/office/drawing/2014/main" id="{F5792D1D-2BC6-A728-95B8-420C034264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5" y="1942013"/>
            <a:ext cx="3803590" cy="269177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597DB8-528D-42E0-A5F6-4851C4B3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Proposed large-scale projects at CERN</a:t>
            </a:r>
            <a:br>
              <a:rPr lang="en-US" sz="3200" dirty="0"/>
            </a:br>
            <a:r>
              <a:rPr lang="en-US" sz="3200" dirty="0"/>
              <a:t>~2045</a:t>
            </a: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73FDA-14C7-5234-1384-943D1D669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86B71-3C24-837E-D360-6A5728D4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336E0-85BD-24B1-F391-8CA58B4AE00F}"/>
              </a:ext>
            </a:extLst>
          </p:cNvPr>
          <p:cNvSpPr txBox="1"/>
          <p:nvPr/>
        </p:nvSpPr>
        <p:spPr>
          <a:xfrm>
            <a:off x="2676430" y="1212931"/>
            <a:ext cx="2675689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e</a:t>
            </a:r>
            <a:r>
              <a:rPr lang="en-GB" b="1" baseline="30000" dirty="0">
                <a:solidFill>
                  <a:srgbClr val="FFFF00"/>
                </a:solidFill>
              </a:rPr>
              <a:t>+</a:t>
            </a:r>
            <a:r>
              <a:rPr lang="en-GB" b="1" dirty="0">
                <a:solidFill>
                  <a:srgbClr val="FFFF00"/>
                </a:solidFill>
              </a:rPr>
              <a:t> e</a:t>
            </a:r>
            <a:r>
              <a:rPr lang="en-GB" b="1" baseline="30000" dirty="0">
                <a:solidFill>
                  <a:srgbClr val="FFFF00"/>
                </a:solidFill>
              </a:rPr>
              <a:t>-</a:t>
            </a:r>
            <a:r>
              <a:rPr lang="en-GB" b="1" dirty="0">
                <a:solidFill>
                  <a:srgbClr val="FFFF00"/>
                </a:solidFill>
              </a:rPr>
              <a:t> Colliders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045CCF-CBE4-3613-7290-338F846F2AE6}"/>
              </a:ext>
            </a:extLst>
          </p:cNvPr>
          <p:cNvSpPr txBox="1"/>
          <p:nvPr/>
        </p:nvSpPr>
        <p:spPr>
          <a:xfrm>
            <a:off x="5803312" y="2843649"/>
            <a:ext cx="929784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F</a:t>
            </a:r>
            <a:r>
              <a:rPr lang="en-GB" sz="1400" b="1" dirty="0">
                <a:solidFill>
                  <a:srgbClr val="FFFF00"/>
                </a:solidFill>
              </a:rPr>
              <a:t>CC-ee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AED188-1645-8800-9522-331CA4CBE61F}"/>
              </a:ext>
            </a:extLst>
          </p:cNvPr>
          <p:cNvSpPr txBox="1"/>
          <p:nvPr/>
        </p:nvSpPr>
        <p:spPr>
          <a:xfrm>
            <a:off x="2496522" y="3561252"/>
            <a:ext cx="670011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CLIC</a:t>
            </a:r>
            <a:endParaRPr lang="en-GB" sz="1400" b="1" dirty="0">
              <a:solidFill>
                <a:srgbClr val="FFFF00"/>
              </a:solidFill>
            </a:endParaRPr>
          </a:p>
        </p:txBody>
      </p:sp>
      <p:pic>
        <p:nvPicPr>
          <p:cNvPr id="16" name="Picture 15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9DEEAD30-DE10-CE44-A984-E8AAA04D7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507" y="4295319"/>
            <a:ext cx="4039111" cy="16822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A72FD3-FE82-B5A9-37D5-1C1CCE11AE07}"/>
              </a:ext>
            </a:extLst>
          </p:cNvPr>
          <p:cNvSpPr txBox="1"/>
          <p:nvPr/>
        </p:nvSpPr>
        <p:spPr>
          <a:xfrm>
            <a:off x="5352119" y="5478510"/>
            <a:ext cx="614514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LCF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487951-33D8-ACE2-B549-74082BA3C8FE}"/>
              </a:ext>
            </a:extLst>
          </p:cNvPr>
          <p:cNvSpPr txBox="1"/>
          <p:nvPr/>
        </p:nvSpPr>
        <p:spPr>
          <a:xfrm>
            <a:off x="8962695" y="1254669"/>
            <a:ext cx="2795598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Re-use of LHC tunnel</a:t>
            </a:r>
          </a:p>
        </p:txBody>
      </p:sp>
      <p:pic>
        <p:nvPicPr>
          <p:cNvPr id="20" name="Picture 2" descr="CERN_picture_sky">
            <a:extLst>
              <a:ext uri="{FF2B5EF4-FFF2-40B4-BE49-F238E27FC236}">
                <a16:creationId xmlns:a16="http://schemas.microsoft.com/office/drawing/2014/main" id="{C5237FD6-2E68-F920-7E3E-55A9DD68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/>
          <a:stretch>
            <a:fillRect/>
          </a:stretch>
        </p:blipFill>
        <p:spPr bwMode="auto">
          <a:xfrm>
            <a:off x="8778906" y="1797526"/>
            <a:ext cx="2620214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82E165-9750-13C5-A92A-F3F693430F5A}"/>
              </a:ext>
            </a:extLst>
          </p:cNvPr>
          <p:cNvSpPr txBox="1"/>
          <p:nvPr/>
        </p:nvSpPr>
        <p:spPr>
          <a:xfrm>
            <a:off x="11333107" y="1959247"/>
            <a:ext cx="817653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LEP3</a:t>
            </a:r>
            <a:endParaRPr lang="en-GB" sz="1400" b="1" dirty="0">
              <a:solidFill>
                <a:srgbClr val="FFFF00"/>
              </a:solidFill>
            </a:endParaRPr>
          </a:p>
        </p:txBody>
      </p:sp>
      <p:pic>
        <p:nvPicPr>
          <p:cNvPr id="29" name="Picture 28" descr="A diagram of a nuclear reactor&#10;&#10;AI-generated content may be incorrect.">
            <a:extLst>
              <a:ext uri="{FF2B5EF4-FFF2-40B4-BE49-F238E27FC236}">
                <a16:creationId xmlns:a16="http://schemas.microsoft.com/office/drawing/2014/main" id="{646A1E5C-C30F-E877-1676-2E122F885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173" y="4098817"/>
            <a:ext cx="3266667" cy="21476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690BC6B-D178-15E9-F00D-8B63E430ED21}"/>
              </a:ext>
            </a:extLst>
          </p:cNvPr>
          <p:cNvSpPr txBox="1"/>
          <p:nvPr/>
        </p:nvSpPr>
        <p:spPr>
          <a:xfrm>
            <a:off x="11189719" y="5805837"/>
            <a:ext cx="870625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FF00"/>
                </a:solidFill>
              </a:rPr>
              <a:t>LHeC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C8726-FBF0-26AC-8599-6DB88AA3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04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6D060-46DB-F0E2-6DBB-116BEFB96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id="{B01B6E98-F10F-0FB7-CD9C-FAB05BD69863}"/>
              </a:ext>
            </a:extLst>
          </p:cNvPr>
          <p:cNvSpPr/>
          <p:nvPr/>
        </p:nvSpPr>
        <p:spPr>
          <a:xfrm>
            <a:off x="4741333" y="3361611"/>
            <a:ext cx="7450667" cy="3517059"/>
          </a:xfrm>
          <a:prstGeom prst="cloudCallout">
            <a:avLst>
              <a:gd name="adj1" fmla="val 21678"/>
              <a:gd name="adj2" fmla="val -49966"/>
            </a:avLst>
          </a:prstGeom>
          <a:gradFill>
            <a:gsLst>
              <a:gs pos="2000">
                <a:schemeClr val="accent1">
                  <a:lumMod val="5000"/>
                  <a:lumOff val="9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7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diagram of a nuclear reactor&#10;&#10;AI-generated content may be incorrect.">
            <a:extLst>
              <a:ext uri="{FF2B5EF4-FFF2-40B4-BE49-F238E27FC236}">
                <a16:creationId xmlns:a16="http://schemas.microsoft.com/office/drawing/2014/main" id="{95387C67-4947-4E57-7C00-A825F652F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864" y="1288799"/>
            <a:ext cx="3266667" cy="21476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7F36A6-C1DE-F633-98F7-93843AD9D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Potential for development towards</a:t>
            </a:r>
            <a:br>
              <a:rPr lang="en-US" sz="3200" dirty="0"/>
            </a:br>
            <a:r>
              <a:rPr lang="en-US" sz="3200" dirty="0"/>
              <a:t>10 TeV </a:t>
            </a:r>
            <a:r>
              <a:rPr lang="en-US" sz="3200" dirty="0" err="1"/>
              <a:t>parton</a:t>
            </a:r>
            <a:r>
              <a:rPr lang="en-US" sz="3200" dirty="0"/>
              <a:t>-scale collider</a:t>
            </a: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E4E3A-0F93-616F-2E87-66A998B19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323E0-60DC-F8F5-5DAB-AAA23D60A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pic>
        <p:nvPicPr>
          <p:cNvPr id="9" name="Content Placeholder 10" descr="A diagram of a circular object&#10;&#10;AI-generated content may be incorrect.">
            <a:extLst>
              <a:ext uri="{FF2B5EF4-FFF2-40B4-BE49-F238E27FC236}">
                <a16:creationId xmlns:a16="http://schemas.microsoft.com/office/drawing/2014/main" id="{22958B5A-33BA-7286-E6EC-6D3B0405E0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042"/>
          <a:stretch>
            <a:fillRect/>
          </a:stretch>
        </p:blipFill>
        <p:spPr>
          <a:xfrm>
            <a:off x="37121" y="1349429"/>
            <a:ext cx="2964554" cy="2423980"/>
          </a:xfrm>
          <a:prstGeom prst="rect">
            <a:avLst/>
          </a:prstGeom>
        </p:spPr>
      </p:pic>
      <p:pic>
        <p:nvPicPr>
          <p:cNvPr id="10" name="Picture 2" descr="CERN_picture_sky">
            <a:extLst>
              <a:ext uri="{FF2B5EF4-FFF2-40B4-BE49-F238E27FC236}">
                <a16:creationId xmlns:a16="http://schemas.microsoft.com/office/drawing/2014/main" id="{DF8BCF47-A327-1D72-70F9-C040286DB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/>
          <a:stretch>
            <a:fillRect/>
          </a:stretch>
        </p:blipFill>
        <p:spPr bwMode="auto">
          <a:xfrm>
            <a:off x="3133867" y="1533527"/>
            <a:ext cx="2620214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14" descr="A map of a plane&#10;&#10;Description automatically generated">
            <a:extLst>
              <a:ext uri="{FF2B5EF4-FFF2-40B4-BE49-F238E27FC236}">
                <a16:creationId xmlns:a16="http://schemas.microsoft.com/office/drawing/2014/main" id="{FA7B4659-FC6B-CF5D-409C-4A1832F67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55" y="4049382"/>
            <a:ext cx="3026515" cy="21415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FD50A1-E43E-B5A9-FE7E-BB1969897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4976" y="4973373"/>
            <a:ext cx="3479979" cy="8382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8E1A85-9FE8-D0BC-C0DA-8E4611451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021" y="2142298"/>
            <a:ext cx="3479979" cy="838243"/>
          </a:xfrm>
          <a:prstGeom prst="rect">
            <a:avLst/>
          </a:prstGeom>
        </p:spPr>
      </p:pic>
      <p:pic>
        <p:nvPicPr>
          <p:cNvPr id="22" name="Picture 21" descr="A diagram of a diagram&#10;&#10;AI-generated content may be incorrect.">
            <a:extLst>
              <a:ext uri="{FF2B5EF4-FFF2-40B4-BE49-F238E27FC236}">
                <a16:creationId xmlns:a16="http://schemas.microsoft.com/office/drawing/2014/main" id="{255F76DE-EFD3-2B2A-842B-4187DCAB1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66" y="4036018"/>
            <a:ext cx="2914141" cy="27129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8FF13E-4451-2DC9-4E1E-848951276FD1}"/>
              </a:ext>
            </a:extLst>
          </p:cNvPr>
          <p:cNvSpPr txBox="1"/>
          <p:nvPr/>
        </p:nvSpPr>
        <p:spPr>
          <a:xfrm>
            <a:off x="1080517" y="2699601"/>
            <a:ext cx="929784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F</a:t>
            </a:r>
            <a:r>
              <a:rPr lang="en-GB" sz="1400" b="1" dirty="0">
                <a:solidFill>
                  <a:srgbClr val="FFFF00"/>
                </a:solidFill>
              </a:rPr>
              <a:t>CC-ee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162843-7AA2-90EE-37CF-5D4C1507E137}"/>
              </a:ext>
            </a:extLst>
          </p:cNvPr>
          <p:cNvSpPr txBox="1"/>
          <p:nvPr/>
        </p:nvSpPr>
        <p:spPr>
          <a:xfrm>
            <a:off x="9835587" y="1722171"/>
            <a:ext cx="1260913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CLIC/LCF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2C41C8-F110-BB90-E6EB-C6D2F8D4A47B}"/>
              </a:ext>
            </a:extLst>
          </p:cNvPr>
          <p:cNvSpPr txBox="1"/>
          <p:nvPr/>
        </p:nvSpPr>
        <p:spPr>
          <a:xfrm>
            <a:off x="7057300" y="5503839"/>
            <a:ext cx="1500473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Muon Collider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5A041D-622B-D626-BFBC-AA415AAB1020}"/>
              </a:ext>
            </a:extLst>
          </p:cNvPr>
          <p:cNvSpPr txBox="1"/>
          <p:nvPr/>
        </p:nvSpPr>
        <p:spPr>
          <a:xfrm>
            <a:off x="6975927" y="2891169"/>
            <a:ext cx="870625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FF00"/>
                </a:solidFill>
              </a:rPr>
              <a:t>LHeC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67AF40-ED69-4064-9A47-A28EC58D5328}"/>
              </a:ext>
            </a:extLst>
          </p:cNvPr>
          <p:cNvSpPr txBox="1"/>
          <p:nvPr/>
        </p:nvSpPr>
        <p:spPr>
          <a:xfrm>
            <a:off x="0" y="5813931"/>
            <a:ext cx="929784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F</a:t>
            </a:r>
            <a:r>
              <a:rPr lang="en-GB" sz="1400" b="1" dirty="0">
                <a:solidFill>
                  <a:srgbClr val="FFFF00"/>
                </a:solidFill>
              </a:rPr>
              <a:t>CC-</a:t>
            </a:r>
            <a:r>
              <a:rPr lang="en-GB" sz="1400" b="1" dirty="0" err="1">
                <a:solidFill>
                  <a:srgbClr val="FFFF00"/>
                </a:solidFill>
              </a:rPr>
              <a:t>hh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93A126-A779-6040-7F28-B0B5663FFA97}"/>
              </a:ext>
            </a:extLst>
          </p:cNvPr>
          <p:cNvSpPr txBox="1"/>
          <p:nvPr/>
        </p:nvSpPr>
        <p:spPr>
          <a:xfrm>
            <a:off x="3152385" y="1559708"/>
            <a:ext cx="817653" cy="30777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LEP3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6B25B4-83AF-2B65-2443-8559C6FBF4E8}"/>
              </a:ext>
            </a:extLst>
          </p:cNvPr>
          <p:cNvSpPr txBox="1"/>
          <p:nvPr/>
        </p:nvSpPr>
        <p:spPr>
          <a:xfrm>
            <a:off x="9507040" y="4296071"/>
            <a:ext cx="2082240" cy="64633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LC Upgrade </a:t>
            </a:r>
          </a:p>
          <a:p>
            <a:pPr algn="ctr"/>
            <a:r>
              <a:rPr lang="en-US" sz="1100" b="1" dirty="0">
                <a:solidFill>
                  <a:srgbClr val="FFFF00"/>
                </a:solidFill>
              </a:rPr>
              <a:t>(plasma, HGRF, …)</a:t>
            </a:r>
          </a:p>
          <a:p>
            <a:pPr algn="ctr"/>
            <a:r>
              <a:rPr lang="en-US" sz="1100" b="1" dirty="0">
                <a:solidFill>
                  <a:srgbClr val="FFFF00"/>
                </a:solidFill>
              </a:rPr>
              <a:t>feasible? timescale? </a:t>
            </a:r>
            <a:endParaRPr lang="en-GB" sz="1100" b="1" dirty="0">
              <a:solidFill>
                <a:srgbClr val="FFFF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533D74-6275-3386-CEA3-DD08D0008EC0}"/>
              </a:ext>
            </a:extLst>
          </p:cNvPr>
          <p:cNvSpPr txBox="1"/>
          <p:nvPr/>
        </p:nvSpPr>
        <p:spPr>
          <a:xfrm>
            <a:off x="8241562" y="3661513"/>
            <a:ext cx="1588896" cy="523220"/>
          </a:xfrm>
          <a:prstGeom prst="rect">
            <a:avLst/>
          </a:prstGeom>
          <a:solidFill>
            <a:srgbClr val="6FCAD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Significant R&amp;D required</a:t>
            </a:r>
            <a:endParaRPr lang="en-GB" sz="1100" b="1" dirty="0">
              <a:solidFill>
                <a:srgbClr val="FFFF00"/>
              </a:solidFill>
            </a:endParaRP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3671D878-E067-DA4F-120F-96871363154B}"/>
              </a:ext>
            </a:extLst>
          </p:cNvPr>
          <p:cNvSpPr/>
          <p:nvPr/>
        </p:nvSpPr>
        <p:spPr>
          <a:xfrm>
            <a:off x="1008116" y="3801836"/>
            <a:ext cx="489437" cy="49423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B7D206E5-78DC-B932-043B-FA8D2D04DEF3}"/>
              </a:ext>
            </a:extLst>
          </p:cNvPr>
          <p:cNvSpPr/>
          <p:nvPr/>
        </p:nvSpPr>
        <p:spPr>
          <a:xfrm rot="3323215">
            <a:off x="3131267" y="3274410"/>
            <a:ext cx="162238" cy="1348880"/>
          </a:xfrm>
          <a:prstGeom prst="downArrow">
            <a:avLst>
              <a:gd name="adj1" fmla="val 50000"/>
              <a:gd name="adj2" fmla="val 76457"/>
            </a:avLst>
          </a:prstGeom>
          <a:solidFill>
            <a:srgbClr val="9C95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273BECC9-C6DE-2599-1655-C8E62884C159}"/>
              </a:ext>
            </a:extLst>
          </p:cNvPr>
          <p:cNvSpPr/>
          <p:nvPr/>
        </p:nvSpPr>
        <p:spPr>
          <a:xfrm rot="2199739">
            <a:off x="6964765" y="3423401"/>
            <a:ext cx="232435" cy="602856"/>
          </a:xfrm>
          <a:prstGeom prst="downArrow">
            <a:avLst>
              <a:gd name="adj1" fmla="val 50000"/>
              <a:gd name="adj2" fmla="val 76457"/>
            </a:avLst>
          </a:prstGeom>
          <a:solidFill>
            <a:srgbClr val="6FCA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877BFABF-83E4-B21A-531D-83A152734917}"/>
              </a:ext>
            </a:extLst>
          </p:cNvPr>
          <p:cNvSpPr/>
          <p:nvPr/>
        </p:nvSpPr>
        <p:spPr>
          <a:xfrm>
            <a:off x="10314087" y="3175198"/>
            <a:ext cx="389425" cy="874183"/>
          </a:xfrm>
          <a:prstGeom prst="downArrow">
            <a:avLst>
              <a:gd name="adj1" fmla="val 50000"/>
              <a:gd name="adj2" fmla="val 76457"/>
            </a:avLst>
          </a:prstGeom>
          <a:solidFill>
            <a:srgbClr val="66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D4BEE403-4A53-B783-4054-62F17363AFCE}"/>
              </a:ext>
            </a:extLst>
          </p:cNvPr>
          <p:cNvSpPr/>
          <p:nvPr/>
        </p:nvSpPr>
        <p:spPr>
          <a:xfrm rot="18843273">
            <a:off x="5915390" y="3441472"/>
            <a:ext cx="232435" cy="602856"/>
          </a:xfrm>
          <a:prstGeom prst="downArrow">
            <a:avLst>
              <a:gd name="adj1" fmla="val 50000"/>
              <a:gd name="adj2" fmla="val 76457"/>
            </a:avLst>
          </a:prstGeom>
          <a:solidFill>
            <a:srgbClr val="6FCA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0E266BCA-985D-73F0-4644-07C2CF36B003}"/>
              </a:ext>
            </a:extLst>
          </p:cNvPr>
          <p:cNvSpPr/>
          <p:nvPr/>
        </p:nvSpPr>
        <p:spPr>
          <a:xfrm rot="3323215" flipH="1">
            <a:off x="4642421" y="2348163"/>
            <a:ext cx="153563" cy="3479436"/>
          </a:xfrm>
          <a:prstGeom prst="downArrow">
            <a:avLst>
              <a:gd name="adj1" fmla="val 50000"/>
              <a:gd name="adj2" fmla="val 76457"/>
            </a:avLst>
          </a:prstGeom>
          <a:solidFill>
            <a:srgbClr val="9C95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7918AB-01B9-004A-646E-7A97A6DA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95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70938-8F7C-24DC-B94C-CC177D8CE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B94CA8-BC69-D694-E84C-2EC3F28E5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integrated </a:t>
            </a:r>
            <a:r>
              <a:rPr lang="en-US" dirty="0" err="1"/>
              <a:t>programme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FE1843-018D-40A9-28BE-176C1A9FE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5783941"/>
            <a:ext cx="11376024" cy="416833"/>
          </a:xfrm>
        </p:spPr>
        <p:txBody>
          <a:bodyPr/>
          <a:lstStyle/>
          <a:p>
            <a:r>
              <a:rPr lang="en-GB" dirty="0">
                <a:solidFill>
                  <a:srgbClr val="0C377B"/>
                </a:solidFill>
              </a:rPr>
              <a:t>Common civil engineering and technical infrastructures</a:t>
            </a:r>
            <a:endParaRPr lang="en-GB" dirty="0"/>
          </a:p>
        </p:txBody>
      </p:sp>
      <p:pic>
        <p:nvPicPr>
          <p:cNvPr id="53255" name="Picture 1">
            <a:extLst>
              <a:ext uri="{FF2B5EF4-FFF2-40B4-BE49-F238E27FC236}">
                <a16:creationId xmlns:a16="http://schemas.microsoft.com/office/drawing/2014/main" id="{3B7417F9-93A2-6BA4-1E93-1E1B08A67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632874"/>
            <a:ext cx="451802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2">
            <a:extLst>
              <a:ext uri="{FF2B5EF4-FFF2-40B4-BE49-F238E27FC236}">
                <a16:creationId xmlns:a16="http://schemas.microsoft.com/office/drawing/2014/main" id="{7928402D-99E2-29F0-7D57-A3570B41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32" y="1655099"/>
            <a:ext cx="4529137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8E42FC-D442-0894-BF67-9CE2F0CB7EFB}"/>
              </a:ext>
            </a:extLst>
          </p:cNvPr>
          <p:cNvSpPr txBox="1"/>
          <p:nvPr/>
        </p:nvSpPr>
        <p:spPr>
          <a:xfrm>
            <a:off x="6536268" y="1074059"/>
            <a:ext cx="3682469" cy="64633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Stage 2: FCC-</a:t>
            </a:r>
            <a:r>
              <a:rPr lang="en-GB" b="1" dirty="0" err="1">
                <a:solidFill>
                  <a:srgbClr val="FFFF00"/>
                </a:solidFill>
              </a:rPr>
              <a:t>hh</a:t>
            </a:r>
            <a:endParaRPr lang="en-GB" b="1" dirty="0">
              <a:solidFill>
                <a:srgbClr val="FFFF00"/>
              </a:solidFill>
            </a:endParaRP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sz="1400" b="1" dirty="0">
                <a:solidFill>
                  <a:srgbClr val="FFFF00"/>
                </a:solidFill>
              </a:rPr>
              <a:t>(~85 TeV) at energy frontier, pp &amp; AA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9EB382-DA70-C991-46B4-4337C7A0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BEFF48D-817A-45E4-28B8-18EDB306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B537CD-9A91-1C56-D28E-09E074B24625}"/>
              </a:ext>
            </a:extLst>
          </p:cNvPr>
          <p:cNvSpPr/>
          <p:nvPr/>
        </p:nvSpPr>
        <p:spPr>
          <a:xfrm>
            <a:off x="1673205" y="5329418"/>
            <a:ext cx="2722667" cy="21602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27000">
                <a:srgbClr val="FF9900"/>
              </a:gs>
              <a:gs pos="85000">
                <a:srgbClr val="FF99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10">
              <a:defRPr/>
            </a:pPr>
            <a:r>
              <a:rPr lang="en-US" sz="1600" b="1" kern="0" dirty="0">
                <a:solidFill>
                  <a:srgbClr val="FFFFFF"/>
                </a:solidFill>
                <a:latin typeface="Arial"/>
              </a:rPr>
              <a:t>2046 - 2065 </a:t>
            </a:r>
            <a:endParaRPr lang="en-GB" sz="16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6A7EEF-45C8-DB0A-2B83-609E77D0874A}"/>
              </a:ext>
            </a:extLst>
          </p:cNvPr>
          <p:cNvSpPr/>
          <p:nvPr/>
        </p:nvSpPr>
        <p:spPr>
          <a:xfrm>
            <a:off x="6764869" y="5329418"/>
            <a:ext cx="3057701" cy="216024"/>
          </a:xfrm>
          <a:prstGeom prst="rect">
            <a:avLst/>
          </a:prstGeom>
          <a:gradFill flip="none" rotWithShape="1">
            <a:gsLst>
              <a:gs pos="6000">
                <a:srgbClr val="0000FF">
                  <a:lumMod val="5000"/>
                  <a:lumOff val="95000"/>
                </a:srgbClr>
              </a:gs>
              <a:gs pos="37000">
                <a:srgbClr val="40C245">
                  <a:lumMod val="75000"/>
                </a:srgbClr>
              </a:gs>
              <a:gs pos="86000">
                <a:srgbClr val="40C245">
                  <a:lumMod val="75000"/>
                </a:srgbClr>
              </a:gs>
              <a:gs pos="100000">
                <a:srgbClr val="40C245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10">
              <a:defRPr/>
            </a:pPr>
            <a:r>
              <a:rPr lang="en-US" sz="1600" b="1" kern="0" dirty="0">
                <a:solidFill>
                  <a:srgbClr val="FFFFFF"/>
                </a:solidFill>
                <a:latin typeface="Arial"/>
              </a:rPr>
              <a:t>2070 - 2100</a:t>
            </a:r>
            <a:endParaRPr lang="en-GB" sz="16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6A6B86-9623-FCF4-970B-F02F22E1F6BD}"/>
              </a:ext>
            </a:extLst>
          </p:cNvPr>
          <p:cNvSpPr txBox="1"/>
          <p:nvPr/>
        </p:nvSpPr>
        <p:spPr>
          <a:xfrm>
            <a:off x="1498431" y="1072390"/>
            <a:ext cx="3072213" cy="64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Stage 1: FCC-ee</a:t>
            </a:r>
          </a:p>
          <a:p>
            <a:pPr algn="ctr"/>
            <a:r>
              <a:rPr lang="en-GB" sz="1400" b="1" dirty="0">
                <a:solidFill>
                  <a:srgbClr val="FFFF00"/>
                </a:solidFill>
              </a:rPr>
              <a:t>90 </a:t>
            </a:r>
            <a:r>
              <a:rPr lang="en-GB" sz="1400" b="1" dirty="0">
                <a:solidFill>
                  <a:srgbClr val="FFFF00"/>
                </a:solidFill>
                <a:sym typeface="Wingdings" panose="05000000000000000000" pitchFamily="2" charset="2"/>
              </a:rPr>
              <a:t> 365 GeV </a:t>
            </a:r>
            <a:r>
              <a:rPr lang="en-GB" sz="1400" b="1" dirty="0" err="1">
                <a:solidFill>
                  <a:srgbClr val="FFFF00"/>
                </a:solidFill>
                <a:sym typeface="Wingdings" panose="05000000000000000000" pitchFamily="2" charset="2"/>
              </a:rPr>
              <a:t>e</a:t>
            </a:r>
            <a:r>
              <a:rPr lang="en-GB" sz="1400" b="1" baseline="30000" dirty="0" err="1">
                <a:solidFill>
                  <a:srgbClr val="FFFF00"/>
                </a:solidFill>
                <a:sym typeface="Wingdings" panose="05000000000000000000" pitchFamily="2" charset="2"/>
              </a:rPr>
              <a:t>+</a:t>
            </a:r>
            <a:r>
              <a:rPr lang="en-GB" sz="1400" b="1" dirty="0" err="1">
                <a:solidFill>
                  <a:srgbClr val="FFFF00"/>
                </a:solidFill>
                <a:sym typeface="Wingdings" panose="05000000000000000000" pitchFamily="2" charset="2"/>
              </a:rPr>
              <a:t>e</a:t>
            </a:r>
            <a:r>
              <a:rPr lang="en-GB" sz="1400" b="1" baseline="30000" dirty="0">
                <a:solidFill>
                  <a:srgbClr val="FFFF00"/>
                </a:solidFill>
                <a:sym typeface="Wingdings" panose="05000000000000000000" pitchFamily="2" charset="2"/>
              </a:rPr>
              <a:t>-</a:t>
            </a:r>
            <a:endParaRPr lang="en-GB" sz="1400" b="1" baseline="300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EFFE3-3795-A567-04D6-02D15AAE146F}"/>
              </a:ext>
            </a:extLst>
          </p:cNvPr>
          <p:cNvSpPr txBox="1"/>
          <p:nvPr/>
        </p:nvSpPr>
        <p:spPr>
          <a:xfrm>
            <a:off x="8606103" y="5669191"/>
            <a:ext cx="3057701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90.7 km circumference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B205B-3B8D-9F65-491C-3C67C439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922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5B5E-D5BD-5662-EFDD-0503854A2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33F65836-30E7-A64A-1887-D0C309AFFD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3093381"/>
                  </p:ext>
                </p:extLst>
              </p:nvPr>
            </p:nvGraphicFramePr>
            <p:xfrm>
              <a:off x="176142" y="2009163"/>
              <a:ext cx="8168201" cy="332394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3371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1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86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03554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902051">
                      <a:extLst>
                        <a:ext uri="{9D8B030D-6E8A-4147-A177-3AD203B41FA5}">
                          <a16:colId xmlns:a16="http://schemas.microsoft.com/office/drawing/2014/main" val="818795718"/>
                        </a:ext>
                      </a:extLst>
                    </a:gridCol>
                    <a:gridCol w="989547">
                      <a:extLst>
                        <a:ext uri="{9D8B030D-6E8A-4147-A177-3AD203B41FA5}">
                          <a16:colId xmlns:a16="http://schemas.microsoft.com/office/drawing/2014/main" val="2232381764"/>
                        </a:ext>
                      </a:extLst>
                    </a:gridCol>
                  </a:tblGrid>
                  <a:tr h="3538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en-GB" sz="1400" b="1" dirty="0">
                              <a:solidFill>
                                <a:schemeClr val="bg1"/>
                              </a:solidFill>
                            </a:rPr>
                            <a:t>parameter</a:t>
                          </a: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b="1" dirty="0">
                              <a:solidFill>
                                <a:schemeClr val="bg1"/>
                              </a:solidFill>
                            </a:rPr>
                            <a:t>Z</a:t>
                          </a:r>
                        </a:p>
                      </a:txBody>
                      <a:tcPr marL="51435" marR="51435" marT="25718" marB="25718"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b="1" dirty="0">
                              <a:solidFill>
                                <a:schemeClr val="bg1"/>
                              </a:solidFill>
                            </a:rPr>
                            <a:t>WW</a:t>
                          </a:r>
                        </a:p>
                      </a:txBody>
                      <a:tcPr marL="51435" marR="51435" marT="25718" marB="25718"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de-AT" sz="1400" b="1" dirty="0">
                              <a:solidFill>
                                <a:schemeClr val="bg1"/>
                              </a:solidFill>
                            </a:rPr>
                            <a:t>H</a:t>
                          </a:r>
                          <a:r>
                            <a:rPr lang="de-AT" sz="1400" b="1" baseline="0" dirty="0">
                              <a:solidFill>
                                <a:schemeClr val="bg1"/>
                              </a:solidFill>
                            </a:rPr>
                            <a:t> (ZH)</a:t>
                          </a:r>
                          <a:endParaRPr lang="de-AT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b="1" i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1400" b="1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b="1" i="0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de-AT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AT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7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Collision energy √s  [GeV]</a:t>
                          </a: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88, 91, 94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157, 163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240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340-350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365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57175">
                    <a:tc>
                      <a:txBody>
                        <a:bodyPr/>
                        <a:lstStyle/>
                        <a:p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synchrotron radiation/beam [MW]</a:t>
                          </a: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3968920"/>
                      </a:ext>
                    </a:extLst>
                  </a:tr>
                  <a:tr h="257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beam current [mA]</a:t>
                          </a: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1294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26.8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6.0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5.1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57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number bunches / beam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11200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1852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300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70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rtl="0" eaLnBrk="1" latinLnBrk="0" hangingPunct="1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64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3286293"/>
                      </a:ext>
                    </a:extLst>
                  </a:tr>
                  <a:tr h="257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total RF voltage 400 / 800 MHz [GV]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0.08 / 0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1.0 / 0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2.1 / 0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2.1 / 7.4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2.1 / 9.2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2529601"/>
                      </a:ext>
                    </a:extLst>
                  </a:tr>
                  <a:tr h="257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luminosity / IP [10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34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cm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s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]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144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7.5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1.8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1.4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4538425"/>
                      </a:ext>
                    </a:extLst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luminosity / year [ab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68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9.6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3.6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0.83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0.67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437566"/>
                      </a:ext>
                    </a:extLst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run time (including </a:t>
                          </a:r>
                          <a:r>
                            <a:rPr kumimoji="0" lang="en-GB" sz="1200" b="1" kern="1200" dirty="0" err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lumi</a:t>
                          </a: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ramp-up) [years]</a:t>
                          </a: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799703"/>
                      </a:ext>
                    </a:extLst>
                  </a:tr>
                  <a:tr h="31261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total integrated luminosity [ab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]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205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19.2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prstClr val="black"/>
                          </a:solidFill>
                          <a:prstDash val="soli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10.8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0.4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2.7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3034531"/>
                      </a:ext>
                    </a:extLst>
                  </a:tr>
                  <a:tr h="2635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total number of events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6 10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12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Z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2.4 10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WW</a:t>
                          </a:r>
                        </a:p>
                        <a:p>
                          <a:pPr algn="ctr"/>
                          <a:r>
                            <a:rPr kumimoji="0" lang="en-US" sz="1200" b="0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(incl. WW at higher </a:t>
                          </a:r>
                          <a:r>
                            <a:rPr kumimoji="0" lang="en-GB" sz="1200" b="0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√s</a:t>
                          </a:r>
                          <a:r>
                            <a:rPr kumimoji="0" lang="en-US" sz="1200" b="0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)</a:t>
                          </a:r>
                          <a:endParaRPr kumimoji="0" lang="en-GB" sz="1200" b="0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prstClr val="black"/>
                          </a:solidFill>
                          <a:prstDash val="soli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2.2 10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ZH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65k WW → H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2 10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1200" b="1" i="0" dirty="0" smtClean="0">
                                  <a:solidFill>
                                    <a:schemeClr val="tx1">
                                      <a:lumMod val="90000"/>
                                      <a:lumOff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200" b="1" i="1" dirty="0" smtClean="0">
                                      <a:solidFill>
                                        <a:schemeClr val="tx1">
                                          <a:lumMod val="90000"/>
                                          <a:lumOff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1200" b="1" i="0" dirty="0" smtClean="0">
                                      <a:solidFill>
                                        <a:schemeClr val="tx1">
                                          <a:lumMod val="90000"/>
                                          <a:lumOff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</m:acc>
                            </m:oMath>
                          </a14:m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 +  370k ZH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+  92k WW → H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0155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33F65836-30E7-A64A-1887-D0C309AFFD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3093381"/>
                  </p:ext>
                </p:extLst>
              </p:nvPr>
            </p:nvGraphicFramePr>
            <p:xfrm>
              <a:off x="176142" y="2009163"/>
              <a:ext cx="8168201" cy="332394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3371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1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86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03554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902051">
                      <a:extLst>
                        <a:ext uri="{9D8B030D-6E8A-4147-A177-3AD203B41FA5}">
                          <a16:colId xmlns:a16="http://schemas.microsoft.com/office/drawing/2014/main" val="818795718"/>
                        </a:ext>
                      </a:extLst>
                    </a:gridCol>
                    <a:gridCol w="989547">
                      <a:extLst>
                        <a:ext uri="{9D8B030D-6E8A-4147-A177-3AD203B41FA5}">
                          <a16:colId xmlns:a16="http://schemas.microsoft.com/office/drawing/2014/main" val="2232381764"/>
                        </a:ext>
                      </a:extLst>
                    </a:gridCol>
                  </a:tblGrid>
                  <a:tr h="3538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en-GB" sz="1400" b="1" dirty="0">
                              <a:solidFill>
                                <a:schemeClr val="bg1"/>
                              </a:solidFill>
                            </a:rPr>
                            <a:t>parameter</a:t>
                          </a: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b="1" dirty="0">
                              <a:solidFill>
                                <a:schemeClr val="bg1"/>
                              </a:solidFill>
                            </a:rPr>
                            <a:t>Z</a:t>
                          </a:r>
                        </a:p>
                      </a:txBody>
                      <a:tcPr marL="51435" marR="51435" marT="25718" marB="25718"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b="1" dirty="0">
                              <a:solidFill>
                                <a:schemeClr val="bg1"/>
                              </a:solidFill>
                            </a:rPr>
                            <a:t>WW</a:t>
                          </a:r>
                        </a:p>
                      </a:txBody>
                      <a:tcPr marL="51435" marR="51435" marT="25718" marB="25718"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de-AT" sz="1400" b="1" dirty="0">
                              <a:solidFill>
                                <a:schemeClr val="bg1"/>
                              </a:solidFill>
                            </a:rPr>
                            <a:t>H</a:t>
                          </a:r>
                          <a:r>
                            <a:rPr lang="de-AT" sz="1400" b="1" baseline="0" dirty="0">
                              <a:solidFill>
                                <a:schemeClr val="bg1"/>
                              </a:solidFill>
                            </a:rPr>
                            <a:t> (ZH)</a:t>
                          </a:r>
                          <a:endParaRPr lang="de-AT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25718" marB="2571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511" t="-1724" r="-643" b="-85862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AT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7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Collision energy √s  [GeV]</a:t>
                          </a: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mpd="sng">
                          <a:solidFill>
                            <a:srgbClr val="A26B2D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kumimoji="0"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88, 91, 94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rgbClr val="A26B2D"/>
                          </a:solidFill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157, 163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240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340-350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365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57175">
                    <a:tc>
                      <a:txBody>
                        <a:bodyPr/>
                        <a:lstStyle/>
                        <a:p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synchrotron radiation/beam [MW]</a:t>
                          </a: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3968920"/>
                      </a:ext>
                    </a:extLst>
                  </a:tr>
                  <a:tr h="257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beam current [mA]</a:t>
                          </a: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1294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135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26.8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6.0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5.1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57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number bunches / beam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11200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1852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300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rtl="0" eaLnBrk="1" latinLnBrk="0" hangingPunct="1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70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rtl="0" eaLnBrk="1" latinLnBrk="0" hangingPunct="1"/>
                          <a:r>
                            <a:rPr kumimoji="0" lang="de-AT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64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3286293"/>
                      </a:ext>
                    </a:extLst>
                  </a:tr>
                  <a:tr h="257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total RF voltage 400 / 800 MHz [GV]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0.08 / 0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1.0 / 0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2.1 / 0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2.1 / 7.4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2.1 / 9.2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2529601"/>
                      </a:ext>
                    </a:extLst>
                  </a:tr>
                  <a:tr h="257175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luminosity / IP [10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34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cm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s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]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144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7.5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1.8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1.4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4538425"/>
                      </a:ext>
                    </a:extLst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luminosity / year [ab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68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9.6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3.6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0.83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0.67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437566"/>
                      </a:ext>
                    </a:extLst>
                  </a:tr>
                  <a:tr h="257175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run time (including </a:t>
                          </a:r>
                          <a:r>
                            <a:rPr kumimoji="0" lang="en-GB" sz="1200" b="1" kern="1200" dirty="0" err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lumi</a:t>
                          </a:r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ramp-up) [years]</a:t>
                          </a: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prstClr val="black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3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4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799703"/>
                      </a:ext>
                    </a:extLst>
                  </a:tr>
                  <a:tr h="31261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total integrated luminosity [ab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]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205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19.2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prstClr val="black"/>
                          </a:solidFill>
                          <a:prstDash val="soli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10.8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algn="ctr" defTabSz="914400" rtl="0" eaLnBrk="1" latinLnBrk="0" hangingPunct="1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0.4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kumimoji="0" lang="en-GB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2.7</a:t>
                          </a: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3034531"/>
                      </a:ext>
                    </a:extLst>
                  </a:tr>
                  <a:tr h="60007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total number of events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srgbClr val="A26B2D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6 10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12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Z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prstClr val="black"/>
                          </a:solidFill>
                          <a:prstDash val="soli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2.4 10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WW</a:t>
                          </a:r>
                        </a:p>
                        <a:p>
                          <a:pPr algn="ctr"/>
                          <a:r>
                            <a:rPr kumimoji="0" lang="en-US" sz="1200" b="0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(incl. WW at higher </a:t>
                          </a:r>
                          <a:r>
                            <a:rPr kumimoji="0" lang="en-GB" sz="1200" b="0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√s</a:t>
                          </a:r>
                          <a:r>
                            <a:rPr kumimoji="0" lang="en-US" sz="1200" b="0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)</a:t>
                          </a:r>
                          <a:endParaRPr kumimoji="0" lang="en-GB" sz="1200" b="0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mpd="sng">
                          <a:solidFill>
                            <a:prstClr val="black"/>
                          </a:solidFill>
                          <a:prstDash val="soli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2.2 10</a:t>
                          </a:r>
                          <a:r>
                            <a:rPr kumimoji="0" lang="en-US" sz="1200" b="1" kern="1200" baseline="300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</a:t>
                          </a: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 ZH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1" kern="1200" dirty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Arial"/>
                              <a:ea typeface="+mn-ea"/>
                              <a:cs typeface="+mn-cs"/>
                            </a:rPr>
                            <a:t>65k WW → H</a:t>
                          </a:r>
                          <a:endParaRPr kumimoji="0" lang="en-GB" sz="1200" b="1" kern="1200" dirty="0">
                            <a:solidFill>
                              <a:schemeClr val="tx1">
                                <a:lumMod val="90000"/>
                                <a:lumOff val="10000"/>
                              </a:schemeClr>
                            </a:solidFill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31511" t="-452525" r="-643" b="-1010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marL="51435" marR="51435" marT="25718" marB="25718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6B2D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A26B2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0155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59484C1-F78F-44B8-D00F-C2CBD05F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FCC-ee design parameters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C92A3-C46F-3A04-E312-D88B81018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FA99-C137-F654-2435-8BD40D5C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7C35D-B10E-178F-69EF-D8AD26097520}"/>
              </a:ext>
            </a:extLst>
          </p:cNvPr>
          <p:cNvGrpSpPr/>
          <p:nvPr/>
        </p:nvGrpSpPr>
        <p:grpSpPr>
          <a:xfrm>
            <a:off x="162395" y="2366370"/>
            <a:ext cx="12029605" cy="1065742"/>
            <a:chOff x="162395" y="2366370"/>
            <a:chExt cx="12029605" cy="10657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A2D68FD-F8A1-B011-DF2D-6F69314B7B4A}"/>
                </a:ext>
              </a:extLst>
            </p:cNvPr>
            <p:cNvSpPr/>
            <p:nvPr/>
          </p:nvSpPr>
          <p:spPr>
            <a:xfrm>
              <a:off x="162395" y="2899241"/>
              <a:ext cx="8193734" cy="505610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53489CA-23CD-8DA9-CF5C-8FC0C4C73F09}"/>
                </a:ext>
              </a:extLst>
            </p:cNvPr>
            <p:cNvSpPr/>
            <p:nvPr/>
          </p:nvSpPr>
          <p:spPr>
            <a:xfrm>
              <a:off x="8745967" y="2366370"/>
              <a:ext cx="3446033" cy="1065742"/>
            </a:xfrm>
            <a:prstGeom prst="wedgeRoundRectCallout">
              <a:avLst>
                <a:gd name="adj1" fmla="val -61970"/>
                <a:gd name="adj2" fmla="val 2744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FFFF00"/>
                  </a:solidFill>
                </a:rPr>
                <a:t>Many bunches, high current, like LHC and B factories, different from LEP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2">
                <a:extLst>
                  <a:ext uri="{FF2B5EF4-FFF2-40B4-BE49-F238E27FC236}">
                    <a16:creationId xmlns:a16="http://schemas.microsoft.com/office/drawing/2014/main" id="{2B85EB48-7F7E-E6AF-2F14-A81113DF54C5}"/>
                  </a:ext>
                </a:extLst>
              </p:cNvPr>
              <p:cNvSpPr txBox="1"/>
              <p:nvPr/>
            </p:nvSpPr>
            <p:spPr bwMode="auto">
              <a:xfrm>
                <a:off x="4259262" y="971797"/>
                <a:ext cx="1757886" cy="860891"/>
              </a:xfrm>
              <a:prstGeom prst="rect">
                <a:avLst/>
              </a:prstGeom>
              <a:solidFill>
                <a:srgbClr val="2D9DFF"/>
              </a:solidFill>
              <a:ln>
                <a:noFill/>
              </a:ln>
            </p:spPr>
            <p:txBody>
              <a:bodyPr anchor="ctr" anchorCtr="0"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solidFill>
                              <a:srgbClr val="2F2F2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solidFill>
                              <a:srgbClr val="2F2F2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sSubSup>
                          <m:sSubSupPr>
                            <m:ctrlPr>
                              <a:rPr lang="en-GB" i="1">
                                <a:solidFill>
                                  <a:srgbClr val="2F2F2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>
                                <a:solidFill>
                                  <a:srgbClr val="2F2F2F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2F2F2F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GB" b="0" i="1">
                                <a:solidFill>
                                  <a:srgbClr val="2F2F2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en-US" i="1">
                            <a:solidFill>
                              <a:srgbClr val="2F2F2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 smtClean="0">
                                <a:solidFill>
                                  <a:srgbClr val="2F2F2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2F2F2F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2F2F2F"/>
                                </a:solidFill>
                                <a:latin typeface="Cambria Math" panose="02040503050406030204" pitchFamily="18" charset="0"/>
                              </a:rPr>
                              <m:t>𝑆𝑅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i="1" smtClean="0">
                                <a:solidFill>
                                  <a:srgbClr val="2F2F2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2F2F2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>
                                <a:solidFill>
                                  <a:srgbClr val="2F2F2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Object 2">
                <a:extLst>
                  <a:ext uri="{FF2B5EF4-FFF2-40B4-BE49-F238E27FC236}">
                    <a16:creationId xmlns:a16="http://schemas.microsoft.com/office/drawing/2014/main" id="{2B85EB48-7F7E-E6AF-2F14-A81113DF5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9262" y="971797"/>
                <a:ext cx="1757886" cy="8608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56743BB-2EEA-88C8-4388-02396EDC1BF8}"/>
              </a:ext>
            </a:extLst>
          </p:cNvPr>
          <p:cNvGrpSpPr/>
          <p:nvPr/>
        </p:nvGrpSpPr>
        <p:grpSpPr>
          <a:xfrm>
            <a:off x="162394" y="2324294"/>
            <a:ext cx="11513234" cy="610915"/>
            <a:chOff x="162395" y="2721567"/>
            <a:chExt cx="11513234" cy="61091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5D8C8FB-FB6B-F635-941D-44C42889FDCF}"/>
                </a:ext>
              </a:extLst>
            </p:cNvPr>
            <p:cNvSpPr/>
            <p:nvPr/>
          </p:nvSpPr>
          <p:spPr>
            <a:xfrm>
              <a:off x="162395" y="3039725"/>
              <a:ext cx="8193734" cy="283103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B98E22D4-F694-F2A3-521C-9D60523E6E2A}"/>
                </a:ext>
              </a:extLst>
            </p:cNvPr>
            <p:cNvSpPr/>
            <p:nvPr/>
          </p:nvSpPr>
          <p:spPr>
            <a:xfrm>
              <a:off x="8745965" y="2721567"/>
              <a:ext cx="2929664" cy="610915"/>
            </a:xfrm>
            <a:prstGeom prst="wedgeRoundRectCallout">
              <a:avLst>
                <a:gd name="adj1" fmla="val -63071"/>
                <a:gd name="adj2" fmla="val 26333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Limited by electricity consumption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FD1525-8BB9-A01D-8E3D-97117DD4A6BC}"/>
              </a:ext>
            </a:extLst>
          </p:cNvPr>
          <p:cNvGrpSpPr/>
          <p:nvPr/>
        </p:nvGrpSpPr>
        <p:grpSpPr>
          <a:xfrm>
            <a:off x="162396" y="3067173"/>
            <a:ext cx="12029600" cy="1208093"/>
            <a:chOff x="162395" y="2701100"/>
            <a:chExt cx="12029600" cy="120809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DD7568B-C2EE-06A8-485F-6B346A53B980}"/>
                </a:ext>
              </a:extLst>
            </p:cNvPr>
            <p:cNvSpPr/>
            <p:nvPr/>
          </p:nvSpPr>
          <p:spPr>
            <a:xfrm>
              <a:off x="162395" y="3039725"/>
              <a:ext cx="8193734" cy="283103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1ECBD899-3F52-8259-171E-EC427B686200}"/>
                </a:ext>
              </a:extLst>
            </p:cNvPr>
            <p:cNvSpPr/>
            <p:nvPr/>
          </p:nvSpPr>
          <p:spPr>
            <a:xfrm>
              <a:off x="8745964" y="2701100"/>
              <a:ext cx="3446031" cy="1208093"/>
            </a:xfrm>
            <a:prstGeom prst="wedgeRoundRectCallout">
              <a:avLst>
                <a:gd name="adj1" fmla="val -64907"/>
                <a:gd name="adj2" fmla="val -6735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L</a:t>
              </a:r>
              <a:r>
                <a:rPr lang="en-GB" b="1" dirty="0" err="1">
                  <a:solidFill>
                    <a:srgbClr val="FFFF00"/>
                  </a:solidFill>
                </a:rPr>
                <a:t>arge</a:t>
              </a:r>
              <a:r>
                <a:rPr lang="en-GB" b="1" dirty="0">
                  <a:solidFill>
                    <a:srgbClr val="FFFF00"/>
                  </a:solidFill>
                </a:rPr>
                <a:t> RF system to compensate for SR loss and cover large intensity/energy range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47F84B-03A8-186A-AAB4-2A69A5DE3C84}"/>
              </a:ext>
            </a:extLst>
          </p:cNvPr>
          <p:cNvGrpSpPr/>
          <p:nvPr/>
        </p:nvGrpSpPr>
        <p:grpSpPr>
          <a:xfrm>
            <a:off x="162396" y="2013896"/>
            <a:ext cx="12029602" cy="621728"/>
            <a:chOff x="162395" y="2701100"/>
            <a:chExt cx="12029602" cy="62172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C4B9ED4-210C-F3BE-93DE-99007CDE1159}"/>
                </a:ext>
              </a:extLst>
            </p:cNvPr>
            <p:cNvSpPr/>
            <p:nvPr/>
          </p:nvSpPr>
          <p:spPr>
            <a:xfrm>
              <a:off x="162395" y="3039725"/>
              <a:ext cx="8193734" cy="283103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65190404-D037-74B2-AE34-38040B067F46}"/>
                </a:ext>
              </a:extLst>
            </p:cNvPr>
            <p:cNvSpPr/>
            <p:nvPr/>
          </p:nvSpPr>
          <p:spPr>
            <a:xfrm>
              <a:off x="8745965" y="2701100"/>
              <a:ext cx="3446032" cy="568839"/>
            </a:xfrm>
            <a:prstGeom prst="wedgeRoundRectCallout">
              <a:avLst>
                <a:gd name="adj1" fmla="val -62337"/>
                <a:gd name="adj2" fmla="val 36898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L</a:t>
              </a:r>
              <a:r>
                <a:rPr lang="en-GB" b="1" dirty="0" err="1">
                  <a:solidFill>
                    <a:srgbClr val="FFFF00"/>
                  </a:solidFill>
                </a:rPr>
                <a:t>arge</a:t>
              </a:r>
              <a:r>
                <a:rPr lang="en-GB" b="1" dirty="0">
                  <a:solidFill>
                    <a:srgbClr val="FFFF00"/>
                  </a:solidFill>
                </a:rPr>
                <a:t> energy span at high luminosity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A8E082-8126-E8C1-7524-8B1D5114BD4E}"/>
              </a:ext>
            </a:extLst>
          </p:cNvPr>
          <p:cNvGrpSpPr/>
          <p:nvPr/>
        </p:nvGrpSpPr>
        <p:grpSpPr>
          <a:xfrm>
            <a:off x="160565" y="3870495"/>
            <a:ext cx="12031435" cy="1096485"/>
            <a:chOff x="198258" y="3372483"/>
            <a:chExt cx="12031435" cy="109648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48648A-2C97-D021-6521-279D74489725}"/>
                </a:ext>
              </a:extLst>
            </p:cNvPr>
            <p:cNvSpPr/>
            <p:nvPr/>
          </p:nvSpPr>
          <p:spPr>
            <a:xfrm>
              <a:off x="198258" y="3408030"/>
              <a:ext cx="8193734" cy="283103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ADA7B650-AE11-9FC0-25A1-B202C93BC863}"/>
                </a:ext>
              </a:extLst>
            </p:cNvPr>
            <p:cNvSpPr/>
            <p:nvPr/>
          </p:nvSpPr>
          <p:spPr>
            <a:xfrm>
              <a:off x="8489616" y="3372483"/>
              <a:ext cx="3740077" cy="1096485"/>
            </a:xfrm>
            <a:prstGeom prst="wedgeRoundRectCallout">
              <a:avLst>
                <a:gd name="adj1" fmla="val -51963"/>
                <a:gd name="adj2" fmla="val -31528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Requires top-up injection (SR sources, existing e+/e- colliders) high machine availability/system reliability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8AE158-2132-20F3-6502-7546B7D9B505}"/>
              </a:ext>
            </a:extLst>
          </p:cNvPr>
          <p:cNvGrpSpPr/>
          <p:nvPr/>
        </p:nvGrpSpPr>
        <p:grpSpPr>
          <a:xfrm>
            <a:off x="162394" y="3617408"/>
            <a:ext cx="12043945" cy="954593"/>
            <a:chOff x="162395" y="2990109"/>
            <a:chExt cx="12043945" cy="95459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1315EB6-2DA2-E37E-CE3D-CBC44F451C78}"/>
                </a:ext>
              </a:extLst>
            </p:cNvPr>
            <p:cNvSpPr/>
            <p:nvPr/>
          </p:nvSpPr>
          <p:spPr>
            <a:xfrm>
              <a:off x="162395" y="3039725"/>
              <a:ext cx="8193734" cy="283103"/>
            </a:xfrm>
            <a:prstGeom prst="roundRect">
              <a:avLst/>
            </a:prstGeom>
            <a:noFill/>
            <a:ln w="63500">
              <a:solidFill>
                <a:srgbClr val="FF9933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6D7C3E85-DD30-1CAA-FA7E-157DB88E2362}"/>
                </a:ext>
              </a:extLst>
            </p:cNvPr>
            <p:cNvSpPr/>
            <p:nvPr/>
          </p:nvSpPr>
          <p:spPr>
            <a:xfrm>
              <a:off x="8466263" y="2990109"/>
              <a:ext cx="3740077" cy="954593"/>
            </a:xfrm>
            <a:prstGeom prst="wedgeRoundRectCallout">
              <a:avLst>
                <a:gd name="adj1" fmla="val -51963"/>
                <a:gd name="adj2" fmla="val -31528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High luminosity with </a:t>
              </a:r>
              <a:r>
                <a:rPr lang="en-GB" b="1" dirty="0">
                  <a:solidFill>
                    <a:srgbClr val="FFFF00"/>
                  </a:solidFill>
                </a:rPr>
                <a:t>Crab waist collision scheme demonstrated at DA</a:t>
              </a:r>
              <a:r>
                <a:rPr lang="en-GB" b="1" dirty="0">
                  <a:solidFill>
                    <a:srgbClr val="FFFF00"/>
                  </a:solidFill>
                  <a:latin typeface="Symbol" panose="05050102010706020507" pitchFamily="18" charset="2"/>
                </a:rPr>
                <a:t>F</a:t>
              </a:r>
              <a:r>
                <a:rPr lang="en-GB" b="1" dirty="0">
                  <a:solidFill>
                    <a:srgbClr val="FFFF00"/>
                  </a:solidFill>
                </a:rPr>
                <a:t>NE and </a:t>
              </a:r>
              <a:r>
                <a:rPr lang="en-GB" b="1" dirty="0" err="1">
                  <a:solidFill>
                    <a:srgbClr val="FFFF00"/>
                  </a:solidFill>
                </a:rPr>
                <a:t>SuperKEKB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CE578B8-5EF6-CB9E-C0E8-FE1EEB529481}"/>
              </a:ext>
            </a:extLst>
          </p:cNvPr>
          <p:cNvSpPr txBox="1"/>
          <p:nvPr/>
        </p:nvSpPr>
        <p:spPr>
          <a:xfrm>
            <a:off x="9465675" y="5841237"/>
            <a:ext cx="870625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ID233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B7D3C-FFF3-7510-E146-0B5664F38296}"/>
              </a:ext>
            </a:extLst>
          </p:cNvPr>
          <p:cNvSpPr txBox="1"/>
          <p:nvPr/>
        </p:nvSpPr>
        <p:spPr>
          <a:xfrm>
            <a:off x="1593814" y="5596729"/>
            <a:ext cx="4502186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Power consumption 250-380 MW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8EB2357A-45B7-0453-064E-9F5FD7A3F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3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6EC0D-FB83-BD55-02C1-537CD1F2E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2CDC3EC-2F30-6649-62FD-923BA4F6B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733" dirty="0"/>
              <a:t>FCC-ee RF</a:t>
            </a:r>
            <a:endParaRPr lang="en-US" sz="3733" dirty="0"/>
          </a:p>
        </p:txBody>
      </p:sp>
      <p:pic>
        <p:nvPicPr>
          <p:cNvPr id="9" name="Picture 8" descr="A blue and red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0448194A-42AE-D39C-46A9-EAA61881BF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02" r="22784"/>
          <a:stretch/>
        </p:blipFill>
        <p:spPr>
          <a:xfrm>
            <a:off x="9100189" y="2752977"/>
            <a:ext cx="2391443" cy="2069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DC6C03-10B4-1CB6-3DD3-8D571CE41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89" y="1016591"/>
            <a:ext cx="2344617" cy="15043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394B70-6D52-A25F-4EAD-52E74A96D8BE}"/>
              </a:ext>
            </a:extLst>
          </p:cNvPr>
          <p:cNvSpPr/>
          <p:nvPr/>
        </p:nvSpPr>
        <p:spPr>
          <a:xfrm>
            <a:off x="211465" y="2671236"/>
            <a:ext cx="3869632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57">
              <a:defRPr/>
            </a:pPr>
            <a:r>
              <a:rPr lang="en-GB" sz="1333" b="1" u="sng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Superconducting elliptical cavity</a:t>
            </a:r>
          </a:p>
          <a:p>
            <a:pPr marL="380981" indent="-380981" defTabSz="914257">
              <a:buFont typeface="Wingdings" panose="05000000000000000000" pitchFamily="2" charset="2"/>
              <a:buChar char="§"/>
              <a:defRPr/>
            </a:pPr>
            <a:r>
              <a:rPr lang="en-GB" sz="1333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400 MHz, 2-cell, copper Nb coated</a:t>
            </a:r>
          </a:p>
          <a:p>
            <a:pPr marL="380981" indent="-380981" defTabSz="914257">
              <a:buFont typeface="Wingdings" panose="05000000000000000000" pitchFamily="2" charset="2"/>
              <a:buChar char="§"/>
              <a:defRPr/>
            </a:pPr>
            <a:r>
              <a:rPr lang="en-GB" sz="1333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1.5 m. long</a:t>
            </a:r>
          </a:p>
          <a:p>
            <a:pPr marL="380981" indent="-380981" defTabSz="914257">
              <a:buFont typeface="Wingdings" panose="05000000000000000000" pitchFamily="2" charset="2"/>
              <a:buChar char="§"/>
              <a:defRPr/>
            </a:pPr>
            <a:endParaRPr lang="en-GB" sz="1333" dirty="0">
              <a:solidFill>
                <a:srgbClr val="0F124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381D50-F480-2007-0CF5-5499F33DBEC3}"/>
              </a:ext>
            </a:extLst>
          </p:cNvPr>
          <p:cNvSpPr/>
          <p:nvPr/>
        </p:nvSpPr>
        <p:spPr>
          <a:xfrm>
            <a:off x="3964556" y="2881999"/>
            <a:ext cx="4406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57">
              <a:defRPr/>
            </a:pPr>
            <a:r>
              <a:rPr lang="en-GB" sz="1400" b="1" u="sng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400 MHz Cryomodule</a:t>
            </a:r>
          </a:p>
          <a:p>
            <a:pPr defTabSz="914257">
              <a:defRPr/>
            </a:pPr>
            <a:endParaRPr lang="en-GB" sz="1400" dirty="0">
              <a:solidFill>
                <a:srgbClr val="0F124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FB97E1-4C1F-8EF7-54BD-096FA2E35B0C}"/>
              </a:ext>
            </a:extLst>
          </p:cNvPr>
          <p:cNvSpPr txBox="1"/>
          <p:nvPr/>
        </p:nvSpPr>
        <p:spPr>
          <a:xfrm>
            <a:off x="8526987" y="1749482"/>
            <a:ext cx="3636439" cy="11179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243000" indent="-243000" defTabSz="685800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/>
            </a:lvl2pPr>
            <a:lvl3pPr marL="486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29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4pPr>
            <a:lvl5pPr marL="972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marL="0" indent="0" defTabSz="914257">
              <a:buNone/>
              <a:defRPr/>
            </a:pPr>
            <a:r>
              <a:rPr lang="en-US" sz="1333" b="1" u="sng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Power source: Multibeam </a:t>
            </a:r>
            <a:r>
              <a:rPr lang="en-US" sz="1333" b="1" u="sng" dirty="0" err="1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Tristron</a:t>
            </a:r>
            <a:endParaRPr lang="en-US" sz="1333" b="1" u="sng" dirty="0">
              <a:solidFill>
                <a:srgbClr val="0F124A"/>
              </a:solidFill>
              <a:latin typeface="Verdana" panose="020B0604030504040204" pitchFamily="34" charset="0"/>
              <a:ea typeface="Verdana" panose="020B0604030504040204" pitchFamily="34" charset="0"/>
              <a:sym typeface="Helvetica Neue"/>
            </a:endParaRPr>
          </a:p>
          <a:p>
            <a:pPr marL="380981" indent="-380981" defTabSz="914257">
              <a:defRPr/>
            </a:pPr>
            <a:r>
              <a:rPr lang="en-US" sz="1333" b="1" u="sng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Very</a:t>
            </a:r>
            <a:r>
              <a:rPr lang="en-US" sz="1333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 efficient ~90 % ! &lt;&lt;OPEX</a:t>
            </a:r>
          </a:p>
          <a:p>
            <a:pPr marL="380981" indent="-380981" defTabSz="914257">
              <a:defRPr/>
            </a:pPr>
            <a:r>
              <a:rPr lang="en-US" sz="1333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m long</a:t>
            </a:r>
          </a:p>
          <a:p>
            <a:pPr marL="380981" indent="-380981" defTabSz="914257">
              <a:defRPr/>
            </a:pPr>
            <a:r>
              <a:rPr lang="en-US" sz="1333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 kV</a:t>
            </a:r>
          </a:p>
          <a:p>
            <a:pPr marL="380981" indent="-380981" defTabSz="914257">
              <a:defRPr/>
            </a:pPr>
            <a:r>
              <a:rPr lang="en-US" sz="1333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500 kW, CW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AA4038-9E4B-441B-0337-F9F4D33D96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9403" y="877869"/>
            <a:ext cx="4348007" cy="1963275"/>
          </a:xfrm>
          <a:prstGeom prst="rect">
            <a:avLst/>
          </a:prstGeom>
        </p:spPr>
      </p:pic>
      <p:pic>
        <p:nvPicPr>
          <p:cNvPr id="29" name="Picture 28" descr="A close-up of a silver object&#10;&#10;Description automatically generated">
            <a:extLst>
              <a:ext uri="{FF2B5EF4-FFF2-40B4-BE49-F238E27FC236}">
                <a16:creationId xmlns:a16="http://schemas.microsoft.com/office/drawing/2014/main" id="{6C46D2B7-E25D-9B34-BB36-89E6D17A7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32644" r="10331" b="13335"/>
          <a:stretch/>
        </p:blipFill>
        <p:spPr>
          <a:xfrm>
            <a:off x="0" y="4276640"/>
            <a:ext cx="3475064" cy="105906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11AF60A-C5B9-1AF9-59D0-9484A9218E69}"/>
              </a:ext>
            </a:extLst>
          </p:cNvPr>
          <p:cNvSpPr/>
          <p:nvPr/>
        </p:nvSpPr>
        <p:spPr>
          <a:xfrm>
            <a:off x="88108" y="5627439"/>
            <a:ext cx="3869632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57">
              <a:defRPr/>
            </a:pPr>
            <a:r>
              <a:rPr lang="en-GB" sz="1333" b="1" u="sng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Superconducting elliptical cavity</a:t>
            </a:r>
          </a:p>
          <a:p>
            <a:pPr marL="380981" indent="-380981" defTabSz="914257">
              <a:buFont typeface="Wingdings" panose="05000000000000000000" pitchFamily="2" charset="2"/>
              <a:buChar char="§"/>
              <a:defRPr/>
            </a:pPr>
            <a:r>
              <a:rPr lang="en-GB" sz="1333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800 MHz, 6-cell, bulk Nb</a:t>
            </a:r>
          </a:p>
          <a:p>
            <a:pPr marL="380981" indent="-380981" defTabSz="914257">
              <a:buFont typeface="Wingdings" panose="05000000000000000000" pitchFamily="2" charset="2"/>
              <a:buChar char="§"/>
              <a:defRPr/>
            </a:pPr>
            <a:r>
              <a:rPr lang="en-GB" sz="1333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Nb</a:t>
            </a:r>
            <a:r>
              <a:rPr lang="en-GB" sz="1333" baseline="-25000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GB" sz="1333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Sn if R&amp;D is successful</a:t>
            </a:r>
          </a:p>
          <a:p>
            <a:pPr marL="380981" indent="-380981" defTabSz="914257">
              <a:buFont typeface="Wingdings" panose="05000000000000000000" pitchFamily="2" charset="2"/>
              <a:buChar char="§"/>
              <a:defRPr/>
            </a:pPr>
            <a:endParaRPr lang="en-GB" sz="1333" dirty="0">
              <a:solidFill>
                <a:srgbClr val="0F124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8DAC0D-B353-5B94-CD71-051ADDFD37D6}"/>
              </a:ext>
            </a:extLst>
          </p:cNvPr>
          <p:cNvSpPr/>
          <p:nvPr/>
        </p:nvSpPr>
        <p:spPr>
          <a:xfrm>
            <a:off x="3827764" y="5897593"/>
            <a:ext cx="4406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57">
              <a:defRPr/>
            </a:pPr>
            <a:r>
              <a:rPr lang="en-GB" sz="1400" b="1" u="sng" dirty="0">
                <a:solidFill>
                  <a:srgbClr val="0F124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800 MHz Cryomodule</a:t>
            </a:r>
          </a:p>
          <a:p>
            <a:pPr defTabSz="914257">
              <a:defRPr/>
            </a:pPr>
            <a:endParaRPr lang="en-GB" sz="1400" dirty="0">
              <a:solidFill>
                <a:srgbClr val="0F124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A11B7BB-08B6-9866-C55C-5431E75ADF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2353" y="3677138"/>
            <a:ext cx="4654423" cy="22065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0E6A6F7-474D-0D56-43F2-6F1E5E109412}"/>
              </a:ext>
            </a:extLst>
          </p:cNvPr>
          <p:cNvSpPr/>
          <p:nvPr/>
        </p:nvSpPr>
        <p:spPr>
          <a:xfrm>
            <a:off x="2085784" y="2375934"/>
            <a:ext cx="116557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4257">
              <a:defRPr/>
            </a:pPr>
            <a:r>
              <a:rPr lang="en-GB" sz="1467" b="1" dirty="0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264</a:t>
            </a:r>
            <a:endParaRPr lang="en-GB" sz="1600" b="1" dirty="0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57E3B1-7801-60AC-835A-6E51C9E90AEB}"/>
              </a:ext>
            </a:extLst>
          </p:cNvPr>
          <p:cNvSpPr/>
          <p:nvPr/>
        </p:nvSpPr>
        <p:spPr>
          <a:xfrm>
            <a:off x="8468036" y="3086486"/>
            <a:ext cx="116557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4257">
              <a:defRPr/>
            </a:pPr>
            <a:r>
              <a:rPr lang="en-GB" sz="1467" b="1" dirty="0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264</a:t>
            </a:r>
            <a:endParaRPr lang="en-GB" sz="1600" b="1" dirty="0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1C7580-0177-F614-80D6-D13CE2A93429}"/>
              </a:ext>
            </a:extLst>
          </p:cNvPr>
          <p:cNvSpPr/>
          <p:nvPr/>
        </p:nvSpPr>
        <p:spPr>
          <a:xfrm>
            <a:off x="6038659" y="2497850"/>
            <a:ext cx="116557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4257">
              <a:defRPr/>
            </a:pPr>
            <a:r>
              <a:rPr lang="en-GB" sz="1467" b="1" dirty="0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66</a:t>
            </a:r>
            <a:endParaRPr lang="en-GB" sz="1600" b="1" dirty="0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5DB734-571E-85BC-674F-CFD91AF69AE9}"/>
              </a:ext>
            </a:extLst>
          </p:cNvPr>
          <p:cNvSpPr/>
          <p:nvPr/>
        </p:nvSpPr>
        <p:spPr>
          <a:xfrm>
            <a:off x="522961" y="3890468"/>
            <a:ext cx="2685191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4257">
              <a:defRPr/>
            </a:pPr>
            <a:r>
              <a:rPr lang="en-GB" sz="1467" b="1" dirty="0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(408 + 448 booster)</a:t>
            </a:r>
            <a:endParaRPr lang="en-GB" sz="1600" b="1" dirty="0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87AD80-FF82-F5F6-6C0E-E6B5CFD360DB}"/>
              </a:ext>
            </a:extLst>
          </p:cNvPr>
          <p:cNvSpPr/>
          <p:nvPr/>
        </p:nvSpPr>
        <p:spPr>
          <a:xfrm>
            <a:off x="4075130" y="3895658"/>
            <a:ext cx="3344847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4257">
              <a:defRPr/>
            </a:pPr>
            <a:r>
              <a:rPr lang="en-GB" sz="1467" b="1" dirty="0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(102 + 112 booster)</a:t>
            </a:r>
            <a:endParaRPr lang="en-GB" sz="1600" b="1" dirty="0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AC2FBEA-6E4F-77FB-D1A5-2189BCAF5C1D}"/>
              </a:ext>
            </a:extLst>
          </p:cNvPr>
          <p:cNvSpPr/>
          <p:nvPr/>
        </p:nvSpPr>
        <p:spPr>
          <a:xfrm>
            <a:off x="2722824" y="897391"/>
            <a:ext cx="4406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57">
              <a:defRPr/>
            </a:pPr>
            <a:r>
              <a:rPr lang="en-GB" sz="1600" b="1" u="sng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400 MHz Collider</a:t>
            </a:r>
          </a:p>
          <a:p>
            <a:pPr defTabSz="914257">
              <a:defRPr/>
            </a:pPr>
            <a:endParaRPr lang="en-GB" sz="1600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22ED63D-66F6-7E2C-99B9-DF967BAE4614}"/>
              </a:ext>
            </a:extLst>
          </p:cNvPr>
          <p:cNvSpPr/>
          <p:nvPr/>
        </p:nvSpPr>
        <p:spPr>
          <a:xfrm>
            <a:off x="2057681" y="3525631"/>
            <a:ext cx="4406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57">
              <a:defRPr/>
            </a:pPr>
            <a:r>
              <a:rPr lang="en-GB" sz="1600" b="1" u="sng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800 MHz Collider + Booster</a:t>
            </a:r>
          </a:p>
          <a:p>
            <a:pPr defTabSz="914257">
              <a:defRPr/>
            </a:pPr>
            <a:endParaRPr lang="en-GB" sz="1600" dirty="0">
              <a:solidFill>
                <a:srgbClr val="0000C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A48D742-49A0-10BA-C079-0523150661ED}"/>
              </a:ext>
            </a:extLst>
          </p:cNvPr>
          <p:cNvSpPr/>
          <p:nvPr/>
        </p:nvSpPr>
        <p:spPr>
          <a:xfrm>
            <a:off x="8526989" y="4715809"/>
            <a:ext cx="3270575" cy="80041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4257">
              <a:defRPr/>
            </a:pPr>
            <a:r>
              <a:rPr lang="en-GB" sz="1467" b="1" dirty="0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204 </a:t>
            </a:r>
          </a:p>
          <a:p>
            <a:pPr defTabSz="914257">
              <a:defRPr/>
            </a:pPr>
            <a:endParaRPr lang="en-GB" sz="1467" b="1" dirty="0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914257">
              <a:defRPr/>
            </a:pPr>
            <a:r>
              <a:rPr lang="en-GB" sz="1467" b="1" dirty="0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+ 448 x 10 kW SSA booster</a:t>
            </a:r>
            <a:endParaRPr lang="en-GB" sz="1600" b="1" dirty="0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CF80D9-9D98-4544-42F5-1086D54F857F}"/>
              </a:ext>
            </a:extLst>
          </p:cNvPr>
          <p:cNvSpPr txBox="1"/>
          <p:nvPr/>
        </p:nvSpPr>
        <p:spPr>
          <a:xfrm>
            <a:off x="6767571" y="5742845"/>
            <a:ext cx="4566506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Large SRF Facility being built at CERN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34360D-0B49-2323-AE02-112C20A98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10/10/2025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BE538-20A3-5779-8B79-C5953D57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G. Arduini - Journées Accélérateurs de la SFP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6724A-FD7A-61AD-BF3F-E45BB185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71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8"/>
</p:tagLst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69E3F326-202C-5348-BF51-285B308BAEA0}" vid="{0C1FF187-A39B-EC4E-BD0A-5FA14DA688FC}"/>
    </a:ext>
  </a:extLst>
</a:theme>
</file>

<file path=ppt/theme/theme2.xml><?xml version="1.0" encoding="utf-8"?>
<a:theme xmlns:a="http://schemas.openxmlformats.org/drawingml/2006/main" name="1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69E3F326-202C-5348-BF51-285B308BAEA0}" vid="{0C1FF187-A39B-EC4E-BD0A-5FA14DA688F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Cobranding 16x9_PPT_Arial</Template>
  <TotalTime>14817</TotalTime>
  <Words>2587</Words>
  <Application>Microsoft Office PowerPoint</Application>
  <PresentationFormat>Widescreen</PresentationFormat>
  <Paragraphs>459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Narrow</vt:lpstr>
      <vt:lpstr>Calibri</vt:lpstr>
      <vt:lpstr>Cambria Math</vt:lpstr>
      <vt:lpstr>Symbol</vt:lpstr>
      <vt:lpstr>Times New Roman</vt:lpstr>
      <vt:lpstr>Verdana</vt:lpstr>
      <vt:lpstr>Wingdings</vt:lpstr>
      <vt:lpstr>Office Theme</vt:lpstr>
      <vt:lpstr>1_Office Theme</vt:lpstr>
      <vt:lpstr>Projet de futur collisionneur au CERN et stratégie européenne</vt:lpstr>
      <vt:lpstr>European Strategy for  Particle Physics (ESPP)</vt:lpstr>
      <vt:lpstr>ESPP2026 - Timeline</vt:lpstr>
      <vt:lpstr>ESPP2020</vt:lpstr>
      <vt:lpstr>Proposed large-scale projects at CERN ~2045</vt:lpstr>
      <vt:lpstr>Potential for development towards 10 TeV parton-scale collider</vt:lpstr>
      <vt:lpstr>FCC integrated programme</vt:lpstr>
      <vt:lpstr>FCC-ee design parameters</vt:lpstr>
      <vt:lpstr>FCC-ee RF</vt:lpstr>
      <vt:lpstr>FCC-hh design parameters</vt:lpstr>
      <vt:lpstr>LTS and HTS R&amp;D ongoing </vt:lpstr>
      <vt:lpstr>LTS/HTS conductors</vt:lpstr>
      <vt:lpstr>Linear Collider Facility (LCF)</vt:lpstr>
      <vt:lpstr>LCF</vt:lpstr>
      <vt:lpstr>Compact Linear Collider - 380 GeV</vt:lpstr>
      <vt:lpstr>CLIC design parameters</vt:lpstr>
      <vt:lpstr>Possible reuse of the LHC tunnel LEP3</vt:lpstr>
      <vt:lpstr>Possible reuse of the LHC tunnel LEP3</vt:lpstr>
      <vt:lpstr>Integrated luminosity/electricity  consumption: e+/e- colliders</vt:lpstr>
      <vt:lpstr>Possible reuse of the LHC tunnel LHeC</vt:lpstr>
      <vt:lpstr>Energy Recovery Linac</vt:lpstr>
      <vt:lpstr>Energy Recovery Linac</vt:lpstr>
      <vt:lpstr>Energy Recovery Linac</vt:lpstr>
      <vt:lpstr>ERL challenges</vt:lpstr>
      <vt:lpstr>Muon colliders</vt:lpstr>
      <vt:lpstr>Muon Cooling</vt:lpstr>
      <vt:lpstr>Rapid Cycling Synchrotrons (RCS)</vt:lpstr>
      <vt:lpstr>Collider</vt:lpstr>
      <vt:lpstr>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Rhodri Jones</dc:creator>
  <cp:lastModifiedBy>Gianluigi Arduini</cp:lastModifiedBy>
  <cp:revision>788</cp:revision>
  <cp:lastPrinted>2020-01-30T13:49:18Z</cp:lastPrinted>
  <dcterms:created xsi:type="dcterms:W3CDTF">2021-01-04T09:26:56Z</dcterms:created>
  <dcterms:modified xsi:type="dcterms:W3CDTF">2025-10-10T06:16:54Z</dcterms:modified>
</cp:coreProperties>
</file>