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sldIdLst>
    <p:sldId id="259" r:id="rId2"/>
    <p:sldId id="263" r:id="rId3"/>
    <p:sldId id="268" r:id="rId4"/>
    <p:sldId id="269" r:id="rId5"/>
    <p:sldId id="265" r:id="rId6"/>
    <p:sldId id="270" r:id="rId7"/>
    <p:sldId id="257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1A3A4-0A22-4018-BD36-CAEA0601C291}" type="datetimeFigureOut">
              <a:rPr lang="fr-FR" smtClean="0"/>
              <a:t>10/10/2025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7D40A-03EC-48EE-BAE7-046089CDB8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63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F0DD5AE-D4B6-0BBA-F815-5E6D54184A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6000"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56500" y="2222500"/>
            <a:ext cx="4635500" cy="46355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EF8D695-BE9D-4BA8-B7B2-2FFA64C07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92478"/>
            <a:ext cx="7129463" cy="1793319"/>
          </a:xfrm>
        </p:spPr>
        <p:txBody>
          <a:bodyPr anchor="b"/>
          <a:lstStyle>
            <a:lvl1pPr>
              <a:defRPr sz="6000">
                <a:solidFill>
                  <a:srgbClr val="261F4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D7CC22-5920-FD0E-443A-D72872EE9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3086101"/>
            <a:ext cx="10801349" cy="304323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47DF57-188A-5BFF-1735-277301492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10 octobre 2025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7754A4-6EC4-C723-9991-66E5B524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Journées Accélérateurs 2025 de la SFP - H. Frånberg-Delahaye</a:t>
            </a:r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8D2423-CF12-50E0-0B14-2C87A9B8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C691C-913D-452E-A845-48BE4B46CD79}" type="slidenum">
              <a:rPr lang="en-GB" smtClean="0"/>
              <a:t>‹N°›</a:t>
            </a:fld>
            <a:endParaRPr lang="en-GB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927C20D-B4A5-20B7-AB48-75CA86D08432}"/>
              </a:ext>
            </a:extLst>
          </p:cNvPr>
          <p:cNvCxnSpPr/>
          <p:nvPr/>
        </p:nvCxnSpPr>
        <p:spPr>
          <a:xfrm>
            <a:off x="11136674" y="928805"/>
            <a:ext cx="360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64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779C4B-6C33-8A68-E4D7-CC3F7053175D}"/>
              </a:ext>
            </a:extLst>
          </p:cNvPr>
          <p:cNvSpPr/>
          <p:nvPr/>
        </p:nvSpPr>
        <p:spPr>
          <a:xfrm flipV="1">
            <a:off x="0" y="6318000"/>
            <a:ext cx="12192000" cy="540000"/>
          </a:xfrm>
          <a:prstGeom prst="rect">
            <a:avLst/>
          </a:prstGeom>
          <a:solidFill>
            <a:schemeClr val="accent1">
              <a:alpha val="1961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1889C5F-FFF3-528F-720C-6BB462D5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673" y="1117468"/>
            <a:ext cx="9716001" cy="1141413"/>
          </a:xfrm>
        </p:spPr>
        <p:txBody>
          <a:bodyPr/>
          <a:lstStyle>
            <a:lvl1pPr>
              <a:defRPr>
                <a:solidFill>
                  <a:srgbClr val="261F4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18D8B-AF28-3F84-AD28-380894198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258880"/>
            <a:ext cx="10801350" cy="4059119"/>
          </a:xfrm>
        </p:spPr>
        <p:txBody>
          <a:bodyPr/>
          <a:lstStyle>
            <a:lvl1pPr>
              <a:defRPr>
                <a:solidFill>
                  <a:srgbClr val="261F4D"/>
                </a:solidFill>
              </a:defRPr>
            </a:lvl1pPr>
            <a:lvl2pPr>
              <a:defRPr>
                <a:solidFill>
                  <a:srgbClr val="261F4D"/>
                </a:solidFill>
              </a:defRPr>
            </a:lvl2pPr>
            <a:lvl3pPr>
              <a:defRPr>
                <a:solidFill>
                  <a:srgbClr val="261F4D"/>
                </a:solidFill>
              </a:defRPr>
            </a:lvl3pPr>
            <a:lvl4pPr>
              <a:defRPr>
                <a:solidFill>
                  <a:srgbClr val="261F4D"/>
                </a:solidFill>
              </a:defRPr>
            </a:lvl4pPr>
            <a:lvl5pPr>
              <a:defRPr>
                <a:solidFill>
                  <a:srgbClr val="261F4D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89550A-673E-B3AC-B998-A91515B30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10 octobre 2025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1EBDE7-38B5-E3FF-F6AB-1FFF3403B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Journées Accélérateurs 2025 de la SFP - H. Frånberg-Delahaye</a:t>
            </a:r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7EF156-289A-392E-A17B-528BE0E9B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30C691C-913D-452E-A845-48BE4B46CD79}" type="slidenum">
              <a:rPr lang="en-GB" smtClean="0"/>
              <a:t>‹N°›</a:t>
            </a:fld>
            <a:endParaRPr lang="en-GB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54773F5-7BE5-654B-2CD1-E72570F3DD7B}"/>
              </a:ext>
            </a:extLst>
          </p:cNvPr>
          <p:cNvCxnSpPr/>
          <p:nvPr/>
        </p:nvCxnSpPr>
        <p:spPr>
          <a:xfrm>
            <a:off x="11136674" y="928805"/>
            <a:ext cx="360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172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A744807-E470-CFFA-FCC2-F5FE905269DE}"/>
              </a:ext>
            </a:extLst>
          </p:cNvPr>
          <p:cNvSpPr/>
          <p:nvPr/>
        </p:nvSpPr>
        <p:spPr>
          <a:xfrm flipV="1">
            <a:off x="0" y="6318000"/>
            <a:ext cx="12192000" cy="540000"/>
          </a:xfrm>
          <a:prstGeom prst="rect">
            <a:avLst/>
          </a:prstGeom>
          <a:solidFill>
            <a:schemeClr val="accent1">
              <a:alpha val="1961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56468BE-3B34-3303-2C99-8F14683F2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422" y="1136672"/>
            <a:ext cx="9735252" cy="1141413"/>
          </a:xfrm>
        </p:spPr>
        <p:txBody>
          <a:bodyPr/>
          <a:lstStyle>
            <a:lvl1pPr>
              <a:defRPr>
                <a:solidFill>
                  <a:srgbClr val="261F4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E4176C-7890-FCDE-E3BA-7880D1541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278085"/>
            <a:ext cx="5292725" cy="3851253"/>
          </a:xfrm>
        </p:spPr>
        <p:txBody>
          <a:bodyPr/>
          <a:lstStyle>
            <a:lvl1pPr>
              <a:defRPr>
                <a:solidFill>
                  <a:srgbClr val="261F4D"/>
                </a:solidFill>
              </a:defRPr>
            </a:lvl1pPr>
            <a:lvl2pPr>
              <a:defRPr>
                <a:solidFill>
                  <a:srgbClr val="261F4D"/>
                </a:solidFill>
              </a:defRPr>
            </a:lvl2pPr>
            <a:lvl3pPr>
              <a:defRPr>
                <a:solidFill>
                  <a:srgbClr val="261F4D"/>
                </a:solidFill>
              </a:defRPr>
            </a:lvl3pPr>
            <a:lvl4pPr>
              <a:defRPr>
                <a:solidFill>
                  <a:srgbClr val="261F4D"/>
                </a:solidFill>
              </a:defRPr>
            </a:lvl4pPr>
            <a:lvl5pPr>
              <a:defRPr>
                <a:solidFill>
                  <a:srgbClr val="261F4D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3A68C2-03F0-D3C1-1C1F-532C8A016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2278085"/>
            <a:ext cx="5292724" cy="3860878"/>
          </a:xfrm>
        </p:spPr>
        <p:txBody>
          <a:bodyPr/>
          <a:lstStyle>
            <a:lvl1pPr>
              <a:defRPr>
                <a:solidFill>
                  <a:srgbClr val="261F4D"/>
                </a:solidFill>
              </a:defRPr>
            </a:lvl1pPr>
            <a:lvl2pPr>
              <a:defRPr>
                <a:solidFill>
                  <a:srgbClr val="261F4D"/>
                </a:solidFill>
              </a:defRPr>
            </a:lvl2pPr>
            <a:lvl3pPr>
              <a:defRPr>
                <a:solidFill>
                  <a:srgbClr val="261F4D"/>
                </a:solidFill>
              </a:defRPr>
            </a:lvl3pPr>
            <a:lvl4pPr>
              <a:defRPr>
                <a:solidFill>
                  <a:srgbClr val="261F4D"/>
                </a:solidFill>
              </a:defRPr>
            </a:lvl4pPr>
            <a:lvl5pPr>
              <a:defRPr>
                <a:solidFill>
                  <a:srgbClr val="261F4D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B3F207-F8D0-3ACE-24E8-74F554464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 octobre 2025</a:t>
            </a:r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E38B8B-5A56-E6EC-1201-BEE19CE4F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Accélérateurs 2025 de la SFP - H. Frånberg-Delahaye</a:t>
            </a:r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231E8B-B147-2D2A-6016-B2E541498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691C-913D-452E-A845-48BE4B46CD79}" type="slidenum">
              <a:rPr lang="en-GB" smtClean="0"/>
              <a:t>‹N°›</a:t>
            </a:fld>
            <a:endParaRPr lang="en-GB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A45FD47-8F02-E3D1-8836-A153070B3F16}"/>
              </a:ext>
            </a:extLst>
          </p:cNvPr>
          <p:cNvCxnSpPr/>
          <p:nvPr/>
        </p:nvCxnSpPr>
        <p:spPr>
          <a:xfrm>
            <a:off x="11136674" y="928805"/>
            <a:ext cx="360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398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9090958-F7E7-8AD5-A483-0D1FBFEB2709}"/>
              </a:ext>
            </a:extLst>
          </p:cNvPr>
          <p:cNvSpPr/>
          <p:nvPr/>
        </p:nvSpPr>
        <p:spPr>
          <a:xfrm flipV="1">
            <a:off x="0" y="6318000"/>
            <a:ext cx="12192000" cy="540000"/>
          </a:xfrm>
          <a:prstGeom prst="rect">
            <a:avLst/>
          </a:prstGeom>
          <a:solidFill>
            <a:schemeClr val="accent1">
              <a:alpha val="1961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56468BE-3B34-3303-2C99-8F14683F2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51" y="1146504"/>
            <a:ext cx="10801350" cy="114141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E4176C-7890-FCDE-E3BA-7880D1541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989137"/>
            <a:ext cx="3455989" cy="414020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3A68C2-03F0-D3C1-1C1F-532C8A016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213" y="1989138"/>
            <a:ext cx="3457575" cy="4140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B3F207-F8D0-3ACE-24E8-74F554464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 octobre 2025</a:t>
            </a:r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E38B8B-5A56-E6EC-1201-BEE19CE4F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Accélérateurs 2025 de la SFP - H. Frånberg-Delahaye</a:t>
            </a:r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231E8B-B147-2D2A-6016-B2E541498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691C-913D-452E-A845-48BE4B46CD79}" type="slidenum">
              <a:rPr lang="en-GB" smtClean="0"/>
              <a:t>‹N°›</a:t>
            </a:fld>
            <a:endParaRPr lang="en-GB"/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5B376B07-EB61-361A-CDFD-5E75CD9A2FD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40688" y="1989138"/>
            <a:ext cx="3457575" cy="4140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1B42FC7-ECB4-B8DF-817A-1F225C02B422}"/>
              </a:ext>
            </a:extLst>
          </p:cNvPr>
          <p:cNvCxnSpPr/>
          <p:nvPr/>
        </p:nvCxnSpPr>
        <p:spPr>
          <a:xfrm>
            <a:off x="11136674" y="928805"/>
            <a:ext cx="360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858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F5B9310-A98B-02B0-8DFD-5F4E8CAFFA50}"/>
              </a:ext>
            </a:extLst>
          </p:cNvPr>
          <p:cNvSpPr/>
          <p:nvPr/>
        </p:nvSpPr>
        <p:spPr>
          <a:xfrm flipV="1">
            <a:off x="0" y="6318000"/>
            <a:ext cx="12192000" cy="540000"/>
          </a:xfrm>
          <a:prstGeom prst="rect">
            <a:avLst/>
          </a:prstGeom>
          <a:solidFill>
            <a:schemeClr val="accent1">
              <a:alpha val="1961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24FF7A-7AC1-B304-B766-865CD6D6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298" y="1096522"/>
            <a:ext cx="9706376" cy="1141413"/>
          </a:xfrm>
        </p:spPr>
        <p:txBody>
          <a:bodyPr anchor="ctr"/>
          <a:lstStyle>
            <a:lvl1pPr>
              <a:defRPr>
                <a:solidFill>
                  <a:srgbClr val="261F4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265603E-9229-B94A-80F8-4FD6A3621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 octobre 2025</a:t>
            </a:r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332EF9-A7AF-0E36-B432-A2F119BA7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Accélérateurs 2025 de la SFP - H. Frånberg-Delahaye</a:t>
            </a:r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64E45D-D49D-03B1-DAB7-55D30C0FB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691C-913D-452E-A845-48BE4B46CD79}" type="slidenum">
              <a:rPr lang="en-GB" smtClean="0"/>
              <a:t>‹N°›</a:t>
            </a:fld>
            <a:endParaRPr lang="en-GB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CA7C713-6E9F-9E06-96FE-1CBF92D19B1B}"/>
              </a:ext>
            </a:extLst>
          </p:cNvPr>
          <p:cNvCxnSpPr/>
          <p:nvPr/>
        </p:nvCxnSpPr>
        <p:spPr>
          <a:xfrm>
            <a:off x="11136674" y="928805"/>
            <a:ext cx="360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16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3F002E4-6434-1420-E8D9-7B0AE58D3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10 octobre 2025</a:t>
            </a:r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6450D56-F435-4A27-B920-5376803E8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Journées Accélérateurs 2025 de la SFP - H. Frånberg-Delahaye</a:t>
            </a:r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F17099-300B-92B2-0055-CA9B48CA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C691C-913D-452E-A845-48BE4B46CD79}" type="slidenum">
              <a:rPr lang="en-GB" smtClean="0"/>
              <a:t>‹N°›</a:t>
            </a:fld>
            <a:endParaRPr lang="en-GB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D0E8317-6100-4728-184D-31EFF1753D6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6000"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56500" y="2222500"/>
            <a:ext cx="4635500" cy="4635500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9B1BF06-95A7-3FD5-5A3D-E19DB4A323A8}"/>
              </a:ext>
            </a:extLst>
          </p:cNvPr>
          <p:cNvCxnSpPr/>
          <p:nvPr/>
        </p:nvCxnSpPr>
        <p:spPr>
          <a:xfrm>
            <a:off x="11136674" y="928805"/>
            <a:ext cx="360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497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D8250EB-B0C5-1B57-C3BE-6BA2B94C3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141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290FDB-4BF6-552E-F9DE-E0BE6EB81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989138"/>
            <a:ext cx="10801350" cy="414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DA5BD8-C4D6-207B-4C7D-26B9235883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96450" y="6318001"/>
            <a:ext cx="1800225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smtClean="0"/>
              <a:t>10 octobre 2025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04228E-A1D3-107C-CD03-5E01B1840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4498" y="6318001"/>
            <a:ext cx="4389386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smtClean="0"/>
              <a:t>Journées Accélérateurs 2025 de la SFP - H. Frånberg-Delahaye</a:t>
            </a:r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1C997C-4506-BCCC-5373-325AA0E6A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5325" y="6318001"/>
            <a:ext cx="504083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F30C691C-913D-452E-A845-48BE4B46CD79}" type="slidenum">
              <a:rPr lang="en-GB" smtClean="0"/>
              <a:t>‹N°›</a:t>
            </a:fld>
            <a:endParaRPr lang="en-GB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3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3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6" r:id="rId2"/>
    <p:sldLayoutId id="2147483677" r:id="rId3"/>
    <p:sldLayoutId id="2147483678" r:id="rId4"/>
    <p:sldLayoutId id="2147483680" r:id="rId5"/>
    <p:sldLayoutId id="2147483682" r:id="rId6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6">
          <p15:clr>
            <a:srgbClr val="547EBF"/>
          </p15:clr>
        </p15:guide>
        <p15:guide id="2" orient="horz" pos="3861">
          <p15:clr>
            <a:srgbClr val="547EBF"/>
          </p15:clr>
        </p15:guide>
        <p15:guide id="3" pos="7242">
          <p15:clr>
            <a:srgbClr val="547EBF"/>
          </p15:clr>
        </p15:guide>
        <p15:guide id="4" pos="438">
          <p15:clr>
            <a:srgbClr val="547EBF"/>
          </p15:clr>
        </p15:guide>
        <p15:guide id="5" pos="2751">
          <p15:clr>
            <a:srgbClr val="F26B43"/>
          </p15:clr>
        </p15:guide>
        <p15:guide id="6" pos="5065">
          <p15:clr>
            <a:srgbClr val="F26B43"/>
          </p15:clr>
        </p15:guide>
        <p15:guide id="7" pos="3840">
          <p15:clr>
            <a:srgbClr val="FDE53C"/>
          </p15:clr>
        </p15:guide>
        <p15:guide id="8" orient="horz" pos="2160">
          <p15:clr>
            <a:srgbClr val="FDE53C"/>
          </p15:clr>
        </p15:guide>
        <p15:guide id="9" orient="horz" pos="1253">
          <p15:clr>
            <a:srgbClr val="F26B43"/>
          </p15:clr>
        </p15:guide>
        <p15:guide id="10" pos="1572">
          <p15:clr>
            <a:srgbClr val="9FCC3B"/>
          </p15:clr>
        </p15:guide>
        <p15:guide id="11" pos="6108">
          <p15:clr>
            <a:srgbClr val="9FCC3B"/>
          </p15:clr>
        </p15:guide>
        <p15:guide id="12" orient="horz" pos="3067">
          <p15:clr>
            <a:srgbClr val="F26B43"/>
          </p15:clr>
        </p15:guide>
        <p15:guide id="13" pos="2615">
          <p15:clr>
            <a:srgbClr val="F26B43"/>
          </p15:clr>
        </p15:guide>
        <p15:guide id="14" pos="4929">
          <p15:clr>
            <a:srgbClr val="F26B43"/>
          </p15:clr>
        </p15:guide>
        <p15:guide id="15" pos="3772">
          <p15:clr>
            <a:srgbClr val="FBAE40"/>
          </p15:clr>
        </p15:guide>
        <p15:guide id="16" pos="3908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tm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pac26.bnetwork.com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8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tre International De Deauville | Plateforme-Event">
            <a:extLst>
              <a:ext uri="{FF2B5EF4-FFF2-40B4-BE49-F238E27FC236}">
                <a16:creationId xmlns:a16="http://schemas.microsoft.com/office/drawing/2014/main" id="{69B39F80-7580-1B6A-EA48-EB1834DC1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5372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 octobre 2025</a:t>
            </a:r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Accélérateurs 2025 de la SFP - H. Frånberg-Delahaye</a:t>
            </a:r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003852" y="1321320"/>
            <a:ext cx="10363200" cy="23876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GB" sz="6700" b="1" dirty="0">
                <a:solidFill>
                  <a:schemeClr val="accent2"/>
                </a:solidFill>
              </a:rPr>
              <a:t>IPAC’26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Centre International de Deauville</a:t>
            </a:r>
            <a:r>
              <a:rPr lang="en-GB" sz="2700" dirty="0">
                <a:solidFill>
                  <a:schemeClr val="bg1"/>
                </a:solidFill>
              </a:rPr>
              <a:t/>
            </a:r>
            <a:br>
              <a:rPr lang="en-GB" sz="2700" dirty="0">
                <a:solidFill>
                  <a:schemeClr val="bg1"/>
                </a:solidFill>
              </a:rPr>
            </a:br>
            <a:r>
              <a:rPr lang="en-GB" sz="2700" b="1" dirty="0">
                <a:solidFill>
                  <a:schemeClr val="accent2"/>
                </a:solidFill>
              </a:rPr>
              <a:t>Sunday 17</a:t>
            </a:r>
            <a:r>
              <a:rPr lang="en-GB" sz="2700" b="1" baseline="30000" dirty="0">
                <a:solidFill>
                  <a:schemeClr val="accent2"/>
                </a:solidFill>
              </a:rPr>
              <a:t>th</a:t>
            </a:r>
            <a:r>
              <a:rPr lang="en-GB" sz="2700" b="1" dirty="0">
                <a:solidFill>
                  <a:schemeClr val="accent2"/>
                </a:solidFill>
              </a:rPr>
              <a:t> – Friday 22</a:t>
            </a:r>
            <a:r>
              <a:rPr lang="en-GB" sz="2700" b="1" baseline="30000" dirty="0">
                <a:solidFill>
                  <a:schemeClr val="accent2"/>
                </a:solidFill>
              </a:rPr>
              <a:t>nd</a:t>
            </a:r>
            <a:r>
              <a:rPr lang="en-GB" sz="2700" b="1" dirty="0">
                <a:solidFill>
                  <a:schemeClr val="accent2"/>
                </a:solidFill>
              </a:rPr>
              <a:t> May, 2026</a:t>
            </a:r>
            <a:r>
              <a:rPr lang="en-GB" sz="2400" b="1" dirty="0">
                <a:solidFill>
                  <a:schemeClr val="accent2"/>
                </a:solidFill>
              </a:rPr>
              <a:t/>
            </a:r>
            <a:br>
              <a:rPr lang="en-GB" sz="2400" b="1" dirty="0">
                <a:solidFill>
                  <a:schemeClr val="accent2"/>
                </a:solidFill>
              </a:rPr>
            </a:b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9550" y="17651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OC Chair:  Peter McIntosh</a:t>
            </a:r>
          </a:p>
          <a:p>
            <a:r>
              <a:rPr lang="en-GB" dirty="0">
                <a:solidFill>
                  <a:schemeClr val="bg1"/>
                </a:solidFill>
              </a:rPr>
              <a:t>SPC Chair :  Rogelio Tomas</a:t>
            </a:r>
          </a:p>
          <a:p>
            <a:r>
              <a:rPr lang="en-GB" dirty="0">
                <a:solidFill>
                  <a:schemeClr val="bg1"/>
                </a:solidFill>
              </a:rPr>
              <a:t>LOC Chair:  Hanna Franberg-Delahaye</a:t>
            </a:r>
          </a:p>
        </p:txBody>
      </p:sp>
    </p:spTree>
    <p:extLst>
      <p:ext uri="{BB962C8B-B14F-4D97-AF65-F5344CB8AC3E}">
        <p14:creationId xmlns:p14="http://schemas.microsoft.com/office/powerpoint/2010/main" val="21994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Chiffres clés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74741" y="1392476"/>
            <a:ext cx="5292724" cy="4140200"/>
          </a:xfrm>
        </p:spPr>
        <p:txBody>
          <a:bodyPr>
            <a:normAutofit/>
          </a:bodyPr>
          <a:lstStyle/>
          <a:p>
            <a:r>
              <a:rPr lang="fr-FR" sz="2000" b="1" u="sng" dirty="0" smtClean="0"/>
              <a:t>Attentes IPAC26 - France</a:t>
            </a:r>
          </a:p>
          <a:p>
            <a:r>
              <a:rPr lang="fr-FR" sz="2000" dirty="0" smtClean="0">
                <a:solidFill>
                  <a:schemeClr val="accent2"/>
                </a:solidFill>
              </a:rPr>
              <a:t>1300-1500</a:t>
            </a:r>
            <a:r>
              <a:rPr lang="fr-FR" sz="2000" dirty="0" smtClean="0"/>
              <a:t> Participants</a:t>
            </a:r>
          </a:p>
          <a:p>
            <a:r>
              <a:rPr lang="fr-FR" sz="2000" dirty="0" smtClean="0">
                <a:solidFill>
                  <a:schemeClr val="accent2"/>
                </a:solidFill>
              </a:rPr>
              <a:t>2000-2200</a:t>
            </a:r>
            <a:r>
              <a:rPr lang="fr-FR" sz="2000" dirty="0" smtClean="0"/>
              <a:t> Abstracts</a:t>
            </a:r>
          </a:p>
          <a:p>
            <a:r>
              <a:rPr lang="fr-FR" sz="2000" dirty="0" smtClean="0">
                <a:solidFill>
                  <a:schemeClr val="accent2"/>
                </a:solidFill>
              </a:rPr>
              <a:t>~86 </a:t>
            </a:r>
            <a:r>
              <a:rPr lang="fr-FR" sz="2000" dirty="0" smtClean="0"/>
              <a:t>Présentations orales</a:t>
            </a:r>
          </a:p>
          <a:p>
            <a:r>
              <a:rPr lang="fr-FR" sz="2000" dirty="0" smtClean="0">
                <a:solidFill>
                  <a:schemeClr val="accent2"/>
                </a:solidFill>
              </a:rPr>
              <a:t>1600</a:t>
            </a:r>
            <a:r>
              <a:rPr lang="fr-FR" sz="2000" dirty="0" smtClean="0"/>
              <a:t> </a:t>
            </a:r>
            <a:r>
              <a:rPr lang="fr-FR" sz="2000" dirty="0" smtClean="0"/>
              <a:t>Posters (400-450 / jour)</a:t>
            </a:r>
            <a:endParaRPr lang="fr-FR" sz="2000" dirty="0" smtClean="0"/>
          </a:p>
          <a:p>
            <a:r>
              <a:rPr lang="fr-FR" sz="2000" dirty="0" smtClean="0">
                <a:solidFill>
                  <a:schemeClr val="accent2"/>
                </a:solidFill>
              </a:rPr>
              <a:t>8</a:t>
            </a:r>
            <a:r>
              <a:rPr lang="fr-FR" sz="2000" dirty="0" smtClean="0"/>
              <a:t> Main topics</a:t>
            </a:r>
          </a:p>
          <a:p>
            <a:r>
              <a:rPr lang="fr-FR" sz="2000" dirty="0">
                <a:solidFill>
                  <a:schemeClr val="accent2"/>
                </a:solidFill>
              </a:rPr>
              <a:t>1</a:t>
            </a:r>
            <a:r>
              <a:rPr lang="fr-FR" sz="2000" dirty="0"/>
              <a:t> </a:t>
            </a:r>
            <a:r>
              <a:rPr lang="fr-FR" sz="2000" dirty="0" err="1"/>
              <a:t>Equal</a:t>
            </a:r>
            <a:r>
              <a:rPr lang="fr-FR" sz="2000" dirty="0"/>
              <a:t> </a:t>
            </a:r>
            <a:r>
              <a:rPr lang="fr-FR" sz="2000" dirty="0" err="1"/>
              <a:t>Opportunity</a:t>
            </a:r>
            <a:r>
              <a:rPr lang="fr-FR" sz="2000" dirty="0"/>
              <a:t> Session</a:t>
            </a:r>
          </a:p>
          <a:p>
            <a:r>
              <a:rPr lang="fr-FR" sz="2000" dirty="0" smtClean="0">
                <a:solidFill>
                  <a:schemeClr val="accent2"/>
                </a:solidFill>
              </a:rPr>
              <a:t>1</a:t>
            </a:r>
            <a:r>
              <a:rPr lang="fr-FR" sz="2000" dirty="0" smtClean="0"/>
              <a:t> Session Industrielle</a:t>
            </a:r>
          </a:p>
          <a:p>
            <a:r>
              <a:rPr lang="fr-FR" sz="2000" dirty="0" smtClean="0">
                <a:solidFill>
                  <a:schemeClr val="accent2"/>
                </a:solidFill>
              </a:rPr>
              <a:t>100</a:t>
            </a:r>
            <a:r>
              <a:rPr lang="fr-FR" sz="2000" dirty="0" smtClean="0"/>
              <a:t> Exposants industriels/ sponsors industriels</a:t>
            </a:r>
            <a:endParaRPr lang="fr-FR" sz="2000" dirty="0"/>
          </a:p>
        </p:txBody>
      </p:sp>
      <p:pic>
        <p:nvPicPr>
          <p:cNvPr id="7" name="Espace réservé du contenu 6" descr="Capture d’écran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21" y="2057400"/>
            <a:ext cx="5403310" cy="3276173"/>
          </a:xfr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 octobre 2025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Accélérateurs 2025 de la SFP - H. Frånberg-Delahaye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9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 octobre 2025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Accélérateurs 2025 de la SFP - H. Frånberg-Delahaye</a:t>
            </a:r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457450" y="1136650"/>
            <a:ext cx="9734550" cy="1141413"/>
          </a:xfrm>
        </p:spPr>
        <p:txBody>
          <a:bodyPr/>
          <a:lstStyle/>
          <a:p>
            <a:r>
              <a:rPr lang="fr-FR" dirty="0"/>
              <a:t>E</a:t>
            </a:r>
            <a:r>
              <a:rPr lang="fr-FR" dirty="0" smtClean="0"/>
              <a:t>xposition </a:t>
            </a:r>
            <a:r>
              <a:rPr lang="fr-FR" dirty="0"/>
              <a:t>Industriel</a:t>
            </a:r>
          </a:p>
        </p:txBody>
      </p:sp>
      <p:pic>
        <p:nvPicPr>
          <p:cNvPr id="9" name="Espace réservé du contenu 8" descr="Capture d’écran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730" y="1258884"/>
            <a:ext cx="4310270" cy="5491166"/>
          </a:xfrm>
        </p:spPr>
      </p:pic>
      <p:pic>
        <p:nvPicPr>
          <p:cNvPr id="7" name="Espace réservé du contenu 11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557" y="3332748"/>
            <a:ext cx="2356628" cy="3317235"/>
          </a:xfrm>
          <a:prstGeom prst="rect">
            <a:avLst/>
          </a:prstGeom>
        </p:spPr>
      </p:pic>
      <p:pic>
        <p:nvPicPr>
          <p:cNvPr id="1026" name="Picture 2" descr="Accue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939" y="3356799"/>
            <a:ext cx="19716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22494" y="4699136"/>
            <a:ext cx="1612621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Keihan </a:t>
            </a:r>
            <a:r>
              <a:rPr lang="fr-FR" dirty="0" err="1" smtClean="0"/>
              <a:t>Tavakoli</a:t>
            </a:r>
            <a:endParaRPr lang="fr-FR" dirty="0" smtClean="0"/>
          </a:p>
          <a:p>
            <a:r>
              <a:rPr lang="fr-FR" dirty="0" smtClean="0"/>
              <a:t>Benoit Joly</a:t>
            </a:r>
          </a:p>
          <a:p>
            <a:r>
              <a:rPr lang="fr-FR" dirty="0" smtClean="0"/>
              <a:t>Nicolas Berton</a:t>
            </a:r>
          </a:p>
          <a:p>
            <a:r>
              <a:rPr lang="fr-FR" dirty="0" smtClean="0"/>
              <a:t>Jean-Luc Revol</a:t>
            </a:r>
            <a:endParaRPr lang="fr-FR" dirty="0"/>
          </a:p>
        </p:txBody>
      </p:sp>
      <p:pic>
        <p:nvPicPr>
          <p:cNvPr id="11" name="Image 10" descr="Capture d’écra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53" y="3324289"/>
            <a:ext cx="1117657" cy="1390721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22494" y="2067735"/>
            <a:ext cx="586596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Une Session dédié avec </a:t>
            </a:r>
            <a:endParaRPr lang="fr-FR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Table rondes </a:t>
            </a:r>
            <a:r>
              <a:rPr lang="fr-FR" dirty="0" smtClean="0"/>
              <a:t>industrielles, </a:t>
            </a:r>
            <a:endParaRPr lang="fr-F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Organismes financeurs , </a:t>
            </a:r>
            <a:endParaRPr lang="fr-F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Laboratoires</a:t>
            </a:r>
            <a:endParaRPr lang="fr-FR" dirty="0" smtClean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96" y="4884561"/>
            <a:ext cx="2132151" cy="101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4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Etudiants: IPAC’26 cours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Samedi 16 mai. </a:t>
            </a:r>
          </a:p>
          <a:p>
            <a:r>
              <a:rPr lang="fr-FR" dirty="0" err="1" smtClean="0"/>
              <a:t>Limit</a:t>
            </a:r>
            <a:r>
              <a:rPr lang="fr-FR" dirty="0" smtClean="0"/>
              <a:t>: 250 étudiants</a:t>
            </a:r>
          </a:p>
          <a:p>
            <a:r>
              <a:rPr lang="fr-FR" dirty="0" smtClean="0"/>
              <a:t>8 cours d’une heure couvrants les 8 sujets majeurs du IPAC’26. </a:t>
            </a:r>
          </a:p>
          <a:p>
            <a:r>
              <a:rPr lang="fr-FR" dirty="0" smtClean="0"/>
              <a:t>Bourses pour un certains nombres d’étudiants: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Support microphones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Assistance au Chair des sessions.</a:t>
            </a:r>
          </a:p>
          <a:p>
            <a:endParaRPr lang="fr-FR" dirty="0"/>
          </a:p>
        </p:txBody>
      </p:sp>
      <p:pic>
        <p:nvPicPr>
          <p:cNvPr id="7" name="Espace réservé du contenu 6" descr="Capture d’écran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22" y="1940031"/>
            <a:ext cx="5131978" cy="44376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 octobre 2025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Accélérateurs 2025 de la SFP - H. Frånberg-Delahaye</a:t>
            </a:r>
            <a:endParaRPr lang="en-GB"/>
          </a:p>
        </p:txBody>
      </p:sp>
      <p:pic>
        <p:nvPicPr>
          <p:cNvPr id="2050" name="Picture 2" descr="IJCL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97" y="4710112"/>
            <a:ext cx="285750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AN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197" y="5321878"/>
            <a:ext cx="2359025" cy="50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197435" y="4165600"/>
            <a:ext cx="1942198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Julien Michaud</a:t>
            </a:r>
          </a:p>
          <a:p>
            <a:r>
              <a:rPr lang="fr-FR" dirty="0" smtClean="0"/>
              <a:t>Angie Orduz</a:t>
            </a:r>
          </a:p>
          <a:p>
            <a:r>
              <a:rPr lang="fr-FR" dirty="0" err="1" smtClean="0"/>
              <a:t>Marc-Hervé</a:t>
            </a:r>
            <a:r>
              <a:rPr lang="fr-FR" dirty="0" smtClean="0"/>
              <a:t> Stodel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563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Inscriptions: 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85098187"/>
              </p:ext>
            </p:extLst>
          </p:nvPr>
        </p:nvGraphicFramePr>
        <p:xfrm>
          <a:off x="695325" y="1989138"/>
          <a:ext cx="5292726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242">
                  <a:extLst>
                    <a:ext uri="{9D8B030D-6E8A-4147-A177-3AD203B41FA5}">
                      <a16:colId xmlns:a16="http://schemas.microsoft.com/office/drawing/2014/main" val="1993541818"/>
                    </a:ext>
                  </a:extLst>
                </a:gridCol>
                <a:gridCol w="1764242">
                  <a:extLst>
                    <a:ext uri="{9D8B030D-6E8A-4147-A177-3AD203B41FA5}">
                      <a16:colId xmlns:a16="http://schemas.microsoft.com/office/drawing/2014/main" val="2668987534"/>
                    </a:ext>
                  </a:extLst>
                </a:gridCol>
                <a:gridCol w="1764242">
                  <a:extLst>
                    <a:ext uri="{9D8B030D-6E8A-4147-A177-3AD203B41FA5}">
                      <a16:colId xmlns:a16="http://schemas.microsoft.com/office/drawing/2014/main" val="3421512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C9582F"/>
                          </a:solidFill>
                          <a:effectLst/>
                        </a:rPr>
                        <a:t>Registration fees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C95827"/>
                          </a:solidFill>
                          <a:effectLst/>
                        </a:rPr>
                        <a:t>Early bird</a:t>
                      </a:r>
                      <a:r>
                        <a:rPr lang="en-US" sz="1800" dirty="0" smtClean="0">
                          <a:solidFill>
                            <a:srgbClr val="C95827"/>
                          </a:solidFill>
                          <a:effectLst/>
                        </a:rPr>
                        <a:t> 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</a:rPr>
                        <a:t>October 9, 2025 – March 15, 2026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C95800"/>
                          </a:solidFill>
                          <a:effectLst/>
                        </a:rPr>
                        <a:t>Full fee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</a:rPr>
                        <a:t>From March 16, 2026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837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EPS member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790 €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990 €</a:t>
                      </a:r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406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Regular participant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890 €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990 €</a:t>
                      </a:r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61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475 €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990 €</a:t>
                      </a:r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099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Accompanying person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350 €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745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Exhibitor</a:t>
                      </a:r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extra </a:t>
                      </a:r>
                      <a:r>
                        <a:rPr lang="fr-FR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890 €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990€</a:t>
                      </a:r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509993"/>
                  </a:ext>
                </a:extLst>
              </a:tr>
            </a:tbl>
          </a:graphicData>
        </a:graphic>
      </p:graphicFrame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err="1" smtClean="0"/>
              <a:t>Inclu</a:t>
            </a:r>
            <a:r>
              <a:rPr lang="fr-FR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Programme scientifique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Exposition industriel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Programme sociale : (verre de bienvenue, réception de bienvenue et banquet du conférence)</a:t>
            </a:r>
          </a:p>
          <a:p>
            <a:r>
              <a:rPr lang="fr-FR" dirty="0" smtClean="0">
                <a:solidFill>
                  <a:schemeClr val="dk1"/>
                </a:solidFill>
              </a:rPr>
              <a:t>Etudiants en plus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dk1"/>
                </a:solidFill>
              </a:rPr>
              <a:t>IPAC Cours (et </a:t>
            </a:r>
            <a:r>
              <a:rPr lang="fr-FR" dirty="0" err="1" smtClean="0">
                <a:solidFill>
                  <a:schemeClr val="dk1"/>
                </a:solidFill>
              </a:rPr>
              <a:t>déjuener</a:t>
            </a:r>
            <a:r>
              <a:rPr lang="fr-FR" dirty="0" smtClean="0">
                <a:solidFill>
                  <a:schemeClr val="dk1"/>
                </a:solidFill>
              </a:rPr>
              <a:t>) Samedi May 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dk1"/>
                </a:solidFill>
              </a:rPr>
              <a:t>Logements Vendredi 15th et Samedi 16th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351104" y="1262277"/>
            <a:ext cx="3977371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indico.jacow.org/e/ipac26</a:t>
            </a:r>
            <a:endParaRPr lang="fr-FR" sz="2800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 octobre 2025</a:t>
            </a:r>
            <a:endParaRPr lang="en-GB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Accélérateurs 2025 de la SFP - H. Frånberg-Delahaye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8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Extras: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Bus de CDG/ORY </a:t>
            </a:r>
            <a:r>
              <a:rPr lang="fr-FR" dirty="0" smtClean="0">
                <a:sym typeface="Wingdings" panose="05000000000000000000" pitchFamily="2" charset="2"/>
              </a:rPr>
              <a:t> Deauville  CDG/ORY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Déjeuners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Livret de conférence (~200 pages)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Visites sur inscription: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Réservations hôtels via : </a:t>
            </a:r>
          </a:p>
          <a:p>
            <a:r>
              <a:rPr lang="fr-FR" dirty="0">
                <a:hlinkClick r:id="rId2"/>
              </a:rPr>
              <a:t>https://ipac26.bnetwork.com</a:t>
            </a:r>
            <a:r>
              <a:rPr lang="fr-FR" dirty="0" smtClean="0">
                <a:hlinkClick r:id="rId2"/>
              </a:rPr>
              <a:t>/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Réservation programme touristique: Avec </a:t>
            </a:r>
            <a:r>
              <a:rPr lang="fr-FR" dirty="0" err="1" smtClean="0"/>
              <a:t>INDeauville</a:t>
            </a:r>
            <a:endParaRPr lang="fr-FR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 octobre 2025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Accélérateurs 2025 de la SFP - H. Frånberg-Delahaye</a:t>
            </a:r>
            <a:endParaRPr lang="en-GB"/>
          </a:p>
        </p:txBody>
      </p:sp>
      <p:pic>
        <p:nvPicPr>
          <p:cNvPr id="7" name="Picture 2" descr="Accue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78" y="4170098"/>
            <a:ext cx="19716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40" y="3978562"/>
            <a:ext cx="1117657" cy="1390721"/>
          </a:xfrm>
          <a:prstGeom prst="rect">
            <a:avLst/>
          </a:prstGeom>
        </p:spPr>
      </p:pic>
      <p:pic>
        <p:nvPicPr>
          <p:cNvPr id="9" name="Picture 4" descr="GAN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40" y="5468781"/>
            <a:ext cx="2359025" cy="50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16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Capture d’écran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859" y="1936376"/>
            <a:ext cx="6981213" cy="4285129"/>
          </a:xfrm>
        </p:spPr>
      </p:pic>
      <p:sp>
        <p:nvSpPr>
          <p:cNvPr id="12" name="ZoneTexte 11"/>
          <p:cNvSpPr txBox="1"/>
          <p:nvPr/>
        </p:nvSpPr>
        <p:spPr>
          <a:xfrm>
            <a:off x="6122503" y="1474711"/>
            <a:ext cx="5074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For more information www.ipac26.org</a:t>
            </a:r>
            <a:endParaRPr lang="fr-FR" sz="240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 octobre 2025</a:t>
            </a:r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Accélérateurs 2025 de la SFP - H. Frånberg-Delahaye</a:t>
            </a:r>
            <a:endParaRPr lang="en-GB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9" b="1445"/>
          <a:stretch/>
        </p:blipFill>
        <p:spPr>
          <a:xfrm>
            <a:off x="912613" y="1109286"/>
            <a:ext cx="4079246" cy="574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PAC26">
  <a:themeElements>
    <a:clrScheme name="GANIL">
      <a:dk1>
        <a:srgbClr val="000000"/>
      </a:dk1>
      <a:lt1>
        <a:srgbClr val="FFFFFF"/>
      </a:lt1>
      <a:dk2>
        <a:srgbClr val="261F4D"/>
      </a:dk2>
      <a:lt2>
        <a:srgbClr val="CACDDE"/>
      </a:lt2>
      <a:accent1>
        <a:srgbClr val="60A3B3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60A3B3"/>
      </a:hlink>
      <a:folHlink>
        <a:srgbClr val="C9582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PAC26" id="{2D750BBC-C3AD-4786-9462-C1B1F9A42ABC}" vid="{2D3A4FDB-4153-41D0-BAC2-A4C97DEE98C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IPAC26</Template>
  <TotalTime>95</TotalTime>
  <Words>361</Words>
  <Application>Microsoft Office PowerPoint</Application>
  <PresentationFormat>Grand écran</PresentationFormat>
  <Paragraphs>83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IPAC26</vt:lpstr>
      <vt:lpstr>IPAC’26 Centre International de Deauville Sunday 17th – Friday 22nd May, 2026 </vt:lpstr>
      <vt:lpstr>Chiffres clés</vt:lpstr>
      <vt:lpstr>Exposition Industriel</vt:lpstr>
      <vt:lpstr>Etudiants: IPAC’26 cours </vt:lpstr>
      <vt:lpstr>Inscriptions: </vt:lpstr>
      <vt:lpstr>Extras:</vt:lpstr>
      <vt:lpstr>Présentation PowerPoint</vt:lpstr>
    </vt:vector>
  </TitlesOfParts>
  <Company>Ganil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Franberg Hanna</dc:creator>
  <cp:lastModifiedBy>Franberg Hanna</cp:lastModifiedBy>
  <cp:revision>22</cp:revision>
  <dcterms:created xsi:type="dcterms:W3CDTF">2025-10-09T08:48:18Z</dcterms:created>
  <dcterms:modified xsi:type="dcterms:W3CDTF">2025-10-09T22:47:48Z</dcterms:modified>
</cp:coreProperties>
</file>