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5"/>
  </p:sldMasterIdLst>
  <p:notesMasterIdLst>
    <p:notesMasterId r:id="rId40"/>
  </p:notesMasterIdLst>
  <p:handoutMasterIdLst>
    <p:handoutMasterId r:id="rId41"/>
  </p:handoutMasterIdLst>
  <p:sldIdLst>
    <p:sldId id="256" r:id="rId6"/>
    <p:sldId id="401" r:id="rId7"/>
    <p:sldId id="403" r:id="rId8"/>
    <p:sldId id="484" r:id="rId9"/>
    <p:sldId id="523" r:id="rId10"/>
    <p:sldId id="490" r:id="rId11"/>
    <p:sldId id="476" r:id="rId12"/>
    <p:sldId id="493" r:id="rId13"/>
    <p:sldId id="492" r:id="rId14"/>
    <p:sldId id="491" r:id="rId15"/>
    <p:sldId id="494" r:id="rId16"/>
    <p:sldId id="499" r:id="rId17"/>
    <p:sldId id="521" r:id="rId18"/>
    <p:sldId id="468" r:id="rId19"/>
    <p:sldId id="466" r:id="rId20"/>
    <p:sldId id="470" r:id="rId21"/>
    <p:sldId id="495" r:id="rId22"/>
    <p:sldId id="501" r:id="rId23"/>
    <p:sldId id="502" r:id="rId24"/>
    <p:sldId id="503" r:id="rId25"/>
    <p:sldId id="504" r:id="rId26"/>
    <p:sldId id="505" r:id="rId27"/>
    <p:sldId id="519" r:id="rId28"/>
    <p:sldId id="506" r:id="rId29"/>
    <p:sldId id="522" r:id="rId30"/>
    <p:sldId id="507" r:id="rId31"/>
    <p:sldId id="515" r:id="rId32"/>
    <p:sldId id="508" r:id="rId33"/>
    <p:sldId id="509" r:id="rId34"/>
    <p:sldId id="520" r:id="rId35"/>
    <p:sldId id="512" r:id="rId36"/>
    <p:sldId id="518" r:id="rId37"/>
    <p:sldId id="517" r:id="rId38"/>
    <p:sldId id="516" r:id="rId39"/>
  </p:sldIdLst>
  <p:sldSz cx="12192000" cy="6858000"/>
  <p:notesSz cx="6794500" cy="9906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0019"/>
    <a:srgbClr val="0000FF"/>
    <a:srgbClr val="E004C6"/>
    <a:srgbClr val="6699FF"/>
    <a:srgbClr val="99CCFF"/>
    <a:srgbClr val="8F2D56"/>
    <a:srgbClr val="E00468"/>
    <a:srgbClr val="033DBF"/>
    <a:srgbClr val="3E4A8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28" autoAdjust="0"/>
    <p:restoredTop sz="93979" autoAdjust="0"/>
  </p:normalViewPr>
  <p:slideViewPr>
    <p:cSldViewPr snapToGrid="0">
      <p:cViewPr varScale="1">
        <p:scale>
          <a:sx n="80" d="100"/>
          <a:sy n="80" d="100"/>
        </p:scale>
        <p:origin x="17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553560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96A8-28C4-4587-BF04-F2EE9BD78E35}" type="datetime1">
              <a:rPr lang="fr-FR" smtClean="0"/>
              <a:t>07/10/2025</a:t>
            </a:fld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Modernisation des systèmes RF de l’accélérateur ELSA au CEA DAM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137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D7E9B20-F90F-4600-9B26-C22EBEAA5FCB}" type="datetime1">
              <a:rPr lang="fr-FR" smtClean="0"/>
              <a:t>07/10/2025</a:t>
            </a:fld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Les cavités radiofréquence pour la jouvence 3 d’ELSA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56830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Modernisation des systèmes RF de l’accélérateur ELSA au CEA DAM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49479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90267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A47DF-6FC7-465C-A135-29F328C2177C}" type="datetime1">
              <a:rPr lang="fr-FR" smtClean="0"/>
              <a:t>07/10/2025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Modernisation des systèmes RF de l’accélérateur ELSA au CEA DAM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4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2" r:id="rId2"/>
    <p:sldLayoutId id="2147483704" r:id="rId3"/>
    <p:sldLayoutId id="2147483707" r:id="rId4"/>
    <p:sldLayoutId id="2147483731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pos="461">
          <p15:clr>
            <a:srgbClr val="F26B43"/>
          </p15:clr>
        </p15:guide>
        <p15:guide id="4" pos="7219">
          <p15:clr>
            <a:srgbClr val="F26B43"/>
          </p15:clr>
        </p15:guide>
        <p15:guide id="7" orient="horz" pos="37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0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tiff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71.png"/><Relationship Id="rId4" Type="http://schemas.openxmlformats.org/officeDocument/2006/relationships/image" Target="../media/image2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29F44-1983-5C84-836C-29E0780A2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2654299"/>
            <a:ext cx="6948338" cy="1587501"/>
          </a:xfrm>
        </p:spPr>
        <p:txBody>
          <a:bodyPr>
            <a:normAutofit/>
          </a:bodyPr>
          <a:lstStyle/>
          <a:p>
            <a:r>
              <a:rPr lang="fr-FR" dirty="0"/>
              <a:t>Modernisation des systèmes RF de l’accélérateur </a:t>
            </a:r>
            <a:r>
              <a:rPr lang="fr-FR" dirty="0" smtClean="0"/>
              <a:t>ELSA</a:t>
            </a:r>
            <a:r>
              <a:rPr lang="fr-FR" dirty="0"/>
              <a:t> </a:t>
            </a:r>
            <a:r>
              <a:rPr lang="fr-FR" dirty="0" smtClean="0"/>
              <a:t>au CEA DAM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37B58D-9A96-1DE6-DF53-DC3249088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Martin Collet</a:t>
            </a:r>
          </a:p>
          <a:p>
            <a:r>
              <a:rPr lang="fr-FR" dirty="0" smtClean="0"/>
              <a:t>10/10/2025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912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58"/>
    </mc:Choice>
    <mc:Fallback xmlns="">
      <p:transition spd="slow" advTm="2075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ZoneTexte 234"/>
          <p:cNvSpPr txBox="1"/>
          <p:nvPr/>
        </p:nvSpPr>
        <p:spPr>
          <a:xfrm>
            <a:off x="7459943" y="3786951"/>
            <a:ext cx="5357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/>
              <a:t>6 MW</a:t>
            </a:r>
          </a:p>
          <a:p>
            <a:pPr algn="ctr"/>
            <a:r>
              <a:rPr lang="fr-FR" sz="1050" b="1" dirty="0"/>
              <a:t>4 µs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 système RF d’ELSA : jouvence </a:t>
            </a:r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77293" y="5164532"/>
            <a:ext cx="7704000" cy="9340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147956" y="5189395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939889" y="5189395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731822" y="5189395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522224" y="4816078"/>
            <a:ext cx="325547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593662" y="5126831"/>
            <a:ext cx="45719" cy="1905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>
            <a:off x="1521646" y="521225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1603215" y="5163022"/>
            <a:ext cx="0" cy="984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905342" y="5163022"/>
            <a:ext cx="0" cy="984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à coins arrondis 16"/>
          <p:cNvSpPr/>
          <p:nvPr/>
        </p:nvSpPr>
        <p:spPr>
          <a:xfrm>
            <a:off x="7882202" y="5118484"/>
            <a:ext cx="45719" cy="1905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17"/>
          <p:cNvCxnSpPr>
            <a:cxnSpLocks/>
            <a:stCxn id="8" idx="3"/>
          </p:cNvCxnSpPr>
          <p:nvPr/>
        </p:nvCxnSpPr>
        <p:spPr>
          <a:xfrm flipV="1">
            <a:off x="7905061" y="5039360"/>
            <a:ext cx="405819" cy="171874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Connecteur droit 18"/>
          <p:cNvCxnSpPr>
            <a:cxnSpLocks/>
            <a:stCxn id="8" idx="3"/>
          </p:cNvCxnSpPr>
          <p:nvPr/>
        </p:nvCxnSpPr>
        <p:spPr>
          <a:xfrm>
            <a:off x="7905061" y="5211234"/>
            <a:ext cx="436299" cy="7196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Connecteur droit 19"/>
          <p:cNvCxnSpPr>
            <a:cxnSpLocks/>
            <a:stCxn id="17" idx="3"/>
          </p:cNvCxnSpPr>
          <p:nvPr/>
        </p:nvCxnSpPr>
        <p:spPr>
          <a:xfrm>
            <a:off x="7927921" y="5213734"/>
            <a:ext cx="382959" cy="14058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Connecteur droit 20"/>
          <p:cNvCxnSpPr>
            <a:cxnSpLocks/>
          </p:cNvCxnSpPr>
          <p:nvPr/>
        </p:nvCxnSpPr>
        <p:spPr>
          <a:xfrm flipV="1">
            <a:off x="7916491" y="5161280"/>
            <a:ext cx="363909" cy="5227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Ellipse 21"/>
          <p:cNvSpPr/>
          <p:nvPr/>
        </p:nvSpPr>
        <p:spPr>
          <a:xfrm>
            <a:off x="1356024" y="5189395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1684784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1986911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2207469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2428027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2648585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e 27"/>
          <p:cNvGrpSpPr/>
          <p:nvPr/>
        </p:nvGrpSpPr>
        <p:grpSpPr>
          <a:xfrm>
            <a:off x="3325624" y="4903268"/>
            <a:ext cx="634207" cy="545033"/>
            <a:chOff x="3086893" y="4903267"/>
            <a:chExt cx="634207" cy="545033"/>
          </a:xfrm>
        </p:grpSpPr>
        <p:grpSp>
          <p:nvGrpSpPr>
            <p:cNvPr id="29" name="Groupe 28"/>
            <p:cNvGrpSpPr/>
            <p:nvPr/>
          </p:nvGrpSpPr>
          <p:grpSpPr>
            <a:xfrm>
              <a:off x="3086893" y="4976011"/>
              <a:ext cx="634207" cy="472289"/>
              <a:chOff x="2382043" y="4976011"/>
              <a:chExt cx="634207" cy="472289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2382043" y="4997450"/>
                <a:ext cx="634207" cy="4508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16200000">
                <a:off x="2652705" y="4987410"/>
                <a:ext cx="92883" cy="7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4" name="Connecteur droit 33"/>
              <p:cNvCxnSpPr/>
              <p:nvPr/>
            </p:nvCxnSpPr>
            <p:spPr>
              <a:xfrm>
                <a:off x="2382043" y="5168118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>
                <a:off x="3016250" y="5170307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Connecteur droit 29"/>
            <p:cNvCxnSpPr/>
            <p:nvPr/>
          </p:nvCxnSpPr>
          <p:spPr>
            <a:xfrm flipH="1" flipV="1">
              <a:off x="3367424" y="4903267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H="1" flipV="1">
              <a:off x="3439892" y="4903267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e 35"/>
          <p:cNvGrpSpPr/>
          <p:nvPr/>
        </p:nvGrpSpPr>
        <p:grpSpPr>
          <a:xfrm>
            <a:off x="4359089" y="4898778"/>
            <a:ext cx="634207" cy="547696"/>
            <a:chOff x="4120358" y="4898778"/>
            <a:chExt cx="634207" cy="547696"/>
          </a:xfrm>
        </p:grpSpPr>
        <p:grpSp>
          <p:nvGrpSpPr>
            <p:cNvPr id="37" name="Groupe 36"/>
            <p:cNvGrpSpPr/>
            <p:nvPr/>
          </p:nvGrpSpPr>
          <p:grpSpPr>
            <a:xfrm>
              <a:off x="4120358" y="4974185"/>
              <a:ext cx="634207" cy="472289"/>
              <a:chOff x="2382043" y="4976011"/>
              <a:chExt cx="634207" cy="472289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382043" y="4997450"/>
                <a:ext cx="634207" cy="4508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16200000">
                <a:off x="2652705" y="4987410"/>
                <a:ext cx="92883" cy="7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2" name="Connecteur droit 41"/>
              <p:cNvCxnSpPr/>
              <p:nvPr/>
            </p:nvCxnSpPr>
            <p:spPr>
              <a:xfrm>
                <a:off x="2382043" y="5168118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>
              <a:xfrm>
                <a:off x="3016250" y="5170307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Connecteur droit 37"/>
            <p:cNvCxnSpPr/>
            <p:nvPr/>
          </p:nvCxnSpPr>
          <p:spPr>
            <a:xfrm flipH="1" flipV="1">
              <a:off x="4402417" y="4898778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flipH="1" flipV="1">
              <a:off x="4472505" y="4903267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e 43"/>
          <p:cNvGrpSpPr/>
          <p:nvPr/>
        </p:nvGrpSpPr>
        <p:grpSpPr>
          <a:xfrm>
            <a:off x="5444937" y="4903822"/>
            <a:ext cx="634207" cy="542652"/>
            <a:chOff x="5206206" y="4903822"/>
            <a:chExt cx="634207" cy="542652"/>
          </a:xfrm>
        </p:grpSpPr>
        <p:grpSp>
          <p:nvGrpSpPr>
            <p:cNvPr id="45" name="Groupe 44"/>
            <p:cNvGrpSpPr/>
            <p:nvPr/>
          </p:nvGrpSpPr>
          <p:grpSpPr>
            <a:xfrm>
              <a:off x="5206206" y="4974185"/>
              <a:ext cx="634207" cy="472289"/>
              <a:chOff x="2382043" y="4976011"/>
              <a:chExt cx="634207" cy="472289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2382043" y="4997450"/>
                <a:ext cx="634207" cy="4508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Rectangle 48"/>
              <p:cNvSpPr/>
              <p:nvPr/>
            </p:nvSpPr>
            <p:spPr>
              <a:xfrm rot="16200000">
                <a:off x="2652705" y="4987410"/>
                <a:ext cx="92883" cy="7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0" name="Connecteur droit 49"/>
              <p:cNvCxnSpPr/>
              <p:nvPr/>
            </p:nvCxnSpPr>
            <p:spPr>
              <a:xfrm>
                <a:off x="2382043" y="5168118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>
              <a:xfrm>
                <a:off x="3016250" y="5170307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Connecteur droit 45"/>
            <p:cNvCxnSpPr/>
            <p:nvPr/>
          </p:nvCxnSpPr>
          <p:spPr>
            <a:xfrm flipH="1" flipV="1">
              <a:off x="5488265" y="4903822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flipH="1" flipV="1">
              <a:off x="5559205" y="4903822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e 51"/>
          <p:cNvGrpSpPr/>
          <p:nvPr/>
        </p:nvGrpSpPr>
        <p:grpSpPr>
          <a:xfrm>
            <a:off x="6649055" y="5004780"/>
            <a:ext cx="1019175" cy="317315"/>
            <a:chOff x="6410324" y="5004779"/>
            <a:chExt cx="1019175" cy="317315"/>
          </a:xfrm>
        </p:grpSpPr>
        <p:grpSp>
          <p:nvGrpSpPr>
            <p:cNvPr id="53" name="Groupe 52"/>
            <p:cNvGrpSpPr/>
            <p:nvPr/>
          </p:nvGrpSpPr>
          <p:grpSpPr>
            <a:xfrm>
              <a:off x="6410324" y="5090677"/>
              <a:ext cx="1019175" cy="231417"/>
              <a:chOff x="6410324" y="5090677"/>
              <a:chExt cx="1019175" cy="231417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6523895" y="5105729"/>
                <a:ext cx="634207" cy="2163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Rectangle 56"/>
              <p:cNvSpPr/>
              <p:nvPr/>
            </p:nvSpPr>
            <p:spPr>
              <a:xfrm rot="16200000">
                <a:off x="6813948" y="5077922"/>
                <a:ext cx="44575" cy="7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6410324" y="5170307"/>
                <a:ext cx="1019175" cy="804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54" name="Connecteur droit 53"/>
            <p:cNvCxnSpPr/>
            <p:nvPr/>
          </p:nvCxnSpPr>
          <p:spPr>
            <a:xfrm flipH="1" flipV="1">
              <a:off x="6796428" y="5004779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 flipH="1" flipV="1">
              <a:off x="6871278" y="5008167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9" name="Connecteur droit avec flèche 58"/>
          <p:cNvCxnSpPr>
            <a:stCxn id="199" idx="4"/>
          </p:cNvCxnSpPr>
          <p:nvPr/>
        </p:nvCxnSpPr>
        <p:spPr>
          <a:xfrm flipH="1">
            <a:off x="398205" y="1405038"/>
            <a:ext cx="9870" cy="376110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>
            <a:off x="1540762" y="5763425"/>
            <a:ext cx="347414" cy="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/>
          <p:nvPr/>
        </p:nvCxnSpPr>
        <p:spPr>
          <a:xfrm>
            <a:off x="3325624" y="5763425"/>
            <a:ext cx="2753520" cy="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>
            <a:off x="6762626" y="5763425"/>
            <a:ext cx="674757" cy="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 rot="16200000">
            <a:off x="1646034" y="4781035"/>
            <a:ext cx="92883" cy="70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64"/>
          <p:cNvCxnSpPr/>
          <p:nvPr/>
        </p:nvCxnSpPr>
        <p:spPr>
          <a:xfrm flipH="1" flipV="1">
            <a:off x="1656427" y="4718365"/>
            <a:ext cx="1" cy="1000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 flipH="1" flipV="1">
            <a:off x="1727519" y="4719588"/>
            <a:ext cx="1" cy="1000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necteur droit 67"/>
          <p:cNvCxnSpPr>
            <a:stCxn id="49" idx="3"/>
          </p:cNvCxnSpPr>
          <p:nvPr/>
        </p:nvCxnSpPr>
        <p:spPr>
          <a:xfrm flipH="1" flipV="1">
            <a:off x="5762040" y="4541581"/>
            <a:ext cx="1" cy="432605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9" name="Connecteur droit 68"/>
          <p:cNvCxnSpPr>
            <a:stCxn id="41" idx="3"/>
          </p:cNvCxnSpPr>
          <p:nvPr/>
        </p:nvCxnSpPr>
        <p:spPr>
          <a:xfrm flipH="1" flipV="1">
            <a:off x="4676192" y="4541027"/>
            <a:ext cx="1" cy="433159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0" name="Connecteur droit 69"/>
          <p:cNvCxnSpPr>
            <a:stCxn id="33" idx="3"/>
          </p:cNvCxnSpPr>
          <p:nvPr/>
        </p:nvCxnSpPr>
        <p:spPr>
          <a:xfrm flipH="1" flipV="1">
            <a:off x="3642727" y="4536538"/>
            <a:ext cx="1" cy="439475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 flipH="1">
            <a:off x="3657358" y="4547267"/>
            <a:ext cx="2098898" cy="0"/>
          </a:xfrm>
          <a:prstGeom prst="line">
            <a:avLst/>
          </a:prstGeom>
          <a:ln w="28575">
            <a:solidFill>
              <a:srgbClr val="8F2D56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 flipV="1">
            <a:off x="4676192" y="3591775"/>
            <a:ext cx="0" cy="955494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4" name="Triangle isocèle 73"/>
          <p:cNvSpPr/>
          <p:nvPr/>
        </p:nvSpPr>
        <p:spPr>
          <a:xfrm rot="10800000">
            <a:off x="4081803" y="2560320"/>
            <a:ext cx="1185063" cy="1046018"/>
          </a:xfrm>
          <a:prstGeom prst="triangle">
            <a:avLst/>
          </a:prstGeom>
          <a:solidFill>
            <a:srgbClr val="8F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5" name="Connecteur droit 74"/>
          <p:cNvCxnSpPr>
            <a:stCxn id="74" idx="3"/>
          </p:cNvCxnSpPr>
          <p:nvPr/>
        </p:nvCxnSpPr>
        <p:spPr>
          <a:xfrm flipH="1" flipV="1">
            <a:off x="4657741" y="1199693"/>
            <a:ext cx="0" cy="1360627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4237600" y="2669639"/>
            <a:ext cx="930886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Klystron</a:t>
            </a:r>
          </a:p>
          <a:p>
            <a:pPr algn="ctr"/>
            <a:r>
              <a:rPr lang="fr-FR" sz="1400" dirty="0"/>
              <a:t>6 MW</a:t>
            </a:r>
          </a:p>
        </p:txBody>
      </p:sp>
      <p:cxnSp>
        <p:nvCxnSpPr>
          <p:cNvPr id="77" name="Connecteur droit 76"/>
          <p:cNvCxnSpPr/>
          <p:nvPr/>
        </p:nvCxnSpPr>
        <p:spPr>
          <a:xfrm>
            <a:off x="3870986" y="2567921"/>
            <a:ext cx="21433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>
            <a:off x="3878279" y="3591775"/>
            <a:ext cx="79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/>
          <p:cNvCxnSpPr/>
          <p:nvPr/>
        </p:nvCxnSpPr>
        <p:spPr>
          <a:xfrm flipV="1">
            <a:off x="3789014" y="2561606"/>
            <a:ext cx="0" cy="98645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ZoneTexte 79"/>
          <p:cNvSpPr txBox="1"/>
          <p:nvPr/>
        </p:nvSpPr>
        <p:spPr>
          <a:xfrm>
            <a:off x="3125624" y="2775284"/>
            <a:ext cx="580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/>
              <a:t>160 kV</a:t>
            </a:r>
          </a:p>
          <a:p>
            <a:pPr algn="ctr"/>
            <a:r>
              <a:rPr lang="fr-FR" sz="1000" dirty="0"/>
              <a:t>60 </a:t>
            </a:r>
            <a:r>
              <a:rPr lang="fr-FR" sz="1000" dirty="0" smtClean="0"/>
              <a:t>A</a:t>
            </a:r>
            <a:endParaRPr lang="fr-FR" sz="1000" dirty="0"/>
          </a:p>
        </p:txBody>
      </p:sp>
      <p:grpSp>
        <p:nvGrpSpPr>
          <p:cNvPr id="81" name="Groupe 80"/>
          <p:cNvGrpSpPr/>
          <p:nvPr/>
        </p:nvGrpSpPr>
        <p:grpSpPr>
          <a:xfrm>
            <a:off x="3135801" y="3156287"/>
            <a:ext cx="623039" cy="141842"/>
            <a:chOff x="2843213" y="2884062"/>
            <a:chExt cx="623039" cy="141842"/>
          </a:xfrm>
        </p:grpSpPr>
        <p:cxnSp>
          <p:nvCxnSpPr>
            <p:cNvPr id="100" name="Connecteur droit 99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e 81"/>
          <p:cNvGrpSpPr/>
          <p:nvPr/>
        </p:nvGrpSpPr>
        <p:grpSpPr>
          <a:xfrm>
            <a:off x="4750167" y="3927680"/>
            <a:ext cx="623039" cy="141842"/>
            <a:chOff x="2843213" y="2884062"/>
            <a:chExt cx="623039" cy="141842"/>
          </a:xfrm>
        </p:grpSpPr>
        <p:cxnSp>
          <p:nvCxnSpPr>
            <p:cNvPr id="95" name="Connecteur droit 94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e 84"/>
          <p:cNvGrpSpPr/>
          <p:nvPr/>
        </p:nvGrpSpPr>
        <p:grpSpPr>
          <a:xfrm>
            <a:off x="4905224" y="3939195"/>
            <a:ext cx="131631" cy="118812"/>
            <a:chOff x="2368550" y="1689100"/>
            <a:chExt cx="321065" cy="285842"/>
          </a:xfrm>
        </p:grpSpPr>
        <p:sp>
          <p:nvSpPr>
            <p:cNvPr id="91" name="Forme libre 90"/>
            <p:cNvSpPr/>
            <p:nvPr/>
          </p:nvSpPr>
          <p:spPr>
            <a:xfrm>
              <a:off x="2368550" y="1689100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8F2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Forme libre 91"/>
            <p:cNvSpPr/>
            <p:nvPr/>
          </p:nvSpPr>
          <p:spPr>
            <a:xfrm>
              <a:off x="2524515" y="1701846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8F2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7" name="Groupe 86"/>
          <p:cNvGrpSpPr/>
          <p:nvPr/>
        </p:nvGrpSpPr>
        <p:grpSpPr>
          <a:xfrm>
            <a:off x="5036855" y="3939195"/>
            <a:ext cx="131631" cy="118812"/>
            <a:chOff x="2368550" y="1689100"/>
            <a:chExt cx="321065" cy="285842"/>
          </a:xfrm>
        </p:grpSpPr>
        <p:sp>
          <p:nvSpPr>
            <p:cNvPr id="89" name="Forme libre 88"/>
            <p:cNvSpPr/>
            <p:nvPr/>
          </p:nvSpPr>
          <p:spPr>
            <a:xfrm>
              <a:off x="2368550" y="1689100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8F2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Forme libre 89"/>
            <p:cNvSpPr/>
            <p:nvPr/>
          </p:nvSpPr>
          <p:spPr>
            <a:xfrm>
              <a:off x="2524515" y="1701846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8F2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8" name="Ellipse 87"/>
          <p:cNvSpPr/>
          <p:nvPr/>
        </p:nvSpPr>
        <p:spPr>
          <a:xfrm>
            <a:off x="4299271" y="980063"/>
            <a:ext cx="720000" cy="431800"/>
          </a:xfrm>
          <a:prstGeom prst="ellipse">
            <a:avLst/>
          </a:prstGeom>
          <a:solidFill>
            <a:srgbClr val="8F2D56"/>
          </a:solidFill>
          <a:ln>
            <a:solidFill>
              <a:srgbClr val="8F2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433 MHz</a:t>
            </a:r>
          </a:p>
        </p:txBody>
      </p:sp>
      <p:cxnSp>
        <p:nvCxnSpPr>
          <p:cNvPr id="106" name="Connecteur droit 105"/>
          <p:cNvCxnSpPr>
            <a:stCxn id="135" idx="6"/>
            <a:endCxn id="88" idx="2"/>
          </p:cNvCxnSpPr>
          <p:nvPr/>
        </p:nvCxnSpPr>
        <p:spPr>
          <a:xfrm>
            <a:off x="2040687" y="1195963"/>
            <a:ext cx="22585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>
            <a:stCxn id="57" idx="3"/>
            <a:endCxn id="110" idx="0"/>
          </p:cNvCxnSpPr>
          <p:nvPr/>
        </p:nvCxnSpPr>
        <p:spPr>
          <a:xfrm flipV="1">
            <a:off x="7074967" y="3613593"/>
            <a:ext cx="303" cy="1477086"/>
          </a:xfrm>
          <a:prstGeom prst="line">
            <a:avLst/>
          </a:prstGeom>
          <a:ln w="28575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0" name="Triangle isocèle 109"/>
          <p:cNvSpPr/>
          <p:nvPr/>
        </p:nvSpPr>
        <p:spPr>
          <a:xfrm rot="10800000">
            <a:off x="6482739" y="2567575"/>
            <a:ext cx="1185063" cy="104601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1" name="Connecteur droit 110"/>
          <p:cNvCxnSpPr>
            <a:stCxn id="110" idx="3"/>
            <a:endCxn id="112" idx="4"/>
          </p:cNvCxnSpPr>
          <p:nvPr/>
        </p:nvCxnSpPr>
        <p:spPr>
          <a:xfrm flipH="1" flipV="1">
            <a:off x="7074317" y="1411863"/>
            <a:ext cx="953" cy="1155712"/>
          </a:xfrm>
          <a:prstGeom prst="line">
            <a:avLst/>
          </a:prstGeom>
          <a:ln w="28575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2" name="Ellipse 111"/>
          <p:cNvSpPr/>
          <p:nvPr/>
        </p:nvSpPr>
        <p:spPr>
          <a:xfrm>
            <a:off x="6714317" y="980063"/>
            <a:ext cx="720000" cy="4318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1,3 GHz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6649055" y="2625029"/>
            <a:ext cx="842177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Klystron</a:t>
            </a:r>
          </a:p>
          <a:p>
            <a:pPr algn="ctr"/>
            <a:r>
              <a:rPr lang="fr-FR" sz="1400" dirty="0"/>
              <a:t>20 MW</a:t>
            </a:r>
          </a:p>
        </p:txBody>
      </p:sp>
      <p:grpSp>
        <p:nvGrpSpPr>
          <p:cNvPr id="117" name="Groupe 116"/>
          <p:cNvGrpSpPr/>
          <p:nvPr/>
        </p:nvGrpSpPr>
        <p:grpSpPr>
          <a:xfrm>
            <a:off x="7218045" y="3979066"/>
            <a:ext cx="364385" cy="141842"/>
            <a:chOff x="2935396" y="2884062"/>
            <a:chExt cx="364385" cy="141842"/>
          </a:xfrm>
        </p:grpSpPr>
        <p:cxnSp>
          <p:nvCxnSpPr>
            <p:cNvPr id="119" name="Connecteur droit 118"/>
            <p:cNvCxnSpPr/>
            <p:nvPr/>
          </p:nvCxnSpPr>
          <p:spPr>
            <a:xfrm>
              <a:off x="2935396" y="3025904"/>
              <a:ext cx="6021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/>
            <p:cNvCxnSpPr/>
            <p:nvPr/>
          </p:nvCxnSpPr>
          <p:spPr>
            <a:xfrm>
              <a:off x="2995613" y="2884062"/>
              <a:ext cx="22988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/>
            <p:cNvCxnSpPr/>
            <p:nvPr/>
          </p:nvCxnSpPr>
          <p:spPr>
            <a:xfrm>
              <a:off x="3225493" y="2884062"/>
              <a:ext cx="0" cy="14184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/>
            <p:cNvCxnSpPr/>
            <p:nvPr/>
          </p:nvCxnSpPr>
          <p:spPr>
            <a:xfrm>
              <a:off x="3217327" y="3025904"/>
              <a:ext cx="82454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Forme libre 117"/>
          <p:cNvSpPr/>
          <p:nvPr/>
        </p:nvSpPr>
        <p:spPr>
          <a:xfrm>
            <a:off x="7284895" y="3988200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ZoneTexte 107"/>
          <p:cNvSpPr txBox="1"/>
          <p:nvPr/>
        </p:nvSpPr>
        <p:spPr>
          <a:xfrm>
            <a:off x="2673288" y="982988"/>
            <a:ext cx="11464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Synchronisation</a:t>
            </a:r>
          </a:p>
        </p:txBody>
      </p:sp>
      <p:cxnSp>
        <p:nvCxnSpPr>
          <p:cNvPr id="130" name="Connecteur droit 129"/>
          <p:cNvCxnSpPr>
            <a:stCxn id="64" idx="3"/>
            <a:endCxn id="261" idx="0"/>
          </p:cNvCxnSpPr>
          <p:nvPr/>
        </p:nvCxnSpPr>
        <p:spPr>
          <a:xfrm flipH="1" flipV="1">
            <a:off x="1690383" y="3790740"/>
            <a:ext cx="2093" cy="978897"/>
          </a:xfrm>
          <a:prstGeom prst="line">
            <a:avLst/>
          </a:prstGeom>
          <a:ln w="28575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4" name="Connecteur droit 133"/>
          <p:cNvCxnSpPr>
            <a:stCxn id="222" idx="3"/>
            <a:endCxn id="135" idx="4"/>
          </p:cNvCxnSpPr>
          <p:nvPr/>
        </p:nvCxnSpPr>
        <p:spPr>
          <a:xfrm flipH="1" flipV="1">
            <a:off x="1680687" y="1411863"/>
            <a:ext cx="8588" cy="1338170"/>
          </a:xfrm>
          <a:prstGeom prst="line">
            <a:avLst/>
          </a:prstGeom>
          <a:ln w="28575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5" name="Ellipse 134"/>
          <p:cNvSpPr/>
          <p:nvPr/>
        </p:nvSpPr>
        <p:spPr>
          <a:xfrm>
            <a:off x="1320687" y="980063"/>
            <a:ext cx="720000" cy="4318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144 MHz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1294708" y="2920091"/>
            <a:ext cx="808381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/>
              <a:t>Tétrode</a:t>
            </a:r>
          </a:p>
          <a:p>
            <a:pPr algn="ctr"/>
            <a:r>
              <a:rPr lang="fr-FR" sz="900" dirty="0"/>
              <a:t>2 MW</a:t>
            </a:r>
          </a:p>
        </p:txBody>
      </p:sp>
      <p:grpSp>
        <p:nvGrpSpPr>
          <p:cNvPr id="147" name="Groupe 146"/>
          <p:cNvGrpSpPr/>
          <p:nvPr/>
        </p:nvGrpSpPr>
        <p:grpSpPr>
          <a:xfrm>
            <a:off x="1698898" y="3947571"/>
            <a:ext cx="623039" cy="141842"/>
            <a:chOff x="2843213" y="2884062"/>
            <a:chExt cx="623039" cy="141842"/>
          </a:xfrm>
        </p:grpSpPr>
        <p:cxnSp>
          <p:nvCxnSpPr>
            <p:cNvPr id="163" name="Connecteur droit 162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cteur droit 163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164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cteur droit 165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166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e 147"/>
          <p:cNvGrpSpPr/>
          <p:nvPr/>
        </p:nvGrpSpPr>
        <p:grpSpPr>
          <a:xfrm>
            <a:off x="1857297" y="3959086"/>
            <a:ext cx="236268" cy="118812"/>
            <a:chOff x="2368550" y="1689100"/>
            <a:chExt cx="321065" cy="285842"/>
          </a:xfrm>
        </p:grpSpPr>
        <p:sp>
          <p:nvSpPr>
            <p:cNvPr id="161" name="Forme libre 160"/>
            <p:cNvSpPr/>
            <p:nvPr/>
          </p:nvSpPr>
          <p:spPr>
            <a:xfrm>
              <a:off x="2368550" y="1689100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Forme libre 161"/>
            <p:cNvSpPr/>
            <p:nvPr/>
          </p:nvSpPr>
          <p:spPr>
            <a:xfrm>
              <a:off x="2524515" y="1701846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70" name="Connecteur droit 169"/>
          <p:cNvCxnSpPr/>
          <p:nvPr/>
        </p:nvCxnSpPr>
        <p:spPr>
          <a:xfrm>
            <a:off x="3089701" y="5163022"/>
            <a:ext cx="0" cy="984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Ellipse 170"/>
          <p:cNvSpPr/>
          <p:nvPr/>
        </p:nvSpPr>
        <p:spPr>
          <a:xfrm>
            <a:off x="2869143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/>
          <p:cNvSpPr/>
          <p:nvPr/>
        </p:nvSpPr>
        <p:spPr>
          <a:xfrm>
            <a:off x="3171270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/>
          <p:cNvSpPr/>
          <p:nvPr/>
        </p:nvSpPr>
        <p:spPr>
          <a:xfrm>
            <a:off x="3391828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Ellipse 173"/>
          <p:cNvSpPr/>
          <p:nvPr/>
        </p:nvSpPr>
        <p:spPr>
          <a:xfrm>
            <a:off x="3612386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/>
          <p:cNvSpPr/>
          <p:nvPr/>
        </p:nvSpPr>
        <p:spPr>
          <a:xfrm>
            <a:off x="3832944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6" name="Connecteur droit 175"/>
          <p:cNvCxnSpPr/>
          <p:nvPr/>
        </p:nvCxnSpPr>
        <p:spPr>
          <a:xfrm>
            <a:off x="4274060" y="5163022"/>
            <a:ext cx="0" cy="984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Ellipse 176"/>
          <p:cNvSpPr/>
          <p:nvPr/>
        </p:nvSpPr>
        <p:spPr>
          <a:xfrm>
            <a:off x="4053502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/>
          <p:cNvSpPr/>
          <p:nvPr/>
        </p:nvSpPr>
        <p:spPr>
          <a:xfrm>
            <a:off x="4355629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/>
          <p:cNvSpPr/>
          <p:nvPr/>
        </p:nvSpPr>
        <p:spPr>
          <a:xfrm>
            <a:off x="4576187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/>
          <p:cNvSpPr/>
          <p:nvPr/>
        </p:nvSpPr>
        <p:spPr>
          <a:xfrm>
            <a:off x="4796745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/>
          <p:cNvSpPr/>
          <p:nvPr/>
        </p:nvSpPr>
        <p:spPr>
          <a:xfrm>
            <a:off x="5017303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Ellipse 181"/>
          <p:cNvSpPr/>
          <p:nvPr/>
        </p:nvSpPr>
        <p:spPr>
          <a:xfrm>
            <a:off x="5237861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3" name="Ellipse 182"/>
          <p:cNvSpPr/>
          <p:nvPr/>
        </p:nvSpPr>
        <p:spPr>
          <a:xfrm>
            <a:off x="5458419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Ellipse 183"/>
          <p:cNvSpPr/>
          <p:nvPr/>
        </p:nvSpPr>
        <p:spPr>
          <a:xfrm>
            <a:off x="5678977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llipse 184"/>
          <p:cNvSpPr/>
          <p:nvPr/>
        </p:nvSpPr>
        <p:spPr>
          <a:xfrm>
            <a:off x="5899535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/>
          <p:cNvSpPr/>
          <p:nvPr/>
        </p:nvSpPr>
        <p:spPr>
          <a:xfrm>
            <a:off x="6120093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Ellipse 186"/>
          <p:cNvSpPr/>
          <p:nvPr/>
        </p:nvSpPr>
        <p:spPr>
          <a:xfrm>
            <a:off x="6340651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Ellipse 187"/>
          <p:cNvSpPr/>
          <p:nvPr/>
        </p:nvSpPr>
        <p:spPr>
          <a:xfrm>
            <a:off x="6561209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Ellipse 188"/>
          <p:cNvSpPr/>
          <p:nvPr/>
        </p:nvSpPr>
        <p:spPr>
          <a:xfrm>
            <a:off x="6781767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0" name="Ellipse 189"/>
          <p:cNvSpPr/>
          <p:nvPr/>
        </p:nvSpPr>
        <p:spPr>
          <a:xfrm>
            <a:off x="7002325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Ellipse 190"/>
          <p:cNvSpPr/>
          <p:nvPr/>
        </p:nvSpPr>
        <p:spPr>
          <a:xfrm>
            <a:off x="7222883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/>
          <p:cNvSpPr/>
          <p:nvPr/>
        </p:nvSpPr>
        <p:spPr>
          <a:xfrm>
            <a:off x="7443441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Ellipse 192"/>
          <p:cNvSpPr/>
          <p:nvPr/>
        </p:nvSpPr>
        <p:spPr>
          <a:xfrm>
            <a:off x="7664016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ZoneTexte 193"/>
          <p:cNvSpPr txBox="1"/>
          <p:nvPr/>
        </p:nvSpPr>
        <p:spPr>
          <a:xfrm>
            <a:off x="151467" y="5839822"/>
            <a:ext cx="5229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Laser</a:t>
            </a:r>
          </a:p>
        </p:txBody>
      </p:sp>
      <p:cxnSp>
        <p:nvCxnSpPr>
          <p:cNvPr id="195" name="Connecteur droit avec flèche 194"/>
          <p:cNvCxnSpPr>
            <a:endCxn id="13" idx="0"/>
          </p:cNvCxnSpPr>
          <p:nvPr/>
        </p:nvCxnSpPr>
        <p:spPr>
          <a:xfrm>
            <a:off x="1194581" y="4854675"/>
            <a:ext cx="421941" cy="2721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ZoneTexte 195"/>
          <p:cNvSpPr txBox="1"/>
          <p:nvPr/>
        </p:nvSpPr>
        <p:spPr>
          <a:xfrm>
            <a:off x="631923" y="4645123"/>
            <a:ext cx="10182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Photocathode</a:t>
            </a:r>
          </a:p>
        </p:txBody>
      </p:sp>
      <p:cxnSp>
        <p:nvCxnSpPr>
          <p:cNvPr id="197" name="Connecteur droit avec flèche 196"/>
          <p:cNvCxnSpPr>
            <a:stCxn id="198" idx="0"/>
            <a:endCxn id="17" idx="2"/>
          </p:cNvCxnSpPr>
          <p:nvPr/>
        </p:nvCxnSpPr>
        <p:spPr>
          <a:xfrm flipH="1" flipV="1">
            <a:off x="7905061" y="5308985"/>
            <a:ext cx="106966" cy="1965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ZoneTexte 197"/>
          <p:cNvSpPr txBox="1"/>
          <p:nvPr/>
        </p:nvSpPr>
        <p:spPr>
          <a:xfrm>
            <a:off x="7664016" y="5505575"/>
            <a:ext cx="7777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Cible (Ta)</a:t>
            </a:r>
          </a:p>
        </p:txBody>
      </p:sp>
      <p:sp>
        <p:nvSpPr>
          <p:cNvPr id="199" name="Ellipse 198"/>
          <p:cNvSpPr/>
          <p:nvPr/>
        </p:nvSpPr>
        <p:spPr>
          <a:xfrm>
            <a:off x="48075" y="980063"/>
            <a:ext cx="720000" cy="431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72 MHz</a:t>
            </a:r>
          </a:p>
        </p:txBody>
      </p:sp>
      <p:sp>
        <p:nvSpPr>
          <p:cNvPr id="201" name="ZoneTexte 200"/>
          <p:cNvSpPr txBox="1"/>
          <p:nvPr/>
        </p:nvSpPr>
        <p:spPr>
          <a:xfrm>
            <a:off x="2082362" y="3700690"/>
            <a:ext cx="6479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b="1" dirty="0" smtClean="0"/>
              <a:t>1,6 </a:t>
            </a:r>
            <a:r>
              <a:rPr lang="fr-FR" sz="1050" b="1" dirty="0"/>
              <a:t>MW</a:t>
            </a:r>
          </a:p>
          <a:p>
            <a:pPr algn="l"/>
            <a:r>
              <a:rPr lang="fr-FR" sz="1050" b="1" dirty="0"/>
              <a:t>300 µs</a:t>
            </a:r>
          </a:p>
        </p:txBody>
      </p:sp>
      <p:sp>
        <p:nvSpPr>
          <p:cNvPr id="202" name="ZoneTexte 201"/>
          <p:cNvSpPr txBox="1"/>
          <p:nvPr/>
        </p:nvSpPr>
        <p:spPr>
          <a:xfrm>
            <a:off x="5091242" y="3700690"/>
            <a:ext cx="6479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 smtClean="0"/>
              <a:t>4,5 </a:t>
            </a:r>
            <a:r>
              <a:rPr lang="fr-FR" sz="1050" b="1" dirty="0"/>
              <a:t>MW</a:t>
            </a:r>
          </a:p>
          <a:p>
            <a:pPr algn="ctr"/>
            <a:r>
              <a:rPr lang="fr-FR" sz="1050" b="1" dirty="0"/>
              <a:t>300 µs</a:t>
            </a:r>
          </a:p>
        </p:txBody>
      </p:sp>
      <p:cxnSp>
        <p:nvCxnSpPr>
          <p:cNvPr id="204" name="Connecteur droit 203"/>
          <p:cNvCxnSpPr>
            <a:stCxn id="88" idx="6"/>
            <a:endCxn id="112" idx="2"/>
          </p:cNvCxnSpPr>
          <p:nvPr/>
        </p:nvCxnSpPr>
        <p:spPr>
          <a:xfrm>
            <a:off x="5019271" y="1195963"/>
            <a:ext cx="16950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Connecteur droit 208"/>
          <p:cNvCxnSpPr/>
          <p:nvPr/>
        </p:nvCxnSpPr>
        <p:spPr>
          <a:xfrm>
            <a:off x="6279947" y="3591775"/>
            <a:ext cx="792000" cy="138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Connecteur droit 209"/>
          <p:cNvCxnSpPr/>
          <p:nvPr/>
        </p:nvCxnSpPr>
        <p:spPr>
          <a:xfrm>
            <a:off x="6276023" y="2565331"/>
            <a:ext cx="21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ZoneTexte 210"/>
          <p:cNvSpPr txBox="1"/>
          <p:nvPr/>
        </p:nvSpPr>
        <p:spPr>
          <a:xfrm>
            <a:off x="5528177" y="2781234"/>
            <a:ext cx="580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/>
              <a:t>223 kV</a:t>
            </a:r>
          </a:p>
          <a:p>
            <a:pPr algn="ctr"/>
            <a:r>
              <a:rPr lang="fr-FR" sz="1000" dirty="0"/>
              <a:t>200 </a:t>
            </a:r>
            <a:r>
              <a:rPr lang="fr-FR" sz="1000" dirty="0" smtClean="0"/>
              <a:t>A</a:t>
            </a:r>
            <a:endParaRPr lang="fr-FR" sz="1000" dirty="0"/>
          </a:p>
        </p:txBody>
      </p:sp>
      <p:sp>
        <p:nvSpPr>
          <p:cNvPr id="218" name="ZoneTexte 217"/>
          <p:cNvSpPr txBox="1"/>
          <p:nvPr/>
        </p:nvSpPr>
        <p:spPr>
          <a:xfrm>
            <a:off x="836730" y="5840269"/>
            <a:ext cx="16770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Photo-Injecteur 144 MHz</a:t>
            </a:r>
          </a:p>
        </p:txBody>
      </p:sp>
      <p:sp>
        <p:nvSpPr>
          <p:cNvPr id="219" name="ZoneTexte 218"/>
          <p:cNvSpPr txBox="1"/>
          <p:nvPr/>
        </p:nvSpPr>
        <p:spPr>
          <a:xfrm>
            <a:off x="3993059" y="5840269"/>
            <a:ext cx="12939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3 cavités 433 MHz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1227032" y="2673734"/>
            <a:ext cx="930886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SSPA</a:t>
            </a:r>
          </a:p>
          <a:p>
            <a:pPr algn="ctr"/>
            <a:r>
              <a:rPr lang="fr-FR" sz="1400" dirty="0"/>
              <a:t>1,6 MW</a:t>
            </a:r>
          </a:p>
        </p:txBody>
      </p:sp>
      <p:cxnSp>
        <p:nvCxnSpPr>
          <p:cNvPr id="224" name="Connecteur droit 223"/>
          <p:cNvCxnSpPr>
            <a:stCxn id="199" idx="6"/>
            <a:endCxn id="135" idx="2"/>
          </p:cNvCxnSpPr>
          <p:nvPr/>
        </p:nvCxnSpPr>
        <p:spPr>
          <a:xfrm>
            <a:off x="768075" y="1195963"/>
            <a:ext cx="5526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Forme libre 199"/>
          <p:cNvSpPr/>
          <p:nvPr/>
        </p:nvSpPr>
        <p:spPr>
          <a:xfrm>
            <a:off x="7306428" y="3989776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Forme libre 204"/>
          <p:cNvSpPr/>
          <p:nvPr/>
        </p:nvSpPr>
        <p:spPr>
          <a:xfrm>
            <a:off x="7327685" y="3989400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" name="Forme libre 205"/>
          <p:cNvSpPr/>
          <p:nvPr/>
        </p:nvSpPr>
        <p:spPr>
          <a:xfrm>
            <a:off x="7348914" y="3990736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Forme libre 206"/>
          <p:cNvSpPr/>
          <p:nvPr/>
        </p:nvSpPr>
        <p:spPr>
          <a:xfrm>
            <a:off x="7373946" y="3992305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Forme libre 207"/>
          <p:cNvSpPr/>
          <p:nvPr/>
        </p:nvSpPr>
        <p:spPr>
          <a:xfrm>
            <a:off x="7395203" y="3991929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1" name="Forme libre 220"/>
          <p:cNvSpPr/>
          <p:nvPr/>
        </p:nvSpPr>
        <p:spPr>
          <a:xfrm>
            <a:off x="7416432" y="3993265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5" name="Forme libre 224"/>
          <p:cNvSpPr/>
          <p:nvPr/>
        </p:nvSpPr>
        <p:spPr>
          <a:xfrm>
            <a:off x="7436570" y="3994018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6" name="Forme libre 225"/>
          <p:cNvSpPr/>
          <p:nvPr/>
        </p:nvSpPr>
        <p:spPr>
          <a:xfrm>
            <a:off x="7457827" y="3993642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Forme libre 226"/>
          <p:cNvSpPr/>
          <p:nvPr/>
        </p:nvSpPr>
        <p:spPr>
          <a:xfrm>
            <a:off x="7479467" y="3994700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0" name="Rectangle 229"/>
          <p:cNvSpPr/>
          <p:nvPr/>
        </p:nvSpPr>
        <p:spPr>
          <a:xfrm>
            <a:off x="8415251" y="1136566"/>
            <a:ext cx="37725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Clr>
                <a:schemeClr val="tx2"/>
              </a:buClr>
            </a:pPr>
            <a:r>
              <a:rPr lang="fr-FR" sz="1600" b="1" dirty="0"/>
              <a:t>Deux projets de rénovations :</a:t>
            </a:r>
            <a:endParaRPr lang="fr-FR" sz="1600" dirty="0"/>
          </a:p>
          <a:p>
            <a:pPr>
              <a:buClr>
                <a:schemeClr val="tx2"/>
              </a:buClr>
            </a:pPr>
            <a:endParaRPr lang="fr-FR" sz="1600" dirty="0"/>
          </a:p>
          <a:p>
            <a:pPr>
              <a:buClr>
                <a:schemeClr val="tx2"/>
              </a:buClr>
            </a:pPr>
            <a:r>
              <a:rPr lang="fr-FR" sz="1600" b="1" dirty="0" smtClean="0"/>
              <a:t>Jouvence 1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/>
              <a:t>Modulateur du klystron à 433 MHz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/>
              <a:t>Remplacement par un modulateur </a:t>
            </a:r>
            <a:r>
              <a:rPr lang="fr-FR" sz="1600" dirty="0" smtClean="0"/>
              <a:t>de Marx </a:t>
            </a:r>
            <a:r>
              <a:rPr lang="fr-FR" sz="1600" dirty="0"/>
              <a:t>à </a:t>
            </a:r>
            <a:r>
              <a:rPr lang="fr-FR" sz="1600" dirty="0" smtClean="0"/>
              <a:t>switch </a:t>
            </a:r>
            <a:r>
              <a:rPr lang="fr-FR" sz="1600" dirty="0"/>
              <a:t>solide </a:t>
            </a:r>
            <a:endParaRPr lang="fr-FR" sz="1600" b="1" dirty="0"/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 smtClean="0"/>
              <a:t>Décembre 2020 – mars 2022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 smtClean="0"/>
              <a:t>Fourni par la société Jema 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fr-FR" sz="1600" dirty="0" smtClean="0"/>
          </a:p>
          <a:p>
            <a:pPr>
              <a:buClr>
                <a:schemeClr val="tx2"/>
              </a:buClr>
            </a:pPr>
            <a:endParaRPr lang="fr-FR" sz="1600" dirty="0" smtClean="0"/>
          </a:p>
          <a:p>
            <a:pPr>
              <a:buClr>
                <a:schemeClr val="tx2"/>
              </a:buClr>
            </a:pPr>
            <a:endParaRPr lang="fr-FR" sz="1600" dirty="0" smtClean="0"/>
          </a:p>
          <a:p>
            <a:pPr>
              <a:buClr>
                <a:schemeClr val="tx2"/>
              </a:buClr>
            </a:pPr>
            <a:r>
              <a:rPr lang="fr-FR" sz="1600" b="1" dirty="0"/>
              <a:t>Jouvence </a:t>
            </a:r>
            <a:r>
              <a:rPr lang="fr-FR" sz="1600" b="1" dirty="0" smtClean="0"/>
              <a:t>2 </a:t>
            </a:r>
            <a:r>
              <a:rPr lang="fr-FR" sz="1600" b="1" dirty="0"/>
              <a:t>: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/>
              <a:t>Amplificateurs à tube 144 </a:t>
            </a:r>
            <a:r>
              <a:rPr lang="fr-FR" sz="1600" dirty="0" smtClean="0"/>
              <a:t>MHz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/>
              <a:t>Remplacement par un </a:t>
            </a:r>
            <a:r>
              <a:rPr lang="fr-FR" sz="1600" dirty="0" smtClean="0"/>
              <a:t>amplificateur à état solide</a:t>
            </a:r>
            <a:endParaRPr lang="fr-FR" sz="1600" dirty="0"/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 smtClean="0"/>
              <a:t>Mai </a:t>
            </a:r>
            <a:r>
              <a:rPr lang="fr-FR" sz="1600" dirty="0"/>
              <a:t>2020 – d</a:t>
            </a:r>
            <a:r>
              <a:rPr lang="fr-FR" sz="1600" dirty="0" smtClean="0"/>
              <a:t>écembre 2024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 smtClean="0"/>
              <a:t>Fourni par la société </a:t>
            </a:r>
            <a:r>
              <a:rPr lang="fr-FR" sz="1600" dirty="0" err="1" smtClean="0"/>
              <a:t>Ampegon</a:t>
            </a:r>
            <a:endParaRPr lang="fr-FR" sz="1600" dirty="0" smtClean="0"/>
          </a:p>
          <a:p>
            <a:pPr>
              <a:buClr>
                <a:schemeClr val="tx2"/>
              </a:buClr>
            </a:pPr>
            <a:endParaRPr lang="fr-FR" sz="1600" dirty="0"/>
          </a:p>
        </p:txBody>
      </p:sp>
      <p:sp>
        <p:nvSpPr>
          <p:cNvPr id="265" name="Rectangle 264"/>
          <p:cNvSpPr/>
          <p:nvPr/>
        </p:nvSpPr>
        <p:spPr>
          <a:xfrm>
            <a:off x="1284186" y="3121429"/>
            <a:ext cx="808381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/>
              <a:t>Tétrode</a:t>
            </a:r>
          </a:p>
          <a:p>
            <a:pPr algn="ctr"/>
            <a:r>
              <a:rPr lang="fr-FR" sz="900" dirty="0"/>
              <a:t>2 MW</a:t>
            </a:r>
          </a:p>
        </p:txBody>
      </p:sp>
      <p:sp>
        <p:nvSpPr>
          <p:cNvPr id="289" name="Ellipse 288"/>
          <p:cNvSpPr/>
          <p:nvPr/>
        </p:nvSpPr>
        <p:spPr>
          <a:xfrm>
            <a:off x="523755" y="5188374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0" name="Ellipse 289"/>
          <p:cNvSpPr/>
          <p:nvPr/>
        </p:nvSpPr>
        <p:spPr>
          <a:xfrm>
            <a:off x="315688" y="5188374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8" name="ZoneTexte 297"/>
          <p:cNvSpPr txBox="1"/>
          <p:nvPr/>
        </p:nvSpPr>
        <p:spPr>
          <a:xfrm>
            <a:off x="6134630" y="5840269"/>
            <a:ext cx="18710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 smtClean="0"/>
              <a:t>1 post-accélérateur 1,3 GHz</a:t>
            </a:r>
            <a:endParaRPr lang="fr-FR" sz="1050" dirty="0"/>
          </a:p>
        </p:txBody>
      </p:sp>
      <p:cxnSp>
        <p:nvCxnSpPr>
          <p:cNvPr id="300" name="Connecteur droit avec flèche 299"/>
          <p:cNvCxnSpPr/>
          <p:nvPr/>
        </p:nvCxnSpPr>
        <p:spPr>
          <a:xfrm flipV="1">
            <a:off x="6236790" y="2567575"/>
            <a:ext cx="0" cy="98645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7" name="Groupe 316"/>
          <p:cNvGrpSpPr/>
          <p:nvPr/>
        </p:nvGrpSpPr>
        <p:grpSpPr>
          <a:xfrm>
            <a:off x="5540398" y="3151474"/>
            <a:ext cx="623039" cy="141842"/>
            <a:chOff x="2843213" y="2884062"/>
            <a:chExt cx="623039" cy="141842"/>
          </a:xfrm>
        </p:grpSpPr>
        <p:cxnSp>
          <p:nvCxnSpPr>
            <p:cNvPr id="318" name="Connecteur droit 317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cteur droit 318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Connecteur droit 319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cteur droit 320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onnecteur droit 321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2" name="Ellipse 211"/>
          <p:cNvSpPr/>
          <p:nvPr/>
        </p:nvSpPr>
        <p:spPr>
          <a:xfrm>
            <a:off x="2867807" y="2201821"/>
            <a:ext cx="1321591" cy="1665176"/>
          </a:xfrm>
          <a:prstGeom prst="ellipse">
            <a:avLst/>
          </a:prstGeom>
          <a:solidFill>
            <a:srgbClr val="FF0000">
              <a:alpha val="2313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3" name="Ellipse 212"/>
          <p:cNvSpPr/>
          <p:nvPr/>
        </p:nvSpPr>
        <p:spPr>
          <a:xfrm>
            <a:off x="1021714" y="2201821"/>
            <a:ext cx="1321591" cy="1665176"/>
          </a:xfrm>
          <a:prstGeom prst="ellipse">
            <a:avLst/>
          </a:prstGeom>
          <a:solidFill>
            <a:srgbClr val="FF0000">
              <a:alpha val="2313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4" name="ZoneTexte 213"/>
          <p:cNvSpPr txBox="1"/>
          <p:nvPr/>
        </p:nvSpPr>
        <p:spPr>
          <a:xfrm>
            <a:off x="959595" y="1798377"/>
            <a:ext cx="14414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Jouvence 2</a:t>
            </a:r>
          </a:p>
        </p:txBody>
      </p:sp>
      <p:sp>
        <p:nvSpPr>
          <p:cNvPr id="215" name="ZoneTexte 214"/>
          <p:cNvSpPr txBox="1"/>
          <p:nvPr/>
        </p:nvSpPr>
        <p:spPr>
          <a:xfrm>
            <a:off x="2800174" y="1802012"/>
            <a:ext cx="14414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Jouvence 1</a:t>
            </a:r>
          </a:p>
        </p:txBody>
      </p:sp>
      <p:pic>
        <p:nvPicPr>
          <p:cNvPr id="21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4551" y="3126021"/>
            <a:ext cx="21050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5041" y="5374242"/>
            <a:ext cx="2152972" cy="37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" name="Triangle isocèle 221"/>
          <p:cNvSpPr/>
          <p:nvPr/>
        </p:nvSpPr>
        <p:spPr>
          <a:xfrm rot="10800000">
            <a:off x="1096744" y="2750033"/>
            <a:ext cx="1185063" cy="1046018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8" name="Rectangle 227"/>
          <p:cNvSpPr/>
          <p:nvPr/>
        </p:nvSpPr>
        <p:spPr>
          <a:xfrm>
            <a:off x="1219195" y="2875104"/>
            <a:ext cx="930886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SSPA</a:t>
            </a:r>
          </a:p>
          <a:p>
            <a:pPr algn="ctr"/>
            <a:r>
              <a:rPr lang="fr-FR" sz="1400" dirty="0"/>
              <a:t>1,6 MW</a:t>
            </a:r>
          </a:p>
        </p:txBody>
      </p:sp>
      <p:sp>
        <p:nvSpPr>
          <p:cNvPr id="203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</p:spTree>
    <p:extLst>
      <p:ext uri="{BB962C8B-B14F-4D97-AF65-F5344CB8AC3E}">
        <p14:creationId xmlns:p14="http://schemas.microsoft.com/office/powerpoint/2010/main" val="59016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"/>
    </mc:Choice>
    <mc:Fallback xmlns="">
      <p:transition spd="slow" advTm="16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D7E9B20-F90F-4600-9B26-C22EBEAA5FCB}" type="datetime1">
              <a:rPr lang="fr-FR" smtClean="0"/>
              <a:t>07/10/2025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jouvence 1 : modulateur 433 MHz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3944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"/>
    </mc:Choice>
    <mc:Fallback xmlns="">
      <p:transition spd="slow" advTm="18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381125"/>
            <a:ext cx="7622453" cy="4814112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Générateur </a:t>
            </a:r>
            <a:r>
              <a:rPr lang="fr-FR" dirty="0"/>
              <a:t>d’impulsions haute tension qui pilote </a:t>
            </a:r>
            <a:r>
              <a:rPr lang="fr-FR" dirty="0" smtClean="0"/>
              <a:t>un klystron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Conforme aux spécifications du </a:t>
            </a:r>
            <a:r>
              <a:rPr lang="fr-FR" dirty="0"/>
              <a:t>klystron </a:t>
            </a:r>
            <a:r>
              <a:rPr lang="fr-FR" dirty="0" smtClean="0"/>
              <a:t>Thales TH2118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Fourniture des composants suivants 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dirty="0" smtClean="0"/>
              <a:t>Modulateur avec Interface Homme-Machine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dirty="0" smtClean="0"/>
              <a:t>Transformateurs d’impulsion HT et isolement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dirty="0" smtClean="0"/>
              <a:t>Alimentations : pompes ioniques, bobines, filament</a:t>
            </a: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fr-FR" dirty="0" smtClean="0"/>
              <a:t>Intégration à la place du modulateur et adapté à la cuve à huile</a:t>
            </a:r>
            <a:endParaRPr lang="fr-FR" dirty="0">
              <a:ea typeface="Cambria Math" panose="02040503050406030204" pitchFamily="18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Cahier des charges du modulateur 433 MHz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339795" y="4270432"/>
            <a:ext cx="2307360" cy="17305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6087" y="1677985"/>
            <a:ext cx="1762311" cy="1588286"/>
          </a:xfrm>
          <a:prstGeom prst="rect">
            <a:avLst/>
          </a:prstGeom>
        </p:spPr>
      </p:pic>
      <p:pic>
        <p:nvPicPr>
          <p:cNvPr id="322" name="Image 3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763" y="3982011"/>
            <a:ext cx="3417923" cy="2311200"/>
          </a:xfrm>
          <a:prstGeom prst="rect">
            <a:avLst/>
          </a:prstGeom>
        </p:spPr>
      </p:pic>
      <p:pic>
        <p:nvPicPr>
          <p:cNvPr id="326" name="Picture 4" descr="U:\cea_homes\elsadata\elsadata\ELSA_Jouvence\RF\Vues JPeG Modulateur 433\Assemblage  Cuve Transfo  Klystron TH 2118 -Vue de Face .JPG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7781" y="3978172"/>
            <a:ext cx="2402315" cy="23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8" name="Tableau 3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641246"/>
              </p:ext>
            </p:extLst>
          </p:nvPr>
        </p:nvGraphicFramePr>
        <p:xfrm>
          <a:off x="9850152" y="1428649"/>
          <a:ext cx="2161793" cy="2086958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149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1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958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0" cap="all" dirty="0" err="1" smtClean="0">
                          <a:effectLst/>
                        </a:rPr>
                        <a:t>Paramètre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0" cap="all" dirty="0" err="1" smtClean="0">
                          <a:effectLst/>
                        </a:rPr>
                        <a:t>Valeur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82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0" dirty="0" err="1" smtClean="0">
                          <a:effectLst/>
                        </a:rPr>
                        <a:t>Fréquence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795020" algn="dec"/>
                        </a:tabLst>
                      </a:pPr>
                      <a:r>
                        <a:rPr lang="en-US" sz="1000" kern="1000" dirty="0" smtClean="0">
                          <a:effectLst/>
                        </a:rPr>
                        <a:t>433,33 </a:t>
                      </a:r>
                      <a:r>
                        <a:rPr lang="en-US" sz="1000" kern="1000" dirty="0">
                          <a:effectLst/>
                        </a:rPr>
                        <a:t>MHz</a:t>
                      </a:r>
                      <a:endParaRPr lang="fr-FR" sz="1000" kern="1000" dirty="0">
                        <a:solidFill>
                          <a:srgbClr val="59595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951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0" dirty="0" smtClean="0">
                          <a:effectLst/>
                        </a:rPr>
                        <a:t>Tension </a:t>
                      </a:r>
                      <a:r>
                        <a:rPr lang="en-US" sz="1000" kern="1000" dirty="0" err="1" smtClean="0">
                          <a:effectLst/>
                        </a:rPr>
                        <a:t>crête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795020" algn="dec"/>
                        </a:tabLst>
                      </a:pPr>
                      <a:r>
                        <a:rPr lang="en-US" sz="1000" kern="1000" dirty="0">
                          <a:effectLst/>
                        </a:rPr>
                        <a:t>165 kV typ.</a:t>
                      </a:r>
                      <a:endParaRPr lang="fr-FR" sz="1000" kern="1000" dirty="0">
                        <a:effectLst/>
                      </a:endParaRPr>
                    </a:p>
                    <a:p>
                      <a:pPr marL="91440" marR="91440" algn="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795020" algn="dec"/>
                        </a:tabLst>
                      </a:pPr>
                      <a:r>
                        <a:rPr lang="en-US" sz="1000" kern="1000" dirty="0" smtClean="0">
                          <a:effectLst/>
                        </a:rPr>
                        <a:t>180 </a:t>
                      </a:r>
                      <a:r>
                        <a:rPr lang="en-US" sz="1000" kern="1000" dirty="0">
                          <a:effectLst/>
                        </a:rPr>
                        <a:t>kV max.</a:t>
                      </a:r>
                      <a:endParaRPr lang="fr-FR" sz="1000" kern="1000" dirty="0">
                        <a:solidFill>
                          <a:srgbClr val="59595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176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0" dirty="0" smtClean="0">
                          <a:effectLst/>
                        </a:rPr>
                        <a:t>Courant </a:t>
                      </a:r>
                      <a:r>
                        <a:rPr lang="en-US" sz="1000" kern="1000" dirty="0" err="1" smtClean="0">
                          <a:effectLst/>
                        </a:rPr>
                        <a:t>crête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795020" algn="dec"/>
                        </a:tabLst>
                      </a:pPr>
                      <a:r>
                        <a:rPr lang="en-US" sz="1000" kern="1000" dirty="0">
                          <a:effectLst/>
                        </a:rPr>
                        <a:t>65 A typ.</a:t>
                      </a:r>
                      <a:endParaRPr lang="fr-FR" sz="1000" kern="1000" dirty="0">
                        <a:effectLst/>
                      </a:endParaRPr>
                    </a:p>
                    <a:p>
                      <a:pPr marL="91440" marR="91440" algn="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795020" algn="dec"/>
                        </a:tabLst>
                      </a:pPr>
                      <a:r>
                        <a:rPr lang="en-US" sz="1000" kern="1000" dirty="0">
                          <a:effectLst/>
                        </a:rPr>
                        <a:t>75 A max.</a:t>
                      </a:r>
                      <a:r>
                        <a:rPr lang="en-US" sz="1000" kern="1000" baseline="30000" dirty="0">
                          <a:effectLst/>
                        </a:rPr>
                        <a:t> </a:t>
                      </a:r>
                      <a:endParaRPr lang="fr-FR" sz="1000" kern="1000" dirty="0">
                        <a:solidFill>
                          <a:srgbClr val="59595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1960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 smtClean="0">
                          <a:effectLst/>
                        </a:rPr>
                        <a:t>Puissance RF </a:t>
                      </a:r>
                      <a:r>
                        <a:rPr lang="en-AU" sz="1000" kern="1000" dirty="0" err="1" smtClean="0">
                          <a:effectLst/>
                        </a:rPr>
                        <a:t>crête</a:t>
                      </a:r>
                      <a:r>
                        <a:rPr lang="en-AU" sz="1000" kern="1000" dirty="0" smtClean="0">
                          <a:effectLst/>
                        </a:rPr>
                        <a:t> de sortie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795020" algn="dec"/>
                        </a:tabLst>
                      </a:pPr>
                      <a:r>
                        <a:rPr lang="en-AU" sz="1000" kern="1000">
                          <a:effectLst/>
                        </a:rPr>
                        <a:t>6 MW</a:t>
                      </a:r>
                      <a:endParaRPr lang="fr-FR" sz="1000" kern="1000">
                        <a:solidFill>
                          <a:srgbClr val="59595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323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 err="1" smtClean="0">
                          <a:effectLst/>
                        </a:rPr>
                        <a:t>Fréquence</a:t>
                      </a:r>
                      <a:r>
                        <a:rPr lang="en-AU" sz="1000" kern="1000" dirty="0" smtClean="0">
                          <a:effectLst/>
                        </a:rPr>
                        <a:t> de </a:t>
                      </a:r>
                      <a:r>
                        <a:rPr lang="en-AU" sz="1000" kern="1000" dirty="0" err="1" smtClean="0">
                          <a:effectLst/>
                        </a:rPr>
                        <a:t>répétition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>
                          <a:effectLst/>
                        </a:rPr>
                        <a:t>5 Hz typ.</a:t>
                      </a:r>
                      <a:endParaRPr lang="fr-FR" sz="1000" dirty="0">
                        <a:effectLst/>
                      </a:endParaRPr>
                    </a:p>
                    <a:p>
                      <a:pPr marL="91440" marR="91440" algn="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>
                          <a:effectLst/>
                        </a:rPr>
                        <a:t>10 Hz max</a:t>
                      </a:r>
                      <a:r>
                        <a:rPr lang="en-AU" sz="1000" kern="1000" dirty="0" smtClean="0">
                          <a:effectLst/>
                        </a:rPr>
                        <a:t>.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980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 smtClean="0">
                          <a:effectLst/>
                        </a:rPr>
                        <a:t>Cycle utile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>
                          <a:effectLst/>
                        </a:rPr>
                        <a:t>1.25 10</a:t>
                      </a:r>
                      <a:r>
                        <a:rPr lang="en-AU" sz="1000" kern="1000" baseline="30000" dirty="0">
                          <a:effectLst/>
                        </a:rPr>
                        <a:t>-3</a:t>
                      </a:r>
                      <a:r>
                        <a:rPr lang="en-AU" sz="1000" kern="1000" dirty="0">
                          <a:effectLst/>
                        </a:rPr>
                        <a:t> max.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717" y="1641612"/>
            <a:ext cx="761616" cy="166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01"/>
    </mc:Choice>
    <mc:Fallback xmlns="">
      <p:transition spd="slow" advTm="92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65508" y="-191447"/>
            <a:ext cx="2656712" cy="7137989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381124"/>
            <a:ext cx="11428078" cy="4686801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Réalisé par l’entreprise </a:t>
            </a:r>
            <a:r>
              <a:rPr lang="fr-FR" dirty="0"/>
              <a:t>espagnole JEMA </a:t>
            </a:r>
            <a:r>
              <a:rPr lang="fr-FR" dirty="0" err="1" smtClean="0"/>
              <a:t>Energy</a:t>
            </a:r>
            <a:endParaRPr lang="fr-FR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Réseau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smtClean="0">
                <a:solidFill>
                  <a:srgbClr val="E60019"/>
                </a:solidFill>
                <a:sym typeface="Wingdings" panose="05000000000000000000" pitchFamily="2" charset="2"/>
              </a:rPr>
              <a:t>redresseur</a:t>
            </a:r>
            <a:r>
              <a:rPr lang="fr-FR" dirty="0" smtClean="0">
                <a:sym typeface="Wingdings" panose="05000000000000000000" pitchFamily="2" charset="2"/>
              </a:rPr>
              <a:t>  </a:t>
            </a:r>
            <a:r>
              <a:rPr lang="fr-FR" dirty="0" smtClean="0">
                <a:solidFill>
                  <a:srgbClr val="E60019"/>
                </a:solidFill>
                <a:sym typeface="Wingdings" panose="05000000000000000000" pitchFamily="2" charset="2"/>
              </a:rPr>
              <a:t>convertisseur DC/DC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smtClean="0">
                <a:solidFill>
                  <a:srgbClr val="00B0F0"/>
                </a:solidFill>
                <a:sym typeface="Wingdings" panose="05000000000000000000" pitchFamily="2" charset="2"/>
              </a:rPr>
              <a:t>modules de Marx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Bouncer</a:t>
            </a:r>
            <a:r>
              <a:rPr lang="fr-FR" dirty="0" smtClean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smtClean="0">
                <a:solidFill>
                  <a:srgbClr val="FFC000"/>
                </a:solidFill>
                <a:sym typeface="Wingdings" panose="05000000000000000000" pitchFamily="2" charset="2"/>
              </a:rPr>
              <a:t>Transformateurs/ Klystron</a:t>
            </a:r>
            <a:endParaRPr lang="fr-FR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fr-FR" dirty="0" smtClean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fr-FR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fr-FR" dirty="0" smtClean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fr-FR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fr-FR" dirty="0" smtClean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fr-FR" dirty="0" smtClean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fr-FR" dirty="0">
              <a:sym typeface="Wingdings" panose="05000000000000000000" pitchFamily="2" charset="2"/>
            </a:endParaRPr>
          </a:p>
          <a:p>
            <a:pPr marL="0" lvl="1" indent="0">
              <a:buNone/>
            </a:pPr>
            <a:endParaRPr lang="fr-FR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Avantages 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dirty="0" smtClean="0"/>
              <a:t>Architecture </a:t>
            </a:r>
            <a:r>
              <a:rPr lang="fr-FR" dirty="0"/>
              <a:t>modulaire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/>
              <a:t>remplacement </a:t>
            </a:r>
            <a:r>
              <a:rPr lang="fr-FR" dirty="0" smtClean="0"/>
              <a:t>facilité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dirty="0" smtClean="0"/>
              <a:t>Circuit de freinage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/>
              <a:t>coupure instantanée – dissipation rapide </a:t>
            </a:r>
            <a:endParaRPr lang="fr-FR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fr-FR" dirty="0" smtClean="0">
                <a:ea typeface="Cambria Math" panose="02040503050406030204" pitchFamily="18" charset="0"/>
              </a:rPr>
              <a:t>Energie </a:t>
            </a:r>
            <a:r>
              <a:rPr lang="fr-FR" dirty="0">
                <a:ea typeface="Cambria Math" panose="02040503050406030204" pitchFamily="18" charset="0"/>
              </a:rPr>
              <a:t>distribuée entre les modules </a:t>
            </a:r>
            <a:r>
              <a:rPr lang="fr-FR" dirty="0">
                <a:ea typeface="Cambria Math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fr-FR" dirty="0" smtClean="0">
                <a:ea typeface="Cambria Math" panose="02040503050406030204" pitchFamily="18" charset="0"/>
                <a:sym typeface="Wingdings" panose="05000000000000000000" pitchFamily="2" charset="2"/>
              </a:rPr>
              <a:t>composants basse tension</a:t>
            </a:r>
            <a:endParaRPr lang="fr-FR" dirty="0">
              <a:ea typeface="Cambria Math" panose="02040503050406030204" pitchFamily="18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Architecture de type modulateur de Marx </a:t>
            </a: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244843"/>
            <a:ext cx="21050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ce réservé du contenu 1"/>
          <p:cNvSpPr txBox="1">
            <a:spLocks/>
          </p:cNvSpPr>
          <p:nvPr/>
        </p:nvSpPr>
        <p:spPr>
          <a:xfrm>
            <a:off x="731838" y="3833894"/>
            <a:ext cx="4323836" cy="255660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9896" y="2613556"/>
            <a:ext cx="1080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Réseau triphasé</a:t>
            </a:r>
          </a:p>
          <a:p>
            <a:r>
              <a:rPr lang="fr-FR" dirty="0" smtClean="0"/>
              <a:t>400 V 50 Hz 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1235242" y="2684179"/>
            <a:ext cx="2800248" cy="1823646"/>
          </a:xfrm>
          <a:prstGeom prst="rect">
            <a:avLst/>
          </a:prstGeom>
          <a:solidFill>
            <a:schemeClr val="tx2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4035490" y="2069475"/>
            <a:ext cx="1020184" cy="2438350"/>
          </a:xfrm>
          <a:prstGeom prst="rect">
            <a:avLst/>
          </a:prstGeom>
          <a:solidFill>
            <a:srgbClr val="00B0F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5055674" y="2839992"/>
            <a:ext cx="789955" cy="1232650"/>
          </a:xfrm>
          <a:prstGeom prst="rect">
            <a:avLst/>
          </a:prstGeom>
          <a:solidFill>
            <a:srgbClr val="00B05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5845629" y="2839992"/>
            <a:ext cx="2120666" cy="747458"/>
          </a:xfrm>
          <a:prstGeom prst="rect">
            <a:avLst/>
          </a:prstGeom>
          <a:solidFill>
            <a:srgbClr val="FFC0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8262859" y="2219895"/>
            <a:ext cx="388080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 smtClean="0"/>
              <a:t>Charge des condensateurs en </a:t>
            </a:r>
            <a:r>
              <a:rPr lang="fr-FR" dirty="0"/>
              <a:t>parallèle </a:t>
            </a:r>
            <a:endParaRPr lang="fr-FR" dirty="0" smtClean="0"/>
          </a:p>
          <a:p>
            <a:pPr marL="342900" indent="-342900">
              <a:buFont typeface="+mj-lt"/>
              <a:buAutoNum type="arabicPeriod"/>
            </a:pPr>
            <a:r>
              <a:rPr lang="fr-FR" dirty="0" smtClean="0">
                <a:sym typeface="Wingdings" panose="05000000000000000000" pitchFamily="2" charset="2"/>
              </a:rPr>
              <a:t>Commutation avec switch et </a:t>
            </a:r>
            <a:r>
              <a:rPr lang="fr-FR" dirty="0">
                <a:sym typeface="Wingdings" panose="05000000000000000000" pitchFamily="2" charset="2"/>
              </a:rPr>
              <a:t>d</a:t>
            </a:r>
            <a:r>
              <a:rPr lang="fr-FR" dirty="0" smtClean="0"/>
              <a:t>écharge des condensateurs en série</a:t>
            </a:r>
            <a:r>
              <a:rPr lang="fr-FR" dirty="0" smtClean="0">
                <a:sym typeface="Wingdings" panose="05000000000000000000" pitchFamily="2" charset="2"/>
              </a:rPr>
              <a:t>  I</a:t>
            </a:r>
            <a:r>
              <a:rPr lang="fr-FR" dirty="0" smtClean="0"/>
              <a:t>mpulsions </a:t>
            </a:r>
            <a:r>
              <a:rPr lang="fr-FR" dirty="0"/>
              <a:t>HT </a:t>
            </a:r>
            <a:r>
              <a:rPr lang="fr-FR" dirty="0" smtClean="0"/>
              <a:t>générée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err="1">
                <a:sym typeface="Wingdings" panose="05000000000000000000" pitchFamily="2" charset="2"/>
              </a:rPr>
              <a:t>B</a:t>
            </a:r>
            <a:r>
              <a:rPr lang="fr-FR" dirty="0" err="1" smtClean="0">
                <a:sym typeface="Wingdings" panose="05000000000000000000" pitchFamily="2" charset="2"/>
              </a:rPr>
              <a:t>ouncer</a:t>
            </a:r>
            <a:r>
              <a:rPr lang="fr-FR" dirty="0" smtClean="0">
                <a:sym typeface="Wingdings" panose="05000000000000000000" pitchFamily="2" charset="2"/>
              </a:rPr>
              <a:t>  compensation de la chute de tension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smtClean="0">
                <a:sym typeface="Wingdings" panose="05000000000000000000" pitchFamily="2" charset="2"/>
              </a:rPr>
              <a:t>Transformateur d’impulsions élève la tension </a:t>
            </a:r>
            <a:r>
              <a:rPr lang="fr-FR" dirty="0">
                <a:sym typeface="Wingdings" panose="05000000000000000000" pitchFamily="2" charset="2"/>
              </a:rPr>
              <a:t> klystron</a:t>
            </a:r>
          </a:p>
        </p:txBody>
      </p:sp>
    </p:spTree>
    <p:extLst>
      <p:ext uri="{BB962C8B-B14F-4D97-AF65-F5344CB8AC3E}">
        <p14:creationId xmlns:p14="http://schemas.microsoft.com/office/powerpoint/2010/main" val="370206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"/>
    </mc:Choice>
    <mc:Fallback xmlns="">
      <p:transition spd="slow" advTm="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220" y="997027"/>
            <a:ext cx="3729213" cy="3246554"/>
          </a:xfr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Modernisation des systèmes RF de l’accélérateur ELSA au CEA DAM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Démontage de l’ancien modulateur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206" y="4301547"/>
            <a:ext cx="1455437" cy="1940582"/>
          </a:xfrm>
          <a:prstGeom prst="rect">
            <a:avLst/>
          </a:prstGeom>
        </p:spPr>
      </p:pic>
      <p:pic>
        <p:nvPicPr>
          <p:cNvPr id="8" name="Picture 2" descr="U:\cea_homes\elsadata\elsadata\MACHINE\HF 433\MODULATEUR\banc capa modulateu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6653" y="1343987"/>
            <a:ext cx="1626813" cy="2169084"/>
          </a:xfrm>
          <a:prstGeom prst="rect">
            <a:avLst/>
          </a:prstGeom>
          <a:noFill/>
          <a:extLst/>
        </p:spPr>
      </p:pic>
      <p:sp>
        <p:nvSpPr>
          <p:cNvPr id="14" name="Rectangle 13"/>
          <p:cNvSpPr/>
          <p:nvPr/>
        </p:nvSpPr>
        <p:spPr>
          <a:xfrm>
            <a:off x="8721530" y="988418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Baies d’alimentation 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4519516" y="997027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Banc de condensateurs</a:t>
            </a:r>
            <a:endParaRPr lang="fr-FR" dirty="0"/>
          </a:p>
        </p:txBody>
      </p:sp>
      <p:sp>
        <p:nvSpPr>
          <p:cNvPr id="17" name="Ellipse 16"/>
          <p:cNvSpPr/>
          <p:nvPr/>
        </p:nvSpPr>
        <p:spPr>
          <a:xfrm>
            <a:off x="2432473" y="2222024"/>
            <a:ext cx="200025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Ellipse 17"/>
          <p:cNvSpPr/>
          <p:nvPr/>
        </p:nvSpPr>
        <p:spPr>
          <a:xfrm>
            <a:off x="4334098" y="1073350"/>
            <a:ext cx="200025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Ellipse 18"/>
          <p:cNvSpPr/>
          <p:nvPr/>
        </p:nvSpPr>
        <p:spPr>
          <a:xfrm>
            <a:off x="2167187" y="2881896"/>
            <a:ext cx="200025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2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8547147" y="1058784"/>
            <a:ext cx="200025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2</a:t>
            </a:r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2852" y="4483698"/>
            <a:ext cx="2419265" cy="1703201"/>
          </a:xfrm>
          <a:prstGeom prst="rect">
            <a:avLst/>
          </a:prstGeom>
        </p:spPr>
      </p:pic>
      <p:sp>
        <p:nvSpPr>
          <p:cNvPr id="22" name="Ellipse 21"/>
          <p:cNvSpPr/>
          <p:nvPr/>
        </p:nvSpPr>
        <p:spPr>
          <a:xfrm>
            <a:off x="4247519" y="3988958"/>
            <a:ext cx="200025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3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1967162" y="5549223"/>
            <a:ext cx="200025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3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32430" y="3914329"/>
            <a:ext cx="2971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Transformateur d’impulsion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3983" y="1342614"/>
            <a:ext cx="2893132" cy="2169849"/>
          </a:xfrm>
          <a:prstGeom prst="rect">
            <a:avLst/>
          </a:prstGeom>
        </p:spPr>
      </p:pic>
      <p:sp>
        <p:nvSpPr>
          <p:cNvPr id="28" name="Ellipse 27"/>
          <p:cNvSpPr/>
          <p:nvPr/>
        </p:nvSpPr>
        <p:spPr>
          <a:xfrm>
            <a:off x="8355962" y="3988958"/>
            <a:ext cx="200025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540873" y="3914329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Numérotation des câbles</a:t>
            </a:r>
            <a:endParaRPr lang="fr-FR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962" y="4301547"/>
            <a:ext cx="2227943" cy="1670957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674427" y="4301547"/>
            <a:ext cx="1877785" cy="1669267"/>
          </a:xfrm>
          <a:prstGeom prst="rect">
            <a:avLst/>
          </a:prstGeom>
        </p:spPr>
      </p:pic>
      <p:sp>
        <p:nvSpPr>
          <p:cNvPr id="32" name="Ellipse 31"/>
          <p:cNvSpPr/>
          <p:nvPr/>
        </p:nvSpPr>
        <p:spPr>
          <a:xfrm>
            <a:off x="1867149" y="4937704"/>
            <a:ext cx="200025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4</a:t>
            </a:r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"/>
    </mc:Choice>
    <mc:Fallback xmlns="">
      <p:transition spd="slow" advTm="23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Modernisation des systèmes RF de l’accélérateur ELSA au CEA DAM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Intégration du nouveau modulateur</a:t>
            </a: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155" y="1483051"/>
            <a:ext cx="2736000" cy="2052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0870" y="1464933"/>
            <a:ext cx="2735999" cy="2052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3970" y="4227478"/>
            <a:ext cx="2287692" cy="20520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70690" y="1740984"/>
            <a:ext cx="2052000" cy="1539000"/>
          </a:xfrm>
          <a:prstGeom prst="rect">
            <a:avLst/>
          </a:prstGeom>
        </p:spPr>
      </p:pic>
      <p:sp>
        <p:nvSpPr>
          <p:cNvPr id="23" name="Espace réservé du contenu 1"/>
          <p:cNvSpPr txBox="1">
            <a:spLocks/>
          </p:cNvSpPr>
          <p:nvPr/>
        </p:nvSpPr>
        <p:spPr>
          <a:xfrm>
            <a:off x="731838" y="1081762"/>
            <a:ext cx="5951523" cy="4476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Mise en place du nouveau transformateur</a:t>
            </a:r>
            <a:endParaRPr lang="fr-FR" dirty="0">
              <a:ea typeface="Cambria Math" panose="02040503050406030204" pitchFamily="18" charset="0"/>
            </a:endParaRPr>
          </a:p>
        </p:txBody>
      </p:sp>
      <p:sp>
        <p:nvSpPr>
          <p:cNvPr id="24" name="Espace réservé du contenu 1"/>
          <p:cNvSpPr txBox="1">
            <a:spLocks/>
          </p:cNvSpPr>
          <p:nvPr/>
        </p:nvSpPr>
        <p:spPr>
          <a:xfrm>
            <a:off x="731838" y="3833672"/>
            <a:ext cx="5951523" cy="4476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Mise en place du nouveau modulateur</a:t>
            </a:r>
            <a:endParaRPr lang="fr-FR" dirty="0">
              <a:ea typeface="Cambria Math" panose="02040503050406030204" pitchFamily="18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3772" y="4227478"/>
            <a:ext cx="2465837" cy="2052000"/>
          </a:xfrm>
          <a:prstGeom prst="rect">
            <a:avLst/>
          </a:prstGeom>
        </p:spPr>
      </p:pic>
      <p:sp>
        <p:nvSpPr>
          <p:cNvPr id="2" name="Flèche droite 1"/>
          <p:cNvSpPr/>
          <p:nvPr/>
        </p:nvSpPr>
        <p:spPr>
          <a:xfrm>
            <a:off x="7441027" y="2199601"/>
            <a:ext cx="948425" cy="58266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7" name="Flèche droite 16"/>
          <p:cNvSpPr/>
          <p:nvPr/>
        </p:nvSpPr>
        <p:spPr>
          <a:xfrm>
            <a:off x="7441026" y="4962146"/>
            <a:ext cx="948425" cy="58266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155" y="4227478"/>
            <a:ext cx="273600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5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"/>
    </mc:Choice>
    <mc:Fallback xmlns="">
      <p:transition spd="slow" advTm="36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731839" y="1381125"/>
                <a:ext cx="5005980" cy="4681286"/>
              </a:xfrm>
            </p:spPr>
            <p:txBody>
              <a:bodyPr>
                <a:noAutofit/>
              </a:bodyPr>
              <a:lstStyle/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 Premiers tests – Mars 2022</a:t>
                </a:r>
                <a:endParaRPr lang="fr-FR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Mesure en accord avec les spécifications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Impulsion HT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dirty="0" smtClean="0">
                        <a:latin typeface="Cambria Math" panose="02040503050406030204" pitchFamily="18" charset="0"/>
                      </a:rPr>
                      <m:t>U</m:t>
                    </m:r>
                    <m:r>
                      <a:rPr lang="fr-FR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176 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𝑘𝑉</m:t>
                    </m:r>
                  </m:oMath>
                </a14:m>
                <a:r>
                  <a:rPr lang="fr-FR" dirty="0" smtClean="0"/>
                  <a:t> 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dirty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fr-FR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6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fr-FR" dirty="0" smtClean="0"/>
                  <a:t> 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Puissance cavité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𝑐𝑎𝑣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4,5 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𝑀𝑊</m:t>
                    </m:r>
                  </m:oMath>
                </a14:m>
                <a:endParaRPr lang="fr-FR" b="0" dirty="0" smtClean="0">
                  <a:ea typeface="Cambria Math" panose="02040503050406030204" pitchFamily="18" charset="0"/>
                </a:endParaRP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Tension accélératrice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fr-FR" dirty="0" smtClean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fr-FR" dirty="0" smtClean="0"/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dirty="0"/>
                  <a:t>Retour d’expérience (&gt; 3</a:t>
                </a:r>
                <a:r>
                  <a:rPr lang="fr-FR" dirty="0" smtClean="0"/>
                  <a:t> ans)</a:t>
                </a:r>
                <a:endParaRPr lang="fr-FR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dirty="0"/>
                  <a:t>F</a:t>
                </a:r>
                <a:r>
                  <a:rPr lang="fr-FR" dirty="0" smtClean="0"/>
                  <a:t>onctionnement </a:t>
                </a:r>
                <a:r>
                  <a:rPr lang="fr-FR" dirty="0"/>
                  <a:t>stable, fiable et conforme aux </a:t>
                </a:r>
                <a:r>
                  <a:rPr lang="fr-FR" dirty="0" smtClean="0"/>
                  <a:t>attentes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dirty="0"/>
                  <a:t>Maintien des </a:t>
                </a:r>
                <a:r>
                  <a:rPr lang="fr-FR" dirty="0" smtClean="0"/>
                  <a:t>performances</a:t>
                </a:r>
                <a:endParaRPr lang="fr-FR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dirty="0"/>
                  <a:t>Qualité des impulsions </a:t>
                </a:r>
                <a:r>
                  <a:rPr lang="fr-FR" dirty="0" smtClean="0"/>
                  <a:t>maintenues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Disponibilité très élevée : </a:t>
                </a:r>
                <a:r>
                  <a:rPr lang="fr-FR" dirty="0"/>
                  <a:t>aucune </a:t>
                </a:r>
                <a:r>
                  <a:rPr lang="fr-FR" dirty="0" smtClean="0"/>
                  <a:t>panne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Maintenance réduite : aucun remplacement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fr-FR" dirty="0" smtClean="0"/>
              </a:p>
            </p:txBody>
          </p:sp>
        </mc:Choice>
        <mc:Fallback xmlns="">
          <p:sp>
            <p:nvSpPr>
              <p:cNvPr id="24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839" y="1381125"/>
                <a:ext cx="5005980" cy="4681286"/>
              </a:xfrm>
              <a:blipFill>
                <a:blip r:embed="rId2"/>
                <a:stretch>
                  <a:fillRect l="-2314" t="-782" r="-19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Modernisation des systèmes RF de l’accélérateur ELSA au CEA DAM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&amp; </a:t>
            </a:r>
            <a:r>
              <a:rPr lang="fr-FR" dirty="0" smtClean="0"/>
              <a:t>retours </a:t>
            </a:r>
            <a:r>
              <a:rPr lang="fr-FR" dirty="0"/>
              <a:t>d’expérience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631" y="3551317"/>
            <a:ext cx="4370703" cy="2648672"/>
          </a:xfrm>
          <a:prstGeom prst="rect">
            <a:avLst/>
          </a:prstGeom>
        </p:spPr>
      </p:pic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220210"/>
              </p:ext>
            </p:extLst>
          </p:nvPr>
        </p:nvGraphicFramePr>
        <p:xfrm>
          <a:off x="5956811" y="1230272"/>
          <a:ext cx="2255870" cy="2139057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342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3562">
                  <a:extLst>
                    <a:ext uri="{9D8B030D-6E8A-4147-A177-3AD203B41FA5}">
                      <a16:colId xmlns:a16="http://schemas.microsoft.com/office/drawing/2014/main" val="117872756"/>
                    </a:ext>
                  </a:extLst>
                </a:gridCol>
              </a:tblGrid>
              <a:tr h="278266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0" cap="all" dirty="0" err="1" smtClean="0">
                          <a:effectLst/>
                        </a:rPr>
                        <a:t>Paramètre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fr-FR" sz="1000" b="1" kern="1000" cap="all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MESURE</a:t>
                      </a:r>
                      <a:endParaRPr lang="fr-FR" sz="1000" b="1" kern="1000" cap="all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048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0" dirty="0" smtClean="0">
                          <a:effectLst/>
                        </a:rPr>
                        <a:t>Tension </a:t>
                      </a:r>
                      <a:r>
                        <a:rPr lang="en-US" sz="1000" kern="1000" dirty="0" err="1" smtClean="0">
                          <a:effectLst/>
                        </a:rPr>
                        <a:t>crête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795020" algn="dec"/>
                        </a:tabLst>
                      </a:pPr>
                      <a:r>
                        <a:rPr lang="en-US" sz="1000" kern="1000" dirty="0" smtClean="0">
                          <a:effectLst/>
                        </a:rPr>
                        <a:t>176 kV typ.</a:t>
                      </a:r>
                      <a:endParaRPr lang="fr-FR" sz="1000" kern="1000" dirty="0" smtClean="0"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062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0" dirty="0" smtClean="0">
                          <a:effectLst/>
                        </a:rPr>
                        <a:t>Courant </a:t>
                      </a:r>
                      <a:r>
                        <a:rPr lang="en-US" sz="1000" kern="1000" dirty="0" err="1" smtClean="0">
                          <a:effectLst/>
                        </a:rPr>
                        <a:t>crête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795020" algn="dec"/>
                        </a:tabLst>
                      </a:pPr>
                      <a:r>
                        <a:rPr lang="en-US" sz="1000" kern="1000" dirty="0" smtClean="0">
                          <a:effectLst/>
                        </a:rPr>
                        <a:t>65 A typ.</a:t>
                      </a:r>
                      <a:r>
                        <a:rPr lang="en-US" sz="1000" kern="1000" baseline="30000" dirty="0" smtClean="0">
                          <a:effectLst/>
                        </a:rPr>
                        <a:t> </a:t>
                      </a:r>
                      <a:endParaRPr lang="fr-FR" sz="1000" kern="1000" dirty="0">
                        <a:solidFill>
                          <a:srgbClr val="59595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679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Chute</a:t>
                      </a:r>
                      <a:r>
                        <a:rPr lang="en-AU" sz="1000" kern="10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tension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795020" algn="dec"/>
                        </a:tabLst>
                      </a:pPr>
                      <a:r>
                        <a:rPr lang="en-US" sz="1000" kern="1000" dirty="0" smtClean="0">
                          <a:effectLst/>
                        </a:rPr>
                        <a:t>1 % typ.</a:t>
                      </a:r>
                      <a:endParaRPr lang="fr-FR" sz="1000" kern="1000" dirty="0" smtClean="0">
                        <a:effectLst/>
                      </a:endParaRPr>
                    </a:p>
                    <a:p>
                      <a:pPr marL="91440" marR="91440" algn="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795020" algn="dec"/>
                        </a:tabLst>
                      </a:pPr>
                      <a:r>
                        <a:rPr lang="en-US" sz="1000" kern="1000" dirty="0" smtClean="0">
                          <a:effectLst/>
                        </a:rPr>
                        <a:t>2,4 % max.</a:t>
                      </a:r>
                      <a:r>
                        <a:rPr lang="en-US" sz="1000" kern="1000" baseline="30000" dirty="0" smtClean="0">
                          <a:effectLst/>
                        </a:rPr>
                        <a:t> </a:t>
                      </a:r>
                      <a:endParaRPr lang="fr-FR" sz="1000" kern="1000" dirty="0">
                        <a:solidFill>
                          <a:srgbClr val="59595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2858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 err="1" smtClean="0">
                          <a:effectLst/>
                        </a:rPr>
                        <a:t>Durée</a:t>
                      </a:r>
                      <a:r>
                        <a:rPr lang="en-AU" sz="1000" kern="1000" dirty="0" smtClean="0">
                          <a:effectLst/>
                        </a:rPr>
                        <a:t> du plateau 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 smtClean="0">
                          <a:effectLst/>
                        </a:rPr>
                        <a:t>229 µs typ.</a:t>
                      </a:r>
                      <a:endParaRPr lang="fr-FR" sz="1000" dirty="0" smtClean="0">
                        <a:effectLst/>
                      </a:endParaRPr>
                    </a:p>
                    <a:p>
                      <a:pPr marL="91440" marR="91440" algn="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 smtClean="0">
                          <a:effectLst/>
                        </a:rPr>
                        <a:t>265 µs max.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072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 smtClean="0">
                          <a:effectLst/>
                        </a:rPr>
                        <a:t>Temps de </a:t>
                      </a:r>
                      <a:r>
                        <a:rPr lang="en-AU" sz="1000" kern="1000" dirty="0" err="1" smtClean="0">
                          <a:effectLst/>
                        </a:rPr>
                        <a:t>montée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kern="10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 µs max.</a:t>
                      </a:r>
                      <a:endParaRPr lang="fr-FR" sz="1000" dirty="0" smtClean="0">
                        <a:solidFill>
                          <a:srgbClr val="595959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1072">
                <a:tc>
                  <a:txBody>
                    <a:bodyPr/>
                    <a:lstStyle/>
                    <a:p>
                      <a:pPr marL="91440" marR="9144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kern="1000" dirty="0" smtClean="0">
                          <a:effectLst/>
                        </a:rPr>
                        <a:t>Temps de </a:t>
                      </a:r>
                      <a:r>
                        <a:rPr lang="en-AU" sz="1000" kern="1000" baseline="0" dirty="0" err="1" smtClean="0">
                          <a:effectLst/>
                        </a:rPr>
                        <a:t>descente</a:t>
                      </a:r>
                      <a:endParaRPr lang="fr-FR" sz="1000" dirty="0" smtClean="0">
                        <a:solidFill>
                          <a:srgbClr val="595959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kern="10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µs max.</a:t>
                      </a:r>
                      <a:endParaRPr lang="fr-FR" sz="1000" dirty="0" smtClean="0">
                        <a:solidFill>
                          <a:srgbClr val="595959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3012789"/>
                  </a:ext>
                </a:extLst>
              </a:tr>
            </a:tbl>
          </a:graphicData>
        </a:graphic>
      </p:graphicFrame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674" y="1185864"/>
            <a:ext cx="3695012" cy="2227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9588369" y="2371843"/>
                <a:ext cx="43492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369" y="2371843"/>
                <a:ext cx="434927" cy="276999"/>
              </a:xfrm>
              <a:prstGeom prst="rect">
                <a:avLst/>
              </a:prstGeom>
              <a:blipFill>
                <a:blip r:embed="rId5"/>
                <a:stretch>
                  <a:fillRect l="-12676" r="-1408" b="-152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11272831" y="2714414"/>
                <a:ext cx="4739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E004C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E004C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E004C6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E004C6"/>
                  </a:solidFill>
                </a:endParaRPr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2831" y="2714414"/>
                <a:ext cx="473912" cy="276999"/>
              </a:xfrm>
              <a:prstGeom prst="rect">
                <a:avLst/>
              </a:prstGeom>
              <a:blipFill>
                <a:blip r:embed="rId6"/>
                <a:stretch>
                  <a:fillRect l="-8974" r="-2564" b="-152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10571727" y="1608943"/>
                <a:ext cx="6043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𝐼𝑎𝑖𝑟𝑒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1727" y="1608943"/>
                <a:ext cx="604333" cy="276999"/>
              </a:xfrm>
              <a:prstGeom prst="rect">
                <a:avLst/>
              </a:prstGeom>
              <a:blipFill>
                <a:blip r:embed="rId7"/>
                <a:stretch>
                  <a:fillRect l="-7071" r="-404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6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"/>
    </mc:Choice>
    <mc:Fallback xmlns="">
      <p:transition spd="slow" advTm="31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D7E9B20-F90F-4600-9B26-C22EBEAA5FCB}" type="datetime1">
              <a:rPr lang="fr-FR" smtClean="0"/>
              <a:t>07/10/2025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771900" y="2171700"/>
            <a:ext cx="7950473" cy="2390775"/>
          </a:xfrm>
        </p:spPr>
        <p:txBody>
          <a:bodyPr/>
          <a:lstStyle/>
          <a:p>
            <a:r>
              <a:rPr lang="fr-FR" dirty="0" smtClean="0"/>
              <a:t>La jouvence 2 : amplificateur 144 MHz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029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"/>
    </mc:Choice>
    <mc:Fallback xmlns="">
      <p:transition spd="slow" advTm="52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7" y="1381125"/>
            <a:ext cx="10040666" cy="490979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Amplificateurs à tube &gt; 30 ans : performances en baisse, pannes fréquentes, </a:t>
            </a:r>
            <a:r>
              <a:rPr lang="fr-FR" dirty="0" smtClean="0"/>
              <a:t>obsolescence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Nouvel amplificateur compact et performant</a:t>
            </a:r>
            <a:endParaRPr lang="fr-FR" dirty="0"/>
          </a:p>
          <a:p>
            <a:pPr marL="266700" lvl="2" indent="0">
              <a:buNone/>
            </a:pPr>
            <a:endParaRPr lang="fr-FR" dirty="0" smtClean="0"/>
          </a:p>
          <a:p>
            <a:pPr marL="266700" lvl="2" indent="0">
              <a:buNone/>
            </a:pPr>
            <a:endParaRPr lang="fr-FR" dirty="0" smtClean="0"/>
          </a:p>
          <a:p>
            <a:pPr marL="266700" lvl="2" indent="0">
              <a:buNone/>
            </a:pPr>
            <a:endParaRPr lang="fr-FR" dirty="0" smtClean="0"/>
          </a:p>
          <a:p>
            <a:pPr marL="266700" lvl="2" indent="0">
              <a:buNone/>
            </a:pPr>
            <a:endParaRPr lang="fr-FR" dirty="0" smtClean="0"/>
          </a:p>
          <a:p>
            <a:pPr marL="266700" lvl="2" indent="0">
              <a:buNone/>
            </a:pPr>
            <a:endParaRPr lang="fr-FR" dirty="0"/>
          </a:p>
          <a:p>
            <a:pPr marL="266700" lvl="2" indent="0">
              <a:buNone/>
            </a:pPr>
            <a:endParaRPr lang="fr-FR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 smtClean="0"/>
              <a:t>Remplacement par un amplificateur à état solide à base de transistors (SSPA)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dirty="0" smtClean="0"/>
              <a:t>De nombreux avantages :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fr-FR" dirty="0" smtClean="0"/>
              <a:t>Tolérant </a:t>
            </a:r>
            <a:r>
              <a:rPr lang="fr-FR" dirty="0"/>
              <a:t>aux pannes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smtClean="0">
                <a:sym typeface="Wingdings" panose="05000000000000000000" pitchFamily="2" charset="2"/>
              </a:rPr>
              <a:t>disponibilité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fr-FR" dirty="0" smtClean="0"/>
              <a:t>Architecture modulaire </a:t>
            </a:r>
            <a:r>
              <a:rPr lang="fr-FR" dirty="0" smtClean="0">
                <a:sym typeface="Wingdings" panose="05000000000000000000" pitchFamily="2" charset="2"/>
              </a:rPr>
              <a:t> remplacement</a:t>
            </a:r>
            <a:r>
              <a:rPr lang="fr-FR" dirty="0" smtClean="0"/>
              <a:t> </a:t>
            </a:r>
            <a:r>
              <a:rPr lang="fr-FR" dirty="0"/>
              <a:t>simple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fr-FR" dirty="0" smtClean="0"/>
              <a:t>Pas de HT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smtClean="0"/>
              <a:t>sécurité et fiabilité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dirty="0" smtClean="0"/>
              <a:t>Déjà </a:t>
            </a:r>
            <a:r>
              <a:rPr lang="fr-FR" dirty="0"/>
              <a:t>utilisée sur grandes installations</a:t>
            </a:r>
          </a:p>
          <a:p>
            <a:pPr marL="808038" lvl="4" indent="0">
              <a:buNone/>
            </a:pPr>
            <a:endParaRPr lang="fr-FR" dirty="0" smtClean="0"/>
          </a:p>
          <a:p>
            <a:pPr lvl="4"/>
            <a:endParaRPr lang="fr-FR" dirty="0" smtClean="0"/>
          </a:p>
          <a:p>
            <a:pPr lvl="4">
              <a:buFont typeface="Wingdings" panose="05000000000000000000" pitchFamily="2" charset="2"/>
              <a:buChar char="Ø"/>
            </a:pPr>
            <a:endParaRPr lang="fr-FR" dirty="0" smtClean="0"/>
          </a:p>
          <a:p>
            <a:pPr lvl="4">
              <a:buFont typeface="Wingdings" panose="05000000000000000000" pitchFamily="2" charset="2"/>
              <a:buChar char="Ø"/>
            </a:pPr>
            <a:endParaRPr lang="fr-FR" dirty="0" smtClean="0"/>
          </a:p>
          <a:p>
            <a:pPr lvl="3">
              <a:buFont typeface="Wingdings" panose="05000000000000000000" pitchFamily="2" charset="2"/>
              <a:buChar char="§"/>
            </a:pPr>
            <a:endParaRPr lang="fr-FR" dirty="0" smtClean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Cahier des charges </a:t>
            </a:r>
            <a:r>
              <a:rPr lang="fr-FR" dirty="0" smtClean="0"/>
              <a:t>de l’amplificateur 144 MHz</a:t>
            </a:r>
            <a:endParaRPr lang="fr-FR" dirty="0"/>
          </a:p>
        </p:txBody>
      </p:sp>
      <p:grpSp>
        <p:nvGrpSpPr>
          <p:cNvPr id="16" name="Groupe 15"/>
          <p:cNvGrpSpPr/>
          <p:nvPr/>
        </p:nvGrpSpPr>
        <p:grpSpPr>
          <a:xfrm>
            <a:off x="7024623" y="4527704"/>
            <a:ext cx="1940590" cy="1403728"/>
            <a:chOff x="5811465" y="4460019"/>
            <a:chExt cx="1940590" cy="1403728"/>
          </a:xfrm>
        </p:grpSpPr>
        <p:sp>
          <p:nvSpPr>
            <p:cNvPr id="145" name="Triangle isocèle 144"/>
            <p:cNvSpPr/>
            <p:nvPr/>
          </p:nvSpPr>
          <p:spPr>
            <a:xfrm rot="5400000">
              <a:off x="6652013" y="4668463"/>
              <a:ext cx="144016" cy="152348"/>
            </a:xfrm>
            <a:prstGeom prst="triangle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Triangle isocèle 145"/>
            <p:cNvSpPr/>
            <p:nvPr/>
          </p:nvSpPr>
          <p:spPr>
            <a:xfrm rot="5400000">
              <a:off x="6696472" y="4744637"/>
              <a:ext cx="144016" cy="152348"/>
            </a:xfrm>
            <a:prstGeom prst="triangle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7" name="Connecteur droit 146"/>
            <p:cNvCxnSpPr>
              <a:endCxn id="145" idx="3"/>
            </p:cNvCxnSpPr>
            <p:nvPr/>
          </p:nvCxnSpPr>
          <p:spPr>
            <a:xfrm>
              <a:off x="6507997" y="4744637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cteur droit 147"/>
            <p:cNvCxnSpPr/>
            <p:nvPr/>
          </p:nvCxnSpPr>
          <p:spPr>
            <a:xfrm>
              <a:off x="6552456" y="4820059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cteur droit 148"/>
            <p:cNvCxnSpPr/>
            <p:nvPr/>
          </p:nvCxnSpPr>
          <p:spPr>
            <a:xfrm>
              <a:off x="6800195" y="4748051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cteur droit 149"/>
            <p:cNvCxnSpPr/>
            <p:nvPr/>
          </p:nvCxnSpPr>
          <p:spPr>
            <a:xfrm>
              <a:off x="6844654" y="4820059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cteur droit 150"/>
            <p:cNvCxnSpPr>
              <a:endCxn id="145" idx="1"/>
            </p:cNvCxnSpPr>
            <p:nvPr/>
          </p:nvCxnSpPr>
          <p:spPr>
            <a:xfrm>
              <a:off x="6724021" y="4613327"/>
              <a:ext cx="0" cy="953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cteur droit 151"/>
            <p:cNvCxnSpPr/>
            <p:nvPr/>
          </p:nvCxnSpPr>
          <p:spPr>
            <a:xfrm>
              <a:off x="6772219" y="4684274"/>
              <a:ext cx="0" cy="1048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riangle isocèle 152"/>
            <p:cNvSpPr/>
            <p:nvPr/>
          </p:nvSpPr>
          <p:spPr>
            <a:xfrm rot="5400000">
              <a:off x="6751570" y="4820863"/>
              <a:ext cx="144016" cy="152348"/>
            </a:xfrm>
            <a:prstGeom prst="triangle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Triangle isocèle 153"/>
            <p:cNvSpPr/>
            <p:nvPr/>
          </p:nvSpPr>
          <p:spPr>
            <a:xfrm rot="5400000">
              <a:off x="6796029" y="4897037"/>
              <a:ext cx="144016" cy="152348"/>
            </a:xfrm>
            <a:prstGeom prst="triangle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5" name="Connecteur droit 154"/>
            <p:cNvCxnSpPr>
              <a:endCxn id="153" idx="3"/>
            </p:cNvCxnSpPr>
            <p:nvPr/>
          </p:nvCxnSpPr>
          <p:spPr>
            <a:xfrm>
              <a:off x="6607554" y="4897037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cteur droit 155"/>
            <p:cNvCxnSpPr/>
            <p:nvPr/>
          </p:nvCxnSpPr>
          <p:spPr>
            <a:xfrm>
              <a:off x="6652013" y="4972459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cteur droit 156"/>
            <p:cNvCxnSpPr/>
            <p:nvPr/>
          </p:nvCxnSpPr>
          <p:spPr>
            <a:xfrm>
              <a:off x="6899752" y="4900451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cteur droit 157"/>
            <p:cNvCxnSpPr/>
            <p:nvPr/>
          </p:nvCxnSpPr>
          <p:spPr>
            <a:xfrm>
              <a:off x="6944211" y="4972459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cteur droit 158"/>
            <p:cNvCxnSpPr>
              <a:endCxn id="153" idx="1"/>
            </p:cNvCxnSpPr>
            <p:nvPr/>
          </p:nvCxnSpPr>
          <p:spPr>
            <a:xfrm>
              <a:off x="6823578" y="4765727"/>
              <a:ext cx="0" cy="953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cteur droit 159"/>
            <p:cNvCxnSpPr/>
            <p:nvPr/>
          </p:nvCxnSpPr>
          <p:spPr>
            <a:xfrm>
              <a:off x="6871776" y="4836674"/>
              <a:ext cx="0" cy="1048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riangle isocèle 160"/>
            <p:cNvSpPr/>
            <p:nvPr/>
          </p:nvSpPr>
          <p:spPr>
            <a:xfrm rot="5400000">
              <a:off x="6834703" y="4973394"/>
              <a:ext cx="144016" cy="152348"/>
            </a:xfrm>
            <a:prstGeom prst="triangle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Triangle isocèle 161"/>
            <p:cNvSpPr/>
            <p:nvPr/>
          </p:nvSpPr>
          <p:spPr>
            <a:xfrm rot="5400000">
              <a:off x="6879162" y="5049568"/>
              <a:ext cx="144016" cy="152348"/>
            </a:xfrm>
            <a:prstGeom prst="triangle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3" name="Connecteur droit 162"/>
            <p:cNvCxnSpPr>
              <a:endCxn id="161" idx="3"/>
            </p:cNvCxnSpPr>
            <p:nvPr/>
          </p:nvCxnSpPr>
          <p:spPr>
            <a:xfrm>
              <a:off x="6690687" y="5049568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cteur droit 163"/>
            <p:cNvCxnSpPr/>
            <p:nvPr/>
          </p:nvCxnSpPr>
          <p:spPr>
            <a:xfrm>
              <a:off x="6735146" y="5124990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164"/>
            <p:cNvCxnSpPr/>
            <p:nvPr/>
          </p:nvCxnSpPr>
          <p:spPr>
            <a:xfrm>
              <a:off x="6982885" y="5052982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cteur droit 165"/>
            <p:cNvCxnSpPr/>
            <p:nvPr/>
          </p:nvCxnSpPr>
          <p:spPr>
            <a:xfrm>
              <a:off x="7027344" y="5124990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166"/>
            <p:cNvCxnSpPr>
              <a:endCxn id="161" idx="1"/>
            </p:cNvCxnSpPr>
            <p:nvPr/>
          </p:nvCxnSpPr>
          <p:spPr>
            <a:xfrm>
              <a:off x="6906711" y="4918258"/>
              <a:ext cx="0" cy="953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eur droit 167"/>
            <p:cNvCxnSpPr/>
            <p:nvPr/>
          </p:nvCxnSpPr>
          <p:spPr>
            <a:xfrm>
              <a:off x="6954909" y="4989205"/>
              <a:ext cx="0" cy="1048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riangle isocèle 168"/>
            <p:cNvSpPr/>
            <p:nvPr/>
          </p:nvSpPr>
          <p:spPr>
            <a:xfrm rot="5400000">
              <a:off x="6934260" y="5125794"/>
              <a:ext cx="144016" cy="152348"/>
            </a:xfrm>
            <a:prstGeom prst="triangle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Triangle isocèle 169"/>
            <p:cNvSpPr/>
            <p:nvPr/>
          </p:nvSpPr>
          <p:spPr>
            <a:xfrm rot="5400000">
              <a:off x="6978719" y="5201968"/>
              <a:ext cx="144016" cy="152348"/>
            </a:xfrm>
            <a:prstGeom prst="triangle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1" name="Connecteur droit 170"/>
            <p:cNvCxnSpPr>
              <a:endCxn id="169" idx="3"/>
            </p:cNvCxnSpPr>
            <p:nvPr/>
          </p:nvCxnSpPr>
          <p:spPr>
            <a:xfrm>
              <a:off x="6790244" y="5201968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6834703" y="5277390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cteur droit 172"/>
            <p:cNvCxnSpPr/>
            <p:nvPr/>
          </p:nvCxnSpPr>
          <p:spPr>
            <a:xfrm>
              <a:off x="7082442" y="5205382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cteur droit 173"/>
            <p:cNvCxnSpPr/>
            <p:nvPr/>
          </p:nvCxnSpPr>
          <p:spPr>
            <a:xfrm>
              <a:off x="7126901" y="5277390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cteur droit 174"/>
            <p:cNvCxnSpPr>
              <a:endCxn id="169" idx="1"/>
            </p:cNvCxnSpPr>
            <p:nvPr/>
          </p:nvCxnSpPr>
          <p:spPr>
            <a:xfrm>
              <a:off x="7006268" y="5070658"/>
              <a:ext cx="0" cy="953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/>
            <p:cNvCxnSpPr/>
            <p:nvPr/>
          </p:nvCxnSpPr>
          <p:spPr>
            <a:xfrm>
              <a:off x="7054466" y="5141605"/>
              <a:ext cx="0" cy="1048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ZoneTexte 176"/>
            <p:cNvSpPr txBox="1"/>
            <p:nvPr/>
          </p:nvSpPr>
          <p:spPr>
            <a:xfrm>
              <a:off x="6860988" y="5324851"/>
              <a:ext cx="52129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dirty="0"/>
                <a:t>X </a:t>
              </a:r>
              <a:r>
                <a:rPr lang="fr-FR" sz="700" dirty="0" smtClean="0"/>
                <a:t>~1000</a:t>
              </a:r>
              <a:endParaRPr lang="fr-FR" sz="700" dirty="0"/>
            </a:p>
          </p:txBody>
        </p:sp>
        <p:sp>
          <p:nvSpPr>
            <p:cNvPr id="178" name="Triangle isocèle 177"/>
            <p:cNvSpPr/>
            <p:nvPr/>
          </p:nvSpPr>
          <p:spPr>
            <a:xfrm rot="5400000">
              <a:off x="7171945" y="5563165"/>
              <a:ext cx="144016" cy="152348"/>
            </a:xfrm>
            <a:prstGeom prst="triangle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" name="Triangle isocèle 178"/>
            <p:cNvSpPr/>
            <p:nvPr/>
          </p:nvSpPr>
          <p:spPr>
            <a:xfrm rot="5400000">
              <a:off x="7216404" y="5639339"/>
              <a:ext cx="144016" cy="152348"/>
            </a:xfrm>
            <a:prstGeom prst="triangle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80" name="Connecteur droit 179"/>
            <p:cNvCxnSpPr>
              <a:endCxn id="178" idx="3"/>
            </p:cNvCxnSpPr>
            <p:nvPr/>
          </p:nvCxnSpPr>
          <p:spPr>
            <a:xfrm>
              <a:off x="7027929" y="5639339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cteur droit 180"/>
            <p:cNvCxnSpPr/>
            <p:nvPr/>
          </p:nvCxnSpPr>
          <p:spPr>
            <a:xfrm>
              <a:off x="7072388" y="5714761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cteur droit 181"/>
            <p:cNvCxnSpPr/>
            <p:nvPr/>
          </p:nvCxnSpPr>
          <p:spPr>
            <a:xfrm>
              <a:off x="7320127" y="5642753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>
              <a:off x="7364586" y="5714761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cteur droit 183"/>
            <p:cNvCxnSpPr>
              <a:endCxn id="178" idx="1"/>
            </p:cNvCxnSpPr>
            <p:nvPr/>
          </p:nvCxnSpPr>
          <p:spPr>
            <a:xfrm>
              <a:off x="7243953" y="5508029"/>
              <a:ext cx="0" cy="953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cteur droit 184"/>
            <p:cNvCxnSpPr/>
            <p:nvPr/>
          </p:nvCxnSpPr>
          <p:spPr>
            <a:xfrm>
              <a:off x="7292151" y="5578976"/>
              <a:ext cx="0" cy="1048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Triangle isocèle 185"/>
            <p:cNvSpPr/>
            <p:nvPr/>
          </p:nvSpPr>
          <p:spPr>
            <a:xfrm rot="5400000">
              <a:off x="7271502" y="5715565"/>
              <a:ext cx="144016" cy="152348"/>
            </a:xfrm>
            <a:prstGeom prst="triangle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87" name="Connecteur droit 186"/>
            <p:cNvCxnSpPr>
              <a:endCxn id="186" idx="3"/>
            </p:cNvCxnSpPr>
            <p:nvPr/>
          </p:nvCxnSpPr>
          <p:spPr>
            <a:xfrm>
              <a:off x="7127486" y="5791739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cteur droit 187"/>
            <p:cNvCxnSpPr/>
            <p:nvPr/>
          </p:nvCxnSpPr>
          <p:spPr>
            <a:xfrm>
              <a:off x="7419684" y="5795153"/>
              <a:ext cx="139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cteur droit 188"/>
            <p:cNvCxnSpPr>
              <a:endCxn id="186" idx="1"/>
            </p:cNvCxnSpPr>
            <p:nvPr/>
          </p:nvCxnSpPr>
          <p:spPr>
            <a:xfrm>
              <a:off x="7343510" y="5660429"/>
              <a:ext cx="0" cy="953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cteur droit 189"/>
            <p:cNvCxnSpPr/>
            <p:nvPr/>
          </p:nvCxnSpPr>
          <p:spPr>
            <a:xfrm>
              <a:off x="6930094" y="4736691"/>
              <a:ext cx="629440" cy="1055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cteur droit avec flèche 190"/>
            <p:cNvCxnSpPr/>
            <p:nvPr/>
          </p:nvCxnSpPr>
          <p:spPr>
            <a:xfrm>
              <a:off x="7288413" y="5346570"/>
              <a:ext cx="4437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cteur droit 191"/>
            <p:cNvCxnSpPr/>
            <p:nvPr/>
          </p:nvCxnSpPr>
          <p:spPr>
            <a:xfrm>
              <a:off x="6507998" y="4736691"/>
              <a:ext cx="614737" cy="10508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cteur droit avec flèche 192"/>
            <p:cNvCxnSpPr/>
            <p:nvPr/>
          </p:nvCxnSpPr>
          <p:spPr>
            <a:xfrm>
              <a:off x="6577923" y="5340782"/>
              <a:ext cx="28224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Triangle isocèle 193"/>
            <p:cNvSpPr/>
            <p:nvPr/>
          </p:nvSpPr>
          <p:spPr>
            <a:xfrm rot="5400000">
              <a:off x="6431823" y="5262799"/>
              <a:ext cx="144016" cy="152348"/>
            </a:xfrm>
            <a:prstGeom prst="triangle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5" name="Connecteur droit 194"/>
            <p:cNvCxnSpPr/>
            <p:nvPr/>
          </p:nvCxnSpPr>
          <p:spPr>
            <a:xfrm>
              <a:off x="6499367" y="5207485"/>
              <a:ext cx="0" cy="953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cteur droit avec flèche 195"/>
            <p:cNvCxnSpPr/>
            <p:nvPr/>
          </p:nvCxnSpPr>
          <p:spPr>
            <a:xfrm>
              <a:off x="6153743" y="5343165"/>
              <a:ext cx="28224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ZoneTexte 196"/>
            <p:cNvSpPr txBox="1"/>
            <p:nvPr/>
          </p:nvSpPr>
          <p:spPr>
            <a:xfrm>
              <a:off x="6291974" y="4460019"/>
              <a:ext cx="98456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/>
                <a:t>Alimentation DC &lt; 1kV </a:t>
              </a:r>
            </a:p>
          </p:txBody>
        </p:sp>
        <p:sp>
          <p:nvSpPr>
            <p:cNvPr id="198" name="ZoneTexte 197"/>
            <p:cNvSpPr txBox="1"/>
            <p:nvPr/>
          </p:nvSpPr>
          <p:spPr>
            <a:xfrm>
              <a:off x="6457495" y="5382665"/>
              <a:ext cx="40267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/>
                <a:t>20 kW</a:t>
              </a:r>
            </a:p>
          </p:txBody>
        </p:sp>
        <p:sp>
          <p:nvSpPr>
            <p:cNvPr id="199" name="ZoneTexte 198"/>
            <p:cNvSpPr txBox="1"/>
            <p:nvPr/>
          </p:nvSpPr>
          <p:spPr>
            <a:xfrm>
              <a:off x="6091529" y="5371016"/>
              <a:ext cx="40748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/>
                <a:t>200 W</a:t>
              </a:r>
            </a:p>
          </p:txBody>
        </p:sp>
        <p:sp>
          <p:nvSpPr>
            <p:cNvPr id="200" name="ZoneTexte 199"/>
            <p:cNvSpPr txBox="1"/>
            <p:nvPr/>
          </p:nvSpPr>
          <p:spPr>
            <a:xfrm>
              <a:off x="5811465" y="5054784"/>
              <a:ext cx="98456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/>
                <a:t>Alimentation DC &lt; 1kV </a:t>
              </a:r>
            </a:p>
          </p:txBody>
        </p:sp>
        <p:sp>
          <p:nvSpPr>
            <p:cNvPr id="210" name="ZoneTexte 209"/>
            <p:cNvSpPr txBox="1"/>
            <p:nvPr/>
          </p:nvSpPr>
          <p:spPr>
            <a:xfrm>
              <a:off x="7367013" y="5101689"/>
              <a:ext cx="38504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/>
                <a:t>2 MW</a:t>
              </a:r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7645" y="4437435"/>
            <a:ext cx="1181930" cy="1656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9346341" y="6101898"/>
            <a:ext cx="18245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SSPA BOOSTER SOLEIL</a:t>
            </a:r>
            <a:endParaRPr lang="fr-FR" sz="11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533" y="2304042"/>
            <a:ext cx="2019761" cy="177672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15" y="2800588"/>
            <a:ext cx="2664333" cy="783627"/>
          </a:xfrm>
          <a:prstGeom prst="rect">
            <a:avLst/>
          </a:prstGeom>
        </p:spPr>
      </p:pic>
      <p:graphicFrame>
        <p:nvGraphicFramePr>
          <p:cNvPr id="89" name="Tableau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629041"/>
              </p:ext>
            </p:extLst>
          </p:nvPr>
        </p:nvGraphicFramePr>
        <p:xfrm>
          <a:off x="9024424" y="2138090"/>
          <a:ext cx="2220351" cy="1969943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239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953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0" cap="all" dirty="0" err="1" smtClean="0">
                          <a:effectLst/>
                        </a:rPr>
                        <a:t>Paramètre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0" cap="all" dirty="0" err="1" smtClean="0">
                          <a:effectLst/>
                        </a:rPr>
                        <a:t>Valeur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708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0" dirty="0" err="1" smtClean="0">
                          <a:effectLst/>
                        </a:rPr>
                        <a:t>Fréquence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795020" algn="dec"/>
                        </a:tabLst>
                      </a:pPr>
                      <a:r>
                        <a:rPr lang="en-US" sz="1000" kern="1000" dirty="0" smtClean="0">
                          <a:effectLst/>
                        </a:rPr>
                        <a:t>144,444 </a:t>
                      </a:r>
                      <a:r>
                        <a:rPr lang="en-US" sz="1000" kern="1000" dirty="0">
                          <a:effectLst/>
                        </a:rPr>
                        <a:t>MHz</a:t>
                      </a:r>
                      <a:endParaRPr lang="fr-FR" sz="1000" kern="1000" dirty="0">
                        <a:solidFill>
                          <a:srgbClr val="59595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951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 smtClean="0">
                          <a:effectLst/>
                        </a:rPr>
                        <a:t>Puissance RF </a:t>
                      </a:r>
                      <a:r>
                        <a:rPr lang="en-AU" sz="1000" kern="1000" dirty="0" err="1" smtClean="0">
                          <a:effectLst/>
                        </a:rPr>
                        <a:t>crête</a:t>
                      </a:r>
                      <a:r>
                        <a:rPr lang="en-AU" sz="1000" kern="1000" dirty="0" smtClean="0">
                          <a:effectLst/>
                        </a:rPr>
                        <a:t> de sortie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795020" algn="dec"/>
                        </a:tabLst>
                      </a:pPr>
                      <a:r>
                        <a:rPr lang="en-AU" sz="1000" kern="1000" dirty="0" smtClean="0">
                          <a:effectLst/>
                        </a:rPr>
                        <a:t>1,6 </a:t>
                      </a:r>
                      <a:r>
                        <a:rPr lang="en-AU" sz="1000" kern="1000" dirty="0">
                          <a:effectLst/>
                        </a:rPr>
                        <a:t>MW</a:t>
                      </a:r>
                      <a:endParaRPr lang="fr-FR" sz="1000" kern="1000" dirty="0">
                        <a:solidFill>
                          <a:srgbClr val="59595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7482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0" dirty="0" err="1" smtClean="0">
                          <a:effectLst/>
                        </a:rPr>
                        <a:t>Largeur</a:t>
                      </a:r>
                      <a:r>
                        <a:rPr lang="en-US" sz="1000" kern="1000" dirty="0" smtClean="0">
                          <a:effectLst/>
                        </a:rPr>
                        <a:t> de </a:t>
                      </a:r>
                      <a:r>
                        <a:rPr lang="en-US" sz="1000" kern="1000" dirty="0" err="1" smtClean="0">
                          <a:effectLst/>
                        </a:rPr>
                        <a:t>bande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795020" algn="dec"/>
                        </a:tabLst>
                      </a:pPr>
                      <a:r>
                        <a:rPr lang="fr-FR" sz="1000" kern="1000" dirty="0" smtClean="0">
                          <a:effectLst/>
                        </a:rPr>
                        <a:t>1 MHz min.</a:t>
                      </a:r>
                      <a:endParaRPr lang="fr-FR" sz="1000" kern="1000" dirty="0">
                        <a:solidFill>
                          <a:srgbClr val="59595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951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 err="1" smtClean="0">
                          <a:effectLst/>
                        </a:rPr>
                        <a:t>Durée</a:t>
                      </a:r>
                      <a:r>
                        <a:rPr lang="en-AU" sz="1000" kern="1000" dirty="0" smtClean="0">
                          <a:effectLst/>
                        </a:rPr>
                        <a:t> </a:t>
                      </a:r>
                      <a:r>
                        <a:rPr lang="en-AU" sz="1000" kern="1000" dirty="0" err="1" smtClean="0">
                          <a:effectLst/>
                        </a:rPr>
                        <a:t>d’impulsion</a:t>
                      </a:r>
                      <a:r>
                        <a:rPr lang="en-AU" sz="1000" kern="1000" dirty="0" smtClean="0">
                          <a:effectLst/>
                        </a:rPr>
                        <a:t> RF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795020" algn="dec"/>
                        </a:tabLst>
                      </a:pPr>
                      <a:r>
                        <a:rPr lang="en-AU" sz="1000" kern="1000" dirty="0" smtClean="0">
                          <a:effectLst/>
                        </a:rPr>
                        <a:t>500 µs</a:t>
                      </a:r>
                      <a:r>
                        <a:rPr lang="en-AU" sz="1000" kern="1000" baseline="0" dirty="0" smtClean="0">
                          <a:effectLst/>
                        </a:rPr>
                        <a:t> max.</a:t>
                      </a:r>
                      <a:endParaRPr lang="fr-FR" sz="1000" kern="1000" dirty="0">
                        <a:solidFill>
                          <a:srgbClr val="59595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655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 err="1" smtClean="0">
                          <a:effectLst/>
                        </a:rPr>
                        <a:t>Fréquence</a:t>
                      </a:r>
                      <a:r>
                        <a:rPr lang="en-AU" sz="1000" kern="1000" dirty="0" smtClean="0">
                          <a:effectLst/>
                        </a:rPr>
                        <a:t> de </a:t>
                      </a:r>
                      <a:r>
                        <a:rPr lang="en-AU" sz="1000" kern="1000" dirty="0" err="1" smtClean="0">
                          <a:effectLst/>
                        </a:rPr>
                        <a:t>répétition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>
                          <a:effectLst/>
                        </a:rPr>
                        <a:t>5 Hz typ.</a:t>
                      </a:r>
                      <a:endParaRPr lang="fr-FR" sz="1000" dirty="0">
                        <a:effectLst/>
                      </a:endParaRPr>
                    </a:p>
                    <a:p>
                      <a:pPr marL="91440" marR="91440" algn="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>
                          <a:effectLst/>
                        </a:rPr>
                        <a:t>10 Hz max</a:t>
                      </a:r>
                      <a:r>
                        <a:rPr lang="en-AU" sz="1000" kern="1000" dirty="0" smtClean="0">
                          <a:effectLst/>
                        </a:rPr>
                        <a:t>.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980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 smtClean="0">
                          <a:effectLst/>
                        </a:rPr>
                        <a:t>Puissance</a:t>
                      </a:r>
                      <a:r>
                        <a:rPr lang="en-AU" sz="1000" kern="1000" baseline="0" dirty="0" smtClean="0">
                          <a:effectLst/>
                        </a:rPr>
                        <a:t> </a:t>
                      </a:r>
                      <a:r>
                        <a:rPr lang="en-AU" sz="1000" kern="1000" dirty="0" err="1" smtClean="0">
                          <a:effectLst/>
                        </a:rPr>
                        <a:t>moyenne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 smtClean="0">
                          <a:effectLst/>
                        </a:rPr>
                        <a:t>4 kW max.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4" name="Imag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640" y="2480462"/>
            <a:ext cx="2988644" cy="1423878"/>
          </a:xfrm>
          <a:prstGeom prst="rect">
            <a:avLst/>
          </a:prstGeom>
        </p:spPr>
      </p:pic>
      <p:sp>
        <p:nvSpPr>
          <p:cNvPr id="15" name="Chevron 14"/>
          <p:cNvSpPr/>
          <p:nvPr/>
        </p:nvSpPr>
        <p:spPr>
          <a:xfrm>
            <a:off x="3140897" y="2785652"/>
            <a:ext cx="500743" cy="813503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34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53"/>
    </mc:Choice>
    <mc:Fallback xmlns="">
      <p:transition spd="slow" advTm="96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989" y="1185863"/>
            <a:ext cx="4606011" cy="2148518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381125"/>
            <a:ext cx="7210168" cy="3591129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Réalisé par l’entreprise suisse </a:t>
            </a:r>
            <a:r>
              <a:rPr lang="fr-FR" dirty="0" err="1" smtClean="0"/>
              <a:t>Ampegon</a:t>
            </a:r>
            <a:endParaRPr lang="fr-FR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80 </a:t>
            </a:r>
            <a:r>
              <a:rPr lang="fr-FR" dirty="0"/>
              <a:t>modules de puissance RF de 22 kW crête </a:t>
            </a:r>
            <a:r>
              <a:rPr lang="fr-FR" dirty="0" smtClean="0">
                <a:sym typeface="Wingdings" panose="05000000000000000000" pitchFamily="2" charset="2"/>
              </a:rPr>
              <a:t> 1,6 MW crête </a:t>
            </a:r>
            <a:r>
              <a:rPr lang="fr-FR" dirty="0" err="1" smtClean="0">
                <a:sym typeface="Wingdings" panose="05000000000000000000" pitchFamily="2" charset="2"/>
              </a:rPr>
              <a:t>typ</a:t>
            </a:r>
            <a:r>
              <a:rPr lang="fr-FR" dirty="0" smtClean="0">
                <a:sym typeface="Wingdings" panose="05000000000000000000" pitchFamily="2" charset="2"/>
              </a:rPr>
              <a:t>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dirty="0" smtClean="0"/>
              <a:t>Répartis </a:t>
            </a:r>
            <a:r>
              <a:rPr lang="fr-FR" dirty="0"/>
              <a:t>dans 8 </a:t>
            </a:r>
            <a:r>
              <a:rPr lang="fr-FR" dirty="0" smtClean="0"/>
              <a:t>racks </a:t>
            </a:r>
            <a:r>
              <a:rPr lang="fr-FR" dirty="0"/>
              <a:t>19’’ avec </a:t>
            </a:r>
            <a:r>
              <a:rPr lang="fr-FR" dirty="0" smtClean="0"/>
              <a:t>alimentations DC</a:t>
            </a:r>
            <a:endParaRPr lang="fr-FR" dirty="0" smtClean="0">
              <a:sym typeface="Wingdings" panose="05000000000000000000" pitchFamily="2" charset="2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fr-FR" dirty="0" smtClean="0">
                <a:sym typeface="Wingdings" panose="05000000000000000000" pitchFamily="2" charset="2"/>
              </a:rPr>
              <a:t>Constitués de 16 cartes amplificatrices  </a:t>
            </a:r>
            <a:endParaRPr lang="fr-FR" dirty="0">
              <a:sym typeface="Wingdings" panose="05000000000000000000" pitchFamily="2" charset="2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fr-FR" dirty="0">
                <a:sym typeface="Wingdings" panose="05000000000000000000" pitchFamily="2" charset="2"/>
              </a:rPr>
              <a:t>2 transistors MRFX1K80N </a:t>
            </a:r>
            <a:r>
              <a:rPr lang="fr-FR" dirty="0" smtClean="0">
                <a:sym typeface="Wingdings" panose="05000000000000000000" pitchFamily="2" charset="2"/>
              </a:rPr>
              <a:t>en configuration push-pull par carte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Chaîne de combinaison </a:t>
            </a:r>
            <a:r>
              <a:rPr lang="fr-FR" dirty="0" smtClean="0"/>
              <a:t>RF : 10 </a:t>
            </a:r>
            <a:r>
              <a:rPr lang="fr-FR" dirty="0"/>
              <a:t>voies + </a:t>
            </a:r>
            <a:r>
              <a:rPr lang="fr-FR" dirty="0" smtClean="0"/>
              <a:t>2 </a:t>
            </a:r>
            <a:r>
              <a:rPr lang="fr-FR" dirty="0"/>
              <a:t>voies </a:t>
            </a:r>
            <a:r>
              <a:rPr lang="fr-FR" dirty="0" smtClean="0"/>
              <a:t>+ 4 voies</a:t>
            </a:r>
          </a:p>
          <a:p>
            <a:pPr marL="0" lvl="1" indent="0">
              <a:buNone/>
            </a:pPr>
            <a:endParaRPr lang="fr-FR" dirty="0"/>
          </a:p>
          <a:p>
            <a:pPr lvl="1">
              <a:buFont typeface="Wingdings" panose="05000000000000000000" pitchFamily="2" charset="2"/>
              <a:buChar char="§"/>
            </a:pPr>
            <a:endParaRPr lang="fr-FR" dirty="0" smtClean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Amplificateur à état solide</a:t>
            </a:r>
            <a:endParaRPr lang="fr-FR" dirty="0"/>
          </a:p>
        </p:txBody>
      </p:sp>
      <p:sp>
        <p:nvSpPr>
          <p:cNvPr id="14" name="Espace réservé du contenu 1"/>
          <p:cNvSpPr txBox="1">
            <a:spLocks/>
          </p:cNvSpPr>
          <p:nvPr/>
        </p:nvSpPr>
        <p:spPr>
          <a:xfrm>
            <a:off x="5306319" y="3660966"/>
            <a:ext cx="4323836" cy="255660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endParaRPr lang="fr-FR" dirty="0" smtClean="0">
              <a:sym typeface="Wingdings" panose="05000000000000000000" pitchFamily="2" charset="2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5989" y="1192064"/>
            <a:ext cx="2152972" cy="37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68" y="3717286"/>
            <a:ext cx="3512459" cy="221512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675" y="3555727"/>
            <a:ext cx="3268494" cy="25080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85943" y="3920753"/>
            <a:ext cx="209550" cy="762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cxnSp>
        <p:nvCxnSpPr>
          <p:cNvPr id="10" name="Connecteur droit avec flèche 9"/>
          <p:cNvCxnSpPr>
            <a:stCxn id="8" idx="3"/>
          </p:cNvCxnSpPr>
          <p:nvPr/>
        </p:nvCxnSpPr>
        <p:spPr>
          <a:xfrm flipV="1">
            <a:off x="6495493" y="3689300"/>
            <a:ext cx="3763324" cy="26955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ccolade ouvrante 11"/>
          <p:cNvSpPr/>
          <p:nvPr/>
        </p:nvSpPr>
        <p:spPr>
          <a:xfrm>
            <a:off x="4146952" y="3660966"/>
            <a:ext cx="361479" cy="2327765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229" y="3439620"/>
            <a:ext cx="1998420" cy="266167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6730455" y="5109652"/>
            <a:ext cx="235468" cy="678932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30647" y="3772306"/>
            <a:ext cx="2661488" cy="1996116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cxnSp>
        <p:nvCxnSpPr>
          <p:cNvPr id="25" name="Connecteur droit avec flèche 24"/>
          <p:cNvCxnSpPr>
            <a:stCxn id="13" idx="3"/>
            <a:endCxn id="23" idx="2"/>
          </p:cNvCxnSpPr>
          <p:nvPr/>
        </p:nvCxnSpPr>
        <p:spPr>
          <a:xfrm flipV="1">
            <a:off x="6965923" y="4770364"/>
            <a:ext cx="897410" cy="678754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68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5"/>
    </mc:Choice>
    <mc:Fallback xmlns="">
      <p:transition spd="slow" advTm="2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r>
              <a:rPr lang="fr-FR" dirty="0"/>
              <a:t>Introduction</a:t>
            </a:r>
          </a:p>
          <a:p>
            <a:r>
              <a:rPr lang="fr-FR" dirty="0" smtClean="0"/>
              <a:t>Le système radiofréquence d’ELSA</a:t>
            </a:r>
            <a:endParaRPr lang="fr-FR" dirty="0"/>
          </a:p>
          <a:p>
            <a:r>
              <a:rPr lang="fr-FR" dirty="0" smtClean="0"/>
              <a:t>La jouvence 1 : modulateur 433 MHz</a:t>
            </a:r>
            <a:endParaRPr lang="fr-FR" dirty="0"/>
          </a:p>
          <a:p>
            <a:r>
              <a:rPr lang="fr-FR" dirty="0" smtClean="0"/>
              <a:t>La jouvence 2 : amplificateur 144 MHz</a:t>
            </a:r>
          </a:p>
          <a:p>
            <a:r>
              <a:rPr lang="fr-FR" dirty="0" err="1"/>
              <a:t>Linéariseur</a:t>
            </a:r>
            <a:r>
              <a:rPr lang="fr-FR" dirty="0"/>
              <a:t> à 1,3 GHz pour la compression d’impulsion</a:t>
            </a:r>
          </a:p>
          <a:p>
            <a:r>
              <a:rPr lang="fr-FR" dirty="0"/>
              <a:t>Conclusion </a:t>
            </a:r>
            <a:r>
              <a:rPr lang="fr-FR" dirty="0" smtClean="0"/>
              <a:t>&amp; </a:t>
            </a:r>
            <a:r>
              <a:rPr lang="fr-FR" dirty="0"/>
              <a:t>perspectives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Table des matières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96A8-28C4-4587-BF04-F2EE9BD78E35}" type="datetime1">
              <a:rPr lang="fr-FR" smtClean="0"/>
              <a:t>07/10/2025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670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16"/>
    </mc:Choice>
    <mc:Fallback xmlns="">
      <p:transition spd="slow" advTm="2121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84" y="2319315"/>
            <a:ext cx="3854510" cy="2890883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Modernisation des systèmes RF de l’accélérateur ELSA au CEA DAM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Démontage de l’ancien amplificateur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8707117" y="1047093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Tétrode 2,5 MW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4393938" y="1047093"/>
            <a:ext cx="326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Pré-amplificateur</a:t>
            </a:r>
            <a:r>
              <a:rPr lang="fr-FR" dirty="0" smtClean="0"/>
              <a:t> avec tétrode</a:t>
            </a:r>
            <a:endParaRPr lang="fr-FR" dirty="0"/>
          </a:p>
        </p:txBody>
      </p:sp>
      <p:sp>
        <p:nvSpPr>
          <p:cNvPr id="17" name="Ellipse 16"/>
          <p:cNvSpPr/>
          <p:nvPr/>
        </p:nvSpPr>
        <p:spPr>
          <a:xfrm>
            <a:off x="1215398" y="3245852"/>
            <a:ext cx="200025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Ellipse 17"/>
          <p:cNvSpPr/>
          <p:nvPr/>
        </p:nvSpPr>
        <p:spPr>
          <a:xfrm>
            <a:off x="4208520" y="1117459"/>
            <a:ext cx="200025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Ellipse 18"/>
          <p:cNvSpPr/>
          <p:nvPr/>
        </p:nvSpPr>
        <p:spPr>
          <a:xfrm>
            <a:off x="651853" y="4146726"/>
            <a:ext cx="200025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2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8532734" y="1117459"/>
            <a:ext cx="200025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2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4247519" y="3988958"/>
            <a:ext cx="200025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3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3195028" y="3870198"/>
            <a:ext cx="200025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3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32430" y="3914329"/>
            <a:ext cx="2989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Alimentation Haute Tension</a:t>
            </a:r>
            <a:endParaRPr lang="fr-FR" dirty="0"/>
          </a:p>
        </p:txBody>
      </p:sp>
      <p:sp>
        <p:nvSpPr>
          <p:cNvPr id="28" name="Ellipse 27"/>
          <p:cNvSpPr/>
          <p:nvPr/>
        </p:nvSpPr>
        <p:spPr>
          <a:xfrm>
            <a:off x="8532734" y="3988958"/>
            <a:ext cx="200025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17645" y="3914329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Réseau de guides d’onde</a:t>
            </a:r>
            <a:endParaRPr lang="fr-FR" dirty="0"/>
          </a:p>
        </p:txBody>
      </p:sp>
      <p:sp>
        <p:nvSpPr>
          <p:cNvPr id="32" name="Ellipse 31"/>
          <p:cNvSpPr/>
          <p:nvPr/>
        </p:nvSpPr>
        <p:spPr>
          <a:xfrm>
            <a:off x="394984" y="4795379"/>
            <a:ext cx="200025" cy="2286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4</a:t>
            </a:r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74228" y="1676295"/>
            <a:ext cx="2078965" cy="155922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93944" y="1676295"/>
            <a:ext cx="2078966" cy="155922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7448" y="1765510"/>
            <a:ext cx="1640425" cy="132525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7970" y="4279320"/>
            <a:ext cx="1919063" cy="2081709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95985" y="4619068"/>
            <a:ext cx="2078965" cy="1404957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371259" y="1676295"/>
            <a:ext cx="2078965" cy="155922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1130" y="4281660"/>
            <a:ext cx="2774083" cy="208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5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"/>
    </mc:Choice>
    <mc:Fallback xmlns="">
      <p:transition spd="slow" advTm="32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412" y="1813711"/>
            <a:ext cx="2155788" cy="1616842"/>
          </a:xfr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Modernisation des systèmes RF de l’accélérateur ELSA au CEA DAM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21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Intégration </a:t>
            </a:r>
            <a:r>
              <a:rPr lang="fr-FR" dirty="0" smtClean="0"/>
              <a:t>du nouvel amplificateur</a:t>
            </a:r>
            <a:endParaRPr lang="fr-FR" dirty="0"/>
          </a:p>
        </p:txBody>
      </p:sp>
      <p:sp>
        <p:nvSpPr>
          <p:cNvPr id="23" name="Espace réservé du contenu 1"/>
          <p:cNvSpPr txBox="1">
            <a:spLocks/>
          </p:cNvSpPr>
          <p:nvPr/>
        </p:nvSpPr>
        <p:spPr>
          <a:xfrm>
            <a:off x="731838" y="1081762"/>
            <a:ext cx="5951523" cy="4476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endParaRPr lang="fr-FR" dirty="0">
              <a:ea typeface="Cambria Math" panose="02040503050406030204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1813711"/>
            <a:ext cx="2148718" cy="1611539"/>
          </a:xfrm>
          <a:prstGeom prst="rect">
            <a:avLst/>
          </a:prstGeom>
        </p:spPr>
      </p:pic>
      <p:sp>
        <p:nvSpPr>
          <p:cNvPr id="25" name="Flèche droite 24"/>
          <p:cNvSpPr/>
          <p:nvPr/>
        </p:nvSpPr>
        <p:spPr>
          <a:xfrm>
            <a:off x="5499738" y="2357205"/>
            <a:ext cx="948425" cy="58266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6" name="Flèche droite 25"/>
          <p:cNvSpPr/>
          <p:nvPr/>
        </p:nvSpPr>
        <p:spPr>
          <a:xfrm>
            <a:off x="5499739" y="4983035"/>
            <a:ext cx="948425" cy="58266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361" y="1809660"/>
            <a:ext cx="2155200" cy="16164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0503" y="4387305"/>
            <a:ext cx="2184858" cy="152280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0106" y="4379528"/>
            <a:ext cx="2158455" cy="15228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759" y="1809660"/>
            <a:ext cx="2155200" cy="161640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7096" y="4389391"/>
            <a:ext cx="1558012" cy="1518628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310" y="4390444"/>
            <a:ext cx="1139746" cy="1519661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4379528"/>
            <a:ext cx="1144057" cy="1525410"/>
          </a:xfrm>
          <a:prstGeom prst="rect">
            <a:avLst/>
          </a:prstGeom>
        </p:spPr>
      </p:pic>
      <p:sp>
        <p:nvSpPr>
          <p:cNvPr id="21" name="Espace réservé du contenu 1"/>
          <p:cNvSpPr txBox="1">
            <a:spLocks/>
          </p:cNvSpPr>
          <p:nvPr/>
        </p:nvSpPr>
        <p:spPr>
          <a:xfrm>
            <a:off x="731838" y="1381125"/>
            <a:ext cx="7622453" cy="481411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Mise en place du nouvel amplificateur</a:t>
            </a:r>
            <a:endParaRPr lang="fr-FR" dirty="0">
              <a:ea typeface="Cambria Math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Connexion à la cavité</a:t>
            </a:r>
            <a:endParaRPr lang="fr-FR" dirty="0"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4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"/>
    </mc:Choice>
    <mc:Fallback xmlns="">
      <p:transition spd="slow" advTm="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0667" y="1371264"/>
            <a:ext cx="2795151" cy="2096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Espace réservé du contenu 1"/>
              <p:cNvSpPr txBox="1">
                <a:spLocks/>
              </p:cNvSpPr>
              <p:nvPr/>
            </p:nvSpPr>
            <p:spPr>
              <a:xfrm>
                <a:off x="731838" y="1381125"/>
                <a:ext cx="4809475" cy="4997904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Premiers tests </a:t>
                </a:r>
                <a:r>
                  <a:rPr lang="fr-FR" dirty="0"/>
                  <a:t>–</a:t>
                </a:r>
                <a:r>
                  <a:rPr lang="fr-FR" dirty="0" smtClean="0"/>
                  <a:t> Décembre 2023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dirty="0"/>
                  <a:t>Mesure en accord avec les spécifications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Puissance sortie </a:t>
                </a:r>
                <a:r>
                  <a:rPr lang="fr-FR" dirty="0"/>
                  <a:t>: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≈1,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𝑀𝑊</m:t>
                    </m:r>
                  </m:oMath>
                </a14:m>
                <a:endParaRPr lang="fr-FR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dirty="0"/>
                  <a:t>Tension accélératrice </a:t>
                </a:r>
                <a:r>
                  <a:rPr lang="fr-FR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=2,1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𝑀𝑉</m:t>
                    </m:r>
                  </m:oMath>
                </a14:m>
                <a:endParaRPr lang="fr-FR" dirty="0"/>
              </a:p>
              <a:p>
                <a:pPr marL="0" lvl="1" indent="0">
                  <a:buNone/>
                </a:pPr>
                <a:endParaRPr lang="fr-FR" dirty="0" smtClean="0"/>
              </a:p>
              <a:p>
                <a:pPr marL="0" lvl="1" indent="0">
                  <a:buNone/>
                </a:pPr>
                <a:endParaRPr lang="fr-FR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dirty="0"/>
                  <a:t>Retour </a:t>
                </a:r>
                <a:r>
                  <a:rPr lang="fr-FR" dirty="0" smtClean="0"/>
                  <a:t>d’expérience (&gt; </a:t>
                </a:r>
                <a:r>
                  <a:rPr lang="fr-FR" dirty="0"/>
                  <a:t>1 </a:t>
                </a:r>
                <a:r>
                  <a:rPr lang="fr-FR" dirty="0" smtClean="0"/>
                  <a:t>an)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dirty="0"/>
                  <a:t>Opération stable et fiable sur toute la </a:t>
                </a:r>
                <a:r>
                  <a:rPr lang="fr-FR" dirty="0" smtClean="0"/>
                  <a:t>période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dirty="0"/>
                  <a:t>Aucune perte de performance </a:t>
                </a:r>
                <a:r>
                  <a:rPr lang="fr-FR" dirty="0" smtClean="0"/>
                  <a:t>mesurée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Qualité </a:t>
                </a:r>
                <a:r>
                  <a:rPr lang="fr-FR" dirty="0"/>
                  <a:t>des impulsions préservée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Disponibilité élevée, même avec des modules défectueux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Maintenance simplifiée : remplacement rapide des modules</a:t>
                </a:r>
                <a:endParaRPr lang="fr-FR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fr-FR" dirty="0" smtClean="0"/>
              </a:p>
            </p:txBody>
          </p:sp>
        </mc:Choice>
        <mc:Fallback xmlns="">
          <p:sp>
            <p:nvSpPr>
              <p:cNvPr id="21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38" y="1381125"/>
                <a:ext cx="4809475" cy="4997904"/>
              </a:xfrm>
              <a:prstGeom prst="rect">
                <a:avLst/>
              </a:prstGeom>
              <a:blipFill>
                <a:blip r:embed="rId3"/>
                <a:stretch>
                  <a:fillRect l="-2408" t="-733" r="-1267" b="-2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Modernisation des systèmes RF de l’accélérateur ELSA au CEA DAM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Essais </a:t>
            </a:r>
            <a:r>
              <a:rPr lang="fr-FR" dirty="0"/>
              <a:t>&amp; r</a:t>
            </a:r>
            <a:r>
              <a:rPr lang="fr-FR" dirty="0" smtClean="0"/>
              <a:t>etours d’expérience</a:t>
            </a:r>
            <a:endParaRPr lang="fr-FR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099899"/>
              </p:ext>
            </p:extLst>
          </p:nvPr>
        </p:nvGraphicFramePr>
        <p:xfrm>
          <a:off x="5736817" y="1373363"/>
          <a:ext cx="2425844" cy="2094264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454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006">
                  <a:extLst>
                    <a:ext uri="{9D8B030D-6E8A-4147-A177-3AD203B41FA5}">
                      <a16:colId xmlns:a16="http://schemas.microsoft.com/office/drawing/2014/main" val="117872756"/>
                    </a:ext>
                  </a:extLst>
                </a:gridCol>
              </a:tblGrid>
              <a:tr h="196223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0" cap="all" dirty="0" err="1" smtClean="0">
                          <a:effectLst/>
                        </a:rPr>
                        <a:t>Paramètre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fr-FR" sz="1000" b="1" kern="1000" cap="all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MESURE</a:t>
                      </a:r>
                      <a:endParaRPr lang="fr-FR" sz="1000" b="1" kern="1000" cap="all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389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000" dirty="0" err="1" smtClean="0">
                          <a:effectLst/>
                        </a:rPr>
                        <a:t>Fréquence</a:t>
                      </a:r>
                      <a:endParaRPr lang="fr-FR" sz="1000" dirty="0">
                        <a:solidFill>
                          <a:srgbClr val="595959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795020" algn="dec"/>
                        </a:tabLst>
                      </a:pPr>
                      <a:r>
                        <a:rPr lang="en-US" sz="1000" kern="1000" dirty="0" smtClean="0">
                          <a:effectLst/>
                        </a:rPr>
                        <a:t>144,444 </a:t>
                      </a:r>
                      <a:r>
                        <a:rPr lang="en-US" sz="1000" kern="1000" dirty="0">
                          <a:effectLst/>
                        </a:rPr>
                        <a:t>MHz</a:t>
                      </a:r>
                      <a:endParaRPr lang="fr-FR" sz="1000" kern="1000" dirty="0">
                        <a:solidFill>
                          <a:srgbClr val="59595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2538245"/>
                  </a:ext>
                </a:extLst>
              </a:tr>
              <a:tr h="377638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fr-FR" sz="10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Puissance RF crête de sortie</a:t>
                      </a:r>
                      <a:r>
                        <a:rPr lang="fr-FR" sz="10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795020" algn="dec"/>
                        </a:tabLst>
                      </a:pPr>
                      <a:r>
                        <a:rPr lang="fr-FR" sz="1000" kern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1,6 MW </a:t>
                      </a:r>
                      <a:r>
                        <a:rPr lang="fr-FR" sz="1000" kern="1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</a:t>
                      </a:r>
                      <a:r>
                        <a:rPr lang="fr-FR" sz="1000" kern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91440" marR="91440" algn="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795020" algn="dec"/>
                        </a:tabLst>
                      </a:pPr>
                      <a:r>
                        <a:rPr lang="fr-FR" sz="1000" kern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 MW max.</a:t>
                      </a:r>
                      <a:endParaRPr lang="fr-FR" sz="1000" kern="1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3177302"/>
                  </a:ext>
                </a:extLst>
              </a:tr>
              <a:tr h="249739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Largeur</a:t>
                      </a:r>
                      <a:r>
                        <a:rPr lang="en-AU" sz="1000" kern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AU" sz="1000" kern="1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bande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795020" algn="dec"/>
                        </a:tabLst>
                      </a:pPr>
                      <a:r>
                        <a:rPr lang="fr-FR" sz="1000" kern="1000" dirty="0" smtClean="0">
                          <a:solidFill>
                            <a:schemeClr val="tx1"/>
                          </a:solidFill>
                          <a:effectLst/>
                        </a:rPr>
                        <a:t>&gt; 2 MHz</a:t>
                      </a:r>
                      <a:endParaRPr lang="fr-FR" sz="1000" kern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906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 err="1" smtClean="0">
                          <a:solidFill>
                            <a:schemeClr val="tx1"/>
                          </a:solidFill>
                          <a:effectLst/>
                        </a:rPr>
                        <a:t>Durée</a:t>
                      </a:r>
                      <a:r>
                        <a:rPr lang="en-AU" sz="1000" kern="10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AU" sz="1000" kern="1000" dirty="0" err="1" smtClean="0">
                          <a:solidFill>
                            <a:schemeClr val="tx1"/>
                          </a:solidFill>
                          <a:effectLst/>
                        </a:rPr>
                        <a:t>d’impulsion</a:t>
                      </a:r>
                      <a:r>
                        <a:rPr lang="en-AU" sz="1000" kern="1000" dirty="0" smtClean="0">
                          <a:solidFill>
                            <a:schemeClr val="tx1"/>
                          </a:solidFill>
                          <a:effectLst/>
                        </a:rPr>
                        <a:t> RF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 smtClean="0">
                          <a:solidFill>
                            <a:schemeClr val="tx1"/>
                          </a:solidFill>
                          <a:effectLst/>
                        </a:rPr>
                        <a:t>480 µs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072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 smtClean="0">
                          <a:solidFill>
                            <a:schemeClr val="tx1"/>
                          </a:solidFill>
                          <a:effectLst/>
                        </a:rPr>
                        <a:t>Temps de </a:t>
                      </a:r>
                      <a:r>
                        <a:rPr lang="en-AU" sz="1000" kern="1000" dirty="0" err="1" smtClean="0">
                          <a:solidFill>
                            <a:schemeClr val="tx1"/>
                          </a:solidFill>
                          <a:effectLst/>
                        </a:rPr>
                        <a:t>montée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kern="1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 1 µs</a:t>
                      </a:r>
                      <a:endParaRPr lang="fr-FR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1072">
                <a:tc>
                  <a:txBody>
                    <a:bodyPr/>
                    <a:lstStyle/>
                    <a:p>
                      <a:pPr marL="91440" marR="9144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kern="1000" dirty="0" smtClean="0">
                          <a:solidFill>
                            <a:schemeClr val="tx1"/>
                          </a:solidFill>
                          <a:effectLst/>
                        </a:rPr>
                        <a:t>Temps de </a:t>
                      </a:r>
                      <a:r>
                        <a:rPr lang="en-AU" sz="1000" kern="100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descente</a:t>
                      </a:r>
                      <a:endParaRPr lang="fr-FR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kern="1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 1 µs</a:t>
                      </a:r>
                      <a:endParaRPr lang="fr-FR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3012789"/>
                  </a:ext>
                </a:extLst>
              </a:tr>
              <a:tr h="240791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AU" sz="1000" kern="1000" dirty="0" err="1" smtClean="0">
                          <a:solidFill>
                            <a:schemeClr val="tx1"/>
                          </a:solidFill>
                          <a:effectLst/>
                        </a:rPr>
                        <a:t>Affaissement</a:t>
                      </a:r>
                      <a:r>
                        <a:rPr lang="en-AU" sz="1000" kern="1000" dirty="0" smtClean="0">
                          <a:solidFill>
                            <a:schemeClr val="tx1"/>
                          </a:solidFill>
                          <a:effectLst/>
                        </a:rPr>
                        <a:t> du pulse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fr-FR" sz="1000" kern="1000" dirty="0" smtClean="0">
                          <a:solidFill>
                            <a:schemeClr val="tx1"/>
                          </a:solidFill>
                          <a:effectLst/>
                        </a:rPr>
                        <a:t>0,3 %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099445"/>
                  </a:ext>
                </a:extLst>
              </a:tr>
              <a:tr h="181072">
                <a:tc>
                  <a:txBody>
                    <a:bodyPr/>
                    <a:lstStyle/>
                    <a:p>
                      <a:pPr marL="91440" marR="9144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fr-FR" sz="10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Reproductibilité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algn="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fr-FR" sz="10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±</a:t>
                      </a:r>
                      <a:r>
                        <a:rPr lang="fr-FR" sz="10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0,01%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451728"/>
                  </a:ext>
                </a:extLst>
              </a:tr>
            </a:tbl>
          </a:graphicData>
        </a:graphic>
      </p:graphicFrame>
      <p:pic>
        <p:nvPicPr>
          <p:cNvPr id="11" name="Imag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113" y="3732876"/>
            <a:ext cx="3256260" cy="2088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0842" y="3732876"/>
            <a:ext cx="2517794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"/>
    </mc:Choice>
    <mc:Fallback xmlns="">
      <p:transition spd="slow" advTm="16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D7E9B20-F90F-4600-9B26-C22EBEAA5FCB}" type="datetime1">
              <a:rPr lang="fr-FR" smtClean="0"/>
              <a:t>07/10/2025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771900" y="2171700"/>
            <a:ext cx="7950473" cy="2390775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Linéariseur</a:t>
            </a:r>
            <a:r>
              <a:rPr lang="fr-FR" dirty="0"/>
              <a:t> à 1,3 GHz pour la compression d’impulsion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1126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"/>
    </mc:Choice>
    <mc:Fallback xmlns="">
      <p:transition spd="slow" advTm="152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731836" y="1381125"/>
                <a:ext cx="10086959" cy="4874532"/>
              </a:xfrm>
            </p:spPr>
            <p:txBody>
              <a:bodyPr>
                <a:noAutofit/>
              </a:bodyPr>
              <a:lstStyle/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dirty="0"/>
                  <a:t>Production d’un faisceau de photons X par interaction Compton Inverse </a:t>
                </a:r>
                <a:r>
                  <a:rPr lang="fr-FR" dirty="0" smtClean="0"/>
                  <a:t>(présentation </a:t>
                </a:r>
                <a:r>
                  <a:rPr lang="fr-FR" dirty="0"/>
                  <a:t>A. Pires)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fr-FR" dirty="0" smtClean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fr-FR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fr-FR" dirty="0" smtClean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fr-FR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fr-FR" dirty="0" smtClean="0"/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u="sng" dirty="0"/>
                  <a:t>Objectif</a:t>
                </a:r>
                <a:r>
                  <a:rPr lang="fr-FR" dirty="0"/>
                  <a:t>: améliorer le flux de photons X émis par la source X Compton Inverse </a:t>
                </a:r>
                <a:endParaRPr lang="fr-FR" dirty="0" smtClean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dirty="0">
                    <a:solidFill>
                      <a:srgbClr val="262626"/>
                    </a:solidFill>
                    <a:ea typeface="Times New Roman" panose="02020603050405020304" pitchFamily="18" charset="0"/>
                  </a:rPr>
                  <a:t>Nombre de rayons X émis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𝑋</m:t>
                        </m:r>
                      </m:sub>
                    </m:sSub>
                    <m:r>
                      <a:rPr lang="fr-FR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fr-FR" dirty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fr-FR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  <m:sSub>
                          <m:sSubPr>
                            <m:ctrlP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𝑝</m:t>
                            </m:r>
                            <m:r>
                              <a:rPr lang="fr-FR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</m:sub>
                        </m:sSub>
                      </m:num>
                      <m:den>
                        <m:r>
                          <a:rPr lang="fr-FR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fr-F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𝜋</m:t>
                        </m:r>
                        <m:rad>
                          <m:radPr>
                            <m:degHide m:val="on"/>
                            <m:ctrlP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h𝑒</m:t>
                                </m:r>
                              </m:sub>
                              <m: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fr-FR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h𝑝</m:t>
                                </m:r>
                              </m:sub>
                              <m: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  <m:rad>
                          <m:radPr>
                            <m:degHide m:val="on"/>
                            <m:ctrlP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func>
                              <m:funcPr>
                                <m:ctrlP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sSubSup>
                                  <m:sSubSup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𝑙𝑒</m:t>
                                    </m:r>
                                  </m:sub>
                                  <m:sup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𝑙𝑝</m:t>
                                    </m:r>
                                  </m:sub>
                                  <m:sup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)</m:t>
                                </m:r>
                                <m:sSup>
                                  <m:sSup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FR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num>
                                      <m:den>
                                        <m:r>
                                          <a:rPr lang="fr-FR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  <m:r>
                              <a:rPr lang="fr-FR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sSubSup>
                                  <m:sSubSup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𝑣𝑒</m:t>
                                    </m:r>
                                  </m:sub>
                                  <m:sup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𝑣𝑝</m:t>
                                    </m:r>
                                  </m:sub>
                                  <m:sup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FR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)</m:t>
                                </m:r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fr-FR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fr-FR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FR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𝛼</m:t>
                                        </m:r>
                                      </m:num>
                                      <m:den>
                                        <m:r>
                                          <a:rPr lang="fr-FR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rad>
                      </m:den>
                    </m:f>
                  </m:oMath>
                </a14:m>
                <a:endParaRPr lang="fr-FR" dirty="0" smtClean="0"/>
              </a:p>
              <a:p>
                <a:pPr lvl="2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𝜎</m:t>
                    </m:r>
                    <m:r>
                      <a:rPr lang="fr-FR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dirty="0">
                    <a:solidFill>
                      <a:srgbClr val="262626"/>
                    </a:solidFill>
                    <a:ea typeface="Times New Roman" panose="02020603050405020304" pitchFamily="18" charset="0"/>
                  </a:rPr>
                  <a:t>  : dimensions transverses et longitudinales des faisceaux d’électrons et </a:t>
                </a:r>
                <a:r>
                  <a:rPr lang="fr-FR" dirty="0" smtClean="0">
                    <a:solidFill>
                      <a:srgbClr val="262626"/>
                    </a:solidFill>
                    <a:ea typeface="Times New Roman" panose="02020603050405020304" pitchFamily="18" charset="0"/>
                  </a:rPr>
                  <a:t>laser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dirty="0">
                    <a:solidFill>
                      <a:srgbClr val="262626"/>
                    </a:solidFill>
                    <a:ea typeface="Times New Roman" panose="02020603050405020304" pitchFamily="18" charset="0"/>
                    <a:sym typeface="Wingdings" panose="05000000000000000000" pitchFamily="2" charset="2"/>
                  </a:rPr>
                  <a:t>minimiser les </a:t>
                </a:r>
                <a:r>
                  <a:rPr lang="fr-FR" dirty="0" smtClean="0">
                    <a:solidFill>
                      <a:srgbClr val="262626"/>
                    </a:solidFill>
                    <a:ea typeface="Times New Roman" panose="02020603050405020304" pitchFamily="18" charset="0"/>
                    <a:sym typeface="Wingdings" panose="05000000000000000000" pitchFamily="2" charset="2"/>
                  </a:rPr>
                  <a:t>dimensions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endParaRPr lang="fr-FR" dirty="0" smtClean="0">
                  <a:solidFill>
                    <a:srgbClr val="262626"/>
                  </a:solidFill>
                  <a:ea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u="sng" dirty="0" smtClean="0"/>
                  <a:t>Voie d’amélioration </a:t>
                </a:r>
                <a:r>
                  <a:rPr lang="fr-FR" dirty="0" smtClean="0"/>
                  <a:t>: </a:t>
                </a:r>
                <a:r>
                  <a:rPr lang="fr-FR" dirty="0"/>
                  <a:t>Réduire la durée des impulsions avec un </a:t>
                </a:r>
                <a:r>
                  <a:rPr lang="fr-FR" dirty="0" smtClean="0"/>
                  <a:t>compresseur magnétique</a:t>
                </a:r>
              </a:p>
              <a:p>
                <a:pPr lvl="7">
                  <a:buFont typeface="Wingdings" panose="05000000000000000000" pitchFamily="2" charset="2"/>
                  <a:buChar char="Ø"/>
                </a:pPr>
                <a:endParaRPr lang="fr-FR" dirty="0" smtClean="0"/>
              </a:p>
              <a:p>
                <a:pPr lvl="7">
                  <a:buFont typeface="Wingdings" panose="05000000000000000000" pitchFamily="2" charset="2"/>
                  <a:buChar char="Ø"/>
                </a:pPr>
                <a:endParaRPr lang="fr-FR" dirty="0" smtClean="0"/>
              </a:p>
              <a:p>
                <a:pPr lvl="6">
                  <a:buFont typeface="Wingdings" panose="05000000000000000000" pitchFamily="2" charset="2"/>
                  <a:buChar char="Ø"/>
                </a:pPr>
                <a:endParaRPr lang="fr-FR" dirty="0" smtClean="0"/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836" y="1381125"/>
                <a:ext cx="10086959" cy="4874532"/>
              </a:xfrm>
              <a:blipFill>
                <a:blip r:embed="rId2"/>
                <a:stretch>
                  <a:fillRect l="-1148" t="-7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LINCS : </a:t>
            </a:r>
            <a:r>
              <a:rPr lang="en-US" dirty="0" err="1"/>
              <a:t>Linac</a:t>
            </a:r>
            <a:r>
              <a:rPr lang="en-US" dirty="0"/>
              <a:t> </a:t>
            </a:r>
            <a:r>
              <a:rPr lang="en-US" dirty="0" err="1"/>
              <a:t>INverse</a:t>
            </a:r>
            <a:r>
              <a:rPr lang="en-US" dirty="0"/>
              <a:t> Compton Source </a:t>
            </a:r>
            <a:r>
              <a:rPr lang="en-US" dirty="0" err="1"/>
              <a:t>d’ELSA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849" y="1787230"/>
            <a:ext cx="4547151" cy="1430014"/>
          </a:xfrm>
          <a:prstGeom prst="rect">
            <a:avLst/>
          </a:prstGeom>
        </p:spPr>
      </p:pic>
      <p:grpSp>
        <p:nvGrpSpPr>
          <p:cNvPr id="28" name="Groupe 27"/>
          <p:cNvGrpSpPr/>
          <p:nvPr/>
        </p:nvGrpSpPr>
        <p:grpSpPr>
          <a:xfrm>
            <a:off x="7999885" y="1781080"/>
            <a:ext cx="2642715" cy="1426866"/>
            <a:chOff x="8912888" y="1899138"/>
            <a:chExt cx="2642715" cy="1426866"/>
          </a:xfrm>
        </p:grpSpPr>
        <p:pic>
          <p:nvPicPr>
            <p:cNvPr id="29" name="Image 28" descr="ChambreLegendee.tif">
              <a:extLst>
                <a:ext uri="{FF2B5EF4-FFF2-40B4-BE49-F238E27FC236}">
                  <a16:creationId xmlns:a16="http://schemas.microsoft.com/office/drawing/2014/main" id="{2D651A5F-A145-1C83-F80D-91A143391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56688" y="1911096"/>
              <a:ext cx="2420093" cy="1408156"/>
            </a:xfrm>
            <a:prstGeom prst="rect">
              <a:avLst/>
            </a:prstGeom>
          </p:spPr>
        </p:pic>
        <p:sp>
          <p:nvSpPr>
            <p:cNvPr id="30" name="Rectangle à coins arrondis 29"/>
            <p:cNvSpPr/>
            <p:nvPr/>
          </p:nvSpPr>
          <p:spPr>
            <a:xfrm>
              <a:off x="8912888" y="1899138"/>
              <a:ext cx="2642715" cy="1426866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cxnSp>
        <p:nvCxnSpPr>
          <p:cNvPr id="31" name="Connecteur droit 30"/>
          <p:cNvCxnSpPr/>
          <p:nvPr/>
        </p:nvCxnSpPr>
        <p:spPr>
          <a:xfrm flipH="1">
            <a:off x="5605598" y="1784851"/>
            <a:ext cx="2594131" cy="59129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H="1" flipV="1">
            <a:off x="5605598" y="2571405"/>
            <a:ext cx="2538087" cy="62439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/>
          <p:cNvSpPr/>
          <p:nvPr/>
        </p:nvSpPr>
        <p:spPr>
          <a:xfrm>
            <a:off x="5192948" y="2319717"/>
            <a:ext cx="454534" cy="27997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56277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"/>
    </mc:Choice>
    <mc:Fallback xmlns="">
      <p:transition spd="slow" advTm="24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Compresseur magnétique double alpha </a:t>
            </a:r>
            <a:r>
              <a:rPr lang="fr-FR" dirty="0" smtClean="0"/>
              <a:t>270 °</a:t>
            </a:r>
            <a:endParaRPr lang="fr-FR" dirty="0"/>
          </a:p>
          <a:p>
            <a:pPr lvl="1">
              <a:buFont typeface="Wingdings" panose="05000000000000000000" pitchFamily="2" charset="2"/>
              <a:buChar char="§"/>
            </a:pPr>
            <a:endParaRPr lang="fr-F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Le principe est basé sur l’inertie des électrons </a:t>
            </a:r>
          </a:p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Modernisation des systèmes RF de l’accélérateur ELSA au CEA DAM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Compresseur magnétique double alpha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8584469" y="4116366"/>
            <a:ext cx="2577081" cy="1571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1063871" y="3792908"/>
                <a:ext cx="36497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3871" y="3792908"/>
                <a:ext cx="36497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31"/>
          <p:cNvGrpSpPr>
            <a:grpSpLocks noChangeAspect="1"/>
          </p:cNvGrpSpPr>
          <p:nvPr/>
        </p:nvGrpSpPr>
        <p:grpSpPr bwMode="auto">
          <a:xfrm>
            <a:off x="3970739" y="2300629"/>
            <a:ext cx="4137937" cy="3152753"/>
            <a:chOff x="3577" y="8473"/>
            <a:chExt cx="5141" cy="3917"/>
          </a:xfrm>
        </p:grpSpPr>
        <p:sp>
          <p:nvSpPr>
            <p:cNvPr id="10" name="AutoShape 32"/>
            <p:cNvSpPr>
              <a:spLocks noChangeAspect="1" noChangeArrowheads="1"/>
            </p:cNvSpPr>
            <p:nvPr/>
          </p:nvSpPr>
          <p:spPr bwMode="auto">
            <a:xfrm>
              <a:off x="3577" y="8473"/>
              <a:ext cx="4900" cy="3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Rectangle 33"/>
            <p:cNvSpPr>
              <a:spLocks noChangeArrowheads="1"/>
            </p:cNvSpPr>
            <p:nvPr/>
          </p:nvSpPr>
          <p:spPr bwMode="auto">
            <a:xfrm rot="19502120">
              <a:off x="5596" y="9193"/>
              <a:ext cx="2175" cy="2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34"/>
            <p:cNvSpPr>
              <a:spLocks noChangeShapeType="1"/>
            </p:cNvSpPr>
            <p:nvPr/>
          </p:nvSpPr>
          <p:spPr bwMode="auto">
            <a:xfrm flipH="1">
              <a:off x="4659" y="10807"/>
              <a:ext cx="109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35"/>
            <p:cNvSpPr>
              <a:spLocks/>
            </p:cNvSpPr>
            <p:nvPr/>
          </p:nvSpPr>
          <p:spPr bwMode="auto">
            <a:xfrm>
              <a:off x="5737" y="9601"/>
              <a:ext cx="1535" cy="1210"/>
            </a:xfrm>
            <a:custGeom>
              <a:avLst/>
              <a:gdLst>
                <a:gd name="T0" fmla="*/ 0 w 1535"/>
                <a:gd name="T1" fmla="*/ 1210 h 1209"/>
                <a:gd name="T2" fmla="*/ 150 w 1535"/>
                <a:gd name="T3" fmla="*/ 812 h 1209"/>
                <a:gd name="T4" fmla="*/ 367 w 1535"/>
                <a:gd name="T5" fmla="*/ 369 h 1209"/>
                <a:gd name="T6" fmla="*/ 630 w 1535"/>
                <a:gd name="T7" fmla="*/ 91 h 1209"/>
                <a:gd name="T8" fmla="*/ 937 w 1535"/>
                <a:gd name="T9" fmla="*/ 1 h 1209"/>
                <a:gd name="T10" fmla="*/ 1282 w 1535"/>
                <a:gd name="T11" fmla="*/ 84 h 1209"/>
                <a:gd name="T12" fmla="*/ 1500 w 1535"/>
                <a:gd name="T13" fmla="*/ 391 h 1209"/>
                <a:gd name="T14" fmla="*/ 1492 w 1535"/>
                <a:gd name="T15" fmla="*/ 737 h 1209"/>
                <a:gd name="T16" fmla="*/ 1297 w 1535"/>
                <a:gd name="T17" fmla="*/ 1000 h 1209"/>
                <a:gd name="T18" fmla="*/ 885 w 1535"/>
                <a:gd name="T19" fmla="*/ 1157 h 1209"/>
                <a:gd name="T20" fmla="*/ 442 w 1535"/>
                <a:gd name="T21" fmla="*/ 1202 h 1209"/>
                <a:gd name="T22" fmla="*/ 18 w 1535"/>
                <a:gd name="T23" fmla="*/ 1206 h 12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35" h="1209">
                  <a:moveTo>
                    <a:pt x="0" y="1209"/>
                  </a:moveTo>
                  <a:lnTo>
                    <a:pt x="150" y="811"/>
                  </a:lnTo>
                  <a:cubicBezTo>
                    <a:pt x="211" y="671"/>
                    <a:pt x="287" y="489"/>
                    <a:pt x="367" y="369"/>
                  </a:cubicBezTo>
                  <a:cubicBezTo>
                    <a:pt x="447" y="249"/>
                    <a:pt x="535" y="152"/>
                    <a:pt x="630" y="91"/>
                  </a:cubicBezTo>
                  <a:cubicBezTo>
                    <a:pt x="725" y="30"/>
                    <a:pt x="828" y="2"/>
                    <a:pt x="937" y="1"/>
                  </a:cubicBezTo>
                  <a:cubicBezTo>
                    <a:pt x="1046" y="0"/>
                    <a:pt x="1188" y="19"/>
                    <a:pt x="1282" y="84"/>
                  </a:cubicBezTo>
                  <a:cubicBezTo>
                    <a:pt x="1376" y="149"/>
                    <a:pt x="1465" y="282"/>
                    <a:pt x="1500" y="391"/>
                  </a:cubicBezTo>
                  <a:cubicBezTo>
                    <a:pt x="1535" y="500"/>
                    <a:pt x="1526" y="635"/>
                    <a:pt x="1492" y="736"/>
                  </a:cubicBezTo>
                  <a:cubicBezTo>
                    <a:pt x="1458" y="837"/>
                    <a:pt x="1398" y="929"/>
                    <a:pt x="1297" y="999"/>
                  </a:cubicBezTo>
                  <a:cubicBezTo>
                    <a:pt x="1196" y="1069"/>
                    <a:pt x="1028" y="1122"/>
                    <a:pt x="885" y="1156"/>
                  </a:cubicBezTo>
                  <a:cubicBezTo>
                    <a:pt x="742" y="1190"/>
                    <a:pt x="586" y="1193"/>
                    <a:pt x="442" y="1201"/>
                  </a:cubicBezTo>
                  <a:cubicBezTo>
                    <a:pt x="298" y="1209"/>
                    <a:pt x="106" y="1204"/>
                    <a:pt x="18" y="1205"/>
                  </a:cubicBezTo>
                </a:path>
              </a:pathLst>
            </a:custGeom>
            <a:noFill/>
            <a:ln w="28575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36"/>
            <p:cNvSpPr>
              <a:spLocks/>
            </p:cNvSpPr>
            <p:nvPr/>
          </p:nvSpPr>
          <p:spPr bwMode="auto">
            <a:xfrm>
              <a:off x="5737" y="9434"/>
              <a:ext cx="1774" cy="1379"/>
            </a:xfrm>
            <a:custGeom>
              <a:avLst/>
              <a:gdLst>
                <a:gd name="T0" fmla="*/ 0 w 1535"/>
                <a:gd name="T1" fmla="*/ 1379 h 1209"/>
                <a:gd name="T2" fmla="*/ 173 w 1535"/>
                <a:gd name="T3" fmla="*/ 925 h 1209"/>
                <a:gd name="T4" fmla="*/ 424 w 1535"/>
                <a:gd name="T5" fmla="*/ 421 h 1209"/>
                <a:gd name="T6" fmla="*/ 728 w 1535"/>
                <a:gd name="T7" fmla="*/ 104 h 1209"/>
                <a:gd name="T8" fmla="*/ 1083 w 1535"/>
                <a:gd name="T9" fmla="*/ 1 h 1209"/>
                <a:gd name="T10" fmla="*/ 1482 w 1535"/>
                <a:gd name="T11" fmla="*/ 96 h 1209"/>
                <a:gd name="T12" fmla="*/ 1734 w 1535"/>
                <a:gd name="T13" fmla="*/ 446 h 1209"/>
                <a:gd name="T14" fmla="*/ 1724 w 1535"/>
                <a:gd name="T15" fmla="*/ 839 h 1209"/>
                <a:gd name="T16" fmla="*/ 1499 w 1535"/>
                <a:gd name="T17" fmla="*/ 1139 h 1209"/>
                <a:gd name="T18" fmla="*/ 1023 w 1535"/>
                <a:gd name="T19" fmla="*/ 1319 h 1209"/>
                <a:gd name="T20" fmla="*/ 511 w 1535"/>
                <a:gd name="T21" fmla="*/ 1370 h 1209"/>
                <a:gd name="T22" fmla="*/ 21 w 1535"/>
                <a:gd name="T23" fmla="*/ 1374 h 12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35" h="1209">
                  <a:moveTo>
                    <a:pt x="0" y="1209"/>
                  </a:moveTo>
                  <a:lnTo>
                    <a:pt x="150" y="811"/>
                  </a:lnTo>
                  <a:cubicBezTo>
                    <a:pt x="211" y="671"/>
                    <a:pt x="287" y="489"/>
                    <a:pt x="367" y="369"/>
                  </a:cubicBezTo>
                  <a:cubicBezTo>
                    <a:pt x="447" y="249"/>
                    <a:pt x="535" y="152"/>
                    <a:pt x="630" y="91"/>
                  </a:cubicBezTo>
                  <a:cubicBezTo>
                    <a:pt x="725" y="30"/>
                    <a:pt x="828" y="2"/>
                    <a:pt x="937" y="1"/>
                  </a:cubicBezTo>
                  <a:cubicBezTo>
                    <a:pt x="1046" y="0"/>
                    <a:pt x="1188" y="19"/>
                    <a:pt x="1282" y="84"/>
                  </a:cubicBezTo>
                  <a:cubicBezTo>
                    <a:pt x="1376" y="149"/>
                    <a:pt x="1465" y="282"/>
                    <a:pt x="1500" y="391"/>
                  </a:cubicBezTo>
                  <a:cubicBezTo>
                    <a:pt x="1535" y="500"/>
                    <a:pt x="1526" y="635"/>
                    <a:pt x="1492" y="736"/>
                  </a:cubicBezTo>
                  <a:cubicBezTo>
                    <a:pt x="1458" y="837"/>
                    <a:pt x="1398" y="929"/>
                    <a:pt x="1297" y="999"/>
                  </a:cubicBezTo>
                  <a:cubicBezTo>
                    <a:pt x="1196" y="1069"/>
                    <a:pt x="1028" y="1122"/>
                    <a:pt x="885" y="1156"/>
                  </a:cubicBezTo>
                  <a:cubicBezTo>
                    <a:pt x="742" y="1190"/>
                    <a:pt x="586" y="1193"/>
                    <a:pt x="442" y="1201"/>
                  </a:cubicBezTo>
                  <a:cubicBezTo>
                    <a:pt x="298" y="1209"/>
                    <a:pt x="106" y="1204"/>
                    <a:pt x="18" y="1205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 Box 38"/>
            <p:cNvSpPr txBox="1">
              <a:spLocks noChangeArrowheads="1"/>
            </p:cNvSpPr>
            <p:nvPr/>
          </p:nvSpPr>
          <p:spPr bwMode="auto">
            <a:xfrm>
              <a:off x="6495" y="11670"/>
              <a:ext cx="2223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r-FR" sz="1600" dirty="0" smtClean="0">
                  <a:latin typeface="+mn-lt"/>
                  <a:cs typeface="Calibri" pitchFamily="34" charset="0"/>
                </a:rPr>
                <a:t>e</a:t>
              </a:r>
              <a:r>
                <a:rPr lang="fr-FR" sz="1600" baseline="30000" dirty="0" smtClean="0">
                  <a:latin typeface="+mn-lt"/>
                  <a:cs typeface="Calibri" pitchFamily="34" charset="0"/>
                </a:rPr>
                <a:t>-</a:t>
              </a:r>
              <a:r>
                <a:rPr lang="fr-FR" sz="1600" dirty="0" smtClean="0">
                  <a:latin typeface="+mn-lt"/>
                  <a:cs typeface="Calibri" pitchFamily="34" charset="0"/>
                </a:rPr>
                <a:t> </a:t>
              </a:r>
              <a:r>
                <a:rPr lang="fr-FR" sz="1600" dirty="0">
                  <a:latin typeface="+mn-lt"/>
                  <a:cs typeface="Calibri" pitchFamily="34" charset="0"/>
                </a:rPr>
                <a:t>plus « lourds »</a:t>
              </a:r>
            </a:p>
          </p:txBody>
        </p:sp>
        <p:sp>
          <p:nvSpPr>
            <p:cNvPr id="16" name="Line 39"/>
            <p:cNvSpPr>
              <a:spLocks noChangeShapeType="1"/>
            </p:cNvSpPr>
            <p:nvPr/>
          </p:nvSpPr>
          <p:spPr bwMode="auto">
            <a:xfrm flipH="1" flipV="1">
              <a:off x="7405" y="10365"/>
              <a:ext cx="179" cy="13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40"/>
            <p:cNvSpPr>
              <a:spLocks noChangeShapeType="1"/>
            </p:cNvSpPr>
            <p:nvPr/>
          </p:nvSpPr>
          <p:spPr bwMode="auto">
            <a:xfrm flipV="1">
              <a:off x="6613" y="9649"/>
              <a:ext cx="303" cy="4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 Box 41"/>
            <p:cNvSpPr txBox="1">
              <a:spLocks noChangeArrowheads="1"/>
            </p:cNvSpPr>
            <p:nvPr/>
          </p:nvSpPr>
          <p:spPr bwMode="auto">
            <a:xfrm>
              <a:off x="4752" y="8629"/>
              <a:ext cx="2062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r-FR" dirty="0">
                  <a:latin typeface="+mn-lt"/>
                  <a:cs typeface="Calibri" pitchFamily="34" charset="0"/>
                </a:rPr>
                <a:t>Aimant alpha</a:t>
              </a:r>
            </a:p>
          </p:txBody>
        </p:sp>
        <p:sp>
          <p:nvSpPr>
            <p:cNvPr id="19" name="Line 42"/>
            <p:cNvSpPr>
              <a:spLocks noChangeShapeType="1"/>
            </p:cNvSpPr>
            <p:nvPr/>
          </p:nvSpPr>
          <p:spPr bwMode="auto">
            <a:xfrm flipH="1">
              <a:off x="5377" y="10813"/>
              <a:ext cx="360" cy="9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 Box 43"/>
            <p:cNvSpPr txBox="1">
              <a:spLocks noChangeArrowheads="1"/>
            </p:cNvSpPr>
            <p:nvPr/>
          </p:nvSpPr>
          <p:spPr bwMode="auto">
            <a:xfrm>
              <a:off x="5756" y="9943"/>
              <a:ext cx="1664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r-FR" sz="1600" dirty="0" smtClean="0">
                  <a:latin typeface="+mn-lt"/>
                  <a:cs typeface="Calibri" pitchFamily="34" charset="0"/>
                </a:rPr>
                <a:t>e</a:t>
              </a:r>
              <a:r>
                <a:rPr lang="fr-FR" sz="1600" baseline="30000" dirty="0" smtClean="0">
                  <a:latin typeface="+mn-lt"/>
                  <a:cs typeface="Calibri" pitchFamily="34" charset="0"/>
                </a:rPr>
                <a:t>-</a:t>
              </a:r>
              <a:r>
                <a:rPr lang="fr-FR" sz="1600" dirty="0" smtClean="0">
                  <a:latin typeface="+mn-lt"/>
                  <a:cs typeface="Calibri" pitchFamily="34" charset="0"/>
                </a:rPr>
                <a:t> </a:t>
              </a:r>
              <a:r>
                <a:rPr lang="fr-FR" sz="1600" dirty="0">
                  <a:latin typeface="+mn-lt"/>
                  <a:cs typeface="Calibri" pitchFamily="34" charset="0"/>
                </a:rPr>
                <a:t>moins « lourds »</a:t>
              </a:r>
            </a:p>
          </p:txBody>
        </p:sp>
        <p:sp>
          <p:nvSpPr>
            <p:cNvPr id="21" name="Text Box 38"/>
            <p:cNvSpPr txBox="1">
              <a:spLocks noChangeArrowheads="1"/>
            </p:cNvSpPr>
            <p:nvPr/>
          </p:nvSpPr>
          <p:spPr bwMode="auto">
            <a:xfrm>
              <a:off x="6170" y="10734"/>
              <a:ext cx="144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r-FR" sz="1600" dirty="0">
                  <a:latin typeface="+mn-lt"/>
                  <a:cs typeface="Calibri" pitchFamily="34" charset="0"/>
                </a:rPr>
                <a:t>Champ B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6162316" y="4426743"/>
            <a:ext cx="252000" cy="252000"/>
            <a:chOff x="8138535" y="3218142"/>
            <a:chExt cx="252000" cy="252000"/>
          </a:xfrm>
        </p:grpSpPr>
        <p:sp>
          <p:nvSpPr>
            <p:cNvPr id="23" name="Ellipse 22"/>
            <p:cNvSpPr/>
            <p:nvPr/>
          </p:nvSpPr>
          <p:spPr>
            <a:xfrm>
              <a:off x="8138535" y="3218142"/>
              <a:ext cx="252000" cy="252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8016" tIns="64008" rIns="128016" bIns="64008" spcCol="0"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>
              <a:off x="8228535" y="3308142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8016" tIns="64008" rIns="128016" bIns="64008" spcCol="0"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76619" y="3326557"/>
            <a:ext cx="4703147" cy="2721092"/>
            <a:chOff x="198588" y="2108598"/>
            <a:chExt cx="4703147" cy="2721092"/>
          </a:xfrm>
        </p:grpSpPr>
        <p:cxnSp>
          <p:nvCxnSpPr>
            <p:cNvPr id="26" name="Connecteur droit avec flèche 25"/>
            <p:cNvCxnSpPr/>
            <p:nvPr/>
          </p:nvCxnSpPr>
          <p:spPr>
            <a:xfrm flipV="1">
              <a:off x="865183" y="2938050"/>
              <a:ext cx="3341481" cy="11243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4078312" y="2613972"/>
                  <a:ext cx="36497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fr-FR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55" name="Rectangle 3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8312" y="2613972"/>
                  <a:ext cx="364972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8" name="Groupe 27"/>
            <p:cNvGrpSpPr/>
            <p:nvPr/>
          </p:nvGrpSpPr>
          <p:grpSpPr>
            <a:xfrm>
              <a:off x="1610959" y="2585211"/>
              <a:ext cx="1803077" cy="708363"/>
              <a:chOff x="1810040" y="3683060"/>
              <a:chExt cx="1803077" cy="708363"/>
            </a:xfrm>
          </p:grpSpPr>
          <p:sp>
            <p:nvSpPr>
              <p:cNvPr id="35" name="Ellipse 34"/>
              <p:cNvSpPr/>
              <p:nvPr/>
            </p:nvSpPr>
            <p:spPr>
              <a:xfrm>
                <a:off x="1810040" y="3683060"/>
                <a:ext cx="87122" cy="100811"/>
              </a:xfrm>
              <a:prstGeom prst="ellipse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 w="25400" cap="flat" cmpd="sng" algn="ctr">
                <a:solidFill>
                  <a:srgbClr val="1F497D">
                    <a:lumMod val="40000"/>
                    <a:lumOff val="6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Ellipse 35"/>
              <p:cNvSpPr/>
              <p:nvPr/>
            </p:nvSpPr>
            <p:spPr>
              <a:xfrm>
                <a:off x="1810040" y="3834277"/>
                <a:ext cx="87122" cy="100811"/>
              </a:xfrm>
              <a:prstGeom prst="ellipse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 w="25400" cap="flat" cmpd="sng" algn="ctr">
                <a:solidFill>
                  <a:srgbClr val="1F497D">
                    <a:lumMod val="40000"/>
                    <a:lumOff val="6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Ellipse 36"/>
              <p:cNvSpPr/>
              <p:nvPr/>
            </p:nvSpPr>
            <p:spPr>
              <a:xfrm>
                <a:off x="1810040" y="3985494"/>
                <a:ext cx="87122" cy="100811"/>
              </a:xfrm>
              <a:prstGeom prst="ellipse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 w="25400" cap="flat" cmpd="sng" algn="ctr">
                <a:solidFill>
                  <a:srgbClr val="1F497D">
                    <a:lumMod val="40000"/>
                    <a:lumOff val="6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Ellipse 37"/>
              <p:cNvSpPr/>
              <p:nvPr/>
            </p:nvSpPr>
            <p:spPr>
              <a:xfrm>
                <a:off x="1810040" y="4136710"/>
                <a:ext cx="87122" cy="100811"/>
              </a:xfrm>
              <a:prstGeom prst="ellipse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 w="25400" cap="flat" cmpd="sng" algn="ctr">
                <a:solidFill>
                  <a:srgbClr val="1F497D">
                    <a:lumMod val="40000"/>
                    <a:lumOff val="6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Ellipse 38"/>
              <p:cNvSpPr/>
              <p:nvPr/>
            </p:nvSpPr>
            <p:spPr>
              <a:xfrm>
                <a:off x="1810040" y="4287927"/>
                <a:ext cx="87122" cy="100811"/>
              </a:xfrm>
              <a:prstGeom prst="ellipse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 w="25400" cap="flat" cmpd="sng" algn="ctr">
                <a:solidFill>
                  <a:srgbClr val="1F497D">
                    <a:lumMod val="40000"/>
                    <a:lumOff val="6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Ellipse 39"/>
              <p:cNvSpPr/>
              <p:nvPr/>
            </p:nvSpPr>
            <p:spPr>
              <a:xfrm>
                <a:off x="1964333" y="3685745"/>
                <a:ext cx="87122" cy="100811"/>
              </a:xfrm>
              <a:prstGeom prst="ellipse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 w="25400" cap="flat" cmpd="sng" algn="ctr">
                <a:solidFill>
                  <a:srgbClr val="1F497D">
                    <a:lumMod val="40000"/>
                    <a:lumOff val="6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Ellipse 40"/>
              <p:cNvSpPr/>
              <p:nvPr/>
            </p:nvSpPr>
            <p:spPr>
              <a:xfrm>
                <a:off x="1964333" y="3836962"/>
                <a:ext cx="87122" cy="100811"/>
              </a:xfrm>
              <a:prstGeom prst="ellipse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 w="25400" cap="flat" cmpd="sng" algn="ctr">
                <a:solidFill>
                  <a:srgbClr val="1F497D">
                    <a:lumMod val="40000"/>
                    <a:lumOff val="6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1964333" y="3988179"/>
                <a:ext cx="87122" cy="100811"/>
              </a:xfrm>
              <a:prstGeom prst="ellipse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 w="25400" cap="flat" cmpd="sng" algn="ctr">
                <a:solidFill>
                  <a:srgbClr val="1F497D">
                    <a:lumMod val="40000"/>
                    <a:lumOff val="6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Ellipse 42"/>
              <p:cNvSpPr/>
              <p:nvPr/>
            </p:nvSpPr>
            <p:spPr>
              <a:xfrm>
                <a:off x="1964333" y="4139396"/>
                <a:ext cx="87122" cy="100811"/>
              </a:xfrm>
              <a:prstGeom prst="ellipse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 w="25400" cap="flat" cmpd="sng" algn="ctr">
                <a:solidFill>
                  <a:srgbClr val="1F497D">
                    <a:lumMod val="40000"/>
                    <a:lumOff val="6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Ellipse 43"/>
              <p:cNvSpPr/>
              <p:nvPr/>
            </p:nvSpPr>
            <p:spPr>
              <a:xfrm>
                <a:off x="1964333" y="4290612"/>
                <a:ext cx="87122" cy="100811"/>
              </a:xfrm>
              <a:prstGeom prst="ellipse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 w="25400" cap="flat" cmpd="sng" algn="ctr">
                <a:solidFill>
                  <a:srgbClr val="1F497D">
                    <a:lumMod val="40000"/>
                    <a:lumOff val="6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2126130" y="3685745"/>
                <a:ext cx="87122" cy="100811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Ellipse 45"/>
              <p:cNvSpPr/>
              <p:nvPr/>
            </p:nvSpPr>
            <p:spPr>
              <a:xfrm>
                <a:off x="2126130" y="3836962"/>
                <a:ext cx="87122" cy="100811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Ellipse 46"/>
              <p:cNvSpPr/>
              <p:nvPr/>
            </p:nvSpPr>
            <p:spPr>
              <a:xfrm>
                <a:off x="2126130" y="3988179"/>
                <a:ext cx="87122" cy="100811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Ellipse 47"/>
              <p:cNvSpPr/>
              <p:nvPr/>
            </p:nvSpPr>
            <p:spPr>
              <a:xfrm>
                <a:off x="2126130" y="4139396"/>
                <a:ext cx="87122" cy="100811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Ellipse 48"/>
              <p:cNvSpPr/>
              <p:nvPr/>
            </p:nvSpPr>
            <p:spPr>
              <a:xfrm>
                <a:off x="2126130" y="4290612"/>
                <a:ext cx="87122" cy="100811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Ellipse 49"/>
              <p:cNvSpPr/>
              <p:nvPr/>
            </p:nvSpPr>
            <p:spPr>
              <a:xfrm>
                <a:off x="2285261" y="3683060"/>
                <a:ext cx="87122" cy="100811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Ellipse 50"/>
              <p:cNvSpPr/>
              <p:nvPr/>
            </p:nvSpPr>
            <p:spPr>
              <a:xfrm>
                <a:off x="2285261" y="3834277"/>
                <a:ext cx="87122" cy="100811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Ellipse 51"/>
              <p:cNvSpPr/>
              <p:nvPr/>
            </p:nvSpPr>
            <p:spPr>
              <a:xfrm>
                <a:off x="2285261" y="3985494"/>
                <a:ext cx="87122" cy="100811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Ellipse 52"/>
              <p:cNvSpPr/>
              <p:nvPr/>
            </p:nvSpPr>
            <p:spPr>
              <a:xfrm>
                <a:off x="2285261" y="4136710"/>
                <a:ext cx="87122" cy="100811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Ellipse 53"/>
              <p:cNvSpPr/>
              <p:nvPr/>
            </p:nvSpPr>
            <p:spPr>
              <a:xfrm>
                <a:off x="2285261" y="4287927"/>
                <a:ext cx="87122" cy="100811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Ellipse 54"/>
              <p:cNvSpPr/>
              <p:nvPr/>
            </p:nvSpPr>
            <p:spPr>
              <a:xfrm>
                <a:off x="2446170" y="3683060"/>
                <a:ext cx="87122" cy="100811"/>
              </a:xfrm>
              <a:prstGeom prst="ellipse">
                <a:avLst/>
              </a:prstGeom>
              <a:solidFill>
                <a:srgbClr val="4F81BD">
                  <a:lumMod val="75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Ellipse 55"/>
              <p:cNvSpPr/>
              <p:nvPr/>
            </p:nvSpPr>
            <p:spPr>
              <a:xfrm>
                <a:off x="2446170" y="3834277"/>
                <a:ext cx="87122" cy="100811"/>
              </a:xfrm>
              <a:prstGeom prst="ellipse">
                <a:avLst/>
              </a:prstGeom>
              <a:solidFill>
                <a:srgbClr val="4F81BD">
                  <a:lumMod val="75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Ellipse 56"/>
              <p:cNvSpPr/>
              <p:nvPr/>
            </p:nvSpPr>
            <p:spPr>
              <a:xfrm>
                <a:off x="2446170" y="3985494"/>
                <a:ext cx="87122" cy="100811"/>
              </a:xfrm>
              <a:prstGeom prst="ellipse">
                <a:avLst/>
              </a:prstGeom>
              <a:solidFill>
                <a:srgbClr val="4F81BD">
                  <a:lumMod val="75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Ellipse 57"/>
              <p:cNvSpPr/>
              <p:nvPr/>
            </p:nvSpPr>
            <p:spPr>
              <a:xfrm>
                <a:off x="2446170" y="4136710"/>
                <a:ext cx="87122" cy="100811"/>
              </a:xfrm>
              <a:prstGeom prst="ellipse">
                <a:avLst/>
              </a:prstGeom>
              <a:solidFill>
                <a:srgbClr val="4F81BD">
                  <a:lumMod val="75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Ellipse 58"/>
              <p:cNvSpPr/>
              <p:nvPr/>
            </p:nvSpPr>
            <p:spPr>
              <a:xfrm>
                <a:off x="2446170" y="4287927"/>
                <a:ext cx="87122" cy="100811"/>
              </a:xfrm>
              <a:prstGeom prst="ellipse">
                <a:avLst/>
              </a:prstGeom>
              <a:solidFill>
                <a:srgbClr val="4F81BD">
                  <a:lumMod val="75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Ellipse 59"/>
              <p:cNvSpPr/>
              <p:nvPr/>
            </p:nvSpPr>
            <p:spPr>
              <a:xfrm>
                <a:off x="2616530" y="3683060"/>
                <a:ext cx="87122" cy="100811"/>
              </a:xfrm>
              <a:prstGeom prst="ellipse">
                <a:avLst/>
              </a:prstGeom>
              <a:solidFill>
                <a:srgbClr val="4F81BD">
                  <a:lumMod val="75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Ellipse 60"/>
              <p:cNvSpPr/>
              <p:nvPr/>
            </p:nvSpPr>
            <p:spPr>
              <a:xfrm>
                <a:off x="2616530" y="3834277"/>
                <a:ext cx="87122" cy="100811"/>
              </a:xfrm>
              <a:prstGeom prst="ellipse">
                <a:avLst/>
              </a:prstGeom>
              <a:solidFill>
                <a:srgbClr val="4F81BD">
                  <a:lumMod val="75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Ellipse 61"/>
              <p:cNvSpPr/>
              <p:nvPr/>
            </p:nvSpPr>
            <p:spPr>
              <a:xfrm>
                <a:off x="2616530" y="3985494"/>
                <a:ext cx="87122" cy="100811"/>
              </a:xfrm>
              <a:prstGeom prst="ellipse">
                <a:avLst/>
              </a:prstGeom>
              <a:solidFill>
                <a:srgbClr val="4F81BD">
                  <a:lumMod val="75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Ellipse 62"/>
              <p:cNvSpPr/>
              <p:nvPr/>
            </p:nvSpPr>
            <p:spPr>
              <a:xfrm>
                <a:off x="2616530" y="4136710"/>
                <a:ext cx="87122" cy="100811"/>
              </a:xfrm>
              <a:prstGeom prst="ellipse">
                <a:avLst/>
              </a:prstGeom>
              <a:solidFill>
                <a:srgbClr val="4F81BD">
                  <a:lumMod val="75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Ellipse 63"/>
              <p:cNvSpPr/>
              <p:nvPr/>
            </p:nvSpPr>
            <p:spPr>
              <a:xfrm>
                <a:off x="2616530" y="4287927"/>
                <a:ext cx="87122" cy="100811"/>
              </a:xfrm>
              <a:prstGeom prst="ellipse">
                <a:avLst/>
              </a:prstGeom>
              <a:solidFill>
                <a:srgbClr val="4F81BD">
                  <a:lumMod val="75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Ellipse 64"/>
              <p:cNvSpPr/>
              <p:nvPr/>
            </p:nvSpPr>
            <p:spPr>
              <a:xfrm>
                <a:off x="2775543" y="3683060"/>
                <a:ext cx="87122" cy="100811"/>
              </a:xfrm>
              <a:prstGeom prst="ellipse">
                <a:avLst/>
              </a:prstGeom>
              <a:solidFill>
                <a:srgbClr val="4F81BD">
                  <a:lumMod val="5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Ellipse 65"/>
              <p:cNvSpPr/>
              <p:nvPr/>
            </p:nvSpPr>
            <p:spPr>
              <a:xfrm>
                <a:off x="2775543" y="3834277"/>
                <a:ext cx="87122" cy="100811"/>
              </a:xfrm>
              <a:prstGeom prst="ellipse">
                <a:avLst/>
              </a:prstGeom>
              <a:solidFill>
                <a:srgbClr val="4F81BD">
                  <a:lumMod val="5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Ellipse 66"/>
              <p:cNvSpPr/>
              <p:nvPr/>
            </p:nvSpPr>
            <p:spPr>
              <a:xfrm>
                <a:off x="2775543" y="3985494"/>
                <a:ext cx="87122" cy="100811"/>
              </a:xfrm>
              <a:prstGeom prst="ellipse">
                <a:avLst/>
              </a:prstGeom>
              <a:solidFill>
                <a:srgbClr val="4F81BD">
                  <a:lumMod val="5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Ellipse 67"/>
              <p:cNvSpPr/>
              <p:nvPr/>
            </p:nvSpPr>
            <p:spPr>
              <a:xfrm>
                <a:off x="2775543" y="4136710"/>
                <a:ext cx="87122" cy="100811"/>
              </a:xfrm>
              <a:prstGeom prst="ellipse">
                <a:avLst/>
              </a:prstGeom>
              <a:solidFill>
                <a:srgbClr val="4F81BD">
                  <a:lumMod val="5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Ellipse 68"/>
              <p:cNvSpPr/>
              <p:nvPr/>
            </p:nvSpPr>
            <p:spPr>
              <a:xfrm>
                <a:off x="2775543" y="4287927"/>
                <a:ext cx="87122" cy="100811"/>
              </a:xfrm>
              <a:prstGeom prst="ellipse">
                <a:avLst/>
              </a:prstGeom>
              <a:solidFill>
                <a:srgbClr val="4F81BD">
                  <a:lumMod val="5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Ellipse 69"/>
              <p:cNvSpPr/>
              <p:nvPr/>
            </p:nvSpPr>
            <p:spPr>
              <a:xfrm>
                <a:off x="2918964" y="3685745"/>
                <a:ext cx="87122" cy="95441"/>
              </a:xfrm>
              <a:prstGeom prst="ellipse">
                <a:avLst/>
              </a:prstGeom>
              <a:solidFill>
                <a:srgbClr val="4F81BD">
                  <a:lumMod val="5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Ellipse 70"/>
              <p:cNvSpPr/>
              <p:nvPr/>
            </p:nvSpPr>
            <p:spPr>
              <a:xfrm>
                <a:off x="2918964" y="3836962"/>
                <a:ext cx="87122" cy="95441"/>
              </a:xfrm>
              <a:prstGeom prst="ellipse">
                <a:avLst/>
              </a:prstGeom>
              <a:solidFill>
                <a:srgbClr val="4F81BD">
                  <a:lumMod val="5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Ellipse 71"/>
              <p:cNvSpPr/>
              <p:nvPr/>
            </p:nvSpPr>
            <p:spPr>
              <a:xfrm>
                <a:off x="2918964" y="3988179"/>
                <a:ext cx="87122" cy="95441"/>
              </a:xfrm>
              <a:prstGeom prst="ellipse">
                <a:avLst/>
              </a:prstGeom>
              <a:solidFill>
                <a:srgbClr val="4F81BD">
                  <a:lumMod val="5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Ellipse 72"/>
              <p:cNvSpPr/>
              <p:nvPr/>
            </p:nvSpPr>
            <p:spPr>
              <a:xfrm>
                <a:off x="2918964" y="4139395"/>
                <a:ext cx="87122" cy="95441"/>
              </a:xfrm>
              <a:prstGeom prst="ellipse">
                <a:avLst/>
              </a:prstGeom>
              <a:solidFill>
                <a:srgbClr val="4F81BD">
                  <a:lumMod val="5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Ellipse 73"/>
              <p:cNvSpPr/>
              <p:nvPr/>
            </p:nvSpPr>
            <p:spPr>
              <a:xfrm>
                <a:off x="2918964" y="4290612"/>
                <a:ext cx="87122" cy="95441"/>
              </a:xfrm>
              <a:prstGeom prst="ellipse">
                <a:avLst/>
              </a:prstGeom>
              <a:solidFill>
                <a:srgbClr val="4F81BD">
                  <a:lumMod val="5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Ellipse 74"/>
              <p:cNvSpPr/>
              <p:nvPr/>
            </p:nvSpPr>
            <p:spPr>
              <a:xfrm>
                <a:off x="3080141" y="3689728"/>
                <a:ext cx="87122" cy="95441"/>
              </a:xfrm>
              <a:prstGeom prst="ellipse">
                <a:avLst/>
              </a:prstGeom>
              <a:solidFill>
                <a:srgbClr val="4F81BD">
                  <a:lumMod val="50000"/>
                </a:srgbClr>
              </a:solidFill>
              <a:ln w="25400" cap="flat" cmpd="sng" algn="ctr">
                <a:solidFill>
                  <a:srgbClr val="4F81BD">
                    <a:lumMod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Ellipse 75"/>
              <p:cNvSpPr/>
              <p:nvPr/>
            </p:nvSpPr>
            <p:spPr>
              <a:xfrm>
                <a:off x="3080141" y="3840945"/>
                <a:ext cx="87122" cy="95441"/>
              </a:xfrm>
              <a:prstGeom prst="ellipse">
                <a:avLst/>
              </a:prstGeom>
              <a:solidFill>
                <a:srgbClr val="4F81BD">
                  <a:lumMod val="50000"/>
                </a:srgbClr>
              </a:solidFill>
              <a:ln w="25400" cap="flat" cmpd="sng" algn="ctr">
                <a:solidFill>
                  <a:srgbClr val="4F81BD">
                    <a:lumMod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Ellipse 76"/>
              <p:cNvSpPr/>
              <p:nvPr/>
            </p:nvSpPr>
            <p:spPr>
              <a:xfrm>
                <a:off x="3080141" y="3992161"/>
                <a:ext cx="87122" cy="95441"/>
              </a:xfrm>
              <a:prstGeom prst="ellipse">
                <a:avLst/>
              </a:prstGeom>
              <a:solidFill>
                <a:srgbClr val="4F81BD">
                  <a:lumMod val="50000"/>
                </a:srgbClr>
              </a:solidFill>
              <a:ln w="25400" cap="flat" cmpd="sng" algn="ctr">
                <a:solidFill>
                  <a:srgbClr val="4F81BD">
                    <a:lumMod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Ellipse 77"/>
              <p:cNvSpPr/>
              <p:nvPr/>
            </p:nvSpPr>
            <p:spPr>
              <a:xfrm>
                <a:off x="3080141" y="4143378"/>
                <a:ext cx="87122" cy="95441"/>
              </a:xfrm>
              <a:prstGeom prst="ellipse">
                <a:avLst/>
              </a:prstGeom>
              <a:solidFill>
                <a:srgbClr val="4F81BD">
                  <a:lumMod val="50000"/>
                </a:srgbClr>
              </a:solidFill>
              <a:ln w="25400" cap="flat" cmpd="sng" algn="ctr">
                <a:solidFill>
                  <a:srgbClr val="4F81BD">
                    <a:lumMod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Ellipse 78"/>
              <p:cNvSpPr/>
              <p:nvPr/>
            </p:nvSpPr>
            <p:spPr>
              <a:xfrm>
                <a:off x="3080141" y="4294595"/>
                <a:ext cx="87122" cy="95441"/>
              </a:xfrm>
              <a:prstGeom prst="ellipse">
                <a:avLst/>
              </a:prstGeom>
              <a:solidFill>
                <a:srgbClr val="4F81BD">
                  <a:lumMod val="50000"/>
                </a:srgbClr>
              </a:solidFill>
              <a:ln w="25400" cap="flat" cmpd="sng" algn="ctr">
                <a:solidFill>
                  <a:srgbClr val="4F81BD">
                    <a:lumMod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Ellipse 79"/>
              <p:cNvSpPr/>
              <p:nvPr/>
            </p:nvSpPr>
            <p:spPr>
              <a:xfrm>
                <a:off x="3221397" y="3683060"/>
                <a:ext cx="87122" cy="100811"/>
              </a:xfrm>
              <a:prstGeom prst="ellipse">
                <a:avLst/>
              </a:prstGeom>
              <a:solidFill>
                <a:srgbClr val="4F81BD">
                  <a:lumMod val="50000"/>
                </a:srgbClr>
              </a:solidFill>
              <a:ln w="25400" cap="flat" cmpd="sng" algn="ctr">
                <a:solidFill>
                  <a:srgbClr val="4F81BD">
                    <a:lumMod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Ellipse 80"/>
              <p:cNvSpPr/>
              <p:nvPr/>
            </p:nvSpPr>
            <p:spPr>
              <a:xfrm>
                <a:off x="3221397" y="3834277"/>
                <a:ext cx="87122" cy="100811"/>
              </a:xfrm>
              <a:prstGeom prst="ellipse">
                <a:avLst/>
              </a:prstGeom>
              <a:solidFill>
                <a:srgbClr val="4F81BD">
                  <a:lumMod val="50000"/>
                </a:srgbClr>
              </a:solidFill>
              <a:ln w="25400" cap="flat" cmpd="sng" algn="ctr">
                <a:solidFill>
                  <a:srgbClr val="4F81BD">
                    <a:lumMod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Ellipse 81"/>
              <p:cNvSpPr/>
              <p:nvPr/>
            </p:nvSpPr>
            <p:spPr>
              <a:xfrm>
                <a:off x="3221397" y="3985494"/>
                <a:ext cx="87122" cy="100811"/>
              </a:xfrm>
              <a:prstGeom prst="ellipse">
                <a:avLst/>
              </a:prstGeom>
              <a:solidFill>
                <a:srgbClr val="4F81BD">
                  <a:lumMod val="50000"/>
                </a:srgbClr>
              </a:solidFill>
              <a:ln w="25400" cap="flat" cmpd="sng" algn="ctr">
                <a:solidFill>
                  <a:srgbClr val="4F81BD">
                    <a:lumMod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Ellipse 82"/>
              <p:cNvSpPr/>
              <p:nvPr/>
            </p:nvSpPr>
            <p:spPr>
              <a:xfrm>
                <a:off x="3221397" y="4136710"/>
                <a:ext cx="87122" cy="100811"/>
              </a:xfrm>
              <a:prstGeom prst="ellipse">
                <a:avLst/>
              </a:prstGeom>
              <a:solidFill>
                <a:srgbClr val="4F81BD">
                  <a:lumMod val="50000"/>
                </a:srgbClr>
              </a:solidFill>
              <a:ln w="25400" cap="flat" cmpd="sng" algn="ctr">
                <a:solidFill>
                  <a:srgbClr val="4F81BD">
                    <a:lumMod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Ellipse 83"/>
              <p:cNvSpPr/>
              <p:nvPr/>
            </p:nvSpPr>
            <p:spPr>
              <a:xfrm>
                <a:off x="3221397" y="4287927"/>
                <a:ext cx="87122" cy="100811"/>
              </a:xfrm>
              <a:prstGeom prst="ellipse">
                <a:avLst/>
              </a:prstGeom>
              <a:solidFill>
                <a:srgbClr val="4F81BD">
                  <a:lumMod val="50000"/>
                </a:srgbClr>
              </a:solidFill>
              <a:ln w="25400" cap="flat" cmpd="sng" algn="ctr">
                <a:solidFill>
                  <a:srgbClr val="4F81BD">
                    <a:lumMod val="50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Ellipse 84"/>
              <p:cNvSpPr/>
              <p:nvPr/>
            </p:nvSpPr>
            <p:spPr>
              <a:xfrm>
                <a:off x="3364817" y="3685745"/>
                <a:ext cx="87122" cy="95441"/>
              </a:xfrm>
              <a:prstGeom prst="ellipse">
                <a:avLst/>
              </a:prstGeom>
              <a:solidFill>
                <a:srgbClr val="1F497D">
                  <a:lumMod val="75000"/>
                </a:srgbClr>
              </a:solidFill>
              <a:ln w="25400" cap="flat" cmpd="sng" algn="ctr">
                <a:solidFill>
                  <a:srgbClr val="1F497D">
                    <a:lumMod val="75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Ellipse 85"/>
              <p:cNvSpPr/>
              <p:nvPr/>
            </p:nvSpPr>
            <p:spPr>
              <a:xfrm>
                <a:off x="3364817" y="3836962"/>
                <a:ext cx="87122" cy="95441"/>
              </a:xfrm>
              <a:prstGeom prst="ellipse">
                <a:avLst/>
              </a:prstGeom>
              <a:solidFill>
                <a:srgbClr val="1F497D">
                  <a:lumMod val="75000"/>
                </a:srgbClr>
              </a:solidFill>
              <a:ln w="25400" cap="flat" cmpd="sng" algn="ctr">
                <a:solidFill>
                  <a:srgbClr val="1F497D">
                    <a:lumMod val="75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Ellipse 86"/>
              <p:cNvSpPr/>
              <p:nvPr/>
            </p:nvSpPr>
            <p:spPr>
              <a:xfrm>
                <a:off x="3364817" y="3988179"/>
                <a:ext cx="87122" cy="95441"/>
              </a:xfrm>
              <a:prstGeom prst="ellipse">
                <a:avLst/>
              </a:prstGeom>
              <a:solidFill>
                <a:srgbClr val="1F497D">
                  <a:lumMod val="75000"/>
                </a:srgbClr>
              </a:solidFill>
              <a:ln w="25400" cap="flat" cmpd="sng" algn="ctr">
                <a:solidFill>
                  <a:srgbClr val="1F497D">
                    <a:lumMod val="75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Ellipse 87"/>
              <p:cNvSpPr/>
              <p:nvPr/>
            </p:nvSpPr>
            <p:spPr>
              <a:xfrm>
                <a:off x="3364817" y="4139395"/>
                <a:ext cx="87122" cy="95441"/>
              </a:xfrm>
              <a:prstGeom prst="ellipse">
                <a:avLst/>
              </a:prstGeom>
              <a:solidFill>
                <a:srgbClr val="1F497D">
                  <a:lumMod val="75000"/>
                </a:srgbClr>
              </a:solidFill>
              <a:ln w="25400" cap="flat" cmpd="sng" algn="ctr">
                <a:solidFill>
                  <a:srgbClr val="1F497D">
                    <a:lumMod val="75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Ellipse 88"/>
              <p:cNvSpPr/>
              <p:nvPr/>
            </p:nvSpPr>
            <p:spPr>
              <a:xfrm>
                <a:off x="3364817" y="4290612"/>
                <a:ext cx="87122" cy="95441"/>
              </a:xfrm>
              <a:prstGeom prst="ellipse">
                <a:avLst/>
              </a:prstGeom>
              <a:solidFill>
                <a:srgbClr val="1F497D">
                  <a:lumMod val="75000"/>
                </a:srgbClr>
              </a:solidFill>
              <a:ln w="25400" cap="flat" cmpd="sng" algn="ctr">
                <a:solidFill>
                  <a:srgbClr val="1F497D">
                    <a:lumMod val="75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Ellipse 89"/>
              <p:cNvSpPr/>
              <p:nvPr/>
            </p:nvSpPr>
            <p:spPr>
              <a:xfrm>
                <a:off x="3525995" y="3689728"/>
                <a:ext cx="87122" cy="95441"/>
              </a:xfrm>
              <a:prstGeom prst="ellipse">
                <a:avLst/>
              </a:prstGeom>
              <a:solidFill>
                <a:srgbClr val="1F497D">
                  <a:lumMod val="75000"/>
                </a:srgbClr>
              </a:solidFill>
              <a:ln w="25400" cap="flat" cmpd="sng" algn="ctr">
                <a:solidFill>
                  <a:srgbClr val="1F497D">
                    <a:lumMod val="75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Ellipse 90"/>
              <p:cNvSpPr/>
              <p:nvPr/>
            </p:nvSpPr>
            <p:spPr>
              <a:xfrm>
                <a:off x="3525995" y="3840945"/>
                <a:ext cx="87122" cy="95441"/>
              </a:xfrm>
              <a:prstGeom prst="ellipse">
                <a:avLst/>
              </a:prstGeom>
              <a:solidFill>
                <a:srgbClr val="1F497D">
                  <a:lumMod val="75000"/>
                </a:srgbClr>
              </a:solidFill>
              <a:ln w="25400" cap="flat" cmpd="sng" algn="ctr">
                <a:solidFill>
                  <a:srgbClr val="1F497D">
                    <a:lumMod val="75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Ellipse 91"/>
              <p:cNvSpPr/>
              <p:nvPr/>
            </p:nvSpPr>
            <p:spPr>
              <a:xfrm>
                <a:off x="3525995" y="3992161"/>
                <a:ext cx="87122" cy="95441"/>
              </a:xfrm>
              <a:prstGeom prst="ellipse">
                <a:avLst/>
              </a:prstGeom>
              <a:solidFill>
                <a:srgbClr val="1F497D">
                  <a:lumMod val="75000"/>
                </a:srgbClr>
              </a:solidFill>
              <a:ln w="25400" cap="flat" cmpd="sng" algn="ctr">
                <a:solidFill>
                  <a:srgbClr val="1F497D">
                    <a:lumMod val="75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Ellipse 92"/>
              <p:cNvSpPr/>
              <p:nvPr/>
            </p:nvSpPr>
            <p:spPr>
              <a:xfrm>
                <a:off x="3525995" y="4143378"/>
                <a:ext cx="87122" cy="95441"/>
              </a:xfrm>
              <a:prstGeom prst="ellipse">
                <a:avLst/>
              </a:prstGeom>
              <a:solidFill>
                <a:srgbClr val="1F497D">
                  <a:lumMod val="75000"/>
                </a:srgbClr>
              </a:solidFill>
              <a:ln w="25400" cap="flat" cmpd="sng" algn="ctr">
                <a:solidFill>
                  <a:srgbClr val="1F497D">
                    <a:lumMod val="75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Ellipse 93"/>
              <p:cNvSpPr/>
              <p:nvPr/>
            </p:nvSpPr>
            <p:spPr>
              <a:xfrm>
                <a:off x="3525995" y="4294595"/>
                <a:ext cx="87122" cy="95441"/>
              </a:xfrm>
              <a:prstGeom prst="ellipse">
                <a:avLst/>
              </a:prstGeom>
              <a:solidFill>
                <a:srgbClr val="1F497D">
                  <a:lumMod val="75000"/>
                </a:srgbClr>
              </a:solidFill>
              <a:ln w="25400" cap="flat" cmpd="sng" algn="ctr">
                <a:solidFill>
                  <a:srgbClr val="1F497D">
                    <a:lumMod val="75000"/>
                  </a:srgbClr>
                </a:solidFill>
                <a:prstDash val="solid"/>
              </a:ln>
              <a:effectLst/>
            </p:spPr>
            <p:txBody>
              <a:bodyPr lIns="128016" tIns="64008" rIns="128016" bIns="64008" spcCol="0" rtlCol="0" anchor="ctr"/>
              <a:lstStyle/>
              <a:p>
                <a:pPr marL="0" marR="0" lvl="0" indent="0" algn="ctr" defTabSz="12801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" name="ZoneTexte 28"/>
            <p:cNvSpPr txBox="1"/>
            <p:nvPr/>
          </p:nvSpPr>
          <p:spPr>
            <a:xfrm>
              <a:off x="1245145" y="2108598"/>
              <a:ext cx="24604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Vitesse des électrons ≈ c</a:t>
              </a:r>
              <a:endParaRPr lang="fr-FR" sz="1600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198588" y="3715296"/>
              <a:ext cx="2161588" cy="1114151"/>
            </a:xfrm>
            <a:prstGeom prst="rect">
              <a:avLst/>
            </a:prstGeom>
            <a:noFill/>
          </p:spPr>
          <p:txBody>
            <a:bodyPr wrap="square" lIns="128016" tIns="64008" rIns="128016" bIns="64008" rtlCol="0">
              <a:spAutoFit/>
            </a:bodyPr>
            <a:lstStyle/>
            <a:p>
              <a:pPr algn="ctr"/>
              <a:r>
                <a:rPr lang="fr-FR" sz="1600" dirty="0" smtClean="0"/>
                <a:t>Electrons </a:t>
              </a:r>
              <a:r>
                <a:rPr lang="fr-FR" sz="1600" dirty="0"/>
                <a:t>moins énergétiques </a:t>
              </a:r>
            </a:p>
            <a:p>
              <a:pPr algn="ctr"/>
              <a:r>
                <a:rPr lang="fr-FR" sz="1600" dirty="0"/>
                <a:t>(</a:t>
              </a:r>
              <a:r>
                <a:rPr lang="fr-FR" sz="1600" dirty="0">
                  <a:sym typeface="Wingdings" pitchFamily="2" charset="2"/>
                </a:rPr>
                <a:t> moins </a:t>
              </a:r>
              <a:r>
                <a:rPr lang="fr-FR" sz="1600" dirty="0" smtClean="0">
                  <a:sym typeface="Wingdings" pitchFamily="2" charset="2"/>
                </a:rPr>
                <a:t>lourds</a:t>
              </a:r>
              <a:r>
                <a:rPr lang="fr-FR" sz="1600" dirty="0">
                  <a:sym typeface="Wingdings" pitchFamily="2" charset="2"/>
                </a:rPr>
                <a:t>)</a:t>
              </a:r>
            </a:p>
            <a:p>
              <a:pPr algn="ctr"/>
              <a:r>
                <a:rPr lang="fr-FR" sz="1600" b="1" dirty="0">
                  <a:solidFill>
                    <a:srgbClr val="FF0000"/>
                  </a:solidFill>
                  <a:sym typeface="Wingdings" pitchFamily="2" charset="2"/>
                </a:rPr>
                <a:t>EN RETARD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2609967" y="3715539"/>
              <a:ext cx="2291768" cy="1114151"/>
            </a:xfrm>
            <a:prstGeom prst="rect">
              <a:avLst/>
            </a:prstGeom>
            <a:noFill/>
          </p:spPr>
          <p:txBody>
            <a:bodyPr wrap="square" lIns="128016" tIns="64008" rIns="128016" bIns="64008" rtlCol="0">
              <a:spAutoFit/>
            </a:bodyPr>
            <a:lstStyle/>
            <a:p>
              <a:pPr algn="ctr"/>
              <a:r>
                <a:rPr lang="fr-FR" sz="1600" dirty="0" smtClean="0"/>
                <a:t>Electrons plus </a:t>
              </a:r>
              <a:r>
                <a:rPr lang="fr-FR" sz="1600" dirty="0"/>
                <a:t>énergétiques </a:t>
              </a:r>
            </a:p>
            <a:p>
              <a:pPr algn="ctr"/>
              <a:r>
                <a:rPr lang="fr-FR" sz="1600" dirty="0"/>
                <a:t>(</a:t>
              </a:r>
              <a:r>
                <a:rPr lang="fr-FR" sz="1600" dirty="0">
                  <a:sym typeface="Wingdings" pitchFamily="2" charset="2"/>
                </a:rPr>
                <a:t> </a:t>
              </a:r>
              <a:r>
                <a:rPr lang="fr-FR" sz="1600" dirty="0" smtClean="0">
                  <a:sym typeface="Wingdings" pitchFamily="2" charset="2"/>
                </a:rPr>
                <a:t>plus lourds</a:t>
              </a:r>
              <a:r>
                <a:rPr lang="fr-FR" sz="1600" dirty="0">
                  <a:sym typeface="Wingdings" pitchFamily="2" charset="2"/>
                </a:rPr>
                <a:t>)</a:t>
              </a:r>
            </a:p>
            <a:p>
              <a:pPr algn="ctr"/>
              <a:r>
                <a:rPr lang="fr-FR" sz="1600" b="1" dirty="0">
                  <a:solidFill>
                    <a:srgbClr val="FF0000"/>
                  </a:solidFill>
                  <a:sym typeface="Wingdings" pitchFamily="2" charset="2"/>
                </a:rPr>
                <a:t>EN </a:t>
              </a:r>
              <a:r>
                <a:rPr lang="fr-FR" sz="1600" b="1" dirty="0" smtClean="0">
                  <a:solidFill>
                    <a:srgbClr val="FF0000"/>
                  </a:solidFill>
                  <a:sym typeface="Wingdings" pitchFamily="2" charset="2"/>
                </a:rPr>
                <a:t>AVANCE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2" name="Connecteur droit avec flèche 31"/>
            <p:cNvCxnSpPr/>
            <p:nvPr/>
          </p:nvCxnSpPr>
          <p:spPr>
            <a:xfrm>
              <a:off x="1164073" y="2462531"/>
              <a:ext cx="2749216" cy="15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en angle 32"/>
            <p:cNvCxnSpPr>
              <a:stCxn id="30" idx="0"/>
              <a:endCxn id="44" idx="4"/>
            </p:cNvCxnSpPr>
            <p:nvPr/>
          </p:nvCxnSpPr>
          <p:spPr>
            <a:xfrm rot="5400000" flipH="1" flipV="1">
              <a:off x="1333236" y="3239720"/>
              <a:ext cx="421722" cy="529431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99CC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en angle 33"/>
            <p:cNvCxnSpPr>
              <a:stCxn id="31" idx="0"/>
              <a:endCxn id="89" idx="4"/>
            </p:cNvCxnSpPr>
            <p:nvPr/>
          </p:nvCxnSpPr>
          <p:spPr>
            <a:xfrm rot="16200000" flipV="1">
              <a:off x="3268907" y="3228595"/>
              <a:ext cx="427335" cy="546554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ZoneTexte 94"/>
          <p:cNvSpPr txBox="1"/>
          <p:nvPr/>
        </p:nvSpPr>
        <p:spPr>
          <a:xfrm>
            <a:off x="8456910" y="2775663"/>
            <a:ext cx="2813591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En sortie du compresseur</a:t>
            </a:r>
            <a:endParaRPr lang="fr-FR" dirty="0"/>
          </a:p>
        </p:txBody>
      </p:sp>
      <p:sp>
        <p:nvSpPr>
          <p:cNvPr id="96" name="ZoneTexte 95"/>
          <p:cNvSpPr txBox="1"/>
          <p:nvPr/>
        </p:nvSpPr>
        <p:spPr>
          <a:xfrm>
            <a:off x="1055277" y="2775663"/>
            <a:ext cx="2903359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En entrée du compresseur</a:t>
            </a:r>
            <a:endParaRPr lang="fr-FR" dirty="0"/>
          </a:p>
        </p:txBody>
      </p:sp>
      <p:sp>
        <p:nvSpPr>
          <p:cNvPr id="97" name="Ellipse 96"/>
          <p:cNvSpPr/>
          <p:nvPr/>
        </p:nvSpPr>
        <p:spPr>
          <a:xfrm>
            <a:off x="9552458" y="3765237"/>
            <a:ext cx="87122" cy="100811"/>
          </a:xfrm>
          <a:prstGeom prst="ellipse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Ellipse 97"/>
          <p:cNvSpPr/>
          <p:nvPr/>
        </p:nvSpPr>
        <p:spPr>
          <a:xfrm>
            <a:off x="9552458" y="3916454"/>
            <a:ext cx="87122" cy="100811"/>
          </a:xfrm>
          <a:prstGeom prst="ellipse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Ellipse 98"/>
          <p:cNvSpPr/>
          <p:nvPr/>
        </p:nvSpPr>
        <p:spPr>
          <a:xfrm>
            <a:off x="9552458" y="4067671"/>
            <a:ext cx="87122" cy="100811"/>
          </a:xfrm>
          <a:prstGeom prst="ellipse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Ellipse 99"/>
          <p:cNvSpPr/>
          <p:nvPr/>
        </p:nvSpPr>
        <p:spPr>
          <a:xfrm>
            <a:off x="9552458" y="4218887"/>
            <a:ext cx="87122" cy="100811"/>
          </a:xfrm>
          <a:prstGeom prst="ellipse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Ellipse 100"/>
          <p:cNvSpPr/>
          <p:nvPr/>
        </p:nvSpPr>
        <p:spPr>
          <a:xfrm>
            <a:off x="9552458" y="4370104"/>
            <a:ext cx="87122" cy="100811"/>
          </a:xfrm>
          <a:prstGeom prst="ellipse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Ellipse 101"/>
          <p:cNvSpPr/>
          <p:nvPr/>
        </p:nvSpPr>
        <p:spPr>
          <a:xfrm>
            <a:off x="9572811" y="3761254"/>
            <a:ext cx="87122" cy="100811"/>
          </a:xfrm>
          <a:prstGeom prst="ellipse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Ellipse 102"/>
          <p:cNvSpPr/>
          <p:nvPr/>
        </p:nvSpPr>
        <p:spPr>
          <a:xfrm>
            <a:off x="9572811" y="3912471"/>
            <a:ext cx="87122" cy="100811"/>
          </a:xfrm>
          <a:prstGeom prst="ellipse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Ellipse 103"/>
          <p:cNvSpPr/>
          <p:nvPr/>
        </p:nvSpPr>
        <p:spPr>
          <a:xfrm>
            <a:off x="9572811" y="4063688"/>
            <a:ext cx="87122" cy="100811"/>
          </a:xfrm>
          <a:prstGeom prst="ellipse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Ellipse 104"/>
          <p:cNvSpPr/>
          <p:nvPr/>
        </p:nvSpPr>
        <p:spPr>
          <a:xfrm>
            <a:off x="9572811" y="4214904"/>
            <a:ext cx="87122" cy="100811"/>
          </a:xfrm>
          <a:prstGeom prst="ellipse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Ellipse 105"/>
          <p:cNvSpPr/>
          <p:nvPr/>
        </p:nvSpPr>
        <p:spPr>
          <a:xfrm>
            <a:off x="9572811" y="4366121"/>
            <a:ext cx="87122" cy="100811"/>
          </a:xfrm>
          <a:prstGeom prst="ellipse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Ellipse 106"/>
          <p:cNvSpPr/>
          <p:nvPr/>
        </p:nvSpPr>
        <p:spPr>
          <a:xfrm>
            <a:off x="9619393" y="3761254"/>
            <a:ext cx="87122" cy="100811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Ellipse 107"/>
          <p:cNvSpPr/>
          <p:nvPr/>
        </p:nvSpPr>
        <p:spPr>
          <a:xfrm>
            <a:off x="9619393" y="3912471"/>
            <a:ext cx="87122" cy="100811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Ellipse 108"/>
          <p:cNvSpPr/>
          <p:nvPr/>
        </p:nvSpPr>
        <p:spPr>
          <a:xfrm>
            <a:off x="9619393" y="4063688"/>
            <a:ext cx="87122" cy="100811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Ellipse 109"/>
          <p:cNvSpPr/>
          <p:nvPr/>
        </p:nvSpPr>
        <p:spPr>
          <a:xfrm>
            <a:off x="9619393" y="4214904"/>
            <a:ext cx="87122" cy="100811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Ellipse 110"/>
          <p:cNvSpPr/>
          <p:nvPr/>
        </p:nvSpPr>
        <p:spPr>
          <a:xfrm>
            <a:off x="9619393" y="4366121"/>
            <a:ext cx="87122" cy="100811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Ellipse 111"/>
          <p:cNvSpPr/>
          <p:nvPr/>
        </p:nvSpPr>
        <p:spPr>
          <a:xfrm>
            <a:off x="9646676" y="3758569"/>
            <a:ext cx="87122" cy="100811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Ellipse 112"/>
          <p:cNvSpPr/>
          <p:nvPr/>
        </p:nvSpPr>
        <p:spPr>
          <a:xfrm>
            <a:off x="9646676" y="3909786"/>
            <a:ext cx="87122" cy="100811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Ellipse 113"/>
          <p:cNvSpPr/>
          <p:nvPr/>
        </p:nvSpPr>
        <p:spPr>
          <a:xfrm>
            <a:off x="9646676" y="4061002"/>
            <a:ext cx="87122" cy="100811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Ellipse 114"/>
          <p:cNvSpPr/>
          <p:nvPr/>
        </p:nvSpPr>
        <p:spPr>
          <a:xfrm>
            <a:off x="9646676" y="4212219"/>
            <a:ext cx="87122" cy="100811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Ellipse 115"/>
          <p:cNvSpPr/>
          <p:nvPr/>
        </p:nvSpPr>
        <p:spPr>
          <a:xfrm>
            <a:off x="9646676" y="4363436"/>
            <a:ext cx="87122" cy="100811"/>
          </a:xfrm>
          <a:prstGeom prst="ellipse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Ellipse 116"/>
          <p:cNvSpPr/>
          <p:nvPr/>
        </p:nvSpPr>
        <p:spPr>
          <a:xfrm>
            <a:off x="9693646" y="3758569"/>
            <a:ext cx="87122" cy="100811"/>
          </a:xfrm>
          <a:prstGeom prst="ellipse">
            <a:avLst/>
          </a:prstGeom>
          <a:solidFill>
            <a:srgbClr val="4F81BD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Ellipse 117"/>
          <p:cNvSpPr/>
          <p:nvPr/>
        </p:nvSpPr>
        <p:spPr>
          <a:xfrm>
            <a:off x="9693646" y="3909786"/>
            <a:ext cx="87122" cy="100811"/>
          </a:xfrm>
          <a:prstGeom prst="ellipse">
            <a:avLst/>
          </a:prstGeom>
          <a:solidFill>
            <a:srgbClr val="4F81BD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Ellipse 118"/>
          <p:cNvSpPr/>
          <p:nvPr/>
        </p:nvSpPr>
        <p:spPr>
          <a:xfrm>
            <a:off x="9693646" y="4061002"/>
            <a:ext cx="87122" cy="100811"/>
          </a:xfrm>
          <a:prstGeom prst="ellipse">
            <a:avLst/>
          </a:prstGeom>
          <a:solidFill>
            <a:srgbClr val="4F81BD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Ellipse 119"/>
          <p:cNvSpPr/>
          <p:nvPr/>
        </p:nvSpPr>
        <p:spPr>
          <a:xfrm>
            <a:off x="9693646" y="4212219"/>
            <a:ext cx="87122" cy="100811"/>
          </a:xfrm>
          <a:prstGeom prst="ellipse">
            <a:avLst/>
          </a:prstGeom>
          <a:solidFill>
            <a:srgbClr val="4F81BD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Ellipse 120"/>
          <p:cNvSpPr/>
          <p:nvPr/>
        </p:nvSpPr>
        <p:spPr>
          <a:xfrm>
            <a:off x="9693646" y="4363436"/>
            <a:ext cx="87122" cy="100811"/>
          </a:xfrm>
          <a:prstGeom prst="ellipse">
            <a:avLst/>
          </a:prstGeom>
          <a:solidFill>
            <a:srgbClr val="4F81BD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Ellipse 121"/>
          <p:cNvSpPr/>
          <p:nvPr/>
        </p:nvSpPr>
        <p:spPr>
          <a:xfrm>
            <a:off x="9731483" y="3745025"/>
            <a:ext cx="87122" cy="100811"/>
          </a:xfrm>
          <a:prstGeom prst="ellipse">
            <a:avLst/>
          </a:prstGeom>
          <a:solidFill>
            <a:srgbClr val="4F81BD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Ellipse 122"/>
          <p:cNvSpPr/>
          <p:nvPr/>
        </p:nvSpPr>
        <p:spPr>
          <a:xfrm>
            <a:off x="9731483" y="3896242"/>
            <a:ext cx="87122" cy="100811"/>
          </a:xfrm>
          <a:prstGeom prst="ellipse">
            <a:avLst/>
          </a:prstGeom>
          <a:solidFill>
            <a:srgbClr val="4F81BD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Ellipse 123"/>
          <p:cNvSpPr/>
          <p:nvPr/>
        </p:nvSpPr>
        <p:spPr>
          <a:xfrm>
            <a:off x="9731483" y="4047459"/>
            <a:ext cx="87122" cy="100811"/>
          </a:xfrm>
          <a:prstGeom prst="ellipse">
            <a:avLst/>
          </a:prstGeom>
          <a:solidFill>
            <a:srgbClr val="4F81BD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Ellipse 124"/>
          <p:cNvSpPr/>
          <p:nvPr/>
        </p:nvSpPr>
        <p:spPr>
          <a:xfrm>
            <a:off x="9731483" y="4198676"/>
            <a:ext cx="87122" cy="100811"/>
          </a:xfrm>
          <a:prstGeom prst="ellipse">
            <a:avLst/>
          </a:prstGeom>
          <a:solidFill>
            <a:srgbClr val="4F81BD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Ellipse 125"/>
          <p:cNvSpPr/>
          <p:nvPr/>
        </p:nvSpPr>
        <p:spPr>
          <a:xfrm>
            <a:off x="9731483" y="4349892"/>
            <a:ext cx="87122" cy="100811"/>
          </a:xfrm>
          <a:prstGeom prst="ellipse">
            <a:avLst/>
          </a:prstGeom>
          <a:solidFill>
            <a:srgbClr val="4F81BD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Ellipse 126"/>
          <p:cNvSpPr/>
          <p:nvPr/>
        </p:nvSpPr>
        <p:spPr>
          <a:xfrm>
            <a:off x="9785888" y="3745025"/>
            <a:ext cx="87122" cy="100811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Ellipse 127"/>
          <p:cNvSpPr/>
          <p:nvPr/>
        </p:nvSpPr>
        <p:spPr>
          <a:xfrm>
            <a:off x="9785888" y="3896242"/>
            <a:ext cx="87122" cy="100811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Ellipse 128"/>
          <p:cNvSpPr/>
          <p:nvPr/>
        </p:nvSpPr>
        <p:spPr>
          <a:xfrm>
            <a:off x="9785888" y="4047459"/>
            <a:ext cx="87122" cy="100811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Ellipse 129"/>
          <p:cNvSpPr/>
          <p:nvPr/>
        </p:nvSpPr>
        <p:spPr>
          <a:xfrm>
            <a:off x="9785888" y="4198676"/>
            <a:ext cx="87122" cy="100811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Ellipse 130"/>
          <p:cNvSpPr/>
          <p:nvPr/>
        </p:nvSpPr>
        <p:spPr>
          <a:xfrm>
            <a:off x="9785888" y="4349892"/>
            <a:ext cx="87122" cy="100811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Ellipse 131"/>
          <p:cNvSpPr/>
          <p:nvPr/>
        </p:nvSpPr>
        <p:spPr>
          <a:xfrm>
            <a:off x="9848765" y="3753832"/>
            <a:ext cx="87122" cy="95441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Ellipse 132"/>
          <p:cNvSpPr/>
          <p:nvPr/>
        </p:nvSpPr>
        <p:spPr>
          <a:xfrm>
            <a:off x="9848765" y="3905049"/>
            <a:ext cx="87122" cy="95441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Ellipse 133"/>
          <p:cNvSpPr/>
          <p:nvPr/>
        </p:nvSpPr>
        <p:spPr>
          <a:xfrm>
            <a:off x="9848765" y="4056266"/>
            <a:ext cx="87122" cy="95441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Ellipse 134"/>
          <p:cNvSpPr/>
          <p:nvPr/>
        </p:nvSpPr>
        <p:spPr>
          <a:xfrm>
            <a:off x="9848765" y="4207483"/>
            <a:ext cx="87122" cy="95441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Ellipse 135"/>
          <p:cNvSpPr/>
          <p:nvPr/>
        </p:nvSpPr>
        <p:spPr>
          <a:xfrm>
            <a:off x="9848765" y="4358700"/>
            <a:ext cx="87122" cy="95441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Ellipse 136"/>
          <p:cNvSpPr/>
          <p:nvPr/>
        </p:nvSpPr>
        <p:spPr>
          <a:xfrm>
            <a:off x="9887549" y="3757815"/>
            <a:ext cx="87122" cy="95441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Ellipse 137"/>
          <p:cNvSpPr/>
          <p:nvPr/>
        </p:nvSpPr>
        <p:spPr>
          <a:xfrm>
            <a:off x="9887549" y="3909032"/>
            <a:ext cx="87122" cy="95441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Ellipse 138"/>
          <p:cNvSpPr/>
          <p:nvPr/>
        </p:nvSpPr>
        <p:spPr>
          <a:xfrm>
            <a:off x="9887549" y="4060249"/>
            <a:ext cx="87122" cy="95441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Ellipse 139"/>
          <p:cNvSpPr/>
          <p:nvPr/>
        </p:nvSpPr>
        <p:spPr>
          <a:xfrm>
            <a:off x="9887549" y="4211466"/>
            <a:ext cx="87122" cy="95441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Ellipse 140"/>
          <p:cNvSpPr/>
          <p:nvPr/>
        </p:nvSpPr>
        <p:spPr>
          <a:xfrm>
            <a:off x="9887549" y="4362682"/>
            <a:ext cx="87122" cy="95441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Ellipse 141"/>
          <p:cNvSpPr/>
          <p:nvPr/>
        </p:nvSpPr>
        <p:spPr>
          <a:xfrm>
            <a:off x="9935051" y="3757271"/>
            <a:ext cx="87122" cy="100811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Ellipse 142"/>
          <p:cNvSpPr/>
          <p:nvPr/>
        </p:nvSpPr>
        <p:spPr>
          <a:xfrm>
            <a:off x="9935051" y="3908488"/>
            <a:ext cx="87122" cy="100811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Ellipse 143"/>
          <p:cNvSpPr/>
          <p:nvPr/>
        </p:nvSpPr>
        <p:spPr>
          <a:xfrm>
            <a:off x="9935051" y="4059705"/>
            <a:ext cx="87122" cy="100811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Ellipse 144"/>
          <p:cNvSpPr/>
          <p:nvPr/>
        </p:nvSpPr>
        <p:spPr>
          <a:xfrm>
            <a:off x="9935051" y="4210921"/>
            <a:ext cx="87122" cy="100811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Ellipse 145"/>
          <p:cNvSpPr/>
          <p:nvPr/>
        </p:nvSpPr>
        <p:spPr>
          <a:xfrm>
            <a:off x="9935051" y="4362138"/>
            <a:ext cx="87122" cy="100811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Ellipse 146"/>
          <p:cNvSpPr/>
          <p:nvPr/>
        </p:nvSpPr>
        <p:spPr>
          <a:xfrm>
            <a:off x="9998173" y="3759956"/>
            <a:ext cx="87122" cy="95441"/>
          </a:xfrm>
          <a:prstGeom prst="ellipse">
            <a:avLst/>
          </a:prstGeom>
          <a:solidFill>
            <a:srgbClr val="1F497D">
              <a:lumMod val="75000"/>
            </a:srgbClr>
          </a:solidFill>
          <a:ln w="25400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Ellipse 147"/>
          <p:cNvSpPr/>
          <p:nvPr/>
        </p:nvSpPr>
        <p:spPr>
          <a:xfrm>
            <a:off x="9998173" y="3911173"/>
            <a:ext cx="87122" cy="95441"/>
          </a:xfrm>
          <a:prstGeom prst="ellipse">
            <a:avLst/>
          </a:prstGeom>
          <a:solidFill>
            <a:srgbClr val="1F497D">
              <a:lumMod val="75000"/>
            </a:srgbClr>
          </a:solidFill>
          <a:ln w="25400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Ellipse 148"/>
          <p:cNvSpPr/>
          <p:nvPr/>
        </p:nvSpPr>
        <p:spPr>
          <a:xfrm>
            <a:off x="9998173" y="4062390"/>
            <a:ext cx="87122" cy="95441"/>
          </a:xfrm>
          <a:prstGeom prst="ellipse">
            <a:avLst/>
          </a:prstGeom>
          <a:solidFill>
            <a:srgbClr val="1F497D">
              <a:lumMod val="75000"/>
            </a:srgbClr>
          </a:solidFill>
          <a:ln w="25400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Ellipse 149"/>
          <p:cNvSpPr/>
          <p:nvPr/>
        </p:nvSpPr>
        <p:spPr>
          <a:xfrm>
            <a:off x="9998173" y="4213606"/>
            <a:ext cx="87122" cy="95441"/>
          </a:xfrm>
          <a:prstGeom prst="ellipse">
            <a:avLst/>
          </a:prstGeom>
          <a:solidFill>
            <a:srgbClr val="1F497D">
              <a:lumMod val="75000"/>
            </a:srgbClr>
          </a:solidFill>
          <a:ln w="25400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Ellipse 150"/>
          <p:cNvSpPr/>
          <p:nvPr/>
        </p:nvSpPr>
        <p:spPr>
          <a:xfrm>
            <a:off x="9998173" y="4364823"/>
            <a:ext cx="87122" cy="95441"/>
          </a:xfrm>
          <a:prstGeom prst="ellipse">
            <a:avLst/>
          </a:prstGeom>
          <a:solidFill>
            <a:srgbClr val="1F497D">
              <a:lumMod val="75000"/>
            </a:srgbClr>
          </a:solidFill>
          <a:ln w="25400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Ellipse 151"/>
          <p:cNvSpPr/>
          <p:nvPr/>
        </p:nvSpPr>
        <p:spPr>
          <a:xfrm>
            <a:off x="10069826" y="3763939"/>
            <a:ext cx="87122" cy="95441"/>
          </a:xfrm>
          <a:prstGeom prst="ellipse">
            <a:avLst/>
          </a:prstGeom>
          <a:solidFill>
            <a:srgbClr val="1F497D">
              <a:lumMod val="75000"/>
            </a:srgbClr>
          </a:solidFill>
          <a:ln w="25400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Ellipse 152"/>
          <p:cNvSpPr/>
          <p:nvPr/>
        </p:nvSpPr>
        <p:spPr>
          <a:xfrm>
            <a:off x="10069826" y="3915156"/>
            <a:ext cx="87122" cy="95441"/>
          </a:xfrm>
          <a:prstGeom prst="ellipse">
            <a:avLst/>
          </a:prstGeom>
          <a:solidFill>
            <a:srgbClr val="1F497D">
              <a:lumMod val="75000"/>
            </a:srgbClr>
          </a:solidFill>
          <a:ln w="25400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Ellipse 153"/>
          <p:cNvSpPr/>
          <p:nvPr/>
        </p:nvSpPr>
        <p:spPr>
          <a:xfrm>
            <a:off x="10069826" y="4066373"/>
            <a:ext cx="87122" cy="95441"/>
          </a:xfrm>
          <a:prstGeom prst="ellipse">
            <a:avLst/>
          </a:prstGeom>
          <a:solidFill>
            <a:srgbClr val="1F497D">
              <a:lumMod val="75000"/>
            </a:srgbClr>
          </a:solidFill>
          <a:ln w="25400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Ellipse 154"/>
          <p:cNvSpPr/>
          <p:nvPr/>
        </p:nvSpPr>
        <p:spPr>
          <a:xfrm>
            <a:off x="10069826" y="4217589"/>
            <a:ext cx="87122" cy="95441"/>
          </a:xfrm>
          <a:prstGeom prst="ellipse">
            <a:avLst/>
          </a:prstGeom>
          <a:solidFill>
            <a:srgbClr val="1F497D">
              <a:lumMod val="75000"/>
            </a:srgbClr>
          </a:solidFill>
          <a:ln w="25400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Ellipse 155"/>
          <p:cNvSpPr/>
          <p:nvPr/>
        </p:nvSpPr>
        <p:spPr>
          <a:xfrm>
            <a:off x="10069826" y="4368806"/>
            <a:ext cx="87122" cy="95441"/>
          </a:xfrm>
          <a:prstGeom prst="ellipse">
            <a:avLst/>
          </a:prstGeom>
          <a:solidFill>
            <a:srgbClr val="1F497D">
              <a:lumMod val="75000"/>
            </a:srgbClr>
          </a:solidFill>
          <a:ln w="25400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  <p:txBody>
          <a:bodyPr lIns="128016" tIns="64008" rIns="128016" bIns="64008" spcCol="0" rtlCol="0" anchor="ctr"/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7" name="Connecteur droit avec flèche 156"/>
          <p:cNvCxnSpPr/>
          <p:nvPr/>
        </p:nvCxnSpPr>
        <p:spPr>
          <a:xfrm flipV="1">
            <a:off x="8575166" y="5623364"/>
            <a:ext cx="2577081" cy="1571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Rectangle 157"/>
              <p:cNvSpPr/>
              <p:nvPr/>
            </p:nvSpPr>
            <p:spPr>
              <a:xfrm>
                <a:off x="11054568" y="5299906"/>
                <a:ext cx="36497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8" name="Rectangle 1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4568" y="5299906"/>
                <a:ext cx="36497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9" name="Groupe 158"/>
          <p:cNvGrpSpPr/>
          <p:nvPr/>
        </p:nvGrpSpPr>
        <p:grpSpPr>
          <a:xfrm>
            <a:off x="9781350" y="5248918"/>
            <a:ext cx="215426" cy="731923"/>
            <a:chOff x="6854609" y="7491018"/>
            <a:chExt cx="215426" cy="731923"/>
          </a:xfrm>
        </p:grpSpPr>
        <p:sp>
          <p:nvSpPr>
            <p:cNvPr id="160" name="Ellipse 159"/>
            <p:cNvSpPr/>
            <p:nvPr/>
          </p:nvSpPr>
          <p:spPr>
            <a:xfrm>
              <a:off x="6854609" y="7505557"/>
              <a:ext cx="87122" cy="100811"/>
            </a:xfrm>
            <a:prstGeom prst="ellipse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Ellipse 160"/>
            <p:cNvSpPr/>
            <p:nvPr/>
          </p:nvSpPr>
          <p:spPr>
            <a:xfrm>
              <a:off x="6854609" y="7656774"/>
              <a:ext cx="87122" cy="100811"/>
            </a:xfrm>
            <a:prstGeom prst="ellipse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Ellipse 161"/>
            <p:cNvSpPr/>
            <p:nvPr/>
          </p:nvSpPr>
          <p:spPr>
            <a:xfrm>
              <a:off x="6854609" y="7807991"/>
              <a:ext cx="87122" cy="100811"/>
            </a:xfrm>
            <a:prstGeom prst="ellipse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Ellipse 162"/>
            <p:cNvSpPr/>
            <p:nvPr/>
          </p:nvSpPr>
          <p:spPr>
            <a:xfrm>
              <a:off x="6854609" y="7959208"/>
              <a:ext cx="87122" cy="100811"/>
            </a:xfrm>
            <a:prstGeom prst="ellipse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Ellipse 163"/>
            <p:cNvSpPr/>
            <p:nvPr/>
          </p:nvSpPr>
          <p:spPr>
            <a:xfrm>
              <a:off x="6854609" y="8110424"/>
              <a:ext cx="87122" cy="100811"/>
            </a:xfrm>
            <a:prstGeom prst="ellipse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Ellipse 164"/>
            <p:cNvSpPr/>
            <p:nvPr/>
          </p:nvSpPr>
          <p:spPr>
            <a:xfrm>
              <a:off x="6874962" y="7501574"/>
              <a:ext cx="87122" cy="100811"/>
            </a:xfrm>
            <a:prstGeom prst="ellipse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Ellipse 165"/>
            <p:cNvSpPr/>
            <p:nvPr/>
          </p:nvSpPr>
          <p:spPr>
            <a:xfrm>
              <a:off x="6874962" y="7652791"/>
              <a:ext cx="87122" cy="100811"/>
            </a:xfrm>
            <a:prstGeom prst="ellipse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Ellipse 166"/>
            <p:cNvSpPr/>
            <p:nvPr/>
          </p:nvSpPr>
          <p:spPr>
            <a:xfrm>
              <a:off x="6874962" y="7804008"/>
              <a:ext cx="87122" cy="100811"/>
            </a:xfrm>
            <a:prstGeom prst="ellipse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Ellipse 167"/>
            <p:cNvSpPr/>
            <p:nvPr/>
          </p:nvSpPr>
          <p:spPr>
            <a:xfrm>
              <a:off x="6874962" y="7955225"/>
              <a:ext cx="87122" cy="100811"/>
            </a:xfrm>
            <a:prstGeom prst="ellipse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Ellipse 168"/>
            <p:cNvSpPr/>
            <p:nvPr/>
          </p:nvSpPr>
          <p:spPr>
            <a:xfrm>
              <a:off x="6874962" y="8106441"/>
              <a:ext cx="87122" cy="100811"/>
            </a:xfrm>
            <a:prstGeom prst="ellipse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Ellipse 169"/>
            <p:cNvSpPr/>
            <p:nvPr/>
          </p:nvSpPr>
          <p:spPr>
            <a:xfrm>
              <a:off x="6873744" y="7504562"/>
              <a:ext cx="87122" cy="100811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 w="254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Ellipse 170"/>
            <p:cNvSpPr/>
            <p:nvPr/>
          </p:nvSpPr>
          <p:spPr>
            <a:xfrm>
              <a:off x="6873744" y="7655779"/>
              <a:ext cx="87122" cy="100811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 w="254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Ellipse 171"/>
            <p:cNvSpPr/>
            <p:nvPr/>
          </p:nvSpPr>
          <p:spPr>
            <a:xfrm>
              <a:off x="6873744" y="7806995"/>
              <a:ext cx="87122" cy="100811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 w="254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Ellipse 172"/>
            <p:cNvSpPr/>
            <p:nvPr/>
          </p:nvSpPr>
          <p:spPr>
            <a:xfrm>
              <a:off x="6873744" y="7958212"/>
              <a:ext cx="87122" cy="100811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 w="254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Ellipse 173"/>
            <p:cNvSpPr/>
            <p:nvPr/>
          </p:nvSpPr>
          <p:spPr>
            <a:xfrm>
              <a:off x="6873744" y="8109429"/>
              <a:ext cx="87122" cy="100811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 w="254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Ellipse 174"/>
            <p:cNvSpPr/>
            <p:nvPr/>
          </p:nvSpPr>
          <p:spPr>
            <a:xfrm>
              <a:off x="6901027" y="7501877"/>
              <a:ext cx="87122" cy="100811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 w="254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Ellipse 175"/>
            <p:cNvSpPr/>
            <p:nvPr/>
          </p:nvSpPr>
          <p:spPr>
            <a:xfrm>
              <a:off x="6901027" y="7653093"/>
              <a:ext cx="87122" cy="100811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 w="254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Ellipse 176"/>
            <p:cNvSpPr/>
            <p:nvPr/>
          </p:nvSpPr>
          <p:spPr>
            <a:xfrm>
              <a:off x="6901027" y="7804310"/>
              <a:ext cx="87122" cy="100811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 w="254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Ellipse 177"/>
            <p:cNvSpPr/>
            <p:nvPr/>
          </p:nvSpPr>
          <p:spPr>
            <a:xfrm>
              <a:off x="6901027" y="7955527"/>
              <a:ext cx="87122" cy="100811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 w="254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Ellipse 178"/>
            <p:cNvSpPr/>
            <p:nvPr/>
          </p:nvSpPr>
          <p:spPr>
            <a:xfrm>
              <a:off x="6901027" y="8106744"/>
              <a:ext cx="87122" cy="100811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 w="254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Ellipse 179"/>
            <p:cNvSpPr/>
            <p:nvPr/>
          </p:nvSpPr>
          <p:spPr>
            <a:xfrm>
              <a:off x="6901657" y="7504562"/>
              <a:ext cx="87122" cy="100811"/>
            </a:xfrm>
            <a:prstGeom prst="ellipse">
              <a:avLst/>
            </a:prstGeom>
            <a:solidFill>
              <a:srgbClr val="4F81BD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Ellipse 180"/>
            <p:cNvSpPr/>
            <p:nvPr/>
          </p:nvSpPr>
          <p:spPr>
            <a:xfrm>
              <a:off x="6901657" y="7655779"/>
              <a:ext cx="87122" cy="100811"/>
            </a:xfrm>
            <a:prstGeom prst="ellipse">
              <a:avLst/>
            </a:prstGeom>
            <a:solidFill>
              <a:srgbClr val="4F81BD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Ellipse 181"/>
            <p:cNvSpPr/>
            <p:nvPr/>
          </p:nvSpPr>
          <p:spPr>
            <a:xfrm>
              <a:off x="6901657" y="7806995"/>
              <a:ext cx="87122" cy="100811"/>
            </a:xfrm>
            <a:prstGeom prst="ellipse">
              <a:avLst/>
            </a:prstGeom>
            <a:solidFill>
              <a:srgbClr val="4F81BD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Ellipse 182"/>
            <p:cNvSpPr/>
            <p:nvPr/>
          </p:nvSpPr>
          <p:spPr>
            <a:xfrm>
              <a:off x="6901657" y="7958212"/>
              <a:ext cx="87122" cy="100811"/>
            </a:xfrm>
            <a:prstGeom prst="ellipse">
              <a:avLst/>
            </a:prstGeom>
            <a:solidFill>
              <a:srgbClr val="4F81BD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Ellipse 183"/>
            <p:cNvSpPr/>
            <p:nvPr/>
          </p:nvSpPr>
          <p:spPr>
            <a:xfrm>
              <a:off x="6901657" y="8109429"/>
              <a:ext cx="87122" cy="100811"/>
            </a:xfrm>
            <a:prstGeom prst="ellipse">
              <a:avLst/>
            </a:prstGeom>
            <a:solidFill>
              <a:srgbClr val="4F81BD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Ellipse 184"/>
            <p:cNvSpPr/>
            <p:nvPr/>
          </p:nvSpPr>
          <p:spPr>
            <a:xfrm>
              <a:off x="6939494" y="7491018"/>
              <a:ext cx="87122" cy="100811"/>
            </a:xfrm>
            <a:prstGeom prst="ellipse">
              <a:avLst/>
            </a:prstGeom>
            <a:solidFill>
              <a:srgbClr val="4F81BD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Ellipse 185"/>
            <p:cNvSpPr/>
            <p:nvPr/>
          </p:nvSpPr>
          <p:spPr>
            <a:xfrm>
              <a:off x="6939494" y="7642235"/>
              <a:ext cx="87122" cy="100811"/>
            </a:xfrm>
            <a:prstGeom prst="ellipse">
              <a:avLst/>
            </a:prstGeom>
            <a:solidFill>
              <a:srgbClr val="4F81BD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Ellipse 186"/>
            <p:cNvSpPr/>
            <p:nvPr/>
          </p:nvSpPr>
          <p:spPr>
            <a:xfrm>
              <a:off x="6939494" y="7793452"/>
              <a:ext cx="87122" cy="100811"/>
            </a:xfrm>
            <a:prstGeom prst="ellipse">
              <a:avLst/>
            </a:prstGeom>
            <a:solidFill>
              <a:srgbClr val="4F81BD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Ellipse 187"/>
            <p:cNvSpPr/>
            <p:nvPr/>
          </p:nvSpPr>
          <p:spPr>
            <a:xfrm>
              <a:off x="6939494" y="7944669"/>
              <a:ext cx="87122" cy="100811"/>
            </a:xfrm>
            <a:prstGeom prst="ellipse">
              <a:avLst/>
            </a:prstGeom>
            <a:solidFill>
              <a:srgbClr val="4F81BD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Ellipse 188"/>
            <p:cNvSpPr/>
            <p:nvPr/>
          </p:nvSpPr>
          <p:spPr>
            <a:xfrm>
              <a:off x="6939494" y="8095885"/>
              <a:ext cx="87122" cy="100811"/>
            </a:xfrm>
            <a:prstGeom prst="ellipse">
              <a:avLst/>
            </a:prstGeom>
            <a:solidFill>
              <a:srgbClr val="4F81BD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Ellipse 189"/>
            <p:cNvSpPr/>
            <p:nvPr/>
          </p:nvSpPr>
          <p:spPr>
            <a:xfrm>
              <a:off x="6937259" y="7501034"/>
              <a:ext cx="87122" cy="100811"/>
            </a:xfrm>
            <a:prstGeom prst="ellipse">
              <a:avLst/>
            </a:prstGeom>
            <a:solidFill>
              <a:srgbClr val="4F81BD">
                <a:lumMod val="5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Ellipse 190"/>
            <p:cNvSpPr/>
            <p:nvPr/>
          </p:nvSpPr>
          <p:spPr>
            <a:xfrm>
              <a:off x="6937259" y="7652251"/>
              <a:ext cx="87122" cy="100811"/>
            </a:xfrm>
            <a:prstGeom prst="ellipse">
              <a:avLst/>
            </a:prstGeom>
            <a:solidFill>
              <a:srgbClr val="4F81BD">
                <a:lumMod val="5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Ellipse 191"/>
            <p:cNvSpPr/>
            <p:nvPr/>
          </p:nvSpPr>
          <p:spPr>
            <a:xfrm>
              <a:off x="6937259" y="7803467"/>
              <a:ext cx="87122" cy="100811"/>
            </a:xfrm>
            <a:prstGeom prst="ellipse">
              <a:avLst/>
            </a:prstGeom>
            <a:solidFill>
              <a:srgbClr val="4F81BD">
                <a:lumMod val="5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Ellipse 192"/>
            <p:cNvSpPr/>
            <p:nvPr/>
          </p:nvSpPr>
          <p:spPr>
            <a:xfrm>
              <a:off x="6937259" y="7954684"/>
              <a:ext cx="87122" cy="100811"/>
            </a:xfrm>
            <a:prstGeom prst="ellipse">
              <a:avLst/>
            </a:prstGeom>
            <a:solidFill>
              <a:srgbClr val="4F81BD">
                <a:lumMod val="5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Ellipse 193"/>
            <p:cNvSpPr/>
            <p:nvPr/>
          </p:nvSpPr>
          <p:spPr>
            <a:xfrm>
              <a:off x="6937259" y="8105901"/>
              <a:ext cx="87122" cy="100811"/>
            </a:xfrm>
            <a:prstGeom prst="ellipse">
              <a:avLst/>
            </a:prstGeom>
            <a:solidFill>
              <a:srgbClr val="4F81BD">
                <a:lumMod val="5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Ellipse 194"/>
            <p:cNvSpPr/>
            <p:nvPr/>
          </p:nvSpPr>
          <p:spPr>
            <a:xfrm>
              <a:off x="6959519" y="7509841"/>
              <a:ext cx="87122" cy="95441"/>
            </a:xfrm>
            <a:prstGeom prst="ellipse">
              <a:avLst/>
            </a:prstGeom>
            <a:solidFill>
              <a:srgbClr val="4F81BD">
                <a:lumMod val="5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Ellipse 195"/>
            <p:cNvSpPr/>
            <p:nvPr/>
          </p:nvSpPr>
          <p:spPr>
            <a:xfrm>
              <a:off x="6959519" y="7661058"/>
              <a:ext cx="87122" cy="95441"/>
            </a:xfrm>
            <a:prstGeom prst="ellipse">
              <a:avLst/>
            </a:prstGeom>
            <a:solidFill>
              <a:srgbClr val="4F81BD">
                <a:lumMod val="5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Ellipse 196"/>
            <p:cNvSpPr/>
            <p:nvPr/>
          </p:nvSpPr>
          <p:spPr>
            <a:xfrm>
              <a:off x="6959519" y="7812275"/>
              <a:ext cx="87122" cy="95441"/>
            </a:xfrm>
            <a:prstGeom prst="ellipse">
              <a:avLst/>
            </a:prstGeom>
            <a:solidFill>
              <a:srgbClr val="4F81BD">
                <a:lumMod val="5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Ellipse 197"/>
            <p:cNvSpPr/>
            <p:nvPr/>
          </p:nvSpPr>
          <p:spPr>
            <a:xfrm>
              <a:off x="6959519" y="7963491"/>
              <a:ext cx="87122" cy="95441"/>
            </a:xfrm>
            <a:prstGeom prst="ellipse">
              <a:avLst/>
            </a:prstGeom>
            <a:solidFill>
              <a:srgbClr val="4F81BD">
                <a:lumMod val="5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Ellipse 198"/>
            <p:cNvSpPr/>
            <p:nvPr/>
          </p:nvSpPr>
          <p:spPr>
            <a:xfrm>
              <a:off x="6959519" y="8114708"/>
              <a:ext cx="87122" cy="95441"/>
            </a:xfrm>
            <a:prstGeom prst="ellipse">
              <a:avLst/>
            </a:prstGeom>
            <a:solidFill>
              <a:srgbClr val="4F81BD">
                <a:lumMod val="5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Ellipse 199"/>
            <p:cNvSpPr/>
            <p:nvPr/>
          </p:nvSpPr>
          <p:spPr>
            <a:xfrm>
              <a:off x="6921544" y="7513824"/>
              <a:ext cx="87122" cy="95441"/>
            </a:xfrm>
            <a:prstGeom prst="ellipse">
              <a:avLst/>
            </a:prstGeom>
            <a:solidFill>
              <a:srgbClr val="4F81BD">
                <a:lumMod val="50000"/>
              </a:srgbClr>
            </a:solidFill>
            <a:ln w="25400" cap="flat" cmpd="sng" algn="ctr">
              <a:solidFill>
                <a:srgbClr val="4F81BD">
                  <a:lumMod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Ellipse 200"/>
            <p:cNvSpPr/>
            <p:nvPr/>
          </p:nvSpPr>
          <p:spPr>
            <a:xfrm>
              <a:off x="6921544" y="7665041"/>
              <a:ext cx="87122" cy="95441"/>
            </a:xfrm>
            <a:prstGeom prst="ellipse">
              <a:avLst/>
            </a:prstGeom>
            <a:solidFill>
              <a:srgbClr val="4F81BD">
                <a:lumMod val="50000"/>
              </a:srgbClr>
            </a:solidFill>
            <a:ln w="25400" cap="flat" cmpd="sng" algn="ctr">
              <a:solidFill>
                <a:srgbClr val="4F81BD">
                  <a:lumMod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Ellipse 201"/>
            <p:cNvSpPr/>
            <p:nvPr/>
          </p:nvSpPr>
          <p:spPr>
            <a:xfrm>
              <a:off x="6921544" y="7816258"/>
              <a:ext cx="87122" cy="95441"/>
            </a:xfrm>
            <a:prstGeom prst="ellipse">
              <a:avLst/>
            </a:prstGeom>
            <a:solidFill>
              <a:srgbClr val="4F81BD">
                <a:lumMod val="50000"/>
              </a:srgbClr>
            </a:solidFill>
            <a:ln w="25400" cap="flat" cmpd="sng" algn="ctr">
              <a:solidFill>
                <a:srgbClr val="4F81BD">
                  <a:lumMod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Ellipse 202"/>
            <p:cNvSpPr/>
            <p:nvPr/>
          </p:nvSpPr>
          <p:spPr>
            <a:xfrm>
              <a:off x="6921544" y="7967474"/>
              <a:ext cx="87122" cy="95441"/>
            </a:xfrm>
            <a:prstGeom prst="ellipse">
              <a:avLst/>
            </a:prstGeom>
            <a:solidFill>
              <a:srgbClr val="4F81BD">
                <a:lumMod val="50000"/>
              </a:srgbClr>
            </a:solidFill>
            <a:ln w="25400" cap="flat" cmpd="sng" algn="ctr">
              <a:solidFill>
                <a:srgbClr val="4F81BD">
                  <a:lumMod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Ellipse 203"/>
            <p:cNvSpPr/>
            <p:nvPr/>
          </p:nvSpPr>
          <p:spPr>
            <a:xfrm>
              <a:off x="6921544" y="8118691"/>
              <a:ext cx="87122" cy="95441"/>
            </a:xfrm>
            <a:prstGeom prst="ellipse">
              <a:avLst/>
            </a:prstGeom>
            <a:solidFill>
              <a:srgbClr val="4F81BD">
                <a:lumMod val="50000"/>
              </a:srgbClr>
            </a:solidFill>
            <a:ln w="25400" cap="flat" cmpd="sng" algn="ctr">
              <a:solidFill>
                <a:srgbClr val="4F81BD">
                  <a:lumMod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Ellipse 204"/>
            <p:cNvSpPr/>
            <p:nvPr/>
          </p:nvSpPr>
          <p:spPr>
            <a:xfrm>
              <a:off x="6969046" y="7513280"/>
              <a:ext cx="87122" cy="100811"/>
            </a:xfrm>
            <a:prstGeom prst="ellipse">
              <a:avLst/>
            </a:prstGeom>
            <a:solidFill>
              <a:srgbClr val="4F81BD">
                <a:lumMod val="50000"/>
              </a:srgbClr>
            </a:solidFill>
            <a:ln w="25400" cap="flat" cmpd="sng" algn="ctr">
              <a:solidFill>
                <a:srgbClr val="4F81BD">
                  <a:lumMod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Ellipse 205"/>
            <p:cNvSpPr/>
            <p:nvPr/>
          </p:nvSpPr>
          <p:spPr>
            <a:xfrm>
              <a:off x="6969046" y="7664496"/>
              <a:ext cx="87122" cy="100811"/>
            </a:xfrm>
            <a:prstGeom prst="ellipse">
              <a:avLst/>
            </a:prstGeom>
            <a:solidFill>
              <a:srgbClr val="4F81BD">
                <a:lumMod val="50000"/>
              </a:srgbClr>
            </a:solidFill>
            <a:ln w="25400" cap="flat" cmpd="sng" algn="ctr">
              <a:solidFill>
                <a:srgbClr val="4F81BD">
                  <a:lumMod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Ellipse 206"/>
            <p:cNvSpPr/>
            <p:nvPr/>
          </p:nvSpPr>
          <p:spPr>
            <a:xfrm>
              <a:off x="6969046" y="7815713"/>
              <a:ext cx="87122" cy="100811"/>
            </a:xfrm>
            <a:prstGeom prst="ellipse">
              <a:avLst/>
            </a:prstGeom>
            <a:solidFill>
              <a:srgbClr val="4F81BD">
                <a:lumMod val="50000"/>
              </a:srgbClr>
            </a:solidFill>
            <a:ln w="25400" cap="flat" cmpd="sng" algn="ctr">
              <a:solidFill>
                <a:srgbClr val="4F81BD">
                  <a:lumMod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Ellipse 207"/>
            <p:cNvSpPr/>
            <p:nvPr/>
          </p:nvSpPr>
          <p:spPr>
            <a:xfrm>
              <a:off x="6969046" y="7966930"/>
              <a:ext cx="87122" cy="100811"/>
            </a:xfrm>
            <a:prstGeom prst="ellipse">
              <a:avLst/>
            </a:prstGeom>
            <a:solidFill>
              <a:srgbClr val="4F81BD">
                <a:lumMod val="50000"/>
              </a:srgbClr>
            </a:solidFill>
            <a:ln w="25400" cap="flat" cmpd="sng" algn="ctr">
              <a:solidFill>
                <a:srgbClr val="4F81BD">
                  <a:lumMod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Ellipse 208"/>
            <p:cNvSpPr/>
            <p:nvPr/>
          </p:nvSpPr>
          <p:spPr>
            <a:xfrm>
              <a:off x="6969046" y="8118147"/>
              <a:ext cx="87122" cy="100811"/>
            </a:xfrm>
            <a:prstGeom prst="ellipse">
              <a:avLst/>
            </a:prstGeom>
            <a:solidFill>
              <a:srgbClr val="4F81BD">
                <a:lumMod val="50000"/>
              </a:srgbClr>
            </a:solidFill>
            <a:ln w="25400" cap="flat" cmpd="sng" algn="ctr">
              <a:solidFill>
                <a:srgbClr val="4F81BD">
                  <a:lumMod val="50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Ellipse 209"/>
            <p:cNvSpPr/>
            <p:nvPr/>
          </p:nvSpPr>
          <p:spPr>
            <a:xfrm>
              <a:off x="6952431" y="7522633"/>
              <a:ext cx="87122" cy="95441"/>
            </a:xfrm>
            <a:prstGeom prst="ellipse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solidFill>
                <a:srgbClr val="1F497D">
                  <a:lumMod val="75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Ellipse 210"/>
            <p:cNvSpPr/>
            <p:nvPr/>
          </p:nvSpPr>
          <p:spPr>
            <a:xfrm>
              <a:off x="6952431" y="7673850"/>
              <a:ext cx="87122" cy="95441"/>
            </a:xfrm>
            <a:prstGeom prst="ellipse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solidFill>
                <a:srgbClr val="1F497D">
                  <a:lumMod val="75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Ellipse 211"/>
            <p:cNvSpPr/>
            <p:nvPr/>
          </p:nvSpPr>
          <p:spPr>
            <a:xfrm>
              <a:off x="6952431" y="7825066"/>
              <a:ext cx="87122" cy="95441"/>
            </a:xfrm>
            <a:prstGeom prst="ellipse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solidFill>
                <a:srgbClr val="1F497D">
                  <a:lumMod val="75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Ellipse 212"/>
            <p:cNvSpPr/>
            <p:nvPr/>
          </p:nvSpPr>
          <p:spPr>
            <a:xfrm>
              <a:off x="6952431" y="7976283"/>
              <a:ext cx="87122" cy="95441"/>
            </a:xfrm>
            <a:prstGeom prst="ellipse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solidFill>
                <a:srgbClr val="1F497D">
                  <a:lumMod val="75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Ellipse 213"/>
            <p:cNvSpPr/>
            <p:nvPr/>
          </p:nvSpPr>
          <p:spPr>
            <a:xfrm>
              <a:off x="6952431" y="8127500"/>
              <a:ext cx="87122" cy="95441"/>
            </a:xfrm>
            <a:prstGeom prst="ellipse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solidFill>
                <a:srgbClr val="1F497D">
                  <a:lumMod val="75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Ellipse 214"/>
            <p:cNvSpPr/>
            <p:nvPr/>
          </p:nvSpPr>
          <p:spPr>
            <a:xfrm>
              <a:off x="6982913" y="7519947"/>
              <a:ext cx="87122" cy="95441"/>
            </a:xfrm>
            <a:prstGeom prst="ellipse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solidFill>
                <a:srgbClr val="1F497D">
                  <a:lumMod val="75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Ellipse 215"/>
            <p:cNvSpPr/>
            <p:nvPr/>
          </p:nvSpPr>
          <p:spPr>
            <a:xfrm>
              <a:off x="6982913" y="7671164"/>
              <a:ext cx="87122" cy="95441"/>
            </a:xfrm>
            <a:prstGeom prst="ellipse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solidFill>
                <a:srgbClr val="1F497D">
                  <a:lumMod val="75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Ellipse 216"/>
            <p:cNvSpPr/>
            <p:nvPr/>
          </p:nvSpPr>
          <p:spPr>
            <a:xfrm>
              <a:off x="6982913" y="7822381"/>
              <a:ext cx="87122" cy="95441"/>
            </a:xfrm>
            <a:prstGeom prst="ellipse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solidFill>
                <a:srgbClr val="1F497D">
                  <a:lumMod val="75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Ellipse 217"/>
            <p:cNvSpPr/>
            <p:nvPr/>
          </p:nvSpPr>
          <p:spPr>
            <a:xfrm>
              <a:off x="6982913" y="7973598"/>
              <a:ext cx="87122" cy="95441"/>
            </a:xfrm>
            <a:prstGeom prst="ellipse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solidFill>
                <a:srgbClr val="1F497D">
                  <a:lumMod val="75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Ellipse 218"/>
            <p:cNvSpPr/>
            <p:nvPr/>
          </p:nvSpPr>
          <p:spPr>
            <a:xfrm>
              <a:off x="6982913" y="8124815"/>
              <a:ext cx="87122" cy="95441"/>
            </a:xfrm>
            <a:prstGeom prst="ellipse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solidFill>
                <a:srgbClr val="1F497D">
                  <a:lumMod val="75000"/>
                </a:srgbClr>
              </a:solidFill>
              <a:prstDash val="solid"/>
            </a:ln>
            <a:effectLst/>
          </p:spPr>
          <p:txBody>
            <a:bodyPr lIns="128016" tIns="64008" rIns="128016" bIns="64008" spcCol="0"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0" name="ZoneTexte 219"/>
          <p:cNvSpPr txBox="1"/>
          <p:nvPr/>
        </p:nvSpPr>
        <p:spPr>
          <a:xfrm>
            <a:off x="9173926" y="4628132"/>
            <a:ext cx="1394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Voire même :</a:t>
            </a:r>
            <a:endParaRPr lang="fr-FR" sz="1600" dirty="0"/>
          </a:p>
        </p:txBody>
      </p:sp>
      <p:sp>
        <p:nvSpPr>
          <p:cNvPr id="221" name="ZoneTexte 220"/>
          <p:cNvSpPr txBox="1"/>
          <p:nvPr/>
        </p:nvSpPr>
        <p:spPr>
          <a:xfrm>
            <a:off x="4968017" y="5345166"/>
            <a:ext cx="2809218" cy="867930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fr-FR" sz="1600" dirty="0" smtClean="0"/>
              <a:t>Electrons plus </a:t>
            </a:r>
            <a:r>
              <a:rPr lang="fr-FR" sz="1600" dirty="0" smtClean="0">
                <a:sym typeface="Wingdings" pitchFamily="2" charset="2"/>
              </a:rPr>
              <a:t>lourds effectuent un trajet plus long dans les aimants alpha</a:t>
            </a:r>
            <a:endParaRPr lang="fr-FR" sz="1600" dirty="0">
              <a:sym typeface="Wingdings" pitchFamily="2" charset="2"/>
            </a:endParaRPr>
          </a:p>
        </p:txBody>
      </p:sp>
      <p:grpSp>
        <p:nvGrpSpPr>
          <p:cNvPr id="222" name="Groupe 221"/>
          <p:cNvGrpSpPr>
            <a:grpSpLocks noChangeAspect="1"/>
          </p:cNvGrpSpPr>
          <p:nvPr/>
        </p:nvGrpSpPr>
        <p:grpSpPr>
          <a:xfrm>
            <a:off x="7704335" y="951806"/>
            <a:ext cx="2535552" cy="1562841"/>
            <a:chOff x="-509414" y="1170007"/>
            <a:chExt cx="8165556" cy="5033011"/>
          </a:xfrm>
        </p:grpSpPr>
        <p:pic>
          <p:nvPicPr>
            <p:cNvPr id="223" name="Image 2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09414" y="1170007"/>
              <a:ext cx="3469186" cy="5033011"/>
            </a:xfrm>
            <a:prstGeom prst="rect">
              <a:avLst/>
            </a:prstGeom>
          </p:spPr>
        </p:pic>
        <p:pic>
          <p:nvPicPr>
            <p:cNvPr id="224" name="Image 2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1537" y="1652822"/>
              <a:ext cx="4324605" cy="4171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13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731836" y="1381125"/>
                <a:ext cx="8165421" cy="4909790"/>
              </a:xfrm>
            </p:spPr>
            <p:txBody>
              <a:bodyPr>
                <a:noAutofit/>
              </a:bodyPr>
              <a:lstStyle/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dirty="0"/>
                  <a:t>Le compresseur impose un gradient temps-énergie au sein des paquets 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Energie </a:t>
                </a:r>
                <a:r>
                  <a:rPr lang="fr-FR" dirty="0"/>
                  <a:t>totale avant le compresseur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fr-FR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144</m:t>
                        </m:r>
                      </m:sub>
                    </m:sSub>
                    <m:d>
                      <m:d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433</m:t>
                        </m:r>
                      </m:sub>
                    </m:sSub>
                    <m:d>
                      <m:d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dirty="0" smtClean="0"/>
                  <a:t> 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dirty="0"/>
                  <a:t>E</a:t>
                </a:r>
                <a:r>
                  <a:rPr lang="fr-FR" dirty="0" smtClean="0"/>
                  <a:t>lectrons </a:t>
                </a:r>
                <a:r>
                  <a:rPr lang="fr-FR" dirty="0"/>
                  <a:t>à l’avant </a:t>
                </a:r>
                <a:r>
                  <a:rPr lang="fr-FR" dirty="0" smtClean="0"/>
                  <a:t>et </a:t>
                </a:r>
                <a:r>
                  <a:rPr lang="fr-FR" dirty="0"/>
                  <a:t>à </a:t>
                </a:r>
                <a:r>
                  <a:rPr lang="fr-FR" dirty="0" smtClean="0"/>
                  <a:t>l’arrière du </a:t>
                </a:r>
                <a:r>
                  <a:rPr lang="fr-FR" dirty="0"/>
                  <a:t>paquet ont la même énergie </a:t>
                </a:r>
                <a:endParaRPr lang="fr-FR" dirty="0" smtClean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fr-FR" dirty="0" smtClean="0"/>
                  <a:t>Décalage </a:t>
                </a:r>
                <a:r>
                  <a:rPr lang="fr-FR" dirty="0"/>
                  <a:t>des paquets d’électrons par rapport à la crête </a:t>
                </a:r>
                <a:r>
                  <a:rPr lang="fr-FR" dirty="0" smtClean="0"/>
                  <a:t>RF</a:t>
                </a:r>
                <a:endParaRPr lang="fr-FR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Compression maximale : rampe en énergie linéaire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dirty="0"/>
                  <a:t>Limitation : champ RF sinusoïdal introduit des </a:t>
                </a:r>
                <a:r>
                  <a:rPr lang="fr-FR" dirty="0" smtClean="0"/>
                  <a:t>non-linéarités</a:t>
                </a:r>
                <a:endParaRPr lang="fr-FR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endParaRPr lang="fr-FR" dirty="0" smtClean="0"/>
              </a:p>
              <a:p>
                <a:pPr lvl="2">
                  <a:buFont typeface="Wingdings" panose="05000000000000000000" pitchFamily="2" charset="2"/>
                  <a:buChar char="Ø"/>
                </a:pPr>
                <a:endParaRPr lang="fr-FR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endParaRPr lang="fr-FR" dirty="0" smtClean="0"/>
              </a:p>
              <a:p>
                <a:pPr marL="0" lvl="1" indent="0">
                  <a:buNone/>
                </a:pPr>
                <a:endParaRPr lang="fr-FR" dirty="0" smtClean="0"/>
              </a:p>
              <a:p>
                <a:pPr lvl="2">
                  <a:buFont typeface="Wingdings" panose="05000000000000000000" pitchFamily="2" charset="2"/>
                  <a:buChar char="Ø"/>
                </a:pPr>
                <a:endParaRPr lang="fr-FR" dirty="0" smtClean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fr-FR" dirty="0" smtClean="0"/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836" y="1381125"/>
                <a:ext cx="8165421" cy="4909790"/>
              </a:xfrm>
              <a:blipFill>
                <a:blip r:embed="rId2"/>
                <a:stretch>
                  <a:fillRect l="-1418" t="-7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Compression et champ accélérateur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560" y="3528556"/>
            <a:ext cx="3650010" cy="269521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373" y="3528556"/>
            <a:ext cx="3637822" cy="269521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974" y="1381125"/>
            <a:ext cx="2648122" cy="189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6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633"/>
    </mc:Choice>
    <mc:Fallback xmlns="">
      <p:transition spd="slow" advTm="297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731836" y="1381125"/>
                <a:ext cx="10429649" cy="4909790"/>
              </a:xfrm>
            </p:spPr>
            <p:txBody>
              <a:bodyPr>
                <a:noAutofit/>
              </a:bodyPr>
              <a:lstStyle/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Solution proposée</a:t>
                </a:r>
                <a:r>
                  <a:rPr lang="fr-FR" baseline="30000" dirty="0"/>
                  <a:t>1</a:t>
                </a:r>
                <a:r>
                  <a:rPr lang="fr-FR" dirty="0" smtClean="0"/>
                  <a:t> : </a:t>
                </a:r>
                <a:r>
                  <a:rPr lang="fr-FR" dirty="0"/>
                  <a:t>Ajouter une cavité RF </a:t>
                </a:r>
                <a:r>
                  <a:rPr lang="fr-FR" dirty="0" smtClean="0"/>
                  <a:t>à une harmonique élevée déphasée </a:t>
                </a:r>
                <a:r>
                  <a:rPr lang="fr-FR" dirty="0"/>
                  <a:t>en amont du </a:t>
                </a:r>
                <a:r>
                  <a:rPr lang="fr-FR" dirty="0" smtClean="0"/>
                  <a:t>compresseur pour créer </a:t>
                </a:r>
                <a:r>
                  <a:rPr lang="fr-FR" dirty="0"/>
                  <a:t>une rampe en énergie </a:t>
                </a:r>
                <a:r>
                  <a:rPr lang="fr-FR" dirty="0" smtClean="0"/>
                  <a:t>quasi-linéaire </a:t>
                </a:r>
                <a:endParaRPr lang="fr-FR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Energie </a:t>
                </a:r>
                <a:r>
                  <a:rPr lang="fr-FR" dirty="0"/>
                  <a:t>totale avant le compresseur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fr-FR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144</m:t>
                        </m:r>
                      </m:sub>
                    </m:sSub>
                    <m:d>
                      <m:d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433</m:t>
                        </m:r>
                      </m:sub>
                    </m:sSub>
                    <m:d>
                      <m:d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fr-FR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𝒍𝒊𝒏</m:t>
                        </m:r>
                      </m:sub>
                    </m:sSub>
                    <m:d>
                      <m:dPr>
                        <m:ctrlPr>
                          <a:rPr lang="fr-FR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endParaRPr lang="fr-FR" b="1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dirty="0"/>
                  <a:t>Annulation du terme quadratique pour supprimer la courbure </a:t>
                </a:r>
                <a:r>
                  <a:rPr lang="fr-FR" dirty="0" smtClean="0"/>
                  <a:t>:</a:t>
                </a:r>
                <a:endParaRPr lang="fr-FR" dirty="0"/>
              </a:p>
              <a:p>
                <a:pPr marL="827088" lvl="2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</m:t>
                        </m:r>
                      </m:num>
                      <m:den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)×</m:t>
                    </m:r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144</m:t>
                        </m:r>
                      </m:sub>
                    </m:sSub>
                    <m:func>
                      <m:func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dirty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144</m:t>
                            </m:r>
                          </m:sub>
                        </m:sSub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fr-FR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433</m:t>
                        </m:r>
                      </m:sub>
                    </m:sSub>
                    <m:func>
                      <m:func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dirty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433</m:t>
                            </m:r>
                          </m:sub>
                        </m:sSub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+9</m:t>
                    </m:r>
                    <m:r>
                      <a:rPr lang="fr-F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fr-FR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fr-FR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𝒍𝒊𝒏</m:t>
                        </m:r>
                      </m:sub>
                    </m:sSub>
                    <m:func>
                      <m:func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dirty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FR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𝝋</m:t>
                            </m:r>
                          </m:e>
                          <m:sub>
                            <m:r>
                              <a:rPr lang="fr-FR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𝒍𝒊𝒏</m:t>
                            </m:r>
                          </m:sub>
                        </m:sSub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)=0</m:t>
                        </m:r>
                      </m:e>
                    </m:func>
                  </m:oMath>
                </a14:m>
                <a:endParaRPr lang="fr-FR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fr-FR" dirty="0" smtClean="0"/>
              </a:p>
              <a:p>
                <a:pPr lvl="2">
                  <a:buFont typeface="Wingdings" panose="05000000000000000000" pitchFamily="2" charset="2"/>
                  <a:buChar char="Ø"/>
                </a:pPr>
                <a:endParaRPr lang="fr-FR" dirty="0" smtClean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fr-FR" dirty="0" smtClean="0"/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836" y="1381125"/>
                <a:ext cx="10429649" cy="4909790"/>
              </a:xfrm>
              <a:blipFill>
                <a:blip r:embed="rId2"/>
                <a:stretch>
                  <a:fillRect l="-1110" t="-7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27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Linéarisation du champ accélérateur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731836" y="6083167"/>
            <a:ext cx="68980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aseline="30000" dirty="0" smtClean="0"/>
              <a:t>1</a:t>
            </a:r>
            <a:r>
              <a:rPr lang="en-US" sz="1000" dirty="0" smtClean="0"/>
              <a:t>D.H</a:t>
            </a:r>
            <a:r>
              <a:rPr lang="en-US" sz="1000" dirty="0"/>
              <a:t>. Dowell et al., « Magnetic pulse compression using a third harmonic RF linearizer », proceedings of </a:t>
            </a:r>
            <a:r>
              <a:rPr lang="en-US" sz="1000" dirty="0" smtClean="0"/>
              <a:t>PAC’95, 1995.</a:t>
            </a:r>
            <a:endParaRPr lang="fr-FR" sz="1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763" y="3176101"/>
            <a:ext cx="3993005" cy="2854338"/>
          </a:xfrm>
          <a:prstGeom prst="rect">
            <a:avLst/>
          </a:prstGeom>
        </p:spPr>
      </p:pic>
      <p:pic>
        <p:nvPicPr>
          <p:cNvPr id="12" name="Image 11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2966" y="3176101"/>
            <a:ext cx="3978828" cy="2854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898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7"/>
    </mc:Choice>
    <mc:Fallback xmlns="">
      <p:transition spd="slow" advTm="5297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7" y="1381125"/>
            <a:ext cx="6184220" cy="490979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Cavité </a:t>
            </a:r>
            <a:r>
              <a:rPr lang="fr-FR" dirty="0" err="1" smtClean="0"/>
              <a:t>linéariseur</a:t>
            </a:r>
            <a:r>
              <a:rPr lang="fr-FR" dirty="0" smtClean="0"/>
              <a:t> à 1,3 GHz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Chaîne de puissance à 1,3 GHz</a:t>
            </a:r>
            <a:r>
              <a:rPr lang="fr-FR" dirty="0"/>
              <a:t>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>
                <a:sym typeface="Wingdings" panose="05000000000000000000" pitchFamily="2" charset="2"/>
              </a:rPr>
              <a:t>s</a:t>
            </a:r>
            <a:r>
              <a:rPr lang="fr-FR" dirty="0" smtClean="0"/>
              <a:t>ignal </a:t>
            </a:r>
            <a:r>
              <a:rPr lang="fr-FR" dirty="0"/>
              <a:t>RF allant du klystron au post-accélérateur avec </a:t>
            </a:r>
            <a:r>
              <a:rPr lang="fr-FR" dirty="0" smtClean="0"/>
              <a:t>une partie </a:t>
            </a:r>
            <a:r>
              <a:rPr lang="fr-FR" dirty="0"/>
              <a:t>prélevée vers le </a:t>
            </a:r>
            <a:r>
              <a:rPr lang="fr-FR" dirty="0" err="1" smtClean="0"/>
              <a:t>linéariseur</a:t>
            </a:r>
            <a:endParaRPr lang="fr-FR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Atténuateur/déphaseur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smtClean="0"/>
              <a:t>régler </a:t>
            </a:r>
            <a:r>
              <a:rPr lang="fr-FR" dirty="0"/>
              <a:t>amplitude et phase du signal RF </a:t>
            </a:r>
            <a:r>
              <a:rPr lang="fr-FR" dirty="0" smtClean="0"/>
              <a:t>indépendamment</a:t>
            </a:r>
          </a:p>
          <a:p>
            <a:pPr lvl="4"/>
            <a:endParaRPr lang="fr-FR" dirty="0" smtClean="0"/>
          </a:p>
          <a:p>
            <a:pPr lvl="4">
              <a:buFont typeface="Wingdings" panose="05000000000000000000" pitchFamily="2" charset="2"/>
              <a:buChar char="Ø"/>
            </a:pPr>
            <a:endParaRPr lang="fr-FR" dirty="0" smtClean="0"/>
          </a:p>
          <a:p>
            <a:pPr lvl="4">
              <a:buFont typeface="Wingdings" panose="05000000000000000000" pitchFamily="2" charset="2"/>
              <a:buChar char="Ø"/>
            </a:pPr>
            <a:endParaRPr lang="fr-FR" dirty="0" smtClean="0"/>
          </a:p>
          <a:p>
            <a:pPr lvl="3">
              <a:buFont typeface="Wingdings" panose="05000000000000000000" pitchFamily="2" charset="2"/>
              <a:buChar char="§"/>
            </a:pPr>
            <a:endParaRPr lang="fr-FR" dirty="0" smtClean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28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Mise en service de la cavité </a:t>
            </a:r>
            <a:r>
              <a:rPr lang="fr-FR" dirty="0" err="1" smtClean="0"/>
              <a:t>linéariseur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100" y="1381125"/>
            <a:ext cx="1986103" cy="218959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881" y="3918558"/>
            <a:ext cx="5178322" cy="208710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9961" y="1381125"/>
            <a:ext cx="1898469" cy="2193501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837" y="3836020"/>
            <a:ext cx="5120079" cy="225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"/>
    </mc:Choice>
    <mc:Fallback xmlns="">
      <p:transition spd="slow" advTm="335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3061" y="3938504"/>
            <a:ext cx="2327963" cy="23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8246" y="3938504"/>
            <a:ext cx="2349371" cy="234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731837" y="1381125"/>
                <a:ext cx="7221992" cy="4909790"/>
              </a:xfrm>
            </p:spPr>
            <p:txBody>
              <a:bodyPr>
                <a:noAutofit/>
              </a:bodyPr>
              <a:lstStyle/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Diagnostic : Caméra à Balayage de Fente (CBF)</a:t>
                </a:r>
              </a:p>
              <a:p>
                <a:pPr lvl="2">
                  <a:buFont typeface="Wingdings" panose="05000000000000000000" pitchFamily="2" charset="2"/>
                  <a:buChar char="§"/>
                </a:pPr>
                <a:r>
                  <a:rPr lang="fr-FR" altLang="fr-FR" dirty="0" smtClean="0">
                    <a:latin typeface="Arial" panose="020B0604020202020204" pitchFamily="34" charset="0"/>
                  </a:rPr>
                  <a:t>Mesure de la durée des paquets d’électrons </a:t>
                </a:r>
              </a:p>
              <a:p>
                <a:pPr lvl="2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Etalement </a:t>
                </a:r>
                <a:r>
                  <a:rPr lang="fr-FR" dirty="0"/>
                  <a:t>vertical de la </a:t>
                </a:r>
                <a:r>
                  <a:rPr lang="fr-FR" dirty="0" smtClean="0"/>
                  <a:t>trace </a:t>
                </a:r>
                <a:r>
                  <a:rPr lang="fr-FR" dirty="0" smtClean="0">
                    <a:sym typeface="Wingdings" panose="05000000000000000000" pitchFamily="2" charset="2"/>
                  </a:rPr>
                  <a:t></a:t>
                </a:r>
                <a:r>
                  <a:rPr lang="fr-FR" dirty="0" smtClean="0"/>
                  <a:t> </a:t>
                </a:r>
                <a:r>
                  <a:rPr lang="fr-FR" dirty="0"/>
                  <a:t>durée du paquet </a:t>
                </a:r>
                <a:r>
                  <a:rPr lang="fr-FR" dirty="0" smtClean="0"/>
                  <a:t>d’électrons</a:t>
                </a:r>
                <a:endParaRPr lang="fr-FR" altLang="fr-FR" dirty="0" smtClean="0">
                  <a:latin typeface="Arial" panose="020B0604020202020204" pitchFamily="34" charset="0"/>
                </a:endParaRPr>
              </a:p>
              <a:p>
                <a:pPr lvl="2">
                  <a:buFont typeface="Wingdings" panose="05000000000000000000" pitchFamily="2" charset="2"/>
                  <a:buChar char="§"/>
                </a:pPr>
                <a:r>
                  <a:rPr lang="fr-FR" dirty="0"/>
                  <a:t>Résolution : </a:t>
                </a:r>
                <a:r>
                  <a:rPr lang="fr-FR" dirty="0" smtClean="0"/>
                  <a:t>~quelques </a:t>
                </a:r>
                <a:r>
                  <a:rPr lang="fr-FR" dirty="0" err="1" smtClean="0"/>
                  <a:t>ps</a:t>
                </a:r>
                <a:endParaRPr lang="fr-FR" dirty="0" smtClean="0"/>
              </a:p>
              <a:p>
                <a:pPr lvl="2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Traitement avec un logiciel interne</a:t>
                </a:r>
              </a:p>
              <a:p>
                <a:pPr lvl="2">
                  <a:buFont typeface="Wingdings" panose="05000000000000000000" pitchFamily="2" charset="2"/>
                  <a:buChar char="§"/>
                </a:pPr>
                <a:endParaRPr lang="fr-FR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Images obtenues à la CBF pour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=35 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𝑚𝐴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 smtClean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fr-FR" b="0" i="0" dirty="0" smtClean="0">
                        <a:latin typeface="Cambria Math" panose="02040503050406030204" pitchFamily="18" charset="0"/>
                      </a:rPr>
                      <m:t>=0,2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𝑛𝐶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dirty="0" smtClean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fr-FR" dirty="0" smtClean="0"/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Résultats avant compresseur</a:t>
                </a:r>
                <a:r>
                  <a:rPr lang="fr-FR" dirty="0"/>
                  <a:t> </a:t>
                </a:r>
                <a:r>
                  <a:rPr lang="fr-FR" dirty="0" smtClean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∆</m:t>
                    </m:r>
                    <m:r>
                      <a:rPr lang="fr-F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𝑡</m:t>
                    </m:r>
                    <m:r>
                      <a:rPr lang="fr-F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=60 </m:t>
                    </m:r>
                    <m:r>
                      <a:rPr lang="fr-FR" i="1" dirty="0" err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𝑝𝑠</m:t>
                    </m:r>
                  </m:oMath>
                </a14:m>
                <a:r>
                  <a:rPr lang="fr-FR" dirty="0" smtClean="0">
                    <a:sym typeface="Wingdings" panose="05000000000000000000" pitchFamily="2" charset="2"/>
                  </a:rPr>
                  <a:t> </a:t>
                </a:r>
              </a:p>
              <a:p>
                <a:pPr lvl="2">
                  <a:buFont typeface="Wingdings" panose="05000000000000000000" pitchFamily="2" charset="2"/>
                  <a:buChar char="§"/>
                </a:pPr>
                <a:endParaRPr lang="fr-FR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dirty="0"/>
                  <a:t>Résultats </a:t>
                </a:r>
                <a:r>
                  <a:rPr lang="fr-FR" dirty="0" smtClean="0"/>
                  <a:t>après compresseur </a:t>
                </a:r>
                <a:endParaRPr lang="fr-FR" dirty="0"/>
              </a:p>
              <a:p>
                <a:pPr lvl="2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Sans cavité </a:t>
                </a:r>
                <a:r>
                  <a:rPr lang="fr-FR" dirty="0" err="1" smtClean="0"/>
                  <a:t>linéariseur</a:t>
                </a:r>
                <a:r>
                  <a:rPr lang="fr-FR" dirty="0" smtClean="0"/>
                  <a:t> </a:t>
                </a:r>
                <a:r>
                  <a:rPr lang="fr-FR" dirty="0" smtClean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∆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𝑡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=27 </m:t>
                    </m:r>
                    <m:r>
                      <a:rPr lang="fr-FR" i="1" dirty="0" err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𝑝𝑠</m:t>
                    </m:r>
                    <m:r>
                      <a:rPr lang="fr-FR" i="1" dirty="0" err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endParaRPr lang="fr-FR" dirty="0" smtClean="0"/>
              </a:p>
              <a:p>
                <a:pPr lvl="2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Avec </a:t>
                </a:r>
                <a:r>
                  <a:rPr lang="fr-FR" dirty="0"/>
                  <a:t>cavité </a:t>
                </a:r>
                <a:r>
                  <a:rPr lang="fr-FR" dirty="0" err="1" smtClean="0"/>
                  <a:t>linéariseur</a:t>
                </a:r>
                <a:r>
                  <a:rPr lang="fr-FR" dirty="0" smtClean="0"/>
                  <a:t> </a:t>
                </a:r>
                <a:r>
                  <a:rPr lang="fr-FR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∆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𝑡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=13 </m:t>
                    </m:r>
                    <m:r>
                      <a:rPr lang="fr-FR" i="1" dirty="0" err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𝑝𝑠</m:t>
                    </m:r>
                    <m:r>
                      <a:rPr lang="fr-FR" i="1" dirty="0" err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endParaRPr lang="fr-FR" dirty="0" smtClean="0">
                  <a:sym typeface="Wingdings" panose="05000000000000000000" pitchFamily="2" charset="2"/>
                </a:endParaRPr>
              </a:p>
              <a:p>
                <a:pPr lvl="2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Durée divisée par 2 grâce à la linéarisation</a:t>
                </a:r>
              </a:p>
              <a:p>
                <a:pPr lvl="2"/>
                <a:endParaRPr lang="fr-FR" dirty="0" smtClean="0"/>
              </a:p>
              <a:p>
                <a:pPr lvl="2">
                  <a:buFont typeface="Wingdings" panose="05000000000000000000" pitchFamily="2" charset="2"/>
                  <a:buChar char="Ø"/>
                </a:pPr>
                <a:endParaRPr lang="fr-FR" dirty="0" smtClean="0"/>
              </a:p>
              <a:p>
                <a:pPr lvl="2">
                  <a:buFont typeface="Wingdings" panose="05000000000000000000" pitchFamily="2" charset="2"/>
                  <a:buChar char="Ø"/>
                </a:pPr>
                <a:endParaRPr lang="fr-FR" dirty="0" smtClean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fr-FR" dirty="0" smtClean="0"/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837" y="1381125"/>
                <a:ext cx="7221992" cy="4909790"/>
              </a:xfrm>
              <a:blipFill>
                <a:blip r:embed="rId4"/>
                <a:stretch>
                  <a:fillRect l="-1603" t="-7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29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Mesure de la compression d’impulsion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950746" y="4740879"/>
            <a:ext cx="136754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/>
              <a:t>Sans cavité </a:t>
            </a:r>
            <a:r>
              <a:rPr lang="fr-FR" dirty="0" err="1" smtClean="0"/>
              <a:t>linéariseur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9572273" y="4740880"/>
            <a:ext cx="13848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Avec </a:t>
            </a:r>
            <a:r>
              <a:rPr lang="fr-FR" dirty="0"/>
              <a:t>cavité </a:t>
            </a:r>
            <a:r>
              <a:rPr lang="fr-FR" dirty="0" err="1" smtClean="0"/>
              <a:t>linéariseur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663" y="1214459"/>
            <a:ext cx="2327963" cy="232276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318290" y="1942744"/>
            <a:ext cx="150464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Avant compresseur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85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29"/>
    </mc:Choice>
    <mc:Fallback xmlns="">
      <p:transition spd="slow" advTm="6772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D7E9B20-F90F-4600-9B26-C22EBEAA5FCB}" type="datetime1">
              <a:rPr lang="fr-FR" smtClean="0"/>
              <a:t>07/10/2025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926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"/>
    </mc:Choice>
    <mc:Fallback xmlns="">
      <p:transition spd="slow" advTm="1416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D7E9B20-F90F-4600-9B26-C22EBEAA5FCB}" type="datetime1">
              <a:rPr lang="fr-FR" smtClean="0"/>
              <a:t>07/10/2025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771900" y="2171700"/>
            <a:ext cx="7950473" cy="2390775"/>
          </a:xfrm>
        </p:spPr>
        <p:txBody>
          <a:bodyPr>
            <a:normAutofit/>
          </a:bodyPr>
          <a:lstStyle/>
          <a:p>
            <a:r>
              <a:rPr lang="fr-FR" dirty="0"/>
              <a:t>Conclusion &amp; perspectives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3290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"/>
    </mc:Choice>
    <mc:Fallback xmlns="">
      <p:transition spd="slow" advTm="175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6" y="1381124"/>
            <a:ext cx="10066793" cy="5172075"/>
          </a:xfrm>
        </p:spPr>
        <p:txBody>
          <a:bodyPr>
            <a:noAutofit/>
          </a:bodyPr>
          <a:lstStyle/>
          <a:p>
            <a:pPr lvl="1">
              <a:spcAft>
                <a:spcPts val="1200"/>
              </a:spcAft>
            </a:pPr>
            <a:r>
              <a:rPr lang="fr-FR" dirty="0"/>
              <a:t>ELSA : accélérateur linéaire d’électrons </a:t>
            </a:r>
            <a:r>
              <a:rPr lang="fr-FR" dirty="0" smtClean="0"/>
              <a:t>RF en service au CEA DAM depuis 1995</a:t>
            </a:r>
          </a:p>
          <a:p>
            <a:pPr lvl="1">
              <a:spcBef>
                <a:spcPts val="1200"/>
              </a:spcBef>
            </a:pPr>
            <a:r>
              <a:rPr lang="fr-FR" dirty="0" smtClean="0"/>
              <a:t>Rénovation </a:t>
            </a:r>
            <a:r>
              <a:rPr lang="fr-FR" dirty="0"/>
              <a:t>des équipements pour assurer la continuité de </a:t>
            </a:r>
            <a:r>
              <a:rPr lang="fr-FR" dirty="0" smtClean="0"/>
              <a:t>fonctionnement </a:t>
            </a:r>
            <a:endParaRPr lang="fr-FR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fr-FR" altLang="fr-FR" dirty="0" smtClean="0">
                <a:latin typeface="Arial" panose="020B0604020202020204" pitchFamily="34" charset="0"/>
              </a:rPr>
              <a:t>Jouvence 1 : modulateur du klystron 433 MHz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fr-FR" dirty="0"/>
              <a:t>Architecture de type modulateur de Marx </a:t>
            </a:r>
            <a:endParaRPr lang="fr-FR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fr-FR" altLang="fr-FR" dirty="0" smtClean="0">
                <a:latin typeface="Arial" panose="020B0604020202020204" pitchFamily="34" charset="0"/>
              </a:rPr>
              <a:t>Jouvence 2 : amplificateur 144 MHz</a:t>
            </a:r>
          </a:p>
          <a:p>
            <a:pPr lvl="3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dirty="0" smtClean="0"/>
              <a:t>Amplificateur </a:t>
            </a:r>
            <a:r>
              <a:rPr lang="fr-FR" dirty="0"/>
              <a:t>à état </a:t>
            </a:r>
            <a:r>
              <a:rPr lang="fr-FR" dirty="0" smtClean="0"/>
              <a:t>solide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 smtClean="0"/>
              <a:t>Développement R&amp;D : cavité </a:t>
            </a:r>
            <a:r>
              <a:rPr lang="fr-FR" dirty="0" err="1" smtClean="0"/>
              <a:t>linéariseur</a:t>
            </a:r>
            <a:r>
              <a:rPr lang="fr-FR" dirty="0" smtClean="0"/>
              <a:t> </a:t>
            </a:r>
            <a:r>
              <a:rPr lang="fr-FR" dirty="0"/>
              <a:t>à 1,3 GHz pour la compression </a:t>
            </a:r>
            <a:r>
              <a:rPr lang="fr-FR" dirty="0" smtClean="0"/>
              <a:t>d’impulsion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Perspectives </a:t>
            </a:r>
          </a:p>
          <a:p>
            <a:pPr marL="552450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dirty="0" smtClean="0"/>
              <a:t>Mise à niveau du système RF bas niveau (adaptation au nouvel amplificateur)</a:t>
            </a:r>
          </a:p>
          <a:p>
            <a:pPr marL="552450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dirty="0" smtClean="0"/>
              <a:t>Nouveau système d’asservissement en fréquences des cavités</a:t>
            </a:r>
          </a:p>
          <a:p>
            <a:pPr marL="552450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dirty="0" smtClean="0"/>
              <a:t>Jouvence </a:t>
            </a:r>
            <a:r>
              <a:rPr lang="fr-FR" dirty="0"/>
              <a:t>3 – </a:t>
            </a:r>
            <a:r>
              <a:rPr lang="fr-FR" dirty="0" smtClean="0"/>
              <a:t>remplacement du </a:t>
            </a:r>
            <a:r>
              <a:rPr lang="fr-FR" dirty="0"/>
              <a:t>système RF à 1,3 GHz </a:t>
            </a:r>
          </a:p>
          <a:p>
            <a:pPr lvl="5">
              <a:buFont typeface="Wingdings" panose="05000000000000000000" pitchFamily="2" charset="2"/>
              <a:buChar char="Ø"/>
            </a:pPr>
            <a:endParaRPr lang="fr-FR" dirty="0" smtClean="0"/>
          </a:p>
          <a:p>
            <a:pPr lvl="5">
              <a:buFont typeface="Wingdings" panose="05000000000000000000" pitchFamily="2" charset="2"/>
              <a:buChar char="Ø"/>
            </a:pPr>
            <a:endParaRPr lang="fr-FR" dirty="0" smtClean="0"/>
          </a:p>
          <a:p>
            <a:pPr lvl="4">
              <a:buFont typeface="Wingdings" panose="05000000000000000000" pitchFamily="2" charset="2"/>
              <a:buChar char="§"/>
            </a:pPr>
            <a:endParaRPr lang="fr-FR" dirty="0" smtClean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31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90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"/>
    </mc:Choice>
    <mc:Fallback xmlns="">
      <p:transition spd="slow" advTm="584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ZoneTexte 234"/>
          <p:cNvSpPr txBox="1"/>
          <p:nvPr/>
        </p:nvSpPr>
        <p:spPr>
          <a:xfrm>
            <a:off x="7459943" y="3786951"/>
            <a:ext cx="5357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/>
              <a:t>6 MW</a:t>
            </a:r>
          </a:p>
          <a:p>
            <a:pPr algn="ctr"/>
            <a:r>
              <a:rPr lang="fr-FR" sz="1050" b="1" dirty="0"/>
              <a:t>4 µs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Nouveau système </a:t>
            </a:r>
            <a:r>
              <a:rPr lang="fr-FR" dirty="0"/>
              <a:t>RF à 1,3 GHz </a:t>
            </a:r>
          </a:p>
        </p:txBody>
      </p:sp>
      <p:sp>
        <p:nvSpPr>
          <p:cNvPr id="8" name="Rectangle 7"/>
          <p:cNvSpPr/>
          <p:nvPr/>
        </p:nvSpPr>
        <p:spPr>
          <a:xfrm>
            <a:off x="177293" y="5164532"/>
            <a:ext cx="7704000" cy="9340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147956" y="5189395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939889" y="5189395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731822" y="5189395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522224" y="4816078"/>
            <a:ext cx="325547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593662" y="5126831"/>
            <a:ext cx="45719" cy="1905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>
            <a:off x="1521646" y="521225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1603215" y="5163022"/>
            <a:ext cx="0" cy="984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905342" y="5163022"/>
            <a:ext cx="0" cy="984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à coins arrondis 16"/>
          <p:cNvSpPr/>
          <p:nvPr/>
        </p:nvSpPr>
        <p:spPr>
          <a:xfrm>
            <a:off x="7882202" y="5118484"/>
            <a:ext cx="45719" cy="1905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17"/>
          <p:cNvCxnSpPr>
            <a:cxnSpLocks/>
            <a:stCxn id="8" idx="3"/>
          </p:cNvCxnSpPr>
          <p:nvPr/>
        </p:nvCxnSpPr>
        <p:spPr>
          <a:xfrm flipV="1">
            <a:off x="7905061" y="5039360"/>
            <a:ext cx="405819" cy="171874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Connecteur droit 18"/>
          <p:cNvCxnSpPr>
            <a:cxnSpLocks/>
            <a:stCxn id="8" idx="3"/>
          </p:cNvCxnSpPr>
          <p:nvPr/>
        </p:nvCxnSpPr>
        <p:spPr>
          <a:xfrm>
            <a:off x="7905061" y="5211234"/>
            <a:ext cx="436299" cy="7196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Connecteur droit 19"/>
          <p:cNvCxnSpPr>
            <a:cxnSpLocks/>
            <a:stCxn id="17" idx="3"/>
          </p:cNvCxnSpPr>
          <p:nvPr/>
        </p:nvCxnSpPr>
        <p:spPr>
          <a:xfrm>
            <a:off x="7927921" y="5213734"/>
            <a:ext cx="382959" cy="14058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Connecteur droit 20"/>
          <p:cNvCxnSpPr>
            <a:cxnSpLocks/>
          </p:cNvCxnSpPr>
          <p:nvPr/>
        </p:nvCxnSpPr>
        <p:spPr>
          <a:xfrm flipV="1">
            <a:off x="7916491" y="5161280"/>
            <a:ext cx="363909" cy="5227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Ellipse 21"/>
          <p:cNvSpPr/>
          <p:nvPr/>
        </p:nvSpPr>
        <p:spPr>
          <a:xfrm>
            <a:off x="1356024" y="5189395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1684784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1986911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2207469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2428027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2648585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e 27"/>
          <p:cNvGrpSpPr/>
          <p:nvPr/>
        </p:nvGrpSpPr>
        <p:grpSpPr>
          <a:xfrm>
            <a:off x="3325624" y="4903268"/>
            <a:ext cx="634207" cy="545033"/>
            <a:chOff x="3086893" y="4903267"/>
            <a:chExt cx="634207" cy="545033"/>
          </a:xfrm>
        </p:grpSpPr>
        <p:grpSp>
          <p:nvGrpSpPr>
            <p:cNvPr id="29" name="Groupe 28"/>
            <p:cNvGrpSpPr/>
            <p:nvPr/>
          </p:nvGrpSpPr>
          <p:grpSpPr>
            <a:xfrm>
              <a:off x="3086893" y="4976011"/>
              <a:ext cx="634207" cy="472289"/>
              <a:chOff x="2382043" y="4976011"/>
              <a:chExt cx="634207" cy="472289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2382043" y="4997450"/>
                <a:ext cx="634207" cy="4508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16200000">
                <a:off x="2652705" y="4987410"/>
                <a:ext cx="92883" cy="7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4" name="Connecteur droit 33"/>
              <p:cNvCxnSpPr/>
              <p:nvPr/>
            </p:nvCxnSpPr>
            <p:spPr>
              <a:xfrm>
                <a:off x="2382043" y="5168118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>
                <a:off x="3016250" y="5170307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Connecteur droit 29"/>
            <p:cNvCxnSpPr/>
            <p:nvPr/>
          </p:nvCxnSpPr>
          <p:spPr>
            <a:xfrm flipH="1" flipV="1">
              <a:off x="3367424" y="4903267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H="1" flipV="1">
              <a:off x="3439892" y="4903267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e 35"/>
          <p:cNvGrpSpPr/>
          <p:nvPr/>
        </p:nvGrpSpPr>
        <p:grpSpPr>
          <a:xfrm>
            <a:off x="4359089" y="4898778"/>
            <a:ext cx="634207" cy="547696"/>
            <a:chOff x="4120358" y="4898778"/>
            <a:chExt cx="634207" cy="547696"/>
          </a:xfrm>
        </p:grpSpPr>
        <p:grpSp>
          <p:nvGrpSpPr>
            <p:cNvPr id="37" name="Groupe 36"/>
            <p:cNvGrpSpPr/>
            <p:nvPr/>
          </p:nvGrpSpPr>
          <p:grpSpPr>
            <a:xfrm>
              <a:off x="4120358" y="4974185"/>
              <a:ext cx="634207" cy="472289"/>
              <a:chOff x="2382043" y="4976011"/>
              <a:chExt cx="634207" cy="472289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382043" y="4997450"/>
                <a:ext cx="634207" cy="4508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16200000">
                <a:off x="2652705" y="4987410"/>
                <a:ext cx="92883" cy="7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2" name="Connecteur droit 41"/>
              <p:cNvCxnSpPr/>
              <p:nvPr/>
            </p:nvCxnSpPr>
            <p:spPr>
              <a:xfrm>
                <a:off x="2382043" y="5168118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>
              <a:xfrm>
                <a:off x="3016250" y="5170307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Connecteur droit 37"/>
            <p:cNvCxnSpPr/>
            <p:nvPr/>
          </p:nvCxnSpPr>
          <p:spPr>
            <a:xfrm flipH="1" flipV="1">
              <a:off x="4402417" y="4898778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flipH="1" flipV="1">
              <a:off x="4472505" y="4903267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e 43"/>
          <p:cNvGrpSpPr/>
          <p:nvPr/>
        </p:nvGrpSpPr>
        <p:grpSpPr>
          <a:xfrm>
            <a:off x="5444937" y="4903822"/>
            <a:ext cx="634207" cy="542652"/>
            <a:chOff x="5206206" y="4903822"/>
            <a:chExt cx="634207" cy="542652"/>
          </a:xfrm>
        </p:grpSpPr>
        <p:grpSp>
          <p:nvGrpSpPr>
            <p:cNvPr id="45" name="Groupe 44"/>
            <p:cNvGrpSpPr/>
            <p:nvPr/>
          </p:nvGrpSpPr>
          <p:grpSpPr>
            <a:xfrm>
              <a:off x="5206206" y="4974185"/>
              <a:ext cx="634207" cy="472289"/>
              <a:chOff x="2382043" y="4976011"/>
              <a:chExt cx="634207" cy="472289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2382043" y="4997450"/>
                <a:ext cx="634207" cy="4508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Rectangle 48"/>
              <p:cNvSpPr/>
              <p:nvPr/>
            </p:nvSpPr>
            <p:spPr>
              <a:xfrm rot="16200000">
                <a:off x="2652705" y="4987410"/>
                <a:ext cx="92883" cy="7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0" name="Connecteur droit 49"/>
              <p:cNvCxnSpPr/>
              <p:nvPr/>
            </p:nvCxnSpPr>
            <p:spPr>
              <a:xfrm>
                <a:off x="2382043" y="5168118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>
              <a:xfrm>
                <a:off x="3016250" y="5170307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Connecteur droit 45"/>
            <p:cNvCxnSpPr/>
            <p:nvPr/>
          </p:nvCxnSpPr>
          <p:spPr>
            <a:xfrm flipH="1" flipV="1">
              <a:off x="5488265" y="4903822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flipH="1" flipV="1">
              <a:off x="5559205" y="4903822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e 51"/>
          <p:cNvGrpSpPr/>
          <p:nvPr/>
        </p:nvGrpSpPr>
        <p:grpSpPr>
          <a:xfrm>
            <a:off x="6649055" y="5004780"/>
            <a:ext cx="1019175" cy="317315"/>
            <a:chOff x="6410324" y="5004779"/>
            <a:chExt cx="1019175" cy="317315"/>
          </a:xfrm>
        </p:grpSpPr>
        <p:grpSp>
          <p:nvGrpSpPr>
            <p:cNvPr id="53" name="Groupe 52"/>
            <p:cNvGrpSpPr/>
            <p:nvPr/>
          </p:nvGrpSpPr>
          <p:grpSpPr>
            <a:xfrm>
              <a:off x="6410324" y="5090677"/>
              <a:ext cx="1019175" cy="231417"/>
              <a:chOff x="6410324" y="5090677"/>
              <a:chExt cx="1019175" cy="231417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6523895" y="5105729"/>
                <a:ext cx="634207" cy="2163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Rectangle 56"/>
              <p:cNvSpPr/>
              <p:nvPr/>
            </p:nvSpPr>
            <p:spPr>
              <a:xfrm rot="16200000">
                <a:off x="6813948" y="5077922"/>
                <a:ext cx="44575" cy="7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6410324" y="5170307"/>
                <a:ext cx="1019175" cy="784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54" name="Connecteur droit 53"/>
            <p:cNvCxnSpPr/>
            <p:nvPr/>
          </p:nvCxnSpPr>
          <p:spPr>
            <a:xfrm flipH="1" flipV="1">
              <a:off x="6796428" y="5004779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 flipH="1" flipV="1">
              <a:off x="6871278" y="5008167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9" name="Connecteur droit avec flèche 58"/>
          <p:cNvCxnSpPr>
            <a:stCxn id="199" idx="4"/>
          </p:cNvCxnSpPr>
          <p:nvPr/>
        </p:nvCxnSpPr>
        <p:spPr>
          <a:xfrm flipH="1">
            <a:off x="398205" y="1405038"/>
            <a:ext cx="9870" cy="376110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>
            <a:off x="1540762" y="5763425"/>
            <a:ext cx="347414" cy="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/>
          <p:nvPr/>
        </p:nvCxnSpPr>
        <p:spPr>
          <a:xfrm>
            <a:off x="3325624" y="5763425"/>
            <a:ext cx="2753520" cy="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>
            <a:off x="6762626" y="5763425"/>
            <a:ext cx="674757" cy="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 rot="16200000">
            <a:off x="1646034" y="4781035"/>
            <a:ext cx="92883" cy="70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64"/>
          <p:cNvCxnSpPr/>
          <p:nvPr/>
        </p:nvCxnSpPr>
        <p:spPr>
          <a:xfrm flipH="1" flipV="1">
            <a:off x="1656427" y="4718365"/>
            <a:ext cx="1" cy="1000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 flipH="1" flipV="1">
            <a:off x="1727519" y="4719588"/>
            <a:ext cx="1" cy="1000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necteur droit 67"/>
          <p:cNvCxnSpPr>
            <a:stCxn id="49" idx="3"/>
          </p:cNvCxnSpPr>
          <p:nvPr/>
        </p:nvCxnSpPr>
        <p:spPr>
          <a:xfrm flipH="1" flipV="1">
            <a:off x="5762040" y="4541581"/>
            <a:ext cx="1" cy="432605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9" name="Connecteur droit 68"/>
          <p:cNvCxnSpPr>
            <a:stCxn id="41" idx="3"/>
          </p:cNvCxnSpPr>
          <p:nvPr/>
        </p:nvCxnSpPr>
        <p:spPr>
          <a:xfrm flipH="1" flipV="1">
            <a:off x="4676192" y="4541027"/>
            <a:ext cx="1" cy="433159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0" name="Connecteur droit 69"/>
          <p:cNvCxnSpPr>
            <a:stCxn id="33" idx="3"/>
          </p:cNvCxnSpPr>
          <p:nvPr/>
        </p:nvCxnSpPr>
        <p:spPr>
          <a:xfrm flipH="1" flipV="1">
            <a:off x="3642727" y="4536538"/>
            <a:ext cx="1" cy="439475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 flipH="1">
            <a:off x="3657358" y="4547267"/>
            <a:ext cx="2098898" cy="0"/>
          </a:xfrm>
          <a:prstGeom prst="line">
            <a:avLst/>
          </a:prstGeom>
          <a:ln w="28575">
            <a:solidFill>
              <a:srgbClr val="8F2D56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 flipV="1">
            <a:off x="4676192" y="3591775"/>
            <a:ext cx="0" cy="955494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4" name="Triangle isocèle 73"/>
          <p:cNvSpPr/>
          <p:nvPr/>
        </p:nvSpPr>
        <p:spPr>
          <a:xfrm rot="10800000">
            <a:off x="4081803" y="2560320"/>
            <a:ext cx="1185063" cy="1046018"/>
          </a:xfrm>
          <a:prstGeom prst="triangle">
            <a:avLst/>
          </a:prstGeom>
          <a:solidFill>
            <a:srgbClr val="8F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5" name="Connecteur droit 74"/>
          <p:cNvCxnSpPr>
            <a:stCxn id="74" idx="3"/>
          </p:cNvCxnSpPr>
          <p:nvPr/>
        </p:nvCxnSpPr>
        <p:spPr>
          <a:xfrm flipH="1" flipV="1">
            <a:off x="4657741" y="1199693"/>
            <a:ext cx="0" cy="1360627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4237600" y="2669639"/>
            <a:ext cx="930886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Klystron</a:t>
            </a:r>
          </a:p>
          <a:p>
            <a:pPr algn="ctr"/>
            <a:r>
              <a:rPr lang="fr-FR" sz="1400" dirty="0"/>
              <a:t>6 MW</a:t>
            </a:r>
          </a:p>
        </p:txBody>
      </p:sp>
      <p:cxnSp>
        <p:nvCxnSpPr>
          <p:cNvPr id="77" name="Connecteur droit 76"/>
          <p:cNvCxnSpPr/>
          <p:nvPr/>
        </p:nvCxnSpPr>
        <p:spPr>
          <a:xfrm>
            <a:off x="3870986" y="2567921"/>
            <a:ext cx="21433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>
            <a:off x="3878279" y="3591775"/>
            <a:ext cx="79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/>
          <p:cNvCxnSpPr/>
          <p:nvPr/>
        </p:nvCxnSpPr>
        <p:spPr>
          <a:xfrm flipV="1">
            <a:off x="3789014" y="2561606"/>
            <a:ext cx="0" cy="98645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ZoneTexte 79"/>
          <p:cNvSpPr txBox="1"/>
          <p:nvPr/>
        </p:nvSpPr>
        <p:spPr>
          <a:xfrm>
            <a:off x="3125624" y="2775284"/>
            <a:ext cx="580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/>
              <a:t>160 kV</a:t>
            </a:r>
          </a:p>
          <a:p>
            <a:pPr algn="ctr"/>
            <a:r>
              <a:rPr lang="fr-FR" sz="1000" dirty="0"/>
              <a:t>60 </a:t>
            </a:r>
            <a:r>
              <a:rPr lang="fr-FR" sz="1000" dirty="0" smtClean="0"/>
              <a:t>A</a:t>
            </a:r>
            <a:endParaRPr lang="fr-FR" sz="1000" dirty="0"/>
          </a:p>
        </p:txBody>
      </p:sp>
      <p:grpSp>
        <p:nvGrpSpPr>
          <p:cNvPr id="81" name="Groupe 80"/>
          <p:cNvGrpSpPr/>
          <p:nvPr/>
        </p:nvGrpSpPr>
        <p:grpSpPr>
          <a:xfrm>
            <a:off x="3135801" y="3156287"/>
            <a:ext cx="623039" cy="141842"/>
            <a:chOff x="2843213" y="2884062"/>
            <a:chExt cx="623039" cy="141842"/>
          </a:xfrm>
        </p:grpSpPr>
        <p:cxnSp>
          <p:nvCxnSpPr>
            <p:cNvPr id="100" name="Connecteur droit 99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e 81"/>
          <p:cNvGrpSpPr/>
          <p:nvPr/>
        </p:nvGrpSpPr>
        <p:grpSpPr>
          <a:xfrm>
            <a:off x="4750167" y="3927680"/>
            <a:ext cx="623039" cy="141842"/>
            <a:chOff x="2843213" y="2884062"/>
            <a:chExt cx="623039" cy="141842"/>
          </a:xfrm>
        </p:grpSpPr>
        <p:cxnSp>
          <p:nvCxnSpPr>
            <p:cNvPr id="95" name="Connecteur droit 94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e 84"/>
          <p:cNvGrpSpPr/>
          <p:nvPr/>
        </p:nvGrpSpPr>
        <p:grpSpPr>
          <a:xfrm>
            <a:off x="4905224" y="3939195"/>
            <a:ext cx="131631" cy="118812"/>
            <a:chOff x="2368550" y="1689100"/>
            <a:chExt cx="321065" cy="285842"/>
          </a:xfrm>
        </p:grpSpPr>
        <p:sp>
          <p:nvSpPr>
            <p:cNvPr id="91" name="Forme libre 90"/>
            <p:cNvSpPr/>
            <p:nvPr/>
          </p:nvSpPr>
          <p:spPr>
            <a:xfrm>
              <a:off x="2368550" y="1689100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8F2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Forme libre 91"/>
            <p:cNvSpPr/>
            <p:nvPr/>
          </p:nvSpPr>
          <p:spPr>
            <a:xfrm>
              <a:off x="2524515" y="1701846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8F2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7" name="Groupe 86"/>
          <p:cNvGrpSpPr/>
          <p:nvPr/>
        </p:nvGrpSpPr>
        <p:grpSpPr>
          <a:xfrm>
            <a:off x="5036855" y="3939195"/>
            <a:ext cx="131631" cy="118812"/>
            <a:chOff x="2368550" y="1689100"/>
            <a:chExt cx="321065" cy="285842"/>
          </a:xfrm>
        </p:grpSpPr>
        <p:sp>
          <p:nvSpPr>
            <p:cNvPr id="89" name="Forme libre 88"/>
            <p:cNvSpPr/>
            <p:nvPr/>
          </p:nvSpPr>
          <p:spPr>
            <a:xfrm>
              <a:off x="2368550" y="1689100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8F2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Forme libre 89"/>
            <p:cNvSpPr/>
            <p:nvPr/>
          </p:nvSpPr>
          <p:spPr>
            <a:xfrm>
              <a:off x="2524515" y="1701846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8F2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8" name="Ellipse 87"/>
          <p:cNvSpPr/>
          <p:nvPr/>
        </p:nvSpPr>
        <p:spPr>
          <a:xfrm>
            <a:off x="4299271" y="980063"/>
            <a:ext cx="720000" cy="431800"/>
          </a:xfrm>
          <a:prstGeom prst="ellipse">
            <a:avLst/>
          </a:prstGeom>
          <a:solidFill>
            <a:srgbClr val="8F2D56"/>
          </a:solidFill>
          <a:ln>
            <a:solidFill>
              <a:srgbClr val="8F2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433 MHz</a:t>
            </a:r>
          </a:p>
        </p:txBody>
      </p:sp>
      <p:cxnSp>
        <p:nvCxnSpPr>
          <p:cNvPr id="106" name="Connecteur droit 105"/>
          <p:cNvCxnSpPr>
            <a:stCxn id="135" idx="6"/>
            <a:endCxn id="88" idx="2"/>
          </p:cNvCxnSpPr>
          <p:nvPr/>
        </p:nvCxnSpPr>
        <p:spPr>
          <a:xfrm>
            <a:off x="2040687" y="1195963"/>
            <a:ext cx="22585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>
            <a:stCxn id="57" idx="3"/>
            <a:endCxn id="110" idx="0"/>
          </p:cNvCxnSpPr>
          <p:nvPr/>
        </p:nvCxnSpPr>
        <p:spPr>
          <a:xfrm flipV="1">
            <a:off x="7074967" y="3613593"/>
            <a:ext cx="303" cy="1477086"/>
          </a:xfrm>
          <a:prstGeom prst="line">
            <a:avLst/>
          </a:prstGeom>
          <a:ln w="28575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0" name="Triangle isocèle 109"/>
          <p:cNvSpPr/>
          <p:nvPr/>
        </p:nvSpPr>
        <p:spPr>
          <a:xfrm rot="10800000">
            <a:off x="6482739" y="2567575"/>
            <a:ext cx="1185063" cy="104601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1" name="Connecteur droit 110"/>
          <p:cNvCxnSpPr>
            <a:stCxn id="110" idx="3"/>
            <a:endCxn id="112" idx="4"/>
          </p:cNvCxnSpPr>
          <p:nvPr/>
        </p:nvCxnSpPr>
        <p:spPr>
          <a:xfrm flipH="1" flipV="1">
            <a:off x="7074317" y="1411863"/>
            <a:ext cx="953" cy="1155712"/>
          </a:xfrm>
          <a:prstGeom prst="line">
            <a:avLst/>
          </a:prstGeom>
          <a:ln w="28575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2" name="Ellipse 111"/>
          <p:cNvSpPr/>
          <p:nvPr/>
        </p:nvSpPr>
        <p:spPr>
          <a:xfrm>
            <a:off x="6714317" y="980063"/>
            <a:ext cx="720000" cy="4318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1,3 GHz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6649055" y="2625029"/>
            <a:ext cx="842177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Klystron</a:t>
            </a:r>
          </a:p>
          <a:p>
            <a:pPr algn="ctr"/>
            <a:r>
              <a:rPr lang="fr-FR" sz="1400" dirty="0"/>
              <a:t>20 MW</a:t>
            </a:r>
          </a:p>
        </p:txBody>
      </p:sp>
      <p:grpSp>
        <p:nvGrpSpPr>
          <p:cNvPr id="117" name="Groupe 116"/>
          <p:cNvGrpSpPr/>
          <p:nvPr/>
        </p:nvGrpSpPr>
        <p:grpSpPr>
          <a:xfrm>
            <a:off x="7218045" y="3979066"/>
            <a:ext cx="364385" cy="141842"/>
            <a:chOff x="2935396" y="2884062"/>
            <a:chExt cx="364385" cy="141842"/>
          </a:xfrm>
        </p:grpSpPr>
        <p:cxnSp>
          <p:nvCxnSpPr>
            <p:cNvPr id="119" name="Connecteur droit 118"/>
            <p:cNvCxnSpPr/>
            <p:nvPr/>
          </p:nvCxnSpPr>
          <p:spPr>
            <a:xfrm>
              <a:off x="2935396" y="3025904"/>
              <a:ext cx="6021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/>
            <p:cNvCxnSpPr/>
            <p:nvPr/>
          </p:nvCxnSpPr>
          <p:spPr>
            <a:xfrm>
              <a:off x="2995613" y="2884062"/>
              <a:ext cx="22988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/>
            <p:cNvCxnSpPr/>
            <p:nvPr/>
          </p:nvCxnSpPr>
          <p:spPr>
            <a:xfrm>
              <a:off x="3225493" y="2884062"/>
              <a:ext cx="0" cy="14184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/>
            <p:cNvCxnSpPr/>
            <p:nvPr/>
          </p:nvCxnSpPr>
          <p:spPr>
            <a:xfrm>
              <a:off x="3217327" y="3025904"/>
              <a:ext cx="82454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Forme libre 117"/>
          <p:cNvSpPr/>
          <p:nvPr/>
        </p:nvSpPr>
        <p:spPr>
          <a:xfrm>
            <a:off x="7284895" y="3988200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ZoneTexte 107"/>
          <p:cNvSpPr txBox="1"/>
          <p:nvPr/>
        </p:nvSpPr>
        <p:spPr>
          <a:xfrm>
            <a:off x="2673288" y="982988"/>
            <a:ext cx="11464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Synchronisation</a:t>
            </a:r>
          </a:p>
        </p:txBody>
      </p:sp>
      <p:cxnSp>
        <p:nvCxnSpPr>
          <p:cNvPr id="130" name="Connecteur droit 129"/>
          <p:cNvCxnSpPr>
            <a:stCxn id="64" idx="3"/>
            <a:endCxn id="261" idx="0"/>
          </p:cNvCxnSpPr>
          <p:nvPr/>
        </p:nvCxnSpPr>
        <p:spPr>
          <a:xfrm flipH="1" flipV="1">
            <a:off x="1690383" y="3790740"/>
            <a:ext cx="2093" cy="978897"/>
          </a:xfrm>
          <a:prstGeom prst="line">
            <a:avLst/>
          </a:prstGeom>
          <a:ln w="28575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4" name="Connecteur droit 133"/>
          <p:cNvCxnSpPr>
            <a:stCxn id="222" idx="3"/>
            <a:endCxn id="135" idx="4"/>
          </p:cNvCxnSpPr>
          <p:nvPr/>
        </p:nvCxnSpPr>
        <p:spPr>
          <a:xfrm flipH="1" flipV="1">
            <a:off x="1680687" y="1411863"/>
            <a:ext cx="8588" cy="1338170"/>
          </a:xfrm>
          <a:prstGeom prst="line">
            <a:avLst/>
          </a:prstGeom>
          <a:ln w="28575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5" name="Ellipse 134"/>
          <p:cNvSpPr/>
          <p:nvPr/>
        </p:nvSpPr>
        <p:spPr>
          <a:xfrm>
            <a:off x="1320687" y="980063"/>
            <a:ext cx="720000" cy="4318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144 MHz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1294708" y="2920091"/>
            <a:ext cx="808381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/>
              <a:t>Tétrode</a:t>
            </a:r>
          </a:p>
          <a:p>
            <a:pPr algn="ctr"/>
            <a:r>
              <a:rPr lang="fr-FR" sz="900" dirty="0"/>
              <a:t>2 MW</a:t>
            </a:r>
          </a:p>
        </p:txBody>
      </p:sp>
      <p:grpSp>
        <p:nvGrpSpPr>
          <p:cNvPr id="147" name="Groupe 146"/>
          <p:cNvGrpSpPr/>
          <p:nvPr/>
        </p:nvGrpSpPr>
        <p:grpSpPr>
          <a:xfrm>
            <a:off x="1698898" y="3947571"/>
            <a:ext cx="623039" cy="141842"/>
            <a:chOff x="2843213" y="2884062"/>
            <a:chExt cx="623039" cy="141842"/>
          </a:xfrm>
        </p:grpSpPr>
        <p:cxnSp>
          <p:nvCxnSpPr>
            <p:cNvPr id="163" name="Connecteur droit 162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cteur droit 163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164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cteur droit 165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166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e 147"/>
          <p:cNvGrpSpPr/>
          <p:nvPr/>
        </p:nvGrpSpPr>
        <p:grpSpPr>
          <a:xfrm>
            <a:off x="1857297" y="3959086"/>
            <a:ext cx="236268" cy="118812"/>
            <a:chOff x="2368550" y="1689100"/>
            <a:chExt cx="321065" cy="285842"/>
          </a:xfrm>
        </p:grpSpPr>
        <p:sp>
          <p:nvSpPr>
            <p:cNvPr id="161" name="Forme libre 160"/>
            <p:cNvSpPr/>
            <p:nvPr/>
          </p:nvSpPr>
          <p:spPr>
            <a:xfrm>
              <a:off x="2368550" y="1689100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Forme libre 161"/>
            <p:cNvSpPr/>
            <p:nvPr/>
          </p:nvSpPr>
          <p:spPr>
            <a:xfrm>
              <a:off x="2524515" y="1701846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70" name="Connecteur droit 169"/>
          <p:cNvCxnSpPr/>
          <p:nvPr/>
        </p:nvCxnSpPr>
        <p:spPr>
          <a:xfrm>
            <a:off x="3089701" y="5163022"/>
            <a:ext cx="0" cy="984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Ellipse 170"/>
          <p:cNvSpPr/>
          <p:nvPr/>
        </p:nvSpPr>
        <p:spPr>
          <a:xfrm>
            <a:off x="2869143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/>
          <p:cNvSpPr/>
          <p:nvPr/>
        </p:nvSpPr>
        <p:spPr>
          <a:xfrm>
            <a:off x="3171270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/>
          <p:cNvSpPr/>
          <p:nvPr/>
        </p:nvSpPr>
        <p:spPr>
          <a:xfrm>
            <a:off x="3391828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Ellipse 173"/>
          <p:cNvSpPr/>
          <p:nvPr/>
        </p:nvSpPr>
        <p:spPr>
          <a:xfrm>
            <a:off x="3612386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/>
          <p:cNvSpPr/>
          <p:nvPr/>
        </p:nvSpPr>
        <p:spPr>
          <a:xfrm>
            <a:off x="3832944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6" name="Connecteur droit 175"/>
          <p:cNvCxnSpPr/>
          <p:nvPr/>
        </p:nvCxnSpPr>
        <p:spPr>
          <a:xfrm>
            <a:off x="4274060" y="5163022"/>
            <a:ext cx="0" cy="984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Ellipse 176"/>
          <p:cNvSpPr/>
          <p:nvPr/>
        </p:nvSpPr>
        <p:spPr>
          <a:xfrm>
            <a:off x="4053502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/>
          <p:cNvSpPr/>
          <p:nvPr/>
        </p:nvSpPr>
        <p:spPr>
          <a:xfrm>
            <a:off x="4355629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/>
          <p:cNvSpPr/>
          <p:nvPr/>
        </p:nvSpPr>
        <p:spPr>
          <a:xfrm>
            <a:off x="4576187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/>
          <p:cNvSpPr/>
          <p:nvPr/>
        </p:nvSpPr>
        <p:spPr>
          <a:xfrm>
            <a:off x="4796745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/>
          <p:cNvSpPr/>
          <p:nvPr/>
        </p:nvSpPr>
        <p:spPr>
          <a:xfrm>
            <a:off x="5017303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Ellipse 181"/>
          <p:cNvSpPr/>
          <p:nvPr/>
        </p:nvSpPr>
        <p:spPr>
          <a:xfrm>
            <a:off x="5237861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3" name="Ellipse 182"/>
          <p:cNvSpPr/>
          <p:nvPr/>
        </p:nvSpPr>
        <p:spPr>
          <a:xfrm>
            <a:off x="5458419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Ellipse 183"/>
          <p:cNvSpPr/>
          <p:nvPr/>
        </p:nvSpPr>
        <p:spPr>
          <a:xfrm>
            <a:off x="5678977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llipse 184"/>
          <p:cNvSpPr/>
          <p:nvPr/>
        </p:nvSpPr>
        <p:spPr>
          <a:xfrm>
            <a:off x="5899535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/>
          <p:cNvSpPr/>
          <p:nvPr/>
        </p:nvSpPr>
        <p:spPr>
          <a:xfrm>
            <a:off x="6120093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Ellipse 186"/>
          <p:cNvSpPr/>
          <p:nvPr/>
        </p:nvSpPr>
        <p:spPr>
          <a:xfrm>
            <a:off x="6340651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Ellipse 187"/>
          <p:cNvSpPr/>
          <p:nvPr/>
        </p:nvSpPr>
        <p:spPr>
          <a:xfrm>
            <a:off x="6561209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Ellipse 188"/>
          <p:cNvSpPr/>
          <p:nvPr/>
        </p:nvSpPr>
        <p:spPr>
          <a:xfrm>
            <a:off x="6781767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0" name="Ellipse 189"/>
          <p:cNvSpPr/>
          <p:nvPr/>
        </p:nvSpPr>
        <p:spPr>
          <a:xfrm>
            <a:off x="7002325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Ellipse 190"/>
          <p:cNvSpPr/>
          <p:nvPr/>
        </p:nvSpPr>
        <p:spPr>
          <a:xfrm>
            <a:off x="7222883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/>
          <p:cNvSpPr/>
          <p:nvPr/>
        </p:nvSpPr>
        <p:spPr>
          <a:xfrm>
            <a:off x="7443441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Ellipse 192"/>
          <p:cNvSpPr/>
          <p:nvPr/>
        </p:nvSpPr>
        <p:spPr>
          <a:xfrm>
            <a:off x="7664016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ZoneTexte 193"/>
          <p:cNvSpPr txBox="1"/>
          <p:nvPr/>
        </p:nvSpPr>
        <p:spPr>
          <a:xfrm>
            <a:off x="151467" y="5839822"/>
            <a:ext cx="5229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Laser</a:t>
            </a:r>
          </a:p>
        </p:txBody>
      </p:sp>
      <p:cxnSp>
        <p:nvCxnSpPr>
          <p:cNvPr id="195" name="Connecteur droit avec flèche 194"/>
          <p:cNvCxnSpPr>
            <a:endCxn id="13" idx="0"/>
          </p:cNvCxnSpPr>
          <p:nvPr/>
        </p:nvCxnSpPr>
        <p:spPr>
          <a:xfrm>
            <a:off x="1194581" y="4854675"/>
            <a:ext cx="421941" cy="2721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ZoneTexte 195"/>
          <p:cNvSpPr txBox="1"/>
          <p:nvPr/>
        </p:nvSpPr>
        <p:spPr>
          <a:xfrm>
            <a:off x="631923" y="4645123"/>
            <a:ext cx="10182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Photocathode</a:t>
            </a:r>
          </a:p>
        </p:txBody>
      </p:sp>
      <p:cxnSp>
        <p:nvCxnSpPr>
          <p:cNvPr id="197" name="Connecteur droit avec flèche 196"/>
          <p:cNvCxnSpPr>
            <a:stCxn id="198" idx="0"/>
            <a:endCxn id="17" idx="2"/>
          </p:cNvCxnSpPr>
          <p:nvPr/>
        </p:nvCxnSpPr>
        <p:spPr>
          <a:xfrm flipH="1" flipV="1">
            <a:off x="7905061" y="5308985"/>
            <a:ext cx="106966" cy="1965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ZoneTexte 197"/>
          <p:cNvSpPr txBox="1"/>
          <p:nvPr/>
        </p:nvSpPr>
        <p:spPr>
          <a:xfrm>
            <a:off x="7664016" y="5505575"/>
            <a:ext cx="7777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Cible (Ta)</a:t>
            </a:r>
          </a:p>
        </p:txBody>
      </p:sp>
      <p:sp>
        <p:nvSpPr>
          <p:cNvPr id="199" name="Ellipse 198"/>
          <p:cNvSpPr/>
          <p:nvPr/>
        </p:nvSpPr>
        <p:spPr>
          <a:xfrm>
            <a:off x="48075" y="980063"/>
            <a:ext cx="720000" cy="431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72 MHz</a:t>
            </a:r>
          </a:p>
        </p:txBody>
      </p:sp>
      <p:sp>
        <p:nvSpPr>
          <p:cNvPr id="201" name="ZoneTexte 200"/>
          <p:cNvSpPr txBox="1"/>
          <p:nvPr/>
        </p:nvSpPr>
        <p:spPr>
          <a:xfrm>
            <a:off x="2082362" y="3700690"/>
            <a:ext cx="6479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b="1" dirty="0" smtClean="0"/>
              <a:t>1,6 </a:t>
            </a:r>
            <a:r>
              <a:rPr lang="fr-FR" sz="1050" b="1" dirty="0"/>
              <a:t>MW</a:t>
            </a:r>
          </a:p>
          <a:p>
            <a:pPr algn="l"/>
            <a:r>
              <a:rPr lang="fr-FR" sz="1050" b="1" dirty="0"/>
              <a:t>300 µs</a:t>
            </a:r>
          </a:p>
        </p:txBody>
      </p:sp>
      <p:sp>
        <p:nvSpPr>
          <p:cNvPr id="202" name="ZoneTexte 201"/>
          <p:cNvSpPr txBox="1"/>
          <p:nvPr/>
        </p:nvSpPr>
        <p:spPr>
          <a:xfrm>
            <a:off x="5091242" y="3700690"/>
            <a:ext cx="6479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 smtClean="0"/>
              <a:t>4,5 </a:t>
            </a:r>
            <a:r>
              <a:rPr lang="fr-FR" sz="1050" b="1" dirty="0"/>
              <a:t>MW</a:t>
            </a:r>
          </a:p>
          <a:p>
            <a:pPr algn="ctr"/>
            <a:r>
              <a:rPr lang="fr-FR" sz="1050" b="1" dirty="0"/>
              <a:t>300 µs</a:t>
            </a:r>
          </a:p>
        </p:txBody>
      </p:sp>
      <p:cxnSp>
        <p:nvCxnSpPr>
          <p:cNvPr id="204" name="Connecteur droit 203"/>
          <p:cNvCxnSpPr>
            <a:stCxn id="88" idx="6"/>
            <a:endCxn id="112" idx="2"/>
          </p:cNvCxnSpPr>
          <p:nvPr/>
        </p:nvCxnSpPr>
        <p:spPr>
          <a:xfrm>
            <a:off x="5019271" y="1195963"/>
            <a:ext cx="16950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Connecteur droit 208"/>
          <p:cNvCxnSpPr/>
          <p:nvPr/>
        </p:nvCxnSpPr>
        <p:spPr>
          <a:xfrm>
            <a:off x="6279947" y="3591775"/>
            <a:ext cx="792000" cy="138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Connecteur droit 209"/>
          <p:cNvCxnSpPr/>
          <p:nvPr/>
        </p:nvCxnSpPr>
        <p:spPr>
          <a:xfrm>
            <a:off x="6276023" y="2565331"/>
            <a:ext cx="21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ZoneTexte 210"/>
          <p:cNvSpPr txBox="1"/>
          <p:nvPr/>
        </p:nvSpPr>
        <p:spPr>
          <a:xfrm>
            <a:off x="5528177" y="2781234"/>
            <a:ext cx="580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/>
              <a:t>223 kV</a:t>
            </a:r>
          </a:p>
          <a:p>
            <a:pPr algn="ctr"/>
            <a:r>
              <a:rPr lang="fr-FR" sz="1000" dirty="0"/>
              <a:t>200 </a:t>
            </a:r>
            <a:r>
              <a:rPr lang="fr-FR" sz="1000" dirty="0" smtClean="0"/>
              <a:t>A</a:t>
            </a:r>
            <a:endParaRPr lang="fr-FR" sz="1000" dirty="0"/>
          </a:p>
        </p:txBody>
      </p:sp>
      <p:sp>
        <p:nvSpPr>
          <p:cNvPr id="218" name="ZoneTexte 217"/>
          <p:cNvSpPr txBox="1"/>
          <p:nvPr/>
        </p:nvSpPr>
        <p:spPr>
          <a:xfrm>
            <a:off x="836730" y="5840269"/>
            <a:ext cx="16770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Photo-Injecteur 144 MHz</a:t>
            </a:r>
          </a:p>
        </p:txBody>
      </p:sp>
      <p:sp>
        <p:nvSpPr>
          <p:cNvPr id="219" name="ZoneTexte 218"/>
          <p:cNvSpPr txBox="1"/>
          <p:nvPr/>
        </p:nvSpPr>
        <p:spPr>
          <a:xfrm>
            <a:off x="3993059" y="5840269"/>
            <a:ext cx="12939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3 cavités 433 MHz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1227032" y="2673734"/>
            <a:ext cx="930886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SSPA</a:t>
            </a:r>
          </a:p>
          <a:p>
            <a:pPr algn="ctr"/>
            <a:r>
              <a:rPr lang="fr-FR" sz="1400" dirty="0"/>
              <a:t>1,6 MW</a:t>
            </a:r>
          </a:p>
        </p:txBody>
      </p:sp>
      <p:cxnSp>
        <p:nvCxnSpPr>
          <p:cNvPr id="224" name="Connecteur droit 223"/>
          <p:cNvCxnSpPr>
            <a:stCxn id="199" idx="6"/>
            <a:endCxn id="135" idx="2"/>
          </p:cNvCxnSpPr>
          <p:nvPr/>
        </p:nvCxnSpPr>
        <p:spPr>
          <a:xfrm>
            <a:off x="768075" y="1195963"/>
            <a:ext cx="5526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Forme libre 199"/>
          <p:cNvSpPr/>
          <p:nvPr/>
        </p:nvSpPr>
        <p:spPr>
          <a:xfrm>
            <a:off x="7306428" y="3989776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Forme libre 204"/>
          <p:cNvSpPr/>
          <p:nvPr/>
        </p:nvSpPr>
        <p:spPr>
          <a:xfrm>
            <a:off x="7327685" y="3989400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" name="Forme libre 205"/>
          <p:cNvSpPr/>
          <p:nvPr/>
        </p:nvSpPr>
        <p:spPr>
          <a:xfrm>
            <a:off x="7348914" y="3990736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Forme libre 206"/>
          <p:cNvSpPr/>
          <p:nvPr/>
        </p:nvSpPr>
        <p:spPr>
          <a:xfrm>
            <a:off x="7373946" y="3992305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Forme libre 207"/>
          <p:cNvSpPr/>
          <p:nvPr/>
        </p:nvSpPr>
        <p:spPr>
          <a:xfrm>
            <a:off x="7395203" y="3991929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1" name="Forme libre 220"/>
          <p:cNvSpPr/>
          <p:nvPr/>
        </p:nvSpPr>
        <p:spPr>
          <a:xfrm>
            <a:off x="7416432" y="3993265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5" name="Forme libre 224"/>
          <p:cNvSpPr/>
          <p:nvPr/>
        </p:nvSpPr>
        <p:spPr>
          <a:xfrm>
            <a:off x="7436570" y="3994018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6" name="Forme libre 225"/>
          <p:cNvSpPr/>
          <p:nvPr/>
        </p:nvSpPr>
        <p:spPr>
          <a:xfrm>
            <a:off x="7457827" y="3993642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Forme libre 226"/>
          <p:cNvSpPr/>
          <p:nvPr/>
        </p:nvSpPr>
        <p:spPr>
          <a:xfrm>
            <a:off x="7479467" y="3994700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5" name="Rectangle 264"/>
          <p:cNvSpPr/>
          <p:nvPr/>
        </p:nvSpPr>
        <p:spPr>
          <a:xfrm>
            <a:off x="1284186" y="3121429"/>
            <a:ext cx="808381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/>
              <a:t>Tétrode</a:t>
            </a:r>
          </a:p>
          <a:p>
            <a:pPr algn="ctr"/>
            <a:r>
              <a:rPr lang="fr-FR" sz="900" dirty="0"/>
              <a:t>2 MW</a:t>
            </a:r>
          </a:p>
        </p:txBody>
      </p:sp>
      <p:sp>
        <p:nvSpPr>
          <p:cNvPr id="289" name="Ellipse 288"/>
          <p:cNvSpPr/>
          <p:nvPr/>
        </p:nvSpPr>
        <p:spPr>
          <a:xfrm>
            <a:off x="523755" y="5188374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0" name="Ellipse 289"/>
          <p:cNvSpPr/>
          <p:nvPr/>
        </p:nvSpPr>
        <p:spPr>
          <a:xfrm>
            <a:off x="315688" y="5188374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8" name="ZoneTexte 297"/>
          <p:cNvSpPr txBox="1"/>
          <p:nvPr/>
        </p:nvSpPr>
        <p:spPr>
          <a:xfrm>
            <a:off x="6134630" y="5840269"/>
            <a:ext cx="18710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 smtClean="0"/>
              <a:t>1 post-accélérateur 1,3 GHz</a:t>
            </a:r>
            <a:endParaRPr lang="fr-FR" sz="1050" dirty="0"/>
          </a:p>
        </p:txBody>
      </p:sp>
      <p:cxnSp>
        <p:nvCxnSpPr>
          <p:cNvPr id="300" name="Connecteur droit avec flèche 299"/>
          <p:cNvCxnSpPr/>
          <p:nvPr/>
        </p:nvCxnSpPr>
        <p:spPr>
          <a:xfrm flipV="1">
            <a:off x="6236790" y="2567575"/>
            <a:ext cx="0" cy="98645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7" name="Groupe 316"/>
          <p:cNvGrpSpPr/>
          <p:nvPr/>
        </p:nvGrpSpPr>
        <p:grpSpPr>
          <a:xfrm>
            <a:off x="5540398" y="3151474"/>
            <a:ext cx="623039" cy="141842"/>
            <a:chOff x="2843213" y="2884062"/>
            <a:chExt cx="623039" cy="141842"/>
          </a:xfrm>
        </p:grpSpPr>
        <p:cxnSp>
          <p:nvCxnSpPr>
            <p:cNvPr id="318" name="Connecteur droit 317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cteur droit 318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Connecteur droit 319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cteur droit 320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onnecteur droit 321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2" name="Triangle isocèle 221"/>
          <p:cNvSpPr/>
          <p:nvPr/>
        </p:nvSpPr>
        <p:spPr>
          <a:xfrm rot="10800000">
            <a:off x="1096744" y="2750033"/>
            <a:ext cx="1185063" cy="1046018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8" name="Rectangle 227"/>
          <p:cNvSpPr/>
          <p:nvPr/>
        </p:nvSpPr>
        <p:spPr>
          <a:xfrm>
            <a:off x="1219195" y="2875104"/>
            <a:ext cx="930886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SSPA</a:t>
            </a:r>
          </a:p>
          <a:p>
            <a:pPr algn="ctr"/>
            <a:r>
              <a:rPr lang="fr-FR" sz="1400" dirty="0"/>
              <a:t>1,6 MW</a:t>
            </a:r>
          </a:p>
        </p:txBody>
      </p:sp>
      <p:sp>
        <p:nvSpPr>
          <p:cNvPr id="203" name="Ellipse 202"/>
          <p:cNvSpPr/>
          <p:nvPr/>
        </p:nvSpPr>
        <p:spPr>
          <a:xfrm>
            <a:off x="5742461" y="2160118"/>
            <a:ext cx="2649946" cy="3312140"/>
          </a:xfrm>
          <a:prstGeom prst="ellipse">
            <a:avLst/>
          </a:prstGeom>
          <a:solidFill>
            <a:srgbClr val="FF0000">
              <a:alpha val="2313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9" name="ZoneTexte 228"/>
          <p:cNvSpPr txBox="1"/>
          <p:nvPr/>
        </p:nvSpPr>
        <p:spPr>
          <a:xfrm>
            <a:off x="5062414" y="1853649"/>
            <a:ext cx="14414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Jouvence </a:t>
            </a:r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8415251" y="1136566"/>
            <a:ext cx="377255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Clr>
                <a:schemeClr val="tx2"/>
              </a:buClr>
            </a:pPr>
            <a:r>
              <a:rPr lang="fr-FR" sz="1600" b="1" dirty="0" smtClean="0"/>
              <a:t>Rénovation + nouveau </a:t>
            </a:r>
            <a:r>
              <a:rPr lang="fr-FR" sz="1600" b="1" dirty="0"/>
              <a:t>besoin </a:t>
            </a:r>
            <a:endParaRPr lang="fr-FR" sz="1600" dirty="0" smtClean="0"/>
          </a:p>
          <a:p>
            <a:pPr marL="285750" lvl="1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fr-FR" sz="1600" dirty="0" smtClean="0"/>
          </a:p>
          <a:p>
            <a:pPr marL="285750" lvl="1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 smtClean="0"/>
              <a:t>Durée </a:t>
            </a:r>
            <a:r>
              <a:rPr lang="fr-FR" sz="1600" dirty="0"/>
              <a:t>: 200 </a:t>
            </a:r>
            <a:r>
              <a:rPr lang="fr-FR" sz="1600" dirty="0" smtClean="0"/>
              <a:t>µs</a:t>
            </a:r>
          </a:p>
          <a:p>
            <a:pPr marL="285750" lvl="1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 smtClean="0"/>
              <a:t>Energie </a:t>
            </a:r>
            <a:r>
              <a:rPr lang="fr-FR" sz="1600" dirty="0"/>
              <a:t>: 30 MeV</a:t>
            </a:r>
          </a:p>
          <a:p>
            <a:pPr marL="285750" lvl="1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 smtClean="0"/>
              <a:t>Courant </a:t>
            </a:r>
            <a:r>
              <a:rPr lang="fr-FR" sz="1600" dirty="0"/>
              <a:t>: 300 </a:t>
            </a:r>
            <a:r>
              <a:rPr lang="fr-FR" sz="1600" dirty="0" smtClean="0"/>
              <a:t>mA</a:t>
            </a:r>
          </a:p>
          <a:p>
            <a:pPr marL="0" lvl="1">
              <a:buClr>
                <a:schemeClr val="tx2"/>
              </a:buClr>
            </a:pPr>
            <a:endParaRPr lang="fr-FR" sz="1600" dirty="0" smtClean="0"/>
          </a:p>
          <a:p>
            <a:pPr marL="0" lvl="1">
              <a:buClr>
                <a:schemeClr val="tx2"/>
              </a:buClr>
            </a:pPr>
            <a:r>
              <a:rPr lang="fr-FR" sz="1600" dirty="0" smtClean="0"/>
              <a:t>Passage 2 µs à 200 µs :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1600" dirty="0" smtClean="0"/>
              <a:t>Nouvel amplificateur </a:t>
            </a:r>
            <a:r>
              <a:rPr lang="fr-FR" sz="1600" dirty="0"/>
              <a:t>à 1,3 GHz</a:t>
            </a:r>
          </a:p>
          <a:p>
            <a:pPr marL="0" lvl="2">
              <a:buClr>
                <a:schemeClr val="tx2"/>
              </a:buClr>
            </a:pPr>
            <a:endParaRPr lang="fr-FR" sz="1600" dirty="0" smtClean="0"/>
          </a:p>
          <a:p>
            <a:pPr marL="0" lvl="2">
              <a:buClr>
                <a:schemeClr val="tx2"/>
              </a:buClr>
            </a:pPr>
            <a:r>
              <a:rPr lang="fr-FR" sz="1600" dirty="0"/>
              <a:t>Augmentation de l’énergie et du courant faisceau </a:t>
            </a:r>
            <a:r>
              <a:rPr lang="fr-FR" sz="1600" dirty="0" smtClean="0"/>
              <a:t>:</a:t>
            </a:r>
            <a:endParaRPr lang="fr-FR" sz="1600" dirty="0"/>
          </a:p>
          <a:p>
            <a:pPr marL="285750" lvl="2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1600" dirty="0" smtClean="0"/>
              <a:t>Nouvelles cavités à 1,3 GHz</a:t>
            </a:r>
          </a:p>
          <a:p>
            <a:pPr marL="285750" lvl="2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1600" dirty="0" smtClean="0"/>
              <a:t>Limitation cavité actuelle</a:t>
            </a:r>
          </a:p>
          <a:p>
            <a:pPr marL="285750" lvl="2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fr-FR" sz="1600" dirty="0" smtClean="0"/>
              <a:t>Etude préliminaire avec les équipes du CEA </a:t>
            </a:r>
            <a:r>
              <a:rPr lang="fr-FR" sz="1600" dirty="0" err="1" smtClean="0"/>
              <a:t>Irfu</a:t>
            </a:r>
            <a:endParaRPr lang="fr-FR" sz="1600" dirty="0" smtClean="0"/>
          </a:p>
          <a:p>
            <a:pPr>
              <a:buClr>
                <a:schemeClr val="tx2"/>
              </a:buClr>
            </a:pPr>
            <a:endParaRPr lang="fr-FR" sz="1600" dirty="0"/>
          </a:p>
          <a:p>
            <a:pPr>
              <a:buClr>
                <a:schemeClr val="tx2"/>
              </a:buClr>
            </a:pPr>
            <a:endParaRPr lang="fr-FR" sz="1600" b="1" dirty="0">
              <a:solidFill>
                <a:srgbClr val="FF0000"/>
              </a:solidFill>
            </a:endParaRPr>
          </a:p>
          <a:p>
            <a:pPr algn="ctr">
              <a:buClr>
                <a:schemeClr val="tx2"/>
              </a:buClr>
            </a:pPr>
            <a:r>
              <a:rPr lang="fr-FR" sz="2000" b="1" dirty="0" smtClean="0">
                <a:solidFill>
                  <a:srgbClr val="FF0000"/>
                </a:solidFill>
              </a:rPr>
              <a:t>GO depuis une semaine</a:t>
            </a:r>
          </a:p>
        </p:txBody>
      </p:sp>
    </p:spTree>
    <p:extLst>
      <p:ext uri="{BB962C8B-B14F-4D97-AF65-F5344CB8AC3E}">
        <p14:creationId xmlns:p14="http://schemas.microsoft.com/office/powerpoint/2010/main" val="169354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9"/>
    </mc:Choice>
    <mc:Fallback xmlns="">
      <p:transition spd="slow" advTm="31409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71799" y="2042015"/>
            <a:ext cx="4521807" cy="3146841"/>
          </a:xfrm>
        </p:spPr>
        <p:txBody>
          <a:bodyPr>
            <a:noAutofit/>
          </a:bodyPr>
          <a:lstStyle/>
          <a:p>
            <a:r>
              <a:rPr lang="fr-FR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Remerciements à l’équipe d’ELSA:</a:t>
            </a:r>
            <a:br>
              <a:rPr lang="fr-FR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</a:br>
            <a:r>
              <a:rPr lang="fr-FR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/>
            </a:r>
            <a:br>
              <a:rPr lang="fr-FR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</a:br>
            <a:r>
              <a:rPr lang="fr-FR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Anne-Sophie CHAUCHAT</a:t>
            </a:r>
            <a:br>
              <a:rPr lang="fr-FR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</a:br>
            <a:r>
              <a:rPr lang="fr-FR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Julien HOUZET</a:t>
            </a:r>
            <a:br>
              <a:rPr lang="fr-FR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</a:br>
            <a:r>
              <a:rPr lang="fr-FR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Vincent JACOB</a:t>
            </a:r>
            <a:br>
              <a:rPr lang="fr-FR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</a:br>
            <a:r>
              <a:rPr lang="fr-FR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Vincent LE FLANCHEC</a:t>
            </a:r>
            <a:br>
              <a:rPr lang="fr-FR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</a:br>
            <a:r>
              <a:rPr lang="fr-FR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Abel PIRES</a:t>
            </a:r>
            <a:br>
              <a:rPr lang="fr-FR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</a:br>
            <a:r>
              <a:rPr lang="fr-FR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Rudolf ROSCH</a:t>
            </a:r>
            <a:br>
              <a:rPr lang="fr-FR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</a:br>
            <a:endParaRPr lang="fr-FR" sz="2000" b="1" i="1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353" y="2594809"/>
            <a:ext cx="5404183" cy="36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6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"/>
    </mc:Choice>
    <mc:Fallback xmlns="">
      <p:transition spd="slow" advTm="496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E7C6220-27BF-EE46-598B-6D39D773A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3449638"/>
            <a:ext cx="6965748" cy="703262"/>
          </a:xfrm>
        </p:spPr>
        <p:txBody>
          <a:bodyPr>
            <a:normAutofit/>
          </a:bodyPr>
          <a:lstStyle/>
          <a:p>
            <a:r>
              <a:rPr lang="fr-FR" dirty="0"/>
              <a:t>Merci de votre attention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5C06C1AD-C206-9068-1666-0461833958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CEA DAM IDF</a:t>
            </a:r>
          </a:p>
          <a:p>
            <a:r>
              <a:rPr lang="fr-FR" dirty="0"/>
              <a:t>91297 Arpajon Cedex</a:t>
            </a:r>
          </a:p>
          <a:p>
            <a:r>
              <a:rPr lang="fr-FR" dirty="0"/>
              <a:t>France</a:t>
            </a:r>
          </a:p>
          <a:p>
            <a:r>
              <a:rPr lang="fr-FR" dirty="0"/>
              <a:t>martin.collet@cea.fr</a:t>
            </a:r>
          </a:p>
          <a:p>
            <a:r>
              <a:rPr lang="fr-FR" dirty="0" smtClean="0"/>
              <a:t>+ </a:t>
            </a:r>
            <a:r>
              <a:rPr lang="fr-FR" dirty="0"/>
              <a:t>33 1 69 26 49 00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517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2"/>
    </mc:Choice>
    <mc:Fallback xmlns="">
      <p:transition spd="slow" advTm="1387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381124"/>
            <a:ext cx="11126333" cy="4962526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fr-FR" dirty="0" smtClean="0"/>
              <a:t>Trois étages d’accélération équipés de cavités radiofréquences (RF) à onde stationnaire 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dirty="0" smtClean="0"/>
              <a:t>Un photo-injecteur avec une cellule @ 144 MHz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dirty="0" smtClean="0"/>
              <a:t>Trois cavités de deux et trois cellules @ 433 MHz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dirty="0" smtClean="0"/>
              <a:t>Une cavité de dix cellules et une cavité </a:t>
            </a:r>
            <a:r>
              <a:rPr lang="fr-FR" dirty="0" err="1" smtClean="0"/>
              <a:t>linéariseur</a:t>
            </a:r>
            <a:r>
              <a:rPr lang="fr-FR" dirty="0" smtClean="0"/>
              <a:t> @ 1,3 GHz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093" y="2840795"/>
            <a:ext cx="11239813" cy="3479400"/>
          </a:xfrm>
          <a:prstGeom prst="roundRect">
            <a:avLst>
              <a:gd name="adj" fmla="val 11703"/>
            </a:avLst>
          </a:prstGeom>
          <a:ln w="38100">
            <a:solidFill>
              <a:schemeClr val="tx1"/>
            </a:solidFill>
          </a:ln>
        </p:spPr>
      </p:pic>
      <p:cxnSp>
        <p:nvCxnSpPr>
          <p:cNvPr id="62" name="Connecteur droit avec flèche 61"/>
          <p:cNvCxnSpPr>
            <a:cxnSpLocks noChangeShapeType="1"/>
            <a:stCxn id="71" idx="2"/>
          </p:cNvCxnSpPr>
          <p:nvPr/>
        </p:nvCxnSpPr>
        <p:spPr bwMode="auto">
          <a:xfrm>
            <a:off x="8323324" y="3617781"/>
            <a:ext cx="0" cy="32543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Connecteur droit avec flèche 63"/>
          <p:cNvCxnSpPr>
            <a:cxnSpLocks noChangeShapeType="1"/>
            <a:stCxn id="65" idx="0"/>
          </p:cNvCxnSpPr>
          <p:nvPr/>
        </p:nvCxnSpPr>
        <p:spPr bwMode="auto">
          <a:xfrm flipV="1">
            <a:off x="1868115" y="4325594"/>
            <a:ext cx="403350" cy="126302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" name="Rectangle à coins arrondis 64"/>
          <p:cNvSpPr/>
          <p:nvPr/>
        </p:nvSpPr>
        <p:spPr>
          <a:xfrm>
            <a:off x="589783" y="5588621"/>
            <a:ext cx="2556663" cy="51471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400" b="1" dirty="0" smtClean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Photo-injecteur</a:t>
            </a:r>
            <a:r>
              <a:rPr lang="fr-FR" sz="1400" b="1" dirty="0">
                <a:solidFill>
                  <a:srgbClr val="1F4E79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fr-FR" sz="1400" b="1" dirty="0" smtClean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144 </a:t>
            </a:r>
            <a:r>
              <a:rPr lang="fr-FR" sz="1400" b="1" dirty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MHz </a:t>
            </a:r>
            <a:endParaRPr lang="fr-FR" sz="1400" b="1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1400" b="1" dirty="0" err="1" smtClean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E</a:t>
            </a:r>
            <a:r>
              <a:rPr lang="fr-FR" sz="1400" b="1" baseline="-25000" dirty="0" err="1" smtClean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e</a:t>
            </a:r>
            <a:r>
              <a:rPr lang="fr-FR" sz="1400" b="1" dirty="0" smtClean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= 2 </a:t>
            </a:r>
            <a:r>
              <a:rPr lang="fr-FR" sz="1400" b="1" dirty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MeV</a:t>
            </a:r>
            <a:endParaRPr lang="fr-FR" sz="1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6" name="Accolade ouvrante 65"/>
          <p:cNvSpPr/>
          <p:nvPr/>
        </p:nvSpPr>
        <p:spPr>
          <a:xfrm rot="16200000">
            <a:off x="3670173" y="3203383"/>
            <a:ext cx="145092" cy="2398583"/>
          </a:xfrm>
          <a:prstGeom prst="leftBrace">
            <a:avLst/>
          </a:prstGeom>
          <a:ln w="38100">
            <a:solidFill>
              <a:schemeClr val="tx1"/>
            </a:solidFill>
          </a:ln>
          <a:effectLst>
            <a:outerShdw blurRad="50800" dist="12700" dir="5400000" algn="t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400" b="1">
              <a:latin typeface="+mj-lt"/>
            </a:endParaRPr>
          </a:p>
        </p:txBody>
      </p:sp>
      <p:cxnSp>
        <p:nvCxnSpPr>
          <p:cNvPr id="67" name="Connecteur droit avec flèche 66"/>
          <p:cNvCxnSpPr>
            <a:cxnSpLocks noChangeShapeType="1"/>
            <a:stCxn id="68" idx="0"/>
          </p:cNvCxnSpPr>
          <p:nvPr/>
        </p:nvCxnSpPr>
        <p:spPr bwMode="auto">
          <a:xfrm flipV="1">
            <a:off x="8381048" y="4740943"/>
            <a:ext cx="552878" cy="84767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Rectangle à coins arrondis 67"/>
          <p:cNvSpPr/>
          <p:nvPr/>
        </p:nvSpPr>
        <p:spPr>
          <a:xfrm>
            <a:off x="6794699" y="5588621"/>
            <a:ext cx="3172695" cy="51471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dirty="0" smtClean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Cavité accélératrice 1,3 GHz</a:t>
            </a:r>
          </a:p>
          <a:p>
            <a:pPr algn="ctr"/>
            <a:r>
              <a:rPr lang="fr-FR" sz="1400" b="1" dirty="0" err="1" smtClean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E</a:t>
            </a:r>
            <a:r>
              <a:rPr lang="fr-FR" sz="1400" b="1" baseline="-25000" dirty="0" err="1" smtClean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e</a:t>
            </a:r>
            <a:r>
              <a:rPr lang="fr-FR" sz="1400" b="1" dirty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= </a:t>
            </a:r>
            <a:r>
              <a:rPr lang="fr-FR" sz="1400" b="1" dirty="0" smtClean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19-30 </a:t>
            </a:r>
            <a:r>
              <a:rPr lang="fr-FR" sz="1400" b="1" dirty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MeV</a:t>
            </a:r>
            <a:endParaRPr lang="fr-FR" sz="1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cxnSp>
        <p:nvCxnSpPr>
          <p:cNvPr id="69" name="Connecteur droit avec flèche 68"/>
          <p:cNvCxnSpPr>
            <a:cxnSpLocks noChangeShapeType="1"/>
            <a:stCxn id="70" idx="0"/>
          </p:cNvCxnSpPr>
          <p:nvPr/>
        </p:nvCxnSpPr>
        <p:spPr bwMode="auto">
          <a:xfrm flipH="1" flipV="1">
            <a:off x="3751039" y="4630868"/>
            <a:ext cx="1227394" cy="957756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" name="Rectangle à coins arrondis 69"/>
          <p:cNvSpPr/>
          <p:nvPr/>
        </p:nvSpPr>
        <p:spPr>
          <a:xfrm>
            <a:off x="3409485" y="5588621"/>
            <a:ext cx="3137898" cy="51471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400" b="1" dirty="0" smtClean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Cavités accélératrices 433 </a:t>
            </a:r>
            <a:r>
              <a:rPr lang="fr-FR" sz="1400" b="1" dirty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MHz </a:t>
            </a:r>
            <a:r>
              <a:rPr lang="fr-FR" sz="1400" b="1" dirty="0" err="1" smtClean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E</a:t>
            </a:r>
            <a:r>
              <a:rPr lang="fr-FR" sz="1400" b="1" baseline="-25000" dirty="0" err="1" smtClean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e</a:t>
            </a:r>
            <a:r>
              <a:rPr lang="fr-FR" sz="1400" b="1" dirty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= </a:t>
            </a:r>
            <a:r>
              <a:rPr lang="fr-FR" sz="1400" b="1" dirty="0" smtClean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12-17 MeV</a:t>
            </a:r>
            <a:r>
              <a:rPr lang="fr-FR" sz="1400" b="1" dirty="0">
                <a:effectLst/>
                <a:latin typeface="+mj-lt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71" name="Rectangle à coins arrondis 70"/>
          <p:cNvSpPr/>
          <p:nvPr/>
        </p:nvSpPr>
        <p:spPr>
          <a:xfrm>
            <a:off x="7035372" y="3103071"/>
            <a:ext cx="2575902" cy="51471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dirty="0" smtClean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Compresseur magnétique double alpha</a:t>
            </a:r>
            <a:endParaRPr lang="fr-FR" sz="1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0" name="Rectangle à coins arrondis 59"/>
          <p:cNvSpPr/>
          <p:nvPr/>
        </p:nvSpPr>
        <p:spPr>
          <a:xfrm>
            <a:off x="2787115" y="3103071"/>
            <a:ext cx="2638151" cy="51919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dirty="0" smtClean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Cavité </a:t>
            </a:r>
            <a:r>
              <a:rPr lang="fr-FR" sz="1400" b="1" dirty="0" err="1" smtClean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linéariseur</a:t>
            </a:r>
            <a:r>
              <a:rPr lang="fr-FR" sz="1400" b="1" dirty="0" smtClean="0">
                <a:solidFill>
                  <a:srgbClr val="1F4E79"/>
                </a:solidFill>
                <a:effectLst/>
                <a:latin typeface="+mj-lt"/>
                <a:ea typeface="Calibri" panose="020F0502020204030204" pitchFamily="34" charset="0"/>
              </a:rPr>
              <a:t> 1,3 GHz</a:t>
            </a:r>
          </a:p>
          <a:p>
            <a:pPr algn="ctr"/>
            <a:r>
              <a:rPr lang="fr-FR" sz="1400" b="1" dirty="0" err="1" smtClean="0">
                <a:solidFill>
                  <a:srgbClr val="1F4E79"/>
                </a:solidFill>
                <a:latin typeface="+mj-lt"/>
                <a:ea typeface="Calibri" panose="020F0502020204030204" pitchFamily="34" charset="0"/>
              </a:rPr>
              <a:t>E</a:t>
            </a:r>
            <a:r>
              <a:rPr lang="fr-FR" sz="1400" b="1" baseline="-25000" dirty="0" err="1" smtClean="0">
                <a:solidFill>
                  <a:srgbClr val="1F4E79"/>
                </a:solidFill>
                <a:latin typeface="+mj-lt"/>
                <a:ea typeface="Calibri" panose="020F0502020204030204" pitchFamily="34" charset="0"/>
              </a:rPr>
              <a:t>e</a:t>
            </a:r>
            <a:r>
              <a:rPr lang="fr-FR" sz="1400" b="1" baseline="-25000" dirty="0" smtClean="0">
                <a:solidFill>
                  <a:srgbClr val="1F4E79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fr-FR" sz="1400" b="1" dirty="0" smtClean="0">
                <a:solidFill>
                  <a:srgbClr val="1F4E79"/>
                </a:solidFill>
                <a:latin typeface="+mj-lt"/>
                <a:ea typeface="Calibri" panose="020F0502020204030204" pitchFamily="34" charset="0"/>
              </a:rPr>
              <a:t>= 0-2 </a:t>
            </a:r>
            <a:r>
              <a:rPr lang="fr-FR" sz="1400" b="1" dirty="0">
                <a:solidFill>
                  <a:srgbClr val="1F4E79"/>
                </a:solidFill>
                <a:latin typeface="+mj-lt"/>
                <a:ea typeface="Calibri" panose="020F0502020204030204" pitchFamily="34" charset="0"/>
              </a:rPr>
              <a:t>MeV </a:t>
            </a:r>
          </a:p>
        </p:txBody>
      </p:sp>
      <p:cxnSp>
        <p:nvCxnSpPr>
          <p:cNvPr id="61" name="Connecteur droit avec flèche 60"/>
          <p:cNvCxnSpPr>
            <a:cxnSpLocks noChangeShapeType="1"/>
            <a:stCxn id="60" idx="2"/>
          </p:cNvCxnSpPr>
          <p:nvPr/>
        </p:nvCxnSpPr>
        <p:spPr bwMode="auto">
          <a:xfrm>
            <a:off x="4106191" y="3622262"/>
            <a:ext cx="0" cy="406536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ELSA : accélérateur linéaire d’électrons RF</a:t>
            </a:r>
          </a:p>
        </p:txBody>
      </p:sp>
      <p:pic>
        <p:nvPicPr>
          <p:cNvPr id="39" name="Picture 2" descr="U:\cea_homes\elsadata\elsadata\MACHINE\photo\Cadam_2007\DSCF189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513" y="2896016"/>
            <a:ext cx="4511999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e 25"/>
          <p:cNvGrpSpPr/>
          <p:nvPr/>
        </p:nvGrpSpPr>
        <p:grpSpPr>
          <a:xfrm>
            <a:off x="5016058" y="3100264"/>
            <a:ext cx="2557648" cy="2362906"/>
            <a:chOff x="8889816" y="2150656"/>
            <a:chExt cx="2950100" cy="2749907"/>
          </a:xfrm>
        </p:grpSpPr>
        <p:sp>
          <p:nvSpPr>
            <p:cNvPr id="27" name="Bulle ronde 26"/>
            <p:cNvSpPr/>
            <p:nvPr/>
          </p:nvSpPr>
          <p:spPr>
            <a:xfrm>
              <a:off x="8889816" y="2150656"/>
              <a:ext cx="2950100" cy="2749907"/>
            </a:xfrm>
            <a:prstGeom prst="wedgeEllipseCallout">
              <a:avLst>
                <a:gd name="adj1" fmla="val 68453"/>
                <a:gd name="adj2" fmla="val 45028"/>
              </a:avLst>
            </a:prstGeom>
            <a:solidFill>
              <a:srgbClr val="FFFFFF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grpSp>
          <p:nvGrpSpPr>
            <p:cNvPr id="28" name="Groupe 27"/>
            <p:cNvGrpSpPr/>
            <p:nvPr/>
          </p:nvGrpSpPr>
          <p:grpSpPr>
            <a:xfrm>
              <a:off x="9038151" y="2430405"/>
              <a:ext cx="2565260" cy="1906034"/>
              <a:chOff x="9038151" y="2430405"/>
              <a:chExt cx="2565260" cy="1906034"/>
            </a:xfrm>
          </p:grpSpPr>
          <p:grpSp>
            <p:nvGrpSpPr>
              <p:cNvPr id="29" name="Groupe 28"/>
              <p:cNvGrpSpPr/>
              <p:nvPr/>
            </p:nvGrpSpPr>
            <p:grpSpPr>
              <a:xfrm>
                <a:off x="9203508" y="2430405"/>
                <a:ext cx="2399903" cy="1906034"/>
                <a:chOff x="9609138" y="2913825"/>
                <a:chExt cx="2399903" cy="1906034"/>
              </a:xfrm>
            </p:grpSpPr>
            <p:pic>
              <p:nvPicPr>
                <p:cNvPr id="31" name="Image 30"/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10800000" flipH="1">
                  <a:off x="9609138" y="3838349"/>
                  <a:ext cx="971598" cy="98151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32" name="Connecteur droit 31"/>
                <p:cNvCxnSpPr/>
                <p:nvPr/>
              </p:nvCxnSpPr>
              <p:spPr>
                <a:xfrm flipH="1">
                  <a:off x="10331524" y="4069986"/>
                  <a:ext cx="1276384" cy="253989"/>
                </a:xfrm>
                <a:prstGeom prst="line">
                  <a:avLst/>
                </a:prstGeom>
                <a:ln w="28575">
                  <a:solidFill>
                    <a:srgbClr val="5DFC24"/>
                  </a:solidFill>
                  <a:prstDash val="sysDot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/>
                <p:cNvCxnSpPr/>
                <p:nvPr/>
              </p:nvCxnSpPr>
              <p:spPr>
                <a:xfrm flipH="1">
                  <a:off x="11483551" y="3891721"/>
                  <a:ext cx="294862" cy="35653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33"/>
                <p:cNvCxnSpPr/>
                <p:nvPr/>
              </p:nvCxnSpPr>
              <p:spPr>
                <a:xfrm flipH="1" flipV="1">
                  <a:off x="11539858" y="3253050"/>
                  <a:ext cx="79799" cy="813128"/>
                </a:xfrm>
                <a:prstGeom prst="line">
                  <a:avLst/>
                </a:prstGeom>
                <a:ln w="28575">
                  <a:solidFill>
                    <a:srgbClr val="5DFC24"/>
                  </a:solidFill>
                  <a:prstDash val="sysDot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/>
                <p:cNvCxnSpPr/>
                <p:nvPr/>
              </p:nvCxnSpPr>
              <p:spPr>
                <a:xfrm>
                  <a:off x="10331523" y="4329104"/>
                  <a:ext cx="1631877" cy="6676"/>
                </a:xfrm>
                <a:prstGeom prst="line">
                  <a:avLst/>
                </a:prstGeom>
                <a:ln w="19050">
                  <a:solidFill>
                    <a:srgbClr val="E60019"/>
                  </a:solidFill>
                  <a:prstDash val="sysDot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ZoneTexte 35"/>
                <p:cNvSpPr txBox="1"/>
                <p:nvPr/>
              </p:nvSpPr>
              <p:spPr>
                <a:xfrm>
                  <a:off x="11115479" y="2913825"/>
                  <a:ext cx="780557" cy="3949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 smtClean="0">
                      <a:solidFill>
                        <a:srgbClr val="34EC38"/>
                      </a:solidFill>
                    </a:rPr>
                    <a:t>Laser</a:t>
                  </a:r>
                  <a:endParaRPr lang="fr-FR" sz="1600" dirty="0">
                    <a:solidFill>
                      <a:srgbClr val="34EC38"/>
                    </a:solidFill>
                  </a:endParaRPr>
                </a:p>
              </p:txBody>
            </p:sp>
            <p:sp>
              <p:nvSpPr>
                <p:cNvPr id="37" name="ZoneTexte 36"/>
                <p:cNvSpPr txBox="1"/>
                <p:nvPr/>
              </p:nvSpPr>
              <p:spPr>
                <a:xfrm>
                  <a:off x="10966624" y="4339710"/>
                  <a:ext cx="1042417" cy="3590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 smtClean="0">
                      <a:solidFill>
                        <a:srgbClr val="FF0000"/>
                      </a:solidFill>
                    </a:rPr>
                    <a:t>Electrons</a:t>
                  </a:r>
                  <a:endParaRPr lang="fr-FR" sz="14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30" name="ZoneTexte 29"/>
              <p:cNvSpPr txBox="1"/>
              <p:nvPr/>
            </p:nvSpPr>
            <p:spPr>
              <a:xfrm>
                <a:off x="9038151" y="2756808"/>
                <a:ext cx="1442380" cy="610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 smtClean="0"/>
                  <a:t>Photocathode</a:t>
                </a:r>
              </a:p>
              <a:p>
                <a:pPr algn="ctr"/>
                <a:r>
                  <a:rPr lang="fr-FR" sz="1400" dirty="0" smtClean="0"/>
                  <a:t>Mo+Cs</a:t>
                </a:r>
                <a:r>
                  <a:rPr lang="fr-FR" sz="1400" baseline="-25000" dirty="0" smtClean="0"/>
                  <a:t>3</a:t>
                </a:r>
                <a:r>
                  <a:rPr lang="fr-FR" sz="1400" dirty="0" smtClean="0"/>
                  <a:t>Sb</a:t>
                </a:r>
                <a:endParaRPr lang="fr-FR"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271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"/>
    </mc:Choice>
    <mc:Fallback xmlns="">
      <p:transition spd="slow" advTm="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381124"/>
            <a:ext cx="11126333" cy="4962526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3 lignes de faisceaux – grande flexibilité des paramètres : énergie, charge, répétition, durée des trains,…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ELSA – un outil incontournable pour le CEA DAM (25 semaines/an pour les utilisateurs)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dirty="0"/>
              <a:t>Caractérisation de diagnostics pour EPURE et LMJ,  études de composants électroniques,…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ELSA – une petite équipe polyvalente en charge de la recherche et de l’exploitation 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Ø"/>
            </a:pPr>
            <a:r>
              <a:rPr lang="fr-FR" dirty="0"/>
              <a:t>Maintenance de l’installation, modernisation des systèmes (RF, laser, diagnostic), source X,…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caractéristiques de l’accélérateur ELSA</a:t>
            </a:r>
            <a:endParaRPr lang="fr-FR" dirty="0"/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266" y="3270947"/>
            <a:ext cx="3363493" cy="310764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B24B2F6-9F42-AFA2-DAA4-A0CC23987FDE}"/>
              </a:ext>
            </a:extLst>
          </p:cNvPr>
          <p:cNvSpPr/>
          <p:nvPr/>
        </p:nvSpPr>
        <p:spPr>
          <a:xfrm>
            <a:off x="4654133" y="3636186"/>
            <a:ext cx="2849449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2" algn="ctr"/>
            <a:r>
              <a:rPr lang="fr-FR" sz="1400" dirty="0"/>
              <a:t>La ligne électrons ‘faible </a:t>
            </a:r>
            <a:r>
              <a:rPr lang="fr-FR" sz="1400" dirty="0" err="1" smtClean="0"/>
              <a:t>émittance</a:t>
            </a:r>
            <a:r>
              <a:rPr lang="fr-FR" sz="1400" dirty="0" smtClean="0"/>
              <a:t> fort courant’</a:t>
            </a:r>
            <a:endParaRPr lang="fr-FR" sz="1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6FB817-E939-087A-45B2-5A18F5EDEEE7}"/>
              </a:ext>
            </a:extLst>
          </p:cNvPr>
          <p:cNvSpPr/>
          <p:nvPr/>
        </p:nvSpPr>
        <p:spPr>
          <a:xfrm>
            <a:off x="4654135" y="5517872"/>
            <a:ext cx="2849448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1400" dirty="0"/>
              <a:t>La ligne </a:t>
            </a:r>
            <a:r>
              <a:rPr lang="fr-FR" sz="1400" dirty="0" smtClean="0"/>
              <a:t>X ‘</a:t>
            </a:r>
            <a:r>
              <a:rPr lang="fr-FR" sz="1400" dirty="0"/>
              <a:t>rayonnement de freinage</a:t>
            </a:r>
            <a:r>
              <a:rPr lang="fr-FR" sz="1400" dirty="0" smtClean="0"/>
              <a:t>’ sur une cible de Ta</a:t>
            </a:r>
            <a:endParaRPr lang="fr-FR" sz="14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96FB817-E939-087A-45B2-5A18F5EDEEE7}"/>
              </a:ext>
            </a:extLst>
          </p:cNvPr>
          <p:cNvSpPr/>
          <p:nvPr/>
        </p:nvSpPr>
        <p:spPr>
          <a:xfrm>
            <a:off x="4654134" y="4577029"/>
            <a:ext cx="2849449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1400" dirty="0"/>
              <a:t>La ligne </a:t>
            </a:r>
            <a:r>
              <a:rPr lang="fr-FR" sz="1400" dirty="0" smtClean="0"/>
              <a:t>X accordable ‘</a:t>
            </a:r>
            <a:r>
              <a:rPr lang="fr-FR" sz="1400" dirty="0"/>
              <a:t>rayonnement Compton inverse</a:t>
            </a:r>
            <a:r>
              <a:rPr lang="fr-FR" sz="1400" dirty="0" smtClean="0"/>
              <a:t>’</a:t>
            </a:r>
            <a:endParaRPr lang="fr-FR" sz="1400" dirty="0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2B0550CD-28D7-D068-C40F-DFF34998203E}"/>
              </a:ext>
            </a:extLst>
          </p:cNvPr>
          <p:cNvCxnSpPr>
            <a:cxnSpLocks noChangeShapeType="1"/>
            <a:stCxn id="42" idx="1"/>
          </p:cNvCxnSpPr>
          <p:nvPr/>
        </p:nvCxnSpPr>
        <p:spPr bwMode="auto">
          <a:xfrm flipH="1">
            <a:off x="2845246" y="4838639"/>
            <a:ext cx="1808888" cy="300142"/>
          </a:xfrm>
          <a:prstGeom prst="straightConnector1">
            <a:avLst/>
          </a:prstGeom>
          <a:ln w="38100">
            <a:headEnd type="none" w="sm" len="sm"/>
            <a:tailEnd type="arrow" w="sm" len="sm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2B0550CD-28D7-D068-C40F-DFF34998203E}"/>
              </a:ext>
            </a:extLst>
          </p:cNvPr>
          <p:cNvCxnSpPr>
            <a:cxnSpLocks noChangeShapeType="1"/>
            <a:stCxn id="40" idx="1"/>
          </p:cNvCxnSpPr>
          <p:nvPr/>
        </p:nvCxnSpPr>
        <p:spPr bwMode="auto">
          <a:xfrm flipH="1">
            <a:off x="2919810" y="3897796"/>
            <a:ext cx="1734323" cy="522491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2B0550CD-28D7-D068-C40F-DFF34998203E}"/>
              </a:ext>
            </a:extLst>
          </p:cNvPr>
          <p:cNvCxnSpPr>
            <a:cxnSpLocks noChangeShapeType="1"/>
            <a:stCxn id="41" idx="1"/>
          </p:cNvCxnSpPr>
          <p:nvPr/>
        </p:nvCxnSpPr>
        <p:spPr bwMode="auto">
          <a:xfrm flipH="1" flipV="1">
            <a:off x="3461387" y="5774228"/>
            <a:ext cx="1192748" cy="5254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8478900" y="3276392"/>
            <a:ext cx="3021335" cy="2969971"/>
            <a:chOff x="8478900" y="3276392"/>
            <a:chExt cx="3021335" cy="2969971"/>
          </a:xfrm>
        </p:grpSpPr>
        <p:sp>
          <p:nvSpPr>
            <p:cNvPr id="46" name="Rectangle 45"/>
            <p:cNvSpPr/>
            <p:nvPr/>
          </p:nvSpPr>
          <p:spPr>
            <a:xfrm>
              <a:off x="8478900" y="3276392"/>
              <a:ext cx="2910332" cy="29699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Forme libre 46"/>
            <p:cNvSpPr>
              <a:spLocks/>
            </p:cNvSpPr>
            <p:nvPr/>
          </p:nvSpPr>
          <p:spPr bwMode="auto">
            <a:xfrm>
              <a:off x="8814935" y="4229216"/>
              <a:ext cx="557032" cy="403859"/>
            </a:xfrm>
            <a:custGeom>
              <a:avLst/>
              <a:gdLst>
                <a:gd name="T0" fmla="*/ 0 w 530690"/>
                <a:gd name="T1" fmla="*/ 2502 h 331321"/>
                <a:gd name="T2" fmla="*/ 645 w 530690"/>
                <a:gd name="T3" fmla="*/ 2493 h 331321"/>
                <a:gd name="T4" fmla="*/ 929 w 530690"/>
                <a:gd name="T5" fmla="*/ 2403 h 331321"/>
                <a:gd name="T6" fmla="*/ 1071 w 530690"/>
                <a:gd name="T7" fmla="*/ 2241 h 331321"/>
                <a:gd name="T8" fmla="*/ 1166 w 530690"/>
                <a:gd name="T9" fmla="*/ 2061 h 331321"/>
                <a:gd name="T10" fmla="*/ 1229 w 530690"/>
                <a:gd name="T11" fmla="*/ 1790 h 331321"/>
                <a:gd name="T12" fmla="*/ 1292 w 530690"/>
                <a:gd name="T13" fmla="*/ 1430 h 331321"/>
                <a:gd name="T14" fmla="*/ 1402 w 530690"/>
                <a:gd name="T15" fmla="*/ 817 h 331321"/>
                <a:gd name="T16" fmla="*/ 1481 w 530690"/>
                <a:gd name="T17" fmla="*/ 421 h 331321"/>
                <a:gd name="T18" fmla="*/ 1544 w 530690"/>
                <a:gd name="T19" fmla="*/ 187 h 331321"/>
                <a:gd name="T20" fmla="*/ 1623 w 530690"/>
                <a:gd name="T21" fmla="*/ 25 h 331321"/>
                <a:gd name="T22" fmla="*/ 1718 w 530690"/>
                <a:gd name="T23" fmla="*/ 7 h 331321"/>
                <a:gd name="T24" fmla="*/ 1798 w 530690"/>
                <a:gd name="T25" fmla="*/ 83 h 331321"/>
                <a:gd name="T26" fmla="*/ 1860 w 530690"/>
                <a:gd name="T27" fmla="*/ 223 h 331321"/>
                <a:gd name="T28" fmla="*/ 1907 w 530690"/>
                <a:gd name="T29" fmla="*/ 385 h 331321"/>
                <a:gd name="T30" fmla="*/ 1955 w 530690"/>
                <a:gd name="T31" fmla="*/ 583 h 331321"/>
                <a:gd name="T32" fmla="*/ 2018 w 530690"/>
                <a:gd name="T33" fmla="*/ 889 h 331321"/>
                <a:gd name="T34" fmla="*/ 2097 w 530690"/>
                <a:gd name="T35" fmla="*/ 1304 h 331321"/>
                <a:gd name="T36" fmla="*/ 2191 w 530690"/>
                <a:gd name="T37" fmla="*/ 1754 h 331321"/>
                <a:gd name="T38" fmla="*/ 2286 w 530690"/>
                <a:gd name="T39" fmla="*/ 2061 h 331321"/>
                <a:gd name="T40" fmla="*/ 2381 w 530690"/>
                <a:gd name="T41" fmla="*/ 2241 h 331321"/>
                <a:gd name="T42" fmla="*/ 2523 w 530690"/>
                <a:gd name="T43" fmla="*/ 2367 h 331321"/>
                <a:gd name="T44" fmla="*/ 2649 w 530690"/>
                <a:gd name="T45" fmla="*/ 2439 h 331321"/>
                <a:gd name="T46" fmla="*/ 2823 w 530690"/>
                <a:gd name="T47" fmla="*/ 2475 h 331321"/>
                <a:gd name="T48" fmla="*/ 3154 w 530690"/>
                <a:gd name="T49" fmla="*/ 2493 h 331321"/>
                <a:gd name="T50" fmla="*/ 3517 w 530690"/>
                <a:gd name="T51" fmla="*/ 2493 h 33132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30690" h="331321">
                  <a:moveTo>
                    <a:pt x="0" y="330690"/>
                  </a:moveTo>
                  <a:cubicBezTo>
                    <a:pt x="25201" y="331682"/>
                    <a:pt x="73941" y="331663"/>
                    <a:pt x="97302" y="329476"/>
                  </a:cubicBezTo>
                  <a:cubicBezTo>
                    <a:pt x="120663" y="327289"/>
                    <a:pt x="129449" y="323125"/>
                    <a:pt x="140165" y="317569"/>
                  </a:cubicBezTo>
                  <a:cubicBezTo>
                    <a:pt x="150881" y="312013"/>
                    <a:pt x="155643" y="303679"/>
                    <a:pt x="161596" y="296138"/>
                  </a:cubicBezTo>
                  <a:cubicBezTo>
                    <a:pt x="167549" y="288597"/>
                    <a:pt x="171915" y="282248"/>
                    <a:pt x="175884" y="272326"/>
                  </a:cubicBezTo>
                  <a:cubicBezTo>
                    <a:pt x="179853" y="262404"/>
                    <a:pt x="182234" y="250498"/>
                    <a:pt x="185409" y="236607"/>
                  </a:cubicBezTo>
                  <a:cubicBezTo>
                    <a:pt x="188584" y="222716"/>
                    <a:pt x="190569" y="210413"/>
                    <a:pt x="194934" y="188982"/>
                  </a:cubicBezTo>
                  <a:cubicBezTo>
                    <a:pt x="199299" y="167551"/>
                    <a:pt x="206840" y="130244"/>
                    <a:pt x="211602" y="108019"/>
                  </a:cubicBezTo>
                  <a:cubicBezTo>
                    <a:pt x="216365" y="85794"/>
                    <a:pt x="219937" y="69522"/>
                    <a:pt x="223509" y="55632"/>
                  </a:cubicBezTo>
                  <a:cubicBezTo>
                    <a:pt x="227081" y="41742"/>
                    <a:pt x="229462" y="33407"/>
                    <a:pt x="233034" y="24676"/>
                  </a:cubicBezTo>
                  <a:cubicBezTo>
                    <a:pt x="236606" y="15945"/>
                    <a:pt x="240575" y="7213"/>
                    <a:pt x="244940" y="3244"/>
                  </a:cubicBezTo>
                  <a:cubicBezTo>
                    <a:pt x="249305" y="-725"/>
                    <a:pt x="254824" y="-429"/>
                    <a:pt x="259227" y="863"/>
                  </a:cubicBezTo>
                  <a:cubicBezTo>
                    <a:pt x="263630" y="2155"/>
                    <a:pt x="271356" y="10995"/>
                    <a:pt x="271356" y="10995"/>
                  </a:cubicBezTo>
                  <a:cubicBezTo>
                    <a:pt x="274928" y="15757"/>
                    <a:pt x="277918" y="22792"/>
                    <a:pt x="280659" y="29438"/>
                  </a:cubicBezTo>
                  <a:cubicBezTo>
                    <a:pt x="283400" y="36084"/>
                    <a:pt x="285421" y="42932"/>
                    <a:pt x="287802" y="50869"/>
                  </a:cubicBezTo>
                  <a:cubicBezTo>
                    <a:pt x="290183" y="58806"/>
                    <a:pt x="292168" y="65951"/>
                    <a:pt x="294946" y="77063"/>
                  </a:cubicBezTo>
                  <a:cubicBezTo>
                    <a:pt x="297724" y="88175"/>
                    <a:pt x="300899" y="101669"/>
                    <a:pt x="304471" y="117544"/>
                  </a:cubicBezTo>
                  <a:cubicBezTo>
                    <a:pt x="308043" y="133419"/>
                    <a:pt x="312011" y="153263"/>
                    <a:pt x="316377" y="172313"/>
                  </a:cubicBezTo>
                  <a:cubicBezTo>
                    <a:pt x="320743" y="191363"/>
                    <a:pt x="325903" y="215175"/>
                    <a:pt x="330665" y="231844"/>
                  </a:cubicBezTo>
                  <a:cubicBezTo>
                    <a:pt x="335428" y="248513"/>
                    <a:pt x="340190" y="261610"/>
                    <a:pt x="344952" y="272326"/>
                  </a:cubicBezTo>
                  <a:cubicBezTo>
                    <a:pt x="349714" y="283042"/>
                    <a:pt x="353287" y="289391"/>
                    <a:pt x="359240" y="296138"/>
                  </a:cubicBezTo>
                  <a:cubicBezTo>
                    <a:pt x="365193" y="302885"/>
                    <a:pt x="373924" y="308441"/>
                    <a:pt x="380671" y="312807"/>
                  </a:cubicBezTo>
                  <a:cubicBezTo>
                    <a:pt x="387418" y="317173"/>
                    <a:pt x="392180" y="319951"/>
                    <a:pt x="399721" y="322332"/>
                  </a:cubicBezTo>
                  <a:cubicBezTo>
                    <a:pt x="407262" y="324713"/>
                    <a:pt x="413215" y="325903"/>
                    <a:pt x="425915" y="327094"/>
                  </a:cubicBezTo>
                  <a:cubicBezTo>
                    <a:pt x="438615" y="328285"/>
                    <a:pt x="458459" y="329079"/>
                    <a:pt x="475921" y="329476"/>
                  </a:cubicBezTo>
                  <a:cubicBezTo>
                    <a:pt x="493383" y="329873"/>
                    <a:pt x="512036" y="329674"/>
                    <a:pt x="530690" y="329476"/>
                  </a:cubicBezTo>
                </a:path>
              </a:pathLst>
            </a:custGeom>
            <a:noFill/>
            <a:ln w="12700">
              <a:solidFill>
                <a:sysClr val="windowText" lastClr="000000">
                  <a:lumMod val="100000"/>
                  <a:lumOff val="0"/>
                </a:sys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8" name="Forme libre 47"/>
            <p:cNvSpPr>
              <a:spLocks/>
            </p:cNvSpPr>
            <p:nvPr/>
          </p:nvSpPr>
          <p:spPr bwMode="auto">
            <a:xfrm>
              <a:off x="9759053" y="4229216"/>
              <a:ext cx="557161" cy="403859"/>
            </a:xfrm>
            <a:custGeom>
              <a:avLst/>
              <a:gdLst>
                <a:gd name="T0" fmla="*/ 0 w 530690"/>
                <a:gd name="T1" fmla="*/ 2502 h 331321"/>
                <a:gd name="T2" fmla="*/ 645 w 530690"/>
                <a:gd name="T3" fmla="*/ 2493 h 331321"/>
                <a:gd name="T4" fmla="*/ 929 w 530690"/>
                <a:gd name="T5" fmla="*/ 2403 h 331321"/>
                <a:gd name="T6" fmla="*/ 1071 w 530690"/>
                <a:gd name="T7" fmla="*/ 2241 h 331321"/>
                <a:gd name="T8" fmla="*/ 1166 w 530690"/>
                <a:gd name="T9" fmla="*/ 2061 h 331321"/>
                <a:gd name="T10" fmla="*/ 1229 w 530690"/>
                <a:gd name="T11" fmla="*/ 1790 h 331321"/>
                <a:gd name="T12" fmla="*/ 1292 w 530690"/>
                <a:gd name="T13" fmla="*/ 1430 h 331321"/>
                <a:gd name="T14" fmla="*/ 1403 w 530690"/>
                <a:gd name="T15" fmla="*/ 817 h 331321"/>
                <a:gd name="T16" fmla="*/ 1482 w 530690"/>
                <a:gd name="T17" fmla="*/ 421 h 331321"/>
                <a:gd name="T18" fmla="*/ 1545 w 530690"/>
                <a:gd name="T19" fmla="*/ 187 h 331321"/>
                <a:gd name="T20" fmla="*/ 1624 w 530690"/>
                <a:gd name="T21" fmla="*/ 25 h 331321"/>
                <a:gd name="T22" fmla="*/ 1718 w 530690"/>
                <a:gd name="T23" fmla="*/ 7 h 331321"/>
                <a:gd name="T24" fmla="*/ 1799 w 530690"/>
                <a:gd name="T25" fmla="*/ 83 h 331321"/>
                <a:gd name="T26" fmla="*/ 1860 w 530690"/>
                <a:gd name="T27" fmla="*/ 223 h 331321"/>
                <a:gd name="T28" fmla="*/ 1908 w 530690"/>
                <a:gd name="T29" fmla="*/ 385 h 331321"/>
                <a:gd name="T30" fmla="*/ 1955 w 530690"/>
                <a:gd name="T31" fmla="*/ 583 h 331321"/>
                <a:gd name="T32" fmla="*/ 2018 w 530690"/>
                <a:gd name="T33" fmla="*/ 889 h 331321"/>
                <a:gd name="T34" fmla="*/ 2097 w 530690"/>
                <a:gd name="T35" fmla="*/ 1304 h 331321"/>
                <a:gd name="T36" fmla="*/ 2192 w 530690"/>
                <a:gd name="T37" fmla="*/ 1754 h 331321"/>
                <a:gd name="T38" fmla="*/ 2287 w 530690"/>
                <a:gd name="T39" fmla="*/ 2061 h 331321"/>
                <a:gd name="T40" fmla="*/ 2381 w 530690"/>
                <a:gd name="T41" fmla="*/ 2241 h 331321"/>
                <a:gd name="T42" fmla="*/ 2523 w 530690"/>
                <a:gd name="T43" fmla="*/ 2367 h 331321"/>
                <a:gd name="T44" fmla="*/ 2650 w 530690"/>
                <a:gd name="T45" fmla="*/ 2439 h 331321"/>
                <a:gd name="T46" fmla="*/ 2823 w 530690"/>
                <a:gd name="T47" fmla="*/ 2475 h 331321"/>
                <a:gd name="T48" fmla="*/ 3155 w 530690"/>
                <a:gd name="T49" fmla="*/ 2493 h 331321"/>
                <a:gd name="T50" fmla="*/ 3518 w 530690"/>
                <a:gd name="T51" fmla="*/ 2493 h 33132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30690" h="331321">
                  <a:moveTo>
                    <a:pt x="0" y="330690"/>
                  </a:moveTo>
                  <a:cubicBezTo>
                    <a:pt x="25201" y="331682"/>
                    <a:pt x="73941" y="331663"/>
                    <a:pt x="97302" y="329476"/>
                  </a:cubicBezTo>
                  <a:cubicBezTo>
                    <a:pt x="120663" y="327289"/>
                    <a:pt x="129449" y="323125"/>
                    <a:pt x="140165" y="317569"/>
                  </a:cubicBezTo>
                  <a:cubicBezTo>
                    <a:pt x="150881" y="312013"/>
                    <a:pt x="155643" y="303679"/>
                    <a:pt x="161596" y="296138"/>
                  </a:cubicBezTo>
                  <a:cubicBezTo>
                    <a:pt x="167549" y="288597"/>
                    <a:pt x="171915" y="282248"/>
                    <a:pt x="175884" y="272326"/>
                  </a:cubicBezTo>
                  <a:cubicBezTo>
                    <a:pt x="179853" y="262404"/>
                    <a:pt x="182234" y="250498"/>
                    <a:pt x="185409" y="236607"/>
                  </a:cubicBezTo>
                  <a:cubicBezTo>
                    <a:pt x="188584" y="222716"/>
                    <a:pt x="190569" y="210413"/>
                    <a:pt x="194934" y="188982"/>
                  </a:cubicBezTo>
                  <a:cubicBezTo>
                    <a:pt x="199299" y="167551"/>
                    <a:pt x="206840" y="130244"/>
                    <a:pt x="211602" y="108019"/>
                  </a:cubicBezTo>
                  <a:cubicBezTo>
                    <a:pt x="216365" y="85794"/>
                    <a:pt x="219937" y="69522"/>
                    <a:pt x="223509" y="55632"/>
                  </a:cubicBezTo>
                  <a:cubicBezTo>
                    <a:pt x="227081" y="41742"/>
                    <a:pt x="229462" y="33407"/>
                    <a:pt x="233034" y="24676"/>
                  </a:cubicBezTo>
                  <a:cubicBezTo>
                    <a:pt x="236606" y="15945"/>
                    <a:pt x="240575" y="7213"/>
                    <a:pt x="244940" y="3244"/>
                  </a:cubicBezTo>
                  <a:cubicBezTo>
                    <a:pt x="249305" y="-725"/>
                    <a:pt x="254824" y="-429"/>
                    <a:pt x="259227" y="863"/>
                  </a:cubicBezTo>
                  <a:cubicBezTo>
                    <a:pt x="263630" y="2155"/>
                    <a:pt x="271356" y="10995"/>
                    <a:pt x="271356" y="10995"/>
                  </a:cubicBezTo>
                  <a:cubicBezTo>
                    <a:pt x="274928" y="15757"/>
                    <a:pt x="277918" y="22792"/>
                    <a:pt x="280659" y="29438"/>
                  </a:cubicBezTo>
                  <a:cubicBezTo>
                    <a:pt x="283400" y="36084"/>
                    <a:pt x="285421" y="42932"/>
                    <a:pt x="287802" y="50869"/>
                  </a:cubicBezTo>
                  <a:cubicBezTo>
                    <a:pt x="290183" y="58806"/>
                    <a:pt x="292168" y="65951"/>
                    <a:pt x="294946" y="77063"/>
                  </a:cubicBezTo>
                  <a:cubicBezTo>
                    <a:pt x="297724" y="88175"/>
                    <a:pt x="300899" y="101669"/>
                    <a:pt x="304471" y="117544"/>
                  </a:cubicBezTo>
                  <a:cubicBezTo>
                    <a:pt x="308043" y="133419"/>
                    <a:pt x="312011" y="153263"/>
                    <a:pt x="316377" y="172313"/>
                  </a:cubicBezTo>
                  <a:cubicBezTo>
                    <a:pt x="320743" y="191363"/>
                    <a:pt x="325903" y="215175"/>
                    <a:pt x="330665" y="231844"/>
                  </a:cubicBezTo>
                  <a:cubicBezTo>
                    <a:pt x="335428" y="248513"/>
                    <a:pt x="340190" y="261610"/>
                    <a:pt x="344952" y="272326"/>
                  </a:cubicBezTo>
                  <a:cubicBezTo>
                    <a:pt x="349714" y="283042"/>
                    <a:pt x="353287" y="289391"/>
                    <a:pt x="359240" y="296138"/>
                  </a:cubicBezTo>
                  <a:cubicBezTo>
                    <a:pt x="365193" y="302885"/>
                    <a:pt x="373924" y="308441"/>
                    <a:pt x="380671" y="312807"/>
                  </a:cubicBezTo>
                  <a:cubicBezTo>
                    <a:pt x="387418" y="317173"/>
                    <a:pt x="392180" y="319951"/>
                    <a:pt x="399721" y="322332"/>
                  </a:cubicBezTo>
                  <a:cubicBezTo>
                    <a:pt x="407262" y="324713"/>
                    <a:pt x="413215" y="325903"/>
                    <a:pt x="425915" y="327094"/>
                  </a:cubicBezTo>
                  <a:cubicBezTo>
                    <a:pt x="438615" y="328285"/>
                    <a:pt x="458459" y="329079"/>
                    <a:pt x="475921" y="329476"/>
                  </a:cubicBezTo>
                  <a:cubicBezTo>
                    <a:pt x="493383" y="329873"/>
                    <a:pt x="512036" y="329674"/>
                    <a:pt x="530690" y="329476"/>
                  </a:cubicBezTo>
                </a:path>
              </a:pathLst>
            </a:custGeom>
            <a:noFill/>
            <a:ln w="12700">
              <a:solidFill>
                <a:sysClr val="windowText" lastClr="000000">
                  <a:lumMod val="100000"/>
                  <a:lumOff val="0"/>
                </a:sys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fr-FR"/>
            </a:p>
          </p:txBody>
        </p:sp>
        <p:cxnSp>
          <p:nvCxnSpPr>
            <p:cNvPr id="49" name="Connecteur droit 48"/>
            <p:cNvCxnSpPr>
              <a:cxnSpLocks noChangeShapeType="1"/>
            </p:cNvCxnSpPr>
            <p:nvPr/>
          </p:nvCxnSpPr>
          <p:spPr bwMode="auto">
            <a:xfrm>
              <a:off x="9371327" y="4630299"/>
              <a:ext cx="387086" cy="2242"/>
            </a:xfrm>
            <a:prstGeom prst="line">
              <a:avLst/>
            </a:prstGeom>
            <a:noFill/>
            <a:ln w="12700">
              <a:solidFill>
                <a:sysClr val="windowText" lastClr="000000">
                  <a:lumMod val="100000"/>
                  <a:lumOff val="0"/>
                </a:sys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Connecteur droit avec flèche 49"/>
            <p:cNvCxnSpPr>
              <a:cxnSpLocks noChangeShapeType="1"/>
            </p:cNvCxnSpPr>
            <p:nvPr/>
          </p:nvCxnSpPr>
          <p:spPr bwMode="auto">
            <a:xfrm>
              <a:off x="9623148" y="4431006"/>
              <a:ext cx="330738" cy="0"/>
            </a:xfrm>
            <a:prstGeom prst="straightConnector1">
              <a:avLst/>
            </a:prstGeom>
            <a:noFill/>
            <a:ln w="9525">
              <a:solidFill>
                <a:srgbClr val="4F81BD">
                  <a:lumMod val="95000"/>
                  <a:lumOff val="0"/>
                </a:srgbClr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Connecteur droit avec flèche 50"/>
            <p:cNvCxnSpPr>
              <a:cxnSpLocks noChangeShapeType="1"/>
            </p:cNvCxnSpPr>
            <p:nvPr/>
          </p:nvCxnSpPr>
          <p:spPr bwMode="auto">
            <a:xfrm flipH="1">
              <a:off x="10116869" y="4434369"/>
              <a:ext cx="319262" cy="0"/>
            </a:xfrm>
            <a:prstGeom prst="straightConnector1">
              <a:avLst/>
            </a:prstGeom>
            <a:noFill/>
            <a:ln w="9525">
              <a:solidFill>
                <a:srgbClr val="4F81BD">
                  <a:lumMod val="95000"/>
                  <a:lumOff val="0"/>
                </a:srgbClr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" name="ZoneTexte 51"/>
            <p:cNvSpPr txBox="1">
              <a:spLocks noChangeArrowheads="1"/>
            </p:cNvSpPr>
            <p:nvPr/>
          </p:nvSpPr>
          <p:spPr bwMode="auto">
            <a:xfrm>
              <a:off x="10396944" y="4273588"/>
              <a:ext cx="953102" cy="33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fontAlgn="base"/>
              <a:r>
                <a:rPr lang="el-GR" sz="800" kern="1200" dirty="0" smtClean="0">
                  <a:solidFill>
                    <a:srgbClr val="000000"/>
                  </a:solidFill>
                  <a:effectLst/>
                  <a:ea typeface="Times New Roman"/>
                  <a:cs typeface="Times New Roman"/>
                </a:rPr>
                <a:t>Δ</a:t>
              </a:r>
              <a:r>
                <a:rPr lang="fr-FR" sz="800" kern="1200" dirty="0" smtClean="0">
                  <a:solidFill>
                    <a:srgbClr val="000000"/>
                  </a:solidFill>
                  <a:effectLst/>
                  <a:ea typeface="Times New Roman"/>
                  <a:cs typeface="Times New Roman"/>
                </a:rPr>
                <a:t>t = 10 à 100 </a:t>
              </a:r>
              <a:r>
                <a:rPr lang="fr-FR" sz="800" kern="1200" dirty="0" err="1" smtClean="0">
                  <a:solidFill>
                    <a:srgbClr val="000000"/>
                  </a:solidFill>
                  <a:effectLst/>
                  <a:ea typeface="Times New Roman"/>
                  <a:cs typeface="Times New Roman"/>
                </a:rPr>
                <a:t>ps</a:t>
              </a:r>
              <a:endParaRPr lang="fr-FR" sz="800" kern="1200" dirty="0" smtClean="0">
                <a:solidFill>
                  <a:srgbClr val="000000"/>
                </a:solidFill>
                <a:effectLst/>
                <a:ea typeface="Times New Roman"/>
                <a:cs typeface="Times New Roman"/>
              </a:endParaRPr>
            </a:p>
            <a:p>
              <a:pPr fontAlgn="base"/>
              <a:r>
                <a:rPr lang="fr-FR" sz="800" dirty="0" smtClean="0">
                  <a:solidFill>
                    <a:srgbClr val="000000"/>
                  </a:solidFill>
                  <a:ea typeface="Times New Roman"/>
                  <a:cs typeface="Times New Roman"/>
                </a:rPr>
                <a:t>Q = 0,1 à </a:t>
              </a:r>
              <a:r>
                <a:rPr lang="fr-FR" sz="900" b="1" dirty="0" smtClean="0">
                  <a:solidFill>
                    <a:schemeClr val="tx2"/>
                  </a:solidFill>
                  <a:ea typeface="Times New Roman"/>
                  <a:cs typeface="Times New Roman"/>
                </a:rPr>
                <a:t>4 </a:t>
              </a:r>
              <a:r>
                <a:rPr lang="fr-FR" sz="900" b="1" dirty="0" err="1" smtClean="0">
                  <a:solidFill>
                    <a:schemeClr val="tx2"/>
                  </a:solidFill>
                  <a:ea typeface="Times New Roman"/>
                  <a:cs typeface="Times New Roman"/>
                </a:rPr>
                <a:t>nC</a:t>
              </a:r>
              <a:endParaRPr lang="fr-FR" sz="900" b="1" dirty="0" smtClean="0">
                <a:solidFill>
                  <a:schemeClr val="tx2"/>
                </a:solidFill>
                <a:ea typeface="Times New Roman"/>
                <a:cs typeface="Times New Roman"/>
              </a:endParaRPr>
            </a:p>
          </p:txBody>
        </p:sp>
        <p:cxnSp>
          <p:nvCxnSpPr>
            <p:cNvPr id="53" name="Connecteur droit 52"/>
            <p:cNvCxnSpPr>
              <a:cxnSpLocks noChangeShapeType="1"/>
            </p:cNvCxnSpPr>
            <p:nvPr/>
          </p:nvCxnSpPr>
          <p:spPr bwMode="auto">
            <a:xfrm>
              <a:off x="9015727" y="5479423"/>
              <a:ext cx="1596568" cy="0"/>
            </a:xfrm>
            <a:prstGeom prst="line">
              <a:avLst/>
            </a:prstGeom>
            <a:noFill/>
            <a:ln w="12700">
              <a:solidFill>
                <a:sysClr val="windowText" lastClr="000000">
                  <a:lumMod val="100000"/>
                  <a:lumOff val="0"/>
                </a:sys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54" name="Groupe 53"/>
            <p:cNvGrpSpPr>
              <a:grpSpLocks/>
            </p:cNvGrpSpPr>
            <p:nvPr/>
          </p:nvGrpSpPr>
          <p:grpSpPr bwMode="auto">
            <a:xfrm>
              <a:off x="9087290" y="5075844"/>
              <a:ext cx="1065969" cy="403579"/>
              <a:chOff x="2027" y="8711"/>
              <a:chExt cx="8267" cy="2880"/>
            </a:xfrm>
          </p:grpSpPr>
          <p:grpSp>
            <p:nvGrpSpPr>
              <p:cNvPr id="55" name="Groupe 54"/>
              <p:cNvGrpSpPr>
                <a:grpSpLocks/>
              </p:cNvGrpSpPr>
              <p:nvPr/>
            </p:nvGrpSpPr>
            <p:grpSpPr bwMode="auto">
              <a:xfrm>
                <a:off x="2027" y="8711"/>
                <a:ext cx="7921" cy="2880"/>
                <a:chOff x="2477" y="8711"/>
                <a:chExt cx="7921" cy="2880"/>
              </a:xfrm>
            </p:grpSpPr>
            <p:cxnSp>
              <p:nvCxnSpPr>
                <p:cNvPr id="81" name="Connecteur droit 80"/>
                <p:cNvCxnSpPr>
                  <a:cxnSpLocks noChangeShapeType="1"/>
                </p:cNvCxnSpPr>
                <p:nvPr/>
              </p:nvCxnSpPr>
              <p:spPr bwMode="auto">
                <a:xfrm flipV="1">
                  <a:off x="2477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2" name="Connecteur droit 81"/>
                <p:cNvCxnSpPr>
                  <a:cxnSpLocks noChangeShapeType="1"/>
                </p:cNvCxnSpPr>
                <p:nvPr/>
              </p:nvCxnSpPr>
              <p:spPr bwMode="auto">
                <a:xfrm flipV="1">
                  <a:off x="3197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3" name="Connecteur droit 82"/>
                <p:cNvCxnSpPr>
                  <a:cxnSpLocks noChangeShapeType="1"/>
                </p:cNvCxnSpPr>
                <p:nvPr/>
              </p:nvCxnSpPr>
              <p:spPr bwMode="auto">
                <a:xfrm flipV="1">
                  <a:off x="3917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4" name="Connecteur droit 83"/>
                <p:cNvCxnSpPr>
                  <a:cxnSpLocks noChangeShapeType="1"/>
                </p:cNvCxnSpPr>
                <p:nvPr/>
              </p:nvCxnSpPr>
              <p:spPr bwMode="auto">
                <a:xfrm flipV="1">
                  <a:off x="4637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5" name="Connecteur droit 84"/>
                <p:cNvCxnSpPr>
                  <a:cxnSpLocks noChangeShapeType="1"/>
                </p:cNvCxnSpPr>
                <p:nvPr/>
              </p:nvCxnSpPr>
              <p:spPr bwMode="auto">
                <a:xfrm flipV="1">
                  <a:off x="5358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6" name="Connecteur droit 85"/>
                <p:cNvCxnSpPr>
                  <a:cxnSpLocks noChangeShapeType="1"/>
                </p:cNvCxnSpPr>
                <p:nvPr/>
              </p:nvCxnSpPr>
              <p:spPr bwMode="auto">
                <a:xfrm flipV="1">
                  <a:off x="6078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7" name="Connecteur droit 86"/>
                <p:cNvCxnSpPr>
                  <a:cxnSpLocks noChangeShapeType="1"/>
                </p:cNvCxnSpPr>
                <p:nvPr/>
              </p:nvCxnSpPr>
              <p:spPr bwMode="auto">
                <a:xfrm flipV="1">
                  <a:off x="6798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8" name="Connecteur droit 87"/>
                <p:cNvCxnSpPr>
                  <a:cxnSpLocks noChangeShapeType="1"/>
                </p:cNvCxnSpPr>
                <p:nvPr/>
              </p:nvCxnSpPr>
              <p:spPr bwMode="auto">
                <a:xfrm flipV="1">
                  <a:off x="7518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9" name="Connecteur droit 88"/>
                <p:cNvCxnSpPr>
                  <a:cxnSpLocks noChangeShapeType="1"/>
                </p:cNvCxnSpPr>
                <p:nvPr/>
              </p:nvCxnSpPr>
              <p:spPr bwMode="auto">
                <a:xfrm flipV="1">
                  <a:off x="8238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0" name="Connecteur droit 89"/>
                <p:cNvCxnSpPr>
                  <a:cxnSpLocks noChangeShapeType="1"/>
                </p:cNvCxnSpPr>
                <p:nvPr/>
              </p:nvCxnSpPr>
              <p:spPr bwMode="auto">
                <a:xfrm flipV="1">
                  <a:off x="8958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1" name="Connecteur droit 90"/>
                <p:cNvCxnSpPr>
                  <a:cxnSpLocks noChangeShapeType="1"/>
                </p:cNvCxnSpPr>
                <p:nvPr/>
              </p:nvCxnSpPr>
              <p:spPr bwMode="auto">
                <a:xfrm flipV="1">
                  <a:off x="9678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2" name="Connecteur droit 91"/>
                <p:cNvCxnSpPr>
                  <a:cxnSpLocks noChangeShapeType="1"/>
                </p:cNvCxnSpPr>
                <p:nvPr/>
              </p:nvCxnSpPr>
              <p:spPr bwMode="auto">
                <a:xfrm flipV="1">
                  <a:off x="10398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56" name="Groupe 55"/>
              <p:cNvGrpSpPr>
                <a:grpSpLocks/>
              </p:cNvGrpSpPr>
              <p:nvPr/>
            </p:nvGrpSpPr>
            <p:grpSpPr bwMode="auto">
              <a:xfrm>
                <a:off x="2373" y="8711"/>
                <a:ext cx="7921" cy="2880"/>
                <a:chOff x="2901" y="8711"/>
                <a:chExt cx="7921" cy="2880"/>
              </a:xfrm>
            </p:grpSpPr>
            <p:cxnSp>
              <p:nvCxnSpPr>
                <p:cNvPr id="58" name="Connecteur droit 57"/>
                <p:cNvCxnSpPr>
                  <a:cxnSpLocks noChangeShapeType="1"/>
                </p:cNvCxnSpPr>
                <p:nvPr/>
              </p:nvCxnSpPr>
              <p:spPr bwMode="auto">
                <a:xfrm flipV="1">
                  <a:off x="2901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9" name="Connecteur droit 58"/>
                <p:cNvCxnSpPr>
                  <a:cxnSpLocks noChangeShapeType="1"/>
                </p:cNvCxnSpPr>
                <p:nvPr/>
              </p:nvCxnSpPr>
              <p:spPr bwMode="auto">
                <a:xfrm flipV="1">
                  <a:off x="3621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3" name="Connecteur droit 62"/>
                <p:cNvCxnSpPr>
                  <a:cxnSpLocks noChangeShapeType="1"/>
                </p:cNvCxnSpPr>
                <p:nvPr/>
              </p:nvCxnSpPr>
              <p:spPr bwMode="auto">
                <a:xfrm flipV="1">
                  <a:off x="4341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2" name="Connecteur droit 71"/>
                <p:cNvCxnSpPr>
                  <a:cxnSpLocks noChangeShapeType="1"/>
                </p:cNvCxnSpPr>
                <p:nvPr/>
              </p:nvCxnSpPr>
              <p:spPr bwMode="auto">
                <a:xfrm flipV="1">
                  <a:off x="5061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3" name="Connecteur droit 72"/>
                <p:cNvCxnSpPr>
                  <a:cxnSpLocks noChangeShapeType="1"/>
                </p:cNvCxnSpPr>
                <p:nvPr/>
              </p:nvCxnSpPr>
              <p:spPr bwMode="auto">
                <a:xfrm flipV="1">
                  <a:off x="5781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4" name="Connecteur droit 73"/>
                <p:cNvCxnSpPr>
                  <a:cxnSpLocks noChangeShapeType="1"/>
                </p:cNvCxnSpPr>
                <p:nvPr/>
              </p:nvCxnSpPr>
              <p:spPr bwMode="auto">
                <a:xfrm flipV="1">
                  <a:off x="6501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5" name="Connecteur droit 74"/>
                <p:cNvCxnSpPr>
                  <a:cxnSpLocks noChangeShapeType="1"/>
                </p:cNvCxnSpPr>
                <p:nvPr/>
              </p:nvCxnSpPr>
              <p:spPr bwMode="auto">
                <a:xfrm flipV="1">
                  <a:off x="7221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6" name="Connecteur droit 75"/>
                <p:cNvCxnSpPr>
                  <a:cxnSpLocks noChangeShapeType="1"/>
                </p:cNvCxnSpPr>
                <p:nvPr/>
              </p:nvCxnSpPr>
              <p:spPr bwMode="auto">
                <a:xfrm flipV="1">
                  <a:off x="7941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7" name="Connecteur droit 76"/>
                <p:cNvCxnSpPr>
                  <a:cxnSpLocks noChangeShapeType="1"/>
                </p:cNvCxnSpPr>
                <p:nvPr/>
              </p:nvCxnSpPr>
              <p:spPr bwMode="auto">
                <a:xfrm flipV="1">
                  <a:off x="8661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8" name="Connecteur droit 77"/>
                <p:cNvCxnSpPr>
                  <a:cxnSpLocks noChangeShapeType="1"/>
                </p:cNvCxnSpPr>
                <p:nvPr/>
              </p:nvCxnSpPr>
              <p:spPr bwMode="auto">
                <a:xfrm flipV="1">
                  <a:off x="9382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9" name="Connecteur droit 78"/>
                <p:cNvCxnSpPr>
                  <a:cxnSpLocks noChangeShapeType="1"/>
                </p:cNvCxnSpPr>
                <p:nvPr/>
              </p:nvCxnSpPr>
              <p:spPr bwMode="auto">
                <a:xfrm flipV="1">
                  <a:off x="10102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0" name="Connecteur droit 79"/>
                <p:cNvCxnSpPr>
                  <a:cxnSpLocks noChangeShapeType="1"/>
                </p:cNvCxnSpPr>
                <p:nvPr/>
              </p:nvCxnSpPr>
              <p:spPr bwMode="auto">
                <a:xfrm flipV="1">
                  <a:off x="10822" y="8711"/>
                  <a:ext cx="0" cy="2880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>
                      <a:lumMod val="100000"/>
                      <a:lumOff val="0"/>
                    </a:sys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cxnSp>
          <p:nvCxnSpPr>
            <p:cNvPr id="93" name="Connecteur droit avec flèche 92"/>
            <p:cNvCxnSpPr>
              <a:cxnSpLocks noChangeShapeType="1"/>
            </p:cNvCxnSpPr>
            <p:nvPr/>
          </p:nvCxnSpPr>
          <p:spPr bwMode="auto">
            <a:xfrm>
              <a:off x="8729345" y="5268805"/>
              <a:ext cx="330609" cy="0"/>
            </a:xfrm>
            <a:prstGeom prst="straightConnector1">
              <a:avLst/>
            </a:prstGeom>
            <a:noFill/>
            <a:ln w="9525">
              <a:solidFill>
                <a:srgbClr val="4F81BD">
                  <a:lumMod val="95000"/>
                  <a:lumOff val="0"/>
                </a:srgbClr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4" name="Connecteur droit avec flèche 93"/>
            <p:cNvCxnSpPr>
              <a:cxnSpLocks noChangeShapeType="1"/>
            </p:cNvCxnSpPr>
            <p:nvPr/>
          </p:nvCxnSpPr>
          <p:spPr bwMode="auto">
            <a:xfrm flipH="1">
              <a:off x="10179950" y="5268805"/>
              <a:ext cx="319262" cy="0"/>
            </a:xfrm>
            <a:prstGeom prst="straightConnector1">
              <a:avLst/>
            </a:prstGeom>
            <a:noFill/>
            <a:ln w="9525">
              <a:solidFill>
                <a:srgbClr val="4F81BD">
                  <a:lumMod val="95000"/>
                  <a:lumOff val="0"/>
                </a:srgbClr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5" name="Rectangle 94"/>
            <p:cNvSpPr/>
            <p:nvPr/>
          </p:nvSpPr>
          <p:spPr>
            <a:xfrm>
              <a:off x="8681524" y="3288950"/>
              <a:ext cx="249766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Structure temporelle</a:t>
              </a:r>
              <a:endParaRPr lang="fr-FR" sz="20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9120014" y="3706312"/>
              <a:ext cx="162810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Paquet d’électrons</a:t>
              </a:r>
              <a:endParaRPr lang="fr-FR" sz="14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9154943" y="4726795"/>
              <a:ext cx="155082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chemeClr val="bg2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Train d’impulsions</a:t>
              </a:r>
              <a:endParaRPr lang="fr-FR" sz="14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98" name="Connecteur droit 97"/>
            <p:cNvCxnSpPr/>
            <p:nvPr/>
          </p:nvCxnSpPr>
          <p:spPr>
            <a:xfrm>
              <a:off x="8957779" y="6149347"/>
              <a:ext cx="1871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/>
            <p:nvPr/>
          </p:nvCxnSpPr>
          <p:spPr>
            <a:xfrm flipV="1">
              <a:off x="9144939" y="5845281"/>
              <a:ext cx="0" cy="3040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/>
            <p:cNvCxnSpPr/>
            <p:nvPr/>
          </p:nvCxnSpPr>
          <p:spPr>
            <a:xfrm flipH="1">
              <a:off x="9144939" y="5845280"/>
              <a:ext cx="1210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>
            <a:xfrm flipV="1">
              <a:off x="9266015" y="5845281"/>
              <a:ext cx="0" cy="3040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 flipH="1">
              <a:off x="9266017" y="6149348"/>
              <a:ext cx="19109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>
            <a:xfrm>
              <a:off x="10139863" y="6149347"/>
              <a:ext cx="1038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>
            <a:xfrm flipV="1">
              <a:off x="10243698" y="5845281"/>
              <a:ext cx="0" cy="3040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/>
            <p:cNvCxnSpPr/>
            <p:nvPr/>
          </p:nvCxnSpPr>
          <p:spPr>
            <a:xfrm flipH="1">
              <a:off x="10243698" y="5845280"/>
              <a:ext cx="1210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>
            <a:xfrm flipV="1">
              <a:off x="10364774" y="5845281"/>
              <a:ext cx="0" cy="3040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/>
            <p:cNvCxnSpPr/>
            <p:nvPr/>
          </p:nvCxnSpPr>
          <p:spPr>
            <a:xfrm flipH="1">
              <a:off x="10364775" y="6149347"/>
              <a:ext cx="394382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 flipH="1">
              <a:off x="9454405" y="6149347"/>
              <a:ext cx="714922" cy="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Accolade fermante 108"/>
            <p:cNvSpPr/>
            <p:nvPr/>
          </p:nvSpPr>
          <p:spPr>
            <a:xfrm rot="5400000">
              <a:off x="9524292" y="5070264"/>
              <a:ext cx="210301" cy="1076959"/>
            </a:xfrm>
            <a:prstGeom prst="rightBrac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0" name="Connecteur droit avec flèche 109"/>
            <p:cNvCxnSpPr>
              <a:cxnSpLocks noChangeShapeType="1"/>
              <a:stCxn id="109" idx="1"/>
            </p:cNvCxnSpPr>
            <p:nvPr/>
          </p:nvCxnSpPr>
          <p:spPr bwMode="auto">
            <a:xfrm flipH="1">
              <a:off x="9282924" y="5713894"/>
              <a:ext cx="346518" cy="105590"/>
            </a:xfrm>
            <a:prstGeom prst="straightConnector1">
              <a:avLst/>
            </a:prstGeom>
            <a:noFill/>
            <a:ln w="9525">
              <a:solidFill>
                <a:srgbClr val="4F81BD">
                  <a:lumMod val="95000"/>
                  <a:lumOff val="0"/>
                </a:srgbClr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1" name="ZoneTexte 72"/>
            <p:cNvSpPr txBox="1">
              <a:spLocks noChangeArrowheads="1"/>
            </p:cNvSpPr>
            <p:nvPr/>
          </p:nvSpPr>
          <p:spPr bwMode="auto">
            <a:xfrm>
              <a:off x="9320086" y="5862597"/>
              <a:ext cx="983559" cy="203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fontAlgn="base"/>
              <a:r>
                <a:rPr lang="fr-FR" sz="800" dirty="0" smtClean="0">
                  <a:solidFill>
                    <a:srgbClr val="000000"/>
                  </a:solidFill>
                  <a:ea typeface="Times New Roman"/>
                  <a:cs typeface="Times New Roman"/>
                </a:rPr>
                <a:t>f = 1 Hz - 10 Hz</a:t>
              </a:r>
              <a:endParaRPr lang="fr-FR" sz="1400" dirty="0">
                <a:effectLst/>
                <a:ea typeface="Times New Roman"/>
              </a:endParaRPr>
            </a:p>
          </p:txBody>
        </p:sp>
        <p:sp>
          <p:nvSpPr>
            <p:cNvPr id="112" name="ZoneTexte 111"/>
            <p:cNvSpPr txBox="1">
              <a:spLocks noChangeArrowheads="1"/>
            </p:cNvSpPr>
            <p:nvPr/>
          </p:nvSpPr>
          <p:spPr bwMode="auto">
            <a:xfrm>
              <a:off x="9120245" y="4000032"/>
              <a:ext cx="953102" cy="217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fontAlgn="base"/>
              <a:r>
                <a:rPr lang="fr-FR" sz="800" dirty="0" smtClean="0">
                  <a:solidFill>
                    <a:srgbClr val="000000"/>
                  </a:solidFill>
                  <a:ea typeface="Times New Roman"/>
                  <a:cs typeface="Times New Roman"/>
                </a:rPr>
                <a:t>72 ou 144 MHz</a:t>
              </a:r>
              <a:endParaRPr lang="fr-FR" sz="1400" dirty="0">
                <a:effectLst/>
                <a:ea typeface="Times New Roman"/>
              </a:endParaRPr>
            </a:p>
          </p:txBody>
        </p:sp>
        <p:cxnSp>
          <p:nvCxnSpPr>
            <p:cNvPr id="113" name="Connecteur droit avec flèche 112"/>
            <p:cNvCxnSpPr>
              <a:cxnSpLocks noChangeShapeType="1"/>
            </p:cNvCxnSpPr>
            <p:nvPr/>
          </p:nvCxnSpPr>
          <p:spPr bwMode="auto">
            <a:xfrm>
              <a:off x="9084054" y="4177124"/>
              <a:ext cx="944880" cy="2631"/>
            </a:xfrm>
            <a:prstGeom prst="straightConnector1">
              <a:avLst/>
            </a:prstGeom>
            <a:noFill/>
            <a:ln w="9525">
              <a:solidFill>
                <a:srgbClr val="4F81BD">
                  <a:lumMod val="95000"/>
                  <a:lumOff val="0"/>
                </a:srgbClr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" name="Connecteur droit avec flèche 113"/>
            <p:cNvCxnSpPr>
              <a:cxnSpLocks noChangeShapeType="1"/>
            </p:cNvCxnSpPr>
            <p:nvPr/>
          </p:nvCxnSpPr>
          <p:spPr bwMode="auto">
            <a:xfrm>
              <a:off x="9285973" y="6058679"/>
              <a:ext cx="944880" cy="2631"/>
            </a:xfrm>
            <a:prstGeom prst="straightConnector1">
              <a:avLst/>
            </a:prstGeom>
            <a:noFill/>
            <a:ln w="9525">
              <a:solidFill>
                <a:srgbClr val="4F81BD">
                  <a:lumMod val="95000"/>
                  <a:lumOff val="0"/>
                </a:srgbClr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5" name="ZoneTexte 114"/>
            <p:cNvSpPr txBox="1">
              <a:spLocks noChangeArrowheads="1"/>
            </p:cNvSpPr>
            <p:nvPr/>
          </p:nvSpPr>
          <p:spPr bwMode="auto">
            <a:xfrm>
              <a:off x="10436131" y="5101334"/>
              <a:ext cx="1064104" cy="33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fontAlgn="base"/>
              <a:r>
                <a:rPr lang="el-GR" sz="800" kern="1200" dirty="0" smtClean="0">
                  <a:solidFill>
                    <a:srgbClr val="000000"/>
                  </a:solidFill>
                  <a:effectLst/>
                  <a:ea typeface="Times New Roman"/>
                  <a:cs typeface="Times New Roman"/>
                </a:rPr>
                <a:t>Δ</a:t>
              </a:r>
              <a:r>
                <a:rPr lang="fr-FR" sz="800" kern="1200" dirty="0" smtClean="0">
                  <a:solidFill>
                    <a:srgbClr val="000000"/>
                  </a:solidFill>
                  <a:effectLst/>
                  <a:ea typeface="Times New Roman"/>
                  <a:cs typeface="Times New Roman"/>
                </a:rPr>
                <a:t>t =</a:t>
              </a:r>
              <a:r>
                <a:rPr lang="fr-FR" sz="800" dirty="0" smtClean="0">
                  <a:solidFill>
                    <a:srgbClr val="000000"/>
                  </a:solidFill>
                  <a:ea typeface="Times New Roman"/>
                  <a:cs typeface="Times New Roman"/>
                </a:rPr>
                <a:t> </a:t>
              </a:r>
              <a:r>
                <a:rPr lang="fr-FR" sz="800" dirty="0">
                  <a:solidFill>
                    <a:srgbClr val="000000"/>
                  </a:solidFill>
                  <a:ea typeface="Times New Roman"/>
                  <a:cs typeface="Times New Roman"/>
                </a:rPr>
                <a:t>0 à 200 µs</a:t>
              </a:r>
            </a:p>
            <a:p>
              <a:pPr fontAlgn="base"/>
              <a:r>
                <a:rPr lang="fr-FR" sz="800" dirty="0">
                  <a:solidFill>
                    <a:srgbClr val="000000"/>
                  </a:solidFill>
                  <a:ea typeface="Times New Roman"/>
                  <a:cs typeface="Times New Roman"/>
                </a:rPr>
                <a:t>I</a:t>
              </a:r>
              <a:r>
                <a:rPr lang="fr-FR" sz="800" dirty="0" smtClean="0">
                  <a:solidFill>
                    <a:srgbClr val="000000"/>
                  </a:solidFill>
                  <a:ea typeface="Times New Roman"/>
                  <a:cs typeface="Times New Roman"/>
                </a:rPr>
                <a:t> = 0,1 à 300 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61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"/>
    </mc:Choice>
    <mc:Fallback xmlns="">
      <p:transition spd="slow" advTm="5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D7E9B20-F90F-4600-9B26-C22EBEAA5FCB}" type="datetime1">
              <a:rPr lang="fr-FR" smtClean="0"/>
              <a:t>07/10/2025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système radiofréquence d’ELSA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8250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"/>
    </mc:Choice>
    <mc:Fallback xmlns="">
      <p:transition spd="slow" advTm="5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ZoneTexte 234"/>
          <p:cNvSpPr txBox="1"/>
          <p:nvPr/>
        </p:nvSpPr>
        <p:spPr>
          <a:xfrm>
            <a:off x="7459943" y="3786951"/>
            <a:ext cx="5357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/>
              <a:t>6 MW</a:t>
            </a:r>
          </a:p>
          <a:p>
            <a:pPr algn="ctr"/>
            <a:r>
              <a:rPr lang="fr-FR" sz="1050" b="1" dirty="0"/>
              <a:t>4 µs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 système RF </a:t>
            </a:r>
            <a:r>
              <a:rPr lang="fr-FR" dirty="0" smtClean="0"/>
              <a:t>d’ELSA anciennement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77293" y="5164532"/>
            <a:ext cx="7704000" cy="9340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147956" y="5189395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939889" y="5189395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731822" y="5189395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522224" y="4816078"/>
            <a:ext cx="325547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593662" y="5126831"/>
            <a:ext cx="45719" cy="1905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>
            <a:off x="1521646" y="521225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1603215" y="5163022"/>
            <a:ext cx="0" cy="984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905342" y="5163022"/>
            <a:ext cx="0" cy="984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à coins arrondis 16"/>
          <p:cNvSpPr/>
          <p:nvPr/>
        </p:nvSpPr>
        <p:spPr>
          <a:xfrm>
            <a:off x="7882202" y="5118484"/>
            <a:ext cx="45719" cy="1905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17"/>
          <p:cNvCxnSpPr>
            <a:cxnSpLocks/>
            <a:stCxn id="8" idx="3"/>
          </p:cNvCxnSpPr>
          <p:nvPr/>
        </p:nvCxnSpPr>
        <p:spPr>
          <a:xfrm flipV="1">
            <a:off x="7905061" y="5039360"/>
            <a:ext cx="405819" cy="171874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Connecteur droit 18"/>
          <p:cNvCxnSpPr>
            <a:cxnSpLocks/>
            <a:stCxn id="8" idx="3"/>
          </p:cNvCxnSpPr>
          <p:nvPr/>
        </p:nvCxnSpPr>
        <p:spPr>
          <a:xfrm>
            <a:off x="7905061" y="5211234"/>
            <a:ext cx="436299" cy="7196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Connecteur droit 19"/>
          <p:cNvCxnSpPr>
            <a:cxnSpLocks/>
            <a:stCxn id="17" idx="3"/>
          </p:cNvCxnSpPr>
          <p:nvPr/>
        </p:nvCxnSpPr>
        <p:spPr>
          <a:xfrm>
            <a:off x="7927921" y="5213734"/>
            <a:ext cx="382959" cy="14058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Connecteur droit 20"/>
          <p:cNvCxnSpPr>
            <a:cxnSpLocks/>
          </p:cNvCxnSpPr>
          <p:nvPr/>
        </p:nvCxnSpPr>
        <p:spPr>
          <a:xfrm flipV="1">
            <a:off x="7916491" y="5161280"/>
            <a:ext cx="363909" cy="5227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Ellipse 21"/>
          <p:cNvSpPr/>
          <p:nvPr/>
        </p:nvSpPr>
        <p:spPr>
          <a:xfrm>
            <a:off x="1356024" y="5189395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1684784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1986911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2207469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2428027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2648585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e 27"/>
          <p:cNvGrpSpPr/>
          <p:nvPr/>
        </p:nvGrpSpPr>
        <p:grpSpPr>
          <a:xfrm>
            <a:off x="3325624" y="4903268"/>
            <a:ext cx="634207" cy="545033"/>
            <a:chOff x="3086893" y="4903267"/>
            <a:chExt cx="634207" cy="545033"/>
          </a:xfrm>
        </p:grpSpPr>
        <p:grpSp>
          <p:nvGrpSpPr>
            <p:cNvPr id="29" name="Groupe 28"/>
            <p:cNvGrpSpPr/>
            <p:nvPr/>
          </p:nvGrpSpPr>
          <p:grpSpPr>
            <a:xfrm>
              <a:off x="3086893" y="4976011"/>
              <a:ext cx="634207" cy="472289"/>
              <a:chOff x="2382043" y="4976011"/>
              <a:chExt cx="634207" cy="472289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2382043" y="4997450"/>
                <a:ext cx="634207" cy="4508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16200000">
                <a:off x="2652705" y="4987410"/>
                <a:ext cx="92883" cy="7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4" name="Connecteur droit 33"/>
              <p:cNvCxnSpPr/>
              <p:nvPr/>
            </p:nvCxnSpPr>
            <p:spPr>
              <a:xfrm>
                <a:off x="2382043" y="5168118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>
                <a:off x="3016250" y="5170307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Connecteur droit 29"/>
            <p:cNvCxnSpPr/>
            <p:nvPr/>
          </p:nvCxnSpPr>
          <p:spPr>
            <a:xfrm flipH="1" flipV="1">
              <a:off x="3367424" y="4903267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H="1" flipV="1">
              <a:off x="3439892" y="4903267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e 35"/>
          <p:cNvGrpSpPr/>
          <p:nvPr/>
        </p:nvGrpSpPr>
        <p:grpSpPr>
          <a:xfrm>
            <a:off x="4359089" y="4898778"/>
            <a:ext cx="634207" cy="547696"/>
            <a:chOff x="4120358" y="4898778"/>
            <a:chExt cx="634207" cy="547696"/>
          </a:xfrm>
        </p:grpSpPr>
        <p:grpSp>
          <p:nvGrpSpPr>
            <p:cNvPr id="37" name="Groupe 36"/>
            <p:cNvGrpSpPr/>
            <p:nvPr/>
          </p:nvGrpSpPr>
          <p:grpSpPr>
            <a:xfrm>
              <a:off x="4120358" y="4974185"/>
              <a:ext cx="634207" cy="472289"/>
              <a:chOff x="2382043" y="4976011"/>
              <a:chExt cx="634207" cy="472289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382043" y="4997450"/>
                <a:ext cx="634207" cy="4508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16200000">
                <a:off x="2652705" y="4987410"/>
                <a:ext cx="92883" cy="7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2" name="Connecteur droit 41"/>
              <p:cNvCxnSpPr/>
              <p:nvPr/>
            </p:nvCxnSpPr>
            <p:spPr>
              <a:xfrm>
                <a:off x="2382043" y="5168118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>
              <a:xfrm>
                <a:off x="3016250" y="5170307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Connecteur droit 37"/>
            <p:cNvCxnSpPr/>
            <p:nvPr/>
          </p:nvCxnSpPr>
          <p:spPr>
            <a:xfrm flipH="1" flipV="1">
              <a:off x="4402417" y="4898778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flipH="1" flipV="1">
              <a:off x="4472505" y="4903267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e 43"/>
          <p:cNvGrpSpPr/>
          <p:nvPr/>
        </p:nvGrpSpPr>
        <p:grpSpPr>
          <a:xfrm>
            <a:off x="5444937" y="4903822"/>
            <a:ext cx="634207" cy="542652"/>
            <a:chOff x="5206206" y="4903822"/>
            <a:chExt cx="634207" cy="542652"/>
          </a:xfrm>
        </p:grpSpPr>
        <p:grpSp>
          <p:nvGrpSpPr>
            <p:cNvPr id="45" name="Groupe 44"/>
            <p:cNvGrpSpPr/>
            <p:nvPr/>
          </p:nvGrpSpPr>
          <p:grpSpPr>
            <a:xfrm>
              <a:off x="5206206" y="4974185"/>
              <a:ext cx="634207" cy="472289"/>
              <a:chOff x="2382043" y="4976011"/>
              <a:chExt cx="634207" cy="472289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2382043" y="4997450"/>
                <a:ext cx="634207" cy="4508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Rectangle 48"/>
              <p:cNvSpPr/>
              <p:nvPr/>
            </p:nvSpPr>
            <p:spPr>
              <a:xfrm rot="16200000">
                <a:off x="2652705" y="4987410"/>
                <a:ext cx="92883" cy="7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0" name="Connecteur droit 49"/>
              <p:cNvCxnSpPr/>
              <p:nvPr/>
            </p:nvCxnSpPr>
            <p:spPr>
              <a:xfrm>
                <a:off x="2382043" y="5168118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>
              <a:xfrm>
                <a:off x="3016250" y="5170307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Connecteur droit 45"/>
            <p:cNvCxnSpPr/>
            <p:nvPr/>
          </p:nvCxnSpPr>
          <p:spPr>
            <a:xfrm flipH="1" flipV="1">
              <a:off x="5488265" y="4903822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flipH="1" flipV="1">
              <a:off x="5559205" y="4903822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e 51"/>
          <p:cNvGrpSpPr/>
          <p:nvPr/>
        </p:nvGrpSpPr>
        <p:grpSpPr>
          <a:xfrm>
            <a:off x="6754355" y="5004780"/>
            <a:ext cx="660604" cy="317315"/>
            <a:chOff x="6515624" y="5004779"/>
            <a:chExt cx="660604" cy="317315"/>
          </a:xfrm>
        </p:grpSpPr>
        <p:grpSp>
          <p:nvGrpSpPr>
            <p:cNvPr id="53" name="Groupe 52"/>
            <p:cNvGrpSpPr/>
            <p:nvPr/>
          </p:nvGrpSpPr>
          <p:grpSpPr>
            <a:xfrm>
              <a:off x="6515624" y="5090677"/>
              <a:ext cx="660604" cy="231417"/>
              <a:chOff x="6515624" y="5090677"/>
              <a:chExt cx="660604" cy="231417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6523895" y="5105729"/>
                <a:ext cx="634207" cy="2163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Rectangle 56"/>
              <p:cNvSpPr/>
              <p:nvPr/>
            </p:nvSpPr>
            <p:spPr>
              <a:xfrm rot="16200000">
                <a:off x="6813948" y="5077922"/>
                <a:ext cx="44575" cy="7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6515624" y="5170034"/>
                <a:ext cx="660604" cy="82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54" name="Connecteur droit 53"/>
            <p:cNvCxnSpPr/>
            <p:nvPr/>
          </p:nvCxnSpPr>
          <p:spPr>
            <a:xfrm flipH="1" flipV="1">
              <a:off x="6796428" y="5004779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 flipH="1" flipV="1">
              <a:off x="6871278" y="5008167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9" name="Connecteur droit avec flèche 58"/>
          <p:cNvCxnSpPr>
            <a:stCxn id="199" idx="4"/>
          </p:cNvCxnSpPr>
          <p:nvPr/>
        </p:nvCxnSpPr>
        <p:spPr>
          <a:xfrm flipH="1">
            <a:off x="398205" y="1405038"/>
            <a:ext cx="9870" cy="376110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>
            <a:off x="1540762" y="5763425"/>
            <a:ext cx="347414" cy="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/>
          <p:nvPr/>
        </p:nvCxnSpPr>
        <p:spPr>
          <a:xfrm>
            <a:off x="3325624" y="5763425"/>
            <a:ext cx="2753520" cy="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>
            <a:off x="6762626" y="5763425"/>
            <a:ext cx="674757" cy="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 rot="16200000">
            <a:off x="1646034" y="4781035"/>
            <a:ext cx="92883" cy="70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64"/>
          <p:cNvCxnSpPr/>
          <p:nvPr/>
        </p:nvCxnSpPr>
        <p:spPr>
          <a:xfrm flipH="1" flipV="1">
            <a:off x="1656427" y="4718365"/>
            <a:ext cx="1" cy="1000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 flipH="1" flipV="1">
            <a:off x="1727519" y="4719588"/>
            <a:ext cx="1" cy="1000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necteur droit 67"/>
          <p:cNvCxnSpPr>
            <a:stCxn id="49" idx="3"/>
          </p:cNvCxnSpPr>
          <p:nvPr/>
        </p:nvCxnSpPr>
        <p:spPr>
          <a:xfrm flipH="1" flipV="1">
            <a:off x="5762040" y="4541581"/>
            <a:ext cx="1" cy="432605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9" name="Connecteur droit 68"/>
          <p:cNvCxnSpPr>
            <a:stCxn id="41" idx="3"/>
          </p:cNvCxnSpPr>
          <p:nvPr/>
        </p:nvCxnSpPr>
        <p:spPr>
          <a:xfrm flipH="1" flipV="1">
            <a:off x="4676192" y="4541027"/>
            <a:ext cx="1" cy="433159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0" name="Connecteur droit 69"/>
          <p:cNvCxnSpPr>
            <a:stCxn id="33" idx="3"/>
          </p:cNvCxnSpPr>
          <p:nvPr/>
        </p:nvCxnSpPr>
        <p:spPr>
          <a:xfrm flipH="1" flipV="1">
            <a:off x="3642727" y="4536538"/>
            <a:ext cx="1" cy="439475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 flipH="1">
            <a:off x="3657358" y="4547267"/>
            <a:ext cx="2098898" cy="0"/>
          </a:xfrm>
          <a:prstGeom prst="line">
            <a:avLst/>
          </a:prstGeom>
          <a:ln w="28575">
            <a:solidFill>
              <a:srgbClr val="8F2D56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 flipV="1">
            <a:off x="4676192" y="3591775"/>
            <a:ext cx="0" cy="955494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4" name="Triangle isocèle 73"/>
          <p:cNvSpPr/>
          <p:nvPr/>
        </p:nvSpPr>
        <p:spPr>
          <a:xfrm rot="10800000">
            <a:off x="4081803" y="2560320"/>
            <a:ext cx="1185063" cy="1046018"/>
          </a:xfrm>
          <a:prstGeom prst="triangle">
            <a:avLst/>
          </a:prstGeom>
          <a:solidFill>
            <a:srgbClr val="8F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5" name="Connecteur droit 74"/>
          <p:cNvCxnSpPr>
            <a:stCxn id="74" idx="3"/>
          </p:cNvCxnSpPr>
          <p:nvPr/>
        </p:nvCxnSpPr>
        <p:spPr>
          <a:xfrm flipH="1" flipV="1">
            <a:off x="4657741" y="1199693"/>
            <a:ext cx="0" cy="1360627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4237600" y="2669639"/>
            <a:ext cx="930886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Klystron</a:t>
            </a:r>
          </a:p>
          <a:p>
            <a:pPr algn="ctr"/>
            <a:r>
              <a:rPr lang="fr-FR" sz="1400" dirty="0"/>
              <a:t>6 MW</a:t>
            </a:r>
          </a:p>
        </p:txBody>
      </p:sp>
      <p:cxnSp>
        <p:nvCxnSpPr>
          <p:cNvPr id="77" name="Connecteur droit 76"/>
          <p:cNvCxnSpPr/>
          <p:nvPr/>
        </p:nvCxnSpPr>
        <p:spPr>
          <a:xfrm>
            <a:off x="3870986" y="2567921"/>
            <a:ext cx="21433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>
            <a:off x="3878279" y="3591775"/>
            <a:ext cx="79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/>
          <p:cNvCxnSpPr/>
          <p:nvPr/>
        </p:nvCxnSpPr>
        <p:spPr>
          <a:xfrm flipV="1">
            <a:off x="3789014" y="2561606"/>
            <a:ext cx="0" cy="98645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ZoneTexte 79"/>
          <p:cNvSpPr txBox="1"/>
          <p:nvPr/>
        </p:nvSpPr>
        <p:spPr>
          <a:xfrm>
            <a:off x="3125624" y="2775284"/>
            <a:ext cx="580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/>
              <a:t>160 kV</a:t>
            </a:r>
          </a:p>
          <a:p>
            <a:pPr algn="ctr"/>
            <a:r>
              <a:rPr lang="fr-FR" sz="1000" dirty="0"/>
              <a:t>60 </a:t>
            </a:r>
            <a:r>
              <a:rPr lang="fr-FR" sz="1000" dirty="0" smtClean="0"/>
              <a:t>A</a:t>
            </a:r>
            <a:endParaRPr lang="fr-FR" sz="1000" dirty="0"/>
          </a:p>
        </p:txBody>
      </p:sp>
      <p:grpSp>
        <p:nvGrpSpPr>
          <p:cNvPr id="81" name="Groupe 80"/>
          <p:cNvGrpSpPr/>
          <p:nvPr/>
        </p:nvGrpSpPr>
        <p:grpSpPr>
          <a:xfrm>
            <a:off x="3135801" y="3156287"/>
            <a:ext cx="623039" cy="141842"/>
            <a:chOff x="2843213" y="2884062"/>
            <a:chExt cx="623039" cy="141842"/>
          </a:xfrm>
        </p:grpSpPr>
        <p:cxnSp>
          <p:nvCxnSpPr>
            <p:cNvPr id="100" name="Connecteur droit 99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e 81"/>
          <p:cNvGrpSpPr/>
          <p:nvPr/>
        </p:nvGrpSpPr>
        <p:grpSpPr>
          <a:xfrm>
            <a:off x="4750167" y="3927680"/>
            <a:ext cx="623039" cy="141842"/>
            <a:chOff x="2843213" y="2884062"/>
            <a:chExt cx="623039" cy="141842"/>
          </a:xfrm>
        </p:grpSpPr>
        <p:cxnSp>
          <p:nvCxnSpPr>
            <p:cNvPr id="95" name="Connecteur droit 94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e 84"/>
          <p:cNvGrpSpPr/>
          <p:nvPr/>
        </p:nvGrpSpPr>
        <p:grpSpPr>
          <a:xfrm>
            <a:off x="4905224" y="3939195"/>
            <a:ext cx="131631" cy="118812"/>
            <a:chOff x="2368550" y="1689100"/>
            <a:chExt cx="321065" cy="285842"/>
          </a:xfrm>
        </p:grpSpPr>
        <p:sp>
          <p:nvSpPr>
            <p:cNvPr id="91" name="Forme libre 90"/>
            <p:cNvSpPr/>
            <p:nvPr/>
          </p:nvSpPr>
          <p:spPr>
            <a:xfrm>
              <a:off x="2368550" y="1689100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8F2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Forme libre 91"/>
            <p:cNvSpPr/>
            <p:nvPr/>
          </p:nvSpPr>
          <p:spPr>
            <a:xfrm>
              <a:off x="2524515" y="1701846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8F2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7" name="Groupe 86"/>
          <p:cNvGrpSpPr/>
          <p:nvPr/>
        </p:nvGrpSpPr>
        <p:grpSpPr>
          <a:xfrm>
            <a:off x="5036855" y="3939195"/>
            <a:ext cx="131631" cy="118812"/>
            <a:chOff x="2368550" y="1689100"/>
            <a:chExt cx="321065" cy="285842"/>
          </a:xfrm>
        </p:grpSpPr>
        <p:sp>
          <p:nvSpPr>
            <p:cNvPr id="89" name="Forme libre 88"/>
            <p:cNvSpPr/>
            <p:nvPr/>
          </p:nvSpPr>
          <p:spPr>
            <a:xfrm>
              <a:off x="2368550" y="1689100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8F2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Forme libre 89"/>
            <p:cNvSpPr/>
            <p:nvPr/>
          </p:nvSpPr>
          <p:spPr>
            <a:xfrm>
              <a:off x="2524515" y="1701846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8F2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8" name="Ellipse 87"/>
          <p:cNvSpPr/>
          <p:nvPr/>
        </p:nvSpPr>
        <p:spPr>
          <a:xfrm>
            <a:off x="4299271" y="980063"/>
            <a:ext cx="720000" cy="431800"/>
          </a:xfrm>
          <a:prstGeom prst="ellipse">
            <a:avLst/>
          </a:prstGeom>
          <a:solidFill>
            <a:srgbClr val="8F2D56"/>
          </a:solidFill>
          <a:ln>
            <a:solidFill>
              <a:srgbClr val="8F2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433 MHz</a:t>
            </a:r>
          </a:p>
        </p:txBody>
      </p:sp>
      <p:cxnSp>
        <p:nvCxnSpPr>
          <p:cNvPr id="106" name="Connecteur droit 105"/>
          <p:cNvCxnSpPr>
            <a:stCxn id="135" idx="6"/>
            <a:endCxn id="88" idx="2"/>
          </p:cNvCxnSpPr>
          <p:nvPr/>
        </p:nvCxnSpPr>
        <p:spPr>
          <a:xfrm>
            <a:off x="2040687" y="1195963"/>
            <a:ext cx="22585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>
            <a:stCxn id="57" idx="3"/>
            <a:endCxn id="110" idx="0"/>
          </p:cNvCxnSpPr>
          <p:nvPr/>
        </p:nvCxnSpPr>
        <p:spPr>
          <a:xfrm flipV="1">
            <a:off x="7074967" y="3613593"/>
            <a:ext cx="303" cy="1477086"/>
          </a:xfrm>
          <a:prstGeom prst="line">
            <a:avLst/>
          </a:prstGeom>
          <a:ln w="28575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0" name="Triangle isocèle 109"/>
          <p:cNvSpPr/>
          <p:nvPr/>
        </p:nvSpPr>
        <p:spPr>
          <a:xfrm rot="10800000">
            <a:off x="6482739" y="2567575"/>
            <a:ext cx="1185063" cy="104601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1" name="Connecteur droit 110"/>
          <p:cNvCxnSpPr>
            <a:stCxn id="110" idx="3"/>
            <a:endCxn id="112" idx="4"/>
          </p:cNvCxnSpPr>
          <p:nvPr/>
        </p:nvCxnSpPr>
        <p:spPr>
          <a:xfrm flipH="1" flipV="1">
            <a:off x="7074317" y="1411863"/>
            <a:ext cx="953" cy="1155712"/>
          </a:xfrm>
          <a:prstGeom prst="line">
            <a:avLst/>
          </a:prstGeom>
          <a:ln w="28575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2" name="Ellipse 111"/>
          <p:cNvSpPr/>
          <p:nvPr/>
        </p:nvSpPr>
        <p:spPr>
          <a:xfrm>
            <a:off x="6714317" y="980063"/>
            <a:ext cx="720000" cy="4318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1,3 GHz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6649055" y="2625029"/>
            <a:ext cx="842177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Klystron</a:t>
            </a:r>
          </a:p>
          <a:p>
            <a:pPr algn="ctr"/>
            <a:r>
              <a:rPr lang="fr-FR" sz="1400" dirty="0"/>
              <a:t>20 MW</a:t>
            </a:r>
          </a:p>
        </p:txBody>
      </p:sp>
      <p:grpSp>
        <p:nvGrpSpPr>
          <p:cNvPr id="117" name="Groupe 116"/>
          <p:cNvGrpSpPr/>
          <p:nvPr/>
        </p:nvGrpSpPr>
        <p:grpSpPr>
          <a:xfrm>
            <a:off x="7218045" y="3979066"/>
            <a:ext cx="364385" cy="141842"/>
            <a:chOff x="2935396" y="2884062"/>
            <a:chExt cx="364385" cy="141842"/>
          </a:xfrm>
        </p:grpSpPr>
        <p:cxnSp>
          <p:nvCxnSpPr>
            <p:cNvPr id="119" name="Connecteur droit 118"/>
            <p:cNvCxnSpPr/>
            <p:nvPr/>
          </p:nvCxnSpPr>
          <p:spPr>
            <a:xfrm>
              <a:off x="2935396" y="3025904"/>
              <a:ext cx="6021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/>
            <p:cNvCxnSpPr/>
            <p:nvPr/>
          </p:nvCxnSpPr>
          <p:spPr>
            <a:xfrm>
              <a:off x="2995613" y="2884062"/>
              <a:ext cx="22988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/>
            <p:cNvCxnSpPr/>
            <p:nvPr/>
          </p:nvCxnSpPr>
          <p:spPr>
            <a:xfrm>
              <a:off x="3225493" y="2884062"/>
              <a:ext cx="0" cy="14184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/>
            <p:cNvCxnSpPr/>
            <p:nvPr/>
          </p:nvCxnSpPr>
          <p:spPr>
            <a:xfrm>
              <a:off x="3217327" y="3025904"/>
              <a:ext cx="82454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Forme libre 117"/>
          <p:cNvSpPr/>
          <p:nvPr/>
        </p:nvSpPr>
        <p:spPr>
          <a:xfrm>
            <a:off x="7284895" y="3988200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ZoneTexte 107"/>
          <p:cNvSpPr txBox="1"/>
          <p:nvPr/>
        </p:nvSpPr>
        <p:spPr>
          <a:xfrm>
            <a:off x="2673288" y="982988"/>
            <a:ext cx="11464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Synchronisation</a:t>
            </a:r>
          </a:p>
        </p:txBody>
      </p:sp>
      <p:cxnSp>
        <p:nvCxnSpPr>
          <p:cNvPr id="130" name="Connecteur droit 129"/>
          <p:cNvCxnSpPr>
            <a:stCxn id="64" idx="3"/>
            <a:endCxn id="261" idx="0"/>
          </p:cNvCxnSpPr>
          <p:nvPr/>
        </p:nvCxnSpPr>
        <p:spPr>
          <a:xfrm flipH="1" flipV="1">
            <a:off x="1690383" y="3790740"/>
            <a:ext cx="2093" cy="978897"/>
          </a:xfrm>
          <a:prstGeom prst="line">
            <a:avLst/>
          </a:prstGeom>
          <a:ln w="28575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4" name="Connecteur droit 133"/>
          <p:cNvCxnSpPr>
            <a:stCxn id="262" idx="3"/>
            <a:endCxn id="135" idx="4"/>
          </p:cNvCxnSpPr>
          <p:nvPr/>
        </p:nvCxnSpPr>
        <p:spPr>
          <a:xfrm flipH="1" flipV="1">
            <a:off x="1680687" y="1411863"/>
            <a:ext cx="787" cy="891721"/>
          </a:xfrm>
          <a:prstGeom prst="line">
            <a:avLst/>
          </a:prstGeom>
          <a:ln w="28575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5" name="Ellipse 134"/>
          <p:cNvSpPr/>
          <p:nvPr/>
        </p:nvSpPr>
        <p:spPr>
          <a:xfrm>
            <a:off x="1320687" y="980063"/>
            <a:ext cx="720000" cy="4318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144 MHz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1294708" y="2920091"/>
            <a:ext cx="808381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/>
              <a:t>Tétrode</a:t>
            </a:r>
          </a:p>
          <a:p>
            <a:pPr algn="ctr"/>
            <a:r>
              <a:rPr lang="fr-FR" sz="900" dirty="0"/>
              <a:t>2 MW</a:t>
            </a:r>
          </a:p>
        </p:txBody>
      </p:sp>
      <p:grpSp>
        <p:nvGrpSpPr>
          <p:cNvPr id="147" name="Groupe 146"/>
          <p:cNvGrpSpPr/>
          <p:nvPr/>
        </p:nvGrpSpPr>
        <p:grpSpPr>
          <a:xfrm>
            <a:off x="1698898" y="3947571"/>
            <a:ext cx="623039" cy="141842"/>
            <a:chOff x="2843213" y="2884062"/>
            <a:chExt cx="623039" cy="141842"/>
          </a:xfrm>
        </p:grpSpPr>
        <p:cxnSp>
          <p:nvCxnSpPr>
            <p:cNvPr id="163" name="Connecteur droit 162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cteur droit 163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164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cteur droit 165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166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e 147"/>
          <p:cNvGrpSpPr/>
          <p:nvPr/>
        </p:nvGrpSpPr>
        <p:grpSpPr>
          <a:xfrm>
            <a:off x="1857297" y="3959086"/>
            <a:ext cx="236268" cy="118812"/>
            <a:chOff x="2368550" y="1689100"/>
            <a:chExt cx="321065" cy="285842"/>
          </a:xfrm>
        </p:grpSpPr>
        <p:sp>
          <p:nvSpPr>
            <p:cNvPr id="161" name="Forme libre 160"/>
            <p:cNvSpPr/>
            <p:nvPr/>
          </p:nvSpPr>
          <p:spPr>
            <a:xfrm>
              <a:off x="2368550" y="1689100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Forme libre 161"/>
            <p:cNvSpPr/>
            <p:nvPr/>
          </p:nvSpPr>
          <p:spPr>
            <a:xfrm>
              <a:off x="2524515" y="1701846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70" name="Connecteur droit 169"/>
          <p:cNvCxnSpPr/>
          <p:nvPr/>
        </p:nvCxnSpPr>
        <p:spPr>
          <a:xfrm>
            <a:off x="3089701" y="5163022"/>
            <a:ext cx="0" cy="984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Ellipse 170"/>
          <p:cNvSpPr/>
          <p:nvPr/>
        </p:nvSpPr>
        <p:spPr>
          <a:xfrm>
            <a:off x="2869143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/>
          <p:cNvSpPr/>
          <p:nvPr/>
        </p:nvSpPr>
        <p:spPr>
          <a:xfrm>
            <a:off x="3171270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/>
          <p:cNvSpPr/>
          <p:nvPr/>
        </p:nvSpPr>
        <p:spPr>
          <a:xfrm>
            <a:off x="3391828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Ellipse 173"/>
          <p:cNvSpPr/>
          <p:nvPr/>
        </p:nvSpPr>
        <p:spPr>
          <a:xfrm>
            <a:off x="3612386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/>
          <p:cNvSpPr/>
          <p:nvPr/>
        </p:nvSpPr>
        <p:spPr>
          <a:xfrm>
            <a:off x="3832944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6" name="Connecteur droit 175"/>
          <p:cNvCxnSpPr/>
          <p:nvPr/>
        </p:nvCxnSpPr>
        <p:spPr>
          <a:xfrm>
            <a:off x="4274060" y="5163022"/>
            <a:ext cx="0" cy="984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Ellipse 176"/>
          <p:cNvSpPr/>
          <p:nvPr/>
        </p:nvSpPr>
        <p:spPr>
          <a:xfrm>
            <a:off x="4053502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/>
          <p:cNvSpPr/>
          <p:nvPr/>
        </p:nvSpPr>
        <p:spPr>
          <a:xfrm>
            <a:off x="4355629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/>
          <p:cNvSpPr/>
          <p:nvPr/>
        </p:nvSpPr>
        <p:spPr>
          <a:xfrm>
            <a:off x="4576187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/>
          <p:cNvSpPr/>
          <p:nvPr/>
        </p:nvSpPr>
        <p:spPr>
          <a:xfrm>
            <a:off x="4796745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/>
          <p:cNvSpPr/>
          <p:nvPr/>
        </p:nvSpPr>
        <p:spPr>
          <a:xfrm>
            <a:off x="5017303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Ellipse 181"/>
          <p:cNvSpPr/>
          <p:nvPr/>
        </p:nvSpPr>
        <p:spPr>
          <a:xfrm>
            <a:off x="5237861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3" name="Ellipse 182"/>
          <p:cNvSpPr/>
          <p:nvPr/>
        </p:nvSpPr>
        <p:spPr>
          <a:xfrm>
            <a:off x="5458419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Ellipse 183"/>
          <p:cNvSpPr/>
          <p:nvPr/>
        </p:nvSpPr>
        <p:spPr>
          <a:xfrm>
            <a:off x="5678977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llipse 184"/>
          <p:cNvSpPr/>
          <p:nvPr/>
        </p:nvSpPr>
        <p:spPr>
          <a:xfrm>
            <a:off x="5899535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/>
          <p:cNvSpPr/>
          <p:nvPr/>
        </p:nvSpPr>
        <p:spPr>
          <a:xfrm>
            <a:off x="6120093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Ellipse 186"/>
          <p:cNvSpPr/>
          <p:nvPr/>
        </p:nvSpPr>
        <p:spPr>
          <a:xfrm>
            <a:off x="6340651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Ellipse 187"/>
          <p:cNvSpPr/>
          <p:nvPr/>
        </p:nvSpPr>
        <p:spPr>
          <a:xfrm>
            <a:off x="6561209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Ellipse 188"/>
          <p:cNvSpPr/>
          <p:nvPr/>
        </p:nvSpPr>
        <p:spPr>
          <a:xfrm>
            <a:off x="6781767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0" name="Ellipse 189"/>
          <p:cNvSpPr/>
          <p:nvPr/>
        </p:nvSpPr>
        <p:spPr>
          <a:xfrm>
            <a:off x="7002325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Ellipse 190"/>
          <p:cNvSpPr/>
          <p:nvPr/>
        </p:nvSpPr>
        <p:spPr>
          <a:xfrm>
            <a:off x="7222883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/>
          <p:cNvSpPr/>
          <p:nvPr/>
        </p:nvSpPr>
        <p:spPr>
          <a:xfrm>
            <a:off x="7443441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Ellipse 192"/>
          <p:cNvSpPr/>
          <p:nvPr/>
        </p:nvSpPr>
        <p:spPr>
          <a:xfrm>
            <a:off x="7664016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ZoneTexte 193"/>
          <p:cNvSpPr txBox="1"/>
          <p:nvPr/>
        </p:nvSpPr>
        <p:spPr>
          <a:xfrm>
            <a:off x="151467" y="5839822"/>
            <a:ext cx="5229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Laser</a:t>
            </a:r>
          </a:p>
        </p:txBody>
      </p:sp>
      <p:cxnSp>
        <p:nvCxnSpPr>
          <p:cNvPr id="195" name="Connecteur droit avec flèche 194"/>
          <p:cNvCxnSpPr>
            <a:endCxn id="13" idx="0"/>
          </p:cNvCxnSpPr>
          <p:nvPr/>
        </p:nvCxnSpPr>
        <p:spPr>
          <a:xfrm>
            <a:off x="1194581" y="4854675"/>
            <a:ext cx="421941" cy="2721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ZoneTexte 195"/>
          <p:cNvSpPr txBox="1"/>
          <p:nvPr/>
        </p:nvSpPr>
        <p:spPr>
          <a:xfrm>
            <a:off x="631923" y="4645123"/>
            <a:ext cx="10182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Photocathode</a:t>
            </a:r>
          </a:p>
        </p:txBody>
      </p:sp>
      <p:cxnSp>
        <p:nvCxnSpPr>
          <p:cNvPr id="197" name="Connecteur droit avec flèche 196"/>
          <p:cNvCxnSpPr>
            <a:stCxn id="198" idx="0"/>
            <a:endCxn id="17" idx="2"/>
          </p:cNvCxnSpPr>
          <p:nvPr/>
        </p:nvCxnSpPr>
        <p:spPr>
          <a:xfrm flipH="1" flipV="1">
            <a:off x="7905061" y="5308985"/>
            <a:ext cx="106966" cy="1965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ZoneTexte 197"/>
          <p:cNvSpPr txBox="1"/>
          <p:nvPr/>
        </p:nvSpPr>
        <p:spPr>
          <a:xfrm>
            <a:off x="7664016" y="5505575"/>
            <a:ext cx="7777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Cible (Ta)</a:t>
            </a:r>
          </a:p>
        </p:txBody>
      </p:sp>
      <p:sp>
        <p:nvSpPr>
          <p:cNvPr id="199" name="Ellipse 198"/>
          <p:cNvSpPr/>
          <p:nvPr/>
        </p:nvSpPr>
        <p:spPr>
          <a:xfrm>
            <a:off x="48075" y="980063"/>
            <a:ext cx="720000" cy="431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72 MHz</a:t>
            </a:r>
          </a:p>
        </p:txBody>
      </p:sp>
      <p:sp>
        <p:nvSpPr>
          <p:cNvPr id="201" name="ZoneTexte 200"/>
          <p:cNvSpPr txBox="1"/>
          <p:nvPr/>
        </p:nvSpPr>
        <p:spPr>
          <a:xfrm>
            <a:off x="2082362" y="3700690"/>
            <a:ext cx="6479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b="1" dirty="0" smtClean="0"/>
              <a:t>1,6 </a:t>
            </a:r>
            <a:r>
              <a:rPr lang="fr-FR" sz="1050" b="1" dirty="0"/>
              <a:t>MW</a:t>
            </a:r>
          </a:p>
          <a:p>
            <a:pPr algn="l"/>
            <a:r>
              <a:rPr lang="fr-FR" sz="1050" b="1" dirty="0"/>
              <a:t>300 µs</a:t>
            </a:r>
          </a:p>
        </p:txBody>
      </p:sp>
      <p:sp>
        <p:nvSpPr>
          <p:cNvPr id="202" name="ZoneTexte 201"/>
          <p:cNvSpPr txBox="1"/>
          <p:nvPr/>
        </p:nvSpPr>
        <p:spPr>
          <a:xfrm>
            <a:off x="5091242" y="3700690"/>
            <a:ext cx="6479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 smtClean="0"/>
              <a:t>4,5 </a:t>
            </a:r>
            <a:r>
              <a:rPr lang="fr-FR" sz="1050" b="1" dirty="0"/>
              <a:t>MW</a:t>
            </a:r>
          </a:p>
          <a:p>
            <a:pPr algn="ctr"/>
            <a:r>
              <a:rPr lang="fr-FR" sz="1050" b="1" dirty="0"/>
              <a:t>300 µs</a:t>
            </a:r>
          </a:p>
        </p:txBody>
      </p:sp>
      <p:cxnSp>
        <p:nvCxnSpPr>
          <p:cNvPr id="204" name="Connecteur droit 203"/>
          <p:cNvCxnSpPr>
            <a:stCxn id="88" idx="6"/>
            <a:endCxn id="112" idx="2"/>
          </p:cNvCxnSpPr>
          <p:nvPr/>
        </p:nvCxnSpPr>
        <p:spPr>
          <a:xfrm>
            <a:off x="5019271" y="1195963"/>
            <a:ext cx="16950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Connecteur droit 208"/>
          <p:cNvCxnSpPr/>
          <p:nvPr/>
        </p:nvCxnSpPr>
        <p:spPr>
          <a:xfrm>
            <a:off x="6279947" y="3591775"/>
            <a:ext cx="792000" cy="138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Connecteur droit 209"/>
          <p:cNvCxnSpPr/>
          <p:nvPr/>
        </p:nvCxnSpPr>
        <p:spPr>
          <a:xfrm>
            <a:off x="6276023" y="2565331"/>
            <a:ext cx="21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ZoneTexte 210"/>
          <p:cNvSpPr txBox="1"/>
          <p:nvPr/>
        </p:nvSpPr>
        <p:spPr>
          <a:xfrm>
            <a:off x="5528177" y="2781234"/>
            <a:ext cx="580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/>
              <a:t>223 kV</a:t>
            </a:r>
          </a:p>
          <a:p>
            <a:pPr algn="ctr"/>
            <a:r>
              <a:rPr lang="fr-FR" sz="1000" dirty="0"/>
              <a:t>200 </a:t>
            </a:r>
            <a:r>
              <a:rPr lang="fr-FR" sz="1000" dirty="0" smtClean="0"/>
              <a:t>A</a:t>
            </a:r>
            <a:endParaRPr lang="fr-FR" sz="1000" dirty="0"/>
          </a:p>
        </p:txBody>
      </p:sp>
      <p:sp>
        <p:nvSpPr>
          <p:cNvPr id="218" name="ZoneTexte 217"/>
          <p:cNvSpPr txBox="1"/>
          <p:nvPr/>
        </p:nvSpPr>
        <p:spPr>
          <a:xfrm>
            <a:off x="836730" y="5840269"/>
            <a:ext cx="16770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Photo-Injecteur 144 MHz</a:t>
            </a:r>
          </a:p>
        </p:txBody>
      </p:sp>
      <p:sp>
        <p:nvSpPr>
          <p:cNvPr id="219" name="ZoneTexte 218"/>
          <p:cNvSpPr txBox="1"/>
          <p:nvPr/>
        </p:nvSpPr>
        <p:spPr>
          <a:xfrm>
            <a:off x="3993059" y="5840269"/>
            <a:ext cx="12939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3 cavités 433 MHz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1227032" y="2673734"/>
            <a:ext cx="930886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SSPA</a:t>
            </a:r>
          </a:p>
          <a:p>
            <a:pPr algn="ctr"/>
            <a:r>
              <a:rPr lang="fr-FR" sz="1400" dirty="0"/>
              <a:t>1,6 MW</a:t>
            </a:r>
          </a:p>
        </p:txBody>
      </p:sp>
      <p:cxnSp>
        <p:nvCxnSpPr>
          <p:cNvPr id="224" name="Connecteur droit 223"/>
          <p:cNvCxnSpPr>
            <a:stCxn id="199" idx="6"/>
            <a:endCxn id="135" idx="2"/>
          </p:cNvCxnSpPr>
          <p:nvPr/>
        </p:nvCxnSpPr>
        <p:spPr>
          <a:xfrm>
            <a:off x="768075" y="1195963"/>
            <a:ext cx="5526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Forme libre 199"/>
          <p:cNvSpPr/>
          <p:nvPr/>
        </p:nvSpPr>
        <p:spPr>
          <a:xfrm>
            <a:off x="7306428" y="3989776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Forme libre 204"/>
          <p:cNvSpPr/>
          <p:nvPr/>
        </p:nvSpPr>
        <p:spPr>
          <a:xfrm>
            <a:off x="7327685" y="3989400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" name="Forme libre 205"/>
          <p:cNvSpPr/>
          <p:nvPr/>
        </p:nvSpPr>
        <p:spPr>
          <a:xfrm>
            <a:off x="7348914" y="3990736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Forme libre 206"/>
          <p:cNvSpPr/>
          <p:nvPr/>
        </p:nvSpPr>
        <p:spPr>
          <a:xfrm>
            <a:off x="7373946" y="3992305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Forme libre 207"/>
          <p:cNvSpPr/>
          <p:nvPr/>
        </p:nvSpPr>
        <p:spPr>
          <a:xfrm>
            <a:off x="7395203" y="3991929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1" name="Forme libre 220"/>
          <p:cNvSpPr/>
          <p:nvPr/>
        </p:nvSpPr>
        <p:spPr>
          <a:xfrm>
            <a:off x="7416432" y="3993265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5" name="Forme libre 224"/>
          <p:cNvSpPr/>
          <p:nvPr/>
        </p:nvSpPr>
        <p:spPr>
          <a:xfrm>
            <a:off x="7436570" y="3994018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6" name="Forme libre 225"/>
          <p:cNvSpPr/>
          <p:nvPr/>
        </p:nvSpPr>
        <p:spPr>
          <a:xfrm>
            <a:off x="7457827" y="3993642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Forme libre 226"/>
          <p:cNvSpPr/>
          <p:nvPr/>
        </p:nvSpPr>
        <p:spPr>
          <a:xfrm>
            <a:off x="7479467" y="3994700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0" name="Rectangle 229"/>
          <p:cNvSpPr/>
          <p:nvPr/>
        </p:nvSpPr>
        <p:spPr>
          <a:xfrm>
            <a:off x="8415251" y="1136566"/>
            <a:ext cx="3772552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300"/>
              </a:spcBef>
              <a:buClr>
                <a:schemeClr val="tx2"/>
              </a:buClr>
            </a:pPr>
            <a:r>
              <a:rPr lang="fr-FR" sz="1600" b="1" dirty="0" smtClean="0"/>
              <a:t>Sources de puissance RF à base d’amplificateurs à tube :</a:t>
            </a:r>
          </a:p>
          <a:p>
            <a:pPr marL="285750" lvl="1" indent="-285750">
              <a:spcBef>
                <a:spcPts val="3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 smtClean="0"/>
              <a:t>Tétrodes + alims HT à 144 MHz</a:t>
            </a:r>
          </a:p>
          <a:p>
            <a:pPr marL="285750" lvl="1" indent="-285750">
              <a:spcBef>
                <a:spcPts val="3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 smtClean="0"/>
              <a:t>Klystron + modulateur à 433 MHz</a:t>
            </a:r>
          </a:p>
          <a:p>
            <a:pPr marL="285750" lvl="1" indent="-285750">
              <a:spcBef>
                <a:spcPts val="3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 smtClean="0"/>
              <a:t>Klystron + modulateur à 1,3 GHz</a:t>
            </a:r>
          </a:p>
          <a:p>
            <a:pPr marL="0" lvl="1">
              <a:spcBef>
                <a:spcPts val="300"/>
              </a:spcBef>
              <a:buClr>
                <a:schemeClr val="tx2"/>
              </a:buClr>
            </a:pPr>
            <a:endParaRPr lang="fr-FR" sz="1600" b="1" dirty="0"/>
          </a:p>
          <a:p>
            <a:pPr marL="0" lvl="1">
              <a:spcBef>
                <a:spcPts val="300"/>
              </a:spcBef>
              <a:buClr>
                <a:schemeClr val="tx2"/>
              </a:buClr>
            </a:pPr>
            <a:endParaRPr lang="fr-FR" sz="1600" b="1" dirty="0" smtClean="0"/>
          </a:p>
          <a:p>
            <a:pPr marL="0" lvl="1">
              <a:spcBef>
                <a:spcPts val="300"/>
              </a:spcBef>
              <a:buClr>
                <a:schemeClr val="tx2"/>
              </a:buClr>
            </a:pPr>
            <a:r>
              <a:rPr lang="fr-FR" sz="1600" b="1" dirty="0" smtClean="0"/>
              <a:t>Matériel ancien en fonctionnement depuis plus de 30 ans :</a:t>
            </a:r>
          </a:p>
          <a:p>
            <a:pPr marL="285750" lvl="1" indent="-285750">
              <a:spcBef>
                <a:spcPts val="3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 smtClean="0"/>
              <a:t>Trop de pannes récurrentes (ex : électronique, Haute Tension)</a:t>
            </a:r>
          </a:p>
          <a:p>
            <a:pPr marL="0" lvl="1">
              <a:spcBef>
                <a:spcPts val="300"/>
              </a:spcBef>
              <a:buClr>
                <a:schemeClr val="tx2"/>
              </a:buClr>
            </a:pPr>
            <a:r>
              <a:rPr lang="fr-FR" sz="1600" dirty="0" smtClean="0">
                <a:sym typeface="Wingdings" panose="05000000000000000000" pitchFamily="2" charset="2"/>
              </a:rPr>
              <a:t> </a:t>
            </a:r>
            <a:r>
              <a:rPr lang="fr-FR" sz="1600" dirty="0" smtClean="0"/>
              <a:t>Disponibilité et fiabilité réduite</a:t>
            </a:r>
          </a:p>
          <a:p>
            <a:pPr marL="285750" lvl="1" indent="-285750">
              <a:spcBef>
                <a:spcPts val="3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 smtClean="0"/>
              <a:t>Défaillances difficiles à diagnostiquer</a:t>
            </a:r>
          </a:p>
          <a:p>
            <a:pPr marL="0" lvl="1">
              <a:spcBef>
                <a:spcPts val="300"/>
              </a:spcBef>
              <a:buClr>
                <a:schemeClr val="tx2"/>
              </a:buClr>
            </a:pPr>
            <a:r>
              <a:rPr lang="fr-FR" sz="1600" dirty="0" smtClean="0">
                <a:sym typeface="Wingdings" panose="05000000000000000000" pitchFamily="2" charset="2"/>
              </a:rPr>
              <a:t> Perte de temps et d’efficacité</a:t>
            </a:r>
            <a:endParaRPr lang="fr-FR" sz="1600" dirty="0" smtClean="0"/>
          </a:p>
          <a:p>
            <a:pPr marL="285750" lvl="1" indent="-285750">
              <a:spcBef>
                <a:spcPts val="3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 smtClean="0"/>
              <a:t>Obsolescence des composants</a:t>
            </a:r>
          </a:p>
          <a:p>
            <a:pPr marL="0" lvl="1">
              <a:spcBef>
                <a:spcPts val="300"/>
              </a:spcBef>
              <a:buClr>
                <a:schemeClr val="tx2"/>
              </a:buClr>
            </a:pPr>
            <a:r>
              <a:rPr lang="fr-FR" sz="1600" dirty="0" smtClean="0">
                <a:sym typeface="Wingdings" panose="05000000000000000000" pitchFamily="2" charset="2"/>
              </a:rPr>
              <a:t> Pièces rares et coûteuses</a:t>
            </a:r>
            <a:endParaRPr lang="fr-FR" sz="1600" dirty="0" smtClean="0"/>
          </a:p>
        </p:txBody>
      </p:sp>
      <p:sp>
        <p:nvSpPr>
          <p:cNvPr id="261" name="Triangle isocèle 260"/>
          <p:cNvSpPr/>
          <p:nvPr/>
        </p:nvSpPr>
        <p:spPr>
          <a:xfrm rot="10800000">
            <a:off x="1439830" y="3190882"/>
            <a:ext cx="501106" cy="599858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2" name="Triangle isocèle 261"/>
          <p:cNvSpPr/>
          <p:nvPr/>
        </p:nvSpPr>
        <p:spPr>
          <a:xfrm rot="10800000">
            <a:off x="1506765" y="2303584"/>
            <a:ext cx="349419" cy="326472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3" name="Connecteur droit 262"/>
          <p:cNvCxnSpPr>
            <a:stCxn id="261" idx="3"/>
          </p:cNvCxnSpPr>
          <p:nvPr/>
        </p:nvCxnSpPr>
        <p:spPr>
          <a:xfrm flipH="1" flipV="1">
            <a:off x="1682393" y="2615430"/>
            <a:ext cx="7990" cy="575452"/>
          </a:xfrm>
          <a:prstGeom prst="line">
            <a:avLst/>
          </a:prstGeom>
          <a:ln w="28575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4" name="Rectangle 263"/>
          <p:cNvSpPr/>
          <p:nvPr/>
        </p:nvSpPr>
        <p:spPr>
          <a:xfrm>
            <a:off x="1276496" y="2181822"/>
            <a:ext cx="808381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dirty="0"/>
              <a:t>Tétrode</a:t>
            </a:r>
          </a:p>
          <a:p>
            <a:pPr algn="ctr"/>
            <a:r>
              <a:rPr lang="fr-FR" sz="600" dirty="0"/>
              <a:t>80 kW</a:t>
            </a:r>
          </a:p>
        </p:txBody>
      </p:sp>
      <p:sp>
        <p:nvSpPr>
          <p:cNvPr id="265" name="Rectangle 264"/>
          <p:cNvSpPr/>
          <p:nvPr/>
        </p:nvSpPr>
        <p:spPr>
          <a:xfrm>
            <a:off x="1284186" y="3121429"/>
            <a:ext cx="808381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/>
              <a:t>Tétrode</a:t>
            </a:r>
          </a:p>
          <a:p>
            <a:pPr algn="ctr"/>
            <a:r>
              <a:rPr lang="fr-FR" sz="900" dirty="0"/>
              <a:t>2 MW</a:t>
            </a:r>
          </a:p>
        </p:txBody>
      </p:sp>
      <p:cxnSp>
        <p:nvCxnSpPr>
          <p:cNvPr id="266" name="Connecteur droit 265"/>
          <p:cNvCxnSpPr/>
          <p:nvPr/>
        </p:nvCxnSpPr>
        <p:spPr>
          <a:xfrm>
            <a:off x="1249262" y="2310509"/>
            <a:ext cx="25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Connecteur droit 266"/>
          <p:cNvCxnSpPr/>
          <p:nvPr/>
        </p:nvCxnSpPr>
        <p:spPr>
          <a:xfrm>
            <a:off x="1235311" y="2609333"/>
            <a:ext cx="432000" cy="502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Connecteur droit avec flèche 267"/>
          <p:cNvCxnSpPr/>
          <p:nvPr/>
        </p:nvCxnSpPr>
        <p:spPr>
          <a:xfrm flipV="1">
            <a:off x="1185732" y="2300268"/>
            <a:ext cx="0" cy="31256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ZoneTexte 268"/>
          <p:cNvSpPr txBox="1"/>
          <p:nvPr/>
        </p:nvSpPr>
        <p:spPr>
          <a:xfrm>
            <a:off x="664871" y="220279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900" dirty="0"/>
              <a:t>10 kV</a:t>
            </a:r>
          </a:p>
          <a:p>
            <a:pPr algn="l"/>
            <a:r>
              <a:rPr lang="fr-FR" sz="900" dirty="0"/>
              <a:t>15 </a:t>
            </a:r>
            <a:r>
              <a:rPr lang="fr-FR" sz="900" dirty="0" smtClean="0"/>
              <a:t>A</a:t>
            </a:r>
            <a:endParaRPr lang="fr-FR" sz="900" dirty="0"/>
          </a:p>
        </p:txBody>
      </p:sp>
      <p:cxnSp>
        <p:nvCxnSpPr>
          <p:cNvPr id="270" name="Connecteur droit 269"/>
          <p:cNvCxnSpPr/>
          <p:nvPr/>
        </p:nvCxnSpPr>
        <p:spPr>
          <a:xfrm>
            <a:off x="1239235" y="3190882"/>
            <a:ext cx="21433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Connecteur droit 270"/>
          <p:cNvCxnSpPr>
            <a:endCxn id="261" idx="0"/>
          </p:cNvCxnSpPr>
          <p:nvPr/>
        </p:nvCxnSpPr>
        <p:spPr>
          <a:xfrm>
            <a:off x="1239235" y="3790740"/>
            <a:ext cx="4511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Connecteur droit avec flèche 271"/>
          <p:cNvCxnSpPr/>
          <p:nvPr/>
        </p:nvCxnSpPr>
        <p:spPr>
          <a:xfrm flipV="1">
            <a:off x="1185732" y="3184566"/>
            <a:ext cx="0" cy="60617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3" name="Groupe 272"/>
          <p:cNvGrpSpPr/>
          <p:nvPr/>
        </p:nvGrpSpPr>
        <p:grpSpPr>
          <a:xfrm>
            <a:off x="659473" y="3542267"/>
            <a:ext cx="490414" cy="126679"/>
            <a:chOff x="2843213" y="2884062"/>
            <a:chExt cx="623039" cy="141842"/>
          </a:xfrm>
        </p:grpSpPr>
        <p:cxnSp>
          <p:nvCxnSpPr>
            <p:cNvPr id="274" name="Connecteur droit 273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cteur droit 274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cteur droit 275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cteur droit 276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cteur droit 277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e 278"/>
          <p:cNvGrpSpPr/>
          <p:nvPr/>
        </p:nvGrpSpPr>
        <p:grpSpPr>
          <a:xfrm>
            <a:off x="702797" y="2532828"/>
            <a:ext cx="403766" cy="97230"/>
            <a:chOff x="2843213" y="2884062"/>
            <a:chExt cx="623039" cy="141842"/>
          </a:xfrm>
        </p:grpSpPr>
        <p:cxnSp>
          <p:nvCxnSpPr>
            <p:cNvPr id="280" name="Connecteur droit 279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necteur droit 280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cteur droit 281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cteur droit 282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cteur droit 283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9" name="Ellipse 288"/>
          <p:cNvSpPr/>
          <p:nvPr/>
        </p:nvSpPr>
        <p:spPr>
          <a:xfrm>
            <a:off x="523755" y="5188374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0" name="Ellipse 289"/>
          <p:cNvSpPr/>
          <p:nvPr/>
        </p:nvSpPr>
        <p:spPr>
          <a:xfrm>
            <a:off x="315688" y="5188374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4" name="ZoneTexte 293"/>
          <p:cNvSpPr txBox="1"/>
          <p:nvPr/>
        </p:nvSpPr>
        <p:spPr>
          <a:xfrm>
            <a:off x="632009" y="3175555"/>
            <a:ext cx="545342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/>
              <a:t>30 kV</a:t>
            </a:r>
          </a:p>
          <a:p>
            <a:pPr algn="l"/>
            <a:r>
              <a:rPr lang="fr-FR" sz="1050" dirty="0"/>
              <a:t>100 </a:t>
            </a:r>
            <a:r>
              <a:rPr lang="fr-FR" sz="1050" dirty="0" smtClean="0"/>
              <a:t>A</a:t>
            </a:r>
            <a:endParaRPr lang="fr-FR" sz="1050" dirty="0"/>
          </a:p>
        </p:txBody>
      </p:sp>
      <p:sp>
        <p:nvSpPr>
          <p:cNvPr id="298" name="ZoneTexte 297"/>
          <p:cNvSpPr txBox="1"/>
          <p:nvPr/>
        </p:nvSpPr>
        <p:spPr>
          <a:xfrm>
            <a:off x="6134630" y="5840269"/>
            <a:ext cx="18710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 smtClean="0"/>
              <a:t>1 post-accélérateur 1,3 GHz</a:t>
            </a:r>
            <a:endParaRPr lang="fr-FR" sz="1050" dirty="0"/>
          </a:p>
        </p:txBody>
      </p:sp>
      <p:cxnSp>
        <p:nvCxnSpPr>
          <p:cNvPr id="300" name="Connecteur droit avec flèche 299"/>
          <p:cNvCxnSpPr/>
          <p:nvPr/>
        </p:nvCxnSpPr>
        <p:spPr>
          <a:xfrm flipV="1">
            <a:off x="6236790" y="2567575"/>
            <a:ext cx="0" cy="98645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7" name="Groupe 316"/>
          <p:cNvGrpSpPr/>
          <p:nvPr/>
        </p:nvGrpSpPr>
        <p:grpSpPr>
          <a:xfrm>
            <a:off x="5540398" y="3151474"/>
            <a:ext cx="623039" cy="141842"/>
            <a:chOff x="2843213" y="2884062"/>
            <a:chExt cx="623039" cy="141842"/>
          </a:xfrm>
        </p:grpSpPr>
        <p:cxnSp>
          <p:nvCxnSpPr>
            <p:cNvPr id="318" name="Connecteur droit 317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cteur droit 318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Connecteur droit 319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cteur droit 320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onnecteur droit 321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</p:spTree>
    <p:extLst>
      <p:ext uri="{BB962C8B-B14F-4D97-AF65-F5344CB8AC3E}">
        <p14:creationId xmlns:p14="http://schemas.microsoft.com/office/powerpoint/2010/main" val="321960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"/>
    </mc:Choice>
    <mc:Fallback xmlns="">
      <p:transition spd="slow" advTm="4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ZoneTexte 234"/>
          <p:cNvSpPr txBox="1"/>
          <p:nvPr/>
        </p:nvSpPr>
        <p:spPr>
          <a:xfrm>
            <a:off x="7459943" y="3786951"/>
            <a:ext cx="5357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/>
              <a:t>6 MW</a:t>
            </a:r>
          </a:p>
          <a:p>
            <a:pPr algn="ctr"/>
            <a:r>
              <a:rPr lang="fr-FR" sz="1050" b="1" dirty="0"/>
              <a:t>4 µs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 système RF d’ELSA anciennement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177293" y="5164532"/>
            <a:ext cx="7704000" cy="9340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147956" y="5189395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939889" y="5189395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731822" y="5189395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522224" y="4816078"/>
            <a:ext cx="325547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593662" y="5126831"/>
            <a:ext cx="45719" cy="1905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>
            <a:off x="1521646" y="521225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1603215" y="5163022"/>
            <a:ext cx="0" cy="984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905342" y="5163022"/>
            <a:ext cx="0" cy="984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à coins arrondis 16"/>
          <p:cNvSpPr/>
          <p:nvPr/>
        </p:nvSpPr>
        <p:spPr>
          <a:xfrm>
            <a:off x="7882202" y="5118484"/>
            <a:ext cx="45719" cy="1905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17"/>
          <p:cNvCxnSpPr>
            <a:cxnSpLocks/>
            <a:stCxn id="8" idx="3"/>
          </p:cNvCxnSpPr>
          <p:nvPr/>
        </p:nvCxnSpPr>
        <p:spPr>
          <a:xfrm flipV="1">
            <a:off x="7905061" y="5039360"/>
            <a:ext cx="405819" cy="171874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Connecteur droit 18"/>
          <p:cNvCxnSpPr>
            <a:cxnSpLocks/>
            <a:stCxn id="8" idx="3"/>
          </p:cNvCxnSpPr>
          <p:nvPr/>
        </p:nvCxnSpPr>
        <p:spPr>
          <a:xfrm>
            <a:off x="7905061" y="5211234"/>
            <a:ext cx="436299" cy="7196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Connecteur droit 19"/>
          <p:cNvCxnSpPr>
            <a:cxnSpLocks/>
            <a:stCxn id="17" idx="3"/>
          </p:cNvCxnSpPr>
          <p:nvPr/>
        </p:nvCxnSpPr>
        <p:spPr>
          <a:xfrm>
            <a:off x="7927921" y="5213734"/>
            <a:ext cx="382959" cy="14058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Connecteur droit 20"/>
          <p:cNvCxnSpPr>
            <a:cxnSpLocks/>
          </p:cNvCxnSpPr>
          <p:nvPr/>
        </p:nvCxnSpPr>
        <p:spPr>
          <a:xfrm flipV="1">
            <a:off x="7916491" y="5161280"/>
            <a:ext cx="363909" cy="5227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Ellipse 21"/>
          <p:cNvSpPr/>
          <p:nvPr/>
        </p:nvSpPr>
        <p:spPr>
          <a:xfrm>
            <a:off x="1356024" y="5189395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1684784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1986911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2207469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2428027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2648585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e 27"/>
          <p:cNvGrpSpPr/>
          <p:nvPr/>
        </p:nvGrpSpPr>
        <p:grpSpPr>
          <a:xfrm>
            <a:off x="3325624" y="4903268"/>
            <a:ext cx="634207" cy="545033"/>
            <a:chOff x="3086893" y="4903267"/>
            <a:chExt cx="634207" cy="545033"/>
          </a:xfrm>
        </p:grpSpPr>
        <p:grpSp>
          <p:nvGrpSpPr>
            <p:cNvPr id="29" name="Groupe 28"/>
            <p:cNvGrpSpPr/>
            <p:nvPr/>
          </p:nvGrpSpPr>
          <p:grpSpPr>
            <a:xfrm>
              <a:off x="3086893" y="4976011"/>
              <a:ext cx="634207" cy="472289"/>
              <a:chOff x="2382043" y="4976011"/>
              <a:chExt cx="634207" cy="472289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2382043" y="4997450"/>
                <a:ext cx="634207" cy="4508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16200000">
                <a:off x="2652705" y="4987410"/>
                <a:ext cx="92883" cy="7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4" name="Connecteur droit 33"/>
              <p:cNvCxnSpPr/>
              <p:nvPr/>
            </p:nvCxnSpPr>
            <p:spPr>
              <a:xfrm>
                <a:off x="2382043" y="5168118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>
                <a:off x="3016250" y="5170307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Connecteur droit 29"/>
            <p:cNvCxnSpPr/>
            <p:nvPr/>
          </p:nvCxnSpPr>
          <p:spPr>
            <a:xfrm flipH="1" flipV="1">
              <a:off x="3367424" y="4903267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H="1" flipV="1">
              <a:off x="3439892" y="4903267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e 35"/>
          <p:cNvGrpSpPr/>
          <p:nvPr/>
        </p:nvGrpSpPr>
        <p:grpSpPr>
          <a:xfrm>
            <a:off x="4359089" y="4898778"/>
            <a:ext cx="634207" cy="547696"/>
            <a:chOff x="4120358" y="4898778"/>
            <a:chExt cx="634207" cy="547696"/>
          </a:xfrm>
        </p:grpSpPr>
        <p:grpSp>
          <p:nvGrpSpPr>
            <p:cNvPr id="37" name="Groupe 36"/>
            <p:cNvGrpSpPr/>
            <p:nvPr/>
          </p:nvGrpSpPr>
          <p:grpSpPr>
            <a:xfrm>
              <a:off x="4120358" y="4974185"/>
              <a:ext cx="634207" cy="472289"/>
              <a:chOff x="2382043" y="4976011"/>
              <a:chExt cx="634207" cy="472289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382043" y="4997450"/>
                <a:ext cx="634207" cy="4508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16200000">
                <a:off x="2652705" y="4987410"/>
                <a:ext cx="92883" cy="7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2" name="Connecteur droit 41"/>
              <p:cNvCxnSpPr/>
              <p:nvPr/>
            </p:nvCxnSpPr>
            <p:spPr>
              <a:xfrm>
                <a:off x="2382043" y="5168118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>
              <a:xfrm>
                <a:off x="3016250" y="5170307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Connecteur droit 37"/>
            <p:cNvCxnSpPr/>
            <p:nvPr/>
          </p:nvCxnSpPr>
          <p:spPr>
            <a:xfrm flipH="1" flipV="1">
              <a:off x="4402417" y="4898778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flipH="1" flipV="1">
              <a:off x="4472505" y="4903267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e 43"/>
          <p:cNvGrpSpPr/>
          <p:nvPr/>
        </p:nvGrpSpPr>
        <p:grpSpPr>
          <a:xfrm>
            <a:off x="5444937" y="4903822"/>
            <a:ext cx="634207" cy="542652"/>
            <a:chOff x="5206206" y="4903822"/>
            <a:chExt cx="634207" cy="542652"/>
          </a:xfrm>
        </p:grpSpPr>
        <p:grpSp>
          <p:nvGrpSpPr>
            <p:cNvPr id="45" name="Groupe 44"/>
            <p:cNvGrpSpPr/>
            <p:nvPr/>
          </p:nvGrpSpPr>
          <p:grpSpPr>
            <a:xfrm>
              <a:off x="5206206" y="4974185"/>
              <a:ext cx="634207" cy="472289"/>
              <a:chOff x="2382043" y="4976011"/>
              <a:chExt cx="634207" cy="472289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2382043" y="4997450"/>
                <a:ext cx="634207" cy="4508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Rectangle 48"/>
              <p:cNvSpPr/>
              <p:nvPr/>
            </p:nvSpPr>
            <p:spPr>
              <a:xfrm rot="16200000">
                <a:off x="2652705" y="4987410"/>
                <a:ext cx="92883" cy="7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0" name="Connecteur droit 49"/>
              <p:cNvCxnSpPr/>
              <p:nvPr/>
            </p:nvCxnSpPr>
            <p:spPr>
              <a:xfrm>
                <a:off x="2382043" y="5168118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>
              <a:xfrm>
                <a:off x="3016250" y="5170307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Connecteur droit 45"/>
            <p:cNvCxnSpPr/>
            <p:nvPr/>
          </p:nvCxnSpPr>
          <p:spPr>
            <a:xfrm flipH="1" flipV="1">
              <a:off x="5488265" y="4903822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flipH="1" flipV="1">
              <a:off x="5559205" y="4903822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e 51"/>
          <p:cNvGrpSpPr/>
          <p:nvPr/>
        </p:nvGrpSpPr>
        <p:grpSpPr>
          <a:xfrm>
            <a:off x="6649055" y="5004780"/>
            <a:ext cx="1019175" cy="317315"/>
            <a:chOff x="6410324" y="5004779"/>
            <a:chExt cx="1019175" cy="317315"/>
          </a:xfrm>
        </p:grpSpPr>
        <p:grpSp>
          <p:nvGrpSpPr>
            <p:cNvPr id="53" name="Groupe 52"/>
            <p:cNvGrpSpPr/>
            <p:nvPr/>
          </p:nvGrpSpPr>
          <p:grpSpPr>
            <a:xfrm>
              <a:off x="6410324" y="5090677"/>
              <a:ext cx="1019175" cy="231417"/>
              <a:chOff x="6410324" y="5090677"/>
              <a:chExt cx="1019175" cy="231417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6523895" y="5105729"/>
                <a:ext cx="634207" cy="2163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Rectangle 56"/>
              <p:cNvSpPr/>
              <p:nvPr/>
            </p:nvSpPr>
            <p:spPr>
              <a:xfrm rot="16200000">
                <a:off x="6813948" y="5077922"/>
                <a:ext cx="44575" cy="7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6410324" y="5170307"/>
                <a:ext cx="1019175" cy="804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54" name="Connecteur droit 53"/>
            <p:cNvCxnSpPr/>
            <p:nvPr/>
          </p:nvCxnSpPr>
          <p:spPr>
            <a:xfrm flipH="1" flipV="1">
              <a:off x="6796428" y="5004779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 flipH="1" flipV="1">
              <a:off x="6871278" y="5008167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9" name="Connecteur droit avec flèche 58"/>
          <p:cNvCxnSpPr>
            <a:stCxn id="199" idx="4"/>
          </p:cNvCxnSpPr>
          <p:nvPr/>
        </p:nvCxnSpPr>
        <p:spPr>
          <a:xfrm flipH="1">
            <a:off x="398205" y="1405038"/>
            <a:ext cx="9870" cy="376110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>
            <a:off x="1540762" y="5763425"/>
            <a:ext cx="347414" cy="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/>
          <p:nvPr/>
        </p:nvCxnSpPr>
        <p:spPr>
          <a:xfrm>
            <a:off x="3325624" y="5763425"/>
            <a:ext cx="2753520" cy="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>
            <a:off x="6762626" y="5763425"/>
            <a:ext cx="674757" cy="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 rot="16200000">
            <a:off x="1646034" y="4781035"/>
            <a:ext cx="92883" cy="70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64"/>
          <p:cNvCxnSpPr/>
          <p:nvPr/>
        </p:nvCxnSpPr>
        <p:spPr>
          <a:xfrm flipH="1" flipV="1">
            <a:off x="1656427" y="4718365"/>
            <a:ext cx="1" cy="1000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 flipH="1" flipV="1">
            <a:off x="1727519" y="4719588"/>
            <a:ext cx="1" cy="1000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necteur droit 67"/>
          <p:cNvCxnSpPr>
            <a:stCxn id="49" idx="3"/>
          </p:cNvCxnSpPr>
          <p:nvPr/>
        </p:nvCxnSpPr>
        <p:spPr>
          <a:xfrm flipH="1" flipV="1">
            <a:off x="5762040" y="4541581"/>
            <a:ext cx="1" cy="432605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9" name="Connecteur droit 68"/>
          <p:cNvCxnSpPr>
            <a:stCxn id="41" idx="3"/>
          </p:cNvCxnSpPr>
          <p:nvPr/>
        </p:nvCxnSpPr>
        <p:spPr>
          <a:xfrm flipH="1" flipV="1">
            <a:off x="4676192" y="4541027"/>
            <a:ext cx="1" cy="433159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0" name="Connecteur droit 69"/>
          <p:cNvCxnSpPr>
            <a:stCxn id="33" idx="3"/>
          </p:cNvCxnSpPr>
          <p:nvPr/>
        </p:nvCxnSpPr>
        <p:spPr>
          <a:xfrm flipH="1" flipV="1">
            <a:off x="3642727" y="4536538"/>
            <a:ext cx="1" cy="439475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 flipH="1">
            <a:off x="3657358" y="4547267"/>
            <a:ext cx="2098898" cy="0"/>
          </a:xfrm>
          <a:prstGeom prst="line">
            <a:avLst/>
          </a:prstGeom>
          <a:ln w="28575">
            <a:solidFill>
              <a:srgbClr val="8F2D56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 flipV="1">
            <a:off x="4676192" y="3591775"/>
            <a:ext cx="0" cy="955494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4" name="Triangle isocèle 73"/>
          <p:cNvSpPr/>
          <p:nvPr/>
        </p:nvSpPr>
        <p:spPr>
          <a:xfrm rot="10800000">
            <a:off x="4081803" y="2560320"/>
            <a:ext cx="1185063" cy="1046018"/>
          </a:xfrm>
          <a:prstGeom prst="triangle">
            <a:avLst/>
          </a:prstGeom>
          <a:solidFill>
            <a:srgbClr val="8F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5" name="Connecteur droit 74"/>
          <p:cNvCxnSpPr>
            <a:stCxn id="74" idx="3"/>
          </p:cNvCxnSpPr>
          <p:nvPr/>
        </p:nvCxnSpPr>
        <p:spPr>
          <a:xfrm flipH="1" flipV="1">
            <a:off x="4657741" y="1199693"/>
            <a:ext cx="0" cy="1360627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4237600" y="2669639"/>
            <a:ext cx="930886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Klystron</a:t>
            </a:r>
          </a:p>
          <a:p>
            <a:pPr algn="ctr"/>
            <a:r>
              <a:rPr lang="fr-FR" sz="1400" dirty="0"/>
              <a:t>6 MW</a:t>
            </a:r>
          </a:p>
        </p:txBody>
      </p:sp>
      <p:cxnSp>
        <p:nvCxnSpPr>
          <p:cNvPr id="77" name="Connecteur droit 76"/>
          <p:cNvCxnSpPr/>
          <p:nvPr/>
        </p:nvCxnSpPr>
        <p:spPr>
          <a:xfrm>
            <a:off x="3870986" y="2567921"/>
            <a:ext cx="21433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>
            <a:off x="3878279" y="3591775"/>
            <a:ext cx="79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/>
          <p:cNvCxnSpPr/>
          <p:nvPr/>
        </p:nvCxnSpPr>
        <p:spPr>
          <a:xfrm flipV="1">
            <a:off x="3789014" y="2561606"/>
            <a:ext cx="0" cy="98645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ZoneTexte 79"/>
          <p:cNvSpPr txBox="1"/>
          <p:nvPr/>
        </p:nvSpPr>
        <p:spPr>
          <a:xfrm>
            <a:off x="3125624" y="2775284"/>
            <a:ext cx="580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/>
              <a:t>160 kV</a:t>
            </a:r>
          </a:p>
          <a:p>
            <a:pPr algn="ctr"/>
            <a:r>
              <a:rPr lang="fr-FR" sz="1000" dirty="0"/>
              <a:t>60 </a:t>
            </a:r>
            <a:r>
              <a:rPr lang="fr-FR" sz="1000" dirty="0" smtClean="0"/>
              <a:t>A</a:t>
            </a:r>
            <a:endParaRPr lang="fr-FR" sz="1000" dirty="0"/>
          </a:p>
        </p:txBody>
      </p:sp>
      <p:grpSp>
        <p:nvGrpSpPr>
          <p:cNvPr id="81" name="Groupe 80"/>
          <p:cNvGrpSpPr/>
          <p:nvPr/>
        </p:nvGrpSpPr>
        <p:grpSpPr>
          <a:xfrm>
            <a:off x="3135801" y="3156287"/>
            <a:ext cx="623039" cy="141842"/>
            <a:chOff x="2843213" y="2884062"/>
            <a:chExt cx="623039" cy="141842"/>
          </a:xfrm>
        </p:grpSpPr>
        <p:cxnSp>
          <p:nvCxnSpPr>
            <p:cNvPr id="100" name="Connecteur droit 99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e 81"/>
          <p:cNvGrpSpPr/>
          <p:nvPr/>
        </p:nvGrpSpPr>
        <p:grpSpPr>
          <a:xfrm>
            <a:off x="4750167" y="3927680"/>
            <a:ext cx="623039" cy="141842"/>
            <a:chOff x="2843213" y="2884062"/>
            <a:chExt cx="623039" cy="141842"/>
          </a:xfrm>
        </p:grpSpPr>
        <p:cxnSp>
          <p:nvCxnSpPr>
            <p:cNvPr id="95" name="Connecteur droit 94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e 84"/>
          <p:cNvGrpSpPr/>
          <p:nvPr/>
        </p:nvGrpSpPr>
        <p:grpSpPr>
          <a:xfrm>
            <a:off x="4905224" y="3939195"/>
            <a:ext cx="131631" cy="118812"/>
            <a:chOff x="2368550" y="1689100"/>
            <a:chExt cx="321065" cy="285842"/>
          </a:xfrm>
        </p:grpSpPr>
        <p:sp>
          <p:nvSpPr>
            <p:cNvPr id="91" name="Forme libre 90"/>
            <p:cNvSpPr/>
            <p:nvPr/>
          </p:nvSpPr>
          <p:spPr>
            <a:xfrm>
              <a:off x="2368550" y="1689100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8F2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Forme libre 91"/>
            <p:cNvSpPr/>
            <p:nvPr/>
          </p:nvSpPr>
          <p:spPr>
            <a:xfrm>
              <a:off x="2524515" y="1701846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8F2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7" name="Groupe 86"/>
          <p:cNvGrpSpPr/>
          <p:nvPr/>
        </p:nvGrpSpPr>
        <p:grpSpPr>
          <a:xfrm>
            <a:off x="5036855" y="3939195"/>
            <a:ext cx="131631" cy="118812"/>
            <a:chOff x="2368550" y="1689100"/>
            <a:chExt cx="321065" cy="285842"/>
          </a:xfrm>
        </p:grpSpPr>
        <p:sp>
          <p:nvSpPr>
            <p:cNvPr id="89" name="Forme libre 88"/>
            <p:cNvSpPr/>
            <p:nvPr/>
          </p:nvSpPr>
          <p:spPr>
            <a:xfrm>
              <a:off x="2368550" y="1689100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8F2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Forme libre 89"/>
            <p:cNvSpPr/>
            <p:nvPr/>
          </p:nvSpPr>
          <p:spPr>
            <a:xfrm>
              <a:off x="2524515" y="1701846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8F2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8" name="Ellipse 87"/>
          <p:cNvSpPr/>
          <p:nvPr/>
        </p:nvSpPr>
        <p:spPr>
          <a:xfrm>
            <a:off x="4299271" y="980063"/>
            <a:ext cx="720000" cy="431800"/>
          </a:xfrm>
          <a:prstGeom prst="ellipse">
            <a:avLst/>
          </a:prstGeom>
          <a:solidFill>
            <a:srgbClr val="8F2D56"/>
          </a:solidFill>
          <a:ln>
            <a:solidFill>
              <a:srgbClr val="8F2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433 MHz</a:t>
            </a:r>
          </a:p>
        </p:txBody>
      </p:sp>
      <p:cxnSp>
        <p:nvCxnSpPr>
          <p:cNvPr id="106" name="Connecteur droit 105"/>
          <p:cNvCxnSpPr>
            <a:stCxn id="135" idx="6"/>
            <a:endCxn id="88" idx="2"/>
          </p:cNvCxnSpPr>
          <p:nvPr/>
        </p:nvCxnSpPr>
        <p:spPr>
          <a:xfrm>
            <a:off x="2040687" y="1195963"/>
            <a:ext cx="22585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>
            <a:stCxn id="57" idx="3"/>
            <a:endCxn id="110" idx="0"/>
          </p:cNvCxnSpPr>
          <p:nvPr/>
        </p:nvCxnSpPr>
        <p:spPr>
          <a:xfrm flipV="1">
            <a:off x="7074967" y="3613593"/>
            <a:ext cx="303" cy="1477086"/>
          </a:xfrm>
          <a:prstGeom prst="line">
            <a:avLst/>
          </a:prstGeom>
          <a:ln w="28575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0" name="Triangle isocèle 109"/>
          <p:cNvSpPr/>
          <p:nvPr/>
        </p:nvSpPr>
        <p:spPr>
          <a:xfrm rot="10800000">
            <a:off x="6482739" y="2567575"/>
            <a:ext cx="1185063" cy="104601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1" name="Connecteur droit 110"/>
          <p:cNvCxnSpPr>
            <a:stCxn id="110" idx="3"/>
            <a:endCxn id="112" idx="4"/>
          </p:cNvCxnSpPr>
          <p:nvPr/>
        </p:nvCxnSpPr>
        <p:spPr>
          <a:xfrm flipH="1" flipV="1">
            <a:off x="7074317" y="1411863"/>
            <a:ext cx="953" cy="1155712"/>
          </a:xfrm>
          <a:prstGeom prst="line">
            <a:avLst/>
          </a:prstGeom>
          <a:ln w="28575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2" name="Ellipse 111"/>
          <p:cNvSpPr/>
          <p:nvPr/>
        </p:nvSpPr>
        <p:spPr>
          <a:xfrm>
            <a:off x="6714317" y="980063"/>
            <a:ext cx="720000" cy="4318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1,3 GHz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6649055" y="2625029"/>
            <a:ext cx="842177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Klystron</a:t>
            </a:r>
          </a:p>
          <a:p>
            <a:pPr algn="ctr"/>
            <a:r>
              <a:rPr lang="fr-FR" sz="1400" dirty="0"/>
              <a:t>20 MW</a:t>
            </a:r>
          </a:p>
        </p:txBody>
      </p:sp>
      <p:grpSp>
        <p:nvGrpSpPr>
          <p:cNvPr id="117" name="Groupe 116"/>
          <p:cNvGrpSpPr/>
          <p:nvPr/>
        </p:nvGrpSpPr>
        <p:grpSpPr>
          <a:xfrm>
            <a:off x="7218045" y="3979066"/>
            <a:ext cx="364385" cy="141842"/>
            <a:chOff x="2935396" y="2884062"/>
            <a:chExt cx="364385" cy="141842"/>
          </a:xfrm>
        </p:grpSpPr>
        <p:cxnSp>
          <p:nvCxnSpPr>
            <p:cNvPr id="119" name="Connecteur droit 118"/>
            <p:cNvCxnSpPr/>
            <p:nvPr/>
          </p:nvCxnSpPr>
          <p:spPr>
            <a:xfrm>
              <a:off x="2935396" y="3025904"/>
              <a:ext cx="6021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/>
            <p:cNvCxnSpPr/>
            <p:nvPr/>
          </p:nvCxnSpPr>
          <p:spPr>
            <a:xfrm>
              <a:off x="2995613" y="2884062"/>
              <a:ext cx="22988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/>
            <p:cNvCxnSpPr/>
            <p:nvPr/>
          </p:nvCxnSpPr>
          <p:spPr>
            <a:xfrm>
              <a:off x="3225493" y="2884062"/>
              <a:ext cx="0" cy="14184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/>
            <p:cNvCxnSpPr/>
            <p:nvPr/>
          </p:nvCxnSpPr>
          <p:spPr>
            <a:xfrm>
              <a:off x="3217327" y="3025904"/>
              <a:ext cx="82454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Forme libre 117"/>
          <p:cNvSpPr/>
          <p:nvPr/>
        </p:nvSpPr>
        <p:spPr>
          <a:xfrm>
            <a:off x="7284895" y="3988200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ZoneTexte 107"/>
          <p:cNvSpPr txBox="1"/>
          <p:nvPr/>
        </p:nvSpPr>
        <p:spPr>
          <a:xfrm>
            <a:off x="2673288" y="982988"/>
            <a:ext cx="11464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Synchronisation</a:t>
            </a:r>
          </a:p>
        </p:txBody>
      </p:sp>
      <p:cxnSp>
        <p:nvCxnSpPr>
          <p:cNvPr id="130" name="Connecteur droit 129"/>
          <p:cNvCxnSpPr>
            <a:stCxn id="64" idx="3"/>
            <a:endCxn id="261" idx="0"/>
          </p:cNvCxnSpPr>
          <p:nvPr/>
        </p:nvCxnSpPr>
        <p:spPr>
          <a:xfrm flipH="1" flipV="1">
            <a:off x="1690383" y="3790740"/>
            <a:ext cx="2093" cy="978897"/>
          </a:xfrm>
          <a:prstGeom prst="line">
            <a:avLst/>
          </a:prstGeom>
          <a:ln w="28575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4" name="Connecteur droit 133"/>
          <p:cNvCxnSpPr>
            <a:stCxn id="262" idx="3"/>
            <a:endCxn id="135" idx="4"/>
          </p:cNvCxnSpPr>
          <p:nvPr/>
        </p:nvCxnSpPr>
        <p:spPr>
          <a:xfrm flipH="1" flipV="1">
            <a:off x="1680687" y="1411863"/>
            <a:ext cx="787" cy="891721"/>
          </a:xfrm>
          <a:prstGeom prst="line">
            <a:avLst/>
          </a:prstGeom>
          <a:ln w="28575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5" name="Ellipse 134"/>
          <p:cNvSpPr/>
          <p:nvPr/>
        </p:nvSpPr>
        <p:spPr>
          <a:xfrm>
            <a:off x="1320687" y="980063"/>
            <a:ext cx="720000" cy="4318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144 MHz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1294708" y="2920091"/>
            <a:ext cx="808381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/>
              <a:t>Tétrode</a:t>
            </a:r>
          </a:p>
          <a:p>
            <a:pPr algn="ctr"/>
            <a:r>
              <a:rPr lang="fr-FR" sz="900" dirty="0"/>
              <a:t>2 MW</a:t>
            </a:r>
          </a:p>
        </p:txBody>
      </p:sp>
      <p:grpSp>
        <p:nvGrpSpPr>
          <p:cNvPr id="147" name="Groupe 146"/>
          <p:cNvGrpSpPr/>
          <p:nvPr/>
        </p:nvGrpSpPr>
        <p:grpSpPr>
          <a:xfrm>
            <a:off x="1698898" y="3947571"/>
            <a:ext cx="623039" cy="141842"/>
            <a:chOff x="2843213" y="2884062"/>
            <a:chExt cx="623039" cy="141842"/>
          </a:xfrm>
        </p:grpSpPr>
        <p:cxnSp>
          <p:nvCxnSpPr>
            <p:cNvPr id="163" name="Connecteur droit 162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cteur droit 163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164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cteur droit 165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166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e 147"/>
          <p:cNvGrpSpPr/>
          <p:nvPr/>
        </p:nvGrpSpPr>
        <p:grpSpPr>
          <a:xfrm>
            <a:off x="1857297" y="3959086"/>
            <a:ext cx="236268" cy="118812"/>
            <a:chOff x="2368550" y="1689100"/>
            <a:chExt cx="321065" cy="285842"/>
          </a:xfrm>
        </p:grpSpPr>
        <p:sp>
          <p:nvSpPr>
            <p:cNvPr id="161" name="Forme libre 160"/>
            <p:cNvSpPr/>
            <p:nvPr/>
          </p:nvSpPr>
          <p:spPr>
            <a:xfrm>
              <a:off x="2368550" y="1689100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Forme libre 161"/>
            <p:cNvSpPr/>
            <p:nvPr/>
          </p:nvSpPr>
          <p:spPr>
            <a:xfrm>
              <a:off x="2524515" y="1701846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70" name="Connecteur droit 169"/>
          <p:cNvCxnSpPr/>
          <p:nvPr/>
        </p:nvCxnSpPr>
        <p:spPr>
          <a:xfrm>
            <a:off x="3089701" y="5163022"/>
            <a:ext cx="0" cy="984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Ellipse 170"/>
          <p:cNvSpPr/>
          <p:nvPr/>
        </p:nvSpPr>
        <p:spPr>
          <a:xfrm>
            <a:off x="2869143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/>
          <p:cNvSpPr/>
          <p:nvPr/>
        </p:nvSpPr>
        <p:spPr>
          <a:xfrm>
            <a:off x="3171270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/>
          <p:cNvSpPr/>
          <p:nvPr/>
        </p:nvSpPr>
        <p:spPr>
          <a:xfrm>
            <a:off x="3391828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Ellipse 173"/>
          <p:cNvSpPr/>
          <p:nvPr/>
        </p:nvSpPr>
        <p:spPr>
          <a:xfrm>
            <a:off x="3612386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/>
          <p:cNvSpPr/>
          <p:nvPr/>
        </p:nvSpPr>
        <p:spPr>
          <a:xfrm>
            <a:off x="3832944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6" name="Connecteur droit 175"/>
          <p:cNvCxnSpPr/>
          <p:nvPr/>
        </p:nvCxnSpPr>
        <p:spPr>
          <a:xfrm>
            <a:off x="4274060" y="5163022"/>
            <a:ext cx="0" cy="984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Ellipse 176"/>
          <p:cNvSpPr/>
          <p:nvPr/>
        </p:nvSpPr>
        <p:spPr>
          <a:xfrm>
            <a:off x="4053502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/>
          <p:cNvSpPr/>
          <p:nvPr/>
        </p:nvSpPr>
        <p:spPr>
          <a:xfrm>
            <a:off x="4355629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/>
          <p:cNvSpPr/>
          <p:nvPr/>
        </p:nvSpPr>
        <p:spPr>
          <a:xfrm>
            <a:off x="4576187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/>
          <p:cNvSpPr/>
          <p:nvPr/>
        </p:nvSpPr>
        <p:spPr>
          <a:xfrm>
            <a:off x="4796745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/>
          <p:cNvSpPr/>
          <p:nvPr/>
        </p:nvSpPr>
        <p:spPr>
          <a:xfrm>
            <a:off x="5017303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Ellipse 181"/>
          <p:cNvSpPr/>
          <p:nvPr/>
        </p:nvSpPr>
        <p:spPr>
          <a:xfrm>
            <a:off x="5237861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3" name="Ellipse 182"/>
          <p:cNvSpPr/>
          <p:nvPr/>
        </p:nvSpPr>
        <p:spPr>
          <a:xfrm>
            <a:off x="5458419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Ellipse 183"/>
          <p:cNvSpPr/>
          <p:nvPr/>
        </p:nvSpPr>
        <p:spPr>
          <a:xfrm>
            <a:off x="5678977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llipse 184"/>
          <p:cNvSpPr/>
          <p:nvPr/>
        </p:nvSpPr>
        <p:spPr>
          <a:xfrm>
            <a:off x="5899535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/>
          <p:cNvSpPr/>
          <p:nvPr/>
        </p:nvSpPr>
        <p:spPr>
          <a:xfrm>
            <a:off x="6120093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Ellipse 186"/>
          <p:cNvSpPr/>
          <p:nvPr/>
        </p:nvSpPr>
        <p:spPr>
          <a:xfrm>
            <a:off x="6340651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Ellipse 187"/>
          <p:cNvSpPr/>
          <p:nvPr/>
        </p:nvSpPr>
        <p:spPr>
          <a:xfrm>
            <a:off x="6561209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Ellipse 188"/>
          <p:cNvSpPr/>
          <p:nvPr/>
        </p:nvSpPr>
        <p:spPr>
          <a:xfrm>
            <a:off x="6781767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0" name="Ellipse 189"/>
          <p:cNvSpPr/>
          <p:nvPr/>
        </p:nvSpPr>
        <p:spPr>
          <a:xfrm>
            <a:off x="7002325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Ellipse 190"/>
          <p:cNvSpPr/>
          <p:nvPr/>
        </p:nvSpPr>
        <p:spPr>
          <a:xfrm>
            <a:off x="7222883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/>
          <p:cNvSpPr/>
          <p:nvPr/>
        </p:nvSpPr>
        <p:spPr>
          <a:xfrm>
            <a:off x="7443441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Ellipse 192"/>
          <p:cNvSpPr/>
          <p:nvPr/>
        </p:nvSpPr>
        <p:spPr>
          <a:xfrm>
            <a:off x="7664016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ZoneTexte 193"/>
          <p:cNvSpPr txBox="1"/>
          <p:nvPr/>
        </p:nvSpPr>
        <p:spPr>
          <a:xfrm>
            <a:off x="151467" y="5839822"/>
            <a:ext cx="5229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Laser</a:t>
            </a:r>
          </a:p>
        </p:txBody>
      </p:sp>
      <p:cxnSp>
        <p:nvCxnSpPr>
          <p:cNvPr id="195" name="Connecteur droit avec flèche 194"/>
          <p:cNvCxnSpPr>
            <a:endCxn id="13" idx="0"/>
          </p:cNvCxnSpPr>
          <p:nvPr/>
        </p:nvCxnSpPr>
        <p:spPr>
          <a:xfrm>
            <a:off x="1194581" y="4854675"/>
            <a:ext cx="421941" cy="2721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ZoneTexte 195"/>
          <p:cNvSpPr txBox="1"/>
          <p:nvPr/>
        </p:nvSpPr>
        <p:spPr>
          <a:xfrm>
            <a:off x="631923" y="4645123"/>
            <a:ext cx="10182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Photocathode</a:t>
            </a:r>
          </a:p>
        </p:txBody>
      </p:sp>
      <p:cxnSp>
        <p:nvCxnSpPr>
          <p:cNvPr id="197" name="Connecteur droit avec flèche 196"/>
          <p:cNvCxnSpPr>
            <a:stCxn id="198" idx="0"/>
            <a:endCxn id="17" idx="2"/>
          </p:cNvCxnSpPr>
          <p:nvPr/>
        </p:nvCxnSpPr>
        <p:spPr>
          <a:xfrm flipH="1" flipV="1">
            <a:off x="7905061" y="5308985"/>
            <a:ext cx="106966" cy="1965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ZoneTexte 197"/>
          <p:cNvSpPr txBox="1"/>
          <p:nvPr/>
        </p:nvSpPr>
        <p:spPr>
          <a:xfrm>
            <a:off x="7664016" y="5505575"/>
            <a:ext cx="7777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Cible (Ta)</a:t>
            </a:r>
          </a:p>
        </p:txBody>
      </p:sp>
      <p:sp>
        <p:nvSpPr>
          <p:cNvPr id="199" name="Ellipse 198"/>
          <p:cNvSpPr/>
          <p:nvPr/>
        </p:nvSpPr>
        <p:spPr>
          <a:xfrm>
            <a:off x="48075" y="980063"/>
            <a:ext cx="720000" cy="431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72 MHz</a:t>
            </a:r>
          </a:p>
        </p:txBody>
      </p:sp>
      <p:sp>
        <p:nvSpPr>
          <p:cNvPr id="201" name="ZoneTexte 200"/>
          <p:cNvSpPr txBox="1"/>
          <p:nvPr/>
        </p:nvSpPr>
        <p:spPr>
          <a:xfrm>
            <a:off x="2082362" y="3700690"/>
            <a:ext cx="6479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b="1" dirty="0" smtClean="0"/>
              <a:t>1,6 </a:t>
            </a:r>
            <a:r>
              <a:rPr lang="fr-FR" sz="1050" b="1" dirty="0"/>
              <a:t>MW</a:t>
            </a:r>
          </a:p>
          <a:p>
            <a:pPr algn="l"/>
            <a:r>
              <a:rPr lang="fr-FR" sz="1050" b="1" dirty="0"/>
              <a:t>300 µs</a:t>
            </a:r>
          </a:p>
        </p:txBody>
      </p:sp>
      <p:sp>
        <p:nvSpPr>
          <p:cNvPr id="202" name="ZoneTexte 201"/>
          <p:cNvSpPr txBox="1"/>
          <p:nvPr/>
        </p:nvSpPr>
        <p:spPr>
          <a:xfrm>
            <a:off x="5091242" y="3700690"/>
            <a:ext cx="6479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 smtClean="0"/>
              <a:t>4,5 </a:t>
            </a:r>
            <a:r>
              <a:rPr lang="fr-FR" sz="1050" b="1" dirty="0"/>
              <a:t>MW</a:t>
            </a:r>
          </a:p>
          <a:p>
            <a:pPr algn="ctr"/>
            <a:r>
              <a:rPr lang="fr-FR" sz="1050" b="1" dirty="0"/>
              <a:t>300 µs</a:t>
            </a:r>
          </a:p>
        </p:txBody>
      </p:sp>
      <p:cxnSp>
        <p:nvCxnSpPr>
          <p:cNvPr id="204" name="Connecteur droit 203"/>
          <p:cNvCxnSpPr>
            <a:stCxn id="88" idx="6"/>
            <a:endCxn id="112" idx="2"/>
          </p:cNvCxnSpPr>
          <p:nvPr/>
        </p:nvCxnSpPr>
        <p:spPr>
          <a:xfrm>
            <a:off x="5019271" y="1195963"/>
            <a:ext cx="16950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Connecteur droit 208"/>
          <p:cNvCxnSpPr/>
          <p:nvPr/>
        </p:nvCxnSpPr>
        <p:spPr>
          <a:xfrm>
            <a:off x="6279947" y="3591775"/>
            <a:ext cx="792000" cy="138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Connecteur droit 209"/>
          <p:cNvCxnSpPr/>
          <p:nvPr/>
        </p:nvCxnSpPr>
        <p:spPr>
          <a:xfrm>
            <a:off x="6276023" y="2565331"/>
            <a:ext cx="21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ZoneTexte 210"/>
          <p:cNvSpPr txBox="1"/>
          <p:nvPr/>
        </p:nvSpPr>
        <p:spPr>
          <a:xfrm>
            <a:off x="5528177" y="2781234"/>
            <a:ext cx="580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/>
              <a:t>223 kV</a:t>
            </a:r>
          </a:p>
          <a:p>
            <a:pPr algn="ctr"/>
            <a:r>
              <a:rPr lang="fr-FR" sz="1000" dirty="0"/>
              <a:t>200 </a:t>
            </a:r>
            <a:r>
              <a:rPr lang="fr-FR" sz="1000" dirty="0" smtClean="0"/>
              <a:t>A</a:t>
            </a:r>
            <a:endParaRPr lang="fr-FR" sz="1000" dirty="0"/>
          </a:p>
        </p:txBody>
      </p:sp>
      <p:sp>
        <p:nvSpPr>
          <p:cNvPr id="218" name="ZoneTexte 217"/>
          <p:cNvSpPr txBox="1"/>
          <p:nvPr/>
        </p:nvSpPr>
        <p:spPr>
          <a:xfrm>
            <a:off x="836730" y="5840269"/>
            <a:ext cx="16770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Photo-Injecteur 144 MHz</a:t>
            </a:r>
          </a:p>
        </p:txBody>
      </p:sp>
      <p:sp>
        <p:nvSpPr>
          <p:cNvPr id="219" name="ZoneTexte 218"/>
          <p:cNvSpPr txBox="1"/>
          <p:nvPr/>
        </p:nvSpPr>
        <p:spPr>
          <a:xfrm>
            <a:off x="3993059" y="5840269"/>
            <a:ext cx="12939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3 cavités 433 MHz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1227032" y="2673734"/>
            <a:ext cx="930886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SSPA</a:t>
            </a:r>
          </a:p>
          <a:p>
            <a:pPr algn="ctr"/>
            <a:r>
              <a:rPr lang="fr-FR" sz="1400" dirty="0"/>
              <a:t>1,6 MW</a:t>
            </a:r>
          </a:p>
        </p:txBody>
      </p:sp>
      <p:cxnSp>
        <p:nvCxnSpPr>
          <p:cNvPr id="224" name="Connecteur droit 223"/>
          <p:cNvCxnSpPr>
            <a:stCxn id="199" idx="6"/>
            <a:endCxn id="135" idx="2"/>
          </p:cNvCxnSpPr>
          <p:nvPr/>
        </p:nvCxnSpPr>
        <p:spPr>
          <a:xfrm>
            <a:off x="768075" y="1195963"/>
            <a:ext cx="5526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Forme libre 199"/>
          <p:cNvSpPr/>
          <p:nvPr/>
        </p:nvSpPr>
        <p:spPr>
          <a:xfrm>
            <a:off x="7306428" y="3989776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Forme libre 204"/>
          <p:cNvSpPr/>
          <p:nvPr/>
        </p:nvSpPr>
        <p:spPr>
          <a:xfrm>
            <a:off x="7327685" y="3989400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" name="Forme libre 205"/>
          <p:cNvSpPr/>
          <p:nvPr/>
        </p:nvSpPr>
        <p:spPr>
          <a:xfrm>
            <a:off x="7348914" y="3990736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Forme libre 206"/>
          <p:cNvSpPr/>
          <p:nvPr/>
        </p:nvSpPr>
        <p:spPr>
          <a:xfrm>
            <a:off x="7373946" y="3992305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Forme libre 207"/>
          <p:cNvSpPr/>
          <p:nvPr/>
        </p:nvSpPr>
        <p:spPr>
          <a:xfrm>
            <a:off x="7395203" y="3991929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1" name="Forme libre 220"/>
          <p:cNvSpPr/>
          <p:nvPr/>
        </p:nvSpPr>
        <p:spPr>
          <a:xfrm>
            <a:off x="7416432" y="3993265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5" name="Forme libre 224"/>
          <p:cNvSpPr/>
          <p:nvPr/>
        </p:nvSpPr>
        <p:spPr>
          <a:xfrm>
            <a:off x="7436570" y="3994018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6" name="Forme libre 225"/>
          <p:cNvSpPr/>
          <p:nvPr/>
        </p:nvSpPr>
        <p:spPr>
          <a:xfrm>
            <a:off x="7457827" y="3993642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Forme libre 226"/>
          <p:cNvSpPr/>
          <p:nvPr/>
        </p:nvSpPr>
        <p:spPr>
          <a:xfrm>
            <a:off x="7479467" y="3994700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0" name="Rectangle 229"/>
          <p:cNvSpPr/>
          <p:nvPr/>
        </p:nvSpPr>
        <p:spPr>
          <a:xfrm>
            <a:off x="8415251" y="1136566"/>
            <a:ext cx="3772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Clr>
                <a:schemeClr val="tx2"/>
              </a:buClr>
            </a:pPr>
            <a:r>
              <a:rPr lang="fr-FR" sz="1600" b="1" dirty="0" smtClean="0"/>
              <a:t>Deux projets de rénovations :</a:t>
            </a:r>
            <a:endParaRPr lang="fr-FR" sz="1600" dirty="0" smtClean="0"/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fr-FR" sz="1600" dirty="0"/>
          </a:p>
        </p:txBody>
      </p:sp>
      <p:sp>
        <p:nvSpPr>
          <p:cNvPr id="261" name="Triangle isocèle 260"/>
          <p:cNvSpPr/>
          <p:nvPr/>
        </p:nvSpPr>
        <p:spPr>
          <a:xfrm rot="10800000">
            <a:off x="1439830" y="3190882"/>
            <a:ext cx="501106" cy="599858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2" name="Triangle isocèle 261"/>
          <p:cNvSpPr/>
          <p:nvPr/>
        </p:nvSpPr>
        <p:spPr>
          <a:xfrm rot="10800000">
            <a:off x="1506765" y="2303584"/>
            <a:ext cx="349419" cy="326472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3" name="Connecteur droit 262"/>
          <p:cNvCxnSpPr>
            <a:stCxn id="261" idx="3"/>
          </p:cNvCxnSpPr>
          <p:nvPr/>
        </p:nvCxnSpPr>
        <p:spPr>
          <a:xfrm flipH="1" flipV="1">
            <a:off x="1682393" y="2615430"/>
            <a:ext cx="7990" cy="575452"/>
          </a:xfrm>
          <a:prstGeom prst="line">
            <a:avLst/>
          </a:prstGeom>
          <a:ln w="28575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4" name="Rectangle 263"/>
          <p:cNvSpPr/>
          <p:nvPr/>
        </p:nvSpPr>
        <p:spPr>
          <a:xfrm>
            <a:off x="1276496" y="2181822"/>
            <a:ext cx="808381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dirty="0"/>
              <a:t>Tétrode</a:t>
            </a:r>
          </a:p>
          <a:p>
            <a:pPr algn="ctr"/>
            <a:r>
              <a:rPr lang="fr-FR" sz="600" dirty="0"/>
              <a:t>80 kW</a:t>
            </a:r>
          </a:p>
        </p:txBody>
      </p:sp>
      <p:sp>
        <p:nvSpPr>
          <p:cNvPr id="265" name="Rectangle 264"/>
          <p:cNvSpPr/>
          <p:nvPr/>
        </p:nvSpPr>
        <p:spPr>
          <a:xfrm>
            <a:off x="1284186" y="3121429"/>
            <a:ext cx="808381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/>
              <a:t>Tétrode</a:t>
            </a:r>
          </a:p>
          <a:p>
            <a:pPr algn="ctr"/>
            <a:r>
              <a:rPr lang="fr-FR" sz="900" dirty="0"/>
              <a:t>2 MW</a:t>
            </a:r>
          </a:p>
        </p:txBody>
      </p:sp>
      <p:cxnSp>
        <p:nvCxnSpPr>
          <p:cNvPr id="266" name="Connecteur droit 265"/>
          <p:cNvCxnSpPr/>
          <p:nvPr/>
        </p:nvCxnSpPr>
        <p:spPr>
          <a:xfrm>
            <a:off x="1249262" y="2310509"/>
            <a:ext cx="25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Connecteur droit 266"/>
          <p:cNvCxnSpPr/>
          <p:nvPr/>
        </p:nvCxnSpPr>
        <p:spPr>
          <a:xfrm>
            <a:off x="1235311" y="2609333"/>
            <a:ext cx="432000" cy="502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Connecteur droit avec flèche 267"/>
          <p:cNvCxnSpPr/>
          <p:nvPr/>
        </p:nvCxnSpPr>
        <p:spPr>
          <a:xfrm flipV="1">
            <a:off x="1185732" y="2300268"/>
            <a:ext cx="0" cy="31256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ZoneTexte 268"/>
          <p:cNvSpPr txBox="1"/>
          <p:nvPr/>
        </p:nvSpPr>
        <p:spPr>
          <a:xfrm>
            <a:off x="664871" y="220279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900" dirty="0"/>
              <a:t>10 kV</a:t>
            </a:r>
          </a:p>
          <a:p>
            <a:pPr algn="l"/>
            <a:r>
              <a:rPr lang="fr-FR" sz="900" dirty="0"/>
              <a:t>15 </a:t>
            </a:r>
            <a:r>
              <a:rPr lang="fr-FR" sz="900" dirty="0" smtClean="0"/>
              <a:t>A</a:t>
            </a:r>
            <a:endParaRPr lang="fr-FR" sz="900" dirty="0"/>
          </a:p>
        </p:txBody>
      </p:sp>
      <p:cxnSp>
        <p:nvCxnSpPr>
          <p:cNvPr id="270" name="Connecteur droit 269"/>
          <p:cNvCxnSpPr/>
          <p:nvPr/>
        </p:nvCxnSpPr>
        <p:spPr>
          <a:xfrm>
            <a:off x="1239235" y="3190882"/>
            <a:ext cx="21433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Connecteur droit 270"/>
          <p:cNvCxnSpPr>
            <a:endCxn id="261" idx="0"/>
          </p:cNvCxnSpPr>
          <p:nvPr/>
        </p:nvCxnSpPr>
        <p:spPr>
          <a:xfrm>
            <a:off x="1239235" y="3790740"/>
            <a:ext cx="4511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Connecteur droit avec flèche 271"/>
          <p:cNvCxnSpPr/>
          <p:nvPr/>
        </p:nvCxnSpPr>
        <p:spPr>
          <a:xfrm flipV="1">
            <a:off x="1185732" y="3184566"/>
            <a:ext cx="0" cy="60617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3" name="Groupe 272"/>
          <p:cNvGrpSpPr/>
          <p:nvPr/>
        </p:nvGrpSpPr>
        <p:grpSpPr>
          <a:xfrm>
            <a:off x="659473" y="3542267"/>
            <a:ext cx="490414" cy="126679"/>
            <a:chOff x="2843213" y="2884062"/>
            <a:chExt cx="623039" cy="141842"/>
          </a:xfrm>
        </p:grpSpPr>
        <p:cxnSp>
          <p:nvCxnSpPr>
            <p:cNvPr id="274" name="Connecteur droit 273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cteur droit 274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cteur droit 275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cteur droit 276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cteur droit 277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e 278"/>
          <p:cNvGrpSpPr/>
          <p:nvPr/>
        </p:nvGrpSpPr>
        <p:grpSpPr>
          <a:xfrm>
            <a:off x="702797" y="2532828"/>
            <a:ext cx="403766" cy="97230"/>
            <a:chOff x="2843213" y="2884062"/>
            <a:chExt cx="623039" cy="141842"/>
          </a:xfrm>
        </p:grpSpPr>
        <p:cxnSp>
          <p:nvCxnSpPr>
            <p:cNvPr id="280" name="Connecteur droit 279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necteur droit 280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cteur droit 281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cteur droit 282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cteur droit 283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9" name="Ellipse 288"/>
          <p:cNvSpPr/>
          <p:nvPr/>
        </p:nvSpPr>
        <p:spPr>
          <a:xfrm>
            <a:off x="523755" y="5188374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0" name="Ellipse 289"/>
          <p:cNvSpPr/>
          <p:nvPr/>
        </p:nvSpPr>
        <p:spPr>
          <a:xfrm>
            <a:off x="315688" y="5188374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4" name="ZoneTexte 293"/>
          <p:cNvSpPr txBox="1"/>
          <p:nvPr/>
        </p:nvSpPr>
        <p:spPr>
          <a:xfrm>
            <a:off x="632009" y="3175555"/>
            <a:ext cx="545342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/>
              <a:t>30 kV</a:t>
            </a:r>
          </a:p>
          <a:p>
            <a:pPr algn="l"/>
            <a:r>
              <a:rPr lang="fr-FR" sz="1050" dirty="0"/>
              <a:t>100 </a:t>
            </a:r>
            <a:r>
              <a:rPr lang="fr-FR" sz="1050" dirty="0" smtClean="0"/>
              <a:t>A</a:t>
            </a:r>
            <a:endParaRPr lang="fr-FR" sz="1050" dirty="0"/>
          </a:p>
        </p:txBody>
      </p:sp>
      <p:sp>
        <p:nvSpPr>
          <p:cNvPr id="298" name="ZoneTexte 297"/>
          <p:cNvSpPr txBox="1"/>
          <p:nvPr/>
        </p:nvSpPr>
        <p:spPr>
          <a:xfrm>
            <a:off x="6134630" y="5840269"/>
            <a:ext cx="18710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 smtClean="0"/>
              <a:t>1 post-accélérateur 1,3 GHz</a:t>
            </a:r>
            <a:endParaRPr lang="fr-FR" sz="1050" dirty="0"/>
          </a:p>
        </p:txBody>
      </p:sp>
      <p:cxnSp>
        <p:nvCxnSpPr>
          <p:cNvPr id="300" name="Connecteur droit avec flèche 299"/>
          <p:cNvCxnSpPr/>
          <p:nvPr/>
        </p:nvCxnSpPr>
        <p:spPr>
          <a:xfrm flipV="1">
            <a:off x="6236790" y="2567575"/>
            <a:ext cx="0" cy="98645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7" name="Groupe 316"/>
          <p:cNvGrpSpPr/>
          <p:nvPr/>
        </p:nvGrpSpPr>
        <p:grpSpPr>
          <a:xfrm>
            <a:off x="5540398" y="3151474"/>
            <a:ext cx="623039" cy="141842"/>
            <a:chOff x="2843213" y="2884062"/>
            <a:chExt cx="623039" cy="141842"/>
          </a:xfrm>
        </p:grpSpPr>
        <p:cxnSp>
          <p:nvCxnSpPr>
            <p:cNvPr id="318" name="Connecteur droit 317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cteur droit 318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Connecteur droit 319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cteur droit 320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onnecteur droit 321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</p:spTree>
    <p:extLst>
      <p:ext uri="{BB962C8B-B14F-4D97-AF65-F5344CB8AC3E}">
        <p14:creationId xmlns:p14="http://schemas.microsoft.com/office/powerpoint/2010/main" val="294825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"/>
    </mc:Choice>
    <mc:Fallback xmlns="">
      <p:transition spd="slow" advTm="16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ZoneTexte 234"/>
          <p:cNvSpPr txBox="1"/>
          <p:nvPr/>
        </p:nvSpPr>
        <p:spPr>
          <a:xfrm>
            <a:off x="7459943" y="3786951"/>
            <a:ext cx="5357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/>
              <a:t>6 MW</a:t>
            </a:r>
          </a:p>
          <a:p>
            <a:pPr algn="ctr"/>
            <a:r>
              <a:rPr lang="fr-FR" sz="1050" b="1" dirty="0"/>
              <a:t>4 µs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C9296-7E5C-4810-BDD4-8B99CAABFD43}" type="datetime1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 système RF </a:t>
            </a:r>
            <a:r>
              <a:rPr lang="fr-FR" dirty="0" smtClean="0"/>
              <a:t>d’ELSA : jouvence 1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77293" y="5164532"/>
            <a:ext cx="7704000" cy="9340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147956" y="5189395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939889" y="5189395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731822" y="5189395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522224" y="4816078"/>
            <a:ext cx="325547" cy="81200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593662" y="5126831"/>
            <a:ext cx="45719" cy="1905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>
            <a:off x="1521646" y="521225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1603215" y="5163022"/>
            <a:ext cx="0" cy="984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905342" y="5163022"/>
            <a:ext cx="0" cy="984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à coins arrondis 16"/>
          <p:cNvSpPr/>
          <p:nvPr/>
        </p:nvSpPr>
        <p:spPr>
          <a:xfrm>
            <a:off x="7882202" y="5118484"/>
            <a:ext cx="45719" cy="1905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17"/>
          <p:cNvCxnSpPr>
            <a:cxnSpLocks/>
            <a:stCxn id="8" idx="3"/>
          </p:cNvCxnSpPr>
          <p:nvPr/>
        </p:nvCxnSpPr>
        <p:spPr>
          <a:xfrm flipV="1">
            <a:off x="7905061" y="5039360"/>
            <a:ext cx="405819" cy="171874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Connecteur droit 18"/>
          <p:cNvCxnSpPr>
            <a:cxnSpLocks/>
            <a:stCxn id="8" idx="3"/>
          </p:cNvCxnSpPr>
          <p:nvPr/>
        </p:nvCxnSpPr>
        <p:spPr>
          <a:xfrm>
            <a:off x="7905061" y="5211234"/>
            <a:ext cx="436299" cy="7196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Connecteur droit 19"/>
          <p:cNvCxnSpPr>
            <a:cxnSpLocks/>
            <a:stCxn id="17" idx="3"/>
          </p:cNvCxnSpPr>
          <p:nvPr/>
        </p:nvCxnSpPr>
        <p:spPr>
          <a:xfrm>
            <a:off x="7927921" y="5213734"/>
            <a:ext cx="382959" cy="14058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Connecteur droit 20"/>
          <p:cNvCxnSpPr>
            <a:cxnSpLocks/>
          </p:cNvCxnSpPr>
          <p:nvPr/>
        </p:nvCxnSpPr>
        <p:spPr>
          <a:xfrm flipV="1">
            <a:off x="7916491" y="5161280"/>
            <a:ext cx="363909" cy="5227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Ellipse 21"/>
          <p:cNvSpPr/>
          <p:nvPr/>
        </p:nvSpPr>
        <p:spPr>
          <a:xfrm>
            <a:off x="1356024" y="5189395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1684784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1986911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2207469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2428027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2648585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e 27"/>
          <p:cNvGrpSpPr/>
          <p:nvPr/>
        </p:nvGrpSpPr>
        <p:grpSpPr>
          <a:xfrm>
            <a:off x="3325624" y="4903268"/>
            <a:ext cx="634207" cy="545033"/>
            <a:chOff x="3086893" y="4903267"/>
            <a:chExt cx="634207" cy="545033"/>
          </a:xfrm>
        </p:grpSpPr>
        <p:grpSp>
          <p:nvGrpSpPr>
            <p:cNvPr id="29" name="Groupe 28"/>
            <p:cNvGrpSpPr/>
            <p:nvPr/>
          </p:nvGrpSpPr>
          <p:grpSpPr>
            <a:xfrm>
              <a:off x="3086893" y="4976011"/>
              <a:ext cx="634207" cy="472289"/>
              <a:chOff x="2382043" y="4976011"/>
              <a:chExt cx="634207" cy="472289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2382043" y="4997450"/>
                <a:ext cx="634207" cy="4508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16200000">
                <a:off x="2652705" y="4987410"/>
                <a:ext cx="92883" cy="7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4" name="Connecteur droit 33"/>
              <p:cNvCxnSpPr/>
              <p:nvPr/>
            </p:nvCxnSpPr>
            <p:spPr>
              <a:xfrm>
                <a:off x="2382043" y="5168118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>
                <a:off x="3016250" y="5170307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Connecteur droit 29"/>
            <p:cNvCxnSpPr/>
            <p:nvPr/>
          </p:nvCxnSpPr>
          <p:spPr>
            <a:xfrm flipH="1" flipV="1">
              <a:off x="3367424" y="4903267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H="1" flipV="1">
              <a:off x="3439892" y="4903267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e 35"/>
          <p:cNvGrpSpPr/>
          <p:nvPr/>
        </p:nvGrpSpPr>
        <p:grpSpPr>
          <a:xfrm>
            <a:off x="4359089" y="4898778"/>
            <a:ext cx="634207" cy="547696"/>
            <a:chOff x="4120358" y="4898778"/>
            <a:chExt cx="634207" cy="547696"/>
          </a:xfrm>
        </p:grpSpPr>
        <p:grpSp>
          <p:nvGrpSpPr>
            <p:cNvPr id="37" name="Groupe 36"/>
            <p:cNvGrpSpPr/>
            <p:nvPr/>
          </p:nvGrpSpPr>
          <p:grpSpPr>
            <a:xfrm>
              <a:off x="4120358" y="4974185"/>
              <a:ext cx="634207" cy="472289"/>
              <a:chOff x="2382043" y="4976011"/>
              <a:chExt cx="634207" cy="472289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382043" y="4997450"/>
                <a:ext cx="634207" cy="4508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16200000">
                <a:off x="2652705" y="4987410"/>
                <a:ext cx="92883" cy="7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2" name="Connecteur droit 41"/>
              <p:cNvCxnSpPr/>
              <p:nvPr/>
            </p:nvCxnSpPr>
            <p:spPr>
              <a:xfrm>
                <a:off x="2382043" y="5168118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>
              <a:xfrm>
                <a:off x="3016250" y="5170307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Connecteur droit 37"/>
            <p:cNvCxnSpPr/>
            <p:nvPr/>
          </p:nvCxnSpPr>
          <p:spPr>
            <a:xfrm flipH="1" flipV="1">
              <a:off x="4402417" y="4898778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flipH="1" flipV="1">
              <a:off x="4472505" y="4903267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e 43"/>
          <p:cNvGrpSpPr/>
          <p:nvPr/>
        </p:nvGrpSpPr>
        <p:grpSpPr>
          <a:xfrm>
            <a:off x="5444937" y="4903822"/>
            <a:ext cx="634207" cy="542652"/>
            <a:chOff x="5206206" y="4903822"/>
            <a:chExt cx="634207" cy="542652"/>
          </a:xfrm>
        </p:grpSpPr>
        <p:grpSp>
          <p:nvGrpSpPr>
            <p:cNvPr id="45" name="Groupe 44"/>
            <p:cNvGrpSpPr/>
            <p:nvPr/>
          </p:nvGrpSpPr>
          <p:grpSpPr>
            <a:xfrm>
              <a:off x="5206206" y="4974185"/>
              <a:ext cx="634207" cy="472289"/>
              <a:chOff x="2382043" y="4976011"/>
              <a:chExt cx="634207" cy="472289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2382043" y="4997450"/>
                <a:ext cx="634207" cy="4508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Rectangle 48"/>
              <p:cNvSpPr/>
              <p:nvPr/>
            </p:nvSpPr>
            <p:spPr>
              <a:xfrm rot="16200000">
                <a:off x="2652705" y="4987410"/>
                <a:ext cx="92883" cy="7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0" name="Connecteur droit 49"/>
              <p:cNvCxnSpPr/>
              <p:nvPr/>
            </p:nvCxnSpPr>
            <p:spPr>
              <a:xfrm>
                <a:off x="2382043" y="5168118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>
              <a:xfrm>
                <a:off x="3016250" y="5170307"/>
                <a:ext cx="0" cy="9846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Connecteur droit 45"/>
            <p:cNvCxnSpPr/>
            <p:nvPr/>
          </p:nvCxnSpPr>
          <p:spPr>
            <a:xfrm flipH="1" flipV="1">
              <a:off x="5488265" y="4903822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flipH="1" flipV="1">
              <a:off x="5559205" y="4903822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e 51"/>
          <p:cNvGrpSpPr/>
          <p:nvPr/>
        </p:nvGrpSpPr>
        <p:grpSpPr>
          <a:xfrm>
            <a:off x="6649055" y="5004780"/>
            <a:ext cx="1019175" cy="317315"/>
            <a:chOff x="6410324" y="5004779"/>
            <a:chExt cx="1019175" cy="317315"/>
          </a:xfrm>
        </p:grpSpPr>
        <p:grpSp>
          <p:nvGrpSpPr>
            <p:cNvPr id="53" name="Groupe 52"/>
            <p:cNvGrpSpPr/>
            <p:nvPr/>
          </p:nvGrpSpPr>
          <p:grpSpPr>
            <a:xfrm>
              <a:off x="6410324" y="5090677"/>
              <a:ext cx="1019175" cy="231417"/>
              <a:chOff x="6410324" y="5090677"/>
              <a:chExt cx="1019175" cy="231417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6523895" y="5105729"/>
                <a:ext cx="634207" cy="2163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Rectangle 56"/>
              <p:cNvSpPr/>
              <p:nvPr/>
            </p:nvSpPr>
            <p:spPr>
              <a:xfrm rot="16200000">
                <a:off x="6813948" y="5077922"/>
                <a:ext cx="44575" cy="7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6410324" y="5170307"/>
                <a:ext cx="1019175" cy="804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54" name="Connecteur droit 53"/>
            <p:cNvCxnSpPr/>
            <p:nvPr/>
          </p:nvCxnSpPr>
          <p:spPr>
            <a:xfrm flipH="1" flipV="1">
              <a:off x="6796428" y="5004779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 flipH="1" flipV="1">
              <a:off x="6871278" y="5008167"/>
              <a:ext cx="1" cy="1000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9" name="Connecteur droit avec flèche 58"/>
          <p:cNvCxnSpPr>
            <a:stCxn id="199" idx="4"/>
          </p:cNvCxnSpPr>
          <p:nvPr/>
        </p:nvCxnSpPr>
        <p:spPr>
          <a:xfrm flipH="1">
            <a:off x="398205" y="1405038"/>
            <a:ext cx="9870" cy="376110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>
            <a:off x="1540762" y="5763425"/>
            <a:ext cx="347414" cy="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/>
          <p:nvPr/>
        </p:nvCxnSpPr>
        <p:spPr>
          <a:xfrm>
            <a:off x="3325624" y="5763425"/>
            <a:ext cx="2753520" cy="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>
            <a:off x="6762626" y="5763425"/>
            <a:ext cx="674757" cy="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 rot="16200000">
            <a:off x="1646034" y="4781035"/>
            <a:ext cx="92883" cy="70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64"/>
          <p:cNvCxnSpPr/>
          <p:nvPr/>
        </p:nvCxnSpPr>
        <p:spPr>
          <a:xfrm flipH="1" flipV="1">
            <a:off x="1656427" y="4718365"/>
            <a:ext cx="1" cy="1000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 flipH="1" flipV="1">
            <a:off x="1727519" y="4719588"/>
            <a:ext cx="1" cy="1000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necteur droit 67"/>
          <p:cNvCxnSpPr>
            <a:stCxn id="49" idx="3"/>
          </p:cNvCxnSpPr>
          <p:nvPr/>
        </p:nvCxnSpPr>
        <p:spPr>
          <a:xfrm flipH="1" flipV="1">
            <a:off x="5762040" y="4541581"/>
            <a:ext cx="1" cy="432605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9" name="Connecteur droit 68"/>
          <p:cNvCxnSpPr>
            <a:stCxn id="41" idx="3"/>
          </p:cNvCxnSpPr>
          <p:nvPr/>
        </p:nvCxnSpPr>
        <p:spPr>
          <a:xfrm flipH="1" flipV="1">
            <a:off x="4676192" y="4541027"/>
            <a:ext cx="1" cy="433159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0" name="Connecteur droit 69"/>
          <p:cNvCxnSpPr>
            <a:stCxn id="33" idx="3"/>
          </p:cNvCxnSpPr>
          <p:nvPr/>
        </p:nvCxnSpPr>
        <p:spPr>
          <a:xfrm flipH="1" flipV="1">
            <a:off x="3642727" y="4536538"/>
            <a:ext cx="1" cy="439475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 flipH="1">
            <a:off x="3657358" y="4547267"/>
            <a:ext cx="2098898" cy="0"/>
          </a:xfrm>
          <a:prstGeom prst="line">
            <a:avLst/>
          </a:prstGeom>
          <a:ln w="28575">
            <a:solidFill>
              <a:srgbClr val="8F2D56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 flipV="1">
            <a:off x="4676192" y="3591775"/>
            <a:ext cx="0" cy="955494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4" name="Triangle isocèle 73"/>
          <p:cNvSpPr/>
          <p:nvPr/>
        </p:nvSpPr>
        <p:spPr>
          <a:xfrm rot="10800000">
            <a:off x="4081803" y="2560320"/>
            <a:ext cx="1185063" cy="1046018"/>
          </a:xfrm>
          <a:prstGeom prst="triangle">
            <a:avLst/>
          </a:prstGeom>
          <a:solidFill>
            <a:srgbClr val="8F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5" name="Connecteur droit 74"/>
          <p:cNvCxnSpPr>
            <a:stCxn id="74" idx="3"/>
          </p:cNvCxnSpPr>
          <p:nvPr/>
        </p:nvCxnSpPr>
        <p:spPr>
          <a:xfrm flipH="1" flipV="1">
            <a:off x="4657741" y="1199693"/>
            <a:ext cx="0" cy="1360627"/>
          </a:xfrm>
          <a:prstGeom prst="line">
            <a:avLst/>
          </a:prstGeom>
          <a:ln w="28575">
            <a:solidFill>
              <a:srgbClr val="8F2D56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4237600" y="2669639"/>
            <a:ext cx="930886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Klystron</a:t>
            </a:r>
          </a:p>
          <a:p>
            <a:pPr algn="ctr"/>
            <a:r>
              <a:rPr lang="fr-FR" sz="1400" dirty="0"/>
              <a:t>6 MW</a:t>
            </a:r>
          </a:p>
        </p:txBody>
      </p:sp>
      <p:cxnSp>
        <p:nvCxnSpPr>
          <p:cNvPr id="77" name="Connecteur droit 76"/>
          <p:cNvCxnSpPr/>
          <p:nvPr/>
        </p:nvCxnSpPr>
        <p:spPr>
          <a:xfrm>
            <a:off x="3870986" y="2567921"/>
            <a:ext cx="21433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>
            <a:off x="3878279" y="3591775"/>
            <a:ext cx="79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/>
          <p:cNvCxnSpPr/>
          <p:nvPr/>
        </p:nvCxnSpPr>
        <p:spPr>
          <a:xfrm flipV="1">
            <a:off x="3789014" y="2561606"/>
            <a:ext cx="0" cy="98645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ZoneTexte 79"/>
          <p:cNvSpPr txBox="1"/>
          <p:nvPr/>
        </p:nvSpPr>
        <p:spPr>
          <a:xfrm>
            <a:off x="3125624" y="2775284"/>
            <a:ext cx="580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/>
              <a:t>160 kV</a:t>
            </a:r>
          </a:p>
          <a:p>
            <a:pPr algn="ctr"/>
            <a:r>
              <a:rPr lang="fr-FR" sz="1000" dirty="0"/>
              <a:t>60 </a:t>
            </a:r>
            <a:r>
              <a:rPr lang="fr-FR" sz="1000" dirty="0" smtClean="0"/>
              <a:t>A</a:t>
            </a:r>
            <a:endParaRPr lang="fr-FR" sz="1000" dirty="0"/>
          </a:p>
        </p:txBody>
      </p:sp>
      <p:grpSp>
        <p:nvGrpSpPr>
          <p:cNvPr id="81" name="Groupe 80"/>
          <p:cNvGrpSpPr/>
          <p:nvPr/>
        </p:nvGrpSpPr>
        <p:grpSpPr>
          <a:xfrm>
            <a:off x="3135801" y="3156287"/>
            <a:ext cx="623039" cy="141842"/>
            <a:chOff x="2843213" y="2884062"/>
            <a:chExt cx="623039" cy="141842"/>
          </a:xfrm>
        </p:grpSpPr>
        <p:cxnSp>
          <p:nvCxnSpPr>
            <p:cNvPr id="100" name="Connecteur droit 99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e 81"/>
          <p:cNvGrpSpPr/>
          <p:nvPr/>
        </p:nvGrpSpPr>
        <p:grpSpPr>
          <a:xfrm>
            <a:off x="4750167" y="3927680"/>
            <a:ext cx="623039" cy="141842"/>
            <a:chOff x="2843213" y="2884062"/>
            <a:chExt cx="623039" cy="141842"/>
          </a:xfrm>
        </p:grpSpPr>
        <p:cxnSp>
          <p:nvCxnSpPr>
            <p:cNvPr id="95" name="Connecteur droit 94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8F2D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e 84"/>
          <p:cNvGrpSpPr/>
          <p:nvPr/>
        </p:nvGrpSpPr>
        <p:grpSpPr>
          <a:xfrm>
            <a:off x="4905224" y="3939195"/>
            <a:ext cx="131631" cy="118812"/>
            <a:chOff x="2368550" y="1689100"/>
            <a:chExt cx="321065" cy="285842"/>
          </a:xfrm>
        </p:grpSpPr>
        <p:sp>
          <p:nvSpPr>
            <p:cNvPr id="91" name="Forme libre 90"/>
            <p:cNvSpPr/>
            <p:nvPr/>
          </p:nvSpPr>
          <p:spPr>
            <a:xfrm>
              <a:off x="2368550" y="1689100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8F2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Forme libre 91"/>
            <p:cNvSpPr/>
            <p:nvPr/>
          </p:nvSpPr>
          <p:spPr>
            <a:xfrm>
              <a:off x="2524515" y="1701846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8F2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7" name="Groupe 86"/>
          <p:cNvGrpSpPr/>
          <p:nvPr/>
        </p:nvGrpSpPr>
        <p:grpSpPr>
          <a:xfrm>
            <a:off x="5036855" y="3939195"/>
            <a:ext cx="131631" cy="118812"/>
            <a:chOff x="2368550" y="1689100"/>
            <a:chExt cx="321065" cy="285842"/>
          </a:xfrm>
        </p:grpSpPr>
        <p:sp>
          <p:nvSpPr>
            <p:cNvPr id="89" name="Forme libre 88"/>
            <p:cNvSpPr/>
            <p:nvPr/>
          </p:nvSpPr>
          <p:spPr>
            <a:xfrm>
              <a:off x="2368550" y="1689100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8F2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Forme libre 89"/>
            <p:cNvSpPr/>
            <p:nvPr/>
          </p:nvSpPr>
          <p:spPr>
            <a:xfrm>
              <a:off x="2524515" y="1701846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8F2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8" name="Ellipse 87"/>
          <p:cNvSpPr/>
          <p:nvPr/>
        </p:nvSpPr>
        <p:spPr>
          <a:xfrm>
            <a:off x="4299271" y="980063"/>
            <a:ext cx="720000" cy="431800"/>
          </a:xfrm>
          <a:prstGeom prst="ellipse">
            <a:avLst/>
          </a:prstGeom>
          <a:solidFill>
            <a:srgbClr val="8F2D56"/>
          </a:solidFill>
          <a:ln>
            <a:solidFill>
              <a:srgbClr val="8F2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433 MHz</a:t>
            </a:r>
          </a:p>
        </p:txBody>
      </p:sp>
      <p:cxnSp>
        <p:nvCxnSpPr>
          <p:cNvPr id="106" name="Connecteur droit 105"/>
          <p:cNvCxnSpPr>
            <a:stCxn id="135" idx="6"/>
            <a:endCxn id="88" idx="2"/>
          </p:cNvCxnSpPr>
          <p:nvPr/>
        </p:nvCxnSpPr>
        <p:spPr>
          <a:xfrm>
            <a:off x="2040687" y="1195963"/>
            <a:ext cx="22585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>
            <a:stCxn id="57" idx="3"/>
            <a:endCxn id="110" idx="0"/>
          </p:cNvCxnSpPr>
          <p:nvPr/>
        </p:nvCxnSpPr>
        <p:spPr>
          <a:xfrm flipV="1">
            <a:off x="7074967" y="3613593"/>
            <a:ext cx="303" cy="1477086"/>
          </a:xfrm>
          <a:prstGeom prst="line">
            <a:avLst/>
          </a:prstGeom>
          <a:ln w="28575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0" name="Triangle isocèle 109"/>
          <p:cNvSpPr/>
          <p:nvPr/>
        </p:nvSpPr>
        <p:spPr>
          <a:xfrm rot="10800000">
            <a:off x="6482739" y="2567575"/>
            <a:ext cx="1185063" cy="104601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1" name="Connecteur droit 110"/>
          <p:cNvCxnSpPr>
            <a:stCxn id="110" idx="3"/>
            <a:endCxn id="112" idx="4"/>
          </p:cNvCxnSpPr>
          <p:nvPr/>
        </p:nvCxnSpPr>
        <p:spPr>
          <a:xfrm flipH="1" flipV="1">
            <a:off x="7074317" y="1411863"/>
            <a:ext cx="953" cy="1155712"/>
          </a:xfrm>
          <a:prstGeom prst="line">
            <a:avLst/>
          </a:prstGeom>
          <a:ln w="28575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2" name="Ellipse 111"/>
          <p:cNvSpPr/>
          <p:nvPr/>
        </p:nvSpPr>
        <p:spPr>
          <a:xfrm>
            <a:off x="6714317" y="980063"/>
            <a:ext cx="720000" cy="4318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1,3 GHz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6649055" y="2625029"/>
            <a:ext cx="842177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Klystron</a:t>
            </a:r>
          </a:p>
          <a:p>
            <a:pPr algn="ctr"/>
            <a:r>
              <a:rPr lang="fr-FR" sz="1400" dirty="0"/>
              <a:t>20 MW</a:t>
            </a:r>
          </a:p>
        </p:txBody>
      </p:sp>
      <p:grpSp>
        <p:nvGrpSpPr>
          <p:cNvPr id="117" name="Groupe 116"/>
          <p:cNvGrpSpPr/>
          <p:nvPr/>
        </p:nvGrpSpPr>
        <p:grpSpPr>
          <a:xfrm>
            <a:off x="7218045" y="3979066"/>
            <a:ext cx="364385" cy="141842"/>
            <a:chOff x="2935396" y="2884062"/>
            <a:chExt cx="364385" cy="141842"/>
          </a:xfrm>
        </p:grpSpPr>
        <p:cxnSp>
          <p:nvCxnSpPr>
            <p:cNvPr id="119" name="Connecteur droit 118"/>
            <p:cNvCxnSpPr/>
            <p:nvPr/>
          </p:nvCxnSpPr>
          <p:spPr>
            <a:xfrm>
              <a:off x="2935396" y="3025904"/>
              <a:ext cx="6021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/>
            <p:cNvCxnSpPr/>
            <p:nvPr/>
          </p:nvCxnSpPr>
          <p:spPr>
            <a:xfrm>
              <a:off x="2995613" y="2884062"/>
              <a:ext cx="22988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/>
            <p:cNvCxnSpPr/>
            <p:nvPr/>
          </p:nvCxnSpPr>
          <p:spPr>
            <a:xfrm>
              <a:off x="3225493" y="2884062"/>
              <a:ext cx="0" cy="14184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/>
            <p:cNvCxnSpPr/>
            <p:nvPr/>
          </p:nvCxnSpPr>
          <p:spPr>
            <a:xfrm>
              <a:off x="3217327" y="3025904"/>
              <a:ext cx="82454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Forme libre 117"/>
          <p:cNvSpPr/>
          <p:nvPr/>
        </p:nvSpPr>
        <p:spPr>
          <a:xfrm>
            <a:off x="7284895" y="3988200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ZoneTexte 107"/>
          <p:cNvSpPr txBox="1"/>
          <p:nvPr/>
        </p:nvSpPr>
        <p:spPr>
          <a:xfrm>
            <a:off x="2673288" y="982988"/>
            <a:ext cx="11464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Synchronisation</a:t>
            </a:r>
          </a:p>
        </p:txBody>
      </p:sp>
      <p:cxnSp>
        <p:nvCxnSpPr>
          <p:cNvPr id="130" name="Connecteur droit 129"/>
          <p:cNvCxnSpPr>
            <a:stCxn id="64" idx="3"/>
            <a:endCxn id="261" idx="0"/>
          </p:cNvCxnSpPr>
          <p:nvPr/>
        </p:nvCxnSpPr>
        <p:spPr>
          <a:xfrm flipH="1" flipV="1">
            <a:off x="1690383" y="3790740"/>
            <a:ext cx="2093" cy="978897"/>
          </a:xfrm>
          <a:prstGeom prst="line">
            <a:avLst/>
          </a:prstGeom>
          <a:ln w="28575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4" name="Connecteur droit 133"/>
          <p:cNvCxnSpPr>
            <a:stCxn id="262" idx="3"/>
            <a:endCxn id="135" idx="4"/>
          </p:cNvCxnSpPr>
          <p:nvPr/>
        </p:nvCxnSpPr>
        <p:spPr>
          <a:xfrm flipH="1" flipV="1">
            <a:off x="1680687" y="1411863"/>
            <a:ext cx="787" cy="891721"/>
          </a:xfrm>
          <a:prstGeom prst="line">
            <a:avLst/>
          </a:prstGeom>
          <a:ln w="28575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5" name="Ellipse 134"/>
          <p:cNvSpPr/>
          <p:nvPr/>
        </p:nvSpPr>
        <p:spPr>
          <a:xfrm>
            <a:off x="1320687" y="980063"/>
            <a:ext cx="720000" cy="4318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144 MHz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1294708" y="2920091"/>
            <a:ext cx="808381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/>
              <a:t>Tétrode</a:t>
            </a:r>
          </a:p>
          <a:p>
            <a:pPr algn="ctr"/>
            <a:r>
              <a:rPr lang="fr-FR" sz="900" dirty="0"/>
              <a:t>2 MW</a:t>
            </a:r>
          </a:p>
        </p:txBody>
      </p:sp>
      <p:grpSp>
        <p:nvGrpSpPr>
          <p:cNvPr id="147" name="Groupe 146"/>
          <p:cNvGrpSpPr/>
          <p:nvPr/>
        </p:nvGrpSpPr>
        <p:grpSpPr>
          <a:xfrm>
            <a:off x="1698898" y="3947571"/>
            <a:ext cx="623039" cy="141842"/>
            <a:chOff x="2843213" y="2884062"/>
            <a:chExt cx="623039" cy="141842"/>
          </a:xfrm>
        </p:grpSpPr>
        <p:cxnSp>
          <p:nvCxnSpPr>
            <p:cNvPr id="163" name="Connecteur droit 162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cteur droit 163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164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cteur droit 165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166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e 147"/>
          <p:cNvGrpSpPr/>
          <p:nvPr/>
        </p:nvGrpSpPr>
        <p:grpSpPr>
          <a:xfrm>
            <a:off x="1857297" y="3959086"/>
            <a:ext cx="236268" cy="118812"/>
            <a:chOff x="2368550" y="1689100"/>
            <a:chExt cx="321065" cy="285842"/>
          </a:xfrm>
        </p:grpSpPr>
        <p:sp>
          <p:nvSpPr>
            <p:cNvPr id="161" name="Forme libre 160"/>
            <p:cNvSpPr/>
            <p:nvPr/>
          </p:nvSpPr>
          <p:spPr>
            <a:xfrm>
              <a:off x="2368550" y="1689100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Forme libre 161"/>
            <p:cNvSpPr/>
            <p:nvPr/>
          </p:nvSpPr>
          <p:spPr>
            <a:xfrm>
              <a:off x="2524515" y="1701846"/>
              <a:ext cx="165100" cy="273096"/>
            </a:xfrm>
            <a:custGeom>
              <a:avLst/>
              <a:gdLst>
                <a:gd name="connsiteX0" fmla="*/ 0 w 165100"/>
                <a:gd name="connsiteY0" fmla="*/ 158750 h 273096"/>
                <a:gd name="connsiteX1" fmla="*/ 50800 w 165100"/>
                <a:gd name="connsiteY1" fmla="*/ 0 h 273096"/>
                <a:gd name="connsiteX2" fmla="*/ 88900 w 165100"/>
                <a:gd name="connsiteY2" fmla="*/ 158750 h 273096"/>
                <a:gd name="connsiteX3" fmla="*/ 114300 w 165100"/>
                <a:gd name="connsiteY3" fmla="*/ 273050 h 273096"/>
                <a:gd name="connsiteX4" fmla="*/ 165100 w 165100"/>
                <a:gd name="connsiteY4" fmla="*/ 146050 h 27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00" h="273096">
                  <a:moveTo>
                    <a:pt x="0" y="158750"/>
                  </a:moveTo>
                  <a:cubicBezTo>
                    <a:pt x="17991" y="79375"/>
                    <a:pt x="35983" y="0"/>
                    <a:pt x="50800" y="0"/>
                  </a:cubicBezTo>
                  <a:cubicBezTo>
                    <a:pt x="65617" y="0"/>
                    <a:pt x="78317" y="113242"/>
                    <a:pt x="88900" y="158750"/>
                  </a:cubicBezTo>
                  <a:cubicBezTo>
                    <a:pt x="99483" y="204258"/>
                    <a:pt x="101600" y="275167"/>
                    <a:pt x="114300" y="273050"/>
                  </a:cubicBezTo>
                  <a:cubicBezTo>
                    <a:pt x="127000" y="270933"/>
                    <a:pt x="146050" y="208491"/>
                    <a:pt x="165100" y="146050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70" name="Connecteur droit 169"/>
          <p:cNvCxnSpPr/>
          <p:nvPr/>
        </p:nvCxnSpPr>
        <p:spPr>
          <a:xfrm>
            <a:off x="3089701" y="5163022"/>
            <a:ext cx="0" cy="984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Ellipse 170"/>
          <p:cNvSpPr/>
          <p:nvPr/>
        </p:nvSpPr>
        <p:spPr>
          <a:xfrm>
            <a:off x="2869143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/>
          <p:cNvSpPr/>
          <p:nvPr/>
        </p:nvSpPr>
        <p:spPr>
          <a:xfrm>
            <a:off x="3171270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/>
          <p:cNvSpPr/>
          <p:nvPr/>
        </p:nvSpPr>
        <p:spPr>
          <a:xfrm>
            <a:off x="3391828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Ellipse 173"/>
          <p:cNvSpPr/>
          <p:nvPr/>
        </p:nvSpPr>
        <p:spPr>
          <a:xfrm>
            <a:off x="3612386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/>
          <p:cNvSpPr/>
          <p:nvPr/>
        </p:nvSpPr>
        <p:spPr>
          <a:xfrm>
            <a:off x="3832944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6" name="Connecteur droit 175"/>
          <p:cNvCxnSpPr/>
          <p:nvPr/>
        </p:nvCxnSpPr>
        <p:spPr>
          <a:xfrm>
            <a:off x="4274060" y="5163022"/>
            <a:ext cx="0" cy="984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Ellipse 176"/>
          <p:cNvSpPr/>
          <p:nvPr/>
        </p:nvSpPr>
        <p:spPr>
          <a:xfrm>
            <a:off x="4053502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/>
          <p:cNvSpPr/>
          <p:nvPr/>
        </p:nvSpPr>
        <p:spPr>
          <a:xfrm>
            <a:off x="4355629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/>
          <p:cNvSpPr/>
          <p:nvPr/>
        </p:nvSpPr>
        <p:spPr>
          <a:xfrm>
            <a:off x="4576187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/>
          <p:cNvSpPr/>
          <p:nvPr/>
        </p:nvSpPr>
        <p:spPr>
          <a:xfrm>
            <a:off x="4796745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/>
          <p:cNvSpPr/>
          <p:nvPr/>
        </p:nvSpPr>
        <p:spPr>
          <a:xfrm>
            <a:off x="5017303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Ellipse 181"/>
          <p:cNvSpPr/>
          <p:nvPr/>
        </p:nvSpPr>
        <p:spPr>
          <a:xfrm>
            <a:off x="5237861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3" name="Ellipse 182"/>
          <p:cNvSpPr/>
          <p:nvPr/>
        </p:nvSpPr>
        <p:spPr>
          <a:xfrm>
            <a:off x="5458419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Ellipse 183"/>
          <p:cNvSpPr/>
          <p:nvPr/>
        </p:nvSpPr>
        <p:spPr>
          <a:xfrm>
            <a:off x="5678977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llipse 184"/>
          <p:cNvSpPr/>
          <p:nvPr/>
        </p:nvSpPr>
        <p:spPr>
          <a:xfrm>
            <a:off x="5899535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/>
          <p:cNvSpPr/>
          <p:nvPr/>
        </p:nvSpPr>
        <p:spPr>
          <a:xfrm>
            <a:off x="6120093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Ellipse 186"/>
          <p:cNvSpPr/>
          <p:nvPr/>
        </p:nvSpPr>
        <p:spPr>
          <a:xfrm>
            <a:off x="6340651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Ellipse 187"/>
          <p:cNvSpPr/>
          <p:nvPr/>
        </p:nvSpPr>
        <p:spPr>
          <a:xfrm>
            <a:off x="6561209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Ellipse 188"/>
          <p:cNvSpPr/>
          <p:nvPr/>
        </p:nvSpPr>
        <p:spPr>
          <a:xfrm>
            <a:off x="6781767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0" name="Ellipse 189"/>
          <p:cNvSpPr/>
          <p:nvPr/>
        </p:nvSpPr>
        <p:spPr>
          <a:xfrm>
            <a:off x="7002325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Ellipse 190"/>
          <p:cNvSpPr/>
          <p:nvPr/>
        </p:nvSpPr>
        <p:spPr>
          <a:xfrm>
            <a:off x="7222883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/>
          <p:cNvSpPr/>
          <p:nvPr/>
        </p:nvSpPr>
        <p:spPr>
          <a:xfrm>
            <a:off x="7443441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Ellipse 192"/>
          <p:cNvSpPr/>
          <p:nvPr/>
        </p:nvSpPr>
        <p:spPr>
          <a:xfrm>
            <a:off x="7664016" y="5189395"/>
            <a:ext cx="138989" cy="457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ZoneTexte 193"/>
          <p:cNvSpPr txBox="1"/>
          <p:nvPr/>
        </p:nvSpPr>
        <p:spPr>
          <a:xfrm>
            <a:off x="151467" y="5839822"/>
            <a:ext cx="5229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Laser</a:t>
            </a:r>
          </a:p>
        </p:txBody>
      </p:sp>
      <p:cxnSp>
        <p:nvCxnSpPr>
          <p:cNvPr id="195" name="Connecteur droit avec flèche 194"/>
          <p:cNvCxnSpPr>
            <a:endCxn id="13" idx="0"/>
          </p:cNvCxnSpPr>
          <p:nvPr/>
        </p:nvCxnSpPr>
        <p:spPr>
          <a:xfrm>
            <a:off x="1194581" y="4854675"/>
            <a:ext cx="421941" cy="2721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ZoneTexte 195"/>
          <p:cNvSpPr txBox="1"/>
          <p:nvPr/>
        </p:nvSpPr>
        <p:spPr>
          <a:xfrm>
            <a:off x="631923" y="4645123"/>
            <a:ext cx="10182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Photocathode</a:t>
            </a:r>
          </a:p>
        </p:txBody>
      </p:sp>
      <p:cxnSp>
        <p:nvCxnSpPr>
          <p:cNvPr id="197" name="Connecteur droit avec flèche 196"/>
          <p:cNvCxnSpPr>
            <a:stCxn id="198" idx="0"/>
            <a:endCxn id="17" idx="2"/>
          </p:cNvCxnSpPr>
          <p:nvPr/>
        </p:nvCxnSpPr>
        <p:spPr>
          <a:xfrm flipH="1" flipV="1">
            <a:off x="7905061" y="5308985"/>
            <a:ext cx="106966" cy="1965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ZoneTexte 197"/>
          <p:cNvSpPr txBox="1"/>
          <p:nvPr/>
        </p:nvSpPr>
        <p:spPr>
          <a:xfrm>
            <a:off x="7664016" y="5505575"/>
            <a:ext cx="7777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Cible (Ta)</a:t>
            </a:r>
          </a:p>
        </p:txBody>
      </p:sp>
      <p:sp>
        <p:nvSpPr>
          <p:cNvPr id="199" name="Ellipse 198"/>
          <p:cNvSpPr/>
          <p:nvPr/>
        </p:nvSpPr>
        <p:spPr>
          <a:xfrm>
            <a:off x="48075" y="980063"/>
            <a:ext cx="720000" cy="431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72 MHz</a:t>
            </a:r>
          </a:p>
        </p:txBody>
      </p:sp>
      <p:sp>
        <p:nvSpPr>
          <p:cNvPr id="201" name="ZoneTexte 200"/>
          <p:cNvSpPr txBox="1"/>
          <p:nvPr/>
        </p:nvSpPr>
        <p:spPr>
          <a:xfrm>
            <a:off x="2082362" y="3700690"/>
            <a:ext cx="6479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b="1" dirty="0" smtClean="0"/>
              <a:t>1,6 </a:t>
            </a:r>
            <a:r>
              <a:rPr lang="fr-FR" sz="1050" b="1" dirty="0"/>
              <a:t>MW</a:t>
            </a:r>
          </a:p>
          <a:p>
            <a:pPr algn="l"/>
            <a:r>
              <a:rPr lang="fr-FR" sz="1050" b="1" dirty="0"/>
              <a:t>300 µs</a:t>
            </a:r>
          </a:p>
        </p:txBody>
      </p:sp>
      <p:sp>
        <p:nvSpPr>
          <p:cNvPr id="202" name="ZoneTexte 201"/>
          <p:cNvSpPr txBox="1"/>
          <p:nvPr/>
        </p:nvSpPr>
        <p:spPr>
          <a:xfrm>
            <a:off x="5091242" y="3700690"/>
            <a:ext cx="6479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 smtClean="0"/>
              <a:t>4,5 </a:t>
            </a:r>
            <a:r>
              <a:rPr lang="fr-FR" sz="1050" b="1" dirty="0"/>
              <a:t>MW</a:t>
            </a:r>
          </a:p>
          <a:p>
            <a:pPr algn="ctr"/>
            <a:r>
              <a:rPr lang="fr-FR" sz="1050" b="1" dirty="0"/>
              <a:t>300 µs</a:t>
            </a:r>
          </a:p>
        </p:txBody>
      </p:sp>
      <p:cxnSp>
        <p:nvCxnSpPr>
          <p:cNvPr id="204" name="Connecteur droit 203"/>
          <p:cNvCxnSpPr>
            <a:stCxn id="88" idx="6"/>
            <a:endCxn id="112" idx="2"/>
          </p:cNvCxnSpPr>
          <p:nvPr/>
        </p:nvCxnSpPr>
        <p:spPr>
          <a:xfrm>
            <a:off x="5019271" y="1195963"/>
            <a:ext cx="16950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Connecteur droit 208"/>
          <p:cNvCxnSpPr/>
          <p:nvPr/>
        </p:nvCxnSpPr>
        <p:spPr>
          <a:xfrm>
            <a:off x="6279947" y="3591775"/>
            <a:ext cx="792000" cy="138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Connecteur droit 209"/>
          <p:cNvCxnSpPr/>
          <p:nvPr/>
        </p:nvCxnSpPr>
        <p:spPr>
          <a:xfrm>
            <a:off x="6276023" y="2565331"/>
            <a:ext cx="21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ZoneTexte 210"/>
          <p:cNvSpPr txBox="1"/>
          <p:nvPr/>
        </p:nvSpPr>
        <p:spPr>
          <a:xfrm>
            <a:off x="5528177" y="2781234"/>
            <a:ext cx="580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/>
              <a:t>223 kV</a:t>
            </a:r>
          </a:p>
          <a:p>
            <a:pPr algn="ctr"/>
            <a:r>
              <a:rPr lang="fr-FR" sz="1000" dirty="0"/>
              <a:t>200 </a:t>
            </a:r>
            <a:r>
              <a:rPr lang="fr-FR" sz="1000" dirty="0" smtClean="0"/>
              <a:t>A</a:t>
            </a:r>
            <a:endParaRPr lang="fr-FR" sz="1000" dirty="0"/>
          </a:p>
        </p:txBody>
      </p:sp>
      <p:sp>
        <p:nvSpPr>
          <p:cNvPr id="218" name="ZoneTexte 217"/>
          <p:cNvSpPr txBox="1"/>
          <p:nvPr/>
        </p:nvSpPr>
        <p:spPr>
          <a:xfrm>
            <a:off x="836730" y="5840269"/>
            <a:ext cx="16770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Photo-Injecteur 144 MHz</a:t>
            </a:r>
          </a:p>
        </p:txBody>
      </p:sp>
      <p:sp>
        <p:nvSpPr>
          <p:cNvPr id="219" name="ZoneTexte 218"/>
          <p:cNvSpPr txBox="1"/>
          <p:nvPr/>
        </p:nvSpPr>
        <p:spPr>
          <a:xfrm>
            <a:off x="3993059" y="5840269"/>
            <a:ext cx="12939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/>
              <a:t>3 cavités 433 MHz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1227032" y="2673734"/>
            <a:ext cx="930886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SSPA</a:t>
            </a:r>
          </a:p>
          <a:p>
            <a:pPr algn="ctr"/>
            <a:r>
              <a:rPr lang="fr-FR" sz="1400" dirty="0"/>
              <a:t>1,6 MW</a:t>
            </a:r>
          </a:p>
        </p:txBody>
      </p:sp>
      <p:cxnSp>
        <p:nvCxnSpPr>
          <p:cNvPr id="224" name="Connecteur droit 223"/>
          <p:cNvCxnSpPr>
            <a:stCxn id="199" idx="6"/>
            <a:endCxn id="135" idx="2"/>
          </p:cNvCxnSpPr>
          <p:nvPr/>
        </p:nvCxnSpPr>
        <p:spPr>
          <a:xfrm>
            <a:off x="768075" y="1195963"/>
            <a:ext cx="5526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Forme libre 199"/>
          <p:cNvSpPr/>
          <p:nvPr/>
        </p:nvSpPr>
        <p:spPr>
          <a:xfrm>
            <a:off x="7306428" y="3989776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Forme libre 204"/>
          <p:cNvSpPr/>
          <p:nvPr/>
        </p:nvSpPr>
        <p:spPr>
          <a:xfrm>
            <a:off x="7327685" y="3989400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" name="Forme libre 205"/>
          <p:cNvSpPr/>
          <p:nvPr/>
        </p:nvSpPr>
        <p:spPr>
          <a:xfrm>
            <a:off x="7348914" y="3990736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Forme libre 206"/>
          <p:cNvSpPr/>
          <p:nvPr/>
        </p:nvSpPr>
        <p:spPr>
          <a:xfrm>
            <a:off x="7373946" y="3992305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Forme libre 207"/>
          <p:cNvSpPr/>
          <p:nvPr/>
        </p:nvSpPr>
        <p:spPr>
          <a:xfrm>
            <a:off x="7395203" y="3991929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1" name="Forme libre 220"/>
          <p:cNvSpPr/>
          <p:nvPr/>
        </p:nvSpPr>
        <p:spPr>
          <a:xfrm>
            <a:off x="7416432" y="3993265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5" name="Forme libre 224"/>
          <p:cNvSpPr/>
          <p:nvPr/>
        </p:nvSpPr>
        <p:spPr>
          <a:xfrm>
            <a:off x="7436570" y="3994018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6" name="Forme libre 225"/>
          <p:cNvSpPr/>
          <p:nvPr/>
        </p:nvSpPr>
        <p:spPr>
          <a:xfrm>
            <a:off x="7457827" y="3993642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Forme libre 226"/>
          <p:cNvSpPr/>
          <p:nvPr/>
        </p:nvSpPr>
        <p:spPr>
          <a:xfrm>
            <a:off x="7479467" y="3994700"/>
            <a:ext cx="26123" cy="113514"/>
          </a:xfrm>
          <a:custGeom>
            <a:avLst/>
            <a:gdLst>
              <a:gd name="connsiteX0" fmla="*/ 0 w 165100"/>
              <a:gd name="connsiteY0" fmla="*/ 158750 h 273096"/>
              <a:gd name="connsiteX1" fmla="*/ 50800 w 165100"/>
              <a:gd name="connsiteY1" fmla="*/ 0 h 273096"/>
              <a:gd name="connsiteX2" fmla="*/ 88900 w 165100"/>
              <a:gd name="connsiteY2" fmla="*/ 158750 h 273096"/>
              <a:gd name="connsiteX3" fmla="*/ 114300 w 165100"/>
              <a:gd name="connsiteY3" fmla="*/ 273050 h 273096"/>
              <a:gd name="connsiteX4" fmla="*/ 165100 w 165100"/>
              <a:gd name="connsiteY4" fmla="*/ 146050 h 27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273096">
                <a:moveTo>
                  <a:pt x="0" y="158750"/>
                </a:moveTo>
                <a:cubicBezTo>
                  <a:pt x="17991" y="79375"/>
                  <a:pt x="35983" y="0"/>
                  <a:pt x="50800" y="0"/>
                </a:cubicBezTo>
                <a:cubicBezTo>
                  <a:pt x="65617" y="0"/>
                  <a:pt x="78317" y="113242"/>
                  <a:pt x="88900" y="158750"/>
                </a:cubicBezTo>
                <a:cubicBezTo>
                  <a:pt x="99483" y="204258"/>
                  <a:pt x="101600" y="275167"/>
                  <a:pt x="114300" y="273050"/>
                </a:cubicBezTo>
                <a:cubicBezTo>
                  <a:pt x="127000" y="270933"/>
                  <a:pt x="146050" y="208491"/>
                  <a:pt x="165100" y="14605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0" name="Rectangle 229"/>
          <p:cNvSpPr/>
          <p:nvPr/>
        </p:nvSpPr>
        <p:spPr>
          <a:xfrm>
            <a:off x="8415251" y="1136566"/>
            <a:ext cx="37725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Clr>
                <a:schemeClr val="tx2"/>
              </a:buClr>
            </a:pPr>
            <a:r>
              <a:rPr lang="fr-FR" sz="1600" b="1" dirty="0" smtClean="0"/>
              <a:t>Deux projets de rénovations :</a:t>
            </a:r>
            <a:endParaRPr lang="fr-FR" sz="1600" dirty="0" smtClean="0"/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fr-FR" sz="1600" dirty="0"/>
          </a:p>
          <a:p>
            <a:pPr>
              <a:buClr>
                <a:schemeClr val="tx2"/>
              </a:buClr>
            </a:pPr>
            <a:r>
              <a:rPr lang="fr-FR" sz="1600" b="1" dirty="0" smtClean="0"/>
              <a:t>Jouvence 1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/>
              <a:t>Modulateur </a:t>
            </a:r>
            <a:r>
              <a:rPr lang="fr-FR" sz="1600" dirty="0" smtClean="0"/>
              <a:t>du klystron à 433 MHz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 smtClean="0"/>
              <a:t>Remplacement </a:t>
            </a:r>
            <a:r>
              <a:rPr lang="fr-FR" sz="1600" dirty="0"/>
              <a:t>par un modulateur </a:t>
            </a:r>
            <a:r>
              <a:rPr lang="fr-FR" sz="1600" dirty="0" smtClean="0"/>
              <a:t>de Marx à switch solide </a:t>
            </a:r>
            <a:endParaRPr lang="fr-FR" sz="1600" b="1" dirty="0"/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 smtClean="0"/>
              <a:t>Décembre 2020 – mars 2022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 smtClean="0"/>
              <a:t>Fourni par la société Jema 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fr-FR" sz="1600" dirty="0" smtClean="0"/>
          </a:p>
          <a:p>
            <a:pPr>
              <a:buClr>
                <a:schemeClr val="tx2"/>
              </a:buClr>
            </a:pPr>
            <a:endParaRPr lang="fr-FR" sz="1600" dirty="0" smtClean="0"/>
          </a:p>
          <a:p>
            <a:pPr>
              <a:buClr>
                <a:schemeClr val="tx2"/>
              </a:buClr>
            </a:pPr>
            <a:endParaRPr lang="fr-FR" sz="1600" dirty="0" smtClean="0"/>
          </a:p>
        </p:txBody>
      </p:sp>
      <p:sp>
        <p:nvSpPr>
          <p:cNvPr id="261" name="Triangle isocèle 260"/>
          <p:cNvSpPr/>
          <p:nvPr/>
        </p:nvSpPr>
        <p:spPr>
          <a:xfrm rot="10800000">
            <a:off x="1439830" y="3190882"/>
            <a:ext cx="501106" cy="599858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2" name="Triangle isocèle 261"/>
          <p:cNvSpPr/>
          <p:nvPr/>
        </p:nvSpPr>
        <p:spPr>
          <a:xfrm rot="10800000">
            <a:off x="1506765" y="2303584"/>
            <a:ext cx="349419" cy="326472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3" name="Connecteur droit 262"/>
          <p:cNvCxnSpPr>
            <a:stCxn id="261" idx="3"/>
          </p:cNvCxnSpPr>
          <p:nvPr/>
        </p:nvCxnSpPr>
        <p:spPr>
          <a:xfrm flipH="1" flipV="1">
            <a:off x="1682393" y="2615430"/>
            <a:ext cx="7990" cy="575452"/>
          </a:xfrm>
          <a:prstGeom prst="line">
            <a:avLst/>
          </a:prstGeom>
          <a:ln w="28575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4" name="Rectangle 263"/>
          <p:cNvSpPr/>
          <p:nvPr/>
        </p:nvSpPr>
        <p:spPr>
          <a:xfrm>
            <a:off x="1276496" y="2181822"/>
            <a:ext cx="808381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dirty="0"/>
              <a:t>Tétrode</a:t>
            </a:r>
          </a:p>
          <a:p>
            <a:pPr algn="ctr"/>
            <a:r>
              <a:rPr lang="fr-FR" sz="600" dirty="0"/>
              <a:t>80 kW</a:t>
            </a:r>
          </a:p>
        </p:txBody>
      </p:sp>
      <p:sp>
        <p:nvSpPr>
          <p:cNvPr id="265" name="Rectangle 264"/>
          <p:cNvSpPr/>
          <p:nvPr/>
        </p:nvSpPr>
        <p:spPr>
          <a:xfrm>
            <a:off x="1284186" y="3121429"/>
            <a:ext cx="808381" cy="4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/>
              <a:t>Tétrode</a:t>
            </a:r>
          </a:p>
          <a:p>
            <a:pPr algn="ctr"/>
            <a:r>
              <a:rPr lang="fr-FR" sz="900" dirty="0"/>
              <a:t>2 MW</a:t>
            </a:r>
          </a:p>
        </p:txBody>
      </p:sp>
      <p:cxnSp>
        <p:nvCxnSpPr>
          <p:cNvPr id="266" name="Connecteur droit 265"/>
          <p:cNvCxnSpPr/>
          <p:nvPr/>
        </p:nvCxnSpPr>
        <p:spPr>
          <a:xfrm>
            <a:off x="1249262" y="2310509"/>
            <a:ext cx="25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Connecteur droit 266"/>
          <p:cNvCxnSpPr/>
          <p:nvPr/>
        </p:nvCxnSpPr>
        <p:spPr>
          <a:xfrm>
            <a:off x="1235311" y="2609333"/>
            <a:ext cx="432000" cy="502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Connecteur droit avec flèche 267"/>
          <p:cNvCxnSpPr/>
          <p:nvPr/>
        </p:nvCxnSpPr>
        <p:spPr>
          <a:xfrm flipV="1">
            <a:off x="1185732" y="2300268"/>
            <a:ext cx="0" cy="31256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ZoneTexte 268"/>
          <p:cNvSpPr txBox="1"/>
          <p:nvPr/>
        </p:nvSpPr>
        <p:spPr>
          <a:xfrm>
            <a:off x="664871" y="220279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900" dirty="0"/>
              <a:t>10 kV</a:t>
            </a:r>
          </a:p>
          <a:p>
            <a:pPr algn="l"/>
            <a:r>
              <a:rPr lang="fr-FR" sz="900" dirty="0"/>
              <a:t>15 </a:t>
            </a:r>
            <a:r>
              <a:rPr lang="fr-FR" sz="900" dirty="0" smtClean="0"/>
              <a:t>A</a:t>
            </a:r>
            <a:endParaRPr lang="fr-FR" sz="900" dirty="0"/>
          </a:p>
        </p:txBody>
      </p:sp>
      <p:cxnSp>
        <p:nvCxnSpPr>
          <p:cNvPr id="270" name="Connecteur droit 269"/>
          <p:cNvCxnSpPr/>
          <p:nvPr/>
        </p:nvCxnSpPr>
        <p:spPr>
          <a:xfrm>
            <a:off x="1239235" y="3190882"/>
            <a:ext cx="21433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Connecteur droit 270"/>
          <p:cNvCxnSpPr>
            <a:endCxn id="261" idx="0"/>
          </p:cNvCxnSpPr>
          <p:nvPr/>
        </p:nvCxnSpPr>
        <p:spPr>
          <a:xfrm>
            <a:off x="1239235" y="3790740"/>
            <a:ext cx="4511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Connecteur droit avec flèche 271"/>
          <p:cNvCxnSpPr/>
          <p:nvPr/>
        </p:nvCxnSpPr>
        <p:spPr>
          <a:xfrm flipV="1">
            <a:off x="1185732" y="3184566"/>
            <a:ext cx="0" cy="60617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3" name="Groupe 272"/>
          <p:cNvGrpSpPr/>
          <p:nvPr/>
        </p:nvGrpSpPr>
        <p:grpSpPr>
          <a:xfrm>
            <a:off x="659473" y="3542267"/>
            <a:ext cx="490414" cy="126679"/>
            <a:chOff x="2843213" y="2884062"/>
            <a:chExt cx="623039" cy="141842"/>
          </a:xfrm>
        </p:grpSpPr>
        <p:cxnSp>
          <p:nvCxnSpPr>
            <p:cNvPr id="274" name="Connecteur droit 273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cteur droit 274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cteur droit 275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cteur droit 276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cteur droit 277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e 278"/>
          <p:cNvGrpSpPr/>
          <p:nvPr/>
        </p:nvGrpSpPr>
        <p:grpSpPr>
          <a:xfrm>
            <a:off x="702797" y="2532828"/>
            <a:ext cx="403766" cy="97230"/>
            <a:chOff x="2843213" y="2884062"/>
            <a:chExt cx="623039" cy="141842"/>
          </a:xfrm>
        </p:grpSpPr>
        <p:cxnSp>
          <p:nvCxnSpPr>
            <p:cNvPr id="280" name="Connecteur droit 279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necteur droit 280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cteur droit 281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cteur droit 282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cteur droit 283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9" name="Ellipse 288"/>
          <p:cNvSpPr/>
          <p:nvPr/>
        </p:nvSpPr>
        <p:spPr>
          <a:xfrm>
            <a:off x="523755" y="5188374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0" name="Ellipse 289"/>
          <p:cNvSpPr/>
          <p:nvPr/>
        </p:nvSpPr>
        <p:spPr>
          <a:xfrm>
            <a:off x="315688" y="5188374"/>
            <a:ext cx="13898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4" name="ZoneTexte 293"/>
          <p:cNvSpPr txBox="1"/>
          <p:nvPr/>
        </p:nvSpPr>
        <p:spPr>
          <a:xfrm>
            <a:off x="632009" y="3175555"/>
            <a:ext cx="545342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/>
              <a:t>30 kV</a:t>
            </a:r>
          </a:p>
          <a:p>
            <a:pPr algn="l"/>
            <a:r>
              <a:rPr lang="fr-FR" sz="1050" dirty="0"/>
              <a:t>100 </a:t>
            </a:r>
            <a:r>
              <a:rPr lang="fr-FR" sz="1050" dirty="0" smtClean="0"/>
              <a:t>A</a:t>
            </a:r>
            <a:endParaRPr lang="fr-FR" sz="1050" dirty="0"/>
          </a:p>
        </p:txBody>
      </p:sp>
      <p:sp>
        <p:nvSpPr>
          <p:cNvPr id="298" name="ZoneTexte 297"/>
          <p:cNvSpPr txBox="1"/>
          <p:nvPr/>
        </p:nvSpPr>
        <p:spPr>
          <a:xfrm>
            <a:off x="6134630" y="5840269"/>
            <a:ext cx="18710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dirty="0" smtClean="0"/>
              <a:t>1 post-accélérateur 1,3 GHz</a:t>
            </a:r>
            <a:endParaRPr lang="fr-FR" sz="1050" dirty="0"/>
          </a:p>
        </p:txBody>
      </p:sp>
      <p:cxnSp>
        <p:nvCxnSpPr>
          <p:cNvPr id="300" name="Connecteur droit avec flèche 299"/>
          <p:cNvCxnSpPr/>
          <p:nvPr/>
        </p:nvCxnSpPr>
        <p:spPr>
          <a:xfrm flipV="1">
            <a:off x="6236790" y="2567575"/>
            <a:ext cx="0" cy="98645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7" name="Groupe 316"/>
          <p:cNvGrpSpPr/>
          <p:nvPr/>
        </p:nvGrpSpPr>
        <p:grpSpPr>
          <a:xfrm>
            <a:off x="5540398" y="3151474"/>
            <a:ext cx="623039" cy="141842"/>
            <a:chOff x="2843213" y="2884062"/>
            <a:chExt cx="623039" cy="141842"/>
          </a:xfrm>
        </p:grpSpPr>
        <p:cxnSp>
          <p:nvCxnSpPr>
            <p:cNvPr id="318" name="Connecteur droit 317"/>
            <p:cNvCxnSpPr/>
            <p:nvPr/>
          </p:nvCxnSpPr>
          <p:spPr>
            <a:xfrm>
              <a:off x="2843213" y="3025904"/>
              <a:ext cx="152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cteur droit 318"/>
            <p:cNvCxnSpPr/>
            <p:nvPr/>
          </p:nvCxnSpPr>
          <p:spPr>
            <a:xfrm flipV="1">
              <a:off x="2995613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Connecteur droit 319"/>
            <p:cNvCxnSpPr/>
            <p:nvPr/>
          </p:nvCxnSpPr>
          <p:spPr>
            <a:xfrm>
              <a:off x="2995613" y="2884062"/>
              <a:ext cx="2513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cteur droit 320"/>
            <p:cNvCxnSpPr/>
            <p:nvPr/>
          </p:nvCxnSpPr>
          <p:spPr>
            <a:xfrm>
              <a:off x="3246979" y="2884062"/>
              <a:ext cx="0" cy="141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onnecteur droit 321"/>
            <p:cNvCxnSpPr/>
            <p:nvPr/>
          </p:nvCxnSpPr>
          <p:spPr>
            <a:xfrm>
              <a:off x="3246979" y="3025904"/>
              <a:ext cx="219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2" name="Ellipse 211"/>
          <p:cNvSpPr/>
          <p:nvPr/>
        </p:nvSpPr>
        <p:spPr>
          <a:xfrm>
            <a:off x="2867807" y="2201821"/>
            <a:ext cx="1321591" cy="1665176"/>
          </a:xfrm>
          <a:prstGeom prst="ellipse">
            <a:avLst/>
          </a:prstGeom>
          <a:solidFill>
            <a:srgbClr val="FF0000">
              <a:alpha val="2313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5" name="ZoneTexte 214"/>
          <p:cNvSpPr txBox="1"/>
          <p:nvPr/>
        </p:nvSpPr>
        <p:spPr>
          <a:xfrm>
            <a:off x="2800174" y="1802012"/>
            <a:ext cx="14414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Jouvence 1</a:t>
            </a:r>
          </a:p>
        </p:txBody>
      </p:sp>
      <p:pic>
        <p:nvPicPr>
          <p:cNvPr id="21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4551" y="3126021"/>
            <a:ext cx="21050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3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Modernisation des systèmes RF de l’accélérateur ELSA au CEA DAM</a:t>
            </a:r>
          </a:p>
        </p:txBody>
      </p:sp>
    </p:spTree>
    <p:extLst>
      <p:ext uri="{BB962C8B-B14F-4D97-AF65-F5344CB8AC3E}">
        <p14:creationId xmlns:p14="http://schemas.microsoft.com/office/powerpoint/2010/main" val="14263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"/>
    </mc:Choice>
    <mc:Fallback xmlns="">
      <p:transition spd="slow" advTm="21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-PPT Version Fev 2023.pptx" id="{DBA2A8EC-C771-4BD9-A35D-65ECE17F3E44}" vid="{D1E9F65D-47B6-4172-A0BD-A51D0A881FD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Français (France)</Language>
    <TypologyTaxHTField0 xmlns="582fa2ad-bcfb-4c30-8490-7bbd511b1880">
      <Terms xmlns="http://schemas.microsoft.com/office/infopath/2007/PartnerControls"/>
    </TypologyTaxHTField0>
    <PublicTaxHTField0 xmlns="582fa2ad-bcfb-4c30-8490-7bbd511b1880">
      <Terms xmlns="http://schemas.microsoft.com/office/infopath/2007/PartnerControls"/>
    </PublicTaxHTField0>
    <Summary xmlns="582fa2ad-bcfb-4c30-8490-7bbd511b1880" xsi:nil="true"/>
    <ManualDate xmlns="582fa2ad-bcfb-4c30-8490-7bbd511b1880" xsi:nil="true"/>
    <TaxKeywordTaxHTField xmlns="151dffeb-2989-4a61-aef8-844a993007f8">
      <Terms xmlns="http://schemas.microsoft.com/office/infopath/2007/PartnerControls"/>
    </TaxKeywordTaxHTField>
    <ThumbnailImageUrl xmlns="582fa2ad-bcfb-4c30-8490-7bbd511b1880" xsi:nil="true"/>
    <TaxCatchAll xmlns="151dffeb-2989-4a61-aef8-844a993007f8"/>
    <ThumbnailImage xmlns="582fa2ad-bcfb-4c30-8490-7bbd511b1880" xsi:nil="true"/>
    <OrganisationTaxHTField0 xmlns="582fa2ad-bcfb-4c30-8490-7bbd511b1880">
      <Terms xmlns="http://schemas.microsoft.com/office/infopath/2007/PartnerControls"/>
    </OrganisationTaxHTField0>
    <BigPictureUrl xmlns="582fa2ad-bcfb-4c30-8490-7bbd511b1880" xsi:nil="true"/>
    <BigPicture xmlns="582fa2ad-bcfb-4c30-8490-7bbd511b1880" xsi:nil="true"/>
    <BackwardLinks xmlns="582fa2ad-bcfb-4c30-8490-7bbd511b1880">2</BackwardLinks>
    <ThematicsTaxHTField0 xmlns="582fa2ad-bcfb-4c30-8490-7bbd511b1880">
      <Terms xmlns="http://schemas.microsoft.com/office/infopath/2007/PartnerControls"/>
    </ThematicsTaxHTField0>
    <CenterAndUnitTaxHTField0 xmlns="582fa2ad-bcfb-4c30-8490-7bbd511b1880">
      <Terms xmlns="http://schemas.microsoft.com/office/infopath/2007/PartnerControls"/>
    </CenterAndUnitTaxHTField0>
    <DisplayedDate xmlns="582fa2ad-bcfb-4c30-8490-7bbd511b1880">2023-01-25T10:00:27+00:00</DisplayedDat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Office document_ItemAdded</Name>
    <Synchronization>Synchronous</Synchronization>
    <Type>10001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  <Receiver>
    <Name>Office document_ItemUpdated</Name>
    <Synchronization>Synchronous</Synchronization>
    <Type>10002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 bureautique" ma:contentTypeID="0x0101009AC65FE4C57B4241B7BB126C82049321006502EDEDC0136B40BE1694CA6DFB09E5" ma:contentTypeVersion="20" ma:contentTypeDescription="Crée un document." ma:contentTypeScope="" ma:versionID="f1b05a092d0904e6962f83cebf818255">
  <xsd:schema xmlns:xsd="http://www.w3.org/2001/XMLSchema" xmlns:xs="http://www.w3.org/2001/XMLSchema" xmlns:p="http://schemas.microsoft.com/office/2006/metadata/properties" xmlns:ns1="http://schemas.microsoft.com/sharepoint/v3" xmlns:ns2="582fa2ad-bcfb-4c30-8490-7bbd511b1880" xmlns:ns3="151dffeb-2989-4a61-aef8-844a993007f8" targetNamespace="http://schemas.microsoft.com/office/2006/metadata/properties" ma:root="true" ma:fieldsID="7c3819e88b0869059371fc3b24198fff" ns1:_="" ns2:_="" ns3:_="">
    <xsd:import namespace="http://schemas.microsoft.com/sharepoint/v3"/>
    <xsd:import namespace="582fa2ad-bcfb-4c30-8490-7bbd511b1880"/>
    <xsd:import namespace="151dffeb-2989-4a61-aef8-844a993007f8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BackwardLinks" minOccurs="0"/>
                <xsd:element ref="ns2:ThematicsTaxHTField0" minOccurs="0"/>
                <xsd:element ref="ns3:TaxCatchAll" minOccurs="0"/>
                <xsd:element ref="ns3:TaxCatchAllLabel" minOccurs="0"/>
                <xsd:element ref="ns2:CenterAndUnitTaxHTField0" minOccurs="0"/>
                <xsd:element ref="ns3:TaxKeywordTaxHTField" minOccurs="0"/>
                <xsd:element ref="ns2:TypologyTaxHTField0" minOccurs="0"/>
                <xsd:element ref="ns2:OrganisationTaxHTField0" minOccurs="0"/>
                <xsd:element ref="ns2:PublicTaxHTField0" minOccurs="0"/>
                <xsd:element ref="ns2:Summary" minOccurs="0"/>
                <xsd:element ref="ns2:ThumbnailImage" minOccurs="0"/>
                <xsd:element ref="ns2:ThumbnailImageUrl" minOccurs="0"/>
                <xsd:element ref="ns2:BigPicture" minOccurs="0"/>
                <xsd:element ref="ns2:BigPictureUrl" minOccurs="0"/>
                <xsd:element ref="ns2:ManualDate" minOccurs="0"/>
                <xsd:element ref="ns2:Display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e" ma:default="Français (France)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R.A.S. de Hong Kong)"/>
              <xsd:enumeration value="Chinois (République populaire de 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2ad-bcfb-4c30-8490-7bbd511b1880" elementFormDefault="qualified">
    <xsd:import namespace="http://schemas.microsoft.com/office/2006/documentManagement/types"/>
    <xsd:import namespace="http://schemas.microsoft.com/office/infopath/2007/PartnerControls"/>
    <xsd:element name="BackwardLinks" ma:index="6" nillable="true" ma:displayName="Liens entrants" ma:internalName="BackwardLinks" ma:readOnly="false">
      <xsd:simpleType>
        <xsd:restriction base="dms:Text"/>
      </xsd:simpleType>
    </xsd:element>
    <xsd:element name="ThematicsTaxHTField0" ma:index="8" nillable="true" ma:taxonomy="true" ma:internalName="ThematicsTaxHTField0" ma:taxonomyFieldName="Thematics" ma:displayName="Thématiques" ma:fieldId="{c4af68e9-307a-4318-8504-f93285936fc7}" ma:taxonomyMulti="true" ma:sspId="a6e70cbb-a60f-4600-a53f-b7ff8cffd0af" ma:termSetId="a10a44d9-d1f6-48e5-bb68-cccd1ea072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12" nillable="true" ma:taxonomy="true" ma:internalName="CenterAndUnitTaxHTField0" ma:taxonomyFieldName="CenterAndUnit" ma:displayName="Centre et unité" ma:fieldId="{facf9d3d-8cf6-4fab-8f4b-dfbbe29f3a4b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pologyTaxHTField0" ma:index="18" nillable="true" ma:taxonomy="true" ma:internalName="TypologyTaxHTField0" ma:taxonomyFieldName="Typology" ma:displayName="Type de contenu" ma:readOnly="false" ma:default="" ma:fieldId="{fca8d298-920d-4815-a20b-c1a36091f1f7}" ma:taxonomyMulti="true" ma:sspId="a6e70cbb-a60f-4600-a53f-b7ff8cffd0af" ma:termSetId="092849f7-9260-4df9-99c4-635fefe8f6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TaxHTField0" ma:index="20" nillable="true" ma:taxonomy="true" ma:internalName="OrganisationTaxHTField0" ma:taxonomyFieldName="Organisation" ma:displayName="Organisation" ma:readOnly="false" ma:fieldId="{dacc8977-bae2-4cdb-ba56-0a020a4af99a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TaxHTField0" ma:index="22" nillable="true" ma:taxonomy="true" ma:internalName="PublicTaxHTField0" ma:taxonomyFieldName="Public" ma:displayName="Public" ma:readOnly="false" ma:fieldId="{7196c7f4-9f00-45cf-9674-ae6fd7f8c9dc}" ma:taxonomyMulti="true" ma:sspId="a6e70cbb-a60f-4600-a53f-b7ff8cffd0af" ma:termSetId="d1bb7582-47f0-4b95-a8a0-54d382c043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ummary" ma:index="24" nillable="true" ma:displayName="Résumé" ma:internalName="Summary" ma:readOnly="false">
      <xsd:simpleType>
        <xsd:restriction base="dms:Note">
          <xsd:maxLength value="255"/>
        </xsd:restriction>
      </xsd:simpleType>
    </xsd:element>
    <xsd:element name="ThumbnailImage" ma:index="25" nillable="true" ma:displayName="Image poster" ma:internalName="ThumbnailImage" ma:readOnly="false">
      <xsd:simpleType>
        <xsd:restriction base="dms:Unknown"/>
      </xsd:simpleType>
    </xsd:element>
    <xsd:element name="ThumbnailImageUrl" ma:index="26" nillable="true" ma:displayName="ThumbnailImageUrl" ma:hidden="true" ma:internalName="ThumbnailImageUrl" ma:readOnly="false" ma:showField="FALSE">
      <xsd:simpleType>
        <xsd:restriction base="dms:Text"/>
      </xsd:simpleType>
    </xsd:element>
    <xsd:element name="BigPicture" ma:index="27" nillable="true" ma:displayName="Grande image" ma:internalName="BigPicture" ma:readOnly="false">
      <xsd:simpleType>
        <xsd:restriction base="dms:Unknown"/>
      </xsd:simpleType>
    </xsd:element>
    <xsd:element name="BigPictureUrl" ma:index="28" nillable="true" ma:displayName="BigPictureUrl" ma:hidden="true" ma:internalName="BigPictureUrl" ma:readOnly="false" ma:showField="FALSE">
      <xsd:simpleType>
        <xsd:restriction base="dms:Text"/>
      </xsd:simpleType>
    </xsd:element>
    <xsd:element name="ManualDate" ma:index="29" nillable="true" ma:displayName="Date manuelle" ma:format="DateTime" ma:LCID="1036" ma:internalName="ManualDate" ma:readOnly="false">
      <xsd:simpleType>
        <xsd:restriction base="dms:DateTime"/>
      </xsd:simpleType>
    </xsd:element>
    <xsd:element name="DisplayedDate" ma:index="30" nillable="true" ma:displayName="Date affichée" ma:format="DateTime" ma:LCID="1036" ma:internalName="Displayed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dffeb-2989-4a61-aef8-844a993007f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3ac70b-b933-4e26-b91d-fb6c0c0cea2a}" ma:internalName="TaxCatchAll" ma:showField="CatchAllData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3ac70b-b933-4e26-b91d-fb6c0c0cea2a}" ma:internalName="TaxCatchAllLabel" ma:readOnly="true" ma:showField="CatchAllDataLabel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Mots clés d’entreprise" ma:fieldId="{23f27201-bee3-471e-b2e7-b64fd8b7ca38}" ma:taxonomyMulti="true" ma:sspId="a6e70cbb-a60f-4600-a53f-b7ff8cffd0a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5003DA-E900-47F2-BA91-7AD870D471EB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82fa2ad-bcfb-4c30-8490-7bbd511b1880"/>
    <ds:schemaRef ds:uri="http://schemas.microsoft.com/sharepoint/v3"/>
    <ds:schemaRef ds:uri="http://purl.org/dc/terms/"/>
    <ds:schemaRef ds:uri="http://schemas.openxmlformats.org/package/2006/metadata/core-properties"/>
    <ds:schemaRef ds:uri="151dffeb-2989-4a61-aef8-844a993007f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F971FD6-17CC-4F23-9DB3-D1FB3A6D1E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C6F6A1-DBB8-49CB-9A01-6DDECDCC9EE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76654F01-D451-414A-9EDC-9425484D29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fa2ad-bcfb-4c30-8490-7bbd511b1880"/>
    <ds:schemaRef ds:uri="151dffeb-2989-4a61-aef8-844a99300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14602</TotalTime>
  <Words>2821</Words>
  <Application>Microsoft Office PowerPoint</Application>
  <PresentationFormat>Grand écran</PresentationFormat>
  <Paragraphs>686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1" baseType="lpstr">
      <vt:lpstr>Arial</vt:lpstr>
      <vt:lpstr>Arial Black</vt:lpstr>
      <vt:lpstr>Calibri</vt:lpstr>
      <vt:lpstr>Cambria Math</vt:lpstr>
      <vt:lpstr>Times New Roman</vt:lpstr>
      <vt:lpstr>Wingdings</vt:lpstr>
      <vt:lpstr>1_Thème Office</vt:lpstr>
      <vt:lpstr>Modernisation des systèmes RF de l’accélérateur ELSA au CEA DAM</vt:lpstr>
      <vt:lpstr>Table des matières</vt:lpstr>
      <vt:lpstr>Introduction</vt:lpstr>
      <vt:lpstr>ELSA : accélérateur linéaire d’électrons RF</vt:lpstr>
      <vt:lpstr>Les caractéristiques de l’accélérateur ELSA</vt:lpstr>
      <vt:lpstr>Le système radiofréquence d’ELSA</vt:lpstr>
      <vt:lpstr>Le système RF d’ELSA anciennement</vt:lpstr>
      <vt:lpstr>Le système RF d’ELSA anciennement</vt:lpstr>
      <vt:lpstr>Le système RF d’ELSA : jouvence 1</vt:lpstr>
      <vt:lpstr>Le système RF d’ELSA : jouvence 2</vt:lpstr>
      <vt:lpstr>La jouvence 1 : modulateur 433 MHz</vt:lpstr>
      <vt:lpstr>Cahier des charges du modulateur 433 MHz</vt:lpstr>
      <vt:lpstr>Architecture de type modulateur de Marx </vt:lpstr>
      <vt:lpstr>Démontage de l’ancien modulateur</vt:lpstr>
      <vt:lpstr>Intégration du nouveau modulateur</vt:lpstr>
      <vt:lpstr>Essais &amp; retours d’expérience</vt:lpstr>
      <vt:lpstr>La jouvence 2 : amplificateur 144 MHz</vt:lpstr>
      <vt:lpstr>Cahier des charges de l’amplificateur 144 MHz</vt:lpstr>
      <vt:lpstr>Amplificateur à état solide</vt:lpstr>
      <vt:lpstr>Démontage de l’ancien amplificateur</vt:lpstr>
      <vt:lpstr>Intégration du nouvel amplificateur</vt:lpstr>
      <vt:lpstr>Essais &amp; retours d’expérience</vt:lpstr>
      <vt:lpstr>Linéariseur à 1,3 GHz pour la compression d’impulsion</vt:lpstr>
      <vt:lpstr>LINCS : Linac INverse Compton Source d’ELSA</vt:lpstr>
      <vt:lpstr>Compresseur magnétique double alpha</vt:lpstr>
      <vt:lpstr>Compression et champ accélérateur</vt:lpstr>
      <vt:lpstr>Linéarisation du champ accélérateur</vt:lpstr>
      <vt:lpstr>Mise en service de la cavité linéariseur</vt:lpstr>
      <vt:lpstr>Mesure de la compression d’impulsion</vt:lpstr>
      <vt:lpstr>Conclusion &amp; perspectives</vt:lpstr>
      <vt:lpstr>Conclusion</vt:lpstr>
      <vt:lpstr>Nouveau système RF à 1,3 GHz </vt:lpstr>
      <vt:lpstr>Remerciements à l’équipe d’ELSA:  Anne-Sophie CHAUCHAT Julien HOUZET Vincent JACOB Vincent LE FLANCHEC Abel PIRES Rudolf ROSCH </vt:lpstr>
      <vt:lpstr>Merci de votre attention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HARTMANN Marion</dc:creator>
  <cp:lastModifiedBy>COLLET Martin 611013</cp:lastModifiedBy>
  <cp:revision>1003</cp:revision>
  <cp:lastPrinted>2024-05-21T14:45:46Z</cp:lastPrinted>
  <dcterms:created xsi:type="dcterms:W3CDTF">2023-01-13T15:17:34Z</dcterms:created>
  <dcterms:modified xsi:type="dcterms:W3CDTF">2025-10-07T15:53:53Z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a37037a8-77af-4b2b-8e8f-4deae30d0422</vt:lpwstr>
  </property>
  <property fmtid="{D5CDD505-2E9C-101B-9397-08002B2CF9AE}" pid="6" name="I2ISITECODE">
    <vt:lpwstr/>
  </property>
</Properties>
</file>