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2" r:id="rId14"/>
    <p:sldId id="271" r:id="rId15"/>
    <p:sldId id="274" r:id="rId16"/>
    <p:sldId id="273" r:id="rId17"/>
    <p:sldId id="275" r:id="rId18"/>
    <p:sldId id="281" r:id="rId19"/>
    <p:sldId id="277" r:id="rId20"/>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5" autoAdjust="0"/>
    <p:restoredTop sz="94760"/>
  </p:normalViewPr>
  <p:slideViewPr>
    <p:cSldViewPr snapToGrid="0">
      <p:cViewPr varScale="1">
        <p:scale>
          <a:sx n="80" d="100"/>
          <a:sy n="80" d="100"/>
        </p:scale>
        <p:origin x="8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CALCULS\Tests\Calul_transit_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19071026649084E-2"/>
          <c:y val="4.2333333333333334E-2"/>
          <c:w val="0.84342654289144581"/>
          <c:h val="0.9188611111111111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Feuil3!$A$2:$A$182</c:f>
              <c:numCache>
                <c:formatCode>General</c:formatCode>
                <c:ptCount val="18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numCache>
            </c:numRef>
          </c:xVal>
          <c:yVal>
            <c:numRef>
              <c:f>Feuil3!$B$2:$B$182</c:f>
              <c:numCache>
                <c:formatCode>General</c:formatCode>
                <c:ptCount val="181"/>
                <c:pt idx="0">
                  <c:v>0</c:v>
                </c:pt>
                <c:pt idx="1">
                  <c:v>3.4899496702500969E-2</c:v>
                </c:pt>
                <c:pt idx="2">
                  <c:v>6.9756473744125302E-2</c:v>
                </c:pt>
                <c:pt idx="3">
                  <c:v>0.10452846326765346</c:v>
                </c:pt>
                <c:pt idx="4">
                  <c:v>0.13917310096006544</c:v>
                </c:pt>
                <c:pt idx="5">
                  <c:v>0.17364817766693033</c:v>
                </c:pt>
                <c:pt idx="6">
                  <c:v>0.20791169081775931</c:v>
                </c:pt>
                <c:pt idx="7">
                  <c:v>0.24192189559966773</c:v>
                </c:pt>
                <c:pt idx="8">
                  <c:v>0.27563735581699916</c:v>
                </c:pt>
                <c:pt idx="9">
                  <c:v>0.3090169943749474</c:v>
                </c:pt>
                <c:pt idx="10">
                  <c:v>0.34202014332566871</c:v>
                </c:pt>
                <c:pt idx="11">
                  <c:v>0.37460659341591201</c:v>
                </c:pt>
                <c:pt idx="12">
                  <c:v>0.40673664307580015</c:v>
                </c:pt>
                <c:pt idx="13">
                  <c:v>0.4383711467890774</c:v>
                </c:pt>
                <c:pt idx="14">
                  <c:v>0.46947156278589081</c:v>
                </c:pt>
                <c:pt idx="15">
                  <c:v>0.49999999999999994</c:v>
                </c:pt>
                <c:pt idx="16">
                  <c:v>0.5299192642332049</c:v>
                </c:pt>
                <c:pt idx="17">
                  <c:v>0.55919290347074679</c:v>
                </c:pt>
                <c:pt idx="18">
                  <c:v>0.58778525229247314</c:v>
                </c:pt>
                <c:pt idx="19">
                  <c:v>0.61566147532565829</c:v>
                </c:pt>
                <c:pt idx="20">
                  <c:v>0.64278760968653925</c:v>
                </c:pt>
                <c:pt idx="21">
                  <c:v>0.66913060635885824</c:v>
                </c:pt>
                <c:pt idx="22">
                  <c:v>0.69465837045899725</c:v>
                </c:pt>
                <c:pt idx="23">
                  <c:v>0.71933980033865108</c:v>
                </c:pt>
                <c:pt idx="24">
                  <c:v>0.74314482547739413</c:v>
                </c:pt>
                <c:pt idx="25">
                  <c:v>0.76604444311897801</c:v>
                </c:pt>
                <c:pt idx="26">
                  <c:v>0.7880107536067219</c:v>
                </c:pt>
                <c:pt idx="27">
                  <c:v>0.80901699437494745</c:v>
                </c:pt>
                <c:pt idx="28">
                  <c:v>0.82903757255504174</c:v>
                </c:pt>
                <c:pt idx="29">
                  <c:v>0.84804809615642596</c:v>
                </c:pt>
                <c:pt idx="30">
                  <c:v>0.8660254037844386</c:v>
                </c:pt>
                <c:pt idx="31">
                  <c:v>0.88294759285892688</c:v>
                </c:pt>
                <c:pt idx="32">
                  <c:v>0.89879404629916704</c:v>
                </c:pt>
                <c:pt idx="33">
                  <c:v>0.91354545764260087</c:v>
                </c:pt>
                <c:pt idx="34">
                  <c:v>0.92718385456678731</c:v>
                </c:pt>
                <c:pt idx="35">
                  <c:v>0.93969262078590832</c:v>
                </c:pt>
                <c:pt idx="36">
                  <c:v>0.95105651629515353</c:v>
                </c:pt>
                <c:pt idx="37">
                  <c:v>0.96126169593831889</c:v>
                </c:pt>
                <c:pt idx="38">
                  <c:v>0.97029572627599647</c:v>
                </c:pt>
                <c:pt idx="39">
                  <c:v>0.97814760073380569</c:v>
                </c:pt>
                <c:pt idx="40">
                  <c:v>0.98480775301220802</c:v>
                </c:pt>
                <c:pt idx="41">
                  <c:v>0.99026806874157036</c:v>
                </c:pt>
                <c:pt idx="42">
                  <c:v>0.99452189536827329</c:v>
                </c:pt>
                <c:pt idx="43">
                  <c:v>0.9975640502598242</c:v>
                </c:pt>
                <c:pt idx="44">
                  <c:v>0.99939082701909576</c:v>
                </c:pt>
                <c:pt idx="45">
                  <c:v>1</c:v>
                </c:pt>
                <c:pt idx="46">
                  <c:v>0.99939082701909576</c:v>
                </c:pt>
                <c:pt idx="47">
                  <c:v>0.9975640502598242</c:v>
                </c:pt>
                <c:pt idx="48">
                  <c:v>0.9945218953682734</c:v>
                </c:pt>
                <c:pt idx="49">
                  <c:v>0.99026806874157036</c:v>
                </c:pt>
                <c:pt idx="50">
                  <c:v>0.98480775301220802</c:v>
                </c:pt>
                <c:pt idx="51">
                  <c:v>0.97814760073380569</c:v>
                </c:pt>
                <c:pt idx="52">
                  <c:v>0.97029572627599647</c:v>
                </c:pt>
                <c:pt idx="53">
                  <c:v>0.96126169593831889</c:v>
                </c:pt>
                <c:pt idx="54">
                  <c:v>0.95105651629515364</c:v>
                </c:pt>
                <c:pt idx="55">
                  <c:v>0.93969262078590843</c:v>
                </c:pt>
                <c:pt idx="56">
                  <c:v>0.92718385456678742</c:v>
                </c:pt>
                <c:pt idx="57">
                  <c:v>0.91354545764260098</c:v>
                </c:pt>
                <c:pt idx="58">
                  <c:v>0.89879404629916693</c:v>
                </c:pt>
                <c:pt idx="59">
                  <c:v>0.8829475928589271</c:v>
                </c:pt>
                <c:pt idx="60">
                  <c:v>0.86602540378443871</c:v>
                </c:pt>
                <c:pt idx="61">
                  <c:v>0.84804809615642607</c:v>
                </c:pt>
                <c:pt idx="62">
                  <c:v>0.82903757255504174</c:v>
                </c:pt>
                <c:pt idx="63">
                  <c:v>0.80901699437494745</c:v>
                </c:pt>
                <c:pt idx="64">
                  <c:v>0.78801075360672201</c:v>
                </c:pt>
                <c:pt idx="65">
                  <c:v>0.76604444311897801</c:v>
                </c:pt>
                <c:pt idx="66">
                  <c:v>0.74314482547739447</c:v>
                </c:pt>
                <c:pt idx="67">
                  <c:v>0.71933980033865108</c:v>
                </c:pt>
                <c:pt idx="68">
                  <c:v>0.69465837045899748</c:v>
                </c:pt>
                <c:pt idx="69">
                  <c:v>0.66913060635885802</c:v>
                </c:pt>
                <c:pt idx="70">
                  <c:v>0.64278760968653947</c:v>
                </c:pt>
                <c:pt idx="71">
                  <c:v>0.6156614753256584</c:v>
                </c:pt>
                <c:pt idx="72">
                  <c:v>0.58778525229247325</c:v>
                </c:pt>
                <c:pt idx="73">
                  <c:v>0.5591929034707469</c:v>
                </c:pt>
                <c:pt idx="74">
                  <c:v>0.5299192642332049</c:v>
                </c:pt>
                <c:pt idx="75">
                  <c:v>0.49999999999999994</c:v>
                </c:pt>
                <c:pt idx="76">
                  <c:v>0.46947156278589069</c:v>
                </c:pt>
                <c:pt idx="77">
                  <c:v>0.43837114678907768</c:v>
                </c:pt>
                <c:pt idx="78">
                  <c:v>0.40673664307580004</c:v>
                </c:pt>
                <c:pt idx="79">
                  <c:v>0.37460659341591224</c:v>
                </c:pt>
                <c:pt idx="80">
                  <c:v>0.34202014332566888</c:v>
                </c:pt>
                <c:pt idx="81">
                  <c:v>0.30901699437494751</c:v>
                </c:pt>
                <c:pt idx="82">
                  <c:v>0.27563735581699922</c:v>
                </c:pt>
                <c:pt idx="83">
                  <c:v>0.24192189559966773</c:v>
                </c:pt>
                <c:pt idx="84">
                  <c:v>0.20791169081775931</c:v>
                </c:pt>
                <c:pt idx="85">
                  <c:v>0.17364817766693069</c:v>
                </c:pt>
                <c:pt idx="86">
                  <c:v>0.13917310096006533</c:v>
                </c:pt>
                <c:pt idx="87">
                  <c:v>0.10452846326765373</c:v>
                </c:pt>
                <c:pt idx="88">
                  <c:v>6.9756473744125524E-2</c:v>
                </c:pt>
                <c:pt idx="89">
                  <c:v>3.4899496702501143E-2</c:v>
                </c:pt>
                <c:pt idx="90">
                  <c:v>1.22514845490862E-16</c:v>
                </c:pt>
                <c:pt idx="91">
                  <c:v>-3.48994967025009E-2</c:v>
                </c:pt>
                <c:pt idx="92">
                  <c:v>-6.9756473744124831E-2</c:v>
                </c:pt>
                <c:pt idx="93">
                  <c:v>-0.1045284632676535</c:v>
                </c:pt>
                <c:pt idx="94">
                  <c:v>-0.13917310096006552</c:v>
                </c:pt>
                <c:pt idx="95">
                  <c:v>-0.17364817766693047</c:v>
                </c:pt>
                <c:pt idx="96">
                  <c:v>-0.20791169081775907</c:v>
                </c:pt>
                <c:pt idx="97">
                  <c:v>-0.24192189559966751</c:v>
                </c:pt>
                <c:pt idx="98">
                  <c:v>-0.27563735581699861</c:v>
                </c:pt>
                <c:pt idx="99">
                  <c:v>-0.30901699437494773</c:v>
                </c:pt>
                <c:pt idx="100">
                  <c:v>-0.34202014332566866</c:v>
                </c:pt>
                <c:pt idx="101">
                  <c:v>-0.37460659341591201</c:v>
                </c:pt>
                <c:pt idx="102">
                  <c:v>-0.40673664307579982</c:v>
                </c:pt>
                <c:pt idx="103">
                  <c:v>-0.43837114678907707</c:v>
                </c:pt>
                <c:pt idx="104">
                  <c:v>-0.46947156278589047</c:v>
                </c:pt>
                <c:pt idx="105">
                  <c:v>-0.50000000000000011</c:v>
                </c:pt>
                <c:pt idx="106">
                  <c:v>-0.52991926423320479</c:v>
                </c:pt>
                <c:pt idx="107">
                  <c:v>-0.55919290347074668</c:v>
                </c:pt>
                <c:pt idx="108">
                  <c:v>-0.58778525229247303</c:v>
                </c:pt>
                <c:pt idx="109">
                  <c:v>-0.61566147532565785</c:v>
                </c:pt>
                <c:pt idx="110">
                  <c:v>-0.64278760968653925</c:v>
                </c:pt>
                <c:pt idx="111">
                  <c:v>-0.66913060635885824</c:v>
                </c:pt>
                <c:pt idx="112">
                  <c:v>-0.69465837045899737</c:v>
                </c:pt>
                <c:pt idx="113">
                  <c:v>-0.71933980033865086</c:v>
                </c:pt>
                <c:pt idx="114">
                  <c:v>-0.74314482547739402</c:v>
                </c:pt>
                <c:pt idx="115">
                  <c:v>-0.7660444431189779</c:v>
                </c:pt>
                <c:pt idx="116">
                  <c:v>-0.78801075360672213</c:v>
                </c:pt>
                <c:pt idx="117">
                  <c:v>-0.80901699437494734</c:v>
                </c:pt>
                <c:pt idx="118">
                  <c:v>-0.8290375725550414</c:v>
                </c:pt>
                <c:pt idx="119">
                  <c:v>-0.84804809615642596</c:v>
                </c:pt>
                <c:pt idx="120">
                  <c:v>-0.86602540378443837</c:v>
                </c:pt>
                <c:pt idx="121">
                  <c:v>-0.88294759285892699</c:v>
                </c:pt>
                <c:pt idx="122">
                  <c:v>-0.89879404629916682</c:v>
                </c:pt>
                <c:pt idx="123">
                  <c:v>-0.91354545764260098</c:v>
                </c:pt>
                <c:pt idx="124">
                  <c:v>-0.92718385456678731</c:v>
                </c:pt>
                <c:pt idx="125">
                  <c:v>-0.93969262078590821</c:v>
                </c:pt>
                <c:pt idx="126">
                  <c:v>-0.95105651629515353</c:v>
                </c:pt>
                <c:pt idx="127">
                  <c:v>-0.96126169593831901</c:v>
                </c:pt>
                <c:pt idx="128">
                  <c:v>-0.97029572627599647</c:v>
                </c:pt>
                <c:pt idx="129">
                  <c:v>-0.97814760073380558</c:v>
                </c:pt>
                <c:pt idx="130">
                  <c:v>-0.98480775301220802</c:v>
                </c:pt>
                <c:pt idx="131">
                  <c:v>-0.99026806874157025</c:v>
                </c:pt>
                <c:pt idx="132">
                  <c:v>-0.99452189536827329</c:v>
                </c:pt>
                <c:pt idx="133">
                  <c:v>-0.9975640502598242</c:v>
                </c:pt>
                <c:pt idx="134">
                  <c:v>-0.99939082701909576</c:v>
                </c:pt>
                <c:pt idx="135">
                  <c:v>-1</c:v>
                </c:pt>
                <c:pt idx="136">
                  <c:v>-0.99939082701909576</c:v>
                </c:pt>
                <c:pt idx="137">
                  <c:v>-0.99756405025982431</c:v>
                </c:pt>
                <c:pt idx="138">
                  <c:v>-0.99452189536827329</c:v>
                </c:pt>
                <c:pt idx="139">
                  <c:v>-0.99026806874157036</c:v>
                </c:pt>
                <c:pt idx="140">
                  <c:v>-0.98480775301220813</c:v>
                </c:pt>
                <c:pt idx="141">
                  <c:v>-0.97814760073380558</c:v>
                </c:pt>
                <c:pt idx="142">
                  <c:v>-0.97029572627599658</c:v>
                </c:pt>
                <c:pt idx="143">
                  <c:v>-0.96126169593831901</c:v>
                </c:pt>
                <c:pt idx="144">
                  <c:v>-0.95105651629515364</c:v>
                </c:pt>
                <c:pt idx="145">
                  <c:v>-0.93969262078590832</c:v>
                </c:pt>
                <c:pt idx="146">
                  <c:v>-0.92718385456678742</c:v>
                </c:pt>
                <c:pt idx="147">
                  <c:v>-0.91354545764260109</c:v>
                </c:pt>
                <c:pt idx="148">
                  <c:v>-0.89879404629916704</c:v>
                </c:pt>
                <c:pt idx="149">
                  <c:v>-0.8829475928589271</c:v>
                </c:pt>
                <c:pt idx="150">
                  <c:v>-0.8660254037844386</c:v>
                </c:pt>
                <c:pt idx="151">
                  <c:v>-0.84804809615642618</c:v>
                </c:pt>
                <c:pt idx="152">
                  <c:v>-0.82903757255504162</c:v>
                </c:pt>
                <c:pt idx="153">
                  <c:v>-0.80901699437494756</c:v>
                </c:pt>
                <c:pt idx="154">
                  <c:v>-0.78801075360672235</c:v>
                </c:pt>
                <c:pt idx="155">
                  <c:v>-0.76604444311897812</c:v>
                </c:pt>
                <c:pt idx="156">
                  <c:v>-0.74314482547739402</c:v>
                </c:pt>
                <c:pt idx="157">
                  <c:v>-0.71933980033865119</c:v>
                </c:pt>
                <c:pt idx="158">
                  <c:v>-0.69465837045899759</c:v>
                </c:pt>
                <c:pt idx="159">
                  <c:v>-0.66913060635885879</c:v>
                </c:pt>
                <c:pt idx="160">
                  <c:v>-0.64278760968653958</c:v>
                </c:pt>
                <c:pt idx="161">
                  <c:v>-0.61566147532565818</c:v>
                </c:pt>
                <c:pt idx="162">
                  <c:v>-0.58778525229247336</c:v>
                </c:pt>
                <c:pt idx="163">
                  <c:v>-0.55919290347074735</c:v>
                </c:pt>
                <c:pt idx="164">
                  <c:v>-0.52991926423320501</c:v>
                </c:pt>
                <c:pt idx="165">
                  <c:v>-0.50000000000000044</c:v>
                </c:pt>
                <c:pt idx="166">
                  <c:v>-0.46947156278589081</c:v>
                </c:pt>
                <c:pt idx="167">
                  <c:v>-0.43837114678907779</c:v>
                </c:pt>
                <c:pt idx="168">
                  <c:v>-0.40673664307580015</c:v>
                </c:pt>
                <c:pt idx="169">
                  <c:v>-0.37460659341591235</c:v>
                </c:pt>
                <c:pt idx="170">
                  <c:v>-0.34202014332566943</c:v>
                </c:pt>
                <c:pt idx="171">
                  <c:v>-0.30901699437494762</c:v>
                </c:pt>
                <c:pt idx="172">
                  <c:v>-0.27563735581699894</c:v>
                </c:pt>
                <c:pt idx="173">
                  <c:v>-0.24192189559966787</c:v>
                </c:pt>
                <c:pt idx="174">
                  <c:v>-0.20791169081775987</c:v>
                </c:pt>
                <c:pt idx="175">
                  <c:v>-0.17364817766693039</c:v>
                </c:pt>
                <c:pt idx="176">
                  <c:v>-0.13917310096006588</c:v>
                </c:pt>
                <c:pt idx="177">
                  <c:v>-0.1045284632676543</c:v>
                </c:pt>
                <c:pt idx="178">
                  <c:v>-6.9756473744125636E-2</c:v>
                </c:pt>
                <c:pt idx="179">
                  <c:v>-3.4899496702500823E-2</c:v>
                </c:pt>
                <c:pt idx="180">
                  <c:v>-2.45029690981724E-16</c:v>
                </c:pt>
              </c:numCache>
            </c:numRef>
          </c:yVal>
          <c:smooth val="0"/>
          <c:extLst>
            <c:ext xmlns:c16="http://schemas.microsoft.com/office/drawing/2014/chart" uri="{C3380CC4-5D6E-409C-BE32-E72D297353CC}">
              <c16:uniqueId val="{00000000-62ED-49EB-A4B1-CB270A289C0C}"/>
            </c:ext>
          </c:extLst>
        </c:ser>
        <c:dLbls>
          <c:showLegendKey val="0"/>
          <c:showVal val="0"/>
          <c:showCatName val="0"/>
          <c:showSerName val="0"/>
          <c:showPercent val="0"/>
          <c:showBubbleSize val="0"/>
        </c:dLbls>
        <c:axId val="2015402447"/>
        <c:axId val="1818330239"/>
      </c:scatterChart>
      <c:valAx>
        <c:axId val="20154024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818330239"/>
        <c:crosses val="autoZero"/>
        <c:crossBetween val="midCat"/>
      </c:valAx>
      <c:valAx>
        <c:axId val="1818330239"/>
        <c:scaling>
          <c:orientation val="minMax"/>
          <c:max val="1.2"/>
          <c:min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2015402447"/>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DD398-7284-4BBC-9C51-B81CCF811784}" type="datetimeFigureOut">
              <a:rPr lang="en-CH" smtClean="0"/>
              <a:t>10/13/2025</a:t>
            </a:fld>
            <a:endParaRPr lang="en-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6C2BC-967A-46DC-B988-86D34051057D}" type="slidenum">
              <a:rPr lang="en-CH" smtClean="0"/>
              <a:t>‹N°›</a:t>
            </a:fld>
            <a:endParaRPr lang="en-CH"/>
          </a:p>
        </p:txBody>
      </p:sp>
    </p:spTree>
    <p:extLst>
      <p:ext uri="{BB962C8B-B14F-4D97-AF65-F5344CB8AC3E}">
        <p14:creationId xmlns:p14="http://schemas.microsoft.com/office/powerpoint/2010/main" val="412763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8</a:t>
            </a:fld>
            <a:endParaRPr lang="en-CH"/>
          </a:p>
        </p:txBody>
      </p:sp>
    </p:spTree>
    <p:extLst>
      <p:ext uri="{BB962C8B-B14F-4D97-AF65-F5344CB8AC3E}">
        <p14:creationId xmlns:p14="http://schemas.microsoft.com/office/powerpoint/2010/main" val="231413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9</a:t>
            </a:fld>
            <a:endParaRPr lang="en-CH"/>
          </a:p>
        </p:txBody>
      </p:sp>
    </p:spTree>
    <p:extLst>
      <p:ext uri="{BB962C8B-B14F-4D97-AF65-F5344CB8AC3E}">
        <p14:creationId xmlns:p14="http://schemas.microsoft.com/office/powerpoint/2010/main" val="258518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11</a:t>
            </a:fld>
            <a:endParaRPr lang="en-CH"/>
          </a:p>
        </p:txBody>
      </p:sp>
    </p:spTree>
    <p:extLst>
      <p:ext uri="{BB962C8B-B14F-4D97-AF65-F5344CB8AC3E}">
        <p14:creationId xmlns:p14="http://schemas.microsoft.com/office/powerpoint/2010/main" val="180079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DUT = </a:t>
            </a:r>
            <a:r>
              <a:rPr lang="fr-FR" dirty="0" err="1"/>
              <a:t>device</a:t>
            </a:r>
            <a:r>
              <a:rPr lang="fr-FR" dirty="0"/>
              <a:t> </a:t>
            </a:r>
            <a:r>
              <a:rPr lang="fr-FR" dirty="0" err="1"/>
              <a:t>under</a:t>
            </a:r>
            <a:r>
              <a:rPr lang="fr-FR" dirty="0"/>
              <a:t> test</a:t>
            </a:r>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13</a:t>
            </a:fld>
            <a:endParaRPr lang="en-CH"/>
          </a:p>
        </p:txBody>
      </p:sp>
    </p:spTree>
    <p:extLst>
      <p:ext uri="{BB962C8B-B14F-4D97-AF65-F5344CB8AC3E}">
        <p14:creationId xmlns:p14="http://schemas.microsoft.com/office/powerpoint/2010/main" val="2838323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16</a:t>
            </a:fld>
            <a:endParaRPr lang="en-CH"/>
          </a:p>
        </p:txBody>
      </p:sp>
    </p:spTree>
    <p:extLst>
      <p:ext uri="{BB962C8B-B14F-4D97-AF65-F5344CB8AC3E}">
        <p14:creationId xmlns:p14="http://schemas.microsoft.com/office/powerpoint/2010/main" val="427148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B6C2BC-967A-46DC-B988-86D34051057D}" type="slidenum">
              <a:rPr lang="en-CH" smtClean="0"/>
              <a:t>17</a:t>
            </a:fld>
            <a:endParaRPr lang="en-CH"/>
          </a:p>
        </p:txBody>
      </p:sp>
    </p:spTree>
    <p:extLst>
      <p:ext uri="{BB962C8B-B14F-4D97-AF65-F5344CB8AC3E}">
        <p14:creationId xmlns:p14="http://schemas.microsoft.com/office/powerpoint/2010/main" val="254459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4AD0A-424B-CBC8-B1C8-26DA2FED6A8A}"/>
              </a:ext>
            </a:extLst>
          </p:cNvPr>
          <p:cNvSpPr>
            <a:spLocks noGrp="1"/>
          </p:cNvSpPr>
          <p:nvPr>
            <p:ph type="ctrTitle"/>
          </p:nvPr>
        </p:nvSpPr>
        <p:spPr>
          <a:xfrm>
            <a:off x="4960188" y="560716"/>
            <a:ext cx="6737230" cy="1922703"/>
          </a:xfrm>
        </p:spPr>
        <p:txBody>
          <a:bodyPr anchor="b"/>
          <a:lstStyle>
            <a:lvl1pPr algn="ctr">
              <a:defRPr sz="6000"/>
            </a:lvl1pPr>
          </a:lstStyle>
          <a:p>
            <a:r>
              <a:rPr lang="fr-FR" dirty="0"/>
              <a:t>Modifiez le style du titre</a:t>
            </a:r>
            <a:endParaRPr lang="en-CH" dirty="0"/>
          </a:p>
        </p:txBody>
      </p:sp>
      <p:sp>
        <p:nvSpPr>
          <p:cNvPr id="3" name="Sous-titre 2">
            <a:extLst>
              <a:ext uri="{FF2B5EF4-FFF2-40B4-BE49-F238E27FC236}">
                <a16:creationId xmlns:a16="http://schemas.microsoft.com/office/drawing/2014/main" id="{2B9DF4F3-BCF7-4528-D986-29E56119EB0B}"/>
              </a:ext>
            </a:extLst>
          </p:cNvPr>
          <p:cNvSpPr>
            <a:spLocks noGrp="1"/>
          </p:cNvSpPr>
          <p:nvPr>
            <p:ph type="subTitle" idx="1"/>
          </p:nvPr>
        </p:nvSpPr>
        <p:spPr>
          <a:xfrm>
            <a:off x="4960189" y="2954547"/>
            <a:ext cx="6737230" cy="94890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CH" dirty="0"/>
          </a:p>
        </p:txBody>
      </p:sp>
      <p:pic>
        <p:nvPicPr>
          <p:cNvPr id="8" name="Image 7" descr="Une image contenant Police, Graphique, logo, cercle&#10;&#10;Description générée automatiquement">
            <a:extLst>
              <a:ext uri="{FF2B5EF4-FFF2-40B4-BE49-F238E27FC236}">
                <a16:creationId xmlns:a16="http://schemas.microsoft.com/office/drawing/2014/main" id="{66000E15-C25F-C7D2-C106-3AF65ABF76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706228"/>
            <a:ext cx="4770407" cy="5445544"/>
          </a:xfrm>
          <a:prstGeom prst="rect">
            <a:avLst/>
          </a:prstGeom>
        </p:spPr>
      </p:pic>
      <p:grpSp>
        <p:nvGrpSpPr>
          <p:cNvPr id="9" name="Groupe 8">
            <a:extLst>
              <a:ext uri="{FF2B5EF4-FFF2-40B4-BE49-F238E27FC236}">
                <a16:creationId xmlns:a16="http://schemas.microsoft.com/office/drawing/2014/main" id="{F3A10BEE-8D31-CD1A-A655-B767131B5B07}"/>
              </a:ext>
            </a:extLst>
          </p:cNvPr>
          <p:cNvGrpSpPr/>
          <p:nvPr userDrawn="1"/>
        </p:nvGrpSpPr>
        <p:grpSpPr>
          <a:xfrm>
            <a:off x="4960188" y="4150372"/>
            <a:ext cx="6737230" cy="2006925"/>
            <a:chOff x="4457111" y="3987970"/>
            <a:chExt cx="6737230" cy="2006925"/>
          </a:xfrm>
        </p:grpSpPr>
        <p:sp>
          <p:nvSpPr>
            <p:cNvPr id="10" name="Sous-titre 2">
              <a:extLst>
                <a:ext uri="{FF2B5EF4-FFF2-40B4-BE49-F238E27FC236}">
                  <a16:creationId xmlns:a16="http://schemas.microsoft.com/office/drawing/2014/main" id="{FF7CC385-42A9-7912-15D8-470ED72DC044}"/>
                </a:ext>
              </a:extLst>
            </p:cNvPr>
            <p:cNvSpPr txBox="1">
              <a:spLocks/>
            </p:cNvSpPr>
            <p:nvPr/>
          </p:nvSpPr>
          <p:spPr>
            <a:xfrm>
              <a:off x="4457111" y="4717915"/>
              <a:ext cx="6737230" cy="5821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tx1"/>
                  </a:solidFill>
                </a:rPr>
                <a:t>Funded by the European Union and the Swiss State Secretariat for Education, Research and Innovation (SERI). </a:t>
              </a:r>
              <a:endParaRPr lang="en-CH" sz="1800" dirty="0">
                <a:solidFill>
                  <a:schemeClr val="tx1"/>
                </a:solidFill>
              </a:endParaRPr>
            </a:p>
          </p:txBody>
        </p:sp>
        <p:pic>
          <p:nvPicPr>
            <p:cNvPr id="11" name="Image 10">
              <a:extLst>
                <a:ext uri="{FF2B5EF4-FFF2-40B4-BE49-F238E27FC236}">
                  <a16:creationId xmlns:a16="http://schemas.microsoft.com/office/drawing/2014/main" id="{84A313D6-9353-5F48-06D5-7A8F08C44F72}"/>
                </a:ext>
              </a:extLst>
            </p:cNvPr>
            <p:cNvPicPr>
              <a:picLocks noChangeAspect="1"/>
            </p:cNvPicPr>
            <p:nvPr/>
          </p:nvPicPr>
          <p:blipFill>
            <a:blip r:embed="rId3" cstate="email">
              <a:extLst>
                <a:ext uri="{28A0092B-C50C-407E-A947-70E740481C1C}">
                  <a14:useLocalDpi xmlns:a14="http://schemas.microsoft.com/office/drawing/2010/main"/>
                </a:ext>
              </a:extLst>
            </a:blip>
            <a:srcRect b="-5315"/>
            <a:stretch/>
          </p:blipFill>
          <p:spPr>
            <a:xfrm>
              <a:off x="7050564" y="4017590"/>
              <a:ext cx="775162" cy="505575"/>
            </a:xfrm>
            <a:prstGeom prst="rect">
              <a:avLst/>
            </a:prstGeom>
          </p:spPr>
        </p:pic>
        <p:sp>
          <p:nvSpPr>
            <p:cNvPr id="12" name="Sous-titre 2">
              <a:extLst>
                <a:ext uri="{FF2B5EF4-FFF2-40B4-BE49-F238E27FC236}">
                  <a16:creationId xmlns:a16="http://schemas.microsoft.com/office/drawing/2014/main" id="{480F1C62-DD37-3DD5-5694-EF35BCFCB868}"/>
                </a:ext>
              </a:extLst>
            </p:cNvPr>
            <p:cNvSpPr txBox="1">
              <a:spLocks/>
            </p:cNvSpPr>
            <p:nvPr/>
          </p:nvSpPr>
          <p:spPr>
            <a:xfrm>
              <a:off x="4457111" y="5305280"/>
              <a:ext cx="6737230" cy="6896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i="1" dirty="0">
                  <a:solidFill>
                    <a:srgbClr val="88C3DB"/>
                  </a:solidFill>
                  <a:effectLst/>
                  <a:ea typeface="Arial" panose="020B0604020202020204" pitchFamily="34" charset="0"/>
                </a:rPr>
                <a:t>Views and opinions expressed are however those of the authors only and do not necessarily reflect those of the European Union or the European Commission. Neither the European Union nor the granting authority can be held responsible for them.</a:t>
              </a:r>
              <a:endParaRPr lang="en-CH" sz="1400" dirty="0">
                <a:solidFill>
                  <a:srgbClr val="88C3DB"/>
                </a:solidFill>
              </a:endParaRPr>
            </a:p>
          </p:txBody>
        </p:sp>
        <p:pic>
          <p:nvPicPr>
            <p:cNvPr id="13" name="Image 12" descr="SEFRI - Finances des hautes écoles">
              <a:extLst>
                <a:ext uri="{FF2B5EF4-FFF2-40B4-BE49-F238E27FC236}">
                  <a16:creationId xmlns:a16="http://schemas.microsoft.com/office/drawing/2014/main" id="{597F3035-6FAC-4D97-907B-4826250BF52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7825726" y="3987970"/>
              <a:ext cx="497166" cy="561659"/>
            </a:xfrm>
            <a:prstGeom prst="rect">
              <a:avLst/>
            </a:prstGeom>
            <a:noFill/>
            <a:ln>
              <a:noFill/>
            </a:ln>
          </p:spPr>
        </p:pic>
      </p:grpSp>
    </p:spTree>
    <p:extLst>
      <p:ext uri="{BB962C8B-B14F-4D97-AF65-F5344CB8AC3E}">
        <p14:creationId xmlns:p14="http://schemas.microsoft.com/office/powerpoint/2010/main" val="2177582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lide 3- 2 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tx1"/>
              </a:solidFill>
            </a:endParaRPr>
          </a:p>
        </p:txBody>
      </p:sp>
      <p:sp>
        <p:nvSpPr>
          <p:cNvPr id="16" name="Rectangle 15">
            <a:extLst>
              <a:ext uri="{FF2B5EF4-FFF2-40B4-BE49-F238E27FC236}">
                <a16:creationId xmlns:a16="http://schemas.microsoft.com/office/drawing/2014/main" id="{A7945E62-2012-7007-88DD-034A59665539}"/>
              </a:ext>
            </a:extLst>
          </p:cNvPr>
          <p:cNvSpPr/>
          <p:nvPr userDrawn="1"/>
        </p:nvSpPr>
        <p:spPr>
          <a:xfrm>
            <a:off x="-5395" y="-3160"/>
            <a:ext cx="12197394" cy="6091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lvl1pPr>
              <a:defRPr>
                <a:solidFill>
                  <a:schemeClr val="tx1"/>
                </a:solidFill>
              </a:defRPr>
            </a:lvl1pPr>
          </a:lstStyle>
          <a:p>
            <a:r>
              <a:rPr lang="fr-FR" dirty="0"/>
              <a:t>Modifiez le style du titre</a:t>
            </a:r>
            <a:endParaRPr lang="en-CH" dirty="0"/>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4" name="Espace réservé du contenu 3">
            <a:extLst>
              <a:ext uri="{FF2B5EF4-FFF2-40B4-BE49-F238E27FC236}">
                <a16:creationId xmlns:a16="http://schemas.microsoft.com/office/drawing/2014/main" id="{CD5EE798-C58E-DF70-3111-8C541162E850}"/>
              </a:ext>
            </a:extLst>
          </p:cNvPr>
          <p:cNvSpPr>
            <a:spLocks noGrp="1"/>
          </p:cNvSpPr>
          <p:nvPr>
            <p:ph sz="half" idx="2"/>
          </p:nvPr>
        </p:nvSpPr>
        <p:spPr>
          <a:xfrm>
            <a:off x="6172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H"/>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278"/>
            <a:ext cx="1023283" cy="359173"/>
          </a:xfrm>
        </p:spPr>
        <p:txBody>
          <a:bodyPr/>
          <a:lstStyle>
            <a:lvl1pPr algn="ctr">
              <a:defRPr/>
            </a:lvl1pPr>
          </a:lstStyle>
          <a:p>
            <a:fld id="{AFFA98D0-B290-482D-AA6C-60BF207EC89F}"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44445"/>
            <a:ext cx="2065746" cy="378959"/>
            <a:chOff x="838200" y="6350397"/>
            <a:chExt cx="2065746" cy="378959"/>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50397"/>
              <a:ext cx="1596242" cy="378959"/>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
        <p:nvSpPr>
          <p:cNvPr id="13" name="Rectangle 12">
            <a:extLst>
              <a:ext uri="{FF2B5EF4-FFF2-40B4-BE49-F238E27FC236}">
                <a16:creationId xmlns:a16="http://schemas.microsoft.com/office/drawing/2014/main" id="{BA8E0F1B-F734-43C1-7439-D9199EA2913F}"/>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5" name="Rectangle 14">
            <a:extLst>
              <a:ext uri="{FF2B5EF4-FFF2-40B4-BE49-F238E27FC236}">
                <a16:creationId xmlns:a16="http://schemas.microsoft.com/office/drawing/2014/main" id="{FD677A7B-DEDD-4CEB-657B-8F6C9D96C801}"/>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Tree>
    <p:extLst>
      <p:ext uri="{BB962C8B-B14F-4D97-AF65-F5344CB8AC3E}">
        <p14:creationId xmlns:p14="http://schemas.microsoft.com/office/powerpoint/2010/main" val="63954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319" y="273499"/>
            <a:ext cx="10972092" cy="1144516"/>
          </a:xfrm>
          <a:prstGeom prst="rect">
            <a:avLst/>
          </a:prstGeom>
          <a:noFill/>
          <a:ln w="0">
            <a:noFill/>
          </a:ln>
        </p:spPr>
        <p:txBody>
          <a:bodyPr lIns="0" tIns="0" rIns="0" bIns="0" anchor="ctr">
            <a:noAutofit/>
          </a:bodyPr>
          <a:lstStyle/>
          <a:p>
            <a:pPr algn="ctr">
              <a:buNone/>
            </a:pPr>
            <a:endParaRPr lang="en-US" sz="5323" b="0" strike="noStrike" spc="-1">
              <a:latin typeface="Arial"/>
            </a:endParaRPr>
          </a:p>
        </p:txBody>
      </p:sp>
      <p:sp>
        <p:nvSpPr>
          <p:cNvPr id="56" name="PlaceHolder 2"/>
          <p:cNvSpPr>
            <a:spLocks noGrp="1"/>
          </p:cNvSpPr>
          <p:nvPr>
            <p:ph/>
          </p:nvPr>
        </p:nvSpPr>
        <p:spPr>
          <a:xfrm>
            <a:off x="609319" y="1604412"/>
            <a:ext cx="10972092" cy="3977061"/>
          </a:xfrm>
          <a:prstGeom prst="rect">
            <a:avLst/>
          </a:prstGeom>
          <a:noFill/>
          <a:ln w="0">
            <a:noFill/>
          </a:ln>
        </p:spPr>
        <p:txBody>
          <a:bodyPr lIns="0" tIns="0" rIns="0" bIns="0" anchor="t">
            <a:normAutofit/>
          </a:bodyPr>
          <a:lstStyle/>
          <a:p>
            <a:endParaRPr lang="en-US" sz="3871" b="0" strike="noStrike" spc="-1">
              <a:latin typeface="Arial"/>
            </a:endParaRPr>
          </a:p>
        </p:txBody>
      </p:sp>
      <p:sp>
        <p:nvSpPr>
          <p:cNvPr id="4" name="PlaceHolder 3"/>
          <p:cNvSpPr>
            <a:spLocks noGrp="1"/>
          </p:cNvSpPr>
          <p:nvPr>
            <p:ph type="ftr" idx="1"/>
          </p:nvPr>
        </p:nvSpPr>
        <p:spPr/>
        <p:txBody>
          <a:bodyPr/>
          <a:lstStyle/>
          <a:p>
            <a:r>
              <a:rPr lang="en-GB"/>
              <a:t>Journées Accélérateurs 2025</a:t>
            </a:r>
            <a:endParaRPr/>
          </a:p>
        </p:txBody>
      </p:sp>
      <p:sp>
        <p:nvSpPr>
          <p:cNvPr id="5" name="PlaceHolder 4"/>
          <p:cNvSpPr>
            <a:spLocks noGrp="1"/>
          </p:cNvSpPr>
          <p:nvPr>
            <p:ph type="sldNum" idx="2"/>
          </p:nvPr>
        </p:nvSpPr>
        <p:spPr/>
        <p:txBody>
          <a:bodyPr/>
          <a:lstStyle/>
          <a:p>
            <a:fld id="{B56F3E70-D4F5-40E5-B58A-0959B2668131}" type="slidenum">
              <a:t>‹N°›</a:t>
            </a:fld>
            <a:endParaRPr/>
          </a:p>
        </p:txBody>
      </p:sp>
      <p:sp>
        <p:nvSpPr>
          <p:cNvPr id="6" name="PlaceHolder 5"/>
          <p:cNvSpPr>
            <a:spLocks noGrp="1"/>
          </p:cNvSpPr>
          <p:nvPr>
            <p:ph type="dt" idx="3"/>
          </p:nvPr>
        </p:nvSpPr>
        <p:spPr/>
        <p:txBody>
          <a:bodyPr/>
          <a:lstStyle/>
          <a:p>
            <a:fld id="{D2672D3A-C8EA-44F3-AB95-E6493EDA04FF}" type="datetime1">
              <a:rPr lang="fr-FR" smtClean="0"/>
              <a:t>13/10/2025</a:t>
            </a:fld>
            <a:endParaRPr/>
          </a:p>
        </p:txBody>
      </p:sp>
    </p:spTree>
    <p:extLst>
      <p:ext uri="{BB962C8B-B14F-4D97-AF65-F5344CB8AC3E}">
        <p14:creationId xmlns:p14="http://schemas.microsoft.com/office/powerpoint/2010/main" val="351493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rPr lang="en-GB"/>
              <a:t>Journées Accélérateurs 2025</a:t>
            </a:r>
            <a:endParaRPr/>
          </a:p>
        </p:txBody>
      </p:sp>
      <p:sp>
        <p:nvSpPr>
          <p:cNvPr id="3" name="PlaceHolder 2"/>
          <p:cNvSpPr>
            <a:spLocks noGrp="1"/>
          </p:cNvSpPr>
          <p:nvPr>
            <p:ph type="sldNum" idx="5"/>
          </p:nvPr>
        </p:nvSpPr>
        <p:spPr/>
        <p:txBody>
          <a:bodyPr/>
          <a:lstStyle/>
          <a:p>
            <a:fld id="{1D98618D-462B-401B-814F-88C0DCDB59FF}" type="slidenum">
              <a:t>‹N°›</a:t>
            </a:fld>
            <a:endParaRPr/>
          </a:p>
        </p:txBody>
      </p:sp>
      <p:sp>
        <p:nvSpPr>
          <p:cNvPr id="4" name="PlaceHolder 3"/>
          <p:cNvSpPr>
            <a:spLocks noGrp="1"/>
          </p:cNvSpPr>
          <p:nvPr>
            <p:ph type="dt" idx="6"/>
          </p:nvPr>
        </p:nvSpPr>
        <p:spPr/>
        <p:txBody>
          <a:bodyPr/>
          <a:lstStyle/>
          <a:p>
            <a:fld id="{E830BBBC-1904-48D2-8363-7D188884D9C5}" type="datetime1">
              <a:rPr lang="fr-FR" smtClean="0"/>
              <a:t>13/10/2025</a:t>
            </a:fld>
            <a:endParaRPr/>
          </a:p>
        </p:txBody>
      </p:sp>
    </p:spTree>
    <p:extLst>
      <p:ext uri="{BB962C8B-B14F-4D97-AF65-F5344CB8AC3E}">
        <p14:creationId xmlns:p14="http://schemas.microsoft.com/office/powerpoint/2010/main" val="365663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9678D5-9923-D76B-3306-260CB1AE5479}"/>
              </a:ext>
            </a:extLst>
          </p:cNvPr>
          <p:cNvSpPr/>
          <p:nvPr userDrawn="1"/>
        </p:nvSpPr>
        <p:spPr>
          <a:xfrm rot="5400000">
            <a:off x="-3014595" y="3369266"/>
            <a:ext cx="6858000" cy="119456"/>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Rectangle 13">
            <a:extLst>
              <a:ext uri="{FF2B5EF4-FFF2-40B4-BE49-F238E27FC236}">
                <a16:creationId xmlns:a16="http://schemas.microsoft.com/office/drawing/2014/main" id="{DE8752BC-58BE-A2BF-6028-D89C745E8FB9}"/>
              </a:ext>
            </a:extLst>
          </p:cNvPr>
          <p:cNvSpPr/>
          <p:nvPr userDrawn="1"/>
        </p:nvSpPr>
        <p:spPr>
          <a:xfrm rot="5400000">
            <a:off x="-2803751" y="3362273"/>
            <a:ext cx="6858006" cy="133452"/>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20B22408-09BF-292C-2080-2C94052C19DC}"/>
              </a:ext>
            </a:extLst>
          </p:cNvPr>
          <p:cNvSpPr/>
          <p:nvPr userDrawn="1"/>
        </p:nvSpPr>
        <p:spPr>
          <a:xfrm>
            <a:off x="637237" y="2431472"/>
            <a:ext cx="11554763" cy="129887"/>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 name="Rectangle 7">
            <a:extLst>
              <a:ext uri="{FF2B5EF4-FFF2-40B4-BE49-F238E27FC236}">
                <a16:creationId xmlns:a16="http://schemas.microsoft.com/office/drawing/2014/main" id="{ED8287E0-5191-F43F-AB90-52E0E07FE392}"/>
              </a:ext>
            </a:extLst>
          </p:cNvPr>
          <p:cNvSpPr/>
          <p:nvPr userDrawn="1"/>
        </p:nvSpPr>
        <p:spPr>
          <a:xfrm>
            <a:off x="693377" y="2561359"/>
            <a:ext cx="11498623" cy="3167366"/>
          </a:xfrm>
          <a:prstGeom prst="rect">
            <a:avLst/>
          </a:prstGeom>
          <a:solidFill>
            <a:srgbClr val="DC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Titre 1">
            <a:extLst>
              <a:ext uri="{FF2B5EF4-FFF2-40B4-BE49-F238E27FC236}">
                <a16:creationId xmlns:a16="http://schemas.microsoft.com/office/drawing/2014/main" id="{D516FB60-A14C-35C6-A46E-4F02B4635C9D}"/>
              </a:ext>
            </a:extLst>
          </p:cNvPr>
          <p:cNvSpPr>
            <a:spLocks noGrp="1"/>
          </p:cNvSpPr>
          <p:nvPr>
            <p:ph type="title"/>
          </p:nvPr>
        </p:nvSpPr>
        <p:spPr>
          <a:xfrm>
            <a:off x="4771165" y="2633121"/>
            <a:ext cx="7079472" cy="1998892"/>
          </a:xfrm>
        </p:spPr>
        <p:txBody>
          <a:bodyPr anchor="b"/>
          <a:lstStyle>
            <a:lvl1pPr algn="ctr">
              <a:defRPr sz="6000"/>
            </a:lvl1pPr>
          </a:lstStyle>
          <a:p>
            <a:r>
              <a:rPr lang="fr-FR" dirty="0"/>
              <a:t>Modifiez le style du titre</a:t>
            </a:r>
            <a:endParaRPr lang="en-CH" dirty="0"/>
          </a:p>
        </p:txBody>
      </p:sp>
      <p:sp>
        <p:nvSpPr>
          <p:cNvPr id="3" name="Espace réservé du texte 2">
            <a:extLst>
              <a:ext uri="{FF2B5EF4-FFF2-40B4-BE49-F238E27FC236}">
                <a16:creationId xmlns:a16="http://schemas.microsoft.com/office/drawing/2014/main" id="{4171B777-1AD0-B9BF-60FA-9C7514E40602}"/>
              </a:ext>
            </a:extLst>
          </p:cNvPr>
          <p:cNvSpPr>
            <a:spLocks noGrp="1"/>
          </p:cNvSpPr>
          <p:nvPr>
            <p:ph type="body" idx="1"/>
          </p:nvPr>
        </p:nvSpPr>
        <p:spPr>
          <a:xfrm>
            <a:off x="4770405" y="4589463"/>
            <a:ext cx="7079471" cy="1042851"/>
          </a:xfrm>
        </p:spPr>
        <p:txBody>
          <a:bodyPr>
            <a:normAutofit/>
          </a:bodyPr>
          <a:lstStyle>
            <a:lvl1pPr marL="0" indent="0" algn="ctr">
              <a:buNone/>
              <a:defRPr sz="3200">
                <a:solidFill>
                  <a:schemeClr val="bg1">
                    <a:lumMod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dirty="0"/>
              <a:t>Cliquez pour modifier les styles du texte du masque</a:t>
            </a:r>
          </a:p>
        </p:txBody>
      </p:sp>
      <p:pic>
        <p:nvPicPr>
          <p:cNvPr id="7" name="Image 6" descr="Une image contenant Police, Graphique, logo, cercle&#10;&#10;Description générée automatiquement">
            <a:extLst>
              <a:ext uri="{FF2B5EF4-FFF2-40B4-BE49-F238E27FC236}">
                <a16:creationId xmlns:a16="http://schemas.microsoft.com/office/drawing/2014/main" id="{955ED6AA-4D83-F1CC-4544-DB143BF367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706228"/>
            <a:ext cx="4770407" cy="5445544"/>
          </a:xfrm>
          <a:prstGeom prst="rect">
            <a:avLst/>
          </a:prstGeom>
        </p:spPr>
      </p:pic>
      <p:grpSp>
        <p:nvGrpSpPr>
          <p:cNvPr id="9" name="Groupe 8">
            <a:extLst>
              <a:ext uri="{FF2B5EF4-FFF2-40B4-BE49-F238E27FC236}">
                <a16:creationId xmlns:a16="http://schemas.microsoft.com/office/drawing/2014/main" id="{4F23EF7F-9055-8302-AF9C-9ECC099CB910}"/>
              </a:ext>
            </a:extLst>
          </p:cNvPr>
          <p:cNvGrpSpPr/>
          <p:nvPr userDrawn="1"/>
        </p:nvGrpSpPr>
        <p:grpSpPr>
          <a:xfrm>
            <a:off x="7018773" y="6080774"/>
            <a:ext cx="2582735" cy="678111"/>
            <a:chOff x="4793671" y="4621912"/>
            <a:chExt cx="2582735" cy="678111"/>
          </a:xfrm>
        </p:grpSpPr>
        <p:sp>
          <p:nvSpPr>
            <p:cNvPr id="10" name="Sous-titre 2">
              <a:extLst>
                <a:ext uri="{FF2B5EF4-FFF2-40B4-BE49-F238E27FC236}">
                  <a16:creationId xmlns:a16="http://schemas.microsoft.com/office/drawing/2014/main" id="{859AFF9C-016C-8711-975D-6124CA3EDBE3}"/>
                </a:ext>
              </a:extLst>
            </p:cNvPr>
            <p:cNvSpPr txBox="1">
              <a:spLocks/>
            </p:cNvSpPr>
            <p:nvPr/>
          </p:nvSpPr>
          <p:spPr>
            <a:xfrm>
              <a:off x="4793671" y="4717915"/>
              <a:ext cx="1485398" cy="582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222F48"/>
                  </a:solidFill>
                </a:rPr>
                <a:t>Funded by :</a:t>
              </a:r>
              <a:endParaRPr lang="en-CH" sz="1800" dirty="0">
                <a:solidFill>
                  <a:srgbClr val="222F48"/>
                </a:solidFill>
              </a:endParaRPr>
            </a:p>
          </p:txBody>
        </p:sp>
        <p:pic>
          <p:nvPicPr>
            <p:cNvPr id="11" name="Image 10">
              <a:extLst>
                <a:ext uri="{FF2B5EF4-FFF2-40B4-BE49-F238E27FC236}">
                  <a16:creationId xmlns:a16="http://schemas.microsoft.com/office/drawing/2014/main" id="{D056C169-1F8E-4BB1-F400-E8F285A6671C}"/>
                </a:ext>
              </a:extLst>
            </p:cNvPr>
            <p:cNvPicPr>
              <a:picLocks noChangeAspect="1"/>
            </p:cNvPicPr>
            <p:nvPr/>
          </p:nvPicPr>
          <p:blipFill>
            <a:blip r:embed="rId3" cstate="email">
              <a:extLst>
                <a:ext uri="{28A0092B-C50C-407E-A947-70E740481C1C}">
                  <a14:useLocalDpi xmlns:a14="http://schemas.microsoft.com/office/drawing/2010/main"/>
                </a:ext>
              </a:extLst>
            </a:blip>
            <a:srcRect b="-5315"/>
            <a:stretch/>
          </p:blipFill>
          <p:spPr>
            <a:xfrm>
              <a:off x="6155395" y="4649641"/>
              <a:ext cx="775162" cy="505575"/>
            </a:xfrm>
            <a:prstGeom prst="rect">
              <a:avLst/>
            </a:prstGeom>
          </p:spPr>
        </p:pic>
        <p:pic>
          <p:nvPicPr>
            <p:cNvPr id="12" name="Image 11" descr="SEFRI - Finances des hautes écoles">
              <a:extLst>
                <a:ext uri="{FF2B5EF4-FFF2-40B4-BE49-F238E27FC236}">
                  <a16:creationId xmlns:a16="http://schemas.microsoft.com/office/drawing/2014/main" id="{E3432C74-726D-03D3-79F9-AEB2745A108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6930557" y="4621912"/>
              <a:ext cx="445849" cy="503685"/>
            </a:xfrm>
            <a:prstGeom prst="rect">
              <a:avLst/>
            </a:prstGeom>
            <a:noFill/>
            <a:ln>
              <a:noFill/>
            </a:ln>
          </p:spPr>
        </p:pic>
      </p:grpSp>
      <p:sp>
        <p:nvSpPr>
          <p:cNvPr id="15" name="Rectangle 14">
            <a:extLst>
              <a:ext uri="{FF2B5EF4-FFF2-40B4-BE49-F238E27FC236}">
                <a16:creationId xmlns:a16="http://schemas.microsoft.com/office/drawing/2014/main" id="{0EE8AB5A-4024-3D67-5FA3-2E4AF173FCC9}"/>
              </a:ext>
            </a:extLst>
          </p:cNvPr>
          <p:cNvSpPr/>
          <p:nvPr userDrawn="1"/>
        </p:nvSpPr>
        <p:spPr>
          <a:xfrm rot="5400000">
            <a:off x="-2805258" y="3375405"/>
            <a:ext cx="6858000" cy="107182"/>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22218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1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rgbClr val="DC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ectangle 12">
            <a:extLst>
              <a:ext uri="{FF2B5EF4-FFF2-40B4-BE49-F238E27FC236}">
                <a16:creationId xmlns:a16="http://schemas.microsoft.com/office/drawing/2014/main" id="{1A0ABF5E-CE96-F2D0-1128-006ACF7F6F9B}"/>
              </a:ext>
            </a:extLst>
          </p:cNvPr>
          <p:cNvSpPr/>
          <p:nvPr userDrawn="1"/>
        </p:nvSpPr>
        <p:spPr>
          <a:xfrm>
            <a:off x="-5395" y="-3160"/>
            <a:ext cx="12197394" cy="6091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85C60AB2-E692-3F28-FE7A-8A229710DB1D}"/>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6" name="Rectangle 15">
            <a:extLst>
              <a:ext uri="{FF2B5EF4-FFF2-40B4-BE49-F238E27FC236}">
                <a16:creationId xmlns:a16="http://schemas.microsoft.com/office/drawing/2014/main" id="{6BFCDE23-25ED-DCA7-ACA9-30B2061DCC36}"/>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p>
            <a:r>
              <a:rPr lang="fr-FR"/>
              <a:t>Modifiez le style du titre</a:t>
            </a:r>
            <a:endParaRPr lang="en-CH"/>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199" y="1274618"/>
            <a:ext cx="10515599" cy="4902345"/>
          </a:xfrm>
        </p:spPr>
        <p:txBody>
          <a:bodyPr/>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008"/>
            <a:ext cx="1023283" cy="359173"/>
          </a:xfrm>
        </p:spPr>
        <p:txBody>
          <a:bodyPr/>
          <a:lstStyle>
            <a:lvl1pPr algn="ctr">
              <a:defRPr/>
            </a:lvl1pPr>
          </a:lstStyle>
          <a:p>
            <a:fld id="{F31DF14D-E79E-497A-B530-1418F2E2D177}"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44444"/>
            <a:ext cx="2065746" cy="378961"/>
            <a:chOff x="838200" y="6350396"/>
            <a:chExt cx="2065746" cy="378961"/>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50396"/>
              <a:ext cx="1596242" cy="378961"/>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Tree>
    <p:extLst>
      <p:ext uri="{BB962C8B-B14F-4D97-AF65-F5344CB8AC3E}">
        <p14:creationId xmlns:p14="http://schemas.microsoft.com/office/powerpoint/2010/main" val="14099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Slide 1-2 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rgbClr val="DCE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85C60AB2-E692-3F28-FE7A-8A229710DB1D}"/>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6" name="Rectangle 15">
            <a:extLst>
              <a:ext uri="{FF2B5EF4-FFF2-40B4-BE49-F238E27FC236}">
                <a16:creationId xmlns:a16="http://schemas.microsoft.com/office/drawing/2014/main" id="{6BFCDE23-25ED-DCA7-ACA9-30B2061DCC36}"/>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p>
            <a:r>
              <a:rPr lang="fr-FR"/>
              <a:t>Modifiez le style du titre</a:t>
            </a:r>
            <a:endParaRPr lang="en-CH"/>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4" name="Espace réservé du contenu 3">
            <a:extLst>
              <a:ext uri="{FF2B5EF4-FFF2-40B4-BE49-F238E27FC236}">
                <a16:creationId xmlns:a16="http://schemas.microsoft.com/office/drawing/2014/main" id="{CD5EE798-C58E-DF70-3111-8C541162E850}"/>
              </a:ext>
            </a:extLst>
          </p:cNvPr>
          <p:cNvSpPr>
            <a:spLocks noGrp="1"/>
          </p:cNvSpPr>
          <p:nvPr>
            <p:ph sz="half" idx="2"/>
          </p:nvPr>
        </p:nvSpPr>
        <p:spPr>
          <a:xfrm>
            <a:off x="6172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H"/>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278"/>
            <a:ext cx="1023283" cy="359173"/>
          </a:xfrm>
        </p:spPr>
        <p:txBody>
          <a:bodyPr/>
          <a:lstStyle>
            <a:lvl1pPr algn="ctr">
              <a:defRPr/>
            </a:lvl1pPr>
          </a:lstStyle>
          <a:p>
            <a:fld id="{B6D0B43D-CA8F-4238-A427-FB0F2612B42C}"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44445"/>
            <a:ext cx="2065746" cy="378959"/>
            <a:chOff x="838200" y="6350397"/>
            <a:chExt cx="2065746" cy="378959"/>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50397"/>
              <a:ext cx="1596242" cy="378959"/>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
        <p:nvSpPr>
          <p:cNvPr id="17" name="Rectangle 16">
            <a:extLst>
              <a:ext uri="{FF2B5EF4-FFF2-40B4-BE49-F238E27FC236}">
                <a16:creationId xmlns:a16="http://schemas.microsoft.com/office/drawing/2014/main" id="{36B4CDFF-EC88-8A33-8B98-A96DCE76DF0B}"/>
              </a:ext>
            </a:extLst>
          </p:cNvPr>
          <p:cNvSpPr/>
          <p:nvPr userDrawn="1"/>
        </p:nvSpPr>
        <p:spPr>
          <a:xfrm>
            <a:off x="-5395" y="-3160"/>
            <a:ext cx="12197394" cy="6091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20021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8287E0-5191-F43F-AB90-52E0E07FE392}"/>
              </a:ext>
            </a:extLst>
          </p:cNvPr>
          <p:cNvSpPr/>
          <p:nvPr userDrawn="1"/>
        </p:nvSpPr>
        <p:spPr>
          <a:xfrm>
            <a:off x="693377" y="2561359"/>
            <a:ext cx="11498623" cy="31673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accent1"/>
              </a:solidFill>
            </a:endParaRPr>
          </a:p>
        </p:txBody>
      </p:sp>
      <p:sp>
        <p:nvSpPr>
          <p:cNvPr id="16" name="Rectangle 15">
            <a:extLst>
              <a:ext uri="{FF2B5EF4-FFF2-40B4-BE49-F238E27FC236}">
                <a16:creationId xmlns:a16="http://schemas.microsoft.com/office/drawing/2014/main" id="{529678D5-9923-D76B-3306-260CB1AE5479}"/>
              </a:ext>
            </a:extLst>
          </p:cNvPr>
          <p:cNvSpPr/>
          <p:nvPr userDrawn="1"/>
        </p:nvSpPr>
        <p:spPr>
          <a:xfrm rot="5400000">
            <a:off x="-3014595" y="3369266"/>
            <a:ext cx="6858000" cy="119456"/>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Rectangle 13">
            <a:extLst>
              <a:ext uri="{FF2B5EF4-FFF2-40B4-BE49-F238E27FC236}">
                <a16:creationId xmlns:a16="http://schemas.microsoft.com/office/drawing/2014/main" id="{DE8752BC-58BE-A2BF-6028-D89C745E8FB9}"/>
              </a:ext>
            </a:extLst>
          </p:cNvPr>
          <p:cNvSpPr/>
          <p:nvPr userDrawn="1"/>
        </p:nvSpPr>
        <p:spPr>
          <a:xfrm rot="5400000">
            <a:off x="-2803751" y="3362273"/>
            <a:ext cx="6858006" cy="133452"/>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20B22408-09BF-292C-2080-2C94052C19DC}"/>
              </a:ext>
            </a:extLst>
          </p:cNvPr>
          <p:cNvSpPr/>
          <p:nvPr userDrawn="1"/>
        </p:nvSpPr>
        <p:spPr>
          <a:xfrm>
            <a:off x="637237" y="2431472"/>
            <a:ext cx="11554763" cy="129887"/>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Titre 1">
            <a:extLst>
              <a:ext uri="{FF2B5EF4-FFF2-40B4-BE49-F238E27FC236}">
                <a16:creationId xmlns:a16="http://schemas.microsoft.com/office/drawing/2014/main" id="{D516FB60-A14C-35C6-A46E-4F02B4635C9D}"/>
              </a:ext>
            </a:extLst>
          </p:cNvPr>
          <p:cNvSpPr>
            <a:spLocks noGrp="1"/>
          </p:cNvSpPr>
          <p:nvPr>
            <p:ph type="title"/>
          </p:nvPr>
        </p:nvSpPr>
        <p:spPr>
          <a:xfrm>
            <a:off x="4771165" y="2633121"/>
            <a:ext cx="7079472" cy="1998892"/>
          </a:xfrm>
        </p:spPr>
        <p:txBody>
          <a:bodyPr anchor="b"/>
          <a:lstStyle>
            <a:lvl1pPr algn="ctr">
              <a:defRPr sz="6000">
                <a:solidFill>
                  <a:schemeClr val="accent1"/>
                </a:solidFill>
              </a:defRPr>
            </a:lvl1pPr>
          </a:lstStyle>
          <a:p>
            <a:r>
              <a:rPr lang="fr-FR" dirty="0"/>
              <a:t>Modifiez le style du titre</a:t>
            </a:r>
            <a:endParaRPr lang="en-CH" dirty="0"/>
          </a:p>
        </p:txBody>
      </p:sp>
      <p:sp>
        <p:nvSpPr>
          <p:cNvPr id="3" name="Espace réservé du texte 2">
            <a:extLst>
              <a:ext uri="{FF2B5EF4-FFF2-40B4-BE49-F238E27FC236}">
                <a16:creationId xmlns:a16="http://schemas.microsoft.com/office/drawing/2014/main" id="{4171B777-1AD0-B9BF-60FA-9C7514E40602}"/>
              </a:ext>
            </a:extLst>
          </p:cNvPr>
          <p:cNvSpPr>
            <a:spLocks noGrp="1"/>
          </p:cNvSpPr>
          <p:nvPr>
            <p:ph type="body" idx="1"/>
          </p:nvPr>
        </p:nvSpPr>
        <p:spPr>
          <a:xfrm>
            <a:off x="4770405" y="4589463"/>
            <a:ext cx="7079471" cy="1042851"/>
          </a:xfrm>
        </p:spPr>
        <p:txBody>
          <a:bodyPr>
            <a:normAutofit/>
          </a:bodyPr>
          <a:lstStyle>
            <a:lvl1pPr marL="0" indent="0" algn="ctr">
              <a:buNone/>
              <a:defRPr sz="3200">
                <a:solidFill>
                  <a:schemeClr val="bg1">
                    <a:lumMod val="8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dirty="0"/>
              <a:t>Cliquez pour modifier les styles du texte du masque</a:t>
            </a:r>
          </a:p>
        </p:txBody>
      </p:sp>
      <p:pic>
        <p:nvPicPr>
          <p:cNvPr id="7" name="Image 6" descr="Une image contenant Police, Graphique, logo, cercle&#10;&#10;Description générée automatiquement">
            <a:extLst>
              <a:ext uri="{FF2B5EF4-FFF2-40B4-BE49-F238E27FC236}">
                <a16:creationId xmlns:a16="http://schemas.microsoft.com/office/drawing/2014/main" id="{955ED6AA-4D83-F1CC-4544-DB143BF367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706228"/>
            <a:ext cx="4770407" cy="5445544"/>
          </a:xfrm>
          <a:prstGeom prst="rect">
            <a:avLst/>
          </a:prstGeom>
        </p:spPr>
      </p:pic>
      <p:grpSp>
        <p:nvGrpSpPr>
          <p:cNvPr id="9" name="Groupe 8">
            <a:extLst>
              <a:ext uri="{FF2B5EF4-FFF2-40B4-BE49-F238E27FC236}">
                <a16:creationId xmlns:a16="http://schemas.microsoft.com/office/drawing/2014/main" id="{4F23EF7F-9055-8302-AF9C-9ECC099CB910}"/>
              </a:ext>
            </a:extLst>
          </p:cNvPr>
          <p:cNvGrpSpPr/>
          <p:nvPr userDrawn="1"/>
        </p:nvGrpSpPr>
        <p:grpSpPr>
          <a:xfrm>
            <a:off x="7018773" y="6080774"/>
            <a:ext cx="2582735" cy="678111"/>
            <a:chOff x="4793671" y="4621912"/>
            <a:chExt cx="2582735" cy="678111"/>
          </a:xfrm>
        </p:grpSpPr>
        <p:sp>
          <p:nvSpPr>
            <p:cNvPr id="10" name="Sous-titre 2">
              <a:extLst>
                <a:ext uri="{FF2B5EF4-FFF2-40B4-BE49-F238E27FC236}">
                  <a16:creationId xmlns:a16="http://schemas.microsoft.com/office/drawing/2014/main" id="{859AFF9C-016C-8711-975D-6124CA3EDBE3}"/>
                </a:ext>
              </a:extLst>
            </p:cNvPr>
            <p:cNvSpPr txBox="1">
              <a:spLocks/>
            </p:cNvSpPr>
            <p:nvPr/>
          </p:nvSpPr>
          <p:spPr>
            <a:xfrm>
              <a:off x="4793671" y="4717915"/>
              <a:ext cx="1485398" cy="582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222F48"/>
                  </a:solidFill>
                </a:rPr>
                <a:t>Funded by :</a:t>
              </a:r>
              <a:endParaRPr lang="en-CH" sz="1800" dirty="0">
                <a:solidFill>
                  <a:srgbClr val="222F48"/>
                </a:solidFill>
              </a:endParaRPr>
            </a:p>
          </p:txBody>
        </p:sp>
        <p:pic>
          <p:nvPicPr>
            <p:cNvPr id="11" name="Image 10">
              <a:extLst>
                <a:ext uri="{FF2B5EF4-FFF2-40B4-BE49-F238E27FC236}">
                  <a16:creationId xmlns:a16="http://schemas.microsoft.com/office/drawing/2014/main" id="{D056C169-1F8E-4BB1-F400-E8F285A6671C}"/>
                </a:ext>
              </a:extLst>
            </p:cNvPr>
            <p:cNvPicPr>
              <a:picLocks noChangeAspect="1"/>
            </p:cNvPicPr>
            <p:nvPr/>
          </p:nvPicPr>
          <p:blipFill>
            <a:blip r:embed="rId3" cstate="email">
              <a:extLst>
                <a:ext uri="{28A0092B-C50C-407E-A947-70E740481C1C}">
                  <a14:useLocalDpi xmlns:a14="http://schemas.microsoft.com/office/drawing/2010/main"/>
                </a:ext>
              </a:extLst>
            </a:blip>
            <a:srcRect b="-5315"/>
            <a:stretch/>
          </p:blipFill>
          <p:spPr>
            <a:xfrm>
              <a:off x="6155395" y="4649641"/>
              <a:ext cx="775162" cy="505575"/>
            </a:xfrm>
            <a:prstGeom prst="rect">
              <a:avLst/>
            </a:prstGeom>
          </p:spPr>
        </p:pic>
        <p:pic>
          <p:nvPicPr>
            <p:cNvPr id="12" name="Image 11" descr="SEFRI - Finances des hautes écoles">
              <a:extLst>
                <a:ext uri="{FF2B5EF4-FFF2-40B4-BE49-F238E27FC236}">
                  <a16:creationId xmlns:a16="http://schemas.microsoft.com/office/drawing/2014/main" id="{E3432C74-726D-03D3-79F9-AEB2745A108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6930557" y="4621912"/>
              <a:ext cx="445849" cy="503685"/>
            </a:xfrm>
            <a:prstGeom prst="rect">
              <a:avLst/>
            </a:prstGeom>
            <a:noFill/>
            <a:ln>
              <a:noFill/>
            </a:ln>
          </p:spPr>
        </p:pic>
      </p:grpSp>
      <p:sp>
        <p:nvSpPr>
          <p:cNvPr id="15" name="Rectangle 14">
            <a:extLst>
              <a:ext uri="{FF2B5EF4-FFF2-40B4-BE49-F238E27FC236}">
                <a16:creationId xmlns:a16="http://schemas.microsoft.com/office/drawing/2014/main" id="{0EE8AB5A-4024-3D67-5FA3-2E4AF173FCC9}"/>
              </a:ext>
            </a:extLst>
          </p:cNvPr>
          <p:cNvSpPr/>
          <p:nvPr userDrawn="1"/>
        </p:nvSpPr>
        <p:spPr>
          <a:xfrm rot="5400000">
            <a:off x="-2805258" y="3375405"/>
            <a:ext cx="6858000" cy="107182"/>
          </a:xfrm>
          <a:prstGeom prst="rect">
            <a:avLst/>
          </a:prstGeom>
          <a:solidFill>
            <a:srgbClr val="86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5015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2- 1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lvl1pPr>
              <a:defRPr>
                <a:solidFill>
                  <a:schemeClr val="accent1"/>
                </a:solidFill>
              </a:defRPr>
            </a:lvl1pPr>
          </a:lstStyle>
          <a:p>
            <a:r>
              <a:rPr lang="fr-FR" dirty="0"/>
              <a:t>Modifiez le style du titre</a:t>
            </a:r>
            <a:endParaRPr lang="en-CH" dirty="0"/>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199" y="1330036"/>
            <a:ext cx="10515599" cy="484692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280"/>
            <a:ext cx="1023283" cy="365125"/>
          </a:xfrm>
        </p:spPr>
        <p:txBody>
          <a:bodyPr/>
          <a:lstStyle>
            <a:lvl1pPr algn="ctr">
              <a:defRPr/>
            </a:lvl1pPr>
          </a:lstStyle>
          <a:p>
            <a:fld id="{CB0F5075-87C4-4F02-AB73-5F6F50B47B91}"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44444"/>
            <a:ext cx="2065746" cy="378961"/>
            <a:chOff x="838200" y="6350396"/>
            <a:chExt cx="2065746" cy="378961"/>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50396"/>
              <a:ext cx="1596242" cy="378961"/>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
        <p:nvSpPr>
          <p:cNvPr id="13" name="Rectangle 12">
            <a:extLst>
              <a:ext uri="{FF2B5EF4-FFF2-40B4-BE49-F238E27FC236}">
                <a16:creationId xmlns:a16="http://schemas.microsoft.com/office/drawing/2014/main" id="{97507645-88F6-EA4D-9A73-88CDB411CDCD}"/>
              </a:ext>
            </a:extLst>
          </p:cNvPr>
          <p:cNvSpPr/>
          <p:nvPr userDrawn="1"/>
        </p:nvSpPr>
        <p:spPr>
          <a:xfrm>
            <a:off x="-5395" y="-3160"/>
            <a:ext cx="12197394" cy="6091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E2525DC3-D173-3AF8-CE58-6F682C2DA2EB}"/>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6" name="Rectangle 15">
            <a:extLst>
              <a:ext uri="{FF2B5EF4-FFF2-40B4-BE49-F238E27FC236}">
                <a16:creationId xmlns:a16="http://schemas.microsoft.com/office/drawing/2014/main" id="{200EDAEC-C3AC-8217-34B9-2439519DF1F6}"/>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Tree>
    <p:extLst>
      <p:ext uri="{BB962C8B-B14F-4D97-AF65-F5344CB8AC3E}">
        <p14:creationId xmlns:p14="http://schemas.microsoft.com/office/powerpoint/2010/main" val="81303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Slide 2-2 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lvl1pPr>
              <a:defRPr>
                <a:solidFill>
                  <a:schemeClr val="accent1"/>
                </a:solidFill>
              </a:defRPr>
            </a:lvl1pPr>
          </a:lstStyle>
          <a:p>
            <a:r>
              <a:rPr lang="fr-FR" dirty="0"/>
              <a:t>Modifiez le style du titre</a:t>
            </a:r>
            <a:endParaRPr lang="en-CH" dirty="0"/>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4" name="Espace réservé du contenu 3">
            <a:extLst>
              <a:ext uri="{FF2B5EF4-FFF2-40B4-BE49-F238E27FC236}">
                <a16:creationId xmlns:a16="http://schemas.microsoft.com/office/drawing/2014/main" id="{CD5EE798-C58E-DF70-3111-8C541162E850}"/>
              </a:ext>
            </a:extLst>
          </p:cNvPr>
          <p:cNvSpPr>
            <a:spLocks noGrp="1"/>
          </p:cNvSpPr>
          <p:nvPr>
            <p:ph sz="half" idx="2"/>
          </p:nvPr>
        </p:nvSpPr>
        <p:spPr>
          <a:xfrm>
            <a:off x="6172200" y="1274889"/>
            <a:ext cx="5181600"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H"/>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278"/>
            <a:ext cx="1023283" cy="359173"/>
          </a:xfrm>
        </p:spPr>
        <p:txBody>
          <a:bodyPr/>
          <a:lstStyle>
            <a:lvl1pPr algn="ctr">
              <a:defRPr/>
            </a:lvl1pPr>
          </a:lstStyle>
          <a:p>
            <a:fld id="{E642D7B7-FA7F-442D-AF7F-E9B5ACDE562A}"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58278"/>
            <a:ext cx="2065746" cy="365125"/>
            <a:chOff x="838200" y="6364230"/>
            <a:chExt cx="2065746" cy="365125"/>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64230"/>
              <a:ext cx="1596242" cy="365125"/>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
        <p:nvSpPr>
          <p:cNvPr id="13" name="Rectangle 12">
            <a:extLst>
              <a:ext uri="{FF2B5EF4-FFF2-40B4-BE49-F238E27FC236}">
                <a16:creationId xmlns:a16="http://schemas.microsoft.com/office/drawing/2014/main" id="{E140F176-558A-1A55-A876-DFBB3B4B8074}"/>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5" name="Rectangle 14">
            <a:extLst>
              <a:ext uri="{FF2B5EF4-FFF2-40B4-BE49-F238E27FC236}">
                <a16:creationId xmlns:a16="http://schemas.microsoft.com/office/drawing/2014/main" id="{614DDD39-3CF3-C11C-F31E-5440A54015D0}"/>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6" name="Rectangle 15">
            <a:extLst>
              <a:ext uri="{FF2B5EF4-FFF2-40B4-BE49-F238E27FC236}">
                <a16:creationId xmlns:a16="http://schemas.microsoft.com/office/drawing/2014/main" id="{DD582992-2AD4-932B-BC7E-814F0D6C79DA}"/>
              </a:ext>
            </a:extLst>
          </p:cNvPr>
          <p:cNvSpPr/>
          <p:nvPr userDrawn="1"/>
        </p:nvSpPr>
        <p:spPr>
          <a:xfrm>
            <a:off x="-5395" y="-3160"/>
            <a:ext cx="12197394" cy="6091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03036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title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EE8AB5A-4024-3D67-5FA3-2E4AF173FCC9}"/>
              </a:ext>
            </a:extLst>
          </p:cNvPr>
          <p:cNvSpPr/>
          <p:nvPr userDrawn="1"/>
        </p:nvSpPr>
        <p:spPr>
          <a:xfrm rot="5400000">
            <a:off x="-2805258" y="3375405"/>
            <a:ext cx="6858000" cy="1071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Rectangle 7">
            <a:extLst>
              <a:ext uri="{FF2B5EF4-FFF2-40B4-BE49-F238E27FC236}">
                <a16:creationId xmlns:a16="http://schemas.microsoft.com/office/drawing/2014/main" id="{ED8287E0-5191-F43F-AB90-52E0E07FE392}"/>
              </a:ext>
            </a:extLst>
          </p:cNvPr>
          <p:cNvSpPr/>
          <p:nvPr userDrawn="1"/>
        </p:nvSpPr>
        <p:spPr>
          <a:xfrm>
            <a:off x="693377" y="2561359"/>
            <a:ext cx="11498623" cy="316736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accent1"/>
              </a:solidFill>
            </a:endParaRPr>
          </a:p>
        </p:txBody>
      </p:sp>
      <p:sp>
        <p:nvSpPr>
          <p:cNvPr id="16" name="Rectangle 15">
            <a:extLst>
              <a:ext uri="{FF2B5EF4-FFF2-40B4-BE49-F238E27FC236}">
                <a16:creationId xmlns:a16="http://schemas.microsoft.com/office/drawing/2014/main" id="{529678D5-9923-D76B-3306-260CB1AE5479}"/>
              </a:ext>
            </a:extLst>
          </p:cNvPr>
          <p:cNvSpPr/>
          <p:nvPr userDrawn="1"/>
        </p:nvSpPr>
        <p:spPr>
          <a:xfrm rot="5400000">
            <a:off x="-3014595" y="3369266"/>
            <a:ext cx="6858000" cy="1194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ectangle 12">
            <a:extLst>
              <a:ext uri="{FF2B5EF4-FFF2-40B4-BE49-F238E27FC236}">
                <a16:creationId xmlns:a16="http://schemas.microsoft.com/office/drawing/2014/main" id="{20B22408-09BF-292C-2080-2C94052C19DC}"/>
              </a:ext>
            </a:extLst>
          </p:cNvPr>
          <p:cNvSpPr/>
          <p:nvPr userDrawn="1"/>
        </p:nvSpPr>
        <p:spPr>
          <a:xfrm>
            <a:off x="637237" y="2431472"/>
            <a:ext cx="11554763" cy="1298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Titre 1">
            <a:extLst>
              <a:ext uri="{FF2B5EF4-FFF2-40B4-BE49-F238E27FC236}">
                <a16:creationId xmlns:a16="http://schemas.microsoft.com/office/drawing/2014/main" id="{D516FB60-A14C-35C6-A46E-4F02B4635C9D}"/>
              </a:ext>
            </a:extLst>
          </p:cNvPr>
          <p:cNvSpPr>
            <a:spLocks noGrp="1"/>
          </p:cNvSpPr>
          <p:nvPr>
            <p:ph type="title"/>
          </p:nvPr>
        </p:nvSpPr>
        <p:spPr>
          <a:xfrm>
            <a:off x="4771165" y="2633121"/>
            <a:ext cx="7079472" cy="1926723"/>
          </a:xfrm>
        </p:spPr>
        <p:txBody>
          <a:bodyPr anchor="b"/>
          <a:lstStyle>
            <a:lvl1pPr algn="ctr">
              <a:defRPr sz="6000">
                <a:solidFill>
                  <a:schemeClr val="tx1"/>
                </a:solidFill>
              </a:defRPr>
            </a:lvl1pPr>
          </a:lstStyle>
          <a:p>
            <a:r>
              <a:rPr lang="fr-FR" dirty="0"/>
              <a:t>Modifiez le style du titre</a:t>
            </a:r>
            <a:endParaRPr lang="en-CH" dirty="0"/>
          </a:p>
        </p:txBody>
      </p:sp>
      <p:sp>
        <p:nvSpPr>
          <p:cNvPr id="3" name="Espace réservé du texte 2">
            <a:extLst>
              <a:ext uri="{FF2B5EF4-FFF2-40B4-BE49-F238E27FC236}">
                <a16:creationId xmlns:a16="http://schemas.microsoft.com/office/drawing/2014/main" id="{4171B777-1AD0-B9BF-60FA-9C7514E40602}"/>
              </a:ext>
            </a:extLst>
          </p:cNvPr>
          <p:cNvSpPr>
            <a:spLocks noGrp="1"/>
          </p:cNvSpPr>
          <p:nvPr>
            <p:ph type="body" idx="1"/>
          </p:nvPr>
        </p:nvSpPr>
        <p:spPr>
          <a:xfrm>
            <a:off x="4770405" y="4589463"/>
            <a:ext cx="7079471" cy="1042851"/>
          </a:xfrm>
        </p:spPr>
        <p:txBody>
          <a:bodyPr>
            <a:normAutofit/>
          </a:bodyPr>
          <a:lstStyle>
            <a:lvl1pPr marL="0" indent="0" algn="ctr">
              <a:buNone/>
              <a:defRPr sz="3200">
                <a:solidFill>
                  <a:schemeClr val="bg1">
                    <a:lumMod val="9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dirty="0"/>
              <a:t>Cliquez pour modifier les styles du texte du masque</a:t>
            </a:r>
          </a:p>
        </p:txBody>
      </p:sp>
      <p:pic>
        <p:nvPicPr>
          <p:cNvPr id="7" name="Image 6" descr="Une image contenant Police, Graphique, logo, cercle&#10;&#10;Description générée automatiquement">
            <a:extLst>
              <a:ext uri="{FF2B5EF4-FFF2-40B4-BE49-F238E27FC236}">
                <a16:creationId xmlns:a16="http://schemas.microsoft.com/office/drawing/2014/main" id="{955ED6AA-4D83-F1CC-4544-DB143BF367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706228"/>
            <a:ext cx="4770407" cy="5445544"/>
          </a:xfrm>
          <a:prstGeom prst="rect">
            <a:avLst/>
          </a:prstGeom>
        </p:spPr>
      </p:pic>
      <p:grpSp>
        <p:nvGrpSpPr>
          <p:cNvPr id="9" name="Groupe 8">
            <a:extLst>
              <a:ext uri="{FF2B5EF4-FFF2-40B4-BE49-F238E27FC236}">
                <a16:creationId xmlns:a16="http://schemas.microsoft.com/office/drawing/2014/main" id="{4F23EF7F-9055-8302-AF9C-9ECC099CB910}"/>
              </a:ext>
            </a:extLst>
          </p:cNvPr>
          <p:cNvGrpSpPr/>
          <p:nvPr userDrawn="1"/>
        </p:nvGrpSpPr>
        <p:grpSpPr>
          <a:xfrm>
            <a:off x="7018773" y="6080774"/>
            <a:ext cx="2582735" cy="678111"/>
            <a:chOff x="4793671" y="4621912"/>
            <a:chExt cx="2582735" cy="678111"/>
          </a:xfrm>
        </p:grpSpPr>
        <p:sp>
          <p:nvSpPr>
            <p:cNvPr id="10" name="Sous-titre 2">
              <a:extLst>
                <a:ext uri="{FF2B5EF4-FFF2-40B4-BE49-F238E27FC236}">
                  <a16:creationId xmlns:a16="http://schemas.microsoft.com/office/drawing/2014/main" id="{859AFF9C-016C-8711-975D-6124CA3EDBE3}"/>
                </a:ext>
              </a:extLst>
            </p:cNvPr>
            <p:cNvSpPr txBox="1">
              <a:spLocks/>
            </p:cNvSpPr>
            <p:nvPr/>
          </p:nvSpPr>
          <p:spPr>
            <a:xfrm>
              <a:off x="4793671" y="4717915"/>
              <a:ext cx="1485398" cy="582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222F48"/>
                  </a:solidFill>
                </a:rPr>
                <a:t>Funded by :</a:t>
              </a:r>
              <a:endParaRPr lang="en-CH" sz="1800" dirty="0">
                <a:solidFill>
                  <a:srgbClr val="222F48"/>
                </a:solidFill>
              </a:endParaRPr>
            </a:p>
          </p:txBody>
        </p:sp>
        <p:pic>
          <p:nvPicPr>
            <p:cNvPr id="11" name="Image 10">
              <a:extLst>
                <a:ext uri="{FF2B5EF4-FFF2-40B4-BE49-F238E27FC236}">
                  <a16:creationId xmlns:a16="http://schemas.microsoft.com/office/drawing/2014/main" id="{D056C169-1F8E-4BB1-F400-E8F285A6671C}"/>
                </a:ext>
              </a:extLst>
            </p:cNvPr>
            <p:cNvPicPr>
              <a:picLocks noChangeAspect="1"/>
            </p:cNvPicPr>
            <p:nvPr/>
          </p:nvPicPr>
          <p:blipFill>
            <a:blip r:embed="rId3" cstate="email">
              <a:extLst>
                <a:ext uri="{28A0092B-C50C-407E-A947-70E740481C1C}">
                  <a14:useLocalDpi xmlns:a14="http://schemas.microsoft.com/office/drawing/2010/main"/>
                </a:ext>
              </a:extLst>
            </a:blip>
            <a:srcRect b="-5315"/>
            <a:stretch/>
          </p:blipFill>
          <p:spPr>
            <a:xfrm>
              <a:off x="6155395" y="4649641"/>
              <a:ext cx="775162" cy="505575"/>
            </a:xfrm>
            <a:prstGeom prst="rect">
              <a:avLst/>
            </a:prstGeom>
          </p:spPr>
        </p:pic>
        <p:pic>
          <p:nvPicPr>
            <p:cNvPr id="12" name="Image 11" descr="SEFRI - Finances des hautes écoles">
              <a:extLst>
                <a:ext uri="{FF2B5EF4-FFF2-40B4-BE49-F238E27FC236}">
                  <a16:creationId xmlns:a16="http://schemas.microsoft.com/office/drawing/2014/main" id="{E3432C74-726D-03D3-79F9-AEB2745A108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6930557" y="4621912"/>
              <a:ext cx="445849" cy="503685"/>
            </a:xfrm>
            <a:prstGeom prst="rect">
              <a:avLst/>
            </a:prstGeom>
            <a:noFill/>
            <a:ln>
              <a:noFill/>
            </a:ln>
          </p:spPr>
        </p:pic>
      </p:grpSp>
    </p:spTree>
    <p:extLst>
      <p:ext uri="{BB962C8B-B14F-4D97-AF65-F5344CB8AC3E}">
        <p14:creationId xmlns:p14="http://schemas.microsoft.com/office/powerpoint/2010/main" val="349045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3- 1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72DB7-6D29-DEB6-5B2B-8E3CAC15BA9C}"/>
              </a:ext>
            </a:extLst>
          </p:cNvPr>
          <p:cNvSpPr/>
          <p:nvPr userDrawn="1"/>
        </p:nvSpPr>
        <p:spPr>
          <a:xfrm>
            <a:off x="659218" y="1"/>
            <a:ext cx="11532781" cy="10935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tx1"/>
              </a:solidFill>
            </a:endParaRPr>
          </a:p>
        </p:txBody>
      </p:sp>
      <p:sp>
        <p:nvSpPr>
          <p:cNvPr id="16" name="Rectangle 15">
            <a:extLst>
              <a:ext uri="{FF2B5EF4-FFF2-40B4-BE49-F238E27FC236}">
                <a16:creationId xmlns:a16="http://schemas.microsoft.com/office/drawing/2014/main" id="{D2BBAF08-BBF7-2AEE-A0FF-60A44F5382B8}"/>
              </a:ext>
            </a:extLst>
          </p:cNvPr>
          <p:cNvSpPr/>
          <p:nvPr userDrawn="1"/>
        </p:nvSpPr>
        <p:spPr>
          <a:xfrm>
            <a:off x="-5395" y="-3160"/>
            <a:ext cx="12197394" cy="6091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re 1">
            <a:extLst>
              <a:ext uri="{FF2B5EF4-FFF2-40B4-BE49-F238E27FC236}">
                <a16:creationId xmlns:a16="http://schemas.microsoft.com/office/drawing/2014/main" id="{C3545C1E-E5E5-E4BA-47D5-DBBBB0370C65}"/>
              </a:ext>
            </a:extLst>
          </p:cNvPr>
          <p:cNvSpPr>
            <a:spLocks noGrp="1"/>
          </p:cNvSpPr>
          <p:nvPr>
            <p:ph type="title"/>
          </p:nvPr>
        </p:nvSpPr>
        <p:spPr>
          <a:xfrm>
            <a:off x="2175126" y="134595"/>
            <a:ext cx="9178673" cy="824193"/>
          </a:xfrm>
        </p:spPr>
        <p:txBody>
          <a:bodyPr/>
          <a:lstStyle>
            <a:lvl1pPr>
              <a:defRPr>
                <a:solidFill>
                  <a:schemeClr val="tx1"/>
                </a:solidFill>
              </a:defRPr>
            </a:lvl1pPr>
          </a:lstStyle>
          <a:p>
            <a:r>
              <a:rPr lang="fr-FR" dirty="0"/>
              <a:t>Modifiez le style du titre</a:t>
            </a:r>
            <a:endParaRPr lang="en-CH" dirty="0"/>
          </a:p>
        </p:txBody>
      </p:sp>
      <p:sp>
        <p:nvSpPr>
          <p:cNvPr id="3" name="Espace réservé du contenu 2">
            <a:extLst>
              <a:ext uri="{FF2B5EF4-FFF2-40B4-BE49-F238E27FC236}">
                <a16:creationId xmlns:a16="http://schemas.microsoft.com/office/drawing/2014/main" id="{61312FFB-5D5C-1B92-7961-59C21679F660}"/>
              </a:ext>
            </a:extLst>
          </p:cNvPr>
          <p:cNvSpPr>
            <a:spLocks noGrp="1"/>
          </p:cNvSpPr>
          <p:nvPr>
            <p:ph sz="half" idx="1"/>
          </p:nvPr>
        </p:nvSpPr>
        <p:spPr>
          <a:xfrm>
            <a:off x="838199" y="1274889"/>
            <a:ext cx="10515599" cy="4902074"/>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5" name="Espace réservé de la date 4">
            <a:extLst>
              <a:ext uri="{FF2B5EF4-FFF2-40B4-BE49-F238E27FC236}">
                <a16:creationId xmlns:a16="http://schemas.microsoft.com/office/drawing/2014/main" id="{AEFE68FE-AE94-FE4A-E35C-ED34B3980FF2}"/>
              </a:ext>
            </a:extLst>
          </p:cNvPr>
          <p:cNvSpPr>
            <a:spLocks noGrp="1"/>
          </p:cNvSpPr>
          <p:nvPr>
            <p:ph type="dt" sz="half" idx="10"/>
          </p:nvPr>
        </p:nvSpPr>
        <p:spPr>
          <a:xfrm>
            <a:off x="7955213" y="6358279"/>
            <a:ext cx="1023283" cy="365126"/>
          </a:xfrm>
        </p:spPr>
        <p:txBody>
          <a:bodyPr/>
          <a:lstStyle>
            <a:lvl1pPr algn="ctr">
              <a:defRPr/>
            </a:lvl1pPr>
          </a:lstStyle>
          <a:p>
            <a:fld id="{5DE9372D-39D4-4ABE-8B49-A1F4598B98EE}" type="datetime1">
              <a:rPr lang="fr-FR" smtClean="0"/>
              <a:t>13/10/2025</a:t>
            </a:fld>
            <a:endParaRPr lang="en-CH"/>
          </a:p>
        </p:txBody>
      </p:sp>
      <p:sp>
        <p:nvSpPr>
          <p:cNvPr id="6" name="Espace réservé du pied de page 5">
            <a:extLst>
              <a:ext uri="{FF2B5EF4-FFF2-40B4-BE49-F238E27FC236}">
                <a16:creationId xmlns:a16="http://schemas.microsoft.com/office/drawing/2014/main" id="{6293614D-C128-FD74-4972-5DA5E5511FDB}"/>
              </a:ext>
            </a:extLst>
          </p:cNvPr>
          <p:cNvSpPr>
            <a:spLocks noGrp="1"/>
          </p:cNvSpPr>
          <p:nvPr>
            <p:ph type="ftr" sz="quarter" idx="11"/>
          </p:nvPr>
        </p:nvSpPr>
        <p:spPr>
          <a:xfrm>
            <a:off x="1785244" y="6358280"/>
            <a:ext cx="5866392" cy="365125"/>
          </a:xfrm>
        </p:spPr>
        <p:txBody>
          <a:bodyPr/>
          <a:lstStyle/>
          <a:p>
            <a:r>
              <a:rPr lang="en-GB"/>
              <a:t>Journées Accélérateurs 2025</a:t>
            </a:r>
            <a:endParaRPr lang="en-CH" dirty="0"/>
          </a:p>
        </p:txBody>
      </p:sp>
      <p:sp>
        <p:nvSpPr>
          <p:cNvPr id="7" name="Espace réservé du numéro de diapositive 6">
            <a:extLst>
              <a:ext uri="{FF2B5EF4-FFF2-40B4-BE49-F238E27FC236}">
                <a16:creationId xmlns:a16="http://schemas.microsoft.com/office/drawing/2014/main" id="{F149D5DF-4EC3-2093-8624-109A1C3760D9}"/>
              </a:ext>
            </a:extLst>
          </p:cNvPr>
          <p:cNvSpPr>
            <a:spLocks noGrp="1"/>
          </p:cNvSpPr>
          <p:nvPr>
            <p:ph type="sldNum" sz="quarter" idx="12"/>
          </p:nvPr>
        </p:nvSpPr>
        <p:spPr>
          <a:xfrm>
            <a:off x="838200" y="6350397"/>
            <a:ext cx="643467" cy="365125"/>
          </a:xfrm>
        </p:spPr>
        <p:txBody>
          <a:bodyPr/>
          <a:lstStyle/>
          <a:p>
            <a:fld id="{84AD9DD3-CAE0-4EB1-A102-8F9EDDC8C851}" type="slidenum">
              <a:rPr lang="en-CH" smtClean="0"/>
              <a:t>‹N°›</a:t>
            </a:fld>
            <a:endParaRPr lang="en-CH"/>
          </a:p>
        </p:txBody>
      </p:sp>
      <p:pic>
        <p:nvPicPr>
          <p:cNvPr id="9" name="Image 8" descr="Une image contenant Police, Graphique, logo, cercle&#10;&#10;Description générée automatiquement">
            <a:extLst>
              <a:ext uri="{FF2B5EF4-FFF2-40B4-BE49-F238E27FC236}">
                <a16:creationId xmlns:a16="http://schemas.microsoft.com/office/drawing/2014/main" id="{CE7D1CF1-C811-BF4D-60A9-688A007B45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2175126" cy="1093573"/>
          </a:xfrm>
          <a:prstGeom prst="rect">
            <a:avLst/>
          </a:prstGeom>
        </p:spPr>
      </p:pic>
      <p:grpSp>
        <p:nvGrpSpPr>
          <p:cNvPr id="14" name="Groupe 13">
            <a:extLst>
              <a:ext uri="{FF2B5EF4-FFF2-40B4-BE49-F238E27FC236}">
                <a16:creationId xmlns:a16="http://schemas.microsoft.com/office/drawing/2014/main" id="{B4DF9F7A-C4D1-4BDF-B7ED-60186C704D0A}"/>
              </a:ext>
            </a:extLst>
          </p:cNvPr>
          <p:cNvGrpSpPr/>
          <p:nvPr userDrawn="1"/>
        </p:nvGrpSpPr>
        <p:grpSpPr>
          <a:xfrm>
            <a:off x="9288053" y="6344443"/>
            <a:ext cx="2065746" cy="378962"/>
            <a:chOff x="838200" y="6350395"/>
            <a:chExt cx="2065746" cy="378962"/>
          </a:xfrm>
        </p:grpSpPr>
        <p:sp>
          <p:nvSpPr>
            <p:cNvPr id="10" name="Espace réservé du pied de page 10">
              <a:extLst>
                <a:ext uri="{FF2B5EF4-FFF2-40B4-BE49-F238E27FC236}">
                  <a16:creationId xmlns:a16="http://schemas.microsoft.com/office/drawing/2014/main" id="{7A72B354-6721-5CC6-3176-7D5A5A09E409}"/>
                </a:ext>
              </a:extLst>
            </p:cNvPr>
            <p:cNvSpPr txBox="1">
              <a:spLocks/>
            </p:cNvSpPr>
            <p:nvPr userDrawn="1"/>
          </p:nvSpPr>
          <p:spPr>
            <a:xfrm>
              <a:off x="838200" y="6350395"/>
              <a:ext cx="1596242" cy="378962"/>
            </a:xfrm>
            <a:prstGeom prst="rect">
              <a:avLst/>
            </a:prstGeom>
          </p:spPr>
          <p:txBody>
            <a:bodyPr vert="horz" lIns="91440" tIns="45720" rIns="91440" bIns="45720" rtlCol="0" anchor="ctr"/>
            <a:lstStyle>
              <a:defPPr>
                <a:defRPr lang="en-CH"/>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TWAC is funded by :</a:t>
              </a:r>
              <a:endParaRPr lang="en-CH" dirty="0"/>
            </a:p>
          </p:txBody>
        </p:sp>
        <p:pic>
          <p:nvPicPr>
            <p:cNvPr id="11" name="Image 10">
              <a:extLst>
                <a:ext uri="{FF2B5EF4-FFF2-40B4-BE49-F238E27FC236}">
                  <a16:creationId xmlns:a16="http://schemas.microsoft.com/office/drawing/2014/main" id="{3FEDF73E-B938-8BBC-3FA0-582DB8D7FAF9}"/>
                </a:ext>
              </a:extLst>
            </p:cNvPr>
            <p:cNvPicPr>
              <a:picLocks noChangeAspect="1"/>
            </p:cNvPicPr>
            <p:nvPr userDrawn="1"/>
          </p:nvPicPr>
          <p:blipFill>
            <a:blip r:embed="rId3" cstate="email">
              <a:extLst>
                <a:ext uri="{28A0092B-C50C-407E-A947-70E740481C1C}">
                  <a14:useLocalDpi xmlns:a14="http://schemas.microsoft.com/office/drawing/2010/main"/>
                </a:ext>
              </a:extLst>
            </a:blip>
            <a:srcRect b="-5315"/>
            <a:stretch/>
          </p:blipFill>
          <p:spPr>
            <a:xfrm>
              <a:off x="2292308" y="6432547"/>
              <a:ext cx="350338" cy="228497"/>
            </a:xfrm>
            <a:prstGeom prst="rect">
              <a:avLst/>
            </a:prstGeom>
          </p:spPr>
        </p:pic>
        <p:pic>
          <p:nvPicPr>
            <p:cNvPr id="12" name="Image 11" descr="SEFRI - Finances des hautes écoles">
              <a:extLst>
                <a:ext uri="{FF2B5EF4-FFF2-40B4-BE49-F238E27FC236}">
                  <a16:creationId xmlns:a16="http://schemas.microsoft.com/office/drawing/2014/main" id="{4BA396F5-5F37-B5F7-CEFC-3A29D36D23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2701686" y="6424306"/>
              <a:ext cx="202260" cy="228497"/>
            </a:xfrm>
            <a:prstGeom prst="rect">
              <a:avLst/>
            </a:prstGeom>
            <a:noFill/>
            <a:ln>
              <a:noFill/>
            </a:ln>
          </p:spPr>
        </p:pic>
      </p:grpSp>
      <p:sp>
        <p:nvSpPr>
          <p:cNvPr id="13" name="Rectangle 12">
            <a:extLst>
              <a:ext uri="{FF2B5EF4-FFF2-40B4-BE49-F238E27FC236}">
                <a16:creationId xmlns:a16="http://schemas.microsoft.com/office/drawing/2014/main" id="{9B47993E-DC46-CFBF-5997-4C13C80EEB68}"/>
              </a:ext>
            </a:extLst>
          </p:cNvPr>
          <p:cNvSpPr/>
          <p:nvPr userDrawn="1"/>
        </p:nvSpPr>
        <p:spPr>
          <a:xfrm rot="5400000">
            <a:off x="-3293580"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
        <p:nvSpPr>
          <p:cNvPr id="15" name="Rectangle 14">
            <a:extLst>
              <a:ext uri="{FF2B5EF4-FFF2-40B4-BE49-F238E27FC236}">
                <a16:creationId xmlns:a16="http://schemas.microsoft.com/office/drawing/2014/main" id="{9491F5E0-59A0-E3E2-105A-0848746144F3}"/>
              </a:ext>
            </a:extLst>
          </p:cNvPr>
          <p:cNvSpPr/>
          <p:nvPr userDrawn="1"/>
        </p:nvSpPr>
        <p:spPr>
          <a:xfrm rot="5400000">
            <a:off x="-3402801" y="3404635"/>
            <a:ext cx="6860854" cy="66042"/>
          </a:xfrm>
          <a:prstGeom prst="rect">
            <a:avLst/>
          </a:prstGeom>
          <a:solidFill>
            <a:srgbClr val="8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CH" dirty="0"/>
          </a:p>
        </p:txBody>
      </p:sp>
    </p:spTree>
    <p:extLst>
      <p:ext uri="{BB962C8B-B14F-4D97-AF65-F5344CB8AC3E}">
        <p14:creationId xmlns:p14="http://schemas.microsoft.com/office/powerpoint/2010/main" val="2496927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E1CD5D-1611-DF62-358D-2CCC29866E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CH"/>
          </a:p>
        </p:txBody>
      </p:sp>
      <p:sp>
        <p:nvSpPr>
          <p:cNvPr id="3" name="Espace réservé du texte 2">
            <a:extLst>
              <a:ext uri="{FF2B5EF4-FFF2-40B4-BE49-F238E27FC236}">
                <a16:creationId xmlns:a16="http://schemas.microsoft.com/office/drawing/2014/main" id="{14EB3020-7398-B356-4F58-0ABFF87F2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CH" dirty="0"/>
          </a:p>
        </p:txBody>
      </p:sp>
      <p:sp>
        <p:nvSpPr>
          <p:cNvPr id="4" name="Espace réservé de la date 3">
            <a:extLst>
              <a:ext uri="{FF2B5EF4-FFF2-40B4-BE49-F238E27FC236}">
                <a16:creationId xmlns:a16="http://schemas.microsoft.com/office/drawing/2014/main" id="{19E8DA89-4F1B-44EF-4552-817628770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8A727D-CA75-4994-A5D8-DC4F79075517}" type="datetime1">
              <a:rPr lang="fr-FR" smtClean="0"/>
              <a:t>13/10/2025</a:t>
            </a:fld>
            <a:endParaRPr lang="en-CH"/>
          </a:p>
        </p:txBody>
      </p:sp>
      <p:sp>
        <p:nvSpPr>
          <p:cNvPr id="5" name="Espace réservé du pied de page 4">
            <a:extLst>
              <a:ext uri="{FF2B5EF4-FFF2-40B4-BE49-F238E27FC236}">
                <a16:creationId xmlns:a16="http://schemas.microsoft.com/office/drawing/2014/main" id="{D3FF11AA-5DB1-9748-19F5-293AB45BB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Journées Accélérateurs 2025</a:t>
            </a:r>
            <a:endParaRPr lang="en-CH"/>
          </a:p>
        </p:txBody>
      </p:sp>
      <p:sp>
        <p:nvSpPr>
          <p:cNvPr id="6" name="Espace réservé du numéro de diapositive 5">
            <a:extLst>
              <a:ext uri="{FF2B5EF4-FFF2-40B4-BE49-F238E27FC236}">
                <a16:creationId xmlns:a16="http://schemas.microsoft.com/office/drawing/2014/main" id="{F8416CA8-1001-2075-8673-40E5155EED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AD9DD3-CAE0-4EB1-A102-8F9EDDC8C851}" type="slidenum">
              <a:rPr lang="en-CH" smtClean="0"/>
              <a:t>‹N°›</a:t>
            </a:fld>
            <a:endParaRPr lang="en-CH"/>
          </a:p>
        </p:txBody>
      </p:sp>
    </p:spTree>
    <p:extLst>
      <p:ext uri="{BB962C8B-B14F-4D97-AF65-F5344CB8AC3E}">
        <p14:creationId xmlns:p14="http://schemas.microsoft.com/office/powerpoint/2010/main" val="152318517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7" r:id="rId3"/>
    <p:sldLayoutId id="2147483652" r:id="rId4"/>
    <p:sldLayoutId id="2147483653" r:id="rId5"/>
    <p:sldLayoutId id="2147483658" r:id="rId6"/>
    <p:sldLayoutId id="2147483655" r:id="rId7"/>
    <p:sldLayoutId id="2147483654" r:id="rId8"/>
    <p:sldLayoutId id="2147483659" r:id="rId9"/>
    <p:sldLayoutId id="2147483656" r:id="rId10"/>
    <p:sldLayoutId id="2147483661" r:id="rId11"/>
    <p:sldLayoutId id="214748366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15.png"/><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0.tiff"/><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5.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20.png"/><Relationship Id="rId12" Type="http://schemas.openxmlformats.org/officeDocument/2006/relationships/image" Target="../media/image23.png"/><Relationship Id="rId1" Type="http://schemas.openxmlformats.org/officeDocument/2006/relationships/slideLayout" Target="../slideLayouts/slideLayout6.xml"/><Relationship Id="rId11" Type="http://schemas.openxmlformats.org/officeDocument/2006/relationships/image" Target="../media/image22.png"/><Relationship Id="rId15" Type="http://schemas.openxmlformats.org/officeDocument/2006/relationships/image" Target="../media/image16.png"/><Relationship Id="rId10" Type="http://schemas.openxmlformats.org/officeDocument/2006/relationships/image" Target="../media/image17.emf"/><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7.emf"/><Relationship Id="rId1" Type="http://schemas.openxmlformats.org/officeDocument/2006/relationships/slideLayout" Target="../slideLayouts/slideLayout6.xml"/><Relationship Id="rId11" Type="http://schemas.openxmlformats.org/officeDocument/2006/relationships/image" Target="../media/image16.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0.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2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5A3C1-27C8-8B88-CF27-5E2E9A39EC72}"/>
              </a:ext>
            </a:extLst>
          </p:cNvPr>
          <p:cNvSpPr>
            <a:spLocks noGrp="1"/>
          </p:cNvSpPr>
          <p:nvPr>
            <p:ph type="title"/>
          </p:nvPr>
        </p:nvSpPr>
        <p:spPr/>
        <p:txBody>
          <a:bodyPr>
            <a:noAutofit/>
          </a:bodyPr>
          <a:lstStyle/>
          <a:p>
            <a:r>
              <a:rPr lang="fr-FR" sz="4400" dirty="0">
                <a:solidFill>
                  <a:schemeClr val="bg1"/>
                </a:solidFill>
              </a:rPr>
              <a:t>Caractérisation des </a:t>
            </a:r>
            <a:br>
              <a:rPr lang="fr-FR" sz="4400" dirty="0">
                <a:solidFill>
                  <a:schemeClr val="bg1"/>
                </a:solidFill>
              </a:rPr>
            </a:br>
            <a:r>
              <a:rPr lang="fr-FR" sz="4400" dirty="0">
                <a:solidFill>
                  <a:schemeClr val="bg1"/>
                </a:solidFill>
              </a:rPr>
              <a:t>Guides d’Ondes </a:t>
            </a:r>
            <a:r>
              <a:rPr lang="fr-FR" sz="4400" dirty="0" err="1">
                <a:solidFill>
                  <a:schemeClr val="bg1"/>
                </a:solidFill>
              </a:rPr>
              <a:t>THz</a:t>
            </a:r>
            <a:r>
              <a:rPr lang="fr-FR" sz="4400" dirty="0">
                <a:solidFill>
                  <a:schemeClr val="bg1"/>
                </a:solidFill>
              </a:rPr>
              <a:t> </a:t>
            </a:r>
            <a:br>
              <a:rPr lang="fr-FR" sz="4400" dirty="0">
                <a:solidFill>
                  <a:schemeClr val="bg1"/>
                </a:solidFill>
              </a:rPr>
            </a:br>
            <a:r>
              <a:rPr lang="fr-FR" sz="4400" dirty="0">
                <a:solidFill>
                  <a:schemeClr val="bg1"/>
                </a:solidFill>
              </a:rPr>
              <a:t>pour le Projet TWAC</a:t>
            </a:r>
          </a:p>
        </p:txBody>
      </p:sp>
      <p:sp>
        <p:nvSpPr>
          <p:cNvPr id="3" name="Espace réservé du texte 2">
            <a:extLst>
              <a:ext uri="{FF2B5EF4-FFF2-40B4-BE49-F238E27FC236}">
                <a16:creationId xmlns:a16="http://schemas.microsoft.com/office/drawing/2014/main" id="{D9193ADE-DAFB-1EBB-4BB6-BF13D24057D6}"/>
              </a:ext>
            </a:extLst>
          </p:cNvPr>
          <p:cNvSpPr>
            <a:spLocks noGrp="1"/>
          </p:cNvSpPr>
          <p:nvPr>
            <p:ph type="body" idx="1"/>
          </p:nvPr>
        </p:nvSpPr>
        <p:spPr>
          <a:xfrm>
            <a:off x="4770405" y="5094289"/>
            <a:ext cx="7079471" cy="420686"/>
          </a:xfrm>
        </p:spPr>
        <p:txBody>
          <a:bodyPr>
            <a:normAutofit lnSpcReduction="10000"/>
          </a:bodyPr>
          <a:lstStyle/>
          <a:p>
            <a:r>
              <a:rPr lang="fr-FR" sz="2500" dirty="0">
                <a:solidFill>
                  <a:schemeClr val="bg1"/>
                </a:solidFill>
                <a:latin typeface="Verdana"/>
                <a:ea typeface="Verdana"/>
                <a:cs typeface="Verdana"/>
              </a:rPr>
              <a:t>Journées Accélérateurs 2025</a:t>
            </a:r>
            <a:endParaRPr lang="fr-FR" sz="2500" dirty="0">
              <a:solidFill>
                <a:schemeClr val="bg1"/>
              </a:solidFill>
            </a:endParaRPr>
          </a:p>
        </p:txBody>
      </p:sp>
    </p:spTree>
    <p:extLst>
      <p:ext uri="{BB962C8B-B14F-4D97-AF65-F5344CB8AC3E}">
        <p14:creationId xmlns:p14="http://schemas.microsoft.com/office/powerpoint/2010/main" val="199521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C6689-D198-4226-82BE-B783DF81830C}"/>
              </a:ext>
            </a:extLst>
          </p:cNvPr>
          <p:cNvSpPr>
            <a:spLocks noGrp="1"/>
          </p:cNvSpPr>
          <p:nvPr>
            <p:ph type="title"/>
          </p:nvPr>
        </p:nvSpPr>
        <p:spPr/>
        <p:txBody>
          <a:bodyPr>
            <a:normAutofit fontScale="90000"/>
          </a:bodyPr>
          <a:lstStyle/>
          <a:p>
            <a:r>
              <a:rPr lang="fr-FR" dirty="0"/>
              <a:t>Conception du Guide d’Onde Pour TWAC</a:t>
            </a:r>
          </a:p>
        </p:txBody>
      </p:sp>
      <p:sp>
        <p:nvSpPr>
          <p:cNvPr id="4" name="Espace réservé de la date 3">
            <a:extLst>
              <a:ext uri="{FF2B5EF4-FFF2-40B4-BE49-F238E27FC236}">
                <a16:creationId xmlns:a16="http://schemas.microsoft.com/office/drawing/2014/main" id="{BFF05521-88A2-4DA8-BEB5-712186373F48}"/>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97C4EB13-13BE-4B9F-926D-C8D035354D36}"/>
              </a:ext>
            </a:extLst>
          </p:cNvPr>
          <p:cNvSpPr>
            <a:spLocks noGrp="1"/>
          </p:cNvSpPr>
          <p:nvPr>
            <p:ph type="ftr" sz="quarter" idx="11"/>
          </p:nvPr>
        </p:nvSpPr>
        <p:spPr/>
        <p:txBody>
          <a:bodyPr/>
          <a:lstStyle/>
          <a:p>
            <a:r>
              <a:rPr lang="en-GB" dirty="0" err="1"/>
              <a:t>Journées</a:t>
            </a:r>
            <a:r>
              <a:rPr lang="en-GB" dirty="0"/>
              <a:t> </a:t>
            </a:r>
            <a:r>
              <a:rPr lang="en-GB" dirty="0" err="1"/>
              <a:t>Accélérateurs</a:t>
            </a:r>
            <a:r>
              <a:rPr lang="en-GB" dirty="0"/>
              <a:t> 2025</a:t>
            </a:r>
            <a:endParaRPr lang="en-CH" dirty="0"/>
          </a:p>
        </p:txBody>
      </p:sp>
      <p:sp>
        <p:nvSpPr>
          <p:cNvPr id="6" name="Espace réservé du numéro de diapositive 5">
            <a:extLst>
              <a:ext uri="{FF2B5EF4-FFF2-40B4-BE49-F238E27FC236}">
                <a16:creationId xmlns:a16="http://schemas.microsoft.com/office/drawing/2014/main" id="{328A39FA-0A75-47F1-8F77-19A536212D30}"/>
              </a:ext>
            </a:extLst>
          </p:cNvPr>
          <p:cNvSpPr>
            <a:spLocks noGrp="1"/>
          </p:cNvSpPr>
          <p:nvPr>
            <p:ph type="sldNum" sz="quarter" idx="12"/>
          </p:nvPr>
        </p:nvSpPr>
        <p:spPr/>
        <p:txBody>
          <a:bodyPr/>
          <a:lstStyle/>
          <a:p>
            <a:fld id="{84AD9DD3-CAE0-4EB1-A102-8F9EDDC8C851}" type="slidenum">
              <a:rPr lang="en-CH" smtClean="0"/>
              <a:t>10</a:t>
            </a:fld>
            <a:endParaRPr lang="en-CH"/>
          </a:p>
        </p:txBody>
      </p:sp>
      <p:pic>
        <p:nvPicPr>
          <p:cNvPr id="8" name="Image 7">
            <a:extLst>
              <a:ext uri="{FF2B5EF4-FFF2-40B4-BE49-F238E27FC236}">
                <a16:creationId xmlns:a16="http://schemas.microsoft.com/office/drawing/2014/main" id="{91F1AAC7-BFCF-442F-A4B7-420E93ACBB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7037" y="3481135"/>
            <a:ext cx="3800000" cy="2866667"/>
          </a:xfrm>
          <a:prstGeom prst="rect">
            <a:avLst/>
          </a:prstGeom>
        </p:spPr>
      </p:pic>
      <p:pic>
        <p:nvPicPr>
          <p:cNvPr id="9" name="Image 8">
            <a:extLst>
              <a:ext uri="{FF2B5EF4-FFF2-40B4-BE49-F238E27FC236}">
                <a16:creationId xmlns:a16="http://schemas.microsoft.com/office/drawing/2014/main" id="{1921A720-E147-4FBF-A4DC-652F8389E1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6107" y="3482776"/>
            <a:ext cx="3809524" cy="2857143"/>
          </a:xfrm>
          <a:prstGeom prst="rect">
            <a:avLst/>
          </a:prstGeom>
        </p:spPr>
      </p:pic>
      <p:pic>
        <p:nvPicPr>
          <p:cNvPr id="10" name="Image 9">
            <a:extLst>
              <a:ext uri="{FF2B5EF4-FFF2-40B4-BE49-F238E27FC236}">
                <a16:creationId xmlns:a16="http://schemas.microsoft.com/office/drawing/2014/main" id="{65265C22-3BD9-48D1-BC13-464276FDA4F4}"/>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7857254" y="1342626"/>
            <a:ext cx="3661333" cy="1369969"/>
          </a:xfrm>
          <a:prstGeom prst="rect">
            <a:avLst/>
          </a:prstGeom>
        </p:spPr>
      </p:pic>
      <p:pic>
        <p:nvPicPr>
          <p:cNvPr id="12" name="Image 11">
            <a:extLst>
              <a:ext uri="{FF2B5EF4-FFF2-40B4-BE49-F238E27FC236}">
                <a16:creationId xmlns:a16="http://schemas.microsoft.com/office/drawing/2014/main" id="{778E8C67-B3CF-4E03-8994-F97FA6E7F9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931427" y="1342626"/>
            <a:ext cx="1343231" cy="1864249"/>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D17D2330-3950-4258-9924-F7C9E40039AB}"/>
                  </a:ext>
                </a:extLst>
              </p:cNvPr>
              <p:cNvSpPr txBox="1"/>
              <p:nvPr/>
            </p:nvSpPr>
            <p:spPr>
              <a:xfrm>
                <a:off x="265504" y="1240360"/>
                <a:ext cx="4582779" cy="4739759"/>
              </a:xfrm>
              <a:prstGeom prst="rect">
                <a:avLst/>
              </a:prstGeom>
              <a:noFill/>
            </p:spPr>
            <p:txBody>
              <a:bodyPr wrap="square">
                <a:spAutoFit/>
              </a:bodyPr>
              <a:lstStyle/>
              <a:p>
                <a:r>
                  <a:rPr lang="fr-FR" u="sng" dirty="0"/>
                  <a:t>3 paramètres </a:t>
                </a:r>
                <a:r>
                  <a:rPr lang="fr-FR" dirty="0"/>
                  <a:t>:</a:t>
                </a:r>
                <a:br>
                  <a:rPr lang="fr-FR" dirty="0"/>
                </a:br>
                <a:endParaRPr lang="fr-FR" dirty="0"/>
              </a:p>
              <a:p>
                <a:pPr marL="171450" indent="-171450">
                  <a:buFont typeface="Arial" panose="020B0604020202020204" pitchFamily="34" charset="0"/>
                  <a:buChar char="•"/>
                </a:pPr>
                <a:r>
                  <a:rPr lang="fr-FR" sz="1400" dirty="0" err="1"/>
                  <a:t>permitivité</a:t>
                </a:r>
                <a:r>
                  <a:rPr lang="fr-FR" sz="1400" dirty="0"/>
                  <a:t> diélectrique relative </a:t>
                </a:r>
                <a14:m>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𝜀</m:t>
                        </m:r>
                      </m:e>
                      <m:sub>
                        <m:r>
                          <a:rPr lang="fr-FR" sz="1400" b="0" i="1" smtClean="0">
                            <a:latin typeface="Cambria Math" panose="02040503050406030204" pitchFamily="18" charset="0"/>
                          </a:rPr>
                          <m:t>𝑟</m:t>
                        </m:r>
                      </m:sub>
                    </m:sSub>
                  </m:oMath>
                </a14:m>
                <a:endParaRPr lang="fr-FR" sz="1400" dirty="0"/>
              </a:p>
              <a:p>
                <a:pPr marL="171450" indent="-171450">
                  <a:buFont typeface="Arial" panose="020B0604020202020204" pitchFamily="34" charset="0"/>
                  <a:buChar char="•"/>
                </a:pPr>
                <a:r>
                  <a:rPr lang="fr-FR" sz="1400" dirty="0"/>
                  <a:t>rayon intérieur a et extérieur b du guide</a:t>
                </a:r>
              </a:p>
              <a:p>
                <a:endParaRPr lang="fr-FR" sz="1400" dirty="0"/>
              </a:p>
              <a:p>
                <a:r>
                  <a:rPr kumimoji="0" lang="en-US" sz="1400" b="0" i="0" u="none" strike="noStrike" kern="0" cap="none" spc="0" normalizeH="0" baseline="0" noProof="0" dirty="0">
                    <a:ln>
                      <a:noFill/>
                    </a:ln>
                    <a:solidFill>
                      <a:srgbClr val="000000"/>
                    </a:solidFill>
                    <a:effectLst/>
                    <a:uLnTx/>
                    <a:uFillTx/>
                    <a:cs typeface="Arial"/>
                  </a:rPr>
                  <a:t>→ </a:t>
                </a:r>
                <a:r>
                  <a:rPr kumimoji="0" lang="en-US" sz="1400" b="0" i="0" u="none" strike="noStrike" kern="0" cap="none" spc="0" normalizeH="0" baseline="0" noProof="0" dirty="0" err="1">
                    <a:ln>
                      <a:noFill/>
                    </a:ln>
                    <a:solidFill>
                      <a:srgbClr val="000000"/>
                    </a:solidFill>
                    <a:effectLst/>
                    <a:uLnTx/>
                    <a:uFillTx/>
                    <a:cs typeface="Arial"/>
                  </a:rPr>
                  <a:t>Matériau</a:t>
                </a:r>
                <a:r>
                  <a:rPr kumimoji="0" lang="en-US" sz="1400" b="0" i="0" u="none" strike="noStrike" kern="0" cap="none" spc="0" normalizeH="0" baseline="0" noProof="0" dirty="0">
                    <a:ln>
                      <a:noFill/>
                    </a:ln>
                    <a:solidFill>
                      <a:srgbClr val="000000"/>
                    </a:solidFill>
                    <a:effectLst/>
                    <a:uLnTx/>
                    <a:uFillTx/>
                    <a:cs typeface="Arial"/>
                  </a:rPr>
                  <a:t> </a:t>
                </a:r>
                <a:r>
                  <a:rPr kumimoji="0" lang="en-US" sz="1400" b="0" i="0" u="none" strike="noStrike" kern="0" cap="none" spc="0" normalizeH="0" baseline="0" noProof="0" dirty="0" err="1">
                    <a:ln>
                      <a:noFill/>
                    </a:ln>
                    <a:solidFill>
                      <a:srgbClr val="000000"/>
                    </a:solidFill>
                    <a:effectLst/>
                    <a:uLnTx/>
                    <a:uFillTx/>
                    <a:cs typeface="Arial"/>
                  </a:rPr>
                  <a:t>diélectrique</a:t>
                </a:r>
                <a:r>
                  <a:rPr kumimoji="0" lang="en-US" sz="1400" b="0" i="0" u="none" strike="noStrike" kern="0" cap="none" spc="0" normalizeH="0" baseline="0" noProof="0" dirty="0">
                    <a:ln>
                      <a:noFill/>
                    </a:ln>
                    <a:solidFill>
                      <a:srgbClr val="000000"/>
                    </a:solidFill>
                    <a:effectLst/>
                    <a:uLnTx/>
                    <a:uFillTx/>
                    <a:cs typeface="Arial"/>
                  </a:rPr>
                  <a:t> :</a:t>
                </a:r>
                <a:br>
                  <a:rPr kumimoji="0" lang="en-US" sz="1400" b="0" i="0" u="none" strike="noStrike" kern="0" cap="none" spc="0" normalizeH="0" baseline="0" noProof="0" dirty="0">
                    <a:ln>
                      <a:noFill/>
                    </a:ln>
                    <a:solidFill>
                      <a:srgbClr val="000000"/>
                    </a:solidFill>
                    <a:effectLst/>
                    <a:uLnTx/>
                    <a:uFillTx/>
                    <a:cs typeface="Arial"/>
                  </a:rPr>
                </a:br>
                <a:endParaRPr lang="fr-FR" sz="1400" dirty="0"/>
              </a:p>
              <a:p>
                <a:pPr marL="628650" lvl="1" indent="-171450">
                  <a:buFont typeface="Courier New" panose="02070309020205020404" pitchFamily="49" charset="0"/>
                  <a:buChar char="o"/>
                </a:pPr>
                <a14:m>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𝜀</m:t>
                        </m:r>
                      </m:e>
                      <m:sub>
                        <m:r>
                          <a:rPr lang="fr-FR" sz="1400" b="0" i="1" smtClean="0">
                            <a:latin typeface="Cambria Math" panose="02040503050406030204" pitchFamily="18" charset="0"/>
                          </a:rPr>
                          <m:t>𝑟</m:t>
                        </m:r>
                      </m:sub>
                    </m:sSub>
                    <m:r>
                      <a:rPr lang="fr-FR" sz="1400" b="0" i="1" smtClean="0">
                        <a:latin typeface="Cambria Math" panose="02040503050406030204" pitchFamily="18" charset="0"/>
                      </a:rPr>
                      <m:t> </m:t>
                    </m:r>
                  </m:oMath>
                </a14:m>
                <a:r>
                  <a:rPr lang="fr-FR" sz="1400" dirty="0"/>
                  <a:t>suffisamment grande </a:t>
                </a:r>
              </a:p>
              <a:p>
                <a:pPr marL="1085850" lvl="2" indent="-171450">
                  <a:buFont typeface="Wingdings" panose="05000000000000000000" pitchFamily="2" charset="2"/>
                  <a:buChar char="Ø"/>
                </a:pPr>
                <a:r>
                  <a:rPr lang="fr-FR" sz="1400" dirty="0"/>
                  <a:t>Seuil de claquage &gt; 100s MV</a:t>
                </a:r>
              </a:p>
              <a:p>
                <a:pPr marL="628650" lvl="1" indent="-171450">
                  <a:buFont typeface="Courier New" panose="02070309020205020404" pitchFamily="49" charset="0"/>
                  <a:buChar char="o"/>
                </a:pPr>
                <a14:m>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𝜀</m:t>
                        </m:r>
                      </m:e>
                      <m:sub>
                        <m:r>
                          <a:rPr lang="fr-FR" sz="1400" b="0" i="1" smtClean="0">
                            <a:latin typeface="Cambria Math" panose="02040503050406030204" pitchFamily="18" charset="0"/>
                          </a:rPr>
                          <m:t>𝑟</m:t>
                        </m:r>
                      </m:sub>
                    </m:sSub>
                  </m:oMath>
                </a14:m>
                <a:r>
                  <a:rPr lang="fr-FR" sz="1400" dirty="0"/>
                  <a:t> suffisamment petite </a:t>
                </a:r>
              </a:p>
              <a:p>
                <a:pPr marL="1085850" lvl="2" indent="-171450">
                  <a:buFont typeface="Wingdings" panose="05000000000000000000" pitchFamily="2" charset="2"/>
                  <a:buChar char="Ø"/>
                </a:pPr>
                <a:r>
                  <a:rPr lang="fr-FR" sz="1400" dirty="0"/>
                  <a:t>vitesse de phase pas trop petite</a:t>
                </a:r>
              </a:p>
              <a:p>
                <a:pPr lvl="1"/>
                <a:endParaRPr kumimoji="0" lang="en-US" sz="1400" b="0" i="0" u="none" strike="noStrike" kern="0" cap="none" spc="0" normalizeH="0" baseline="0" noProof="0" dirty="0">
                  <a:ln>
                    <a:noFill/>
                  </a:ln>
                  <a:solidFill>
                    <a:srgbClr val="000000"/>
                  </a:solidFill>
                  <a:effectLst/>
                  <a:uLnTx/>
                  <a:uFillTx/>
                  <a:cs typeface="Arial"/>
                </a:endParaRPr>
              </a:p>
              <a:p>
                <a:pPr lvl="1"/>
                <a:r>
                  <a:rPr lang="en-US" sz="1400" kern="0" noProof="0" dirty="0" err="1">
                    <a:solidFill>
                      <a:srgbClr val="000000"/>
                    </a:solidFill>
                    <a:cs typeface="Arial"/>
                  </a:rPr>
                  <a:t>Silice</a:t>
                </a:r>
                <a:r>
                  <a:rPr lang="en-US" sz="1400" kern="0" noProof="0" dirty="0">
                    <a:solidFill>
                      <a:srgbClr val="000000"/>
                    </a:solidFill>
                    <a:cs typeface="Arial"/>
                  </a:rPr>
                  <a:t> pure</a:t>
                </a:r>
                <a:r>
                  <a:rPr kumimoji="0" lang="en-US" sz="1400" b="0" i="0" u="none" strike="noStrike" kern="0" cap="none" spc="0" normalizeH="0" baseline="0" noProof="0" dirty="0">
                    <a:ln>
                      <a:noFill/>
                    </a:ln>
                    <a:solidFill>
                      <a:srgbClr val="000000"/>
                    </a:solidFill>
                    <a:effectLst/>
                    <a:uLnTx/>
                    <a:uFillTx/>
                    <a:cs typeface="Arial"/>
                  </a:rPr>
                  <a:t> : </a:t>
                </a:r>
                <a14:m>
                  <m:oMath xmlns:m="http://schemas.openxmlformats.org/officeDocument/2006/math">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𝜀</m:t>
                        </m:r>
                      </m:e>
                      <m:sub>
                        <m:r>
                          <a:rPr lang="fr-FR" sz="1400" b="0" i="1" smtClean="0">
                            <a:latin typeface="Cambria Math" panose="02040503050406030204" pitchFamily="18" charset="0"/>
                          </a:rPr>
                          <m:t>𝑟</m:t>
                        </m:r>
                      </m:sub>
                    </m:sSub>
                  </m:oMath>
                </a14:m>
                <a:r>
                  <a:rPr kumimoji="0" lang="en-US" sz="1400" b="0" i="0" u="none" strike="noStrike" kern="0" cap="none" spc="0" normalizeH="0" baseline="0" noProof="0" dirty="0">
                    <a:ln>
                      <a:noFill/>
                    </a:ln>
                    <a:solidFill>
                      <a:srgbClr val="000000"/>
                    </a:solidFill>
                    <a:effectLst/>
                    <a:uLnTx/>
                    <a:uFillTx/>
                    <a:cs typeface="Arial"/>
                  </a:rPr>
                  <a:t> = 3.8</a:t>
                </a:r>
              </a:p>
              <a:p>
                <a:pPr marL="171450" indent="-171450">
                  <a:buFont typeface="Courier New" panose="02070309020205020404" pitchFamily="49" charset="0"/>
                  <a:buChar char="o"/>
                </a:pPr>
                <a:endParaRPr lang="fr-FR" sz="1400" dirty="0"/>
              </a:p>
              <a:p>
                <a:r>
                  <a:rPr lang="fr-FR" sz="1400" dirty="0"/>
                  <a:t>→ Effet de la géométrie</a:t>
                </a:r>
              </a:p>
              <a:p>
                <a:endParaRPr lang="fr-FR" sz="1400" dirty="0"/>
              </a:p>
              <a:p>
                <a:pPr marL="628650" lvl="1" indent="-171450">
                  <a:buFont typeface="Courier New" panose="02070309020205020404" pitchFamily="49" charset="0"/>
                  <a:buChar char="o"/>
                </a:pPr>
                <a:r>
                  <a:rPr lang="fr-FR" sz="1400" dirty="0"/>
                  <a:t>A</a:t>
                </a:r>
                <a14:m>
                  <m:oMath xmlns:m="http://schemas.openxmlformats.org/officeDocument/2006/math">
                    <m:r>
                      <a:rPr lang="fr-FR" sz="1400" b="0" i="0" smtClean="0">
                        <a:latin typeface="Cambria Math" panose="02040503050406030204" pitchFamily="18" charset="0"/>
                      </a:rPr>
                      <m:t> </m:t>
                    </m:r>
                    <m:sSub>
                      <m:sSubPr>
                        <m:ctrlPr>
                          <a:rPr lang="fr-FR" sz="1400" i="1" smtClean="0">
                            <a:latin typeface="Cambria Math" panose="02040503050406030204" pitchFamily="18" charset="0"/>
                          </a:rPr>
                        </m:ctrlPr>
                      </m:sSubPr>
                      <m:e>
                        <m:r>
                          <a:rPr lang="fr-FR" sz="1400" i="1" smtClean="0">
                            <a:latin typeface="Cambria Math" panose="02040503050406030204" pitchFamily="18" charset="0"/>
                            <a:ea typeface="Cambria Math" panose="02040503050406030204" pitchFamily="18" charset="0"/>
                          </a:rPr>
                          <m:t>𝜀</m:t>
                        </m:r>
                      </m:e>
                      <m:sub>
                        <m:r>
                          <a:rPr lang="fr-FR" sz="1400" b="0" i="1" smtClean="0">
                            <a:latin typeface="Cambria Math" panose="02040503050406030204" pitchFamily="18" charset="0"/>
                          </a:rPr>
                          <m:t>𝑟</m:t>
                        </m:r>
                      </m:sub>
                    </m:sSub>
                  </m:oMath>
                </a14:m>
                <a:r>
                  <a:rPr lang="fr-FR" sz="1400" dirty="0"/>
                  <a:t>, a et b couplés par </a:t>
                </a:r>
                <a:r>
                  <a:rPr lang="fr-FR" sz="1400" dirty="0" err="1"/>
                  <a:t>v</a:t>
                </a:r>
                <a:r>
                  <a:rPr lang="fr-FR" sz="1400" baseline="-25000" dirty="0" err="1"/>
                  <a:t>φ</a:t>
                </a:r>
                <a:r>
                  <a:rPr lang="fr-FR" sz="1400" dirty="0"/>
                  <a:t> = 0.998 c, à 165GHz</a:t>
                </a:r>
              </a:p>
              <a:p>
                <a:pPr marL="628650" lvl="1" indent="-171450">
                  <a:buFont typeface="Courier New" panose="02070309020205020404" pitchFamily="49" charset="0"/>
                  <a:buChar char="o"/>
                </a:pPr>
                <a:r>
                  <a:rPr lang="fr-FR" sz="1400" dirty="0"/>
                  <a:t>Diélectrique suffisamment épais </a:t>
                </a:r>
              </a:p>
              <a:p>
                <a:pPr marL="1085850" lvl="2" indent="-171450">
                  <a:buFont typeface="Wingdings" panose="05000000000000000000" pitchFamily="2" charset="2"/>
                  <a:buChar char="Ø"/>
                </a:pPr>
                <a:r>
                  <a:rPr lang="fr-FR" sz="1400" dirty="0"/>
                  <a:t>Pas ou peu d’excitation des HOM</a:t>
                </a:r>
              </a:p>
              <a:p>
                <a:pPr marL="628650" lvl="1" indent="-171450">
                  <a:buFont typeface="Courier New" panose="02070309020205020404" pitchFamily="49" charset="0"/>
                  <a:buChar char="o"/>
                </a:pPr>
                <a:r>
                  <a:rPr lang="fr-FR" sz="1400" dirty="0"/>
                  <a:t>Diélectrique suffisamment fin </a:t>
                </a:r>
              </a:p>
              <a:p>
                <a:pPr marL="1085850" lvl="2" indent="-171450">
                  <a:buFont typeface="Wingdings" panose="05000000000000000000" pitchFamily="2" charset="2"/>
                  <a:buChar char="Ø"/>
                </a:pPr>
                <a:r>
                  <a:rPr lang="fr-FR" sz="1400" dirty="0"/>
                  <a:t>Plus grande vitesse de groupe</a:t>
                </a:r>
              </a:p>
            </p:txBody>
          </p:sp>
        </mc:Choice>
        <mc:Fallback xmlns="">
          <p:sp>
            <p:nvSpPr>
              <p:cNvPr id="13" name="ZoneTexte 12">
                <a:extLst>
                  <a:ext uri="{FF2B5EF4-FFF2-40B4-BE49-F238E27FC236}">
                    <a16:creationId xmlns:a16="http://schemas.microsoft.com/office/drawing/2014/main" id="{D17D2330-3950-4258-9924-F7C9E40039AB}"/>
                  </a:ext>
                </a:extLst>
              </p:cNvPr>
              <p:cNvSpPr txBox="1">
                <a:spLocks noRot="1" noChangeAspect="1" noMove="1" noResize="1" noEditPoints="1" noAdjustHandles="1" noChangeArrowheads="1" noChangeShapeType="1" noTextEdit="1"/>
              </p:cNvSpPr>
              <p:nvPr/>
            </p:nvSpPr>
            <p:spPr>
              <a:xfrm>
                <a:off x="265504" y="1240360"/>
                <a:ext cx="4582779" cy="4739759"/>
              </a:xfrm>
              <a:prstGeom prst="rect">
                <a:avLst/>
              </a:prstGeom>
              <a:blipFill>
                <a:blip r:embed="rId6"/>
                <a:stretch>
                  <a:fillRect l="-1198" t="-643" b="-386"/>
                </a:stretch>
              </a:blipFill>
            </p:spPr>
            <p:txBody>
              <a:bodyPr/>
              <a:lstStyle/>
              <a:p>
                <a:r>
                  <a:rPr lang="fr-FR">
                    <a:noFill/>
                  </a:rPr>
                  <a:t> </a:t>
                </a:r>
              </a:p>
            </p:txBody>
          </p:sp>
        </mc:Fallback>
      </mc:AlternateContent>
      <p:sp>
        <p:nvSpPr>
          <p:cNvPr id="19" name="Rectangle 18">
            <a:extLst>
              <a:ext uri="{FF2B5EF4-FFF2-40B4-BE49-F238E27FC236}">
                <a16:creationId xmlns:a16="http://schemas.microsoft.com/office/drawing/2014/main" id="{B7A2E287-7792-45BC-BE7C-FEFDCCBDCFAB}"/>
              </a:ext>
            </a:extLst>
          </p:cNvPr>
          <p:cNvSpPr/>
          <p:nvPr/>
        </p:nvSpPr>
        <p:spPr>
          <a:xfrm>
            <a:off x="11518587" y="3829050"/>
            <a:ext cx="30384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F14D92D1-4BBE-4F59-8F9C-7F5FB243FE80}"/>
                  </a:ext>
                </a:extLst>
              </p:cNvPr>
              <p:cNvSpPr txBox="1"/>
              <p:nvPr/>
            </p:nvSpPr>
            <p:spPr>
              <a:xfrm>
                <a:off x="11478348" y="3740494"/>
                <a:ext cx="359568" cy="2935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dirty="0" smtClean="0">
                              <a:latin typeface="Cambria Math" panose="02040503050406030204" pitchFamily="18" charset="0"/>
                            </a:rPr>
                          </m:ctrlPr>
                        </m:sSubPr>
                        <m:e>
                          <m:r>
                            <a:rPr lang="fr-FR" sz="1200" b="0" i="1" dirty="0" smtClean="0">
                              <a:latin typeface="Cambria Math" panose="02040503050406030204" pitchFamily="18" charset="0"/>
                            </a:rPr>
                            <m:t>𝑣</m:t>
                          </m:r>
                        </m:e>
                        <m:sub>
                          <m:r>
                            <a:rPr lang="en-US" sz="1200" i="1" dirty="0" smtClean="0">
                              <a:latin typeface="Cambria Math" panose="02040503050406030204" pitchFamily="18" charset="0"/>
                              <a:ea typeface="Cambria Math" panose="02040503050406030204" pitchFamily="18" charset="0"/>
                            </a:rPr>
                            <m:t>𝜑</m:t>
                          </m:r>
                        </m:sub>
                      </m:sSub>
                    </m:oMath>
                  </m:oMathPara>
                </a14:m>
                <a:endParaRPr lang="fr-FR" sz="1600" dirty="0"/>
              </a:p>
            </p:txBody>
          </p:sp>
        </mc:Choice>
        <mc:Fallback xmlns="">
          <p:sp>
            <p:nvSpPr>
              <p:cNvPr id="20" name="ZoneTexte 19">
                <a:extLst>
                  <a:ext uri="{FF2B5EF4-FFF2-40B4-BE49-F238E27FC236}">
                    <a16:creationId xmlns:a16="http://schemas.microsoft.com/office/drawing/2014/main" id="{F14D92D1-4BBE-4F59-8F9C-7F5FB243FE80}"/>
                  </a:ext>
                </a:extLst>
              </p:cNvPr>
              <p:cNvSpPr txBox="1">
                <a:spLocks noRot="1" noChangeAspect="1" noMove="1" noResize="1" noEditPoints="1" noAdjustHandles="1" noChangeArrowheads="1" noChangeShapeType="1" noTextEdit="1"/>
              </p:cNvSpPr>
              <p:nvPr/>
            </p:nvSpPr>
            <p:spPr>
              <a:xfrm>
                <a:off x="11478348" y="3740494"/>
                <a:ext cx="359568" cy="29354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C28DF8C6-CADA-4AB0-8D32-232B24FD5340}"/>
                  </a:ext>
                </a:extLst>
              </p:cNvPr>
              <p:cNvSpPr txBox="1"/>
              <p:nvPr/>
            </p:nvSpPr>
            <p:spPr>
              <a:xfrm>
                <a:off x="11478348" y="3935519"/>
                <a:ext cx="303843" cy="2920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dirty="0" smtClean="0">
                              <a:latin typeface="Cambria Math" panose="02040503050406030204" pitchFamily="18" charset="0"/>
                            </a:rPr>
                          </m:ctrlPr>
                        </m:sSubPr>
                        <m:e>
                          <m:r>
                            <a:rPr lang="fr-FR" sz="1200" b="0" i="1" dirty="0" smtClean="0">
                              <a:latin typeface="Cambria Math" panose="02040503050406030204" pitchFamily="18" charset="0"/>
                            </a:rPr>
                            <m:t>𝑣</m:t>
                          </m:r>
                        </m:e>
                        <m:sub>
                          <m:r>
                            <a:rPr lang="fr-FR" sz="1200" b="0" i="1" dirty="0" smtClean="0">
                              <a:latin typeface="Cambria Math" panose="02040503050406030204" pitchFamily="18" charset="0"/>
                            </a:rPr>
                            <m:t>𝑔</m:t>
                          </m:r>
                        </m:sub>
                      </m:sSub>
                    </m:oMath>
                  </m:oMathPara>
                </a14:m>
                <a:endParaRPr lang="fr-FR" sz="1600" dirty="0"/>
              </a:p>
            </p:txBody>
          </p:sp>
        </mc:Choice>
        <mc:Fallback xmlns="">
          <p:sp>
            <p:nvSpPr>
              <p:cNvPr id="21" name="ZoneTexte 20">
                <a:extLst>
                  <a:ext uri="{FF2B5EF4-FFF2-40B4-BE49-F238E27FC236}">
                    <a16:creationId xmlns:a16="http://schemas.microsoft.com/office/drawing/2014/main" id="{C28DF8C6-CADA-4AB0-8D32-232B24FD5340}"/>
                  </a:ext>
                </a:extLst>
              </p:cNvPr>
              <p:cNvSpPr txBox="1">
                <a:spLocks noRot="1" noChangeAspect="1" noMove="1" noResize="1" noEditPoints="1" noAdjustHandles="1" noChangeArrowheads="1" noChangeShapeType="1" noTextEdit="1"/>
              </p:cNvSpPr>
              <p:nvPr/>
            </p:nvSpPr>
            <p:spPr>
              <a:xfrm>
                <a:off x="11478348" y="3935519"/>
                <a:ext cx="303843" cy="292068"/>
              </a:xfrm>
              <a:prstGeom prst="rect">
                <a:avLst/>
              </a:prstGeom>
              <a:blipFill>
                <a:blip r:embed="rId8"/>
                <a:stretch>
                  <a:fillRect/>
                </a:stretch>
              </a:blipFill>
            </p:spPr>
            <p:txBody>
              <a:bodyPr/>
              <a:lstStyle/>
              <a:p>
                <a:r>
                  <a:rPr lang="fr-FR">
                    <a:noFill/>
                  </a:rPr>
                  <a:t> </a:t>
                </a:r>
              </a:p>
            </p:txBody>
          </p:sp>
        </mc:Fallback>
      </mc:AlternateContent>
      <p:sp>
        <p:nvSpPr>
          <p:cNvPr id="3" name="ZoneTexte 2">
            <a:extLst>
              <a:ext uri="{FF2B5EF4-FFF2-40B4-BE49-F238E27FC236}">
                <a16:creationId xmlns:a16="http://schemas.microsoft.com/office/drawing/2014/main" id="{84535520-E468-496C-847F-3E5D219F8E45}"/>
              </a:ext>
            </a:extLst>
          </p:cNvPr>
          <p:cNvSpPr txBox="1"/>
          <p:nvPr/>
        </p:nvSpPr>
        <p:spPr>
          <a:xfrm>
            <a:off x="265504" y="6067457"/>
            <a:ext cx="5485797" cy="400110"/>
          </a:xfrm>
          <a:prstGeom prst="rect">
            <a:avLst/>
          </a:prstGeom>
          <a:noFill/>
        </p:spPr>
        <p:txBody>
          <a:bodyPr wrap="none" rtlCol="0">
            <a:spAutoFit/>
          </a:bodyPr>
          <a:lstStyle/>
          <a:p>
            <a:r>
              <a:rPr lang="fr-FR" sz="1000" dirty="0"/>
              <a:t>A. Pires, Accélération de paquets d’électrons ultracourts par un champ </a:t>
            </a:r>
            <a:r>
              <a:rPr lang="fr-FR" sz="1000" dirty="0" err="1"/>
              <a:t>THz</a:t>
            </a:r>
            <a:r>
              <a:rPr lang="fr-FR" sz="1000" dirty="0"/>
              <a:t> guidé dans un diélectrique</a:t>
            </a:r>
          </a:p>
          <a:p>
            <a:r>
              <a:rPr lang="fr-FR" sz="1000" dirty="0"/>
              <a:t>C.T.M. Chang, Journal of </a:t>
            </a:r>
            <a:r>
              <a:rPr lang="fr-FR" sz="1000" dirty="0" err="1"/>
              <a:t>Applied</a:t>
            </a:r>
            <a:r>
              <a:rPr lang="fr-FR" sz="1000" dirty="0"/>
              <a:t> </a:t>
            </a:r>
            <a:r>
              <a:rPr lang="fr-FR" sz="1000" dirty="0" err="1"/>
              <a:t>Physics</a:t>
            </a:r>
            <a:r>
              <a:rPr lang="fr-FR" sz="1000" dirty="0"/>
              <a:t> 41, 4493–4500 (1970)</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7AC033DD-6F16-41A4-A3F6-525A46B18C70}"/>
                  </a:ext>
                </a:extLst>
              </p:cNvPr>
              <p:cNvSpPr txBox="1"/>
              <p:nvPr/>
            </p:nvSpPr>
            <p:spPr>
              <a:xfrm>
                <a:off x="9528874" y="2410269"/>
                <a:ext cx="3496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800" i="1" smtClean="0">
                              <a:latin typeface="Cambria Math" panose="02040503050406030204" pitchFamily="18" charset="0"/>
                            </a:rPr>
                          </m:ctrlPr>
                        </m:sSubPr>
                        <m:e>
                          <m:r>
                            <a:rPr lang="fr-FR" sz="1800" i="1" smtClean="0">
                              <a:latin typeface="Cambria Math" panose="02040503050406030204" pitchFamily="18" charset="0"/>
                              <a:ea typeface="Cambria Math" panose="02040503050406030204" pitchFamily="18" charset="0"/>
                            </a:rPr>
                            <m:t>𝜀</m:t>
                          </m:r>
                        </m:e>
                        <m:sub>
                          <m:r>
                            <a:rPr lang="fr-FR" sz="1800" b="0" i="1" smtClean="0">
                              <a:latin typeface="Cambria Math" panose="02040503050406030204" pitchFamily="18" charset="0"/>
                            </a:rPr>
                            <m:t>𝑟</m:t>
                          </m:r>
                        </m:sub>
                      </m:sSub>
                    </m:oMath>
                  </m:oMathPara>
                </a14:m>
                <a:endParaRPr lang="fr-FR" dirty="0"/>
              </a:p>
            </p:txBody>
          </p:sp>
        </mc:Choice>
        <mc:Fallback xmlns="">
          <p:sp>
            <p:nvSpPr>
              <p:cNvPr id="17" name="ZoneTexte 16">
                <a:extLst>
                  <a:ext uri="{FF2B5EF4-FFF2-40B4-BE49-F238E27FC236}">
                    <a16:creationId xmlns:a16="http://schemas.microsoft.com/office/drawing/2014/main" id="{7AC033DD-6F16-41A4-A3F6-525A46B18C70}"/>
                  </a:ext>
                </a:extLst>
              </p:cNvPr>
              <p:cNvSpPr txBox="1">
                <a:spLocks noRot="1" noChangeAspect="1" noMove="1" noResize="1" noEditPoints="1" noAdjustHandles="1" noChangeArrowheads="1" noChangeShapeType="1" noTextEdit="1"/>
              </p:cNvSpPr>
              <p:nvPr/>
            </p:nvSpPr>
            <p:spPr>
              <a:xfrm>
                <a:off x="9528874" y="2410269"/>
                <a:ext cx="349624" cy="369332"/>
              </a:xfrm>
              <a:prstGeom prst="rect">
                <a:avLst/>
              </a:prstGeom>
              <a:blipFill>
                <a:blip r:embed="rId9"/>
                <a:stretch>
                  <a:fillRect/>
                </a:stretch>
              </a:blipFill>
            </p:spPr>
            <p:txBody>
              <a:bodyPr/>
              <a:lstStyle/>
              <a:p>
                <a:r>
                  <a:rPr lang="fr-FR">
                    <a:noFill/>
                  </a:rPr>
                  <a:t> </a:t>
                </a:r>
              </a:p>
            </p:txBody>
          </p:sp>
        </mc:Fallback>
      </mc:AlternateContent>
      <p:sp>
        <p:nvSpPr>
          <p:cNvPr id="15" name="Rectangle 14">
            <a:extLst>
              <a:ext uri="{FF2B5EF4-FFF2-40B4-BE49-F238E27FC236}">
                <a16:creationId xmlns:a16="http://schemas.microsoft.com/office/drawing/2014/main" id="{6FF23B6B-6EF5-4D61-9090-D1BA1CA731ED}"/>
              </a:ext>
            </a:extLst>
          </p:cNvPr>
          <p:cNvSpPr/>
          <p:nvPr/>
        </p:nvSpPr>
        <p:spPr>
          <a:xfrm>
            <a:off x="9229725" y="3448050"/>
            <a:ext cx="2288862" cy="23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6422166-14A8-49E5-9944-322D90CF1999}"/>
              </a:ext>
            </a:extLst>
          </p:cNvPr>
          <p:cNvSpPr/>
          <p:nvPr/>
        </p:nvSpPr>
        <p:spPr>
          <a:xfrm>
            <a:off x="5862031" y="6137696"/>
            <a:ext cx="1479925" cy="202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f (GHz)</a:t>
            </a:r>
          </a:p>
        </p:txBody>
      </p:sp>
      <p:sp>
        <p:nvSpPr>
          <p:cNvPr id="23" name="Rectangle 22">
            <a:extLst>
              <a:ext uri="{FF2B5EF4-FFF2-40B4-BE49-F238E27FC236}">
                <a16:creationId xmlns:a16="http://schemas.microsoft.com/office/drawing/2014/main" id="{E4530E3E-E04C-41E6-85D6-BF1BC8ACA38D}"/>
              </a:ext>
            </a:extLst>
          </p:cNvPr>
          <p:cNvSpPr/>
          <p:nvPr/>
        </p:nvSpPr>
        <p:spPr>
          <a:xfrm>
            <a:off x="9634193" y="6137696"/>
            <a:ext cx="1479925" cy="202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f (GHz)</a:t>
            </a:r>
          </a:p>
        </p:txBody>
      </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51F5C58B-9016-478F-A40D-710AFB567D6C}"/>
                  </a:ext>
                </a:extLst>
              </p:cNvPr>
              <p:cNvSpPr txBox="1"/>
              <p:nvPr/>
            </p:nvSpPr>
            <p:spPr>
              <a:xfrm rot="16200000">
                <a:off x="7774848" y="4661914"/>
                <a:ext cx="1446106" cy="326949"/>
              </a:xfrm>
              <a:prstGeom prst="rect">
                <a:avLst/>
              </a:prstGeom>
              <a:solidFill>
                <a:schemeClr val="bg1"/>
              </a:solidFill>
            </p:spPr>
            <p:txBody>
              <a:bodyPr wrap="square">
                <a:spAutoFit/>
              </a:bodyPr>
              <a:lstStyle/>
              <a:p>
                <a:pPr algn="ctr"/>
                <a14:m>
                  <m:oMath xmlns:m="http://schemas.openxmlformats.org/officeDocument/2006/math">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𝑣</m:t>
                        </m:r>
                      </m:e>
                      <m:sub>
                        <m:r>
                          <a:rPr lang="fr-FR" sz="1400" i="1" smtClean="0">
                            <a:latin typeface="Cambria Math" panose="02040503050406030204" pitchFamily="18" charset="0"/>
                            <a:ea typeface="Cambria Math" panose="02040503050406030204" pitchFamily="18" charset="0"/>
                          </a:rPr>
                          <m:t>𝜑</m:t>
                        </m:r>
                      </m:sub>
                    </m:sSub>
                    <m:r>
                      <a:rPr lang="fr-FR"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𝑐</m:t>
                    </m:r>
                  </m:oMath>
                </a14:m>
                <a:r>
                  <a:rPr lang="fr-FR" sz="1400" dirty="0"/>
                  <a:t> , </a:t>
                </a:r>
                <a14:m>
                  <m:oMath xmlns:m="http://schemas.openxmlformats.org/officeDocument/2006/math">
                    <m:sSub>
                      <m:sSubPr>
                        <m:ctrlPr>
                          <a:rPr lang="fr-FR" sz="1400" i="1">
                            <a:latin typeface="Cambria Math" panose="02040503050406030204" pitchFamily="18" charset="0"/>
                          </a:rPr>
                        </m:ctrlPr>
                      </m:sSubPr>
                      <m:e>
                        <m:r>
                          <a:rPr lang="fr-FR" sz="1400" i="1">
                            <a:latin typeface="Cambria Math" panose="02040503050406030204" pitchFamily="18" charset="0"/>
                          </a:rPr>
                          <m:t>𝑣</m:t>
                        </m:r>
                      </m:e>
                      <m:sub>
                        <m:r>
                          <a:rPr lang="fr-FR" sz="1400" b="0" i="1" smtClean="0">
                            <a:latin typeface="Cambria Math" panose="02040503050406030204" pitchFamily="18" charset="0"/>
                          </a:rPr>
                          <m:t>𝑔</m:t>
                        </m:r>
                      </m:sub>
                    </m:sSub>
                    <m:r>
                      <a:rPr lang="fr-FR" sz="1400" i="1">
                        <a:latin typeface="Cambria Math" panose="02040503050406030204" pitchFamily="18" charset="0"/>
                        <a:ea typeface="Cambria Math" panose="02040503050406030204" pitchFamily="18" charset="0"/>
                      </a:rPr>
                      <m:t>/</m:t>
                    </m:r>
                    <m:r>
                      <a:rPr lang="fr-FR" sz="1400" i="1">
                        <a:latin typeface="Cambria Math" panose="02040503050406030204" pitchFamily="18" charset="0"/>
                        <a:ea typeface="Cambria Math" panose="02040503050406030204" pitchFamily="18" charset="0"/>
                      </a:rPr>
                      <m:t>𝑐</m:t>
                    </m:r>
                  </m:oMath>
                </a14:m>
                <a:endParaRPr lang="fr-FR" sz="1400" dirty="0"/>
              </a:p>
            </p:txBody>
          </p:sp>
        </mc:Choice>
        <mc:Fallback xmlns="">
          <p:sp>
            <p:nvSpPr>
              <p:cNvPr id="24" name="ZoneTexte 23">
                <a:extLst>
                  <a:ext uri="{FF2B5EF4-FFF2-40B4-BE49-F238E27FC236}">
                    <a16:creationId xmlns:a16="http://schemas.microsoft.com/office/drawing/2014/main" id="{51F5C58B-9016-478F-A40D-710AFB567D6C}"/>
                  </a:ext>
                </a:extLst>
              </p:cNvPr>
              <p:cNvSpPr txBox="1">
                <a:spLocks noRot="1" noChangeAspect="1" noMove="1" noResize="1" noEditPoints="1" noAdjustHandles="1" noChangeArrowheads="1" noChangeShapeType="1" noTextEdit="1"/>
              </p:cNvSpPr>
              <p:nvPr/>
            </p:nvSpPr>
            <p:spPr>
              <a:xfrm rot="16200000">
                <a:off x="7774848" y="4661914"/>
                <a:ext cx="1446106" cy="326949"/>
              </a:xfrm>
              <a:prstGeom prst="rect">
                <a:avLst/>
              </a:prstGeom>
              <a:blipFill>
                <a:blip r:embed="rId10"/>
                <a:stretch>
                  <a:fillRect l="-1852" r="-14815"/>
                </a:stretch>
              </a:blipFill>
            </p:spPr>
            <p:txBody>
              <a:bodyPr/>
              <a:lstStyle/>
              <a:p>
                <a:r>
                  <a:rPr lang="fr-FR">
                    <a:noFill/>
                  </a:rPr>
                  <a:t> </a:t>
                </a:r>
              </a:p>
            </p:txBody>
          </p:sp>
        </mc:Fallback>
      </mc:AlternateContent>
      <p:sp>
        <p:nvSpPr>
          <p:cNvPr id="27" name="Rectangle 26">
            <a:extLst>
              <a:ext uri="{FF2B5EF4-FFF2-40B4-BE49-F238E27FC236}">
                <a16:creationId xmlns:a16="http://schemas.microsoft.com/office/drawing/2014/main" id="{8A11B217-3E0C-41A1-B107-70EE66DE19B7}"/>
              </a:ext>
            </a:extLst>
          </p:cNvPr>
          <p:cNvSpPr/>
          <p:nvPr/>
        </p:nvSpPr>
        <p:spPr>
          <a:xfrm>
            <a:off x="5420201" y="3456391"/>
            <a:ext cx="2288862" cy="23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A26143E3-DD0A-4889-8EC8-A99133904B93}"/>
              </a:ext>
            </a:extLst>
          </p:cNvPr>
          <p:cNvSpPr/>
          <p:nvPr/>
        </p:nvSpPr>
        <p:spPr>
          <a:xfrm>
            <a:off x="7059469" y="3352149"/>
            <a:ext cx="2876864" cy="292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2"/>
                </a:solidFill>
              </a:rPr>
              <a:t>Avec l’aimable autorisation de G. Martinet</a:t>
            </a:r>
          </a:p>
        </p:txBody>
      </p:sp>
    </p:spTree>
    <p:extLst>
      <p:ext uri="{BB962C8B-B14F-4D97-AF65-F5344CB8AC3E}">
        <p14:creationId xmlns:p14="http://schemas.microsoft.com/office/powerpoint/2010/main" val="1441671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171EC-650F-490C-AF0A-7B6836F58671}"/>
              </a:ext>
            </a:extLst>
          </p:cNvPr>
          <p:cNvSpPr>
            <a:spLocks noGrp="1"/>
          </p:cNvSpPr>
          <p:nvPr>
            <p:ph type="title"/>
          </p:nvPr>
        </p:nvSpPr>
        <p:spPr/>
        <p:txBody>
          <a:bodyPr/>
          <a:lstStyle/>
          <a:p>
            <a:r>
              <a:rPr lang="fr-FR" dirty="0"/>
              <a:t>Principe de la Caractérisation</a:t>
            </a:r>
          </a:p>
        </p:txBody>
      </p:sp>
      <p:sp>
        <p:nvSpPr>
          <p:cNvPr id="4" name="Espace réservé de la date 3">
            <a:extLst>
              <a:ext uri="{FF2B5EF4-FFF2-40B4-BE49-F238E27FC236}">
                <a16:creationId xmlns:a16="http://schemas.microsoft.com/office/drawing/2014/main" id="{6498C3C4-B124-4028-A9B2-018501DE5A31}"/>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1F94386A-06A7-42EC-8ABC-C7F3A58233C5}"/>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F5456A26-BC4F-4D96-983D-EC8EAC9F36F5}"/>
              </a:ext>
            </a:extLst>
          </p:cNvPr>
          <p:cNvSpPr>
            <a:spLocks noGrp="1"/>
          </p:cNvSpPr>
          <p:nvPr>
            <p:ph type="sldNum" sz="quarter" idx="12"/>
          </p:nvPr>
        </p:nvSpPr>
        <p:spPr/>
        <p:txBody>
          <a:bodyPr/>
          <a:lstStyle/>
          <a:p>
            <a:fld id="{84AD9DD3-CAE0-4EB1-A102-8F9EDDC8C851}" type="slidenum">
              <a:rPr lang="en-CH" smtClean="0"/>
              <a:t>11</a:t>
            </a:fld>
            <a:endParaRPr lang="en-CH"/>
          </a:p>
        </p:txBody>
      </p:sp>
      <p:pic>
        <p:nvPicPr>
          <p:cNvPr id="7" name="Image 6">
            <a:extLst>
              <a:ext uri="{FF2B5EF4-FFF2-40B4-BE49-F238E27FC236}">
                <a16:creationId xmlns:a16="http://schemas.microsoft.com/office/drawing/2014/main" id="{9190F8E0-3EF6-4EA4-8BFD-C890CB4D0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7662684" y="1975094"/>
            <a:ext cx="2985833" cy="2571134"/>
          </a:xfrm>
          <a:prstGeom prst="rect">
            <a:avLst/>
          </a:prstGeom>
        </p:spPr>
      </p:pic>
      <p:sp>
        <p:nvSpPr>
          <p:cNvPr id="8" name="ZoneTexte 7">
            <a:extLst>
              <a:ext uri="{FF2B5EF4-FFF2-40B4-BE49-F238E27FC236}">
                <a16:creationId xmlns:a16="http://schemas.microsoft.com/office/drawing/2014/main" id="{0797FD0C-06AB-43B7-8EC6-086ED3F4A3BA}"/>
              </a:ext>
            </a:extLst>
          </p:cNvPr>
          <p:cNvSpPr txBox="1"/>
          <p:nvPr/>
        </p:nvSpPr>
        <p:spPr bwMode="auto">
          <a:xfrm>
            <a:off x="9599177" y="4718659"/>
            <a:ext cx="316112" cy="369332"/>
          </a:xfrm>
          <a:prstGeom prst="rect">
            <a:avLst/>
          </a:prstGeom>
          <a:noFill/>
        </p:spPr>
        <p:txBody>
          <a:bodyPr wrap="none" rtlCol="0">
            <a:spAutoFit/>
          </a:bodyPr>
          <a:lstStyle/>
          <a:p>
            <a:r>
              <a:rPr lang="fr-FR" dirty="0"/>
              <a:t>l</a:t>
            </a:r>
            <a:r>
              <a:rPr lang="fr-FR" baseline="-25000" dirty="0"/>
              <a:t>0</a:t>
            </a:r>
            <a:endParaRPr lang="fr-FR" dirty="0"/>
          </a:p>
        </p:txBody>
      </p:sp>
      <p:sp>
        <p:nvSpPr>
          <p:cNvPr id="9" name="ZoneTexte 8">
            <a:extLst>
              <a:ext uri="{FF2B5EF4-FFF2-40B4-BE49-F238E27FC236}">
                <a16:creationId xmlns:a16="http://schemas.microsoft.com/office/drawing/2014/main" id="{163CA48B-3ED4-4921-B202-3CAA4DF16B69}"/>
              </a:ext>
            </a:extLst>
          </p:cNvPr>
          <p:cNvSpPr txBox="1"/>
          <p:nvPr/>
        </p:nvSpPr>
        <p:spPr bwMode="auto">
          <a:xfrm>
            <a:off x="10082034" y="4721206"/>
            <a:ext cx="316112" cy="369332"/>
          </a:xfrm>
          <a:prstGeom prst="rect">
            <a:avLst/>
          </a:prstGeom>
          <a:noFill/>
        </p:spPr>
        <p:txBody>
          <a:bodyPr wrap="none" rtlCol="0">
            <a:spAutoFit/>
          </a:bodyPr>
          <a:lstStyle/>
          <a:p>
            <a:r>
              <a:rPr lang="fr-FR" dirty="0"/>
              <a:t>l</a:t>
            </a:r>
            <a:r>
              <a:rPr lang="fr-FR" baseline="-25000" dirty="0"/>
              <a:t>1</a:t>
            </a:r>
            <a:endParaRPr lang="fr-FR" dirty="0"/>
          </a:p>
        </p:txBody>
      </p:sp>
      <p:cxnSp>
        <p:nvCxnSpPr>
          <p:cNvPr id="10" name="Connecteur droit 9">
            <a:extLst>
              <a:ext uri="{FF2B5EF4-FFF2-40B4-BE49-F238E27FC236}">
                <a16:creationId xmlns:a16="http://schemas.microsoft.com/office/drawing/2014/main" id="{9242A6EB-8ACA-44EB-A4C8-E9CB635A56B6}"/>
              </a:ext>
            </a:extLst>
          </p:cNvPr>
          <p:cNvCxnSpPr/>
          <p:nvPr/>
        </p:nvCxnSpPr>
        <p:spPr bwMode="auto">
          <a:xfrm>
            <a:off x="7715600" y="4690263"/>
            <a:ext cx="28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CC38320-798B-4222-84E4-5A1236B59E8A}"/>
              </a:ext>
            </a:extLst>
          </p:cNvPr>
          <p:cNvCxnSpPr>
            <a:cxnSpLocks/>
          </p:cNvCxnSpPr>
          <p:nvPr/>
        </p:nvCxnSpPr>
        <p:spPr bwMode="auto">
          <a:xfrm>
            <a:off x="9860780" y="2422198"/>
            <a:ext cx="0" cy="234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645DBB1-0DFD-46F1-B985-94BD4A063AD3}"/>
              </a:ext>
            </a:extLst>
          </p:cNvPr>
          <p:cNvCxnSpPr>
            <a:cxnSpLocks/>
          </p:cNvCxnSpPr>
          <p:nvPr/>
        </p:nvCxnSpPr>
        <p:spPr bwMode="auto">
          <a:xfrm>
            <a:off x="10076241" y="2422198"/>
            <a:ext cx="0" cy="234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3E32094F-D5EC-480D-BF9B-7769BE07B151}"/>
                  </a:ext>
                </a:extLst>
              </p:cNvPr>
              <p:cNvSpPr txBox="1"/>
              <p:nvPr/>
            </p:nvSpPr>
            <p:spPr bwMode="auto">
              <a:xfrm>
                <a:off x="7816780" y="5272076"/>
                <a:ext cx="2831737" cy="301686"/>
              </a:xfrm>
              <a:prstGeom prst="rect">
                <a:avLst/>
              </a:prstGeom>
              <a:noFill/>
            </p:spPr>
            <p:txBody>
              <a:bodyPr wrap="none" lIns="0" tIns="0" rIns="0" bIns="0"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𝛽</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𝑙</m:t>
                    </m:r>
                  </m:oMath>
                </a14:m>
                <a:r>
                  <a:rPr lang="fr-FR" dirty="0"/>
                  <a:t> avec </a:t>
                </a:r>
                <a14:m>
                  <m:oMath xmlns:m="http://schemas.openxmlformats.org/officeDocument/2006/math">
                    <m:r>
                      <a:rPr lang="fr-FR" i="1" smtClean="0">
                        <a:latin typeface="Cambria Math" panose="02040503050406030204" pitchFamily="18" charset="0"/>
                        <a:ea typeface="Cambria Math" panose="02040503050406030204" pitchFamily="18" charset="0"/>
                      </a:rPr>
                      <m:t>𝛽</m:t>
                    </m:r>
                    <m:r>
                      <a:rPr lang="fr-FR" b="0" i="1" smtClean="0">
                        <a:latin typeface="Cambria Math" panose="02040503050406030204" pitchFamily="18" charset="0"/>
                        <a:ea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𝑓</m:t>
                    </m:r>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𝑣</m:t>
                        </m:r>
                      </m:e>
                      <m:sub>
                        <m:r>
                          <a:rPr lang="fr-FR" b="0" i="1" smtClean="0">
                            <a:latin typeface="Cambria Math" panose="02040503050406030204" pitchFamily="18" charset="0"/>
                            <a:ea typeface="Cambria Math" panose="02040503050406030204" pitchFamily="18" charset="0"/>
                          </a:rPr>
                          <m:t>𝜑</m:t>
                        </m:r>
                      </m:sub>
                    </m:sSub>
                  </m:oMath>
                </a14:m>
                <a:endParaRPr lang="fr-FR" dirty="0"/>
              </a:p>
            </p:txBody>
          </p:sp>
        </mc:Choice>
        <mc:Fallback xmlns="">
          <p:sp>
            <p:nvSpPr>
              <p:cNvPr id="13" name="ZoneTexte 12">
                <a:extLst>
                  <a:ext uri="{FF2B5EF4-FFF2-40B4-BE49-F238E27FC236}">
                    <a16:creationId xmlns:a16="http://schemas.microsoft.com/office/drawing/2014/main" id="{3E32094F-D5EC-480D-BF9B-7769BE07B151}"/>
                  </a:ext>
                </a:extLst>
              </p:cNvPr>
              <p:cNvSpPr txBox="1">
                <a:spLocks noRot="1" noChangeAspect="1" noMove="1" noResize="1" noEditPoints="1" noAdjustHandles="1" noChangeArrowheads="1" noChangeShapeType="1" noTextEdit="1"/>
              </p:cNvSpPr>
              <p:nvPr/>
            </p:nvSpPr>
            <p:spPr bwMode="auto">
              <a:xfrm>
                <a:off x="7816780" y="5272076"/>
                <a:ext cx="2831737" cy="301686"/>
              </a:xfrm>
              <a:prstGeom prst="rect">
                <a:avLst/>
              </a:prstGeom>
              <a:blipFill>
                <a:blip r:embed="rId4"/>
                <a:stretch>
                  <a:fillRect l="-2796" t="-24490" r="-1290" b="-40816"/>
                </a:stretch>
              </a:blipFill>
            </p:spPr>
            <p:txBody>
              <a:bodyPr/>
              <a:lstStyle/>
              <a:p>
                <a:r>
                  <a:rPr lang="fr-FR">
                    <a:noFill/>
                  </a:rPr>
                  <a:t> </a:t>
                </a:r>
              </a:p>
            </p:txBody>
          </p:sp>
        </mc:Fallback>
      </mc:AlternateContent>
      <p:cxnSp>
        <p:nvCxnSpPr>
          <p:cNvPr id="14" name="Connecteur droit avec flèche 13">
            <a:extLst>
              <a:ext uri="{FF2B5EF4-FFF2-40B4-BE49-F238E27FC236}">
                <a16:creationId xmlns:a16="http://schemas.microsoft.com/office/drawing/2014/main" id="{25D19ABA-D9B1-44D8-81F1-A0F9ADBE9D1A}"/>
              </a:ext>
            </a:extLst>
          </p:cNvPr>
          <p:cNvCxnSpPr>
            <a:cxnSpLocks/>
          </p:cNvCxnSpPr>
          <p:nvPr/>
        </p:nvCxnSpPr>
        <p:spPr bwMode="auto">
          <a:xfrm>
            <a:off x="1617549" y="3258771"/>
            <a:ext cx="720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6E75D931-00D8-4356-862E-A85C0B07457C}"/>
              </a:ext>
            </a:extLst>
          </p:cNvPr>
          <p:cNvCxnSpPr>
            <a:cxnSpLocks/>
          </p:cNvCxnSpPr>
          <p:nvPr/>
        </p:nvCxnSpPr>
        <p:spPr bwMode="auto">
          <a:xfrm>
            <a:off x="4404524" y="3258771"/>
            <a:ext cx="720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BE3B072B-A20C-4090-BAFB-1CD88D77513D}"/>
              </a:ext>
            </a:extLst>
          </p:cNvPr>
          <p:cNvCxnSpPr>
            <a:cxnSpLocks/>
          </p:cNvCxnSpPr>
          <p:nvPr/>
        </p:nvCxnSpPr>
        <p:spPr bwMode="auto">
          <a:xfrm flipH="1">
            <a:off x="1617549" y="3527903"/>
            <a:ext cx="720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6599E6CA-CC18-4124-85FD-FC3D71C6D55A}"/>
              </a:ext>
            </a:extLst>
          </p:cNvPr>
          <p:cNvCxnSpPr>
            <a:cxnSpLocks/>
          </p:cNvCxnSpPr>
          <p:nvPr/>
        </p:nvCxnSpPr>
        <p:spPr bwMode="auto">
          <a:xfrm flipH="1">
            <a:off x="4404524" y="3527903"/>
            <a:ext cx="720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5FBBE848-49FA-425B-886B-11C5BAA24225}"/>
              </a:ext>
            </a:extLst>
          </p:cNvPr>
          <p:cNvSpPr txBox="1"/>
          <p:nvPr/>
        </p:nvSpPr>
        <p:spPr bwMode="auto">
          <a:xfrm>
            <a:off x="1212829" y="3035353"/>
            <a:ext cx="412292" cy="369332"/>
          </a:xfrm>
          <a:prstGeom prst="rect">
            <a:avLst/>
          </a:prstGeom>
          <a:noFill/>
        </p:spPr>
        <p:txBody>
          <a:bodyPr wrap="none" rtlCol="0">
            <a:spAutoFit/>
          </a:bodyPr>
          <a:lstStyle/>
          <a:p>
            <a:r>
              <a:rPr lang="fr-FR" dirty="0"/>
              <a:t>a1</a:t>
            </a:r>
          </a:p>
        </p:txBody>
      </p:sp>
      <p:sp>
        <p:nvSpPr>
          <p:cNvPr id="19" name="ZoneTexte 18">
            <a:extLst>
              <a:ext uri="{FF2B5EF4-FFF2-40B4-BE49-F238E27FC236}">
                <a16:creationId xmlns:a16="http://schemas.microsoft.com/office/drawing/2014/main" id="{7FD61706-769A-4695-8AB3-FBDF5103D020}"/>
              </a:ext>
            </a:extLst>
          </p:cNvPr>
          <p:cNvSpPr txBox="1"/>
          <p:nvPr/>
        </p:nvSpPr>
        <p:spPr bwMode="auto">
          <a:xfrm>
            <a:off x="1212829" y="3343237"/>
            <a:ext cx="423514" cy="369332"/>
          </a:xfrm>
          <a:prstGeom prst="rect">
            <a:avLst/>
          </a:prstGeom>
          <a:noFill/>
        </p:spPr>
        <p:txBody>
          <a:bodyPr wrap="none" rtlCol="0">
            <a:spAutoFit/>
          </a:bodyPr>
          <a:lstStyle/>
          <a:p>
            <a:r>
              <a:rPr lang="fr-FR" dirty="0"/>
              <a:t>b1</a:t>
            </a:r>
          </a:p>
        </p:txBody>
      </p:sp>
      <p:sp>
        <p:nvSpPr>
          <p:cNvPr id="20" name="ZoneTexte 19">
            <a:extLst>
              <a:ext uri="{FF2B5EF4-FFF2-40B4-BE49-F238E27FC236}">
                <a16:creationId xmlns:a16="http://schemas.microsoft.com/office/drawing/2014/main" id="{35F3BDE8-5A90-4492-ABB9-6A1E18D99F59}"/>
              </a:ext>
            </a:extLst>
          </p:cNvPr>
          <p:cNvSpPr txBox="1"/>
          <p:nvPr/>
        </p:nvSpPr>
        <p:spPr bwMode="auto">
          <a:xfrm>
            <a:off x="5124524" y="3035353"/>
            <a:ext cx="423514" cy="369332"/>
          </a:xfrm>
          <a:prstGeom prst="rect">
            <a:avLst/>
          </a:prstGeom>
          <a:noFill/>
        </p:spPr>
        <p:txBody>
          <a:bodyPr wrap="none" rtlCol="0">
            <a:spAutoFit/>
          </a:bodyPr>
          <a:lstStyle/>
          <a:p>
            <a:r>
              <a:rPr lang="fr-FR" dirty="0"/>
              <a:t>b2</a:t>
            </a:r>
          </a:p>
        </p:txBody>
      </p:sp>
      <p:sp>
        <p:nvSpPr>
          <p:cNvPr id="21" name="ZoneTexte 20">
            <a:extLst>
              <a:ext uri="{FF2B5EF4-FFF2-40B4-BE49-F238E27FC236}">
                <a16:creationId xmlns:a16="http://schemas.microsoft.com/office/drawing/2014/main" id="{874131BF-69F9-4B24-80E2-766CA3497375}"/>
              </a:ext>
            </a:extLst>
          </p:cNvPr>
          <p:cNvSpPr txBox="1"/>
          <p:nvPr/>
        </p:nvSpPr>
        <p:spPr bwMode="auto">
          <a:xfrm>
            <a:off x="5124524" y="3343237"/>
            <a:ext cx="412292" cy="369332"/>
          </a:xfrm>
          <a:prstGeom prst="rect">
            <a:avLst/>
          </a:prstGeom>
          <a:noFill/>
        </p:spPr>
        <p:txBody>
          <a:bodyPr wrap="none" rtlCol="0">
            <a:spAutoFit/>
          </a:bodyPr>
          <a:lstStyle/>
          <a:p>
            <a:r>
              <a:rPr lang="fr-FR" dirty="0"/>
              <a:t>a2</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216966CB-079F-40DC-B006-2DD72F49756E}"/>
                  </a:ext>
                </a:extLst>
              </p:cNvPr>
              <p:cNvSpPr txBox="1"/>
              <p:nvPr/>
            </p:nvSpPr>
            <p:spPr bwMode="auto">
              <a:xfrm>
                <a:off x="2107914" y="3963665"/>
                <a:ext cx="2526910"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fr-FR" i="1" smtClean="0">
                              <a:latin typeface="Cambria Math" panose="02040503050406030204" pitchFamily="18" charset="0"/>
                            </a:rPr>
                          </m:ctrlPr>
                        </m:dPr>
                        <m:e>
                          <m:f>
                            <m:fPr>
                              <m:type m:val="noBar"/>
                              <m:ctrlPr>
                                <a:rPr lang="fr-FR" i="1" smtClean="0">
                                  <a:latin typeface="Cambria Math" panose="02040503050406030204" pitchFamily="18" charset="0"/>
                                </a:rPr>
                              </m:ctrlPr>
                            </m:fPr>
                            <m:num>
                              <m:sSub>
                                <m:sSubPr>
                                  <m:ctrlPr>
                                    <a:rPr lang="fr-FR" i="1" smtClean="0">
                                      <a:latin typeface="Cambria Math" panose="02040503050406030204" pitchFamily="18" charset="0"/>
                                    </a:rPr>
                                  </m:ctrlPr>
                                </m:sSubPr>
                                <m:e>
                                  <m:r>
                                    <a:rPr lang="fr-FR" b="0" i="1" smtClean="0">
                                      <a:latin typeface="Cambria Math" panose="02040503050406030204" pitchFamily="18" charset="0"/>
                                    </a:rPr>
                                    <m:t>𝑏</m:t>
                                  </m:r>
                                </m:e>
                                <m:sub>
                                  <m:r>
                                    <a:rPr lang="fr-FR" b="0" i="1" smtClean="0">
                                      <a:latin typeface="Cambria Math" panose="02040503050406030204" pitchFamily="18" charset="0"/>
                                    </a:rPr>
                                    <m:t>1</m:t>
                                  </m:r>
                                </m:sub>
                              </m:sSub>
                            </m:num>
                            <m:den>
                              <m:sSub>
                                <m:sSubPr>
                                  <m:ctrlPr>
                                    <a:rPr lang="fr-FR" i="1" smtClean="0">
                                      <a:latin typeface="Cambria Math" panose="02040503050406030204" pitchFamily="18" charset="0"/>
                                    </a:rPr>
                                  </m:ctrlPr>
                                </m:sSubPr>
                                <m:e>
                                  <m:r>
                                    <a:rPr lang="fr-FR" b="0" i="1" smtClean="0">
                                      <a:latin typeface="Cambria Math" panose="02040503050406030204" pitchFamily="18" charset="0"/>
                                    </a:rPr>
                                    <m:t>𝑏</m:t>
                                  </m:r>
                                </m:e>
                                <m:sub>
                                  <m:r>
                                    <a:rPr lang="fr-FR" b="0" i="1" smtClean="0">
                                      <a:latin typeface="Cambria Math" panose="02040503050406030204" pitchFamily="18" charset="0"/>
                                    </a:rPr>
                                    <m:t>2</m:t>
                                  </m:r>
                                </m:sub>
                              </m:sSub>
                            </m:den>
                          </m:f>
                        </m:e>
                      </m:d>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 </m:t>
                      </m:r>
                      <m:d>
                        <m:dPr>
                          <m:ctrlPr>
                            <a:rPr lang="fr-FR" b="0" i="1" smtClean="0">
                              <a:latin typeface="Cambria Math" panose="02040503050406030204" pitchFamily="18" charset="0"/>
                              <a:ea typeface="Cambria Math" panose="02040503050406030204" pitchFamily="18" charset="0"/>
                            </a:rPr>
                          </m:ctrlPr>
                        </m:dPr>
                        <m:e>
                          <m:m>
                            <m:mPr>
                              <m:mcs>
                                <m:mc>
                                  <m:mcPr>
                                    <m:count m:val="2"/>
                                    <m:mcJc m:val="center"/>
                                  </m:mcPr>
                                </m:mc>
                              </m:mcs>
                              <m:ctrlPr>
                                <a:rPr lang="fr-FR" b="0" i="1" smtClean="0">
                                  <a:latin typeface="Cambria Math" panose="02040503050406030204" pitchFamily="18" charset="0"/>
                                  <a:ea typeface="Cambria Math" panose="02040503050406030204" pitchFamily="18" charset="0"/>
                                </a:rPr>
                              </m:ctrlPr>
                            </m:mPr>
                            <m:m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11</m:t>
                                    </m:r>
                                  </m:sub>
                                </m:sSub>
                              </m:e>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12</m:t>
                                    </m:r>
                                  </m:sub>
                                </m:sSub>
                              </m:e>
                            </m:mr>
                            <m:m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21</m:t>
                                    </m:r>
                                  </m:sub>
                                </m:sSub>
                              </m:e>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22</m:t>
                                    </m:r>
                                  </m:sub>
                                </m:sSub>
                              </m:e>
                            </m:mr>
                          </m:m>
                        </m:e>
                      </m:d>
                      <m:d>
                        <m:dPr>
                          <m:ctrlPr>
                            <a:rPr lang="fr-FR" b="0" i="1" smtClean="0">
                              <a:latin typeface="Cambria Math" panose="02040503050406030204" pitchFamily="18" charset="0"/>
                              <a:ea typeface="Cambria Math" panose="02040503050406030204" pitchFamily="18" charset="0"/>
                            </a:rPr>
                          </m:ctrlPr>
                        </m:dPr>
                        <m:e>
                          <m:f>
                            <m:fPr>
                              <m:type m:val="noBa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𝑎</m:t>
                                  </m:r>
                                </m:e>
                                <m:sub>
                                  <m:r>
                                    <a:rPr lang="fr-FR" b="0" i="1" smtClean="0">
                                      <a:latin typeface="Cambria Math" panose="02040503050406030204" pitchFamily="18" charset="0"/>
                                      <a:ea typeface="Cambria Math" panose="02040503050406030204" pitchFamily="18" charset="0"/>
                                    </a:rPr>
                                    <m:t>1</m:t>
                                  </m:r>
                                </m:sub>
                              </m:sSub>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𝑎</m:t>
                                  </m:r>
                                </m:e>
                                <m:sub>
                                  <m:r>
                                    <a:rPr lang="fr-FR" b="0" i="1" smtClean="0">
                                      <a:latin typeface="Cambria Math" panose="02040503050406030204" pitchFamily="18" charset="0"/>
                                      <a:ea typeface="Cambria Math" panose="02040503050406030204" pitchFamily="18" charset="0"/>
                                    </a:rPr>
                                    <m:t>2</m:t>
                                  </m:r>
                                </m:sub>
                              </m:sSub>
                            </m:den>
                          </m:f>
                        </m:e>
                      </m:d>
                    </m:oMath>
                  </m:oMathPara>
                </a14:m>
                <a:endParaRPr lang="fr-FR" dirty="0"/>
              </a:p>
            </p:txBody>
          </p:sp>
        </mc:Choice>
        <mc:Fallback xmlns="">
          <p:sp>
            <p:nvSpPr>
              <p:cNvPr id="22" name="ZoneTexte 21">
                <a:extLst>
                  <a:ext uri="{FF2B5EF4-FFF2-40B4-BE49-F238E27FC236}">
                    <a16:creationId xmlns:a16="http://schemas.microsoft.com/office/drawing/2014/main" id="{216966CB-079F-40DC-B006-2DD72F49756E}"/>
                  </a:ext>
                </a:extLst>
              </p:cNvPr>
              <p:cNvSpPr txBox="1">
                <a:spLocks noRot="1" noChangeAspect="1" noMove="1" noResize="1" noEditPoints="1" noAdjustHandles="1" noChangeArrowheads="1" noChangeShapeType="1" noTextEdit="1"/>
              </p:cNvSpPr>
              <p:nvPr/>
            </p:nvSpPr>
            <p:spPr bwMode="auto">
              <a:xfrm>
                <a:off x="2107914" y="3963665"/>
                <a:ext cx="2526910" cy="622350"/>
              </a:xfrm>
              <a:prstGeom prst="rect">
                <a:avLst/>
              </a:prstGeom>
              <a:blipFill>
                <a:blip r:embed="rId5"/>
                <a:stretch>
                  <a:fillRect/>
                </a:stretch>
              </a:blipFill>
            </p:spPr>
            <p:txBody>
              <a:bodyPr/>
              <a:lstStyle/>
              <a:p>
                <a:r>
                  <a:rPr lang="fr-FR">
                    <a:noFill/>
                  </a:rPr>
                  <a:t> </a:t>
                </a:r>
              </a:p>
            </p:txBody>
          </p:sp>
        </mc:Fallback>
      </mc:AlternateContent>
      <p:sp>
        <p:nvSpPr>
          <p:cNvPr id="23" name="Rectangle 22">
            <a:extLst>
              <a:ext uri="{FF2B5EF4-FFF2-40B4-BE49-F238E27FC236}">
                <a16:creationId xmlns:a16="http://schemas.microsoft.com/office/drawing/2014/main" id="{8870435F-1120-444E-9EAA-D75CAD721BF1}"/>
              </a:ext>
            </a:extLst>
          </p:cNvPr>
          <p:cNvSpPr/>
          <p:nvPr/>
        </p:nvSpPr>
        <p:spPr bwMode="auto">
          <a:xfrm>
            <a:off x="2293361" y="3651797"/>
            <a:ext cx="2160000" cy="7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4" name="Rectangle 23">
            <a:extLst>
              <a:ext uri="{FF2B5EF4-FFF2-40B4-BE49-F238E27FC236}">
                <a16:creationId xmlns:a16="http://schemas.microsoft.com/office/drawing/2014/main" id="{813D5940-E14E-4CDE-B80C-D850847C7BDD}"/>
              </a:ext>
            </a:extLst>
          </p:cNvPr>
          <p:cNvSpPr/>
          <p:nvPr/>
        </p:nvSpPr>
        <p:spPr bwMode="auto">
          <a:xfrm>
            <a:off x="2293362" y="3035056"/>
            <a:ext cx="2160000" cy="7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25" name="Connecteur droit avec flèche 24">
            <a:extLst>
              <a:ext uri="{FF2B5EF4-FFF2-40B4-BE49-F238E27FC236}">
                <a16:creationId xmlns:a16="http://schemas.microsoft.com/office/drawing/2014/main" id="{113150F2-F88A-4056-84CA-2C32E8D701C3}"/>
              </a:ext>
            </a:extLst>
          </p:cNvPr>
          <p:cNvCxnSpPr>
            <a:cxnSpLocks/>
          </p:cNvCxnSpPr>
          <p:nvPr/>
        </p:nvCxnSpPr>
        <p:spPr bwMode="auto">
          <a:xfrm>
            <a:off x="2291369" y="3379426"/>
            <a:ext cx="2160000" cy="0"/>
          </a:xfrm>
          <a:prstGeom prst="straightConnector1">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9F394ABD-5D68-48F6-BB54-869085D86D28}"/>
              </a:ext>
            </a:extLst>
          </p:cNvPr>
          <p:cNvSpPr txBox="1"/>
          <p:nvPr/>
        </p:nvSpPr>
        <p:spPr bwMode="auto">
          <a:xfrm>
            <a:off x="4619387" y="3567937"/>
            <a:ext cx="543739" cy="276999"/>
          </a:xfrm>
          <a:prstGeom prst="rect">
            <a:avLst/>
          </a:prstGeom>
          <a:noFill/>
        </p:spPr>
        <p:txBody>
          <a:bodyPr wrap="square" rtlCol="0">
            <a:spAutoFit/>
          </a:bodyPr>
          <a:lstStyle/>
          <a:p>
            <a:pPr>
              <a:defRPr/>
            </a:pPr>
            <a:r>
              <a:rPr lang="fr-FR" sz="1200" dirty="0"/>
              <a:t>sortie</a:t>
            </a:r>
            <a:endParaRPr lang="en-US" sz="1200" dirty="0"/>
          </a:p>
        </p:txBody>
      </p:sp>
      <p:sp>
        <p:nvSpPr>
          <p:cNvPr id="27" name="ZoneTexte 26">
            <a:extLst>
              <a:ext uri="{FF2B5EF4-FFF2-40B4-BE49-F238E27FC236}">
                <a16:creationId xmlns:a16="http://schemas.microsoft.com/office/drawing/2014/main" id="{420AE3F9-CE3D-4D30-A9B0-7EDAEF96AA80}"/>
              </a:ext>
            </a:extLst>
          </p:cNvPr>
          <p:cNvSpPr txBox="1"/>
          <p:nvPr/>
        </p:nvSpPr>
        <p:spPr bwMode="auto">
          <a:xfrm>
            <a:off x="1607000" y="3567938"/>
            <a:ext cx="596382" cy="276999"/>
          </a:xfrm>
          <a:prstGeom prst="rect">
            <a:avLst/>
          </a:prstGeom>
          <a:noFill/>
        </p:spPr>
        <p:txBody>
          <a:bodyPr wrap="square" rtlCol="0">
            <a:spAutoFit/>
          </a:bodyPr>
          <a:lstStyle/>
          <a:p>
            <a:pPr>
              <a:defRPr/>
            </a:pPr>
            <a:r>
              <a:rPr lang="fr-FR" sz="1200" dirty="0"/>
              <a:t>entrée</a:t>
            </a:r>
            <a:endParaRPr lang="en-US" sz="1200" dirty="0"/>
          </a:p>
        </p:txBody>
      </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B6079F97-348F-4986-BDC7-62F2605E5443}"/>
                  </a:ext>
                </a:extLst>
              </p:cNvPr>
              <p:cNvSpPr txBox="1"/>
              <p:nvPr/>
            </p:nvSpPr>
            <p:spPr bwMode="auto">
              <a:xfrm>
                <a:off x="2291369" y="4885199"/>
                <a:ext cx="1767599"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11</m:t>
                          </m:r>
                        </m:sub>
                      </m:sSub>
                      <m:r>
                        <a:rPr lang="fr-FR" i="1">
                          <a:solidFill>
                            <a:schemeClr val="tx1"/>
                          </a:solidFill>
                          <a:latin typeface="Cambria Math" panose="02040503050406030204" pitchFamily="18" charset="0"/>
                        </a:rPr>
                        <m:t>= </m:t>
                      </m:r>
                      <m:d>
                        <m:dPr>
                          <m:begChr m:val="|"/>
                          <m:endChr m:val="|"/>
                          <m:ctrlPr>
                            <a:rPr lang="fr-FR" i="1">
                              <a:solidFill>
                                <a:schemeClr val="tx1"/>
                              </a:solidFill>
                              <a:latin typeface="Cambria Math" panose="02040503050406030204" pitchFamily="18" charset="0"/>
                            </a:rPr>
                          </m:ctrlPr>
                        </m:dPr>
                        <m:e>
                          <m:sSub>
                            <m:sSubPr>
                              <m:ctrlPr>
                                <a:rPr lang="fr-FR" i="1">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𝑆</m:t>
                              </m:r>
                            </m:e>
                            <m:sub>
                              <m:r>
                                <a:rPr lang="fr-FR" i="1">
                                  <a:solidFill>
                                    <a:schemeClr val="tx1"/>
                                  </a:solidFill>
                                  <a:latin typeface="Cambria Math" panose="02040503050406030204" pitchFamily="18" charset="0"/>
                                </a:rPr>
                                <m:t>11</m:t>
                              </m:r>
                            </m:sub>
                          </m:sSub>
                        </m:e>
                      </m:d>
                      <m:r>
                        <a:rPr lang="fr-FR" i="1">
                          <a:solidFill>
                            <a:schemeClr val="tx1"/>
                          </a:solidFill>
                          <a:latin typeface="Cambria Math" panose="02040503050406030204" pitchFamily="18" charset="0"/>
                          <a:ea typeface="Cambria Math" panose="02040503050406030204" pitchFamily="18" charset="0"/>
                        </a:rPr>
                        <m:t>×</m:t>
                      </m:r>
                      <m:sSup>
                        <m:sSupPr>
                          <m:ctrlPr>
                            <a:rPr lang="fr-FR" i="1">
                              <a:solidFill>
                                <a:schemeClr val="tx1"/>
                              </a:solidFill>
                              <a:latin typeface="Cambria Math" panose="02040503050406030204" pitchFamily="18" charset="0"/>
                              <a:ea typeface="Cambria Math" panose="02040503050406030204" pitchFamily="18" charset="0"/>
                            </a:rPr>
                          </m:ctrlPr>
                        </m:sSupPr>
                        <m:e>
                          <m:r>
                            <a:rPr lang="fr-FR" i="1">
                              <a:solidFill>
                                <a:schemeClr val="tx1"/>
                              </a:solidFill>
                              <a:latin typeface="Cambria Math" panose="02040503050406030204" pitchFamily="18" charset="0"/>
                              <a:ea typeface="Cambria Math" panose="02040503050406030204" pitchFamily="18" charset="0"/>
                            </a:rPr>
                            <m:t>𝑒</m:t>
                          </m:r>
                        </m:e>
                        <m:sup>
                          <m:r>
                            <a:rPr lang="fr-FR" i="1">
                              <a:solidFill>
                                <a:schemeClr val="tx1"/>
                              </a:solidFill>
                              <a:latin typeface="Cambria Math" panose="02040503050406030204" pitchFamily="18" charset="0"/>
                              <a:ea typeface="Cambria Math" panose="02040503050406030204" pitchFamily="18" charset="0"/>
                            </a:rPr>
                            <m:t>𝑖</m:t>
                          </m:r>
                          <m:r>
                            <a:rPr lang="fr-FR" i="1">
                              <a:solidFill>
                                <a:schemeClr val="tx1"/>
                              </a:solidFill>
                              <a:latin typeface="Cambria Math" panose="02040503050406030204" pitchFamily="18" charset="0"/>
                              <a:ea typeface="Cambria Math" panose="02040503050406030204" pitchFamily="18" charset="0"/>
                            </a:rPr>
                            <m:t>𝜑</m:t>
                          </m:r>
                        </m:sup>
                      </m:sSup>
                    </m:oMath>
                  </m:oMathPara>
                </a14:m>
                <a:endParaRPr lang="fr-FR" dirty="0"/>
              </a:p>
            </p:txBody>
          </p:sp>
        </mc:Choice>
        <mc:Fallback xmlns="">
          <p:sp>
            <p:nvSpPr>
              <p:cNvPr id="28" name="ZoneTexte 27">
                <a:extLst>
                  <a:ext uri="{FF2B5EF4-FFF2-40B4-BE49-F238E27FC236}">
                    <a16:creationId xmlns:a16="http://schemas.microsoft.com/office/drawing/2014/main" id="{B6079F97-348F-4986-BDC7-62F2605E5443}"/>
                  </a:ext>
                </a:extLst>
              </p:cNvPr>
              <p:cNvSpPr txBox="1">
                <a:spLocks noRot="1" noChangeAspect="1" noMove="1" noResize="1" noEditPoints="1" noAdjustHandles="1" noChangeArrowheads="1" noChangeShapeType="1" noTextEdit="1"/>
              </p:cNvSpPr>
              <p:nvPr/>
            </p:nvSpPr>
            <p:spPr bwMode="auto">
              <a:xfrm>
                <a:off x="2291369" y="4885199"/>
                <a:ext cx="1767599" cy="285912"/>
              </a:xfrm>
              <a:prstGeom prst="rect">
                <a:avLst/>
              </a:prstGeom>
              <a:blipFill>
                <a:blip r:embed="rId6"/>
                <a:stretch>
                  <a:fillRect l="-2759" t="-8511" r="-2069" b="-17021"/>
                </a:stretch>
              </a:blipFill>
            </p:spPr>
            <p:txBody>
              <a:bodyPr/>
              <a:lstStyle/>
              <a:p>
                <a:r>
                  <a:rPr lang="fr-FR">
                    <a:noFill/>
                  </a:rPr>
                  <a:t> </a:t>
                </a:r>
              </a:p>
            </p:txBody>
          </p:sp>
        </mc:Fallback>
      </mc:AlternateContent>
      <p:sp>
        <p:nvSpPr>
          <p:cNvPr id="29" name="Rectangle 28">
            <a:extLst>
              <a:ext uri="{FF2B5EF4-FFF2-40B4-BE49-F238E27FC236}">
                <a16:creationId xmlns:a16="http://schemas.microsoft.com/office/drawing/2014/main" id="{1FEA3BC1-9130-4415-B218-5BB02E159E8D}"/>
              </a:ext>
            </a:extLst>
          </p:cNvPr>
          <p:cNvSpPr/>
          <p:nvPr/>
        </p:nvSpPr>
        <p:spPr bwMode="auto">
          <a:xfrm>
            <a:off x="2293361" y="3724152"/>
            <a:ext cx="2160000" cy="3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0" name="Rectangle 29">
            <a:extLst>
              <a:ext uri="{FF2B5EF4-FFF2-40B4-BE49-F238E27FC236}">
                <a16:creationId xmlns:a16="http://schemas.microsoft.com/office/drawing/2014/main" id="{D0795157-5407-422B-AB3E-7738B97DF4F7}"/>
              </a:ext>
            </a:extLst>
          </p:cNvPr>
          <p:cNvSpPr/>
          <p:nvPr/>
        </p:nvSpPr>
        <p:spPr bwMode="auto">
          <a:xfrm>
            <a:off x="2293362" y="3000805"/>
            <a:ext cx="2160000" cy="3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2" name="Forme libre : forme 31">
            <a:extLst>
              <a:ext uri="{FF2B5EF4-FFF2-40B4-BE49-F238E27FC236}">
                <a16:creationId xmlns:a16="http://schemas.microsoft.com/office/drawing/2014/main" id="{5CFF997C-6885-4740-88C6-99BD4C558984}"/>
              </a:ext>
            </a:extLst>
          </p:cNvPr>
          <p:cNvSpPr/>
          <p:nvPr/>
        </p:nvSpPr>
        <p:spPr>
          <a:xfrm>
            <a:off x="7945755" y="2481870"/>
            <a:ext cx="1948812" cy="492116"/>
          </a:xfrm>
          <a:custGeom>
            <a:avLst/>
            <a:gdLst>
              <a:gd name="connsiteX0" fmla="*/ 0 w 1994535"/>
              <a:gd name="connsiteY0" fmla="*/ 257520 h 492116"/>
              <a:gd name="connsiteX1" fmla="*/ 485775 w 1994535"/>
              <a:gd name="connsiteY1" fmla="*/ 484215 h 492116"/>
              <a:gd name="connsiteX2" fmla="*/ 1403985 w 1994535"/>
              <a:gd name="connsiteY2" fmla="*/ 4155 h 492116"/>
              <a:gd name="connsiteX3" fmla="*/ 1994535 w 1994535"/>
              <a:gd name="connsiteY3" fmla="*/ 238470 h 492116"/>
              <a:gd name="connsiteX4" fmla="*/ 1994535 w 1994535"/>
              <a:gd name="connsiteY4" fmla="*/ 238470 h 49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535" h="492116">
                <a:moveTo>
                  <a:pt x="0" y="257520"/>
                </a:moveTo>
                <a:cubicBezTo>
                  <a:pt x="125889" y="391981"/>
                  <a:pt x="251778" y="526442"/>
                  <a:pt x="485775" y="484215"/>
                </a:cubicBezTo>
                <a:cubicBezTo>
                  <a:pt x="719772" y="441988"/>
                  <a:pt x="1152525" y="45112"/>
                  <a:pt x="1403985" y="4155"/>
                </a:cubicBezTo>
                <a:cubicBezTo>
                  <a:pt x="1655445" y="-36802"/>
                  <a:pt x="1994535" y="238470"/>
                  <a:pt x="1994535" y="238470"/>
                </a:cubicBezTo>
                <a:lnTo>
                  <a:pt x="1994535" y="238470"/>
                </a:lnTo>
              </a:path>
            </a:pathLst>
          </a:cu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870AFBF4-A2C4-434F-8FC5-3641E74E6DF2}"/>
              </a:ext>
            </a:extLst>
          </p:cNvPr>
          <p:cNvSpPr/>
          <p:nvPr/>
        </p:nvSpPr>
        <p:spPr>
          <a:xfrm>
            <a:off x="7950068" y="3637201"/>
            <a:ext cx="1948812" cy="492116"/>
          </a:xfrm>
          <a:custGeom>
            <a:avLst/>
            <a:gdLst>
              <a:gd name="connsiteX0" fmla="*/ 0 w 1994535"/>
              <a:gd name="connsiteY0" fmla="*/ 257520 h 492116"/>
              <a:gd name="connsiteX1" fmla="*/ 485775 w 1994535"/>
              <a:gd name="connsiteY1" fmla="*/ 484215 h 492116"/>
              <a:gd name="connsiteX2" fmla="*/ 1403985 w 1994535"/>
              <a:gd name="connsiteY2" fmla="*/ 4155 h 492116"/>
              <a:gd name="connsiteX3" fmla="*/ 1994535 w 1994535"/>
              <a:gd name="connsiteY3" fmla="*/ 238470 h 492116"/>
              <a:gd name="connsiteX4" fmla="*/ 1994535 w 1994535"/>
              <a:gd name="connsiteY4" fmla="*/ 238470 h 49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535" h="492116">
                <a:moveTo>
                  <a:pt x="0" y="257520"/>
                </a:moveTo>
                <a:cubicBezTo>
                  <a:pt x="125889" y="391981"/>
                  <a:pt x="251778" y="526442"/>
                  <a:pt x="485775" y="484215"/>
                </a:cubicBezTo>
                <a:cubicBezTo>
                  <a:pt x="719772" y="441988"/>
                  <a:pt x="1152525" y="45112"/>
                  <a:pt x="1403985" y="4155"/>
                </a:cubicBezTo>
                <a:cubicBezTo>
                  <a:pt x="1655445" y="-36802"/>
                  <a:pt x="1994535" y="238470"/>
                  <a:pt x="1994535" y="238470"/>
                </a:cubicBezTo>
                <a:lnTo>
                  <a:pt x="1994535" y="238470"/>
                </a:lnTo>
              </a:path>
            </a:pathLst>
          </a:custGeom>
          <a:noFill/>
          <a:ln w="38100">
            <a:solidFill>
              <a:schemeClr val="accent3">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B7B572C3-8F17-419A-ABC1-084F9A922CDA}"/>
              </a:ext>
            </a:extLst>
          </p:cNvPr>
          <p:cNvSpPr/>
          <p:nvPr/>
        </p:nvSpPr>
        <p:spPr>
          <a:xfrm>
            <a:off x="7934325" y="3662624"/>
            <a:ext cx="2156460" cy="491225"/>
          </a:xfrm>
          <a:custGeom>
            <a:avLst/>
            <a:gdLst>
              <a:gd name="connsiteX0" fmla="*/ 0 w 2156460"/>
              <a:gd name="connsiteY0" fmla="*/ 103561 h 491225"/>
              <a:gd name="connsiteX1" fmla="*/ 653415 w 2156460"/>
              <a:gd name="connsiteY1" fmla="*/ 490276 h 491225"/>
              <a:gd name="connsiteX2" fmla="*/ 1518285 w 2156460"/>
              <a:gd name="connsiteY2" fmla="*/ 4501 h 491225"/>
              <a:gd name="connsiteX3" fmla="*/ 2156460 w 2156460"/>
              <a:gd name="connsiteY3" fmla="*/ 235006 h 491225"/>
              <a:gd name="connsiteX4" fmla="*/ 2156460 w 2156460"/>
              <a:gd name="connsiteY4" fmla="*/ 235006 h 49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60" h="491225">
                <a:moveTo>
                  <a:pt x="0" y="103561"/>
                </a:moveTo>
                <a:cubicBezTo>
                  <a:pt x="200184" y="305173"/>
                  <a:pt x="400368" y="506786"/>
                  <a:pt x="653415" y="490276"/>
                </a:cubicBezTo>
                <a:cubicBezTo>
                  <a:pt x="906462" y="473766"/>
                  <a:pt x="1267778" y="47046"/>
                  <a:pt x="1518285" y="4501"/>
                </a:cubicBezTo>
                <a:cubicBezTo>
                  <a:pt x="1768792" y="-38044"/>
                  <a:pt x="2156460" y="235006"/>
                  <a:pt x="2156460" y="235006"/>
                </a:cubicBezTo>
                <a:lnTo>
                  <a:pt x="2156460" y="23500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183B8C8-3277-4706-AE59-B0936A62B2E2}"/>
              </a:ext>
            </a:extLst>
          </p:cNvPr>
          <p:cNvSpPr txBox="1"/>
          <p:nvPr/>
        </p:nvSpPr>
        <p:spPr>
          <a:xfrm flipH="1">
            <a:off x="6263336" y="2551841"/>
            <a:ext cx="1457513" cy="369332"/>
          </a:xfrm>
          <a:prstGeom prst="rect">
            <a:avLst/>
          </a:prstGeom>
          <a:noFill/>
        </p:spPr>
        <p:txBody>
          <a:bodyPr wrap="square" rtlCol="0">
            <a:spAutoFit/>
          </a:bodyPr>
          <a:lstStyle/>
          <a:p>
            <a:r>
              <a:rPr lang="fr-FR" b="1" u="sng" dirty="0">
                <a:solidFill>
                  <a:schemeClr val="accent2">
                    <a:lumMod val="60000"/>
                    <a:lumOff val="40000"/>
                  </a:schemeClr>
                </a:solidFill>
              </a:rPr>
              <a:t>Étape initiale</a:t>
            </a:r>
          </a:p>
        </p:txBody>
      </p:sp>
      <p:sp>
        <p:nvSpPr>
          <p:cNvPr id="36" name="ZoneTexte 35">
            <a:extLst>
              <a:ext uri="{FF2B5EF4-FFF2-40B4-BE49-F238E27FC236}">
                <a16:creationId xmlns:a16="http://schemas.microsoft.com/office/drawing/2014/main" id="{D177DD2E-950B-43E6-8665-4A620FC47FD6}"/>
              </a:ext>
            </a:extLst>
          </p:cNvPr>
          <p:cNvSpPr txBox="1"/>
          <p:nvPr/>
        </p:nvSpPr>
        <p:spPr>
          <a:xfrm flipH="1">
            <a:off x="6263336" y="3723570"/>
            <a:ext cx="1607723" cy="369332"/>
          </a:xfrm>
          <a:prstGeom prst="rect">
            <a:avLst/>
          </a:prstGeom>
          <a:noFill/>
        </p:spPr>
        <p:txBody>
          <a:bodyPr wrap="square" rtlCol="0">
            <a:spAutoFit/>
          </a:bodyPr>
          <a:lstStyle/>
          <a:p>
            <a:r>
              <a:rPr lang="fr-FR" b="1" u="sng" dirty="0">
                <a:solidFill>
                  <a:schemeClr val="accent1">
                    <a:lumMod val="50000"/>
                  </a:schemeClr>
                </a:solidFill>
              </a:rPr>
              <a:t>Étape suivante</a:t>
            </a:r>
          </a:p>
        </p:txBody>
      </p:sp>
      <p:pic>
        <p:nvPicPr>
          <p:cNvPr id="37" name="Image 36">
            <a:extLst>
              <a:ext uri="{FF2B5EF4-FFF2-40B4-BE49-F238E27FC236}">
                <a16:creationId xmlns:a16="http://schemas.microsoft.com/office/drawing/2014/main" id="{1D1221D9-FDF3-46E1-8B54-600E192931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94231" y="1341124"/>
            <a:ext cx="6010286" cy="891600"/>
          </a:xfrm>
          <a:prstGeom prst="rect">
            <a:avLst/>
          </a:prstGeom>
        </p:spPr>
      </p:pic>
    </p:spTree>
    <p:extLst>
      <p:ext uri="{BB962C8B-B14F-4D97-AF65-F5344CB8AC3E}">
        <p14:creationId xmlns:p14="http://schemas.microsoft.com/office/powerpoint/2010/main" val="363317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59A893-5DBF-41D5-9B25-6AB7FD907390}"/>
              </a:ext>
            </a:extLst>
          </p:cNvPr>
          <p:cNvSpPr>
            <a:spLocks noGrp="1"/>
          </p:cNvSpPr>
          <p:nvPr>
            <p:ph type="title"/>
          </p:nvPr>
        </p:nvSpPr>
        <p:spPr/>
        <p:txBody>
          <a:bodyPr/>
          <a:lstStyle/>
          <a:p>
            <a:r>
              <a:rPr lang="fr-FR" dirty="0"/>
              <a:t>Montage Expérimental</a:t>
            </a:r>
          </a:p>
        </p:txBody>
      </p:sp>
      <p:sp>
        <p:nvSpPr>
          <p:cNvPr id="4" name="Espace réservé de la date 3">
            <a:extLst>
              <a:ext uri="{FF2B5EF4-FFF2-40B4-BE49-F238E27FC236}">
                <a16:creationId xmlns:a16="http://schemas.microsoft.com/office/drawing/2014/main" id="{22CE5D3D-7481-4774-B818-07C2B5FD006A}"/>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ADE675A4-E6ED-44E0-A985-C9FDE4C8A81E}"/>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1D8FF8F4-A432-4BB8-8AE4-B70B723F55D3}"/>
              </a:ext>
            </a:extLst>
          </p:cNvPr>
          <p:cNvSpPr>
            <a:spLocks noGrp="1"/>
          </p:cNvSpPr>
          <p:nvPr>
            <p:ph type="sldNum" sz="quarter" idx="12"/>
          </p:nvPr>
        </p:nvSpPr>
        <p:spPr/>
        <p:txBody>
          <a:bodyPr/>
          <a:lstStyle/>
          <a:p>
            <a:fld id="{84AD9DD3-CAE0-4EB1-A102-8F9EDDC8C851}" type="slidenum">
              <a:rPr lang="en-CH" smtClean="0"/>
              <a:t>12</a:t>
            </a:fld>
            <a:endParaRPr lang="en-CH"/>
          </a:p>
        </p:txBody>
      </p:sp>
      <p:sp>
        <p:nvSpPr>
          <p:cNvPr id="7" name=" 6">
            <a:extLst>
              <a:ext uri="{FF2B5EF4-FFF2-40B4-BE49-F238E27FC236}">
                <a16:creationId xmlns:a16="http://schemas.microsoft.com/office/drawing/2014/main" id="{93BF8D4F-F97F-40F3-B414-88E90784DF1E}"/>
              </a:ext>
            </a:extLst>
          </p:cNvPr>
          <p:cNvSpPr/>
          <p:nvPr/>
        </p:nvSpPr>
        <p:spPr bwMode="auto">
          <a:xfrm>
            <a:off x="4732282" y="4464722"/>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8" name="Rectangle 7">
            <a:extLst>
              <a:ext uri="{FF2B5EF4-FFF2-40B4-BE49-F238E27FC236}">
                <a16:creationId xmlns:a16="http://schemas.microsoft.com/office/drawing/2014/main" id="{D3F1EBC5-6E75-4697-82E7-BE898FB2EF9E}"/>
              </a:ext>
            </a:extLst>
          </p:cNvPr>
          <p:cNvSpPr/>
          <p:nvPr/>
        </p:nvSpPr>
        <p:spPr bwMode="auto">
          <a:xfrm>
            <a:off x="620334" y="1763101"/>
            <a:ext cx="1065321" cy="66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VNA</a:t>
            </a:r>
          </a:p>
        </p:txBody>
      </p:sp>
      <p:grpSp>
        <p:nvGrpSpPr>
          <p:cNvPr id="13" name="Groupe 12">
            <a:extLst>
              <a:ext uri="{FF2B5EF4-FFF2-40B4-BE49-F238E27FC236}">
                <a16:creationId xmlns:a16="http://schemas.microsoft.com/office/drawing/2014/main" id="{A47C6C76-D813-4892-9C45-3004654B9FD3}"/>
              </a:ext>
            </a:extLst>
          </p:cNvPr>
          <p:cNvGrpSpPr/>
          <p:nvPr/>
        </p:nvGrpSpPr>
        <p:grpSpPr>
          <a:xfrm>
            <a:off x="1488245" y="2513102"/>
            <a:ext cx="1736208" cy="532475"/>
            <a:chOff x="2995104" y="2896524"/>
            <a:chExt cx="1736208" cy="532475"/>
          </a:xfrm>
        </p:grpSpPr>
        <p:sp>
          <p:nvSpPr>
            <p:cNvPr id="14" name="Rectangle 13">
              <a:extLst>
                <a:ext uri="{FF2B5EF4-FFF2-40B4-BE49-F238E27FC236}">
                  <a16:creationId xmlns:a16="http://schemas.microsoft.com/office/drawing/2014/main" id="{BEDB5FE3-04DD-4BA8-9953-3225270EE532}"/>
                </a:ext>
              </a:extLst>
            </p:cNvPr>
            <p:cNvSpPr/>
            <p:nvPr/>
          </p:nvSpPr>
          <p:spPr>
            <a:xfrm>
              <a:off x="2995104" y="2896524"/>
              <a:ext cx="1129683" cy="5324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a:t>convertisseur</a:t>
              </a:r>
            </a:p>
          </p:txBody>
        </p:sp>
        <p:sp>
          <p:nvSpPr>
            <p:cNvPr id="15" name="Triangle isocèle 14">
              <a:extLst>
                <a:ext uri="{FF2B5EF4-FFF2-40B4-BE49-F238E27FC236}">
                  <a16:creationId xmlns:a16="http://schemas.microsoft.com/office/drawing/2014/main" id="{DAB5F0A4-22D5-458B-B89B-5D6B1D040858}"/>
                </a:ext>
              </a:extLst>
            </p:cNvPr>
            <p:cNvSpPr/>
            <p:nvPr/>
          </p:nvSpPr>
          <p:spPr>
            <a:xfrm rot="16200000">
              <a:off x="4355166" y="2981924"/>
              <a:ext cx="390618" cy="36167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A4DCEA8-6EFB-4509-8DD9-BFFD44E829D4}"/>
                </a:ext>
              </a:extLst>
            </p:cNvPr>
            <p:cNvSpPr/>
            <p:nvPr/>
          </p:nvSpPr>
          <p:spPr>
            <a:xfrm>
              <a:off x="4130886" y="3087301"/>
              <a:ext cx="390618" cy="15092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71F96085-D33C-4B08-808F-7F9C8455EEC0}"/>
              </a:ext>
            </a:extLst>
          </p:cNvPr>
          <p:cNvSpPr/>
          <p:nvPr/>
        </p:nvSpPr>
        <p:spPr bwMode="auto">
          <a:xfrm>
            <a:off x="3509025" y="4508629"/>
            <a:ext cx="4634143" cy="994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702C5203-7A3A-49DC-A574-11B4CF893EF8}"/>
              </a:ext>
            </a:extLst>
          </p:cNvPr>
          <p:cNvSpPr/>
          <p:nvPr/>
        </p:nvSpPr>
        <p:spPr bwMode="auto">
          <a:xfrm>
            <a:off x="4349486" y="2643954"/>
            <a:ext cx="819662" cy="27076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FF9D1EAE-E906-4318-B306-FF71C21D3360}"/>
              </a:ext>
            </a:extLst>
          </p:cNvPr>
          <p:cNvSpPr/>
          <p:nvPr/>
        </p:nvSpPr>
        <p:spPr bwMode="auto">
          <a:xfrm>
            <a:off x="4680877" y="2399819"/>
            <a:ext cx="177553" cy="7612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CF67FC73-C826-4527-B45A-42B6EA86217D}"/>
              </a:ext>
            </a:extLst>
          </p:cNvPr>
          <p:cNvSpPr txBox="1"/>
          <p:nvPr/>
        </p:nvSpPr>
        <p:spPr bwMode="auto">
          <a:xfrm flipH="1">
            <a:off x="4950515" y="2860911"/>
            <a:ext cx="585032" cy="369332"/>
          </a:xfrm>
          <a:prstGeom prst="rect">
            <a:avLst/>
          </a:prstGeom>
          <a:noFill/>
        </p:spPr>
        <p:txBody>
          <a:bodyPr wrap="square" rtlCol="0">
            <a:spAutoFit/>
          </a:bodyPr>
          <a:lstStyle/>
          <a:p>
            <a:r>
              <a:rPr lang="fr-FR" dirty="0">
                <a:solidFill>
                  <a:schemeClr val="accent2"/>
                </a:solidFill>
              </a:rPr>
              <a:t>DUT</a:t>
            </a:r>
          </a:p>
        </p:txBody>
      </p:sp>
      <p:sp>
        <p:nvSpPr>
          <p:cNvPr id="24" name="Rectangle 23">
            <a:extLst>
              <a:ext uri="{FF2B5EF4-FFF2-40B4-BE49-F238E27FC236}">
                <a16:creationId xmlns:a16="http://schemas.microsoft.com/office/drawing/2014/main" id="{522E0473-605A-4595-B17B-F8824EEC05E7}"/>
              </a:ext>
            </a:extLst>
          </p:cNvPr>
          <p:cNvSpPr/>
          <p:nvPr/>
        </p:nvSpPr>
        <p:spPr bwMode="auto">
          <a:xfrm>
            <a:off x="4746793" y="3158858"/>
            <a:ext cx="45719" cy="3693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3F02E40-3A54-4EAE-BA64-DA1F062DFA38}"/>
              </a:ext>
            </a:extLst>
          </p:cNvPr>
          <p:cNvSpPr/>
          <p:nvPr/>
        </p:nvSpPr>
        <p:spPr bwMode="auto">
          <a:xfrm>
            <a:off x="4540555" y="3528190"/>
            <a:ext cx="458193" cy="9804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35C529E-61D9-4940-97FC-F3A47C028C0A}"/>
              </a:ext>
            </a:extLst>
          </p:cNvPr>
          <p:cNvSpPr/>
          <p:nvPr/>
        </p:nvSpPr>
        <p:spPr bwMode="auto">
          <a:xfrm>
            <a:off x="6914527" y="2998179"/>
            <a:ext cx="45719" cy="3693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ECB1327F-FE14-49B6-A978-777723EE9805}"/>
              </a:ext>
            </a:extLst>
          </p:cNvPr>
          <p:cNvSpPr/>
          <p:nvPr/>
        </p:nvSpPr>
        <p:spPr bwMode="auto">
          <a:xfrm>
            <a:off x="6708289" y="3367511"/>
            <a:ext cx="458193" cy="9804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A53CD630-8369-4C23-9B0F-CD58AA3F1D00}"/>
              </a:ext>
            </a:extLst>
          </p:cNvPr>
          <p:cNvSpPr/>
          <p:nvPr/>
        </p:nvSpPr>
        <p:spPr bwMode="auto">
          <a:xfrm>
            <a:off x="5868013" y="4326025"/>
            <a:ext cx="2184466" cy="23276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2E630C42-DA65-43FB-AC45-A418D3EFDF86}"/>
              </a:ext>
            </a:extLst>
          </p:cNvPr>
          <p:cNvCxnSpPr>
            <a:stCxn id="20" idx="3"/>
          </p:cNvCxnSpPr>
          <p:nvPr/>
        </p:nvCxnSpPr>
        <p:spPr bwMode="auto">
          <a:xfrm flipV="1">
            <a:off x="5169148" y="2779338"/>
            <a:ext cx="2528224" cy="1"/>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05412B7-E931-4D0D-B807-5A9F9CB03444}"/>
              </a:ext>
            </a:extLst>
          </p:cNvPr>
          <p:cNvSpPr/>
          <p:nvPr/>
        </p:nvSpPr>
        <p:spPr bwMode="auto">
          <a:xfrm>
            <a:off x="6784885" y="2676245"/>
            <a:ext cx="292963" cy="3219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24379830-FBD6-416A-8C31-A6FE7DC2CDAA}"/>
              </a:ext>
            </a:extLst>
          </p:cNvPr>
          <p:cNvSpPr txBox="1"/>
          <p:nvPr/>
        </p:nvSpPr>
        <p:spPr bwMode="auto">
          <a:xfrm>
            <a:off x="7291163" y="2808061"/>
            <a:ext cx="995657" cy="369332"/>
          </a:xfrm>
          <a:prstGeom prst="rect">
            <a:avLst/>
          </a:prstGeom>
          <a:noFill/>
        </p:spPr>
        <p:txBody>
          <a:bodyPr wrap="none" rtlCol="0">
            <a:spAutoFit/>
          </a:bodyPr>
          <a:lstStyle/>
          <a:p>
            <a:r>
              <a:rPr lang="fr-FR" dirty="0"/>
              <a:t>Obstacle</a:t>
            </a:r>
          </a:p>
        </p:txBody>
      </p:sp>
      <p:pic>
        <p:nvPicPr>
          <p:cNvPr id="38" name="Image 37">
            <a:extLst>
              <a:ext uri="{FF2B5EF4-FFF2-40B4-BE49-F238E27FC236}">
                <a16:creationId xmlns:a16="http://schemas.microsoft.com/office/drawing/2014/main" id="{E31EDB50-31A1-4B59-A424-449066557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66182" y="5145317"/>
            <a:ext cx="6013252" cy="892040"/>
          </a:xfrm>
          <a:prstGeom prst="rect">
            <a:avLst/>
          </a:prstGeom>
        </p:spPr>
      </p:pic>
      <p:sp>
        <p:nvSpPr>
          <p:cNvPr id="40" name="ZoneTexte 39">
            <a:extLst>
              <a:ext uri="{FF2B5EF4-FFF2-40B4-BE49-F238E27FC236}">
                <a16:creationId xmlns:a16="http://schemas.microsoft.com/office/drawing/2014/main" id="{0EA0B4F2-3DA6-4B16-ACDF-97979313FF2C}"/>
              </a:ext>
            </a:extLst>
          </p:cNvPr>
          <p:cNvSpPr txBox="1"/>
          <p:nvPr/>
        </p:nvSpPr>
        <p:spPr bwMode="auto">
          <a:xfrm>
            <a:off x="3319221" y="2047683"/>
            <a:ext cx="986360" cy="369332"/>
          </a:xfrm>
          <a:prstGeom prst="rect">
            <a:avLst/>
          </a:prstGeom>
          <a:noFill/>
        </p:spPr>
        <p:txBody>
          <a:bodyPr wrap="none" rtlCol="0">
            <a:spAutoFit/>
          </a:bodyPr>
          <a:lstStyle/>
          <a:p>
            <a:r>
              <a:rPr lang="fr-FR" dirty="0"/>
              <a:t>Antenne</a:t>
            </a:r>
          </a:p>
        </p:txBody>
      </p:sp>
      <p:cxnSp>
        <p:nvCxnSpPr>
          <p:cNvPr id="42" name="Connecteur droit avec flèche 41">
            <a:extLst>
              <a:ext uri="{FF2B5EF4-FFF2-40B4-BE49-F238E27FC236}">
                <a16:creationId xmlns:a16="http://schemas.microsoft.com/office/drawing/2014/main" id="{BBF54FA1-C2DD-4B65-8FE3-AD2BC44E744A}"/>
              </a:ext>
            </a:extLst>
          </p:cNvPr>
          <p:cNvCxnSpPr>
            <a:cxnSpLocks/>
            <a:stCxn id="40" idx="2"/>
            <a:endCxn id="15" idx="3"/>
          </p:cNvCxnSpPr>
          <p:nvPr/>
        </p:nvCxnSpPr>
        <p:spPr bwMode="auto">
          <a:xfrm flipH="1">
            <a:off x="3224453" y="2417015"/>
            <a:ext cx="587948" cy="362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5A763D5B-BE8E-4A55-9AF9-7466D017EE8F}"/>
              </a:ext>
            </a:extLst>
          </p:cNvPr>
          <p:cNvSpPr/>
          <p:nvPr/>
        </p:nvSpPr>
        <p:spPr bwMode="auto">
          <a:xfrm>
            <a:off x="5168469" y="2750616"/>
            <a:ext cx="449307" cy="45719"/>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 en angle 43">
            <a:extLst>
              <a:ext uri="{FF2B5EF4-FFF2-40B4-BE49-F238E27FC236}">
                <a16:creationId xmlns:a16="http://schemas.microsoft.com/office/drawing/2014/main" id="{5DA9C4DB-77E6-466C-AE9F-866F86F13B16}"/>
              </a:ext>
            </a:extLst>
          </p:cNvPr>
          <p:cNvCxnSpPr>
            <a:cxnSpLocks/>
            <a:stCxn id="8" idx="2"/>
            <a:endCxn id="14" idx="1"/>
          </p:cNvCxnSpPr>
          <p:nvPr/>
        </p:nvCxnSpPr>
        <p:spPr bwMode="auto">
          <a:xfrm rot="16200000" flipH="1">
            <a:off x="1145413" y="2436508"/>
            <a:ext cx="350414" cy="335250"/>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45" name="Image 44">
            <a:extLst>
              <a:ext uri="{FF2B5EF4-FFF2-40B4-BE49-F238E27FC236}">
                <a16:creationId xmlns:a16="http://schemas.microsoft.com/office/drawing/2014/main" id="{12EAE67A-EC96-447C-ABC7-AB7E58A43D1A}"/>
              </a:ext>
            </a:extLst>
          </p:cNvPr>
          <p:cNvPicPr>
            <a:picLocks noChangeAspect="1"/>
          </p:cNvPicPr>
          <p:nvPr/>
        </p:nvPicPr>
        <p:blipFill rotWithShape="1">
          <a:blip r:embed="rId3">
            <a:extLst>
              <a:ext uri="{28A0092B-C50C-407E-A947-70E740481C1C}">
                <a14:useLocalDpi xmlns:a14="http://schemas.microsoft.com/office/drawing/2010/main" val="0"/>
              </a:ext>
            </a:extLst>
          </a:blip>
          <a:srcRect l="23837" t="24139" r="28742" b="27050"/>
          <a:stretch/>
        </p:blipFill>
        <p:spPr bwMode="auto">
          <a:xfrm>
            <a:off x="8965036" y="3230243"/>
            <a:ext cx="2075774" cy="961471"/>
          </a:xfrm>
          <a:prstGeom prst="rect">
            <a:avLst/>
          </a:prstGeom>
        </p:spPr>
      </p:pic>
      <p:pic>
        <p:nvPicPr>
          <p:cNvPr id="46" name="Image 45">
            <a:extLst>
              <a:ext uri="{FF2B5EF4-FFF2-40B4-BE49-F238E27FC236}">
                <a16:creationId xmlns:a16="http://schemas.microsoft.com/office/drawing/2014/main" id="{98A18637-E900-45AA-A78E-E6FF5848E190}"/>
              </a:ext>
            </a:extLst>
          </p:cNvPr>
          <p:cNvPicPr>
            <a:picLocks noChangeAspect="1"/>
          </p:cNvPicPr>
          <p:nvPr/>
        </p:nvPicPr>
        <p:blipFill rotWithShape="1">
          <a:blip r:embed="rId4">
            <a:extLst>
              <a:ext uri="{28A0092B-C50C-407E-A947-70E740481C1C}">
                <a14:useLocalDpi xmlns:a14="http://schemas.microsoft.com/office/drawing/2010/main" val="0"/>
              </a:ext>
            </a:extLst>
          </a:blip>
          <a:srcRect l="21475" t="30861" r="18044" b="30886"/>
          <a:stretch/>
        </p:blipFill>
        <p:spPr bwMode="auto">
          <a:xfrm>
            <a:off x="8555004" y="2402355"/>
            <a:ext cx="2895839" cy="824192"/>
          </a:xfrm>
          <a:prstGeom prst="rect">
            <a:avLst/>
          </a:prstGeom>
        </p:spPr>
      </p:pic>
      <p:pic>
        <p:nvPicPr>
          <p:cNvPr id="47" name="Image 46">
            <a:extLst>
              <a:ext uri="{FF2B5EF4-FFF2-40B4-BE49-F238E27FC236}">
                <a16:creationId xmlns:a16="http://schemas.microsoft.com/office/drawing/2014/main" id="{39C25EA2-0C86-42C5-867B-A0AD6D5E0B0C}"/>
              </a:ext>
            </a:extLst>
          </p:cNvPr>
          <p:cNvPicPr>
            <a:picLocks noChangeAspect="1"/>
          </p:cNvPicPr>
          <p:nvPr/>
        </p:nvPicPr>
        <p:blipFill rotWithShape="1">
          <a:blip r:embed="rId5">
            <a:extLst>
              <a:ext uri="{28A0092B-C50C-407E-A947-70E740481C1C}">
                <a14:useLocalDpi xmlns:a14="http://schemas.microsoft.com/office/drawing/2010/main" val="0"/>
              </a:ext>
            </a:extLst>
          </a:blip>
          <a:srcRect l="12015" t="31947" r="16727" b="26177"/>
          <a:stretch/>
        </p:blipFill>
        <p:spPr bwMode="auto">
          <a:xfrm>
            <a:off x="8444606" y="1571624"/>
            <a:ext cx="3116635" cy="824191"/>
          </a:xfrm>
          <a:prstGeom prst="rect">
            <a:avLst/>
          </a:prstGeom>
        </p:spPr>
      </p:pic>
      <p:pic>
        <p:nvPicPr>
          <p:cNvPr id="48" name="Image 47">
            <a:extLst>
              <a:ext uri="{FF2B5EF4-FFF2-40B4-BE49-F238E27FC236}">
                <a16:creationId xmlns:a16="http://schemas.microsoft.com/office/drawing/2014/main" id="{AFC071E1-0CC7-4F4F-9945-6788927A9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971294" y="4679016"/>
            <a:ext cx="2063258" cy="1547443"/>
          </a:xfrm>
          <a:prstGeom prst="rect">
            <a:avLst/>
          </a:prstGeom>
        </p:spPr>
      </p:pic>
      <p:pic>
        <p:nvPicPr>
          <p:cNvPr id="49" name="Image 48">
            <a:extLst>
              <a:ext uri="{FF2B5EF4-FFF2-40B4-BE49-F238E27FC236}">
                <a16:creationId xmlns:a16="http://schemas.microsoft.com/office/drawing/2014/main" id="{67CA6F50-E450-488B-AFA7-98E9920DA45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739691" y="1271393"/>
            <a:ext cx="971722" cy="1348638"/>
          </a:xfrm>
          <a:prstGeom prst="rect">
            <a:avLst/>
          </a:prstGeom>
        </p:spPr>
      </p:pic>
      <p:cxnSp>
        <p:nvCxnSpPr>
          <p:cNvPr id="51" name="Connecteur droit avec flèche 50">
            <a:extLst>
              <a:ext uri="{FF2B5EF4-FFF2-40B4-BE49-F238E27FC236}">
                <a16:creationId xmlns:a16="http://schemas.microsoft.com/office/drawing/2014/main" id="{81F67950-8158-47D9-9E05-B54792A55CAB}"/>
              </a:ext>
            </a:extLst>
          </p:cNvPr>
          <p:cNvCxnSpPr>
            <a:stCxn id="40" idx="2"/>
            <a:endCxn id="20" idx="1"/>
          </p:cNvCxnSpPr>
          <p:nvPr/>
        </p:nvCxnSpPr>
        <p:spPr>
          <a:xfrm>
            <a:off x="3812401" y="2417015"/>
            <a:ext cx="537085" cy="3623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ZoneTexte 51">
            <a:extLst>
              <a:ext uri="{FF2B5EF4-FFF2-40B4-BE49-F238E27FC236}">
                <a16:creationId xmlns:a16="http://schemas.microsoft.com/office/drawing/2014/main" id="{D8D196A7-78DF-4A92-AC9F-BB088293C578}"/>
              </a:ext>
            </a:extLst>
          </p:cNvPr>
          <p:cNvSpPr txBox="1"/>
          <p:nvPr/>
        </p:nvSpPr>
        <p:spPr>
          <a:xfrm>
            <a:off x="9115425" y="1155643"/>
            <a:ext cx="1572866" cy="369332"/>
          </a:xfrm>
          <a:prstGeom prst="rect">
            <a:avLst/>
          </a:prstGeom>
          <a:noFill/>
        </p:spPr>
        <p:txBody>
          <a:bodyPr wrap="none" rtlCol="0">
            <a:spAutoFit/>
          </a:bodyPr>
          <a:lstStyle/>
          <a:p>
            <a:r>
              <a:rPr lang="fr-FR" u="sng" dirty="0"/>
              <a:t>Support </a:t>
            </a:r>
            <a:r>
              <a:rPr lang="fr-FR" u="sng" dirty="0" err="1"/>
              <a:t>IJCLab</a:t>
            </a:r>
            <a:endParaRPr lang="fr-FR" u="sng" dirty="0"/>
          </a:p>
        </p:txBody>
      </p:sp>
      <p:sp>
        <p:nvSpPr>
          <p:cNvPr id="53" name="ZoneTexte 52">
            <a:extLst>
              <a:ext uri="{FF2B5EF4-FFF2-40B4-BE49-F238E27FC236}">
                <a16:creationId xmlns:a16="http://schemas.microsoft.com/office/drawing/2014/main" id="{DB20BE03-F970-449B-B972-3E950F732CA6}"/>
              </a:ext>
            </a:extLst>
          </p:cNvPr>
          <p:cNvSpPr txBox="1"/>
          <p:nvPr/>
        </p:nvSpPr>
        <p:spPr>
          <a:xfrm>
            <a:off x="9171298" y="4271496"/>
            <a:ext cx="1656223" cy="369332"/>
          </a:xfrm>
          <a:prstGeom prst="rect">
            <a:avLst/>
          </a:prstGeom>
          <a:noFill/>
        </p:spPr>
        <p:txBody>
          <a:bodyPr wrap="none" rtlCol="0">
            <a:spAutoFit/>
          </a:bodyPr>
          <a:lstStyle/>
          <a:p>
            <a:r>
              <a:rPr lang="fr-FR" u="sng" dirty="0"/>
              <a:t>Support </a:t>
            </a:r>
            <a:r>
              <a:rPr lang="fr-FR" u="sng" dirty="0" err="1"/>
              <a:t>PhLAM</a:t>
            </a:r>
            <a:endParaRPr lang="fr-FR" u="sng" dirty="0"/>
          </a:p>
        </p:txBody>
      </p:sp>
      <p:sp>
        <p:nvSpPr>
          <p:cNvPr id="3" name="Rectangle 2">
            <a:extLst>
              <a:ext uri="{FF2B5EF4-FFF2-40B4-BE49-F238E27FC236}">
                <a16:creationId xmlns:a16="http://schemas.microsoft.com/office/drawing/2014/main" id="{744591A1-B351-4D19-ADE3-77FDA5459DAA}"/>
              </a:ext>
            </a:extLst>
          </p:cNvPr>
          <p:cNvSpPr/>
          <p:nvPr/>
        </p:nvSpPr>
        <p:spPr>
          <a:xfrm>
            <a:off x="1297376" y="3045576"/>
            <a:ext cx="1548329" cy="90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65A8F97-31E9-4D1B-ADCA-00E00904B808}"/>
              </a:ext>
            </a:extLst>
          </p:cNvPr>
          <p:cNvSpPr txBox="1"/>
          <p:nvPr/>
        </p:nvSpPr>
        <p:spPr>
          <a:xfrm>
            <a:off x="1138044" y="3155095"/>
            <a:ext cx="1828706" cy="369332"/>
          </a:xfrm>
          <a:prstGeom prst="rect">
            <a:avLst/>
          </a:prstGeom>
          <a:noFill/>
        </p:spPr>
        <p:txBody>
          <a:bodyPr wrap="none" rtlCol="0">
            <a:spAutoFit/>
          </a:bodyPr>
          <a:lstStyle/>
          <a:p>
            <a:r>
              <a:rPr lang="fr-FR" dirty="0"/>
              <a:t>Support motorisé</a:t>
            </a:r>
          </a:p>
        </p:txBody>
      </p:sp>
      <p:sp>
        <p:nvSpPr>
          <p:cNvPr id="50" name="ZoneTexte 49">
            <a:extLst>
              <a:ext uri="{FF2B5EF4-FFF2-40B4-BE49-F238E27FC236}">
                <a16:creationId xmlns:a16="http://schemas.microsoft.com/office/drawing/2014/main" id="{873F456C-B41B-44F5-B42A-CEC019B7CE39}"/>
              </a:ext>
            </a:extLst>
          </p:cNvPr>
          <p:cNvSpPr txBox="1"/>
          <p:nvPr/>
        </p:nvSpPr>
        <p:spPr>
          <a:xfrm>
            <a:off x="6026878" y="4269141"/>
            <a:ext cx="1828706" cy="369332"/>
          </a:xfrm>
          <a:prstGeom prst="rect">
            <a:avLst/>
          </a:prstGeom>
          <a:noFill/>
        </p:spPr>
        <p:txBody>
          <a:bodyPr wrap="none" rtlCol="0">
            <a:spAutoFit/>
          </a:bodyPr>
          <a:lstStyle/>
          <a:p>
            <a:r>
              <a:rPr lang="fr-FR" dirty="0"/>
              <a:t>Support motorisé</a:t>
            </a:r>
          </a:p>
        </p:txBody>
      </p:sp>
    </p:spTree>
    <p:extLst>
      <p:ext uri="{BB962C8B-B14F-4D97-AF65-F5344CB8AC3E}">
        <p14:creationId xmlns:p14="http://schemas.microsoft.com/office/powerpoint/2010/main" val="80367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43268-A01C-4BEC-AAE8-5CA79F9F40B0}"/>
              </a:ext>
            </a:extLst>
          </p:cNvPr>
          <p:cNvSpPr>
            <a:spLocks noGrp="1"/>
          </p:cNvSpPr>
          <p:nvPr>
            <p:ph type="title"/>
          </p:nvPr>
        </p:nvSpPr>
        <p:spPr/>
        <p:txBody>
          <a:bodyPr/>
          <a:lstStyle/>
          <a:p>
            <a:r>
              <a:rPr lang="fr-FR" dirty="0"/>
              <a:t>Modélisation</a:t>
            </a:r>
          </a:p>
        </p:txBody>
      </p:sp>
      <p:sp>
        <p:nvSpPr>
          <p:cNvPr id="4" name="Espace réservé de la date 3">
            <a:extLst>
              <a:ext uri="{FF2B5EF4-FFF2-40B4-BE49-F238E27FC236}">
                <a16:creationId xmlns:a16="http://schemas.microsoft.com/office/drawing/2014/main" id="{1E271366-5606-480F-92FD-B05D4881E960}"/>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9B19232B-0B1C-4F77-BEDD-906D439AA10D}"/>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3DBAEB5D-9F6C-4E25-A9A4-504FF720718D}"/>
              </a:ext>
            </a:extLst>
          </p:cNvPr>
          <p:cNvSpPr>
            <a:spLocks noGrp="1"/>
          </p:cNvSpPr>
          <p:nvPr>
            <p:ph type="sldNum" sz="quarter" idx="12"/>
          </p:nvPr>
        </p:nvSpPr>
        <p:spPr/>
        <p:txBody>
          <a:bodyPr/>
          <a:lstStyle/>
          <a:p>
            <a:fld id="{84AD9DD3-CAE0-4EB1-A102-8F9EDDC8C851}" type="slidenum">
              <a:rPr lang="en-CH" smtClean="0"/>
              <a:t>13</a:t>
            </a:fld>
            <a:endParaRPr lang="en-CH"/>
          </a:p>
        </p:txBody>
      </p:sp>
      <p:sp>
        <p:nvSpPr>
          <p:cNvPr id="7" name="ZoneTexte 6">
            <a:extLst>
              <a:ext uri="{FF2B5EF4-FFF2-40B4-BE49-F238E27FC236}">
                <a16:creationId xmlns:a16="http://schemas.microsoft.com/office/drawing/2014/main" id="{E925CE3D-A5CB-4DEB-AAD2-E3112B513CFF}"/>
              </a:ext>
            </a:extLst>
          </p:cNvPr>
          <p:cNvSpPr txBox="1"/>
          <p:nvPr/>
        </p:nvSpPr>
        <p:spPr bwMode="auto">
          <a:xfrm flipH="1">
            <a:off x="923048" y="2856402"/>
            <a:ext cx="3744151" cy="369332"/>
          </a:xfrm>
          <a:prstGeom prst="rect">
            <a:avLst/>
          </a:prstGeom>
          <a:noFill/>
        </p:spPr>
        <p:txBody>
          <a:bodyPr wrap="square" rtlCol="0">
            <a:spAutoFit/>
          </a:bodyPr>
          <a:lstStyle/>
          <a:p>
            <a:r>
              <a:rPr lang="fr-FR" u="sng" dirty="0"/>
              <a:t>Modèle d’erreur à quatre paramètres</a:t>
            </a:r>
          </a:p>
        </p:txBody>
      </p:sp>
      <p:pic>
        <p:nvPicPr>
          <p:cNvPr id="8" name="Image 7">
            <a:extLst>
              <a:ext uri="{FF2B5EF4-FFF2-40B4-BE49-F238E27FC236}">
                <a16:creationId xmlns:a16="http://schemas.microsoft.com/office/drawing/2014/main" id="{1FDF10E9-3B98-4951-8462-EBD03AB3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12118" y="3919253"/>
            <a:ext cx="6241850" cy="2052770"/>
          </a:xfrm>
          <a:prstGeom prst="rect">
            <a:avLst/>
          </a:prstGeom>
        </p:spPr>
      </p:pic>
      <p:pic>
        <p:nvPicPr>
          <p:cNvPr id="9" name="Image 8">
            <a:extLst>
              <a:ext uri="{FF2B5EF4-FFF2-40B4-BE49-F238E27FC236}">
                <a16:creationId xmlns:a16="http://schemas.microsoft.com/office/drawing/2014/main" id="{68050246-BA96-4443-9273-079C1972C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584168" y="1238130"/>
            <a:ext cx="5497749" cy="2531694"/>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8262A3F6-66D3-450C-AB6B-17EE93E3D89F}"/>
                  </a:ext>
                </a:extLst>
              </p:cNvPr>
              <p:cNvSpPr txBox="1"/>
              <p:nvPr/>
            </p:nvSpPr>
            <p:spPr bwMode="auto">
              <a:xfrm>
                <a:off x="1022570" y="3340744"/>
                <a:ext cx="2743380" cy="532133"/>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11</m:t>
                          </m:r>
                        </m:sub>
                      </m:sSub>
                      <m:r>
                        <a:rPr lang="fr-FR" b="0" i="1" smtClean="0">
                          <a:latin typeface="Cambria Math" panose="02040503050406030204" pitchFamily="18" charset="0"/>
                        </a:rPr>
                        <m:t>(</m:t>
                      </m:r>
                      <m:r>
                        <a:rPr lang="fr-FR" b="0" i="1" smtClean="0">
                          <a:latin typeface="Cambria Math" panose="02040503050406030204" pitchFamily="18" charset="0"/>
                        </a:rPr>
                        <m:t>𝑓</m:t>
                      </m:r>
                      <m:r>
                        <a:rPr lang="fr-FR" b="0" i="1" smtClean="0">
                          <a:latin typeface="Cambria Math" panose="02040503050406030204" pitchFamily="18" charset="0"/>
                        </a:rPr>
                        <m:t>,</m:t>
                      </m:r>
                      <m:r>
                        <a:rPr lang="fr-FR" b="0" i="1" smtClean="0">
                          <a:latin typeface="Cambria Math" panose="02040503050406030204" pitchFamily="18" charset="0"/>
                        </a:rPr>
                        <m:t>𝑙</m:t>
                      </m:r>
                      <m:r>
                        <a:rPr lang="fr-FR" b="0" i="1" smtClean="0">
                          <a:latin typeface="Cambria Math" panose="02040503050406030204" pitchFamily="18" charset="0"/>
                        </a:rPr>
                        <m:t>)=</m:t>
                      </m:r>
                      <m:r>
                        <a:rPr lang="fr-FR" b="0" i="1" smtClean="0">
                          <a:latin typeface="Cambria Math" panose="02040503050406030204" pitchFamily="18" charset="0"/>
                        </a:rPr>
                        <m:t>𝑎</m:t>
                      </m:r>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𝑏</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𝛽</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𝑓</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𝑙</m:t>
                              </m:r>
                            </m:sup>
                          </m:sSup>
                          <m:r>
                            <a:rPr lang="fr-FR" b="0" i="1" smtClean="0">
                              <a:latin typeface="Cambria Math" panose="02040503050406030204" pitchFamily="18" charset="0"/>
                            </a:rPr>
                            <m:t>−</m:t>
                          </m:r>
                          <m:r>
                            <a:rPr lang="fr-FR" b="0" i="1" smtClean="0">
                              <a:latin typeface="Cambria Math" panose="02040503050406030204" pitchFamily="18" charset="0"/>
                            </a:rPr>
                            <m:t>𝑐</m:t>
                          </m:r>
                        </m:den>
                      </m:f>
                    </m:oMath>
                  </m:oMathPara>
                </a14:m>
                <a:endParaRPr lang="fr-FR" dirty="0"/>
              </a:p>
            </p:txBody>
          </p:sp>
        </mc:Choice>
        <mc:Fallback xmlns="">
          <p:sp>
            <p:nvSpPr>
              <p:cNvPr id="10" name="ZoneTexte 9">
                <a:extLst>
                  <a:ext uri="{FF2B5EF4-FFF2-40B4-BE49-F238E27FC236}">
                    <a16:creationId xmlns:a16="http://schemas.microsoft.com/office/drawing/2014/main" id="{8262A3F6-66D3-450C-AB6B-17EE93E3D89F}"/>
                  </a:ext>
                </a:extLst>
              </p:cNvPr>
              <p:cNvSpPr txBox="1">
                <a:spLocks noRot="1" noChangeAspect="1" noMove="1" noResize="1" noEditPoints="1" noAdjustHandles="1" noChangeArrowheads="1" noChangeShapeType="1" noTextEdit="1"/>
              </p:cNvSpPr>
              <p:nvPr/>
            </p:nvSpPr>
            <p:spPr bwMode="auto">
              <a:xfrm>
                <a:off x="1022570" y="3340744"/>
                <a:ext cx="2743380" cy="532133"/>
              </a:xfrm>
              <a:prstGeom prst="rect">
                <a:avLst/>
              </a:prstGeom>
              <a:blipFill>
                <a:blip r:embed="rId5"/>
                <a:stretch>
                  <a:fillRect/>
                </a:stretch>
              </a:blipFill>
              <a:ln>
                <a:solidFill>
                  <a:schemeClr val="accent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E1B7F27F-53FD-4C48-9648-42411B89FE01}"/>
                  </a:ext>
                </a:extLst>
              </p:cNvPr>
              <p:cNvSpPr txBox="1"/>
              <p:nvPr/>
            </p:nvSpPr>
            <p:spPr bwMode="auto">
              <a:xfrm>
                <a:off x="1289887" y="4053605"/>
                <a:ext cx="8570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𝑎</m:t>
                      </m:r>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11</m:t>
                          </m:r>
                        </m:sub>
                      </m:sSub>
                    </m:oMath>
                  </m:oMathPara>
                </a14:m>
                <a:endParaRPr lang="fr-FR" dirty="0"/>
              </a:p>
            </p:txBody>
          </p:sp>
        </mc:Choice>
        <mc:Fallback xmlns="">
          <p:sp>
            <p:nvSpPr>
              <p:cNvPr id="11" name="ZoneTexte 10">
                <a:extLst>
                  <a:ext uri="{FF2B5EF4-FFF2-40B4-BE49-F238E27FC236}">
                    <a16:creationId xmlns:a16="http://schemas.microsoft.com/office/drawing/2014/main" id="{E1B7F27F-53FD-4C48-9648-42411B89FE01}"/>
                  </a:ext>
                </a:extLst>
              </p:cNvPr>
              <p:cNvSpPr txBox="1">
                <a:spLocks noRot="1" noChangeAspect="1" noMove="1" noResize="1" noEditPoints="1" noAdjustHandles="1" noChangeArrowheads="1" noChangeShapeType="1" noTextEdit="1"/>
              </p:cNvSpPr>
              <p:nvPr/>
            </p:nvSpPr>
            <p:spPr bwMode="auto">
              <a:xfrm>
                <a:off x="1289887" y="4053605"/>
                <a:ext cx="857094" cy="276999"/>
              </a:xfrm>
              <a:prstGeom prst="rect">
                <a:avLst/>
              </a:prstGeom>
              <a:blipFill>
                <a:blip r:embed="rId6"/>
                <a:stretch>
                  <a:fillRect l="-3571" r="-2857" b="-155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53AD9714-AEA6-4A55-BFCE-FFA6A7BD3B37}"/>
                  </a:ext>
                </a:extLst>
              </p:cNvPr>
              <p:cNvSpPr txBox="1"/>
              <p:nvPr/>
            </p:nvSpPr>
            <p:spPr bwMode="auto">
              <a:xfrm>
                <a:off x="1289887" y="4379245"/>
                <a:ext cx="14729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𝑏</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11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21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12</m:t>
                          </m:r>
                        </m:sub>
                      </m:sSub>
                    </m:oMath>
                  </m:oMathPara>
                </a14:m>
                <a:endParaRPr lang="fr-FR" dirty="0"/>
              </a:p>
            </p:txBody>
          </p:sp>
        </mc:Choice>
        <mc:Fallback xmlns="">
          <p:sp>
            <p:nvSpPr>
              <p:cNvPr id="12" name="ZoneTexte 11">
                <a:extLst>
                  <a:ext uri="{FF2B5EF4-FFF2-40B4-BE49-F238E27FC236}">
                    <a16:creationId xmlns:a16="http://schemas.microsoft.com/office/drawing/2014/main" id="{53AD9714-AEA6-4A55-BFCE-FFA6A7BD3B37}"/>
                  </a:ext>
                </a:extLst>
              </p:cNvPr>
              <p:cNvSpPr txBox="1">
                <a:spLocks noRot="1" noChangeAspect="1" noMove="1" noResize="1" noEditPoints="1" noAdjustHandles="1" noChangeArrowheads="1" noChangeShapeType="1" noTextEdit="1"/>
              </p:cNvSpPr>
              <p:nvPr/>
            </p:nvSpPr>
            <p:spPr bwMode="auto">
              <a:xfrm>
                <a:off x="1289887" y="4379245"/>
                <a:ext cx="1472967" cy="276999"/>
              </a:xfrm>
              <a:prstGeom prst="rect">
                <a:avLst/>
              </a:prstGeom>
              <a:blipFill>
                <a:blip r:embed="rId7"/>
                <a:stretch>
                  <a:fillRect l="-3734" r="-1660" b="-2826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542C0144-8EC8-48A4-A2F9-ADAAF49FAA96}"/>
                  </a:ext>
                </a:extLst>
              </p:cNvPr>
              <p:cNvSpPr txBox="1"/>
              <p:nvPr/>
            </p:nvSpPr>
            <p:spPr bwMode="auto">
              <a:xfrm>
                <a:off x="1289887" y="4704885"/>
                <a:ext cx="11383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𝑐</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22</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11</m:t>
                          </m:r>
                        </m:sub>
                      </m:sSub>
                    </m:oMath>
                  </m:oMathPara>
                </a14:m>
                <a:endParaRPr lang="fr-FR" dirty="0"/>
              </a:p>
            </p:txBody>
          </p:sp>
        </mc:Choice>
        <mc:Fallback xmlns="">
          <p:sp>
            <p:nvSpPr>
              <p:cNvPr id="13" name="ZoneTexte 12">
                <a:extLst>
                  <a:ext uri="{FF2B5EF4-FFF2-40B4-BE49-F238E27FC236}">
                    <a16:creationId xmlns:a16="http://schemas.microsoft.com/office/drawing/2014/main" id="{542C0144-8EC8-48A4-A2F9-ADAAF49FAA96}"/>
                  </a:ext>
                </a:extLst>
              </p:cNvPr>
              <p:cNvSpPr txBox="1">
                <a:spLocks noRot="1" noChangeAspect="1" noMove="1" noResize="1" noEditPoints="1" noAdjustHandles="1" noChangeArrowheads="1" noChangeShapeType="1" noTextEdit="1"/>
              </p:cNvSpPr>
              <p:nvPr/>
            </p:nvSpPr>
            <p:spPr bwMode="auto">
              <a:xfrm>
                <a:off x="1289887" y="4704885"/>
                <a:ext cx="1138325" cy="276999"/>
              </a:xfrm>
              <a:prstGeom prst="rect">
                <a:avLst/>
              </a:prstGeom>
              <a:blipFill>
                <a:blip r:embed="rId8"/>
                <a:stretch>
                  <a:fillRect l="-2688" r="-2151" b="-3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15A0C608-09D3-4DB4-825E-8C4CAFB033AA}"/>
                  </a:ext>
                </a:extLst>
              </p:cNvPr>
              <p:cNvSpPr txBox="1"/>
              <p:nvPr/>
            </p:nvSpPr>
            <p:spPr bwMode="auto">
              <a:xfrm>
                <a:off x="1289887" y="5030526"/>
                <a:ext cx="1589409" cy="301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𝛽</m:t>
                      </m:r>
                      <m:r>
                        <a:rPr lang="fr-FR" b="0" i="0" smtClean="0">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𝑓</m:t>
                      </m:r>
                      <m:r>
                        <a:rPr lang="fr-FR" b="0" i="0" smtClean="0">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2</m:t>
                      </m:r>
                      <m:r>
                        <a:rPr lang="fr-FR" i="1">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𝑓</m:t>
                      </m:r>
                      <m:r>
                        <a:rPr lang="fr-FR" i="1">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oMath>
                  </m:oMathPara>
                </a14:m>
                <a:endParaRPr lang="fr-FR" dirty="0"/>
              </a:p>
            </p:txBody>
          </p:sp>
        </mc:Choice>
        <mc:Fallback xmlns="">
          <p:sp>
            <p:nvSpPr>
              <p:cNvPr id="14" name="ZoneTexte 13">
                <a:extLst>
                  <a:ext uri="{FF2B5EF4-FFF2-40B4-BE49-F238E27FC236}">
                    <a16:creationId xmlns:a16="http://schemas.microsoft.com/office/drawing/2014/main" id="{15A0C608-09D3-4DB4-825E-8C4CAFB033AA}"/>
                  </a:ext>
                </a:extLst>
              </p:cNvPr>
              <p:cNvSpPr txBox="1">
                <a:spLocks noRot="1" noChangeAspect="1" noMove="1" noResize="1" noEditPoints="1" noAdjustHandles="1" noChangeArrowheads="1" noChangeShapeType="1" noTextEdit="1"/>
              </p:cNvSpPr>
              <p:nvPr/>
            </p:nvSpPr>
            <p:spPr bwMode="auto">
              <a:xfrm>
                <a:off x="1289887" y="5030526"/>
                <a:ext cx="1589409" cy="301686"/>
              </a:xfrm>
              <a:prstGeom prst="rect">
                <a:avLst/>
              </a:prstGeom>
              <a:blipFill>
                <a:blip r:embed="rId9"/>
                <a:stretch>
                  <a:fillRect l="-4615" r="-1538" b="-24000"/>
                </a:stretch>
              </a:blipFill>
            </p:spPr>
            <p:txBody>
              <a:bodyPr/>
              <a:lstStyle/>
              <a:p>
                <a:r>
                  <a:rPr lang="fr-FR">
                    <a:noFill/>
                  </a:rPr>
                  <a:t> </a:t>
                </a:r>
              </a:p>
            </p:txBody>
          </p:sp>
        </mc:Fallback>
      </mc:AlternateContent>
      <p:sp>
        <p:nvSpPr>
          <p:cNvPr id="15" name="Accolade ouvrante 14">
            <a:extLst>
              <a:ext uri="{FF2B5EF4-FFF2-40B4-BE49-F238E27FC236}">
                <a16:creationId xmlns:a16="http://schemas.microsoft.com/office/drawing/2014/main" id="{52165D51-BD02-48DD-A58A-B12CD1297DFD}"/>
              </a:ext>
            </a:extLst>
          </p:cNvPr>
          <p:cNvSpPr/>
          <p:nvPr/>
        </p:nvSpPr>
        <p:spPr>
          <a:xfrm>
            <a:off x="1022571" y="4122249"/>
            <a:ext cx="196630" cy="1209963"/>
          </a:xfrm>
          <a:prstGeom prst="leftBrace">
            <a:avLst>
              <a:gd name="adj1" fmla="val 8333"/>
              <a:gd name="adj2" fmla="val 5157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16" name="Image 15">
            <a:extLst>
              <a:ext uri="{FF2B5EF4-FFF2-40B4-BE49-F238E27FC236}">
                <a16:creationId xmlns:a16="http://schemas.microsoft.com/office/drawing/2014/main" id="{98FDCC45-6B4C-4F20-BA98-CDBEC2DADE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413607" y="1478234"/>
            <a:ext cx="5034693" cy="746875"/>
          </a:xfrm>
          <a:prstGeom prst="rect">
            <a:avLst/>
          </a:prstGeom>
        </p:spPr>
      </p:pic>
    </p:spTree>
    <p:extLst>
      <p:ext uri="{BB962C8B-B14F-4D97-AF65-F5344CB8AC3E}">
        <p14:creationId xmlns:p14="http://schemas.microsoft.com/office/powerpoint/2010/main" val="31827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56D17-885B-4FE4-8A4D-71B25B2FD1E9}"/>
              </a:ext>
            </a:extLst>
          </p:cNvPr>
          <p:cNvSpPr>
            <a:spLocks noGrp="1"/>
          </p:cNvSpPr>
          <p:nvPr>
            <p:ph type="title"/>
          </p:nvPr>
        </p:nvSpPr>
        <p:spPr/>
        <p:txBody>
          <a:bodyPr/>
          <a:lstStyle/>
          <a:p>
            <a:r>
              <a:rPr lang="fr-FR" dirty="0"/>
              <a:t>Analyse des Mesures</a:t>
            </a:r>
          </a:p>
        </p:txBody>
      </p:sp>
      <p:sp>
        <p:nvSpPr>
          <p:cNvPr id="4" name="Espace réservé de la date 3">
            <a:extLst>
              <a:ext uri="{FF2B5EF4-FFF2-40B4-BE49-F238E27FC236}">
                <a16:creationId xmlns:a16="http://schemas.microsoft.com/office/drawing/2014/main" id="{C5CB8A61-DC20-4EBD-BD32-6B720A6CCE7B}"/>
              </a:ext>
            </a:extLst>
          </p:cNvPr>
          <p:cNvSpPr>
            <a:spLocks noGrp="1"/>
          </p:cNvSpPr>
          <p:nvPr>
            <p:ph type="dt" sz="half" idx="10"/>
          </p:nvPr>
        </p:nvSpPr>
        <p:spPr/>
        <p:txBody>
          <a:bodyPr/>
          <a:lstStyle/>
          <a:p>
            <a:fld id="{CB0F5075-87C4-4F02-AB73-5F6F50B47B91}" type="datetime1">
              <a:rPr lang="fr-FR" smtClean="0"/>
              <a:t>13/10/2025</a:t>
            </a:fld>
            <a:endParaRPr lang="en-CH" dirty="0"/>
          </a:p>
        </p:txBody>
      </p:sp>
      <p:sp>
        <p:nvSpPr>
          <p:cNvPr id="5" name="Espace réservé du pied de page 4">
            <a:extLst>
              <a:ext uri="{FF2B5EF4-FFF2-40B4-BE49-F238E27FC236}">
                <a16:creationId xmlns:a16="http://schemas.microsoft.com/office/drawing/2014/main" id="{0E1CA06C-A340-48DE-9743-AA53899C6D86}"/>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4FB791EE-5A91-4503-B2B7-AB789EFD2E74}"/>
              </a:ext>
            </a:extLst>
          </p:cNvPr>
          <p:cNvSpPr>
            <a:spLocks noGrp="1"/>
          </p:cNvSpPr>
          <p:nvPr>
            <p:ph type="sldNum" sz="quarter" idx="12"/>
          </p:nvPr>
        </p:nvSpPr>
        <p:spPr/>
        <p:txBody>
          <a:bodyPr/>
          <a:lstStyle/>
          <a:p>
            <a:fld id="{84AD9DD3-CAE0-4EB1-A102-8F9EDDC8C851}" type="slidenum">
              <a:rPr lang="en-CH" smtClean="0"/>
              <a:t>14</a:t>
            </a:fld>
            <a:endParaRPr lang="en-CH"/>
          </a:p>
        </p:txBody>
      </p:sp>
      <p:pic>
        <p:nvPicPr>
          <p:cNvPr id="20" name="Image 19">
            <a:extLst>
              <a:ext uri="{FF2B5EF4-FFF2-40B4-BE49-F238E27FC236}">
                <a16:creationId xmlns:a16="http://schemas.microsoft.com/office/drawing/2014/main" id="{337C35F9-92E1-4578-8BAA-A0FB5B3902A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247658" y="2734663"/>
            <a:ext cx="4938199" cy="3703650"/>
          </a:xfrm>
          <a:prstGeom prst="rect">
            <a:avLst/>
          </a:prstGeom>
        </p:spPr>
      </p:pic>
      <p:sp>
        <p:nvSpPr>
          <p:cNvPr id="22" name="ZoneTexte 21">
            <a:extLst>
              <a:ext uri="{FF2B5EF4-FFF2-40B4-BE49-F238E27FC236}">
                <a16:creationId xmlns:a16="http://schemas.microsoft.com/office/drawing/2014/main" id="{20A9623A-4F6F-450A-96E8-35CB0C8ADC1D}"/>
              </a:ext>
            </a:extLst>
          </p:cNvPr>
          <p:cNvSpPr txBox="1"/>
          <p:nvPr/>
        </p:nvSpPr>
        <p:spPr bwMode="auto">
          <a:xfrm>
            <a:off x="884343" y="2612896"/>
            <a:ext cx="3905040" cy="369332"/>
          </a:xfrm>
          <a:prstGeom prst="rect">
            <a:avLst/>
          </a:prstGeom>
          <a:noFill/>
        </p:spPr>
        <p:txBody>
          <a:bodyPr wrap="square" rtlCol="0">
            <a:spAutoFit/>
          </a:bodyPr>
          <a:lstStyle/>
          <a:p>
            <a:r>
              <a:rPr lang="fr-FR" u="sng" dirty="0"/>
              <a:t>Pour une position donnée de l’obstacle</a:t>
            </a:r>
          </a:p>
        </p:txBody>
      </p:sp>
      <p:pic>
        <p:nvPicPr>
          <p:cNvPr id="23" name="Image 22">
            <a:extLst>
              <a:ext uri="{FF2B5EF4-FFF2-40B4-BE49-F238E27FC236}">
                <a16:creationId xmlns:a16="http://schemas.microsoft.com/office/drawing/2014/main" id="{DC3F65B2-CF2D-4CE6-AA93-1A9FC363A1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10914" y="1127577"/>
            <a:ext cx="1811686" cy="1560064"/>
          </a:xfrm>
          <a:prstGeom prst="rect">
            <a:avLst/>
          </a:prstGeom>
        </p:spPr>
      </p:pic>
      <p:pic>
        <p:nvPicPr>
          <p:cNvPr id="30" name="Image 29">
            <a:extLst>
              <a:ext uri="{FF2B5EF4-FFF2-40B4-BE49-F238E27FC236}">
                <a16:creationId xmlns:a16="http://schemas.microsoft.com/office/drawing/2014/main" id="{93344B92-3948-4D3B-984A-4D0F908BE6B3}"/>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6275" r="8529"/>
          <a:stretch/>
        </p:blipFill>
        <p:spPr bwMode="auto">
          <a:xfrm>
            <a:off x="4900482" y="1488946"/>
            <a:ext cx="7223122" cy="5141361"/>
          </a:xfrm>
          <a:prstGeom prst="rect">
            <a:avLst/>
          </a:prstGeom>
        </p:spPr>
      </p:pic>
      <p:sp>
        <p:nvSpPr>
          <p:cNvPr id="31" name="ZoneTexte 30">
            <a:extLst>
              <a:ext uri="{FF2B5EF4-FFF2-40B4-BE49-F238E27FC236}">
                <a16:creationId xmlns:a16="http://schemas.microsoft.com/office/drawing/2014/main" id="{99A8F366-B26D-4AF7-BEC9-B2329F8797B0}"/>
              </a:ext>
            </a:extLst>
          </p:cNvPr>
          <p:cNvSpPr txBox="1"/>
          <p:nvPr/>
        </p:nvSpPr>
        <p:spPr bwMode="auto">
          <a:xfrm>
            <a:off x="6716099" y="1468173"/>
            <a:ext cx="4010987" cy="369332"/>
          </a:xfrm>
          <a:prstGeom prst="rect">
            <a:avLst/>
          </a:prstGeom>
          <a:solidFill>
            <a:schemeClr val="bg1"/>
          </a:solidFill>
        </p:spPr>
        <p:txBody>
          <a:bodyPr wrap="square" rtlCol="0">
            <a:spAutoFit/>
          </a:bodyPr>
          <a:lstStyle/>
          <a:p>
            <a:r>
              <a:rPr lang="fr-FR" u="sng" dirty="0"/>
              <a:t>Pour une fréquence donnée de la source</a:t>
            </a:r>
          </a:p>
        </p:txBody>
      </p:sp>
    </p:spTree>
    <p:extLst>
      <p:ext uri="{BB962C8B-B14F-4D97-AF65-F5344CB8AC3E}">
        <p14:creationId xmlns:p14="http://schemas.microsoft.com/office/powerpoint/2010/main" val="49150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ABD21E-8067-414B-889E-88FDDB30A08B}"/>
              </a:ext>
            </a:extLst>
          </p:cNvPr>
          <p:cNvSpPr>
            <a:spLocks noGrp="1"/>
          </p:cNvSpPr>
          <p:nvPr>
            <p:ph type="title"/>
          </p:nvPr>
        </p:nvSpPr>
        <p:spPr/>
        <p:txBody>
          <a:bodyPr/>
          <a:lstStyle/>
          <a:p>
            <a:r>
              <a:rPr lang="fr-FR" dirty="0"/>
              <a:t>Excitation du Mode Fondamental HE11</a:t>
            </a:r>
          </a:p>
        </p:txBody>
      </p:sp>
      <p:sp>
        <p:nvSpPr>
          <p:cNvPr id="4" name="Espace réservé de la date 3">
            <a:extLst>
              <a:ext uri="{FF2B5EF4-FFF2-40B4-BE49-F238E27FC236}">
                <a16:creationId xmlns:a16="http://schemas.microsoft.com/office/drawing/2014/main" id="{7B97878F-C271-4FED-BE6A-B8BA9007CB82}"/>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EBF3F1EF-DA28-4D18-9EB2-4EF8DC02AFE0}"/>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8A825386-2F60-47FA-A585-F81798F727B1}"/>
              </a:ext>
            </a:extLst>
          </p:cNvPr>
          <p:cNvSpPr>
            <a:spLocks noGrp="1"/>
          </p:cNvSpPr>
          <p:nvPr>
            <p:ph type="sldNum" sz="quarter" idx="12"/>
          </p:nvPr>
        </p:nvSpPr>
        <p:spPr/>
        <p:txBody>
          <a:bodyPr/>
          <a:lstStyle/>
          <a:p>
            <a:fld id="{84AD9DD3-CAE0-4EB1-A102-8F9EDDC8C851}" type="slidenum">
              <a:rPr lang="en-CH" smtClean="0"/>
              <a:t>15</a:t>
            </a:fld>
            <a:endParaRPr lang="en-CH"/>
          </a:p>
        </p:txBody>
      </p:sp>
      <p:pic>
        <p:nvPicPr>
          <p:cNvPr id="7" name="Image 6">
            <a:extLst>
              <a:ext uri="{FF2B5EF4-FFF2-40B4-BE49-F238E27FC236}">
                <a16:creationId xmlns:a16="http://schemas.microsoft.com/office/drawing/2014/main" id="{FDAEDB4D-0039-4A6D-AF58-D95B6DC0D0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2678267" y="1097569"/>
            <a:ext cx="6835466" cy="5357773"/>
          </a:xfrm>
          <a:prstGeom prst="rect">
            <a:avLst/>
          </a:prstGeom>
        </p:spPr>
      </p:pic>
      <p:cxnSp>
        <p:nvCxnSpPr>
          <p:cNvPr id="12" name="Connecteur droit avec flèche 11">
            <a:extLst>
              <a:ext uri="{FF2B5EF4-FFF2-40B4-BE49-F238E27FC236}">
                <a16:creationId xmlns:a16="http://schemas.microsoft.com/office/drawing/2014/main" id="{391DB0D7-8D58-4A6A-8F1E-F734DE39447A}"/>
              </a:ext>
            </a:extLst>
          </p:cNvPr>
          <p:cNvCxnSpPr>
            <a:cxnSpLocks/>
          </p:cNvCxnSpPr>
          <p:nvPr/>
        </p:nvCxnSpPr>
        <p:spPr>
          <a:xfrm flipH="1">
            <a:off x="8149367" y="3019425"/>
            <a:ext cx="1099408" cy="647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866E8C78-5072-4A03-A085-CF4036A624E5}"/>
                  </a:ext>
                </a:extLst>
              </p:cNvPr>
              <p:cNvSpPr txBox="1"/>
              <p:nvPr/>
            </p:nvSpPr>
            <p:spPr>
              <a:xfrm>
                <a:off x="9342149" y="2790051"/>
                <a:ext cx="926216" cy="276999"/>
              </a:xfrm>
              <a:prstGeom prst="rect">
                <a:avLst/>
              </a:prstGeom>
              <a:noFill/>
            </p:spPr>
            <p:txBody>
              <a:bodyPr wrap="none" lIns="0" tIns="0" rIns="0" bIns="0" rtlCol="0">
                <a:spAutoFit/>
              </a:bodyPr>
              <a:lstStyle/>
              <a:p>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𝛽</m:t>
                        </m:r>
                      </m:e>
                      <m:sub>
                        <m:r>
                          <a:rPr lang="fr-FR" b="0" i="1" smtClean="0">
                            <a:latin typeface="Cambria Math" panose="02040503050406030204" pitchFamily="18" charset="0"/>
                          </a:rPr>
                          <m:t>0</m:t>
                        </m:r>
                      </m:sub>
                    </m:sSub>
                  </m:oMath>
                </a14:m>
                <a:r>
                  <a:rPr lang="fr-FR" dirty="0"/>
                  <a:t>= 0.998</a:t>
                </a:r>
              </a:p>
            </p:txBody>
          </p:sp>
        </mc:Choice>
        <mc:Fallback xmlns="">
          <p:sp>
            <p:nvSpPr>
              <p:cNvPr id="14" name="ZoneTexte 13">
                <a:extLst>
                  <a:ext uri="{FF2B5EF4-FFF2-40B4-BE49-F238E27FC236}">
                    <a16:creationId xmlns:a16="http://schemas.microsoft.com/office/drawing/2014/main" id="{866E8C78-5072-4A03-A085-CF4036A624E5}"/>
                  </a:ext>
                </a:extLst>
              </p:cNvPr>
              <p:cNvSpPr txBox="1">
                <a:spLocks noRot="1" noChangeAspect="1" noMove="1" noResize="1" noEditPoints="1" noAdjustHandles="1" noChangeArrowheads="1" noChangeShapeType="1" noTextEdit="1"/>
              </p:cNvSpPr>
              <p:nvPr/>
            </p:nvSpPr>
            <p:spPr>
              <a:xfrm>
                <a:off x="9342149" y="2790051"/>
                <a:ext cx="926216" cy="276999"/>
              </a:xfrm>
              <a:prstGeom prst="rect">
                <a:avLst/>
              </a:prstGeom>
              <a:blipFill>
                <a:blip r:embed="rId3"/>
                <a:stretch>
                  <a:fillRect l="-11921" t="-28889" r="-15232" b="-51111"/>
                </a:stretch>
              </a:blipFill>
            </p:spPr>
            <p:txBody>
              <a:bodyPr/>
              <a:lstStyle/>
              <a:p>
                <a:r>
                  <a:rPr lang="fr-FR">
                    <a:noFill/>
                  </a:rPr>
                  <a:t> </a:t>
                </a:r>
              </a:p>
            </p:txBody>
          </p:sp>
        </mc:Fallback>
      </mc:AlternateContent>
    </p:spTree>
    <p:extLst>
      <p:ext uri="{BB962C8B-B14F-4D97-AF65-F5344CB8AC3E}">
        <p14:creationId xmlns:p14="http://schemas.microsoft.com/office/powerpoint/2010/main" val="849834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5434F-AD44-402C-9F2F-1F3F6E040A82}"/>
              </a:ext>
            </a:extLst>
          </p:cNvPr>
          <p:cNvSpPr>
            <a:spLocks noGrp="1"/>
          </p:cNvSpPr>
          <p:nvPr>
            <p:ph type="title"/>
          </p:nvPr>
        </p:nvSpPr>
        <p:spPr/>
        <p:txBody>
          <a:bodyPr/>
          <a:lstStyle/>
          <a:p>
            <a:r>
              <a:rPr lang="fr-FR" dirty="0"/>
              <a:t>Effet d’une Déformation du Guide</a:t>
            </a:r>
          </a:p>
        </p:txBody>
      </p:sp>
      <p:sp>
        <p:nvSpPr>
          <p:cNvPr id="4" name="Espace réservé de la date 3">
            <a:extLst>
              <a:ext uri="{FF2B5EF4-FFF2-40B4-BE49-F238E27FC236}">
                <a16:creationId xmlns:a16="http://schemas.microsoft.com/office/drawing/2014/main" id="{16541D48-A892-401C-AABD-C861D6E0AC49}"/>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B68C4166-571C-42FC-9363-3BFA6FA3CD4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BE9E663F-E29D-4EEC-891D-E51B327393E9}"/>
              </a:ext>
            </a:extLst>
          </p:cNvPr>
          <p:cNvSpPr>
            <a:spLocks noGrp="1"/>
          </p:cNvSpPr>
          <p:nvPr>
            <p:ph type="sldNum" sz="quarter" idx="12"/>
          </p:nvPr>
        </p:nvSpPr>
        <p:spPr/>
        <p:txBody>
          <a:bodyPr/>
          <a:lstStyle/>
          <a:p>
            <a:fld id="{84AD9DD3-CAE0-4EB1-A102-8F9EDDC8C851}" type="slidenum">
              <a:rPr lang="en-CH" smtClean="0"/>
              <a:t>16</a:t>
            </a:fld>
            <a:endParaRPr lang="en-CH"/>
          </a:p>
        </p:txBody>
      </p:sp>
      <p:sp>
        <p:nvSpPr>
          <p:cNvPr id="7" name=" 6">
            <a:extLst>
              <a:ext uri="{FF2B5EF4-FFF2-40B4-BE49-F238E27FC236}">
                <a16:creationId xmlns:a16="http://schemas.microsoft.com/office/drawing/2014/main" id="{A5B4D5E9-B8E5-4F1B-BD64-E9551A497873}"/>
              </a:ext>
            </a:extLst>
          </p:cNvPr>
          <p:cNvSpPr/>
          <p:nvPr/>
        </p:nvSpPr>
        <p:spPr bwMode="auto">
          <a:xfrm>
            <a:off x="6292409" y="4333239"/>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8" name="Image 7">
            <a:extLst>
              <a:ext uri="{FF2B5EF4-FFF2-40B4-BE49-F238E27FC236}">
                <a16:creationId xmlns:a16="http://schemas.microsoft.com/office/drawing/2014/main" id="{68C8EE9A-E549-45B0-B5FB-E73F372C8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605073" y="1331210"/>
            <a:ext cx="7569709" cy="4891791"/>
          </a:xfrm>
          <a:prstGeom prst="rect">
            <a:avLst/>
          </a:prstGeom>
        </p:spPr>
      </p:pic>
      <p:pic>
        <p:nvPicPr>
          <p:cNvPr id="9" name="Image 8">
            <a:extLst>
              <a:ext uri="{FF2B5EF4-FFF2-40B4-BE49-F238E27FC236}">
                <a16:creationId xmlns:a16="http://schemas.microsoft.com/office/drawing/2014/main" id="{DB72E4CA-1655-4827-AE4A-72110D7D641D}"/>
              </a:ext>
            </a:extLst>
          </p:cNvPr>
          <p:cNvPicPr>
            <a:picLocks noChangeAspect="1"/>
          </p:cNvPicPr>
          <p:nvPr/>
        </p:nvPicPr>
        <p:blipFill>
          <a:blip r:embed="rId4">
            <a:extLst>
              <a:ext uri="{28A0092B-C50C-407E-A947-70E740481C1C}">
                <a14:useLocalDpi xmlns:a14="http://schemas.microsoft.com/office/drawing/2010/main" val="0"/>
              </a:ext>
            </a:extLst>
          </a:blip>
          <a:srcRect l="20900" t="2247" b="-2247"/>
          <a:stretch/>
        </p:blipFill>
        <p:spPr bwMode="auto">
          <a:xfrm>
            <a:off x="621710" y="2087512"/>
            <a:ext cx="3586495" cy="3683986"/>
          </a:xfrm>
          <a:prstGeom prst="rect">
            <a:avLst/>
          </a:prstGeom>
        </p:spPr>
      </p:pic>
      <p:cxnSp>
        <p:nvCxnSpPr>
          <p:cNvPr id="10" name="Connecteur droit avec flèche 9">
            <a:extLst>
              <a:ext uri="{FF2B5EF4-FFF2-40B4-BE49-F238E27FC236}">
                <a16:creationId xmlns:a16="http://schemas.microsoft.com/office/drawing/2014/main" id="{656C470C-D79D-4727-BB7E-6666B6627155}"/>
              </a:ext>
            </a:extLst>
          </p:cNvPr>
          <p:cNvCxnSpPr/>
          <p:nvPr/>
        </p:nvCxnSpPr>
        <p:spPr bwMode="auto">
          <a:xfrm>
            <a:off x="10260269" y="5314148"/>
            <a:ext cx="0" cy="3240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3">
            <a:extLst>
              <a:ext uri="{FF2B5EF4-FFF2-40B4-BE49-F238E27FC236}">
                <a16:creationId xmlns:a16="http://schemas.microsoft.com/office/drawing/2014/main" id="{D65D9215-D636-4AA6-A986-AAA6575BEFD1}"/>
              </a:ext>
            </a:extLst>
          </p:cNvPr>
          <p:cNvPicPr>
            <a:picLocks noChangeAspect="1"/>
          </p:cNvPicPr>
          <p:nvPr/>
        </p:nvPicPr>
        <p:blipFill>
          <a:blip r:embed="rId5"/>
          <a:stretch/>
        </p:blipFill>
        <p:spPr bwMode="auto">
          <a:xfrm>
            <a:off x="441837" y="1853678"/>
            <a:ext cx="792726" cy="969413"/>
          </a:xfrm>
          <a:prstGeom prst="rect">
            <a:avLst/>
          </a:prstGeom>
          <a:noFill/>
          <a:ln w="0">
            <a:noFill/>
          </a:ln>
        </p:spPr>
      </p:pic>
      <p:cxnSp>
        <p:nvCxnSpPr>
          <p:cNvPr id="15" name="Connecteur droit avec flèche 14">
            <a:extLst>
              <a:ext uri="{FF2B5EF4-FFF2-40B4-BE49-F238E27FC236}">
                <a16:creationId xmlns:a16="http://schemas.microsoft.com/office/drawing/2014/main" id="{3FB89944-1BCC-4A8A-B6D1-0877B79E1EDF}"/>
              </a:ext>
            </a:extLst>
          </p:cNvPr>
          <p:cNvCxnSpPr/>
          <p:nvPr/>
        </p:nvCxnSpPr>
        <p:spPr>
          <a:xfrm>
            <a:off x="1159285" y="3743325"/>
            <a:ext cx="2926940" cy="0"/>
          </a:xfrm>
          <a:prstGeom prst="straightConnector1">
            <a:avLst/>
          </a:prstGeom>
          <a:ln>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A5095CDC-809B-4B74-A927-0EB21E812485}"/>
              </a:ext>
            </a:extLst>
          </p:cNvPr>
          <p:cNvSpPr txBox="1"/>
          <p:nvPr/>
        </p:nvSpPr>
        <p:spPr>
          <a:xfrm rot="16200000">
            <a:off x="1961694" y="2712672"/>
            <a:ext cx="962123" cy="360000"/>
          </a:xfrm>
          <a:prstGeom prst="rect">
            <a:avLst/>
          </a:prstGeom>
          <a:noFill/>
        </p:spPr>
        <p:txBody>
          <a:bodyPr wrap="none" rtlCol="0">
            <a:spAutoFit/>
          </a:bodyPr>
          <a:lstStyle/>
          <a:p>
            <a:r>
              <a:rPr lang="fr-FR" dirty="0">
                <a:solidFill>
                  <a:schemeClr val="bg1"/>
                </a:solidFill>
              </a:rPr>
              <a:t>2.71mm</a:t>
            </a:r>
          </a:p>
        </p:txBody>
      </p:sp>
      <p:sp>
        <p:nvSpPr>
          <p:cNvPr id="17" name="ZoneTexte 16">
            <a:extLst>
              <a:ext uri="{FF2B5EF4-FFF2-40B4-BE49-F238E27FC236}">
                <a16:creationId xmlns:a16="http://schemas.microsoft.com/office/drawing/2014/main" id="{48972611-1644-4EC3-A0AE-3B8AA23193D0}"/>
              </a:ext>
            </a:extLst>
          </p:cNvPr>
          <p:cNvSpPr txBox="1"/>
          <p:nvPr/>
        </p:nvSpPr>
        <p:spPr>
          <a:xfrm>
            <a:off x="1851919" y="3441602"/>
            <a:ext cx="1015021" cy="369332"/>
          </a:xfrm>
          <a:prstGeom prst="rect">
            <a:avLst/>
          </a:prstGeom>
          <a:noFill/>
        </p:spPr>
        <p:txBody>
          <a:bodyPr wrap="none" rtlCol="0">
            <a:spAutoFit/>
          </a:bodyPr>
          <a:lstStyle/>
          <a:p>
            <a:r>
              <a:rPr lang="fr-FR" dirty="0">
                <a:solidFill>
                  <a:schemeClr val="bg1"/>
                </a:solidFill>
              </a:rPr>
              <a:t>2.56 mm</a:t>
            </a:r>
          </a:p>
        </p:txBody>
      </p:sp>
      <p:sp>
        <p:nvSpPr>
          <p:cNvPr id="18" name="ZoneTexte 17">
            <a:extLst>
              <a:ext uri="{FF2B5EF4-FFF2-40B4-BE49-F238E27FC236}">
                <a16:creationId xmlns:a16="http://schemas.microsoft.com/office/drawing/2014/main" id="{C7584A14-9937-40ED-A7AE-C03E59BE197B}"/>
              </a:ext>
            </a:extLst>
          </p:cNvPr>
          <p:cNvSpPr txBox="1"/>
          <p:nvPr/>
        </p:nvSpPr>
        <p:spPr>
          <a:xfrm>
            <a:off x="7515694" y="6105975"/>
            <a:ext cx="830677" cy="369332"/>
          </a:xfrm>
          <a:prstGeom prst="rect">
            <a:avLst/>
          </a:prstGeom>
          <a:noFill/>
        </p:spPr>
        <p:txBody>
          <a:bodyPr wrap="none" rtlCol="0">
            <a:spAutoFit/>
          </a:bodyPr>
          <a:lstStyle/>
          <a:p>
            <a:r>
              <a:rPr lang="fr-FR" dirty="0"/>
              <a:t>f (GHz)</a:t>
            </a: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7B153E38-8EF3-4158-8517-61070481CB04}"/>
                  </a:ext>
                </a:extLst>
              </p:cNvPr>
              <p:cNvSpPr txBox="1"/>
              <p:nvPr/>
            </p:nvSpPr>
            <p:spPr>
              <a:xfrm rot="16200000">
                <a:off x="4207404" y="3778661"/>
                <a:ext cx="531107" cy="301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r>
                        <a:rPr lang="fr-FR" b="0" i="1" smtClean="0">
                          <a:latin typeface="Cambria Math" panose="02040503050406030204" pitchFamily="18" charset="0"/>
                        </a:rPr>
                        <m:t>𝑐</m:t>
                      </m:r>
                    </m:oMath>
                  </m:oMathPara>
                </a14:m>
                <a:endParaRPr lang="fr-FR" dirty="0"/>
              </a:p>
            </p:txBody>
          </p:sp>
        </mc:Choice>
        <mc:Fallback xmlns="">
          <p:sp>
            <p:nvSpPr>
              <p:cNvPr id="20" name="ZoneTexte 19">
                <a:extLst>
                  <a:ext uri="{FF2B5EF4-FFF2-40B4-BE49-F238E27FC236}">
                    <a16:creationId xmlns:a16="http://schemas.microsoft.com/office/drawing/2014/main" id="{7B153E38-8EF3-4158-8517-61070481CB04}"/>
                  </a:ext>
                </a:extLst>
              </p:cNvPr>
              <p:cNvSpPr txBox="1">
                <a:spLocks noRot="1" noChangeAspect="1" noMove="1" noResize="1" noEditPoints="1" noAdjustHandles="1" noChangeArrowheads="1" noChangeShapeType="1" noTextEdit="1"/>
              </p:cNvSpPr>
              <p:nvPr/>
            </p:nvSpPr>
            <p:spPr>
              <a:xfrm rot="16200000">
                <a:off x="4207404" y="3778661"/>
                <a:ext cx="531107" cy="301686"/>
              </a:xfrm>
              <a:prstGeom prst="rect">
                <a:avLst/>
              </a:prstGeom>
              <a:blipFill>
                <a:blip r:embed="rId6"/>
                <a:stretch>
                  <a:fillRect t="-5747" r="-26531" b="-5747"/>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A089D8B8-9F3C-42AA-B63B-602655543AC5}"/>
              </a:ext>
            </a:extLst>
          </p:cNvPr>
          <p:cNvSpPr/>
          <p:nvPr/>
        </p:nvSpPr>
        <p:spPr>
          <a:xfrm>
            <a:off x="5962650" y="1331210"/>
            <a:ext cx="3899538" cy="365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1216673F-80A7-474B-97DD-09542D463CD6}"/>
              </a:ext>
            </a:extLst>
          </p:cNvPr>
          <p:cNvSpPr/>
          <p:nvPr/>
        </p:nvSpPr>
        <p:spPr>
          <a:xfrm>
            <a:off x="11353799" y="1853678"/>
            <a:ext cx="647701" cy="384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7C7CE87-5DE1-4C0C-A803-5D5DF5D3CD59}"/>
              </a:ext>
            </a:extLst>
          </p:cNvPr>
          <p:cNvSpPr txBox="1"/>
          <p:nvPr/>
        </p:nvSpPr>
        <p:spPr>
          <a:xfrm>
            <a:off x="11257649" y="1756499"/>
            <a:ext cx="799578" cy="307777"/>
          </a:xfrm>
          <a:prstGeom prst="rect">
            <a:avLst/>
          </a:prstGeom>
          <a:noFill/>
        </p:spPr>
        <p:txBody>
          <a:bodyPr wrap="none" rtlCol="0">
            <a:spAutoFit/>
          </a:bodyPr>
          <a:lstStyle/>
          <a:p>
            <a:r>
              <a:rPr lang="fr-FR" sz="1400" dirty="0" err="1">
                <a:solidFill>
                  <a:srgbClr val="FF0000"/>
                </a:solidFill>
              </a:rPr>
              <a:t>Ref</a:t>
            </a:r>
            <a:r>
              <a:rPr lang="fr-FR" sz="1400" dirty="0">
                <a:solidFill>
                  <a:srgbClr val="FF0000"/>
                </a:solidFill>
              </a:rPr>
              <a:t>. pos.</a:t>
            </a:r>
          </a:p>
        </p:txBody>
      </p:sp>
      <p:sp>
        <p:nvSpPr>
          <p:cNvPr id="19" name="ZoneTexte 18">
            <a:extLst>
              <a:ext uri="{FF2B5EF4-FFF2-40B4-BE49-F238E27FC236}">
                <a16:creationId xmlns:a16="http://schemas.microsoft.com/office/drawing/2014/main" id="{EC8B8E1D-D363-44C8-A1E6-A76A41EADBC3}"/>
              </a:ext>
            </a:extLst>
          </p:cNvPr>
          <p:cNvSpPr txBox="1"/>
          <p:nvPr/>
        </p:nvSpPr>
        <p:spPr>
          <a:xfrm>
            <a:off x="11257649" y="1992575"/>
            <a:ext cx="762901" cy="307777"/>
          </a:xfrm>
          <a:prstGeom prst="rect">
            <a:avLst/>
          </a:prstGeom>
          <a:noFill/>
        </p:spPr>
        <p:txBody>
          <a:bodyPr wrap="none" rtlCol="0">
            <a:spAutoFit/>
          </a:bodyPr>
          <a:lstStyle/>
          <a:p>
            <a:r>
              <a:rPr lang="fr-FR" sz="1400" dirty="0">
                <a:solidFill>
                  <a:srgbClr val="00B050"/>
                </a:solidFill>
              </a:rPr>
              <a:t>Rot. 90°</a:t>
            </a:r>
          </a:p>
        </p:txBody>
      </p:sp>
      <p:sp>
        <p:nvSpPr>
          <p:cNvPr id="21" name="ZoneTexte 20">
            <a:extLst>
              <a:ext uri="{FF2B5EF4-FFF2-40B4-BE49-F238E27FC236}">
                <a16:creationId xmlns:a16="http://schemas.microsoft.com/office/drawing/2014/main" id="{1B3D056A-FC3E-493B-8A7D-59B7901DC582}"/>
              </a:ext>
            </a:extLst>
          </p:cNvPr>
          <p:cNvSpPr txBox="1"/>
          <p:nvPr/>
        </p:nvSpPr>
        <p:spPr bwMode="auto">
          <a:xfrm>
            <a:off x="6153150" y="1412994"/>
            <a:ext cx="3899531" cy="307777"/>
          </a:xfrm>
          <a:prstGeom prst="rect">
            <a:avLst/>
          </a:prstGeom>
          <a:noFill/>
        </p:spPr>
        <p:txBody>
          <a:bodyPr wrap="square" rtlCol="0">
            <a:spAutoFit/>
          </a:bodyPr>
          <a:lstStyle/>
          <a:p>
            <a:r>
              <a:rPr lang="fr-FR" sz="1400" dirty="0"/>
              <a:t>Avec l’aimable autorisation de Max </a:t>
            </a:r>
            <a:r>
              <a:rPr lang="fr-FR" sz="1400" dirty="0" err="1"/>
              <a:t>Kellermeier</a:t>
            </a:r>
            <a:endParaRPr lang="fr-FR" sz="1400" dirty="0"/>
          </a:p>
        </p:txBody>
      </p:sp>
    </p:spTree>
    <p:extLst>
      <p:ext uri="{BB962C8B-B14F-4D97-AF65-F5344CB8AC3E}">
        <p14:creationId xmlns:p14="http://schemas.microsoft.com/office/powerpoint/2010/main" val="377084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45A88-D9F2-4BE0-A7A7-7EC92577E7CB}"/>
              </a:ext>
            </a:extLst>
          </p:cNvPr>
          <p:cNvSpPr>
            <a:spLocks noGrp="1"/>
          </p:cNvSpPr>
          <p:nvPr>
            <p:ph type="title"/>
          </p:nvPr>
        </p:nvSpPr>
        <p:spPr/>
        <p:txBody>
          <a:bodyPr/>
          <a:lstStyle/>
          <a:p>
            <a:r>
              <a:rPr lang="fr-FR" dirty="0"/>
              <a:t>Conclusions</a:t>
            </a:r>
          </a:p>
        </p:txBody>
      </p:sp>
      <p:sp>
        <p:nvSpPr>
          <p:cNvPr id="4" name="Espace réservé de la date 3">
            <a:extLst>
              <a:ext uri="{FF2B5EF4-FFF2-40B4-BE49-F238E27FC236}">
                <a16:creationId xmlns:a16="http://schemas.microsoft.com/office/drawing/2014/main" id="{690A2A5E-DEBF-4E2B-BD91-89228CBE8975}"/>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58EF26E1-573F-4BB9-A2DE-FEAD2CF8FE6F}"/>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393FF712-56BA-4CC7-8201-D219497A41D8}"/>
              </a:ext>
            </a:extLst>
          </p:cNvPr>
          <p:cNvSpPr>
            <a:spLocks noGrp="1"/>
          </p:cNvSpPr>
          <p:nvPr>
            <p:ph type="sldNum" sz="quarter" idx="12"/>
          </p:nvPr>
        </p:nvSpPr>
        <p:spPr/>
        <p:txBody>
          <a:bodyPr/>
          <a:lstStyle/>
          <a:p>
            <a:fld id="{84AD9DD3-CAE0-4EB1-A102-8F9EDDC8C851}" type="slidenum">
              <a:rPr lang="en-CH" smtClean="0"/>
              <a:t>17</a:t>
            </a:fld>
            <a:endParaRPr lang="en-CH"/>
          </a:p>
        </p:txBody>
      </p:sp>
      <p:sp>
        <p:nvSpPr>
          <p:cNvPr id="7" name="ZoneTexte 6">
            <a:extLst>
              <a:ext uri="{FF2B5EF4-FFF2-40B4-BE49-F238E27FC236}">
                <a16:creationId xmlns:a16="http://schemas.microsoft.com/office/drawing/2014/main" id="{1DC5DBAB-577F-4D14-A5EA-0DA474982A44}"/>
              </a:ext>
            </a:extLst>
          </p:cNvPr>
          <p:cNvSpPr txBox="1"/>
          <p:nvPr/>
        </p:nvSpPr>
        <p:spPr bwMode="auto">
          <a:xfrm flipH="1">
            <a:off x="502919" y="1343025"/>
            <a:ext cx="7560762" cy="2862322"/>
          </a:xfrm>
          <a:prstGeom prst="rect">
            <a:avLst/>
          </a:prstGeom>
          <a:noFill/>
        </p:spPr>
        <p:txBody>
          <a:bodyPr wrap="square" rtlCol="0">
            <a:spAutoFit/>
          </a:bodyPr>
          <a:lstStyle/>
          <a:p>
            <a:r>
              <a:rPr lang="fr-FR" b="1" u="sng" dirty="0">
                <a:solidFill>
                  <a:schemeClr val="accent1"/>
                </a:solidFill>
              </a:rPr>
              <a:t>Guides</a:t>
            </a:r>
          </a:p>
          <a:p>
            <a:pPr marL="285750" indent="-285750">
              <a:buFont typeface="Arial" panose="020B0604020202020204" pitchFamily="34" charset="0"/>
              <a:buChar char="•"/>
            </a:pPr>
            <a:r>
              <a:rPr lang="fr-FR" dirty="0"/>
              <a:t>Technique de caractérisation validée</a:t>
            </a:r>
          </a:p>
          <a:p>
            <a:pPr marL="285750" indent="-285750">
              <a:buFont typeface="Arial" panose="020B0604020202020204" pitchFamily="34" charset="0"/>
              <a:buChar char="•"/>
            </a:pPr>
            <a:r>
              <a:rPr lang="fr-FR" dirty="0"/>
              <a:t>Capacité de sélection</a:t>
            </a:r>
          </a:p>
          <a:p>
            <a:pPr marL="285750" indent="-285750">
              <a:buFont typeface="Arial" panose="020B0604020202020204" pitchFamily="34" charset="0"/>
              <a:buChar char="•"/>
            </a:pPr>
            <a:r>
              <a:rPr lang="fr-FR" dirty="0"/>
              <a:t>Guides prêts à servir de section accélératrice</a:t>
            </a:r>
          </a:p>
          <a:p>
            <a:pPr marL="285750" indent="-285750">
              <a:buFont typeface="Arial" panose="020B0604020202020204" pitchFamily="34" charset="0"/>
              <a:buChar char="•"/>
            </a:pPr>
            <a:endParaRPr lang="fr-FR" dirty="0"/>
          </a:p>
          <a:p>
            <a:r>
              <a:rPr lang="fr-FR" b="1" u="sng" dirty="0">
                <a:solidFill>
                  <a:schemeClr val="accent1"/>
                </a:solidFill>
              </a:rPr>
              <a:t>TWAC général</a:t>
            </a:r>
          </a:p>
          <a:p>
            <a:pPr marL="285750" indent="-285750">
              <a:buFont typeface="Arial" panose="020B0604020202020204" pitchFamily="34" charset="0"/>
              <a:buChar char="•"/>
            </a:pPr>
            <a:r>
              <a:rPr lang="fr-FR" dirty="0"/>
              <a:t>Source </a:t>
            </a:r>
            <a:r>
              <a:rPr lang="fr-FR" dirty="0" err="1"/>
              <a:t>THz</a:t>
            </a:r>
            <a:r>
              <a:rPr lang="fr-FR" dirty="0"/>
              <a:t> conçue, à installer </a:t>
            </a:r>
          </a:p>
          <a:p>
            <a:pPr marL="285750" indent="-285750">
              <a:buFont typeface="Arial" panose="020B0604020202020204" pitchFamily="34" charset="0"/>
              <a:buChar char="•"/>
            </a:pPr>
            <a:r>
              <a:rPr lang="fr-FR" dirty="0"/>
              <a:t>Idem chambre d’interaction</a:t>
            </a:r>
          </a:p>
          <a:p>
            <a:pPr marL="285750" indent="-285750">
              <a:buFont typeface="Arial" panose="020B0604020202020204" pitchFamily="34" charset="0"/>
              <a:buChar char="•"/>
            </a:pPr>
            <a:endParaRPr lang="fr-FR" dirty="0"/>
          </a:p>
          <a:p>
            <a:r>
              <a:rPr lang="fr-FR" b="1" u="sng" dirty="0">
                <a:solidFill>
                  <a:schemeClr val="accent1"/>
                </a:solidFill>
              </a:rPr>
              <a:t>Remerciements :</a:t>
            </a:r>
          </a:p>
        </p:txBody>
      </p:sp>
      <p:pic>
        <p:nvPicPr>
          <p:cNvPr id="9" name="Image 8">
            <a:extLst>
              <a:ext uri="{FF2B5EF4-FFF2-40B4-BE49-F238E27FC236}">
                <a16:creationId xmlns:a16="http://schemas.microsoft.com/office/drawing/2014/main" id="{8831BF02-8EFD-4EB8-B6B2-20F23D4D2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021" y="5178460"/>
            <a:ext cx="1668472" cy="1195447"/>
          </a:xfrm>
          <a:prstGeom prst="rect">
            <a:avLst/>
          </a:prstGeom>
        </p:spPr>
      </p:pic>
      <p:pic>
        <p:nvPicPr>
          <p:cNvPr id="10" name="Picture 13">
            <a:extLst>
              <a:ext uri="{FF2B5EF4-FFF2-40B4-BE49-F238E27FC236}">
                <a16:creationId xmlns:a16="http://schemas.microsoft.com/office/drawing/2014/main" id="{F219B225-0AFC-4B59-A5F2-7FDD5B2FDEDB}"/>
              </a:ext>
            </a:extLst>
          </p:cNvPr>
          <p:cNvPicPr>
            <a:picLocks noChangeAspect="1"/>
          </p:cNvPicPr>
          <p:nvPr/>
        </p:nvPicPr>
        <p:blipFill>
          <a:blip r:embed="rId4"/>
          <a:stretch/>
        </p:blipFill>
        <p:spPr bwMode="auto">
          <a:xfrm>
            <a:off x="1021426" y="5291476"/>
            <a:ext cx="792726" cy="969413"/>
          </a:xfrm>
          <a:prstGeom prst="rect">
            <a:avLst/>
          </a:prstGeom>
          <a:noFill/>
          <a:ln w="0">
            <a:noFill/>
          </a:ln>
        </p:spPr>
      </p:pic>
      <p:pic>
        <p:nvPicPr>
          <p:cNvPr id="12" name="Image 11">
            <a:extLst>
              <a:ext uri="{FF2B5EF4-FFF2-40B4-BE49-F238E27FC236}">
                <a16:creationId xmlns:a16="http://schemas.microsoft.com/office/drawing/2014/main" id="{9AC1CF01-2C85-4297-B223-86FC6BC09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619" y="5178460"/>
            <a:ext cx="2457450" cy="1195447"/>
          </a:xfrm>
          <a:prstGeom prst="rect">
            <a:avLst/>
          </a:prstGeom>
        </p:spPr>
      </p:pic>
      <p:pic>
        <p:nvPicPr>
          <p:cNvPr id="13" name="Image 12">
            <a:extLst>
              <a:ext uri="{FF2B5EF4-FFF2-40B4-BE49-F238E27FC236}">
                <a16:creationId xmlns:a16="http://schemas.microsoft.com/office/drawing/2014/main" id="{4C74B786-CBEF-4C73-B714-46F4CD3A85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849" y="1306041"/>
            <a:ext cx="4185762" cy="3139321"/>
          </a:xfrm>
          <a:prstGeom prst="rect">
            <a:avLst/>
          </a:prstGeom>
        </p:spPr>
      </p:pic>
      <p:pic>
        <p:nvPicPr>
          <p:cNvPr id="15" name="Picture 169">
            <a:extLst>
              <a:ext uri="{FF2B5EF4-FFF2-40B4-BE49-F238E27FC236}">
                <a16:creationId xmlns:a16="http://schemas.microsoft.com/office/drawing/2014/main" id="{C398EF3F-F113-4A37-A71C-B8C1D89D92DC}"/>
              </a:ext>
            </a:extLst>
          </p:cNvPr>
          <p:cNvPicPr/>
          <p:nvPr/>
        </p:nvPicPr>
        <p:blipFill>
          <a:blip r:embed="rId7"/>
          <a:stretch/>
        </p:blipFill>
        <p:spPr>
          <a:xfrm>
            <a:off x="5006666" y="2554251"/>
            <a:ext cx="4030784" cy="3014258"/>
          </a:xfrm>
          <a:prstGeom prst="rect">
            <a:avLst/>
          </a:prstGeom>
          <a:noFill/>
          <a:ln w="0">
            <a:noFill/>
          </a:ln>
        </p:spPr>
      </p:pic>
      <p:pic>
        <p:nvPicPr>
          <p:cNvPr id="8" name="Image 7">
            <a:extLst>
              <a:ext uri="{FF2B5EF4-FFF2-40B4-BE49-F238E27FC236}">
                <a16:creationId xmlns:a16="http://schemas.microsoft.com/office/drawing/2014/main" id="{CBAB8874-83A3-473F-AF81-7417C0208B8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0543" y="4120120"/>
            <a:ext cx="1256583" cy="1256583"/>
          </a:xfrm>
          <a:prstGeom prst="rect">
            <a:avLst/>
          </a:prstGeom>
        </p:spPr>
      </p:pic>
      <p:pic>
        <p:nvPicPr>
          <p:cNvPr id="17" name="Image 16">
            <a:extLst>
              <a:ext uri="{FF2B5EF4-FFF2-40B4-BE49-F238E27FC236}">
                <a16:creationId xmlns:a16="http://schemas.microsoft.com/office/drawing/2014/main" id="{FE2AF859-6670-4333-9EFD-1B20CC1AC4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429" y="4191199"/>
            <a:ext cx="1619250" cy="1114425"/>
          </a:xfrm>
          <a:prstGeom prst="rect">
            <a:avLst/>
          </a:prstGeom>
        </p:spPr>
      </p:pic>
      <p:pic>
        <p:nvPicPr>
          <p:cNvPr id="21" name="Image 20">
            <a:extLst>
              <a:ext uri="{FF2B5EF4-FFF2-40B4-BE49-F238E27FC236}">
                <a16:creationId xmlns:a16="http://schemas.microsoft.com/office/drawing/2014/main" id="{66FA40F9-B224-425B-8D75-C50F60B53E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0989" y="4344516"/>
            <a:ext cx="1867062" cy="807790"/>
          </a:xfrm>
          <a:prstGeom prst="rect">
            <a:avLst/>
          </a:prstGeom>
        </p:spPr>
      </p:pic>
    </p:spTree>
    <p:extLst>
      <p:ext uri="{BB962C8B-B14F-4D97-AF65-F5344CB8AC3E}">
        <p14:creationId xmlns:p14="http://schemas.microsoft.com/office/powerpoint/2010/main" val="292415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Box 233"/>
          <p:cNvSpPr txBox="1"/>
          <p:nvPr/>
        </p:nvSpPr>
        <p:spPr>
          <a:xfrm>
            <a:off x="546299" y="4590076"/>
            <a:ext cx="5616603" cy="1974492"/>
          </a:xfrm>
          <a:prstGeom prst="rect">
            <a:avLst/>
          </a:prstGeom>
          <a:noFill/>
          <a:ln w="0">
            <a:noFill/>
          </a:ln>
        </p:spPr>
        <p:txBody>
          <a:bodyPr lIns="108512" tIns="54256" rIns="108512" bIns="54256" anchor="t">
            <a:noAutofit/>
          </a:bodyPr>
          <a:lstStyle/>
          <a:p>
            <a:r>
              <a:rPr lang="fr-FR" sz="1567" b="1" spc="-1" dirty="0" err="1">
                <a:solidFill>
                  <a:schemeClr val="tx2"/>
                </a:solidFill>
                <a:latin typeface="Calibri" panose="020F0502020204030204" pitchFamily="34" charset="0"/>
                <a:ea typeface="Calibri" panose="020F0502020204030204" pitchFamily="34" charset="0"/>
                <a:cs typeface="Calibri" panose="020F0502020204030204" pitchFamily="34" charset="0"/>
              </a:rPr>
              <a:t>University</a:t>
            </a:r>
            <a:r>
              <a:rPr lang="fr-FR"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 of Pécs (Hongrie)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J.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Hebling</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G.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Krizsan</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G. Toth, Z.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Tibai</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L.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Palfalvi</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G.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Polonyi</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S.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Turnar</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G. Almas</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35" name="PlaceHolder 1"/>
          <p:cNvSpPr>
            <a:spLocks noGrp="1"/>
          </p:cNvSpPr>
          <p:nvPr>
            <p:ph type="title"/>
          </p:nvPr>
        </p:nvSpPr>
        <p:spPr>
          <a:prstGeom prst="rect">
            <a:avLst/>
          </a:prstGeom>
          <a:noFill/>
          <a:ln w="0">
            <a:noFill/>
          </a:ln>
        </p:spPr>
        <p:txBody>
          <a:bodyPr vert="horz" lIns="0" tIns="0" rIns="0" bIns="0" rtlCol="0" anchor="ctr">
            <a:noAutofit/>
          </a:bodyPr>
          <a:lstStyle/>
          <a:p>
            <a:r>
              <a:rPr lang="en-GB" spc="-1" dirty="0"/>
              <a:t>Collaboration TWAC</a:t>
            </a:r>
          </a:p>
        </p:txBody>
      </p:sp>
      <p:sp>
        <p:nvSpPr>
          <p:cNvPr id="3" name="PlaceHolder 2"/>
          <p:cNvSpPr>
            <a:spLocks noGrp="1"/>
          </p:cNvSpPr>
          <p:nvPr>
            <p:ph type="sldNum" sz="quarter" idx="12"/>
          </p:nvPr>
        </p:nvSpPr>
        <p:spPr/>
        <p:txBody>
          <a:bodyPr/>
          <a:lstStyle/>
          <a:p>
            <a:fld id="{AE30DC72-03B5-457A-BF0D-EDF6D7A4CD06}" type="slidenum">
              <a:rPr/>
              <a:t>18</a:t>
            </a:fld>
            <a:endParaRPr/>
          </a:p>
        </p:txBody>
      </p:sp>
      <p:sp>
        <p:nvSpPr>
          <p:cNvPr id="236" name="TextBox 235"/>
          <p:cNvSpPr txBox="1"/>
          <p:nvPr/>
        </p:nvSpPr>
        <p:spPr>
          <a:xfrm>
            <a:off x="489004" y="1424985"/>
            <a:ext cx="7109734" cy="2481462"/>
          </a:xfrm>
          <a:prstGeom prst="rect">
            <a:avLst/>
          </a:prstGeom>
          <a:noFill/>
          <a:ln w="0">
            <a:noFill/>
          </a:ln>
        </p:spPr>
        <p:txBody>
          <a:bodyPr lIns="108512" tIns="54256" rIns="108512" bIns="54256" anchor="t">
            <a:noAutofit/>
          </a:bodyPr>
          <a:lstStyle/>
          <a:p>
            <a:pPr algn="just"/>
            <a:r>
              <a:rPr lang="en-GB"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CNRS, France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just">
              <a:spcBef>
                <a:spcPts val="1025"/>
              </a:spcBef>
            </a:pPr>
            <a:r>
              <a:rPr lang="fr-FR" sz="1567" b="1" u="sng" spc="-1" dirty="0" err="1">
                <a:solidFill>
                  <a:schemeClr val="tx2"/>
                </a:solidFill>
                <a:latin typeface="Calibri" panose="020F0502020204030204" pitchFamily="34" charset="0"/>
                <a:ea typeface="Calibri" panose="020F0502020204030204" pitchFamily="34" charset="0"/>
                <a:cs typeface="Calibri" panose="020F0502020204030204" pitchFamily="34" charset="0"/>
              </a:rPr>
              <a:t>IJCLab</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G. Martinet, C. Bruni, J.-N. Cayla, R. Ollier, M. Amiens, V.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Chaumat</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A.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Gonnin</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D. Auguste, K. Cassou, O.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Dalifard</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V.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Soskov</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P.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Puzo</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M. Pittman, M.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Omeich</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M. Ben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Abdillah</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P.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Gauron</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V.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Dalifard</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just">
              <a:spcBef>
                <a:spcPts val="1025"/>
              </a:spcBef>
            </a:pPr>
            <a:r>
              <a:rPr lang="fr-FR" sz="1567" b="1" u="sng" spc="-1" dirty="0" err="1">
                <a:solidFill>
                  <a:schemeClr val="tx2"/>
                </a:solidFill>
                <a:latin typeface="Calibri" panose="020F0502020204030204" pitchFamily="34" charset="0"/>
                <a:ea typeface="Calibri" panose="020F0502020204030204" pitchFamily="34" charset="0"/>
                <a:cs typeface="Calibri" panose="020F0502020204030204" pitchFamily="34" charset="0"/>
              </a:rPr>
              <a:t>PhLAM</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E. Roussel, C.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Szwaj</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S.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Bielawski</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C. Guyot, C.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Hanoun</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M. Le Parquier, H. Damart, G.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Dekyndt</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just"/>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37" name="Picture 236"/>
          <p:cNvPicPr/>
          <p:nvPr/>
        </p:nvPicPr>
        <p:blipFill>
          <a:blip r:embed="rId2"/>
          <a:stretch/>
        </p:blipFill>
        <p:spPr>
          <a:xfrm>
            <a:off x="2117559" y="1406321"/>
            <a:ext cx="370678" cy="377189"/>
          </a:xfrm>
          <a:prstGeom prst="rect">
            <a:avLst/>
          </a:prstGeom>
          <a:noFill/>
          <a:ln w="0">
            <a:noFill/>
          </a:ln>
        </p:spPr>
      </p:pic>
      <p:pic>
        <p:nvPicPr>
          <p:cNvPr id="238" name="Picture 237"/>
          <p:cNvPicPr/>
          <p:nvPr/>
        </p:nvPicPr>
        <p:blipFill>
          <a:blip r:embed="rId3"/>
          <a:stretch/>
        </p:blipFill>
        <p:spPr>
          <a:xfrm>
            <a:off x="3661039" y="4416022"/>
            <a:ext cx="1797834" cy="489174"/>
          </a:xfrm>
          <a:prstGeom prst="rect">
            <a:avLst/>
          </a:prstGeom>
          <a:noFill/>
          <a:ln w="0">
            <a:noFill/>
          </a:ln>
        </p:spPr>
      </p:pic>
      <p:pic>
        <p:nvPicPr>
          <p:cNvPr id="239" name="Picture 238"/>
          <p:cNvPicPr/>
          <p:nvPr/>
        </p:nvPicPr>
        <p:blipFill>
          <a:blip r:embed="rId4"/>
          <a:stretch/>
        </p:blipFill>
        <p:spPr>
          <a:xfrm>
            <a:off x="416952" y="5915229"/>
            <a:ext cx="3704614" cy="779987"/>
          </a:xfrm>
          <a:prstGeom prst="rect">
            <a:avLst/>
          </a:prstGeom>
          <a:noFill/>
          <a:ln w="0">
            <a:noFill/>
          </a:ln>
        </p:spPr>
      </p:pic>
      <p:sp>
        <p:nvSpPr>
          <p:cNvPr id="240" name="TextBox 239"/>
          <p:cNvSpPr txBox="1"/>
          <p:nvPr/>
        </p:nvSpPr>
        <p:spPr>
          <a:xfrm>
            <a:off x="3895726" y="5999990"/>
            <a:ext cx="6887634" cy="525200"/>
          </a:xfrm>
          <a:prstGeom prst="rect">
            <a:avLst/>
          </a:prstGeom>
          <a:noFill/>
          <a:ln w="0">
            <a:noFill/>
          </a:ln>
        </p:spPr>
        <p:txBody>
          <a:bodyPr lIns="108512" tIns="54256" rIns="108512" bIns="54256" anchor="t">
            <a:noAutofit/>
          </a:bodyPr>
          <a:lstStyle/>
          <a:p>
            <a:r>
              <a:rPr lang="fr-FR" sz="1400" dirty="0">
                <a:solidFill>
                  <a:schemeClr val="tx2"/>
                </a:solidFill>
              </a:rPr>
              <a:t>Ce projet a reçu un financement du programme de recherche et d’innovation Horizon Europe de l’Union européenne dans le cadre de la convention de subvention</a:t>
            </a:r>
            <a:r>
              <a:rPr lang="en-GB" sz="1266" spc="-1" dirty="0">
                <a:solidFill>
                  <a:schemeClr val="tx2"/>
                </a:solidFill>
                <a:latin typeface="Arial"/>
              </a:rPr>
              <a:t> N° 101046504.</a:t>
            </a:r>
          </a:p>
        </p:txBody>
      </p:sp>
      <p:sp>
        <p:nvSpPr>
          <p:cNvPr id="241" name="TextBox 240"/>
          <p:cNvSpPr txBox="1"/>
          <p:nvPr/>
        </p:nvSpPr>
        <p:spPr>
          <a:xfrm>
            <a:off x="8216390" y="1503548"/>
            <a:ext cx="2523131" cy="918883"/>
          </a:xfrm>
          <a:prstGeom prst="rect">
            <a:avLst/>
          </a:prstGeom>
          <a:noFill/>
          <a:ln w="0">
            <a:noFill/>
          </a:ln>
        </p:spPr>
        <p:txBody>
          <a:bodyPr lIns="108512" tIns="54256" rIns="108512" bIns="54256" anchor="t">
            <a:noAutofit/>
          </a:bodyPr>
          <a:lstStyle/>
          <a:p>
            <a:r>
              <a:rPr lang="fr-FR"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CSIC (Espagne)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C.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Guardiola</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C.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Fleta</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42" name="TextBox 241"/>
          <p:cNvSpPr txBox="1"/>
          <p:nvPr/>
        </p:nvSpPr>
        <p:spPr>
          <a:xfrm>
            <a:off x="8212484" y="3020552"/>
            <a:ext cx="2589974" cy="918883"/>
          </a:xfrm>
          <a:prstGeom prst="rect">
            <a:avLst/>
          </a:prstGeom>
          <a:noFill/>
          <a:ln w="0">
            <a:noFill/>
          </a:ln>
        </p:spPr>
        <p:txBody>
          <a:bodyPr lIns="108512" tIns="54256" rIns="108512" bIns="54256" anchor="t">
            <a:noAutofit/>
          </a:bodyPr>
          <a:lstStyle/>
          <a:p>
            <a:r>
              <a:rPr lang="fr-FR"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ITEOX (France)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T.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Oksenhendler</a:t>
            </a:r>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 R. Ollier</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43" name="TextBox 242"/>
          <p:cNvSpPr txBox="1"/>
          <p:nvPr/>
        </p:nvSpPr>
        <p:spPr>
          <a:xfrm>
            <a:off x="521992" y="3636035"/>
            <a:ext cx="5487256" cy="1023923"/>
          </a:xfrm>
          <a:prstGeom prst="rect">
            <a:avLst/>
          </a:prstGeom>
          <a:noFill/>
          <a:ln w="0">
            <a:noFill/>
          </a:ln>
        </p:spPr>
        <p:txBody>
          <a:bodyPr lIns="108512" tIns="54256" rIns="108512" bIns="54256" anchor="t">
            <a:noAutofit/>
          </a:bodyPr>
          <a:lstStyle/>
          <a:p>
            <a:r>
              <a:rPr lang="fr-FR"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DESY (Allemagne)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T. Vinatier, M.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Kellermeier</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GB" sz="2170"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44" name="Picture 243"/>
          <p:cNvPicPr/>
          <p:nvPr/>
        </p:nvPicPr>
        <p:blipFill>
          <a:blip r:embed="rId5"/>
          <a:stretch/>
        </p:blipFill>
        <p:spPr>
          <a:xfrm>
            <a:off x="2374516" y="3564416"/>
            <a:ext cx="409309" cy="410177"/>
          </a:xfrm>
          <a:prstGeom prst="rect">
            <a:avLst/>
          </a:prstGeom>
          <a:noFill/>
          <a:ln w="0">
            <a:noFill/>
          </a:ln>
        </p:spPr>
      </p:pic>
      <p:sp>
        <p:nvSpPr>
          <p:cNvPr id="245" name="TextBox 244"/>
          <p:cNvSpPr txBox="1"/>
          <p:nvPr/>
        </p:nvSpPr>
        <p:spPr>
          <a:xfrm>
            <a:off x="8181232" y="4469844"/>
            <a:ext cx="3229764" cy="1188862"/>
          </a:xfrm>
          <a:prstGeom prst="rect">
            <a:avLst/>
          </a:prstGeom>
          <a:noFill/>
          <a:ln w="0">
            <a:noFill/>
          </a:ln>
        </p:spPr>
        <p:txBody>
          <a:bodyPr lIns="108512" tIns="54256" rIns="108512" bIns="54256" anchor="t">
            <a:noAutofit/>
          </a:bodyPr>
          <a:lstStyle/>
          <a:p>
            <a:r>
              <a:rPr lang="fr-FR" sz="1567" b="1" spc="-1" dirty="0" err="1">
                <a:solidFill>
                  <a:schemeClr val="tx2"/>
                </a:solidFill>
                <a:latin typeface="Calibri" panose="020F0502020204030204" pitchFamily="34" charset="0"/>
                <a:ea typeface="Calibri" panose="020F0502020204030204" pitchFamily="34" charset="0"/>
                <a:cs typeface="Calibri" panose="020F0502020204030204" pitchFamily="34" charset="0"/>
              </a:rPr>
              <a:t>Radiabeam</a:t>
            </a:r>
            <a:r>
              <a:rPr lang="fr-FR" sz="1567" b="1" spc="-1" dirty="0">
                <a:solidFill>
                  <a:schemeClr val="tx2"/>
                </a:solidFill>
                <a:latin typeface="Calibri" panose="020F0502020204030204" pitchFamily="34" charset="0"/>
                <a:ea typeface="Calibri" panose="020F0502020204030204" pitchFamily="34" charset="0"/>
                <a:cs typeface="Calibri" panose="020F0502020204030204" pitchFamily="34" charset="0"/>
              </a:rPr>
              <a:t> EU (Suisse)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fr-FR" sz="1567" spc="-1" dirty="0">
                <a:solidFill>
                  <a:schemeClr val="tx2"/>
                </a:solidFill>
                <a:latin typeface="Calibri" panose="020F0502020204030204" pitchFamily="34" charset="0"/>
                <a:ea typeface="Calibri" panose="020F0502020204030204" pitchFamily="34" charset="0"/>
                <a:cs typeface="Calibri" panose="020F0502020204030204" pitchFamily="34" charset="0"/>
              </a:rPr>
              <a:t>A.-L. </a:t>
            </a:r>
            <a:r>
              <a:rPr lang="fr-FR" sz="1567" spc="-1" dirty="0" err="1">
                <a:solidFill>
                  <a:schemeClr val="tx2"/>
                </a:solidFill>
                <a:latin typeface="Calibri" panose="020F0502020204030204" pitchFamily="34" charset="0"/>
                <a:ea typeface="Calibri" panose="020F0502020204030204" pitchFamily="34" charset="0"/>
                <a:cs typeface="Calibri" panose="020F0502020204030204" pitchFamily="34" charset="0"/>
              </a:rPr>
              <a:t>Lamure</a:t>
            </a:r>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GB" sz="1567" spc="-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246" name="Picture 245"/>
          <p:cNvPicPr/>
          <p:nvPr/>
        </p:nvPicPr>
        <p:blipFill>
          <a:blip r:embed="rId6"/>
          <a:stretch/>
        </p:blipFill>
        <p:spPr>
          <a:xfrm>
            <a:off x="10586736" y="4801892"/>
            <a:ext cx="1352933" cy="431011"/>
          </a:xfrm>
          <a:prstGeom prst="rect">
            <a:avLst/>
          </a:prstGeom>
          <a:noFill/>
          <a:ln w="0">
            <a:noFill/>
          </a:ln>
        </p:spPr>
      </p:pic>
      <p:pic>
        <p:nvPicPr>
          <p:cNvPr id="247" name="Picture 246"/>
          <p:cNvPicPr/>
          <p:nvPr/>
        </p:nvPicPr>
        <p:blipFill>
          <a:blip r:embed="rId7"/>
          <a:stretch/>
        </p:blipFill>
        <p:spPr>
          <a:xfrm>
            <a:off x="10783360" y="3066127"/>
            <a:ext cx="770004" cy="524332"/>
          </a:xfrm>
          <a:prstGeom prst="rect">
            <a:avLst/>
          </a:prstGeom>
          <a:noFill/>
          <a:ln w="0">
            <a:noFill/>
          </a:ln>
        </p:spPr>
      </p:pic>
      <p:pic>
        <p:nvPicPr>
          <p:cNvPr id="248" name="Picture 247"/>
          <p:cNvPicPr/>
          <p:nvPr/>
        </p:nvPicPr>
        <p:blipFill>
          <a:blip r:embed="rId8"/>
          <a:stretch/>
        </p:blipFill>
        <p:spPr>
          <a:xfrm>
            <a:off x="10454351" y="1522647"/>
            <a:ext cx="1212735" cy="502195"/>
          </a:xfrm>
          <a:prstGeom prst="rect">
            <a:avLst/>
          </a:prstGeom>
          <a:noFill/>
          <a:ln w="0">
            <a:noFill/>
          </a:ln>
        </p:spPr>
      </p:pic>
    </p:spTree>
    <p:extLst>
      <p:ext uri="{BB962C8B-B14F-4D97-AF65-F5344CB8AC3E}">
        <p14:creationId xmlns:p14="http://schemas.microsoft.com/office/powerpoint/2010/main" val="163891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9AB0F03-BFC2-4808-90FF-87EEA0D02A9C}"/>
              </a:ext>
            </a:extLst>
          </p:cNvPr>
          <p:cNvSpPr>
            <a:spLocks noGrp="1"/>
          </p:cNvSpPr>
          <p:nvPr>
            <p:ph type="title"/>
          </p:nvPr>
        </p:nvSpPr>
        <p:spPr/>
        <p:txBody>
          <a:bodyPr/>
          <a:lstStyle/>
          <a:p>
            <a:r>
              <a:rPr lang="fr-FR" dirty="0"/>
              <a:t>Merci pour votre attention !</a:t>
            </a:r>
          </a:p>
        </p:txBody>
      </p:sp>
    </p:spTree>
    <p:extLst>
      <p:ext uri="{BB962C8B-B14F-4D97-AF65-F5344CB8AC3E}">
        <p14:creationId xmlns:p14="http://schemas.microsoft.com/office/powerpoint/2010/main" val="246164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693F5-CA74-46A4-B902-5465B0D941CA}"/>
              </a:ext>
            </a:extLst>
          </p:cNvPr>
          <p:cNvSpPr>
            <a:spLocks noGrp="1"/>
          </p:cNvSpPr>
          <p:nvPr>
            <p:ph type="title"/>
          </p:nvPr>
        </p:nvSpPr>
        <p:spPr/>
        <p:txBody>
          <a:bodyPr/>
          <a:lstStyle/>
          <a:p>
            <a:r>
              <a:rPr lang="fr-FR" dirty="0"/>
              <a:t>Accélération </a:t>
            </a:r>
            <a:r>
              <a:rPr lang="fr-FR" dirty="0" err="1"/>
              <a:t>THz</a:t>
            </a:r>
            <a:r>
              <a:rPr lang="fr-FR" dirty="0"/>
              <a:t> d’Electrons</a:t>
            </a:r>
          </a:p>
        </p:txBody>
      </p:sp>
      <p:sp>
        <p:nvSpPr>
          <p:cNvPr id="4" name="Espace réservé de la date 3">
            <a:extLst>
              <a:ext uri="{FF2B5EF4-FFF2-40B4-BE49-F238E27FC236}">
                <a16:creationId xmlns:a16="http://schemas.microsoft.com/office/drawing/2014/main" id="{65CFC5F1-56C1-4FA9-A0E7-E158D560B813}"/>
              </a:ext>
            </a:extLst>
          </p:cNvPr>
          <p:cNvSpPr>
            <a:spLocks noGrp="1"/>
          </p:cNvSpPr>
          <p:nvPr>
            <p:ph type="dt" sz="half" idx="10"/>
          </p:nvPr>
        </p:nvSpPr>
        <p:spPr/>
        <p:txBody>
          <a:bodyPr/>
          <a:lstStyle/>
          <a:p>
            <a:fld id="{EB2346EE-E693-4C7B-96C2-CEEE52504825}" type="datetime1">
              <a:rPr lang="fr-FR" smtClean="0"/>
              <a:t>13/10/2025</a:t>
            </a:fld>
            <a:endParaRPr lang="en-CH"/>
          </a:p>
        </p:txBody>
      </p:sp>
      <p:sp>
        <p:nvSpPr>
          <p:cNvPr id="5" name="Espace réservé du pied de page 4">
            <a:extLst>
              <a:ext uri="{FF2B5EF4-FFF2-40B4-BE49-F238E27FC236}">
                <a16:creationId xmlns:a16="http://schemas.microsoft.com/office/drawing/2014/main" id="{2C3426FD-0736-4B5C-A8FF-EF02CF8D1166}"/>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C2613B87-8913-4DB4-9ADE-90DA5AE355F5}"/>
              </a:ext>
            </a:extLst>
          </p:cNvPr>
          <p:cNvSpPr>
            <a:spLocks noGrp="1"/>
          </p:cNvSpPr>
          <p:nvPr>
            <p:ph type="sldNum" sz="quarter" idx="12"/>
          </p:nvPr>
        </p:nvSpPr>
        <p:spPr/>
        <p:txBody>
          <a:bodyPr/>
          <a:lstStyle/>
          <a:p>
            <a:fld id="{84AD9DD3-CAE0-4EB1-A102-8F9EDDC8C851}" type="slidenum">
              <a:rPr lang="en-CH" smtClean="0"/>
              <a:t>2</a:t>
            </a:fld>
            <a:endParaRPr lang="en-CH"/>
          </a:p>
        </p:txBody>
      </p:sp>
      <p:pic>
        <p:nvPicPr>
          <p:cNvPr id="9" name="Image 8">
            <a:extLst>
              <a:ext uri="{FF2B5EF4-FFF2-40B4-BE49-F238E27FC236}">
                <a16:creationId xmlns:a16="http://schemas.microsoft.com/office/drawing/2014/main" id="{2C5E82CB-DC0D-4215-9A35-3BA95C795E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859" t="14119" b="5610"/>
          <a:stretch/>
        </p:blipFill>
        <p:spPr bwMode="auto">
          <a:xfrm>
            <a:off x="663023" y="2264428"/>
            <a:ext cx="5797826" cy="4039052"/>
          </a:xfrm>
          <a:prstGeom prst="rect">
            <a:avLst/>
          </a:prstGeom>
        </p:spPr>
      </p:pic>
      <p:sp>
        <p:nvSpPr>
          <p:cNvPr id="10" name="ZoneTexte 9">
            <a:extLst>
              <a:ext uri="{FF2B5EF4-FFF2-40B4-BE49-F238E27FC236}">
                <a16:creationId xmlns:a16="http://schemas.microsoft.com/office/drawing/2014/main" id="{FE68054B-2719-4788-8D88-7376C878C997}"/>
              </a:ext>
            </a:extLst>
          </p:cNvPr>
          <p:cNvSpPr txBox="1"/>
          <p:nvPr/>
        </p:nvSpPr>
        <p:spPr bwMode="auto">
          <a:xfrm>
            <a:off x="1558269" y="2315957"/>
            <a:ext cx="2042181" cy="883703"/>
          </a:xfrm>
          <a:prstGeom prst="rect">
            <a:avLst/>
          </a:prstGeom>
          <a:noFill/>
        </p:spPr>
        <p:txBody>
          <a:bodyPr wrap="square">
            <a:spAutoFit/>
          </a:bodyPr>
          <a:lstStyle/>
          <a:p>
            <a:r>
              <a:rPr lang="fr-FR" sz="1714" dirty="0">
                <a:solidFill>
                  <a:srgbClr val="7F7F7F"/>
                </a:solidFill>
                <a:latin typeface="Times" pitchFamily="2" charset="0"/>
              </a:rPr>
              <a:t>arXiv:1904.09205v1 </a:t>
            </a:r>
          </a:p>
          <a:p>
            <a:r>
              <a:rPr lang="fr-FR" sz="1714" dirty="0">
                <a:solidFill>
                  <a:srgbClr val="7F7F7F"/>
                </a:solidFill>
                <a:latin typeface="Times" pitchFamily="2" charset="0"/>
              </a:rPr>
              <a:t>[</a:t>
            </a:r>
            <a:r>
              <a:rPr lang="fr-FR" sz="1714" dirty="0" err="1">
                <a:solidFill>
                  <a:srgbClr val="7F7F7F"/>
                </a:solidFill>
                <a:latin typeface="Times" pitchFamily="2" charset="0"/>
              </a:rPr>
              <a:t>physics.acc</a:t>
            </a:r>
            <a:r>
              <a:rPr lang="fr-FR" sz="1714" dirty="0">
                <a:solidFill>
                  <a:srgbClr val="7F7F7F"/>
                </a:solidFill>
                <a:latin typeface="Times" pitchFamily="2" charset="0"/>
              </a:rPr>
              <a:t>-ph] 19 </a:t>
            </a:r>
            <a:r>
              <a:rPr lang="fr-FR" sz="1714" dirty="0" err="1">
                <a:solidFill>
                  <a:srgbClr val="7F7F7F"/>
                </a:solidFill>
                <a:latin typeface="Times" pitchFamily="2" charset="0"/>
              </a:rPr>
              <a:t>Apr</a:t>
            </a:r>
            <a:r>
              <a:rPr lang="fr-FR" sz="1714" dirty="0">
                <a:solidFill>
                  <a:srgbClr val="7F7F7F"/>
                </a:solidFill>
                <a:latin typeface="Times" pitchFamily="2" charset="0"/>
              </a:rPr>
              <a:t> 2019 </a:t>
            </a:r>
            <a:endParaRPr lang="fr-FR" sz="1286" dirty="0"/>
          </a:p>
        </p:txBody>
      </p:sp>
      <p:sp>
        <p:nvSpPr>
          <p:cNvPr id="11" name="Ellipse 10">
            <a:extLst>
              <a:ext uri="{FF2B5EF4-FFF2-40B4-BE49-F238E27FC236}">
                <a16:creationId xmlns:a16="http://schemas.microsoft.com/office/drawing/2014/main" id="{714DF4CB-9047-4810-A4A7-B3F5677C5E37}"/>
              </a:ext>
            </a:extLst>
          </p:cNvPr>
          <p:cNvSpPr/>
          <p:nvPr/>
        </p:nvSpPr>
        <p:spPr bwMode="auto">
          <a:xfrm>
            <a:off x="2735010" y="3714107"/>
            <a:ext cx="1044000" cy="1044000"/>
          </a:xfrm>
          <a:prstGeom prst="ellipse">
            <a:avLst/>
          </a:prstGeom>
          <a:solidFill>
            <a:schemeClr val="tx1"/>
          </a:solidFill>
          <a:ln w="101600">
            <a:no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86"/>
          </a:p>
        </p:txBody>
      </p:sp>
      <p:pic>
        <p:nvPicPr>
          <p:cNvPr id="13" name="Image 11">
            <a:extLst>
              <a:ext uri="{FF2B5EF4-FFF2-40B4-BE49-F238E27FC236}">
                <a16:creationId xmlns:a16="http://schemas.microsoft.com/office/drawing/2014/main" id="{A311CBDF-E96A-4C91-99E1-3E70D484F7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669" t="10488" r="5645" b="17859"/>
          <a:stretch/>
        </p:blipFill>
        <p:spPr bwMode="auto">
          <a:xfrm>
            <a:off x="8487066" y="4730314"/>
            <a:ext cx="3074341" cy="1404642"/>
          </a:xfrm>
          <a:prstGeom prst="rect">
            <a:avLst/>
          </a:prstGeom>
        </p:spPr>
      </p:pic>
      <p:pic>
        <p:nvPicPr>
          <p:cNvPr id="14" name="Image 13">
            <a:extLst>
              <a:ext uri="{FF2B5EF4-FFF2-40B4-BE49-F238E27FC236}">
                <a16:creationId xmlns:a16="http://schemas.microsoft.com/office/drawing/2014/main" id="{45EB3C45-1E4C-44FA-9B00-828BE45F1D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921"/>
          <a:stretch/>
        </p:blipFill>
        <p:spPr bwMode="auto">
          <a:xfrm>
            <a:off x="9312573" y="3010382"/>
            <a:ext cx="1423327" cy="1680646"/>
          </a:xfrm>
          <a:prstGeom prst="rect">
            <a:avLst/>
          </a:prstGeom>
        </p:spPr>
      </p:pic>
      <p:sp>
        <p:nvSpPr>
          <p:cNvPr id="15" name="ZoneTexte 14">
            <a:extLst>
              <a:ext uri="{FF2B5EF4-FFF2-40B4-BE49-F238E27FC236}">
                <a16:creationId xmlns:a16="http://schemas.microsoft.com/office/drawing/2014/main" id="{DC1A6FC6-20B3-4E1B-9279-F232B5191394}"/>
              </a:ext>
            </a:extLst>
          </p:cNvPr>
          <p:cNvSpPr txBox="1"/>
          <p:nvPr/>
        </p:nvSpPr>
        <p:spPr bwMode="auto">
          <a:xfrm>
            <a:off x="732065" y="1177204"/>
            <a:ext cx="5691131" cy="923330"/>
          </a:xfrm>
          <a:prstGeom prst="rect">
            <a:avLst/>
          </a:prstGeom>
          <a:noFill/>
          <a:ln w="28575">
            <a:solidFill>
              <a:schemeClr val="accent1"/>
            </a:solidFill>
          </a:ln>
        </p:spPr>
        <p:txBody>
          <a:bodyPr wrap="square" rtlCol="0">
            <a:spAutoFit/>
          </a:bodyPr>
          <a:lstStyle/>
          <a:p>
            <a:pPr algn="just"/>
            <a:r>
              <a:rPr lang="fr-FR" dirty="0"/>
              <a:t>Entre l’accélération RF et laser plasma, l’</a:t>
            </a:r>
            <a:r>
              <a:rPr lang="fr-FR" b="1" dirty="0"/>
              <a:t>accélération </a:t>
            </a:r>
            <a:r>
              <a:rPr lang="fr-FR" b="1" dirty="0" err="1"/>
              <a:t>THz</a:t>
            </a:r>
            <a:r>
              <a:rPr lang="fr-FR" dirty="0"/>
              <a:t> repose sur un </a:t>
            </a:r>
            <a:r>
              <a:rPr lang="fr-FR" b="1" u="sng" dirty="0"/>
              <a:t>guide d’onde</a:t>
            </a:r>
            <a:r>
              <a:rPr lang="fr-FR" dirty="0"/>
              <a:t>, qui tient lieu de </a:t>
            </a:r>
            <a:r>
              <a:rPr lang="fr-FR" b="1" dirty="0"/>
              <a:t>section accélératrice </a:t>
            </a:r>
            <a:r>
              <a:rPr lang="fr-FR" b="1" u="sng" dirty="0"/>
              <a:t>solide</a:t>
            </a:r>
            <a:r>
              <a:rPr lang="fr-FR" b="1" dirty="0"/>
              <a:t> et </a:t>
            </a:r>
            <a:r>
              <a:rPr lang="fr-FR" b="1" u="sng" dirty="0"/>
              <a:t>compacte</a:t>
            </a:r>
          </a:p>
        </p:txBody>
      </p:sp>
      <p:sp>
        <p:nvSpPr>
          <p:cNvPr id="17" name="ZoneTexte 16">
            <a:extLst>
              <a:ext uri="{FF2B5EF4-FFF2-40B4-BE49-F238E27FC236}">
                <a16:creationId xmlns:a16="http://schemas.microsoft.com/office/drawing/2014/main" id="{D3A92239-CB4F-4759-919C-840D1FF14ACF}"/>
              </a:ext>
            </a:extLst>
          </p:cNvPr>
          <p:cNvSpPr txBox="1"/>
          <p:nvPr/>
        </p:nvSpPr>
        <p:spPr bwMode="auto">
          <a:xfrm>
            <a:off x="7063571" y="5487298"/>
            <a:ext cx="1208985" cy="369332"/>
          </a:xfrm>
          <a:prstGeom prst="rect">
            <a:avLst/>
          </a:prstGeom>
          <a:noFill/>
        </p:spPr>
        <p:txBody>
          <a:bodyPr wrap="none" rtlCol="0">
            <a:spAutoFit/>
          </a:bodyPr>
          <a:lstStyle/>
          <a:p>
            <a:r>
              <a:rPr lang="fr-FR" dirty="0"/>
              <a:t>Gamme RF</a:t>
            </a:r>
          </a:p>
        </p:txBody>
      </p:sp>
      <p:sp>
        <p:nvSpPr>
          <p:cNvPr id="18" name="ZoneTexte 17">
            <a:extLst>
              <a:ext uri="{FF2B5EF4-FFF2-40B4-BE49-F238E27FC236}">
                <a16:creationId xmlns:a16="http://schemas.microsoft.com/office/drawing/2014/main" id="{46FAE104-7122-4505-BF59-57907B46FDD9}"/>
              </a:ext>
            </a:extLst>
          </p:cNvPr>
          <p:cNvSpPr txBox="1"/>
          <p:nvPr/>
        </p:nvSpPr>
        <p:spPr bwMode="auto">
          <a:xfrm>
            <a:off x="7005061" y="3741724"/>
            <a:ext cx="1326004" cy="369332"/>
          </a:xfrm>
          <a:prstGeom prst="rect">
            <a:avLst/>
          </a:prstGeom>
          <a:noFill/>
        </p:spPr>
        <p:txBody>
          <a:bodyPr wrap="none" rtlCol="0">
            <a:spAutoFit/>
          </a:bodyPr>
          <a:lstStyle/>
          <a:p>
            <a:r>
              <a:rPr lang="fr-FR" dirty="0">
                <a:solidFill>
                  <a:schemeClr val="accent1"/>
                </a:solidFill>
              </a:rPr>
              <a:t>Gamme </a:t>
            </a:r>
            <a:r>
              <a:rPr lang="fr-FR" dirty="0" err="1">
                <a:solidFill>
                  <a:schemeClr val="accent1"/>
                </a:solidFill>
              </a:rPr>
              <a:t>THz</a:t>
            </a:r>
            <a:endParaRPr lang="fr-FR" dirty="0">
              <a:solidFill>
                <a:schemeClr val="accent1"/>
              </a:solidFill>
            </a:endParaRPr>
          </a:p>
        </p:txBody>
      </p:sp>
      <p:sp>
        <p:nvSpPr>
          <p:cNvPr id="19" name="ZoneTexte 18">
            <a:extLst>
              <a:ext uri="{FF2B5EF4-FFF2-40B4-BE49-F238E27FC236}">
                <a16:creationId xmlns:a16="http://schemas.microsoft.com/office/drawing/2014/main" id="{CCA02961-C8A5-424E-B914-D18EAB8AF7F0}"/>
              </a:ext>
            </a:extLst>
          </p:cNvPr>
          <p:cNvSpPr txBox="1"/>
          <p:nvPr/>
        </p:nvSpPr>
        <p:spPr bwMode="auto">
          <a:xfrm>
            <a:off x="6572250" y="2028872"/>
            <a:ext cx="2191626" cy="369332"/>
          </a:xfrm>
          <a:prstGeom prst="rect">
            <a:avLst/>
          </a:prstGeom>
          <a:noFill/>
        </p:spPr>
        <p:txBody>
          <a:bodyPr wrap="none" rtlCol="0">
            <a:spAutoFit/>
          </a:bodyPr>
          <a:lstStyle/>
          <a:p>
            <a:r>
              <a:rPr lang="fr-FR" dirty="0">
                <a:solidFill>
                  <a:srgbClr val="FF0000"/>
                </a:solidFill>
              </a:rPr>
              <a:t>Gamme Laser Plasma</a:t>
            </a:r>
          </a:p>
        </p:txBody>
      </p:sp>
      <p:sp>
        <p:nvSpPr>
          <p:cNvPr id="20" name="ZoneTexte 19">
            <a:extLst>
              <a:ext uri="{FF2B5EF4-FFF2-40B4-BE49-F238E27FC236}">
                <a16:creationId xmlns:a16="http://schemas.microsoft.com/office/drawing/2014/main" id="{D23FAE72-B2BB-4551-B022-DD1ED95D1043}"/>
              </a:ext>
            </a:extLst>
          </p:cNvPr>
          <p:cNvSpPr txBox="1"/>
          <p:nvPr/>
        </p:nvSpPr>
        <p:spPr bwMode="auto">
          <a:xfrm>
            <a:off x="8960708" y="1112155"/>
            <a:ext cx="2127057" cy="369332"/>
          </a:xfrm>
          <a:prstGeom prst="rect">
            <a:avLst/>
          </a:prstGeom>
          <a:noFill/>
        </p:spPr>
        <p:txBody>
          <a:bodyPr wrap="none" rtlCol="0">
            <a:spAutoFit/>
          </a:bodyPr>
          <a:lstStyle/>
          <a:p>
            <a:r>
              <a:rPr lang="fr-FR" u="sng" dirty="0"/>
              <a:t>Section accélératrice</a:t>
            </a:r>
          </a:p>
        </p:txBody>
      </p:sp>
      <p:cxnSp>
        <p:nvCxnSpPr>
          <p:cNvPr id="23" name="Connecteur droit avec flèche 22">
            <a:extLst>
              <a:ext uri="{FF2B5EF4-FFF2-40B4-BE49-F238E27FC236}">
                <a16:creationId xmlns:a16="http://schemas.microsoft.com/office/drawing/2014/main" id="{EB144197-01A8-4566-9B9F-41B0BD5CADC1}"/>
              </a:ext>
            </a:extLst>
          </p:cNvPr>
          <p:cNvCxnSpPr>
            <a:cxnSpLocks/>
          </p:cNvCxnSpPr>
          <p:nvPr/>
        </p:nvCxnSpPr>
        <p:spPr bwMode="auto">
          <a:xfrm>
            <a:off x="9865460" y="4388528"/>
            <a:ext cx="781212"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453EC816-0EEF-4D63-B47F-BD48BDC2A949}"/>
                  </a:ext>
                </a:extLst>
              </p:cNvPr>
              <p:cNvSpPr txBox="1"/>
              <p:nvPr/>
            </p:nvSpPr>
            <p:spPr bwMode="auto">
              <a:xfrm>
                <a:off x="9964961" y="4341339"/>
                <a:ext cx="631904" cy="369332"/>
              </a:xfrm>
              <a:prstGeom prst="rect">
                <a:avLst/>
              </a:prstGeom>
              <a:noFill/>
            </p:spPr>
            <p:txBody>
              <a:bodyPr wrap="none" rtlCol="0">
                <a:spAutoFit/>
              </a:bodyPr>
              <a:lstStyle/>
              <a:p>
                <a14:m>
                  <m:oMath xmlns:m="http://schemas.openxmlformats.org/officeDocument/2006/math">
                    <m:r>
                      <a:rPr lang="fr-FR" i="1" smtClean="0">
                        <a:solidFill>
                          <a:schemeClr val="bg1"/>
                        </a:solidFill>
                        <a:latin typeface="Cambria Math" panose="02040503050406030204" pitchFamily="18" charset="0"/>
                        <a:ea typeface="Cambria Math" panose="02040503050406030204" pitchFamily="18" charset="0"/>
                      </a:rPr>
                      <m:t>~</m:t>
                    </m:r>
                  </m:oMath>
                </a14:m>
                <a:r>
                  <a:rPr lang="fr-FR" dirty="0">
                    <a:solidFill>
                      <a:schemeClr val="bg1"/>
                    </a:solidFill>
                  </a:rPr>
                  <a:t>cm</a:t>
                </a:r>
              </a:p>
            </p:txBody>
          </p:sp>
        </mc:Choice>
        <mc:Fallback xmlns="">
          <p:sp>
            <p:nvSpPr>
              <p:cNvPr id="24" name="ZoneTexte 23">
                <a:extLst>
                  <a:ext uri="{FF2B5EF4-FFF2-40B4-BE49-F238E27FC236}">
                    <a16:creationId xmlns:a16="http://schemas.microsoft.com/office/drawing/2014/main" id="{453EC816-0EEF-4D63-B47F-BD48BDC2A949}"/>
                  </a:ext>
                </a:extLst>
              </p:cNvPr>
              <p:cNvSpPr txBox="1">
                <a:spLocks noRot="1" noChangeAspect="1" noMove="1" noResize="1" noEditPoints="1" noAdjustHandles="1" noChangeArrowheads="1" noChangeShapeType="1" noTextEdit="1"/>
              </p:cNvSpPr>
              <p:nvPr/>
            </p:nvSpPr>
            <p:spPr bwMode="auto">
              <a:xfrm>
                <a:off x="9964961" y="4341339"/>
                <a:ext cx="631904" cy="369332"/>
              </a:xfrm>
              <a:prstGeom prst="rect">
                <a:avLst/>
              </a:prstGeom>
              <a:blipFill>
                <a:blip r:embed="rId5"/>
                <a:stretch>
                  <a:fillRect t="-8197" r="-7767" b="-24590"/>
                </a:stretch>
              </a:blipFill>
            </p:spPr>
            <p:txBody>
              <a:bodyPr/>
              <a:lstStyle/>
              <a:p>
                <a:r>
                  <a:rPr lang="fr-FR">
                    <a:noFill/>
                  </a:rPr>
                  <a:t> </a:t>
                </a:r>
              </a:p>
            </p:txBody>
          </p:sp>
        </mc:Fallback>
      </mc:AlternateContent>
      <p:pic>
        <p:nvPicPr>
          <p:cNvPr id="26" name="Picture 32">
            <a:extLst>
              <a:ext uri="{FF2B5EF4-FFF2-40B4-BE49-F238E27FC236}">
                <a16:creationId xmlns:a16="http://schemas.microsoft.com/office/drawing/2014/main" id="{99477F4A-76EE-4C55-91ED-B98DA2524BAE}"/>
              </a:ext>
            </a:extLst>
          </p:cNvPr>
          <p:cNvPicPr>
            <a:picLocks noChangeAspect="1"/>
          </p:cNvPicPr>
          <p:nvPr/>
        </p:nvPicPr>
        <p:blipFill rotWithShape="1">
          <a:blip r:embed="rId6">
            <a:extLst>
              <a:ext uri="{28A0092B-C50C-407E-A947-70E740481C1C}">
                <a14:useLocalDpi xmlns:a14="http://schemas.microsoft.com/office/drawing/2010/main" val="0"/>
              </a:ext>
            </a:extLst>
          </a:blip>
          <a:srcRect l="10459" t="7168" r="9576" b="30524"/>
          <a:stretch/>
        </p:blipFill>
        <p:spPr>
          <a:xfrm>
            <a:off x="8770112" y="1505289"/>
            <a:ext cx="2508249" cy="1465807"/>
          </a:xfrm>
          <a:prstGeom prst="rect">
            <a:avLst/>
          </a:prstGeom>
        </p:spPr>
      </p:pic>
      <p:cxnSp>
        <p:nvCxnSpPr>
          <p:cNvPr id="28" name="Connecteur droit avec flèche 27">
            <a:extLst>
              <a:ext uri="{FF2B5EF4-FFF2-40B4-BE49-F238E27FC236}">
                <a16:creationId xmlns:a16="http://schemas.microsoft.com/office/drawing/2014/main" id="{BBB68403-D34A-47B0-BC95-C4CAC59C0799}"/>
              </a:ext>
            </a:extLst>
          </p:cNvPr>
          <p:cNvCxnSpPr>
            <a:cxnSpLocks/>
          </p:cNvCxnSpPr>
          <p:nvPr/>
        </p:nvCxnSpPr>
        <p:spPr bwMode="auto">
          <a:xfrm>
            <a:off x="8608160" y="5864903"/>
            <a:ext cx="284400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8596A31C-66FB-46F8-816C-6F6F67694865}"/>
                  </a:ext>
                </a:extLst>
              </p:cNvPr>
              <p:cNvSpPr txBox="1"/>
              <p:nvPr/>
            </p:nvSpPr>
            <p:spPr bwMode="auto">
              <a:xfrm>
                <a:off x="9763100" y="5817714"/>
                <a:ext cx="534121" cy="369332"/>
              </a:xfrm>
              <a:prstGeom prst="rect">
                <a:avLst/>
              </a:prstGeom>
              <a:noFill/>
            </p:spPr>
            <p:txBody>
              <a:bodyPr wrap="none" rtlCol="0">
                <a:spAutoFit/>
              </a:bodyPr>
              <a:lstStyle/>
              <a:p>
                <a14:m>
                  <m:oMath xmlns:m="http://schemas.openxmlformats.org/officeDocument/2006/math">
                    <m:r>
                      <a:rPr lang="fr-FR" i="1" smtClean="0">
                        <a:solidFill>
                          <a:schemeClr val="bg1"/>
                        </a:solidFill>
                        <a:latin typeface="Cambria Math" panose="02040503050406030204" pitchFamily="18" charset="0"/>
                        <a:ea typeface="Cambria Math" panose="02040503050406030204" pitchFamily="18" charset="0"/>
                      </a:rPr>
                      <m:t>~</m:t>
                    </m:r>
                  </m:oMath>
                </a14:m>
                <a:r>
                  <a:rPr lang="fr-FR" dirty="0">
                    <a:solidFill>
                      <a:schemeClr val="bg1"/>
                    </a:solidFill>
                  </a:rPr>
                  <a:t>m</a:t>
                </a:r>
              </a:p>
            </p:txBody>
          </p:sp>
        </mc:Choice>
        <mc:Fallback xmlns="">
          <p:sp>
            <p:nvSpPr>
              <p:cNvPr id="29" name="ZoneTexte 28">
                <a:extLst>
                  <a:ext uri="{FF2B5EF4-FFF2-40B4-BE49-F238E27FC236}">
                    <a16:creationId xmlns:a16="http://schemas.microsoft.com/office/drawing/2014/main" id="{8596A31C-66FB-46F8-816C-6F6F67694865}"/>
                  </a:ext>
                </a:extLst>
              </p:cNvPr>
              <p:cNvSpPr txBox="1">
                <a:spLocks noRot="1" noChangeAspect="1" noMove="1" noResize="1" noEditPoints="1" noAdjustHandles="1" noChangeArrowheads="1" noChangeShapeType="1" noTextEdit="1"/>
              </p:cNvSpPr>
              <p:nvPr/>
            </p:nvSpPr>
            <p:spPr bwMode="auto">
              <a:xfrm>
                <a:off x="9763100" y="5817714"/>
                <a:ext cx="534121" cy="369332"/>
              </a:xfrm>
              <a:prstGeom prst="rect">
                <a:avLst/>
              </a:prstGeom>
              <a:blipFill>
                <a:blip r:embed="rId7"/>
                <a:stretch>
                  <a:fillRect t="-8197" r="-9195" b="-24590"/>
                </a:stretch>
              </a:blipFill>
            </p:spPr>
            <p:txBody>
              <a:bodyPr/>
              <a:lstStyle/>
              <a:p>
                <a:r>
                  <a:rPr lang="fr-FR">
                    <a:noFill/>
                  </a:rPr>
                  <a:t> </a:t>
                </a:r>
              </a:p>
            </p:txBody>
          </p:sp>
        </mc:Fallback>
      </mc:AlternateContent>
      <p:cxnSp>
        <p:nvCxnSpPr>
          <p:cNvPr id="30" name="Connecteur droit avec flèche 29">
            <a:extLst>
              <a:ext uri="{FF2B5EF4-FFF2-40B4-BE49-F238E27FC236}">
                <a16:creationId xmlns:a16="http://schemas.microsoft.com/office/drawing/2014/main" id="{35C25E82-251B-42F1-90ED-A5B5711C0056}"/>
              </a:ext>
            </a:extLst>
          </p:cNvPr>
          <p:cNvCxnSpPr>
            <a:cxnSpLocks/>
          </p:cNvCxnSpPr>
          <p:nvPr/>
        </p:nvCxnSpPr>
        <p:spPr bwMode="auto">
          <a:xfrm>
            <a:off x="10208501" y="2626403"/>
            <a:ext cx="46800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BA2C4A19-0739-4660-A10D-A7380F183191}"/>
                  </a:ext>
                </a:extLst>
              </p:cNvPr>
              <p:cNvSpPr txBox="1"/>
              <p:nvPr/>
            </p:nvSpPr>
            <p:spPr bwMode="auto">
              <a:xfrm>
                <a:off x="10079261" y="2598264"/>
                <a:ext cx="718466" cy="369332"/>
              </a:xfrm>
              <a:prstGeom prst="rect">
                <a:avLst/>
              </a:prstGeom>
              <a:noFill/>
            </p:spPr>
            <p:txBody>
              <a:bodyPr wrap="none" rtlCol="0">
                <a:spAutoFit/>
              </a:bodyPr>
              <a:lstStyle/>
              <a:p>
                <a14:m>
                  <m:oMath xmlns:m="http://schemas.openxmlformats.org/officeDocument/2006/math">
                    <m:r>
                      <a:rPr lang="fr-FR" i="1" smtClean="0">
                        <a:solidFill>
                          <a:schemeClr val="bg1"/>
                        </a:solidFill>
                        <a:latin typeface="Cambria Math" panose="02040503050406030204" pitchFamily="18" charset="0"/>
                        <a:ea typeface="Cambria Math" panose="02040503050406030204" pitchFamily="18" charset="0"/>
                      </a:rPr>
                      <m:t>~</m:t>
                    </m:r>
                  </m:oMath>
                </a14:m>
                <a:r>
                  <a:rPr lang="fr-FR" dirty="0">
                    <a:solidFill>
                      <a:schemeClr val="bg1"/>
                    </a:solidFill>
                  </a:rPr>
                  <a:t>mm</a:t>
                </a:r>
              </a:p>
            </p:txBody>
          </p:sp>
        </mc:Choice>
        <mc:Fallback xmlns="">
          <p:sp>
            <p:nvSpPr>
              <p:cNvPr id="31" name="ZoneTexte 30">
                <a:extLst>
                  <a:ext uri="{FF2B5EF4-FFF2-40B4-BE49-F238E27FC236}">
                    <a16:creationId xmlns:a16="http://schemas.microsoft.com/office/drawing/2014/main" id="{BA2C4A19-0739-4660-A10D-A7380F183191}"/>
                  </a:ext>
                </a:extLst>
              </p:cNvPr>
              <p:cNvSpPr txBox="1">
                <a:spLocks noRot="1" noChangeAspect="1" noMove="1" noResize="1" noEditPoints="1" noAdjustHandles="1" noChangeArrowheads="1" noChangeShapeType="1" noTextEdit="1"/>
              </p:cNvSpPr>
              <p:nvPr/>
            </p:nvSpPr>
            <p:spPr bwMode="auto">
              <a:xfrm>
                <a:off x="10079261" y="2598264"/>
                <a:ext cx="718466" cy="369332"/>
              </a:xfrm>
              <a:prstGeom prst="rect">
                <a:avLst/>
              </a:prstGeom>
              <a:blipFill>
                <a:blip r:embed="rId8"/>
                <a:stretch>
                  <a:fillRect t="-8197" r="-6780" b="-24590"/>
                </a:stretch>
              </a:blipFill>
            </p:spPr>
            <p:txBody>
              <a:bodyPr/>
              <a:lstStyle/>
              <a:p>
                <a:r>
                  <a:rPr lang="fr-FR">
                    <a:noFill/>
                  </a:rPr>
                  <a:t> </a:t>
                </a:r>
              </a:p>
            </p:txBody>
          </p:sp>
        </mc:Fallback>
      </mc:AlternateContent>
      <p:pic>
        <p:nvPicPr>
          <p:cNvPr id="35" name="Image 34">
            <a:extLst>
              <a:ext uri="{FF2B5EF4-FFF2-40B4-BE49-F238E27FC236}">
                <a16:creationId xmlns:a16="http://schemas.microsoft.com/office/drawing/2014/main" id="{BADFA92E-4850-444A-B640-DEBE32F31E20}"/>
              </a:ext>
            </a:extLst>
          </p:cNvPr>
          <p:cNvPicPr>
            <a:picLocks noChangeAspect="1"/>
          </p:cNvPicPr>
          <p:nvPr/>
        </p:nvPicPr>
        <p:blipFill>
          <a:blip r:embed="rId9" cstate="email">
            <a:extLst>
              <a:ext uri="{28A0092B-C50C-407E-A947-70E740481C1C}">
                <a14:useLocalDpi xmlns:a14="http://schemas.microsoft.com/office/drawing/2010/main"/>
              </a:ext>
            </a:extLst>
          </a:blip>
          <a:stretch/>
        </p:blipFill>
        <p:spPr bwMode="auto">
          <a:xfrm>
            <a:off x="2735112" y="3715092"/>
            <a:ext cx="1043797" cy="1043797"/>
          </a:xfrm>
          <a:prstGeom prst="rect">
            <a:avLst/>
          </a:prstGeom>
        </p:spPr>
      </p:pic>
      <p:cxnSp>
        <p:nvCxnSpPr>
          <p:cNvPr id="37" name="Connecteur droit avec flèche 36">
            <a:extLst>
              <a:ext uri="{FF2B5EF4-FFF2-40B4-BE49-F238E27FC236}">
                <a16:creationId xmlns:a16="http://schemas.microsoft.com/office/drawing/2014/main" id="{2FE85D97-2C02-4084-86E8-65348E8B6465}"/>
              </a:ext>
            </a:extLst>
          </p:cNvPr>
          <p:cNvCxnSpPr>
            <a:endCxn id="17" idx="1"/>
          </p:cNvCxnSpPr>
          <p:nvPr/>
        </p:nvCxnSpPr>
        <p:spPr>
          <a:xfrm>
            <a:off x="2857500" y="5286375"/>
            <a:ext cx="4206071" cy="3855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a:extLst>
              <a:ext uri="{FF2B5EF4-FFF2-40B4-BE49-F238E27FC236}">
                <a16:creationId xmlns:a16="http://schemas.microsoft.com/office/drawing/2014/main" id="{7FC80169-BF06-4212-98E4-4CAEDB0B550C}"/>
              </a:ext>
            </a:extLst>
          </p:cNvPr>
          <p:cNvCxnSpPr>
            <a:stCxn id="35" idx="3"/>
            <a:endCxn id="18" idx="1"/>
          </p:cNvCxnSpPr>
          <p:nvPr/>
        </p:nvCxnSpPr>
        <p:spPr>
          <a:xfrm flipV="1">
            <a:off x="3778909" y="3926390"/>
            <a:ext cx="3226152" cy="310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a:extLst>
              <a:ext uri="{FF2B5EF4-FFF2-40B4-BE49-F238E27FC236}">
                <a16:creationId xmlns:a16="http://schemas.microsoft.com/office/drawing/2014/main" id="{ED0F91B2-DB3A-42C1-8E69-FE0383AC631E}"/>
              </a:ext>
            </a:extLst>
          </p:cNvPr>
          <p:cNvCxnSpPr>
            <a:cxnSpLocks/>
          </p:cNvCxnSpPr>
          <p:nvPr/>
        </p:nvCxnSpPr>
        <p:spPr>
          <a:xfrm flipV="1">
            <a:off x="5495925" y="2398204"/>
            <a:ext cx="1187728" cy="6863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4" name="Picture 13">
            <a:extLst>
              <a:ext uri="{FF2B5EF4-FFF2-40B4-BE49-F238E27FC236}">
                <a16:creationId xmlns:a16="http://schemas.microsoft.com/office/drawing/2014/main" id="{E6CD8705-AD0A-414B-8CA9-39878DF1577D}"/>
              </a:ext>
            </a:extLst>
          </p:cNvPr>
          <p:cNvPicPr>
            <a:picLocks noChangeAspect="1"/>
          </p:cNvPicPr>
          <p:nvPr/>
        </p:nvPicPr>
        <p:blipFill>
          <a:blip r:embed="rId10"/>
          <a:stretch/>
        </p:blipFill>
        <p:spPr bwMode="auto">
          <a:xfrm>
            <a:off x="10736251" y="3393930"/>
            <a:ext cx="792726" cy="969413"/>
          </a:xfrm>
          <a:prstGeom prst="rect">
            <a:avLst/>
          </a:prstGeom>
          <a:noFill/>
          <a:ln w="0">
            <a:noFill/>
          </a:ln>
        </p:spPr>
      </p:pic>
      <p:sp>
        <p:nvSpPr>
          <p:cNvPr id="32" name="TextBox 33">
            <a:extLst>
              <a:ext uri="{FF2B5EF4-FFF2-40B4-BE49-F238E27FC236}">
                <a16:creationId xmlns:a16="http://schemas.microsoft.com/office/drawing/2014/main" id="{32A5A96A-2421-429A-82BE-5C9061502D1F}"/>
              </a:ext>
            </a:extLst>
          </p:cNvPr>
          <p:cNvSpPr txBox="1"/>
          <p:nvPr/>
        </p:nvSpPr>
        <p:spPr>
          <a:xfrm>
            <a:off x="8763876" y="1472236"/>
            <a:ext cx="2194832" cy="430887"/>
          </a:xfrm>
          <a:prstGeom prst="rect">
            <a:avLst/>
          </a:prstGeom>
          <a:noFill/>
        </p:spPr>
        <p:txBody>
          <a:bodyPr wrap="none" rtlCol="0">
            <a:spAutoFit/>
          </a:bodyPr>
          <a:lstStyle/>
          <a:p>
            <a:r>
              <a:rPr lang="en-US" sz="1100" dirty="0">
                <a:solidFill>
                  <a:schemeClr val="bg1"/>
                </a:solidFill>
              </a:rPr>
              <a:t>C</a:t>
            </a:r>
            <a:r>
              <a:rPr lang="en-US" sz="1100" noProof="0" dirty="0" err="1">
                <a:solidFill>
                  <a:schemeClr val="bg1"/>
                </a:solidFill>
              </a:rPr>
              <a:t>rédits</a:t>
            </a:r>
            <a:r>
              <a:rPr lang="en-US" sz="1100" noProof="0" dirty="0">
                <a:solidFill>
                  <a:schemeClr val="bg1"/>
                </a:solidFill>
              </a:rPr>
              <a:t>: </a:t>
            </a:r>
          </a:p>
          <a:p>
            <a:r>
              <a:rPr lang="en-US" sz="1100" noProof="0" dirty="0">
                <a:solidFill>
                  <a:schemeClr val="bg1"/>
                </a:solidFill>
              </a:rPr>
              <a:t>University of </a:t>
            </a:r>
            <a:r>
              <a:rPr lang="en-US" sz="1100" noProof="0" dirty="0" err="1">
                <a:solidFill>
                  <a:schemeClr val="bg1"/>
                </a:solidFill>
              </a:rPr>
              <a:t>Hambug</a:t>
            </a:r>
            <a:r>
              <a:rPr lang="en-US" sz="1100" noProof="0" dirty="0">
                <a:solidFill>
                  <a:schemeClr val="bg1"/>
                </a:solidFill>
              </a:rPr>
              <a:t>, Niels Delbos</a:t>
            </a:r>
          </a:p>
        </p:txBody>
      </p:sp>
    </p:spTree>
    <p:extLst>
      <p:ext uri="{BB962C8B-B14F-4D97-AF65-F5344CB8AC3E}">
        <p14:creationId xmlns:p14="http://schemas.microsoft.com/office/powerpoint/2010/main" val="312767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06368-0704-455E-9818-6496D112FA58}"/>
              </a:ext>
            </a:extLst>
          </p:cNvPr>
          <p:cNvSpPr>
            <a:spLocks noGrp="1"/>
          </p:cNvSpPr>
          <p:nvPr>
            <p:ph type="title"/>
          </p:nvPr>
        </p:nvSpPr>
        <p:spPr/>
        <p:txBody>
          <a:bodyPr/>
          <a:lstStyle/>
          <a:p>
            <a:r>
              <a:rPr lang="fr-FR" dirty="0"/>
              <a:t>Interaction dans un Guide Métallique</a:t>
            </a:r>
          </a:p>
        </p:txBody>
      </p:sp>
      <p:sp>
        <p:nvSpPr>
          <p:cNvPr id="4" name="Espace réservé de la date 3">
            <a:extLst>
              <a:ext uri="{FF2B5EF4-FFF2-40B4-BE49-F238E27FC236}">
                <a16:creationId xmlns:a16="http://schemas.microsoft.com/office/drawing/2014/main" id="{76F9B5C8-2F9A-4677-9519-1E294F106FF2}"/>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C0D0909E-0A6D-4025-8331-1B19BE80622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0F32A89E-35D6-46E6-AD63-8060E59B9F28}"/>
              </a:ext>
            </a:extLst>
          </p:cNvPr>
          <p:cNvSpPr>
            <a:spLocks noGrp="1"/>
          </p:cNvSpPr>
          <p:nvPr>
            <p:ph type="sldNum" sz="quarter" idx="12"/>
          </p:nvPr>
        </p:nvSpPr>
        <p:spPr/>
        <p:txBody>
          <a:bodyPr/>
          <a:lstStyle/>
          <a:p>
            <a:fld id="{84AD9DD3-CAE0-4EB1-A102-8F9EDDC8C851}" type="slidenum">
              <a:rPr lang="en-CH" smtClean="0"/>
              <a:t>3</a:t>
            </a:fld>
            <a:endParaRPr lang="en-CH"/>
          </a:p>
        </p:txBody>
      </p:sp>
      <p:sp>
        <p:nvSpPr>
          <p:cNvPr id="7" name="ZoneTexte 6">
            <a:extLst>
              <a:ext uri="{FF2B5EF4-FFF2-40B4-BE49-F238E27FC236}">
                <a16:creationId xmlns:a16="http://schemas.microsoft.com/office/drawing/2014/main" id="{C300CC08-DD4C-4AFD-9BDA-3368F04DB0B4}"/>
              </a:ext>
            </a:extLst>
          </p:cNvPr>
          <p:cNvSpPr txBox="1"/>
          <p:nvPr/>
        </p:nvSpPr>
        <p:spPr bwMode="auto">
          <a:xfrm>
            <a:off x="384177" y="1262734"/>
            <a:ext cx="4309322" cy="1200329"/>
          </a:xfrm>
          <a:prstGeom prst="rect">
            <a:avLst/>
          </a:prstGeom>
          <a:noFill/>
          <a:ln w="28575">
            <a:solidFill>
              <a:schemeClr val="accent1"/>
            </a:solidFill>
          </a:ln>
        </p:spPr>
        <p:txBody>
          <a:bodyPr wrap="square" rtlCol="0">
            <a:spAutoFit/>
          </a:bodyPr>
          <a:lstStyle/>
          <a:p>
            <a:pPr algn="just"/>
            <a:r>
              <a:rPr lang="fr-FR" dirty="0"/>
              <a:t>Si le guide n’est pas adapté, l’impulsion </a:t>
            </a:r>
            <a:r>
              <a:rPr lang="fr-FR" dirty="0" err="1"/>
              <a:t>THz</a:t>
            </a:r>
            <a:r>
              <a:rPr lang="fr-FR" dirty="0"/>
              <a:t> et l’électron à accélérer se désynchronisent du fait de la différence entre la vitesse de phase de l’onde et la vitesse de l’électron</a:t>
            </a:r>
            <a:endParaRPr lang="en-US" sz="1800" dirty="0"/>
          </a:p>
        </p:txBody>
      </p:sp>
      <p:sp>
        <p:nvSpPr>
          <p:cNvPr id="8" name="ZoneTexte 7">
            <a:extLst>
              <a:ext uri="{FF2B5EF4-FFF2-40B4-BE49-F238E27FC236}">
                <a16:creationId xmlns:a16="http://schemas.microsoft.com/office/drawing/2014/main" id="{FF45F731-0AC9-4AD2-B15B-5495103F531F}"/>
              </a:ext>
            </a:extLst>
          </p:cNvPr>
          <p:cNvSpPr txBox="1"/>
          <p:nvPr/>
        </p:nvSpPr>
        <p:spPr>
          <a:xfrm>
            <a:off x="5383970" y="4468771"/>
            <a:ext cx="6044540" cy="369332"/>
          </a:xfrm>
          <a:prstGeom prst="rect">
            <a:avLst/>
          </a:prstGeom>
          <a:noFill/>
        </p:spPr>
        <p:txBody>
          <a:bodyPr wrap="none" rtlCol="0">
            <a:spAutoFit/>
          </a:bodyPr>
          <a:lstStyle/>
          <a:p>
            <a:pPr algn="just"/>
            <a:r>
              <a:rPr lang="fr-FR" dirty="0"/>
              <a:t>A z</a:t>
            </a:r>
            <a:r>
              <a:rPr lang="fr-FR" baseline="-25000" dirty="0"/>
              <a:t>0</a:t>
            </a:r>
            <a:r>
              <a:rPr lang="fr-FR" dirty="0"/>
              <a:t> : injection de l’électron dans le guide à la phase synchrone</a:t>
            </a:r>
          </a:p>
        </p:txBody>
      </p:sp>
      <p:pic>
        <p:nvPicPr>
          <p:cNvPr id="11" name="Image 10">
            <a:extLst>
              <a:ext uri="{FF2B5EF4-FFF2-40B4-BE49-F238E27FC236}">
                <a16:creationId xmlns:a16="http://schemas.microsoft.com/office/drawing/2014/main" id="{68DB386A-0FC9-4896-8278-2E14AE72EDFD}"/>
              </a:ext>
            </a:extLst>
          </p:cNvPr>
          <p:cNvPicPr>
            <a:picLocks noChangeAspect="1"/>
          </p:cNvPicPr>
          <p:nvPr/>
        </p:nvPicPr>
        <p:blipFill rotWithShape="1">
          <a:blip r:embed="rId2">
            <a:extLst>
              <a:ext uri="{28A0092B-C50C-407E-A947-70E740481C1C}">
                <a14:useLocalDpi xmlns:a14="http://schemas.microsoft.com/office/drawing/2010/main" val="0"/>
              </a:ext>
            </a:extLst>
          </a:blip>
          <a:srcRect l="15921"/>
          <a:stretch/>
        </p:blipFill>
        <p:spPr bwMode="auto">
          <a:xfrm>
            <a:off x="5010632" y="2438013"/>
            <a:ext cx="2564442" cy="1477363"/>
          </a:xfrm>
          <a:prstGeom prst="rect">
            <a:avLst/>
          </a:prstGeom>
        </p:spPr>
      </p:pic>
      <p:sp>
        <p:nvSpPr>
          <p:cNvPr id="16" name="Organigramme : Connecteur 15">
            <a:extLst>
              <a:ext uri="{FF2B5EF4-FFF2-40B4-BE49-F238E27FC236}">
                <a16:creationId xmlns:a16="http://schemas.microsoft.com/office/drawing/2014/main" id="{2D5F922F-BAE7-49CE-BA5F-8A25DEDE6045}"/>
              </a:ext>
            </a:extLst>
          </p:cNvPr>
          <p:cNvSpPr/>
          <p:nvPr/>
        </p:nvSpPr>
        <p:spPr bwMode="auto">
          <a:xfrm>
            <a:off x="5092801" y="3059346"/>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8943B16-D19D-40A0-B7A9-FF433487C753}"/>
              </a:ext>
            </a:extLst>
          </p:cNvPr>
          <p:cNvSpPr/>
          <p:nvPr/>
        </p:nvSpPr>
        <p:spPr bwMode="auto">
          <a:xfrm>
            <a:off x="5134147" y="2222900"/>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 name="Rectangle 19">
            <a:extLst>
              <a:ext uri="{FF2B5EF4-FFF2-40B4-BE49-F238E27FC236}">
                <a16:creationId xmlns:a16="http://schemas.microsoft.com/office/drawing/2014/main" id="{D524F6C7-7A94-4F40-A0E8-34D03E4B6E8F}"/>
              </a:ext>
            </a:extLst>
          </p:cNvPr>
          <p:cNvSpPr/>
          <p:nvPr/>
        </p:nvSpPr>
        <p:spPr bwMode="auto">
          <a:xfrm>
            <a:off x="5134147" y="1164727"/>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21" name="Connecteur droit avec flèche 20">
            <a:extLst>
              <a:ext uri="{FF2B5EF4-FFF2-40B4-BE49-F238E27FC236}">
                <a16:creationId xmlns:a16="http://schemas.microsoft.com/office/drawing/2014/main" id="{3AF5F4C2-342C-4322-A90D-8487034E8689}"/>
              </a:ext>
            </a:extLst>
          </p:cNvPr>
          <p:cNvCxnSpPr>
            <a:cxnSpLocks/>
          </p:cNvCxnSpPr>
          <p:nvPr/>
        </p:nvCxnSpPr>
        <p:spPr bwMode="auto">
          <a:xfrm>
            <a:off x="5134147" y="1754586"/>
            <a:ext cx="6818400" cy="0"/>
          </a:xfrm>
          <a:prstGeom prst="straightConnector1">
            <a:avLst/>
          </a:prstGeom>
          <a:ln>
            <a:solidFill>
              <a:schemeClr val="accent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97C19EFF-DAF3-41A9-B010-04EFEC8F9C15}"/>
              </a:ext>
            </a:extLst>
          </p:cNvPr>
          <p:cNvSpPr txBox="1"/>
          <p:nvPr/>
        </p:nvSpPr>
        <p:spPr bwMode="auto">
          <a:xfrm>
            <a:off x="5238182" y="1812532"/>
            <a:ext cx="596382" cy="276999"/>
          </a:xfrm>
          <a:prstGeom prst="rect">
            <a:avLst/>
          </a:prstGeom>
          <a:noFill/>
        </p:spPr>
        <p:txBody>
          <a:bodyPr wrap="none" rtlCol="0">
            <a:spAutoFit/>
          </a:bodyPr>
          <a:lstStyle/>
          <a:p>
            <a:pPr>
              <a:defRPr/>
            </a:pPr>
            <a:r>
              <a:rPr lang="fr-FR" sz="1200" dirty="0"/>
              <a:t>entrée</a:t>
            </a:r>
            <a:endParaRPr lang="en-US" sz="1200" dirty="0"/>
          </a:p>
        </p:txBody>
      </p:sp>
      <p:cxnSp>
        <p:nvCxnSpPr>
          <p:cNvPr id="27" name="Connecteur droit avec flèche 26">
            <a:extLst>
              <a:ext uri="{FF2B5EF4-FFF2-40B4-BE49-F238E27FC236}">
                <a16:creationId xmlns:a16="http://schemas.microsoft.com/office/drawing/2014/main" id="{B260D307-00A6-402C-9F41-A3C76D3DDC30}"/>
              </a:ext>
            </a:extLst>
          </p:cNvPr>
          <p:cNvCxnSpPr>
            <a:cxnSpLocks/>
          </p:cNvCxnSpPr>
          <p:nvPr/>
        </p:nvCxnSpPr>
        <p:spPr bwMode="auto">
          <a:xfrm flipH="1" flipV="1">
            <a:off x="5167628" y="1765927"/>
            <a:ext cx="269142" cy="1110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0734F2D8-02C1-4A05-811B-754DF05AB077}"/>
                  </a:ext>
                </a:extLst>
              </p:cNvPr>
              <p:cNvSpPr txBox="1"/>
              <p:nvPr/>
            </p:nvSpPr>
            <p:spPr>
              <a:xfrm>
                <a:off x="154542" y="3838686"/>
                <a:ext cx="4760278" cy="1607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r>
                                <a:rPr lang="fr-FR" i="1">
                                  <a:latin typeface="Cambria Math" panose="02040503050406030204" pitchFamily="18" charset="0"/>
                                </a:rPr>
                                <m:t>𝑐</m:t>
                              </m:r>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i="1">
                                  <a:latin typeface="Cambria Math" panose="02040503050406030204" pitchFamily="18" charset="0"/>
                                </a:rPr>
                                <m:t>𝑐</m:t>
                              </m:r>
                              <m:r>
                                <a:rPr lang="fr-FR" i="1">
                                  <a:latin typeface="Cambria Math" panose="02040503050406030204" pitchFamily="18" charset="0"/>
                                </a:rPr>
                                <m:t>&lt;</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30" name="ZoneTexte 29">
                <a:extLst>
                  <a:ext uri="{FF2B5EF4-FFF2-40B4-BE49-F238E27FC236}">
                    <a16:creationId xmlns:a16="http://schemas.microsoft.com/office/drawing/2014/main" id="{0734F2D8-02C1-4A05-811B-754DF05AB077}"/>
                  </a:ext>
                </a:extLst>
              </p:cNvPr>
              <p:cNvSpPr txBox="1">
                <a:spLocks noRot="1" noChangeAspect="1" noMove="1" noResize="1" noEditPoints="1" noAdjustHandles="1" noChangeArrowheads="1" noChangeShapeType="1" noTextEdit="1"/>
              </p:cNvSpPr>
              <p:nvPr/>
            </p:nvSpPr>
            <p:spPr>
              <a:xfrm>
                <a:off x="154542" y="3838686"/>
                <a:ext cx="4760278" cy="1607812"/>
              </a:xfrm>
              <a:prstGeom prst="rect">
                <a:avLst/>
              </a:prstGeom>
              <a:blipFill>
                <a:blip r:embed="rId3"/>
                <a:stretch>
                  <a:fillRect/>
                </a:stretch>
              </a:blipFill>
            </p:spPr>
            <p:txBody>
              <a:bodyPr/>
              <a:lstStyle/>
              <a:p>
                <a:r>
                  <a:rPr lang="fr-FR">
                    <a:noFill/>
                  </a:rPr>
                  <a:t> </a:t>
                </a:r>
              </a:p>
            </p:txBody>
          </p:sp>
        </mc:Fallback>
      </mc:AlternateContent>
      <p:cxnSp>
        <p:nvCxnSpPr>
          <p:cNvPr id="33" name="Connecteur droit 32">
            <a:extLst>
              <a:ext uri="{FF2B5EF4-FFF2-40B4-BE49-F238E27FC236}">
                <a16:creationId xmlns:a16="http://schemas.microsoft.com/office/drawing/2014/main" id="{E020C8C4-E892-47CB-9F0B-4A57D5DBA945}"/>
              </a:ext>
            </a:extLst>
          </p:cNvPr>
          <p:cNvCxnSpPr>
            <a:cxnSpLocks/>
          </p:cNvCxnSpPr>
          <p:nvPr/>
        </p:nvCxnSpPr>
        <p:spPr bwMode="auto">
          <a:xfrm>
            <a:off x="5136141" y="1169287"/>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5036CC5F-E074-444B-AF3D-C3B5EB39DDEE}"/>
              </a:ext>
            </a:extLst>
          </p:cNvPr>
          <p:cNvSpPr txBox="1"/>
          <p:nvPr/>
        </p:nvSpPr>
        <p:spPr>
          <a:xfrm>
            <a:off x="11669804" y="1378302"/>
            <a:ext cx="276038" cy="369332"/>
          </a:xfrm>
          <a:prstGeom prst="rect">
            <a:avLst/>
          </a:prstGeom>
          <a:noFill/>
        </p:spPr>
        <p:txBody>
          <a:bodyPr wrap="none" rtlCol="0">
            <a:spAutoFit/>
          </a:bodyPr>
          <a:lstStyle/>
          <a:p>
            <a:r>
              <a:rPr lang="fr-FR" dirty="0"/>
              <a:t>z</a:t>
            </a:r>
          </a:p>
        </p:txBody>
      </p:sp>
    </p:spTree>
    <p:extLst>
      <p:ext uri="{BB962C8B-B14F-4D97-AF65-F5344CB8AC3E}">
        <p14:creationId xmlns:p14="http://schemas.microsoft.com/office/powerpoint/2010/main" val="184503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06368-0704-455E-9818-6496D112FA58}"/>
              </a:ext>
            </a:extLst>
          </p:cNvPr>
          <p:cNvSpPr>
            <a:spLocks noGrp="1"/>
          </p:cNvSpPr>
          <p:nvPr>
            <p:ph type="title"/>
          </p:nvPr>
        </p:nvSpPr>
        <p:spPr/>
        <p:txBody>
          <a:bodyPr/>
          <a:lstStyle/>
          <a:p>
            <a:r>
              <a:rPr lang="fr-FR" dirty="0"/>
              <a:t>Interaction dans un Guide Métallique</a:t>
            </a:r>
          </a:p>
        </p:txBody>
      </p:sp>
      <p:sp>
        <p:nvSpPr>
          <p:cNvPr id="4" name="Espace réservé de la date 3">
            <a:extLst>
              <a:ext uri="{FF2B5EF4-FFF2-40B4-BE49-F238E27FC236}">
                <a16:creationId xmlns:a16="http://schemas.microsoft.com/office/drawing/2014/main" id="{76F9B5C8-2F9A-4677-9519-1E294F106FF2}"/>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C0D0909E-0A6D-4025-8331-1B19BE80622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0F32A89E-35D6-46E6-AD63-8060E59B9F28}"/>
              </a:ext>
            </a:extLst>
          </p:cNvPr>
          <p:cNvSpPr>
            <a:spLocks noGrp="1"/>
          </p:cNvSpPr>
          <p:nvPr>
            <p:ph type="sldNum" sz="quarter" idx="12"/>
          </p:nvPr>
        </p:nvSpPr>
        <p:spPr/>
        <p:txBody>
          <a:bodyPr/>
          <a:lstStyle/>
          <a:p>
            <a:fld id="{84AD9DD3-CAE0-4EB1-A102-8F9EDDC8C851}" type="slidenum">
              <a:rPr lang="en-CH" smtClean="0"/>
              <a:t>4</a:t>
            </a:fld>
            <a:endParaRPr lang="en-CH"/>
          </a:p>
        </p:txBody>
      </p:sp>
      <p:pic>
        <p:nvPicPr>
          <p:cNvPr id="12" name="Image 11">
            <a:extLst>
              <a:ext uri="{FF2B5EF4-FFF2-40B4-BE49-F238E27FC236}">
                <a16:creationId xmlns:a16="http://schemas.microsoft.com/office/drawing/2014/main" id="{593C46D9-6E09-4D28-9C06-1C70BBB12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62983" y="2441265"/>
            <a:ext cx="3050040" cy="1477363"/>
          </a:xfrm>
          <a:prstGeom prst="rect">
            <a:avLst/>
          </a:prstGeom>
        </p:spPr>
      </p:pic>
      <p:sp>
        <p:nvSpPr>
          <p:cNvPr id="17" name="Organigramme : Connecteur 16">
            <a:extLst>
              <a:ext uri="{FF2B5EF4-FFF2-40B4-BE49-F238E27FC236}">
                <a16:creationId xmlns:a16="http://schemas.microsoft.com/office/drawing/2014/main" id="{AE4A0847-3E57-4700-8B18-CEB583684CDA}"/>
              </a:ext>
            </a:extLst>
          </p:cNvPr>
          <p:cNvSpPr/>
          <p:nvPr/>
        </p:nvSpPr>
        <p:spPr bwMode="auto">
          <a:xfrm>
            <a:off x="8585510" y="2993115"/>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8943B16-D19D-40A0-B7A9-FF433487C753}"/>
              </a:ext>
            </a:extLst>
          </p:cNvPr>
          <p:cNvSpPr/>
          <p:nvPr/>
        </p:nvSpPr>
        <p:spPr bwMode="auto">
          <a:xfrm>
            <a:off x="5136139" y="2222900"/>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 name="Rectangle 19">
            <a:extLst>
              <a:ext uri="{FF2B5EF4-FFF2-40B4-BE49-F238E27FC236}">
                <a16:creationId xmlns:a16="http://schemas.microsoft.com/office/drawing/2014/main" id="{D524F6C7-7A94-4F40-A0E8-34D03E4B6E8F}"/>
              </a:ext>
            </a:extLst>
          </p:cNvPr>
          <p:cNvSpPr/>
          <p:nvPr/>
        </p:nvSpPr>
        <p:spPr bwMode="auto">
          <a:xfrm>
            <a:off x="5136140" y="1164727"/>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21" name="Connecteur droit avec flèche 20">
            <a:extLst>
              <a:ext uri="{FF2B5EF4-FFF2-40B4-BE49-F238E27FC236}">
                <a16:creationId xmlns:a16="http://schemas.microsoft.com/office/drawing/2014/main" id="{3AF5F4C2-342C-4322-A90D-8487034E8689}"/>
              </a:ext>
            </a:extLst>
          </p:cNvPr>
          <p:cNvCxnSpPr>
            <a:cxnSpLocks/>
          </p:cNvCxnSpPr>
          <p:nvPr/>
        </p:nvCxnSpPr>
        <p:spPr bwMode="auto">
          <a:xfrm>
            <a:off x="5132154" y="1754586"/>
            <a:ext cx="6818400" cy="0"/>
          </a:xfrm>
          <a:prstGeom prst="straightConnector1">
            <a:avLst/>
          </a:prstGeom>
          <a:ln>
            <a:solidFill>
              <a:schemeClr val="accent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2A01DEF4-3CAE-4016-AC63-3D9B846DF95D}"/>
              </a:ext>
            </a:extLst>
          </p:cNvPr>
          <p:cNvSpPr txBox="1"/>
          <p:nvPr/>
        </p:nvSpPr>
        <p:spPr bwMode="auto">
          <a:xfrm>
            <a:off x="8790466" y="1383163"/>
            <a:ext cx="570990" cy="276999"/>
          </a:xfrm>
          <a:prstGeom prst="rect">
            <a:avLst/>
          </a:prstGeom>
          <a:noFill/>
        </p:spPr>
        <p:txBody>
          <a:bodyPr wrap="none" rtlCol="0">
            <a:spAutoFit/>
          </a:bodyPr>
          <a:lstStyle/>
          <a:p>
            <a:pPr>
              <a:defRPr/>
            </a:pPr>
            <a:r>
              <a:rPr lang="fr-FR" sz="1200" dirty="0"/>
              <a:t>milieu</a:t>
            </a:r>
            <a:endParaRPr lang="en-US" sz="1200" dirty="0"/>
          </a:p>
        </p:txBody>
      </p:sp>
      <p:cxnSp>
        <p:nvCxnSpPr>
          <p:cNvPr id="24" name="Connecteur droit avec flèche 23">
            <a:extLst>
              <a:ext uri="{FF2B5EF4-FFF2-40B4-BE49-F238E27FC236}">
                <a16:creationId xmlns:a16="http://schemas.microsoft.com/office/drawing/2014/main" id="{D76C49BB-75C0-4F83-A4C2-ACFB8932B09E}"/>
              </a:ext>
            </a:extLst>
          </p:cNvPr>
          <p:cNvCxnSpPr>
            <a:cxnSpLocks/>
            <a:stCxn id="22" idx="2"/>
          </p:cNvCxnSpPr>
          <p:nvPr/>
        </p:nvCxnSpPr>
        <p:spPr bwMode="auto">
          <a:xfrm flipH="1">
            <a:off x="8577941" y="1660162"/>
            <a:ext cx="498020" cy="1111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D8497EB0-B5AD-4945-9080-6604F9A1E663}"/>
              </a:ext>
            </a:extLst>
          </p:cNvPr>
          <p:cNvCxnSpPr>
            <a:cxnSpLocks/>
          </p:cNvCxnSpPr>
          <p:nvPr/>
        </p:nvCxnSpPr>
        <p:spPr bwMode="auto">
          <a:xfrm>
            <a:off x="8607535" y="1171515"/>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6125D0D1-E75D-4AAD-A597-7912FF64D4E5}"/>
              </a:ext>
            </a:extLst>
          </p:cNvPr>
          <p:cNvSpPr txBox="1"/>
          <p:nvPr/>
        </p:nvSpPr>
        <p:spPr>
          <a:xfrm>
            <a:off x="5400000" y="4468771"/>
            <a:ext cx="6654129" cy="369332"/>
          </a:xfrm>
          <a:prstGeom prst="rect">
            <a:avLst/>
          </a:prstGeom>
          <a:noFill/>
        </p:spPr>
        <p:txBody>
          <a:bodyPr wrap="none" rtlCol="0">
            <a:spAutoFit/>
          </a:bodyPr>
          <a:lstStyle/>
          <a:p>
            <a:pPr algn="just"/>
            <a:r>
              <a:rPr lang="fr-FR" dirty="0"/>
              <a:t>A z</a:t>
            </a:r>
            <a:r>
              <a:rPr lang="fr-FR" baseline="-25000" dirty="0"/>
              <a:t>0</a:t>
            </a:r>
            <a:r>
              <a:rPr lang="fr-FR" dirty="0"/>
              <a:t> &lt; z</a:t>
            </a:r>
            <a:r>
              <a:rPr lang="fr-FR" baseline="-25000" dirty="0"/>
              <a:t>1</a:t>
            </a:r>
            <a:r>
              <a:rPr lang="fr-FR" dirty="0"/>
              <a:t> : le paquet n’interagit plus avec le champ électrique maximal</a:t>
            </a:r>
          </a:p>
        </p:txBody>
      </p:sp>
      <p:sp>
        <p:nvSpPr>
          <p:cNvPr id="23" name="ZoneTexte 22">
            <a:extLst>
              <a:ext uri="{FF2B5EF4-FFF2-40B4-BE49-F238E27FC236}">
                <a16:creationId xmlns:a16="http://schemas.microsoft.com/office/drawing/2014/main" id="{7C5E3CA5-3AB5-4B7E-8B39-DD32DFA01A67}"/>
              </a:ext>
            </a:extLst>
          </p:cNvPr>
          <p:cNvSpPr txBox="1"/>
          <p:nvPr/>
        </p:nvSpPr>
        <p:spPr>
          <a:xfrm>
            <a:off x="11669804" y="1378302"/>
            <a:ext cx="276038" cy="369332"/>
          </a:xfrm>
          <a:prstGeom prst="rect">
            <a:avLst/>
          </a:prstGeom>
          <a:noFill/>
        </p:spPr>
        <p:txBody>
          <a:bodyPr wrap="none" rtlCol="0">
            <a:spAutoFit/>
          </a:bodyPr>
          <a:lstStyle/>
          <a:p>
            <a:r>
              <a:rPr lang="fr-FR" dirty="0"/>
              <a:t>z</a:t>
            </a:r>
          </a:p>
        </p:txBody>
      </p:sp>
      <p:sp>
        <p:nvSpPr>
          <p:cNvPr id="26" name="ZoneTexte 25">
            <a:extLst>
              <a:ext uri="{FF2B5EF4-FFF2-40B4-BE49-F238E27FC236}">
                <a16:creationId xmlns:a16="http://schemas.microsoft.com/office/drawing/2014/main" id="{65CF1C18-997D-4B0C-A6AD-B4071A1E9565}"/>
              </a:ext>
            </a:extLst>
          </p:cNvPr>
          <p:cNvSpPr txBox="1"/>
          <p:nvPr/>
        </p:nvSpPr>
        <p:spPr bwMode="auto">
          <a:xfrm>
            <a:off x="384177" y="1262734"/>
            <a:ext cx="4309322" cy="1200329"/>
          </a:xfrm>
          <a:prstGeom prst="rect">
            <a:avLst/>
          </a:prstGeom>
          <a:noFill/>
          <a:ln w="28575">
            <a:solidFill>
              <a:schemeClr val="accent1"/>
            </a:solidFill>
          </a:ln>
        </p:spPr>
        <p:txBody>
          <a:bodyPr wrap="square" rtlCol="0">
            <a:spAutoFit/>
          </a:bodyPr>
          <a:lstStyle/>
          <a:p>
            <a:pPr algn="just"/>
            <a:r>
              <a:rPr lang="fr-FR" dirty="0"/>
              <a:t>Si le guide n’est pas adapté, l’impulsion </a:t>
            </a:r>
            <a:r>
              <a:rPr lang="fr-FR" dirty="0" err="1"/>
              <a:t>THz</a:t>
            </a:r>
            <a:r>
              <a:rPr lang="fr-FR" dirty="0"/>
              <a:t> et l’électron à accélérer se désynchronisent du fait de la différence entre la vitesse de phase de l’onde et la vitesse de l’électron</a:t>
            </a:r>
            <a:endParaRPr lang="en-US" sz="1800" dirty="0"/>
          </a:p>
        </p:txBody>
      </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A414B955-4655-4968-9297-687C513E9B06}"/>
                  </a:ext>
                </a:extLst>
              </p:cNvPr>
              <p:cNvSpPr txBox="1"/>
              <p:nvPr/>
            </p:nvSpPr>
            <p:spPr>
              <a:xfrm>
                <a:off x="154542" y="3838686"/>
                <a:ext cx="4760278" cy="1607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r>
                                <a:rPr lang="fr-FR" i="1">
                                  <a:latin typeface="Cambria Math" panose="02040503050406030204" pitchFamily="18" charset="0"/>
                                </a:rPr>
                                <m:t>𝑐</m:t>
                              </m:r>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i="1">
                                  <a:latin typeface="Cambria Math" panose="02040503050406030204" pitchFamily="18" charset="0"/>
                                </a:rPr>
                                <m:t>𝑐</m:t>
                              </m:r>
                              <m:r>
                                <a:rPr lang="fr-FR" i="1">
                                  <a:latin typeface="Cambria Math" panose="02040503050406030204" pitchFamily="18" charset="0"/>
                                </a:rPr>
                                <m:t>&lt;</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27" name="ZoneTexte 26">
                <a:extLst>
                  <a:ext uri="{FF2B5EF4-FFF2-40B4-BE49-F238E27FC236}">
                    <a16:creationId xmlns:a16="http://schemas.microsoft.com/office/drawing/2014/main" id="{A414B955-4655-4968-9297-687C513E9B06}"/>
                  </a:ext>
                </a:extLst>
              </p:cNvPr>
              <p:cNvSpPr txBox="1">
                <a:spLocks noRot="1" noChangeAspect="1" noMove="1" noResize="1" noEditPoints="1" noAdjustHandles="1" noChangeArrowheads="1" noChangeShapeType="1" noTextEdit="1"/>
              </p:cNvSpPr>
              <p:nvPr/>
            </p:nvSpPr>
            <p:spPr>
              <a:xfrm>
                <a:off x="154542" y="3838686"/>
                <a:ext cx="4760278" cy="1607812"/>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61004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06368-0704-455E-9818-6496D112FA58}"/>
              </a:ext>
            </a:extLst>
          </p:cNvPr>
          <p:cNvSpPr>
            <a:spLocks noGrp="1"/>
          </p:cNvSpPr>
          <p:nvPr>
            <p:ph type="title"/>
          </p:nvPr>
        </p:nvSpPr>
        <p:spPr/>
        <p:txBody>
          <a:bodyPr/>
          <a:lstStyle/>
          <a:p>
            <a:r>
              <a:rPr lang="fr-FR" dirty="0"/>
              <a:t>Interaction dans un Guide Métallique</a:t>
            </a:r>
          </a:p>
        </p:txBody>
      </p:sp>
      <p:sp>
        <p:nvSpPr>
          <p:cNvPr id="4" name="Espace réservé de la date 3">
            <a:extLst>
              <a:ext uri="{FF2B5EF4-FFF2-40B4-BE49-F238E27FC236}">
                <a16:creationId xmlns:a16="http://schemas.microsoft.com/office/drawing/2014/main" id="{76F9B5C8-2F9A-4677-9519-1E294F106FF2}"/>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C0D0909E-0A6D-4025-8331-1B19BE80622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0F32A89E-35D6-46E6-AD63-8060E59B9F28}"/>
              </a:ext>
            </a:extLst>
          </p:cNvPr>
          <p:cNvSpPr>
            <a:spLocks noGrp="1"/>
          </p:cNvSpPr>
          <p:nvPr>
            <p:ph type="sldNum" sz="quarter" idx="12"/>
          </p:nvPr>
        </p:nvSpPr>
        <p:spPr/>
        <p:txBody>
          <a:bodyPr/>
          <a:lstStyle/>
          <a:p>
            <a:fld id="{84AD9DD3-CAE0-4EB1-A102-8F9EDDC8C851}" type="slidenum">
              <a:rPr lang="en-CH" smtClean="0"/>
              <a:t>5</a:t>
            </a:fld>
            <a:endParaRPr lang="en-CH"/>
          </a:p>
        </p:txBody>
      </p:sp>
      <p:pic>
        <p:nvPicPr>
          <p:cNvPr id="13" name="Image 12">
            <a:extLst>
              <a:ext uri="{FF2B5EF4-FFF2-40B4-BE49-F238E27FC236}">
                <a16:creationId xmlns:a16="http://schemas.microsoft.com/office/drawing/2014/main" id="{92144C07-0E45-4D6F-B700-512C61CE7048}"/>
              </a:ext>
            </a:extLst>
          </p:cNvPr>
          <p:cNvPicPr>
            <a:picLocks noChangeAspect="1"/>
          </p:cNvPicPr>
          <p:nvPr/>
        </p:nvPicPr>
        <p:blipFill rotWithShape="1">
          <a:blip r:embed="rId2">
            <a:extLst>
              <a:ext uri="{28A0092B-C50C-407E-A947-70E740481C1C}">
                <a14:useLocalDpi xmlns:a14="http://schemas.microsoft.com/office/drawing/2010/main" val="0"/>
              </a:ext>
            </a:extLst>
          </a:blip>
          <a:srcRect l="1" r="4841"/>
          <a:stretch/>
        </p:blipFill>
        <p:spPr bwMode="auto">
          <a:xfrm>
            <a:off x="9052160" y="2438013"/>
            <a:ext cx="2902377" cy="1477363"/>
          </a:xfrm>
          <a:prstGeom prst="rect">
            <a:avLst/>
          </a:prstGeom>
        </p:spPr>
      </p:pic>
      <p:sp>
        <p:nvSpPr>
          <p:cNvPr id="18" name="Organigramme : Connecteur 17">
            <a:extLst>
              <a:ext uri="{FF2B5EF4-FFF2-40B4-BE49-F238E27FC236}">
                <a16:creationId xmlns:a16="http://schemas.microsoft.com/office/drawing/2014/main" id="{B4265B14-4297-4C5F-BBEE-1C26A99CC4A6}"/>
              </a:ext>
            </a:extLst>
          </p:cNvPr>
          <p:cNvSpPr/>
          <p:nvPr/>
        </p:nvSpPr>
        <p:spPr bwMode="auto">
          <a:xfrm>
            <a:off x="11902419" y="3131694"/>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8943B16-D19D-40A0-B7A9-FF433487C753}"/>
              </a:ext>
            </a:extLst>
          </p:cNvPr>
          <p:cNvSpPr/>
          <p:nvPr/>
        </p:nvSpPr>
        <p:spPr bwMode="auto">
          <a:xfrm>
            <a:off x="5136139" y="2222900"/>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 name="Rectangle 19">
            <a:extLst>
              <a:ext uri="{FF2B5EF4-FFF2-40B4-BE49-F238E27FC236}">
                <a16:creationId xmlns:a16="http://schemas.microsoft.com/office/drawing/2014/main" id="{D524F6C7-7A94-4F40-A0E8-34D03E4B6E8F}"/>
              </a:ext>
            </a:extLst>
          </p:cNvPr>
          <p:cNvSpPr/>
          <p:nvPr/>
        </p:nvSpPr>
        <p:spPr bwMode="auto">
          <a:xfrm>
            <a:off x="5136140" y="1164727"/>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21" name="Connecteur droit avec flèche 20">
            <a:extLst>
              <a:ext uri="{FF2B5EF4-FFF2-40B4-BE49-F238E27FC236}">
                <a16:creationId xmlns:a16="http://schemas.microsoft.com/office/drawing/2014/main" id="{3AF5F4C2-342C-4322-A90D-8487034E8689}"/>
              </a:ext>
            </a:extLst>
          </p:cNvPr>
          <p:cNvCxnSpPr>
            <a:cxnSpLocks/>
          </p:cNvCxnSpPr>
          <p:nvPr/>
        </p:nvCxnSpPr>
        <p:spPr bwMode="auto">
          <a:xfrm>
            <a:off x="5132154" y="1754586"/>
            <a:ext cx="6818400" cy="0"/>
          </a:xfrm>
          <a:prstGeom prst="straightConnector1">
            <a:avLst/>
          </a:prstGeom>
          <a:ln>
            <a:solidFill>
              <a:schemeClr val="accent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056A050B-FB33-4AFE-9CE2-68A2617AA39F}"/>
              </a:ext>
            </a:extLst>
          </p:cNvPr>
          <p:cNvSpPr txBox="1"/>
          <p:nvPr/>
        </p:nvSpPr>
        <p:spPr bwMode="auto">
          <a:xfrm>
            <a:off x="10910035" y="1823674"/>
            <a:ext cx="543739" cy="276999"/>
          </a:xfrm>
          <a:prstGeom prst="rect">
            <a:avLst/>
          </a:prstGeom>
          <a:noFill/>
        </p:spPr>
        <p:txBody>
          <a:bodyPr wrap="none" rtlCol="0">
            <a:spAutoFit/>
          </a:bodyPr>
          <a:lstStyle/>
          <a:p>
            <a:pPr>
              <a:defRPr/>
            </a:pPr>
            <a:r>
              <a:rPr lang="fr-FR" sz="1200" dirty="0"/>
              <a:t>sortie</a:t>
            </a:r>
            <a:endParaRPr lang="en-US" sz="1200" dirty="0"/>
          </a:p>
        </p:txBody>
      </p:sp>
      <p:cxnSp>
        <p:nvCxnSpPr>
          <p:cNvPr id="25" name="Connecteur droit avec flèche 24">
            <a:extLst>
              <a:ext uri="{FF2B5EF4-FFF2-40B4-BE49-F238E27FC236}">
                <a16:creationId xmlns:a16="http://schemas.microsoft.com/office/drawing/2014/main" id="{67DE6221-07D9-40E5-B304-D7B9E56FF21C}"/>
              </a:ext>
            </a:extLst>
          </p:cNvPr>
          <p:cNvCxnSpPr>
            <a:cxnSpLocks/>
            <a:stCxn id="23" idx="3"/>
          </p:cNvCxnSpPr>
          <p:nvPr/>
        </p:nvCxnSpPr>
        <p:spPr bwMode="auto">
          <a:xfrm flipV="1">
            <a:off x="11453774" y="1815824"/>
            <a:ext cx="493403" cy="146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05357122-9986-4911-90AF-1DD65B922AD8}"/>
              </a:ext>
            </a:extLst>
          </p:cNvPr>
          <p:cNvSpPr txBox="1"/>
          <p:nvPr/>
        </p:nvSpPr>
        <p:spPr>
          <a:xfrm>
            <a:off x="5400000" y="4468771"/>
            <a:ext cx="6481303" cy="646331"/>
          </a:xfrm>
          <a:prstGeom prst="rect">
            <a:avLst/>
          </a:prstGeom>
          <a:noFill/>
        </p:spPr>
        <p:txBody>
          <a:bodyPr wrap="square" rtlCol="0">
            <a:spAutoFit/>
          </a:bodyPr>
          <a:lstStyle/>
          <a:p>
            <a:pPr algn="just"/>
            <a:r>
              <a:rPr lang="fr-FR" dirty="0"/>
              <a:t>A z</a:t>
            </a:r>
            <a:r>
              <a:rPr lang="fr-FR" baseline="-25000" dirty="0"/>
              <a:t>1</a:t>
            </a:r>
            <a:r>
              <a:rPr lang="fr-FR" dirty="0"/>
              <a:t> &lt; z</a:t>
            </a:r>
            <a:r>
              <a:rPr lang="fr-FR" baseline="-25000" dirty="0"/>
              <a:t>2</a:t>
            </a:r>
            <a:r>
              <a:rPr lang="fr-FR" dirty="0"/>
              <a:t> : l’électron peut quitter l’impulsion </a:t>
            </a:r>
            <a:r>
              <a:rPr lang="fr-FR" dirty="0" err="1"/>
              <a:t>THz</a:t>
            </a:r>
            <a:r>
              <a:rPr lang="fr-FR" dirty="0"/>
              <a:t> avant la sortie de la section accélératrice si la vitesse de groupe de l’onde est trop petite</a:t>
            </a:r>
          </a:p>
        </p:txBody>
      </p:sp>
      <p:sp>
        <p:nvSpPr>
          <p:cNvPr id="22" name="ZoneTexte 21">
            <a:extLst>
              <a:ext uri="{FF2B5EF4-FFF2-40B4-BE49-F238E27FC236}">
                <a16:creationId xmlns:a16="http://schemas.microsoft.com/office/drawing/2014/main" id="{656E5995-5D97-47C4-A518-DB16BB1FF1DD}"/>
              </a:ext>
            </a:extLst>
          </p:cNvPr>
          <p:cNvSpPr txBox="1"/>
          <p:nvPr/>
        </p:nvSpPr>
        <p:spPr>
          <a:xfrm>
            <a:off x="11669804" y="1378302"/>
            <a:ext cx="276038" cy="369332"/>
          </a:xfrm>
          <a:prstGeom prst="rect">
            <a:avLst/>
          </a:prstGeom>
          <a:noFill/>
        </p:spPr>
        <p:txBody>
          <a:bodyPr wrap="none" rtlCol="0">
            <a:spAutoFit/>
          </a:bodyPr>
          <a:lstStyle/>
          <a:p>
            <a:r>
              <a:rPr lang="fr-FR" dirty="0"/>
              <a:t>z</a:t>
            </a:r>
          </a:p>
        </p:txBody>
      </p:sp>
      <p:sp>
        <p:nvSpPr>
          <p:cNvPr id="24" name="ZoneTexte 23">
            <a:extLst>
              <a:ext uri="{FF2B5EF4-FFF2-40B4-BE49-F238E27FC236}">
                <a16:creationId xmlns:a16="http://schemas.microsoft.com/office/drawing/2014/main" id="{507DF20B-469E-4CEF-A3BD-AFF38997CE3D}"/>
              </a:ext>
            </a:extLst>
          </p:cNvPr>
          <p:cNvSpPr txBox="1"/>
          <p:nvPr/>
        </p:nvSpPr>
        <p:spPr bwMode="auto">
          <a:xfrm>
            <a:off x="384177" y="1262734"/>
            <a:ext cx="4309322" cy="1200329"/>
          </a:xfrm>
          <a:prstGeom prst="rect">
            <a:avLst/>
          </a:prstGeom>
          <a:noFill/>
          <a:ln w="28575">
            <a:solidFill>
              <a:schemeClr val="accent1"/>
            </a:solidFill>
          </a:ln>
        </p:spPr>
        <p:txBody>
          <a:bodyPr wrap="square" rtlCol="0">
            <a:spAutoFit/>
          </a:bodyPr>
          <a:lstStyle/>
          <a:p>
            <a:pPr algn="just"/>
            <a:r>
              <a:rPr lang="fr-FR" dirty="0"/>
              <a:t>Si le guide n’est pas adapté, l’impulsion </a:t>
            </a:r>
            <a:r>
              <a:rPr lang="fr-FR" dirty="0" err="1"/>
              <a:t>THz</a:t>
            </a:r>
            <a:r>
              <a:rPr lang="fr-FR" dirty="0"/>
              <a:t> et l’électron à accélérer se désynchronisent du fait de la différence entre la vitesse de phase de l’onde et la vitesse de l’électron</a:t>
            </a:r>
            <a:endParaRPr lang="en-US" sz="1800" dirty="0"/>
          </a:p>
        </p:txBody>
      </p: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6A2F55BA-D0A2-4016-ACA0-267902D089D5}"/>
                  </a:ext>
                </a:extLst>
              </p:cNvPr>
              <p:cNvSpPr txBox="1"/>
              <p:nvPr/>
            </p:nvSpPr>
            <p:spPr>
              <a:xfrm>
                <a:off x="154542" y="3838686"/>
                <a:ext cx="4760278" cy="16078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r>
                                <a:rPr lang="fr-FR" i="1">
                                  <a:latin typeface="Cambria Math" panose="02040503050406030204" pitchFamily="18" charset="0"/>
                                </a:rPr>
                                <m:t>𝑐</m:t>
                              </m:r>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i="1">
                                  <a:latin typeface="Cambria Math" panose="02040503050406030204" pitchFamily="18" charset="0"/>
                                </a:rPr>
                                <m:t>𝑐</m:t>
                              </m:r>
                              <m:r>
                                <a:rPr lang="fr-FR" i="1">
                                  <a:latin typeface="Cambria Math" panose="02040503050406030204" pitchFamily="18" charset="0"/>
                                </a:rPr>
                                <m:t>&lt;</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26" name="ZoneTexte 25">
                <a:extLst>
                  <a:ext uri="{FF2B5EF4-FFF2-40B4-BE49-F238E27FC236}">
                    <a16:creationId xmlns:a16="http://schemas.microsoft.com/office/drawing/2014/main" id="{6A2F55BA-D0A2-4016-ACA0-267902D089D5}"/>
                  </a:ext>
                </a:extLst>
              </p:cNvPr>
              <p:cNvSpPr txBox="1">
                <a:spLocks noRot="1" noChangeAspect="1" noMove="1" noResize="1" noEditPoints="1" noAdjustHandles="1" noChangeArrowheads="1" noChangeShapeType="1" noTextEdit="1"/>
              </p:cNvSpPr>
              <p:nvPr/>
            </p:nvSpPr>
            <p:spPr>
              <a:xfrm>
                <a:off x="154542" y="3838686"/>
                <a:ext cx="4760278" cy="1607812"/>
              </a:xfrm>
              <a:prstGeom prst="rect">
                <a:avLst/>
              </a:prstGeom>
              <a:blipFill>
                <a:blip r:embed="rId3"/>
                <a:stretch>
                  <a:fillRect/>
                </a:stretch>
              </a:blipFill>
            </p:spPr>
            <p:txBody>
              <a:bodyPr/>
              <a:lstStyle/>
              <a:p>
                <a:r>
                  <a:rPr lang="fr-FR">
                    <a:noFill/>
                  </a:rPr>
                  <a:t> </a:t>
                </a:r>
              </a:p>
            </p:txBody>
          </p:sp>
        </mc:Fallback>
      </mc:AlternateContent>
      <p:cxnSp>
        <p:nvCxnSpPr>
          <p:cNvPr id="28" name="Connecteur droit 27">
            <a:extLst>
              <a:ext uri="{FF2B5EF4-FFF2-40B4-BE49-F238E27FC236}">
                <a16:creationId xmlns:a16="http://schemas.microsoft.com/office/drawing/2014/main" id="{F363159C-E3B8-4FC6-98A6-924408BD34AF}"/>
              </a:ext>
            </a:extLst>
          </p:cNvPr>
          <p:cNvCxnSpPr>
            <a:cxnSpLocks/>
          </p:cNvCxnSpPr>
          <p:nvPr/>
        </p:nvCxnSpPr>
        <p:spPr bwMode="auto">
          <a:xfrm>
            <a:off x="11950858" y="1171515"/>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5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B8FE5-AA7A-482B-AABE-DB049AAEF282}"/>
              </a:ext>
            </a:extLst>
          </p:cNvPr>
          <p:cNvSpPr>
            <a:spLocks noGrp="1"/>
          </p:cNvSpPr>
          <p:nvPr>
            <p:ph type="title"/>
          </p:nvPr>
        </p:nvSpPr>
        <p:spPr/>
        <p:txBody>
          <a:bodyPr/>
          <a:lstStyle/>
          <a:p>
            <a:r>
              <a:rPr lang="fr-FR" dirty="0"/>
              <a:t>Interaction dans un Guide Diélectrique</a:t>
            </a:r>
          </a:p>
        </p:txBody>
      </p:sp>
      <p:sp>
        <p:nvSpPr>
          <p:cNvPr id="4" name="Espace réservé de la date 3">
            <a:extLst>
              <a:ext uri="{FF2B5EF4-FFF2-40B4-BE49-F238E27FC236}">
                <a16:creationId xmlns:a16="http://schemas.microsoft.com/office/drawing/2014/main" id="{6FD4639D-BC33-4639-83FD-AF96FC1BEC24}"/>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FBFD6AE1-FDD9-4E69-9A05-64ACC171082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6CAA4A8F-2EDE-4E82-90BF-A7A50B7F6B41}"/>
              </a:ext>
            </a:extLst>
          </p:cNvPr>
          <p:cNvSpPr>
            <a:spLocks noGrp="1"/>
          </p:cNvSpPr>
          <p:nvPr>
            <p:ph type="sldNum" sz="quarter" idx="12"/>
          </p:nvPr>
        </p:nvSpPr>
        <p:spPr/>
        <p:txBody>
          <a:bodyPr/>
          <a:lstStyle/>
          <a:p>
            <a:fld id="{84AD9DD3-CAE0-4EB1-A102-8F9EDDC8C851}" type="slidenum">
              <a:rPr lang="en-CH" smtClean="0"/>
              <a:t>6</a:t>
            </a:fld>
            <a:endParaRPr lang="en-CH"/>
          </a:p>
        </p:txBody>
      </p:sp>
      <p:pic>
        <p:nvPicPr>
          <p:cNvPr id="7" name="Picture 17">
            <a:extLst>
              <a:ext uri="{FF2B5EF4-FFF2-40B4-BE49-F238E27FC236}">
                <a16:creationId xmlns:a16="http://schemas.microsoft.com/office/drawing/2014/main" id="{CF8AA425-2E36-4EAC-B57A-5D9276CDC606}"/>
              </a:ext>
            </a:extLst>
          </p:cNvPr>
          <p:cNvPicPr>
            <a:picLocks noChangeAspect="1"/>
          </p:cNvPicPr>
          <p:nvPr/>
        </p:nvPicPr>
        <p:blipFill rotWithShape="1">
          <a:blip r:embed="rId2"/>
          <a:srcRect l="6530" t="9428" r="11933" b="2415"/>
          <a:stretch/>
        </p:blipFill>
        <p:spPr bwMode="auto">
          <a:xfrm>
            <a:off x="266035" y="3332851"/>
            <a:ext cx="4573185" cy="2966750"/>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010235C-FA0B-459E-90E3-6E89B0109FF9}"/>
                  </a:ext>
                </a:extLst>
              </p:cNvPr>
              <p:cNvSpPr txBox="1"/>
              <p:nvPr/>
            </p:nvSpPr>
            <p:spPr bwMode="auto">
              <a:xfrm>
                <a:off x="379641" y="1129579"/>
                <a:ext cx="11484000" cy="394019"/>
              </a:xfrm>
              <a:prstGeom prst="rect">
                <a:avLst/>
              </a:prstGeom>
              <a:noFill/>
              <a:ln w="28575">
                <a:solidFill>
                  <a:schemeClr val="accent1"/>
                </a:solidFill>
              </a:ln>
            </p:spPr>
            <p:txBody>
              <a:bodyPr wrap="square" rtlCol="0">
                <a:spAutoFit/>
              </a:bodyPr>
              <a:lstStyle/>
              <a:p>
                <a:pPr algn="just"/>
                <a:r>
                  <a:rPr lang="fr-FR" dirty="0"/>
                  <a:t>Le guide doit être conçu de sorte que </a:t>
                </a:r>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𝑒</m:t>
                        </m:r>
                      </m:sub>
                    </m:sSub>
                  </m:oMath>
                </a14:m>
                <a:r>
                  <a:rPr lang="fr-FR" dirty="0"/>
                  <a:t>. Le corps du guide est partiellement rempli d’une couche de diélectrique</a:t>
                </a:r>
                <a:endParaRPr lang="en-US" dirty="0"/>
              </a:p>
            </p:txBody>
          </p:sp>
        </mc:Choice>
        <mc:Fallback xmlns="">
          <p:sp>
            <p:nvSpPr>
              <p:cNvPr id="8" name="ZoneTexte 7">
                <a:extLst>
                  <a:ext uri="{FF2B5EF4-FFF2-40B4-BE49-F238E27FC236}">
                    <a16:creationId xmlns:a16="http://schemas.microsoft.com/office/drawing/2014/main" id="{4010235C-FA0B-459E-90E3-6E89B0109FF9}"/>
                  </a:ext>
                </a:extLst>
              </p:cNvPr>
              <p:cNvSpPr txBox="1">
                <a:spLocks noRot="1" noChangeAspect="1" noMove="1" noResize="1" noEditPoints="1" noAdjustHandles="1" noChangeArrowheads="1" noChangeShapeType="1" noTextEdit="1"/>
              </p:cNvSpPr>
              <p:nvPr/>
            </p:nvSpPr>
            <p:spPr bwMode="auto">
              <a:xfrm>
                <a:off x="379641" y="1129579"/>
                <a:ext cx="11484000" cy="394019"/>
              </a:xfrm>
              <a:prstGeom prst="rect">
                <a:avLst/>
              </a:prstGeom>
              <a:blipFill>
                <a:blip r:embed="rId3"/>
                <a:stretch>
                  <a:fillRect l="-318" t="-2857" b="-12857"/>
                </a:stretch>
              </a:blipFill>
              <a:ln w="28575">
                <a:solidFill>
                  <a:schemeClr val="accent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756A41B7-F33C-4F3A-8149-C4CB27FEFB8C}"/>
                  </a:ext>
                </a:extLst>
              </p:cNvPr>
              <p:cNvSpPr txBox="1"/>
              <p:nvPr/>
            </p:nvSpPr>
            <p:spPr>
              <a:xfrm>
                <a:off x="10805921" y="1841577"/>
                <a:ext cx="1292020" cy="537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𝑐</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𝑚𝑛</m:t>
                              </m:r>
                            </m:sub>
                          </m:sSub>
                          <m:r>
                            <a:rPr lang="fr-FR" b="0" i="1" smtClean="0">
                              <a:latin typeface="Cambria Math" panose="02040503050406030204" pitchFamily="18" charset="0"/>
                            </a:rPr>
                            <m:t> </m:t>
                          </m:r>
                          <m:r>
                            <a:rPr lang="fr-FR" b="0" i="1" smtClean="0">
                              <a:latin typeface="Cambria Math" panose="02040503050406030204" pitchFamily="18" charset="0"/>
                            </a:rPr>
                            <m:t>𝑐</m:t>
                          </m:r>
                        </m:num>
                        <m:den>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𝑎</m:t>
                          </m:r>
                          <m:rad>
                            <m:radPr>
                              <m:degHide m:val="on"/>
                              <m:ctrlPr>
                                <a:rPr lang="fr-FR" b="0" i="1" smtClean="0">
                                  <a:latin typeface="Cambria Math" panose="02040503050406030204" pitchFamily="18" charset="0"/>
                                  <a:ea typeface="Cambria Math" panose="02040503050406030204" pitchFamily="18" charset="0"/>
                                </a:rPr>
                              </m:ctrlPr>
                            </m:radPr>
                            <m:deg/>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𝜀</m:t>
                                  </m:r>
                                </m:e>
                                <m:sub>
                                  <m:r>
                                    <a:rPr lang="fr-FR" b="0" i="1" smtClean="0">
                                      <a:latin typeface="Cambria Math" panose="02040503050406030204" pitchFamily="18" charset="0"/>
                                      <a:ea typeface="Cambria Math" panose="02040503050406030204" pitchFamily="18" charset="0"/>
                                    </a:rPr>
                                    <m:t>𝑟</m:t>
                                  </m:r>
                                </m:sub>
                              </m:sSub>
                            </m:e>
                          </m:rad>
                        </m:den>
                      </m:f>
                    </m:oMath>
                  </m:oMathPara>
                </a14:m>
                <a:endParaRPr lang="fr-FR" dirty="0"/>
              </a:p>
            </p:txBody>
          </p:sp>
        </mc:Choice>
        <mc:Fallback xmlns="">
          <p:sp>
            <p:nvSpPr>
              <p:cNvPr id="12" name="ZoneTexte 11">
                <a:extLst>
                  <a:ext uri="{FF2B5EF4-FFF2-40B4-BE49-F238E27FC236}">
                    <a16:creationId xmlns:a16="http://schemas.microsoft.com/office/drawing/2014/main" id="{756A41B7-F33C-4F3A-8149-C4CB27FEFB8C}"/>
                  </a:ext>
                </a:extLst>
              </p:cNvPr>
              <p:cNvSpPr txBox="1">
                <a:spLocks noRot="1" noChangeAspect="1" noMove="1" noResize="1" noEditPoints="1" noAdjustHandles="1" noChangeArrowheads="1" noChangeShapeType="1" noTextEdit="1"/>
              </p:cNvSpPr>
              <p:nvPr/>
            </p:nvSpPr>
            <p:spPr>
              <a:xfrm>
                <a:off x="10805921" y="1841577"/>
                <a:ext cx="1292020" cy="537391"/>
              </a:xfrm>
              <a:prstGeom prst="rect">
                <a:avLst/>
              </a:prstGeom>
              <a:blipFill>
                <a:blip r:embed="rId4"/>
                <a:stretch>
                  <a:fillRect b="-1136"/>
                </a:stretch>
              </a:blipFill>
            </p:spPr>
            <p:txBody>
              <a:bodyPr/>
              <a:lstStyle/>
              <a:p>
                <a:r>
                  <a:rPr lang="fr-FR">
                    <a:noFill/>
                  </a:rPr>
                  <a:t> </a:t>
                </a:r>
              </a:p>
            </p:txBody>
          </p:sp>
        </mc:Fallback>
      </mc:AlternateContent>
      <p:pic>
        <p:nvPicPr>
          <p:cNvPr id="13" name="Image 12">
            <a:extLst>
              <a:ext uri="{FF2B5EF4-FFF2-40B4-BE49-F238E27FC236}">
                <a16:creationId xmlns:a16="http://schemas.microsoft.com/office/drawing/2014/main" id="{EBCE9BF7-C98D-404C-A6EA-0C890950B1FD}"/>
              </a:ext>
            </a:extLst>
          </p:cNvPr>
          <p:cNvPicPr>
            <a:picLocks noChangeAspect="1"/>
          </p:cNvPicPr>
          <p:nvPr/>
        </p:nvPicPr>
        <p:blipFill>
          <a:blip r:embed="rId5" cstate="email">
            <a:extLst>
              <a:ext uri="{28A0092B-C50C-407E-A947-70E740481C1C}">
                <a14:useLocalDpi xmlns:a14="http://schemas.microsoft.com/office/drawing/2010/main"/>
              </a:ext>
            </a:extLst>
          </a:blip>
          <a:stretch/>
        </p:blipFill>
        <p:spPr bwMode="auto">
          <a:xfrm>
            <a:off x="920606" y="1687790"/>
            <a:ext cx="3661333" cy="1369969"/>
          </a:xfrm>
          <a:prstGeom prst="rect">
            <a:avLst/>
          </a:prstGeom>
        </p:spPr>
      </p:pic>
      <p:pic>
        <p:nvPicPr>
          <p:cNvPr id="15" name="Image 14">
            <a:extLst>
              <a:ext uri="{FF2B5EF4-FFF2-40B4-BE49-F238E27FC236}">
                <a16:creationId xmlns:a16="http://schemas.microsoft.com/office/drawing/2014/main" id="{A8FD114E-03A8-4615-ADAD-26E1B7101F5E}"/>
              </a:ext>
            </a:extLst>
          </p:cNvPr>
          <p:cNvPicPr>
            <a:picLocks noChangeAspect="1"/>
          </p:cNvPicPr>
          <p:nvPr/>
        </p:nvPicPr>
        <p:blipFill rotWithShape="1">
          <a:blip r:embed="rId6">
            <a:extLst>
              <a:ext uri="{28A0092B-C50C-407E-A947-70E740481C1C}">
                <a14:useLocalDpi xmlns:a14="http://schemas.microsoft.com/office/drawing/2010/main" val="0"/>
              </a:ext>
            </a:extLst>
          </a:blip>
          <a:srcRect l="15921"/>
          <a:stretch/>
        </p:blipFill>
        <p:spPr bwMode="auto">
          <a:xfrm>
            <a:off x="5020157" y="4604649"/>
            <a:ext cx="2564442" cy="1477363"/>
          </a:xfrm>
          <a:prstGeom prst="rect">
            <a:avLst/>
          </a:prstGeom>
        </p:spPr>
      </p:pic>
      <p:sp>
        <p:nvSpPr>
          <p:cNvPr id="20" name="Organigramme : Connecteur 19">
            <a:extLst>
              <a:ext uri="{FF2B5EF4-FFF2-40B4-BE49-F238E27FC236}">
                <a16:creationId xmlns:a16="http://schemas.microsoft.com/office/drawing/2014/main" id="{6243CAE5-6D55-4E02-B008-708E8F6F8FD1}"/>
              </a:ext>
            </a:extLst>
          </p:cNvPr>
          <p:cNvSpPr/>
          <p:nvPr/>
        </p:nvSpPr>
        <p:spPr bwMode="auto">
          <a:xfrm>
            <a:off x="5092801" y="5225982"/>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7801C16-CDF1-4162-A4BD-48451E7321D5}"/>
              </a:ext>
            </a:extLst>
          </p:cNvPr>
          <p:cNvSpPr/>
          <p:nvPr/>
        </p:nvSpPr>
        <p:spPr bwMode="auto">
          <a:xfrm>
            <a:off x="5136139" y="4389536"/>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4" name="Rectangle 23">
            <a:extLst>
              <a:ext uri="{FF2B5EF4-FFF2-40B4-BE49-F238E27FC236}">
                <a16:creationId xmlns:a16="http://schemas.microsoft.com/office/drawing/2014/main" id="{4AC67631-2566-4C5B-B4F3-E81A31B293F9}"/>
              </a:ext>
            </a:extLst>
          </p:cNvPr>
          <p:cNvSpPr/>
          <p:nvPr/>
        </p:nvSpPr>
        <p:spPr bwMode="auto">
          <a:xfrm>
            <a:off x="5136140" y="3331363"/>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25" name="Connecteur droit avec flèche 24">
            <a:extLst>
              <a:ext uri="{FF2B5EF4-FFF2-40B4-BE49-F238E27FC236}">
                <a16:creationId xmlns:a16="http://schemas.microsoft.com/office/drawing/2014/main" id="{3221FFA4-FCC2-4DAE-A2D4-B4A421FF507D}"/>
              </a:ext>
            </a:extLst>
          </p:cNvPr>
          <p:cNvCxnSpPr>
            <a:cxnSpLocks/>
          </p:cNvCxnSpPr>
          <p:nvPr/>
        </p:nvCxnSpPr>
        <p:spPr bwMode="auto">
          <a:xfrm>
            <a:off x="5132154" y="3921222"/>
            <a:ext cx="6818400" cy="0"/>
          </a:xfrm>
          <a:prstGeom prst="straightConnector1">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BED7F3A1-BBB6-4419-871A-E23E4A2F8E82}"/>
              </a:ext>
            </a:extLst>
          </p:cNvPr>
          <p:cNvSpPr txBox="1"/>
          <p:nvPr/>
        </p:nvSpPr>
        <p:spPr bwMode="auto">
          <a:xfrm>
            <a:off x="5238182" y="3979168"/>
            <a:ext cx="596382" cy="276999"/>
          </a:xfrm>
          <a:prstGeom prst="rect">
            <a:avLst/>
          </a:prstGeom>
          <a:noFill/>
        </p:spPr>
        <p:txBody>
          <a:bodyPr wrap="none" rtlCol="0">
            <a:spAutoFit/>
          </a:bodyPr>
          <a:lstStyle/>
          <a:p>
            <a:pPr>
              <a:defRPr/>
            </a:pPr>
            <a:r>
              <a:rPr lang="fr-FR" sz="1200" dirty="0"/>
              <a:t>entrée</a:t>
            </a:r>
            <a:endParaRPr lang="en-US" sz="1200" dirty="0"/>
          </a:p>
        </p:txBody>
      </p:sp>
      <p:cxnSp>
        <p:nvCxnSpPr>
          <p:cNvPr id="31" name="Connecteur droit avec flèche 30">
            <a:extLst>
              <a:ext uri="{FF2B5EF4-FFF2-40B4-BE49-F238E27FC236}">
                <a16:creationId xmlns:a16="http://schemas.microsoft.com/office/drawing/2014/main" id="{5EBE9D8F-691E-4FD4-B98B-48B614E25896}"/>
              </a:ext>
            </a:extLst>
          </p:cNvPr>
          <p:cNvCxnSpPr>
            <a:cxnSpLocks/>
          </p:cNvCxnSpPr>
          <p:nvPr/>
        </p:nvCxnSpPr>
        <p:spPr bwMode="auto">
          <a:xfrm flipH="1" flipV="1">
            <a:off x="5167628" y="3932563"/>
            <a:ext cx="269142" cy="11103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61150D7-C7BE-48A3-B937-E709F0344285}"/>
              </a:ext>
            </a:extLst>
          </p:cNvPr>
          <p:cNvSpPr txBox="1"/>
          <p:nvPr/>
        </p:nvSpPr>
        <p:spPr bwMode="auto">
          <a:xfrm>
            <a:off x="6764462" y="4711653"/>
            <a:ext cx="354584" cy="369332"/>
          </a:xfrm>
          <a:prstGeom prst="rect">
            <a:avLst/>
          </a:prstGeom>
          <a:noFill/>
        </p:spPr>
        <p:txBody>
          <a:bodyPr wrap="none" rtlCol="0">
            <a:spAutoFit/>
          </a:bodyPr>
          <a:lstStyle/>
          <a:p>
            <a:r>
              <a:rPr lang="fr-FR" dirty="0"/>
              <a:t>z</a:t>
            </a:r>
            <a:r>
              <a:rPr lang="fr-FR" baseline="-25000" dirty="0"/>
              <a:t>0</a:t>
            </a:r>
            <a:endParaRPr lang="fr-FR" dirty="0"/>
          </a:p>
        </p:txBody>
      </p:sp>
      <p:sp>
        <p:nvSpPr>
          <p:cNvPr id="37" name="Rectangle 36">
            <a:extLst>
              <a:ext uri="{FF2B5EF4-FFF2-40B4-BE49-F238E27FC236}">
                <a16:creationId xmlns:a16="http://schemas.microsoft.com/office/drawing/2014/main" id="{0C5821AB-8739-451C-83CF-F8583F780783}"/>
              </a:ext>
            </a:extLst>
          </p:cNvPr>
          <p:cNvSpPr/>
          <p:nvPr/>
        </p:nvSpPr>
        <p:spPr bwMode="auto">
          <a:xfrm>
            <a:off x="5136139" y="3452476"/>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8" name="Rectangle 37">
            <a:extLst>
              <a:ext uri="{FF2B5EF4-FFF2-40B4-BE49-F238E27FC236}">
                <a16:creationId xmlns:a16="http://schemas.microsoft.com/office/drawing/2014/main" id="{9D98853B-2B81-4DDF-86FD-E07251A43C8F}"/>
              </a:ext>
            </a:extLst>
          </p:cNvPr>
          <p:cNvSpPr/>
          <p:nvPr/>
        </p:nvSpPr>
        <p:spPr bwMode="auto">
          <a:xfrm>
            <a:off x="5136139" y="4267199"/>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9" name="ZoneTexte 38">
            <a:extLst>
              <a:ext uri="{FF2B5EF4-FFF2-40B4-BE49-F238E27FC236}">
                <a16:creationId xmlns:a16="http://schemas.microsoft.com/office/drawing/2014/main" id="{D57A7246-DB6B-4A94-B8FD-C2A78949B96C}"/>
              </a:ext>
            </a:extLst>
          </p:cNvPr>
          <p:cNvSpPr txBox="1"/>
          <p:nvPr/>
        </p:nvSpPr>
        <p:spPr>
          <a:xfrm>
            <a:off x="1556145" y="6122460"/>
            <a:ext cx="1517018" cy="276999"/>
          </a:xfrm>
          <a:prstGeom prst="rect">
            <a:avLst/>
          </a:prstGeom>
          <a:solidFill>
            <a:schemeClr val="bg1"/>
          </a:solidFill>
        </p:spPr>
        <p:txBody>
          <a:bodyPr wrap="none" rtlCol="0">
            <a:spAutoFit/>
          </a:bodyPr>
          <a:lstStyle/>
          <a:p>
            <a:r>
              <a:rPr lang="fr-FR" sz="1200" dirty="0"/>
              <a:t>Rayon intérieur (mm)</a:t>
            </a:r>
          </a:p>
        </p:txBody>
      </p:sp>
      <p:sp>
        <p:nvSpPr>
          <p:cNvPr id="40" name="ZoneTexte 39">
            <a:extLst>
              <a:ext uri="{FF2B5EF4-FFF2-40B4-BE49-F238E27FC236}">
                <a16:creationId xmlns:a16="http://schemas.microsoft.com/office/drawing/2014/main" id="{D61B1143-A219-461A-9DE5-A36BE2111854}"/>
              </a:ext>
            </a:extLst>
          </p:cNvPr>
          <p:cNvSpPr txBox="1"/>
          <p:nvPr/>
        </p:nvSpPr>
        <p:spPr>
          <a:xfrm rot="16200000">
            <a:off x="-245599" y="4541284"/>
            <a:ext cx="1117614" cy="276999"/>
          </a:xfrm>
          <a:prstGeom prst="rect">
            <a:avLst/>
          </a:prstGeom>
          <a:solidFill>
            <a:schemeClr val="bg1"/>
          </a:solidFill>
        </p:spPr>
        <p:txBody>
          <a:bodyPr wrap="none" rtlCol="0">
            <a:spAutoFit/>
          </a:bodyPr>
          <a:lstStyle/>
          <a:p>
            <a:r>
              <a:rPr lang="fr-FR" sz="1200" dirty="0"/>
              <a:t>Epaisseur (µm)</a:t>
            </a:r>
          </a:p>
        </p:txBody>
      </p:sp>
      <p:cxnSp>
        <p:nvCxnSpPr>
          <p:cNvPr id="41" name="Connecteur droit 40">
            <a:extLst>
              <a:ext uri="{FF2B5EF4-FFF2-40B4-BE49-F238E27FC236}">
                <a16:creationId xmlns:a16="http://schemas.microsoft.com/office/drawing/2014/main" id="{5BF42E84-0DEA-4E4C-B68E-3FEAE9802AE3}"/>
              </a:ext>
            </a:extLst>
          </p:cNvPr>
          <p:cNvCxnSpPr>
            <a:cxnSpLocks/>
          </p:cNvCxnSpPr>
          <p:nvPr/>
        </p:nvCxnSpPr>
        <p:spPr bwMode="auto">
          <a:xfrm>
            <a:off x="5136141" y="3335923"/>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4BA804EF-44DC-4E94-A30E-7D0BEAD6B6D5}"/>
                  </a:ext>
                </a:extLst>
              </p:cNvPr>
              <p:cNvSpPr txBox="1"/>
              <p:nvPr/>
            </p:nvSpPr>
            <p:spPr>
              <a:xfrm rot="16200000">
                <a:off x="4429080" y="4560719"/>
                <a:ext cx="734815" cy="29354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smtClean="0">
                              <a:latin typeface="Cambria Math" panose="02040503050406030204" pitchFamily="18" charset="0"/>
                            </a:rPr>
                          </m:ctrlPr>
                        </m:sSubPr>
                        <m:e>
                          <m:r>
                            <a:rPr lang="fr-FR" sz="1200" b="0" i="1" smtClean="0">
                              <a:latin typeface="Cambria Math" panose="02040503050406030204" pitchFamily="18" charset="0"/>
                            </a:rPr>
                            <m:t>𝑣</m:t>
                          </m:r>
                        </m:e>
                        <m:sub>
                          <m:r>
                            <a:rPr lang="fr-FR" sz="1200" i="1" smtClean="0">
                              <a:latin typeface="Cambria Math" panose="02040503050406030204" pitchFamily="18" charset="0"/>
                              <a:ea typeface="Cambria Math" panose="02040503050406030204" pitchFamily="18" charset="0"/>
                            </a:rPr>
                            <m:t>𝜑</m:t>
                          </m:r>
                        </m:sub>
                      </m:sSub>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𝑐</m:t>
                      </m:r>
                    </m:oMath>
                  </m:oMathPara>
                </a14:m>
                <a:endParaRPr lang="fr-FR" sz="1200" dirty="0"/>
              </a:p>
            </p:txBody>
          </p:sp>
        </mc:Choice>
        <mc:Fallback xmlns="">
          <p:sp>
            <p:nvSpPr>
              <p:cNvPr id="43" name="ZoneTexte 42">
                <a:extLst>
                  <a:ext uri="{FF2B5EF4-FFF2-40B4-BE49-F238E27FC236}">
                    <a16:creationId xmlns:a16="http://schemas.microsoft.com/office/drawing/2014/main" id="{4BA804EF-44DC-4E94-A30E-7D0BEAD6B6D5}"/>
                  </a:ext>
                </a:extLst>
              </p:cNvPr>
              <p:cNvSpPr txBox="1">
                <a:spLocks noRot="1" noChangeAspect="1" noMove="1" noResize="1" noEditPoints="1" noAdjustHandles="1" noChangeArrowheads="1" noChangeShapeType="1" noTextEdit="1"/>
              </p:cNvSpPr>
              <p:nvPr/>
            </p:nvSpPr>
            <p:spPr>
              <a:xfrm rot="16200000">
                <a:off x="4429080" y="4560719"/>
                <a:ext cx="734815" cy="293542"/>
              </a:xfrm>
              <a:prstGeom prst="rect">
                <a:avLst/>
              </a:prstGeom>
              <a:blipFill>
                <a:blip r:embed="rId7"/>
                <a:stretch>
                  <a:fillRect/>
                </a:stretch>
              </a:blipFill>
            </p:spPr>
            <p:txBody>
              <a:bodyPr/>
              <a:lstStyle/>
              <a:p>
                <a:r>
                  <a:rPr lang="fr-FR">
                    <a:noFill/>
                  </a:rPr>
                  <a:t> </a:t>
                </a:r>
              </a:p>
            </p:txBody>
          </p:sp>
        </mc:Fallback>
      </mc:AlternateContent>
      <p:sp>
        <p:nvSpPr>
          <p:cNvPr id="28" name="ZoneTexte 27">
            <a:extLst>
              <a:ext uri="{FF2B5EF4-FFF2-40B4-BE49-F238E27FC236}">
                <a16:creationId xmlns:a16="http://schemas.microsoft.com/office/drawing/2014/main" id="{A76E9644-EBBC-4E1F-95D3-176B0FD454E7}"/>
              </a:ext>
            </a:extLst>
          </p:cNvPr>
          <p:cNvSpPr txBox="1"/>
          <p:nvPr/>
        </p:nvSpPr>
        <p:spPr>
          <a:xfrm>
            <a:off x="11660376" y="3562955"/>
            <a:ext cx="276038" cy="369332"/>
          </a:xfrm>
          <a:prstGeom prst="rect">
            <a:avLst/>
          </a:prstGeom>
          <a:noFill/>
        </p:spPr>
        <p:txBody>
          <a:bodyPr wrap="none" rtlCol="0">
            <a:spAutoFit/>
          </a:bodyPr>
          <a:lstStyle/>
          <a:p>
            <a:r>
              <a:rPr lang="fr-FR" dirty="0"/>
              <a:t>z</a:t>
            </a:r>
          </a:p>
        </p:txBody>
      </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622F47EC-93BE-48EE-B59B-81B11A252C76}"/>
                  </a:ext>
                </a:extLst>
              </p:cNvPr>
              <p:cNvSpPr txBox="1"/>
              <p:nvPr/>
            </p:nvSpPr>
            <p:spPr>
              <a:xfrm>
                <a:off x="2434839" y="4750002"/>
                <a:ext cx="1357936" cy="301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𝛽</m:t>
                          </m:r>
                        </m:e>
                        <m:sub>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r>
                        <a:rPr lang="fr-FR" b="0" i="1" smtClean="0">
                          <a:latin typeface="Cambria Math" panose="02040503050406030204" pitchFamily="18" charset="0"/>
                        </a:rPr>
                        <m:t>𝑐</m:t>
                      </m:r>
                      <m:r>
                        <a:rPr lang="fr-FR" b="0" i="1" smtClean="0">
                          <a:latin typeface="Cambria Math" panose="02040503050406030204" pitchFamily="18" charset="0"/>
                          <a:ea typeface="Cambria Math" panose="02040503050406030204" pitchFamily="18" charset="0"/>
                        </a:rPr>
                        <m:t>~1</m:t>
                      </m:r>
                    </m:oMath>
                  </m:oMathPara>
                </a14:m>
                <a:endParaRPr lang="fr-FR" dirty="0"/>
              </a:p>
            </p:txBody>
          </p:sp>
        </mc:Choice>
        <mc:Fallback xmlns="">
          <p:sp>
            <p:nvSpPr>
              <p:cNvPr id="29" name="ZoneTexte 28">
                <a:extLst>
                  <a:ext uri="{FF2B5EF4-FFF2-40B4-BE49-F238E27FC236}">
                    <a16:creationId xmlns:a16="http://schemas.microsoft.com/office/drawing/2014/main" id="{622F47EC-93BE-48EE-B59B-81B11A252C76}"/>
                  </a:ext>
                </a:extLst>
              </p:cNvPr>
              <p:cNvSpPr txBox="1">
                <a:spLocks noRot="1" noChangeAspect="1" noMove="1" noResize="1" noEditPoints="1" noAdjustHandles="1" noChangeArrowheads="1" noChangeShapeType="1" noTextEdit="1"/>
              </p:cNvSpPr>
              <p:nvPr/>
            </p:nvSpPr>
            <p:spPr>
              <a:xfrm>
                <a:off x="2434839" y="4750002"/>
                <a:ext cx="1357936" cy="301686"/>
              </a:xfrm>
              <a:prstGeom prst="rect">
                <a:avLst/>
              </a:prstGeom>
              <a:blipFill>
                <a:blip r:embed="rId8"/>
                <a:stretch>
                  <a:fillRect l="-5830" r="-4036" b="-2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458073DB-C3EF-4AA9-B961-024767D021FC}"/>
                  </a:ext>
                </a:extLst>
              </p:cNvPr>
              <p:cNvSpPr txBox="1"/>
              <p:nvPr/>
            </p:nvSpPr>
            <p:spPr>
              <a:xfrm>
                <a:off x="5009440" y="1605276"/>
                <a:ext cx="5597173" cy="1586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den>
                              </m:f>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i="1">
                                  <a:latin typeface="Cambria Math" panose="02040503050406030204" pitchFamily="18" charset="0"/>
                                </a:rPr>
                                <m:t>𝑐</m:t>
                              </m:r>
                              <m:r>
                                <a:rPr lang="fr-FR" b="0" i="1" smtClean="0">
                                  <a:latin typeface="Cambria Math" panose="02040503050406030204" pitchFamily="18" charset="0"/>
                                </a:rPr>
                                <m:t> </m:t>
                              </m:r>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 </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32" name="ZoneTexte 31">
                <a:extLst>
                  <a:ext uri="{FF2B5EF4-FFF2-40B4-BE49-F238E27FC236}">
                    <a16:creationId xmlns:a16="http://schemas.microsoft.com/office/drawing/2014/main" id="{458073DB-C3EF-4AA9-B961-024767D021FC}"/>
                  </a:ext>
                </a:extLst>
              </p:cNvPr>
              <p:cNvSpPr txBox="1">
                <a:spLocks noRot="1" noChangeAspect="1" noMove="1" noResize="1" noEditPoints="1" noAdjustHandles="1" noChangeArrowheads="1" noChangeShapeType="1" noTextEdit="1"/>
              </p:cNvSpPr>
              <p:nvPr/>
            </p:nvSpPr>
            <p:spPr>
              <a:xfrm>
                <a:off x="5009440" y="1605276"/>
                <a:ext cx="5597173" cy="1586909"/>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20CDB1B4-F2AA-4355-AEA1-B8A8C7D59054}"/>
                  </a:ext>
                </a:extLst>
              </p:cNvPr>
              <p:cNvSpPr txBox="1"/>
              <p:nvPr/>
            </p:nvSpPr>
            <p:spPr>
              <a:xfrm>
                <a:off x="2576460" y="2740817"/>
                <a:ext cx="3496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800" i="1" smtClean="0">
                              <a:latin typeface="Cambria Math" panose="02040503050406030204" pitchFamily="18" charset="0"/>
                            </a:rPr>
                          </m:ctrlPr>
                        </m:sSubPr>
                        <m:e>
                          <m:r>
                            <a:rPr lang="fr-FR" sz="1800" i="1" smtClean="0">
                              <a:latin typeface="Cambria Math" panose="02040503050406030204" pitchFamily="18" charset="0"/>
                              <a:ea typeface="Cambria Math" panose="02040503050406030204" pitchFamily="18" charset="0"/>
                            </a:rPr>
                            <m:t>𝜀</m:t>
                          </m:r>
                        </m:e>
                        <m:sub>
                          <m:r>
                            <a:rPr lang="fr-FR" sz="1800" b="0" i="1" smtClean="0">
                              <a:latin typeface="Cambria Math" panose="02040503050406030204" pitchFamily="18" charset="0"/>
                            </a:rPr>
                            <m:t>𝑟</m:t>
                          </m:r>
                        </m:sub>
                      </m:sSub>
                    </m:oMath>
                  </m:oMathPara>
                </a14:m>
                <a:endParaRPr lang="fr-FR" dirty="0"/>
              </a:p>
            </p:txBody>
          </p:sp>
        </mc:Choice>
        <mc:Fallback xmlns="">
          <p:sp>
            <p:nvSpPr>
              <p:cNvPr id="33" name="ZoneTexte 32">
                <a:extLst>
                  <a:ext uri="{FF2B5EF4-FFF2-40B4-BE49-F238E27FC236}">
                    <a16:creationId xmlns:a16="http://schemas.microsoft.com/office/drawing/2014/main" id="{20CDB1B4-F2AA-4355-AEA1-B8A8C7D59054}"/>
                  </a:ext>
                </a:extLst>
              </p:cNvPr>
              <p:cNvSpPr txBox="1">
                <a:spLocks noRot="1" noChangeAspect="1" noMove="1" noResize="1" noEditPoints="1" noAdjustHandles="1" noChangeArrowheads="1" noChangeShapeType="1" noTextEdit="1"/>
              </p:cNvSpPr>
              <p:nvPr/>
            </p:nvSpPr>
            <p:spPr>
              <a:xfrm>
                <a:off x="2576460" y="2740817"/>
                <a:ext cx="349624" cy="369332"/>
              </a:xfrm>
              <a:prstGeom prst="rect">
                <a:avLst/>
              </a:prstGeom>
              <a:blipFill>
                <a:blip r:embed="rId10"/>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193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B8FE5-AA7A-482B-AABE-DB049AAEF282}"/>
              </a:ext>
            </a:extLst>
          </p:cNvPr>
          <p:cNvSpPr>
            <a:spLocks noGrp="1"/>
          </p:cNvSpPr>
          <p:nvPr>
            <p:ph type="title"/>
          </p:nvPr>
        </p:nvSpPr>
        <p:spPr/>
        <p:txBody>
          <a:bodyPr/>
          <a:lstStyle/>
          <a:p>
            <a:r>
              <a:rPr lang="fr-FR" dirty="0"/>
              <a:t>Interaction dans un Guide Diélectrique</a:t>
            </a:r>
          </a:p>
        </p:txBody>
      </p:sp>
      <p:sp>
        <p:nvSpPr>
          <p:cNvPr id="4" name="Espace réservé de la date 3">
            <a:extLst>
              <a:ext uri="{FF2B5EF4-FFF2-40B4-BE49-F238E27FC236}">
                <a16:creationId xmlns:a16="http://schemas.microsoft.com/office/drawing/2014/main" id="{6FD4639D-BC33-4639-83FD-AF96FC1BEC24}"/>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FBFD6AE1-FDD9-4E69-9A05-64ACC1710823}"/>
              </a:ext>
            </a:extLst>
          </p:cNvPr>
          <p:cNvSpPr>
            <a:spLocks noGrp="1"/>
          </p:cNvSpPr>
          <p:nvPr>
            <p:ph type="ftr" sz="quarter" idx="11"/>
          </p:nvPr>
        </p:nvSpPr>
        <p:spPr/>
        <p:txBody>
          <a:bodyPr/>
          <a:lstStyle/>
          <a:p>
            <a:r>
              <a:rPr lang="en-GB"/>
              <a:t>Journées Accélérateurs 2025</a:t>
            </a:r>
            <a:endParaRPr lang="en-CH" dirty="0"/>
          </a:p>
        </p:txBody>
      </p:sp>
      <p:sp>
        <p:nvSpPr>
          <p:cNvPr id="6" name="Espace réservé du numéro de diapositive 5">
            <a:extLst>
              <a:ext uri="{FF2B5EF4-FFF2-40B4-BE49-F238E27FC236}">
                <a16:creationId xmlns:a16="http://schemas.microsoft.com/office/drawing/2014/main" id="{6CAA4A8F-2EDE-4E82-90BF-A7A50B7F6B41}"/>
              </a:ext>
            </a:extLst>
          </p:cNvPr>
          <p:cNvSpPr>
            <a:spLocks noGrp="1"/>
          </p:cNvSpPr>
          <p:nvPr>
            <p:ph type="sldNum" sz="quarter" idx="12"/>
          </p:nvPr>
        </p:nvSpPr>
        <p:spPr/>
        <p:txBody>
          <a:bodyPr/>
          <a:lstStyle/>
          <a:p>
            <a:fld id="{84AD9DD3-CAE0-4EB1-A102-8F9EDDC8C851}" type="slidenum">
              <a:rPr lang="en-CH" smtClean="0"/>
              <a:t>7</a:t>
            </a:fld>
            <a:endParaRPr lang="en-CH"/>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010235C-FA0B-459E-90E3-6E89B0109FF9}"/>
                  </a:ext>
                </a:extLst>
              </p:cNvPr>
              <p:cNvSpPr txBox="1"/>
              <p:nvPr/>
            </p:nvSpPr>
            <p:spPr bwMode="auto">
              <a:xfrm>
                <a:off x="379641" y="1129579"/>
                <a:ext cx="11484000" cy="394019"/>
              </a:xfrm>
              <a:prstGeom prst="rect">
                <a:avLst/>
              </a:prstGeom>
              <a:noFill/>
              <a:ln w="28575">
                <a:solidFill>
                  <a:schemeClr val="accent1"/>
                </a:solidFill>
              </a:ln>
            </p:spPr>
            <p:txBody>
              <a:bodyPr wrap="square" rtlCol="0">
                <a:spAutoFit/>
              </a:bodyPr>
              <a:lstStyle/>
              <a:p>
                <a:pPr algn="just"/>
                <a:r>
                  <a:rPr lang="fr-FR" dirty="0"/>
                  <a:t>Le guide doit être conçu de sorte que </a:t>
                </a:r>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𝑒</m:t>
                        </m:r>
                      </m:sub>
                    </m:sSub>
                  </m:oMath>
                </a14:m>
                <a:r>
                  <a:rPr lang="fr-FR" dirty="0"/>
                  <a:t>. Le corps du guide est partiellement rempli d’une couche de diélectrique</a:t>
                </a:r>
                <a:endParaRPr lang="en-US" dirty="0"/>
              </a:p>
            </p:txBody>
          </p:sp>
        </mc:Choice>
        <mc:Fallback xmlns="">
          <p:sp>
            <p:nvSpPr>
              <p:cNvPr id="8" name="ZoneTexte 7">
                <a:extLst>
                  <a:ext uri="{FF2B5EF4-FFF2-40B4-BE49-F238E27FC236}">
                    <a16:creationId xmlns:a16="http://schemas.microsoft.com/office/drawing/2014/main" id="{4010235C-FA0B-459E-90E3-6E89B0109FF9}"/>
                  </a:ext>
                </a:extLst>
              </p:cNvPr>
              <p:cNvSpPr txBox="1">
                <a:spLocks noRot="1" noChangeAspect="1" noMove="1" noResize="1" noEditPoints="1" noAdjustHandles="1" noChangeArrowheads="1" noChangeShapeType="1" noTextEdit="1"/>
              </p:cNvSpPr>
              <p:nvPr/>
            </p:nvSpPr>
            <p:spPr bwMode="auto">
              <a:xfrm>
                <a:off x="379641" y="1129579"/>
                <a:ext cx="11484000" cy="394019"/>
              </a:xfrm>
              <a:prstGeom prst="rect">
                <a:avLst/>
              </a:prstGeom>
              <a:blipFill>
                <a:blip r:embed="rId3"/>
                <a:stretch>
                  <a:fillRect l="-318" t="-2857" b="-12857"/>
                </a:stretch>
              </a:blipFill>
              <a:ln w="28575">
                <a:solidFill>
                  <a:schemeClr val="accent1"/>
                </a:solidFill>
              </a:ln>
            </p:spPr>
            <p:txBody>
              <a:bodyPr/>
              <a:lstStyle/>
              <a:p>
                <a:r>
                  <a:rPr lang="fr-FR">
                    <a:noFill/>
                  </a:rPr>
                  <a:t> </a:t>
                </a:r>
              </a:p>
            </p:txBody>
          </p:sp>
        </mc:Fallback>
      </mc:AlternateContent>
      <p:pic>
        <p:nvPicPr>
          <p:cNvPr id="13" name="Image 12">
            <a:extLst>
              <a:ext uri="{FF2B5EF4-FFF2-40B4-BE49-F238E27FC236}">
                <a16:creationId xmlns:a16="http://schemas.microsoft.com/office/drawing/2014/main" id="{EBCE9BF7-C98D-404C-A6EA-0C890950B1FD}"/>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920606" y="1687790"/>
            <a:ext cx="3661333" cy="1369969"/>
          </a:xfrm>
          <a:prstGeom prst="rect">
            <a:avLst/>
          </a:prstGeom>
        </p:spPr>
      </p:pic>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D71ECE7-9AE8-42B9-9CB3-6378940FD405}"/>
                  </a:ext>
                </a:extLst>
              </p:cNvPr>
              <p:cNvSpPr txBox="1"/>
              <p:nvPr/>
            </p:nvSpPr>
            <p:spPr>
              <a:xfrm>
                <a:off x="2576460" y="2740817"/>
                <a:ext cx="3496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800" i="1" smtClean="0">
                              <a:latin typeface="Cambria Math" panose="02040503050406030204" pitchFamily="18" charset="0"/>
                            </a:rPr>
                          </m:ctrlPr>
                        </m:sSubPr>
                        <m:e>
                          <m:r>
                            <a:rPr lang="fr-FR" sz="1800" i="1" smtClean="0">
                              <a:latin typeface="Cambria Math" panose="02040503050406030204" pitchFamily="18" charset="0"/>
                              <a:ea typeface="Cambria Math" panose="02040503050406030204" pitchFamily="18" charset="0"/>
                            </a:rPr>
                            <m:t>𝜀</m:t>
                          </m:r>
                        </m:e>
                        <m:sub>
                          <m:r>
                            <a:rPr lang="fr-FR" sz="1800" b="0" i="1" smtClean="0">
                              <a:latin typeface="Cambria Math" panose="02040503050406030204" pitchFamily="18" charset="0"/>
                            </a:rPr>
                            <m:t>𝑟</m:t>
                          </m:r>
                        </m:sub>
                      </m:sSub>
                    </m:oMath>
                  </m:oMathPara>
                </a14:m>
                <a:endParaRPr lang="fr-FR" dirty="0"/>
              </a:p>
            </p:txBody>
          </p:sp>
        </mc:Choice>
        <mc:Fallback xmlns="">
          <p:sp>
            <p:nvSpPr>
              <p:cNvPr id="14" name="ZoneTexte 13">
                <a:extLst>
                  <a:ext uri="{FF2B5EF4-FFF2-40B4-BE49-F238E27FC236}">
                    <a16:creationId xmlns:a16="http://schemas.microsoft.com/office/drawing/2014/main" id="{ED71ECE7-9AE8-42B9-9CB3-6378940FD405}"/>
                  </a:ext>
                </a:extLst>
              </p:cNvPr>
              <p:cNvSpPr txBox="1">
                <a:spLocks noRot="1" noChangeAspect="1" noMove="1" noResize="1" noEditPoints="1" noAdjustHandles="1" noChangeArrowheads="1" noChangeShapeType="1" noTextEdit="1"/>
              </p:cNvSpPr>
              <p:nvPr/>
            </p:nvSpPr>
            <p:spPr>
              <a:xfrm>
                <a:off x="2576460" y="2740817"/>
                <a:ext cx="349624" cy="369332"/>
              </a:xfrm>
              <a:prstGeom prst="rect">
                <a:avLst/>
              </a:prstGeom>
              <a:blipFill>
                <a:blip r:embed="rId9"/>
                <a:stretch>
                  <a:fillRect/>
                </a:stretch>
              </a:blipFill>
            </p:spPr>
            <p:txBody>
              <a:bodyPr/>
              <a:lstStyle/>
              <a:p>
                <a:r>
                  <a:rPr lang="fr-FR">
                    <a:noFill/>
                  </a:rPr>
                  <a:t> </a:t>
                </a:r>
              </a:p>
            </p:txBody>
          </p:sp>
        </mc:Fallback>
      </mc:AlternateContent>
      <p:pic>
        <p:nvPicPr>
          <p:cNvPr id="31" name="Picture 17">
            <a:extLst>
              <a:ext uri="{FF2B5EF4-FFF2-40B4-BE49-F238E27FC236}">
                <a16:creationId xmlns:a16="http://schemas.microsoft.com/office/drawing/2014/main" id="{4AFA5050-B2BC-4A7C-89CB-A6D7E0E6CE5D}"/>
              </a:ext>
            </a:extLst>
          </p:cNvPr>
          <p:cNvPicPr>
            <a:picLocks noChangeAspect="1"/>
          </p:cNvPicPr>
          <p:nvPr/>
        </p:nvPicPr>
        <p:blipFill rotWithShape="1">
          <a:blip r:embed="rId10"/>
          <a:srcRect l="6530" t="9428" r="11933" b="2415"/>
          <a:stretch/>
        </p:blipFill>
        <p:spPr bwMode="auto">
          <a:xfrm>
            <a:off x="266035" y="3332851"/>
            <a:ext cx="4573185" cy="2966750"/>
          </a:xfrm>
          <a:prstGeom prst="rect">
            <a:avLst/>
          </a:prstGeom>
        </p:spPr>
      </p:pic>
      <p:sp>
        <p:nvSpPr>
          <p:cNvPr id="35" name="ZoneTexte 34">
            <a:extLst>
              <a:ext uri="{FF2B5EF4-FFF2-40B4-BE49-F238E27FC236}">
                <a16:creationId xmlns:a16="http://schemas.microsoft.com/office/drawing/2014/main" id="{40FC8456-DB88-46C4-AD8B-4DDDA8E2A6DA}"/>
              </a:ext>
            </a:extLst>
          </p:cNvPr>
          <p:cNvSpPr txBox="1"/>
          <p:nvPr/>
        </p:nvSpPr>
        <p:spPr>
          <a:xfrm>
            <a:off x="1556145" y="6122460"/>
            <a:ext cx="1517018" cy="276999"/>
          </a:xfrm>
          <a:prstGeom prst="rect">
            <a:avLst/>
          </a:prstGeom>
          <a:solidFill>
            <a:schemeClr val="bg1"/>
          </a:solidFill>
        </p:spPr>
        <p:txBody>
          <a:bodyPr wrap="none" rtlCol="0">
            <a:spAutoFit/>
          </a:bodyPr>
          <a:lstStyle/>
          <a:p>
            <a:r>
              <a:rPr lang="fr-FR" sz="1200" dirty="0"/>
              <a:t>Rayon intérieur (mm)</a:t>
            </a:r>
          </a:p>
        </p:txBody>
      </p:sp>
      <p:sp>
        <p:nvSpPr>
          <p:cNvPr id="36" name="ZoneTexte 35">
            <a:extLst>
              <a:ext uri="{FF2B5EF4-FFF2-40B4-BE49-F238E27FC236}">
                <a16:creationId xmlns:a16="http://schemas.microsoft.com/office/drawing/2014/main" id="{25DEF8D0-C374-4EB2-9E69-EB3EB91972EE}"/>
              </a:ext>
            </a:extLst>
          </p:cNvPr>
          <p:cNvSpPr txBox="1"/>
          <p:nvPr/>
        </p:nvSpPr>
        <p:spPr>
          <a:xfrm rot="16200000">
            <a:off x="-245599" y="4541284"/>
            <a:ext cx="1117614" cy="276999"/>
          </a:xfrm>
          <a:prstGeom prst="rect">
            <a:avLst/>
          </a:prstGeom>
          <a:solidFill>
            <a:schemeClr val="bg1"/>
          </a:solidFill>
        </p:spPr>
        <p:txBody>
          <a:bodyPr wrap="none" rtlCol="0">
            <a:spAutoFit/>
          </a:bodyPr>
          <a:lstStyle/>
          <a:p>
            <a:r>
              <a:rPr lang="fr-FR" sz="1200" dirty="0"/>
              <a:t>Epaisseur (µm)</a:t>
            </a:r>
          </a:p>
        </p:txBody>
      </p:sp>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290DF49D-425E-43DD-B1F2-C135DC3814EB}"/>
                  </a:ext>
                </a:extLst>
              </p:cNvPr>
              <p:cNvSpPr txBox="1"/>
              <p:nvPr/>
            </p:nvSpPr>
            <p:spPr>
              <a:xfrm rot="16200000">
                <a:off x="4429080" y="4560719"/>
                <a:ext cx="734815" cy="29354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smtClean="0">
                              <a:latin typeface="Cambria Math" panose="02040503050406030204" pitchFamily="18" charset="0"/>
                            </a:rPr>
                          </m:ctrlPr>
                        </m:sSubPr>
                        <m:e>
                          <m:r>
                            <a:rPr lang="fr-FR" sz="1200" b="0" i="1" smtClean="0">
                              <a:latin typeface="Cambria Math" panose="02040503050406030204" pitchFamily="18" charset="0"/>
                            </a:rPr>
                            <m:t>𝑣</m:t>
                          </m:r>
                        </m:e>
                        <m:sub>
                          <m:r>
                            <a:rPr lang="fr-FR" sz="1200" i="1" smtClean="0">
                              <a:latin typeface="Cambria Math" panose="02040503050406030204" pitchFamily="18" charset="0"/>
                              <a:ea typeface="Cambria Math" panose="02040503050406030204" pitchFamily="18" charset="0"/>
                            </a:rPr>
                            <m:t>𝜑</m:t>
                          </m:r>
                        </m:sub>
                      </m:sSub>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𝑐</m:t>
                      </m:r>
                    </m:oMath>
                  </m:oMathPara>
                </a14:m>
                <a:endParaRPr lang="fr-FR" sz="1200" dirty="0"/>
              </a:p>
            </p:txBody>
          </p:sp>
        </mc:Choice>
        <mc:Fallback xmlns="">
          <p:sp>
            <p:nvSpPr>
              <p:cNvPr id="41" name="ZoneTexte 40">
                <a:extLst>
                  <a:ext uri="{FF2B5EF4-FFF2-40B4-BE49-F238E27FC236}">
                    <a16:creationId xmlns:a16="http://schemas.microsoft.com/office/drawing/2014/main" id="{290DF49D-425E-43DD-B1F2-C135DC3814EB}"/>
                  </a:ext>
                </a:extLst>
              </p:cNvPr>
              <p:cNvSpPr txBox="1">
                <a:spLocks noRot="1" noChangeAspect="1" noMove="1" noResize="1" noEditPoints="1" noAdjustHandles="1" noChangeArrowheads="1" noChangeShapeType="1" noTextEdit="1"/>
              </p:cNvSpPr>
              <p:nvPr/>
            </p:nvSpPr>
            <p:spPr>
              <a:xfrm rot="16200000">
                <a:off x="4429080" y="4560719"/>
                <a:ext cx="734815" cy="293542"/>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9DC1A4D4-9D5D-48C1-86BD-09C6104FEB63}"/>
                  </a:ext>
                </a:extLst>
              </p:cNvPr>
              <p:cNvSpPr txBox="1"/>
              <p:nvPr/>
            </p:nvSpPr>
            <p:spPr>
              <a:xfrm>
                <a:off x="2434839" y="4750002"/>
                <a:ext cx="1357936" cy="301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𝛽</m:t>
                          </m:r>
                        </m:e>
                        <m:sub>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r>
                        <a:rPr lang="fr-FR" b="0" i="1" smtClean="0">
                          <a:latin typeface="Cambria Math" panose="02040503050406030204" pitchFamily="18" charset="0"/>
                        </a:rPr>
                        <m:t>𝑐</m:t>
                      </m:r>
                      <m:r>
                        <a:rPr lang="fr-FR" b="0" i="1" smtClean="0">
                          <a:latin typeface="Cambria Math" panose="02040503050406030204" pitchFamily="18" charset="0"/>
                          <a:ea typeface="Cambria Math" panose="02040503050406030204" pitchFamily="18" charset="0"/>
                        </a:rPr>
                        <m:t>~1</m:t>
                      </m:r>
                    </m:oMath>
                  </m:oMathPara>
                </a14:m>
                <a:endParaRPr lang="fr-FR" dirty="0"/>
              </a:p>
            </p:txBody>
          </p:sp>
        </mc:Choice>
        <mc:Fallback xmlns="">
          <p:sp>
            <p:nvSpPr>
              <p:cNvPr id="45" name="ZoneTexte 44">
                <a:extLst>
                  <a:ext uri="{FF2B5EF4-FFF2-40B4-BE49-F238E27FC236}">
                    <a16:creationId xmlns:a16="http://schemas.microsoft.com/office/drawing/2014/main" id="{9DC1A4D4-9D5D-48C1-86BD-09C6104FEB63}"/>
                  </a:ext>
                </a:extLst>
              </p:cNvPr>
              <p:cNvSpPr txBox="1">
                <a:spLocks noRot="1" noChangeAspect="1" noMove="1" noResize="1" noEditPoints="1" noAdjustHandles="1" noChangeArrowheads="1" noChangeShapeType="1" noTextEdit="1"/>
              </p:cNvSpPr>
              <p:nvPr/>
            </p:nvSpPr>
            <p:spPr>
              <a:xfrm>
                <a:off x="2434839" y="4750002"/>
                <a:ext cx="1357936" cy="301686"/>
              </a:xfrm>
              <a:prstGeom prst="rect">
                <a:avLst/>
              </a:prstGeom>
              <a:blipFill>
                <a:blip r:embed="rId12"/>
                <a:stretch>
                  <a:fillRect l="-5830" r="-4036" b="-2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96D11AF3-A0C5-4D06-BE4E-E6418B38A4DB}"/>
                  </a:ext>
                </a:extLst>
              </p:cNvPr>
              <p:cNvSpPr txBox="1"/>
              <p:nvPr/>
            </p:nvSpPr>
            <p:spPr>
              <a:xfrm>
                <a:off x="10805921" y="1841577"/>
                <a:ext cx="1292020" cy="537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𝑐</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𝑚𝑛</m:t>
                              </m:r>
                            </m:sub>
                          </m:sSub>
                          <m:r>
                            <a:rPr lang="fr-FR" b="0" i="1" smtClean="0">
                              <a:latin typeface="Cambria Math" panose="02040503050406030204" pitchFamily="18" charset="0"/>
                            </a:rPr>
                            <m:t> </m:t>
                          </m:r>
                          <m:r>
                            <a:rPr lang="fr-FR" b="0" i="1" smtClean="0">
                              <a:latin typeface="Cambria Math" panose="02040503050406030204" pitchFamily="18" charset="0"/>
                            </a:rPr>
                            <m:t>𝑐</m:t>
                          </m:r>
                        </m:num>
                        <m:den>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𝑎</m:t>
                          </m:r>
                          <m:rad>
                            <m:radPr>
                              <m:degHide m:val="on"/>
                              <m:ctrlPr>
                                <a:rPr lang="fr-FR" b="0" i="1" smtClean="0">
                                  <a:latin typeface="Cambria Math" panose="02040503050406030204" pitchFamily="18" charset="0"/>
                                  <a:ea typeface="Cambria Math" panose="02040503050406030204" pitchFamily="18" charset="0"/>
                                </a:rPr>
                              </m:ctrlPr>
                            </m:radPr>
                            <m:deg/>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𝜀</m:t>
                                  </m:r>
                                </m:e>
                                <m:sub>
                                  <m:r>
                                    <a:rPr lang="fr-FR" b="0" i="1" smtClean="0">
                                      <a:latin typeface="Cambria Math" panose="02040503050406030204" pitchFamily="18" charset="0"/>
                                      <a:ea typeface="Cambria Math" panose="02040503050406030204" pitchFamily="18" charset="0"/>
                                    </a:rPr>
                                    <m:t>𝑟</m:t>
                                  </m:r>
                                </m:sub>
                              </m:sSub>
                            </m:e>
                          </m:rad>
                        </m:den>
                      </m:f>
                    </m:oMath>
                  </m:oMathPara>
                </a14:m>
                <a:endParaRPr lang="fr-FR" dirty="0"/>
              </a:p>
            </p:txBody>
          </p:sp>
        </mc:Choice>
        <mc:Fallback xmlns="">
          <p:sp>
            <p:nvSpPr>
              <p:cNvPr id="47" name="ZoneTexte 46">
                <a:extLst>
                  <a:ext uri="{FF2B5EF4-FFF2-40B4-BE49-F238E27FC236}">
                    <a16:creationId xmlns:a16="http://schemas.microsoft.com/office/drawing/2014/main" id="{96D11AF3-A0C5-4D06-BE4E-E6418B38A4DB}"/>
                  </a:ext>
                </a:extLst>
              </p:cNvPr>
              <p:cNvSpPr txBox="1">
                <a:spLocks noRot="1" noChangeAspect="1" noMove="1" noResize="1" noEditPoints="1" noAdjustHandles="1" noChangeArrowheads="1" noChangeShapeType="1" noTextEdit="1"/>
              </p:cNvSpPr>
              <p:nvPr/>
            </p:nvSpPr>
            <p:spPr>
              <a:xfrm>
                <a:off x="10805921" y="1841577"/>
                <a:ext cx="1292020" cy="537391"/>
              </a:xfrm>
              <a:prstGeom prst="rect">
                <a:avLst/>
              </a:prstGeom>
              <a:blipFill>
                <a:blip r:embed="rId13"/>
                <a:stretch>
                  <a:fillRect b="-1136"/>
                </a:stretch>
              </a:blipFill>
            </p:spPr>
            <p:txBody>
              <a:bodyPr/>
              <a:lstStyle/>
              <a:p>
                <a:r>
                  <a:rPr lang="fr-FR">
                    <a:noFill/>
                  </a:rPr>
                  <a:t> </a:t>
                </a:r>
              </a:p>
            </p:txBody>
          </p:sp>
        </mc:Fallback>
      </mc:AlternateContent>
      <p:sp>
        <p:nvSpPr>
          <p:cNvPr id="48" name="Rectangle 47">
            <a:extLst>
              <a:ext uri="{FF2B5EF4-FFF2-40B4-BE49-F238E27FC236}">
                <a16:creationId xmlns:a16="http://schemas.microsoft.com/office/drawing/2014/main" id="{A398A150-7AA7-48A7-A807-815F0D9115A1}"/>
              </a:ext>
            </a:extLst>
          </p:cNvPr>
          <p:cNvSpPr/>
          <p:nvPr/>
        </p:nvSpPr>
        <p:spPr bwMode="auto">
          <a:xfrm>
            <a:off x="5136139" y="4389536"/>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9" name="Rectangle 48">
            <a:extLst>
              <a:ext uri="{FF2B5EF4-FFF2-40B4-BE49-F238E27FC236}">
                <a16:creationId xmlns:a16="http://schemas.microsoft.com/office/drawing/2014/main" id="{6F487CDA-65C7-4F43-BDE0-45D9EA828181}"/>
              </a:ext>
            </a:extLst>
          </p:cNvPr>
          <p:cNvSpPr/>
          <p:nvPr/>
        </p:nvSpPr>
        <p:spPr bwMode="auto">
          <a:xfrm>
            <a:off x="5136140" y="3331363"/>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50" name="Connecteur droit avec flèche 49">
            <a:extLst>
              <a:ext uri="{FF2B5EF4-FFF2-40B4-BE49-F238E27FC236}">
                <a16:creationId xmlns:a16="http://schemas.microsoft.com/office/drawing/2014/main" id="{96A07D90-1824-4EC0-8FC6-B7A12B898A4B}"/>
              </a:ext>
            </a:extLst>
          </p:cNvPr>
          <p:cNvCxnSpPr>
            <a:cxnSpLocks/>
          </p:cNvCxnSpPr>
          <p:nvPr/>
        </p:nvCxnSpPr>
        <p:spPr bwMode="auto">
          <a:xfrm>
            <a:off x="5132154" y="3921222"/>
            <a:ext cx="6818400" cy="0"/>
          </a:xfrm>
          <a:prstGeom prst="straightConnector1">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B0A6A95-934C-477A-B4D7-0701A5F53561}"/>
              </a:ext>
            </a:extLst>
          </p:cNvPr>
          <p:cNvSpPr/>
          <p:nvPr/>
        </p:nvSpPr>
        <p:spPr bwMode="auto">
          <a:xfrm>
            <a:off x="5136139" y="3452476"/>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2" name="Rectangle 51">
            <a:extLst>
              <a:ext uri="{FF2B5EF4-FFF2-40B4-BE49-F238E27FC236}">
                <a16:creationId xmlns:a16="http://schemas.microsoft.com/office/drawing/2014/main" id="{9CA7FD40-BDE0-4E4A-9561-4C26CA528E08}"/>
              </a:ext>
            </a:extLst>
          </p:cNvPr>
          <p:cNvSpPr/>
          <p:nvPr/>
        </p:nvSpPr>
        <p:spPr bwMode="auto">
          <a:xfrm>
            <a:off x="5136139" y="4267199"/>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3" name="ZoneTexte 52">
            <a:extLst>
              <a:ext uri="{FF2B5EF4-FFF2-40B4-BE49-F238E27FC236}">
                <a16:creationId xmlns:a16="http://schemas.microsoft.com/office/drawing/2014/main" id="{F4CBF0D0-B173-4127-AA71-5995237D67CE}"/>
              </a:ext>
            </a:extLst>
          </p:cNvPr>
          <p:cNvSpPr txBox="1"/>
          <p:nvPr/>
        </p:nvSpPr>
        <p:spPr>
          <a:xfrm>
            <a:off x="11660376" y="3562955"/>
            <a:ext cx="276038" cy="369332"/>
          </a:xfrm>
          <a:prstGeom prst="rect">
            <a:avLst/>
          </a:prstGeom>
          <a:noFill/>
        </p:spPr>
        <p:txBody>
          <a:bodyPr wrap="none" rtlCol="0">
            <a:spAutoFit/>
          </a:bodyPr>
          <a:lstStyle/>
          <a:p>
            <a:r>
              <a:rPr lang="fr-FR" dirty="0"/>
              <a:t>z</a:t>
            </a:r>
          </a:p>
        </p:txBody>
      </p:sp>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EB15D4BA-2400-4C72-A972-0325435C18B4}"/>
                  </a:ext>
                </a:extLst>
              </p:cNvPr>
              <p:cNvSpPr txBox="1"/>
              <p:nvPr/>
            </p:nvSpPr>
            <p:spPr>
              <a:xfrm>
                <a:off x="5009440" y="1605276"/>
                <a:ext cx="5597173" cy="1586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den>
                              </m:f>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i="1">
                                  <a:latin typeface="Cambria Math" panose="02040503050406030204" pitchFamily="18" charset="0"/>
                                </a:rPr>
                                <m:t>𝑐</m:t>
                              </m:r>
                              <m:r>
                                <a:rPr lang="fr-FR" b="0" i="1" smtClean="0">
                                  <a:latin typeface="Cambria Math" panose="02040503050406030204" pitchFamily="18" charset="0"/>
                                </a:rPr>
                                <m:t> </m:t>
                              </m:r>
                              <m:r>
                                <a:rPr lang="fr-FR" i="1">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 </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54" name="ZoneTexte 53">
                <a:extLst>
                  <a:ext uri="{FF2B5EF4-FFF2-40B4-BE49-F238E27FC236}">
                    <a16:creationId xmlns:a16="http://schemas.microsoft.com/office/drawing/2014/main" id="{EB15D4BA-2400-4C72-A972-0325435C18B4}"/>
                  </a:ext>
                </a:extLst>
              </p:cNvPr>
              <p:cNvSpPr txBox="1">
                <a:spLocks noRot="1" noChangeAspect="1" noMove="1" noResize="1" noEditPoints="1" noAdjustHandles="1" noChangeArrowheads="1" noChangeShapeType="1" noTextEdit="1"/>
              </p:cNvSpPr>
              <p:nvPr/>
            </p:nvSpPr>
            <p:spPr>
              <a:xfrm>
                <a:off x="5009440" y="1605276"/>
                <a:ext cx="5597173" cy="1586909"/>
              </a:xfrm>
              <a:prstGeom prst="rect">
                <a:avLst/>
              </a:prstGeom>
              <a:blipFill>
                <a:blip r:embed="rId14"/>
                <a:stretch>
                  <a:fillRect/>
                </a:stretch>
              </a:blipFill>
            </p:spPr>
            <p:txBody>
              <a:bodyPr/>
              <a:lstStyle/>
              <a:p>
                <a:r>
                  <a:rPr lang="fr-FR">
                    <a:noFill/>
                  </a:rPr>
                  <a:t> </a:t>
                </a:r>
              </a:p>
            </p:txBody>
          </p:sp>
        </mc:Fallback>
      </mc:AlternateContent>
      <p:pic>
        <p:nvPicPr>
          <p:cNvPr id="55" name="Image 54">
            <a:extLst>
              <a:ext uri="{FF2B5EF4-FFF2-40B4-BE49-F238E27FC236}">
                <a16:creationId xmlns:a16="http://schemas.microsoft.com/office/drawing/2014/main" id="{62F902A1-49FF-48DE-AC67-DD8DB8B7FF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auto">
          <a:xfrm>
            <a:off x="6862983" y="4621660"/>
            <a:ext cx="3050040" cy="1477363"/>
          </a:xfrm>
          <a:prstGeom prst="rect">
            <a:avLst/>
          </a:prstGeom>
        </p:spPr>
      </p:pic>
      <p:sp>
        <p:nvSpPr>
          <p:cNvPr id="56" name="Organigramme : Connecteur 55">
            <a:extLst>
              <a:ext uri="{FF2B5EF4-FFF2-40B4-BE49-F238E27FC236}">
                <a16:creationId xmlns:a16="http://schemas.microsoft.com/office/drawing/2014/main" id="{ADE6A845-6F31-438D-997E-6D74AC559C91}"/>
              </a:ext>
            </a:extLst>
          </p:cNvPr>
          <p:cNvSpPr/>
          <p:nvPr/>
        </p:nvSpPr>
        <p:spPr bwMode="auto">
          <a:xfrm>
            <a:off x="8357579" y="4610269"/>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523986E6-2552-47AA-BAD4-6C3EDBFCF702}"/>
              </a:ext>
            </a:extLst>
          </p:cNvPr>
          <p:cNvSpPr txBox="1"/>
          <p:nvPr/>
        </p:nvSpPr>
        <p:spPr bwMode="auto">
          <a:xfrm>
            <a:off x="8585510" y="3560123"/>
            <a:ext cx="570990" cy="276999"/>
          </a:xfrm>
          <a:prstGeom prst="rect">
            <a:avLst/>
          </a:prstGeom>
          <a:noFill/>
        </p:spPr>
        <p:txBody>
          <a:bodyPr wrap="none" rtlCol="0">
            <a:spAutoFit/>
          </a:bodyPr>
          <a:lstStyle/>
          <a:p>
            <a:pPr>
              <a:defRPr/>
            </a:pPr>
            <a:r>
              <a:rPr lang="fr-FR" sz="1200" dirty="0"/>
              <a:t>milieu</a:t>
            </a:r>
            <a:endParaRPr lang="en-US" sz="1200" dirty="0"/>
          </a:p>
        </p:txBody>
      </p:sp>
      <p:cxnSp>
        <p:nvCxnSpPr>
          <p:cNvPr id="58" name="Connecteur droit avec flèche 57">
            <a:extLst>
              <a:ext uri="{FF2B5EF4-FFF2-40B4-BE49-F238E27FC236}">
                <a16:creationId xmlns:a16="http://schemas.microsoft.com/office/drawing/2014/main" id="{68F8F3CA-9132-4797-AD51-9D8E6A070167}"/>
              </a:ext>
            </a:extLst>
          </p:cNvPr>
          <p:cNvCxnSpPr>
            <a:cxnSpLocks/>
            <a:stCxn id="57" idx="2"/>
          </p:cNvCxnSpPr>
          <p:nvPr/>
        </p:nvCxnSpPr>
        <p:spPr bwMode="auto">
          <a:xfrm flipH="1">
            <a:off x="8372985" y="3837122"/>
            <a:ext cx="498020" cy="1111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91084AB2-15DA-48AF-BB3C-9F98F9F921A2}"/>
              </a:ext>
            </a:extLst>
          </p:cNvPr>
          <p:cNvCxnSpPr>
            <a:cxnSpLocks/>
          </p:cNvCxnSpPr>
          <p:nvPr/>
        </p:nvCxnSpPr>
        <p:spPr bwMode="auto">
          <a:xfrm>
            <a:off x="8402579" y="3348475"/>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D16DA599-625F-49DD-88C0-2F38EDC92AD4}"/>
              </a:ext>
            </a:extLst>
          </p:cNvPr>
          <p:cNvSpPr txBox="1"/>
          <p:nvPr/>
        </p:nvSpPr>
        <p:spPr>
          <a:xfrm>
            <a:off x="9030675" y="4612146"/>
            <a:ext cx="764627" cy="369332"/>
          </a:xfrm>
          <a:prstGeom prst="rect">
            <a:avLst/>
          </a:prstGeom>
          <a:noFill/>
        </p:spPr>
        <p:txBody>
          <a:bodyPr wrap="square">
            <a:spAutoFit/>
          </a:bodyPr>
          <a:lstStyle/>
          <a:p>
            <a:r>
              <a:rPr lang="fr-FR" dirty="0"/>
              <a:t>t</a:t>
            </a:r>
            <a:r>
              <a:rPr lang="fr-FR" baseline="-25000" dirty="0"/>
              <a:t>0</a:t>
            </a:r>
            <a:r>
              <a:rPr lang="fr-FR" dirty="0"/>
              <a:t> &lt; t</a:t>
            </a:r>
            <a:r>
              <a:rPr lang="fr-FR" baseline="-25000" dirty="0"/>
              <a:t>1</a:t>
            </a:r>
            <a:r>
              <a:rPr lang="fr-FR" dirty="0"/>
              <a:t> </a:t>
            </a:r>
          </a:p>
        </p:txBody>
      </p:sp>
    </p:spTree>
    <p:extLst>
      <p:ext uri="{BB962C8B-B14F-4D97-AF65-F5344CB8AC3E}">
        <p14:creationId xmlns:p14="http://schemas.microsoft.com/office/powerpoint/2010/main" val="134884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B8FE5-AA7A-482B-AABE-DB049AAEF282}"/>
              </a:ext>
            </a:extLst>
          </p:cNvPr>
          <p:cNvSpPr>
            <a:spLocks noGrp="1"/>
          </p:cNvSpPr>
          <p:nvPr>
            <p:ph type="title"/>
          </p:nvPr>
        </p:nvSpPr>
        <p:spPr/>
        <p:txBody>
          <a:bodyPr/>
          <a:lstStyle/>
          <a:p>
            <a:r>
              <a:rPr lang="fr-FR" dirty="0"/>
              <a:t>Interaction dans un Guide Diélectrique</a:t>
            </a:r>
          </a:p>
        </p:txBody>
      </p:sp>
      <p:sp>
        <p:nvSpPr>
          <p:cNvPr id="4" name="Espace réservé de la date 3">
            <a:extLst>
              <a:ext uri="{FF2B5EF4-FFF2-40B4-BE49-F238E27FC236}">
                <a16:creationId xmlns:a16="http://schemas.microsoft.com/office/drawing/2014/main" id="{6FD4639D-BC33-4639-83FD-AF96FC1BEC24}"/>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FBFD6AE1-FDD9-4E69-9A05-64ACC1710823}"/>
              </a:ext>
            </a:extLst>
          </p:cNvPr>
          <p:cNvSpPr>
            <a:spLocks noGrp="1"/>
          </p:cNvSpPr>
          <p:nvPr>
            <p:ph type="ftr" sz="quarter" idx="11"/>
          </p:nvPr>
        </p:nvSpPr>
        <p:spPr/>
        <p:txBody>
          <a:bodyPr/>
          <a:lstStyle/>
          <a:p>
            <a:r>
              <a:rPr lang="en-GB" dirty="0" err="1"/>
              <a:t>Journées</a:t>
            </a:r>
            <a:r>
              <a:rPr lang="en-GB" dirty="0"/>
              <a:t> </a:t>
            </a:r>
            <a:r>
              <a:rPr lang="en-GB" dirty="0" err="1"/>
              <a:t>Accélérateurs</a:t>
            </a:r>
            <a:r>
              <a:rPr lang="en-GB" dirty="0"/>
              <a:t> 2025</a:t>
            </a:r>
            <a:endParaRPr lang="en-CH" dirty="0"/>
          </a:p>
        </p:txBody>
      </p:sp>
      <p:sp>
        <p:nvSpPr>
          <p:cNvPr id="6" name="Espace réservé du numéro de diapositive 5">
            <a:extLst>
              <a:ext uri="{FF2B5EF4-FFF2-40B4-BE49-F238E27FC236}">
                <a16:creationId xmlns:a16="http://schemas.microsoft.com/office/drawing/2014/main" id="{6CAA4A8F-2EDE-4E82-90BF-A7A50B7F6B41}"/>
              </a:ext>
            </a:extLst>
          </p:cNvPr>
          <p:cNvSpPr>
            <a:spLocks noGrp="1"/>
          </p:cNvSpPr>
          <p:nvPr>
            <p:ph type="sldNum" sz="quarter" idx="12"/>
          </p:nvPr>
        </p:nvSpPr>
        <p:spPr/>
        <p:txBody>
          <a:bodyPr/>
          <a:lstStyle/>
          <a:p>
            <a:fld id="{84AD9DD3-CAE0-4EB1-A102-8F9EDDC8C851}" type="slidenum">
              <a:rPr lang="en-CH" smtClean="0"/>
              <a:t>8</a:t>
            </a:fld>
            <a:endParaRPr lang="en-CH"/>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010235C-FA0B-459E-90E3-6E89B0109FF9}"/>
                  </a:ext>
                </a:extLst>
              </p:cNvPr>
              <p:cNvSpPr txBox="1"/>
              <p:nvPr/>
            </p:nvSpPr>
            <p:spPr bwMode="auto">
              <a:xfrm>
                <a:off x="379641" y="1129579"/>
                <a:ext cx="11484000" cy="394019"/>
              </a:xfrm>
              <a:prstGeom prst="rect">
                <a:avLst/>
              </a:prstGeom>
              <a:noFill/>
              <a:ln w="28575">
                <a:solidFill>
                  <a:schemeClr val="accent1"/>
                </a:solidFill>
              </a:ln>
            </p:spPr>
            <p:txBody>
              <a:bodyPr wrap="square" rtlCol="0">
                <a:spAutoFit/>
              </a:bodyPr>
              <a:lstStyle/>
              <a:p>
                <a:pPr algn="just"/>
                <a:r>
                  <a:rPr lang="fr-FR" dirty="0"/>
                  <a:t>Le guide doit être conçu de sorte que </a:t>
                </a:r>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𝑣</m:t>
                        </m:r>
                      </m:e>
                      <m:sub>
                        <m:r>
                          <a:rPr lang="fr-FR"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rPr>
                          <m:t>𝑒</m:t>
                        </m:r>
                      </m:sub>
                    </m:sSub>
                  </m:oMath>
                </a14:m>
                <a:r>
                  <a:rPr lang="fr-FR" dirty="0"/>
                  <a:t>. Le corps du guide est partiellement rempli d’une couche de diélectrique</a:t>
                </a:r>
                <a:endParaRPr lang="en-US" dirty="0"/>
              </a:p>
            </p:txBody>
          </p:sp>
        </mc:Choice>
        <mc:Fallback xmlns="">
          <p:sp>
            <p:nvSpPr>
              <p:cNvPr id="8" name="ZoneTexte 7">
                <a:extLst>
                  <a:ext uri="{FF2B5EF4-FFF2-40B4-BE49-F238E27FC236}">
                    <a16:creationId xmlns:a16="http://schemas.microsoft.com/office/drawing/2014/main" id="{4010235C-FA0B-459E-90E3-6E89B0109FF9}"/>
                  </a:ext>
                </a:extLst>
              </p:cNvPr>
              <p:cNvSpPr txBox="1">
                <a:spLocks noRot="1" noChangeAspect="1" noMove="1" noResize="1" noEditPoints="1" noAdjustHandles="1" noChangeArrowheads="1" noChangeShapeType="1" noTextEdit="1"/>
              </p:cNvSpPr>
              <p:nvPr/>
            </p:nvSpPr>
            <p:spPr bwMode="auto">
              <a:xfrm>
                <a:off x="379641" y="1129579"/>
                <a:ext cx="11484000" cy="394019"/>
              </a:xfrm>
              <a:prstGeom prst="rect">
                <a:avLst/>
              </a:prstGeom>
              <a:blipFill>
                <a:blip r:embed="rId4"/>
                <a:stretch>
                  <a:fillRect l="-318" t="-2857" b="-12857"/>
                </a:stretch>
              </a:blipFill>
              <a:ln w="28575">
                <a:solidFill>
                  <a:schemeClr val="accent1"/>
                </a:solidFill>
              </a:ln>
            </p:spPr>
            <p:txBody>
              <a:bodyPr/>
              <a:lstStyle/>
              <a:p>
                <a:r>
                  <a:rPr lang="fr-FR">
                    <a:noFill/>
                  </a:rPr>
                  <a:t> </a:t>
                </a:r>
              </a:p>
            </p:txBody>
          </p:sp>
        </mc:Fallback>
      </mc:AlternateContent>
      <p:pic>
        <p:nvPicPr>
          <p:cNvPr id="13" name="Image 12">
            <a:extLst>
              <a:ext uri="{FF2B5EF4-FFF2-40B4-BE49-F238E27FC236}">
                <a16:creationId xmlns:a16="http://schemas.microsoft.com/office/drawing/2014/main" id="{EBCE9BF7-C98D-404C-A6EA-0C890950B1FD}"/>
              </a:ext>
            </a:extLst>
          </p:cNvPr>
          <p:cNvPicPr>
            <a:picLocks noChangeAspect="1"/>
          </p:cNvPicPr>
          <p:nvPr/>
        </p:nvPicPr>
        <p:blipFill>
          <a:blip r:embed="rId5" cstate="email">
            <a:extLst>
              <a:ext uri="{28A0092B-C50C-407E-A947-70E740481C1C}">
                <a14:useLocalDpi xmlns:a14="http://schemas.microsoft.com/office/drawing/2010/main"/>
              </a:ext>
            </a:extLst>
          </a:blip>
          <a:stretch/>
        </p:blipFill>
        <p:spPr bwMode="auto">
          <a:xfrm>
            <a:off x="920606" y="1687790"/>
            <a:ext cx="3661333" cy="1369969"/>
          </a:xfrm>
          <a:prstGeom prst="rect">
            <a:avLst/>
          </a:prstGeom>
        </p:spPr>
      </p:pic>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D71ECE7-9AE8-42B9-9CB3-6378940FD405}"/>
                  </a:ext>
                </a:extLst>
              </p:cNvPr>
              <p:cNvSpPr txBox="1"/>
              <p:nvPr/>
            </p:nvSpPr>
            <p:spPr>
              <a:xfrm>
                <a:off x="2576460" y="2740817"/>
                <a:ext cx="3496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800" i="1" smtClean="0">
                              <a:latin typeface="Cambria Math" panose="02040503050406030204" pitchFamily="18" charset="0"/>
                            </a:rPr>
                          </m:ctrlPr>
                        </m:sSubPr>
                        <m:e>
                          <m:r>
                            <a:rPr lang="fr-FR" sz="1800" i="1" smtClean="0">
                              <a:latin typeface="Cambria Math" panose="02040503050406030204" pitchFamily="18" charset="0"/>
                              <a:ea typeface="Cambria Math" panose="02040503050406030204" pitchFamily="18" charset="0"/>
                            </a:rPr>
                            <m:t>𝜀</m:t>
                          </m:r>
                        </m:e>
                        <m:sub>
                          <m:r>
                            <a:rPr lang="fr-FR" sz="1800" b="0" i="1" smtClean="0">
                              <a:latin typeface="Cambria Math" panose="02040503050406030204" pitchFamily="18" charset="0"/>
                            </a:rPr>
                            <m:t>𝑟</m:t>
                          </m:r>
                        </m:sub>
                      </m:sSub>
                    </m:oMath>
                  </m:oMathPara>
                </a14:m>
                <a:endParaRPr lang="fr-FR" dirty="0"/>
              </a:p>
            </p:txBody>
          </p:sp>
        </mc:Choice>
        <mc:Fallback xmlns="">
          <p:sp>
            <p:nvSpPr>
              <p:cNvPr id="14" name="ZoneTexte 13">
                <a:extLst>
                  <a:ext uri="{FF2B5EF4-FFF2-40B4-BE49-F238E27FC236}">
                    <a16:creationId xmlns:a16="http://schemas.microsoft.com/office/drawing/2014/main" id="{ED71ECE7-9AE8-42B9-9CB3-6378940FD405}"/>
                  </a:ext>
                </a:extLst>
              </p:cNvPr>
              <p:cNvSpPr txBox="1">
                <a:spLocks noRot="1" noChangeAspect="1" noMove="1" noResize="1" noEditPoints="1" noAdjustHandles="1" noChangeArrowheads="1" noChangeShapeType="1" noTextEdit="1"/>
              </p:cNvSpPr>
              <p:nvPr/>
            </p:nvSpPr>
            <p:spPr>
              <a:xfrm>
                <a:off x="2576460" y="2740817"/>
                <a:ext cx="349624" cy="369332"/>
              </a:xfrm>
              <a:prstGeom prst="rect">
                <a:avLst/>
              </a:prstGeom>
              <a:blipFill>
                <a:blip r:embed="rId10"/>
                <a:stretch>
                  <a:fillRect/>
                </a:stretch>
              </a:blipFill>
            </p:spPr>
            <p:txBody>
              <a:bodyPr/>
              <a:lstStyle/>
              <a:p>
                <a:r>
                  <a:rPr lang="fr-FR">
                    <a:noFill/>
                  </a:rPr>
                  <a:t> </a:t>
                </a:r>
              </a:p>
            </p:txBody>
          </p:sp>
        </mc:Fallback>
      </mc:AlternateContent>
      <p:pic>
        <p:nvPicPr>
          <p:cNvPr id="32" name="Image 31">
            <a:extLst>
              <a:ext uri="{FF2B5EF4-FFF2-40B4-BE49-F238E27FC236}">
                <a16:creationId xmlns:a16="http://schemas.microsoft.com/office/drawing/2014/main" id="{97180B25-37C5-4D33-B1CF-4D716E022B80}"/>
              </a:ext>
            </a:extLst>
          </p:cNvPr>
          <p:cNvPicPr>
            <a:picLocks noChangeAspect="1"/>
          </p:cNvPicPr>
          <p:nvPr/>
        </p:nvPicPr>
        <p:blipFill rotWithShape="1">
          <a:blip r:embed="rId11">
            <a:extLst>
              <a:ext uri="{28A0092B-C50C-407E-A947-70E740481C1C}">
                <a14:useLocalDpi xmlns:a14="http://schemas.microsoft.com/office/drawing/2010/main" val="0"/>
              </a:ext>
            </a:extLst>
          </a:blip>
          <a:srcRect l="1" r="19668"/>
          <a:stretch/>
        </p:blipFill>
        <p:spPr bwMode="auto">
          <a:xfrm>
            <a:off x="9740591" y="4606875"/>
            <a:ext cx="2450128" cy="1477363"/>
          </a:xfrm>
          <a:prstGeom prst="rect">
            <a:avLst/>
          </a:prstGeom>
        </p:spPr>
      </p:pic>
      <p:sp>
        <p:nvSpPr>
          <p:cNvPr id="33" name="Organigramme : Connecteur 32">
            <a:extLst>
              <a:ext uri="{FF2B5EF4-FFF2-40B4-BE49-F238E27FC236}">
                <a16:creationId xmlns:a16="http://schemas.microsoft.com/office/drawing/2014/main" id="{68A5E6BF-7D21-490E-A212-1D01CC739400}"/>
              </a:ext>
            </a:extLst>
          </p:cNvPr>
          <p:cNvSpPr/>
          <p:nvPr/>
        </p:nvSpPr>
        <p:spPr bwMode="auto">
          <a:xfrm>
            <a:off x="11892008" y="5154903"/>
            <a:ext cx="90000" cy="9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1CFF9F7D-2B84-4F6A-8DBC-53A24DB5DB76}"/>
              </a:ext>
            </a:extLst>
          </p:cNvPr>
          <p:cNvSpPr txBox="1"/>
          <p:nvPr/>
        </p:nvSpPr>
        <p:spPr bwMode="auto">
          <a:xfrm>
            <a:off x="10910035" y="3936904"/>
            <a:ext cx="543739" cy="276999"/>
          </a:xfrm>
          <a:prstGeom prst="rect">
            <a:avLst/>
          </a:prstGeom>
          <a:noFill/>
        </p:spPr>
        <p:txBody>
          <a:bodyPr wrap="none" rtlCol="0">
            <a:spAutoFit/>
          </a:bodyPr>
          <a:lstStyle/>
          <a:p>
            <a:pPr>
              <a:defRPr/>
            </a:pPr>
            <a:r>
              <a:rPr lang="fr-FR" sz="1200" dirty="0"/>
              <a:t>sortie</a:t>
            </a:r>
            <a:endParaRPr lang="en-US" sz="1200" dirty="0"/>
          </a:p>
        </p:txBody>
      </p:sp>
      <p:cxnSp>
        <p:nvCxnSpPr>
          <p:cNvPr id="42" name="Connecteur droit avec flèche 41">
            <a:extLst>
              <a:ext uri="{FF2B5EF4-FFF2-40B4-BE49-F238E27FC236}">
                <a16:creationId xmlns:a16="http://schemas.microsoft.com/office/drawing/2014/main" id="{1248C803-973E-4759-A474-D1CC3F7775A9}"/>
              </a:ext>
            </a:extLst>
          </p:cNvPr>
          <p:cNvCxnSpPr>
            <a:cxnSpLocks/>
            <a:stCxn id="34" idx="3"/>
          </p:cNvCxnSpPr>
          <p:nvPr/>
        </p:nvCxnSpPr>
        <p:spPr bwMode="auto">
          <a:xfrm flipV="1">
            <a:off x="11453774" y="3929054"/>
            <a:ext cx="493403" cy="146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093790C3-567F-491D-8E16-64D9A0405650}"/>
              </a:ext>
            </a:extLst>
          </p:cNvPr>
          <p:cNvCxnSpPr>
            <a:cxnSpLocks/>
          </p:cNvCxnSpPr>
          <p:nvPr/>
        </p:nvCxnSpPr>
        <p:spPr bwMode="auto">
          <a:xfrm>
            <a:off x="11950858" y="3332370"/>
            <a:ext cx="0" cy="2880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Espace réservé du contenu 3">
                <a:extLst>
                  <a:ext uri="{FF2B5EF4-FFF2-40B4-BE49-F238E27FC236}">
                    <a16:creationId xmlns:a16="http://schemas.microsoft.com/office/drawing/2014/main" id="{D2F2BBF4-6242-4C34-8490-B4E91368C5D7}"/>
                  </a:ext>
                </a:extLst>
              </p:cNvPr>
              <p:cNvSpPr txBox="1">
                <a:spLocks/>
              </p:cNvSpPr>
              <p:nvPr/>
            </p:nvSpPr>
            <p:spPr bwMode="auto">
              <a:xfrm>
                <a:off x="5135053" y="4692687"/>
                <a:ext cx="4088713" cy="585843"/>
              </a:xfrm>
              <a:prstGeom prst="rect">
                <a:avLst/>
              </a:prstGeom>
            </p:spPr>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m:t>
                      </m:r>
                      <m:r>
                        <a:rPr lang="fr-FR" sz="1800">
                          <a:latin typeface="Cambria Math" panose="02040503050406030204" pitchFamily="18" charset="0"/>
                        </a:rPr>
                        <m:t>𝑡</m:t>
                      </m:r>
                      <m:r>
                        <a:rPr lang="fr-FR" sz="1800">
                          <a:latin typeface="Cambria Math" panose="02040503050406030204" pitchFamily="18" charset="0"/>
                        </a:rPr>
                        <m:t>=∆</m:t>
                      </m:r>
                      <m:r>
                        <a:rPr lang="fr-FR" sz="1800">
                          <a:latin typeface="Cambria Math" panose="02040503050406030204" pitchFamily="18" charset="0"/>
                        </a:rPr>
                        <m:t>𝑧</m:t>
                      </m:r>
                      <m:d>
                        <m:dPr>
                          <m:ctrlPr>
                            <a:rPr lang="fr-FR" sz="1800" i="1">
                              <a:latin typeface="Cambria Math" panose="02040503050406030204" pitchFamily="18" charset="0"/>
                            </a:rPr>
                          </m:ctrlPr>
                        </m:dPr>
                        <m:e>
                          <m:f>
                            <m:fPr>
                              <m:ctrlPr>
                                <a:rPr lang="fr-FR" sz="1800" i="1">
                                  <a:latin typeface="Cambria Math" panose="02040503050406030204" pitchFamily="18" charset="0"/>
                                </a:rPr>
                              </m:ctrlPr>
                            </m:fPr>
                            <m:num>
                              <m:r>
                                <a:rPr lang="fr-FR" sz="1800">
                                  <a:latin typeface="Cambria Math" panose="02040503050406030204" pitchFamily="18" charset="0"/>
                                </a:rPr>
                                <m:t>1</m:t>
                              </m:r>
                            </m:num>
                            <m:den>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a:latin typeface="Cambria Math" panose="02040503050406030204" pitchFamily="18" charset="0"/>
                                    </a:rPr>
                                    <m:t>𝑔</m:t>
                                  </m:r>
                                </m:sub>
                              </m:sSub>
                            </m:den>
                          </m:f>
                          <m:r>
                            <a:rPr lang="fr-FR" sz="1800">
                              <a:latin typeface="Cambria Math" panose="02040503050406030204" pitchFamily="18" charset="0"/>
                            </a:rPr>
                            <m:t>−</m:t>
                          </m:r>
                          <m:f>
                            <m:fPr>
                              <m:ctrlPr>
                                <a:rPr lang="fr-FR" sz="1800" i="1">
                                  <a:latin typeface="Cambria Math" panose="02040503050406030204" pitchFamily="18" charset="0"/>
                                </a:rPr>
                              </m:ctrlPr>
                            </m:fPr>
                            <m:num>
                              <m:r>
                                <a:rPr lang="fr-FR" sz="1800">
                                  <a:latin typeface="Cambria Math" panose="02040503050406030204" pitchFamily="18" charset="0"/>
                                </a:rPr>
                                <m:t>1</m:t>
                              </m:r>
                            </m:num>
                            <m:den>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b="0" i="1" smtClean="0">
                                      <a:latin typeface="Cambria Math" panose="02040503050406030204" pitchFamily="18" charset="0"/>
                                    </a:rPr>
                                    <m:t>𝑒</m:t>
                                  </m:r>
                                </m:sub>
                              </m:sSub>
                            </m:den>
                          </m:f>
                        </m:e>
                      </m:d>
                      <m:r>
                        <m:rPr>
                          <m:nor/>
                        </m:rPr>
                        <a:rPr lang="en-US" sz="1800" dirty="0">
                          <a:sym typeface="Wingdings" panose="05000000000000000000" pitchFamily="2" charset="2"/>
                        </a:rPr>
                        <m:t></m:t>
                      </m:r>
                      <m:r>
                        <a:rPr lang="fr-FR" sz="1800">
                          <a:latin typeface="Cambria Math" panose="02040503050406030204" pitchFamily="18" charset="0"/>
                        </a:rPr>
                        <m:t>∆</m:t>
                      </m:r>
                      <m:r>
                        <a:rPr lang="fr-FR" sz="1800">
                          <a:latin typeface="Cambria Math" panose="02040503050406030204" pitchFamily="18" charset="0"/>
                        </a:rPr>
                        <m:t>𝑧</m:t>
                      </m:r>
                      <m:r>
                        <a:rPr lang="fr-FR" sz="1800" b="0" i="0" smtClean="0">
                          <a:latin typeface="Cambria Math" panose="02040503050406030204" pitchFamily="18" charset="0"/>
                        </a:rPr>
                        <m:t>=</m:t>
                      </m:r>
                      <m:r>
                        <m:rPr>
                          <m:sty m:val="p"/>
                        </m:rPr>
                        <a:rPr lang="fr-FR" sz="1800" b="0" i="0" smtClean="0">
                          <a:latin typeface="Cambria Math" panose="02040503050406030204" pitchFamily="18" charset="0"/>
                        </a:rPr>
                        <m:t>nT</m:t>
                      </m:r>
                      <m:f>
                        <m:fPr>
                          <m:ctrlPr>
                            <a:rPr lang="fr-FR" sz="1800" b="0" i="1" smtClean="0">
                              <a:latin typeface="Cambria Math" panose="02040503050406030204" pitchFamily="18" charset="0"/>
                            </a:rPr>
                          </m:ctrlPr>
                        </m:fPr>
                        <m:num>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b="0" i="1" smtClean="0">
                                  <a:latin typeface="Cambria Math" panose="02040503050406030204" pitchFamily="18" charset="0"/>
                                </a:rPr>
                                <m:t>𝑒</m:t>
                              </m:r>
                            </m:sub>
                          </m:sSub>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b="0" i="1" smtClean="0">
                                  <a:latin typeface="Cambria Math" panose="02040503050406030204" pitchFamily="18" charset="0"/>
                                </a:rPr>
                                <m:t>𝑔</m:t>
                              </m:r>
                            </m:sub>
                          </m:sSub>
                        </m:num>
                        <m:den>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b="0" i="1" smtClean="0">
                                  <a:latin typeface="Cambria Math" panose="02040503050406030204" pitchFamily="18" charset="0"/>
                                </a:rPr>
                                <m:t>𝑒</m:t>
                              </m:r>
                            </m:sub>
                          </m:sSub>
                          <m:r>
                            <a:rPr lang="fr-FR" sz="1800" b="0" i="1" smtClean="0">
                              <a:latin typeface="Cambria Math" panose="02040503050406030204" pitchFamily="18" charset="0"/>
                            </a:rPr>
                            <m:t>−</m:t>
                          </m:r>
                          <m:sSub>
                            <m:sSubPr>
                              <m:ctrlPr>
                                <a:rPr lang="fr-FR" sz="1800" i="1">
                                  <a:latin typeface="Cambria Math" panose="02040503050406030204" pitchFamily="18" charset="0"/>
                                </a:rPr>
                              </m:ctrlPr>
                            </m:sSubPr>
                            <m:e>
                              <m:r>
                                <a:rPr lang="fr-FR" sz="1800">
                                  <a:latin typeface="Cambria Math" panose="02040503050406030204" pitchFamily="18" charset="0"/>
                                </a:rPr>
                                <m:t>𝑣</m:t>
                              </m:r>
                            </m:e>
                            <m:sub>
                              <m:r>
                                <a:rPr lang="fr-FR" sz="1800" b="0" i="1" smtClean="0">
                                  <a:latin typeface="Cambria Math" panose="02040503050406030204" pitchFamily="18" charset="0"/>
                                </a:rPr>
                                <m:t>𝑔</m:t>
                              </m:r>
                            </m:sub>
                          </m:sSub>
                        </m:den>
                      </m:f>
                    </m:oMath>
                  </m:oMathPara>
                </a14:m>
                <a:endParaRPr lang="en-US" sz="1800" dirty="0"/>
              </a:p>
            </p:txBody>
          </p:sp>
        </mc:Choice>
        <mc:Fallback xmlns="">
          <p:sp>
            <p:nvSpPr>
              <p:cNvPr id="46" name="Espace réservé du contenu 3">
                <a:extLst>
                  <a:ext uri="{FF2B5EF4-FFF2-40B4-BE49-F238E27FC236}">
                    <a16:creationId xmlns:a16="http://schemas.microsoft.com/office/drawing/2014/main" id="{D2F2BBF4-6242-4C34-8490-B4E91368C5D7}"/>
                  </a:ext>
                </a:extLst>
              </p:cNvPr>
              <p:cNvSpPr txBox="1">
                <a:spLocks noRot="1" noChangeAspect="1" noMove="1" noResize="1" noEditPoints="1" noAdjustHandles="1" noChangeArrowheads="1" noChangeShapeType="1" noTextEdit="1"/>
              </p:cNvSpPr>
              <p:nvPr/>
            </p:nvSpPr>
            <p:spPr bwMode="auto">
              <a:xfrm>
                <a:off x="5135053" y="4692687"/>
                <a:ext cx="4088713" cy="585843"/>
              </a:xfrm>
              <a:prstGeom prst="rect">
                <a:avLst/>
              </a:prstGeom>
              <a:blipFill>
                <a:blip r:embed="rId12"/>
                <a:stretch>
                  <a:fillRect b="-625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940410F6-045F-4751-9DC1-C56D8335DFAC}"/>
                  </a:ext>
                </a:extLst>
              </p:cNvPr>
              <p:cNvSpPr txBox="1"/>
              <p:nvPr/>
            </p:nvSpPr>
            <p:spPr>
              <a:xfrm>
                <a:off x="5455944" y="5481347"/>
                <a:ext cx="3446930" cy="948016"/>
              </a:xfrm>
              <a:prstGeom prst="rect">
                <a:avLst/>
              </a:prstGeom>
              <a:noFill/>
            </p:spPr>
            <p:txBody>
              <a:bodyPr wrap="square">
                <a:spAutoFit/>
              </a:bodyPr>
              <a:lstStyle/>
              <a:p>
                <a:pPr algn="ctr"/>
                <a14:m>
                  <m:oMath xmlns:m="http://schemas.openxmlformats.org/officeDocument/2006/math">
                    <m:sSub>
                      <m:sSubPr>
                        <m:ctrlPr>
                          <a:rPr lang="en-US" sz="1800" i="1" smtClean="0">
                            <a:latin typeface="Cambria Math" panose="02040503050406030204" pitchFamily="18" charset="0"/>
                          </a:rPr>
                        </m:ctrlPr>
                      </m:sSubPr>
                      <m:e>
                        <m:r>
                          <a:rPr lang="fr-FR" sz="1800" b="0" i="1" smtClean="0">
                            <a:latin typeface="Cambria Math" panose="02040503050406030204" pitchFamily="18" charset="0"/>
                          </a:rPr>
                          <m:t>𝑣</m:t>
                        </m:r>
                      </m:e>
                      <m:sub>
                        <m:r>
                          <a:rPr lang="fr-FR" sz="1800" b="0" i="1" smtClean="0">
                            <a:latin typeface="Cambria Math" panose="02040503050406030204" pitchFamily="18" charset="0"/>
                          </a:rPr>
                          <m:t>𝑒</m:t>
                        </m:r>
                      </m:sub>
                    </m:sSub>
                    <m:r>
                      <a:rPr lang="fr-FR" sz="1800" b="0" i="1" smtClean="0">
                        <a:latin typeface="Cambria Math" panose="02040503050406030204" pitchFamily="18" charset="0"/>
                      </a:rPr>
                      <m:t> </m:t>
                    </m:r>
                  </m:oMath>
                </a14:m>
                <a:r>
                  <a:rPr lang="en-US" sz="1800" dirty="0"/>
                  <a:t>= </a:t>
                </a:r>
                <a14:m>
                  <m:oMath xmlns:m="http://schemas.openxmlformats.org/officeDocument/2006/math">
                    <m:sSub>
                      <m:sSubPr>
                        <m:ctrlPr>
                          <a:rPr lang="en-US" sz="1800" i="1" dirty="0" smtClean="0">
                            <a:latin typeface="Cambria Math" panose="02040503050406030204" pitchFamily="18" charset="0"/>
                          </a:rPr>
                        </m:ctrlPr>
                      </m:sSubPr>
                      <m:e>
                        <m:r>
                          <a:rPr lang="fr-FR" sz="1800" b="0" i="1" dirty="0" smtClean="0">
                            <a:latin typeface="Cambria Math" panose="02040503050406030204" pitchFamily="18" charset="0"/>
                          </a:rPr>
                          <m:t>𝑣</m:t>
                        </m:r>
                      </m:e>
                      <m:sub>
                        <m:r>
                          <a:rPr lang="en-US" sz="1800" i="1" dirty="0" smtClean="0">
                            <a:latin typeface="Cambria Math" panose="02040503050406030204" pitchFamily="18" charset="0"/>
                            <a:ea typeface="Cambria Math" panose="02040503050406030204" pitchFamily="18" charset="0"/>
                          </a:rPr>
                          <m:t>𝜑</m:t>
                        </m:r>
                      </m:sub>
                    </m:sSub>
                  </m:oMath>
                </a14:m>
                <a:r>
                  <a:rPr lang="en-US" sz="1800" dirty="0"/>
                  <a:t> = 0.998 c, </a:t>
                </a:r>
                <a14:m>
                  <m:oMath xmlns:m="http://schemas.openxmlformats.org/officeDocument/2006/math">
                    <m:sSub>
                      <m:sSubPr>
                        <m:ctrlPr>
                          <a:rPr lang="en-US" sz="1800" i="1" smtClean="0">
                            <a:latin typeface="Cambria Math" panose="02040503050406030204" pitchFamily="18" charset="0"/>
                          </a:rPr>
                        </m:ctrlPr>
                      </m:sSubPr>
                      <m:e>
                        <m:r>
                          <a:rPr lang="fr-FR" sz="1800" b="0" i="1" smtClean="0">
                            <a:latin typeface="Cambria Math" panose="02040503050406030204" pitchFamily="18" charset="0"/>
                          </a:rPr>
                          <m:t>𝑣</m:t>
                        </m:r>
                      </m:e>
                      <m:sub>
                        <m:r>
                          <a:rPr lang="fr-FR" sz="1800" b="0" i="1" smtClean="0">
                            <a:latin typeface="Cambria Math" panose="02040503050406030204" pitchFamily="18" charset="0"/>
                          </a:rPr>
                          <m:t>𝑔</m:t>
                        </m:r>
                      </m:sub>
                    </m:sSub>
                  </m:oMath>
                </a14:m>
                <a:r>
                  <a:rPr lang="en-US" sz="1800" dirty="0"/>
                  <a:t> = 0.65 c, n = 9</a:t>
                </a:r>
              </a:p>
              <a:p>
                <a:pPr algn="ctr"/>
                <a:endParaRPr lang="en-US" sz="1800" dirty="0"/>
              </a:p>
              <a:p>
                <a:pPr algn="ct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r>
                      <a:rPr lang="fr-FR" sz="1800" b="0" i="1" dirty="0" smtClean="0">
                        <a:latin typeface="Cambria Math" panose="02040503050406030204" pitchFamily="18" charset="0"/>
                        <a:ea typeface="Cambria Math" panose="02040503050406030204" pitchFamily="18" charset="0"/>
                      </a:rPr>
                      <m:t>𝑧</m:t>
                    </m:r>
                  </m:oMath>
                </a14:m>
                <a:r>
                  <a:rPr lang="en-US" sz="1800" dirty="0"/>
                  <a:t> = 30 mm</a:t>
                </a:r>
                <a:endParaRPr lang="fr-FR" dirty="0"/>
              </a:p>
            </p:txBody>
          </p:sp>
        </mc:Choice>
        <mc:Fallback xmlns="">
          <p:sp>
            <p:nvSpPr>
              <p:cNvPr id="47" name="ZoneTexte 46">
                <a:extLst>
                  <a:ext uri="{FF2B5EF4-FFF2-40B4-BE49-F238E27FC236}">
                    <a16:creationId xmlns:a16="http://schemas.microsoft.com/office/drawing/2014/main" id="{940410F6-045F-4751-9DC1-C56D8335DFAC}"/>
                  </a:ext>
                </a:extLst>
              </p:cNvPr>
              <p:cNvSpPr txBox="1">
                <a:spLocks noRot="1" noChangeAspect="1" noMove="1" noResize="1" noEditPoints="1" noAdjustHandles="1" noChangeArrowheads="1" noChangeShapeType="1" noTextEdit="1"/>
              </p:cNvSpPr>
              <p:nvPr/>
            </p:nvSpPr>
            <p:spPr>
              <a:xfrm>
                <a:off x="5455944" y="5481347"/>
                <a:ext cx="3446930" cy="948016"/>
              </a:xfrm>
              <a:prstGeom prst="rect">
                <a:avLst/>
              </a:prstGeom>
              <a:blipFill>
                <a:blip r:embed="rId13"/>
                <a:stretch>
                  <a:fillRect t="-2564" r="-1416" b="-897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CB6034E3-EB0A-4CAD-83BD-774F8BDC6851}"/>
                  </a:ext>
                </a:extLst>
              </p:cNvPr>
              <p:cNvSpPr txBox="1"/>
              <p:nvPr/>
            </p:nvSpPr>
            <p:spPr>
              <a:xfrm>
                <a:off x="10805921" y="1841577"/>
                <a:ext cx="1292020" cy="537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𝑐</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𝑚𝑛</m:t>
                              </m:r>
                            </m:sub>
                          </m:sSub>
                          <m:r>
                            <a:rPr lang="fr-FR" b="0" i="1" smtClean="0">
                              <a:latin typeface="Cambria Math" panose="02040503050406030204" pitchFamily="18" charset="0"/>
                            </a:rPr>
                            <m:t> </m:t>
                          </m:r>
                          <m:r>
                            <a:rPr lang="fr-FR" b="0" i="1" smtClean="0">
                              <a:latin typeface="Cambria Math" panose="02040503050406030204" pitchFamily="18" charset="0"/>
                            </a:rPr>
                            <m:t>𝑐</m:t>
                          </m:r>
                        </m:num>
                        <m:den>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r>
                            <a:rPr lang="fr-FR" b="0" i="1" smtClean="0">
                              <a:latin typeface="Cambria Math" panose="02040503050406030204" pitchFamily="18" charset="0"/>
                              <a:ea typeface="Cambria Math" panose="02040503050406030204" pitchFamily="18" charset="0"/>
                            </a:rPr>
                            <m:t>𝑎</m:t>
                          </m:r>
                          <m:rad>
                            <m:radPr>
                              <m:degHide m:val="on"/>
                              <m:ctrlPr>
                                <a:rPr lang="fr-FR" b="0" i="1" smtClean="0">
                                  <a:latin typeface="Cambria Math" panose="02040503050406030204" pitchFamily="18" charset="0"/>
                                  <a:ea typeface="Cambria Math" panose="02040503050406030204" pitchFamily="18" charset="0"/>
                                </a:rPr>
                              </m:ctrlPr>
                            </m:radPr>
                            <m:deg/>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𝜀</m:t>
                                  </m:r>
                                </m:e>
                                <m:sub>
                                  <m:r>
                                    <a:rPr lang="fr-FR" b="0" i="1" smtClean="0">
                                      <a:latin typeface="Cambria Math" panose="02040503050406030204" pitchFamily="18" charset="0"/>
                                      <a:ea typeface="Cambria Math" panose="02040503050406030204" pitchFamily="18" charset="0"/>
                                    </a:rPr>
                                    <m:t>𝑟</m:t>
                                  </m:r>
                                </m:sub>
                              </m:sSub>
                            </m:e>
                          </m:rad>
                        </m:den>
                      </m:f>
                    </m:oMath>
                  </m:oMathPara>
                </a14:m>
                <a:endParaRPr lang="fr-FR" dirty="0"/>
              </a:p>
            </p:txBody>
          </p:sp>
        </mc:Choice>
        <mc:Fallback xmlns="">
          <p:sp>
            <p:nvSpPr>
              <p:cNvPr id="31" name="ZoneTexte 30">
                <a:extLst>
                  <a:ext uri="{FF2B5EF4-FFF2-40B4-BE49-F238E27FC236}">
                    <a16:creationId xmlns:a16="http://schemas.microsoft.com/office/drawing/2014/main" id="{CB6034E3-EB0A-4CAD-83BD-774F8BDC6851}"/>
                  </a:ext>
                </a:extLst>
              </p:cNvPr>
              <p:cNvSpPr txBox="1">
                <a:spLocks noRot="1" noChangeAspect="1" noMove="1" noResize="1" noEditPoints="1" noAdjustHandles="1" noChangeArrowheads="1" noChangeShapeType="1" noTextEdit="1"/>
              </p:cNvSpPr>
              <p:nvPr/>
            </p:nvSpPr>
            <p:spPr>
              <a:xfrm>
                <a:off x="10805921" y="1841577"/>
                <a:ext cx="1292020" cy="537391"/>
              </a:xfrm>
              <a:prstGeom prst="rect">
                <a:avLst/>
              </a:prstGeom>
              <a:blipFill>
                <a:blip r:embed="rId14"/>
                <a:stretch>
                  <a:fillRect b="-1136"/>
                </a:stretch>
              </a:blipFill>
            </p:spPr>
            <p:txBody>
              <a:bodyPr/>
              <a:lstStyle/>
              <a:p>
                <a:r>
                  <a:rPr lang="fr-FR">
                    <a:noFill/>
                  </a:rPr>
                  <a:t> </a:t>
                </a:r>
              </a:p>
            </p:txBody>
          </p:sp>
        </mc:Fallback>
      </mc:AlternateContent>
      <p:sp>
        <p:nvSpPr>
          <p:cNvPr id="35" name="Rectangle 34">
            <a:extLst>
              <a:ext uri="{FF2B5EF4-FFF2-40B4-BE49-F238E27FC236}">
                <a16:creationId xmlns:a16="http://schemas.microsoft.com/office/drawing/2014/main" id="{9F777A2F-1491-4BD8-AC54-A3CA1D258FEC}"/>
              </a:ext>
            </a:extLst>
          </p:cNvPr>
          <p:cNvSpPr/>
          <p:nvPr/>
        </p:nvSpPr>
        <p:spPr bwMode="auto">
          <a:xfrm>
            <a:off x="5136139" y="4389536"/>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6" name="Rectangle 35">
            <a:extLst>
              <a:ext uri="{FF2B5EF4-FFF2-40B4-BE49-F238E27FC236}">
                <a16:creationId xmlns:a16="http://schemas.microsoft.com/office/drawing/2014/main" id="{DCE695BE-1698-4E8A-BCF5-2E857520F786}"/>
              </a:ext>
            </a:extLst>
          </p:cNvPr>
          <p:cNvSpPr/>
          <p:nvPr/>
        </p:nvSpPr>
        <p:spPr bwMode="auto">
          <a:xfrm>
            <a:off x="5136140" y="3331363"/>
            <a:ext cx="6818400" cy="1215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cxnSp>
        <p:nvCxnSpPr>
          <p:cNvPr id="41" name="Connecteur droit avec flèche 40">
            <a:extLst>
              <a:ext uri="{FF2B5EF4-FFF2-40B4-BE49-F238E27FC236}">
                <a16:creationId xmlns:a16="http://schemas.microsoft.com/office/drawing/2014/main" id="{524476DF-14B0-46BA-95B3-53C7AD00FD33}"/>
              </a:ext>
            </a:extLst>
          </p:cNvPr>
          <p:cNvCxnSpPr>
            <a:cxnSpLocks/>
          </p:cNvCxnSpPr>
          <p:nvPr/>
        </p:nvCxnSpPr>
        <p:spPr bwMode="auto">
          <a:xfrm>
            <a:off x="5132154" y="3921222"/>
            <a:ext cx="6818400" cy="0"/>
          </a:xfrm>
          <a:prstGeom prst="straightConnector1">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948EBB4-8C8F-40C0-B31E-D827D3C9FED4}"/>
              </a:ext>
            </a:extLst>
          </p:cNvPr>
          <p:cNvSpPr/>
          <p:nvPr/>
        </p:nvSpPr>
        <p:spPr bwMode="auto">
          <a:xfrm>
            <a:off x="5136139" y="3452476"/>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8" name="Rectangle 47">
            <a:extLst>
              <a:ext uri="{FF2B5EF4-FFF2-40B4-BE49-F238E27FC236}">
                <a16:creationId xmlns:a16="http://schemas.microsoft.com/office/drawing/2014/main" id="{159A7BAC-F358-43D0-B147-6830C7B2BBEB}"/>
              </a:ext>
            </a:extLst>
          </p:cNvPr>
          <p:cNvSpPr/>
          <p:nvPr/>
        </p:nvSpPr>
        <p:spPr bwMode="auto">
          <a:xfrm>
            <a:off x="5136139" y="4267199"/>
            <a:ext cx="6818400" cy="1215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9" name="ZoneTexte 48">
            <a:extLst>
              <a:ext uri="{FF2B5EF4-FFF2-40B4-BE49-F238E27FC236}">
                <a16:creationId xmlns:a16="http://schemas.microsoft.com/office/drawing/2014/main" id="{2834AB13-C9EB-4001-B2A2-6A84C9590EF1}"/>
              </a:ext>
            </a:extLst>
          </p:cNvPr>
          <p:cNvSpPr txBox="1"/>
          <p:nvPr/>
        </p:nvSpPr>
        <p:spPr>
          <a:xfrm>
            <a:off x="11660376" y="3562955"/>
            <a:ext cx="276038" cy="369332"/>
          </a:xfrm>
          <a:prstGeom prst="rect">
            <a:avLst/>
          </a:prstGeom>
          <a:noFill/>
        </p:spPr>
        <p:txBody>
          <a:bodyPr wrap="none" rtlCol="0">
            <a:spAutoFit/>
          </a:bodyPr>
          <a:lstStyle/>
          <a:p>
            <a:r>
              <a:rPr lang="fr-FR" dirty="0"/>
              <a:t>z</a:t>
            </a:r>
          </a:p>
        </p:txBody>
      </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90B504E2-0BF8-468E-BDE8-6C35395ADF3B}"/>
                  </a:ext>
                </a:extLst>
              </p:cNvPr>
              <p:cNvSpPr txBox="1"/>
              <p:nvPr/>
            </p:nvSpPr>
            <p:spPr>
              <a:xfrm>
                <a:off x="5009440" y="1605276"/>
                <a:ext cx="5597173" cy="1586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rPr>
                                    <m:t>𝑔</m:t>
                                  </m:r>
                                </m:sub>
                              </m:sSub>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den>
                              </m:f>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r>
                                <a:rPr lang="fr-FR" i="1">
                                  <a:latin typeface="Cambria Math" panose="02040503050406030204" pitchFamily="18" charset="0"/>
                                </a:rPr>
                                <m:t>&lt;</m:t>
                              </m:r>
                              <m:r>
                                <a:rPr lang="fr-FR" b="0" i="1" smtClean="0">
                                  <a:latin typeface="Cambria Math" panose="02040503050406030204" pitchFamily="18" charset="0"/>
                                </a:rPr>
                                <m:t>𝑐</m:t>
                              </m:r>
                              <m:r>
                                <a:rPr lang="fr-FR" b="0" i="1" smtClean="0">
                                  <a:latin typeface="Cambria Math" panose="02040503050406030204" pitchFamily="18" charset="0"/>
                                </a:rPr>
                                <m:t> ~ </m:t>
                              </m:r>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i="1">
                                      <a:latin typeface="Cambria Math" panose="02040503050406030204" pitchFamily="18" charset="0"/>
                                      <a:ea typeface="Cambria Math" panose="02040503050406030204" pitchFamily="18" charset="0"/>
                                    </a:rPr>
                                    <m:t>𝜑</m:t>
                                  </m:r>
                                </m:sub>
                              </m:sSub>
                              <m:r>
                                <a:rPr lang="fr-FR" i="1">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𝑐</m:t>
                                  </m:r>
                                </m:num>
                                <m:den>
                                  <m:rad>
                                    <m:radPr>
                                      <m:degHide m:val="on"/>
                                      <m:ctrlPr>
                                        <a:rPr lang="fr-FR" i="1">
                                          <a:latin typeface="Cambria Math" panose="02040503050406030204" pitchFamily="18" charset="0"/>
                                        </a:rPr>
                                      </m:ctrlPr>
                                    </m:radPr>
                                    <m:deg/>
                                    <m:e>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𝜀</m:t>
                                          </m:r>
                                        </m:e>
                                        <m:sub>
                                          <m:r>
                                            <a:rPr lang="fr-FR" i="1">
                                              <a:latin typeface="Cambria Math" panose="02040503050406030204" pitchFamily="18" charset="0"/>
                                            </a:rPr>
                                            <m:t>𝑟</m:t>
                                          </m:r>
                                        </m:sub>
                                      </m:sSub>
                                    </m:e>
                                  </m:rad>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rPr>
                                      </m:ctrlPr>
                                    </m:radPr>
                                    <m:deg/>
                                    <m:e>
                                      <m:r>
                                        <a:rPr lang="fr-FR" i="1">
                                          <a:latin typeface="Cambria Math" panose="02040503050406030204" pitchFamily="18" charset="0"/>
                                        </a:rPr>
                                        <m:t>1−</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𝑓</m:t>
                                                      </m:r>
                                                    </m:e>
                                                    <m:sub>
                                                      <m:r>
                                                        <a:rPr lang="fr-FR" i="1">
                                                          <a:latin typeface="Cambria Math" panose="02040503050406030204" pitchFamily="18" charset="0"/>
                                                        </a:rPr>
                                                        <m:t>𝑐</m:t>
                                                      </m:r>
                                                    </m:sub>
                                                  </m:sSub>
                                                </m:num>
                                                <m:den>
                                                  <m:r>
                                                    <a:rPr lang="fr-FR" i="1">
                                                      <a:latin typeface="Cambria Math" panose="02040503050406030204" pitchFamily="18" charset="0"/>
                                                    </a:rPr>
                                                    <m:t>𝑓</m:t>
                                                  </m:r>
                                                </m:den>
                                              </m:f>
                                            </m:e>
                                          </m:d>
                                        </m:e>
                                        <m:sup>
                                          <m:r>
                                            <a:rPr lang="fr-FR" i="1">
                                              <a:latin typeface="Cambria Math" panose="02040503050406030204" pitchFamily="18" charset="0"/>
                                            </a:rPr>
                                            <m:t>2</m:t>
                                          </m:r>
                                        </m:sup>
                                      </m:sSup>
                                    </m:e>
                                  </m:rad>
                                </m:den>
                              </m:f>
                              <m:r>
                                <m:rPr>
                                  <m:nor/>
                                </m:rPr>
                                <a:rPr lang="fr-FR" dirty="0"/>
                                <m:t> </m:t>
                              </m:r>
                            </m:e>
                            <m:e>
                              <m:sSub>
                                <m:sSubPr>
                                  <m:ctrlPr>
                                    <a:rPr lang="fr-FR" i="1">
                                      <a:latin typeface="Cambria Math" panose="02040503050406030204" pitchFamily="18" charset="0"/>
                                    </a:rPr>
                                  </m:ctrlPr>
                                </m:sSubPr>
                                <m:e>
                                  <m:r>
                                    <a:rPr lang="fr-FR" i="1">
                                      <a:latin typeface="Cambria Math" panose="02040503050406030204" pitchFamily="18" charset="0"/>
                                    </a:rPr>
                                    <m:t>𝑣</m:t>
                                  </m:r>
                                </m:e>
                                <m:sub>
                                  <m:r>
                                    <a:rPr lang="fr-FR" b="0" i="1" smtClean="0">
                                      <a:latin typeface="Cambria Math" panose="02040503050406030204" pitchFamily="18" charset="0"/>
                                    </a:rPr>
                                    <m:t>𝑒</m:t>
                                  </m:r>
                                </m:sub>
                              </m:sSub>
                              <m:r>
                                <a:rPr lang="fr-FR" i="1">
                                  <a:latin typeface="Cambria Math" panose="02040503050406030204" pitchFamily="18" charset="0"/>
                                </a:rPr>
                                <m:t> </m:t>
                              </m:r>
                              <m:r>
                                <a:rPr lang="fr-FR" i="1">
                                  <a:latin typeface="Cambria Math" panose="02040503050406030204" pitchFamily="18" charset="0"/>
                                  <a:ea typeface="Cambria Math" panose="02040503050406030204" pitchFamily="18" charset="0"/>
                                </a:rPr>
                                <m:t>~ </m:t>
                              </m:r>
                              <m:r>
                                <a:rPr lang="fr-FR" i="1">
                                  <a:latin typeface="Cambria Math" panose="02040503050406030204" pitchFamily="18" charset="0"/>
                                  <a:ea typeface="Cambria Math" panose="02040503050406030204" pitchFamily="18" charset="0"/>
                                </a:rPr>
                                <m:t>𝑐</m:t>
                              </m:r>
                              <m:r>
                                <m:rPr>
                                  <m:nor/>
                                </m:rPr>
                                <a:rPr lang="fr-FR" dirty="0"/>
                                <m:t> </m:t>
                              </m:r>
                            </m:e>
                          </m:eqArr>
                        </m:e>
                      </m:d>
                    </m:oMath>
                  </m:oMathPara>
                </a14:m>
                <a:endParaRPr lang="fr-FR" dirty="0"/>
              </a:p>
            </p:txBody>
          </p:sp>
        </mc:Choice>
        <mc:Fallback xmlns="">
          <p:sp>
            <p:nvSpPr>
              <p:cNvPr id="50" name="ZoneTexte 49">
                <a:extLst>
                  <a:ext uri="{FF2B5EF4-FFF2-40B4-BE49-F238E27FC236}">
                    <a16:creationId xmlns:a16="http://schemas.microsoft.com/office/drawing/2014/main" id="{90B504E2-0BF8-468E-BDE8-6C35395ADF3B}"/>
                  </a:ext>
                </a:extLst>
              </p:cNvPr>
              <p:cNvSpPr txBox="1">
                <a:spLocks noRot="1" noChangeAspect="1" noMove="1" noResize="1" noEditPoints="1" noAdjustHandles="1" noChangeArrowheads="1" noChangeShapeType="1" noTextEdit="1"/>
              </p:cNvSpPr>
              <p:nvPr/>
            </p:nvSpPr>
            <p:spPr>
              <a:xfrm>
                <a:off x="5009440" y="1605276"/>
                <a:ext cx="5597173" cy="1586909"/>
              </a:xfrm>
              <a:prstGeom prst="rect">
                <a:avLst/>
              </a:prstGeom>
              <a:blipFill>
                <a:blip r:embed="rId15"/>
                <a:stretch>
                  <a:fillRect/>
                </a:stretch>
              </a:blipFill>
            </p:spPr>
            <p:txBody>
              <a:bodyPr/>
              <a:lstStyle/>
              <a:p>
                <a:r>
                  <a:rPr lang="fr-FR">
                    <a:noFill/>
                  </a:rPr>
                  <a:t> </a:t>
                </a:r>
              </a:p>
            </p:txBody>
          </p:sp>
        </mc:Fallback>
      </mc:AlternateContent>
      <p:pic>
        <p:nvPicPr>
          <p:cNvPr id="51" name="Picture 17">
            <a:extLst>
              <a:ext uri="{FF2B5EF4-FFF2-40B4-BE49-F238E27FC236}">
                <a16:creationId xmlns:a16="http://schemas.microsoft.com/office/drawing/2014/main" id="{6C99E031-6858-472A-983B-CA1196D9F900}"/>
              </a:ext>
            </a:extLst>
          </p:cNvPr>
          <p:cNvPicPr>
            <a:picLocks noChangeAspect="1"/>
          </p:cNvPicPr>
          <p:nvPr/>
        </p:nvPicPr>
        <p:blipFill rotWithShape="1">
          <a:blip r:embed="rId16"/>
          <a:srcRect l="6530" t="9428" r="11933" b="2415"/>
          <a:stretch/>
        </p:blipFill>
        <p:spPr bwMode="auto">
          <a:xfrm>
            <a:off x="266035" y="3332851"/>
            <a:ext cx="4573185" cy="2966750"/>
          </a:xfrm>
          <a:prstGeom prst="rect">
            <a:avLst/>
          </a:prstGeom>
        </p:spPr>
      </p:pic>
      <p:sp>
        <p:nvSpPr>
          <p:cNvPr id="52" name="ZoneTexte 51">
            <a:extLst>
              <a:ext uri="{FF2B5EF4-FFF2-40B4-BE49-F238E27FC236}">
                <a16:creationId xmlns:a16="http://schemas.microsoft.com/office/drawing/2014/main" id="{9C7BDA1D-351B-40ED-8E76-4FDA59F77521}"/>
              </a:ext>
            </a:extLst>
          </p:cNvPr>
          <p:cNvSpPr txBox="1"/>
          <p:nvPr/>
        </p:nvSpPr>
        <p:spPr>
          <a:xfrm>
            <a:off x="1556145" y="6122460"/>
            <a:ext cx="1517018" cy="276999"/>
          </a:xfrm>
          <a:prstGeom prst="rect">
            <a:avLst/>
          </a:prstGeom>
          <a:solidFill>
            <a:schemeClr val="bg1"/>
          </a:solidFill>
        </p:spPr>
        <p:txBody>
          <a:bodyPr wrap="none" rtlCol="0">
            <a:spAutoFit/>
          </a:bodyPr>
          <a:lstStyle/>
          <a:p>
            <a:r>
              <a:rPr lang="fr-FR" sz="1200" dirty="0"/>
              <a:t>Rayon intérieur (mm)</a:t>
            </a:r>
          </a:p>
        </p:txBody>
      </p:sp>
      <p:sp>
        <p:nvSpPr>
          <p:cNvPr id="53" name="ZoneTexte 52">
            <a:extLst>
              <a:ext uri="{FF2B5EF4-FFF2-40B4-BE49-F238E27FC236}">
                <a16:creationId xmlns:a16="http://schemas.microsoft.com/office/drawing/2014/main" id="{52A51CDC-D60A-4A61-8851-8021B83213ED}"/>
              </a:ext>
            </a:extLst>
          </p:cNvPr>
          <p:cNvSpPr txBox="1"/>
          <p:nvPr/>
        </p:nvSpPr>
        <p:spPr>
          <a:xfrm rot="16200000">
            <a:off x="-245599" y="4541284"/>
            <a:ext cx="1117614" cy="276999"/>
          </a:xfrm>
          <a:prstGeom prst="rect">
            <a:avLst/>
          </a:prstGeom>
          <a:solidFill>
            <a:schemeClr val="bg1"/>
          </a:solidFill>
        </p:spPr>
        <p:txBody>
          <a:bodyPr wrap="none" rtlCol="0">
            <a:spAutoFit/>
          </a:bodyPr>
          <a:lstStyle/>
          <a:p>
            <a:r>
              <a:rPr lang="fr-FR" sz="1200" dirty="0"/>
              <a:t>Epaisseur (µm)</a:t>
            </a:r>
          </a:p>
        </p:txBody>
      </p:sp>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FC92CB4B-2E49-4E34-8704-554E574CF487}"/>
                  </a:ext>
                </a:extLst>
              </p:cNvPr>
              <p:cNvSpPr txBox="1"/>
              <p:nvPr/>
            </p:nvSpPr>
            <p:spPr>
              <a:xfrm rot="16200000">
                <a:off x="4429080" y="4560719"/>
                <a:ext cx="734815" cy="29354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smtClean="0">
                              <a:latin typeface="Cambria Math" panose="02040503050406030204" pitchFamily="18" charset="0"/>
                            </a:rPr>
                          </m:ctrlPr>
                        </m:sSubPr>
                        <m:e>
                          <m:r>
                            <a:rPr lang="fr-FR" sz="1200" b="0" i="1" smtClean="0">
                              <a:latin typeface="Cambria Math" panose="02040503050406030204" pitchFamily="18" charset="0"/>
                            </a:rPr>
                            <m:t>𝑣</m:t>
                          </m:r>
                        </m:e>
                        <m:sub>
                          <m:r>
                            <a:rPr lang="fr-FR" sz="1200" i="1" smtClean="0">
                              <a:latin typeface="Cambria Math" panose="02040503050406030204" pitchFamily="18" charset="0"/>
                              <a:ea typeface="Cambria Math" panose="02040503050406030204" pitchFamily="18" charset="0"/>
                            </a:rPr>
                            <m:t>𝜑</m:t>
                          </m:r>
                        </m:sub>
                      </m:sSub>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𝑐</m:t>
                      </m:r>
                    </m:oMath>
                  </m:oMathPara>
                </a14:m>
                <a:endParaRPr lang="fr-FR" sz="1200" dirty="0"/>
              </a:p>
            </p:txBody>
          </p:sp>
        </mc:Choice>
        <mc:Fallback xmlns="">
          <p:sp>
            <p:nvSpPr>
              <p:cNvPr id="54" name="ZoneTexte 53">
                <a:extLst>
                  <a:ext uri="{FF2B5EF4-FFF2-40B4-BE49-F238E27FC236}">
                    <a16:creationId xmlns:a16="http://schemas.microsoft.com/office/drawing/2014/main" id="{FC92CB4B-2E49-4E34-8704-554E574CF487}"/>
                  </a:ext>
                </a:extLst>
              </p:cNvPr>
              <p:cNvSpPr txBox="1">
                <a:spLocks noRot="1" noChangeAspect="1" noMove="1" noResize="1" noEditPoints="1" noAdjustHandles="1" noChangeArrowheads="1" noChangeShapeType="1" noTextEdit="1"/>
              </p:cNvSpPr>
              <p:nvPr/>
            </p:nvSpPr>
            <p:spPr>
              <a:xfrm rot="16200000">
                <a:off x="4429080" y="4560719"/>
                <a:ext cx="734815" cy="293542"/>
              </a:xfrm>
              <a:prstGeom prst="rect">
                <a:avLst/>
              </a:prstGeom>
              <a:blipFill>
                <a:blip r:embed="rId1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2B47B07E-6D91-4712-AD80-944C774D9F46}"/>
                  </a:ext>
                </a:extLst>
              </p:cNvPr>
              <p:cNvSpPr txBox="1"/>
              <p:nvPr/>
            </p:nvSpPr>
            <p:spPr>
              <a:xfrm>
                <a:off x="2434839" y="4750002"/>
                <a:ext cx="1357936" cy="301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𝛽</m:t>
                          </m:r>
                        </m:e>
                        <m:sub>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𝑣</m:t>
                          </m:r>
                        </m:e>
                        <m:sub>
                          <m:r>
                            <a:rPr lang="fr-FR" b="0" i="1" smtClean="0">
                              <a:latin typeface="Cambria Math" panose="02040503050406030204" pitchFamily="18" charset="0"/>
                              <a:ea typeface="Cambria Math" panose="02040503050406030204" pitchFamily="18" charset="0"/>
                            </a:rPr>
                            <m:t>𝜑</m:t>
                          </m:r>
                        </m:sub>
                      </m:sSub>
                      <m:r>
                        <a:rPr lang="fr-FR" b="0" i="1" smtClean="0">
                          <a:latin typeface="Cambria Math" panose="02040503050406030204" pitchFamily="18" charset="0"/>
                        </a:rPr>
                        <m:t>/</m:t>
                      </m:r>
                      <m:r>
                        <a:rPr lang="fr-FR" b="0" i="1" smtClean="0">
                          <a:latin typeface="Cambria Math" panose="02040503050406030204" pitchFamily="18" charset="0"/>
                        </a:rPr>
                        <m:t>𝑐</m:t>
                      </m:r>
                      <m:r>
                        <a:rPr lang="fr-FR" b="0" i="1" smtClean="0">
                          <a:latin typeface="Cambria Math" panose="02040503050406030204" pitchFamily="18" charset="0"/>
                          <a:ea typeface="Cambria Math" panose="02040503050406030204" pitchFamily="18" charset="0"/>
                        </a:rPr>
                        <m:t>~1</m:t>
                      </m:r>
                    </m:oMath>
                  </m:oMathPara>
                </a14:m>
                <a:endParaRPr lang="fr-FR" dirty="0"/>
              </a:p>
            </p:txBody>
          </p:sp>
        </mc:Choice>
        <mc:Fallback xmlns="">
          <p:sp>
            <p:nvSpPr>
              <p:cNvPr id="55" name="ZoneTexte 54">
                <a:extLst>
                  <a:ext uri="{FF2B5EF4-FFF2-40B4-BE49-F238E27FC236}">
                    <a16:creationId xmlns:a16="http://schemas.microsoft.com/office/drawing/2014/main" id="{2B47B07E-6D91-4712-AD80-944C774D9F46}"/>
                  </a:ext>
                </a:extLst>
              </p:cNvPr>
              <p:cNvSpPr txBox="1">
                <a:spLocks noRot="1" noChangeAspect="1" noMove="1" noResize="1" noEditPoints="1" noAdjustHandles="1" noChangeArrowheads="1" noChangeShapeType="1" noTextEdit="1"/>
              </p:cNvSpPr>
              <p:nvPr/>
            </p:nvSpPr>
            <p:spPr>
              <a:xfrm>
                <a:off x="2434839" y="4750002"/>
                <a:ext cx="1357936" cy="301686"/>
              </a:xfrm>
              <a:prstGeom prst="rect">
                <a:avLst/>
              </a:prstGeom>
              <a:blipFill>
                <a:blip r:embed="rId18"/>
                <a:stretch>
                  <a:fillRect l="-5830" r="-4036" b="-24000"/>
                </a:stretch>
              </a:blipFill>
            </p:spPr>
            <p:txBody>
              <a:bodyPr/>
              <a:lstStyle/>
              <a:p>
                <a:r>
                  <a:rPr lang="fr-FR">
                    <a:noFill/>
                  </a:rPr>
                  <a:t> </a:t>
                </a:r>
              </a:p>
            </p:txBody>
          </p:sp>
        </mc:Fallback>
      </mc:AlternateContent>
    </p:spTree>
    <p:extLst>
      <p:ext uri="{BB962C8B-B14F-4D97-AF65-F5344CB8AC3E}">
        <p14:creationId xmlns:p14="http://schemas.microsoft.com/office/powerpoint/2010/main" val="402353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81C6F-F218-4D18-A811-D7E387EB8499}"/>
              </a:ext>
            </a:extLst>
          </p:cNvPr>
          <p:cNvSpPr>
            <a:spLocks noGrp="1"/>
          </p:cNvSpPr>
          <p:nvPr>
            <p:ph type="title"/>
          </p:nvPr>
        </p:nvSpPr>
        <p:spPr/>
        <p:txBody>
          <a:bodyPr/>
          <a:lstStyle/>
          <a:p>
            <a:r>
              <a:rPr lang="fr-FR" dirty="0"/>
              <a:t>Source </a:t>
            </a:r>
            <a:r>
              <a:rPr lang="fr-FR" dirty="0" err="1"/>
              <a:t>THz</a:t>
            </a:r>
            <a:r>
              <a:rPr lang="fr-FR" dirty="0"/>
              <a:t> pour TWAC</a:t>
            </a:r>
          </a:p>
        </p:txBody>
      </p:sp>
      <p:sp>
        <p:nvSpPr>
          <p:cNvPr id="4" name="Espace réservé de la date 3">
            <a:extLst>
              <a:ext uri="{FF2B5EF4-FFF2-40B4-BE49-F238E27FC236}">
                <a16:creationId xmlns:a16="http://schemas.microsoft.com/office/drawing/2014/main" id="{69E0FDAB-C9A3-47FD-86E0-F5FB5D3DF398}"/>
              </a:ext>
            </a:extLst>
          </p:cNvPr>
          <p:cNvSpPr>
            <a:spLocks noGrp="1"/>
          </p:cNvSpPr>
          <p:nvPr>
            <p:ph type="dt" sz="half" idx="10"/>
          </p:nvPr>
        </p:nvSpPr>
        <p:spPr/>
        <p:txBody>
          <a:bodyPr/>
          <a:lstStyle/>
          <a:p>
            <a:fld id="{CB0F5075-87C4-4F02-AB73-5F6F50B47B91}" type="datetime1">
              <a:rPr lang="fr-FR" smtClean="0"/>
              <a:t>13/10/2025</a:t>
            </a:fld>
            <a:endParaRPr lang="en-CH"/>
          </a:p>
        </p:txBody>
      </p:sp>
      <p:sp>
        <p:nvSpPr>
          <p:cNvPr id="5" name="Espace réservé du pied de page 4">
            <a:extLst>
              <a:ext uri="{FF2B5EF4-FFF2-40B4-BE49-F238E27FC236}">
                <a16:creationId xmlns:a16="http://schemas.microsoft.com/office/drawing/2014/main" id="{367866B9-BC91-4B1F-99CF-4369C9E1A504}"/>
              </a:ext>
            </a:extLst>
          </p:cNvPr>
          <p:cNvSpPr>
            <a:spLocks noGrp="1"/>
          </p:cNvSpPr>
          <p:nvPr>
            <p:ph type="ftr" sz="quarter" idx="11"/>
          </p:nvPr>
        </p:nvSpPr>
        <p:spPr/>
        <p:txBody>
          <a:bodyPr/>
          <a:lstStyle/>
          <a:p>
            <a:r>
              <a:rPr lang="en-GB" dirty="0" err="1"/>
              <a:t>Journées</a:t>
            </a:r>
            <a:r>
              <a:rPr lang="en-GB" dirty="0"/>
              <a:t> </a:t>
            </a:r>
            <a:r>
              <a:rPr lang="en-GB" dirty="0" err="1"/>
              <a:t>Accélérateurs</a:t>
            </a:r>
            <a:r>
              <a:rPr lang="en-GB" dirty="0"/>
              <a:t> 2025</a:t>
            </a:r>
            <a:endParaRPr lang="en-CH" dirty="0"/>
          </a:p>
        </p:txBody>
      </p:sp>
      <p:sp>
        <p:nvSpPr>
          <p:cNvPr id="6" name="Espace réservé du numéro de diapositive 5">
            <a:extLst>
              <a:ext uri="{FF2B5EF4-FFF2-40B4-BE49-F238E27FC236}">
                <a16:creationId xmlns:a16="http://schemas.microsoft.com/office/drawing/2014/main" id="{451A875E-303A-4C7B-8428-7FEF1F75134C}"/>
              </a:ext>
            </a:extLst>
          </p:cNvPr>
          <p:cNvSpPr>
            <a:spLocks noGrp="1"/>
          </p:cNvSpPr>
          <p:nvPr>
            <p:ph type="sldNum" sz="quarter" idx="12"/>
          </p:nvPr>
        </p:nvSpPr>
        <p:spPr/>
        <p:txBody>
          <a:bodyPr/>
          <a:lstStyle/>
          <a:p>
            <a:fld id="{84AD9DD3-CAE0-4EB1-A102-8F9EDDC8C851}" type="slidenum">
              <a:rPr lang="en-CH" smtClean="0"/>
              <a:t>9</a:t>
            </a:fld>
            <a:endParaRPr lang="en-CH"/>
          </a:p>
        </p:txBody>
      </p:sp>
      <p:sp>
        <p:nvSpPr>
          <p:cNvPr id="7" name="ZoneTexte 6">
            <a:extLst>
              <a:ext uri="{FF2B5EF4-FFF2-40B4-BE49-F238E27FC236}">
                <a16:creationId xmlns:a16="http://schemas.microsoft.com/office/drawing/2014/main" id="{D28B2E04-35DD-438C-8923-514ABB767C22}"/>
              </a:ext>
            </a:extLst>
          </p:cNvPr>
          <p:cNvSpPr txBox="1"/>
          <p:nvPr/>
        </p:nvSpPr>
        <p:spPr bwMode="auto">
          <a:xfrm>
            <a:off x="224897" y="3039050"/>
            <a:ext cx="5934659" cy="646331"/>
          </a:xfrm>
          <a:prstGeom prst="rect">
            <a:avLst/>
          </a:prstGeom>
          <a:noFill/>
          <a:ln>
            <a:noFill/>
          </a:ln>
        </p:spPr>
        <p:txBody>
          <a:bodyPr wrap="square" rtlCol="0">
            <a:spAutoFit/>
          </a:bodyPr>
          <a:lstStyle/>
          <a:p>
            <a:pPr algn="just"/>
            <a:r>
              <a:rPr lang="en-US" dirty="0"/>
              <a:t>Les </a:t>
            </a:r>
            <a:r>
              <a:rPr lang="en-US" dirty="0" err="1"/>
              <a:t>paquets</a:t>
            </a:r>
            <a:r>
              <a:rPr lang="en-US" dirty="0"/>
              <a:t> </a:t>
            </a:r>
            <a:r>
              <a:rPr lang="en-US" dirty="0" err="1"/>
              <a:t>d’electrons</a:t>
            </a:r>
            <a:r>
              <a:rPr lang="en-US" dirty="0"/>
              <a:t> </a:t>
            </a:r>
            <a:r>
              <a:rPr lang="en-US" dirty="0" err="1"/>
              <a:t>ont</a:t>
            </a:r>
            <a:r>
              <a:rPr lang="en-US" dirty="0"/>
              <a:t> </a:t>
            </a:r>
            <a:r>
              <a:rPr lang="en-US" dirty="0" err="1"/>
              <a:t>une</a:t>
            </a:r>
            <a:r>
              <a:rPr lang="en-US" dirty="0"/>
              <a:t> durée </a:t>
            </a:r>
            <a:r>
              <a:rPr lang="en-US" dirty="0" err="1"/>
              <a:t>minimale</a:t>
            </a:r>
            <a:r>
              <a:rPr lang="en-US" dirty="0"/>
              <a:t> de 250 fs et </a:t>
            </a:r>
            <a:r>
              <a:rPr lang="en-US" dirty="0" err="1"/>
              <a:t>l’extension</a:t>
            </a:r>
            <a:r>
              <a:rPr lang="en-US" dirty="0"/>
              <a:t> de phase </a:t>
            </a:r>
            <a:r>
              <a:rPr lang="en-US" dirty="0" err="1"/>
              <a:t>maximale</a:t>
            </a:r>
            <a:r>
              <a:rPr lang="en-US" dirty="0"/>
              <a:t> </a:t>
            </a:r>
            <a:r>
              <a:rPr lang="en-US" dirty="0" err="1"/>
              <a:t>tolérée</a:t>
            </a:r>
            <a:r>
              <a:rPr lang="en-US" dirty="0"/>
              <a:t> </a:t>
            </a:r>
            <a:r>
              <a:rPr lang="en-US" dirty="0" err="1"/>
              <a:t>est</a:t>
            </a:r>
            <a:r>
              <a:rPr lang="en-US" dirty="0"/>
              <a:t> de 15 °</a:t>
            </a:r>
          </a:p>
        </p:txBody>
      </p:sp>
      <p:sp>
        <p:nvSpPr>
          <p:cNvPr id="8" name="ZoneTexte 7">
            <a:extLst>
              <a:ext uri="{FF2B5EF4-FFF2-40B4-BE49-F238E27FC236}">
                <a16:creationId xmlns:a16="http://schemas.microsoft.com/office/drawing/2014/main" id="{6503A247-A966-46A8-8282-64B79D152989}"/>
              </a:ext>
            </a:extLst>
          </p:cNvPr>
          <p:cNvSpPr txBox="1"/>
          <p:nvPr/>
        </p:nvSpPr>
        <p:spPr bwMode="auto">
          <a:xfrm>
            <a:off x="373705" y="1290193"/>
            <a:ext cx="5691131" cy="1200329"/>
          </a:xfrm>
          <a:prstGeom prst="rect">
            <a:avLst/>
          </a:prstGeom>
          <a:noFill/>
          <a:ln w="28575">
            <a:solidFill>
              <a:schemeClr val="accent1"/>
            </a:solidFill>
          </a:ln>
        </p:spPr>
        <p:txBody>
          <a:bodyPr wrap="square" rtlCol="0">
            <a:spAutoFit/>
          </a:bodyPr>
          <a:lstStyle/>
          <a:p>
            <a:pPr algn="just"/>
            <a:r>
              <a:rPr lang="fr-FR" dirty="0"/>
              <a:t>Le Faisceau </a:t>
            </a:r>
            <a:r>
              <a:rPr lang="fr-FR" dirty="0" err="1"/>
              <a:t>THz</a:t>
            </a:r>
            <a:r>
              <a:rPr lang="fr-FR" dirty="0"/>
              <a:t> pulsé possède des caractéristiques relevant d’un c</a:t>
            </a:r>
            <a:r>
              <a:rPr lang="fr-FR" sz="1800" dirty="0"/>
              <a:t>ompromis entre l’</a:t>
            </a:r>
            <a:r>
              <a:rPr lang="fr-FR" dirty="0"/>
              <a:t>e</a:t>
            </a:r>
            <a:r>
              <a:rPr lang="fr-FR" sz="1800" dirty="0"/>
              <a:t>fficacité de conversion de la source </a:t>
            </a:r>
            <a:r>
              <a:rPr lang="fr-FR" sz="1800" dirty="0" err="1"/>
              <a:t>THz</a:t>
            </a:r>
            <a:r>
              <a:rPr lang="en-US" sz="1800" dirty="0"/>
              <a:t>, la </a:t>
            </a:r>
            <a:r>
              <a:rPr lang="en-US" sz="1800" dirty="0" err="1"/>
              <a:t>dynamique</a:t>
            </a:r>
            <a:r>
              <a:rPr lang="en-US" sz="1800" dirty="0"/>
              <a:t> du </a:t>
            </a:r>
            <a:r>
              <a:rPr lang="en-US" sz="1800" dirty="0" err="1"/>
              <a:t>faisceau</a:t>
            </a:r>
            <a:r>
              <a:rPr lang="en-US" sz="1800" dirty="0"/>
              <a:t> </a:t>
            </a:r>
            <a:r>
              <a:rPr lang="en-US" sz="1800" dirty="0" err="1"/>
              <a:t>d’électrons</a:t>
            </a:r>
            <a:r>
              <a:rPr lang="en-US" sz="1800" dirty="0"/>
              <a:t> et la dispersion dans le guide</a:t>
            </a:r>
          </a:p>
        </p:txBody>
      </p:sp>
      <p:sp>
        <p:nvSpPr>
          <p:cNvPr id="10" name="ZoneTexte 9">
            <a:extLst>
              <a:ext uri="{FF2B5EF4-FFF2-40B4-BE49-F238E27FC236}">
                <a16:creationId xmlns:a16="http://schemas.microsoft.com/office/drawing/2014/main" id="{2542A9C5-7DB6-4650-951A-46FF727A8A8D}"/>
              </a:ext>
            </a:extLst>
          </p:cNvPr>
          <p:cNvSpPr txBox="1"/>
          <p:nvPr/>
        </p:nvSpPr>
        <p:spPr bwMode="auto">
          <a:xfrm>
            <a:off x="9517394" y="1797448"/>
            <a:ext cx="184666" cy="418114"/>
          </a:xfrm>
          <a:prstGeom prst="rect">
            <a:avLst/>
          </a:prstGeom>
          <a:noFill/>
        </p:spPr>
        <p:txBody>
          <a:bodyPr wrap="none" rtlCol="0">
            <a:spAutoFit/>
          </a:bodyPr>
          <a:lstStyle/>
          <a:p>
            <a:endParaRPr lang="fr-FR" dirty="0"/>
          </a:p>
        </p:txBody>
      </p:sp>
      <p:graphicFrame>
        <p:nvGraphicFramePr>
          <p:cNvPr id="13" name="Graphique 12">
            <a:extLst>
              <a:ext uri="{FF2B5EF4-FFF2-40B4-BE49-F238E27FC236}">
                <a16:creationId xmlns:a16="http://schemas.microsoft.com/office/drawing/2014/main" id="{F5850990-FDA1-40BD-BBFF-B55EF61501DD}"/>
              </a:ext>
            </a:extLst>
          </p:cNvPr>
          <p:cNvGraphicFramePr>
            <a:graphicFrameLocks noChangeAspect="1"/>
          </p:cNvGraphicFramePr>
          <p:nvPr>
            <p:extLst>
              <p:ext uri="{D42A27DB-BD31-4B8C-83A1-F6EECF244321}">
                <p14:modId xmlns:p14="http://schemas.microsoft.com/office/powerpoint/2010/main" val="4188718806"/>
              </p:ext>
            </p:extLst>
          </p:nvPr>
        </p:nvGraphicFramePr>
        <p:xfrm>
          <a:off x="7460217" y="1156498"/>
          <a:ext cx="3913869" cy="3236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Ellipse 13">
            <a:extLst>
              <a:ext uri="{FF2B5EF4-FFF2-40B4-BE49-F238E27FC236}">
                <a16:creationId xmlns:a16="http://schemas.microsoft.com/office/drawing/2014/main" id="{399A6367-29CE-4EB2-A842-DFBDEF2AA106}"/>
              </a:ext>
            </a:extLst>
          </p:cNvPr>
          <p:cNvSpPr/>
          <p:nvPr/>
        </p:nvSpPr>
        <p:spPr bwMode="auto">
          <a:xfrm>
            <a:off x="8629007" y="1550670"/>
            <a:ext cx="122564" cy="79766"/>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508005B1-35ED-4ACE-AE0D-10FB764284C5}"/>
                  </a:ext>
                </a:extLst>
              </p:cNvPr>
              <p:cNvSpPr txBox="1"/>
              <p:nvPr/>
            </p:nvSpPr>
            <p:spPr bwMode="auto">
              <a:xfrm>
                <a:off x="9170757" y="1318066"/>
                <a:ext cx="1786323" cy="602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Cambria Math" panose="02040503050406030204" pitchFamily="18" charset="0"/>
                        </a:rPr>
                        <m:t>𝑑</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=360</m:t>
                      </m:r>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𝑝𝑎𝑞𝑢𝑒𝑡</m:t>
                              </m:r>
                            </m:sub>
                          </m:sSub>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𝑇</m:t>
                              </m:r>
                            </m:e>
                            <m:sub>
                              <m:r>
                                <a:rPr lang="fr-FR" b="0" i="1" smtClean="0">
                                  <a:latin typeface="Cambria Math" panose="02040503050406030204" pitchFamily="18" charset="0"/>
                                  <a:ea typeface="Cambria Math" panose="02040503050406030204" pitchFamily="18" charset="0"/>
                                </a:rPr>
                                <m:t>𝑐h𝑎𝑚𝑝</m:t>
                              </m:r>
                            </m:sub>
                          </m:sSub>
                        </m:den>
                      </m:f>
                    </m:oMath>
                  </m:oMathPara>
                </a14:m>
                <a:endParaRPr lang="en-US" dirty="0"/>
              </a:p>
            </p:txBody>
          </p:sp>
        </mc:Choice>
        <mc:Fallback xmlns="">
          <p:sp>
            <p:nvSpPr>
              <p:cNvPr id="15" name="ZoneTexte 14">
                <a:extLst>
                  <a:ext uri="{FF2B5EF4-FFF2-40B4-BE49-F238E27FC236}">
                    <a16:creationId xmlns:a16="http://schemas.microsoft.com/office/drawing/2014/main" id="{508005B1-35ED-4ACE-AE0D-10FB764284C5}"/>
                  </a:ext>
                </a:extLst>
              </p:cNvPr>
              <p:cNvSpPr txBox="1">
                <a:spLocks noRot="1" noChangeAspect="1" noMove="1" noResize="1" noEditPoints="1" noAdjustHandles="1" noChangeArrowheads="1" noChangeShapeType="1" noTextEdit="1"/>
              </p:cNvSpPr>
              <p:nvPr/>
            </p:nvSpPr>
            <p:spPr bwMode="auto">
              <a:xfrm>
                <a:off x="9170757" y="1318066"/>
                <a:ext cx="1786323" cy="602857"/>
              </a:xfrm>
              <a:prstGeom prst="rect">
                <a:avLst/>
              </a:prstGeom>
              <a:blipFill>
                <a:blip r:embed="rId4"/>
                <a:stretch>
                  <a:fillRect/>
                </a:stretch>
              </a:blipFill>
            </p:spPr>
            <p:txBody>
              <a:bodyPr/>
              <a:lstStyle/>
              <a:p>
                <a:r>
                  <a:rPr lang="fr-FR">
                    <a:noFill/>
                  </a:rPr>
                  <a:t> </a:t>
                </a:r>
              </a:p>
            </p:txBody>
          </p:sp>
        </mc:Fallback>
      </mc:AlternateContent>
      <p:sp>
        <p:nvSpPr>
          <p:cNvPr id="16" name="ZoneTexte 15">
            <a:extLst>
              <a:ext uri="{FF2B5EF4-FFF2-40B4-BE49-F238E27FC236}">
                <a16:creationId xmlns:a16="http://schemas.microsoft.com/office/drawing/2014/main" id="{DCD7B3CC-01DC-4F07-9DFA-17E67FA001F7}"/>
              </a:ext>
            </a:extLst>
          </p:cNvPr>
          <p:cNvSpPr txBox="1"/>
          <p:nvPr/>
        </p:nvSpPr>
        <p:spPr bwMode="auto">
          <a:xfrm rot="16200000">
            <a:off x="6388869" y="2670844"/>
            <a:ext cx="1967205" cy="276999"/>
          </a:xfrm>
          <a:prstGeom prst="rect">
            <a:avLst/>
          </a:prstGeom>
          <a:noFill/>
        </p:spPr>
        <p:txBody>
          <a:bodyPr wrap="none" rtlCol="0">
            <a:spAutoFit/>
          </a:bodyPr>
          <a:lstStyle/>
          <a:p>
            <a:r>
              <a:rPr lang="en-US" sz="1200"/>
              <a:t>Accelerating voltage (a.u.)</a:t>
            </a:r>
          </a:p>
        </p:txBody>
      </p:sp>
      <p:sp>
        <p:nvSpPr>
          <p:cNvPr id="17" name="ZoneTexte 16">
            <a:extLst>
              <a:ext uri="{FF2B5EF4-FFF2-40B4-BE49-F238E27FC236}">
                <a16:creationId xmlns:a16="http://schemas.microsoft.com/office/drawing/2014/main" id="{AD9AB519-C1DA-4432-9785-2FBD6290A0F2}"/>
              </a:ext>
            </a:extLst>
          </p:cNvPr>
          <p:cNvSpPr txBox="1"/>
          <p:nvPr/>
        </p:nvSpPr>
        <p:spPr bwMode="auto">
          <a:xfrm>
            <a:off x="10367752" y="2480636"/>
            <a:ext cx="829073" cy="307777"/>
          </a:xfrm>
          <a:prstGeom prst="rect">
            <a:avLst/>
          </a:prstGeom>
          <a:noFill/>
        </p:spPr>
        <p:txBody>
          <a:bodyPr wrap="none" rtlCol="0">
            <a:spAutoFit/>
          </a:bodyPr>
          <a:lstStyle/>
          <a:p>
            <a:r>
              <a:rPr lang="fr-FR" sz="1400" dirty="0"/>
              <a:t>Phase (°)</a:t>
            </a:r>
            <a:endParaRPr lang="en-US" sz="1400" dirty="0"/>
          </a:p>
        </p:txBody>
      </p:sp>
      <p:cxnSp>
        <p:nvCxnSpPr>
          <p:cNvPr id="19" name="Connecteur droit 18">
            <a:extLst>
              <a:ext uri="{FF2B5EF4-FFF2-40B4-BE49-F238E27FC236}">
                <a16:creationId xmlns:a16="http://schemas.microsoft.com/office/drawing/2014/main" id="{49BF2235-58A9-4528-8AA6-9B7E557C3EF0}"/>
              </a:ext>
            </a:extLst>
          </p:cNvPr>
          <p:cNvCxnSpPr>
            <a:cxnSpLocks/>
          </p:cNvCxnSpPr>
          <p:nvPr/>
        </p:nvCxnSpPr>
        <p:spPr bwMode="auto">
          <a:xfrm>
            <a:off x="8613766" y="1294943"/>
            <a:ext cx="0" cy="5076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30AF897F-B6EA-409F-B316-828AFFB9CED1}"/>
              </a:ext>
            </a:extLst>
          </p:cNvPr>
          <p:cNvCxnSpPr>
            <a:cxnSpLocks/>
          </p:cNvCxnSpPr>
          <p:nvPr/>
        </p:nvCxnSpPr>
        <p:spPr bwMode="auto">
          <a:xfrm>
            <a:off x="8751571" y="1290193"/>
            <a:ext cx="0" cy="5076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Espace réservé du contenu 2">
                <a:extLst>
                  <a:ext uri="{FF2B5EF4-FFF2-40B4-BE49-F238E27FC236}">
                    <a16:creationId xmlns:a16="http://schemas.microsoft.com/office/drawing/2014/main" id="{568045D5-F3A0-4E6C-9EC5-22C1AC1E2E17}"/>
                  </a:ext>
                </a:extLst>
              </p:cNvPr>
              <p:cNvSpPr>
                <a:spLocks noGrp="1"/>
              </p:cNvSpPr>
              <p:nvPr>
                <p:ph idx="1"/>
              </p:nvPr>
            </p:nvSpPr>
            <p:spPr>
              <a:xfrm>
                <a:off x="5010776" y="4785596"/>
                <a:ext cx="2417589" cy="1147654"/>
              </a:xfrm>
            </p:spPr>
            <p:txBody>
              <a:bodyPr>
                <a:normAutofit fontScale="92500"/>
              </a:bodyPr>
              <a:lstStyle/>
              <a:p>
                <a:r>
                  <a:rPr lang="fr-FR" sz="1800" dirty="0"/>
                  <a:t>Centrée à 165 GHz</a:t>
                </a:r>
              </a:p>
              <a:p>
                <a14:m>
                  <m:oMath xmlns:m="http://schemas.openxmlformats.org/officeDocument/2006/math">
                    <m:r>
                      <a:rPr lang="fr-FR" sz="1800" i="1" smtClean="0">
                        <a:latin typeface="Cambria Math" panose="02040503050406030204" pitchFamily="18" charset="0"/>
                        <a:ea typeface="Cambria Math" panose="02040503050406030204" pitchFamily="18" charset="0"/>
                        <a:sym typeface="Wingdings" panose="05000000000000000000" pitchFamily="2" charset="2"/>
                      </a:rPr>
                      <m:t>~</m:t>
                    </m:r>
                  </m:oMath>
                </a14:m>
                <a:r>
                  <a:rPr lang="fr-FR" sz="1800" dirty="0">
                    <a:sym typeface="Wingdings" panose="05000000000000000000" pitchFamily="2" charset="2"/>
                  </a:rPr>
                  <a:t>60 </a:t>
                </a:r>
                <a:r>
                  <a:rPr lang="fr-FR" sz="1800" dirty="0" err="1">
                    <a:sym typeface="Wingdings" panose="05000000000000000000" pitchFamily="2" charset="2"/>
                  </a:rPr>
                  <a:t>ps</a:t>
                </a:r>
                <a:r>
                  <a:rPr lang="fr-FR" sz="1800" dirty="0"/>
                  <a:t> </a:t>
                </a:r>
                <a:r>
                  <a:rPr lang="fr-FR" sz="1800" dirty="0">
                    <a:sym typeface="Wingdings" panose="05000000000000000000" pitchFamily="2" charset="2"/>
                  </a:rPr>
                  <a:t> </a:t>
                </a:r>
                <a:r>
                  <a:rPr lang="fr-FR" sz="1800" dirty="0"/>
                  <a:t>10 périodes</a:t>
                </a:r>
                <a:endParaRPr lang="fr-FR" sz="1800" i="1" dirty="0">
                  <a:latin typeface="Cambria Math" panose="02040503050406030204" pitchFamily="18" charset="0"/>
                  <a:ea typeface="Cambria Math" panose="02040503050406030204" pitchFamily="18" charset="0"/>
                </a:endParaRPr>
              </a:p>
              <a:p>
                <a14:m>
                  <m:oMath xmlns:m="http://schemas.openxmlformats.org/officeDocument/2006/math">
                    <m:r>
                      <a:rPr lang="fr-FR" sz="1800" i="1" smtClean="0">
                        <a:latin typeface="Cambria Math" panose="02040503050406030204" pitchFamily="18" charset="0"/>
                        <a:ea typeface="Cambria Math" panose="02040503050406030204" pitchFamily="18" charset="0"/>
                      </a:rPr>
                      <m:t>~</m:t>
                    </m:r>
                  </m:oMath>
                </a14:m>
                <a:r>
                  <a:rPr lang="fr-FR" sz="1800" dirty="0" err="1"/>
                  <a:t>mJ</a:t>
                </a:r>
                <a:r>
                  <a:rPr lang="fr-FR" sz="1800" dirty="0"/>
                  <a:t> par impulsion</a:t>
                </a:r>
              </a:p>
            </p:txBody>
          </p:sp>
        </mc:Choice>
        <mc:Fallback xmlns="">
          <p:sp>
            <p:nvSpPr>
              <p:cNvPr id="21" name="Espace réservé du contenu 2">
                <a:extLst>
                  <a:ext uri="{FF2B5EF4-FFF2-40B4-BE49-F238E27FC236}">
                    <a16:creationId xmlns:a16="http://schemas.microsoft.com/office/drawing/2014/main" id="{568045D5-F3A0-4E6C-9EC5-22C1AC1E2E17}"/>
                  </a:ext>
                </a:extLst>
              </p:cNvPr>
              <p:cNvSpPr>
                <a:spLocks noGrp="1" noRot="1" noChangeAspect="1" noMove="1" noResize="1" noEditPoints="1" noAdjustHandles="1" noChangeArrowheads="1" noChangeShapeType="1" noTextEdit="1"/>
              </p:cNvSpPr>
              <p:nvPr>
                <p:ph idx="1"/>
              </p:nvPr>
            </p:nvSpPr>
            <p:spPr>
              <a:xfrm>
                <a:off x="5010776" y="4785596"/>
                <a:ext cx="2417589" cy="1147654"/>
              </a:xfrm>
              <a:blipFill>
                <a:blip r:embed="rId5"/>
                <a:stretch>
                  <a:fillRect l="-1259" t="-3723"/>
                </a:stretch>
              </a:blipFill>
            </p:spPr>
            <p:txBody>
              <a:bodyPr/>
              <a:lstStyle/>
              <a:p>
                <a:r>
                  <a:rPr lang="fr-FR">
                    <a:noFill/>
                  </a:rPr>
                  <a:t> </a:t>
                </a:r>
              </a:p>
            </p:txBody>
          </p:sp>
        </mc:Fallback>
      </mc:AlternateContent>
      <p:pic>
        <p:nvPicPr>
          <p:cNvPr id="22" name="Kép 26">
            <a:extLst>
              <a:ext uri="{FF2B5EF4-FFF2-40B4-BE49-F238E27FC236}">
                <a16:creationId xmlns:a16="http://schemas.microsoft.com/office/drawing/2014/main" id="{8499D080-BAE1-4B18-B3F9-C18CE10E30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2745"/>
          <a:stretch/>
        </p:blipFill>
        <p:spPr>
          <a:xfrm>
            <a:off x="1878157" y="4787240"/>
            <a:ext cx="3161652" cy="1011016"/>
          </a:xfrm>
          <a:prstGeom prst="rect">
            <a:avLst/>
          </a:prstGeom>
        </p:spPr>
      </p:pic>
      <p:sp>
        <p:nvSpPr>
          <p:cNvPr id="23" name="ZoneTexte 22">
            <a:extLst>
              <a:ext uri="{FF2B5EF4-FFF2-40B4-BE49-F238E27FC236}">
                <a16:creationId xmlns:a16="http://schemas.microsoft.com/office/drawing/2014/main" id="{5F586024-5DE6-4718-BA49-DA0197F4F0CF}"/>
              </a:ext>
            </a:extLst>
          </p:cNvPr>
          <p:cNvSpPr txBox="1"/>
          <p:nvPr/>
        </p:nvSpPr>
        <p:spPr>
          <a:xfrm>
            <a:off x="10672538" y="3473691"/>
            <a:ext cx="445956" cy="400110"/>
          </a:xfrm>
          <a:prstGeom prst="rect">
            <a:avLst/>
          </a:prstGeom>
          <a:noFill/>
        </p:spPr>
        <p:txBody>
          <a:bodyPr wrap="none" rtlCol="0">
            <a:spAutoFit/>
          </a:bodyPr>
          <a:lstStyle/>
          <a:p>
            <a:r>
              <a:rPr lang="fr-FR" sz="2000" b="1" dirty="0">
                <a:solidFill>
                  <a:schemeClr val="accent1">
                    <a:lumMod val="75000"/>
                  </a:schemeClr>
                </a:solidFill>
              </a:rPr>
              <a:t>RF</a:t>
            </a:r>
            <a:endParaRPr lang="fr-FR" b="1" dirty="0">
              <a:solidFill>
                <a:schemeClr val="accent1">
                  <a:lumMod val="75000"/>
                </a:schemeClr>
              </a:solidFill>
            </a:endParaRPr>
          </a:p>
        </p:txBody>
      </p:sp>
      <p:sp>
        <p:nvSpPr>
          <p:cNvPr id="24" name="ZoneTexte 23">
            <a:extLst>
              <a:ext uri="{FF2B5EF4-FFF2-40B4-BE49-F238E27FC236}">
                <a16:creationId xmlns:a16="http://schemas.microsoft.com/office/drawing/2014/main" id="{6CDFC3DA-70F5-4EB1-AA1A-CDC8E3CC7AC7}"/>
              </a:ext>
            </a:extLst>
          </p:cNvPr>
          <p:cNvSpPr txBox="1"/>
          <p:nvPr/>
        </p:nvSpPr>
        <p:spPr>
          <a:xfrm>
            <a:off x="10614028" y="4515955"/>
            <a:ext cx="575799" cy="400110"/>
          </a:xfrm>
          <a:prstGeom prst="rect">
            <a:avLst/>
          </a:prstGeom>
          <a:noFill/>
        </p:spPr>
        <p:txBody>
          <a:bodyPr wrap="none" rtlCol="0">
            <a:spAutoFit/>
          </a:bodyPr>
          <a:lstStyle/>
          <a:p>
            <a:r>
              <a:rPr lang="fr-FR" sz="2000" b="1" dirty="0" err="1">
                <a:solidFill>
                  <a:schemeClr val="accent5"/>
                </a:solidFill>
              </a:rPr>
              <a:t>THz</a:t>
            </a:r>
            <a:endParaRPr lang="fr-FR" sz="2000" b="1" dirty="0">
              <a:solidFill>
                <a:schemeClr val="accent5"/>
              </a:solidFill>
            </a:endParaRPr>
          </a:p>
        </p:txBody>
      </p:sp>
      <p:sp>
        <p:nvSpPr>
          <p:cNvPr id="27" name="ZoneTexte 26">
            <a:extLst>
              <a:ext uri="{FF2B5EF4-FFF2-40B4-BE49-F238E27FC236}">
                <a16:creationId xmlns:a16="http://schemas.microsoft.com/office/drawing/2014/main" id="{3E88EA4E-3D2D-4D05-85ED-36B3E5178CAA}"/>
              </a:ext>
            </a:extLst>
          </p:cNvPr>
          <p:cNvSpPr txBox="1"/>
          <p:nvPr/>
        </p:nvSpPr>
        <p:spPr bwMode="auto">
          <a:xfrm rot="16200000">
            <a:off x="6313414" y="2655454"/>
            <a:ext cx="2067361" cy="307777"/>
          </a:xfrm>
          <a:prstGeom prst="rect">
            <a:avLst/>
          </a:prstGeom>
          <a:solidFill>
            <a:schemeClr val="bg1"/>
          </a:solidFill>
        </p:spPr>
        <p:txBody>
          <a:bodyPr wrap="none" rtlCol="0">
            <a:spAutoFit/>
          </a:bodyPr>
          <a:lstStyle/>
          <a:p>
            <a:r>
              <a:rPr lang="fr-FR" sz="1400" dirty="0"/>
              <a:t>Champ accélérateur (</a:t>
            </a:r>
            <a:r>
              <a:rPr lang="fr-FR" sz="1400" dirty="0" err="1"/>
              <a:t>a.u</a:t>
            </a:r>
            <a:r>
              <a:rPr lang="fr-FR" sz="1400" dirty="0"/>
              <a:t>.)</a:t>
            </a:r>
            <a:endParaRPr lang="en-US" sz="1400" dirty="0"/>
          </a:p>
        </p:txBody>
      </p:sp>
      <p:sp>
        <p:nvSpPr>
          <p:cNvPr id="29" name="Rectangle 28">
            <a:extLst>
              <a:ext uri="{FF2B5EF4-FFF2-40B4-BE49-F238E27FC236}">
                <a16:creationId xmlns:a16="http://schemas.microsoft.com/office/drawing/2014/main" id="{6EF26AEC-D354-474B-A362-E99C21720A3D}"/>
              </a:ext>
            </a:extLst>
          </p:cNvPr>
          <p:cNvSpPr/>
          <p:nvPr/>
        </p:nvSpPr>
        <p:spPr>
          <a:xfrm>
            <a:off x="7828225" y="1294943"/>
            <a:ext cx="3314403" cy="510518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05D8C03C-8FD8-41EE-9187-D77613938460}"/>
              </a:ext>
            </a:extLst>
          </p:cNvPr>
          <p:cNvSpPr/>
          <p:nvPr/>
        </p:nvSpPr>
        <p:spPr>
          <a:xfrm>
            <a:off x="7840716" y="4232739"/>
            <a:ext cx="3153104" cy="2162888"/>
          </a:xfrm>
          <a:custGeom>
            <a:avLst/>
            <a:gdLst>
              <a:gd name="connsiteX0" fmla="*/ 0 w 3153104"/>
              <a:gd name="connsiteY0" fmla="*/ 1043454 h 2162888"/>
              <a:gd name="connsiteX1" fmla="*/ 178676 w 3153104"/>
              <a:gd name="connsiteY1" fmla="*/ 34461 h 2162888"/>
              <a:gd name="connsiteX2" fmla="*/ 451945 w 3153104"/>
              <a:gd name="connsiteY2" fmla="*/ 2157551 h 2162888"/>
              <a:gd name="connsiteX3" fmla="*/ 767256 w 3153104"/>
              <a:gd name="connsiteY3" fmla="*/ 34461 h 2162888"/>
              <a:gd name="connsiteX4" fmla="*/ 1103587 w 3153104"/>
              <a:gd name="connsiteY4" fmla="*/ 2147041 h 2162888"/>
              <a:gd name="connsiteX5" fmla="*/ 1439918 w 3153104"/>
              <a:gd name="connsiteY5" fmla="*/ 34461 h 2162888"/>
              <a:gd name="connsiteX6" fmla="*/ 1744718 w 3153104"/>
              <a:gd name="connsiteY6" fmla="*/ 2147041 h 2162888"/>
              <a:gd name="connsiteX7" fmla="*/ 2060028 w 3153104"/>
              <a:gd name="connsiteY7" fmla="*/ 34461 h 2162888"/>
              <a:gd name="connsiteX8" fmla="*/ 2354318 w 3153104"/>
              <a:gd name="connsiteY8" fmla="*/ 2147041 h 2162888"/>
              <a:gd name="connsiteX9" fmla="*/ 2606566 w 3153104"/>
              <a:gd name="connsiteY9" fmla="*/ 44972 h 2162888"/>
              <a:gd name="connsiteX10" fmla="*/ 2953407 w 3153104"/>
              <a:gd name="connsiteY10" fmla="*/ 2147041 h 2162888"/>
              <a:gd name="connsiteX11" fmla="*/ 3153104 w 3153104"/>
              <a:gd name="connsiteY11" fmla="*/ 1064475 h 2162888"/>
              <a:gd name="connsiteX12" fmla="*/ 3153104 w 3153104"/>
              <a:gd name="connsiteY12" fmla="*/ 1064475 h 216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3104" h="2162888">
                <a:moveTo>
                  <a:pt x="0" y="1043454"/>
                </a:moveTo>
                <a:cubicBezTo>
                  <a:pt x="51676" y="446116"/>
                  <a:pt x="103352" y="-151222"/>
                  <a:pt x="178676" y="34461"/>
                </a:cubicBezTo>
                <a:cubicBezTo>
                  <a:pt x="254000" y="220144"/>
                  <a:pt x="353848" y="2157551"/>
                  <a:pt x="451945" y="2157551"/>
                </a:cubicBezTo>
                <a:cubicBezTo>
                  <a:pt x="550042" y="2157551"/>
                  <a:pt x="658649" y="36213"/>
                  <a:pt x="767256" y="34461"/>
                </a:cubicBezTo>
                <a:cubicBezTo>
                  <a:pt x="875863" y="32709"/>
                  <a:pt x="991477" y="2147041"/>
                  <a:pt x="1103587" y="2147041"/>
                </a:cubicBezTo>
                <a:cubicBezTo>
                  <a:pt x="1215697" y="2147041"/>
                  <a:pt x="1333063" y="34461"/>
                  <a:pt x="1439918" y="34461"/>
                </a:cubicBezTo>
                <a:cubicBezTo>
                  <a:pt x="1546773" y="34461"/>
                  <a:pt x="1641366" y="2147041"/>
                  <a:pt x="1744718" y="2147041"/>
                </a:cubicBezTo>
                <a:cubicBezTo>
                  <a:pt x="1848070" y="2147041"/>
                  <a:pt x="1958428" y="34461"/>
                  <a:pt x="2060028" y="34461"/>
                </a:cubicBezTo>
                <a:cubicBezTo>
                  <a:pt x="2161628" y="34461"/>
                  <a:pt x="2263228" y="2145289"/>
                  <a:pt x="2354318" y="2147041"/>
                </a:cubicBezTo>
                <a:cubicBezTo>
                  <a:pt x="2445408" y="2148793"/>
                  <a:pt x="2506718" y="44972"/>
                  <a:pt x="2606566" y="44972"/>
                </a:cubicBezTo>
                <a:cubicBezTo>
                  <a:pt x="2706414" y="44972"/>
                  <a:pt x="2862317" y="1977124"/>
                  <a:pt x="2953407" y="2147041"/>
                </a:cubicBezTo>
                <a:cubicBezTo>
                  <a:pt x="3044497" y="2316958"/>
                  <a:pt x="3153104" y="1064475"/>
                  <a:pt x="3153104" y="1064475"/>
                </a:cubicBezTo>
                <a:lnTo>
                  <a:pt x="3153104" y="1064475"/>
                </a:ln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01C4FC9A-61E4-4055-B13C-8A5FC317219C}"/>
              </a:ext>
            </a:extLst>
          </p:cNvPr>
          <p:cNvSpPr txBox="1"/>
          <p:nvPr/>
        </p:nvSpPr>
        <p:spPr>
          <a:xfrm>
            <a:off x="2224000" y="4974732"/>
            <a:ext cx="934295" cy="646331"/>
          </a:xfrm>
          <a:prstGeom prst="rect">
            <a:avLst/>
          </a:prstGeom>
          <a:noFill/>
        </p:spPr>
        <p:txBody>
          <a:bodyPr wrap="none" rtlCol="0">
            <a:spAutoFit/>
          </a:bodyPr>
          <a:lstStyle/>
          <a:p>
            <a:r>
              <a:rPr lang="fr-FR" dirty="0"/>
              <a:t>Cristaux</a:t>
            </a:r>
          </a:p>
          <a:p>
            <a:r>
              <a:rPr lang="fr-FR" dirty="0"/>
              <a:t>LiNBO3</a:t>
            </a:r>
          </a:p>
        </p:txBody>
      </p:sp>
      <p:sp>
        <p:nvSpPr>
          <p:cNvPr id="33" name="ZoneTexte 32">
            <a:extLst>
              <a:ext uri="{FF2B5EF4-FFF2-40B4-BE49-F238E27FC236}">
                <a16:creationId xmlns:a16="http://schemas.microsoft.com/office/drawing/2014/main" id="{98988D27-DC5D-4D36-A10F-5894C07D47BC}"/>
              </a:ext>
            </a:extLst>
          </p:cNvPr>
          <p:cNvSpPr txBox="1"/>
          <p:nvPr/>
        </p:nvSpPr>
        <p:spPr>
          <a:xfrm>
            <a:off x="284213" y="4088710"/>
            <a:ext cx="1341945" cy="923330"/>
          </a:xfrm>
          <a:prstGeom prst="rect">
            <a:avLst/>
          </a:prstGeom>
          <a:noFill/>
        </p:spPr>
        <p:txBody>
          <a:bodyPr wrap="square" rtlCol="0">
            <a:spAutoFit/>
          </a:bodyPr>
          <a:lstStyle/>
          <a:p>
            <a:pPr algn="just"/>
            <a:r>
              <a:rPr lang="fr-FR" dirty="0">
                <a:solidFill>
                  <a:srgbClr val="C00000"/>
                </a:solidFill>
              </a:rPr>
              <a:t>Laser haute puissance IR</a:t>
            </a:r>
          </a:p>
          <a:p>
            <a:pPr algn="ctr"/>
            <a:r>
              <a:rPr lang="fr-FR" dirty="0">
                <a:solidFill>
                  <a:srgbClr val="C00000"/>
                </a:solidFill>
              </a:rPr>
              <a:t>(</a:t>
            </a:r>
            <a:r>
              <a:rPr lang="fr-FR" dirty="0" err="1">
                <a:solidFill>
                  <a:srgbClr val="C00000"/>
                </a:solidFill>
              </a:rPr>
              <a:t>LaseriX</a:t>
            </a:r>
            <a:r>
              <a:rPr lang="fr-FR" dirty="0">
                <a:solidFill>
                  <a:srgbClr val="C00000"/>
                </a:solidFill>
              </a:rPr>
              <a:t>) </a:t>
            </a:r>
          </a:p>
        </p:txBody>
      </p:sp>
      <p:sp>
        <p:nvSpPr>
          <p:cNvPr id="3" name="Flèche : droite 2">
            <a:extLst>
              <a:ext uri="{FF2B5EF4-FFF2-40B4-BE49-F238E27FC236}">
                <a16:creationId xmlns:a16="http://schemas.microsoft.com/office/drawing/2014/main" id="{F1A74DE8-FCCC-406F-987C-02CEA417F27C}"/>
              </a:ext>
            </a:extLst>
          </p:cNvPr>
          <p:cNvSpPr/>
          <p:nvPr/>
        </p:nvSpPr>
        <p:spPr>
          <a:xfrm>
            <a:off x="390525" y="4802244"/>
            <a:ext cx="1489950" cy="1011016"/>
          </a:xfrm>
          <a:prstGeom prst="rightArrow">
            <a:avLst/>
          </a:prstGeom>
          <a:solidFill>
            <a:schemeClr val="accent3">
              <a:lumMod val="60000"/>
              <a:lumOff val="4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Pompe</a:t>
            </a:r>
          </a:p>
        </p:txBody>
      </p:sp>
      <p:sp>
        <p:nvSpPr>
          <p:cNvPr id="26" name="Ellipse 25">
            <a:extLst>
              <a:ext uri="{FF2B5EF4-FFF2-40B4-BE49-F238E27FC236}">
                <a16:creationId xmlns:a16="http://schemas.microsoft.com/office/drawing/2014/main" id="{D4D3C68D-FF84-4BB9-B94A-04F1772BACFB}"/>
              </a:ext>
            </a:extLst>
          </p:cNvPr>
          <p:cNvSpPr/>
          <p:nvPr/>
        </p:nvSpPr>
        <p:spPr bwMode="auto">
          <a:xfrm rot="4671160">
            <a:off x="8317062" y="4563971"/>
            <a:ext cx="746454" cy="114970"/>
          </a:xfrm>
          <a:prstGeom prst="ellipse">
            <a:avLst/>
          </a:prstGeom>
          <a:gradFill>
            <a:gsLst>
              <a:gs pos="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5343339"/>
      </p:ext>
    </p:extLst>
  </p:cSld>
  <p:clrMapOvr>
    <a:masterClrMapping/>
  </p:clrMapOvr>
</p:sld>
</file>

<file path=ppt/theme/theme1.xml><?xml version="1.0" encoding="utf-8"?>
<a:theme xmlns:a="http://schemas.openxmlformats.org/drawingml/2006/main" name="Thème Office">
  <a:themeElements>
    <a:clrScheme name="TWAC">
      <a:dk1>
        <a:srgbClr val="222F47"/>
      </a:dk1>
      <a:lt1>
        <a:sysClr val="window" lastClr="FFFFFF"/>
      </a:lt1>
      <a:dk2>
        <a:srgbClr val="222F47"/>
      </a:dk2>
      <a:lt2>
        <a:srgbClr val="DCEDF4"/>
      </a:lt2>
      <a:accent1>
        <a:srgbClr val="88C3DB"/>
      </a:accent1>
      <a:accent2>
        <a:srgbClr val="E25B18"/>
      </a:accent2>
      <a:accent3>
        <a:srgbClr val="F09B70"/>
      </a:accent3>
      <a:accent4>
        <a:srgbClr val="2D7997"/>
      </a:accent4>
      <a:accent5>
        <a:srgbClr val="29AD3C"/>
      </a:accent5>
      <a:accent6>
        <a:srgbClr val="196B24"/>
      </a:accent6>
      <a:hlink>
        <a:srgbClr val="2D7997"/>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17070</TotalTime>
  <Words>1184</Words>
  <Application>Microsoft Office PowerPoint</Application>
  <PresentationFormat>Grand écran</PresentationFormat>
  <Paragraphs>245</Paragraphs>
  <Slides>19</Slides>
  <Notes>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Aptos</vt:lpstr>
      <vt:lpstr>Aptos Display</vt:lpstr>
      <vt:lpstr>Arial</vt:lpstr>
      <vt:lpstr>Calibri</vt:lpstr>
      <vt:lpstr>Cambria Math</vt:lpstr>
      <vt:lpstr>Courier New</vt:lpstr>
      <vt:lpstr>Times</vt:lpstr>
      <vt:lpstr>Verdana</vt:lpstr>
      <vt:lpstr>Wingdings</vt:lpstr>
      <vt:lpstr>Thème Office</vt:lpstr>
      <vt:lpstr>Caractérisation des  Guides d’Ondes THz  pour le Projet TWAC</vt:lpstr>
      <vt:lpstr>Accélération THz d’Electrons</vt:lpstr>
      <vt:lpstr>Interaction dans un Guide Métallique</vt:lpstr>
      <vt:lpstr>Interaction dans un Guide Métallique</vt:lpstr>
      <vt:lpstr>Interaction dans un Guide Métallique</vt:lpstr>
      <vt:lpstr>Interaction dans un Guide Diélectrique</vt:lpstr>
      <vt:lpstr>Interaction dans un Guide Diélectrique</vt:lpstr>
      <vt:lpstr>Interaction dans un Guide Diélectrique</vt:lpstr>
      <vt:lpstr>Source THz pour TWAC</vt:lpstr>
      <vt:lpstr>Conception du Guide d’Onde Pour TWAC</vt:lpstr>
      <vt:lpstr>Principe de la Caractérisation</vt:lpstr>
      <vt:lpstr>Montage Expérimental</vt:lpstr>
      <vt:lpstr>Modélisation</vt:lpstr>
      <vt:lpstr>Analyse des Mesures</vt:lpstr>
      <vt:lpstr>Excitation du Mode Fondamental HE11</vt:lpstr>
      <vt:lpstr>Effet d’une Déformation du Guide</vt:lpstr>
      <vt:lpstr>Conclusions</vt:lpstr>
      <vt:lpstr>Collaboration TWAC</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meeting 2</dc:title>
  <dc:creator>Anne-Laure Lamure</dc:creator>
  <cp:lastModifiedBy>randy ollier</cp:lastModifiedBy>
  <cp:revision>348</cp:revision>
  <dcterms:created xsi:type="dcterms:W3CDTF">2024-12-04T11:45:29Z</dcterms:created>
  <dcterms:modified xsi:type="dcterms:W3CDTF">2025-10-13T07:33:16Z</dcterms:modified>
</cp:coreProperties>
</file>