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19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1171997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1pPr>
    <a:lvl2pPr marL="586000" algn="l" defTabSz="1171997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2pPr>
    <a:lvl3pPr marL="1171997" algn="l" defTabSz="1171997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3pPr>
    <a:lvl4pPr marL="1757995" algn="l" defTabSz="1171997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4pPr>
    <a:lvl5pPr marL="2343996" algn="l" defTabSz="1171997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5pPr>
    <a:lvl6pPr marL="2929993" algn="l" defTabSz="1171997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6pPr>
    <a:lvl7pPr marL="3515989" algn="l" defTabSz="1171997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7pPr>
    <a:lvl8pPr marL="4101989" algn="l" defTabSz="1171997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8pPr>
    <a:lvl9pPr marL="4687989" algn="l" defTabSz="1171997" rtl="0" eaLnBrk="1" latinLnBrk="0" hangingPunct="1">
      <a:defRPr sz="230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B89"/>
    <a:srgbClr val="C2CED9"/>
    <a:srgbClr val="006AA7"/>
    <a:srgbClr val="013460"/>
    <a:srgbClr val="C7A9F3"/>
    <a:srgbClr val="532AA6"/>
    <a:srgbClr val="C48E00"/>
    <a:srgbClr val="5B9BD5"/>
    <a:srgbClr val="C55A11"/>
    <a:srgbClr val="2D47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23736-45A2-4149-AB0E-D20D6A9867B4}" type="datetimeFigureOut">
              <a:rPr lang="fr-FR" smtClean="0"/>
              <a:t>07/10/2025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DBDC0-AF9A-4527-9F3C-BDBD052912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119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77020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1pPr>
    <a:lvl2pPr marL="488512" algn="l" defTabSz="977020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2pPr>
    <a:lvl3pPr marL="977020" algn="l" defTabSz="977020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3pPr>
    <a:lvl4pPr marL="1465530" algn="l" defTabSz="977020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4pPr>
    <a:lvl5pPr marL="1954040" algn="l" defTabSz="977020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5pPr>
    <a:lvl6pPr marL="2442548" algn="l" defTabSz="977020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6pPr>
    <a:lvl7pPr marL="2931057" algn="l" defTabSz="977020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7pPr>
    <a:lvl8pPr marL="3419569" algn="l" defTabSz="977020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8pPr>
    <a:lvl9pPr marL="3908078" algn="l" defTabSz="977020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35" y="1638266"/>
            <a:ext cx="12174319" cy="1324471"/>
          </a:xfrm>
          <a:gradFill flip="none" rotWithShape="1">
            <a:gsLst>
              <a:gs pos="0">
                <a:srgbClr val="013460"/>
              </a:gs>
              <a:gs pos="100000">
                <a:srgbClr val="00274C"/>
              </a:gs>
            </a:gsLst>
            <a:lin ang="16200000" scaled="1"/>
            <a:tileRect/>
          </a:gradFill>
        </p:spPr>
        <p:txBody>
          <a:bodyPr lIns="72000" tIns="36000" rIns="72000" bIns="36000" anchor="ctr" anchorCtr="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cxnSp>
        <p:nvCxnSpPr>
          <p:cNvPr id="25" name="Connecteur droit 24"/>
          <p:cNvCxnSpPr>
            <a:cxnSpLocks/>
          </p:cNvCxnSpPr>
          <p:nvPr/>
        </p:nvCxnSpPr>
        <p:spPr>
          <a:xfrm flipH="1">
            <a:off x="-9592" y="3215788"/>
            <a:ext cx="8853567" cy="0"/>
          </a:xfrm>
          <a:prstGeom prst="line">
            <a:avLst/>
          </a:prstGeom>
          <a:ln w="25400">
            <a:gradFill flip="none" rotWithShape="1">
              <a:gsLst>
                <a:gs pos="1000">
                  <a:srgbClr val="00274C"/>
                </a:gs>
                <a:gs pos="48000">
                  <a:srgbClr val="013460"/>
                </a:gs>
                <a:gs pos="91000">
                  <a:schemeClr val="bg1"/>
                </a:gs>
                <a:gs pos="85000">
                  <a:srgbClr val="BE8900"/>
                </a:gs>
                <a:gs pos="78000">
                  <a:srgbClr val="F0E3C3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7E31EC7A-1D56-1A52-32C5-917BEC144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9" y="262080"/>
            <a:ext cx="1126383" cy="1123134"/>
          </a:xfrm>
          <a:prstGeom prst="rect">
            <a:avLst/>
          </a:prstGeom>
        </p:spPr>
      </p:pic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A91C63D-4DA6-40F6-0A7B-A89312B50856}"/>
              </a:ext>
            </a:extLst>
          </p:cNvPr>
          <p:cNvCxnSpPr>
            <a:cxnSpLocks/>
          </p:cNvCxnSpPr>
          <p:nvPr/>
        </p:nvCxnSpPr>
        <p:spPr>
          <a:xfrm flipH="1">
            <a:off x="664644" y="3626351"/>
            <a:ext cx="11520000" cy="0"/>
          </a:xfrm>
          <a:prstGeom prst="line">
            <a:avLst/>
          </a:prstGeom>
          <a:ln w="25400">
            <a:gradFill flip="none" rotWithShape="1">
              <a:gsLst>
                <a:gs pos="100000">
                  <a:srgbClr val="00274C"/>
                </a:gs>
                <a:gs pos="48000">
                  <a:srgbClr val="013460"/>
                </a:gs>
                <a:gs pos="27000">
                  <a:schemeClr val="bg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51404A7C-3E3C-65FF-46DB-AF337E9419BD}"/>
              </a:ext>
            </a:extLst>
          </p:cNvPr>
          <p:cNvCxnSpPr>
            <a:cxnSpLocks/>
          </p:cNvCxnSpPr>
          <p:nvPr/>
        </p:nvCxnSpPr>
        <p:spPr>
          <a:xfrm>
            <a:off x="406587" y="3122644"/>
            <a:ext cx="1362416" cy="0"/>
          </a:xfrm>
          <a:prstGeom prst="line">
            <a:avLst/>
          </a:prstGeom>
          <a:ln w="25400">
            <a:gradFill flip="none" rotWithShape="1">
              <a:gsLst>
                <a:gs pos="0">
                  <a:srgbClr val="00274C"/>
                </a:gs>
                <a:gs pos="53000">
                  <a:srgbClr val="013460"/>
                </a:gs>
                <a:gs pos="88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DCAC00B4-BA12-85B9-53C2-50CAD398F83E}"/>
              </a:ext>
            </a:extLst>
          </p:cNvPr>
          <p:cNvSpPr/>
          <p:nvPr/>
        </p:nvSpPr>
        <p:spPr>
          <a:xfrm>
            <a:off x="7052003" y="3827210"/>
            <a:ext cx="4773940" cy="2942287"/>
          </a:xfrm>
          <a:custGeom>
            <a:avLst/>
            <a:gdLst>
              <a:gd name="connsiteX0" fmla="*/ 0 w 3803257"/>
              <a:gd name="connsiteY0" fmla="*/ 1104923 h 2209846"/>
              <a:gd name="connsiteX1" fmla="*/ 1104923 w 3803257"/>
              <a:gd name="connsiteY1" fmla="*/ 0 h 2209846"/>
              <a:gd name="connsiteX2" fmla="*/ 2698334 w 3803257"/>
              <a:gd name="connsiteY2" fmla="*/ 0 h 2209846"/>
              <a:gd name="connsiteX3" fmla="*/ 3803257 w 3803257"/>
              <a:gd name="connsiteY3" fmla="*/ 1104923 h 2209846"/>
              <a:gd name="connsiteX4" fmla="*/ 3803257 w 3803257"/>
              <a:gd name="connsiteY4" fmla="*/ 1104923 h 2209846"/>
              <a:gd name="connsiteX5" fmla="*/ 2698334 w 3803257"/>
              <a:gd name="connsiteY5" fmla="*/ 2209846 h 2209846"/>
              <a:gd name="connsiteX6" fmla="*/ 1104923 w 3803257"/>
              <a:gd name="connsiteY6" fmla="*/ 2209846 h 2209846"/>
              <a:gd name="connsiteX7" fmla="*/ 0 w 3803257"/>
              <a:gd name="connsiteY7" fmla="*/ 1104923 h 2209846"/>
              <a:gd name="connsiteX0" fmla="*/ 0 w 3803257"/>
              <a:gd name="connsiteY0" fmla="*/ 1104923 h 2209846"/>
              <a:gd name="connsiteX1" fmla="*/ 1104923 w 3803257"/>
              <a:gd name="connsiteY1" fmla="*/ 0 h 2209846"/>
              <a:gd name="connsiteX2" fmla="*/ 2714518 w 3803257"/>
              <a:gd name="connsiteY2" fmla="*/ 8092 h 2209846"/>
              <a:gd name="connsiteX3" fmla="*/ 3803257 w 3803257"/>
              <a:gd name="connsiteY3" fmla="*/ 1104923 h 2209846"/>
              <a:gd name="connsiteX4" fmla="*/ 3803257 w 3803257"/>
              <a:gd name="connsiteY4" fmla="*/ 1104923 h 2209846"/>
              <a:gd name="connsiteX5" fmla="*/ 2698334 w 3803257"/>
              <a:gd name="connsiteY5" fmla="*/ 2209846 h 2209846"/>
              <a:gd name="connsiteX6" fmla="*/ 1104923 w 3803257"/>
              <a:gd name="connsiteY6" fmla="*/ 2209846 h 2209846"/>
              <a:gd name="connsiteX7" fmla="*/ 0 w 3803257"/>
              <a:gd name="connsiteY7" fmla="*/ 1104923 h 2209846"/>
              <a:gd name="connsiteX0" fmla="*/ 0 w 3342011"/>
              <a:gd name="connsiteY0" fmla="*/ 1113015 h 2209846"/>
              <a:gd name="connsiteX1" fmla="*/ 643677 w 3342011"/>
              <a:gd name="connsiteY1" fmla="*/ 0 h 2209846"/>
              <a:gd name="connsiteX2" fmla="*/ 2253272 w 3342011"/>
              <a:gd name="connsiteY2" fmla="*/ 8092 h 2209846"/>
              <a:gd name="connsiteX3" fmla="*/ 3342011 w 3342011"/>
              <a:gd name="connsiteY3" fmla="*/ 1104923 h 2209846"/>
              <a:gd name="connsiteX4" fmla="*/ 3342011 w 3342011"/>
              <a:gd name="connsiteY4" fmla="*/ 1104923 h 2209846"/>
              <a:gd name="connsiteX5" fmla="*/ 2237088 w 3342011"/>
              <a:gd name="connsiteY5" fmla="*/ 2209846 h 2209846"/>
              <a:gd name="connsiteX6" fmla="*/ 643677 w 3342011"/>
              <a:gd name="connsiteY6" fmla="*/ 2209846 h 2209846"/>
              <a:gd name="connsiteX7" fmla="*/ 0 w 3342011"/>
              <a:gd name="connsiteY7" fmla="*/ 1113015 h 2209846"/>
              <a:gd name="connsiteX0" fmla="*/ 0 w 3536219"/>
              <a:gd name="connsiteY0" fmla="*/ 1048279 h 2209846"/>
              <a:gd name="connsiteX1" fmla="*/ 837885 w 3536219"/>
              <a:gd name="connsiteY1" fmla="*/ 0 h 2209846"/>
              <a:gd name="connsiteX2" fmla="*/ 2447480 w 3536219"/>
              <a:gd name="connsiteY2" fmla="*/ 8092 h 2209846"/>
              <a:gd name="connsiteX3" fmla="*/ 3536219 w 3536219"/>
              <a:gd name="connsiteY3" fmla="*/ 1104923 h 2209846"/>
              <a:gd name="connsiteX4" fmla="*/ 3536219 w 3536219"/>
              <a:gd name="connsiteY4" fmla="*/ 1104923 h 2209846"/>
              <a:gd name="connsiteX5" fmla="*/ 2431296 w 3536219"/>
              <a:gd name="connsiteY5" fmla="*/ 2209846 h 2209846"/>
              <a:gd name="connsiteX6" fmla="*/ 837885 w 3536219"/>
              <a:gd name="connsiteY6" fmla="*/ 2209846 h 2209846"/>
              <a:gd name="connsiteX7" fmla="*/ 0 w 3536219"/>
              <a:gd name="connsiteY7" fmla="*/ 1048279 h 2209846"/>
              <a:gd name="connsiteX0" fmla="*/ 8228 w 3544447"/>
              <a:gd name="connsiteY0" fmla="*/ 1088739 h 2250306"/>
              <a:gd name="connsiteX1" fmla="*/ 1218347 w 3544447"/>
              <a:gd name="connsiteY1" fmla="*/ 0 h 2250306"/>
              <a:gd name="connsiteX2" fmla="*/ 2455708 w 3544447"/>
              <a:gd name="connsiteY2" fmla="*/ 48552 h 2250306"/>
              <a:gd name="connsiteX3" fmla="*/ 3544447 w 3544447"/>
              <a:gd name="connsiteY3" fmla="*/ 1145383 h 2250306"/>
              <a:gd name="connsiteX4" fmla="*/ 3544447 w 3544447"/>
              <a:gd name="connsiteY4" fmla="*/ 1145383 h 2250306"/>
              <a:gd name="connsiteX5" fmla="*/ 2439524 w 3544447"/>
              <a:gd name="connsiteY5" fmla="*/ 2250306 h 2250306"/>
              <a:gd name="connsiteX6" fmla="*/ 846113 w 3544447"/>
              <a:gd name="connsiteY6" fmla="*/ 2250306 h 2250306"/>
              <a:gd name="connsiteX7" fmla="*/ 8228 w 3544447"/>
              <a:gd name="connsiteY7" fmla="*/ 1088739 h 2250306"/>
              <a:gd name="connsiteX0" fmla="*/ 841 w 3537060"/>
              <a:gd name="connsiteY0" fmla="*/ 1088739 h 2306950"/>
              <a:gd name="connsiteX1" fmla="*/ 1210960 w 3537060"/>
              <a:gd name="connsiteY1" fmla="*/ 0 h 2306950"/>
              <a:gd name="connsiteX2" fmla="*/ 2448321 w 3537060"/>
              <a:gd name="connsiteY2" fmla="*/ 48552 h 2306950"/>
              <a:gd name="connsiteX3" fmla="*/ 3537060 w 3537060"/>
              <a:gd name="connsiteY3" fmla="*/ 1145383 h 2306950"/>
              <a:gd name="connsiteX4" fmla="*/ 3537060 w 3537060"/>
              <a:gd name="connsiteY4" fmla="*/ 1145383 h 2306950"/>
              <a:gd name="connsiteX5" fmla="*/ 2432137 w 3537060"/>
              <a:gd name="connsiteY5" fmla="*/ 2250306 h 2306950"/>
              <a:gd name="connsiteX6" fmla="*/ 1372801 w 3537060"/>
              <a:gd name="connsiteY6" fmla="*/ 2306950 h 2306950"/>
              <a:gd name="connsiteX7" fmla="*/ 841 w 3537060"/>
              <a:gd name="connsiteY7" fmla="*/ 1088739 h 2306950"/>
              <a:gd name="connsiteX0" fmla="*/ 1361 w 3286726"/>
              <a:gd name="connsiteY0" fmla="*/ 1104923 h 2306950"/>
              <a:gd name="connsiteX1" fmla="*/ 960626 w 3286726"/>
              <a:gd name="connsiteY1" fmla="*/ 0 h 2306950"/>
              <a:gd name="connsiteX2" fmla="*/ 2197987 w 3286726"/>
              <a:gd name="connsiteY2" fmla="*/ 48552 h 2306950"/>
              <a:gd name="connsiteX3" fmla="*/ 3286726 w 3286726"/>
              <a:gd name="connsiteY3" fmla="*/ 1145383 h 2306950"/>
              <a:gd name="connsiteX4" fmla="*/ 3286726 w 3286726"/>
              <a:gd name="connsiteY4" fmla="*/ 1145383 h 2306950"/>
              <a:gd name="connsiteX5" fmla="*/ 2181803 w 3286726"/>
              <a:gd name="connsiteY5" fmla="*/ 2250306 h 2306950"/>
              <a:gd name="connsiteX6" fmla="*/ 1122467 w 3286726"/>
              <a:gd name="connsiteY6" fmla="*/ 2306950 h 2306950"/>
              <a:gd name="connsiteX7" fmla="*/ 1361 w 3286726"/>
              <a:gd name="connsiteY7" fmla="*/ 1104923 h 2306950"/>
              <a:gd name="connsiteX0" fmla="*/ 882 w 3286247"/>
              <a:gd name="connsiteY0" fmla="*/ 1153475 h 2355502"/>
              <a:gd name="connsiteX1" fmla="*/ 1275736 w 3286247"/>
              <a:gd name="connsiteY1" fmla="*/ 0 h 2355502"/>
              <a:gd name="connsiteX2" fmla="*/ 2197508 w 3286247"/>
              <a:gd name="connsiteY2" fmla="*/ 97104 h 2355502"/>
              <a:gd name="connsiteX3" fmla="*/ 3286247 w 3286247"/>
              <a:gd name="connsiteY3" fmla="*/ 1193935 h 2355502"/>
              <a:gd name="connsiteX4" fmla="*/ 3286247 w 3286247"/>
              <a:gd name="connsiteY4" fmla="*/ 1193935 h 2355502"/>
              <a:gd name="connsiteX5" fmla="*/ 2181324 w 3286247"/>
              <a:gd name="connsiteY5" fmla="*/ 2298858 h 2355502"/>
              <a:gd name="connsiteX6" fmla="*/ 1121988 w 3286247"/>
              <a:gd name="connsiteY6" fmla="*/ 2355502 h 2355502"/>
              <a:gd name="connsiteX7" fmla="*/ 882 w 3286247"/>
              <a:gd name="connsiteY7" fmla="*/ 1153475 h 2355502"/>
              <a:gd name="connsiteX0" fmla="*/ 882 w 3286247"/>
              <a:gd name="connsiteY0" fmla="*/ 1177751 h 2379778"/>
              <a:gd name="connsiteX1" fmla="*/ 1275736 w 3286247"/>
              <a:gd name="connsiteY1" fmla="*/ 24276 h 2379778"/>
              <a:gd name="connsiteX2" fmla="*/ 1849551 w 3286247"/>
              <a:gd name="connsiteY2" fmla="*/ 0 h 2379778"/>
              <a:gd name="connsiteX3" fmla="*/ 3286247 w 3286247"/>
              <a:gd name="connsiteY3" fmla="*/ 1218211 h 2379778"/>
              <a:gd name="connsiteX4" fmla="*/ 3286247 w 3286247"/>
              <a:gd name="connsiteY4" fmla="*/ 1218211 h 2379778"/>
              <a:gd name="connsiteX5" fmla="*/ 2181324 w 3286247"/>
              <a:gd name="connsiteY5" fmla="*/ 2323134 h 2379778"/>
              <a:gd name="connsiteX6" fmla="*/ 1121988 w 3286247"/>
              <a:gd name="connsiteY6" fmla="*/ 2379778 h 2379778"/>
              <a:gd name="connsiteX7" fmla="*/ 882 w 3286247"/>
              <a:gd name="connsiteY7" fmla="*/ 1177751 h 2379778"/>
              <a:gd name="connsiteX0" fmla="*/ 882 w 3286247"/>
              <a:gd name="connsiteY0" fmla="*/ 1177751 h 2468791"/>
              <a:gd name="connsiteX1" fmla="*/ 1275736 w 3286247"/>
              <a:gd name="connsiteY1" fmla="*/ 24276 h 2468791"/>
              <a:gd name="connsiteX2" fmla="*/ 1849551 w 3286247"/>
              <a:gd name="connsiteY2" fmla="*/ 0 h 2468791"/>
              <a:gd name="connsiteX3" fmla="*/ 3286247 w 3286247"/>
              <a:gd name="connsiteY3" fmla="*/ 1218211 h 2468791"/>
              <a:gd name="connsiteX4" fmla="*/ 3286247 w 3286247"/>
              <a:gd name="connsiteY4" fmla="*/ 1218211 h 2468791"/>
              <a:gd name="connsiteX5" fmla="*/ 1825274 w 3286247"/>
              <a:gd name="connsiteY5" fmla="*/ 2468791 h 2468791"/>
              <a:gd name="connsiteX6" fmla="*/ 1121988 w 3286247"/>
              <a:gd name="connsiteY6" fmla="*/ 2379778 h 2468791"/>
              <a:gd name="connsiteX7" fmla="*/ 882 w 3286247"/>
              <a:gd name="connsiteY7" fmla="*/ 1177751 h 2468791"/>
              <a:gd name="connsiteX0" fmla="*/ 2999 w 3288364"/>
              <a:gd name="connsiteY0" fmla="*/ 1177751 h 2468791"/>
              <a:gd name="connsiteX1" fmla="*/ 1277853 w 3288364"/>
              <a:gd name="connsiteY1" fmla="*/ 24276 h 2468791"/>
              <a:gd name="connsiteX2" fmla="*/ 1851668 w 3288364"/>
              <a:gd name="connsiteY2" fmla="*/ 0 h 2468791"/>
              <a:gd name="connsiteX3" fmla="*/ 3288364 w 3288364"/>
              <a:gd name="connsiteY3" fmla="*/ 1218211 h 2468791"/>
              <a:gd name="connsiteX4" fmla="*/ 3288364 w 3288364"/>
              <a:gd name="connsiteY4" fmla="*/ 1218211 h 2468791"/>
              <a:gd name="connsiteX5" fmla="*/ 1827391 w 3288364"/>
              <a:gd name="connsiteY5" fmla="*/ 2468791 h 2468791"/>
              <a:gd name="connsiteX6" fmla="*/ 1609628 w 3288364"/>
              <a:gd name="connsiteY6" fmla="*/ 2468791 h 2468791"/>
              <a:gd name="connsiteX7" fmla="*/ 2999 w 3288364"/>
              <a:gd name="connsiteY7" fmla="*/ 1177751 h 2468791"/>
              <a:gd name="connsiteX0" fmla="*/ 11994 w 2698549"/>
              <a:gd name="connsiteY0" fmla="*/ 1242487 h 2468791"/>
              <a:gd name="connsiteX1" fmla="*/ 688038 w 2698549"/>
              <a:gd name="connsiteY1" fmla="*/ 24276 h 2468791"/>
              <a:gd name="connsiteX2" fmla="*/ 1261853 w 2698549"/>
              <a:gd name="connsiteY2" fmla="*/ 0 h 2468791"/>
              <a:gd name="connsiteX3" fmla="*/ 2698549 w 2698549"/>
              <a:gd name="connsiteY3" fmla="*/ 1218211 h 2468791"/>
              <a:gd name="connsiteX4" fmla="*/ 2698549 w 2698549"/>
              <a:gd name="connsiteY4" fmla="*/ 1218211 h 2468791"/>
              <a:gd name="connsiteX5" fmla="*/ 1237576 w 2698549"/>
              <a:gd name="connsiteY5" fmla="*/ 2468791 h 2468791"/>
              <a:gd name="connsiteX6" fmla="*/ 1019813 w 2698549"/>
              <a:gd name="connsiteY6" fmla="*/ 2468791 h 2468791"/>
              <a:gd name="connsiteX7" fmla="*/ 11994 w 2698549"/>
              <a:gd name="connsiteY7" fmla="*/ 1242487 h 2468791"/>
              <a:gd name="connsiteX0" fmla="*/ 11994 w 2698549"/>
              <a:gd name="connsiteY0" fmla="*/ 1242487 h 2468791"/>
              <a:gd name="connsiteX1" fmla="*/ 688038 w 2698549"/>
              <a:gd name="connsiteY1" fmla="*/ 32368 h 2468791"/>
              <a:gd name="connsiteX2" fmla="*/ 1261853 w 2698549"/>
              <a:gd name="connsiteY2" fmla="*/ 0 h 2468791"/>
              <a:gd name="connsiteX3" fmla="*/ 2698549 w 2698549"/>
              <a:gd name="connsiteY3" fmla="*/ 1218211 h 2468791"/>
              <a:gd name="connsiteX4" fmla="*/ 2698549 w 2698549"/>
              <a:gd name="connsiteY4" fmla="*/ 1218211 h 2468791"/>
              <a:gd name="connsiteX5" fmla="*/ 1237576 w 2698549"/>
              <a:gd name="connsiteY5" fmla="*/ 2468791 h 2468791"/>
              <a:gd name="connsiteX6" fmla="*/ 1019813 w 2698549"/>
              <a:gd name="connsiteY6" fmla="*/ 2468791 h 2468791"/>
              <a:gd name="connsiteX7" fmla="*/ 11994 w 2698549"/>
              <a:gd name="connsiteY7" fmla="*/ 1242487 h 2468791"/>
              <a:gd name="connsiteX0" fmla="*/ 7036 w 2693591"/>
              <a:gd name="connsiteY0" fmla="*/ 1242487 h 2468791"/>
              <a:gd name="connsiteX1" fmla="*/ 683080 w 2693591"/>
              <a:gd name="connsiteY1" fmla="*/ 32368 h 2468791"/>
              <a:gd name="connsiteX2" fmla="*/ 1256895 w 2693591"/>
              <a:gd name="connsiteY2" fmla="*/ 0 h 2468791"/>
              <a:gd name="connsiteX3" fmla="*/ 2693591 w 2693591"/>
              <a:gd name="connsiteY3" fmla="*/ 1218211 h 2468791"/>
              <a:gd name="connsiteX4" fmla="*/ 2693591 w 2693591"/>
              <a:gd name="connsiteY4" fmla="*/ 1218211 h 2468791"/>
              <a:gd name="connsiteX5" fmla="*/ 1232618 w 2693591"/>
              <a:gd name="connsiteY5" fmla="*/ 2468791 h 2468791"/>
              <a:gd name="connsiteX6" fmla="*/ 1014855 w 2693591"/>
              <a:gd name="connsiteY6" fmla="*/ 2468791 h 2468791"/>
              <a:gd name="connsiteX7" fmla="*/ 7036 w 2693591"/>
              <a:gd name="connsiteY7" fmla="*/ 1242487 h 2468791"/>
              <a:gd name="connsiteX0" fmla="*/ 7036 w 2693591"/>
              <a:gd name="connsiteY0" fmla="*/ 1242487 h 2468791"/>
              <a:gd name="connsiteX1" fmla="*/ 683080 w 2693591"/>
              <a:gd name="connsiteY1" fmla="*/ 32368 h 2468791"/>
              <a:gd name="connsiteX2" fmla="*/ 1256895 w 2693591"/>
              <a:gd name="connsiteY2" fmla="*/ 0 h 2468791"/>
              <a:gd name="connsiteX3" fmla="*/ 2693591 w 2693591"/>
              <a:gd name="connsiteY3" fmla="*/ 1218211 h 2468791"/>
              <a:gd name="connsiteX4" fmla="*/ 2693591 w 2693591"/>
              <a:gd name="connsiteY4" fmla="*/ 1218211 h 2468791"/>
              <a:gd name="connsiteX5" fmla="*/ 1232618 w 2693591"/>
              <a:gd name="connsiteY5" fmla="*/ 2468791 h 2468791"/>
              <a:gd name="connsiteX6" fmla="*/ 1014855 w 2693591"/>
              <a:gd name="connsiteY6" fmla="*/ 2468791 h 2468791"/>
              <a:gd name="connsiteX7" fmla="*/ 7036 w 2693591"/>
              <a:gd name="connsiteY7" fmla="*/ 1242487 h 2468791"/>
              <a:gd name="connsiteX0" fmla="*/ 173 w 2686728"/>
              <a:gd name="connsiteY0" fmla="*/ 1242487 h 2468791"/>
              <a:gd name="connsiteX1" fmla="*/ 943254 w 2686728"/>
              <a:gd name="connsiteY1" fmla="*/ 32368 h 2468791"/>
              <a:gd name="connsiteX2" fmla="*/ 1250032 w 2686728"/>
              <a:gd name="connsiteY2" fmla="*/ 0 h 2468791"/>
              <a:gd name="connsiteX3" fmla="*/ 2686728 w 2686728"/>
              <a:gd name="connsiteY3" fmla="*/ 1218211 h 2468791"/>
              <a:gd name="connsiteX4" fmla="*/ 2686728 w 2686728"/>
              <a:gd name="connsiteY4" fmla="*/ 1218211 h 2468791"/>
              <a:gd name="connsiteX5" fmla="*/ 1225755 w 2686728"/>
              <a:gd name="connsiteY5" fmla="*/ 2468791 h 2468791"/>
              <a:gd name="connsiteX6" fmla="*/ 1007992 w 2686728"/>
              <a:gd name="connsiteY6" fmla="*/ 2468791 h 2468791"/>
              <a:gd name="connsiteX7" fmla="*/ 173 w 2686728"/>
              <a:gd name="connsiteY7" fmla="*/ 1242487 h 2468791"/>
              <a:gd name="connsiteX0" fmla="*/ 208 w 2686763"/>
              <a:gd name="connsiteY0" fmla="*/ 1242487 h 2468791"/>
              <a:gd name="connsiteX1" fmla="*/ 943289 w 2686763"/>
              <a:gd name="connsiteY1" fmla="*/ 32368 h 2468791"/>
              <a:gd name="connsiteX2" fmla="*/ 1250067 w 2686763"/>
              <a:gd name="connsiteY2" fmla="*/ 0 h 2468791"/>
              <a:gd name="connsiteX3" fmla="*/ 2686763 w 2686763"/>
              <a:gd name="connsiteY3" fmla="*/ 1218211 h 2468791"/>
              <a:gd name="connsiteX4" fmla="*/ 2686763 w 2686763"/>
              <a:gd name="connsiteY4" fmla="*/ 1218211 h 2468791"/>
              <a:gd name="connsiteX5" fmla="*/ 1225790 w 2686763"/>
              <a:gd name="connsiteY5" fmla="*/ 2468791 h 2468791"/>
              <a:gd name="connsiteX6" fmla="*/ 1008027 w 2686763"/>
              <a:gd name="connsiteY6" fmla="*/ 2468791 h 2468791"/>
              <a:gd name="connsiteX7" fmla="*/ 208 w 2686763"/>
              <a:gd name="connsiteY7" fmla="*/ 1242487 h 2468791"/>
              <a:gd name="connsiteX0" fmla="*/ 208 w 2686763"/>
              <a:gd name="connsiteY0" fmla="*/ 1242487 h 2468791"/>
              <a:gd name="connsiteX1" fmla="*/ 943289 w 2686763"/>
              <a:gd name="connsiteY1" fmla="*/ 32368 h 2468791"/>
              <a:gd name="connsiteX2" fmla="*/ 1250067 w 2686763"/>
              <a:gd name="connsiteY2" fmla="*/ 0 h 2468791"/>
              <a:gd name="connsiteX3" fmla="*/ 2686763 w 2686763"/>
              <a:gd name="connsiteY3" fmla="*/ 1218211 h 2468791"/>
              <a:gd name="connsiteX4" fmla="*/ 2686763 w 2686763"/>
              <a:gd name="connsiteY4" fmla="*/ 1218211 h 2468791"/>
              <a:gd name="connsiteX5" fmla="*/ 1225790 w 2686763"/>
              <a:gd name="connsiteY5" fmla="*/ 2468791 h 2468791"/>
              <a:gd name="connsiteX6" fmla="*/ 1008027 w 2686763"/>
              <a:gd name="connsiteY6" fmla="*/ 2468791 h 2468791"/>
              <a:gd name="connsiteX7" fmla="*/ 208 w 2686763"/>
              <a:gd name="connsiteY7" fmla="*/ 1242487 h 2468791"/>
              <a:gd name="connsiteX0" fmla="*/ 208 w 2686763"/>
              <a:gd name="connsiteY0" fmla="*/ 1210119 h 2436423"/>
              <a:gd name="connsiteX1" fmla="*/ 943289 w 2686763"/>
              <a:gd name="connsiteY1" fmla="*/ 0 h 2436423"/>
              <a:gd name="connsiteX2" fmla="*/ 1326434 w 2686763"/>
              <a:gd name="connsiteY2" fmla="*/ 6812 h 2436423"/>
              <a:gd name="connsiteX3" fmla="*/ 2686763 w 2686763"/>
              <a:gd name="connsiteY3" fmla="*/ 1185843 h 2436423"/>
              <a:gd name="connsiteX4" fmla="*/ 2686763 w 2686763"/>
              <a:gd name="connsiteY4" fmla="*/ 1185843 h 2436423"/>
              <a:gd name="connsiteX5" fmla="*/ 1225790 w 2686763"/>
              <a:gd name="connsiteY5" fmla="*/ 2436423 h 2436423"/>
              <a:gd name="connsiteX6" fmla="*/ 1008027 w 2686763"/>
              <a:gd name="connsiteY6" fmla="*/ 2436423 h 2436423"/>
              <a:gd name="connsiteX7" fmla="*/ 208 w 2686763"/>
              <a:gd name="connsiteY7" fmla="*/ 1210119 h 2436423"/>
              <a:gd name="connsiteX0" fmla="*/ 208 w 2686763"/>
              <a:gd name="connsiteY0" fmla="*/ 1210119 h 2436423"/>
              <a:gd name="connsiteX1" fmla="*/ 943289 w 2686763"/>
              <a:gd name="connsiteY1" fmla="*/ 0 h 2436423"/>
              <a:gd name="connsiteX2" fmla="*/ 1326434 w 2686763"/>
              <a:gd name="connsiteY2" fmla="*/ 6812 h 2436423"/>
              <a:gd name="connsiteX3" fmla="*/ 2686763 w 2686763"/>
              <a:gd name="connsiteY3" fmla="*/ 1185843 h 2436423"/>
              <a:gd name="connsiteX4" fmla="*/ 2686763 w 2686763"/>
              <a:gd name="connsiteY4" fmla="*/ 1185843 h 2436423"/>
              <a:gd name="connsiteX5" fmla="*/ 1225790 w 2686763"/>
              <a:gd name="connsiteY5" fmla="*/ 2436423 h 2436423"/>
              <a:gd name="connsiteX6" fmla="*/ 1008027 w 2686763"/>
              <a:gd name="connsiteY6" fmla="*/ 2436423 h 2436423"/>
              <a:gd name="connsiteX7" fmla="*/ 208 w 2686763"/>
              <a:gd name="connsiteY7" fmla="*/ 1210119 h 2436423"/>
              <a:gd name="connsiteX0" fmla="*/ 208 w 2686763"/>
              <a:gd name="connsiteY0" fmla="*/ 1210119 h 2436423"/>
              <a:gd name="connsiteX1" fmla="*/ 943289 w 2686763"/>
              <a:gd name="connsiteY1" fmla="*/ 0 h 2436423"/>
              <a:gd name="connsiteX2" fmla="*/ 1326434 w 2686763"/>
              <a:gd name="connsiteY2" fmla="*/ 6812 h 2436423"/>
              <a:gd name="connsiteX3" fmla="*/ 2686763 w 2686763"/>
              <a:gd name="connsiteY3" fmla="*/ 1185843 h 2436423"/>
              <a:gd name="connsiteX4" fmla="*/ 2686763 w 2686763"/>
              <a:gd name="connsiteY4" fmla="*/ 1185843 h 2436423"/>
              <a:gd name="connsiteX5" fmla="*/ 1098487 w 2686763"/>
              <a:gd name="connsiteY5" fmla="*/ 2436423 h 2436423"/>
              <a:gd name="connsiteX6" fmla="*/ 1008027 w 2686763"/>
              <a:gd name="connsiteY6" fmla="*/ 2436423 h 2436423"/>
              <a:gd name="connsiteX7" fmla="*/ 208 w 2686763"/>
              <a:gd name="connsiteY7" fmla="*/ 1210119 h 2436423"/>
              <a:gd name="connsiteX0" fmla="*/ 1 w 2686556"/>
              <a:gd name="connsiteY0" fmla="*/ 1225791 h 2452095"/>
              <a:gd name="connsiteX1" fmla="*/ 1010083 w 2686556"/>
              <a:gd name="connsiteY1" fmla="*/ 0 h 2452095"/>
              <a:gd name="connsiteX2" fmla="*/ 1326227 w 2686556"/>
              <a:gd name="connsiteY2" fmla="*/ 22484 h 2452095"/>
              <a:gd name="connsiteX3" fmla="*/ 2686556 w 2686556"/>
              <a:gd name="connsiteY3" fmla="*/ 1201515 h 2452095"/>
              <a:gd name="connsiteX4" fmla="*/ 2686556 w 2686556"/>
              <a:gd name="connsiteY4" fmla="*/ 1201515 h 2452095"/>
              <a:gd name="connsiteX5" fmla="*/ 1098280 w 2686556"/>
              <a:gd name="connsiteY5" fmla="*/ 2452095 h 2452095"/>
              <a:gd name="connsiteX6" fmla="*/ 1007820 w 2686556"/>
              <a:gd name="connsiteY6" fmla="*/ 2452095 h 2452095"/>
              <a:gd name="connsiteX7" fmla="*/ 1 w 2686556"/>
              <a:gd name="connsiteY7" fmla="*/ 1225791 h 2452095"/>
              <a:gd name="connsiteX0" fmla="*/ 1 w 2686556"/>
              <a:gd name="connsiteY0" fmla="*/ 1242486 h 2468790"/>
              <a:gd name="connsiteX1" fmla="*/ 1010083 w 2686556"/>
              <a:gd name="connsiteY1" fmla="*/ 16695 h 2468790"/>
              <a:gd name="connsiteX2" fmla="*/ 1118522 w 2686556"/>
              <a:gd name="connsiteY2" fmla="*/ 0 h 2468790"/>
              <a:gd name="connsiteX3" fmla="*/ 2686556 w 2686556"/>
              <a:gd name="connsiteY3" fmla="*/ 1218210 h 2468790"/>
              <a:gd name="connsiteX4" fmla="*/ 2686556 w 2686556"/>
              <a:gd name="connsiteY4" fmla="*/ 1218210 h 2468790"/>
              <a:gd name="connsiteX5" fmla="*/ 1098280 w 2686556"/>
              <a:gd name="connsiteY5" fmla="*/ 2468790 h 2468790"/>
              <a:gd name="connsiteX6" fmla="*/ 1007820 w 2686556"/>
              <a:gd name="connsiteY6" fmla="*/ 2468790 h 2468790"/>
              <a:gd name="connsiteX7" fmla="*/ 1 w 2686556"/>
              <a:gd name="connsiteY7" fmla="*/ 1242486 h 2468790"/>
              <a:gd name="connsiteX0" fmla="*/ 1 w 2686556"/>
              <a:gd name="connsiteY0" fmla="*/ 1230102 h 2456406"/>
              <a:gd name="connsiteX1" fmla="*/ 1010083 w 2686556"/>
              <a:gd name="connsiteY1" fmla="*/ 4311 h 2456406"/>
              <a:gd name="connsiteX2" fmla="*/ 1118522 w 2686556"/>
              <a:gd name="connsiteY2" fmla="*/ 0 h 2456406"/>
              <a:gd name="connsiteX3" fmla="*/ 2686556 w 2686556"/>
              <a:gd name="connsiteY3" fmla="*/ 1205826 h 2456406"/>
              <a:gd name="connsiteX4" fmla="*/ 2686556 w 2686556"/>
              <a:gd name="connsiteY4" fmla="*/ 1205826 h 2456406"/>
              <a:gd name="connsiteX5" fmla="*/ 1098280 w 2686556"/>
              <a:gd name="connsiteY5" fmla="*/ 2456406 h 2456406"/>
              <a:gd name="connsiteX6" fmla="*/ 1007820 w 2686556"/>
              <a:gd name="connsiteY6" fmla="*/ 2456406 h 2456406"/>
              <a:gd name="connsiteX7" fmla="*/ 1 w 2686556"/>
              <a:gd name="connsiteY7" fmla="*/ 1230102 h 2456406"/>
              <a:gd name="connsiteX0" fmla="*/ 1 w 2686556"/>
              <a:gd name="connsiteY0" fmla="*/ 1235641 h 2461945"/>
              <a:gd name="connsiteX1" fmla="*/ 1010083 w 2686556"/>
              <a:gd name="connsiteY1" fmla="*/ 9850 h 2461945"/>
              <a:gd name="connsiteX2" fmla="*/ 1118522 w 2686556"/>
              <a:gd name="connsiteY2" fmla="*/ 5539 h 2461945"/>
              <a:gd name="connsiteX3" fmla="*/ 2686556 w 2686556"/>
              <a:gd name="connsiteY3" fmla="*/ 1211365 h 2461945"/>
              <a:gd name="connsiteX4" fmla="*/ 2686556 w 2686556"/>
              <a:gd name="connsiteY4" fmla="*/ 1211365 h 2461945"/>
              <a:gd name="connsiteX5" fmla="*/ 1098280 w 2686556"/>
              <a:gd name="connsiteY5" fmla="*/ 2461945 h 2461945"/>
              <a:gd name="connsiteX6" fmla="*/ 1007820 w 2686556"/>
              <a:gd name="connsiteY6" fmla="*/ 2461945 h 2461945"/>
              <a:gd name="connsiteX7" fmla="*/ 1 w 2686556"/>
              <a:gd name="connsiteY7" fmla="*/ 1235641 h 2461945"/>
              <a:gd name="connsiteX0" fmla="*/ 1 w 2686556"/>
              <a:gd name="connsiteY0" fmla="*/ 1235641 h 2461945"/>
              <a:gd name="connsiteX1" fmla="*/ 1010083 w 2686556"/>
              <a:gd name="connsiteY1" fmla="*/ 9850 h 2461945"/>
              <a:gd name="connsiteX2" fmla="*/ 1118522 w 2686556"/>
              <a:gd name="connsiteY2" fmla="*/ 5539 h 2461945"/>
              <a:gd name="connsiteX3" fmla="*/ 2686556 w 2686556"/>
              <a:gd name="connsiteY3" fmla="*/ 1211365 h 2461945"/>
              <a:gd name="connsiteX4" fmla="*/ 2686556 w 2686556"/>
              <a:gd name="connsiteY4" fmla="*/ 1211365 h 2461945"/>
              <a:gd name="connsiteX5" fmla="*/ 1098280 w 2686556"/>
              <a:gd name="connsiteY5" fmla="*/ 2461945 h 2461945"/>
              <a:gd name="connsiteX6" fmla="*/ 1007820 w 2686556"/>
              <a:gd name="connsiteY6" fmla="*/ 2461945 h 2461945"/>
              <a:gd name="connsiteX7" fmla="*/ 1 w 2686556"/>
              <a:gd name="connsiteY7" fmla="*/ 1235641 h 2461945"/>
              <a:gd name="connsiteX0" fmla="*/ 1 w 2686556"/>
              <a:gd name="connsiteY0" fmla="*/ 1238654 h 2464958"/>
              <a:gd name="connsiteX1" fmla="*/ 1010083 w 2686556"/>
              <a:gd name="connsiteY1" fmla="*/ 12863 h 2464958"/>
              <a:gd name="connsiteX2" fmla="*/ 1118522 w 2686556"/>
              <a:gd name="connsiteY2" fmla="*/ 8552 h 2464958"/>
              <a:gd name="connsiteX3" fmla="*/ 2686556 w 2686556"/>
              <a:gd name="connsiteY3" fmla="*/ 1214378 h 2464958"/>
              <a:gd name="connsiteX4" fmla="*/ 2686556 w 2686556"/>
              <a:gd name="connsiteY4" fmla="*/ 1214378 h 2464958"/>
              <a:gd name="connsiteX5" fmla="*/ 1098280 w 2686556"/>
              <a:gd name="connsiteY5" fmla="*/ 2464958 h 2464958"/>
              <a:gd name="connsiteX6" fmla="*/ 1007820 w 2686556"/>
              <a:gd name="connsiteY6" fmla="*/ 2464958 h 2464958"/>
              <a:gd name="connsiteX7" fmla="*/ 1 w 2686556"/>
              <a:gd name="connsiteY7" fmla="*/ 1238654 h 2464958"/>
              <a:gd name="connsiteX0" fmla="*/ 1 w 2686556"/>
              <a:gd name="connsiteY0" fmla="*/ 1234914 h 2461218"/>
              <a:gd name="connsiteX1" fmla="*/ 1010083 w 2686556"/>
              <a:gd name="connsiteY1" fmla="*/ 9123 h 2461218"/>
              <a:gd name="connsiteX2" fmla="*/ 1118522 w 2686556"/>
              <a:gd name="connsiteY2" fmla="*/ 4812 h 2461218"/>
              <a:gd name="connsiteX3" fmla="*/ 2686556 w 2686556"/>
              <a:gd name="connsiteY3" fmla="*/ 1210638 h 2461218"/>
              <a:gd name="connsiteX4" fmla="*/ 2686556 w 2686556"/>
              <a:gd name="connsiteY4" fmla="*/ 1210638 h 2461218"/>
              <a:gd name="connsiteX5" fmla="*/ 1098280 w 2686556"/>
              <a:gd name="connsiteY5" fmla="*/ 2461218 h 2461218"/>
              <a:gd name="connsiteX6" fmla="*/ 1007820 w 2686556"/>
              <a:gd name="connsiteY6" fmla="*/ 2461218 h 2461218"/>
              <a:gd name="connsiteX7" fmla="*/ 1 w 2686556"/>
              <a:gd name="connsiteY7" fmla="*/ 1234914 h 2461218"/>
              <a:gd name="connsiteX0" fmla="*/ 1 w 2686556"/>
              <a:gd name="connsiteY0" fmla="*/ 1232298 h 2458602"/>
              <a:gd name="connsiteX1" fmla="*/ 1010083 w 2686556"/>
              <a:gd name="connsiteY1" fmla="*/ 6507 h 2458602"/>
              <a:gd name="connsiteX2" fmla="*/ 1118522 w 2686556"/>
              <a:gd name="connsiteY2" fmla="*/ 2196 h 2458602"/>
              <a:gd name="connsiteX3" fmla="*/ 2686556 w 2686556"/>
              <a:gd name="connsiteY3" fmla="*/ 1208022 h 2458602"/>
              <a:gd name="connsiteX4" fmla="*/ 2686556 w 2686556"/>
              <a:gd name="connsiteY4" fmla="*/ 1208022 h 2458602"/>
              <a:gd name="connsiteX5" fmla="*/ 1098280 w 2686556"/>
              <a:gd name="connsiteY5" fmla="*/ 2458602 h 2458602"/>
              <a:gd name="connsiteX6" fmla="*/ 1007820 w 2686556"/>
              <a:gd name="connsiteY6" fmla="*/ 2458602 h 2458602"/>
              <a:gd name="connsiteX7" fmla="*/ 1 w 2686556"/>
              <a:gd name="connsiteY7" fmla="*/ 1232298 h 2458602"/>
              <a:gd name="connsiteX0" fmla="*/ 1 w 2686556"/>
              <a:gd name="connsiteY0" fmla="*/ 1230102 h 2456406"/>
              <a:gd name="connsiteX1" fmla="*/ 1010083 w 2686556"/>
              <a:gd name="connsiteY1" fmla="*/ 4311 h 2456406"/>
              <a:gd name="connsiteX2" fmla="*/ 1118522 w 2686556"/>
              <a:gd name="connsiteY2" fmla="*/ 0 h 2456406"/>
              <a:gd name="connsiteX3" fmla="*/ 2686556 w 2686556"/>
              <a:gd name="connsiteY3" fmla="*/ 1205826 h 2456406"/>
              <a:gd name="connsiteX4" fmla="*/ 2686556 w 2686556"/>
              <a:gd name="connsiteY4" fmla="*/ 1205826 h 2456406"/>
              <a:gd name="connsiteX5" fmla="*/ 1098280 w 2686556"/>
              <a:gd name="connsiteY5" fmla="*/ 2456406 h 2456406"/>
              <a:gd name="connsiteX6" fmla="*/ 1007820 w 2686556"/>
              <a:gd name="connsiteY6" fmla="*/ 2456406 h 2456406"/>
              <a:gd name="connsiteX7" fmla="*/ 1 w 2686556"/>
              <a:gd name="connsiteY7" fmla="*/ 1230102 h 2456406"/>
              <a:gd name="connsiteX0" fmla="*/ 1 w 2686556"/>
              <a:gd name="connsiteY0" fmla="*/ 1230102 h 2456406"/>
              <a:gd name="connsiteX1" fmla="*/ 1010083 w 2686556"/>
              <a:gd name="connsiteY1" fmla="*/ 4311 h 2456406"/>
              <a:gd name="connsiteX2" fmla="*/ 1118522 w 2686556"/>
              <a:gd name="connsiteY2" fmla="*/ 0 h 2456406"/>
              <a:gd name="connsiteX3" fmla="*/ 2686556 w 2686556"/>
              <a:gd name="connsiteY3" fmla="*/ 1205826 h 2456406"/>
              <a:gd name="connsiteX4" fmla="*/ 2686556 w 2686556"/>
              <a:gd name="connsiteY4" fmla="*/ 1205826 h 2456406"/>
              <a:gd name="connsiteX5" fmla="*/ 1098280 w 2686556"/>
              <a:gd name="connsiteY5" fmla="*/ 2456406 h 2456406"/>
              <a:gd name="connsiteX6" fmla="*/ 1007820 w 2686556"/>
              <a:gd name="connsiteY6" fmla="*/ 2456406 h 2456406"/>
              <a:gd name="connsiteX7" fmla="*/ 1 w 2686556"/>
              <a:gd name="connsiteY7" fmla="*/ 1230102 h 2456406"/>
              <a:gd name="connsiteX0" fmla="*/ 1 w 2656348"/>
              <a:gd name="connsiteY0" fmla="*/ 1230102 h 2456406"/>
              <a:gd name="connsiteX1" fmla="*/ 979875 w 2656348"/>
              <a:gd name="connsiteY1" fmla="*/ 4311 h 2456406"/>
              <a:gd name="connsiteX2" fmla="*/ 1088314 w 2656348"/>
              <a:gd name="connsiteY2" fmla="*/ 0 h 2456406"/>
              <a:gd name="connsiteX3" fmla="*/ 2656348 w 2656348"/>
              <a:gd name="connsiteY3" fmla="*/ 1205826 h 2456406"/>
              <a:gd name="connsiteX4" fmla="*/ 2656348 w 2656348"/>
              <a:gd name="connsiteY4" fmla="*/ 1205826 h 2456406"/>
              <a:gd name="connsiteX5" fmla="*/ 1068072 w 2656348"/>
              <a:gd name="connsiteY5" fmla="*/ 2456406 h 2456406"/>
              <a:gd name="connsiteX6" fmla="*/ 977612 w 2656348"/>
              <a:gd name="connsiteY6" fmla="*/ 2456406 h 2456406"/>
              <a:gd name="connsiteX7" fmla="*/ 1 w 2656348"/>
              <a:gd name="connsiteY7" fmla="*/ 1230102 h 245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56348" h="2456406">
                <a:moveTo>
                  <a:pt x="1" y="1230102"/>
                </a:moveTo>
                <a:cubicBezTo>
                  <a:pt x="378" y="821420"/>
                  <a:pt x="434379" y="20495"/>
                  <a:pt x="979875" y="4311"/>
                </a:cubicBezTo>
                <a:cubicBezTo>
                  <a:pt x="1060857" y="-3977"/>
                  <a:pt x="1027781" y="3545"/>
                  <a:pt x="1088314" y="0"/>
                </a:cubicBezTo>
                <a:cubicBezTo>
                  <a:pt x="1833319" y="93814"/>
                  <a:pt x="2656348" y="595594"/>
                  <a:pt x="2656348" y="1205826"/>
                </a:cubicBezTo>
                <a:lnTo>
                  <a:pt x="2656348" y="1205826"/>
                </a:lnTo>
                <a:cubicBezTo>
                  <a:pt x="2656348" y="1816058"/>
                  <a:pt x="1678304" y="2456406"/>
                  <a:pt x="1068072" y="2456406"/>
                </a:cubicBezTo>
                <a:lnTo>
                  <a:pt x="977612" y="2456406"/>
                </a:lnTo>
                <a:cubicBezTo>
                  <a:pt x="367380" y="2456406"/>
                  <a:pt x="-376" y="1638784"/>
                  <a:pt x="1" y="1230102"/>
                </a:cubicBezTo>
                <a:close/>
              </a:path>
            </a:pathLst>
          </a:custGeom>
          <a:gradFill flip="none" rotWithShape="1">
            <a:gsLst>
              <a:gs pos="89000">
                <a:srgbClr val="00274C">
                  <a:lumMod val="78000"/>
                </a:srgbClr>
              </a:gs>
              <a:gs pos="0">
                <a:srgbClr val="013460">
                  <a:lumMod val="98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shade val="15000"/>
              </a:schemeClr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effectLst/>
              <a:latin typeface="Aptos" panose="020B0004020202020204" pitchFamily="34" charset="0"/>
            </a:endParaRPr>
          </a:p>
        </p:txBody>
      </p:sp>
      <p:pic>
        <p:nvPicPr>
          <p:cNvPr id="18" name="Image 17" descr="Une image contenant capture d’écran, Graphique, graphisme, cercle&#10;&#10;Le contenu généré par l’IA peut être incorrect.">
            <a:extLst>
              <a:ext uri="{FF2B5EF4-FFF2-40B4-BE49-F238E27FC236}">
                <a16:creationId xmlns:a16="http://schemas.microsoft.com/office/drawing/2014/main" id="{5E4859F1-5971-897A-C3E6-717569C3D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363" y="150093"/>
            <a:ext cx="2459576" cy="123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7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886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6"/>
            <a:ext cx="2628900" cy="581183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26"/>
            <a:ext cx="7734300" cy="581183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084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B54B535-55AC-D8D1-2EBE-0ADD03E76F44}"/>
              </a:ext>
            </a:extLst>
          </p:cNvPr>
          <p:cNvSpPr/>
          <p:nvPr/>
        </p:nvSpPr>
        <p:spPr>
          <a:xfrm>
            <a:off x="0" y="2"/>
            <a:ext cx="12192000" cy="664061"/>
          </a:xfrm>
          <a:prstGeom prst="rect">
            <a:avLst/>
          </a:prstGeom>
          <a:gradFill flip="none" rotWithShape="1">
            <a:gsLst>
              <a:gs pos="3000">
                <a:schemeClr val="bg1"/>
              </a:gs>
              <a:gs pos="11000">
                <a:srgbClr val="013460">
                  <a:alpha val="76000"/>
                </a:srgbClr>
              </a:gs>
              <a:gs pos="45000">
                <a:srgbClr val="013460"/>
              </a:gs>
              <a:gs pos="100000">
                <a:srgbClr val="00274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971" y="1423934"/>
            <a:ext cx="11797540" cy="3943879"/>
          </a:xfrm>
        </p:spPr>
        <p:txBody>
          <a:bodyPr/>
          <a:lstStyle>
            <a:lvl1pPr marL="185709" indent="-185709" algn="just"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>
                <a:latin typeface="Aptos" panose="020B0004020202020204" pitchFamily="34" charset="0"/>
              </a:defRPr>
            </a:lvl1pPr>
            <a:lvl2pPr marL="557127" indent="-185709" algn="just"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>
                <a:latin typeface="+mn-lt"/>
              </a:defRPr>
            </a:lvl2pPr>
            <a:lvl3pPr marL="928545" indent="-185709" algn="just"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>
                <a:latin typeface="+mn-lt"/>
              </a:defRPr>
            </a:lvl3pPr>
            <a:lvl4pPr marL="1299962" indent="-185709" algn="just"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>
                <a:latin typeface="+mn-lt"/>
              </a:defRPr>
            </a:lvl4pPr>
            <a:lvl5pPr marL="1671378" indent="-185709" algn="just"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292" y="57362"/>
            <a:ext cx="9558072" cy="507869"/>
          </a:xfrm>
        </p:spPr>
        <p:txBody>
          <a:bodyPr>
            <a:normAutofit/>
          </a:bodyPr>
          <a:lstStyle>
            <a:lvl1pPr algn="ctr">
              <a:defRPr sz="2800" b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0945511" y="6584662"/>
            <a:ext cx="1247896" cy="271141"/>
          </a:xfrm>
        </p:spPr>
        <p:txBody>
          <a:bodyPr/>
          <a:lstStyle>
            <a:lvl1pPr algn="r">
              <a:defRPr sz="1000">
                <a:solidFill>
                  <a:srgbClr val="00274C"/>
                </a:solidFill>
                <a:latin typeface="Aptos" panose="020B0004020202020204" pitchFamily="34" charset="0"/>
              </a:defRPr>
            </a:lvl1pPr>
          </a:lstStyle>
          <a:p>
            <a:r>
              <a:rPr lang="fr-FR"/>
              <a:t>08/10/2025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1376517" y="6584662"/>
            <a:ext cx="9438968" cy="263401"/>
          </a:xfrm>
        </p:spPr>
        <p:txBody>
          <a:bodyPr/>
          <a:lstStyle>
            <a:lvl1pPr>
              <a:defRPr sz="1000">
                <a:solidFill>
                  <a:srgbClr val="00274C"/>
                </a:solidFill>
                <a:latin typeface="Aptos" panose="020B0004020202020204" pitchFamily="34" charset="0"/>
              </a:defRPr>
            </a:lvl1pPr>
          </a:lstStyle>
          <a:p>
            <a:r>
              <a:rPr lang="fr-FR"/>
              <a:t>Le projet PERLE - Journées Accélérateurs de la SFP, Roscoff, Fr.</a:t>
            </a:r>
          </a:p>
        </p:txBody>
      </p:sp>
      <p:pic>
        <p:nvPicPr>
          <p:cNvPr id="5" name="Image 4" descr="Une image contenant Police, logo, Graphique, cercle&#10;&#10;Le contenu généré par l’IA peut être incorrect.">
            <a:extLst>
              <a:ext uri="{FF2B5EF4-FFF2-40B4-BE49-F238E27FC236}">
                <a16:creationId xmlns:a16="http://schemas.microsoft.com/office/drawing/2014/main" id="{3FF16510-719F-474C-2ACE-58AF110DB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" y="9528"/>
            <a:ext cx="805583" cy="712925"/>
          </a:xfrm>
          <a:prstGeom prst="rect">
            <a:avLst/>
          </a:prstGeom>
        </p:spPr>
      </p:pic>
      <p:sp>
        <p:nvSpPr>
          <p:cNvPr id="21" name="Triangle rectangle 20">
            <a:extLst>
              <a:ext uri="{FF2B5EF4-FFF2-40B4-BE49-F238E27FC236}">
                <a16:creationId xmlns:a16="http://schemas.microsoft.com/office/drawing/2014/main" id="{5069E960-985B-2B26-BF03-16DC7780D4A0}"/>
              </a:ext>
            </a:extLst>
          </p:cNvPr>
          <p:cNvSpPr/>
          <p:nvPr/>
        </p:nvSpPr>
        <p:spPr>
          <a:xfrm rot="10800000">
            <a:off x="11164525" y="1432"/>
            <a:ext cx="1027475" cy="951447"/>
          </a:xfrm>
          <a:prstGeom prst="rtTriangle">
            <a:avLst/>
          </a:prstGeom>
          <a:solidFill>
            <a:srgbClr val="014B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latin typeface="Aptos" panose="020B0004020202020204" pitchFamily="34" charset="0"/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F71FAD11-1313-7C9E-3075-13334D45B91B}"/>
              </a:ext>
            </a:extLst>
          </p:cNvPr>
          <p:cNvCxnSpPr>
            <a:cxnSpLocks/>
          </p:cNvCxnSpPr>
          <p:nvPr/>
        </p:nvCxnSpPr>
        <p:spPr>
          <a:xfrm>
            <a:off x="11632220" y="722455"/>
            <a:ext cx="543944" cy="0"/>
          </a:xfrm>
          <a:prstGeom prst="line">
            <a:avLst/>
          </a:prstGeom>
          <a:ln w="25400">
            <a:gradFill flip="none" rotWithShape="1">
              <a:gsLst>
                <a:gs pos="0">
                  <a:schemeClr val="bg1"/>
                </a:gs>
                <a:gs pos="33000">
                  <a:srgbClr val="014B89"/>
                </a:gs>
                <a:gs pos="64000">
                  <a:srgbClr val="00274C"/>
                </a:gs>
                <a:gs pos="100000">
                  <a:srgbClr val="01346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11490896" y="89126"/>
            <a:ext cx="635253" cy="309559"/>
          </a:xfrm>
        </p:spPr>
        <p:txBody>
          <a:bodyPr/>
          <a:lstStyle>
            <a:lvl1pPr>
              <a:defRPr sz="1300" b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fld id="{DAF79602-7EFE-4F41-902C-7F91502D3655}" type="slidenum">
              <a:rPr lang="fr-FR" smtClean="0"/>
              <a:t>‹N°›</a:t>
            </a:fld>
            <a:endParaRPr lang="fr-FR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80817F2F-17A0-C324-1ADA-029ED3A94A7B}"/>
              </a:ext>
            </a:extLst>
          </p:cNvPr>
          <p:cNvSpPr/>
          <p:nvPr/>
        </p:nvSpPr>
        <p:spPr>
          <a:xfrm rot="8285927">
            <a:off x="11428878" y="-438546"/>
            <a:ext cx="596007" cy="1010051"/>
          </a:xfrm>
          <a:prstGeom prst="arc">
            <a:avLst>
              <a:gd name="adj1" fmla="val 14347372"/>
              <a:gd name="adj2" fmla="val 2557568"/>
            </a:avLst>
          </a:prstGeom>
          <a:noFill/>
          <a:ln w="12700">
            <a:gradFill flip="none" rotWithShape="1">
              <a:gsLst>
                <a:gs pos="5000">
                  <a:srgbClr val="014B89"/>
                </a:gs>
                <a:gs pos="13000">
                  <a:srgbClr val="BE8900"/>
                </a:gs>
                <a:gs pos="86000">
                  <a:srgbClr val="014B89"/>
                </a:gs>
                <a:gs pos="63000">
                  <a:srgbClr val="00274C"/>
                </a:gs>
                <a:gs pos="18000">
                  <a:srgbClr val="01346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4A93F65C-4906-6DAE-AAA9-3DABAE541380}"/>
              </a:ext>
            </a:extLst>
          </p:cNvPr>
          <p:cNvCxnSpPr>
            <a:cxnSpLocks/>
          </p:cNvCxnSpPr>
          <p:nvPr/>
        </p:nvCxnSpPr>
        <p:spPr>
          <a:xfrm flipV="1">
            <a:off x="914401" y="6584653"/>
            <a:ext cx="11277609" cy="9"/>
          </a:xfrm>
          <a:prstGeom prst="line">
            <a:avLst/>
          </a:prstGeom>
          <a:ln w="25400">
            <a:gradFill flip="none" rotWithShape="1">
              <a:gsLst>
                <a:gs pos="0">
                  <a:srgbClr val="0C6DAC"/>
                </a:gs>
                <a:gs pos="89000">
                  <a:srgbClr val="00274C"/>
                </a:gs>
                <a:gs pos="12000">
                  <a:srgbClr val="01346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capture d’écran, Graphique, graphisme, cercle&#10;&#10;Le contenu généré par l’IA peut être incorrect.">
            <a:extLst>
              <a:ext uri="{FF2B5EF4-FFF2-40B4-BE49-F238E27FC236}">
                <a16:creationId xmlns:a16="http://schemas.microsoft.com/office/drawing/2014/main" id="{032EF0ED-EF62-75C2-C7CB-C062E9A60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r="8109"/>
          <a:stretch/>
        </p:blipFill>
        <p:spPr>
          <a:xfrm>
            <a:off x="9087" y="6263840"/>
            <a:ext cx="839120" cy="55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1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753"/>
            <a:ext cx="10515600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68"/>
            <a:ext cx="10515600" cy="1500187"/>
          </a:xfrm>
        </p:spPr>
        <p:txBody>
          <a:bodyPr/>
          <a:lstStyle>
            <a:lvl1pPr marL="0" indent="0">
              <a:buNone/>
              <a:defRPr sz="1951">
                <a:solidFill>
                  <a:schemeClr val="tx1"/>
                </a:solidFill>
              </a:defRPr>
            </a:lvl1pPr>
            <a:lvl2pPr marL="371420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83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2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67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08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50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59992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3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4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43513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43513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118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7" y="1681167"/>
            <a:ext cx="5157787" cy="823912"/>
          </a:xfrm>
        </p:spPr>
        <p:txBody>
          <a:bodyPr anchor="b"/>
          <a:lstStyle>
            <a:lvl1pPr marL="0" indent="0">
              <a:buNone/>
              <a:defRPr sz="1951" b="1"/>
            </a:lvl1pPr>
            <a:lvl2pPr marL="371420" indent="0">
              <a:buNone/>
              <a:defRPr sz="1625" b="1"/>
            </a:lvl2pPr>
            <a:lvl3pPr marL="742835" indent="0">
              <a:buNone/>
              <a:defRPr sz="1463" b="1"/>
            </a:lvl3pPr>
            <a:lvl4pPr marL="1114251" indent="0">
              <a:buNone/>
              <a:defRPr sz="1300" b="1"/>
            </a:lvl4pPr>
            <a:lvl5pPr marL="1485670" indent="0">
              <a:buNone/>
              <a:defRPr sz="1300" b="1"/>
            </a:lvl5pPr>
            <a:lvl6pPr marL="1857087" indent="0">
              <a:buNone/>
              <a:defRPr sz="1300" b="1"/>
            </a:lvl6pPr>
            <a:lvl7pPr marL="2228506" indent="0">
              <a:buNone/>
              <a:defRPr sz="1300" b="1"/>
            </a:lvl7pPr>
            <a:lvl8pPr marL="2599922" indent="0">
              <a:buNone/>
              <a:defRPr sz="1300" b="1"/>
            </a:lvl8pPr>
            <a:lvl9pPr marL="2971340" indent="0">
              <a:buNone/>
              <a:defRPr sz="13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7" y="2505077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7"/>
            <a:ext cx="5183188" cy="823912"/>
          </a:xfrm>
        </p:spPr>
        <p:txBody>
          <a:bodyPr anchor="b"/>
          <a:lstStyle>
            <a:lvl1pPr marL="0" indent="0">
              <a:buNone/>
              <a:defRPr sz="1951" b="1"/>
            </a:lvl1pPr>
            <a:lvl2pPr marL="371420" indent="0">
              <a:buNone/>
              <a:defRPr sz="1625" b="1"/>
            </a:lvl2pPr>
            <a:lvl3pPr marL="742835" indent="0">
              <a:buNone/>
              <a:defRPr sz="1463" b="1"/>
            </a:lvl3pPr>
            <a:lvl4pPr marL="1114251" indent="0">
              <a:buNone/>
              <a:defRPr sz="1300" b="1"/>
            </a:lvl4pPr>
            <a:lvl5pPr marL="1485670" indent="0">
              <a:buNone/>
              <a:defRPr sz="1300" b="1"/>
            </a:lvl5pPr>
            <a:lvl6pPr marL="1857087" indent="0">
              <a:buNone/>
              <a:defRPr sz="1300" b="1"/>
            </a:lvl6pPr>
            <a:lvl7pPr marL="2228506" indent="0">
              <a:buNone/>
              <a:defRPr sz="1300" b="1"/>
            </a:lvl7pPr>
            <a:lvl8pPr marL="2599922" indent="0">
              <a:buNone/>
              <a:defRPr sz="1300" b="1"/>
            </a:lvl8pPr>
            <a:lvl9pPr marL="2971340" indent="0">
              <a:buNone/>
              <a:defRPr sz="13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83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077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32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34"/>
            <a:ext cx="6172200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1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20" indent="0">
              <a:buNone/>
              <a:defRPr sz="1139"/>
            </a:lvl2pPr>
            <a:lvl3pPr marL="742835" indent="0">
              <a:buNone/>
              <a:defRPr sz="975"/>
            </a:lvl3pPr>
            <a:lvl4pPr marL="1114251" indent="0">
              <a:buNone/>
              <a:defRPr sz="812"/>
            </a:lvl4pPr>
            <a:lvl5pPr marL="1485670" indent="0">
              <a:buNone/>
              <a:defRPr sz="812"/>
            </a:lvl5pPr>
            <a:lvl6pPr marL="1857087" indent="0">
              <a:buNone/>
              <a:defRPr sz="812"/>
            </a:lvl6pPr>
            <a:lvl7pPr marL="2228506" indent="0">
              <a:buNone/>
              <a:defRPr sz="812"/>
            </a:lvl7pPr>
            <a:lvl8pPr marL="2599922" indent="0">
              <a:buNone/>
              <a:defRPr sz="812"/>
            </a:lvl8pPr>
            <a:lvl9pPr marL="2971340" indent="0">
              <a:buNone/>
              <a:defRPr sz="81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7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34"/>
            <a:ext cx="6172200" cy="4873625"/>
          </a:xfrm>
        </p:spPr>
        <p:txBody>
          <a:bodyPr anchor="t"/>
          <a:lstStyle>
            <a:lvl1pPr marL="0" indent="0">
              <a:buNone/>
              <a:defRPr sz="2600"/>
            </a:lvl1pPr>
            <a:lvl2pPr marL="371420" indent="0">
              <a:buNone/>
              <a:defRPr sz="2275"/>
            </a:lvl2pPr>
            <a:lvl3pPr marL="742835" indent="0">
              <a:buNone/>
              <a:defRPr sz="1951"/>
            </a:lvl3pPr>
            <a:lvl4pPr marL="1114251" indent="0">
              <a:buNone/>
              <a:defRPr sz="1625"/>
            </a:lvl4pPr>
            <a:lvl5pPr marL="1485670" indent="0">
              <a:buNone/>
              <a:defRPr sz="1625"/>
            </a:lvl5pPr>
            <a:lvl6pPr marL="1857087" indent="0">
              <a:buNone/>
              <a:defRPr sz="1625"/>
            </a:lvl6pPr>
            <a:lvl7pPr marL="2228506" indent="0">
              <a:buNone/>
              <a:defRPr sz="1625"/>
            </a:lvl7pPr>
            <a:lvl8pPr marL="2599922" indent="0">
              <a:buNone/>
              <a:defRPr sz="1625"/>
            </a:lvl8pPr>
            <a:lvl9pPr marL="2971340" indent="0">
              <a:buNone/>
              <a:defRPr sz="162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20" indent="0">
              <a:buNone/>
              <a:defRPr sz="1139"/>
            </a:lvl2pPr>
            <a:lvl3pPr marL="742835" indent="0">
              <a:buNone/>
              <a:defRPr sz="975"/>
            </a:lvl3pPr>
            <a:lvl4pPr marL="1114251" indent="0">
              <a:buNone/>
              <a:defRPr sz="812"/>
            </a:lvl4pPr>
            <a:lvl5pPr marL="1485670" indent="0">
              <a:buNone/>
              <a:defRPr sz="812"/>
            </a:lvl5pPr>
            <a:lvl6pPr marL="1857087" indent="0">
              <a:buNone/>
              <a:defRPr sz="812"/>
            </a:lvl6pPr>
            <a:lvl7pPr marL="2228506" indent="0">
              <a:buNone/>
              <a:defRPr sz="812"/>
            </a:lvl7pPr>
            <a:lvl8pPr marL="2599922" indent="0">
              <a:buNone/>
              <a:defRPr sz="812"/>
            </a:lvl8pPr>
            <a:lvl9pPr marL="2971340" indent="0">
              <a:buNone/>
              <a:defRPr sz="81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23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9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08/10/2025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79602-7EFE-4F41-902C-7F91502D36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974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742835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09" indent="-185709" algn="l" defTabSz="742835" rtl="0" eaLnBrk="1" latinLnBrk="0" hangingPunct="1">
        <a:lnSpc>
          <a:spcPct val="90000"/>
        </a:lnSpc>
        <a:spcBef>
          <a:spcPts val="812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127" indent="-185709" algn="l" defTabSz="742835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2pPr>
      <a:lvl3pPr marL="928545" indent="-185709" algn="l" defTabSz="742835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299962" indent="-185709" algn="l" defTabSz="742835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378" indent="-185709" algn="l" defTabSz="742835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2797" indent="-185709" algn="l" defTabSz="742835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214" indent="-185709" algn="l" defTabSz="742835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5630" indent="-185709" algn="l" defTabSz="742835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048" indent="-185709" algn="l" defTabSz="742835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83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20" algn="l" defTabSz="74283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835" algn="l" defTabSz="74283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251" algn="l" defTabSz="74283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670" algn="l" defTabSz="74283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087" algn="l" defTabSz="74283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506" algn="l" defTabSz="74283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599922" algn="l" defTabSz="74283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340" algn="l" defTabSz="742835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png"/><Relationship Id="rId7" Type="http://schemas.openxmlformats.org/officeDocument/2006/relationships/image" Target="../media/image62.emf"/><Relationship Id="rId12" Type="http://schemas.openxmlformats.org/officeDocument/2006/relationships/image" Target="../media/image7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70.png"/><Relationship Id="rId5" Type="http://schemas.openxmlformats.org/officeDocument/2006/relationships/image" Target="../media/image60.png"/><Relationship Id="rId10" Type="http://schemas.openxmlformats.org/officeDocument/2006/relationships/image" Target="../media/image69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2254-023-00644-6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doi.org/10.1007/BF0277320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E00698-484A-D328-BC97-C3723FFBED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PERLE </a:t>
            </a:r>
            <a:b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3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Powerful</a:t>
            </a:r>
            <a:r>
              <a:rPr lang="fr-FR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Energy </a:t>
            </a:r>
            <a:r>
              <a:rPr lang="fr-FR" sz="3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</a:t>
            </a:r>
            <a:r>
              <a:rPr lang="fr-FR" sz="3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Linac for </a:t>
            </a:r>
            <a:r>
              <a:rPr lang="fr-FR" sz="3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</a:t>
            </a:r>
            <a:endParaRPr lang="fr-FR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6C0C888-8F68-25FD-F7D9-F3207AC7F3FD}"/>
              </a:ext>
            </a:extLst>
          </p:cNvPr>
          <p:cNvSpPr txBox="1"/>
          <p:nvPr/>
        </p:nvSpPr>
        <p:spPr>
          <a:xfrm>
            <a:off x="2424306" y="3245362"/>
            <a:ext cx="6740435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20" i="1" dirty="0">
                <a:solidFill>
                  <a:srgbClr val="013460"/>
                </a:solidFill>
                <a:latin typeface="Aptos" panose="020B0004020202020204" pitchFamily="34" charset="0"/>
              </a:rPr>
              <a:t>F. Bouly (LPSC) pour la collaboration PERLE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636DEA-40FA-6BC9-4B1E-B35AC9C10B7E}"/>
              </a:ext>
            </a:extLst>
          </p:cNvPr>
          <p:cNvSpPr txBox="1"/>
          <p:nvPr/>
        </p:nvSpPr>
        <p:spPr>
          <a:xfrm>
            <a:off x="7458163" y="4500972"/>
            <a:ext cx="3791963" cy="945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771" dirty="0">
                <a:solidFill>
                  <a:schemeClr val="bg1">
                    <a:lumMod val="85000"/>
                  </a:schemeClr>
                </a:solidFill>
              </a:rPr>
              <a:t>Journées Accélérateurs de la SFP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C3D141-48D4-3E21-BCBB-2EA0FEF3A424}"/>
              </a:ext>
            </a:extLst>
          </p:cNvPr>
          <p:cNvSpPr txBox="1"/>
          <p:nvPr/>
        </p:nvSpPr>
        <p:spPr>
          <a:xfrm>
            <a:off x="7126099" y="5643961"/>
            <a:ext cx="3791963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20" dirty="0">
                <a:solidFill>
                  <a:srgbClr val="C48E00"/>
                </a:solidFill>
              </a:rPr>
              <a:t>Roscoff, France</a:t>
            </a:r>
          </a:p>
          <a:p>
            <a:pPr algn="ctr"/>
            <a:r>
              <a:rPr lang="fr-FR" sz="1800" i="1" dirty="0">
                <a:solidFill>
                  <a:srgbClr val="C48E00"/>
                </a:solidFill>
              </a:rPr>
              <a:t>08 oct. 2025</a:t>
            </a:r>
          </a:p>
        </p:txBody>
      </p:sp>
      <p:pic>
        <p:nvPicPr>
          <p:cNvPr id="6" name="Picture 2" descr="Laboratoire de physique des deux infinis Irène Joliot-Curie ...">
            <a:extLst>
              <a:ext uri="{FF2B5EF4-FFF2-40B4-BE49-F238E27FC236}">
                <a16:creationId xmlns:a16="http://schemas.microsoft.com/office/drawing/2014/main" id="{C636B2B4-AF29-5AAB-F084-5FC66B30F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70" y="3683106"/>
            <a:ext cx="1185567" cy="89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B13D9620-EC7E-0145-06D5-0D34B0D75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33" y="3683106"/>
            <a:ext cx="1251716" cy="888121"/>
          </a:xfrm>
          <a:prstGeom prst="rect">
            <a:avLst/>
          </a:prstGeom>
        </p:spPr>
      </p:pic>
      <p:pic>
        <p:nvPicPr>
          <p:cNvPr id="8" name="Picture 4" descr="Platforms">
            <a:extLst>
              <a:ext uri="{FF2B5EF4-FFF2-40B4-BE49-F238E27FC236}">
                <a16:creationId xmlns:a16="http://schemas.microsoft.com/office/drawing/2014/main" id="{DB524B7C-1CAA-E97E-5BE7-6C9FC8D7A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7"/>
          <a:stretch/>
        </p:blipFill>
        <p:spPr bwMode="auto">
          <a:xfrm>
            <a:off x="4107492" y="3756171"/>
            <a:ext cx="681791" cy="7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nstitut pluridisciplinaire Hubert Curien – IPHC">
            <a:extLst>
              <a:ext uri="{FF2B5EF4-FFF2-40B4-BE49-F238E27FC236}">
                <a16:creationId xmlns:a16="http://schemas.microsoft.com/office/drawing/2014/main" id="{39116A59-AABE-6B48-339B-E6BF8F3B2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949" y="3792906"/>
            <a:ext cx="951185" cy="65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GANIL">
            <a:extLst>
              <a:ext uri="{FF2B5EF4-FFF2-40B4-BE49-F238E27FC236}">
                <a16:creationId xmlns:a16="http://schemas.microsoft.com/office/drawing/2014/main" id="{6CF27821-2299-C760-9D5A-043BC2553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95" y="4074576"/>
            <a:ext cx="1136805" cy="24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1DC2FC1-1365-6F4A-670D-F47ACE9B55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000" t="11495" b="20130"/>
          <a:stretch>
            <a:fillRect/>
          </a:stretch>
        </p:blipFill>
        <p:spPr bwMode="auto">
          <a:xfrm>
            <a:off x="725445" y="4659171"/>
            <a:ext cx="5566175" cy="1969580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276829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6AF34E6-7EF9-92BB-A86E-70C3C136A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Focus :  ERL Design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51F46D-E21A-4E9F-40F0-88E072AA0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2BB828-FD9C-5004-3D3C-A4BFFC675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5D616B-B5FC-BD75-222D-3E6852F7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10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ED9000-E5F8-DE34-C188-CA26DE274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903"/>
            <a:ext cx="12192000" cy="54982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1CCDA5-D2A3-3CE6-4EA8-91AAEB803303}"/>
              </a:ext>
            </a:extLst>
          </p:cNvPr>
          <p:cNvSpPr/>
          <p:nvPr/>
        </p:nvSpPr>
        <p:spPr>
          <a:xfrm>
            <a:off x="3307222" y="666572"/>
            <a:ext cx="1093862" cy="2367185"/>
          </a:xfrm>
          <a:custGeom>
            <a:avLst/>
            <a:gdLst>
              <a:gd name="connsiteX0" fmla="*/ 0 w 1093862"/>
              <a:gd name="connsiteY0" fmla="*/ 0 h 2367185"/>
              <a:gd name="connsiteX1" fmla="*/ 535992 w 1093862"/>
              <a:gd name="connsiteY1" fmla="*/ 0 h 2367185"/>
              <a:gd name="connsiteX2" fmla="*/ 1093862 w 1093862"/>
              <a:gd name="connsiteY2" fmla="*/ 0 h 2367185"/>
              <a:gd name="connsiteX3" fmla="*/ 1093862 w 1093862"/>
              <a:gd name="connsiteY3" fmla="*/ 615468 h 2367185"/>
              <a:gd name="connsiteX4" fmla="*/ 1093862 w 1093862"/>
              <a:gd name="connsiteY4" fmla="*/ 1207264 h 2367185"/>
              <a:gd name="connsiteX5" fmla="*/ 1093862 w 1093862"/>
              <a:gd name="connsiteY5" fmla="*/ 1728045 h 2367185"/>
              <a:gd name="connsiteX6" fmla="*/ 1093862 w 1093862"/>
              <a:gd name="connsiteY6" fmla="*/ 2367185 h 2367185"/>
              <a:gd name="connsiteX7" fmla="*/ 525054 w 1093862"/>
              <a:gd name="connsiteY7" fmla="*/ 2367185 h 2367185"/>
              <a:gd name="connsiteX8" fmla="*/ 0 w 1093862"/>
              <a:gd name="connsiteY8" fmla="*/ 2367185 h 2367185"/>
              <a:gd name="connsiteX9" fmla="*/ 0 w 1093862"/>
              <a:gd name="connsiteY9" fmla="*/ 1775389 h 2367185"/>
              <a:gd name="connsiteX10" fmla="*/ 0 w 1093862"/>
              <a:gd name="connsiteY10" fmla="*/ 1183593 h 2367185"/>
              <a:gd name="connsiteX11" fmla="*/ 0 w 1093862"/>
              <a:gd name="connsiteY11" fmla="*/ 591796 h 2367185"/>
              <a:gd name="connsiteX12" fmla="*/ 0 w 1093862"/>
              <a:gd name="connsiteY12" fmla="*/ 0 h 236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3862" h="2367185" fill="none" extrusionOk="0">
                <a:moveTo>
                  <a:pt x="0" y="0"/>
                </a:moveTo>
                <a:cubicBezTo>
                  <a:pt x="198052" y="-17677"/>
                  <a:pt x="373164" y="-21165"/>
                  <a:pt x="535992" y="0"/>
                </a:cubicBezTo>
                <a:cubicBezTo>
                  <a:pt x="698820" y="21165"/>
                  <a:pt x="978042" y="25596"/>
                  <a:pt x="1093862" y="0"/>
                </a:cubicBezTo>
                <a:cubicBezTo>
                  <a:pt x="1095846" y="167564"/>
                  <a:pt x="1113803" y="431865"/>
                  <a:pt x="1093862" y="615468"/>
                </a:cubicBezTo>
                <a:cubicBezTo>
                  <a:pt x="1073921" y="799071"/>
                  <a:pt x="1093963" y="929444"/>
                  <a:pt x="1093862" y="1207264"/>
                </a:cubicBezTo>
                <a:cubicBezTo>
                  <a:pt x="1093761" y="1485084"/>
                  <a:pt x="1081386" y="1581091"/>
                  <a:pt x="1093862" y="1728045"/>
                </a:cubicBezTo>
                <a:cubicBezTo>
                  <a:pt x="1106338" y="1874999"/>
                  <a:pt x="1120636" y="2221183"/>
                  <a:pt x="1093862" y="2367185"/>
                </a:cubicBezTo>
                <a:cubicBezTo>
                  <a:pt x="889206" y="2376799"/>
                  <a:pt x="754528" y="2360146"/>
                  <a:pt x="525054" y="2367185"/>
                </a:cubicBezTo>
                <a:cubicBezTo>
                  <a:pt x="295580" y="2374224"/>
                  <a:pt x="227919" y="2342505"/>
                  <a:pt x="0" y="2367185"/>
                </a:cubicBezTo>
                <a:cubicBezTo>
                  <a:pt x="29341" y="2237953"/>
                  <a:pt x="17954" y="2038272"/>
                  <a:pt x="0" y="1775389"/>
                </a:cubicBezTo>
                <a:cubicBezTo>
                  <a:pt x="-17954" y="1512506"/>
                  <a:pt x="-16864" y="1456916"/>
                  <a:pt x="0" y="1183593"/>
                </a:cubicBezTo>
                <a:cubicBezTo>
                  <a:pt x="16864" y="910270"/>
                  <a:pt x="-4087" y="751632"/>
                  <a:pt x="0" y="591796"/>
                </a:cubicBezTo>
                <a:cubicBezTo>
                  <a:pt x="4087" y="431960"/>
                  <a:pt x="-25818" y="210180"/>
                  <a:pt x="0" y="0"/>
                </a:cubicBezTo>
                <a:close/>
              </a:path>
              <a:path w="1093862" h="2367185" stroke="0" extrusionOk="0">
                <a:moveTo>
                  <a:pt x="0" y="0"/>
                </a:moveTo>
                <a:cubicBezTo>
                  <a:pt x="219506" y="-13140"/>
                  <a:pt x="336898" y="18511"/>
                  <a:pt x="535992" y="0"/>
                </a:cubicBezTo>
                <a:cubicBezTo>
                  <a:pt x="735086" y="-18511"/>
                  <a:pt x="880220" y="-19249"/>
                  <a:pt x="1093862" y="0"/>
                </a:cubicBezTo>
                <a:cubicBezTo>
                  <a:pt x="1085336" y="158859"/>
                  <a:pt x="1079086" y="478942"/>
                  <a:pt x="1093862" y="639140"/>
                </a:cubicBezTo>
                <a:cubicBezTo>
                  <a:pt x="1108638" y="799338"/>
                  <a:pt x="1067469" y="1015017"/>
                  <a:pt x="1093862" y="1230936"/>
                </a:cubicBezTo>
                <a:cubicBezTo>
                  <a:pt x="1120255" y="1446855"/>
                  <a:pt x="1099690" y="1643020"/>
                  <a:pt x="1093862" y="1775389"/>
                </a:cubicBezTo>
                <a:cubicBezTo>
                  <a:pt x="1088034" y="1907758"/>
                  <a:pt x="1090069" y="2194972"/>
                  <a:pt x="1093862" y="2367185"/>
                </a:cubicBezTo>
                <a:cubicBezTo>
                  <a:pt x="935357" y="2379484"/>
                  <a:pt x="788394" y="2347842"/>
                  <a:pt x="546931" y="2367185"/>
                </a:cubicBezTo>
                <a:cubicBezTo>
                  <a:pt x="305468" y="2386528"/>
                  <a:pt x="146118" y="2372662"/>
                  <a:pt x="0" y="2367185"/>
                </a:cubicBezTo>
                <a:cubicBezTo>
                  <a:pt x="15405" y="2223933"/>
                  <a:pt x="23062" y="2091088"/>
                  <a:pt x="0" y="1846404"/>
                </a:cubicBezTo>
                <a:cubicBezTo>
                  <a:pt x="-23062" y="1601720"/>
                  <a:pt x="16727" y="1444906"/>
                  <a:pt x="0" y="1278280"/>
                </a:cubicBezTo>
                <a:cubicBezTo>
                  <a:pt x="-16727" y="1111654"/>
                  <a:pt x="-24053" y="885096"/>
                  <a:pt x="0" y="710156"/>
                </a:cubicBezTo>
                <a:cubicBezTo>
                  <a:pt x="24053" y="535216"/>
                  <a:pt x="-5254" y="229133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15000"/>
            </a:schemeClr>
          </a:solidFill>
          <a:ln w="22225">
            <a:solidFill>
              <a:srgbClr val="0134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3A522D3-F02E-3E8D-3547-FADAD1BDAB9C}"/>
              </a:ext>
            </a:extLst>
          </p:cNvPr>
          <p:cNvCxnSpPr>
            <a:cxnSpLocks/>
          </p:cNvCxnSpPr>
          <p:nvPr/>
        </p:nvCxnSpPr>
        <p:spPr>
          <a:xfrm flipH="1">
            <a:off x="4401084" y="1931350"/>
            <a:ext cx="615297" cy="0"/>
          </a:xfrm>
          <a:prstGeom prst="straightConnector1">
            <a:avLst/>
          </a:prstGeom>
          <a:ln w="12700">
            <a:solidFill>
              <a:srgbClr val="0134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03F8091C-3531-7D66-A22F-3EC06A8F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381" y="653788"/>
            <a:ext cx="3845309" cy="2379969"/>
          </a:xfrm>
          <a:prstGeom prst="rect">
            <a:avLst/>
          </a:prstGeom>
          <a:ln w="19050">
            <a:solidFill>
              <a:srgbClr val="013460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1F89CEC-F641-640D-EC73-CFF8944C8D52}"/>
              </a:ext>
            </a:extLst>
          </p:cNvPr>
          <p:cNvSpPr txBox="1"/>
          <p:nvPr/>
        </p:nvSpPr>
        <p:spPr>
          <a:xfrm>
            <a:off x="3454587" y="3033757"/>
            <a:ext cx="49972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Optimisation des schémas de Collimation dans le merger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A. </a:t>
            </a:r>
            <a:r>
              <a:rPr lang="fr-FR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Cieplak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, Beam </a:t>
            </a:r>
            <a:r>
              <a:rPr lang="fr-FR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Losses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studies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,  </a:t>
            </a:r>
            <a:r>
              <a:rPr lang="fr-FR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IJCLab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, Thèse Master 2</a:t>
            </a:r>
            <a:b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</a:b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  Début thèse fin 2026 : Effet des halos sur les pertes faisceau, Collimation, Interaction avec le gaz résiduel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7D5C32-2E8A-02D8-FC67-F4BB6FF5FF96}"/>
              </a:ext>
            </a:extLst>
          </p:cNvPr>
          <p:cNvSpPr/>
          <p:nvPr/>
        </p:nvSpPr>
        <p:spPr>
          <a:xfrm>
            <a:off x="3896882" y="4486541"/>
            <a:ext cx="1872954" cy="1606610"/>
          </a:xfrm>
          <a:custGeom>
            <a:avLst/>
            <a:gdLst>
              <a:gd name="connsiteX0" fmla="*/ 0 w 1872954"/>
              <a:gd name="connsiteY0" fmla="*/ 0 h 1606610"/>
              <a:gd name="connsiteX1" fmla="*/ 605588 w 1872954"/>
              <a:gd name="connsiteY1" fmla="*/ 0 h 1606610"/>
              <a:gd name="connsiteX2" fmla="*/ 1229906 w 1872954"/>
              <a:gd name="connsiteY2" fmla="*/ 0 h 1606610"/>
              <a:gd name="connsiteX3" fmla="*/ 1872954 w 1872954"/>
              <a:gd name="connsiteY3" fmla="*/ 0 h 1606610"/>
              <a:gd name="connsiteX4" fmla="*/ 1872954 w 1872954"/>
              <a:gd name="connsiteY4" fmla="*/ 551603 h 1606610"/>
              <a:gd name="connsiteX5" fmla="*/ 1872954 w 1872954"/>
              <a:gd name="connsiteY5" fmla="*/ 1038941 h 1606610"/>
              <a:gd name="connsiteX6" fmla="*/ 1872954 w 1872954"/>
              <a:gd name="connsiteY6" fmla="*/ 1606610 h 1606610"/>
              <a:gd name="connsiteX7" fmla="*/ 1211177 w 1872954"/>
              <a:gd name="connsiteY7" fmla="*/ 1606610 h 1606610"/>
              <a:gd name="connsiteX8" fmla="*/ 549400 w 1872954"/>
              <a:gd name="connsiteY8" fmla="*/ 1606610 h 1606610"/>
              <a:gd name="connsiteX9" fmla="*/ 0 w 1872954"/>
              <a:gd name="connsiteY9" fmla="*/ 1606610 h 1606610"/>
              <a:gd name="connsiteX10" fmla="*/ 0 w 1872954"/>
              <a:gd name="connsiteY10" fmla="*/ 1087139 h 1606610"/>
              <a:gd name="connsiteX11" fmla="*/ 0 w 1872954"/>
              <a:gd name="connsiteY11" fmla="*/ 551603 h 1606610"/>
              <a:gd name="connsiteX12" fmla="*/ 0 w 1872954"/>
              <a:gd name="connsiteY12" fmla="*/ 0 h 1606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72954" h="1606610" fill="none" extrusionOk="0">
                <a:moveTo>
                  <a:pt x="0" y="0"/>
                </a:moveTo>
                <a:cubicBezTo>
                  <a:pt x="159886" y="3250"/>
                  <a:pt x="354332" y="7462"/>
                  <a:pt x="605588" y="0"/>
                </a:cubicBezTo>
                <a:cubicBezTo>
                  <a:pt x="856844" y="-7462"/>
                  <a:pt x="1050800" y="13649"/>
                  <a:pt x="1229906" y="0"/>
                </a:cubicBezTo>
                <a:cubicBezTo>
                  <a:pt x="1409012" y="-13649"/>
                  <a:pt x="1644307" y="-26219"/>
                  <a:pt x="1872954" y="0"/>
                </a:cubicBezTo>
                <a:cubicBezTo>
                  <a:pt x="1886225" y="261903"/>
                  <a:pt x="1862461" y="367968"/>
                  <a:pt x="1872954" y="551603"/>
                </a:cubicBezTo>
                <a:cubicBezTo>
                  <a:pt x="1883447" y="735238"/>
                  <a:pt x="1884947" y="905767"/>
                  <a:pt x="1872954" y="1038941"/>
                </a:cubicBezTo>
                <a:cubicBezTo>
                  <a:pt x="1860961" y="1172115"/>
                  <a:pt x="1873974" y="1476853"/>
                  <a:pt x="1872954" y="1606610"/>
                </a:cubicBezTo>
                <a:cubicBezTo>
                  <a:pt x="1679864" y="1598640"/>
                  <a:pt x="1409972" y="1587261"/>
                  <a:pt x="1211177" y="1606610"/>
                </a:cubicBezTo>
                <a:cubicBezTo>
                  <a:pt x="1012382" y="1625959"/>
                  <a:pt x="723467" y="1603703"/>
                  <a:pt x="549400" y="1606610"/>
                </a:cubicBezTo>
                <a:cubicBezTo>
                  <a:pt x="375333" y="1609517"/>
                  <a:pt x="266551" y="1629856"/>
                  <a:pt x="0" y="1606610"/>
                </a:cubicBezTo>
                <a:cubicBezTo>
                  <a:pt x="22381" y="1409305"/>
                  <a:pt x="-12058" y="1278210"/>
                  <a:pt x="0" y="1087139"/>
                </a:cubicBezTo>
                <a:cubicBezTo>
                  <a:pt x="12058" y="896068"/>
                  <a:pt x="-11666" y="752099"/>
                  <a:pt x="0" y="551603"/>
                </a:cubicBezTo>
                <a:cubicBezTo>
                  <a:pt x="11666" y="351107"/>
                  <a:pt x="23545" y="141892"/>
                  <a:pt x="0" y="0"/>
                </a:cubicBezTo>
                <a:close/>
              </a:path>
              <a:path w="1872954" h="1606610" stroke="0" extrusionOk="0">
                <a:moveTo>
                  <a:pt x="0" y="0"/>
                </a:moveTo>
                <a:cubicBezTo>
                  <a:pt x="291057" y="-6988"/>
                  <a:pt x="448204" y="15352"/>
                  <a:pt x="605588" y="0"/>
                </a:cubicBezTo>
                <a:cubicBezTo>
                  <a:pt x="762972" y="-15352"/>
                  <a:pt x="889996" y="-5121"/>
                  <a:pt x="1173718" y="0"/>
                </a:cubicBezTo>
                <a:cubicBezTo>
                  <a:pt x="1457440" y="5121"/>
                  <a:pt x="1533911" y="-5168"/>
                  <a:pt x="1872954" y="0"/>
                </a:cubicBezTo>
                <a:cubicBezTo>
                  <a:pt x="1858270" y="167628"/>
                  <a:pt x="1853341" y="378326"/>
                  <a:pt x="1872954" y="519471"/>
                </a:cubicBezTo>
                <a:cubicBezTo>
                  <a:pt x="1892567" y="660616"/>
                  <a:pt x="1895804" y="819446"/>
                  <a:pt x="1872954" y="1022875"/>
                </a:cubicBezTo>
                <a:cubicBezTo>
                  <a:pt x="1850104" y="1226304"/>
                  <a:pt x="1878317" y="1397666"/>
                  <a:pt x="1872954" y="1606610"/>
                </a:cubicBezTo>
                <a:cubicBezTo>
                  <a:pt x="1589639" y="1603545"/>
                  <a:pt x="1554548" y="1601491"/>
                  <a:pt x="1248636" y="1606610"/>
                </a:cubicBezTo>
                <a:cubicBezTo>
                  <a:pt x="942724" y="1611729"/>
                  <a:pt x="721913" y="1613521"/>
                  <a:pt x="586859" y="1606610"/>
                </a:cubicBezTo>
                <a:cubicBezTo>
                  <a:pt x="451805" y="1599699"/>
                  <a:pt x="124235" y="1626667"/>
                  <a:pt x="0" y="1606610"/>
                </a:cubicBezTo>
                <a:cubicBezTo>
                  <a:pt x="-18632" y="1453095"/>
                  <a:pt x="1485" y="1278983"/>
                  <a:pt x="0" y="1071073"/>
                </a:cubicBezTo>
                <a:cubicBezTo>
                  <a:pt x="-1485" y="863163"/>
                  <a:pt x="20780" y="790698"/>
                  <a:pt x="0" y="551603"/>
                </a:cubicBezTo>
                <a:cubicBezTo>
                  <a:pt x="-20780" y="312508"/>
                  <a:pt x="21386" y="193822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15000"/>
            </a:schemeClr>
          </a:solidFill>
          <a:ln w="22225">
            <a:solidFill>
              <a:srgbClr val="0134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BA99EA9-EAB2-0382-17EF-2A6FA600963F}"/>
              </a:ext>
            </a:extLst>
          </p:cNvPr>
          <p:cNvCxnSpPr>
            <a:cxnSpLocks/>
          </p:cNvCxnSpPr>
          <p:nvPr/>
        </p:nvCxnSpPr>
        <p:spPr>
          <a:xfrm>
            <a:off x="3307222" y="4681670"/>
            <a:ext cx="589660" cy="0"/>
          </a:xfrm>
          <a:prstGeom prst="straightConnector1">
            <a:avLst/>
          </a:prstGeom>
          <a:ln w="12700">
            <a:solidFill>
              <a:srgbClr val="0134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 37">
            <a:extLst>
              <a:ext uri="{FF2B5EF4-FFF2-40B4-BE49-F238E27FC236}">
                <a16:creationId xmlns:a16="http://schemas.microsoft.com/office/drawing/2014/main" id="{1A0C9A67-16E0-43DE-1389-CCE2A3DC8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69" y="4441628"/>
            <a:ext cx="3330483" cy="205976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shade val="15000"/>
              </a:schemeClr>
            </a:solidFill>
          </a:ln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66EB97BC-6FB1-BB6F-D6C7-D0ACEC5DF126}"/>
              </a:ext>
            </a:extLst>
          </p:cNvPr>
          <p:cNvSpPr txBox="1"/>
          <p:nvPr/>
        </p:nvSpPr>
        <p:spPr>
          <a:xfrm>
            <a:off x="641827" y="3790066"/>
            <a:ext cx="62972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Insertion d’une chicane pour maitriser la phase  re-accélération / </a:t>
            </a:r>
            <a:r>
              <a:rPr lang="fr-FR" sz="1000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deceleration</a:t>
            </a:r>
            <a:r>
              <a:rPr lang="fr-FR" sz="1000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endParaRPr lang="fr-FR" sz="1000" b="1" i="1" dirty="0">
              <a:solidFill>
                <a:srgbClr val="2D4780"/>
              </a:solidFill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r>
              <a:rPr lang="en-US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J. Issa : Longitudinal matching of the PERLE accelerator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, </a:t>
            </a:r>
            <a:r>
              <a:rPr lang="fr-FR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IJClab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, Thèse Master 2</a:t>
            </a:r>
            <a:b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</a:b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  Début thèse Oct. 2026 : Timings en phase (simus en « t »), Effet des </a:t>
            </a:r>
            <a:r>
              <a:rPr lang="fr-FR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HOMs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(BBU), Matching longitudinal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DE3C934-4E78-11A1-234E-53A797EF156B}"/>
              </a:ext>
            </a:extLst>
          </p:cNvPr>
          <p:cNvSpPr/>
          <p:nvPr/>
        </p:nvSpPr>
        <p:spPr>
          <a:xfrm>
            <a:off x="10246257" y="2512464"/>
            <a:ext cx="1872954" cy="2521009"/>
          </a:xfrm>
          <a:custGeom>
            <a:avLst/>
            <a:gdLst>
              <a:gd name="connsiteX0" fmla="*/ 0 w 1872954"/>
              <a:gd name="connsiteY0" fmla="*/ 0 h 2521009"/>
              <a:gd name="connsiteX1" fmla="*/ 661777 w 1872954"/>
              <a:gd name="connsiteY1" fmla="*/ 0 h 2521009"/>
              <a:gd name="connsiteX2" fmla="*/ 1304825 w 1872954"/>
              <a:gd name="connsiteY2" fmla="*/ 0 h 2521009"/>
              <a:gd name="connsiteX3" fmla="*/ 1872954 w 1872954"/>
              <a:gd name="connsiteY3" fmla="*/ 0 h 2521009"/>
              <a:gd name="connsiteX4" fmla="*/ 1872954 w 1872954"/>
              <a:gd name="connsiteY4" fmla="*/ 554622 h 2521009"/>
              <a:gd name="connsiteX5" fmla="*/ 1872954 w 1872954"/>
              <a:gd name="connsiteY5" fmla="*/ 1235294 h 2521009"/>
              <a:gd name="connsiteX6" fmla="*/ 1872954 w 1872954"/>
              <a:gd name="connsiteY6" fmla="*/ 1865547 h 2521009"/>
              <a:gd name="connsiteX7" fmla="*/ 1872954 w 1872954"/>
              <a:gd name="connsiteY7" fmla="*/ 2521009 h 2521009"/>
              <a:gd name="connsiteX8" fmla="*/ 1248636 w 1872954"/>
              <a:gd name="connsiteY8" fmla="*/ 2521009 h 2521009"/>
              <a:gd name="connsiteX9" fmla="*/ 680507 w 1872954"/>
              <a:gd name="connsiteY9" fmla="*/ 2521009 h 2521009"/>
              <a:gd name="connsiteX10" fmla="*/ 0 w 1872954"/>
              <a:gd name="connsiteY10" fmla="*/ 2521009 h 2521009"/>
              <a:gd name="connsiteX11" fmla="*/ 0 w 1872954"/>
              <a:gd name="connsiteY11" fmla="*/ 1865547 h 2521009"/>
              <a:gd name="connsiteX12" fmla="*/ 0 w 1872954"/>
              <a:gd name="connsiteY12" fmla="*/ 1310925 h 2521009"/>
              <a:gd name="connsiteX13" fmla="*/ 0 w 1872954"/>
              <a:gd name="connsiteY13" fmla="*/ 705883 h 2521009"/>
              <a:gd name="connsiteX14" fmla="*/ 0 w 1872954"/>
              <a:gd name="connsiteY14" fmla="*/ 0 h 252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2954" h="2521009" fill="none" extrusionOk="0">
                <a:moveTo>
                  <a:pt x="0" y="0"/>
                </a:moveTo>
                <a:cubicBezTo>
                  <a:pt x="213560" y="8537"/>
                  <a:pt x="345184" y="-7259"/>
                  <a:pt x="661777" y="0"/>
                </a:cubicBezTo>
                <a:cubicBezTo>
                  <a:pt x="978370" y="7259"/>
                  <a:pt x="1152258" y="-20717"/>
                  <a:pt x="1304825" y="0"/>
                </a:cubicBezTo>
                <a:cubicBezTo>
                  <a:pt x="1457392" y="20717"/>
                  <a:pt x="1638181" y="-22163"/>
                  <a:pt x="1872954" y="0"/>
                </a:cubicBezTo>
                <a:cubicBezTo>
                  <a:pt x="1874442" y="257153"/>
                  <a:pt x="1886542" y="395550"/>
                  <a:pt x="1872954" y="554622"/>
                </a:cubicBezTo>
                <a:cubicBezTo>
                  <a:pt x="1859366" y="713694"/>
                  <a:pt x="1905554" y="1074599"/>
                  <a:pt x="1872954" y="1235294"/>
                </a:cubicBezTo>
                <a:cubicBezTo>
                  <a:pt x="1840354" y="1395989"/>
                  <a:pt x="1843598" y="1728552"/>
                  <a:pt x="1872954" y="1865547"/>
                </a:cubicBezTo>
                <a:cubicBezTo>
                  <a:pt x="1902310" y="2002542"/>
                  <a:pt x="1893192" y="2304021"/>
                  <a:pt x="1872954" y="2521009"/>
                </a:cubicBezTo>
                <a:cubicBezTo>
                  <a:pt x="1602973" y="2540560"/>
                  <a:pt x="1528667" y="2510468"/>
                  <a:pt x="1248636" y="2521009"/>
                </a:cubicBezTo>
                <a:cubicBezTo>
                  <a:pt x="968605" y="2531550"/>
                  <a:pt x="805938" y="2499226"/>
                  <a:pt x="680507" y="2521009"/>
                </a:cubicBezTo>
                <a:cubicBezTo>
                  <a:pt x="555076" y="2542792"/>
                  <a:pt x="254765" y="2505130"/>
                  <a:pt x="0" y="2521009"/>
                </a:cubicBezTo>
                <a:cubicBezTo>
                  <a:pt x="-16315" y="2289752"/>
                  <a:pt x="-2037" y="2142281"/>
                  <a:pt x="0" y="1865547"/>
                </a:cubicBezTo>
                <a:cubicBezTo>
                  <a:pt x="2037" y="1588813"/>
                  <a:pt x="5126" y="1452675"/>
                  <a:pt x="0" y="1310925"/>
                </a:cubicBezTo>
                <a:cubicBezTo>
                  <a:pt x="-5126" y="1169175"/>
                  <a:pt x="-21959" y="951726"/>
                  <a:pt x="0" y="705883"/>
                </a:cubicBezTo>
                <a:cubicBezTo>
                  <a:pt x="21959" y="460040"/>
                  <a:pt x="16064" y="189393"/>
                  <a:pt x="0" y="0"/>
                </a:cubicBezTo>
                <a:close/>
              </a:path>
              <a:path w="1872954" h="2521009" stroke="0" extrusionOk="0">
                <a:moveTo>
                  <a:pt x="0" y="0"/>
                </a:moveTo>
                <a:cubicBezTo>
                  <a:pt x="291057" y="-6988"/>
                  <a:pt x="448204" y="15352"/>
                  <a:pt x="605588" y="0"/>
                </a:cubicBezTo>
                <a:cubicBezTo>
                  <a:pt x="762972" y="-15352"/>
                  <a:pt x="889996" y="-5121"/>
                  <a:pt x="1173718" y="0"/>
                </a:cubicBezTo>
                <a:cubicBezTo>
                  <a:pt x="1457440" y="5121"/>
                  <a:pt x="1533911" y="-5168"/>
                  <a:pt x="1872954" y="0"/>
                </a:cubicBezTo>
                <a:cubicBezTo>
                  <a:pt x="1862132" y="212947"/>
                  <a:pt x="1897086" y="303711"/>
                  <a:pt x="1872954" y="605042"/>
                </a:cubicBezTo>
                <a:cubicBezTo>
                  <a:pt x="1848822" y="906373"/>
                  <a:pt x="1844594" y="930843"/>
                  <a:pt x="1872954" y="1184874"/>
                </a:cubicBezTo>
                <a:cubicBezTo>
                  <a:pt x="1901314" y="1438905"/>
                  <a:pt x="1863130" y="1507195"/>
                  <a:pt x="1872954" y="1764706"/>
                </a:cubicBezTo>
                <a:cubicBezTo>
                  <a:pt x="1882778" y="2022217"/>
                  <a:pt x="1856323" y="2286782"/>
                  <a:pt x="1872954" y="2521009"/>
                </a:cubicBezTo>
                <a:cubicBezTo>
                  <a:pt x="1717155" y="2507138"/>
                  <a:pt x="1410260" y="2531179"/>
                  <a:pt x="1248636" y="2521009"/>
                </a:cubicBezTo>
                <a:cubicBezTo>
                  <a:pt x="1087012" y="2510839"/>
                  <a:pt x="821374" y="2510620"/>
                  <a:pt x="680507" y="2521009"/>
                </a:cubicBezTo>
                <a:cubicBezTo>
                  <a:pt x="539640" y="2531398"/>
                  <a:pt x="237669" y="2553835"/>
                  <a:pt x="0" y="2521009"/>
                </a:cubicBezTo>
                <a:cubicBezTo>
                  <a:pt x="-10611" y="2351349"/>
                  <a:pt x="14150" y="2123586"/>
                  <a:pt x="0" y="1890757"/>
                </a:cubicBezTo>
                <a:cubicBezTo>
                  <a:pt x="-14150" y="1657928"/>
                  <a:pt x="18809" y="1484443"/>
                  <a:pt x="0" y="1235294"/>
                </a:cubicBezTo>
                <a:cubicBezTo>
                  <a:pt x="-18809" y="986145"/>
                  <a:pt x="-13336" y="833841"/>
                  <a:pt x="0" y="630252"/>
                </a:cubicBezTo>
                <a:cubicBezTo>
                  <a:pt x="13336" y="426663"/>
                  <a:pt x="-1920" y="21352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15000"/>
            </a:schemeClr>
          </a:solidFill>
          <a:ln w="22225">
            <a:solidFill>
              <a:srgbClr val="0134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227B8DA2-E184-FACF-18AE-C07D17238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3386" y="919903"/>
            <a:ext cx="1938696" cy="1743607"/>
          </a:xfrm>
          <a:prstGeom prst="rect">
            <a:avLst/>
          </a:prstGeom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2C481282-A605-DC4D-0D2F-08331FA573D3}"/>
              </a:ext>
            </a:extLst>
          </p:cNvPr>
          <p:cNvSpPr txBox="1"/>
          <p:nvPr/>
        </p:nvSpPr>
        <p:spPr>
          <a:xfrm>
            <a:off x="7340988" y="3863224"/>
            <a:ext cx="3196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R. </a:t>
            </a:r>
            <a:r>
              <a:rPr lang="fr-FR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Abukeshek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, </a:t>
            </a:r>
            <a:r>
              <a:rPr lang="fr-FR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IJClab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, Conception du </a:t>
            </a:r>
            <a:r>
              <a:rPr lang="fr-FR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lattice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et optimisation de l'optique faisceau de la machine PERLE, PhD.</a:t>
            </a:r>
            <a:b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</a:b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Soutenance :  déc. 2025</a:t>
            </a:r>
            <a:endParaRPr lang="fr-FR" sz="1000" i="1" dirty="0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C61C03FA-2BF3-D957-FE3C-BC36501C00E6}"/>
              </a:ext>
            </a:extLst>
          </p:cNvPr>
          <p:cNvSpPr txBox="1"/>
          <p:nvPr/>
        </p:nvSpPr>
        <p:spPr>
          <a:xfrm>
            <a:off x="9818353" y="891675"/>
            <a:ext cx="26812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Design de l’ensemble des </a:t>
            </a:r>
            <a:r>
              <a:rPr lang="fr-FR" sz="1000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dipoles</a:t>
            </a:r>
            <a:endParaRPr lang="fr-FR" sz="1000" i="1" dirty="0"/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63E4693F-2A7F-AC93-E1BF-30846B270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7782" y="5121813"/>
            <a:ext cx="2761429" cy="1536206"/>
          </a:xfrm>
          <a:prstGeom prst="rect">
            <a:avLst/>
          </a:prstGeom>
        </p:spPr>
      </p:pic>
      <p:sp>
        <p:nvSpPr>
          <p:cNvPr id="82" name="ZoneTexte 81">
            <a:extLst>
              <a:ext uri="{FF2B5EF4-FFF2-40B4-BE49-F238E27FC236}">
                <a16:creationId xmlns:a16="http://schemas.microsoft.com/office/drawing/2014/main" id="{8873FA49-AA81-5694-CACF-551DBDA2A65A}"/>
              </a:ext>
            </a:extLst>
          </p:cNvPr>
          <p:cNvSpPr txBox="1"/>
          <p:nvPr/>
        </p:nvSpPr>
        <p:spPr>
          <a:xfrm>
            <a:off x="8451791" y="6113028"/>
            <a:ext cx="20925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Etudes d’erreurs et définition des schémas de correction</a:t>
            </a:r>
            <a:endParaRPr lang="fr-FR" sz="1000" i="1" dirty="0"/>
          </a:p>
        </p:txBody>
      </p:sp>
    </p:spTree>
    <p:extLst>
      <p:ext uri="{BB962C8B-B14F-4D97-AF65-F5344CB8AC3E}">
        <p14:creationId xmlns:p14="http://schemas.microsoft.com/office/powerpoint/2010/main" val="37454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8" grpId="0" animBg="1"/>
      <p:bldP spid="39" grpId="0"/>
      <p:bldP spid="40" grpId="0" animBg="1"/>
      <p:bldP spid="64" grpId="0"/>
      <p:bldP spid="65" grpId="0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FCC325E-AB9F-857D-8182-91F3B6DCE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30" y="774118"/>
            <a:ext cx="8284864" cy="856654"/>
          </a:xfrm>
        </p:spPr>
        <p:txBody>
          <a:bodyPr>
            <a:normAutofit fontScale="92500" lnSpcReduction="20000"/>
          </a:bodyPr>
          <a:lstStyle/>
          <a:p>
            <a:r>
              <a:rPr lang="en-GB" sz="1800" dirty="0">
                <a:latin typeface="+mn-lt"/>
              </a:rPr>
              <a:t> </a:t>
            </a:r>
            <a:r>
              <a:rPr lang="en-GB" sz="1700" dirty="0">
                <a:latin typeface="+mn-lt"/>
              </a:rPr>
              <a:t>Cryomodule (ERL) design </a:t>
            </a:r>
            <a:r>
              <a:rPr lang="en-GB" sz="1700" dirty="0" err="1">
                <a:latin typeface="+mn-lt"/>
              </a:rPr>
              <a:t>d’ESS</a:t>
            </a:r>
            <a:r>
              <a:rPr lang="en-GB" sz="1700" dirty="0">
                <a:latin typeface="+mn-lt"/>
              </a:rPr>
              <a:t> </a:t>
            </a:r>
            <a:r>
              <a:rPr lang="en-GB" sz="1700" dirty="0" err="1">
                <a:latin typeface="+mn-lt"/>
              </a:rPr>
              <a:t>optimisé</a:t>
            </a:r>
            <a:r>
              <a:rPr lang="en-GB" sz="1700" dirty="0">
                <a:latin typeface="+mn-lt"/>
              </a:rPr>
              <a:t> pour </a:t>
            </a:r>
            <a:r>
              <a:rPr lang="en-GB" sz="1700" dirty="0" err="1">
                <a:latin typeface="+mn-lt"/>
              </a:rPr>
              <a:t>une</a:t>
            </a:r>
            <a:r>
              <a:rPr lang="en-GB" sz="1700" dirty="0">
                <a:latin typeface="+mn-lt"/>
              </a:rPr>
              <a:t> operation ERL fort courant. </a:t>
            </a:r>
          </a:p>
          <a:p>
            <a:pPr lvl="1"/>
            <a:r>
              <a:rPr lang="en-GB" sz="1500" dirty="0" err="1"/>
              <a:t>S</a:t>
            </a:r>
            <a:r>
              <a:rPr lang="en-GB" sz="1500" dirty="0" err="1">
                <a:latin typeface="+mn-lt"/>
              </a:rPr>
              <a:t>ytèmes</a:t>
            </a:r>
            <a:r>
              <a:rPr lang="en-GB" sz="1500" dirty="0">
                <a:latin typeface="+mn-lt"/>
              </a:rPr>
              <a:t> RF </a:t>
            </a:r>
            <a:r>
              <a:rPr lang="en-GB" sz="1500" dirty="0" err="1">
                <a:latin typeface="+mn-lt"/>
              </a:rPr>
              <a:t>ré-optimisés</a:t>
            </a:r>
            <a:r>
              <a:rPr lang="en-GB" sz="1500" dirty="0">
                <a:latin typeface="+mn-lt"/>
              </a:rPr>
              <a:t> (</a:t>
            </a:r>
            <a:r>
              <a:rPr lang="en-GB" sz="1500" dirty="0" err="1">
                <a:latin typeface="+mn-lt"/>
              </a:rPr>
              <a:t>Cavités</a:t>
            </a:r>
            <a:r>
              <a:rPr lang="en-GB" sz="1500" dirty="0">
                <a:latin typeface="+mn-lt"/>
              </a:rPr>
              <a:t> SRF, </a:t>
            </a:r>
            <a:r>
              <a:rPr lang="en-GB" sz="1500" dirty="0" err="1">
                <a:latin typeface="+mn-lt"/>
              </a:rPr>
              <a:t>coupleurs</a:t>
            </a:r>
            <a:r>
              <a:rPr lang="en-GB" sz="1500" dirty="0">
                <a:latin typeface="+mn-lt"/>
              </a:rPr>
              <a:t> et </a:t>
            </a:r>
            <a:r>
              <a:rPr lang="en-GB" sz="1500" dirty="0" err="1">
                <a:latin typeface="+mn-lt"/>
              </a:rPr>
              <a:t>absorbeurs</a:t>
            </a:r>
            <a:r>
              <a:rPr lang="en-GB" sz="1500" dirty="0">
                <a:latin typeface="+mn-lt"/>
              </a:rPr>
              <a:t> HOM, </a:t>
            </a:r>
            <a:r>
              <a:rPr lang="en-GB" sz="1500" dirty="0" err="1">
                <a:latin typeface="+mn-lt"/>
              </a:rPr>
              <a:t>coupleurs</a:t>
            </a:r>
            <a:r>
              <a:rPr lang="en-GB" sz="1500" dirty="0">
                <a:latin typeface="+mn-lt"/>
              </a:rPr>
              <a:t> de puissance)</a:t>
            </a:r>
          </a:p>
          <a:p>
            <a:pPr lvl="1"/>
            <a:r>
              <a:rPr lang="en-GB" sz="1500" dirty="0">
                <a:latin typeface="+mn-lt"/>
              </a:rPr>
              <a:t> </a:t>
            </a:r>
            <a:r>
              <a:rPr lang="en-GB" sz="1500" dirty="0" err="1"/>
              <a:t>D</a:t>
            </a:r>
            <a:r>
              <a:rPr lang="en-GB" sz="1500" dirty="0" err="1">
                <a:latin typeface="+mn-lt"/>
              </a:rPr>
              <a:t>éveloppés</a:t>
            </a:r>
            <a:r>
              <a:rPr lang="en-GB" sz="1500" dirty="0">
                <a:latin typeface="+mn-lt"/>
              </a:rPr>
              <a:t> au sein du </a:t>
            </a:r>
            <a:r>
              <a:rPr lang="en-GB" sz="1500" b="1" dirty="0" err="1">
                <a:latin typeface="+mn-lt"/>
              </a:rPr>
              <a:t>projet</a:t>
            </a:r>
            <a:r>
              <a:rPr lang="en-GB" sz="1500" b="1" dirty="0">
                <a:latin typeface="+mn-lt"/>
              </a:rPr>
              <a:t> </a:t>
            </a:r>
            <a:r>
              <a:rPr lang="en-GB" sz="1500" b="1" dirty="0" err="1">
                <a:latin typeface="+mn-lt"/>
              </a:rPr>
              <a:t>européen</a:t>
            </a:r>
            <a:r>
              <a:rPr lang="en-GB" sz="1500" b="1" dirty="0">
                <a:latin typeface="+mn-lt"/>
              </a:rPr>
              <a:t> </a:t>
            </a:r>
            <a:r>
              <a:rPr lang="en-GB" sz="1500" b="1" dirty="0" err="1">
                <a:latin typeface="+mn-lt"/>
              </a:rPr>
              <a:t>iSAS</a:t>
            </a:r>
            <a:r>
              <a:rPr lang="en-GB" sz="1500" b="1" dirty="0">
                <a:latin typeface="+mn-lt"/>
              </a:rPr>
              <a:t>.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B7E756C-DCB5-2E9C-4380-A84A9529E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Focus : ERL </a:t>
            </a:r>
            <a:r>
              <a:rPr lang="fr-FR" sz="3200" dirty="0" err="1"/>
              <a:t>Cryomodule</a:t>
            </a:r>
            <a:endParaRPr lang="fr-FR" sz="32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954F44-C6B0-8E13-69B9-91E1EA1F7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B72ED-8B52-0735-BFA9-5AE9D5AA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8925" y="6584662"/>
            <a:ext cx="9438968" cy="263401"/>
          </a:xfrm>
        </p:spPr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3A49F6-77E2-F7C0-95DC-749CD72A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11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4BE111-48BE-BBB2-7F28-37FF53FE5E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92" y="1547359"/>
            <a:ext cx="4046196" cy="233353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812C5B7-110D-596B-F6D8-B6BCBA41F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8641" y="1943026"/>
            <a:ext cx="2267540" cy="73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8D26C0C-26F2-DABC-621C-22F221790681}"/>
              </a:ext>
            </a:extLst>
          </p:cNvPr>
          <p:cNvSpPr txBox="1"/>
          <p:nvPr/>
        </p:nvSpPr>
        <p:spPr>
          <a:xfrm>
            <a:off x="5037794" y="2740625"/>
            <a:ext cx="31749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C00000"/>
                </a:solidFill>
                <a:latin typeface="Aptos" panose="020B0004020202020204" pitchFamily="34" charset="0"/>
              </a:rPr>
              <a:t>Collaboration </a:t>
            </a:r>
            <a:endParaRPr lang="fr-FR" sz="1600" b="1" dirty="0">
              <a:solidFill>
                <a:srgbClr val="C00000"/>
              </a:solidFill>
              <a:latin typeface="Aptos" panose="020B0004020202020204" pitchFamily="34" charset="0"/>
            </a:endParaRPr>
          </a:p>
          <a:p>
            <a:pPr algn="ctr"/>
            <a:r>
              <a:rPr lang="fr-FR" sz="1400" b="1" dirty="0">
                <a:solidFill>
                  <a:srgbClr val="C00000"/>
                </a:solidFill>
                <a:latin typeface="Aptos" panose="020B0004020202020204" pitchFamily="34" charset="0"/>
              </a:rPr>
              <a:t>CNRS, CERN, ESS, CEA,INFN-LASA </a:t>
            </a:r>
          </a:p>
        </p:txBody>
      </p:sp>
      <p:sp>
        <p:nvSpPr>
          <p:cNvPr id="10" name="コンテンツ プレースホルダー 3">
            <a:extLst>
              <a:ext uri="{FF2B5EF4-FFF2-40B4-BE49-F238E27FC236}">
                <a16:creationId xmlns:a16="http://schemas.microsoft.com/office/drawing/2014/main" id="{4BB6675A-C9A5-CE78-5546-A5D9A6DF9BF7}"/>
              </a:ext>
            </a:extLst>
          </p:cNvPr>
          <p:cNvSpPr txBox="1">
            <a:spLocks/>
          </p:cNvSpPr>
          <p:nvPr/>
        </p:nvSpPr>
        <p:spPr>
          <a:xfrm>
            <a:off x="8124891" y="670131"/>
            <a:ext cx="4001257" cy="480062"/>
          </a:xfrm>
          <a:prstGeom prst="rect">
            <a:avLst/>
          </a:prstGeom>
        </p:spPr>
        <p:txBody>
          <a:bodyPr>
            <a:noAutofit/>
          </a:bodyPr>
          <a:lstStyle>
            <a:lvl1pPr marL="185709" indent="-185709" algn="l" defTabSz="742835" rtl="0" eaLnBrk="1" latinLnBrk="0" hangingPunct="1">
              <a:lnSpc>
                <a:spcPct val="90000"/>
              </a:lnSpc>
              <a:spcBef>
                <a:spcPts val="812"/>
              </a:spcBef>
              <a:buFont typeface="Arial" panose="020B0604020202020204" pitchFamily="34" charset="0"/>
              <a:buChar char="•"/>
              <a:defRPr sz="2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2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9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ja-SE" sz="1200" dirty="0">
                <a:solidFill>
                  <a:srgbClr val="014B89"/>
                </a:solidFill>
                <a:cs typeface="Arial" charset="0"/>
              </a:rPr>
              <a:t>ESS In-kind contribution  ESS to </a:t>
            </a:r>
            <a:r>
              <a:rPr lang="en-US" altLang="ja-SE" sz="1200" dirty="0" err="1">
                <a:solidFill>
                  <a:srgbClr val="014B89"/>
                </a:solidFill>
                <a:cs typeface="Arial" charset="0"/>
              </a:rPr>
              <a:t>iSAS</a:t>
            </a:r>
            <a:r>
              <a:rPr lang="en-US" altLang="ja-SE" sz="1200" dirty="0">
                <a:solidFill>
                  <a:srgbClr val="014B89"/>
                </a:solidFill>
                <a:cs typeface="Arial" charset="0"/>
              </a:rPr>
              <a:t> </a:t>
            </a:r>
            <a:br>
              <a:rPr lang="en-US" altLang="ja-SE" sz="1200" dirty="0">
                <a:solidFill>
                  <a:srgbClr val="014B89"/>
                </a:solidFill>
                <a:cs typeface="Arial" charset="0"/>
              </a:rPr>
            </a:br>
            <a:r>
              <a:rPr lang="en-US" altLang="ja-SE" sz="1200" dirty="0">
                <a:solidFill>
                  <a:srgbClr val="014B89"/>
                </a:solidFill>
                <a:cs typeface="Arial" charset="0"/>
              </a:rPr>
              <a:t>Reuse medium beta prototype components</a:t>
            </a:r>
            <a:endParaRPr lang="en-US" altLang="ja-SE" sz="1200" dirty="0">
              <a:cs typeface="Arial" charset="0"/>
            </a:endParaRPr>
          </a:p>
          <a:p>
            <a:pPr lvl="1" algn="ctr"/>
            <a:endParaRPr lang="en-US" altLang="ja-SE" sz="1200" dirty="0">
              <a:cs typeface="Arial" charset="0"/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en-US" altLang="ja-SE" sz="1200" dirty="0">
              <a:cs typeface="Arial" charset="0"/>
            </a:endParaRPr>
          </a:p>
          <a:p>
            <a:pPr lvl="1" algn="ctr"/>
            <a:endParaRPr lang="en-US" altLang="ja-SE" sz="1200" dirty="0">
              <a:cs typeface="Arial" charset="0"/>
            </a:endParaRPr>
          </a:p>
          <a:p>
            <a:pPr lvl="1" algn="ctr"/>
            <a:endParaRPr lang="en-US" altLang="ja-SE" sz="1200" dirty="0">
              <a:cs typeface="Arial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ja-SE" sz="1200" dirty="0">
              <a:cs typeface="Arial" charset="0"/>
            </a:endParaRPr>
          </a:p>
          <a:p>
            <a:pPr algn="ctr"/>
            <a:endParaRPr lang="en-US" altLang="ja-SE" sz="1200" dirty="0">
              <a:cs typeface="Arial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94B647B-AAB7-66C1-E116-ABE64D4BAF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3010" y="1075468"/>
            <a:ext cx="3314712" cy="10527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AA5F935-2549-ADDB-9264-4F1BBE030D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011" y="2336943"/>
            <a:ext cx="1277034" cy="11843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AFA1E2D-F1C4-7978-C392-C3140F2E94C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4278" y="2367857"/>
            <a:ext cx="1819310" cy="118486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E1A719E-73B6-AD47-2172-6BA5BF3827E6}"/>
              </a:ext>
            </a:extLst>
          </p:cNvPr>
          <p:cNvSpPr txBox="1"/>
          <p:nvPr/>
        </p:nvSpPr>
        <p:spPr>
          <a:xfrm>
            <a:off x="8543864" y="1801957"/>
            <a:ext cx="1800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schemeClr val="bg1"/>
                </a:solidFill>
                <a:latin typeface="+mn-lt"/>
              </a:rPr>
              <a:t>Vacuum vessel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0244DA2-AD08-ABF4-8EE8-3F598A3925AC}"/>
              </a:ext>
            </a:extLst>
          </p:cNvPr>
          <p:cNvSpPr txBox="1"/>
          <p:nvPr/>
        </p:nvSpPr>
        <p:spPr>
          <a:xfrm>
            <a:off x="9953281" y="3198776"/>
            <a:ext cx="16692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00" dirty="0">
                <a:solidFill>
                  <a:schemeClr val="bg1"/>
                </a:solidFill>
                <a:latin typeface="+mn-lt"/>
              </a:rPr>
              <a:t>Thermal shield</a:t>
            </a:r>
          </a:p>
        </p:txBody>
      </p:sp>
      <p:sp>
        <p:nvSpPr>
          <p:cNvPr id="19" name="Espace réservé du contenu 1">
            <a:extLst>
              <a:ext uri="{FF2B5EF4-FFF2-40B4-BE49-F238E27FC236}">
                <a16:creationId xmlns:a16="http://schemas.microsoft.com/office/drawing/2014/main" id="{2D611B7D-5D0B-7531-5BA2-774CD2FED2C5}"/>
              </a:ext>
            </a:extLst>
          </p:cNvPr>
          <p:cNvSpPr txBox="1">
            <a:spLocks/>
          </p:cNvSpPr>
          <p:nvPr/>
        </p:nvSpPr>
        <p:spPr>
          <a:xfrm>
            <a:off x="8212774" y="3592177"/>
            <a:ext cx="3913375" cy="8566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85709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127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Nouveaux </a:t>
            </a:r>
            <a:r>
              <a:rPr lang="en-GB" dirty="0" err="1"/>
              <a:t>composants</a:t>
            </a:r>
            <a:endParaRPr lang="en-GB" dirty="0"/>
          </a:p>
          <a:p>
            <a:pPr lvl="1"/>
            <a:r>
              <a:rPr lang="en-US" dirty="0">
                <a:latin typeface="Aptos" panose="020B0004020202020204" pitchFamily="34" charset="0"/>
              </a:rPr>
              <a:t>Cavity string</a:t>
            </a:r>
          </a:p>
          <a:p>
            <a:pPr lvl="1"/>
            <a:r>
              <a:rPr lang="en-GB" dirty="0" err="1">
                <a:latin typeface="Aptos" panose="020B0004020202020204" pitchFamily="34" charset="0"/>
              </a:rPr>
              <a:t>Bouclier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magnétique</a:t>
            </a:r>
            <a:r>
              <a:rPr lang="en-GB" dirty="0">
                <a:latin typeface="Aptos" panose="020B0004020202020204" pitchFamily="34" charset="0"/>
              </a:rPr>
              <a:t> et circuits </a:t>
            </a:r>
            <a:r>
              <a:rPr lang="en-GB" dirty="0" err="1">
                <a:latin typeface="Aptos" panose="020B0004020202020204" pitchFamily="34" charset="0"/>
              </a:rPr>
              <a:t>cryo</a:t>
            </a:r>
            <a:r>
              <a:rPr lang="en-GB" dirty="0">
                <a:latin typeface="Aptos" panose="020B0004020202020204" pitchFamily="34" charset="0"/>
              </a:rPr>
              <a:t>. </a:t>
            </a:r>
            <a:r>
              <a:rPr lang="en-GB" dirty="0" err="1">
                <a:latin typeface="Aptos" panose="020B0004020202020204" pitchFamily="34" charset="0"/>
              </a:rPr>
              <a:t>adaptés</a:t>
            </a:r>
            <a:endParaRPr lang="en-GB" b="1" dirty="0">
              <a:latin typeface="Aptos" panose="020B0004020202020204" pitchFamily="34" charset="0"/>
            </a:endParaRPr>
          </a:p>
          <a:p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64A1D9C-9FBE-9B97-0823-57910016411D}"/>
              </a:ext>
            </a:extLst>
          </p:cNvPr>
          <p:cNvSpPr txBox="1"/>
          <p:nvPr/>
        </p:nvSpPr>
        <p:spPr>
          <a:xfrm>
            <a:off x="2917735" y="3661765"/>
            <a:ext cx="49719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G. Ollivier et al. , ESS </a:t>
            </a:r>
            <a:r>
              <a:rPr lang="fr-FR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cryomodule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adaptation , ISAS design report, WP 6.3, 2025</a:t>
            </a:r>
            <a:endParaRPr lang="fr-FR" sz="1000" i="1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B39FBCD-C534-C199-C03D-C0FB15B43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683" y="4168723"/>
            <a:ext cx="1041242" cy="214726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EF50FA0-0D3F-6C69-714A-3842D3E8BD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6895" y="4456250"/>
            <a:ext cx="2896962" cy="2009954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2F89ED4C-B6D1-DB70-C123-002C8ABA2D4C}"/>
              </a:ext>
            </a:extLst>
          </p:cNvPr>
          <p:cNvSpPr txBox="1"/>
          <p:nvPr/>
        </p:nvSpPr>
        <p:spPr>
          <a:xfrm>
            <a:off x="2936174" y="5970015"/>
            <a:ext cx="28069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Y. Gomez Martinez et al. , Design of </a:t>
            </a:r>
            <a:r>
              <a:rPr lang="fr-FR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fundamental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power coupler , ISAS design report, WP 4 , </a:t>
            </a:r>
            <a:r>
              <a:rPr lang="fr-FR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milestone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4.1, 2025</a:t>
            </a:r>
            <a:endParaRPr lang="fr-FR" sz="1000" i="1" dirty="0"/>
          </a:p>
        </p:txBody>
      </p:sp>
      <p:sp>
        <p:nvSpPr>
          <p:cNvPr id="28" name="Espace réservé du contenu 1">
            <a:extLst>
              <a:ext uri="{FF2B5EF4-FFF2-40B4-BE49-F238E27FC236}">
                <a16:creationId xmlns:a16="http://schemas.microsoft.com/office/drawing/2014/main" id="{60436BCB-E83F-24C1-2396-241E81532732}"/>
              </a:ext>
            </a:extLst>
          </p:cNvPr>
          <p:cNvSpPr txBox="1">
            <a:spLocks/>
          </p:cNvSpPr>
          <p:nvPr/>
        </p:nvSpPr>
        <p:spPr>
          <a:xfrm>
            <a:off x="1507292" y="4042774"/>
            <a:ext cx="3462501" cy="295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5709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127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Design coupler </a:t>
            </a:r>
            <a:r>
              <a:rPr lang="en-GB" sz="1400" dirty="0" err="1"/>
              <a:t>adapté</a:t>
            </a:r>
            <a:r>
              <a:rPr lang="en-GB" sz="1400" dirty="0"/>
              <a:t> de SPL</a:t>
            </a:r>
          </a:p>
          <a:p>
            <a:endParaRPr lang="en-GB" sz="1400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3A174964-EFFA-0F51-C5AC-135711EE0C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5365" y="4284074"/>
            <a:ext cx="2896961" cy="2263617"/>
          </a:xfrm>
          <a:prstGeom prst="rect">
            <a:avLst/>
          </a:prstGeom>
        </p:spPr>
      </p:pic>
      <p:sp>
        <p:nvSpPr>
          <p:cNvPr id="31" name="Espace réservé du contenu 1">
            <a:extLst>
              <a:ext uri="{FF2B5EF4-FFF2-40B4-BE49-F238E27FC236}">
                <a16:creationId xmlns:a16="http://schemas.microsoft.com/office/drawing/2014/main" id="{63BAE76C-7AB4-B833-80DC-CA64067ED9E4}"/>
              </a:ext>
            </a:extLst>
          </p:cNvPr>
          <p:cNvSpPr txBox="1">
            <a:spLocks/>
          </p:cNvSpPr>
          <p:nvPr/>
        </p:nvSpPr>
        <p:spPr>
          <a:xfrm>
            <a:off x="5243069" y="4561083"/>
            <a:ext cx="4687048" cy="1201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09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127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/>
              <a:t>R&amp;D </a:t>
            </a:r>
            <a:r>
              <a:rPr lang="en-GB" sz="1400" dirty="0" err="1"/>
              <a:t>spécifique</a:t>
            </a:r>
            <a:r>
              <a:rPr lang="en-GB" sz="1400" dirty="0"/>
              <a:t> pour la preparation des </a:t>
            </a:r>
            <a:r>
              <a:rPr lang="en-GB" sz="1400" dirty="0" err="1"/>
              <a:t>cavité</a:t>
            </a:r>
            <a:r>
              <a:rPr lang="en-GB" sz="1400" dirty="0"/>
              <a:t>  </a:t>
            </a:r>
          </a:p>
          <a:p>
            <a:pPr lvl="1"/>
            <a:r>
              <a:rPr lang="en-GB" sz="1200" dirty="0" err="1"/>
              <a:t>Cavité</a:t>
            </a:r>
            <a:r>
              <a:rPr lang="en-GB" sz="1200" dirty="0"/>
              <a:t> haut gradient et haut Q0</a:t>
            </a:r>
          </a:p>
          <a:p>
            <a:pPr lvl="1"/>
            <a:r>
              <a:rPr lang="en-GB" sz="1200" dirty="0" err="1"/>
              <a:t>Traitement</a:t>
            </a:r>
            <a:r>
              <a:rPr lang="en-GB" sz="1200" dirty="0"/>
              <a:t> de surface et </a:t>
            </a:r>
            <a:r>
              <a:rPr lang="en-GB" sz="1200" dirty="0" err="1"/>
              <a:t>préparation</a:t>
            </a:r>
            <a:endParaRPr lang="en-GB" sz="1200" dirty="0"/>
          </a:p>
          <a:p>
            <a:pPr lvl="1"/>
            <a:r>
              <a:rPr lang="en-GB" sz="1200" dirty="0"/>
              <a:t>“Mid- T baking”, cooling with thermal gradient</a:t>
            </a:r>
          </a:p>
          <a:p>
            <a:pPr lvl="1"/>
            <a:endParaRPr lang="en-GB" sz="1200" dirty="0"/>
          </a:p>
          <a:p>
            <a:pPr lvl="1"/>
            <a:endParaRPr lang="en-GB" sz="1200" dirty="0"/>
          </a:p>
          <a:p>
            <a:endParaRPr lang="en-GB" sz="120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CE5E2D6-CABD-6483-15D4-96FCF3D5C113}"/>
              </a:ext>
            </a:extLst>
          </p:cNvPr>
          <p:cNvSpPr txBox="1"/>
          <p:nvPr/>
        </p:nvSpPr>
        <p:spPr>
          <a:xfrm>
            <a:off x="10753092" y="5654735"/>
            <a:ext cx="15054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i="1" dirty="0"/>
              <a:t>P. </a:t>
            </a:r>
            <a:r>
              <a:rPr lang="en-US" sz="500" i="1" dirty="0" err="1"/>
              <a:t>Dhakal</a:t>
            </a:r>
            <a:r>
              <a:rPr lang="en-US" sz="500" i="1" dirty="0"/>
              <a:t> “Nitrogen doping and infusion in SRF cavities: A review” Phys Open 5 100034 2020</a:t>
            </a:r>
            <a:endParaRPr lang="fr-FR" sz="500" i="1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35DBA6F-902E-BCB7-65EA-014EA0C6A71E}"/>
              </a:ext>
            </a:extLst>
          </p:cNvPr>
          <p:cNvSpPr txBox="1"/>
          <p:nvPr/>
        </p:nvSpPr>
        <p:spPr>
          <a:xfrm>
            <a:off x="6456470" y="5793748"/>
            <a:ext cx="32003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A. Miyazaki et al. , </a:t>
            </a:r>
            <a:r>
              <a:rPr lang="en-US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Progress and challenges on SRF technology development for PERLE, SRF’25, Tokyo, Japan </a:t>
            </a:r>
            <a:endParaRPr lang="fr-FR" sz="1000" i="1" dirty="0"/>
          </a:p>
        </p:txBody>
      </p:sp>
      <p:sp>
        <p:nvSpPr>
          <p:cNvPr id="35" name="Étoile : 5 branches 34">
            <a:extLst>
              <a:ext uri="{FF2B5EF4-FFF2-40B4-BE49-F238E27FC236}">
                <a16:creationId xmlns:a16="http://schemas.microsoft.com/office/drawing/2014/main" id="{9A9A071F-9D28-25C7-7C41-18C50EEF0D27}"/>
              </a:ext>
            </a:extLst>
          </p:cNvPr>
          <p:cNvSpPr/>
          <p:nvPr/>
        </p:nvSpPr>
        <p:spPr>
          <a:xfrm>
            <a:off x="11005548" y="4707344"/>
            <a:ext cx="144950" cy="142002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AF59BCF-72A6-4DA3-724B-443797CD0340}"/>
              </a:ext>
            </a:extLst>
          </p:cNvPr>
          <p:cNvSpPr txBox="1"/>
          <p:nvPr/>
        </p:nvSpPr>
        <p:spPr>
          <a:xfrm>
            <a:off x="11005676" y="4567956"/>
            <a:ext cx="811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PERLE/FCC</a:t>
            </a:r>
          </a:p>
        </p:txBody>
      </p:sp>
    </p:spTree>
    <p:extLst>
      <p:ext uri="{BB962C8B-B14F-4D97-AF65-F5344CB8AC3E}">
        <p14:creationId xmlns:p14="http://schemas.microsoft.com/office/powerpoint/2010/main" val="646549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FCC325E-AB9F-857D-8182-91F3B6DCE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74" y="943317"/>
            <a:ext cx="11797540" cy="402351"/>
          </a:xfrm>
        </p:spPr>
        <p:txBody>
          <a:bodyPr>
            <a:normAutofit lnSpcReduction="10000"/>
          </a:bodyPr>
          <a:lstStyle/>
          <a:p>
            <a:r>
              <a:rPr lang="fr-FR" dirty="0"/>
              <a:t> </a:t>
            </a:r>
            <a:r>
              <a:rPr lang="en-US" dirty="0"/>
              <a:t>Beam Breakup </a:t>
            </a:r>
            <a:r>
              <a:rPr lang="en-US" dirty="0" err="1"/>
              <a:t>Unstability</a:t>
            </a:r>
            <a:r>
              <a:rPr lang="en-US" dirty="0"/>
              <a:t> (BBU) studies: </a:t>
            </a:r>
            <a:r>
              <a:rPr lang="en-US" dirty="0" err="1"/>
              <a:t>Q</a:t>
            </a:r>
            <a:r>
              <a:rPr lang="en-US" baseline="-25000" dirty="0" err="1"/>
              <a:t>ext</a:t>
            </a:r>
            <a:r>
              <a:rPr lang="en-US" dirty="0"/>
              <a:t> requirements for HOM</a:t>
            </a:r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B7E756C-DCB5-2E9C-4380-A84A9529E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Focus : HOM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954F44-C6B0-8E13-69B9-91E1EA1F7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B72ED-8B52-0735-BFA9-5AE9D5AA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3A49F6-77E2-F7C0-95DC-749CD72A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12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6CACBC-2A1F-4213-3F2E-7D2B221D1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434" y="1266557"/>
            <a:ext cx="3043132" cy="48733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DD5BCEB-8A24-4EA0-4917-5FF833036D64}"/>
              </a:ext>
            </a:extLst>
          </p:cNvPr>
          <p:cNvSpPr txBox="1"/>
          <p:nvPr/>
        </p:nvSpPr>
        <p:spPr>
          <a:xfrm>
            <a:off x="617720" y="1325705"/>
            <a:ext cx="435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014B89"/>
                </a:solidFill>
                <a:latin typeface="Aptos" panose="020B0004020202020204" pitchFamily="34" charset="0"/>
              </a:rPr>
              <a:t>Threshold current for a multi-pass machine: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858FA11-25F9-6929-C947-06242AFEB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60" y="1923388"/>
            <a:ext cx="3887682" cy="5421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645B8D9-A0F5-464A-D4EA-0681080EFFA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387" y="2841135"/>
            <a:ext cx="3954047" cy="552242"/>
          </a:xfrm>
          <a:prstGeom prst="rect">
            <a:avLst/>
          </a:prstGeom>
        </p:spPr>
      </p:pic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0CDB4E80-98B6-6E24-2DA3-52192A979086}"/>
              </a:ext>
            </a:extLst>
          </p:cNvPr>
          <p:cNvSpPr txBox="1">
            <a:spLocks/>
          </p:cNvSpPr>
          <p:nvPr/>
        </p:nvSpPr>
        <p:spPr>
          <a:xfrm>
            <a:off x="197230" y="1767643"/>
            <a:ext cx="5140487" cy="402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09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127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 </a:t>
            </a:r>
            <a:r>
              <a:rPr lang="en-US" sz="1400" dirty="0"/>
              <a:t>Longitudinal impedance threshold of a monopole mode n:</a:t>
            </a:r>
            <a:endParaRPr lang="fr-FR" sz="1400" dirty="0"/>
          </a:p>
          <a:p>
            <a:pPr marL="0" indent="0">
              <a:buNone/>
            </a:pPr>
            <a:endParaRPr lang="en-US" sz="1400" dirty="0"/>
          </a:p>
          <a:p>
            <a:pPr lvl="1"/>
            <a:endParaRPr lang="fr-FR" sz="1400" dirty="0"/>
          </a:p>
        </p:txBody>
      </p:sp>
      <p:sp>
        <p:nvSpPr>
          <p:cNvPr id="18" name="Espace réservé du contenu 1">
            <a:extLst>
              <a:ext uri="{FF2B5EF4-FFF2-40B4-BE49-F238E27FC236}">
                <a16:creationId xmlns:a16="http://schemas.microsoft.com/office/drawing/2014/main" id="{E0263F16-43B3-C2C9-5D75-791D57DE3DB6}"/>
              </a:ext>
            </a:extLst>
          </p:cNvPr>
          <p:cNvSpPr txBox="1">
            <a:spLocks/>
          </p:cNvSpPr>
          <p:nvPr/>
        </p:nvSpPr>
        <p:spPr>
          <a:xfrm>
            <a:off x="197231" y="2550016"/>
            <a:ext cx="4590360" cy="402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09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127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 Transversal </a:t>
            </a:r>
            <a:r>
              <a:rPr lang="fr-FR" sz="1400" dirty="0" err="1"/>
              <a:t>impedance</a:t>
            </a:r>
            <a:r>
              <a:rPr lang="fr-FR" sz="1400" dirty="0"/>
              <a:t> </a:t>
            </a:r>
            <a:r>
              <a:rPr lang="fr-FR" sz="1400" dirty="0" err="1"/>
              <a:t>threshold</a:t>
            </a:r>
            <a:r>
              <a:rPr lang="fr-FR" sz="1400" dirty="0"/>
              <a:t> of a </a:t>
            </a:r>
            <a:r>
              <a:rPr lang="fr-FR" sz="1400" dirty="0" err="1"/>
              <a:t>dipole</a:t>
            </a:r>
            <a:r>
              <a:rPr lang="fr-FR" sz="1400" dirty="0"/>
              <a:t> mode n : </a:t>
            </a:r>
          </a:p>
          <a:p>
            <a:pPr marL="0" indent="0">
              <a:buNone/>
            </a:pPr>
            <a:endParaRPr lang="en-US" sz="1400" dirty="0"/>
          </a:p>
          <a:p>
            <a:pPr lvl="1"/>
            <a:endParaRPr lang="fr-FR" sz="1400" dirty="0"/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2BD1C096-0BF1-C9DA-A16D-F0CC9485A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286" y="1960953"/>
            <a:ext cx="2414629" cy="1366204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722CE249-E345-14EE-D115-2D4D0B4BB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4762" y="186214"/>
            <a:ext cx="2414629" cy="2498253"/>
          </a:xfrm>
          <a:prstGeom prst="rect">
            <a:avLst/>
          </a:prstGeom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094CF96E-01BD-4B6C-AFA3-E5342E7060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7081" y="3218759"/>
            <a:ext cx="4673659" cy="2828538"/>
          </a:xfrm>
          <a:prstGeom prst="rect">
            <a:avLst/>
          </a:prstGeom>
        </p:spPr>
      </p:pic>
      <p:sp>
        <p:nvSpPr>
          <p:cNvPr id="92" name="ZoneTexte 91">
            <a:extLst>
              <a:ext uri="{FF2B5EF4-FFF2-40B4-BE49-F238E27FC236}">
                <a16:creationId xmlns:a16="http://schemas.microsoft.com/office/drawing/2014/main" id="{1A5D2249-AAE5-8B4E-8747-CCB468F9DB0C}"/>
              </a:ext>
            </a:extLst>
          </p:cNvPr>
          <p:cNvSpPr txBox="1"/>
          <p:nvPr/>
        </p:nvSpPr>
        <p:spPr>
          <a:xfrm>
            <a:off x="7606495" y="2720780"/>
            <a:ext cx="3944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i="1" u="sng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P. Duchesne (</a:t>
            </a:r>
            <a:r>
              <a:rPr lang="fr-FR" sz="1200" b="1" i="1" u="sng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IJCLab</a:t>
            </a:r>
            <a:r>
              <a:rPr lang="fr-FR" sz="1200" b="1" i="1" u="sng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) et al</a:t>
            </a:r>
            <a:r>
              <a:rPr lang="fr-FR" sz="12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. , Design of 800 MHz HOM </a:t>
            </a:r>
            <a:r>
              <a:rPr lang="fr-FR" sz="12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couplers</a:t>
            </a:r>
            <a:r>
              <a:rPr lang="fr-FR" sz="12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, ISAS report, WP4, Milestone 4.2, 2025</a:t>
            </a:r>
            <a:endParaRPr lang="fr-FR" sz="1200" i="1" dirty="0"/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B03EA926-BDFE-F185-B4CD-AE986D2312E9}"/>
              </a:ext>
            </a:extLst>
          </p:cNvPr>
          <p:cNvSpPr txBox="1"/>
          <p:nvPr/>
        </p:nvSpPr>
        <p:spPr>
          <a:xfrm>
            <a:off x="7897251" y="6014662"/>
            <a:ext cx="36722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i="1" dirty="0">
                <a:solidFill>
                  <a:srgbClr val="013460"/>
                </a:solidFill>
              </a:rPr>
              <a:t>Longitudinal impedance of the 5-cell cavity</a:t>
            </a:r>
            <a:endParaRPr lang="fr-FR" sz="800" i="1" dirty="0">
              <a:solidFill>
                <a:srgbClr val="013460"/>
              </a:solidFill>
            </a:endParaRPr>
          </a:p>
        </p:txBody>
      </p: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D8DCE4C7-AF5E-26CA-A3F9-6DF422435678}"/>
              </a:ext>
            </a:extLst>
          </p:cNvPr>
          <p:cNvCxnSpPr>
            <a:cxnSpLocks/>
          </p:cNvCxnSpPr>
          <p:nvPr/>
        </p:nvCxnSpPr>
        <p:spPr>
          <a:xfrm>
            <a:off x="197230" y="3667157"/>
            <a:ext cx="7287907" cy="0"/>
          </a:xfrm>
          <a:prstGeom prst="line">
            <a:avLst/>
          </a:prstGeom>
          <a:ln w="15875">
            <a:gradFill flip="none" rotWithShape="1">
              <a:gsLst>
                <a:gs pos="1149">
                  <a:schemeClr val="bg1"/>
                </a:gs>
                <a:gs pos="19000">
                  <a:srgbClr val="0C6DAC"/>
                </a:gs>
                <a:gs pos="89000">
                  <a:srgbClr val="00274C"/>
                </a:gs>
                <a:gs pos="49000">
                  <a:srgbClr val="013460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21E277BD-8734-E2BA-426B-270AC1060634}"/>
              </a:ext>
            </a:extLst>
          </p:cNvPr>
          <p:cNvCxnSpPr>
            <a:cxnSpLocks/>
          </p:cNvCxnSpPr>
          <p:nvPr/>
        </p:nvCxnSpPr>
        <p:spPr>
          <a:xfrm flipV="1">
            <a:off x="7360136" y="3552074"/>
            <a:ext cx="0" cy="2496675"/>
          </a:xfrm>
          <a:prstGeom prst="line">
            <a:avLst/>
          </a:prstGeom>
          <a:ln w="15875">
            <a:gradFill flip="none" rotWithShape="1">
              <a:gsLst>
                <a:gs pos="1149">
                  <a:schemeClr val="bg1"/>
                </a:gs>
                <a:gs pos="19000">
                  <a:srgbClr val="0C6DAC"/>
                </a:gs>
                <a:gs pos="89000">
                  <a:srgbClr val="00274C"/>
                </a:gs>
                <a:gs pos="49000">
                  <a:srgbClr val="013460"/>
                </a:gs>
              </a:gsLst>
              <a:lin ang="5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Espace réservé du contenu 1">
            <a:extLst>
              <a:ext uri="{FF2B5EF4-FFF2-40B4-BE49-F238E27FC236}">
                <a16:creationId xmlns:a16="http://schemas.microsoft.com/office/drawing/2014/main" id="{FD4290AE-C2B0-01D8-80A3-9E07FB2DDD33}"/>
              </a:ext>
            </a:extLst>
          </p:cNvPr>
          <p:cNvSpPr txBox="1">
            <a:spLocks/>
          </p:cNvSpPr>
          <p:nvPr/>
        </p:nvSpPr>
        <p:spPr>
          <a:xfrm>
            <a:off x="197230" y="3752293"/>
            <a:ext cx="6707547" cy="440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09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127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</a:t>
            </a:r>
            <a:r>
              <a:rPr lang="en-US" dirty="0"/>
              <a:t>HOM Power</a:t>
            </a:r>
          </a:p>
          <a:p>
            <a:pPr lvl="1"/>
            <a:endParaRPr lang="fr-FR" dirty="0"/>
          </a:p>
        </p:txBody>
      </p:sp>
      <p:pic>
        <p:nvPicPr>
          <p:cNvPr id="110" name="Image 109">
            <a:extLst>
              <a:ext uri="{FF2B5EF4-FFF2-40B4-BE49-F238E27FC236}">
                <a16:creationId xmlns:a16="http://schemas.microsoft.com/office/drawing/2014/main" id="{8A45AE1F-B1BB-2D22-7F22-725447D76EA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4866" t="-87" r="23091" b="-5474"/>
          <a:stretch/>
        </p:blipFill>
        <p:spPr>
          <a:xfrm>
            <a:off x="2258301" y="4041175"/>
            <a:ext cx="4268483" cy="396257"/>
          </a:xfrm>
          <a:prstGeom prst="rect">
            <a:avLst/>
          </a:prstGeom>
        </p:spPr>
      </p:pic>
      <p:sp>
        <p:nvSpPr>
          <p:cNvPr id="111" name="ZoneTexte 110">
            <a:extLst>
              <a:ext uri="{FF2B5EF4-FFF2-40B4-BE49-F238E27FC236}">
                <a16:creationId xmlns:a16="http://schemas.microsoft.com/office/drawing/2014/main" id="{6A33908E-C5F0-B89E-8561-9352EB00559C}"/>
              </a:ext>
            </a:extLst>
          </p:cNvPr>
          <p:cNvSpPr txBox="1"/>
          <p:nvPr/>
        </p:nvSpPr>
        <p:spPr>
          <a:xfrm>
            <a:off x="343798" y="4028581"/>
            <a:ext cx="2207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 dirty="0">
                <a:solidFill>
                  <a:srgbClr val="014B89"/>
                </a:solidFill>
                <a:latin typeface="Aptos" panose="020B0004020202020204" pitchFamily="34" charset="0"/>
              </a:rPr>
              <a:t>Average HOM Power :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A30CA9D1-4668-A1AB-1DE5-054300E4BBBD}"/>
              </a:ext>
            </a:extLst>
          </p:cNvPr>
          <p:cNvSpPr txBox="1"/>
          <p:nvPr/>
        </p:nvSpPr>
        <p:spPr>
          <a:xfrm>
            <a:off x="914400" y="6271515"/>
            <a:ext cx="11093160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i="1" dirty="0">
                <a:solidFill>
                  <a:srgbClr val="013460"/>
                </a:solidFill>
              </a:rPr>
              <a:t>[Ref.] </a:t>
            </a:r>
            <a:r>
              <a:rPr lang="en-US" sz="1080" i="1" dirty="0"/>
              <a:t>Carmelo </a:t>
            </a:r>
            <a:r>
              <a:rPr lang="en-US" sz="1080" i="1" dirty="0" err="1"/>
              <a:t>Barbagallo</a:t>
            </a:r>
            <a:r>
              <a:rPr lang="en-US" sz="1080" i="1" dirty="0"/>
              <a:t>. Design and optimization of higher order mode couplers for the superconducting cavities of the PERLE energy recovery </a:t>
            </a:r>
            <a:r>
              <a:rPr lang="en-US" sz="1080" i="1" dirty="0" err="1"/>
              <a:t>linac</a:t>
            </a:r>
            <a:r>
              <a:rPr lang="en-US" sz="1080" i="1" dirty="0"/>
              <a:t>. </a:t>
            </a:r>
            <a:r>
              <a:rPr lang="en-US" sz="1080" i="1" dirty="0" err="1"/>
              <a:t>Phd</a:t>
            </a:r>
            <a:r>
              <a:rPr lang="en-US" sz="1080" i="1" dirty="0"/>
              <a:t> Thesis,  Université Paris-</a:t>
            </a:r>
            <a:r>
              <a:rPr lang="en-US" sz="1080" i="1" dirty="0" err="1"/>
              <a:t>Saclay</a:t>
            </a:r>
            <a:r>
              <a:rPr lang="en-US" sz="1080" i="1" dirty="0"/>
              <a:t>, 2024. </a:t>
            </a:r>
            <a:endParaRPr lang="fr-FR" sz="1080" dirty="0"/>
          </a:p>
        </p:txBody>
      </p:sp>
      <p:graphicFrame>
        <p:nvGraphicFramePr>
          <p:cNvPr id="113" name="Tableau 112">
            <a:extLst>
              <a:ext uri="{FF2B5EF4-FFF2-40B4-BE49-F238E27FC236}">
                <a16:creationId xmlns:a16="http://schemas.microsoft.com/office/drawing/2014/main" id="{63E76BD0-ECEE-CAAC-5A02-E6C8087F7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517197"/>
              </p:ext>
            </p:extLst>
          </p:nvPr>
        </p:nvGraphicFramePr>
        <p:xfrm>
          <a:off x="955072" y="4461165"/>
          <a:ext cx="5772221" cy="793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5655">
                  <a:extLst>
                    <a:ext uri="{9D8B030D-6E8A-4147-A177-3AD203B41FA5}">
                      <a16:colId xmlns:a16="http://schemas.microsoft.com/office/drawing/2014/main" val="776483138"/>
                    </a:ext>
                  </a:extLst>
                </a:gridCol>
                <a:gridCol w="685088">
                  <a:extLst>
                    <a:ext uri="{9D8B030D-6E8A-4147-A177-3AD203B41FA5}">
                      <a16:colId xmlns:a16="http://schemas.microsoft.com/office/drawing/2014/main" val="542463604"/>
                    </a:ext>
                  </a:extLst>
                </a:gridCol>
                <a:gridCol w="768764">
                  <a:extLst>
                    <a:ext uri="{9D8B030D-6E8A-4147-A177-3AD203B41FA5}">
                      <a16:colId xmlns:a16="http://schemas.microsoft.com/office/drawing/2014/main" val="3559346536"/>
                    </a:ext>
                  </a:extLst>
                </a:gridCol>
                <a:gridCol w="716466">
                  <a:extLst>
                    <a:ext uri="{9D8B030D-6E8A-4147-A177-3AD203B41FA5}">
                      <a16:colId xmlns:a16="http://schemas.microsoft.com/office/drawing/2014/main" val="2927093512"/>
                    </a:ext>
                  </a:extLst>
                </a:gridCol>
                <a:gridCol w="1004098">
                  <a:extLst>
                    <a:ext uri="{9D8B030D-6E8A-4147-A177-3AD203B41FA5}">
                      <a16:colId xmlns:a16="http://schemas.microsoft.com/office/drawing/2014/main" val="2439874198"/>
                    </a:ext>
                  </a:extLst>
                </a:gridCol>
                <a:gridCol w="1004098">
                  <a:extLst>
                    <a:ext uri="{9D8B030D-6E8A-4147-A177-3AD203B41FA5}">
                      <a16:colId xmlns:a16="http://schemas.microsoft.com/office/drawing/2014/main" val="150079497"/>
                    </a:ext>
                  </a:extLst>
                </a:gridCol>
                <a:gridCol w="1008052">
                  <a:extLst>
                    <a:ext uri="{9D8B030D-6E8A-4147-A177-3AD203B41FA5}">
                      <a16:colId xmlns:a16="http://schemas.microsoft.com/office/drawing/2014/main" val="2373524676"/>
                    </a:ext>
                  </a:extLst>
                </a:gridCol>
              </a:tblGrid>
              <a:tr h="188244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/>
                        <a:t>Ptot</a:t>
                      </a:r>
                      <a:r>
                        <a:rPr lang="en-GB" sz="1000" dirty="0"/>
                        <a:t> [W]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2 x BPs [W]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FPC [W]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2 x Hook [W]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2 x Probe [W]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4 x DQW [W]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620048"/>
                  </a:ext>
                </a:extLst>
              </a:tr>
              <a:tr h="188244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2H2P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/>
                        <a:t>130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/>
                        <a:t>113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/>
                        <a:t>1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/>
                        <a:t>2,5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3453398"/>
                  </a:ext>
                </a:extLst>
              </a:tr>
              <a:tr h="305897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4DQW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/>
                        <a:t>100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/>
                        <a:t>81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/>
                        <a:t>12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/>
                        <a:t>-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/>
                        <a:t>-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/>
                        <a:t>7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498215"/>
                  </a:ext>
                </a:extLst>
              </a:tr>
            </a:tbl>
          </a:graphicData>
        </a:graphic>
      </p:graphicFrame>
      <p:sp>
        <p:nvSpPr>
          <p:cNvPr id="114" name="Espace réservé du contenu 1">
            <a:extLst>
              <a:ext uri="{FF2B5EF4-FFF2-40B4-BE49-F238E27FC236}">
                <a16:creationId xmlns:a16="http://schemas.microsoft.com/office/drawing/2014/main" id="{38E0901A-7809-129D-D1B1-E0889844D537}"/>
              </a:ext>
            </a:extLst>
          </p:cNvPr>
          <p:cNvSpPr txBox="1">
            <a:spLocks/>
          </p:cNvSpPr>
          <p:nvPr/>
        </p:nvSpPr>
        <p:spPr>
          <a:xfrm>
            <a:off x="755730" y="5427922"/>
            <a:ext cx="5971563" cy="670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09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127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dirty="0"/>
              <a:t> </a:t>
            </a:r>
            <a:r>
              <a:rPr lang="en-US" sz="1300" dirty="0"/>
              <a:t>Most of the HOM power propagates through the beam pipes </a:t>
            </a:r>
            <a:r>
              <a:rPr lang="en-US" sz="1300" dirty="0">
                <a:sym typeface="Wingdings" panose="05000000000000000000" pitchFamily="2" charset="2"/>
              </a:rPr>
              <a:t></a:t>
            </a:r>
            <a:r>
              <a:rPr lang="en-US" sz="1300" b="1" u="sng" dirty="0">
                <a:solidFill>
                  <a:srgbClr val="013460"/>
                </a:solidFill>
                <a:sym typeface="Wingdings" panose="05000000000000000000" pitchFamily="2" charset="2"/>
              </a:rPr>
              <a:t> Absorbers</a:t>
            </a:r>
            <a:endParaRPr lang="fr-FR" sz="1300" b="1" u="sng" dirty="0">
              <a:solidFill>
                <a:srgbClr val="013460"/>
              </a:solidFill>
            </a:endParaRPr>
          </a:p>
          <a:p>
            <a:r>
              <a:rPr lang="fr-FR" sz="1300" dirty="0" err="1"/>
              <a:t>E</a:t>
            </a:r>
            <a:r>
              <a:rPr lang="fr-FR" sz="1300" b="1" dirty="0" err="1"/>
              <a:t>xtracted</a:t>
            </a:r>
            <a:r>
              <a:rPr lang="fr-FR" sz="1300" b="1" dirty="0"/>
              <a:t> power </a:t>
            </a:r>
            <a:r>
              <a:rPr lang="fr-FR" sz="1300" dirty="0"/>
              <a:t>by the HOM coupler </a:t>
            </a:r>
            <a:r>
              <a:rPr lang="fr-FR" sz="1300" dirty="0" err="1"/>
              <a:t>is</a:t>
            </a:r>
            <a:r>
              <a:rPr lang="fr-FR" sz="1300" dirty="0"/>
              <a:t> </a:t>
            </a:r>
            <a:r>
              <a:rPr lang="fr-FR" sz="1300" b="1" dirty="0"/>
              <a:t>a few watts</a:t>
            </a:r>
            <a:r>
              <a:rPr lang="fr-FR" sz="13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02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11" grpId="0"/>
      <p:bldP spid="1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FCC325E-AB9F-857D-8182-91F3B6DCE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35" y="647380"/>
            <a:ext cx="12196682" cy="645081"/>
          </a:xfrm>
        </p:spPr>
        <p:txBody>
          <a:bodyPr>
            <a:normAutofit/>
          </a:bodyPr>
          <a:lstStyle/>
          <a:p>
            <a:r>
              <a:rPr lang="fr-FR" dirty="0"/>
              <a:t> </a:t>
            </a:r>
            <a:r>
              <a:rPr lang="fr-FR" sz="1600" dirty="0"/>
              <a:t>Etude préliminaire Consommation « électrique à la prise »  - Faisceau de </a:t>
            </a:r>
            <a:r>
              <a:rPr lang="fr-FR" sz="1600" b="1" dirty="0"/>
              <a:t>5 MW à l’IP </a:t>
            </a:r>
            <a:r>
              <a:rPr lang="fr-FR" sz="1600" dirty="0"/>
              <a:t>(250 MeV, 20 mA, CW)</a:t>
            </a:r>
          </a:p>
          <a:p>
            <a:pPr lvl="1"/>
            <a:r>
              <a:rPr lang="fr-FR" sz="1400" dirty="0"/>
              <a:t>ODG et comparaison avec une machine type </a:t>
            </a:r>
            <a:r>
              <a:rPr lang="fr-FR" sz="1400" dirty="0" err="1"/>
              <a:t>linac</a:t>
            </a:r>
            <a:r>
              <a:rPr lang="fr-FR" sz="1400" dirty="0"/>
              <a:t> supra.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B7E756C-DCB5-2E9C-4380-A84A9529E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Consommation / Puissances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954F44-C6B0-8E13-69B9-91E1EA1F7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B72ED-8B52-0735-BFA9-5AE9D5AA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3A49F6-77E2-F7C0-95DC-749CD72A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13</a:t>
            </a:fld>
            <a:endParaRPr lang="fr-FR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68525DC-4580-55C2-94F9-70FF0C3140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700233"/>
              </p:ext>
            </p:extLst>
          </p:nvPr>
        </p:nvGraphicFramePr>
        <p:xfrm>
          <a:off x="1771030" y="1100955"/>
          <a:ext cx="9438970" cy="5448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4653">
                  <a:extLst>
                    <a:ext uri="{9D8B030D-6E8A-4147-A177-3AD203B41FA5}">
                      <a16:colId xmlns:a16="http://schemas.microsoft.com/office/drawing/2014/main" val="3752747152"/>
                    </a:ext>
                  </a:extLst>
                </a:gridCol>
                <a:gridCol w="856305">
                  <a:extLst>
                    <a:ext uri="{9D8B030D-6E8A-4147-A177-3AD203B41FA5}">
                      <a16:colId xmlns:a16="http://schemas.microsoft.com/office/drawing/2014/main" val="1072827268"/>
                    </a:ext>
                  </a:extLst>
                </a:gridCol>
                <a:gridCol w="476775">
                  <a:extLst>
                    <a:ext uri="{9D8B030D-6E8A-4147-A177-3AD203B41FA5}">
                      <a16:colId xmlns:a16="http://schemas.microsoft.com/office/drawing/2014/main" val="4219184886"/>
                    </a:ext>
                  </a:extLst>
                </a:gridCol>
                <a:gridCol w="608541">
                  <a:extLst>
                    <a:ext uri="{9D8B030D-6E8A-4147-A177-3AD203B41FA5}">
                      <a16:colId xmlns:a16="http://schemas.microsoft.com/office/drawing/2014/main" val="4157506833"/>
                    </a:ext>
                  </a:extLst>
                </a:gridCol>
                <a:gridCol w="384658">
                  <a:extLst>
                    <a:ext uri="{9D8B030D-6E8A-4147-A177-3AD203B41FA5}">
                      <a16:colId xmlns:a16="http://schemas.microsoft.com/office/drawing/2014/main" val="4246638846"/>
                    </a:ext>
                  </a:extLst>
                </a:gridCol>
                <a:gridCol w="668786">
                  <a:extLst>
                    <a:ext uri="{9D8B030D-6E8A-4147-A177-3AD203B41FA5}">
                      <a16:colId xmlns:a16="http://schemas.microsoft.com/office/drawing/2014/main" val="1633395233"/>
                    </a:ext>
                  </a:extLst>
                </a:gridCol>
                <a:gridCol w="843722">
                  <a:extLst>
                    <a:ext uri="{9D8B030D-6E8A-4147-A177-3AD203B41FA5}">
                      <a16:colId xmlns:a16="http://schemas.microsoft.com/office/drawing/2014/main" val="2428845258"/>
                    </a:ext>
                  </a:extLst>
                </a:gridCol>
                <a:gridCol w="495052">
                  <a:extLst>
                    <a:ext uri="{9D8B030D-6E8A-4147-A177-3AD203B41FA5}">
                      <a16:colId xmlns:a16="http://schemas.microsoft.com/office/drawing/2014/main" val="2044028385"/>
                    </a:ext>
                  </a:extLst>
                </a:gridCol>
                <a:gridCol w="205703">
                  <a:extLst>
                    <a:ext uri="{9D8B030D-6E8A-4147-A177-3AD203B41FA5}">
                      <a16:colId xmlns:a16="http://schemas.microsoft.com/office/drawing/2014/main" val="803002771"/>
                    </a:ext>
                  </a:extLst>
                </a:gridCol>
                <a:gridCol w="1005355">
                  <a:extLst>
                    <a:ext uri="{9D8B030D-6E8A-4147-A177-3AD203B41FA5}">
                      <a16:colId xmlns:a16="http://schemas.microsoft.com/office/drawing/2014/main" val="2043576607"/>
                    </a:ext>
                  </a:extLst>
                </a:gridCol>
                <a:gridCol w="749420">
                  <a:extLst>
                    <a:ext uri="{9D8B030D-6E8A-4147-A177-3AD203B41FA5}">
                      <a16:colId xmlns:a16="http://schemas.microsoft.com/office/drawing/2014/main" val="3317612065"/>
                    </a:ext>
                  </a:extLst>
                </a:gridCol>
              </a:tblGrid>
              <a:tr h="15821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fr-FR" sz="1300" b="1" dirty="0"/>
                        <a:t>Elec.  Power  (kW)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794398"/>
                  </a:ext>
                </a:extLst>
              </a:tr>
              <a:tr h="284602">
                <a:tc>
                  <a:txBody>
                    <a:bodyPr/>
                    <a:lstStyle/>
                    <a:p>
                      <a:pPr algn="ctr"/>
                      <a:r>
                        <a:rPr lang="fr-FR" sz="1300" b="1" dirty="0"/>
                        <a:t>Type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300" b="1" dirty="0"/>
                        <a:t>PERLE 3 </a:t>
                      </a:r>
                      <a:r>
                        <a:rPr lang="fr-FR" sz="1300" b="1" dirty="0" err="1"/>
                        <a:t>Turns</a:t>
                      </a:r>
                      <a:r>
                        <a:rPr lang="fr-FR" sz="1300" b="1" dirty="0"/>
                        <a:t> (250 MeV, 20 mA)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300" b="1" dirty="0"/>
                        <a:t>SC Linac (250 MeV, 20 mA)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461938"/>
                  </a:ext>
                </a:extLst>
              </a:tr>
              <a:tr h="284602">
                <a:tc>
                  <a:txBody>
                    <a:bodyPr/>
                    <a:lstStyle/>
                    <a:p>
                      <a:r>
                        <a:rPr lang="fr-FR" sz="1200" b="1" dirty="0"/>
                        <a:t>Magnets (Power </a:t>
                      </a:r>
                      <a:r>
                        <a:rPr lang="fr-FR" sz="1200" b="1" dirty="0" err="1"/>
                        <a:t>supply</a:t>
                      </a:r>
                      <a:r>
                        <a:rPr lang="fr-FR" sz="1200" b="1" dirty="0"/>
                        <a:t> </a:t>
                      </a:r>
                      <a:r>
                        <a:rPr lang="fr-FR" sz="1200" b="1" dirty="0" err="1"/>
                        <a:t>eff</a:t>
                      </a:r>
                      <a:r>
                        <a:rPr lang="fr-FR" sz="1200" b="1" dirty="0"/>
                        <a:t>. ~85%)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300" b="1" dirty="0">
                          <a:solidFill>
                            <a:srgbClr val="FF0000"/>
                          </a:solidFill>
                        </a:rPr>
                        <a:t>219.7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300" b="1" dirty="0"/>
                        <a:t>15.2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835175"/>
                  </a:ext>
                </a:extLst>
              </a:tr>
              <a:tr h="254644">
                <a:tc>
                  <a:txBody>
                    <a:bodyPr/>
                    <a:lstStyle/>
                    <a:p>
                      <a:pPr algn="r"/>
                      <a:r>
                        <a:rPr lang="fr-FR" sz="1100" i="1" dirty="0" err="1"/>
                        <a:t>Injector</a:t>
                      </a:r>
                      <a:endParaRPr lang="fr-FR" sz="1100" i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5">
                  <a:txBody>
                    <a:bodyPr/>
                    <a:lstStyle/>
                    <a:p>
                      <a:pPr algn="r"/>
                      <a:r>
                        <a:rPr lang="fr-FR" sz="1100" i="1" dirty="0"/>
                        <a:t>0.3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r"/>
                      <a:r>
                        <a:rPr lang="fr-FR" sz="1100" i="1" dirty="0"/>
                        <a:t>0.3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15835"/>
                  </a:ext>
                </a:extLst>
              </a:tr>
              <a:tr h="254644">
                <a:tc>
                  <a:txBody>
                    <a:bodyPr/>
                    <a:lstStyle/>
                    <a:p>
                      <a:pPr algn="r"/>
                      <a:r>
                        <a:rPr lang="fr-FR" sz="1100" i="1" dirty="0"/>
                        <a:t>Merger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5">
                  <a:txBody>
                    <a:bodyPr/>
                    <a:lstStyle/>
                    <a:p>
                      <a:pPr algn="r"/>
                      <a:r>
                        <a:rPr lang="fr-FR" sz="1100" i="1" dirty="0"/>
                        <a:t>0.4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r"/>
                      <a:r>
                        <a:rPr lang="fr-FR" sz="1100" i="1" dirty="0"/>
                        <a:t>0.4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35363"/>
                  </a:ext>
                </a:extLst>
              </a:tr>
              <a:tr h="254644">
                <a:tc>
                  <a:txBody>
                    <a:bodyPr/>
                    <a:lstStyle/>
                    <a:p>
                      <a:pPr algn="r"/>
                      <a:r>
                        <a:rPr lang="fr-FR" sz="1100" i="1" dirty="0"/>
                        <a:t>ERL or SC </a:t>
                      </a:r>
                      <a:r>
                        <a:rPr lang="fr-FR" sz="1100" i="1" dirty="0" err="1"/>
                        <a:t>linac</a:t>
                      </a:r>
                      <a:endParaRPr lang="fr-FR" sz="1100" i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r"/>
                      <a:r>
                        <a:rPr lang="fr-FR" sz="1100" i="1" dirty="0"/>
                        <a:t>219.1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r"/>
                      <a:r>
                        <a:rPr lang="fr-FR" sz="1100" i="1" dirty="0"/>
                        <a:t>14.6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458135"/>
                  </a:ext>
                </a:extLst>
              </a:tr>
              <a:tr h="284602">
                <a:tc>
                  <a:txBody>
                    <a:bodyPr/>
                    <a:lstStyle/>
                    <a:p>
                      <a:r>
                        <a:rPr lang="fr-FR" sz="1200" b="1" dirty="0"/>
                        <a:t>RF Power  (ampli </a:t>
                      </a:r>
                      <a:r>
                        <a:rPr lang="fr-FR" sz="1200" b="1" dirty="0" err="1"/>
                        <a:t>eff</a:t>
                      </a:r>
                      <a:r>
                        <a:rPr lang="fr-FR" sz="1200" b="1" dirty="0"/>
                        <a:t>. ~55% + att. &amp; </a:t>
                      </a:r>
                      <a:r>
                        <a:rPr lang="fr-FR" sz="1200" b="1" dirty="0" err="1"/>
                        <a:t>errrors</a:t>
                      </a:r>
                      <a:r>
                        <a:rPr lang="fr-FR" sz="1200" b="1" dirty="0"/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300" b="1" dirty="0"/>
                        <a:t>475.5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300" b="1" dirty="0">
                          <a:solidFill>
                            <a:srgbClr val="FF0000"/>
                          </a:solidFill>
                        </a:rPr>
                        <a:t>9626.6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733136"/>
                  </a:ext>
                </a:extLst>
              </a:tr>
              <a:tr h="254644">
                <a:tc>
                  <a:txBody>
                    <a:bodyPr/>
                    <a:lstStyle/>
                    <a:p>
                      <a:pPr algn="r"/>
                      <a:r>
                        <a:rPr lang="fr-FR" sz="1100" dirty="0" err="1"/>
                        <a:t>Injector</a:t>
                      </a:r>
                      <a:r>
                        <a:rPr lang="fr-FR" sz="1100" dirty="0"/>
                        <a:t> (Booster + </a:t>
                      </a:r>
                      <a:r>
                        <a:rPr lang="fr-FR" sz="1100" dirty="0" err="1"/>
                        <a:t>Buncher</a:t>
                      </a:r>
                      <a:r>
                        <a:rPr lang="fr-FR" sz="1100" dirty="0"/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5">
                  <a:txBody>
                    <a:bodyPr/>
                    <a:lstStyle/>
                    <a:p>
                      <a:pPr algn="r"/>
                      <a:r>
                        <a:rPr lang="fr-FR" sz="1100" dirty="0"/>
                        <a:t>275.8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r"/>
                      <a:r>
                        <a:rPr lang="fr-FR" sz="1100" dirty="0"/>
                        <a:t>275.8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590022"/>
                  </a:ext>
                </a:extLst>
              </a:tr>
              <a:tr h="254644">
                <a:tc>
                  <a:txBody>
                    <a:bodyPr/>
                    <a:lstStyle/>
                    <a:p>
                      <a:pPr algn="r"/>
                      <a:r>
                        <a:rPr lang="fr-FR" sz="1100" dirty="0"/>
                        <a:t>ERL (4 </a:t>
                      </a:r>
                      <a:r>
                        <a:rPr lang="fr-FR" sz="1100" dirty="0" err="1"/>
                        <a:t>cavities</a:t>
                      </a:r>
                      <a:r>
                        <a:rPr lang="fr-FR" sz="1100" dirty="0"/>
                        <a:t>) or Linac (3*4 </a:t>
                      </a:r>
                      <a:r>
                        <a:rPr lang="fr-FR" sz="1100" dirty="0" err="1"/>
                        <a:t>cavities</a:t>
                      </a:r>
                      <a:r>
                        <a:rPr lang="fr-FR" sz="1100" dirty="0"/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r"/>
                      <a:r>
                        <a:rPr lang="fr-FR" sz="1100" b="1" u="sng" dirty="0">
                          <a:solidFill>
                            <a:srgbClr val="7030A0"/>
                          </a:solidFill>
                        </a:rPr>
                        <a:t>199.7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r"/>
                      <a:r>
                        <a:rPr lang="fr-FR" sz="1100" b="1" dirty="0">
                          <a:solidFill>
                            <a:srgbClr val="FF0000"/>
                          </a:solidFill>
                        </a:rPr>
                        <a:t>9350.9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498204"/>
                  </a:ext>
                </a:extLst>
              </a:tr>
              <a:tr h="284602">
                <a:tc>
                  <a:txBody>
                    <a:bodyPr/>
                    <a:lstStyle/>
                    <a:p>
                      <a:r>
                        <a:rPr lang="fr-FR" sz="1200" b="1" dirty="0" err="1"/>
                        <a:t>Cryogenic</a:t>
                      </a:r>
                      <a:r>
                        <a:rPr lang="fr-FR" sz="1200" b="1" dirty="0"/>
                        <a:t> </a:t>
                      </a:r>
                      <a:r>
                        <a:rPr lang="fr-FR" sz="1200" b="1" dirty="0" err="1"/>
                        <a:t>Systems</a:t>
                      </a:r>
                      <a:endParaRPr lang="fr-FR" sz="1200" b="1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300" b="1" dirty="0"/>
                        <a:t>190.5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300" b="1" dirty="0">
                          <a:solidFill>
                            <a:srgbClr val="FF0000"/>
                          </a:solidFill>
                        </a:rPr>
                        <a:t>424.3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113117"/>
                  </a:ext>
                </a:extLst>
              </a:tr>
              <a:tr h="224686">
                <a:tc rowSpan="2">
                  <a:txBody>
                    <a:bodyPr/>
                    <a:lstStyle/>
                    <a:p>
                      <a:pPr algn="r"/>
                      <a:r>
                        <a:rPr lang="fr-FR" sz="1200" dirty="0" err="1"/>
                        <a:t>Cryomodule</a:t>
                      </a:r>
                      <a:r>
                        <a:rPr lang="fr-FR" sz="1200" dirty="0"/>
                        <a:t> Booster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Stat.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Dyna.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dirty="0" err="1"/>
                        <a:t>Lhe</a:t>
                      </a:r>
                      <a:r>
                        <a:rPr lang="fr-FR" sz="900" dirty="0"/>
                        <a:t> (FPC)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Stat.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Dyna.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err="1"/>
                        <a:t>Lhe</a:t>
                      </a:r>
                      <a:r>
                        <a:rPr lang="fr-FR" sz="900" dirty="0"/>
                        <a:t> (FPC)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2980125"/>
                  </a:ext>
                </a:extLst>
              </a:tr>
              <a:tr h="22468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21.75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9.9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~8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21.75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9.9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~8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47273291"/>
                  </a:ext>
                </a:extLst>
              </a:tr>
              <a:tr h="224686">
                <a:tc rowSpan="2">
                  <a:txBody>
                    <a:bodyPr/>
                    <a:lstStyle/>
                    <a:p>
                      <a:pPr algn="r"/>
                      <a:r>
                        <a:rPr lang="fr-FR" sz="1200" dirty="0" err="1"/>
                        <a:t>Cryomodule</a:t>
                      </a:r>
                      <a:r>
                        <a:rPr lang="fr-FR" sz="1200" dirty="0"/>
                        <a:t> ERL ou 3 </a:t>
                      </a:r>
                      <a:r>
                        <a:rPr lang="fr-FR" sz="1200" dirty="0" err="1"/>
                        <a:t>Cryomodules</a:t>
                      </a:r>
                      <a:r>
                        <a:rPr lang="fr-FR" sz="1200" dirty="0"/>
                        <a:t> Linac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Stat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/>
                        <a:t>Dyna</a:t>
                      </a:r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HOM (St &amp; Dy)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 err="1"/>
                        <a:t>Lhe</a:t>
                      </a:r>
                      <a:r>
                        <a:rPr lang="fr-FR" sz="900" dirty="0"/>
                        <a:t> (FPC)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Stat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Dyna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HOM (St. &amp; Dy.)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/>
                        <a:t>Lhe (FPC)</a:t>
                      </a:r>
                      <a:endParaRPr lang="fr-FR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98221503"/>
                  </a:ext>
                </a:extLst>
              </a:tr>
              <a:tr h="22468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17.9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84.3</a:t>
                      </a:r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rgbClr val="FF0000"/>
                          </a:solidFill>
                        </a:rPr>
                        <a:t>16.7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~8</a:t>
                      </a:r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53.75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900" dirty="0">
                          <a:solidFill>
                            <a:srgbClr val="FF0000"/>
                          </a:solidFill>
                        </a:rPr>
                        <a:t>253.0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dirty="0"/>
                        <a:t>~24</a:t>
                      </a:r>
                      <a:endParaRPr lang="fr-FR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15789098"/>
                  </a:ext>
                </a:extLst>
              </a:tr>
              <a:tr h="254644">
                <a:tc>
                  <a:txBody>
                    <a:bodyPr/>
                    <a:lstStyle/>
                    <a:p>
                      <a:pPr algn="r"/>
                      <a:r>
                        <a:rPr lang="fr-FR" sz="1100" dirty="0" err="1"/>
                        <a:t>Cryolines</a:t>
                      </a:r>
                      <a:r>
                        <a:rPr lang="fr-FR" sz="1100" dirty="0"/>
                        <a:t> &amp; Valves box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23.9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rgbClr val="FF0000"/>
                          </a:solidFill>
                        </a:rPr>
                        <a:t>50.5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678861"/>
                  </a:ext>
                </a:extLst>
              </a:tr>
              <a:tr h="269623">
                <a:tc>
                  <a:txBody>
                    <a:bodyPr/>
                    <a:lstStyle/>
                    <a:p>
                      <a:pPr algn="l"/>
                      <a:r>
                        <a:rPr lang="fr-FR" sz="1200" b="1" dirty="0"/>
                        <a:t>Diagnostics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E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200" b="1" dirty="0"/>
                        <a:t>~2.2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E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200" b="1" dirty="0"/>
                        <a:t>~2.0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CE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425221"/>
                  </a:ext>
                </a:extLst>
              </a:tr>
              <a:tr h="269623">
                <a:tc>
                  <a:txBody>
                    <a:bodyPr/>
                    <a:lstStyle/>
                    <a:p>
                      <a:pPr algn="l"/>
                      <a:r>
                        <a:rPr lang="fr-FR" sz="1200" b="1" dirty="0"/>
                        <a:t>Gun (HV, laser, laser room)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200" b="1" dirty="0"/>
                        <a:t>7.9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200" b="1" dirty="0"/>
                        <a:t>7.9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917546"/>
                  </a:ext>
                </a:extLst>
              </a:tr>
              <a:tr h="329539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532AA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C7A9F3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532AA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≈ 895.8 kW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C7A9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532AA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≈ 10076.0 kW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C7A9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812483"/>
                  </a:ext>
                </a:extLst>
              </a:tr>
              <a:tr h="311383">
                <a:tc>
                  <a:txBody>
                    <a:bodyPr/>
                    <a:lstStyle/>
                    <a:p>
                      <a:pPr algn="ctr"/>
                      <a:r>
                        <a:rPr lang="fr-FR" sz="1200" b="0" i="1" dirty="0" err="1"/>
                        <a:t>Cooling</a:t>
                      </a:r>
                      <a:r>
                        <a:rPr lang="fr-FR" sz="1200" b="0" i="1" dirty="0"/>
                        <a:t> </a:t>
                      </a:r>
                      <a:r>
                        <a:rPr lang="fr-FR" sz="1200" b="0" i="1" dirty="0" err="1"/>
                        <a:t>systems</a:t>
                      </a:r>
                      <a:r>
                        <a:rPr lang="fr-FR" sz="1200" b="0" i="1" dirty="0"/>
                        <a:t> (water, air, …) (+ Vacuum) + ..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200" i="1" dirty="0"/>
                        <a:t>++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200" i="1" dirty="0"/>
                        <a:t>-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994438"/>
                  </a:ext>
                </a:extLst>
              </a:tr>
              <a:tr h="311383">
                <a:tc>
                  <a:txBody>
                    <a:bodyPr/>
                    <a:lstStyle/>
                    <a:p>
                      <a:pPr algn="ctr"/>
                      <a:r>
                        <a:rPr lang="fr-FR" sz="1200" b="0" i="1" dirty="0"/>
                        <a:t>Power to </a:t>
                      </a:r>
                      <a:r>
                        <a:rPr lang="fr-FR" sz="1200" b="0" i="1" dirty="0" err="1"/>
                        <a:t>dissipate</a:t>
                      </a:r>
                      <a:r>
                        <a:rPr lang="fr-FR" sz="1200" b="0" i="1" dirty="0"/>
                        <a:t> @ dump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200" i="1" dirty="0"/>
                        <a:t>140 kW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200" i="1" dirty="0"/>
                        <a:t>5000 kW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464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9043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FCC325E-AB9F-857D-8182-91F3B6DCE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30" y="852581"/>
            <a:ext cx="11797540" cy="439260"/>
          </a:xfrm>
        </p:spPr>
        <p:txBody>
          <a:bodyPr/>
          <a:lstStyle/>
          <a:p>
            <a:r>
              <a:rPr lang="fr-FR" dirty="0"/>
              <a:t> « Beam </a:t>
            </a:r>
            <a:r>
              <a:rPr lang="fr-FR" dirty="0" err="1"/>
              <a:t>loading</a:t>
            </a:r>
            <a:r>
              <a:rPr lang="fr-FR" dirty="0"/>
              <a:t> » cas  à 1 faisceau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B7E756C-DCB5-2E9C-4380-A84A9529E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Interaction faisceau cavité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954F44-C6B0-8E13-69B9-91E1EA1F7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1B72ED-8B52-0735-BFA9-5AE9D5AA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Le projet PERLE - Journées Accélérateurs de la SFP, Roscoff, Fr.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3A49F6-77E2-F7C0-95DC-749CD72A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14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C3EA711-7AC3-3F10-F5AA-9A60341B4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46" y="1291841"/>
            <a:ext cx="2895183" cy="17292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8CD364-4E5C-C995-B7D3-F9D4F08A7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29" y="1311578"/>
            <a:ext cx="2320748" cy="55311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2A33BD0-2E9D-D841-73D9-41119B47E6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70" t="74739" r="26158" b="436"/>
          <a:stretch/>
        </p:blipFill>
        <p:spPr>
          <a:xfrm>
            <a:off x="6001604" y="1348051"/>
            <a:ext cx="693507" cy="48813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78ECCCC-1237-F616-5BF9-BCCD5ED06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090" y="2038188"/>
            <a:ext cx="3299155" cy="57826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BBBE5E0-353E-8034-DD10-7CCACB91B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9993" y="1792950"/>
            <a:ext cx="2419661" cy="489731"/>
          </a:xfrm>
          <a:prstGeom prst="rect">
            <a:avLst/>
          </a:prstGeom>
          <a:noFill/>
          <a:ln w="25400">
            <a:solidFill>
              <a:srgbClr val="2F5597"/>
            </a:solidFill>
          </a:ln>
        </p:spPr>
      </p:pic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D353178E-E64B-504D-3A6F-4A3B7A78E8F4}"/>
              </a:ext>
            </a:extLst>
          </p:cNvPr>
          <p:cNvSpPr txBox="1">
            <a:spLocks/>
          </p:cNvSpPr>
          <p:nvPr/>
        </p:nvSpPr>
        <p:spPr>
          <a:xfrm>
            <a:off x="9126230" y="2361360"/>
            <a:ext cx="2690936" cy="439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09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127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i="1" dirty="0">
                <a:solidFill>
                  <a:srgbClr val="013460"/>
                </a:solidFill>
              </a:rPr>
              <a:t>Beam </a:t>
            </a:r>
            <a:r>
              <a:rPr lang="fr-FR" sz="1200" i="1" dirty="0" err="1">
                <a:solidFill>
                  <a:srgbClr val="013460"/>
                </a:solidFill>
              </a:rPr>
              <a:t>loading</a:t>
            </a:r>
            <a:r>
              <a:rPr lang="fr-FR" sz="1200" i="1" dirty="0">
                <a:solidFill>
                  <a:srgbClr val="013460"/>
                </a:solidFill>
              </a:rPr>
              <a:t> à la fréquence de résonance de la cavité </a:t>
            </a:r>
          </a:p>
        </p:txBody>
      </p:sp>
      <p:sp>
        <p:nvSpPr>
          <p:cNvPr id="14" name="Espace réservé du contenu 1">
            <a:extLst>
              <a:ext uri="{FF2B5EF4-FFF2-40B4-BE49-F238E27FC236}">
                <a16:creationId xmlns:a16="http://schemas.microsoft.com/office/drawing/2014/main" id="{AC6903D5-A37A-9E07-7F52-E2D13A3B58FF}"/>
              </a:ext>
            </a:extLst>
          </p:cNvPr>
          <p:cNvSpPr txBox="1">
            <a:spLocks/>
          </p:cNvSpPr>
          <p:nvPr/>
        </p:nvSpPr>
        <p:spPr>
          <a:xfrm>
            <a:off x="206669" y="3208062"/>
            <a:ext cx="3957021" cy="439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09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127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Fonctionnement en mode ERL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3379AA0-77EE-F459-43AC-8731ECCE33D2}"/>
              </a:ext>
            </a:extLst>
          </p:cNvPr>
          <p:cNvCxnSpPr>
            <a:cxnSpLocks/>
          </p:cNvCxnSpPr>
          <p:nvPr/>
        </p:nvCxnSpPr>
        <p:spPr>
          <a:xfrm>
            <a:off x="7007569" y="2253753"/>
            <a:ext cx="1427503" cy="0"/>
          </a:xfrm>
          <a:prstGeom prst="straightConnector1">
            <a:avLst/>
          </a:prstGeom>
          <a:ln w="82550">
            <a:solidFill>
              <a:srgbClr val="014B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28B4E450-10A6-372A-7EE0-2DE06ECF398D}"/>
              </a:ext>
            </a:extLst>
          </p:cNvPr>
          <p:cNvSpPr txBox="1"/>
          <p:nvPr/>
        </p:nvSpPr>
        <p:spPr>
          <a:xfrm>
            <a:off x="6543268" y="1834443"/>
            <a:ext cx="23926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1200" i="1" dirty="0">
                <a:solidFill>
                  <a:srgbClr val="013460"/>
                </a:solidFill>
              </a:rPr>
              <a:t>Cavité = résonateur passe bande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8321AFB-22BE-E4FD-232F-93D25BA99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086" y="3822864"/>
            <a:ext cx="3440829" cy="25806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B8747E6-A5BE-109C-8F3F-39DBAE47B0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1284" y="3788563"/>
            <a:ext cx="3440828" cy="2580621"/>
          </a:xfrm>
          <a:prstGeom prst="rect">
            <a:avLst/>
          </a:prstGeom>
        </p:spPr>
      </p:pic>
      <p:sp>
        <p:nvSpPr>
          <p:cNvPr id="22" name="Espace réservé du contenu 1">
            <a:extLst>
              <a:ext uri="{FF2B5EF4-FFF2-40B4-BE49-F238E27FC236}">
                <a16:creationId xmlns:a16="http://schemas.microsoft.com/office/drawing/2014/main" id="{7C0B3E73-40AD-8FB4-D1FD-2CC89F368ACB}"/>
              </a:ext>
            </a:extLst>
          </p:cNvPr>
          <p:cNvSpPr txBox="1">
            <a:spLocks/>
          </p:cNvSpPr>
          <p:nvPr/>
        </p:nvSpPr>
        <p:spPr>
          <a:xfrm>
            <a:off x="6023537" y="3481489"/>
            <a:ext cx="2690936" cy="439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09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127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i="1" dirty="0">
                <a:solidFill>
                  <a:srgbClr val="013460"/>
                </a:solidFill>
              </a:rPr>
              <a:t>Ex PERLE : injection d’un </a:t>
            </a:r>
            <a:r>
              <a:rPr lang="fr-FR" sz="1200" i="1" dirty="0" err="1">
                <a:solidFill>
                  <a:srgbClr val="013460"/>
                </a:solidFill>
              </a:rPr>
              <a:t>macropulse</a:t>
            </a:r>
            <a:r>
              <a:rPr lang="fr-FR" sz="1200" i="1" dirty="0">
                <a:solidFill>
                  <a:srgbClr val="013460"/>
                </a:solidFill>
              </a:rPr>
              <a:t> de 80 paquets</a:t>
            </a:r>
          </a:p>
        </p:txBody>
      </p:sp>
      <p:sp>
        <p:nvSpPr>
          <p:cNvPr id="23" name="Espace réservé du contenu 1">
            <a:extLst>
              <a:ext uri="{FF2B5EF4-FFF2-40B4-BE49-F238E27FC236}">
                <a16:creationId xmlns:a16="http://schemas.microsoft.com/office/drawing/2014/main" id="{B5C99615-90E2-F774-AC6D-EEFA4A30F8E9}"/>
              </a:ext>
            </a:extLst>
          </p:cNvPr>
          <p:cNvSpPr txBox="1">
            <a:spLocks/>
          </p:cNvSpPr>
          <p:nvPr/>
        </p:nvSpPr>
        <p:spPr>
          <a:xfrm>
            <a:off x="9157357" y="3603727"/>
            <a:ext cx="2690936" cy="439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09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127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i="1" dirty="0">
                <a:solidFill>
                  <a:srgbClr val="013460"/>
                </a:solidFill>
              </a:rPr>
              <a:t>« Beam </a:t>
            </a:r>
            <a:r>
              <a:rPr lang="fr-FR" sz="1200" i="1" dirty="0" err="1">
                <a:solidFill>
                  <a:srgbClr val="013460"/>
                </a:solidFill>
              </a:rPr>
              <a:t>Loading</a:t>
            </a:r>
            <a:r>
              <a:rPr lang="fr-FR" sz="1200" i="1" dirty="0">
                <a:solidFill>
                  <a:srgbClr val="013460"/>
                </a:solidFill>
              </a:rPr>
              <a:t> » perçu par une cavité</a:t>
            </a:r>
          </a:p>
        </p:txBody>
      </p:sp>
      <p:sp>
        <p:nvSpPr>
          <p:cNvPr id="30" name="Espace réservé du contenu 1">
            <a:extLst>
              <a:ext uri="{FF2B5EF4-FFF2-40B4-BE49-F238E27FC236}">
                <a16:creationId xmlns:a16="http://schemas.microsoft.com/office/drawing/2014/main" id="{82912FC5-BEDE-2458-217A-1C5B5A2ECED9}"/>
              </a:ext>
            </a:extLst>
          </p:cNvPr>
          <p:cNvSpPr txBox="1">
            <a:spLocks/>
          </p:cNvSpPr>
          <p:nvPr/>
        </p:nvSpPr>
        <p:spPr>
          <a:xfrm>
            <a:off x="550488" y="3572005"/>
            <a:ext cx="4341180" cy="439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09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127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i="1" dirty="0">
                <a:solidFill>
                  <a:srgbClr val="013460"/>
                </a:solidFill>
              </a:rPr>
              <a:t>Ex PERLE :passage des paquets dans la cavité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10D79B3-8EC8-C686-F315-0031A97BC377}"/>
              </a:ext>
            </a:extLst>
          </p:cNvPr>
          <p:cNvSpPr/>
          <p:nvPr/>
        </p:nvSpPr>
        <p:spPr>
          <a:xfrm>
            <a:off x="9946888" y="4945103"/>
            <a:ext cx="868597" cy="184458"/>
          </a:xfrm>
          <a:prstGeom prst="ellipse">
            <a:avLst/>
          </a:prstGeom>
          <a:solidFill>
            <a:srgbClr val="C55A11">
              <a:alpha val="16078"/>
            </a:srgbClr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D488D375-94ED-C2D6-1FA7-573F945581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900" y="3865238"/>
            <a:ext cx="3440828" cy="2573794"/>
          </a:xfrm>
          <a:prstGeom prst="rect">
            <a:avLst/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C17DACF-7EE2-0062-D7E3-E41AFC4F7226}"/>
              </a:ext>
            </a:extLst>
          </p:cNvPr>
          <p:cNvCxnSpPr>
            <a:cxnSpLocks/>
          </p:cNvCxnSpPr>
          <p:nvPr/>
        </p:nvCxnSpPr>
        <p:spPr>
          <a:xfrm flipH="1">
            <a:off x="1297798" y="4195697"/>
            <a:ext cx="2367236" cy="0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8F18B116-6C75-C371-EA03-D7492201C2E3}"/>
                  </a:ext>
                </a:extLst>
              </p:cNvPr>
              <p:cNvSpPr txBox="1"/>
              <p:nvPr/>
            </p:nvSpPr>
            <p:spPr>
              <a:xfrm>
                <a:off x="1761915" y="5297367"/>
                <a:ext cx="536044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400" b="0" dirty="0"/>
                  <a:t>2.5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</m:oMath>
                </a14:m>
                <a:endParaRPr lang="fr-FR" sz="1400" b="0" dirty="0"/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8F18B116-6C75-C371-EA03-D7492201C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915" y="5297367"/>
                <a:ext cx="536044" cy="215444"/>
              </a:xfrm>
              <a:prstGeom prst="rect">
                <a:avLst/>
              </a:prstGeom>
              <a:blipFill>
                <a:blip r:embed="rId10"/>
                <a:stretch>
                  <a:fillRect l="-20455" t="-25714" r="-3409" b="-5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7FA2FB24-2DE8-7108-760D-4A7F7A461976}"/>
              </a:ext>
            </a:extLst>
          </p:cNvPr>
          <p:cNvCxnSpPr/>
          <p:nvPr/>
        </p:nvCxnSpPr>
        <p:spPr>
          <a:xfrm flipV="1">
            <a:off x="10058399" y="5218771"/>
            <a:ext cx="222666" cy="624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space réservé du contenu 1">
            <a:extLst>
              <a:ext uri="{FF2B5EF4-FFF2-40B4-BE49-F238E27FC236}">
                <a16:creationId xmlns:a16="http://schemas.microsoft.com/office/drawing/2014/main" id="{9270D0A8-B9C9-E2C9-AAC2-30179FA9D41C}"/>
              </a:ext>
            </a:extLst>
          </p:cNvPr>
          <p:cNvSpPr txBox="1">
            <a:spLocks/>
          </p:cNvSpPr>
          <p:nvPr/>
        </p:nvSpPr>
        <p:spPr>
          <a:xfrm>
            <a:off x="8899375" y="5726179"/>
            <a:ext cx="1748929" cy="439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09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127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800" i="1" dirty="0">
                <a:solidFill>
                  <a:srgbClr val="013460"/>
                </a:solidFill>
              </a:rPr>
              <a:t>mode ERL</a:t>
            </a:r>
            <a:br>
              <a:rPr lang="fr-FR" sz="800" i="1" dirty="0">
                <a:solidFill>
                  <a:srgbClr val="013460"/>
                </a:solidFill>
              </a:rPr>
            </a:br>
            <a:r>
              <a:rPr lang="fr-FR" sz="800" i="1" dirty="0">
                <a:solidFill>
                  <a:srgbClr val="013460"/>
                </a:solidFill>
              </a:rPr>
              <a:t>Régime établi 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665571B3-86A4-8749-A0F0-688983D8665E}"/>
              </a:ext>
            </a:extLst>
          </p:cNvPr>
          <p:cNvCxnSpPr>
            <a:cxnSpLocks/>
          </p:cNvCxnSpPr>
          <p:nvPr/>
        </p:nvCxnSpPr>
        <p:spPr>
          <a:xfrm flipH="1">
            <a:off x="1695524" y="5218771"/>
            <a:ext cx="334413" cy="0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36B6EE62-F8F1-EE0C-5054-23B60F639DAA}"/>
                  </a:ext>
                </a:extLst>
              </p:cNvPr>
              <p:cNvSpPr txBox="1"/>
              <p:nvPr/>
            </p:nvSpPr>
            <p:spPr>
              <a:xfrm>
                <a:off x="2213394" y="3972530"/>
                <a:ext cx="49116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400" b="0" dirty="0"/>
                  <a:t>20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</m:oMath>
                </a14:m>
                <a:endParaRPr lang="fr-FR" sz="1400" b="0" dirty="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36B6EE62-F8F1-EE0C-5054-23B60F639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394" y="3972530"/>
                <a:ext cx="491160" cy="215444"/>
              </a:xfrm>
              <a:prstGeom prst="rect">
                <a:avLst/>
              </a:prstGeom>
              <a:blipFill>
                <a:blip r:embed="rId11"/>
                <a:stretch>
                  <a:fillRect l="-22222" t="-28571" r="-3704" b="-5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8779A4DD-416C-E6B2-60B4-62CFCF603546}"/>
                  </a:ext>
                </a:extLst>
              </p:cNvPr>
              <p:cNvSpPr txBox="1"/>
              <p:nvPr/>
            </p:nvSpPr>
            <p:spPr>
              <a:xfrm>
                <a:off x="2198593" y="4671170"/>
                <a:ext cx="39978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400" b="0" dirty="0"/>
                  <a:t>7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𝑅𝐹</m:t>
                        </m:r>
                      </m:sub>
                    </m:sSub>
                  </m:oMath>
                </a14:m>
                <a:endParaRPr lang="fr-FR" sz="1400" b="0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8779A4DD-416C-E6B2-60B4-62CFCF603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8593" y="4671170"/>
                <a:ext cx="399789" cy="215444"/>
              </a:xfrm>
              <a:prstGeom prst="rect">
                <a:avLst/>
              </a:prstGeom>
              <a:blipFill>
                <a:blip r:embed="rId12"/>
                <a:stretch>
                  <a:fillRect l="-27692" t="-25000" r="-6154" b="-47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025E0D54-8AE3-3051-ECE6-E3D3CC10308A}"/>
              </a:ext>
            </a:extLst>
          </p:cNvPr>
          <p:cNvCxnSpPr>
            <a:cxnSpLocks/>
          </p:cNvCxnSpPr>
          <p:nvPr/>
        </p:nvCxnSpPr>
        <p:spPr>
          <a:xfrm flipH="1">
            <a:off x="2029937" y="4671170"/>
            <a:ext cx="817341" cy="0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923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28701DB-45E1-9C1D-4561-06D46595E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Puissance RF &amp; couplage – Cavités ERL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A9DF86-E39C-B7E8-3D7C-7F619B9E5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3375FF-9C96-B006-9A1E-7F0B9B149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178DF-7A35-4376-4BA5-5521F9E4B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15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9BCEC90-8DAC-1E93-B1E7-6D94FC2DE2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46" r="19068"/>
          <a:stretch/>
        </p:blipFill>
        <p:spPr>
          <a:xfrm>
            <a:off x="428226" y="1334237"/>
            <a:ext cx="3625037" cy="457066"/>
          </a:xfrm>
          <a:prstGeom prst="rect">
            <a:avLst/>
          </a:prstGeom>
        </p:spPr>
      </p:pic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78EB201F-CBDC-ABF2-B06C-F7C3A8D19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69" y="897803"/>
            <a:ext cx="5698048" cy="376184"/>
          </a:xfrm>
        </p:spPr>
        <p:txBody>
          <a:bodyPr>
            <a:normAutofit/>
          </a:bodyPr>
          <a:lstStyle/>
          <a:p>
            <a:r>
              <a:rPr lang="fr-FR" sz="1600" dirty="0"/>
              <a:t> Puissance générateur (accord en fréquence optimal)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F15ED3E-1E4A-644C-9DF2-CD5CCAAE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62" y="1993552"/>
            <a:ext cx="4477736" cy="39796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B3A3779-13B2-933F-1B09-A44693F18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434" y="1869346"/>
            <a:ext cx="4870192" cy="402343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C5348B-5999-DB2C-D2E7-F1DC18A612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450" t="467" r="37224" b="-20318"/>
          <a:stretch/>
        </p:blipFill>
        <p:spPr>
          <a:xfrm>
            <a:off x="4506643" y="1382520"/>
            <a:ext cx="1503953" cy="449212"/>
          </a:xfrm>
          <a:prstGeom prst="rect">
            <a:avLst/>
          </a:prstGeom>
        </p:spPr>
      </p:pic>
      <p:sp>
        <p:nvSpPr>
          <p:cNvPr id="28" name="Espace réservé du contenu 1">
            <a:extLst>
              <a:ext uri="{FF2B5EF4-FFF2-40B4-BE49-F238E27FC236}">
                <a16:creationId xmlns:a16="http://schemas.microsoft.com/office/drawing/2014/main" id="{D5A4F959-810B-A306-36E6-715E40DB8805}"/>
              </a:ext>
            </a:extLst>
          </p:cNvPr>
          <p:cNvSpPr txBox="1">
            <a:spLocks/>
          </p:cNvSpPr>
          <p:nvPr/>
        </p:nvSpPr>
        <p:spPr>
          <a:xfrm>
            <a:off x="2762902" y="6059725"/>
            <a:ext cx="6788918" cy="37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5709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127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Couplage choisi : Q</a:t>
            </a:r>
            <a:r>
              <a:rPr lang="fr-FR" baseline="-25000" dirty="0"/>
              <a:t>i</a:t>
            </a:r>
            <a:r>
              <a:rPr lang="fr-FR" dirty="0"/>
              <a:t> = 8.0 10</a:t>
            </a:r>
            <a:r>
              <a:rPr lang="fr-FR" baseline="30000" dirty="0"/>
              <a:t>6    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P</a:t>
            </a:r>
            <a:r>
              <a:rPr lang="fr-FR" baseline="-25000" dirty="0" err="1">
                <a:sym typeface="Wingdings" panose="05000000000000000000" pitchFamily="2" charset="2"/>
              </a:rPr>
              <a:t>g</a:t>
            </a:r>
            <a:r>
              <a:rPr lang="fr-FR" dirty="0">
                <a:sym typeface="Wingdings" panose="05000000000000000000" pitchFamily="2" charset="2"/>
              </a:rPr>
              <a:t> = 25.1 kW ; BP ~ 100 Hz</a:t>
            </a:r>
            <a:r>
              <a:rPr lang="fr-FR" dirty="0"/>
              <a:t> </a:t>
            </a:r>
          </a:p>
        </p:txBody>
      </p:sp>
      <p:sp>
        <p:nvSpPr>
          <p:cNvPr id="29" name="Espace réservé du contenu 1">
            <a:extLst>
              <a:ext uri="{FF2B5EF4-FFF2-40B4-BE49-F238E27FC236}">
                <a16:creationId xmlns:a16="http://schemas.microsoft.com/office/drawing/2014/main" id="{8A8C570E-143E-56A3-3F91-BDEF8F654BD1}"/>
              </a:ext>
            </a:extLst>
          </p:cNvPr>
          <p:cNvSpPr txBox="1">
            <a:spLocks/>
          </p:cNvSpPr>
          <p:nvPr/>
        </p:nvSpPr>
        <p:spPr>
          <a:xfrm>
            <a:off x="6933381" y="1304650"/>
            <a:ext cx="2527385" cy="37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5709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127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 Bande passante 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FE6779E2-0858-BEA2-5CBD-4F304CDC71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143" t="-44524" r="38536" b="-31223"/>
          <a:stretch/>
        </p:blipFill>
        <p:spPr>
          <a:xfrm>
            <a:off x="8854068" y="1022009"/>
            <a:ext cx="1395505" cy="83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46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A17EFD5-DE91-548B-0AEF-F6BED4B28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Transitoires &amp; LLRF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E2ABB6-578A-9B34-6068-D937853AC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381AFA-30C9-C52F-5EB0-CB2484C7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839D55-5950-C7D7-0CEF-C6585F1A5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16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5555364-0D7B-7BDC-9F1A-DE8D01457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556" y="1789288"/>
            <a:ext cx="3150554" cy="2200858"/>
          </a:xfrm>
          <a:prstGeom prst="rect">
            <a:avLst/>
          </a:prstGeom>
        </p:spPr>
      </p:pic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86203DD1-B672-7AB2-374D-81EDACD75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11" y="971106"/>
            <a:ext cx="10696243" cy="654557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 Puissance RF limitée et gestion des transitoires : </a:t>
            </a:r>
          </a:p>
          <a:p>
            <a:pPr lvl="1"/>
            <a:r>
              <a:rPr lang="fr-FR" dirty="0"/>
              <a:t>Besoin d’un LLRF et s’un systèmes d’accord  efficients pour contrôler les perturbations en fréquence (microphonie, forces de Lorentz, …)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64968E2-B4AB-6441-8036-DF408FFC5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53" y="2306558"/>
            <a:ext cx="3855906" cy="16409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7A3409-0BA9-D07C-2832-A0C78987F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69" y="4291701"/>
            <a:ext cx="3717073" cy="145468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A4B1D36-5860-6D8C-1645-E318563BA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556" y="4019223"/>
            <a:ext cx="3150554" cy="241066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64BDF72-7027-C4A9-E55C-9C0CA134BC0B}"/>
              </a:ext>
            </a:extLst>
          </p:cNvPr>
          <p:cNvSpPr txBox="1"/>
          <p:nvPr/>
        </p:nvSpPr>
        <p:spPr>
          <a:xfrm>
            <a:off x="436382" y="1814115"/>
            <a:ext cx="32428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3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Modélisation cavité + LLRF + Ampli RF + système d’accord en </a:t>
            </a:r>
            <a:r>
              <a:rPr lang="fr-FR" sz="13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Freq</a:t>
            </a:r>
            <a:r>
              <a:rPr lang="fr-FR" sz="13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.</a:t>
            </a:r>
            <a:endParaRPr lang="fr-FR" sz="1300" i="1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06692B1-C8CA-9EF1-00A6-28A49DA1DE3A}"/>
              </a:ext>
            </a:extLst>
          </p:cNvPr>
          <p:cNvSpPr txBox="1"/>
          <p:nvPr/>
        </p:nvSpPr>
        <p:spPr>
          <a:xfrm>
            <a:off x="627200" y="5776548"/>
            <a:ext cx="28324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Modèle Matlab/Simulink</a:t>
            </a:r>
            <a:endParaRPr lang="fr-FR" sz="1100" i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464CE5D-DB23-2FAE-9236-398E8CC391FF}"/>
              </a:ext>
            </a:extLst>
          </p:cNvPr>
          <p:cNvSpPr txBox="1"/>
          <p:nvPr/>
        </p:nvSpPr>
        <p:spPr>
          <a:xfrm>
            <a:off x="7684471" y="1902989"/>
            <a:ext cx="444167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N. </a:t>
            </a:r>
            <a:r>
              <a:rPr lang="fr-FR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Belouchrani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, </a:t>
            </a:r>
            <a:r>
              <a:rPr lang="fr-FR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IJCLab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/ACS</a:t>
            </a:r>
          </a:p>
          <a:p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Développement de systèmes innovants destiné au contrôle et au pilotage en Temps réel des cavités supraconductrices de PERLE </a:t>
            </a:r>
          </a:p>
          <a:p>
            <a:endParaRPr lang="fr-FR" sz="1000" b="1" i="1" dirty="0">
              <a:solidFill>
                <a:srgbClr val="2D4780"/>
              </a:solidFill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Thèse débutée en Avril 2025</a:t>
            </a:r>
            <a:endParaRPr lang="fr-FR" sz="1000" i="1" dirty="0"/>
          </a:p>
        </p:txBody>
      </p:sp>
      <p:pic>
        <p:nvPicPr>
          <p:cNvPr id="325" name="Image 324">
            <a:extLst>
              <a:ext uri="{FF2B5EF4-FFF2-40B4-BE49-F238E27FC236}">
                <a16:creationId xmlns:a16="http://schemas.microsoft.com/office/drawing/2014/main" id="{81CCECED-C870-882D-4234-0290AAE78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6459" y="2895058"/>
            <a:ext cx="4300088" cy="2159621"/>
          </a:xfrm>
          <a:prstGeom prst="rect">
            <a:avLst/>
          </a:prstGeom>
        </p:spPr>
      </p:pic>
      <p:sp>
        <p:nvSpPr>
          <p:cNvPr id="327" name="ZoneTexte 326">
            <a:extLst>
              <a:ext uri="{FF2B5EF4-FFF2-40B4-BE49-F238E27FC236}">
                <a16:creationId xmlns:a16="http://schemas.microsoft.com/office/drawing/2014/main" id="{131653BF-0042-673F-47F7-A603C9D97E3A}"/>
              </a:ext>
            </a:extLst>
          </p:cNvPr>
          <p:cNvSpPr txBox="1"/>
          <p:nvPr/>
        </p:nvSpPr>
        <p:spPr>
          <a:xfrm>
            <a:off x="8074938" y="5116835"/>
            <a:ext cx="36607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00" i="1" dirty="0">
                <a:solidFill>
                  <a:srgbClr val="014B89"/>
                </a:solidFill>
              </a:rPr>
              <a:t>Proposition d’un système prototype LLRF basé sur le format MTCA pour PERLE</a:t>
            </a:r>
          </a:p>
        </p:txBody>
      </p:sp>
    </p:spTree>
    <p:extLst>
      <p:ext uri="{BB962C8B-B14F-4D97-AF65-F5344CB8AC3E}">
        <p14:creationId xmlns:p14="http://schemas.microsoft.com/office/powerpoint/2010/main" val="86034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470962A-43CD-7863-38E4-C5803D84D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76" y="921771"/>
            <a:ext cx="11863324" cy="4112156"/>
          </a:xfrm>
        </p:spPr>
        <p:txBody>
          <a:bodyPr>
            <a:normAutofit fontScale="77500" lnSpcReduction="20000"/>
          </a:bodyPr>
          <a:lstStyle/>
          <a:p>
            <a:r>
              <a:rPr lang="fr-FR" sz="2100" dirty="0"/>
              <a:t>Phase de design se termine (TDR à venir)  début de la construction et du prototypage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sz="2100" dirty="0"/>
              <a:t>Approche : construction par phases permettant de respecter les financements et les contributions in-</a:t>
            </a:r>
            <a:r>
              <a:rPr lang="fr-FR" sz="2100" dirty="0" err="1"/>
              <a:t>kind</a:t>
            </a:r>
            <a:r>
              <a:rPr lang="fr-FR" sz="2100" dirty="0"/>
              <a:t>. </a:t>
            </a:r>
          </a:p>
          <a:p>
            <a:pPr lvl="1"/>
            <a:r>
              <a:rPr lang="fr-FR" dirty="0"/>
              <a:t>Le programme complet (3 tours) nécessite des fonds supplémentaires.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sz="2100" dirty="0"/>
              <a:t>DC-gun + photocathode+ préparation </a:t>
            </a:r>
            <a:r>
              <a:rPr lang="fr-FR" sz="2100" dirty="0" err="1"/>
              <a:t>chamber</a:t>
            </a:r>
            <a:r>
              <a:rPr lang="fr-FR" sz="2100" dirty="0"/>
              <a:t> acquis auprès de RI via un accord de collaboration. </a:t>
            </a:r>
          </a:p>
          <a:p>
            <a:pPr lvl="1"/>
            <a:r>
              <a:rPr lang="fr-FR" dirty="0"/>
              <a:t>Installation réalisée et  </a:t>
            </a:r>
            <a:r>
              <a:rPr lang="fr-FR" b="1" u="sng" dirty="0">
                <a:solidFill>
                  <a:srgbClr val="006A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de la premières photocathode : QE ~ 3% !!</a:t>
            </a:r>
          </a:p>
          <a:p>
            <a:pPr lvl="1"/>
            <a:r>
              <a:rPr lang="fr-FR" dirty="0"/>
              <a:t>Début du commissioning : Automne 2025</a:t>
            </a:r>
          </a:p>
          <a:p>
            <a:pPr marL="371418" lvl="1" indent="0">
              <a:buNone/>
            </a:pPr>
            <a:endParaRPr lang="fr-FR" dirty="0"/>
          </a:p>
          <a:p>
            <a:r>
              <a:rPr lang="fr-FR" dirty="0"/>
              <a:t>Financement obtenu avec le programme national RI2 (CNRS)</a:t>
            </a:r>
          </a:p>
          <a:p>
            <a:pPr lvl="1"/>
            <a:r>
              <a:rPr lang="fr-FR" dirty="0"/>
              <a:t> financement de  la totalité de la ligne d’injection et une partie du 1er tour</a:t>
            </a:r>
          </a:p>
          <a:p>
            <a:pPr marL="0" indent="0">
              <a:buNone/>
            </a:pPr>
            <a:endParaRPr lang="fr-FR" sz="2100" dirty="0"/>
          </a:p>
          <a:p>
            <a:r>
              <a:rPr lang="fr-FR" sz="2100" dirty="0" err="1"/>
              <a:t>iSAS</a:t>
            </a:r>
            <a:r>
              <a:rPr lang="fr-FR" sz="2100" dirty="0"/>
              <a:t>: Projet européen INFRA-TECH. 11 partenaires (CNRS, CERN, ESS, DESY, VUB, CEA, HZB, INFN, UKRI, UL, EPFL). </a:t>
            </a:r>
          </a:p>
          <a:p>
            <a:pPr lvl="1"/>
            <a:r>
              <a:rPr lang="fr-FR" dirty="0"/>
              <a:t>Support pour la construction du </a:t>
            </a:r>
            <a:r>
              <a:rPr lang="fr-FR" dirty="0" err="1"/>
              <a:t>cryomodule</a:t>
            </a:r>
            <a:r>
              <a:rPr lang="fr-FR" dirty="0"/>
              <a:t> ERL (</a:t>
            </a:r>
            <a:r>
              <a:rPr lang="fr-FR" dirty="0" err="1"/>
              <a:t>with</a:t>
            </a:r>
            <a:r>
              <a:rPr lang="fr-FR" dirty="0"/>
              <a:t> IN2P3 </a:t>
            </a:r>
            <a:r>
              <a:rPr lang="fr-FR" dirty="0" err="1"/>
              <a:t>matching</a:t>
            </a:r>
            <a:r>
              <a:rPr lang="fr-FR" dirty="0"/>
              <a:t> </a:t>
            </a:r>
            <a:r>
              <a:rPr lang="fr-FR" dirty="0" err="1"/>
              <a:t>funds</a:t>
            </a:r>
            <a:r>
              <a:rPr lang="fr-FR" dirty="0"/>
              <a:t> + CM </a:t>
            </a:r>
            <a:r>
              <a:rPr lang="fr-FR" dirty="0" err="1"/>
              <a:t>vessel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ESS+ </a:t>
            </a:r>
            <a:r>
              <a:rPr lang="fr-FR" dirty="0" err="1"/>
              <a:t>couplers</a:t>
            </a:r>
            <a:r>
              <a:rPr lang="fr-FR" dirty="0"/>
              <a:t> </a:t>
            </a:r>
            <a:r>
              <a:rPr lang="fr-FR" dirty="0" err="1"/>
              <a:t>fab</a:t>
            </a:r>
            <a:r>
              <a:rPr lang="fr-FR" dirty="0"/>
              <a:t>. CERN ). 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sz="2100" dirty="0"/>
              <a:t>Accord avec HZB pour récupérer une partie de l’équipement cryogénique</a:t>
            </a:r>
          </a:p>
          <a:p>
            <a:pPr lvl="1"/>
            <a:r>
              <a:rPr lang="fr-FR" dirty="0"/>
              <a:t>Usine </a:t>
            </a:r>
            <a:r>
              <a:rPr lang="fr-FR" dirty="0" err="1"/>
              <a:t>cryo</a:t>
            </a:r>
            <a:r>
              <a:rPr lang="fr-FR" dirty="0"/>
              <a:t>, boite à vannes et lignes de transfert.  Livraison  2026.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6DAD66F-56D0-C09C-947E-EE8B518C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413" y="45222"/>
            <a:ext cx="9558072" cy="548747"/>
          </a:xfrm>
        </p:spPr>
        <p:txBody>
          <a:bodyPr>
            <a:noAutofit/>
          </a:bodyPr>
          <a:lstStyle/>
          <a:p>
            <a:r>
              <a:rPr lang="fr-FR" sz="3200" dirty="0"/>
              <a:t>Conclusion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9A790C-A365-AAD1-3971-A7A796E5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0DE404-55FC-376F-6373-04BA87D30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68E1C3-3072-7A11-1327-43E26E56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17</a:t>
            </a:fld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178F74-BD4B-6740-5E49-48F7BB1FF863}"/>
              </a:ext>
            </a:extLst>
          </p:cNvPr>
          <p:cNvSpPr/>
          <p:nvPr/>
        </p:nvSpPr>
        <p:spPr>
          <a:xfrm>
            <a:off x="4612455" y="5033927"/>
            <a:ext cx="245488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6000" b="1" cap="none" spc="0" dirty="0">
                <a:ln w="0"/>
                <a:gradFill flip="none" rotWithShape="1">
                  <a:gsLst>
                    <a:gs pos="0">
                      <a:srgbClr val="013460"/>
                    </a:gs>
                    <a:gs pos="90000">
                      <a:srgbClr val="C48E00"/>
                    </a:gs>
                    <a:gs pos="65000">
                      <a:srgbClr val="014B89"/>
                    </a:gs>
                  </a:gsLst>
                  <a:lin ang="18900000" scaled="1"/>
                  <a:tileRect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ptos" panose="020B0004020202020204" pitchFamily="34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224195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4F68F99-D2EF-6E6C-3B56-78FAA0DFF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449" y="1210856"/>
            <a:ext cx="5312787" cy="3897380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9269BF4-D6DB-B000-940F-067A7D728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Contexte &amp; ERL dans le monde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907EA5-78DA-CE15-C821-520E55D7A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619363-1BDE-B953-2C1E-9809BFF2A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EA3323-C543-7ED3-D754-2D0FACAD7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2</a:t>
            </a:fld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0F50EBE-17CD-5078-3D12-1BB8969CA824}"/>
              </a:ext>
            </a:extLst>
          </p:cNvPr>
          <p:cNvSpPr txBox="1"/>
          <p:nvPr/>
        </p:nvSpPr>
        <p:spPr>
          <a:xfrm>
            <a:off x="6431449" y="758335"/>
            <a:ext cx="5444564" cy="578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i="1" dirty="0">
                <a:solidFill>
                  <a:srgbClr val="013460"/>
                </a:solidFill>
              </a:rPr>
              <a:t>[Ref.] </a:t>
            </a:r>
            <a:r>
              <a:rPr lang="fr-FR" sz="1000" b="0" i="1" dirty="0">
                <a:solidFill>
                  <a:srgbClr val="222222"/>
                </a:solidFill>
                <a:effectLst/>
                <a:latin typeface="-apple-system"/>
              </a:rPr>
              <a:t>Hutton, A. Energy-</a:t>
            </a:r>
            <a:r>
              <a:rPr lang="fr-FR" sz="1000" b="0" i="1" dirty="0" err="1">
                <a:solidFill>
                  <a:srgbClr val="222222"/>
                </a:solidFill>
                <a:effectLst/>
                <a:latin typeface="-apple-system"/>
              </a:rPr>
              <a:t>recovery</a:t>
            </a:r>
            <a:r>
              <a:rPr lang="fr-FR" sz="1000" b="0" i="1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fr-FR" sz="1000" b="0" i="1" dirty="0" err="1">
                <a:solidFill>
                  <a:srgbClr val="222222"/>
                </a:solidFill>
                <a:effectLst/>
                <a:latin typeface="-apple-system"/>
              </a:rPr>
              <a:t>linacs</a:t>
            </a:r>
            <a:r>
              <a:rPr lang="fr-FR" sz="1000" b="0" i="1" dirty="0">
                <a:solidFill>
                  <a:srgbClr val="222222"/>
                </a:solidFill>
                <a:effectLst/>
                <a:latin typeface="-apple-system"/>
              </a:rPr>
              <a:t> for </a:t>
            </a:r>
            <a:r>
              <a:rPr lang="fr-FR" sz="1000" b="0" i="1" dirty="0" err="1">
                <a:solidFill>
                  <a:srgbClr val="222222"/>
                </a:solidFill>
                <a:effectLst/>
                <a:latin typeface="-apple-system"/>
              </a:rPr>
              <a:t>energy</a:t>
            </a:r>
            <a:r>
              <a:rPr lang="fr-FR" sz="1000" b="0" i="1" dirty="0">
                <a:solidFill>
                  <a:srgbClr val="222222"/>
                </a:solidFill>
                <a:effectLst/>
                <a:latin typeface="-apple-system"/>
              </a:rPr>
              <a:t>-efficient </a:t>
            </a:r>
            <a:r>
              <a:rPr lang="fr-FR" sz="1000" b="0" i="1" dirty="0" err="1">
                <a:solidFill>
                  <a:srgbClr val="222222"/>
                </a:solidFill>
                <a:effectLst/>
                <a:latin typeface="-apple-system"/>
              </a:rPr>
              <a:t>particle</a:t>
            </a:r>
            <a:r>
              <a:rPr lang="fr-FR" sz="1000" b="0" i="1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fr-FR" sz="1000" b="0" i="1" dirty="0" err="1">
                <a:solidFill>
                  <a:srgbClr val="222222"/>
                </a:solidFill>
                <a:effectLst/>
                <a:latin typeface="-apple-system"/>
              </a:rPr>
              <a:t>acceleration</a:t>
            </a:r>
            <a:r>
              <a:rPr lang="fr-FR" sz="1000" b="0" i="1" dirty="0">
                <a:solidFill>
                  <a:srgbClr val="222222"/>
                </a:solidFill>
                <a:effectLst/>
                <a:latin typeface="-apple-system"/>
              </a:rPr>
              <a:t>. Nat </a:t>
            </a:r>
            <a:r>
              <a:rPr lang="fr-FR" sz="1000" b="0" i="1" dirty="0" err="1">
                <a:solidFill>
                  <a:srgbClr val="222222"/>
                </a:solidFill>
                <a:effectLst/>
                <a:latin typeface="-apple-system"/>
              </a:rPr>
              <a:t>Rev</a:t>
            </a:r>
            <a:r>
              <a:rPr lang="fr-FR" sz="1000" b="0" i="1" dirty="0">
                <a:solidFill>
                  <a:srgbClr val="222222"/>
                </a:solidFill>
                <a:effectLst/>
                <a:latin typeface="-apple-system"/>
              </a:rPr>
              <a:t> Phys </a:t>
            </a:r>
            <a:r>
              <a:rPr lang="fr-FR" sz="1000" b="1" i="1" dirty="0">
                <a:solidFill>
                  <a:srgbClr val="222222"/>
                </a:solidFill>
                <a:effectLst/>
                <a:latin typeface="-apple-system"/>
              </a:rPr>
              <a:t>5</a:t>
            </a:r>
            <a:r>
              <a:rPr lang="fr-FR" sz="1000" b="0" i="1" dirty="0">
                <a:solidFill>
                  <a:srgbClr val="222222"/>
                </a:solidFill>
                <a:effectLst/>
                <a:latin typeface="-apple-system"/>
              </a:rPr>
              <a:t>, 708–716 (2023). </a:t>
            </a:r>
            <a:r>
              <a:rPr lang="fr-FR" sz="1000" b="0" i="1" dirty="0">
                <a:solidFill>
                  <a:srgbClr val="222222"/>
                </a:solidFill>
                <a:effectLst/>
                <a:latin typeface="-apple-system"/>
                <a:hlinkClick r:id="rId3"/>
              </a:rPr>
              <a:t>https://doi.org/10.1038/s42254-023-00644-6</a:t>
            </a:r>
            <a:endParaRPr lang="fr-FR" sz="1000" b="0" i="1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en-US" sz="1080" i="1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EA32630-EF4D-B411-E685-92E678DCF8B7}"/>
              </a:ext>
            </a:extLst>
          </p:cNvPr>
          <p:cNvCxnSpPr>
            <a:cxnSpLocks/>
          </p:cNvCxnSpPr>
          <p:nvPr/>
        </p:nvCxnSpPr>
        <p:spPr>
          <a:xfrm flipV="1">
            <a:off x="10370488" y="2155754"/>
            <a:ext cx="0" cy="7661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5">
            <a:extLst>
              <a:ext uri="{FF2B5EF4-FFF2-40B4-BE49-F238E27FC236}">
                <a16:creationId xmlns:a16="http://schemas.microsoft.com/office/drawing/2014/main" id="{FE64D37B-467F-4AE9-EBB7-2ADD36C8E5C6}"/>
              </a:ext>
            </a:extLst>
          </p:cNvPr>
          <p:cNvSpPr txBox="1"/>
          <p:nvPr/>
        </p:nvSpPr>
        <p:spPr>
          <a:xfrm>
            <a:off x="6551201" y="5173948"/>
            <a:ext cx="5444565" cy="1526572"/>
          </a:xfrm>
          <a:prstGeom prst="rect">
            <a:avLst/>
          </a:prstGeom>
          <a:solidFill>
            <a:srgbClr val="7994AB"/>
          </a:solidFill>
          <a:ln w="15875">
            <a:solidFill>
              <a:srgbClr val="C48E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i="1" u="sng" dirty="0">
                <a:solidFill>
                  <a:srgbClr val="013460"/>
                </a:solidFill>
                <a:latin typeface="Aptos" panose="020B0004020202020204" pitchFamily="34" charset="0"/>
              </a:rPr>
              <a:t>European Strategy for Particle Physics 2020</a:t>
            </a:r>
          </a:p>
          <a:p>
            <a:endParaRPr lang="en-GB" sz="600" u="sng" dirty="0">
              <a:solidFill>
                <a:srgbClr val="013460"/>
              </a:solidFill>
              <a:latin typeface="Aptos" panose="020B0004020202020204" pitchFamily="34" charset="0"/>
            </a:endParaRPr>
          </a:p>
          <a:p>
            <a:pPr algn="ctr"/>
            <a:r>
              <a:rPr lang="en-GB" sz="1200" dirty="0">
                <a:solidFill>
                  <a:srgbClr val="C2CED9"/>
                </a:solidFill>
                <a:latin typeface="Aptos" panose="020B0004020202020204" pitchFamily="34" charset="0"/>
              </a:rPr>
              <a:t>“The energy efficiency of present and future accelerators […] is and should remain an area requiring constant attention. “</a:t>
            </a:r>
          </a:p>
          <a:p>
            <a:pPr algn="ctr"/>
            <a:endParaRPr lang="en-GB" sz="1200" b="1" i="1" dirty="0">
              <a:solidFill>
                <a:srgbClr val="C2CED9"/>
              </a:solidFill>
              <a:latin typeface="Aptos" panose="020B0004020202020204" pitchFamily="34" charset="0"/>
            </a:endParaRPr>
          </a:p>
          <a:p>
            <a:pPr algn="ctr"/>
            <a:r>
              <a:rPr lang="en-GB" sz="1200" b="1" i="1" dirty="0">
                <a:solidFill>
                  <a:srgbClr val="C2CED9"/>
                </a:solidFill>
                <a:latin typeface="Aptos" panose="020B0004020202020204" pitchFamily="34" charset="0"/>
              </a:rPr>
              <a:t>“A detailed plan for the […] </a:t>
            </a:r>
            <a:r>
              <a:rPr lang="en-GB" sz="1200" b="1" i="1" u="sng" dirty="0">
                <a:solidFill>
                  <a:srgbClr val="C2CED9"/>
                </a:solidFill>
                <a:latin typeface="Aptos" panose="020B0004020202020204" pitchFamily="34" charset="0"/>
              </a:rPr>
              <a:t>saving and re-use of energy</a:t>
            </a:r>
            <a:r>
              <a:rPr lang="en-GB" sz="1200" b="1" i="1" dirty="0">
                <a:solidFill>
                  <a:srgbClr val="C2CED9"/>
                </a:solidFill>
                <a:latin typeface="Aptos" panose="020B0004020202020204" pitchFamily="34" charset="0"/>
              </a:rPr>
              <a:t> should be part of the approval process for any major project. “</a:t>
            </a:r>
          </a:p>
          <a:p>
            <a:pPr algn="ctr"/>
            <a:endParaRPr lang="en-GB" sz="1320" b="1" i="1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77827F98-48B4-2A77-E672-AC114FC3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48" y="847880"/>
            <a:ext cx="5831454" cy="695987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 </a:t>
            </a:r>
            <a:r>
              <a:rPr lang="fr-FR" sz="1600" dirty="0">
                <a:solidFill>
                  <a:srgbClr val="014B89"/>
                </a:solidFill>
              </a:rPr>
              <a:t>Maury </a:t>
            </a:r>
            <a:r>
              <a:rPr lang="fr-FR" sz="1600" dirty="0" err="1">
                <a:solidFill>
                  <a:srgbClr val="014B89"/>
                </a:solidFill>
              </a:rPr>
              <a:t>Tigner</a:t>
            </a:r>
            <a:r>
              <a:rPr lang="fr-FR" sz="1600" dirty="0">
                <a:solidFill>
                  <a:srgbClr val="014B89"/>
                </a:solidFill>
              </a:rPr>
              <a:t>, 1965  : </a:t>
            </a:r>
            <a:r>
              <a:rPr lang="fr-FR" sz="1600" dirty="0"/>
              <a:t>Première idée de la récupération d’énergie  (i. e. puissance faisceau)</a:t>
            </a:r>
          </a:p>
          <a:p>
            <a:pPr marL="371420" lvl="1" indent="0">
              <a:buNone/>
            </a:pPr>
            <a:r>
              <a:rPr lang="en-US" sz="1000" i="1" dirty="0">
                <a:solidFill>
                  <a:srgbClr val="013460"/>
                </a:solidFill>
              </a:rPr>
              <a:t>[Ref] </a:t>
            </a:r>
            <a:r>
              <a:rPr lang="en-US" sz="1000" i="1" dirty="0" err="1"/>
              <a:t>Tigner</a:t>
            </a:r>
            <a:r>
              <a:rPr lang="en-US" sz="1000" i="1" dirty="0"/>
              <a:t>, M. A possible apparatus for electron clashing-beam experiments. Nuovo Cim 37, 1228–1231 (1965). </a:t>
            </a:r>
            <a:r>
              <a:rPr lang="en-US" sz="1000" dirty="0">
                <a:solidFill>
                  <a:srgbClr val="014B89"/>
                </a:solidFill>
                <a:hlinkClick r:id="rId4"/>
              </a:rPr>
              <a:t>https://doi.org/10.1007/BF02773204</a:t>
            </a:r>
            <a:endParaRPr lang="en-US" sz="1000" dirty="0">
              <a:solidFill>
                <a:srgbClr val="014B89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6FC640A-A3A6-C92E-4D5B-D9A1B32D4C69}"/>
              </a:ext>
            </a:extLst>
          </p:cNvPr>
          <p:cNvSpPr/>
          <p:nvPr/>
        </p:nvSpPr>
        <p:spPr>
          <a:xfrm>
            <a:off x="10337392" y="3075752"/>
            <a:ext cx="84755" cy="88439"/>
          </a:xfrm>
          <a:prstGeom prst="ellipse">
            <a:avLst/>
          </a:prstGeom>
          <a:solidFill>
            <a:srgbClr val="006AA7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E5296769-CEAE-7071-E822-E6CDB6997E79}"/>
              </a:ext>
            </a:extLst>
          </p:cNvPr>
          <p:cNvSpPr txBox="1">
            <a:spLocks/>
          </p:cNvSpPr>
          <p:nvPr/>
        </p:nvSpPr>
        <p:spPr>
          <a:xfrm>
            <a:off x="45831" y="1740168"/>
            <a:ext cx="5831454" cy="695987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>
            <a:lvl1pPr marL="154775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5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643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38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34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929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25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20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16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311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anose="05020102010507070707" pitchFamily="18" charset="2"/>
              <a:buChar char="°"/>
            </a:pPr>
            <a:r>
              <a:rPr lang="fr-FR" sz="1400" dirty="0"/>
              <a:t> Evolution du concept vers un système de recirculation du faisceau</a:t>
            </a:r>
          </a:p>
        </p:txBody>
      </p:sp>
      <p:pic>
        <p:nvPicPr>
          <p:cNvPr id="14" name="Picture 2" descr="Refer to caption">
            <a:extLst>
              <a:ext uri="{FF2B5EF4-FFF2-40B4-BE49-F238E27FC236}">
                <a16:creationId xmlns:a16="http://schemas.microsoft.com/office/drawing/2014/main" id="{73284715-7231-2AFF-0CED-A5AD89311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48" y="2156623"/>
            <a:ext cx="3368910" cy="186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E629948-131C-E1DE-B181-9283CEAC46FD}"/>
              </a:ext>
            </a:extLst>
          </p:cNvPr>
          <p:cNvSpPr txBox="1"/>
          <p:nvPr/>
        </p:nvSpPr>
        <p:spPr>
          <a:xfrm>
            <a:off x="3321037" y="2248999"/>
            <a:ext cx="2690465" cy="102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013460"/>
                </a:solidFill>
              </a:rPr>
              <a:t>[Ref] </a:t>
            </a:r>
            <a:r>
              <a:rPr lang="en-US" sz="1000" i="1" dirty="0"/>
              <a:t>Energy recovery </a:t>
            </a:r>
            <a:r>
              <a:rPr lang="en-US" sz="1000" i="1" dirty="0" err="1"/>
              <a:t>linacs</a:t>
            </a:r>
            <a:r>
              <a:rPr lang="en-US" sz="1000" i="1" dirty="0"/>
              <a:t>, M. Arnold, DOI: 10.23730/CYRSP-2024-003. 2073, in: Proceedings of the Joint Universities Accelerator School (JUAS): CERN Yellow Reports: School Proceedings. </a:t>
            </a:r>
          </a:p>
          <a:p>
            <a:endParaRPr lang="fr-FR" sz="1080" dirty="0"/>
          </a:p>
        </p:txBody>
      </p:sp>
      <p:sp>
        <p:nvSpPr>
          <p:cNvPr id="19" name="Espace réservé du contenu 1">
            <a:extLst>
              <a:ext uri="{FF2B5EF4-FFF2-40B4-BE49-F238E27FC236}">
                <a16:creationId xmlns:a16="http://schemas.microsoft.com/office/drawing/2014/main" id="{3BC5F453-3758-B0AD-54D0-97C9AA9C960C}"/>
              </a:ext>
            </a:extLst>
          </p:cNvPr>
          <p:cNvSpPr txBox="1">
            <a:spLocks/>
          </p:cNvSpPr>
          <p:nvPr/>
        </p:nvSpPr>
        <p:spPr>
          <a:xfrm>
            <a:off x="108668" y="4236245"/>
            <a:ext cx="6177660" cy="1196274"/>
          </a:xfrm>
          <a:prstGeom prst="rect">
            <a:avLst/>
          </a:prstGeom>
        </p:spPr>
        <p:txBody>
          <a:bodyPr vert="horz" lIns="109728" tIns="54864" rIns="109728" bIns="54864" rtlCol="0">
            <a:normAutofit fontScale="92500" lnSpcReduction="10000"/>
          </a:bodyPr>
          <a:lstStyle>
            <a:lvl1pPr marL="154775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5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643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38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34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929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25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20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16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311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anose="05020102010507070707" pitchFamily="18" charset="2"/>
              <a:buChar char="°"/>
            </a:pPr>
            <a:r>
              <a:rPr lang="fr-FR" sz="1600" dirty="0"/>
              <a:t> </a:t>
            </a:r>
            <a:r>
              <a:rPr lang="fr-FR" sz="1600" b="1" dirty="0">
                <a:solidFill>
                  <a:srgbClr val="014B89"/>
                </a:solidFill>
              </a:rPr>
              <a:t>Démonstration expérimentale effectuée à  : </a:t>
            </a:r>
            <a:endParaRPr lang="fr-FR" sz="1600" dirty="0">
              <a:solidFill>
                <a:srgbClr val="014B89"/>
              </a:solidFill>
            </a:endParaRPr>
          </a:p>
          <a:p>
            <a:pPr lvl="1">
              <a:buFont typeface="Wingdings 2" panose="05020102010507070707" pitchFamily="18" charset="2"/>
              <a:buChar char="°"/>
            </a:pPr>
            <a:r>
              <a:rPr lang="fr-FR" sz="1400" dirty="0">
                <a:latin typeface="Aptos" panose="020B0004020202020204" pitchFamily="34" charset="0"/>
              </a:rPr>
              <a:t>Courant faible / intermédiaire (8 mA), 1 tour et FEL</a:t>
            </a:r>
          </a:p>
          <a:p>
            <a:pPr marL="309551" lvl="1" indent="0">
              <a:buNone/>
            </a:pPr>
            <a:r>
              <a:rPr lang="en-US" sz="1200" i="1" dirty="0">
                <a:solidFill>
                  <a:srgbClr val="013460"/>
                </a:solidFill>
                <a:latin typeface="Aptos" panose="020B0004020202020204" pitchFamily="34" charset="0"/>
              </a:rPr>
              <a:t>	[Ref] </a:t>
            </a:r>
            <a:r>
              <a:rPr lang="fr-FR" sz="1200" dirty="0">
                <a:latin typeface="Aptos" panose="020B0004020202020204" pitchFamily="34" charset="0"/>
              </a:rPr>
              <a:t>R. Alarcon </a:t>
            </a:r>
            <a:r>
              <a:rPr lang="fr-FR" sz="1200" i="1" dirty="0">
                <a:latin typeface="Aptos" panose="020B0004020202020204" pitchFamily="34" charset="0"/>
              </a:rPr>
              <a:t>et al</a:t>
            </a:r>
            <a:r>
              <a:rPr lang="fr-FR" sz="1200" dirty="0">
                <a:latin typeface="Aptos" panose="020B0004020202020204" pitchFamily="34" charset="0"/>
              </a:rPr>
              <a:t>, Phys. </a:t>
            </a:r>
            <a:r>
              <a:rPr lang="fr-FR" sz="1200" dirty="0" err="1">
                <a:latin typeface="Aptos" panose="020B0004020202020204" pitchFamily="34" charset="0"/>
              </a:rPr>
              <a:t>Rev</a:t>
            </a:r>
            <a:r>
              <a:rPr lang="fr-FR" sz="1200" dirty="0">
                <a:latin typeface="Aptos" panose="020B0004020202020204" pitchFamily="34" charset="0"/>
              </a:rPr>
              <a:t>. </a:t>
            </a:r>
            <a:r>
              <a:rPr lang="fr-FR" sz="1200" dirty="0" err="1">
                <a:latin typeface="Aptos" panose="020B0004020202020204" pitchFamily="34" charset="0"/>
              </a:rPr>
              <a:t>Lett</a:t>
            </a:r>
            <a:r>
              <a:rPr lang="fr-FR" sz="1200" dirty="0">
                <a:latin typeface="Aptos" panose="020B0004020202020204" pitchFamily="34" charset="0"/>
              </a:rPr>
              <a:t>. 111, 164801 (2013)</a:t>
            </a:r>
          </a:p>
          <a:p>
            <a:pPr lvl="1">
              <a:buFont typeface="Wingdings 2" panose="05020102010507070707" pitchFamily="18" charset="2"/>
              <a:buChar char="°"/>
            </a:pPr>
            <a:r>
              <a:rPr lang="fr-FR" sz="1400" dirty="0">
                <a:latin typeface="Aptos" panose="020B0004020202020204" pitchFamily="34" charset="0"/>
              </a:rPr>
              <a:t>Courant faible (𝛍A) , plusieurs tours</a:t>
            </a:r>
          </a:p>
          <a:p>
            <a:pPr marL="309551" lvl="1" indent="0">
              <a:buNone/>
            </a:pPr>
            <a:r>
              <a:rPr lang="en-US" sz="1200" i="1" dirty="0">
                <a:solidFill>
                  <a:srgbClr val="013460"/>
                </a:solidFill>
                <a:latin typeface="Aptos" panose="020B0004020202020204" pitchFamily="34" charset="0"/>
              </a:rPr>
              <a:t>	[Ref] </a:t>
            </a:r>
            <a:r>
              <a:rPr lang="en-GB" sz="1200" dirty="0">
                <a:latin typeface="Aptos" panose="020B0004020202020204" pitchFamily="34" charset="0"/>
              </a:rPr>
              <a:t>F. </a:t>
            </a:r>
            <a:r>
              <a:rPr lang="en-GB" sz="1200" dirty="0" err="1">
                <a:latin typeface="Aptos" panose="020B0004020202020204" pitchFamily="34" charset="0"/>
              </a:rPr>
              <a:t>Schliessmann</a:t>
            </a:r>
            <a:r>
              <a:rPr lang="en-GB" sz="1200" dirty="0">
                <a:latin typeface="Aptos" panose="020B0004020202020204" pitchFamily="34" charset="0"/>
              </a:rPr>
              <a:t> </a:t>
            </a:r>
            <a:r>
              <a:rPr lang="en-GB" sz="1200" i="1" dirty="0">
                <a:latin typeface="Aptos" panose="020B0004020202020204" pitchFamily="34" charset="0"/>
              </a:rPr>
              <a:t>et al</a:t>
            </a:r>
            <a:r>
              <a:rPr lang="en-GB" sz="1200" dirty="0">
                <a:latin typeface="Aptos" panose="020B0004020202020204" pitchFamily="34" charset="0"/>
              </a:rPr>
              <a:t>, Nature Physics volume 19, pages 597–602 (2023)</a:t>
            </a:r>
          </a:p>
          <a:p>
            <a:pPr marL="309551" lvl="1" indent="0">
              <a:buNone/>
            </a:pPr>
            <a:endParaRPr lang="fr-FR" sz="1234" dirty="0">
              <a:latin typeface="Aptos" panose="020B0004020202020204" pitchFamily="34" charset="0"/>
            </a:endParaRPr>
          </a:p>
          <a:p>
            <a:pPr marL="309551" lvl="1" indent="0">
              <a:buNone/>
            </a:pPr>
            <a:endParaRPr lang="fr-FR" sz="1400" dirty="0">
              <a:latin typeface="Aptos" panose="020B0004020202020204" pitchFamily="34" charset="0"/>
            </a:endParaRPr>
          </a:p>
          <a:p>
            <a:pPr lvl="1">
              <a:buFont typeface="Wingdings 2" panose="05020102010507070707" pitchFamily="18" charset="2"/>
              <a:buChar char="°"/>
            </a:pPr>
            <a:endParaRPr lang="fr-FR" sz="1400" dirty="0">
              <a:latin typeface="Aptos" panose="020B0004020202020204" pitchFamily="34" charset="0"/>
            </a:endParaRPr>
          </a:p>
        </p:txBody>
      </p:sp>
      <p:sp>
        <p:nvSpPr>
          <p:cNvPr id="20" name="Espace réservé du contenu 1">
            <a:extLst>
              <a:ext uri="{FF2B5EF4-FFF2-40B4-BE49-F238E27FC236}">
                <a16:creationId xmlns:a16="http://schemas.microsoft.com/office/drawing/2014/main" id="{1A95F8E3-9F08-B918-AAB1-74995041489E}"/>
              </a:ext>
            </a:extLst>
          </p:cNvPr>
          <p:cNvSpPr txBox="1">
            <a:spLocks/>
          </p:cNvSpPr>
          <p:nvPr/>
        </p:nvSpPr>
        <p:spPr>
          <a:xfrm>
            <a:off x="454874" y="5733490"/>
            <a:ext cx="5831454" cy="540425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>
            <a:lvl1pPr marL="154775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5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643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38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34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929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25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20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16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311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anose="05020102010507070707" pitchFamily="18" charset="2"/>
              <a:buChar char="°"/>
            </a:pPr>
            <a:r>
              <a:rPr lang="fr-FR" sz="1800" dirty="0"/>
              <a:t> </a:t>
            </a:r>
            <a:r>
              <a:rPr lang="fr-FR" sz="1600" b="1" dirty="0">
                <a:solidFill>
                  <a:srgbClr val="014B89"/>
                </a:solidFill>
              </a:rPr>
              <a:t>Jamais démontré à forte puissance (multi MW)</a:t>
            </a:r>
            <a:endParaRPr lang="fr-FR" sz="1600" dirty="0">
              <a:solidFill>
                <a:srgbClr val="014B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45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5F9A6AF-A437-C196-DEC2-0BF9FACAE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13" y="677866"/>
            <a:ext cx="10617787" cy="1340275"/>
          </a:xfrm>
        </p:spPr>
        <p:txBody>
          <a:bodyPr>
            <a:normAutofit/>
          </a:bodyPr>
          <a:lstStyle/>
          <a:p>
            <a:r>
              <a:rPr lang="fr-FR" dirty="0"/>
              <a:t>Objectifs principaux</a:t>
            </a:r>
          </a:p>
          <a:p>
            <a:pPr lvl="1"/>
            <a:r>
              <a:rPr lang="fr-FR" dirty="0">
                <a:latin typeface="Aptos" panose="020B0004020202020204" pitchFamily="34" charset="0"/>
              </a:rPr>
              <a:t> </a:t>
            </a:r>
            <a:r>
              <a:rPr lang="fr-FR" sz="1440" dirty="0">
                <a:latin typeface="Aptos" panose="020B0004020202020204" pitchFamily="34" charset="0"/>
              </a:rPr>
              <a:t>Démontrer la récupération de puissance multi-tour, fort courant </a:t>
            </a:r>
            <a:r>
              <a:rPr lang="fr-FR" sz="1440" dirty="0">
                <a:latin typeface="Aptos" panose="020B0004020202020204" pitchFamily="34" charset="0"/>
                <a:sym typeface="Wingdings" panose="05000000000000000000" pitchFamily="2" charset="2"/>
              </a:rPr>
              <a:t> Régime multi-Mégawatts </a:t>
            </a:r>
          </a:p>
          <a:p>
            <a:pPr lvl="1"/>
            <a:r>
              <a:rPr lang="fr-FR" sz="1440" dirty="0">
                <a:latin typeface="Aptos" panose="020B0004020202020204" pitchFamily="34" charset="0"/>
                <a:sym typeface="Wingdings" panose="05000000000000000000" pitchFamily="2" charset="2"/>
              </a:rPr>
              <a:t>“Test Facility” pour les </a:t>
            </a:r>
            <a:r>
              <a:rPr lang="fr-FR" sz="1440" dirty="0" err="1">
                <a:latin typeface="Aptos" panose="020B0004020202020204" pitchFamily="34" charset="0"/>
                <a:sym typeface="Wingdings" panose="05000000000000000000" pitchFamily="2" charset="2"/>
              </a:rPr>
              <a:t>cryomodule</a:t>
            </a:r>
            <a:r>
              <a:rPr lang="fr-FR" sz="1440" dirty="0">
                <a:latin typeface="Aptos" panose="020B0004020202020204" pitchFamily="34" charset="0"/>
                <a:sym typeface="Wingdings" panose="05000000000000000000" pitchFamily="2" charset="2"/>
              </a:rPr>
              <a:t> 800 MHz </a:t>
            </a:r>
            <a:r>
              <a:rPr lang="fr-FR" sz="1440" dirty="0" err="1">
                <a:latin typeface="Aptos" panose="020B0004020202020204" pitchFamily="34" charset="0"/>
                <a:sym typeface="Wingdings" panose="05000000000000000000" pitchFamily="2" charset="2"/>
              </a:rPr>
              <a:t>FCCee</a:t>
            </a:r>
            <a:endParaRPr lang="fr-FR" sz="1440" dirty="0"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fr-FR" sz="1440" dirty="0">
                <a:latin typeface="Aptos" panose="020B0004020202020204" pitchFamily="34" charset="0"/>
                <a:sym typeface="Wingdings" panose="05000000000000000000" pitchFamily="2" charset="2"/>
              </a:rPr>
              <a:t> Héberger des </a:t>
            </a:r>
            <a:r>
              <a:rPr lang="fr-FR" sz="1440" dirty="0" err="1">
                <a:latin typeface="Aptos" panose="020B0004020202020204" pitchFamily="34" charset="0"/>
                <a:sym typeface="Wingdings" panose="05000000000000000000" pitchFamily="2" charset="2"/>
              </a:rPr>
              <a:t>experiences</a:t>
            </a:r>
            <a:r>
              <a:rPr lang="fr-FR" sz="1440" dirty="0">
                <a:latin typeface="Aptos" panose="020B0004020202020204" pitchFamily="34" charset="0"/>
                <a:sym typeface="Wingdings" panose="05000000000000000000" pitchFamily="2" charset="2"/>
              </a:rPr>
              <a:t> d’</a:t>
            </a:r>
            <a:r>
              <a:rPr lang="fr-FR" sz="1440" dirty="0" err="1">
                <a:latin typeface="Aptos" panose="020B0004020202020204" pitchFamily="34" charset="0"/>
                <a:sym typeface="Wingdings" panose="05000000000000000000" pitchFamily="2" charset="2"/>
              </a:rPr>
              <a:t>interet</a:t>
            </a:r>
            <a:r>
              <a:rPr lang="fr-FR" sz="1440" dirty="0">
                <a:latin typeface="Aptos" panose="020B0004020202020204" pitchFamily="34" charset="0"/>
                <a:sym typeface="Wingdings" panose="05000000000000000000" pitchFamily="2" charset="2"/>
              </a:rPr>
              <a:t> pour le laboratoire et les instituts : Cavité Fabry-</a:t>
            </a:r>
            <a:r>
              <a:rPr lang="fr-FR" sz="1440" dirty="0" err="1">
                <a:latin typeface="Aptos" panose="020B0004020202020204" pitchFamily="34" charset="0"/>
                <a:sym typeface="Wingdings" panose="05000000000000000000" pitchFamily="2" charset="2"/>
              </a:rPr>
              <a:t>Perot</a:t>
            </a:r>
            <a:r>
              <a:rPr lang="fr-FR" sz="1440" dirty="0">
                <a:latin typeface="Aptos" panose="020B0004020202020204" pitchFamily="34" charset="0"/>
                <a:sym typeface="Wingdings" panose="05000000000000000000" pitchFamily="2" charset="2"/>
              </a:rPr>
              <a:t>, DESTIN. </a:t>
            </a:r>
          </a:p>
          <a:p>
            <a:pPr lvl="1"/>
            <a:endParaRPr lang="fr-FR" sz="1440" dirty="0"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lvl="1"/>
            <a:endParaRPr lang="fr-FR" dirty="0">
              <a:latin typeface="Aptos" panose="020B000402020202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5255116-2ED8-9AED-5D98-16D36AAB3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Objectifs pour PERLE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BE6A33-9D8F-9070-3ED5-30C8E1E90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42FE91-0040-F9B1-ABEC-9F30ABE6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5EDA3C-9A21-64EC-54F4-2D0362B1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3</a:t>
            </a:fld>
            <a:endParaRPr lang="fr-FR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D12BC361-3BE3-BD51-F668-3B68BF39B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73137"/>
              </p:ext>
            </p:extLst>
          </p:nvPr>
        </p:nvGraphicFramePr>
        <p:xfrm>
          <a:off x="1169441" y="4308045"/>
          <a:ext cx="4009310" cy="2110240"/>
        </p:xfrm>
        <a:graphic>
          <a:graphicData uri="http://schemas.openxmlformats.org/drawingml/2006/table">
            <a:tbl>
              <a:tblPr firstRow="1" firstCol="1" bandRow="1"/>
              <a:tblGrid>
                <a:gridCol w="1968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5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64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Target Parameter</a:t>
                      </a:r>
                      <a:endParaRPr lang="fr-FR" sz="12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Unit</a:t>
                      </a:r>
                      <a:endParaRPr lang="fr-FR" sz="12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Value</a:t>
                      </a:r>
                      <a:endParaRPr lang="fr-FR" sz="12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3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Injection energy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7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Electron beam energy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89/250</a:t>
                      </a:r>
                      <a:r>
                        <a:rPr lang="en-GB" sz="1200" b="0" dirty="0">
                          <a:solidFill>
                            <a:srgbClr val="9F9FA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/</a:t>
                      </a:r>
                      <a:r>
                        <a:rPr lang="en-GB" sz="1200" b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2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0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Normalised Emittance </a:t>
                      </a:r>
                      <a:r>
                        <a:rPr lang="en-GB" sz="12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γε</a:t>
                      </a:r>
                      <a:r>
                        <a:rPr lang="en-GB" sz="1200" b="0" baseline="-2500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x,y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 mrad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6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3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Average beam current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mA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2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charge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pC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length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3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spacing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ns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RF frequency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MHz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801.58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88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Duty factor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CW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82296" marR="82296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83FBD867-1B0B-020A-A350-D712D755F8D5}"/>
              </a:ext>
            </a:extLst>
          </p:cNvPr>
          <p:cNvSpPr txBox="1">
            <a:spLocks/>
          </p:cNvSpPr>
          <p:nvPr/>
        </p:nvSpPr>
        <p:spPr>
          <a:xfrm>
            <a:off x="110011" y="1944758"/>
            <a:ext cx="11971979" cy="2586199"/>
          </a:xfrm>
          <a:prstGeom prst="rect">
            <a:avLst/>
          </a:prstGeom>
        </p:spPr>
        <p:txBody>
          <a:bodyPr vert="horz" lIns="109728" tIns="54864" rIns="109728" bIns="54864" rtlCol="0">
            <a:normAutofit lnSpcReduction="10000"/>
          </a:bodyPr>
          <a:lstStyle>
            <a:lvl1pPr marL="154775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5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643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38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1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342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92976" indent="-154775" algn="just" defTabSz="6191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8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25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20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162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31176" indent="-154775" algn="l" defTabSz="619100" rtl="0" eaLnBrk="1" latinLnBrk="0" hangingPunct="1">
              <a:lnSpc>
                <a:spcPct val="90000"/>
              </a:lnSpc>
              <a:spcBef>
                <a:spcPts val="338"/>
              </a:spcBef>
              <a:buFont typeface="Arial" panose="020B0604020202020204" pitchFamily="34" charset="0"/>
              <a:buChar char="•"/>
              <a:defRPr sz="12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 Etudier les problématiques spécifique à l’opération ERL multi-tour et valider les choix technologiques </a:t>
            </a:r>
          </a:p>
          <a:p>
            <a:pPr lvl="1"/>
            <a:r>
              <a:rPr lang="fr-FR" sz="1300" dirty="0">
                <a:latin typeface="Aptos" panose="020B0004020202020204" pitchFamily="34" charset="0"/>
              </a:rPr>
              <a:t> e- gun à haute charge, faible émittance : 125pC</a:t>
            </a:r>
            <a:r>
              <a:rPr lang="fr-FR" sz="1300" dirty="0">
                <a:latin typeface="Aptos" panose="020B0004020202020204" pitchFamily="34" charset="0"/>
                <a:sym typeface="Wingdings" panose="05000000000000000000" pitchFamily="2" charset="2"/>
              </a:rPr>
              <a:t> 500pC à 40 MHz, CW </a:t>
            </a:r>
          </a:p>
          <a:p>
            <a:pPr lvl="1"/>
            <a:r>
              <a:rPr lang="fr-FR" sz="1300" dirty="0">
                <a:latin typeface="Aptos" panose="020B0004020202020204" pitchFamily="34" charset="0"/>
                <a:sym typeface="Wingdings" panose="05000000000000000000" pitchFamily="2" charset="2"/>
              </a:rPr>
              <a:t>Arc d’accélération décélération commun, gestion du ‘</a:t>
            </a:r>
            <a:r>
              <a:rPr lang="fr-FR" sz="1300" dirty="0" err="1">
                <a:latin typeface="Aptos" panose="020B0004020202020204" pitchFamily="34" charset="0"/>
                <a:sym typeface="Wingdings" panose="05000000000000000000" pitchFamily="2" charset="2"/>
              </a:rPr>
              <a:t>beam</a:t>
            </a:r>
            <a:r>
              <a:rPr lang="fr-FR" sz="1300" dirty="0"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sz="1300" dirty="0" err="1">
                <a:latin typeface="Aptos" panose="020B0004020202020204" pitchFamily="34" charset="0"/>
                <a:sym typeface="Wingdings" panose="05000000000000000000" pitchFamily="2" charset="2"/>
              </a:rPr>
              <a:t>path</a:t>
            </a:r>
            <a:r>
              <a:rPr lang="fr-FR" sz="1300" dirty="0">
                <a:latin typeface="Aptos" panose="020B0004020202020204" pitchFamily="34" charset="0"/>
                <a:sym typeface="Wingdings" panose="05000000000000000000" pitchFamily="2" charset="2"/>
              </a:rPr>
              <a:t>’ pour le synchronisme</a:t>
            </a:r>
          </a:p>
          <a:p>
            <a:pPr lvl="1"/>
            <a:r>
              <a:rPr lang="fr-FR" sz="1300" dirty="0">
                <a:latin typeface="Aptos" panose="020B0004020202020204" pitchFamily="34" charset="0"/>
                <a:sym typeface="Wingdings" panose="05000000000000000000" pitchFamily="2" charset="2"/>
              </a:rPr>
              <a:t>Instabilités faisceau : BBU, (SCR), Impédance (zone de recombinaison) </a:t>
            </a:r>
          </a:p>
          <a:p>
            <a:pPr lvl="1"/>
            <a:r>
              <a:rPr lang="fr-FR" sz="1300" dirty="0">
                <a:latin typeface="Aptos" panose="020B0004020202020204" pitchFamily="34" charset="0"/>
                <a:sym typeface="Wingdings" panose="05000000000000000000" pitchFamily="2" charset="2"/>
              </a:rPr>
              <a:t>Cavités SRF haute performance :  Q</a:t>
            </a:r>
            <a:r>
              <a:rPr lang="fr-FR" sz="1300" baseline="-25000" dirty="0">
                <a:latin typeface="Aptos" panose="020B0004020202020204" pitchFamily="34" charset="0"/>
                <a:sym typeface="Wingdings" panose="05000000000000000000" pitchFamily="2" charset="2"/>
              </a:rPr>
              <a:t>0 </a:t>
            </a:r>
            <a:r>
              <a:rPr lang="fr-FR" sz="1300" dirty="0">
                <a:latin typeface="Aptos" panose="020B0004020202020204" pitchFamily="34" charset="0"/>
                <a:sym typeface="Wingdings" panose="05000000000000000000" pitchFamily="2" charset="2"/>
              </a:rPr>
              <a:t>~3.10</a:t>
            </a:r>
            <a:r>
              <a:rPr lang="fr-FR" sz="1300" baseline="30000" dirty="0">
                <a:latin typeface="Aptos" panose="020B0004020202020204" pitchFamily="34" charset="0"/>
                <a:sym typeface="Wingdings" panose="05000000000000000000" pitchFamily="2" charset="2"/>
              </a:rPr>
              <a:t>10  , </a:t>
            </a:r>
            <a:r>
              <a:rPr lang="fr-FR" sz="1300" dirty="0">
                <a:latin typeface="Aptos" panose="020B0004020202020204" pitchFamily="34" charset="0"/>
                <a:sym typeface="Wingdings" panose="05000000000000000000" pitchFamily="2" charset="2"/>
              </a:rPr>
              <a:t>limiter les effets parasites :  </a:t>
            </a:r>
            <a:r>
              <a:rPr lang="fr-FR" sz="1300" dirty="0" err="1">
                <a:latin typeface="Aptos" panose="020B0004020202020204" pitchFamily="34" charset="0"/>
                <a:sym typeface="Wingdings" panose="05000000000000000000" pitchFamily="2" charset="2"/>
              </a:rPr>
              <a:t>multipacting</a:t>
            </a:r>
            <a:r>
              <a:rPr lang="fr-FR" sz="1300" dirty="0">
                <a:latin typeface="Aptos" panose="020B0004020202020204" pitchFamily="34" charset="0"/>
                <a:sym typeface="Wingdings" panose="05000000000000000000" pitchFamily="2" charset="2"/>
              </a:rPr>
              <a:t> et émission de champs  + amortissement des HOM</a:t>
            </a:r>
          </a:p>
          <a:p>
            <a:pPr lvl="1"/>
            <a:r>
              <a:rPr lang="fr-FR" sz="1300" dirty="0">
                <a:latin typeface="Aptos" panose="020B0004020202020204" pitchFamily="34" charset="0"/>
                <a:sym typeface="Wingdings" panose="05000000000000000000" pitchFamily="2" charset="2"/>
              </a:rPr>
              <a:t>Control RF (bande-passante ~100 Hz),  Gestion des transitoires RF (source RF limitée en puissance)</a:t>
            </a:r>
          </a:p>
          <a:p>
            <a:pPr lvl="1"/>
            <a:r>
              <a:rPr lang="fr-FR" sz="1300" dirty="0">
                <a:latin typeface="Aptos" panose="020B0004020202020204" pitchFamily="34" charset="0"/>
                <a:sym typeface="Wingdings" panose="05000000000000000000" pitchFamily="2" charset="2"/>
              </a:rPr>
              <a:t>Diagnostics non invasifs et méthode pour mesurer le chemin faisceau (nécessaire pour la synchro </a:t>
            </a:r>
            <a:r>
              <a:rPr lang="fr-FR" sz="1300" dirty="0" err="1">
                <a:latin typeface="Aptos" panose="020B0004020202020204" pitchFamily="34" charset="0"/>
                <a:sym typeface="Wingdings" panose="05000000000000000000" pitchFamily="2" charset="2"/>
              </a:rPr>
              <a:t>accel</a:t>
            </a:r>
            <a:r>
              <a:rPr lang="fr-FR" sz="1300" dirty="0">
                <a:latin typeface="Aptos" panose="020B0004020202020204" pitchFamily="34" charset="0"/>
                <a:sym typeface="Wingdings" panose="05000000000000000000" pitchFamily="2" charset="2"/>
              </a:rPr>
              <a:t>/</a:t>
            </a:r>
            <a:r>
              <a:rPr lang="fr-FR" sz="1300" dirty="0" err="1">
                <a:latin typeface="Aptos" panose="020B0004020202020204" pitchFamily="34" charset="0"/>
                <a:sym typeface="Wingdings" panose="05000000000000000000" pitchFamily="2" charset="2"/>
              </a:rPr>
              <a:t>deccel</a:t>
            </a:r>
            <a:r>
              <a:rPr lang="fr-FR" sz="1300" dirty="0">
                <a:latin typeface="Aptos" panose="020B0004020202020204" pitchFamily="34" charset="0"/>
                <a:sym typeface="Wingdings" panose="05000000000000000000" pitchFamily="2" charset="2"/>
              </a:rPr>
              <a:t>)</a:t>
            </a:r>
          </a:p>
          <a:p>
            <a:pPr lvl="2"/>
            <a:r>
              <a:rPr lang="fr-FR" sz="1300" dirty="0">
                <a:latin typeface="Aptos" panose="020B0004020202020204" pitchFamily="34" charset="0"/>
                <a:sym typeface="Wingdings" panose="05000000000000000000" pitchFamily="2" charset="2"/>
              </a:rPr>
              <a:t>Présentation : </a:t>
            </a:r>
            <a:r>
              <a:rPr lang="fr-FR" sz="1300" b="1" u="sng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M. Ben </a:t>
            </a:r>
            <a:r>
              <a:rPr lang="fr-FR" sz="1300" b="1" u="sng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Abdilah</a:t>
            </a:r>
            <a:r>
              <a:rPr lang="fr-FR" sz="1300" b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, Vue générale des diagnostics pour PERLE, Journées Accélérateurs Roscoff 2025</a:t>
            </a:r>
          </a:p>
          <a:p>
            <a:pPr lvl="1"/>
            <a:r>
              <a:rPr lang="fr-FR" sz="1300" dirty="0">
                <a:latin typeface="Aptos" panose="020B0004020202020204" pitchFamily="34" charset="0"/>
                <a:sym typeface="Wingdings" panose="05000000000000000000" pitchFamily="2" charset="2"/>
              </a:rPr>
              <a:t>Design des aimants avec champs haute qualité (minimiser les erreurs de déphasage faisceau) : </a:t>
            </a:r>
            <a:r>
              <a:rPr lang="fr-FR" sz="1300" b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Thèse, </a:t>
            </a:r>
            <a:r>
              <a:rPr lang="fr-FR" sz="1300" b="1" u="sng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R. </a:t>
            </a:r>
            <a:r>
              <a:rPr lang="fr-FR" sz="1300" b="1" u="sng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Abukeshek</a:t>
            </a:r>
            <a:r>
              <a:rPr lang="fr-FR" sz="1300" b="1" u="sng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sz="1300" b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(soutenance fin 2025)  </a:t>
            </a:r>
          </a:p>
          <a:p>
            <a:pPr lvl="1"/>
            <a:r>
              <a:rPr lang="fr-FR" sz="1300" dirty="0">
                <a:latin typeface="Aptos" panose="020B0004020202020204" pitchFamily="34" charset="0"/>
                <a:sym typeface="Wingdings" panose="05000000000000000000" pitchFamily="2" charset="2"/>
              </a:rPr>
              <a:t> … </a:t>
            </a:r>
          </a:p>
          <a:p>
            <a:pPr lvl="1"/>
            <a:endParaRPr lang="fr-FR" sz="1440" dirty="0"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lvl="1"/>
            <a:endParaRPr lang="fr-FR" sz="1600" dirty="0">
              <a:latin typeface="Aptos" panose="020B0004020202020204" pitchFamily="34" charset="0"/>
            </a:endParaRPr>
          </a:p>
        </p:txBody>
      </p:sp>
      <p:pic>
        <p:nvPicPr>
          <p:cNvPr id="11" name="Image 10" descr="Une image contenant jouet, Modèle réduit, Jeu de construction&#10;&#10;Le contenu généré par l’IA peut être incorrect.">
            <a:extLst>
              <a:ext uri="{FF2B5EF4-FFF2-40B4-BE49-F238E27FC236}">
                <a16:creationId xmlns:a16="http://schemas.microsoft.com/office/drawing/2014/main" id="{07BF22FC-6971-7859-5C23-9D95C9F54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18" y="4124339"/>
            <a:ext cx="4824741" cy="2420817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5E74868-694C-E858-DBD5-63B923B6B892}"/>
              </a:ext>
            </a:extLst>
          </p:cNvPr>
          <p:cNvSpPr txBox="1"/>
          <p:nvPr/>
        </p:nvSpPr>
        <p:spPr>
          <a:xfrm>
            <a:off x="5138387" y="5738476"/>
            <a:ext cx="248280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2D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DESTIN</a:t>
            </a:r>
          </a:p>
          <a:p>
            <a:pPr algn="ctr"/>
            <a:r>
              <a:rPr lang="fr-FR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e- </a:t>
            </a:r>
            <a:r>
              <a:rPr lang="fr-FR" sz="1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scattering</a:t>
            </a:r>
            <a:r>
              <a:rPr lang="fr-FR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/ </a:t>
            </a:r>
            <a:r>
              <a:rPr lang="fr-FR" sz="1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nuclear</a:t>
            </a:r>
            <a:r>
              <a:rPr lang="fr-FR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Probe</a:t>
            </a:r>
          </a:p>
          <a:p>
            <a:pPr algn="ctr"/>
            <a:r>
              <a:rPr lang="fr-FR" sz="1200" i="1" dirty="0" err="1"/>
              <a:t>Spectrometer</a:t>
            </a:r>
            <a:r>
              <a:rPr lang="fr-FR" sz="1200" i="1" dirty="0"/>
              <a:t> and Ion trap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430C00-6970-523F-6751-E4B2264E2E6B}"/>
              </a:ext>
            </a:extLst>
          </p:cNvPr>
          <p:cNvSpPr txBox="1"/>
          <p:nvPr/>
        </p:nvSpPr>
        <p:spPr>
          <a:xfrm>
            <a:off x="8491855" y="4790221"/>
            <a:ext cx="299904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2D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Inverse </a:t>
            </a:r>
            <a:r>
              <a:rPr lang="fr-FR" sz="1400" b="1" dirty="0" err="1">
                <a:solidFill>
                  <a:srgbClr val="2D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compton</a:t>
            </a:r>
            <a:r>
              <a:rPr lang="fr-FR" sz="1400" b="1" dirty="0">
                <a:solidFill>
                  <a:srgbClr val="2D47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source</a:t>
            </a:r>
          </a:p>
          <a:p>
            <a:pPr algn="ctr"/>
            <a:r>
              <a:rPr lang="fr-FR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Fabry-</a:t>
            </a:r>
            <a:r>
              <a:rPr lang="fr-FR" sz="1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Perot</a:t>
            </a:r>
            <a:r>
              <a:rPr lang="fr-FR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sz="1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cavity</a:t>
            </a:r>
            <a:r>
              <a:rPr lang="fr-FR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sz="1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experiement</a:t>
            </a:r>
            <a:r>
              <a:rPr lang="fr-FR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sym typeface="Wingdings" panose="05000000000000000000" pitchFamily="2" charset="2"/>
              </a:rPr>
              <a:t> @ 89 MeV </a:t>
            </a:r>
          </a:p>
          <a:p>
            <a:pPr algn="ctr"/>
            <a:r>
              <a:rPr lang="fr-FR" sz="1200" i="1" dirty="0"/>
              <a:t>515 nm /200 kW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8A73A25-3BAB-46F6-40EA-B2FC40183F46}"/>
              </a:ext>
            </a:extLst>
          </p:cNvPr>
          <p:cNvSpPr txBox="1"/>
          <p:nvPr/>
        </p:nvSpPr>
        <p:spPr>
          <a:xfrm>
            <a:off x="8075662" y="4177014"/>
            <a:ext cx="4057486" cy="707886"/>
          </a:xfrm>
          <a:prstGeom prst="rect">
            <a:avLst/>
          </a:prstGeom>
          <a:noFill/>
          <a:ln w="3175">
            <a:solidFill>
              <a:srgbClr val="013460"/>
            </a:solidFill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4057486"/>
                      <a:gd name="connsiteY0" fmla="*/ 0 h 707886"/>
                      <a:gd name="connsiteX1" fmla="*/ 457916 w 4057486"/>
                      <a:gd name="connsiteY1" fmla="*/ 0 h 707886"/>
                      <a:gd name="connsiteX2" fmla="*/ 956407 w 4057486"/>
                      <a:gd name="connsiteY2" fmla="*/ 0 h 707886"/>
                      <a:gd name="connsiteX3" fmla="*/ 1617198 w 4057486"/>
                      <a:gd name="connsiteY3" fmla="*/ 0 h 707886"/>
                      <a:gd name="connsiteX4" fmla="*/ 2196839 w 4057486"/>
                      <a:gd name="connsiteY4" fmla="*/ 0 h 707886"/>
                      <a:gd name="connsiteX5" fmla="*/ 2776480 w 4057486"/>
                      <a:gd name="connsiteY5" fmla="*/ 0 h 707886"/>
                      <a:gd name="connsiteX6" fmla="*/ 3274971 w 4057486"/>
                      <a:gd name="connsiteY6" fmla="*/ 0 h 707886"/>
                      <a:gd name="connsiteX7" fmla="*/ 4057486 w 4057486"/>
                      <a:gd name="connsiteY7" fmla="*/ 0 h 707886"/>
                      <a:gd name="connsiteX8" fmla="*/ 4057486 w 4057486"/>
                      <a:gd name="connsiteY8" fmla="*/ 339785 h 707886"/>
                      <a:gd name="connsiteX9" fmla="*/ 4057486 w 4057486"/>
                      <a:gd name="connsiteY9" fmla="*/ 707886 h 707886"/>
                      <a:gd name="connsiteX10" fmla="*/ 3477845 w 4057486"/>
                      <a:gd name="connsiteY10" fmla="*/ 707886 h 707886"/>
                      <a:gd name="connsiteX11" fmla="*/ 2898204 w 4057486"/>
                      <a:gd name="connsiteY11" fmla="*/ 707886 h 707886"/>
                      <a:gd name="connsiteX12" fmla="*/ 2399713 w 4057486"/>
                      <a:gd name="connsiteY12" fmla="*/ 707886 h 707886"/>
                      <a:gd name="connsiteX13" fmla="*/ 1738923 w 4057486"/>
                      <a:gd name="connsiteY13" fmla="*/ 707886 h 707886"/>
                      <a:gd name="connsiteX14" fmla="*/ 1199857 w 4057486"/>
                      <a:gd name="connsiteY14" fmla="*/ 707886 h 707886"/>
                      <a:gd name="connsiteX15" fmla="*/ 660791 w 4057486"/>
                      <a:gd name="connsiteY15" fmla="*/ 707886 h 707886"/>
                      <a:gd name="connsiteX16" fmla="*/ 0 w 4057486"/>
                      <a:gd name="connsiteY16" fmla="*/ 707886 h 707886"/>
                      <a:gd name="connsiteX17" fmla="*/ 0 w 4057486"/>
                      <a:gd name="connsiteY17" fmla="*/ 353943 h 707886"/>
                      <a:gd name="connsiteX18" fmla="*/ 0 w 4057486"/>
                      <a:gd name="connsiteY18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057486" h="707886" extrusionOk="0">
                        <a:moveTo>
                          <a:pt x="0" y="0"/>
                        </a:moveTo>
                        <a:cubicBezTo>
                          <a:pt x="156638" y="-44330"/>
                          <a:pt x="323511" y="52927"/>
                          <a:pt x="457916" y="0"/>
                        </a:cubicBezTo>
                        <a:cubicBezTo>
                          <a:pt x="592321" y="-52927"/>
                          <a:pt x="813537" y="24936"/>
                          <a:pt x="956407" y="0"/>
                        </a:cubicBezTo>
                        <a:cubicBezTo>
                          <a:pt x="1099277" y="-24936"/>
                          <a:pt x="1333461" y="32104"/>
                          <a:pt x="1617198" y="0"/>
                        </a:cubicBezTo>
                        <a:cubicBezTo>
                          <a:pt x="1900935" y="-32104"/>
                          <a:pt x="2002326" y="20648"/>
                          <a:pt x="2196839" y="0"/>
                        </a:cubicBezTo>
                        <a:cubicBezTo>
                          <a:pt x="2391352" y="-20648"/>
                          <a:pt x="2514130" y="16625"/>
                          <a:pt x="2776480" y="0"/>
                        </a:cubicBezTo>
                        <a:cubicBezTo>
                          <a:pt x="3038830" y="-16625"/>
                          <a:pt x="3149825" y="968"/>
                          <a:pt x="3274971" y="0"/>
                        </a:cubicBezTo>
                        <a:cubicBezTo>
                          <a:pt x="3400117" y="-968"/>
                          <a:pt x="3721881" y="60194"/>
                          <a:pt x="4057486" y="0"/>
                        </a:cubicBezTo>
                        <a:cubicBezTo>
                          <a:pt x="4097345" y="76966"/>
                          <a:pt x="4034579" y="242937"/>
                          <a:pt x="4057486" y="339785"/>
                        </a:cubicBezTo>
                        <a:cubicBezTo>
                          <a:pt x="4080393" y="436634"/>
                          <a:pt x="4026450" y="571018"/>
                          <a:pt x="4057486" y="707886"/>
                        </a:cubicBezTo>
                        <a:cubicBezTo>
                          <a:pt x="3776048" y="759506"/>
                          <a:pt x="3650157" y="672302"/>
                          <a:pt x="3477845" y="707886"/>
                        </a:cubicBezTo>
                        <a:cubicBezTo>
                          <a:pt x="3305533" y="743470"/>
                          <a:pt x="3017110" y="697816"/>
                          <a:pt x="2898204" y="707886"/>
                        </a:cubicBezTo>
                        <a:cubicBezTo>
                          <a:pt x="2779298" y="717956"/>
                          <a:pt x="2574867" y="662900"/>
                          <a:pt x="2399713" y="707886"/>
                        </a:cubicBezTo>
                        <a:cubicBezTo>
                          <a:pt x="2224559" y="752872"/>
                          <a:pt x="2046711" y="685783"/>
                          <a:pt x="1738923" y="707886"/>
                        </a:cubicBezTo>
                        <a:cubicBezTo>
                          <a:pt x="1431135" y="729989"/>
                          <a:pt x="1453048" y="681030"/>
                          <a:pt x="1199857" y="707886"/>
                        </a:cubicBezTo>
                        <a:cubicBezTo>
                          <a:pt x="946666" y="734742"/>
                          <a:pt x="879404" y="682333"/>
                          <a:pt x="660791" y="707886"/>
                        </a:cubicBezTo>
                        <a:cubicBezTo>
                          <a:pt x="442178" y="733439"/>
                          <a:pt x="159699" y="634180"/>
                          <a:pt x="0" y="707886"/>
                        </a:cubicBezTo>
                        <a:cubicBezTo>
                          <a:pt x="-219" y="607984"/>
                          <a:pt x="13657" y="483501"/>
                          <a:pt x="0" y="353943"/>
                        </a:cubicBezTo>
                        <a:cubicBezTo>
                          <a:pt x="-13657" y="224385"/>
                          <a:pt x="39392" y="7355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fr-FR" sz="1000" b="1" u="sng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A. </a:t>
            </a:r>
            <a:r>
              <a:rPr lang="fr-FR" sz="1000" b="1" u="sng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Renaux</a:t>
            </a:r>
            <a:r>
              <a:rPr lang="fr-FR" sz="1000" b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, 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Conception, développement et opération de cavités de Fabry-Pérot pour le stockage de plusieurs kW de puissance laser pour l'interaction avec des faisceaux de particules</a:t>
            </a:r>
            <a:r>
              <a:rPr lang="fr-FR" sz="1000" b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, </a:t>
            </a:r>
            <a:r>
              <a:rPr lang="fr-FR" sz="1000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Journées Accélérateurs Roscoff 2025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4160602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322E1F0-EB8B-7E4F-07C1-7070DCBBC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Organisation et collaboration internationale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5DC395-2213-8699-7362-157DDB142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2E2D48-58B2-6767-B2F6-54543BFF0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025991-2FAC-B635-CD42-397D27118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4</a:t>
            </a:fld>
            <a:endParaRPr lang="fr-FR"/>
          </a:p>
        </p:txBody>
      </p:sp>
      <p:sp>
        <p:nvSpPr>
          <p:cNvPr id="7" name="ZoneTexte 9">
            <a:extLst>
              <a:ext uri="{FF2B5EF4-FFF2-40B4-BE49-F238E27FC236}">
                <a16:creationId xmlns:a16="http://schemas.microsoft.com/office/drawing/2014/main" id="{B42861A5-2589-B5C0-74E2-ABE18BF22FE6}"/>
              </a:ext>
            </a:extLst>
          </p:cNvPr>
          <p:cNvSpPr txBox="1"/>
          <p:nvPr/>
        </p:nvSpPr>
        <p:spPr>
          <a:xfrm>
            <a:off x="779419" y="2364103"/>
            <a:ext cx="6539316" cy="25668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fr-FR" sz="1680" b="1" dirty="0">
                <a:solidFill>
                  <a:srgbClr val="0070C0"/>
                </a:solidFill>
                <a:latin typeface="Aptos" panose="020B0004020202020204" pitchFamily="34" charset="0"/>
              </a:rPr>
              <a:t>Project </a:t>
            </a:r>
            <a:r>
              <a:rPr lang="fr-FR" sz="1680" b="1" dirty="0" err="1">
                <a:solidFill>
                  <a:srgbClr val="0070C0"/>
                </a:solidFill>
                <a:latin typeface="Aptos" panose="020B0004020202020204" pitchFamily="34" charset="0"/>
              </a:rPr>
              <a:t>Directorate</a:t>
            </a:r>
            <a:r>
              <a:rPr lang="fr-FR" sz="1680" b="1" dirty="0">
                <a:solidFill>
                  <a:srgbClr val="0070C0"/>
                </a:solidFill>
                <a:latin typeface="Aptos" panose="020B0004020202020204" pitchFamily="34" charset="0"/>
              </a:rPr>
              <a:t> / Local French Management </a:t>
            </a:r>
            <a:r>
              <a:rPr lang="fr-FR" sz="1680" b="1" dirty="0" err="1">
                <a:solidFill>
                  <a:srgbClr val="0070C0"/>
                </a:solidFill>
                <a:latin typeface="Aptos" panose="020B0004020202020204" pitchFamily="34" charset="0"/>
              </a:rPr>
              <a:t>Board</a:t>
            </a:r>
            <a:r>
              <a:rPr lang="fr-FR" sz="1680" b="1" dirty="0">
                <a:solidFill>
                  <a:srgbClr val="0070C0"/>
                </a:solidFill>
                <a:latin typeface="Aptos" panose="020B0004020202020204" pitchFamily="34" charset="0"/>
              </a:rPr>
              <a:t> </a:t>
            </a:r>
          </a:p>
          <a:p>
            <a:endParaRPr lang="fr-FR" sz="1440" dirty="0">
              <a:latin typeface="Aptos" panose="020B0004020202020204" pitchFamily="34" charset="0"/>
            </a:endParaRPr>
          </a:p>
          <a:p>
            <a:r>
              <a:rPr lang="fr-FR" sz="1440" dirty="0">
                <a:latin typeface="Aptos" panose="020B0004020202020204" pitchFamily="34" charset="0"/>
              </a:rPr>
              <a:t>Achille Stocchi (</a:t>
            </a:r>
            <a:r>
              <a:rPr lang="fr-FR" sz="1440" dirty="0" err="1">
                <a:latin typeface="Aptos" panose="020B0004020202020204" pitchFamily="34" charset="0"/>
              </a:rPr>
              <a:t>Spokeperson</a:t>
            </a:r>
            <a:r>
              <a:rPr lang="fr-FR" sz="1440" dirty="0">
                <a:latin typeface="Aptos" panose="020B0004020202020204" pitchFamily="34" charset="0"/>
              </a:rPr>
              <a:t>)   </a:t>
            </a:r>
            <a:r>
              <a:rPr lang="fr-FR" sz="1440" b="1" dirty="0">
                <a:latin typeface="Aptos" panose="020B0004020202020204" pitchFamily="34" charset="0"/>
              </a:rPr>
              <a:t>SP, Scientific </a:t>
            </a:r>
            <a:r>
              <a:rPr lang="fr-FR" sz="1440" b="1" dirty="0" err="1">
                <a:latin typeface="Aptos" panose="020B0004020202020204" pitchFamily="34" charset="0"/>
              </a:rPr>
              <a:t>Coordinator</a:t>
            </a:r>
            <a:endParaRPr lang="fr-FR" sz="1440" b="1" dirty="0">
              <a:latin typeface="Aptos" panose="020B0004020202020204" pitchFamily="34" charset="0"/>
            </a:endParaRPr>
          </a:p>
          <a:p>
            <a:r>
              <a:rPr lang="fr-FR" sz="1440" dirty="0">
                <a:latin typeface="Aptos" panose="020B0004020202020204" pitchFamily="34" charset="0"/>
              </a:rPr>
              <a:t>Walid Kaabi (</a:t>
            </a:r>
            <a:r>
              <a:rPr lang="fr-FR" sz="1440" dirty="0" err="1">
                <a:latin typeface="Aptos" panose="020B0004020202020204" pitchFamily="34" charset="0"/>
              </a:rPr>
              <a:t>Technical</a:t>
            </a:r>
            <a:r>
              <a:rPr lang="fr-FR" sz="1440" dirty="0">
                <a:latin typeface="Aptos" panose="020B0004020202020204" pitchFamily="34" charset="0"/>
              </a:rPr>
              <a:t> Project Leader)  </a:t>
            </a:r>
            <a:r>
              <a:rPr lang="fr-FR" sz="1440" b="1" dirty="0">
                <a:latin typeface="Aptos" panose="020B0004020202020204" pitchFamily="34" charset="0"/>
              </a:rPr>
              <a:t>TPL</a:t>
            </a:r>
          </a:p>
          <a:p>
            <a:pPr>
              <a:defRPr/>
            </a:pPr>
            <a:r>
              <a:rPr lang="fr-FR" sz="1440" dirty="0">
                <a:latin typeface="Aptos" panose="020B0004020202020204" pitchFamily="34" charset="0"/>
              </a:rPr>
              <a:t>Denis  </a:t>
            </a:r>
            <a:r>
              <a:rPr lang="fr-FR" sz="1440" dirty="0" err="1">
                <a:latin typeface="Aptos" panose="020B0004020202020204" pitchFamily="34" charset="0"/>
              </a:rPr>
              <a:t>Reynet</a:t>
            </a:r>
            <a:r>
              <a:rPr lang="fr-FR" sz="1440" dirty="0">
                <a:latin typeface="Aptos" panose="020B0004020202020204" pitchFamily="34" charset="0"/>
              </a:rPr>
              <a:t> (S</a:t>
            </a:r>
            <a:r>
              <a:rPr lang="fr-FR" sz="1440" dirty="0" err="1">
                <a:latin typeface="Aptos" panose="020B0004020202020204" pitchFamily="34" charset="0"/>
              </a:rPr>
              <a:t>ystems</a:t>
            </a:r>
            <a:r>
              <a:rPr lang="fr-FR" sz="1440" dirty="0">
                <a:latin typeface="Aptos" panose="020B0004020202020204" pitchFamily="34" charset="0"/>
              </a:rPr>
              <a:t> </a:t>
            </a:r>
            <a:r>
              <a:rPr lang="fr-FR" sz="1440" dirty="0" err="1">
                <a:latin typeface="Aptos" panose="020B0004020202020204" pitchFamily="34" charset="0"/>
              </a:rPr>
              <a:t>Engineer</a:t>
            </a:r>
            <a:r>
              <a:rPr lang="fr-FR" sz="1440" dirty="0">
                <a:latin typeface="Aptos" panose="020B0004020202020204" pitchFamily="34" charset="0"/>
              </a:rPr>
              <a:t>) </a:t>
            </a:r>
            <a:r>
              <a:rPr lang="fr-FR" sz="1440" b="1" dirty="0">
                <a:latin typeface="Aptos" panose="020B0004020202020204" pitchFamily="34" charset="0"/>
              </a:rPr>
              <a:t>Associate to TPL </a:t>
            </a:r>
            <a:r>
              <a:rPr lang="fr-FR" sz="1440" dirty="0">
                <a:latin typeface="Aptos" panose="020B0004020202020204" pitchFamily="34" charset="0"/>
              </a:rPr>
              <a:t>in charge of the installation</a:t>
            </a:r>
          </a:p>
          <a:p>
            <a:pPr>
              <a:defRPr/>
            </a:pPr>
            <a:r>
              <a:rPr lang="fr-FR" sz="1440" dirty="0">
                <a:latin typeface="Aptos" panose="020B0004020202020204" pitchFamily="34" charset="0"/>
              </a:rPr>
              <a:t>Guillaume </a:t>
            </a:r>
            <a:r>
              <a:rPr lang="fr-FR" sz="1440" dirty="0" err="1">
                <a:latin typeface="Aptos" panose="020B0004020202020204" pitchFamily="34" charset="0"/>
              </a:rPr>
              <a:t>Olry</a:t>
            </a:r>
            <a:r>
              <a:rPr lang="fr-FR" sz="1440" dirty="0">
                <a:latin typeface="Aptos" panose="020B0004020202020204" pitchFamily="34" charset="0"/>
              </a:rPr>
              <a:t> </a:t>
            </a:r>
            <a:r>
              <a:rPr lang="fr-FR" sz="1440" b="1" dirty="0">
                <a:latin typeface="Aptos" panose="020B0004020202020204" pitchFamily="34" charset="0"/>
              </a:rPr>
              <a:t>Associate to TPL </a:t>
            </a:r>
            <a:r>
              <a:rPr lang="fr-FR" sz="1440" dirty="0">
                <a:latin typeface="Aptos" panose="020B0004020202020204" pitchFamily="34" charset="0"/>
              </a:rPr>
              <a:t> in charge of RH, budget </a:t>
            </a:r>
            <a:endParaRPr lang="fr-FR" sz="1440" b="1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>
              <a:defRPr/>
            </a:pPr>
            <a:r>
              <a:rPr lang="fr-FR" sz="1440" dirty="0">
                <a:latin typeface="Aptos" panose="020B0004020202020204" pitchFamily="34" charset="0"/>
              </a:rPr>
              <a:t>Sophie Chance (Project Manager/PBS, WBS, planning) </a:t>
            </a:r>
            <a:r>
              <a:rPr lang="fr-FR" sz="1440" b="1" dirty="0">
                <a:latin typeface="Aptos" panose="020B0004020202020204" pitchFamily="34" charset="0"/>
              </a:rPr>
              <a:t>PM</a:t>
            </a:r>
          </a:p>
          <a:p>
            <a:pPr>
              <a:defRPr/>
            </a:pPr>
            <a:r>
              <a:rPr lang="fr-FR" sz="1440" dirty="0">
                <a:latin typeface="Aptos" panose="020B0004020202020204" pitchFamily="34" charset="0"/>
              </a:rPr>
              <a:t>Virginie </a:t>
            </a:r>
            <a:r>
              <a:rPr lang="fr-FR" sz="1440" dirty="0" err="1">
                <a:latin typeface="Aptos" panose="020B0004020202020204" pitchFamily="34" charset="0"/>
              </a:rPr>
              <a:t>Quipourt</a:t>
            </a:r>
            <a:r>
              <a:rPr lang="fr-FR" sz="1440" dirty="0">
                <a:latin typeface="Aptos" panose="020B0004020202020204" pitchFamily="34" charset="0"/>
              </a:rPr>
              <a:t> (Financial Manager)  </a:t>
            </a:r>
            <a:r>
              <a:rPr lang="fr-FR" sz="1440" b="1" dirty="0">
                <a:latin typeface="Aptos" panose="020B0004020202020204" pitchFamily="34" charset="0"/>
              </a:rPr>
              <a:t>FM</a:t>
            </a:r>
          </a:p>
          <a:p>
            <a:pPr>
              <a:defRPr/>
            </a:pPr>
            <a:r>
              <a:rPr lang="fr-FR" sz="1440" dirty="0">
                <a:latin typeface="Aptos" panose="020B0004020202020204" pitchFamily="34" charset="0"/>
              </a:rPr>
              <a:t>Aurore </a:t>
            </a:r>
            <a:r>
              <a:rPr lang="fr-FR" sz="1440" dirty="0" err="1">
                <a:latin typeface="Aptos" panose="020B0004020202020204" pitchFamily="34" charset="0"/>
              </a:rPr>
              <a:t>Lermitage</a:t>
            </a:r>
            <a:r>
              <a:rPr lang="fr-FR" sz="1440" dirty="0">
                <a:latin typeface="Aptos" panose="020B0004020202020204" pitchFamily="34" charset="0"/>
              </a:rPr>
              <a:t> (</a:t>
            </a:r>
            <a:r>
              <a:rPr lang="fr-FR" sz="1440" dirty="0" err="1">
                <a:latin typeface="Aptos" panose="020B0004020202020204" pitchFamily="34" charset="0"/>
              </a:rPr>
              <a:t>Quality</a:t>
            </a:r>
            <a:r>
              <a:rPr lang="fr-FR" sz="1440" dirty="0">
                <a:latin typeface="Aptos" panose="020B0004020202020204" pitchFamily="34" charset="0"/>
              </a:rPr>
              <a:t> Manager)  </a:t>
            </a:r>
            <a:r>
              <a:rPr lang="fr-FR" sz="1440" b="1" dirty="0">
                <a:latin typeface="Aptos" panose="020B0004020202020204" pitchFamily="34" charset="0"/>
              </a:rPr>
              <a:t>QM</a:t>
            </a:r>
          </a:p>
          <a:p>
            <a:pPr>
              <a:defRPr/>
            </a:pPr>
            <a:r>
              <a:rPr lang="fr-FR" sz="1440" dirty="0">
                <a:latin typeface="Aptos" panose="020B0004020202020204" pitchFamily="34" charset="0"/>
              </a:rPr>
              <a:t>Maud </a:t>
            </a:r>
            <a:r>
              <a:rPr lang="fr-FR" sz="1440" dirty="0" err="1">
                <a:latin typeface="Aptos" panose="020B0004020202020204" pitchFamily="34" charset="0"/>
              </a:rPr>
              <a:t>Baylac</a:t>
            </a:r>
            <a:r>
              <a:rPr lang="fr-FR" sz="1440" dirty="0">
                <a:latin typeface="Aptos" panose="020B0004020202020204" pitchFamily="34" charset="0"/>
              </a:rPr>
              <a:t> (E</a:t>
            </a:r>
            <a:r>
              <a:rPr lang="fr-FR" sz="1440" dirty="0" err="1">
                <a:latin typeface="Aptos" panose="020B0004020202020204" pitchFamily="34" charset="0"/>
              </a:rPr>
              <a:t>xternal</a:t>
            </a:r>
            <a:r>
              <a:rPr lang="fr-FR" sz="1440" dirty="0">
                <a:latin typeface="Aptos" panose="020B0004020202020204" pitchFamily="34" charset="0"/>
              </a:rPr>
              <a:t> Relations / In-K</a:t>
            </a:r>
            <a:r>
              <a:rPr lang="fr-FR" sz="1440" dirty="0" err="1">
                <a:latin typeface="Aptos" panose="020B0004020202020204" pitchFamily="34" charset="0"/>
              </a:rPr>
              <a:t>ind</a:t>
            </a:r>
            <a:r>
              <a:rPr lang="fr-FR" sz="1440" dirty="0">
                <a:latin typeface="Aptos" panose="020B0004020202020204" pitchFamily="34" charset="0"/>
              </a:rPr>
              <a:t> Management) </a:t>
            </a:r>
          </a:p>
          <a:p>
            <a:pPr>
              <a:defRPr/>
            </a:pPr>
            <a:r>
              <a:rPr lang="fr-FR" sz="1440" dirty="0">
                <a:latin typeface="Aptos" panose="020B0004020202020204" pitchFamily="34" charset="0"/>
              </a:rPr>
              <a:t>Frédéric </a:t>
            </a:r>
            <a:r>
              <a:rPr lang="fr-FR" sz="1440" dirty="0" err="1">
                <a:latin typeface="Aptos" panose="020B0004020202020204" pitchFamily="34" charset="0"/>
              </a:rPr>
              <a:t>Bouly</a:t>
            </a:r>
            <a:r>
              <a:rPr lang="fr-FR" sz="1440" dirty="0">
                <a:latin typeface="Aptos" panose="020B0004020202020204" pitchFamily="34" charset="0"/>
              </a:rPr>
              <a:t> Associate to SP </a:t>
            </a:r>
            <a:r>
              <a:rPr lang="fr-FR" sz="1440" dirty="0">
                <a:latin typeface="Aptos" panose="020B0004020202020204" pitchFamily="34" charset="0"/>
                <a:sym typeface="Wingdings" panose="05000000000000000000" pitchFamily="2" charset="2"/>
              </a:rPr>
              <a:t> </a:t>
            </a:r>
            <a:r>
              <a:rPr lang="fr-FR" sz="1440" dirty="0" err="1">
                <a:latin typeface="Aptos" panose="020B0004020202020204" pitchFamily="34" charset="0"/>
              </a:rPr>
              <a:t>Experimental</a:t>
            </a:r>
            <a:r>
              <a:rPr lang="fr-FR" sz="1440" dirty="0">
                <a:latin typeface="Aptos" panose="020B0004020202020204" pitchFamily="34" charset="0"/>
              </a:rPr>
              <a:t> Programs   </a:t>
            </a:r>
            <a:r>
              <a:rPr lang="fr-FR" sz="1440" b="1" dirty="0">
                <a:latin typeface="Aptos" panose="020B0004020202020204" pitchFamily="34" charset="0"/>
              </a:rPr>
              <a:t>Associate to EP</a:t>
            </a:r>
            <a:endParaRPr lang="en-GB" sz="1440" dirty="0">
              <a:latin typeface="Aptos" panose="020B00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E5267D-7318-8031-6969-B8F287462568}"/>
              </a:ext>
            </a:extLst>
          </p:cNvPr>
          <p:cNvSpPr/>
          <p:nvPr/>
        </p:nvSpPr>
        <p:spPr>
          <a:xfrm>
            <a:off x="7327040" y="846013"/>
            <a:ext cx="3948557" cy="47529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80" b="1" dirty="0">
                <a:solidFill>
                  <a:srgbClr val="CC0066"/>
                </a:solidFill>
                <a:latin typeface="Aptos" panose="020B0004020202020204" pitchFamily="34" charset="0"/>
              </a:rPr>
              <a:t>International Collaboration </a:t>
            </a:r>
            <a:r>
              <a:rPr lang="fr-FR" sz="1680" b="1" dirty="0" err="1">
                <a:solidFill>
                  <a:srgbClr val="CC0066"/>
                </a:solidFill>
                <a:latin typeface="Aptos" panose="020B0004020202020204" pitchFamily="34" charset="0"/>
              </a:rPr>
              <a:t>Board</a:t>
            </a:r>
            <a:r>
              <a:rPr lang="fr-FR" sz="1680" b="1" dirty="0">
                <a:solidFill>
                  <a:srgbClr val="CC0066"/>
                </a:solidFill>
                <a:latin typeface="Aptos" panose="020B0004020202020204" pitchFamily="34" charset="0"/>
              </a:rPr>
              <a:t> (ICB)</a:t>
            </a:r>
          </a:p>
          <a:p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Oliver </a:t>
            </a:r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Bruning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 (</a:t>
            </a:r>
            <a:r>
              <a:rPr lang="fr-FR" sz="1440" b="1" dirty="0">
                <a:solidFill>
                  <a:schemeClr val="tx1"/>
                </a:solidFill>
                <a:latin typeface="Aptos" panose="020B0004020202020204" pitchFamily="34" charset="0"/>
              </a:rPr>
              <a:t>CERN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)  (Chair)</a:t>
            </a:r>
            <a:endParaRPr lang="fr-FR" sz="1440" strike="sngStrike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Rongli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 Geng (</a:t>
            </a:r>
            <a:r>
              <a:rPr lang="fr-FR" sz="1440" b="1" dirty="0" err="1">
                <a:solidFill>
                  <a:schemeClr val="tx1"/>
                </a:solidFill>
                <a:latin typeface="Aptos" panose="020B0004020202020204" pitchFamily="34" charset="0"/>
              </a:rPr>
              <a:t>Jlab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)</a:t>
            </a:r>
          </a:p>
          <a:p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Carsten Welsh </a:t>
            </a:r>
            <a:r>
              <a:rPr lang="fr-FR" sz="1440" b="1" dirty="0">
                <a:solidFill>
                  <a:schemeClr val="tx1"/>
                </a:solidFill>
                <a:latin typeface="Aptos" panose="020B0004020202020204" pitchFamily="34" charset="0"/>
              </a:rPr>
              <a:t>(Liverpool </a:t>
            </a:r>
            <a:r>
              <a:rPr lang="fr-FR" sz="1440" b="1" dirty="0" err="1">
                <a:solidFill>
                  <a:schemeClr val="tx1"/>
                </a:solidFill>
                <a:latin typeface="Aptos" panose="020B0004020202020204" pitchFamily="34" charset="0"/>
              </a:rPr>
              <a:t>University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)</a:t>
            </a:r>
          </a:p>
          <a:p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Stewart </a:t>
            </a:r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Boogert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 (</a:t>
            </a:r>
            <a:r>
              <a:rPr lang="fr-FR" sz="1440" b="1" dirty="0">
                <a:solidFill>
                  <a:schemeClr val="tx1"/>
                </a:solidFill>
                <a:latin typeface="Aptos" panose="020B0004020202020204" pitchFamily="34" charset="0"/>
              </a:rPr>
              <a:t>Cockcroft Institute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)</a:t>
            </a:r>
          </a:p>
          <a:p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Deepa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Angal-Kalinin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 (</a:t>
            </a:r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Daresbury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-</a:t>
            </a:r>
            <a:r>
              <a:rPr lang="fr-FR" sz="1440" b="1" dirty="0">
                <a:solidFill>
                  <a:schemeClr val="tx1"/>
                </a:solidFill>
                <a:latin typeface="Aptos" panose="020B0004020202020204" pitchFamily="34" charset="0"/>
              </a:rPr>
              <a:t>STFC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)</a:t>
            </a:r>
          </a:p>
          <a:p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Georg </a:t>
            </a:r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Hoffstaetter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 (</a:t>
            </a:r>
            <a:r>
              <a:rPr lang="fr-FR" sz="1440" b="1" dirty="0">
                <a:solidFill>
                  <a:schemeClr val="tx1"/>
                </a:solidFill>
                <a:latin typeface="Aptos" panose="020B0004020202020204" pitchFamily="34" charset="0"/>
              </a:rPr>
              <a:t>Cornell </a:t>
            </a:r>
            <a:r>
              <a:rPr lang="fr-FR" sz="1440" b="1" dirty="0" err="1">
                <a:solidFill>
                  <a:schemeClr val="tx1"/>
                </a:solidFill>
                <a:latin typeface="Aptos" panose="020B0004020202020204" pitchFamily="34" charset="0"/>
              </a:rPr>
              <a:t>University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)</a:t>
            </a:r>
          </a:p>
          <a:p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Ibon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Bustinduy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 (</a:t>
            </a:r>
            <a:r>
              <a:rPr lang="fr-FR" sz="1440" b="1" dirty="0">
                <a:solidFill>
                  <a:schemeClr val="tx1"/>
                </a:solidFill>
                <a:latin typeface="Aptos" panose="020B0004020202020204" pitchFamily="34" charset="0"/>
              </a:rPr>
              <a:t>ESS-Bilbao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)</a:t>
            </a:r>
          </a:p>
          <a:p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Hadil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Abualrob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 (</a:t>
            </a:r>
            <a:r>
              <a:rPr lang="fr-FR" sz="1440" b="1" dirty="0">
                <a:solidFill>
                  <a:schemeClr val="tx1"/>
                </a:solidFill>
                <a:latin typeface="Aptos" panose="020B0004020202020204" pitchFamily="34" charset="0"/>
              </a:rPr>
              <a:t>An-</a:t>
            </a:r>
            <a:r>
              <a:rPr lang="fr-FR" sz="1440" b="1" dirty="0" err="1">
                <a:solidFill>
                  <a:schemeClr val="tx1"/>
                </a:solidFill>
                <a:latin typeface="Aptos" panose="020B0004020202020204" pitchFamily="34" charset="0"/>
              </a:rPr>
              <a:t>Najah</a:t>
            </a:r>
            <a:r>
              <a:rPr lang="fr-FR" sz="1440" b="1" dirty="0">
                <a:solidFill>
                  <a:schemeClr val="tx1"/>
                </a:solidFill>
                <a:latin typeface="Aptos" panose="020B0004020202020204" pitchFamily="34" charset="0"/>
              </a:rPr>
              <a:t> </a:t>
            </a:r>
            <a:r>
              <a:rPr lang="fr-FR" sz="1440" b="1" dirty="0" err="1">
                <a:solidFill>
                  <a:schemeClr val="tx1"/>
                </a:solidFill>
                <a:latin typeface="Aptos" panose="020B0004020202020204" pitchFamily="34" charset="0"/>
              </a:rPr>
              <a:t>University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)</a:t>
            </a:r>
          </a:p>
          <a:p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Maud </a:t>
            </a:r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Baylac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 (</a:t>
            </a:r>
            <a:r>
              <a:rPr lang="fr-FR" sz="1440" b="1" dirty="0">
                <a:solidFill>
                  <a:schemeClr val="tx1"/>
                </a:solidFill>
                <a:latin typeface="Aptos" panose="020B0004020202020204" pitchFamily="34" charset="0"/>
              </a:rPr>
              <a:t>LPSC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)</a:t>
            </a:r>
          </a:p>
          <a:p>
            <a:endParaRPr lang="fr-FR" sz="144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Ex-</a:t>
            </a:r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officio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 :</a:t>
            </a:r>
          </a:p>
          <a:p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Achille Stocchi (</a:t>
            </a:r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Spokeperson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) (IJCLab)</a:t>
            </a:r>
          </a:p>
          <a:p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Walid </a:t>
            </a:r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Kaabi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 (</a:t>
            </a:r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Technical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 Project Leader) (IJCLab)</a:t>
            </a:r>
          </a:p>
          <a:p>
            <a:endParaRPr lang="fr-FR" sz="144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Invité :</a:t>
            </a:r>
          </a:p>
          <a:p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Jorgen D’</a:t>
            </a:r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Hondt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 (</a:t>
            </a:r>
            <a:r>
              <a:rPr lang="fr-FR" sz="1440" b="1" dirty="0" err="1">
                <a:solidFill>
                  <a:schemeClr val="tx1"/>
                </a:solidFill>
                <a:latin typeface="Aptos" panose="020B0004020202020204" pitchFamily="34" charset="0"/>
              </a:rPr>
              <a:t>Nikhef</a:t>
            </a:r>
            <a:r>
              <a:rPr lang="fr-FR" sz="1440" dirty="0">
                <a:solidFill>
                  <a:schemeClr val="tx1"/>
                </a:solidFill>
                <a:latin typeface="Aptos" panose="020B0004020202020204" pitchFamily="34" charset="0"/>
              </a:rPr>
              <a:t>) for </a:t>
            </a:r>
            <a:r>
              <a:rPr lang="fr-FR" sz="1440" dirty="0" err="1">
                <a:solidFill>
                  <a:schemeClr val="tx1"/>
                </a:solidFill>
                <a:latin typeface="Aptos" panose="020B0004020202020204" pitchFamily="34" charset="0"/>
              </a:rPr>
              <a:t>iSAS</a:t>
            </a:r>
            <a:endParaRPr lang="fr-FR" sz="144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AB23F6-9CAA-4C8E-F7DD-FA9CB4D09294}"/>
              </a:ext>
            </a:extLst>
          </p:cNvPr>
          <p:cNvSpPr/>
          <p:nvPr/>
        </p:nvSpPr>
        <p:spPr>
          <a:xfrm>
            <a:off x="2104861" y="903301"/>
            <a:ext cx="3888432" cy="723988"/>
          </a:xfrm>
          <a:prstGeom prst="rect">
            <a:avLst/>
          </a:prstGeom>
          <a:solidFill>
            <a:srgbClr val="FFC000"/>
          </a:solidFill>
          <a:ln w="57150">
            <a:solidFill>
              <a:srgbClr val="F39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80" b="1" dirty="0">
                <a:solidFill>
                  <a:schemeClr val="tx1"/>
                </a:solidFill>
                <a:latin typeface="Aptos" panose="020B0004020202020204" pitchFamily="34" charset="0"/>
              </a:rPr>
              <a:t>IJCLab and IN2P3 Directions</a:t>
            </a:r>
          </a:p>
          <a:p>
            <a:pPr algn="ctr"/>
            <a:r>
              <a:rPr lang="fr-FR" sz="1680" b="1" dirty="0">
                <a:solidFill>
                  <a:schemeClr val="tx1"/>
                </a:solidFill>
                <a:latin typeface="Aptos" panose="020B0004020202020204" pitchFamily="34" charset="0"/>
              </a:rPr>
              <a:t>(COPIL, EAP, CODEC, CS, CSI…)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FB4AA0A-E4F3-0117-4692-AE053AEA2045}"/>
              </a:ext>
            </a:extLst>
          </p:cNvPr>
          <p:cNvCxnSpPr>
            <a:cxnSpLocks/>
          </p:cNvCxnSpPr>
          <p:nvPr/>
        </p:nvCxnSpPr>
        <p:spPr>
          <a:xfrm>
            <a:off x="4049077" y="1689771"/>
            <a:ext cx="0" cy="611851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57741A5-1FC8-75FE-4EC1-B338FC934535}"/>
              </a:ext>
            </a:extLst>
          </p:cNvPr>
          <p:cNvGrpSpPr/>
          <p:nvPr/>
        </p:nvGrpSpPr>
        <p:grpSpPr>
          <a:xfrm>
            <a:off x="1158975" y="5756811"/>
            <a:ext cx="9184571" cy="571501"/>
            <a:chOff x="417835" y="4181872"/>
            <a:chExt cx="10153128" cy="646331"/>
          </a:xfrm>
        </p:grpSpPr>
        <p:pic>
          <p:nvPicPr>
            <p:cNvPr id="12" name="image16.png">
              <a:extLst>
                <a:ext uri="{FF2B5EF4-FFF2-40B4-BE49-F238E27FC236}">
                  <a16:creationId xmlns:a16="http://schemas.microsoft.com/office/drawing/2014/main" id="{4959EBDB-4CC4-0FAA-83A0-BB18D3558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3684" y="4273662"/>
              <a:ext cx="1778647" cy="52751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image19.png">
              <a:extLst>
                <a:ext uri="{FF2B5EF4-FFF2-40B4-BE49-F238E27FC236}">
                  <a16:creationId xmlns:a16="http://schemas.microsoft.com/office/drawing/2014/main" id="{4F7CBA5B-855B-9508-543A-9B0140C68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4419" y="4273488"/>
              <a:ext cx="1727828" cy="5124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Picture 2" descr="Fichier:Logo CERN.jpg">
              <a:extLst>
                <a:ext uri="{FF2B5EF4-FFF2-40B4-BE49-F238E27FC236}">
                  <a16:creationId xmlns:a16="http://schemas.microsoft.com/office/drawing/2014/main" id="{2887B9F6-659D-122B-5E6A-154A054543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923" y="4217053"/>
              <a:ext cx="598131" cy="610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Résultat de recherche d'images pour &quot;Liverpool university logo&quot;">
              <a:extLst>
                <a:ext uri="{FF2B5EF4-FFF2-40B4-BE49-F238E27FC236}">
                  <a16:creationId xmlns:a16="http://schemas.microsoft.com/office/drawing/2014/main" id="{C3685E96-9D2B-2F13-087A-BD9A8C7E3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536" y="4253880"/>
              <a:ext cx="1344603" cy="56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Résultat de recherche d'images pour &quot;Budker institute novosibirsk logo&quot;">
              <a:extLst>
                <a:ext uri="{FF2B5EF4-FFF2-40B4-BE49-F238E27FC236}">
                  <a16:creationId xmlns:a16="http://schemas.microsoft.com/office/drawing/2014/main" id="{CF86E50F-A8E2-195E-BDD8-B81D8E7AC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1405" y="4259692"/>
              <a:ext cx="999558" cy="554339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437C514-AB3A-2CD6-E033-E64E0710D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4279" y="4252261"/>
              <a:ext cx="598132" cy="575942"/>
            </a:xfrm>
            <a:prstGeom prst="rect">
              <a:avLst/>
            </a:prstGeom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E4CB50FE-D6A2-F026-C01D-9E8F393A64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704" y="4216064"/>
              <a:ext cx="598131" cy="611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logo_web">
              <a:extLst>
                <a:ext uri="{FF2B5EF4-FFF2-40B4-BE49-F238E27FC236}">
                  <a16:creationId xmlns:a16="http://schemas.microsoft.com/office/drawing/2014/main" id="{12A983B3-69D5-0B0E-90C1-F44AFA20EA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4619" y="4294424"/>
              <a:ext cx="1218855" cy="512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02CA423-F82D-CCE2-86DB-D6150E206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835" y="4181872"/>
              <a:ext cx="646331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8717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192DE69-0DF3-6FF3-ABB8-F80E646BB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853" y="89126"/>
            <a:ext cx="9558072" cy="507869"/>
          </a:xfrm>
        </p:spPr>
        <p:txBody>
          <a:bodyPr>
            <a:noAutofit/>
          </a:bodyPr>
          <a:lstStyle/>
          <a:p>
            <a:r>
              <a:rPr lang="fr-FR" sz="3200" dirty="0"/>
              <a:t>Structure projet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2BF608-47A9-9352-20FA-5F279F0A6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3BE5B3-EDDD-3602-B255-BB28C78D5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8B72BD-1496-D921-A66D-40F3CFD35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5</a:t>
            </a:fld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9D238B2-4AC0-6EEF-70A2-D838621EBEEA}"/>
              </a:ext>
            </a:extLst>
          </p:cNvPr>
          <p:cNvGrpSpPr/>
          <p:nvPr/>
        </p:nvGrpSpPr>
        <p:grpSpPr>
          <a:xfrm>
            <a:off x="262118" y="859917"/>
            <a:ext cx="11620874" cy="5144440"/>
            <a:chOff x="285563" y="1008404"/>
            <a:chExt cx="11620874" cy="5144440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C033BF0-A54B-6FA4-5939-2FA47185E841}"/>
                </a:ext>
              </a:extLst>
            </p:cNvPr>
            <p:cNvSpPr/>
            <p:nvPr/>
          </p:nvSpPr>
          <p:spPr>
            <a:xfrm>
              <a:off x="5965249" y="2109353"/>
              <a:ext cx="91440" cy="32133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30755" y="0"/>
                  </a:moveTo>
                  <a:lnTo>
                    <a:pt x="130755" y="321334"/>
                  </a:lnTo>
                  <a:lnTo>
                    <a:pt x="45720" y="321334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57D68172-E870-759F-9C3A-7BBAA223A2A3}"/>
                </a:ext>
              </a:extLst>
            </p:cNvPr>
            <p:cNvSpPr/>
            <p:nvPr/>
          </p:nvSpPr>
          <p:spPr>
            <a:xfrm>
              <a:off x="11261735" y="3096739"/>
              <a:ext cx="107450" cy="61349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13490"/>
                  </a:lnTo>
                  <a:lnTo>
                    <a:pt x="107450" y="613490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71E12E4C-B78A-A016-E524-3BEEF316FAD2}"/>
                </a:ext>
              </a:extLst>
            </p:cNvPr>
            <p:cNvSpPr/>
            <p:nvPr/>
          </p:nvSpPr>
          <p:spPr>
            <a:xfrm>
              <a:off x="11261735" y="3096739"/>
              <a:ext cx="107450" cy="2330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33072"/>
                  </a:lnTo>
                  <a:lnTo>
                    <a:pt x="107450" y="233072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585CA4D-2F46-75C9-EBA5-18249D0ED323}"/>
                </a:ext>
              </a:extLst>
            </p:cNvPr>
            <p:cNvSpPr/>
            <p:nvPr/>
          </p:nvSpPr>
          <p:spPr>
            <a:xfrm>
              <a:off x="6096005" y="2109353"/>
              <a:ext cx="5452264" cy="61269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56440"/>
                  </a:lnTo>
                  <a:lnTo>
                    <a:pt x="5452264" y="556440"/>
                  </a:lnTo>
                  <a:lnTo>
                    <a:pt x="5452264" y="61269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5757410-26D7-E843-75FF-D5A19688B0D2}"/>
                </a:ext>
              </a:extLst>
            </p:cNvPr>
            <p:cNvSpPr/>
            <p:nvPr/>
          </p:nvSpPr>
          <p:spPr>
            <a:xfrm>
              <a:off x="10650411" y="3096739"/>
              <a:ext cx="91440" cy="11251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69004" y="0"/>
                  </a:moveTo>
                  <a:lnTo>
                    <a:pt x="69004" y="56258"/>
                  </a:lnTo>
                  <a:lnTo>
                    <a:pt x="45720" y="56258"/>
                  </a:lnTo>
                  <a:lnTo>
                    <a:pt x="45720" y="112517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633CF487-014A-2A1A-4D31-53DB491449E4}"/>
                </a:ext>
              </a:extLst>
            </p:cNvPr>
            <p:cNvSpPr/>
            <p:nvPr/>
          </p:nvSpPr>
          <p:spPr>
            <a:xfrm>
              <a:off x="6096005" y="2109353"/>
              <a:ext cx="4623410" cy="61269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56440"/>
                  </a:lnTo>
                  <a:lnTo>
                    <a:pt x="4623410" y="556440"/>
                  </a:lnTo>
                  <a:lnTo>
                    <a:pt x="4623410" y="61269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8E60E37E-D34A-EC8D-0BEC-4C8780C11DAF}"/>
                </a:ext>
              </a:extLst>
            </p:cNvPr>
            <p:cNvSpPr/>
            <p:nvPr/>
          </p:nvSpPr>
          <p:spPr>
            <a:xfrm>
              <a:off x="9604027" y="3096739"/>
              <a:ext cx="107450" cy="98538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85380"/>
                  </a:lnTo>
                  <a:lnTo>
                    <a:pt x="107450" y="985380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CBF70159-7C3B-94B3-95E1-37CD898D2832}"/>
                </a:ext>
              </a:extLst>
            </p:cNvPr>
            <p:cNvSpPr/>
            <p:nvPr/>
          </p:nvSpPr>
          <p:spPr>
            <a:xfrm>
              <a:off x="9604027" y="3096739"/>
              <a:ext cx="107450" cy="61349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13490"/>
                  </a:lnTo>
                  <a:lnTo>
                    <a:pt x="107450" y="613490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3364A471-B4F3-3713-8BD9-594E7528CDE2}"/>
                </a:ext>
              </a:extLst>
            </p:cNvPr>
            <p:cNvSpPr/>
            <p:nvPr/>
          </p:nvSpPr>
          <p:spPr>
            <a:xfrm>
              <a:off x="9604027" y="3096739"/>
              <a:ext cx="107450" cy="2330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33072"/>
                  </a:lnTo>
                  <a:lnTo>
                    <a:pt x="107450" y="233072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3A93E538-C932-3AB5-7E65-9EE7838A7D65}"/>
                </a:ext>
              </a:extLst>
            </p:cNvPr>
            <p:cNvSpPr/>
            <p:nvPr/>
          </p:nvSpPr>
          <p:spPr>
            <a:xfrm>
              <a:off x="6096005" y="2109353"/>
              <a:ext cx="3794556" cy="61269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56440"/>
                  </a:lnTo>
                  <a:lnTo>
                    <a:pt x="3794556" y="556440"/>
                  </a:lnTo>
                  <a:lnTo>
                    <a:pt x="3794556" y="61269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B648A00-FA58-177C-899A-A1679602B3CB}"/>
                </a:ext>
              </a:extLst>
            </p:cNvPr>
            <p:cNvSpPr/>
            <p:nvPr/>
          </p:nvSpPr>
          <p:spPr>
            <a:xfrm>
              <a:off x="8775173" y="3096739"/>
              <a:ext cx="107450" cy="99625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96256"/>
                  </a:lnTo>
                  <a:lnTo>
                    <a:pt x="107450" y="996256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16106AD7-7FEC-2DDA-1768-F0BD49049013}"/>
                </a:ext>
              </a:extLst>
            </p:cNvPr>
            <p:cNvSpPr/>
            <p:nvPr/>
          </p:nvSpPr>
          <p:spPr>
            <a:xfrm>
              <a:off x="8775173" y="3096739"/>
              <a:ext cx="107450" cy="61349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13490"/>
                  </a:lnTo>
                  <a:lnTo>
                    <a:pt x="107450" y="613490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A189ADF-F811-A87C-38A1-8E45B09166F4}"/>
                </a:ext>
              </a:extLst>
            </p:cNvPr>
            <p:cNvSpPr/>
            <p:nvPr/>
          </p:nvSpPr>
          <p:spPr>
            <a:xfrm>
              <a:off x="8775173" y="3096739"/>
              <a:ext cx="107450" cy="2330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33072"/>
                  </a:lnTo>
                  <a:lnTo>
                    <a:pt x="107450" y="233072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9DA67DC1-3C9A-84D1-D1EC-8CF267832694}"/>
                </a:ext>
              </a:extLst>
            </p:cNvPr>
            <p:cNvSpPr/>
            <p:nvPr/>
          </p:nvSpPr>
          <p:spPr>
            <a:xfrm>
              <a:off x="6096005" y="2109353"/>
              <a:ext cx="2965702" cy="61269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56440"/>
                  </a:lnTo>
                  <a:lnTo>
                    <a:pt x="2965702" y="556440"/>
                  </a:lnTo>
                  <a:lnTo>
                    <a:pt x="2965702" y="61269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255B41F9-29E8-0022-7F4F-36E53C062B2A}"/>
                </a:ext>
              </a:extLst>
            </p:cNvPr>
            <p:cNvSpPr/>
            <p:nvPr/>
          </p:nvSpPr>
          <p:spPr>
            <a:xfrm>
              <a:off x="7946319" y="3096739"/>
              <a:ext cx="107450" cy="149136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491364"/>
                  </a:lnTo>
                  <a:lnTo>
                    <a:pt x="107450" y="1491364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1DAA0819-D1C8-F28B-6AF0-F07FA8D59F56}"/>
                </a:ext>
              </a:extLst>
            </p:cNvPr>
            <p:cNvSpPr/>
            <p:nvPr/>
          </p:nvSpPr>
          <p:spPr>
            <a:xfrm>
              <a:off x="7946319" y="3096739"/>
              <a:ext cx="107450" cy="106050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060507"/>
                  </a:lnTo>
                  <a:lnTo>
                    <a:pt x="107450" y="1060507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97EBCC96-2F10-36D3-74A0-17CFF6B487E4}"/>
                </a:ext>
              </a:extLst>
            </p:cNvPr>
            <p:cNvSpPr/>
            <p:nvPr/>
          </p:nvSpPr>
          <p:spPr>
            <a:xfrm>
              <a:off x="7946319" y="3096739"/>
              <a:ext cx="107450" cy="68009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80090"/>
                  </a:lnTo>
                  <a:lnTo>
                    <a:pt x="107450" y="680090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93224D90-6953-53CA-C200-7735D1C88573}"/>
                </a:ext>
              </a:extLst>
            </p:cNvPr>
            <p:cNvSpPr/>
            <p:nvPr/>
          </p:nvSpPr>
          <p:spPr>
            <a:xfrm>
              <a:off x="7946319" y="3096739"/>
              <a:ext cx="129364" cy="2330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33072"/>
                  </a:lnTo>
                  <a:lnTo>
                    <a:pt x="129364" y="233072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6715BB0F-6EBB-1D7A-447B-450E5EDE3945}"/>
                </a:ext>
              </a:extLst>
            </p:cNvPr>
            <p:cNvSpPr/>
            <p:nvPr/>
          </p:nvSpPr>
          <p:spPr>
            <a:xfrm>
              <a:off x="6096005" y="2109353"/>
              <a:ext cx="2136848" cy="61269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56440"/>
                  </a:lnTo>
                  <a:lnTo>
                    <a:pt x="2136848" y="556440"/>
                  </a:lnTo>
                  <a:lnTo>
                    <a:pt x="2136848" y="61269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DE4107FD-AFF0-7BEA-D62F-2D60A2106EBD}"/>
                </a:ext>
              </a:extLst>
            </p:cNvPr>
            <p:cNvSpPr/>
            <p:nvPr/>
          </p:nvSpPr>
          <p:spPr>
            <a:xfrm>
              <a:off x="7117465" y="3096739"/>
              <a:ext cx="107450" cy="101027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010279"/>
                  </a:lnTo>
                  <a:lnTo>
                    <a:pt x="107450" y="1010279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E4F49E7E-1371-4C1F-BEDF-11C52A87D93A}"/>
                </a:ext>
              </a:extLst>
            </p:cNvPr>
            <p:cNvSpPr/>
            <p:nvPr/>
          </p:nvSpPr>
          <p:spPr>
            <a:xfrm>
              <a:off x="7117465" y="3096739"/>
              <a:ext cx="107450" cy="62986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29862"/>
                  </a:lnTo>
                  <a:lnTo>
                    <a:pt x="107450" y="629862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93144DD0-B44E-C868-EB9E-DB4A13661928}"/>
                </a:ext>
              </a:extLst>
            </p:cNvPr>
            <p:cNvSpPr/>
            <p:nvPr/>
          </p:nvSpPr>
          <p:spPr>
            <a:xfrm>
              <a:off x="7117465" y="3096739"/>
              <a:ext cx="107450" cy="2330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33072"/>
                  </a:lnTo>
                  <a:lnTo>
                    <a:pt x="107450" y="233072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DE01A597-A790-6775-5A94-67DB8467744B}"/>
                </a:ext>
              </a:extLst>
            </p:cNvPr>
            <p:cNvSpPr/>
            <p:nvPr/>
          </p:nvSpPr>
          <p:spPr>
            <a:xfrm>
              <a:off x="6096005" y="2109353"/>
              <a:ext cx="1307994" cy="61269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56440"/>
                  </a:lnTo>
                  <a:lnTo>
                    <a:pt x="1307994" y="556440"/>
                  </a:lnTo>
                  <a:lnTo>
                    <a:pt x="1307994" y="61269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91CDD8D9-25FD-A08F-42FE-6D02BA215311}"/>
                </a:ext>
              </a:extLst>
            </p:cNvPr>
            <p:cNvSpPr/>
            <p:nvPr/>
          </p:nvSpPr>
          <p:spPr>
            <a:xfrm>
              <a:off x="6288610" y="3089260"/>
              <a:ext cx="107450" cy="178027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80275"/>
                  </a:lnTo>
                  <a:lnTo>
                    <a:pt x="107450" y="1780275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31999BA3-872A-371A-7CED-6F2C7B970793}"/>
                </a:ext>
              </a:extLst>
            </p:cNvPr>
            <p:cNvSpPr/>
            <p:nvPr/>
          </p:nvSpPr>
          <p:spPr>
            <a:xfrm>
              <a:off x="6288610" y="3089260"/>
              <a:ext cx="107450" cy="137937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79378"/>
                  </a:lnTo>
                  <a:lnTo>
                    <a:pt x="107450" y="1379378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980039EC-5507-3B4F-3CF6-2BA77DB7B5B4}"/>
                </a:ext>
              </a:extLst>
            </p:cNvPr>
            <p:cNvSpPr/>
            <p:nvPr/>
          </p:nvSpPr>
          <p:spPr>
            <a:xfrm>
              <a:off x="6288610" y="3089260"/>
              <a:ext cx="107450" cy="99896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98960"/>
                  </a:lnTo>
                  <a:lnTo>
                    <a:pt x="107450" y="998960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7EB72D08-4DAD-58DD-755F-D14A0D31CAE7}"/>
                </a:ext>
              </a:extLst>
            </p:cNvPr>
            <p:cNvSpPr/>
            <p:nvPr/>
          </p:nvSpPr>
          <p:spPr>
            <a:xfrm>
              <a:off x="6288610" y="3089260"/>
              <a:ext cx="107450" cy="62096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20969"/>
                  </a:lnTo>
                  <a:lnTo>
                    <a:pt x="107450" y="620969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44D99A8-0C10-68CF-032C-C10588147176}"/>
                </a:ext>
              </a:extLst>
            </p:cNvPr>
            <p:cNvSpPr/>
            <p:nvPr/>
          </p:nvSpPr>
          <p:spPr>
            <a:xfrm>
              <a:off x="6288610" y="3089260"/>
              <a:ext cx="107450" cy="24055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0552"/>
                  </a:lnTo>
                  <a:lnTo>
                    <a:pt x="107450" y="240552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F980B463-18E9-89B6-0115-CC0DF082A038}"/>
                </a:ext>
              </a:extLst>
            </p:cNvPr>
            <p:cNvSpPr/>
            <p:nvPr/>
          </p:nvSpPr>
          <p:spPr>
            <a:xfrm>
              <a:off x="6096005" y="2109353"/>
              <a:ext cx="479140" cy="6052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548961"/>
                  </a:lnTo>
                  <a:lnTo>
                    <a:pt x="479140" y="548961"/>
                  </a:lnTo>
                  <a:lnTo>
                    <a:pt x="479140" y="605220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B76019AF-5837-9689-DADE-3E0CF7F02B9C}"/>
                </a:ext>
              </a:extLst>
            </p:cNvPr>
            <p:cNvSpPr/>
            <p:nvPr/>
          </p:nvSpPr>
          <p:spPr>
            <a:xfrm>
              <a:off x="5459756" y="3096739"/>
              <a:ext cx="107450" cy="13743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74325"/>
                  </a:lnTo>
                  <a:lnTo>
                    <a:pt x="107450" y="1374325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168B986A-DC95-67C8-8C79-67CE54663342}"/>
                </a:ext>
              </a:extLst>
            </p:cNvPr>
            <p:cNvSpPr/>
            <p:nvPr/>
          </p:nvSpPr>
          <p:spPr>
            <a:xfrm>
              <a:off x="5459756" y="3096739"/>
              <a:ext cx="107450" cy="99390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93908"/>
                  </a:lnTo>
                  <a:lnTo>
                    <a:pt x="107450" y="993908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48B4F17F-CC34-5A20-3B35-AB7A132EA7BF}"/>
                </a:ext>
              </a:extLst>
            </p:cNvPr>
            <p:cNvSpPr/>
            <p:nvPr/>
          </p:nvSpPr>
          <p:spPr>
            <a:xfrm>
              <a:off x="5459756" y="3096739"/>
              <a:ext cx="107450" cy="61349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13490"/>
                  </a:lnTo>
                  <a:lnTo>
                    <a:pt x="107450" y="613490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44500EAE-3887-EC56-FEF6-246AB3870710}"/>
                </a:ext>
              </a:extLst>
            </p:cNvPr>
            <p:cNvSpPr/>
            <p:nvPr/>
          </p:nvSpPr>
          <p:spPr>
            <a:xfrm>
              <a:off x="5459756" y="3096739"/>
              <a:ext cx="107450" cy="2330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33072"/>
                  </a:lnTo>
                  <a:lnTo>
                    <a:pt x="107450" y="233072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6DE1E24D-4259-C511-97A3-2B69D8E7206B}"/>
                </a:ext>
              </a:extLst>
            </p:cNvPr>
            <p:cNvSpPr/>
            <p:nvPr/>
          </p:nvSpPr>
          <p:spPr>
            <a:xfrm>
              <a:off x="5746291" y="2109353"/>
              <a:ext cx="349713" cy="61269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49713" y="0"/>
                  </a:moveTo>
                  <a:lnTo>
                    <a:pt x="349713" y="556440"/>
                  </a:lnTo>
                  <a:lnTo>
                    <a:pt x="0" y="556440"/>
                  </a:lnTo>
                  <a:lnTo>
                    <a:pt x="0" y="61269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ED12D4DF-7F16-3581-A685-DEFC3E907619}"/>
                </a:ext>
              </a:extLst>
            </p:cNvPr>
            <p:cNvSpPr/>
            <p:nvPr/>
          </p:nvSpPr>
          <p:spPr>
            <a:xfrm>
              <a:off x="4630902" y="3096739"/>
              <a:ext cx="107450" cy="13743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74325"/>
                  </a:lnTo>
                  <a:lnTo>
                    <a:pt x="107450" y="1374325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E8797FEE-F02A-58B7-5FF6-EB28795A402E}"/>
                </a:ext>
              </a:extLst>
            </p:cNvPr>
            <p:cNvSpPr/>
            <p:nvPr/>
          </p:nvSpPr>
          <p:spPr>
            <a:xfrm>
              <a:off x="4630902" y="3096739"/>
              <a:ext cx="107450" cy="99390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93908"/>
                  </a:lnTo>
                  <a:lnTo>
                    <a:pt x="107450" y="993908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9BC6A7B8-98AB-716D-3EBB-FF772FA1AD68}"/>
                </a:ext>
              </a:extLst>
            </p:cNvPr>
            <p:cNvSpPr/>
            <p:nvPr/>
          </p:nvSpPr>
          <p:spPr>
            <a:xfrm>
              <a:off x="4630902" y="3096739"/>
              <a:ext cx="107450" cy="61349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13490"/>
                  </a:lnTo>
                  <a:lnTo>
                    <a:pt x="107450" y="613490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D5ED1C17-FF32-E7E0-1A92-6333D35C0F6E}"/>
                </a:ext>
              </a:extLst>
            </p:cNvPr>
            <p:cNvSpPr/>
            <p:nvPr/>
          </p:nvSpPr>
          <p:spPr>
            <a:xfrm>
              <a:off x="4630902" y="3096739"/>
              <a:ext cx="107450" cy="2330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33072"/>
                  </a:lnTo>
                  <a:lnTo>
                    <a:pt x="107450" y="233072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77467FE5-A1F9-52D7-C7FB-969CC7AFA0B4}"/>
                </a:ext>
              </a:extLst>
            </p:cNvPr>
            <p:cNvSpPr/>
            <p:nvPr/>
          </p:nvSpPr>
          <p:spPr>
            <a:xfrm>
              <a:off x="4917437" y="2109353"/>
              <a:ext cx="1178567" cy="61269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78567" y="0"/>
                  </a:moveTo>
                  <a:lnTo>
                    <a:pt x="1178567" y="556440"/>
                  </a:lnTo>
                  <a:lnTo>
                    <a:pt x="0" y="556440"/>
                  </a:lnTo>
                  <a:lnTo>
                    <a:pt x="0" y="61269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6B30A425-2FDF-85F3-E3B8-BFE2A8ED5777}"/>
                </a:ext>
              </a:extLst>
            </p:cNvPr>
            <p:cNvSpPr/>
            <p:nvPr/>
          </p:nvSpPr>
          <p:spPr>
            <a:xfrm>
              <a:off x="3802048" y="3096739"/>
              <a:ext cx="107450" cy="289024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890241"/>
                  </a:lnTo>
                  <a:lnTo>
                    <a:pt x="107450" y="2890241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A22A8091-385B-4DB0-D0E6-EDE5544169FC}"/>
                </a:ext>
              </a:extLst>
            </p:cNvPr>
            <p:cNvSpPr/>
            <p:nvPr/>
          </p:nvSpPr>
          <p:spPr>
            <a:xfrm>
              <a:off x="3802048" y="3096739"/>
              <a:ext cx="107450" cy="251557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515578"/>
                  </a:lnTo>
                  <a:lnTo>
                    <a:pt x="107450" y="2515578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FBED9ABD-6912-5448-9A70-62D85368FD47}"/>
                </a:ext>
              </a:extLst>
            </p:cNvPr>
            <p:cNvSpPr/>
            <p:nvPr/>
          </p:nvSpPr>
          <p:spPr>
            <a:xfrm>
              <a:off x="3802048" y="3096739"/>
              <a:ext cx="107450" cy="213516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135161"/>
                  </a:lnTo>
                  <a:lnTo>
                    <a:pt x="107450" y="2135161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2039F9F7-C568-8468-8BAB-63792B21096B}"/>
                </a:ext>
              </a:extLst>
            </p:cNvPr>
            <p:cNvSpPr/>
            <p:nvPr/>
          </p:nvSpPr>
          <p:spPr>
            <a:xfrm>
              <a:off x="3802048" y="3096739"/>
              <a:ext cx="107450" cy="17547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54743"/>
                  </a:lnTo>
                  <a:lnTo>
                    <a:pt x="107450" y="1754743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4957A77D-AFDA-931E-C3A9-A3ADF9D4430C}"/>
                </a:ext>
              </a:extLst>
            </p:cNvPr>
            <p:cNvSpPr/>
            <p:nvPr/>
          </p:nvSpPr>
          <p:spPr>
            <a:xfrm>
              <a:off x="3802048" y="3096739"/>
              <a:ext cx="107450" cy="13743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74325"/>
                  </a:lnTo>
                  <a:lnTo>
                    <a:pt x="107450" y="1374325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2A607D94-8AC4-5257-D798-4B82E428787B}"/>
                </a:ext>
              </a:extLst>
            </p:cNvPr>
            <p:cNvSpPr/>
            <p:nvPr/>
          </p:nvSpPr>
          <p:spPr>
            <a:xfrm>
              <a:off x="3802048" y="3096739"/>
              <a:ext cx="107450" cy="99390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93908"/>
                  </a:lnTo>
                  <a:lnTo>
                    <a:pt x="107450" y="993908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3DFB76C7-BADD-80F6-1015-6901E7E377DC}"/>
                </a:ext>
              </a:extLst>
            </p:cNvPr>
            <p:cNvSpPr/>
            <p:nvPr/>
          </p:nvSpPr>
          <p:spPr>
            <a:xfrm>
              <a:off x="3802048" y="3096739"/>
              <a:ext cx="107450" cy="61349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13490"/>
                  </a:lnTo>
                  <a:lnTo>
                    <a:pt x="107450" y="613490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37717E50-3F33-ED39-B739-6E2093B0C8C5}"/>
                </a:ext>
              </a:extLst>
            </p:cNvPr>
            <p:cNvSpPr/>
            <p:nvPr/>
          </p:nvSpPr>
          <p:spPr>
            <a:xfrm>
              <a:off x="3802048" y="3096739"/>
              <a:ext cx="107450" cy="2330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33072"/>
                  </a:lnTo>
                  <a:lnTo>
                    <a:pt x="107450" y="233072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F6A57110-1D04-3772-F0BC-EB083F396ECF}"/>
                </a:ext>
              </a:extLst>
            </p:cNvPr>
            <p:cNvSpPr/>
            <p:nvPr/>
          </p:nvSpPr>
          <p:spPr>
            <a:xfrm>
              <a:off x="4088583" y="2109353"/>
              <a:ext cx="2007421" cy="61269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007421" y="0"/>
                  </a:moveTo>
                  <a:lnTo>
                    <a:pt x="2007421" y="556440"/>
                  </a:lnTo>
                  <a:lnTo>
                    <a:pt x="0" y="556440"/>
                  </a:lnTo>
                  <a:lnTo>
                    <a:pt x="0" y="61269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899F0AAF-21A3-0E34-8E7D-EE0B7E1C84F1}"/>
                </a:ext>
              </a:extLst>
            </p:cNvPr>
            <p:cNvSpPr/>
            <p:nvPr/>
          </p:nvSpPr>
          <p:spPr>
            <a:xfrm>
              <a:off x="2960232" y="3096739"/>
              <a:ext cx="110691" cy="213516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135161"/>
                  </a:lnTo>
                  <a:lnTo>
                    <a:pt x="110691" y="2135161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139B7A53-83B5-07A8-68B2-B1AB0B52BC5C}"/>
                </a:ext>
              </a:extLst>
            </p:cNvPr>
            <p:cNvSpPr/>
            <p:nvPr/>
          </p:nvSpPr>
          <p:spPr>
            <a:xfrm>
              <a:off x="2960232" y="3096739"/>
              <a:ext cx="110691" cy="17547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54743"/>
                  </a:lnTo>
                  <a:lnTo>
                    <a:pt x="110691" y="1754743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A10F4062-1DBC-4704-1213-9C810FB638D2}"/>
                </a:ext>
              </a:extLst>
            </p:cNvPr>
            <p:cNvSpPr/>
            <p:nvPr/>
          </p:nvSpPr>
          <p:spPr>
            <a:xfrm>
              <a:off x="2960232" y="3096739"/>
              <a:ext cx="110691" cy="137432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74325"/>
                  </a:lnTo>
                  <a:lnTo>
                    <a:pt x="110691" y="1374325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907AC4B6-91F4-A2FD-D61F-E3064EAAA383}"/>
                </a:ext>
              </a:extLst>
            </p:cNvPr>
            <p:cNvSpPr/>
            <p:nvPr/>
          </p:nvSpPr>
          <p:spPr>
            <a:xfrm>
              <a:off x="2960232" y="3096739"/>
              <a:ext cx="110691" cy="99390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93908"/>
                  </a:lnTo>
                  <a:lnTo>
                    <a:pt x="110691" y="993908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03E0E39F-D7C4-E1C6-538C-ECAE263619F0}"/>
                </a:ext>
              </a:extLst>
            </p:cNvPr>
            <p:cNvSpPr/>
            <p:nvPr/>
          </p:nvSpPr>
          <p:spPr>
            <a:xfrm>
              <a:off x="2960232" y="3096739"/>
              <a:ext cx="110691" cy="61349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13490"/>
                  </a:lnTo>
                  <a:lnTo>
                    <a:pt x="110691" y="613490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F08787EE-6769-D439-AECF-A2DA5B3541B5}"/>
                </a:ext>
              </a:extLst>
            </p:cNvPr>
            <p:cNvSpPr/>
            <p:nvPr/>
          </p:nvSpPr>
          <p:spPr>
            <a:xfrm>
              <a:off x="2960232" y="3096739"/>
              <a:ext cx="110691" cy="2330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33072"/>
                  </a:lnTo>
                  <a:lnTo>
                    <a:pt x="110691" y="233072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A7585151-A3D3-B52E-12F2-9CE828D8AA6A}"/>
                </a:ext>
              </a:extLst>
            </p:cNvPr>
            <p:cNvSpPr/>
            <p:nvPr/>
          </p:nvSpPr>
          <p:spPr>
            <a:xfrm>
              <a:off x="3246766" y="2109353"/>
              <a:ext cx="2849238" cy="61269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849238" y="0"/>
                  </a:moveTo>
                  <a:lnTo>
                    <a:pt x="2849238" y="556440"/>
                  </a:lnTo>
                  <a:lnTo>
                    <a:pt x="0" y="556440"/>
                  </a:lnTo>
                  <a:lnTo>
                    <a:pt x="0" y="61269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48" name="Forme libre : forme 2047">
              <a:extLst>
                <a:ext uri="{FF2B5EF4-FFF2-40B4-BE49-F238E27FC236}">
                  <a16:creationId xmlns:a16="http://schemas.microsoft.com/office/drawing/2014/main" id="{E51694F4-1D4B-931C-E891-C8B50F4B389F}"/>
                </a:ext>
              </a:extLst>
            </p:cNvPr>
            <p:cNvSpPr/>
            <p:nvPr/>
          </p:nvSpPr>
          <p:spPr>
            <a:xfrm>
              <a:off x="2014904" y="3096739"/>
              <a:ext cx="136568" cy="61349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13490"/>
                  </a:lnTo>
                  <a:lnTo>
                    <a:pt x="136568" y="613490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49" name="Forme libre : forme 2048">
              <a:extLst>
                <a:ext uri="{FF2B5EF4-FFF2-40B4-BE49-F238E27FC236}">
                  <a16:creationId xmlns:a16="http://schemas.microsoft.com/office/drawing/2014/main" id="{53487B3D-00B8-5FAA-C7A1-43E96C251577}"/>
                </a:ext>
              </a:extLst>
            </p:cNvPr>
            <p:cNvSpPr/>
            <p:nvPr/>
          </p:nvSpPr>
          <p:spPr>
            <a:xfrm>
              <a:off x="2014904" y="3096739"/>
              <a:ext cx="136568" cy="23307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33072"/>
                  </a:lnTo>
                  <a:lnTo>
                    <a:pt x="136568" y="233072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51" name="Forme libre : forme 2050">
              <a:extLst>
                <a:ext uri="{FF2B5EF4-FFF2-40B4-BE49-F238E27FC236}">
                  <a16:creationId xmlns:a16="http://schemas.microsoft.com/office/drawing/2014/main" id="{5E841CCF-0296-727C-0109-7774C4FC46EE}"/>
                </a:ext>
              </a:extLst>
            </p:cNvPr>
            <p:cNvSpPr/>
            <p:nvPr/>
          </p:nvSpPr>
          <p:spPr>
            <a:xfrm>
              <a:off x="2301439" y="2109353"/>
              <a:ext cx="3794565" cy="61269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794565" y="0"/>
                  </a:moveTo>
                  <a:lnTo>
                    <a:pt x="3794565" y="556440"/>
                  </a:lnTo>
                  <a:lnTo>
                    <a:pt x="0" y="556440"/>
                  </a:lnTo>
                  <a:lnTo>
                    <a:pt x="0" y="612699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53" name="Forme libre : forme 2052">
              <a:extLst>
                <a:ext uri="{FF2B5EF4-FFF2-40B4-BE49-F238E27FC236}">
                  <a16:creationId xmlns:a16="http://schemas.microsoft.com/office/drawing/2014/main" id="{541B2CB2-4C82-FC31-DEC0-6199606A25C3}"/>
                </a:ext>
              </a:extLst>
            </p:cNvPr>
            <p:cNvSpPr/>
            <p:nvPr/>
          </p:nvSpPr>
          <p:spPr>
            <a:xfrm>
              <a:off x="1186050" y="3089260"/>
              <a:ext cx="107450" cy="29162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916239"/>
                  </a:lnTo>
                  <a:lnTo>
                    <a:pt x="107450" y="2916239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55" name="Forme libre : forme 2054">
              <a:extLst>
                <a:ext uri="{FF2B5EF4-FFF2-40B4-BE49-F238E27FC236}">
                  <a16:creationId xmlns:a16="http://schemas.microsoft.com/office/drawing/2014/main" id="{ABDA8DB2-1376-4642-8E19-795C10AEFDCC}"/>
                </a:ext>
              </a:extLst>
            </p:cNvPr>
            <p:cNvSpPr/>
            <p:nvPr/>
          </p:nvSpPr>
          <p:spPr>
            <a:xfrm>
              <a:off x="1186050" y="3089260"/>
              <a:ext cx="107450" cy="252305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523057"/>
                  </a:lnTo>
                  <a:lnTo>
                    <a:pt x="107450" y="2523057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57" name="Forme libre : forme 2056">
              <a:extLst>
                <a:ext uri="{FF2B5EF4-FFF2-40B4-BE49-F238E27FC236}">
                  <a16:creationId xmlns:a16="http://schemas.microsoft.com/office/drawing/2014/main" id="{F6892BD1-5F68-B9AD-9889-A9090E96433F}"/>
                </a:ext>
              </a:extLst>
            </p:cNvPr>
            <p:cNvSpPr/>
            <p:nvPr/>
          </p:nvSpPr>
          <p:spPr>
            <a:xfrm>
              <a:off x="1186050" y="3089260"/>
              <a:ext cx="107450" cy="21426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142640"/>
                  </a:lnTo>
                  <a:lnTo>
                    <a:pt x="107450" y="2142640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58" name="Forme libre : forme 2057">
              <a:extLst>
                <a:ext uri="{FF2B5EF4-FFF2-40B4-BE49-F238E27FC236}">
                  <a16:creationId xmlns:a16="http://schemas.microsoft.com/office/drawing/2014/main" id="{208312EE-E191-A16B-B1D3-72254AA65A73}"/>
                </a:ext>
              </a:extLst>
            </p:cNvPr>
            <p:cNvSpPr/>
            <p:nvPr/>
          </p:nvSpPr>
          <p:spPr>
            <a:xfrm>
              <a:off x="1186050" y="3089260"/>
              <a:ext cx="107450" cy="176222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62222"/>
                  </a:lnTo>
                  <a:lnTo>
                    <a:pt x="107450" y="1762222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59" name="Forme libre : forme 2058">
              <a:extLst>
                <a:ext uri="{FF2B5EF4-FFF2-40B4-BE49-F238E27FC236}">
                  <a16:creationId xmlns:a16="http://schemas.microsoft.com/office/drawing/2014/main" id="{8C387C14-ABA8-DC49-E937-DC790B6978C3}"/>
                </a:ext>
              </a:extLst>
            </p:cNvPr>
            <p:cNvSpPr/>
            <p:nvPr/>
          </p:nvSpPr>
          <p:spPr>
            <a:xfrm>
              <a:off x="1186050" y="3089260"/>
              <a:ext cx="107450" cy="138180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81804"/>
                  </a:lnTo>
                  <a:lnTo>
                    <a:pt x="107450" y="1381804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60" name="Forme libre : forme 2059">
              <a:extLst>
                <a:ext uri="{FF2B5EF4-FFF2-40B4-BE49-F238E27FC236}">
                  <a16:creationId xmlns:a16="http://schemas.microsoft.com/office/drawing/2014/main" id="{05341ECF-EA0C-4963-82FF-B96A5A5D720E}"/>
                </a:ext>
              </a:extLst>
            </p:cNvPr>
            <p:cNvSpPr/>
            <p:nvPr/>
          </p:nvSpPr>
          <p:spPr>
            <a:xfrm>
              <a:off x="1186050" y="3089260"/>
              <a:ext cx="107450" cy="10013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001387"/>
                  </a:lnTo>
                  <a:lnTo>
                    <a:pt x="107450" y="1001387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61" name="Forme libre : forme 2060">
              <a:extLst>
                <a:ext uri="{FF2B5EF4-FFF2-40B4-BE49-F238E27FC236}">
                  <a16:creationId xmlns:a16="http://schemas.microsoft.com/office/drawing/2014/main" id="{E5DC1691-90EA-74C9-D4D7-E90C991AE608}"/>
                </a:ext>
              </a:extLst>
            </p:cNvPr>
            <p:cNvSpPr/>
            <p:nvPr/>
          </p:nvSpPr>
          <p:spPr>
            <a:xfrm>
              <a:off x="1186050" y="3089260"/>
              <a:ext cx="107450" cy="62096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20969"/>
                  </a:lnTo>
                  <a:lnTo>
                    <a:pt x="107450" y="620969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62" name="Forme libre : forme 2061">
              <a:extLst>
                <a:ext uri="{FF2B5EF4-FFF2-40B4-BE49-F238E27FC236}">
                  <a16:creationId xmlns:a16="http://schemas.microsoft.com/office/drawing/2014/main" id="{21B91F24-F631-424D-0033-BA5E9DC466ED}"/>
                </a:ext>
              </a:extLst>
            </p:cNvPr>
            <p:cNvSpPr/>
            <p:nvPr/>
          </p:nvSpPr>
          <p:spPr>
            <a:xfrm>
              <a:off x="1186050" y="3089260"/>
              <a:ext cx="107450" cy="24055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0552"/>
                  </a:lnTo>
                  <a:lnTo>
                    <a:pt x="107450" y="240552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63" name="Forme libre : forme 2062">
              <a:extLst>
                <a:ext uri="{FF2B5EF4-FFF2-40B4-BE49-F238E27FC236}">
                  <a16:creationId xmlns:a16="http://schemas.microsoft.com/office/drawing/2014/main" id="{47A4B1D4-CCC0-B463-E4D6-9C18662E5F56}"/>
                </a:ext>
              </a:extLst>
            </p:cNvPr>
            <p:cNvSpPr/>
            <p:nvPr/>
          </p:nvSpPr>
          <p:spPr>
            <a:xfrm>
              <a:off x="1472585" y="2109353"/>
              <a:ext cx="4623419" cy="6052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623419" y="0"/>
                  </a:moveTo>
                  <a:lnTo>
                    <a:pt x="4623419" y="548961"/>
                  </a:lnTo>
                  <a:lnTo>
                    <a:pt x="0" y="548961"/>
                  </a:lnTo>
                  <a:lnTo>
                    <a:pt x="0" y="605220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64" name="Forme libre : forme 2063">
              <a:extLst>
                <a:ext uri="{FF2B5EF4-FFF2-40B4-BE49-F238E27FC236}">
                  <a16:creationId xmlns:a16="http://schemas.microsoft.com/office/drawing/2014/main" id="{B3F71153-0C41-7C78-30AF-983684D54182}"/>
                </a:ext>
              </a:extLst>
            </p:cNvPr>
            <p:cNvSpPr/>
            <p:nvPr/>
          </p:nvSpPr>
          <p:spPr>
            <a:xfrm>
              <a:off x="357196" y="3089260"/>
              <a:ext cx="107450" cy="138235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382358"/>
                  </a:lnTo>
                  <a:lnTo>
                    <a:pt x="107450" y="1382358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65" name="Forme libre : forme 2064">
              <a:extLst>
                <a:ext uri="{FF2B5EF4-FFF2-40B4-BE49-F238E27FC236}">
                  <a16:creationId xmlns:a16="http://schemas.microsoft.com/office/drawing/2014/main" id="{D4AF2660-FCB6-51DD-BDBD-B8F266D0D05A}"/>
                </a:ext>
              </a:extLst>
            </p:cNvPr>
            <p:cNvSpPr/>
            <p:nvPr/>
          </p:nvSpPr>
          <p:spPr>
            <a:xfrm>
              <a:off x="357196" y="3089260"/>
              <a:ext cx="107450" cy="100194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001941"/>
                  </a:lnTo>
                  <a:lnTo>
                    <a:pt x="107450" y="1001941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66" name="Forme libre : forme 2065">
              <a:extLst>
                <a:ext uri="{FF2B5EF4-FFF2-40B4-BE49-F238E27FC236}">
                  <a16:creationId xmlns:a16="http://schemas.microsoft.com/office/drawing/2014/main" id="{3D0C24BB-A384-A1DD-DDC4-BBBEFE654DBC}"/>
                </a:ext>
              </a:extLst>
            </p:cNvPr>
            <p:cNvSpPr/>
            <p:nvPr/>
          </p:nvSpPr>
          <p:spPr>
            <a:xfrm>
              <a:off x="357196" y="3089260"/>
              <a:ext cx="107450" cy="62096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20969"/>
                  </a:lnTo>
                  <a:lnTo>
                    <a:pt x="107450" y="620969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67" name="Forme libre : forme 2066">
              <a:extLst>
                <a:ext uri="{FF2B5EF4-FFF2-40B4-BE49-F238E27FC236}">
                  <a16:creationId xmlns:a16="http://schemas.microsoft.com/office/drawing/2014/main" id="{4CF76037-8F07-5CC6-BF48-FD16D8F2B3D4}"/>
                </a:ext>
              </a:extLst>
            </p:cNvPr>
            <p:cNvSpPr/>
            <p:nvPr/>
          </p:nvSpPr>
          <p:spPr>
            <a:xfrm>
              <a:off x="357196" y="3089260"/>
              <a:ext cx="107450" cy="24055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0552"/>
                  </a:lnTo>
                  <a:lnTo>
                    <a:pt x="107450" y="240552"/>
                  </a:lnTo>
                </a:path>
              </a:pathLst>
            </a:custGeom>
            <a:noFill/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68" name="Forme libre : forme 2067">
              <a:extLst>
                <a:ext uri="{FF2B5EF4-FFF2-40B4-BE49-F238E27FC236}">
                  <a16:creationId xmlns:a16="http://schemas.microsoft.com/office/drawing/2014/main" id="{CD64FD90-A0F8-5D6C-447B-5C18C3262C1D}"/>
                </a:ext>
              </a:extLst>
            </p:cNvPr>
            <p:cNvSpPr/>
            <p:nvPr/>
          </p:nvSpPr>
          <p:spPr>
            <a:xfrm>
              <a:off x="643731" y="2109353"/>
              <a:ext cx="5452274" cy="60522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5452274" y="0"/>
                  </a:moveTo>
                  <a:lnTo>
                    <a:pt x="5452274" y="548961"/>
                  </a:lnTo>
                  <a:lnTo>
                    <a:pt x="0" y="548961"/>
                  </a:lnTo>
                  <a:lnTo>
                    <a:pt x="0" y="605220"/>
                  </a:lnTo>
                </a:path>
              </a:pathLst>
            </a:custGeom>
            <a:noFill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69" name="Forme libre : forme 2068">
              <a:extLst>
                <a:ext uri="{FF2B5EF4-FFF2-40B4-BE49-F238E27FC236}">
                  <a16:creationId xmlns:a16="http://schemas.microsoft.com/office/drawing/2014/main" id="{D0CDDA8E-5AFA-7590-C4AA-F6CD0A09B971}"/>
                </a:ext>
              </a:extLst>
            </p:cNvPr>
            <p:cNvSpPr/>
            <p:nvPr/>
          </p:nvSpPr>
          <p:spPr>
            <a:xfrm>
              <a:off x="5193002" y="1008404"/>
              <a:ext cx="1806005" cy="1100948"/>
            </a:xfrm>
            <a:custGeom>
              <a:avLst/>
              <a:gdLst>
                <a:gd name="connsiteX0" fmla="*/ 0 w 1806005"/>
                <a:gd name="connsiteY0" fmla="*/ 0 h 1100948"/>
                <a:gd name="connsiteX1" fmla="*/ 1806005 w 1806005"/>
                <a:gd name="connsiteY1" fmla="*/ 0 h 1100948"/>
                <a:gd name="connsiteX2" fmla="*/ 1806005 w 1806005"/>
                <a:gd name="connsiteY2" fmla="*/ 1100948 h 1100948"/>
                <a:gd name="connsiteX3" fmla="*/ 0 w 1806005"/>
                <a:gd name="connsiteY3" fmla="*/ 1100948 h 1100948"/>
                <a:gd name="connsiteX4" fmla="*/ 0 w 1806005"/>
                <a:gd name="connsiteY4" fmla="*/ 0 h 1100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005" h="1100948">
                  <a:moveTo>
                    <a:pt x="0" y="0"/>
                  </a:moveTo>
                  <a:lnTo>
                    <a:pt x="1806005" y="0"/>
                  </a:lnTo>
                  <a:lnTo>
                    <a:pt x="1806005" y="1100948"/>
                  </a:lnTo>
                  <a:lnTo>
                    <a:pt x="0" y="11009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34023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700" kern="1200" dirty="0"/>
                <a:t>Directoire</a:t>
              </a:r>
            </a:p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 dirty="0" err="1"/>
                <a:t>Spokeperson</a:t>
              </a:r>
              <a:r>
                <a:rPr lang="fr-FR" sz="500" kern="1200" dirty="0"/>
                <a:t> SP : </a:t>
              </a:r>
              <a:r>
                <a:rPr lang="fr-FR" sz="500" kern="1200" dirty="0" err="1"/>
                <a:t>A.Stocchi</a:t>
              </a:r>
              <a:endParaRPr lang="fr-FR" sz="500" kern="1200" dirty="0"/>
            </a:p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 dirty="0" err="1"/>
                <a:t>Technical</a:t>
              </a:r>
              <a:r>
                <a:rPr lang="fr-FR" sz="500" kern="1200" dirty="0"/>
                <a:t> Project Leader (TPL) : </a:t>
              </a:r>
              <a:r>
                <a:rPr lang="fr-FR" sz="500" kern="1200" dirty="0" err="1"/>
                <a:t>W.Kaabi</a:t>
              </a:r>
              <a:endParaRPr lang="fr-FR" sz="500" kern="1200" dirty="0"/>
            </a:p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 dirty="0"/>
                <a:t>Associate to TPL : </a:t>
              </a:r>
              <a:r>
                <a:rPr lang="fr-FR" sz="500" kern="1200" dirty="0" err="1"/>
                <a:t>D.Reynet</a:t>
              </a:r>
              <a:r>
                <a:rPr lang="fr-FR" sz="500" kern="1200" dirty="0"/>
                <a:t> (System </a:t>
              </a:r>
              <a:r>
                <a:rPr lang="fr-FR" sz="500" kern="1200" dirty="0" err="1"/>
                <a:t>engineer</a:t>
              </a:r>
              <a:r>
                <a:rPr lang="fr-FR" sz="500" kern="1200" dirty="0"/>
                <a:t>)</a:t>
              </a:r>
            </a:p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 dirty="0"/>
                <a:t>Associate to TPL : </a:t>
              </a:r>
              <a:r>
                <a:rPr lang="fr-FR" sz="500" kern="1200" dirty="0" err="1"/>
                <a:t>G.Olry</a:t>
              </a:r>
              <a:r>
                <a:rPr lang="fr-FR" sz="500" kern="1200" dirty="0"/>
                <a:t> (Budget and RH)</a:t>
              </a:r>
            </a:p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 dirty="0"/>
                <a:t>PM/</a:t>
              </a:r>
              <a:r>
                <a:rPr lang="fr-FR" sz="500" kern="1200" dirty="0" err="1"/>
                <a:t>PBS,WBS,Planning</a:t>
              </a:r>
              <a:r>
                <a:rPr lang="fr-FR" sz="500" kern="1200" dirty="0"/>
                <a:t> : S. Chance</a:t>
              </a:r>
            </a:p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 dirty="0"/>
                <a:t>Financial Manager : </a:t>
              </a:r>
              <a:r>
                <a:rPr lang="fr-FR" sz="500" kern="1200" dirty="0" err="1"/>
                <a:t>V.Quipourt</a:t>
              </a:r>
              <a:endParaRPr lang="fr-FR" sz="500" kern="1200" dirty="0"/>
            </a:p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 dirty="0" err="1"/>
                <a:t>Quality</a:t>
              </a:r>
              <a:r>
                <a:rPr lang="fr-FR" sz="500" kern="1200" dirty="0"/>
                <a:t> Manager : </a:t>
              </a:r>
              <a:r>
                <a:rPr lang="fr-FR" sz="500" kern="1200" dirty="0" err="1"/>
                <a:t>A.Lermitage</a:t>
              </a:r>
              <a:endParaRPr lang="fr-FR" sz="500" kern="1200" dirty="0"/>
            </a:p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 dirty="0" err="1"/>
                <a:t>External</a:t>
              </a:r>
              <a:r>
                <a:rPr lang="fr-FR" sz="500" kern="1200" dirty="0"/>
                <a:t> relations : </a:t>
              </a:r>
              <a:r>
                <a:rPr lang="fr-FR" sz="500" kern="1200" dirty="0" err="1"/>
                <a:t>M.Baylac</a:t>
              </a:r>
              <a:endParaRPr lang="fr-FR" sz="500" kern="1200" dirty="0"/>
            </a:p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 dirty="0"/>
                <a:t>Associate to SP : </a:t>
              </a:r>
              <a:r>
                <a:rPr lang="fr-FR" sz="500" kern="1200" dirty="0" err="1"/>
                <a:t>F.Bouly</a:t>
              </a:r>
              <a:endParaRPr lang="fr-FR" sz="500" kern="1200" dirty="0"/>
            </a:p>
          </p:txBody>
        </p:sp>
        <p:sp>
          <p:nvSpPr>
            <p:cNvPr id="2071" name="Forme libre : forme 2070">
              <a:extLst>
                <a:ext uri="{FF2B5EF4-FFF2-40B4-BE49-F238E27FC236}">
                  <a16:creationId xmlns:a16="http://schemas.microsoft.com/office/drawing/2014/main" id="{1E407A34-88CB-CC9B-E476-1C2997E21A33}"/>
                </a:ext>
              </a:extLst>
            </p:cNvPr>
            <p:cNvSpPr/>
            <p:nvPr/>
          </p:nvSpPr>
          <p:spPr>
            <a:xfrm>
              <a:off x="285563" y="2714573"/>
              <a:ext cx="716336" cy="374687"/>
            </a:xfrm>
            <a:custGeom>
              <a:avLst/>
              <a:gdLst>
                <a:gd name="connsiteX0" fmla="*/ 0 w 716336"/>
                <a:gd name="connsiteY0" fmla="*/ 0 h 374687"/>
                <a:gd name="connsiteX1" fmla="*/ 716336 w 716336"/>
                <a:gd name="connsiteY1" fmla="*/ 0 h 374687"/>
                <a:gd name="connsiteX2" fmla="*/ 716336 w 716336"/>
                <a:gd name="connsiteY2" fmla="*/ 374687 h 374687"/>
                <a:gd name="connsiteX3" fmla="*/ 0 w 716336"/>
                <a:gd name="connsiteY3" fmla="*/ 374687 h 374687"/>
                <a:gd name="connsiteX4" fmla="*/ 0 w 716336"/>
                <a:gd name="connsiteY4" fmla="*/ 0 h 37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336" h="374687">
                  <a:moveTo>
                    <a:pt x="0" y="0"/>
                  </a:moveTo>
                  <a:lnTo>
                    <a:pt x="716336" y="0"/>
                  </a:lnTo>
                  <a:lnTo>
                    <a:pt x="716336" y="374687"/>
                  </a:lnTo>
                  <a:lnTo>
                    <a:pt x="0" y="374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402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00" b="1" kern="1200" dirty="0"/>
                <a:t>WP2 – Optic design and Beam </a:t>
              </a:r>
              <a:r>
                <a:rPr lang="fr-FR" sz="600" b="1" kern="1200" dirty="0" err="1"/>
                <a:t>dynamics</a:t>
              </a:r>
              <a:endParaRPr lang="fr-FR" sz="600" b="1" kern="1200" dirty="0"/>
            </a:p>
          </p:txBody>
        </p:sp>
        <p:sp>
          <p:nvSpPr>
            <p:cNvPr id="2072" name="Forme libre : forme 2071">
              <a:extLst>
                <a:ext uri="{FF2B5EF4-FFF2-40B4-BE49-F238E27FC236}">
                  <a16:creationId xmlns:a16="http://schemas.microsoft.com/office/drawing/2014/main" id="{B4655CA2-AC2D-A7F2-E6F3-113ECB2896E0}"/>
                </a:ext>
              </a:extLst>
            </p:cNvPr>
            <p:cNvSpPr/>
            <p:nvPr/>
          </p:nvSpPr>
          <p:spPr>
            <a:xfrm>
              <a:off x="504026" y="304290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 dirty="0" err="1"/>
                <a:t>J.Michaud</a:t>
              </a:r>
              <a:endParaRPr lang="fr-FR" sz="500" kern="1200" dirty="0"/>
            </a:p>
          </p:txBody>
        </p:sp>
        <p:sp>
          <p:nvSpPr>
            <p:cNvPr id="2073" name="Forme libre : forme 2072">
              <a:extLst>
                <a:ext uri="{FF2B5EF4-FFF2-40B4-BE49-F238E27FC236}">
                  <a16:creationId xmlns:a16="http://schemas.microsoft.com/office/drawing/2014/main" id="{356B4FC8-8652-76FE-E631-6FB9F6725242}"/>
                </a:ext>
              </a:extLst>
            </p:cNvPr>
            <p:cNvSpPr/>
            <p:nvPr/>
          </p:nvSpPr>
          <p:spPr>
            <a:xfrm>
              <a:off x="464647" y="3209257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Lattice Design</a:t>
              </a:r>
            </a:p>
          </p:txBody>
        </p:sp>
        <p:sp>
          <p:nvSpPr>
            <p:cNvPr id="2074" name="Forme libre : forme 2073">
              <a:extLst>
                <a:ext uri="{FF2B5EF4-FFF2-40B4-BE49-F238E27FC236}">
                  <a16:creationId xmlns:a16="http://schemas.microsoft.com/office/drawing/2014/main" id="{3BCCB7FE-EDF1-5C0D-9067-8427DF1BD359}"/>
                </a:ext>
              </a:extLst>
            </p:cNvPr>
            <p:cNvSpPr/>
            <p:nvPr/>
          </p:nvSpPr>
          <p:spPr>
            <a:xfrm>
              <a:off x="557783" y="3396787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A.Fomin</a:t>
              </a:r>
            </a:p>
          </p:txBody>
        </p:sp>
        <p:sp>
          <p:nvSpPr>
            <p:cNvPr id="2075" name="Forme libre : forme 2074">
              <a:extLst>
                <a:ext uri="{FF2B5EF4-FFF2-40B4-BE49-F238E27FC236}">
                  <a16:creationId xmlns:a16="http://schemas.microsoft.com/office/drawing/2014/main" id="{FD1D6F9F-42A6-C2B0-8C8A-A743613DB9A8}"/>
                </a:ext>
              </a:extLst>
            </p:cNvPr>
            <p:cNvSpPr/>
            <p:nvPr/>
          </p:nvSpPr>
          <p:spPr>
            <a:xfrm>
              <a:off x="464647" y="3589675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Error Studies</a:t>
              </a:r>
            </a:p>
          </p:txBody>
        </p:sp>
        <p:sp>
          <p:nvSpPr>
            <p:cNvPr id="2076" name="Forme libre : forme 2075">
              <a:extLst>
                <a:ext uri="{FF2B5EF4-FFF2-40B4-BE49-F238E27FC236}">
                  <a16:creationId xmlns:a16="http://schemas.microsoft.com/office/drawing/2014/main" id="{BC4138DF-0BB2-ADEB-532C-787B372EFCB1}"/>
                </a:ext>
              </a:extLst>
            </p:cNvPr>
            <p:cNvSpPr/>
            <p:nvPr/>
          </p:nvSpPr>
          <p:spPr>
            <a:xfrm>
              <a:off x="508973" y="3776651"/>
              <a:ext cx="516734" cy="81477"/>
            </a:xfrm>
            <a:custGeom>
              <a:avLst/>
              <a:gdLst>
                <a:gd name="connsiteX0" fmla="*/ 0 w 516734"/>
                <a:gd name="connsiteY0" fmla="*/ 0 h 81477"/>
                <a:gd name="connsiteX1" fmla="*/ 516734 w 516734"/>
                <a:gd name="connsiteY1" fmla="*/ 0 h 81477"/>
                <a:gd name="connsiteX2" fmla="*/ 516734 w 516734"/>
                <a:gd name="connsiteY2" fmla="*/ 81477 h 81477"/>
                <a:gd name="connsiteX3" fmla="*/ 0 w 516734"/>
                <a:gd name="connsiteY3" fmla="*/ 81477 h 81477"/>
                <a:gd name="connsiteX4" fmla="*/ 0 w 516734"/>
                <a:gd name="connsiteY4" fmla="*/ 0 h 8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734" h="81477">
                  <a:moveTo>
                    <a:pt x="0" y="0"/>
                  </a:moveTo>
                  <a:lnTo>
                    <a:pt x="516734" y="0"/>
                  </a:lnTo>
                  <a:lnTo>
                    <a:pt x="516734" y="81477"/>
                  </a:lnTo>
                  <a:lnTo>
                    <a:pt x="0" y="8147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A.Fomin/J.Michaud</a:t>
              </a:r>
            </a:p>
          </p:txBody>
        </p:sp>
        <p:sp>
          <p:nvSpPr>
            <p:cNvPr id="2077" name="Forme libre : forme 2076">
              <a:extLst>
                <a:ext uri="{FF2B5EF4-FFF2-40B4-BE49-F238E27FC236}">
                  <a16:creationId xmlns:a16="http://schemas.microsoft.com/office/drawing/2014/main" id="{019DDCF2-ADA9-D1BE-730F-D8CCDE52ECE8}"/>
                </a:ext>
              </a:extLst>
            </p:cNvPr>
            <p:cNvSpPr/>
            <p:nvPr/>
          </p:nvSpPr>
          <p:spPr>
            <a:xfrm>
              <a:off x="464647" y="3970646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Start-to-end tracking</a:t>
              </a:r>
            </a:p>
          </p:txBody>
        </p:sp>
        <p:sp>
          <p:nvSpPr>
            <p:cNvPr id="2078" name="Forme libre : forme 2077">
              <a:extLst>
                <a:ext uri="{FF2B5EF4-FFF2-40B4-BE49-F238E27FC236}">
                  <a16:creationId xmlns:a16="http://schemas.microsoft.com/office/drawing/2014/main" id="{A7986C1B-33F1-EAC5-0436-B46D0B00603A}"/>
                </a:ext>
              </a:extLst>
            </p:cNvPr>
            <p:cNvSpPr/>
            <p:nvPr/>
          </p:nvSpPr>
          <p:spPr>
            <a:xfrm>
              <a:off x="557783" y="4158176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J.Michaud</a:t>
              </a:r>
            </a:p>
          </p:txBody>
        </p:sp>
        <p:sp>
          <p:nvSpPr>
            <p:cNvPr id="2079" name="Forme libre : forme 2078">
              <a:extLst>
                <a:ext uri="{FF2B5EF4-FFF2-40B4-BE49-F238E27FC236}">
                  <a16:creationId xmlns:a16="http://schemas.microsoft.com/office/drawing/2014/main" id="{CFF173F1-3CC2-85E2-CF8C-02136BE7C485}"/>
                </a:ext>
              </a:extLst>
            </p:cNvPr>
            <p:cNvSpPr/>
            <p:nvPr/>
          </p:nvSpPr>
          <p:spPr>
            <a:xfrm>
              <a:off x="464647" y="4351064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Beam commissioning</a:t>
              </a:r>
            </a:p>
          </p:txBody>
        </p:sp>
        <p:sp>
          <p:nvSpPr>
            <p:cNvPr id="2080" name="Forme libre : forme 2079">
              <a:extLst>
                <a:ext uri="{FF2B5EF4-FFF2-40B4-BE49-F238E27FC236}">
                  <a16:creationId xmlns:a16="http://schemas.microsoft.com/office/drawing/2014/main" id="{CE056F60-46CA-38E2-6752-F1BD1DFB7724}"/>
                </a:ext>
              </a:extLst>
            </p:cNvPr>
            <p:cNvSpPr/>
            <p:nvPr/>
          </p:nvSpPr>
          <p:spPr>
            <a:xfrm>
              <a:off x="557783" y="4538593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F.Bouly</a:t>
              </a:r>
            </a:p>
          </p:txBody>
        </p:sp>
        <p:sp>
          <p:nvSpPr>
            <p:cNvPr id="2081" name="Forme libre : forme 2080">
              <a:extLst>
                <a:ext uri="{FF2B5EF4-FFF2-40B4-BE49-F238E27FC236}">
                  <a16:creationId xmlns:a16="http://schemas.microsoft.com/office/drawing/2014/main" id="{9241EC44-50AC-5E76-F624-89D31CD9E88E}"/>
                </a:ext>
              </a:extLst>
            </p:cNvPr>
            <p:cNvSpPr/>
            <p:nvPr/>
          </p:nvSpPr>
          <p:spPr>
            <a:xfrm>
              <a:off x="1114417" y="2714573"/>
              <a:ext cx="716336" cy="374687"/>
            </a:xfrm>
            <a:custGeom>
              <a:avLst/>
              <a:gdLst>
                <a:gd name="connsiteX0" fmla="*/ 0 w 716336"/>
                <a:gd name="connsiteY0" fmla="*/ 0 h 374687"/>
                <a:gd name="connsiteX1" fmla="*/ 716336 w 716336"/>
                <a:gd name="connsiteY1" fmla="*/ 0 h 374687"/>
                <a:gd name="connsiteX2" fmla="*/ 716336 w 716336"/>
                <a:gd name="connsiteY2" fmla="*/ 374687 h 374687"/>
                <a:gd name="connsiteX3" fmla="*/ 0 w 716336"/>
                <a:gd name="connsiteY3" fmla="*/ 374687 h 374687"/>
                <a:gd name="connsiteX4" fmla="*/ 0 w 716336"/>
                <a:gd name="connsiteY4" fmla="*/ 0 h 37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336" h="374687">
                  <a:moveTo>
                    <a:pt x="0" y="0"/>
                  </a:moveTo>
                  <a:lnTo>
                    <a:pt x="716336" y="0"/>
                  </a:lnTo>
                  <a:lnTo>
                    <a:pt x="716336" y="374687"/>
                  </a:lnTo>
                  <a:lnTo>
                    <a:pt x="0" y="374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402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00" b="1" kern="1200"/>
                <a:t>WP3 – Injector</a:t>
              </a:r>
            </a:p>
          </p:txBody>
        </p:sp>
        <p:sp>
          <p:nvSpPr>
            <p:cNvPr id="2082" name="Forme libre : forme 2081">
              <a:extLst>
                <a:ext uri="{FF2B5EF4-FFF2-40B4-BE49-F238E27FC236}">
                  <a16:creationId xmlns:a16="http://schemas.microsoft.com/office/drawing/2014/main" id="{803BE93A-1FF5-8032-5D99-035E8F4221EE}"/>
                </a:ext>
              </a:extLst>
            </p:cNvPr>
            <p:cNvSpPr/>
            <p:nvPr/>
          </p:nvSpPr>
          <p:spPr>
            <a:xfrm>
              <a:off x="1332880" y="304290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 dirty="0" err="1"/>
                <a:t>R.Roux</a:t>
              </a:r>
              <a:endParaRPr lang="fr-FR" sz="500" kern="1200" dirty="0"/>
            </a:p>
          </p:txBody>
        </p:sp>
        <p:sp>
          <p:nvSpPr>
            <p:cNvPr id="2083" name="Forme libre : forme 2082">
              <a:extLst>
                <a:ext uri="{FF2B5EF4-FFF2-40B4-BE49-F238E27FC236}">
                  <a16:creationId xmlns:a16="http://schemas.microsoft.com/office/drawing/2014/main" id="{A354D7DD-3B68-90DE-297A-0F1EB1404567}"/>
                </a:ext>
              </a:extLst>
            </p:cNvPr>
            <p:cNvSpPr/>
            <p:nvPr/>
          </p:nvSpPr>
          <p:spPr>
            <a:xfrm>
              <a:off x="1293501" y="3209257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Laser</a:t>
              </a:r>
            </a:p>
          </p:txBody>
        </p:sp>
        <p:sp>
          <p:nvSpPr>
            <p:cNvPr id="2084" name="Forme libre : forme 2083">
              <a:extLst>
                <a:ext uri="{FF2B5EF4-FFF2-40B4-BE49-F238E27FC236}">
                  <a16:creationId xmlns:a16="http://schemas.microsoft.com/office/drawing/2014/main" id="{70BC5693-4AAF-1C70-DB85-76C061374A30}"/>
                </a:ext>
              </a:extLst>
            </p:cNvPr>
            <p:cNvSpPr/>
            <p:nvPr/>
          </p:nvSpPr>
          <p:spPr>
            <a:xfrm>
              <a:off x="1386637" y="3396787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F.Johora</a:t>
              </a:r>
            </a:p>
          </p:txBody>
        </p:sp>
        <p:sp>
          <p:nvSpPr>
            <p:cNvPr id="2085" name="Forme libre : forme 2084">
              <a:extLst>
                <a:ext uri="{FF2B5EF4-FFF2-40B4-BE49-F238E27FC236}">
                  <a16:creationId xmlns:a16="http://schemas.microsoft.com/office/drawing/2014/main" id="{C9550E76-90DD-48F9-3667-12FCE355683A}"/>
                </a:ext>
              </a:extLst>
            </p:cNvPr>
            <p:cNvSpPr/>
            <p:nvPr/>
          </p:nvSpPr>
          <p:spPr>
            <a:xfrm>
              <a:off x="1293501" y="3589675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Gun</a:t>
              </a:r>
            </a:p>
          </p:txBody>
        </p:sp>
        <p:sp>
          <p:nvSpPr>
            <p:cNvPr id="2086" name="Forme libre : forme 2085">
              <a:extLst>
                <a:ext uri="{FF2B5EF4-FFF2-40B4-BE49-F238E27FC236}">
                  <a16:creationId xmlns:a16="http://schemas.microsoft.com/office/drawing/2014/main" id="{618ADC03-4F62-B765-CFC6-518E3369D325}"/>
                </a:ext>
              </a:extLst>
            </p:cNvPr>
            <p:cNvSpPr/>
            <p:nvPr/>
          </p:nvSpPr>
          <p:spPr>
            <a:xfrm>
              <a:off x="1386637" y="3777204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M.Baylac</a:t>
              </a:r>
            </a:p>
          </p:txBody>
        </p:sp>
        <p:sp>
          <p:nvSpPr>
            <p:cNvPr id="2087" name="Forme libre : forme 2086">
              <a:extLst>
                <a:ext uri="{FF2B5EF4-FFF2-40B4-BE49-F238E27FC236}">
                  <a16:creationId xmlns:a16="http://schemas.microsoft.com/office/drawing/2014/main" id="{31DD77E0-D51F-2A78-930D-D6E1E861F878}"/>
                </a:ext>
              </a:extLst>
            </p:cNvPr>
            <p:cNvSpPr/>
            <p:nvPr/>
          </p:nvSpPr>
          <p:spPr>
            <a:xfrm>
              <a:off x="1293501" y="3970092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Photocathodes</a:t>
              </a:r>
            </a:p>
          </p:txBody>
        </p:sp>
        <p:sp>
          <p:nvSpPr>
            <p:cNvPr id="2088" name="Forme libre : forme 2087">
              <a:extLst>
                <a:ext uri="{FF2B5EF4-FFF2-40B4-BE49-F238E27FC236}">
                  <a16:creationId xmlns:a16="http://schemas.microsoft.com/office/drawing/2014/main" id="{DF696638-DF73-900A-E600-095A4A0C54E4}"/>
                </a:ext>
              </a:extLst>
            </p:cNvPr>
            <p:cNvSpPr/>
            <p:nvPr/>
          </p:nvSpPr>
          <p:spPr>
            <a:xfrm>
              <a:off x="1386637" y="415762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G.Sattonay</a:t>
              </a:r>
            </a:p>
          </p:txBody>
        </p:sp>
        <p:sp>
          <p:nvSpPr>
            <p:cNvPr id="2089" name="Forme libre : forme 2088">
              <a:extLst>
                <a:ext uri="{FF2B5EF4-FFF2-40B4-BE49-F238E27FC236}">
                  <a16:creationId xmlns:a16="http://schemas.microsoft.com/office/drawing/2014/main" id="{2FC10E05-AEB1-5966-782A-F830B70CFC34}"/>
                </a:ext>
              </a:extLst>
            </p:cNvPr>
            <p:cNvSpPr/>
            <p:nvPr/>
          </p:nvSpPr>
          <p:spPr>
            <a:xfrm>
              <a:off x="1293501" y="4350510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Buncher</a:t>
              </a:r>
            </a:p>
          </p:txBody>
        </p:sp>
        <p:sp>
          <p:nvSpPr>
            <p:cNvPr id="2090" name="Forme libre : forme 2089">
              <a:extLst>
                <a:ext uri="{FF2B5EF4-FFF2-40B4-BE49-F238E27FC236}">
                  <a16:creationId xmlns:a16="http://schemas.microsoft.com/office/drawing/2014/main" id="{9BA72377-67F0-D48A-C034-468515E1CB29}"/>
                </a:ext>
              </a:extLst>
            </p:cNvPr>
            <p:cNvSpPr/>
            <p:nvPr/>
          </p:nvSpPr>
          <p:spPr>
            <a:xfrm>
              <a:off x="1386637" y="4538040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R.Roux</a:t>
              </a:r>
            </a:p>
          </p:txBody>
        </p:sp>
        <p:sp>
          <p:nvSpPr>
            <p:cNvPr id="2091" name="Forme libre : forme 2090">
              <a:extLst>
                <a:ext uri="{FF2B5EF4-FFF2-40B4-BE49-F238E27FC236}">
                  <a16:creationId xmlns:a16="http://schemas.microsoft.com/office/drawing/2014/main" id="{9A178B53-A246-CBDA-1DC8-E20E4E68BD59}"/>
                </a:ext>
              </a:extLst>
            </p:cNvPr>
            <p:cNvSpPr/>
            <p:nvPr/>
          </p:nvSpPr>
          <p:spPr>
            <a:xfrm>
              <a:off x="1293501" y="4730928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Booster</a:t>
              </a:r>
            </a:p>
          </p:txBody>
        </p:sp>
        <p:sp>
          <p:nvSpPr>
            <p:cNvPr id="2092" name="Forme libre : forme 2091">
              <a:extLst>
                <a:ext uri="{FF2B5EF4-FFF2-40B4-BE49-F238E27FC236}">
                  <a16:creationId xmlns:a16="http://schemas.microsoft.com/office/drawing/2014/main" id="{F304A0CF-1B6F-8660-9730-550732E446C9}"/>
                </a:ext>
              </a:extLst>
            </p:cNvPr>
            <p:cNvSpPr/>
            <p:nvPr/>
          </p:nvSpPr>
          <p:spPr>
            <a:xfrm>
              <a:off x="1386637" y="4918457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H.Saugnac</a:t>
              </a:r>
            </a:p>
          </p:txBody>
        </p:sp>
        <p:sp>
          <p:nvSpPr>
            <p:cNvPr id="2093" name="Forme libre : forme 2092">
              <a:extLst>
                <a:ext uri="{FF2B5EF4-FFF2-40B4-BE49-F238E27FC236}">
                  <a16:creationId xmlns:a16="http://schemas.microsoft.com/office/drawing/2014/main" id="{B21AA19B-6BFB-207C-3CB3-CED1C6FB86E7}"/>
                </a:ext>
              </a:extLst>
            </p:cNvPr>
            <p:cNvSpPr/>
            <p:nvPr/>
          </p:nvSpPr>
          <p:spPr>
            <a:xfrm>
              <a:off x="1293501" y="5111345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Merger</a:t>
              </a:r>
            </a:p>
          </p:txBody>
        </p:sp>
        <p:sp>
          <p:nvSpPr>
            <p:cNvPr id="2094" name="Forme libre : forme 2093">
              <a:extLst>
                <a:ext uri="{FF2B5EF4-FFF2-40B4-BE49-F238E27FC236}">
                  <a16:creationId xmlns:a16="http://schemas.microsoft.com/office/drawing/2014/main" id="{0E7E644E-004B-506F-F9CE-0E58B3E09BB8}"/>
                </a:ext>
              </a:extLst>
            </p:cNvPr>
            <p:cNvSpPr/>
            <p:nvPr/>
          </p:nvSpPr>
          <p:spPr>
            <a:xfrm>
              <a:off x="1386637" y="5298875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A.Fomin</a:t>
              </a:r>
            </a:p>
          </p:txBody>
        </p:sp>
        <p:sp>
          <p:nvSpPr>
            <p:cNvPr id="2095" name="Forme libre : forme 2094">
              <a:extLst>
                <a:ext uri="{FF2B5EF4-FFF2-40B4-BE49-F238E27FC236}">
                  <a16:creationId xmlns:a16="http://schemas.microsoft.com/office/drawing/2014/main" id="{1F7FF96F-5E3D-1E57-89C3-BC88B7026173}"/>
                </a:ext>
              </a:extLst>
            </p:cNvPr>
            <p:cNvSpPr/>
            <p:nvPr/>
          </p:nvSpPr>
          <p:spPr>
            <a:xfrm>
              <a:off x="1293501" y="5491763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Diagnostics temporary line</a:t>
              </a:r>
            </a:p>
          </p:txBody>
        </p:sp>
        <p:sp>
          <p:nvSpPr>
            <p:cNvPr id="2096" name="Forme libre : forme 2095">
              <a:extLst>
                <a:ext uri="{FF2B5EF4-FFF2-40B4-BE49-F238E27FC236}">
                  <a16:creationId xmlns:a16="http://schemas.microsoft.com/office/drawing/2014/main" id="{A027F34F-B60A-999D-8525-9516A084DA12}"/>
                </a:ext>
              </a:extLst>
            </p:cNvPr>
            <p:cNvSpPr/>
            <p:nvPr/>
          </p:nvSpPr>
          <p:spPr>
            <a:xfrm>
              <a:off x="1344887" y="5666528"/>
              <a:ext cx="502614" cy="105898"/>
            </a:xfrm>
            <a:custGeom>
              <a:avLst/>
              <a:gdLst>
                <a:gd name="connsiteX0" fmla="*/ 0 w 502614"/>
                <a:gd name="connsiteY0" fmla="*/ 0 h 105898"/>
                <a:gd name="connsiteX1" fmla="*/ 502614 w 502614"/>
                <a:gd name="connsiteY1" fmla="*/ 0 h 105898"/>
                <a:gd name="connsiteX2" fmla="*/ 502614 w 502614"/>
                <a:gd name="connsiteY2" fmla="*/ 105898 h 105898"/>
                <a:gd name="connsiteX3" fmla="*/ 0 w 502614"/>
                <a:gd name="connsiteY3" fmla="*/ 105898 h 105898"/>
                <a:gd name="connsiteX4" fmla="*/ 0 w 502614"/>
                <a:gd name="connsiteY4" fmla="*/ 0 h 105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2614" h="105898">
                  <a:moveTo>
                    <a:pt x="0" y="0"/>
                  </a:moveTo>
                  <a:lnTo>
                    <a:pt x="502614" y="0"/>
                  </a:lnTo>
                  <a:lnTo>
                    <a:pt x="502614" y="105898"/>
                  </a:lnTo>
                  <a:lnTo>
                    <a:pt x="0" y="1058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 err="1"/>
                <a:t>M.B.Abdillah</a:t>
              </a:r>
              <a:endParaRPr lang="fr-FR" sz="400" kern="1200" dirty="0"/>
            </a:p>
          </p:txBody>
        </p:sp>
        <p:sp>
          <p:nvSpPr>
            <p:cNvPr id="2097" name="Forme libre : forme 2096">
              <a:extLst>
                <a:ext uri="{FF2B5EF4-FFF2-40B4-BE49-F238E27FC236}">
                  <a16:creationId xmlns:a16="http://schemas.microsoft.com/office/drawing/2014/main" id="{E14BE9F4-49C8-66B3-DB20-073186B5BC67}"/>
                </a:ext>
              </a:extLst>
            </p:cNvPr>
            <p:cNvSpPr/>
            <p:nvPr/>
          </p:nvSpPr>
          <p:spPr>
            <a:xfrm>
              <a:off x="1293501" y="5884945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Beam Dump</a:t>
              </a:r>
            </a:p>
          </p:txBody>
        </p:sp>
        <p:sp>
          <p:nvSpPr>
            <p:cNvPr id="2098" name="Forme libre : forme 2097">
              <a:extLst>
                <a:ext uri="{FF2B5EF4-FFF2-40B4-BE49-F238E27FC236}">
                  <a16:creationId xmlns:a16="http://schemas.microsoft.com/office/drawing/2014/main" id="{CE83E9DC-26A5-E292-6637-06AD2D100F3C}"/>
                </a:ext>
              </a:extLst>
            </p:cNvPr>
            <p:cNvSpPr/>
            <p:nvPr/>
          </p:nvSpPr>
          <p:spPr>
            <a:xfrm>
              <a:off x="1386637" y="6072475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/>
                <a:t>E. </a:t>
              </a:r>
              <a:r>
                <a:rPr lang="fr-FR" sz="400" kern="1200" dirty="0" err="1"/>
                <a:t>Schibler</a:t>
              </a:r>
              <a:endParaRPr lang="fr-FR" sz="400" kern="1200" dirty="0"/>
            </a:p>
          </p:txBody>
        </p:sp>
        <p:sp>
          <p:nvSpPr>
            <p:cNvPr id="2099" name="Forme libre : forme 2098">
              <a:extLst>
                <a:ext uri="{FF2B5EF4-FFF2-40B4-BE49-F238E27FC236}">
                  <a16:creationId xmlns:a16="http://schemas.microsoft.com/office/drawing/2014/main" id="{041F634E-9055-A146-801A-4F3C8AF35C31}"/>
                </a:ext>
              </a:extLst>
            </p:cNvPr>
            <p:cNvSpPr/>
            <p:nvPr/>
          </p:nvSpPr>
          <p:spPr>
            <a:xfrm>
              <a:off x="1943271" y="2722052"/>
              <a:ext cx="716336" cy="374687"/>
            </a:xfrm>
            <a:custGeom>
              <a:avLst/>
              <a:gdLst>
                <a:gd name="connsiteX0" fmla="*/ 0 w 716336"/>
                <a:gd name="connsiteY0" fmla="*/ 0 h 374687"/>
                <a:gd name="connsiteX1" fmla="*/ 716336 w 716336"/>
                <a:gd name="connsiteY1" fmla="*/ 0 h 374687"/>
                <a:gd name="connsiteX2" fmla="*/ 716336 w 716336"/>
                <a:gd name="connsiteY2" fmla="*/ 374687 h 374687"/>
                <a:gd name="connsiteX3" fmla="*/ 0 w 716336"/>
                <a:gd name="connsiteY3" fmla="*/ 374687 h 374687"/>
                <a:gd name="connsiteX4" fmla="*/ 0 w 716336"/>
                <a:gd name="connsiteY4" fmla="*/ 0 h 37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336" h="374687">
                  <a:moveTo>
                    <a:pt x="0" y="0"/>
                  </a:moveTo>
                  <a:lnTo>
                    <a:pt x="716336" y="0"/>
                  </a:lnTo>
                  <a:lnTo>
                    <a:pt x="716336" y="374687"/>
                  </a:lnTo>
                  <a:lnTo>
                    <a:pt x="0" y="374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402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00" b="1" kern="1200"/>
                <a:t>WP4 – Magnets and Power Supplies</a:t>
              </a:r>
            </a:p>
          </p:txBody>
        </p:sp>
        <p:sp>
          <p:nvSpPr>
            <p:cNvPr id="2100" name="Forme libre : forme 2099">
              <a:extLst>
                <a:ext uri="{FF2B5EF4-FFF2-40B4-BE49-F238E27FC236}">
                  <a16:creationId xmlns:a16="http://schemas.microsoft.com/office/drawing/2014/main" id="{1DB5CD36-1D4F-E094-4A03-A1D840DB6BF5}"/>
                </a:ext>
              </a:extLst>
            </p:cNvPr>
            <p:cNvSpPr/>
            <p:nvPr/>
          </p:nvSpPr>
          <p:spPr>
            <a:xfrm>
              <a:off x="2017601" y="3026294"/>
              <a:ext cx="809577" cy="124941"/>
            </a:xfrm>
            <a:custGeom>
              <a:avLst/>
              <a:gdLst>
                <a:gd name="connsiteX0" fmla="*/ 0 w 809577"/>
                <a:gd name="connsiteY0" fmla="*/ 0 h 124941"/>
                <a:gd name="connsiteX1" fmla="*/ 809577 w 809577"/>
                <a:gd name="connsiteY1" fmla="*/ 0 h 124941"/>
                <a:gd name="connsiteX2" fmla="*/ 809577 w 809577"/>
                <a:gd name="connsiteY2" fmla="*/ 124941 h 124941"/>
                <a:gd name="connsiteX3" fmla="*/ 0 w 809577"/>
                <a:gd name="connsiteY3" fmla="*/ 124941 h 124941"/>
                <a:gd name="connsiteX4" fmla="*/ 0 w 809577"/>
                <a:gd name="connsiteY4" fmla="*/ 0 h 124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577" h="124941">
                  <a:moveTo>
                    <a:pt x="0" y="0"/>
                  </a:moveTo>
                  <a:lnTo>
                    <a:pt x="809577" y="0"/>
                  </a:lnTo>
                  <a:lnTo>
                    <a:pt x="809577" y="124941"/>
                  </a:lnTo>
                  <a:lnTo>
                    <a:pt x="0" y="1249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/>
                <a:t>L.Perrot/H.Abualrob</a:t>
              </a:r>
            </a:p>
          </p:txBody>
        </p:sp>
        <p:sp>
          <p:nvSpPr>
            <p:cNvPr id="2101" name="Forme libre : forme 2100">
              <a:extLst>
                <a:ext uri="{FF2B5EF4-FFF2-40B4-BE49-F238E27FC236}">
                  <a16:creationId xmlns:a16="http://schemas.microsoft.com/office/drawing/2014/main" id="{7AE4ED48-83F8-E051-AF68-BC3787C771FA}"/>
                </a:ext>
              </a:extLst>
            </p:cNvPr>
            <p:cNvSpPr/>
            <p:nvPr/>
          </p:nvSpPr>
          <p:spPr>
            <a:xfrm>
              <a:off x="2151473" y="3209257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/>
                <a:t>Magnets</a:t>
              </a:r>
            </a:p>
          </p:txBody>
        </p:sp>
        <p:sp>
          <p:nvSpPr>
            <p:cNvPr id="2102" name="Forme libre : forme 2101">
              <a:extLst>
                <a:ext uri="{FF2B5EF4-FFF2-40B4-BE49-F238E27FC236}">
                  <a16:creationId xmlns:a16="http://schemas.microsoft.com/office/drawing/2014/main" id="{7641F3AD-CB7E-C466-58CE-04F2116B32ED}"/>
                </a:ext>
              </a:extLst>
            </p:cNvPr>
            <p:cNvSpPr/>
            <p:nvPr/>
          </p:nvSpPr>
          <p:spPr>
            <a:xfrm>
              <a:off x="2244610" y="3396787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400" kern="1200"/>
            </a:p>
          </p:txBody>
        </p:sp>
        <p:sp>
          <p:nvSpPr>
            <p:cNvPr id="2103" name="Forme libre : forme 2102">
              <a:extLst>
                <a:ext uri="{FF2B5EF4-FFF2-40B4-BE49-F238E27FC236}">
                  <a16:creationId xmlns:a16="http://schemas.microsoft.com/office/drawing/2014/main" id="{737B7764-0DFE-9E56-DE41-C9E4F08D60F2}"/>
                </a:ext>
              </a:extLst>
            </p:cNvPr>
            <p:cNvSpPr/>
            <p:nvPr/>
          </p:nvSpPr>
          <p:spPr>
            <a:xfrm>
              <a:off x="2151473" y="3589675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/>
                <a:t>Power Supplies</a:t>
              </a:r>
            </a:p>
          </p:txBody>
        </p:sp>
        <p:sp>
          <p:nvSpPr>
            <p:cNvPr id="2104" name="Forme libre : forme 2103">
              <a:extLst>
                <a:ext uri="{FF2B5EF4-FFF2-40B4-BE49-F238E27FC236}">
                  <a16:creationId xmlns:a16="http://schemas.microsoft.com/office/drawing/2014/main" id="{561F4F8F-5DF8-06A0-C27C-06F0680516AD}"/>
                </a:ext>
              </a:extLst>
            </p:cNvPr>
            <p:cNvSpPr/>
            <p:nvPr/>
          </p:nvSpPr>
          <p:spPr>
            <a:xfrm>
              <a:off x="2244610" y="3777204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400" kern="1200"/>
            </a:p>
          </p:txBody>
        </p:sp>
        <p:sp>
          <p:nvSpPr>
            <p:cNvPr id="2105" name="Forme libre : forme 2104">
              <a:extLst>
                <a:ext uri="{FF2B5EF4-FFF2-40B4-BE49-F238E27FC236}">
                  <a16:creationId xmlns:a16="http://schemas.microsoft.com/office/drawing/2014/main" id="{9301F7F6-8018-1D53-BCB3-39E854E67008}"/>
                </a:ext>
              </a:extLst>
            </p:cNvPr>
            <p:cNvSpPr/>
            <p:nvPr/>
          </p:nvSpPr>
          <p:spPr>
            <a:xfrm>
              <a:off x="2888598" y="2722052"/>
              <a:ext cx="716336" cy="374687"/>
            </a:xfrm>
            <a:custGeom>
              <a:avLst/>
              <a:gdLst>
                <a:gd name="connsiteX0" fmla="*/ 0 w 716336"/>
                <a:gd name="connsiteY0" fmla="*/ 0 h 374687"/>
                <a:gd name="connsiteX1" fmla="*/ 716336 w 716336"/>
                <a:gd name="connsiteY1" fmla="*/ 0 h 374687"/>
                <a:gd name="connsiteX2" fmla="*/ 716336 w 716336"/>
                <a:gd name="connsiteY2" fmla="*/ 374687 h 374687"/>
                <a:gd name="connsiteX3" fmla="*/ 0 w 716336"/>
                <a:gd name="connsiteY3" fmla="*/ 374687 h 374687"/>
                <a:gd name="connsiteX4" fmla="*/ 0 w 716336"/>
                <a:gd name="connsiteY4" fmla="*/ 0 h 37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336" h="374687">
                  <a:moveTo>
                    <a:pt x="0" y="0"/>
                  </a:moveTo>
                  <a:lnTo>
                    <a:pt x="716336" y="0"/>
                  </a:lnTo>
                  <a:lnTo>
                    <a:pt x="716336" y="374687"/>
                  </a:lnTo>
                  <a:lnTo>
                    <a:pt x="0" y="374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402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00" b="1" kern="1200"/>
                <a:t>WP5 – Diagnostics and Instrumentations</a:t>
              </a:r>
            </a:p>
          </p:txBody>
        </p:sp>
        <p:sp>
          <p:nvSpPr>
            <p:cNvPr id="2106" name="Forme libre : forme 2105">
              <a:extLst>
                <a:ext uri="{FF2B5EF4-FFF2-40B4-BE49-F238E27FC236}">
                  <a16:creationId xmlns:a16="http://schemas.microsoft.com/office/drawing/2014/main" id="{E864108C-48BE-4B18-CF57-E557A7E6D217}"/>
                </a:ext>
              </a:extLst>
            </p:cNvPr>
            <p:cNvSpPr/>
            <p:nvPr/>
          </p:nvSpPr>
          <p:spPr>
            <a:xfrm>
              <a:off x="3015340" y="3052659"/>
              <a:ext cx="602556" cy="60856"/>
            </a:xfrm>
            <a:custGeom>
              <a:avLst/>
              <a:gdLst>
                <a:gd name="connsiteX0" fmla="*/ 0 w 602556"/>
                <a:gd name="connsiteY0" fmla="*/ 0 h 60856"/>
                <a:gd name="connsiteX1" fmla="*/ 602556 w 602556"/>
                <a:gd name="connsiteY1" fmla="*/ 0 h 60856"/>
                <a:gd name="connsiteX2" fmla="*/ 602556 w 602556"/>
                <a:gd name="connsiteY2" fmla="*/ 60856 h 60856"/>
                <a:gd name="connsiteX3" fmla="*/ 0 w 602556"/>
                <a:gd name="connsiteY3" fmla="*/ 60856 h 60856"/>
                <a:gd name="connsiteX4" fmla="*/ 0 w 602556"/>
                <a:gd name="connsiteY4" fmla="*/ 0 h 6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556" h="60856">
                  <a:moveTo>
                    <a:pt x="0" y="0"/>
                  </a:moveTo>
                  <a:lnTo>
                    <a:pt x="602556" y="0"/>
                  </a:lnTo>
                  <a:lnTo>
                    <a:pt x="602556" y="60856"/>
                  </a:lnTo>
                  <a:lnTo>
                    <a:pt x="0" y="608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 dirty="0" err="1"/>
                <a:t>M.B.Abdillah</a:t>
              </a:r>
              <a:endParaRPr lang="fr-FR" sz="500" kern="1200" dirty="0"/>
            </a:p>
          </p:txBody>
        </p:sp>
        <p:sp>
          <p:nvSpPr>
            <p:cNvPr id="2107" name="Forme libre : forme 2106">
              <a:extLst>
                <a:ext uri="{FF2B5EF4-FFF2-40B4-BE49-F238E27FC236}">
                  <a16:creationId xmlns:a16="http://schemas.microsoft.com/office/drawing/2014/main" id="{06C33053-FA44-65C8-30E1-F01DB3E7200D}"/>
                </a:ext>
              </a:extLst>
            </p:cNvPr>
            <p:cNvSpPr/>
            <p:nvPr/>
          </p:nvSpPr>
          <p:spPr>
            <a:xfrm>
              <a:off x="3070923" y="3209257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Beam Position Monitors</a:t>
              </a:r>
            </a:p>
          </p:txBody>
        </p:sp>
        <p:sp>
          <p:nvSpPr>
            <p:cNvPr id="2108" name="Forme libre : forme 2107">
              <a:extLst>
                <a:ext uri="{FF2B5EF4-FFF2-40B4-BE49-F238E27FC236}">
                  <a16:creationId xmlns:a16="http://schemas.microsoft.com/office/drawing/2014/main" id="{8B80A375-4BF3-73E5-386C-71649DA24890}"/>
                </a:ext>
              </a:extLst>
            </p:cNvPr>
            <p:cNvSpPr/>
            <p:nvPr/>
          </p:nvSpPr>
          <p:spPr>
            <a:xfrm>
              <a:off x="3164059" y="3396787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M.B.Abdillah</a:t>
              </a:r>
            </a:p>
          </p:txBody>
        </p:sp>
        <p:sp>
          <p:nvSpPr>
            <p:cNvPr id="2109" name="Forme libre : forme 2108">
              <a:extLst>
                <a:ext uri="{FF2B5EF4-FFF2-40B4-BE49-F238E27FC236}">
                  <a16:creationId xmlns:a16="http://schemas.microsoft.com/office/drawing/2014/main" id="{9F355A4C-FA50-F170-DB0E-9685FD06DDDE}"/>
                </a:ext>
              </a:extLst>
            </p:cNvPr>
            <p:cNvSpPr/>
            <p:nvPr/>
          </p:nvSpPr>
          <p:spPr>
            <a:xfrm>
              <a:off x="3070923" y="3589675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Non Invasive Diagnostics</a:t>
              </a:r>
            </a:p>
          </p:txBody>
        </p:sp>
        <p:sp>
          <p:nvSpPr>
            <p:cNvPr id="2110" name="Forme libre : forme 2109">
              <a:extLst>
                <a:ext uri="{FF2B5EF4-FFF2-40B4-BE49-F238E27FC236}">
                  <a16:creationId xmlns:a16="http://schemas.microsoft.com/office/drawing/2014/main" id="{BE283574-41F6-1019-FAB1-6DAF236F60B1}"/>
                </a:ext>
              </a:extLst>
            </p:cNvPr>
            <p:cNvSpPr/>
            <p:nvPr/>
          </p:nvSpPr>
          <p:spPr>
            <a:xfrm>
              <a:off x="3164059" y="3777204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J.Wolfensen</a:t>
              </a:r>
            </a:p>
          </p:txBody>
        </p:sp>
        <p:sp>
          <p:nvSpPr>
            <p:cNvPr id="2111" name="Forme libre : forme 2110">
              <a:extLst>
                <a:ext uri="{FF2B5EF4-FFF2-40B4-BE49-F238E27FC236}">
                  <a16:creationId xmlns:a16="http://schemas.microsoft.com/office/drawing/2014/main" id="{A715DEA9-6317-80F8-40BF-A3EDC7659393}"/>
                </a:ext>
              </a:extLst>
            </p:cNvPr>
            <p:cNvSpPr/>
            <p:nvPr/>
          </p:nvSpPr>
          <p:spPr>
            <a:xfrm>
              <a:off x="3070923" y="3970092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Diagnostics Line</a:t>
              </a:r>
            </a:p>
          </p:txBody>
        </p:sp>
        <p:sp>
          <p:nvSpPr>
            <p:cNvPr id="2112" name="Forme libre : forme 2111">
              <a:extLst>
                <a:ext uri="{FF2B5EF4-FFF2-40B4-BE49-F238E27FC236}">
                  <a16:creationId xmlns:a16="http://schemas.microsoft.com/office/drawing/2014/main" id="{DFECC277-F194-05B3-CBFF-402778394FDA}"/>
                </a:ext>
              </a:extLst>
            </p:cNvPr>
            <p:cNvSpPr/>
            <p:nvPr/>
          </p:nvSpPr>
          <p:spPr>
            <a:xfrm>
              <a:off x="3164059" y="415762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H.Guler</a:t>
              </a:r>
            </a:p>
          </p:txBody>
        </p:sp>
        <p:sp>
          <p:nvSpPr>
            <p:cNvPr id="2113" name="Forme libre : forme 2112">
              <a:extLst>
                <a:ext uri="{FF2B5EF4-FFF2-40B4-BE49-F238E27FC236}">
                  <a16:creationId xmlns:a16="http://schemas.microsoft.com/office/drawing/2014/main" id="{D03DCEF9-1388-B29B-D40E-B5ED76804169}"/>
                </a:ext>
              </a:extLst>
            </p:cNvPr>
            <p:cNvSpPr/>
            <p:nvPr/>
          </p:nvSpPr>
          <p:spPr>
            <a:xfrm>
              <a:off x="3070923" y="4350510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View Screens</a:t>
              </a:r>
            </a:p>
          </p:txBody>
        </p:sp>
        <p:sp>
          <p:nvSpPr>
            <p:cNvPr id="2114" name="Forme libre : forme 2113">
              <a:extLst>
                <a:ext uri="{FF2B5EF4-FFF2-40B4-BE49-F238E27FC236}">
                  <a16:creationId xmlns:a16="http://schemas.microsoft.com/office/drawing/2014/main" id="{0405B60F-5910-2E19-84D8-E3AF2442D0A6}"/>
                </a:ext>
              </a:extLst>
            </p:cNvPr>
            <p:cNvSpPr/>
            <p:nvPr/>
          </p:nvSpPr>
          <p:spPr>
            <a:xfrm>
              <a:off x="3164059" y="4538040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S.Wallon</a:t>
              </a:r>
            </a:p>
          </p:txBody>
        </p:sp>
        <p:sp>
          <p:nvSpPr>
            <p:cNvPr id="2115" name="Forme libre : forme 2114">
              <a:extLst>
                <a:ext uri="{FF2B5EF4-FFF2-40B4-BE49-F238E27FC236}">
                  <a16:creationId xmlns:a16="http://schemas.microsoft.com/office/drawing/2014/main" id="{50ED0B94-732D-FDA5-A301-397DC1782F2A}"/>
                </a:ext>
              </a:extLst>
            </p:cNvPr>
            <p:cNvSpPr/>
            <p:nvPr/>
          </p:nvSpPr>
          <p:spPr>
            <a:xfrm>
              <a:off x="3070923" y="4730928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Beam Current Monitors</a:t>
              </a:r>
            </a:p>
          </p:txBody>
        </p:sp>
        <p:sp>
          <p:nvSpPr>
            <p:cNvPr id="2116" name="Forme libre : forme 2115">
              <a:extLst>
                <a:ext uri="{FF2B5EF4-FFF2-40B4-BE49-F238E27FC236}">
                  <a16:creationId xmlns:a16="http://schemas.microsoft.com/office/drawing/2014/main" id="{0345D866-D14A-3624-B6C9-8E181CBE9D53}"/>
                </a:ext>
              </a:extLst>
            </p:cNvPr>
            <p:cNvSpPr/>
            <p:nvPr/>
          </p:nvSpPr>
          <p:spPr>
            <a:xfrm>
              <a:off x="3164059" y="4918457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/>
                <a:t>M. B-</a:t>
              </a:r>
              <a:r>
                <a:rPr lang="fr-FR" sz="400" kern="1200" dirty="0" err="1"/>
                <a:t>Abdillah</a:t>
              </a:r>
              <a:endParaRPr lang="fr-FR" sz="400" kern="1200" dirty="0"/>
            </a:p>
          </p:txBody>
        </p:sp>
        <p:sp>
          <p:nvSpPr>
            <p:cNvPr id="2117" name="Forme libre : forme 2116">
              <a:extLst>
                <a:ext uri="{FF2B5EF4-FFF2-40B4-BE49-F238E27FC236}">
                  <a16:creationId xmlns:a16="http://schemas.microsoft.com/office/drawing/2014/main" id="{DE55A461-B255-1790-7D12-D7DAAE4DECB9}"/>
                </a:ext>
              </a:extLst>
            </p:cNvPr>
            <p:cNvSpPr/>
            <p:nvPr/>
          </p:nvSpPr>
          <p:spPr>
            <a:xfrm>
              <a:off x="3070923" y="5111345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Beam Loss Monitors</a:t>
              </a:r>
            </a:p>
          </p:txBody>
        </p:sp>
        <p:sp>
          <p:nvSpPr>
            <p:cNvPr id="2118" name="Forme libre : forme 2117">
              <a:extLst>
                <a:ext uri="{FF2B5EF4-FFF2-40B4-BE49-F238E27FC236}">
                  <a16:creationId xmlns:a16="http://schemas.microsoft.com/office/drawing/2014/main" id="{9281DFAB-658B-AFC0-11EF-849995849A35}"/>
                </a:ext>
              </a:extLst>
            </p:cNvPr>
            <p:cNvSpPr/>
            <p:nvPr/>
          </p:nvSpPr>
          <p:spPr>
            <a:xfrm>
              <a:off x="3164059" y="5298875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400" kern="1200" dirty="0"/>
            </a:p>
          </p:txBody>
        </p:sp>
        <p:sp>
          <p:nvSpPr>
            <p:cNvPr id="2119" name="Forme libre : forme 2118">
              <a:extLst>
                <a:ext uri="{FF2B5EF4-FFF2-40B4-BE49-F238E27FC236}">
                  <a16:creationId xmlns:a16="http://schemas.microsoft.com/office/drawing/2014/main" id="{E54434AE-AEA4-BB34-3279-CBF6DE25BD80}"/>
                </a:ext>
              </a:extLst>
            </p:cNvPr>
            <p:cNvSpPr/>
            <p:nvPr/>
          </p:nvSpPr>
          <p:spPr>
            <a:xfrm>
              <a:off x="3730415" y="2722052"/>
              <a:ext cx="716336" cy="374687"/>
            </a:xfrm>
            <a:custGeom>
              <a:avLst/>
              <a:gdLst>
                <a:gd name="connsiteX0" fmla="*/ 0 w 716336"/>
                <a:gd name="connsiteY0" fmla="*/ 0 h 374687"/>
                <a:gd name="connsiteX1" fmla="*/ 716336 w 716336"/>
                <a:gd name="connsiteY1" fmla="*/ 0 h 374687"/>
                <a:gd name="connsiteX2" fmla="*/ 716336 w 716336"/>
                <a:gd name="connsiteY2" fmla="*/ 374687 h 374687"/>
                <a:gd name="connsiteX3" fmla="*/ 0 w 716336"/>
                <a:gd name="connsiteY3" fmla="*/ 374687 h 374687"/>
                <a:gd name="connsiteX4" fmla="*/ 0 w 716336"/>
                <a:gd name="connsiteY4" fmla="*/ 0 h 37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336" h="374687">
                  <a:moveTo>
                    <a:pt x="0" y="0"/>
                  </a:moveTo>
                  <a:lnTo>
                    <a:pt x="716336" y="0"/>
                  </a:lnTo>
                  <a:lnTo>
                    <a:pt x="716336" y="374687"/>
                  </a:lnTo>
                  <a:lnTo>
                    <a:pt x="0" y="374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402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00" b="1" kern="1200"/>
                <a:t>WP6 – ERL Cryomodule</a:t>
              </a:r>
            </a:p>
          </p:txBody>
        </p:sp>
        <p:sp>
          <p:nvSpPr>
            <p:cNvPr id="2120" name="Forme libre : forme 2119">
              <a:extLst>
                <a:ext uri="{FF2B5EF4-FFF2-40B4-BE49-F238E27FC236}">
                  <a16:creationId xmlns:a16="http://schemas.microsoft.com/office/drawing/2014/main" id="{419F7DBE-47E8-E5AC-D223-B3E043914BDD}"/>
                </a:ext>
              </a:extLst>
            </p:cNvPr>
            <p:cNvSpPr/>
            <p:nvPr/>
          </p:nvSpPr>
          <p:spPr>
            <a:xfrm>
              <a:off x="3948878" y="304290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/>
                <a:t>G.Olry</a:t>
              </a:r>
            </a:p>
          </p:txBody>
        </p:sp>
        <p:sp>
          <p:nvSpPr>
            <p:cNvPr id="2121" name="Forme libre : forme 2120">
              <a:extLst>
                <a:ext uri="{FF2B5EF4-FFF2-40B4-BE49-F238E27FC236}">
                  <a16:creationId xmlns:a16="http://schemas.microsoft.com/office/drawing/2014/main" id="{8C55F561-BD1C-7617-6858-C2090FE7CAE3}"/>
                </a:ext>
              </a:extLst>
            </p:cNvPr>
            <p:cNvSpPr/>
            <p:nvPr/>
          </p:nvSpPr>
          <p:spPr>
            <a:xfrm>
              <a:off x="3909499" y="3209257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Adaptation studies</a:t>
              </a:r>
            </a:p>
          </p:txBody>
        </p:sp>
        <p:sp>
          <p:nvSpPr>
            <p:cNvPr id="2122" name="Forme libre : forme 2121">
              <a:extLst>
                <a:ext uri="{FF2B5EF4-FFF2-40B4-BE49-F238E27FC236}">
                  <a16:creationId xmlns:a16="http://schemas.microsoft.com/office/drawing/2014/main" id="{0CC6B4F6-677B-9BD8-D2F8-2967C3075ACD}"/>
                </a:ext>
              </a:extLst>
            </p:cNvPr>
            <p:cNvSpPr/>
            <p:nvPr/>
          </p:nvSpPr>
          <p:spPr>
            <a:xfrm>
              <a:off x="4002635" y="3396787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G.Olivier</a:t>
              </a:r>
            </a:p>
          </p:txBody>
        </p:sp>
        <p:sp>
          <p:nvSpPr>
            <p:cNvPr id="2123" name="Forme libre : forme 2122">
              <a:extLst>
                <a:ext uri="{FF2B5EF4-FFF2-40B4-BE49-F238E27FC236}">
                  <a16:creationId xmlns:a16="http://schemas.microsoft.com/office/drawing/2014/main" id="{FAEDA741-13BC-FAD8-566B-17DC7F89B5E6}"/>
                </a:ext>
              </a:extLst>
            </p:cNvPr>
            <p:cNvSpPr/>
            <p:nvPr/>
          </p:nvSpPr>
          <p:spPr>
            <a:xfrm>
              <a:off x="3909499" y="3589675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Assembly</a:t>
              </a:r>
            </a:p>
          </p:txBody>
        </p:sp>
        <p:sp>
          <p:nvSpPr>
            <p:cNvPr id="2124" name="Forme libre : forme 2123">
              <a:extLst>
                <a:ext uri="{FF2B5EF4-FFF2-40B4-BE49-F238E27FC236}">
                  <a16:creationId xmlns:a16="http://schemas.microsoft.com/office/drawing/2014/main" id="{7013E661-8F5E-67E2-BA82-EA3433DCB784}"/>
                </a:ext>
              </a:extLst>
            </p:cNvPr>
            <p:cNvSpPr/>
            <p:nvPr/>
          </p:nvSpPr>
          <p:spPr>
            <a:xfrm>
              <a:off x="4002635" y="3777204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CEA Saclay</a:t>
              </a:r>
            </a:p>
          </p:txBody>
        </p:sp>
        <p:sp>
          <p:nvSpPr>
            <p:cNvPr id="2125" name="Forme libre : forme 2124">
              <a:extLst>
                <a:ext uri="{FF2B5EF4-FFF2-40B4-BE49-F238E27FC236}">
                  <a16:creationId xmlns:a16="http://schemas.microsoft.com/office/drawing/2014/main" id="{0DA20772-EF57-EA75-E1A4-36131ADCD6BD}"/>
                </a:ext>
              </a:extLst>
            </p:cNvPr>
            <p:cNvSpPr/>
            <p:nvPr/>
          </p:nvSpPr>
          <p:spPr>
            <a:xfrm>
              <a:off x="3909499" y="3970092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Test</a:t>
              </a:r>
            </a:p>
          </p:txBody>
        </p:sp>
        <p:sp>
          <p:nvSpPr>
            <p:cNvPr id="2126" name="Forme libre : forme 2125">
              <a:extLst>
                <a:ext uri="{FF2B5EF4-FFF2-40B4-BE49-F238E27FC236}">
                  <a16:creationId xmlns:a16="http://schemas.microsoft.com/office/drawing/2014/main" id="{D9A1F8D3-A1CB-28D8-713E-A5F4A51B4E95}"/>
                </a:ext>
              </a:extLst>
            </p:cNvPr>
            <p:cNvSpPr/>
            <p:nvPr/>
          </p:nvSpPr>
          <p:spPr>
            <a:xfrm>
              <a:off x="4002635" y="415762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ESS</a:t>
              </a:r>
            </a:p>
          </p:txBody>
        </p:sp>
        <p:sp>
          <p:nvSpPr>
            <p:cNvPr id="2127" name="Forme libre : forme 2126">
              <a:extLst>
                <a:ext uri="{FF2B5EF4-FFF2-40B4-BE49-F238E27FC236}">
                  <a16:creationId xmlns:a16="http://schemas.microsoft.com/office/drawing/2014/main" id="{0D3164CE-52CF-D223-5BAE-AB5F3A0DA4F6}"/>
                </a:ext>
              </a:extLst>
            </p:cNvPr>
            <p:cNvSpPr/>
            <p:nvPr/>
          </p:nvSpPr>
          <p:spPr>
            <a:xfrm>
              <a:off x="3909499" y="4350510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Cavities</a:t>
              </a:r>
            </a:p>
          </p:txBody>
        </p:sp>
        <p:sp>
          <p:nvSpPr>
            <p:cNvPr id="2128" name="Forme libre : forme 2127">
              <a:extLst>
                <a:ext uri="{FF2B5EF4-FFF2-40B4-BE49-F238E27FC236}">
                  <a16:creationId xmlns:a16="http://schemas.microsoft.com/office/drawing/2014/main" id="{6A327C9D-BE88-70A8-8DCB-A4E935C2839C}"/>
                </a:ext>
              </a:extLst>
            </p:cNvPr>
            <p:cNvSpPr/>
            <p:nvPr/>
          </p:nvSpPr>
          <p:spPr>
            <a:xfrm>
              <a:off x="4002635" y="4538040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G.Olry</a:t>
              </a:r>
            </a:p>
          </p:txBody>
        </p:sp>
        <p:sp>
          <p:nvSpPr>
            <p:cNvPr id="2129" name="Forme libre : forme 2128">
              <a:extLst>
                <a:ext uri="{FF2B5EF4-FFF2-40B4-BE49-F238E27FC236}">
                  <a16:creationId xmlns:a16="http://schemas.microsoft.com/office/drawing/2014/main" id="{2ABDD5A8-6C75-B3D4-42F8-1273419DD2F9}"/>
                </a:ext>
              </a:extLst>
            </p:cNvPr>
            <p:cNvSpPr/>
            <p:nvPr/>
          </p:nvSpPr>
          <p:spPr>
            <a:xfrm>
              <a:off x="3909499" y="4730928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HOM damping</a:t>
              </a:r>
            </a:p>
          </p:txBody>
        </p:sp>
        <p:sp>
          <p:nvSpPr>
            <p:cNvPr id="2130" name="Forme libre : forme 2129">
              <a:extLst>
                <a:ext uri="{FF2B5EF4-FFF2-40B4-BE49-F238E27FC236}">
                  <a16:creationId xmlns:a16="http://schemas.microsoft.com/office/drawing/2014/main" id="{FF1D85A6-9DE4-CF3B-AA67-0411A07EE48F}"/>
                </a:ext>
              </a:extLst>
            </p:cNvPr>
            <p:cNvSpPr/>
            <p:nvPr/>
          </p:nvSpPr>
          <p:spPr>
            <a:xfrm>
              <a:off x="4002635" y="4918457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P.Duschesne</a:t>
              </a:r>
            </a:p>
          </p:txBody>
        </p:sp>
        <p:sp>
          <p:nvSpPr>
            <p:cNvPr id="2131" name="Forme libre : forme 2130">
              <a:extLst>
                <a:ext uri="{FF2B5EF4-FFF2-40B4-BE49-F238E27FC236}">
                  <a16:creationId xmlns:a16="http://schemas.microsoft.com/office/drawing/2014/main" id="{5A3CDB2D-B4A3-C708-48CC-D4A29642A7EB}"/>
                </a:ext>
              </a:extLst>
            </p:cNvPr>
            <p:cNvSpPr/>
            <p:nvPr/>
          </p:nvSpPr>
          <p:spPr>
            <a:xfrm>
              <a:off x="3909499" y="5111345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Magnetic Shield</a:t>
              </a:r>
            </a:p>
          </p:txBody>
        </p:sp>
        <p:sp>
          <p:nvSpPr>
            <p:cNvPr id="2132" name="Forme libre : forme 2131">
              <a:extLst>
                <a:ext uri="{FF2B5EF4-FFF2-40B4-BE49-F238E27FC236}">
                  <a16:creationId xmlns:a16="http://schemas.microsoft.com/office/drawing/2014/main" id="{2E91981B-9462-5EF6-7EC8-9B7908BC5296}"/>
                </a:ext>
              </a:extLst>
            </p:cNvPr>
            <p:cNvSpPr/>
            <p:nvPr/>
          </p:nvSpPr>
          <p:spPr>
            <a:xfrm>
              <a:off x="4002635" y="5298875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P.Duschesne</a:t>
              </a:r>
            </a:p>
          </p:txBody>
        </p:sp>
        <p:sp>
          <p:nvSpPr>
            <p:cNvPr id="2133" name="Forme libre : forme 2132">
              <a:extLst>
                <a:ext uri="{FF2B5EF4-FFF2-40B4-BE49-F238E27FC236}">
                  <a16:creationId xmlns:a16="http://schemas.microsoft.com/office/drawing/2014/main" id="{1009FE8C-8470-B6B6-363C-4EBE65F29E81}"/>
                </a:ext>
              </a:extLst>
            </p:cNvPr>
            <p:cNvSpPr/>
            <p:nvPr/>
          </p:nvSpPr>
          <p:spPr>
            <a:xfrm>
              <a:off x="3909499" y="5491763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Tuning Systems</a:t>
              </a:r>
            </a:p>
          </p:txBody>
        </p:sp>
        <p:sp>
          <p:nvSpPr>
            <p:cNvPr id="2134" name="Forme libre : forme 2133">
              <a:extLst>
                <a:ext uri="{FF2B5EF4-FFF2-40B4-BE49-F238E27FC236}">
                  <a16:creationId xmlns:a16="http://schemas.microsoft.com/office/drawing/2014/main" id="{A5974B2B-0497-86AD-0CF9-8F26E7FEE998}"/>
                </a:ext>
              </a:extLst>
            </p:cNvPr>
            <p:cNvSpPr/>
            <p:nvPr/>
          </p:nvSpPr>
          <p:spPr>
            <a:xfrm>
              <a:off x="3936530" y="5685047"/>
              <a:ext cx="551323" cy="68860"/>
            </a:xfrm>
            <a:custGeom>
              <a:avLst/>
              <a:gdLst>
                <a:gd name="connsiteX0" fmla="*/ 0 w 551323"/>
                <a:gd name="connsiteY0" fmla="*/ 0 h 68860"/>
                <a:gd name="connsiteX1" fmla="*/ 551323 w 551323"/>
                <a:gd name="connsiteY1" fmla="*/ 0 h 68860"/>
                <a:gd name="connsiteX2" fmla="*/ 551323 w 551323"/>
                <a:gd name="connsiteY2" fmla="*/ 68860 h 68860"/>
                <a:gd name="connsiteX3" fmla="*/ 0 w 551323"/>
                <a:gd name="connsiteY3" fmla="*/ 68860 h 68860"/>
                <a:gd name="connsiteX4" fmla="*/ 0 w 551323"/>
                <a:gd name="connsiteY4" fmla="*/ 0 h 6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323" h="68860">
                  <a:moveTo>
                    <a:pt x="0" y="0"/>
                  </a:moveTo>
                  <a:lnTo>
                    <a:pt x="551323" y="0"/>
                  </a:lnTo>
                  <a:lnTo>
                    <a:pt x="551323" y="68860"/>
                  </a:lnTo>
                  <a:lnTo>
                    <a:pt x="0" y="688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 err="1"/>
                <a:t>N.Gandolfo</a:t>
              </a:r>
              <a:endParaRPr lang="fr-FR" sz="400" kern="1200" dirty="0"/>
            </a:p>
          </p:txBody>
        </p:sp>
        <p:sp>
          <p:nvSpPr>
            <p:cNvPr id="2135" name="Forme libre : forme 2134">
              <a:extLst>
                <a:ext uri="{FF2B5EF4-FFF2-40B4-BE49-F238E27FC236}">
                  <a16:creationId xmlns:a16="http://schemas.microsoft.com/office/drawing/2014/main" id="{468E394A-4FDE-451A-FBCD-83B2F6107FB6}"/>
                </a:ext>
              </a:extLst>
            </p:cNvPr>
            <p:cNvSpPr/>
            <p:nvPr/>
          </p:nvSpPr>
          <p:spPr>
            <a:xfrm>
              <a:off x="3909499" y="5866426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Power Coupler</a:t>
              </a:r>
            </a:p>
          </p:txBody>
        </p:sp>
        <p:sp>
          <p:nvSpPr>
            <p:cNvPr id="2136" name="Forme libre : forme 2135">
              <a:extLst>
                <a:ext uri="{FF2B5EF4-FFF2-40B4-BE49-F238E27FC236}">
                  <a16:creationId xmlns:a16="http://schemas.microsoft.com/office/drawing/2014/main" id="{FC853767-D7B2-101A-1079-15518701DA4C}"/>
                </a:ext>
              </a:extLst>
            </p:cNvPr>
            <p:cNvSpPr/>
            <p:nvPr/>
          </p:nvSpPr>
          <p:spPr>
            <a:xfrm>
              <a:off x="3921570" y="6045996"/>
              <a:ext cx="581244" cy="66370"/>
            </a:xfrm>
            <a:custGeom>
              <a:avLst/>
              <a:gdLst>
                <a:gd name="connsiteX0" fmla="*/ 0 w 581244"/>
                <a:gd name="connsiteY0" fmla="*/ 0 h 66370"/>
                <a:gd name="connsiteX1" fmla="*/ 581244 w 581244"/>
                <a:gd name="connsiteY1" fmla="*/ 0 h 66370"/>
                <a:gd name="connsiteX2" fmla="*/ 581244 w 581244"/>
                <a:gd name="connsiteY2" fmla="*/ 66370 h 66370"/>
                <a:gd name="connsiteX3" fmla="*/ 0 w 581244"/>
                <a:gd name="connsiteY3" fmla="*/ 66370 h 66370"/>
                <a:gd name="connsiteX4" fmla="*/ 0 w 581244"/>
                <a:gd name="connsiteY4" fmla="*/ 0 h 6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1244" h="66370">
                  <a:moveTo>
                    <a:pt x="0" y="0"/>
                  </a:moveTo>
                  <a:lnTo>
                    <a:pt x="581244" y="0"/>
                  </a:lnTo>
                  <a:lnTo>
                    <a:pt x="581244" y="66370"/>
                  </a:lnTo>
                  <a:lnTo>
                    <a:pt x="0" y="6637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 err="1"/>
                <a:t>Y.Gomez</a:t>
              </a:r>
              <a:r>
                <a:rPr lang="fr-FR" sz="400" kern="1200" dirty="0"/>
                <a:t> Martinez</a:t>
              </a:r>
            </a:p>
          </p:txBody>
        </p:sp>
        <p:sp>
          <p:nvSpPr>
            <p:cNvPr id="2137" name="Forme libre : forme 2136">
              <a:extLst>
                <a:ext uri="{FF2B5EF4-FFF2-40B4-BE49-F238E27FC236}">
                  <a16:creationId xmlns:a16="http://schemas.microsoft.com/office/drawing/2014/main" id="{BA7E4DEC-E213-4BB7-1E3B-F77AAE8A41DF}"/>
                </a:ext>
              </a:extLst>
            </p:cNvPr>
            <p:cNvSpPr/>
            <p:nvPr/>
          </p:nvSpPr>
          <p:spPr>
            <a:xfrm>
              <a:off x="4559269" y="2722052"/>
              <a:ext cx="716336" cy="374687"/>
            </a:xfrm>
            <a:custGeom>
              <a:avLst/>
              <a:gdLst>
                <a:gd name="connsiteX0" fmla="*/ 0 w 716336"/>
                <a:gd name="connsiteY0" fmla="*/ 0 h 374687"/>
                <a:gd name="connsiteX1" fmla="*/ 716336 w 716336"/>
                <a:gd name="connsiteY1" fmla="*/ 0 h 374687"/>
                <a:gd name="connsiteX2" fmla="*/ 716336 w 716336"/>
                <a:gd name="connsiteY2" fmla="*/ 374687 h 374687"/>
                <a:gd name="connsiteX3" fmla="*/ 0 w 716336"/>
                <a:gd name="connsiteY3" fmla="*/ 374687 h 374687"/>
                <a:gd name="connsiteX4" fmla="*/ 0 w 716336"/>
                <a:gd name="connsiteY4" fmla="*/ 0 h 37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336" h="374687">
                  <a:moveTo>
                    <a:pt x="0" y="0"/>
                  </a:moveTo>
                  <a:lnTo>
                    <a:pt x="716336" y="0"/>
                  </a:lnTo>
                  <a:lnTo>
                    <a:pt x="716336" y="374687"/>
                  </a:lnTo>
                  <a:lnTo>
                    <a:pt x="0" y="374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402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00" b="1" kern="1200"/>
                <a:t>WP7 – Cryogenics</a:t>
              </a:r>
            </a:p>
          </p:txBody>
        </p:sp>
        <p:sp>
          <p:nvSpPr>
            <p:cNvPr id="2138" name="Forme libre : forme 2137">
              <a:extLst>
                <a:ext uri="{FF2B5EF4-FFF2-40B4-BE49-F238E27FC236}">
                  <a16:creationId xmlns:a16="http://schemas.microsoft.com/office/drawing/2014/main" id="{2233D0C3-D96E-DB81-AC47-25CA5C77355A}"/>
                </a:ext>
              </a:extLst>
            </p:cNvPr>
            <p:cNvSpPr/>
            <p:nvPr/>
          </p:nvSpPr>
          <p:spPr>
            <a:xfrm>
              <a:off x="4777732" y="304290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/>
                <a:t>P.Duthil</a:t>
              </a:r>
            </a:p>
          </p:txBody>
        </p:sp>
        <p:sp>
          <p:nvSpPr>
            <p:cNvPr id="2139" name="Forme libre : forme 2138">
              <a:extLst>
                <a:ext uri="{FF2B5EF4-FFF2-40B4-BE49-F238E27FC236}">
                  <a16:creationId xmlns:a16="http://schemas.microsoft.com/office/drawing/2014/main" id="{614A3CE1-0682-1FA9-CF17-F1556A8D25BA}"/>
                </a:ext>
              </a:extLst>
            </p:cNvPr>
            <p:cNvSpPr/>
            <p:nvPr/>
          </p:nvSpPr>
          <p:spPr>
            <a:xfrm>
              <a:off x="4738353" y="3209257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Cryoplant</a:t>
              </a:r>
            </a:p>
          </p:txBody>
        </p:sp>
        <p:sp>
          <p:nvSpPr>
            <p:cNvPr id="2140" name="Forme libre : forme 2139">
              <a:extLst>
                <a:ext uri="{FF2B5EF4-FFF2-40B4-BE49-F238E27FC236}">
                  <a16:creationId xmlns:a16="http://schemas.microsoft.com/office/drawing/2014/main" id="{CB775F42-A426-5304-EE8D-09849878F9AF}"/>
                </a:ext>
              </a:extLst>
            </p:cNvPr>
            <p:cNvSpPr/>
            <p:nvPr/>
          </p:nvSpPr>
          <p:spPr>
            <a:xfrm>
              <a:off x="4831489" y="3396787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P.Duthil</a:t>
              </a:r>
            </a:p>
          </p:txBody>
        </p:sp>
        <p:sp>
          <p:nvSpPr>
            <p:cNvPr id="2141" name="Forme libre : forme 2140">
              <a:extLst>
                <a:ext uri="{FF2B5EF4-FFF2-40B4-BE49-F238E27FC236}">
                  <a16:creationId xmlns:a16="http://schemas.microsoft.com/office/drawing/2014/main" id="{E215308B-7A5B-C54B-00AD-B7EFDCF2A333}"/>
                </a:ext>
              </a:extLst>
            </p:cNvPr>
            <p:cNvSpPr/>
            <p:nvPr/>
          </p:nvSpPr>
          <p:spPr>
            <a:xfrm>
              <a:off x="4738353" y="3589675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Cryo Infras</a:t>
              </a:r>
            </a:p>
          </p:txBody>
        </p:sp>
        <p:sp>
          <p:nvSpPr>
            <p:cNvPr id="2142" name="Forme libre : forme 2141">
              <a:extLst>
                <a:ext uri="{FF2B5EF4-FFF2-40B4-BE49-F238E27FC236}">
                  <a16:creationId xmlns:a16="http://schemas.microsoft.com/office/drawing/2014/main" id="{A7E180ED-9A99-0A3D-C0F6-1EC07F34933F}"/>
                </a:ext>
              </a:extLst>
            </p:cNvPr>
            <p:cNvSpPr/>
            <p:nvPr/>
          </p:nvSpPr>
          <p:spPr>
            <a:xfrm>
              <a:off x="4831489" y="3777204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P.Duthil</a:t>
              </a:r>
            </a:p>
          </p:txBody>
        </p:sp>
        <p:sp>
          <p:nvSpPr>
            <p:cNvPr id="2143" name="Forme libre : forme 2142">
              <a:extLst>
                <a:ext uri="{FF2B5EF4-FFF2-40B4-BE49-F238E27FC236}">
                  <a16:creationId xmlns:a16="http://schemas.microsoft.com/office/drawing/2014/main" id="{93B7E180-5D73-4E73-0A0B-664D3E9F81E1}"/>
                </a:ext>
              </a:extLst>
            </p:cNvPr>
            <p:cNvSpPr/>
            <p:nvPr/>
          </p:nvSpPr>
          <p:spPr>
            <a:xfrm>
              <a:off x="4738353" y="3970092"/>
              <a:ext cx="604074" cy="241109"/>
            </a:xfrm>
            <a:custGeom>
              <a:avLst/>
              <a:gdLst>
                <a:gd name="connsiteX0" fmla="*/ 0 w 604074"/>
                <a:gd name="connsiteY0" fmla="*/ 0 h 241109"/>
                <a:gd name="connsiteX1" fmla="*/ 604074 w 604074"/>
                <a:gd name="connsiteY1" fmla="*/ 0 h 241109"/>
                <a:gd name="connsiteX2" fmla="*/ 604074 w 604074"/>
                <a:gd name="connsiteY2" fmla="*/ 241109 h 241109"/>
                <a:gd name="connsiteX3" fmla="*/ 0 w 604074"/>
                <a:gd name="connsiteY3" fmla="*/ 241109 h 241109"/>
                <a:gd name="connsiteX4" fmla="*/ 0 w 604074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4074" h="241109">
                  <a:moveTo>
                    <a:pt x="0" y="0"/>
                  </a:moveTo>
                  <a:lnTo>
                    <a:pt x="604074" y="0"/>
                  </a:lnTo>
                  <a:lnTo>
                    <a:pt x="604074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/>
                <a:t>Cryo Distribution System</a:t>
              </a:r>
            </a:p>
          </p:txBody>
        </p:sp>
        <p:sp>
          <p:nvSpPr>
            <p:cNvPr id="2144" name="Forme libre : forme 2143">
              <a:extLst>
                <a:ext uri="{FF2B5EF4-FFF2-40B4-BE49-F238E27FC236}">
                  <a16:creationId xmlns:a16="http://schemas.microsoft.com/office/drawing/2014/main" id="{0C1233CC-2071-B05F-D47A-B880305E096D}"/>
                </a:ext>
              </a:extLst>
            </p:cNvPr>
            <p:cNvSpPr/>
            <p:nvPr/>
          </p:nvSpPr>
          <p:spPr>
            <a:xfrm>
              <a:off x="4900685" y="415762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H.Saugnac</a:t>
              </a:r>
            </a:p>
          </p:txBody>
        </p:sp>
        <p:sp>
          <p:nvSpPr>
            <p:cNvPr id="2145" name="Forme libre : forme 2144">
              <a:extLst>
                <a:ext uri="{FF2B5EF4-FFF2-40B4-BE49-F238E27FC236}">
                  <a16:creationId xmlns:a16="http://schemas.microsoft.com/office/drawing/2014/main" id="{19B35B9F-5759-A688-4B6A-57A4491A705C}"/>
                </a:ext>
              </a:extLst>
            </p:cNvPr>
            <p:cNvSpPr/>
            <p:nvPr/>
          </p:nvSpPr>
          <p:spPr>
            <a:xfrm>
              <a:off x="4738353" y="4350510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Cryo Controls and command</a:t>
              </a:r>
            </a:p>
          </p:txBody>
        </p:sp>
        <p:sp>
          <p:nvSpPr>
            <p:cNvPr id="2146" name="Forme libre : forme 2145">
              <a:extLst>
                <a:ext uri="{FF2B5EF4-FFF2-40B4-BE49-F238E27FC236}">
                  <a16:creationId xmlns:a16="http://schemas.microsoft.com/office/drawing/2014/main" id="{84A682CE-F2E4-5A60-9DEE-42AA2BD58AA4}"/>
                </a:ext>
              </a:extLst>
            </p:cNvPr>
            <p:cNvSpPr/>
            <p:nvPr/>
          </p:nvSpPr>
          <p:spPr>
            <a:xfrm>
              <a:off x="4831489" y="4538040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M.Pierens</a:t>
              </a:r>
            </a:p>
          </p:txBody>
        </p:sp>
        <p:sp>
          <p:nvSpPr>
            <p:cNvPr id="2147" name="Forme libre : forme 2146">
              <a:extLst>
                <a:ext uri="{FF2B5EF4-FFF2-40B4-BE49-F238E27FC236}">
                  <a16:creationId xmlns:a16="http://schemas.microsoft.com/office/drawing/2014/main" id="{4436283C-53F8-CA3B-B136-C528890D3432}"/>
                </a:ext>
              </a:extLst>
            </p:cNvPr>
            <p:cNvSpPr/>
            <p:nvPr/>
          </p:nvSpPr>
          <p:spPr>
            <a:xfrm>
              <a:off x="5388123" y="2722052"/>
              <a:ext cx="716336" cy="374687"/>
            </a:xfrm>
            <a:custGeom>
              <a:avLst/>
              <a:gdLst>
                <a:gd name="connsiteX0" fmla="*/ 0 w 716336"/>
                <a:gd name="connsiteY0" fmla="*/ 0 h 374687"/>
                <a:gd name="connsiteX1" fmla="*/ 716336 w 716336"/>
                <a:gd name="connsiteY1" fmla="*/ 0 h 374687"/>
                <a:gd name="connsiteX2" fmla="*/ 716336 w 716336"/>
                <a:gd name="connsiteY2" fmla="*/ 374687 h 374687"/>
                <a:gd name="connsiteX3" fmla="*/ 0 w 716336"/>
                <a:gd name="connsiteY3" fmla="*/ 374687 h 374687"/>
                <a:gd name="connsiteX4" fmla="*/ 0 w 716336"/>
                <a:gd name="connsiteY4" fmla="*/ 0 h 37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336" h="374687">
                  <a:moveTo>
                    <a:pt x="0" y="0"/>
                  </a:moveTo>
                  <a:lnTo>
                    <a:pt x="716336" y="0"/>
                  </a:lnTo>
                  <a:lnTo>
                    <a:pt x="716336" y="374687"/>
                  </a:lnTo>
                  <a:lnTo>
                    <a:pt x="0" y="374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402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00" b="1" kern="1200"/>
                <a:t>WP8 – RF Systems</a:t>
              </a:r>
            </a:p>
          </p:txBody>
        </p:sp>
        <p:sp>
          <p:nvSpPr>
            <p:cNvPr id="2148" name="Forme libre : forme 2147">
              <a:extLst>
                <a:ext uri="{FF2B5EF4-FFF2-40B4-BE49-F238E27FC236}">
                  <a16:creationId xmlns:a16="http://schemas.microsoft.com/office/drawing/2014/main" id="{88604B93-98DE-3598-585B-4D8360D3EE90}"/>
                </a:ext>
              </a:extLst>
            </p:cNvPr>
            <p:cNvSpPr/>
            <p:nvPr/>
          </p:nvSpPr>
          <p:spPr>
            <a:xfrm>
              <a:off x="5606586" y="304290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/>
                <a:t>C.Joly</a:t>
              </a:r>
            </a:p>
          </p:txBody>
        </p:sp>
        <p:sp>
          <p:nvSpPr>
            <p:cNvPr id="2149" name="Forme libre : forme 2148">
              <a:extLst>
                <a:ext uri="{FF2B5EF4-FFF2-40B4-BE49-F238E27FC236}">
                  <a16:creationId xmlns:a16="http://schemas.microsoft.com/office/drawing/2014/main" id="{B6A604D8-C610-F0BE-6EBA-462292127EAC}"/>
                </a:ext>
              </a:extLst>
            </p:cNvPr>
            <p:cNvSpPr/>
            <p:nvPr/>
          </p:nvSpPr>
          <p:spPr>
            <a:xfrm>
              <a:off x="5567207" y="3209257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LLRF</a:t>
              </a:r>
            </a:p>
          </p:txBody>
        </p:sp>
        <p:sp>
          <p:nvSpPr>
            <p:cNvPr id="2150" name="Forme libre : forme 2149">
              <a:extLst>
                <a:ext uri="{FF2B5EF4-FFF2-40B4-BE49-F238E27FC236}">
                  <a16:creationId xmlns:a16="http://schemas.microsoft.com/office/drawing/2014/main" id="{EE019B67-FCA2-CB57-A04E-5A777AB17128}"/>
                </a:ext>
              </a:extLst>
            </p:cNvPr>
            <p:cNvSpPr/>
            <p:nvPr/>
          </p:nvSpPr>
          <p:spPr>
            <a:xfrm>
              <a:off x="5660343" y="3396787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C.Joly</a:t>
              </a:r>
            </a:p>
          </p:txBody>
        </p:sp>
        <p:sp>
          <p:nvSpPr>
            <p:cNvPr id="2151" name="Forme libre : forme 2150">
              <a:extLst>
                <a:ext uri="{FF2B5EF4-FFF2-40B4-BE49-F238E27FC236}">
                  <a16:creationId xmlns:a16="http://schemas.microsoft.com/office/drawing/2014/main" id="{42D23D0B-E29C-4C79-B3FB-1069929E3CEE}"/>
                </a:ext>
              </a:extLst>
            </p:cNvPr>
            <p:cNvSpPr/>
            <p:nvPr/>
          </p:nvSpPr>
          <p:spPr>
            <a:xfrm>
              <a:off x="5567207" y="3589675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DMO et Timing</a:t>
              </a:r>
            </a:p>
          </p:txBody>
        </p:sp>
        <p:sp>
          <p:nvSpPr>
            <p:cNvPr id="2152" name="Forme libre : forme 2151">
              <a:extLst>
                <a:ext uri="{FF2B5EF4-FFF2-40B4-BE49-F238E27FC236}">
                  <a16:creationId xmlns:a16="http://schemas.microsoft.com/office/drawing/2014/main" id="{6A6AB8AF-E1FF-5F26-469B-B5839850C215}"/>
                </a:ext>
              </a:extLst>
            </p:cNvPr>
            <p:cNvSpPr/>
            <p:nvPr/>
          </p:nvSpPr>
          <p:spPr>
            <a:xfrm>
              <a:off x="5660343" y="3777204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C.Joly</a:t>
              </a:r>
            </a:p>
          </p:txBody>
        </p:sp>
        <p:sp>
          <p:nvSpPr>
            <p:cNvPr id="2153" name="Forme libre : forme 2152">
              <a:extLst>
                <a:ext uri="{FF2B5EF4-FFF2-40B4-BE49-F238E27FC236}">
                  <a16:creationId xmlns:a16="http://schemas.microsoft.com/office/drawing/2014/main" id="{598046FD-6501-4507-636B-0007CC6C42C2}"/>
                </a:ext>
              </a:extLst>
            </p:cNvPr>
            <p:cNvSpPr/>
            <p:nvPr/>
          </p:nvSpPr>
          <p:spPr>
            <a:xfrm>
              <a:off x="5567207" y="3970092"/>
              <a:ext cx="696628" cy="241109"/>
            </a:xfrm>
            <a:custGeom>
              <a:avLst/>
              <a:gdLst>
                <a:gd name="connsiteX0" fmla="*/ 0 w 696628"/>
                <a:gd name="connsiteY0" fmla="*/ 0 h 241109"/>
                <a:gd name="connsiteX1" fmla="*/ 696628 w 696628"/>
                <a:gd name="connsiteY1" fmla="*/ 0 h 241109"/>
                <a:gd name="connsiteX2" fmla="*/ 696628 w 696628"/>
                <a:gd name="connsiteY2" fmla="*/ 241109 h 241109"/>
                <a:gd name="connsiteX3" fmla="*/ 0 w 696628"/>
                <a:gd name="connsiteY3" fmla="*/ 241109 h 241109"/>
                <a:gd name="connsiteX4" fmla="*/ 0 w 696628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28" h="241109">
                  <a:moveTo>
                    <a:pt x="0" y="0"/>
                  </a:moveTo>
                  <a:lnTo>
                    <a:pt x="696628" y="0"/>
                  </a:lnTo>
                  <a:lnTo>
                    <a:pt x="696628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 err="1"/>
                <a:t>Cavity</a:t>
              </a:r>
              <a:r>
                <a:rPr lang="fr-FR" sz="400" kern="1200" dirty="0"/>
                <a:t> qualification </a:t>
              </a:r>
              <a:r>
                <a:rPr lang="fr-FR" sz="400" kern="1200" dirty="0" err="1"/>
                <a:t>facility</a:t>
              </a:r>
              <a:r>
                <a:rPr lang="fr-FR" sz="400" kern="1200" dirty="0"/>
                <a:t> upgrade</a:t>
              </a:r>
            </a:p>
          </p:txBody>
        </p:sp>
        <p:sp>
          <p:nvSpPr>
            <p:cNvPr id="2154" name="Forme libre : forme 2153">
              <a:extLst>
                <a:ext uri="{FF2B5EF4-FFF2-40B4-BE49-F238E27FC236}">
                  <a16:creationId xmlns:a16="http://schemas.microsoft.com/office/drawing/2014/main" id="{7C14ACC9-D9F4-E674-0105-C459F24331A0}"/>
                </a:ext>
              </a:extLst>
            </p:cNvPr>
            <p:cNvSpPr/>
            <p:nvPr/>
          </p:nvSpPr>
          <p:spPr>
            <a:xfrm>
              <a:off x="5775816" y="415762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S.Berthelot</a:t>
              </a:r>
            </a:p>
          </p:txBody>
        </p:sp>
        <p:sp>
          <p:nvSpPr>
            <p:cNvPr id="2155" name="Forme libre : forme 2154">
              <a:extLst>
                <a:ext uri="{FF2B5EF4-FFF2-40B4-BE49-F238E27FC236}">
                  <a16:creationId xmlns:a16="http://schemas.microsoft.com/office/drawing/2014/main" id="{C1360FA5-593B-21AA-0FFA-63A098D70909}"/>
                </a:ext>
              </a:extLst>
            </p:cNvPr>
            <p:cNvSpPr/>
            <p:nvPr/>
          </p:nvSpPr>
          <p:spPr>
            <a:xfrm>
              <a:off x="5567207" y="4350510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RFP Amplifiers</a:t>
              </a:r>
            </a:p>
          </p:txBody>
        </p:sp>
        <p:sp>
          <p:nvSpPr>
            <p:cNvPr id="2156" name="Forme libre : forme 2155">
              <a:extLst>
                <a:ext uri="{FF2B5EF4-FFF2-40B4-BE49-F238E27FC236}">
                  <a16:creationId xmlns:a16="http://schemas.microsoft.com/office/drawing/2014/main" id="{69D1FEDA-6CA5-2CE8-9197-48DBFFB5094A}"/>
                </a:ext>
              </a:extLst>
            </p:cNvPr>
            <p:cNvSpPr/>
            <p:nvPr/>
          </p:nvSpPr>
          <p:spPr>
            <a:xfrm>
              <a:off x="5660343" y="4538040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CDD IR</a:t>
              </a:r>
            </a:p>
          </p:txBody>
        </p:sp>
        <p:sp>
          <p:nvSpPr>
            <p:cNvPr id="2157" name="Forme libre : forme 2156">
              <a:extLst>
                <a:ext uri="{FF2B5EF4-FFF2-40B4-BE49-F238E27FC236}">
                  <a16:creationId xmlns:a16="http://schemas.microsoft.com/office/drawing/2014/main" id="{6FF19410-DB75-8FE1-C43F-D802AEEDC43E}"/>
                </a:ext>
              </a:extLst>
            </p:cNvPr>
            <p:cNvSpPr/>
            <p:nvPr/>
          </p:nvSpPr>
          <p:spPr>
            <a:xfrm>
              <a:off x="6216977" y="2714573"/>
              <a:ext cx="716336" cy="374687"/>
            </a:xfrm>
            <a:custGeom>
              <a:avLst/>
              <a:gdLst>
                <a:gd name="connsiteX0" fmla="*/ 0 w 716336"/>
                <a:gd name="connsiteY0" fmla="*/ 0 h 374687"/>
                <a:gd name="connsiteX1" fmla="*/ 716336 w 716336"/>
                <a:gd name="connsiteY1" fmla="*/ 0 h 374687"/>
                <a:gd name="connsiteX2" fmla="*/ 716336 w 716336"/>
                <a:gd name="connsiteY2" fmla="*/ 374687 h 374687"/>
                <a:gd name="connsiteX3" fmla="*/ 0 w 716336"/>
                <a:gd name="connsiteY3" fmla="*/ 374687 h 374687"/>
                <a:gd name="connsiteX4" fmla="*/ 0 w 716336"/>
                <a:gd name="connsiteY4" fmla="*/ 0 h 37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336" h="374687">
                  <a:moveTo>
                    <a:pt x="0" y="0"/>
                  </a:moveTo>
                  <a:lnTo>
                    <a:pt x="716336" y="0"/>
                  </a:lnTo>
                  <a:lnTo>
                    <a:pt x="716336" y="374687"/>
                  </a:lnTo>
                  <a:lnTo>
                    <a:pt x="0" y="374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402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00" b="1" kern="1200"/>
                <a:t>WP9 – Vacuum Systems</a:t>
              </a:r>
            </a:p>
          </p:txBody>
        </p:sp>
        <p:sp>
          <p:nvSpPr>
            <p:cNvPr id="2158" name="Forme libre : forme 2157">
              <a:extLst>
                <a:ext uri="{FF2B5EF4-FFF2-40B4-BE49-F238E27FC236}">
                  <a16:creationId xmlns:a16="http://schemas.microsoft.com/office/drawing/2014/main" id="{DD35F22C-14FC-5E6E-078B-5B7C57CD7418}"/>
                </a:ext>
              </a:extLst>
            </p:cNvPr>
            <p:cNvSpPr/>
            <p:nvPr/>
          </p:nvSpPr>
          <p:spPr>
            <a:xfrm>
              <a:off x="6435440" y="304290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/>
                <a:t>B.Mercier</a:t>
              </a:r>
            </a:p>
          </p:txBody>
        </p:sp>
        <p:sp>
          <p:nvSpPr>
            <p:cNvPr id="2159" name="Forme libre : forme 2158">
              <a:extLst>
                <a:ext uri="{FF2B5EF4-FFF2-40B4-BE49-F238E27FC236}">
                  <a16:creationId xmlns:a16="http://schemas.microsoft.com/office/drawing/2014/main" id="{8C07063B-0F95-6322-F681-800E5F249CC8}"/>
                </a:ext>
              </a:extLst>
            </p:cNvPr>
            <p:cNvSpPr/>
            <p:nvPr/>
          </p:nvSpPr>
          <p:spPr>
            <a:xfrm>
              <a:off x="6396061" y="3209257"/>
              <a:ext cx="609666" cy="241109"/>
            </a:xfrm>
            <a:custGeom>
              <a:avLst/>
              <a:gdLst>
                <a:gd name="connsiteX0" fmla="*/ 0 w 609666"/>
                <a:gd name="connsiteY0" fmla="*/ 0 h 241109"/>
                <a:gd name="connsiteX1" fmla="*/ 609666 w 609666"/>
                <a:gd name="connsiteY1" fmla="*/ 0 h 241109"/>
                <a:gd name="connsiteX2" fmla="*/ 609666 w 609666"/>
                <a:gd name="connsiteY2" fmla="*/ 241109 h 241109"/>
                <a:gd name="connsiteX3" fmla="*/ 0 w 609666"/>
                <a:gd name="connsiteY3" fmla="*/ 241109 h 241109"/>
                <a:gd name="connsiteX4" fmla="*/ 0 w 609666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66" h="241109">
                  <a:moveTo>
                    <a:pt x="0" y="0"/>
                  </a:moveTo>
                  <a:lnTo>
                    <a:pt x="609666" y="0"/>
                  </a:lnTo>
                  <a:lnTo>
                    <a:pt x="609666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Vacuum Systems Study and sizing</a:t>
              </a:r>
            </a:p>
          </p:txBody>
        </p:sp>
        <p:sp>
          <p:nvSpPr>
            <p:cNvPr id="2160" name="Forme libre : forme 2159">
              <a:extLst>
                <a:ext uri="{FF2B5EF4-FFF2-40B4-BE49-F238E27FC236}">
                  <a16:creationId xmlns:a16="http://schemas.microsoft.com/office/drawing/2014/main" id="{F0F84A60-95A9-4E32-3077-724ED76119D4}"/>
                </a:ext>
              </a:extLst>
            </p:cNvPr>
            <p:cNvSpPr/>
            <p:nvPr/>
          </p:nvSpPr>
          <p:spPr>
            <a:xfrm>
              <a:off x="6561190" y="3396787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B.Mercier</a:t>
              </a:r>
            </a:p>
          </p:txBody>
        </p:sp>
        <p:sp>
          <p:nvSpPr>
            <p:cNvPr id="2161" name="Forme libre : forme 2160">
              <a:extLst>
                <a:ext uri="{FF2B5EF4-FFF2-40B4-BE49-F238E27FC236}">
                  <a16:creationId xmlns:a16="http://schemas.microsoft.com/office/drawing/2014/main" id="{2A772AF5-C063-9FC8-AB43-0B3D81F8E1FA}"/>
                </a:ext>
              </a:extLst>
            </p:cNvPr>
            <p:cNvSpPr/>
            <p:nvPr/>
          </p:nvSpPr>
          <p:spPr>
            <a:xfrm>
              <a:off x="6396061" y="3589675"/>
              <a:ext cx="609666" cy="241109"/>
            </a:xfrm>
            <a:custGeom>
              <a:avLst/>
              <a:gdLst>
                <a:gd name="connsiteX0" fmla="*/ 0 w 609666"/>
                <a:gd name="connsiteY0" fmla="*/ 0 h 241109"/>
                <a:gd name="connsiteX1" fmla="*/ 609666 w 609666"/>
                <a:gd name="connsiteY1" fmla="*/ 0 h 241109"/>
                <a:gd name="connsiteX2" fmla="*/ 609666 w 609666"/>
                <a:gd name="connsiteY2" fmla="*/ 241109 h 241109"/>
                <a:gd name="connsiteX3" fmla="*/ 0 w 609666"/>
                <a:gd name="connsiteY3" fmla="*/ 241109 h 241109"/>
                <a:gd name="connsiteX4" fmla="*/ 0 w 609666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66" h="241109">
                  <a:moveTo>
                    <a:pt x="0" y="0"/>
                  </a:moveTo>
                  <a:lnTo>
                    <a:pt x="609666" y="0"/>
                  </a:lnTo>
                  <a:lnTo>
                    <a:pt x="609666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/>
                <a:t>Vacuum CC et interlock/</a:t>
              </a:r>
              <a:r>
                <a:rPr lang="fr-FR" sz="400" kern="1200" dirty="0" err="1"/>
                <a:t>security</a:t>
              </a:r>
              <a:endParaRPr lang="fr-FR" sz="400" kern="1200" dirty="0"/>
            </a:p>
          </p:txBody>
        </p:sp>
        <p:sp>
          <p:nvSpPr>
            <p:cNvPr id="2162" name="Forme libre : forme 2161">
              <a:extLst>
                <a:ext uri="{FF2B5EF4-FFF2-40B4-BE49-F238E27FC236}">
                  <a16:creationId xmlns:a16="http://schemas.microsoft.com/office/drawing/2014/main" id="{64A4579D-B582-0ADB-D825-E2090D851359}"/>
                </a:ext>
              </a:extLst>
            </p:cNvPr>
            <p:cNvSpPr/>
            <p:nvPr/>
          </p:nvSpPr>
          <p:spPr>
            <a:xfrm>
              <a:off x="6507491" y="3779631"/>
              <a:ext cx="526512" cy="75517"/>
            </a:xfrm>
            <a:custGeom>
              <a:avLst/>
              <a:gdLst>
                <a:gd name="connsiteX0" fmla="*/ 0 w 526512"/>
                <a:gd name="connsiteY0" fmla="*/ 0 h 75517"/>
                <a:gd name="connsiteX1" fmla="*/ 526512 w 526512"/>
                <a:gd name="connsiteY1" fmla="*/ 0 h 75517"/>
                <a:gd name="connsiteX2" fmla="*/ 526512 w 526512"/>
                <a:gd name="connsiteY2" fmla="*/ 75517 h 75517"/>
                <a:gd name="connsiteX3" fmla="*/ 0 w 526512"/>
                <a:gd name="connsiteY3" fmla="*/ 75517 h 75517"/>
                <a:gd name="connsiteX4" fmla="*/ 0 w 526512"/>
                <a:gd name="connsiteY4" fmla="*/ 0 h 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512" h="75517">
                  <a:moveTo>
                    <a:pt x="0" y="0"/>
                  </a:moveTo>
                  <a:lnTo>
                    <a:pt x="526512" y="0"/>
                  </a:lnTo>
                  <a:lnTo>
                    <a:pt x="526512" y="75517"/>
                  </a:lnTo>
                  <a:lnTo>
                    <a:pt x="0" y="7551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 err="1"/>
                <a:t>E.Mistretta</a:t>
              </a:r>
              <a:endParaRPr lang="fr-FR" sz="400" kern="1200" dirty="0"/>
            </a:p>
          </p:txBody>
        </p:sp>
        <p:sp>
          <p:nvSpPr>
            <p:cNvPr id="2163" name="Forme libre : forme 2162">
              <a:extLst>
                <a:ext uri="{FF2B5EF4-FFF2-40B4-BE49-F238E27FC236}">
                  <a16:creationId xmlns:a16="http://schemas.microsoft.com/office/drawing/2014/main" id="{ECBA5EF1-48B4-43E7-E2CB-1C237F46B7D4}"/>
                </a:ext>
              </a:extLst>
            </p:cNvPr>
            <p:cNvSpPr/>
            <p:nvPr/>
          </p:nvSpPr>
          <p:spPr>
            <a:xfrm>
              <a:off x="6396061" y="3967666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Vaccum systems equipements specifications</a:t>
              </a:r>
            </a:p>
          </p:txBody>
        </p:sp>
        <p:sp>
          <p:nvSpPr>
            <p:cNvPr id="2164" name="Forme libre : forme 2163">
              <a:extLst>
                <a:ext uri="{FF2B5EF4-FFF2-40B4-BE49-F238E27FC236}">
                  <a16:creationId xmlns:a16="http://schemas.microsoft.com/office/drawing/2014/main" id="{5B83DA90-D0CB-D7F4-E07A-E19ABE682135}"/>
                </a:ext>
              </a:extLst>
            </p:cNvPr>
            <p:cNvSpPr/>
            <p:nvPr/>
          </p:nvSpPr>
          <p:spPr>
            <a:xfrm>
              <a:off x="6489197" y="4155196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M.Faye</a:t>
              </a:r>
            </a:p>
          </p:txBody>
        </p:sp>
        <p:sp>
          <p:nvSpPr>
            <p:cNvPr id="2165" name="Forme libre : forme 2164">
              <a:extLst>
                <a:ext uri="{FF2B5EF4-FFF2-40B4-BE49-F238E27FC236}">
                  <a16:creationId xmlns:a16="http://schemas.microsoft.com/office/drawing/2014/main" id="{7E1C7F9A-9083-4CE3-D156-A30F8E7A2EA9}"/>
                </a:ext>
              </a:extLst>
            </p:cNvPr>
            <p:cNvSpPr/>
            <p:nvPr/>
          </p:nvSpPr>
          <p:spPr>
            <a:xfrm>
              <a:off x="6396061" y="4348084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/>
                <a:t>Vacuum </a:t>
              </a:r>
              <a:r>
                <a:rPr lang="fr-FR" sz="400" kern="1200" dirty="0" err="1"/>
                <a:t>equipements</a:t>
              </a:r>
              <a:r>
                <a:rPr lang="fr-FR" sz="400" kern="1200" dirty="0"/>
                <a:t> tests</a:t>
              </a:r>
            </a:p>
          </p:txBody>
        </p:sp>
        <p:sp>
          <p:nvSpPr>
            <p:cNvPr id="2166" name="Forme libre : forme 2165">
              <a:extLst>
                <a:ext uri="{FF2B5EF4-FFF2-40B4-BE49-F238E27FC236}">
                  <a16:creationId xmlns:a16="http://schemas.microsoft.com/office/drawing/2014/main" id="{73AC428E-05AE-375F-98E4-37E2CA2B0325}"/>
                </a:ext>
              </a:extLst>
            </p:cNvPr>
            <p:cNvSpPr/>
            <p:nvPr/>
          </p:nvSpPr>
          <p:spPr>
            <a:xfrm>
              <a:off x="6409947" y="4515134"/>
              <a:ext cx="577614" cy="121328"/>
            </a:xfrm>
            <a:custGeom>
              <a:avLst/>
              <a:gdLst>
                <a:gd name="connsiteX0" fmla="*/ 0 w 577614"/>
                <a:gd name="connsiteY0" fmla="*/ 0 h 121328"/>
                <a:gd name="connsiteX1" fmla="*/ 577614 w 577614"/>
                <a:gd name="connsiteY1" fmla="*/ 0 h 121328"/>
                <a:gd name="connsiteX2" fmla="*/ 577614 w 577614"/>
                <a:gd name="connsiteY2" fmla="*/ 121328 h 121328"/>
                <a:gd name="connsiteX3" fmla="*/ 0 w 577614"/>
                <a:gd name="connsiteY3" fmla="*/ 121328 h 121328"/>
                <a:gd name="connsiteX4" fmla="*/ 0 w 577614"/>
                <a:gd name="connsiteY4" fmla="*/ 0 h 121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614" h="121328">
                  <a:moveTo>
                    <a:pt x="0" y="0"/>
                  </a:moveTo>
                  <a:lnTo>
                    <a:pt x="577614" y="0"/>
                  </a:lnTo>
                  <a:lnTo>
                    <a:pt x="577614" y="121328"/>
                  </a:lnTo>
                  <a:lnTo>
                    <a:pt x="0" y="12132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 err="1"/>
                <a:t>T.Gérardin</a:t>
              </a:r>
              <a:r>
                <a:rPr lang="fr-FR" sz="400" kern="1200" dirty="0"/>
                <a:t>/</a:t>
              </a:r>
              <a:r>
                <a:rPr lang="fr-FR" sz="400" kern="1200" dirty="0" err="1"/>
                <a:t>M.Faye</a:t>
              </a:r>
              <a:endParaRPr lang="fr-FR" sz="400" kern="1200" dirty="0"/>
            </a:p>
          </p:txBody>
        </p:sp>
        <p:sp>
          <p:nvSpPr>
            <p:cNvPr id="2167" name="Forme libre : forme 2166">
              <a:extLst>
                <a:ext uri="{FF2B5EF4-FFF2-40B4-BE49-F238E27FC236}">
                  <a16:creationId xmlns:a16="http://schemas.microsoft.com/office/drawing/2014/main" id="{97DDA8C6-FEAE-C708-6C16-ECA68FD5800C}"/>
                </a:ext>
              </a:extLst>
            </p:cNvPr>
            <p:cNvSpPr/>
            <p:nvPr/>
          </p:nvSpPr>
          <p:spPr>
            <a:xfrm>
              <a:off x="6396061" y="4748980"/>
              <a:ext cx="669507" cy="241109"/>
            </a:xfrm>
            <a:custGeom>
              <a:avLst/>
              <a:gdLst>
                <a:gd name="connsiteX0" fmla="*/ 0 w 669507"/>
                <a:gd name="connsiteY0" fmla="*/ 0 h 241109"/>
                <a:gd name="connsiteX1" fmla="*/ 669507 w 669507"/>
                <a:gd name="connsiteY1" fmla="*/ 0 h 241109"/>
                <a:gd name="connsiteX2" fmla="*/ 669507 w 669507"/>
                <a:gd name="connsiteY2" fmla="*/ 241109 h 241109"/>
                <a:gd name="connsiteX3" fmla="*/ 0 w 669507"/>
                <a:gd name="connsiteY3" fmla="*/ 241109 h 241109"/>
                <a:gd name="connsiteX4" fmla="*/ 0 w 669507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507" h="241109">
                  <a:moveTo>
                    <a:pt x="0" y="0"/>
                  </a:moveTo>
                  <a:lnTo>
                    <a:pt x="669507" y="0"/>
                  </a:lnTo>
                  <a:lnTo>
                    <a:pt x="669507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/>
                <a:t>Vacuum commissioning and </a:t>
              </a:r>
              <a:r>
                <a:rPr lang="fr-FR" sz="400" kern="1200" dirty="0" err="1"/>
                <a:t>operation</a:t>
              </a:r>
              <a:endParaRPr lang="fr-FR" sz="400" kern="1200" dirty="0"/>
            </a:p>
          </p:txBody>
        </p:sp>
        <p:sp>
          <p:nvSpPr>
            <p:cNvPr id="2168" name="Forme libre : forme 2167">
              <a:extLst>
                <a:ext uri="{FF2B5EF4-FFF2-40B4-BE49-F238E27FC236}">
                  <a16:creationId xmlns:a16="http://schemas.microsoft.com/office/drawing/2014/main" id="{5AF9C459-5F96-9823-A2C7-8D3905EDC7E7}"/>
                </a:ext>
              </a:extLst>
            </p:cNvPr>
            <p:cNvSpPr/>
            <p:nvPr/>
          </p:nvSpPr>
          <p:spPr>
            <a:xfrm>
              <a:off x="6606068" y="495147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 err="1"/>
                <a:t>E.Mistretta</a:t>
              </a:r>
              <a:endParaRPr lang="fr-FR" sz="400" kern="1200" dirty="0"/>
            </a:p>
          </p:txBody>
        </p:sp>
        <p:sp>
          <p:nvSpPr>
            <p:cNvPr id="2169" name="Forme libre : forme 2168">
              <a:extLst>
                <a:ext uri="{FF2B5EF4-FFF2-40B4-BE49-F238E27FC236}">
                  <a16:creationId xmlns:a16="http://schemas.microsoft.com/office/drawing/2014/main" id="{707B789D-C061-1C59-8A08-E42A9E67FF90}"/>
                </a:ext>
              </a:extLst>
            </p:cNvPr>
            <p:cNvSpPr/>
            <p:nvPr/>
          </p:nvSpPr>
          <p:spPr>
            <a:xfrm>
              <a:off x="7045831" y="2722052"/>
              <a:ext cx="716336" cy="374687"/>
            </a:xfrm>
            <a:custGeom>
              <a:avLst/>
              <a:gdLst>
                <a:gd name="connsiteX0" fmla="*/ 0 w 716336"/>
                <a:gd name="connsiteY0" fmla="*/ 0 h 374687"/>
                <a:gd name="connsiteX1" fmla="*/ 716336 w 716336"/>
                <a:gd name="connsiteY1" fmla="*/ 0 h 374687"/>
                <a:gd name="connsiteX2" fmla="*/ 716336 w 716336"/>
                <a:gd name="connsiteY2" fmla="*/ 374687 h 374687"/>
                <a:gd name="connsiteX3" fmla="*/ 0 w 716336"/>
                <a:gd name="connsiteY3" fmla="*/ 374687 h 374687"/>
                <a:gd name="connsiteX4" fmla="*/ 0 w 716336"/>
                <a:gd name="connsiteY4" fmla="*/ 0 h 37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336" h="374687">
                  <a:moveTo>
                    <a:pt x="0" y="0"/>
                  </a:moveTo>
                  <a:lnTo>
                    <a:pt x="716336" y="0"/>
                  </a:lnTo>
                  <a:lnTo>
                    <a:pt x="716336" y="374687"/>
                  </a:lnTo>
                  <a:lnTo>
                    <a:pt x="0" y="374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402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00" b="1" kern="1200"/>
                <a:t>WP10 – Command Control</a:t>
              </a:r>
            </a:p>
          </p:txBody>
        </p:sp>
        <p:sp>
          <p:nvSpPr>
            <p:cNvPr id="2170" name="Forme libre : forme 2169">
              <a:extLst>
                <a:ext uri="{FF2B5EF4-FFF2-40B4-BE49-F238E27FC236}">
                  <a16:creationId xmlns:a16="http://schemas.microsoft.com/office/drawing/2014/main" id="{2E5DF2D5-D600-5127-9FE5-5C22CD6577DB}"/>
                </a:ext>
              </a:extLst>
            </p:cNvPr>
            <p:cNvSpPr/>
            <p:nvPr/>
          </p:nvSpPr>
          <p:spPr>
            <a:xfrm>
              <a:off x="7264294" y="304290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/>
                <a:t>E.Legay</a:t>
              </a:r>
            </a:p>
          </p:txBody>
        </p:sp>
        <p:sp>
          <p:nvSpPr>
            <p:cNvPr id="2171" name="Forme libre : forme 2170">
              <a:extLst>
                <a:ext uri="{FF2B5EF4-FFF2-40B4-BE49-F238E27FC236}">
                  <a16:creationId xmlns:a16="http://schemas.microsoft.com/office/drawing/2014/main" id="{7B9E6E8D-2D9F-1DED-7768-77361BC01037}"/>
                </a:ext>
              </a:extLst>
            </p:cNvPr>
            <p:cNvSpPr/>
            <p:nvPr/>
          </p:nvSpPr>
          <p:spPr>
            <a:xfrm>
              <a:off x="7224915" y="3209257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/>
                <a:t>Infrastructure</a:t>
              </a:r>
            </a:p>
          </p:txBody>
        </p:sp>
        <p:sp>
          <p:nvSpPr>
            <p:cNvPr id="2172" name="Forme libre : forme 2171">
              <a:extLst>
                <a:ext uri="{FF2B5EF4-FFF2-40B4-BE49-F238E27FC236}">
                  <a16:creationId xmlns:a16="http://schemas.microsoft.com/office/drawing/2014/main" id="{B20FF9ED-E81B-1684-214E-7D33873EE004}"/>
                </a:ext>
              </a:extLst>
            </p:cNvPr>
            <p:cNvSpPr/>
            <p:nvPr/>
          </p:nvSpPr>
          <p:spPr>
            <a:xfrm>
              <a:off x="7254055" y="3380415"/>
              <a:ext cx="547107" cy="113113"/>
            </a:xfrm>
            <a:custGeom>
              <a:avLst/>
              <a:gdLst>
                <a:gd name="connsiteX0" fmla="*/ 0 w 547107"/>
                <a:gd name="connsiteY0" fmla="*/ 0 h 113113"/>
                <a:gd name="connsiteX1" fmla="*/ 547107 w 547107"/>
                <a:gd name="connsiteY1" fmla="*/ 0 h 113113"/>
                <a:gd name="connsiteX2" fmla="*/ 547107 w 547107"/>
                <a:gd name="connsiteY2" fmla="*/ 113113 h 113113"/>
                <a:gd name="connsiteX3" fmla="*/ 0 w 547107"/>
                <a:gd name="connsiteY3" fmla="*/ 113113 h 113113"/>
                <a:gd name="connsiteX4" fmla="*/ 0 w 547107"/>
                <a:gd name="connsiteY4" fmla="*/ 0 h 11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107" h="113113">
                  <a:moveTo>
                    <a:pt x="0" y="0"/>
                  </a:moveTo>
                  <a:lnTo>
                    <a:pt x="547107" y="0"/>
                  </a:lnTo>
                  <a:lnTo>
                    <a:pt x="547107" y="113113"/>
                  </a:lnTo>
                  <a:lnTo>
                    <a:pt x="0" y="1131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 err="1"/>
                <a:t>P.Lejeannic</a:t>
              </a:r>
              <a:endParaRPr lang="fr-FR" sz="400" kern="1200" dirty="0"/>
            </a:p>
          </p:txBody>
        </p:sp>
        <p:sp>
          <p:nvSpPr>
            <p:cNvPr id="2173" name="Forme libre : forme 2172">
              <a:extLst>
                <a:ext uri="{FF2B5EF4-FFF2-40B4-BE49-F238E27FC236}">
                  <a16:creationId xmlns:a16="http://schemas.microsoft.com/office/drawing/2014/main" id="{BC2999EB-7EDA-57E2-FFFB-FF11B55AF111}"/>
                </a:ext>
              </a:extLst>
            </p:cNvPr>
            <p:cNvSpPr/>
            <p:nvPr/>
          </p:nvSpPr>
          <p:spPr>
            <a:xfrm>
              <a:off x="7224915" y="3606046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Data</a:t>
              </a:r>
            </a:p>
          </p:txBody>
        </p:sp>
        <p:sp>
          <p:nvSpPr>
            <p:cNvPr id="2174" name="Forme libre : forme 2173">
              <a:extLst>
                <a:ext uri="{FF2B5EF4-FFF2-40B4-BE49-F238E27FC236}">
                  <a16:creationId xmlns:a16="http://schemas.microsoft.com/office/drawing/2014/main" id="{1B7C6E75-D067-48EF-7AF5-EEFC91E7435F}"/>
                </a:ext>
              </a:extLst>
            </p:cNvPr>
            <p:cNvSpPr/>
            <p:nvPr/>
          </p:nvSpPr>
          <p:spPr>
            <a:xfrm>
              <a:off x="7318051" y="3793576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P.Gauron</a:t>
              </a:r>
            </a:p>
          </p:txBody>
        </p:sp>
        <p:sp>
          <p:nvSpPr>
            <p:cNvPr id="2175" name="Forme libre : forme 2174">
              <a:extLst>
                <a:ext uri="{FF2B5EF4-FFF2-40B4-BE49-F238E27FC236}">
                  <a16:creationId xmlns:a16="http://schemas.microsoft.com/office/drawing/2014/main" id="{60D4294C-FBB7-7C82-90BA-A40BF36DDD5C}"/>
                </a:ext>
              </a:extLst>
            </p:cNvPr>
            <p:cNvSpPr/>
            <p:nvPr/>
          </p:nvSpPr>
          <p:spPr>
            <a:xfrm>
              <a:off x="7224915" y="3986464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Development</a:t>
              </a:r>
            </a:p>
          </p:txBody>
        </p:sp>
        <p:sp>
          <p:nvSpPr>
            <p:cNvPr id="2176" name="Forme libre : forme 2175">
              <a:extLst>
                <a:ext uri="{FF2B5EF4-FFF2-40B4-BE49-F238E27FC236}">
                  <a16:creationId xmlns:a16="http://schemas.microsoft.com/office/drawing/2014/main" id="{B3913701-B32D-74C0-3BEC-F59461604939}"/>
                </a:ext>
              </a:extLst>
            </p:cNvPr>
            <p:cNvSpPr/>
            <p:nvPr/>
          </p:nvSpPr>
          <p:spPr>
            <a:xfrm>
              <a:off x="7318051" y="4173994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E.Legay</a:t>
              </a:r>
            </a:p>
          </p:txBody>
        </p:sp>
        <p:sp>
          <p:nvSpPr>
            <p:cNvPr id="2177" name="Forme libre : forme 2176">
              <a:extLst>
                <a:ext uri="{FF2B5EF4-FFF2-40B4-BE49-F238E27FC236}">
                  <a16:creationId xmlns:a16="http://schemas.microsoft.com/office/drawing/2014/main" id="{6814708F-872D-0505-F426-2F8AED64A282}"/>
                </a:ext>
              </a:extLst>
            </p:cNvPr>
            <p:cNvSpPr/>
            <p:nvPr/>
          </p:nvSpPr>
          <p:spPr>
            <a:xfrm>
              <a:off x="7874685" y="2722052"/>
              <a:ext cx="716336" cy="374687"/>
            </a:xfrm>
            <a:custGeom>
              <a:avLst/>
              <a:gdLst>
                <a:gd name="connsiteX0" fmla="*/ 0 w 716336"/>
                <a:gd name="connsiteY0" fmla="*/ 0 h 374687"/>
                <a:gd name="connsiteX1" fmla="*/ 716336 w 716336"/>
                <a:gd name="connsiteY1" fmla="*/ 0 h 374687"/>
                <a:gd name="connsiteX2" fmla="*/ 716336 w 716336"/>
                <a:gd name="connsiteY2" fmla="*/ 374687 h 374687"/>
                <a:gd name="connsiteX3" fmla="*/ 0 w 716336"/>
                <a:gd name="connsiteY3" fmla="*/ 374687 h 374687"/>
                <a:gd name="connsiteX4" fmla="*/ 0 w 716336"/>
                <a:gd name="connsiteY4" fmla="*/ 0 h 37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336" h="374687">
                  <a:moveTo>
                    <a:pt x="0" y="0"/>
                  </a:moveTo>
                  <a:lnTo>
                    <a:pt x="716336" y="0"/>
                  </a:lnTo>
                  <a:lnTo>
                    <a:pt x="716336" y="374687"/>
                  </a:lnTo>
                  <a:lnTo>
                    <a:pt x="0" y="374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402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00" b="1" kern="1200"/>
                <a:t>WP11 – Safety and Radioprotection</a:t>
              </a:r>
            </a:p>
          </p:txBody>
        </p:sp>
        <p:sp>
          <p:nvSpPr>
            <p:cNvPr id="2178" name="Forme libre : forme 2177">
              <a:extLst>
                <a:ext uri="{FF2B5EF4-FFF2-40B4-BE49-F238E27FC236}">
                  <a16:creationId xmlns:a16="http://schemas.microsoft.com/office/drawing/2014/main" id="{F5B7F686-9E72-04DE-1F11-460BFE403B08}"/>
                </a:ext>
              </a:extLst>
            </p:cNvPr>
            <p:cNvSpPr/>
            <p:nvPr/>
          </p:nvSpPr>
          <p:spPr>
            <a:xfrm>
              <a:off x="8093148" y="304290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/>
                <a:t>S.Wurth</a:t>
              </a:r>
            </a:p>
          </p:txBody>
        </p:sp>
        <p:sp>
          <p:nvSpPr>
            <p:cNvPr id="2179" name="Forme libre : forme 2178">
              <a:extLst>
                <a:ext uri="{FF2B5EF4-FFF2-40B4-BE49-F238E27FC236}">
                  <a16:creationId xmlns:a16="http://schemas.microsoft.com/office/drawing/2014/main" id="{24E2E764-0EAA-6C41-179B-F87E6D0098B0}"/>
                </a:ext>
              </a:extLst>
            </p:cNvPr>
            <p:cNvSpPr/>
            <p:nvPr/>
          </p:nvSpPr>
          <p:spPr>
            <a:xfrm>
              <a:off x="8075684" y="3209257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PSS</a:t>
              </a:r>
            </a:p>
          </p:txBody>
        </p:sp>
        <p:sp>
          <p:nvSpPr>
            <p:cNvPr id="2180" name="Forme libre : forme 2179">
              <a:extLst>
                <a:ext uri="{FF2B5EF4-FFF2-40B4-BE49-F238E27FC236}">
                  <a16:creationId xmlns:a16="http://schemas.microsoft.com/office/drawing/2014/main" id="{6EB9A7CC-842F-F479-98A8-BF661100CE46}"/>
                </a:ext>
              </a:extLst>
            </p:cNvPr>
            <p:cNvSpPr/>
            <p:nvPr/>
          </p:nvSpPr>
          <p:spPr>
            <a:xfrm>
              <a:off x="8064150" y="3363373"/>
              <a:ext cx="649216" cy="163678"/>
            </a:xfrm>
            <a:custGeom>
              <a:avLst/>
              <a:gdLst>
                <a:gd name="connsiteX0" fmla="*/ 0 w 649216"/>
                <a:gd name="connsiteY0" fmla="*/ 0 h 163678"/>
                <a:gd name="connsiteX1" fmla="*/ 649216 w 649216"/>
                <a:gd name="connsiteY1" fmla="*/ 0 h 163678"/>
                <a:gd name="connsiteX2" fmla="*/ 649216 w 649216"/>
                <a:gd name="connsiteY2" fmla="*/ 163678 h 163678"/>
                <a:gd name="connsiteX3" fmla="*/ 0 w 649216"/>
                <a:gd name="connsiteY3" fmla="*/ 163678 h 163678"/>
                <a:gd name="connsiteX4" fmla="*/ 0 w 649216"/>
                <a:gd name="connsiteY4" fmla="*/ 0 h 163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216" h="163678">
                  <a:moveTo>
                    <a:pt x="0" y="0"/>
                  </a:moveTo>
                  <a:lnTo>
                    <a:pt x="649216" y="0"/>
                  </a:lnTo>
                  <a:lnTo>
                    <a:pt x="649216" y="163678"/>
                  </a:lnTo>
                  <a:lnTo>
                    <a:pt x="0" y="1636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 err="1"/>
                <a:t>F.Razafimamonjy</a:t>
              </a:r>
              <a:r>
                <a:rPr lang="fr-FR" sz="400" kern="1200" dirty="0"/>
                <a:t>/</a:t>
              </a:r>
              <a:br>
                <a:rPr lang="fr-FR" sz="400" kern="1200" dirty="0"/>
              </a:br>
              <a:r>
                <a:rPr lang="fr-FR" sz="400" kern="1200" dirty="0" err="1"/>
                <a:t>S.Wurth</a:t>
              </a:r>
              <a:r>
                <a:rPr lang="fr-FR" sz="400" kern="1200" dirty="0"/>
                <a:t>/</a:t>
              </a:r>
              <a:r>
                <a:rPr lang="fr-FR" sz="400" kern="1200" dirty="0" err="1"/>
                <a:t>H.Bzyl</a:t>
              </a:r>
              <a:endParaRPr lang="fr-FR" sz="400" kern="1200" dirty="0"/>
            </a:p>
          </p:txBody>
        </p:sp>
        <p:sp>
          <p:nvSpPr>
            <p:cNvPr id="2181" name="Forme libre : forme 2180">
              <a:extLst>
                <a:ext uri="{FF2B5EF4-FFF2-40B4-BE49-F238E27FC236}">
                  <a16:creationId xmlns:a16="http://schemas.microsoft.com/office/drawing/2014/main" id="{BAC070FD-0965-47AC-9932-357F0BDCF885}"/>
                </a:ext>
              </a:extLst>
            </p:cNvPr>
            <p:cNvSpPr/>
            <p:nvPr/>
          </p:nvSpPr>
          <p:spPr>
            <a:xfrm>
              <a:off x="8053769" y="3631329"/>
              <a:ext cx="615264" cy="291000"/>
            </a:xfrm>
            <a:custGeom>
              <a:avLst/>
              <a:gdLst>
                <a:gd name="connsiteX0" fmla="*/ 0 w 615264"/>
                <a:gd name="connsiteY0" fmla="*/ 0 h 291000"/>
                <a:gd name="connsiteX1" fmla="*/ 615264 w 615264"/>
                <a:gd name="connsiteY1" fmla="*/ 0 h 291000"/>
                <a:gd name="connsiteX2" fmla="*/ 615264 w 615264"/>
                <a:gd name="connsiteY2" fmla="*/ 291000 h 291000"/>
                <a:gd name="connsiteX3" fmla="*/ 0 w 615264"/>
                <a:gd name="connsiteY3" fmla="*/ 291000 h 291000"/>
                <a:gd name="connsiteX4" fmla="*/ 0 w 615264"/>
                <a:gd name="connsiteY4" fmla="*/ 0 h 2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264" h="291000">
                  <a:moveTo>
                    <a:pt x="0" y="0"/>
                  </a:moveTo>
                  <a:lnTo>
                    <a:pt x="615264" y="0"/>
                  </a:lnTo>
                  <a:lnTo>
                    <a:pt x="615264" y="291000"/>
                  </a:lnTo>
                  <a:lnTo>
                    <a:pt x="0" y="291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/>
                <a:t>General Security (Access, </a:t>
              </a:r>
              <a:r>
                <a:rPr lang="fr-FR" sz="400" kern="1200" dirty="0" err="1"/>
                <a:t>fire</a:t>
              </a:r>
              <a:r>
                <a:rPr lang="fr-FR" sz="400" kern="1200" dirty="0"/>
                <a:t>, laser, </a:t>
              </a:r>
              <a:r>
                <a:rPr lang="fr-FR" sz="400" kern="1200" dirty="0" err="1"/>
                <a:t>chemistry</a:t>
              </a:r>
              <a:r>
                <a:rPr lang="fr-FR" sz="400" kern="1200" dirty="0"/>
                <a:t>, …)</a:t>
              </a:r>
            </a:p>
          </p:txBody>
        </p:sp>
        <p:sp>
          <p:nvSpPr>
            <p:cNvPr id="2182" name="Forme libre : forme 2181">
              <a:extLst>
                <a:ext uri="{FF2B5EF4-FFF2-40B4-BE49-F238E27FC236}">
                  <a16:creationId xmlns:a16="http://schemas.microsoft.com/office/drawing/2014/main" id="{8F2BA81F-9899-1252-6E68-40A0DE5BD14C}"/>
                </a:ext>
              </a:extLst>
            </p:cNvPr>
            <p:cNvSpPr/>
            <p:nvPr/>
          </p:nvSpPr>
          <p:spPr>
            <a:xfrm>
              <a:off x="8229178" y="3881204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 err="1"/>
                <a:t>S.Wurth</a:t>
              </a:r>
              <a:endParaRPr lang="fr-FR" sz="400" kern="1200" dirty="0"/>
            </a:p>
          </p:txBody>
        </p:sp>
        <p:sp>
          <p:nvSpPr>
            <p:cNvPr id="2183" name="Forme libre : forme 2182">
              <a:extLst>
                <a:ext uri="{FF2B5EF4-FFF2-40B4-BE49-F238E27FC236}">
                  <a16:creationId xmlns:a16="http://schemas.microsoft.com/office/drawing/2014/main" id="{CA809D20-A131-E3B1-9D27-8CBD47482D45}"/>
                </a:ext>
              </a:extLst>
            </p:cNvPr>
            <p:cNvSpPr/>
            <p:nvPr/>
          </p:nvSpPr>
          <p:spPr>
            <a:xfrm>
              <a:off x="8053769" y="4036692"/>
              <a:ext cx="585344" cy="241109"/>
            </a:xfrm>
            <a:custGeom>
              <a:avLst/>
              <a:gdLst>
                <a:gd name="connsiteX0" fmla="*/ 0 w 585344"/>
                <a:gd name="connsiteY0" fmla="*/ 0 h 241109"/>
                <a:gd name="connsiteX1" fmla="*/ 585344 w 585344"/>
                <a:gd name="connsiteY1" fmla="*/ 0 h 241109"/>
                <a:gd name="connsiteX2" fmla="*/ 585344 w 585344"/>
                <a:gd name="connsiteY2" fmla="*/ 241109 h 241109"/>
                <a:gd name="connsiteX3" fmla="*/ 0 w 585344"/>
                <a:gd name="connsiteY3" fmla="*/ 241109 h 241109"/>
                <a:gd name="connsiteX4" fmla="*/ 0 w 585344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44" h="241109">
                  <a:moveTo>
                    <a:pt x="0" y="0"/>
                  </a:moveTo>
                  <a:lnTo>
                    <a:pt x="585344" y="0"/>
                  </a:lnTo>
                  <a:lnTo>
                    <a:pt x="585344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/>
                <a:t>Radioprotection </a:t>
              </a:r>
              <a:r>
                <a:rPr lang="fr-FR" sz="400" kern="1200" dirty="0" err="1"/>
                <a:t>Studies</a:t>
              </a:r>
              <a:endParaRPr lang="fr-FR" sz="400" kern="1200" dirty="0"/>
            </a:p>
          </p:txBody>
        </p:sp>
        <p:sp>
          <p:nvSpPr>
            <p:cNvPr id="2184" name="Forme libre : forme 2183">
              <a:extLst>
                <a:ext uri="{FF2B5EF4-FFF2-40B4-BE49-F238E27FC236}">
                  <a16:creationId xmlns:a16="http://schemas.microsoft.com/office/drawing/2014/main" id="{672F5DD2-78D6-599A-40E4-CE850DFEFF99}"/>
                </a:ext>
              </a:extLst>
            </p:cNvPr>
            <p:cNvSpPr/>
            <p:nvPr/>
          </p:nvSpPr>
          <p:spPr>
            <a:xfrm>
              <a:off x="8123014" y="4211183"/>
              <a:ext cx="586558" cy="181247"/>
            </a:xfrm>
            <a:custGeom>
              <a:avLst/>
              <a:gdLst>
                <a:gd name="connsiteX0" fmla="*/ 0 w 586558"/>
                <a:gd name="connsiteY0" fmla="*/ 0 h 181247"/>
                <a:gd name="connsiteX1" fmla="*/ 586558 w 586558"/>
                <a:gd name="connsiteY1" fmla="*/ 0 h 181247"/>
                <a:gd name="connsiteX2" fmla="*/ 586558 w 586558"/>
                <a:gd name="connsiteY2" fmla="*/ 181247 h 181247"/>
                <a:gd name="connsiteX3" fmla="*/ 0 w 586558"/>
                <a:gd name="connsiteY3" fmla="*/ 181247 h 181247"/>
                <a:gd name="connsiteX4" fmla="*/ 0 w 586558"/>
                <a:gd name="connsiteY4" fmla="*/ 0 h 181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558" h="181247">
                  <a:moveTo>
                    <a:pt x="0" y="0"/>
                  </a:moveTo>
                  <a:lnTo>
                    <a:pt x="586558" y="0"/>
                  </a:lnTo>
                  <a:lnTo>
                    <a:pt x="586558" y="181247"/>
                  </a:lnTo>
                  <a:lnTo>
                    <a:pt x="0" y="1812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 err="1"/>
                <a:t>F.Razafimamonjy</a:t>
              </a:r>
              <a:r>
                <a:rPr lang="fr-FR" sz="400" kern="1200" dirty="0"/>
                <a:t>/</a:t>
              </a:r>
              <a:br>
                <a:rPr lang="fr-FR" sz="400" kern="1200" dirty="0"/>
              </a:br>
              <a:r>
                <a:rPr lang="fr-FR" sz="400" kern="1200" dirty="0" err="1"/>
                <a:t>S.Wurth</a:t>
              </a:r>
              <a:endParaRPr lang="fr-FR" sz="400" kern="1200" dirty="0"/>
            </a:p>
          </p:txBody>
        </p:sp>
        <p:sp>
          <p:nvSpPr>
            <p:cNvPr id="2185" name="Forme libre : forme 2184">
              <a:extLst>
                <a:ext uri="{FF2B5EF4-FFF2-40B4-BE49-F238E27FC236}">
                  <a16:creationId xmlns:a16="http://schemas.microsoft.com/office/drawing/2014/main" id="{A06D09F6-4AFA-42D4-1387-5DC8AA68BF3E}"/>
                </a:ext>
              </a:extLst>
            </p:cNvPr>
            <p:cNvSpPr/>
            <p:nvPr/>
          </p:nvSpPr>
          <p:spPr>
            <a:xfrm>
              <a:off x="8053769" y="4467549"/>
              <a:ext cx="630222" cy="241109"/>
            </a:xfrm>
            <a:custGeom>
              <a:avLst/>
              <a:gdLst>
                <a:gd name="connsiteX0" fmla="*/ 0 w 630222"/>
                <a:gd name="connsiteY0" fmla="*/ 0 h 241109"/>
                <a:gd name="connsiteX1" fmla="*/ 630222 w 630222"/>
                <a:gd name="connsiteY1" fmla="*/ 0 h 241109"/>
                <a:gd name="connsiteX2" fmla="*/ 630222 w 630222"/>
                <a:gd name="connsiteY2" fmla="*/ 241109 h 241109"/>
                <a:gd name="connsiteX3" fmla="*/ 0 w 630222"/>
                <a:gd name="connsiteY3" fmla="*/ 241109 h 241109"/>
                <a:gd name="connsiteX4" fmla="*/ 0 w 63022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222" h="241109">
                  <a:moveTo>
                    <a:pt x="0" y="0"/>
                  </a:moveTo>
                  <a:lnTo>
                    <a:pt x="630222" y="0"/>
                  </a:lnTo>
                  <a:lnTo>
                    <a:pt x="63022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/>
                <a:t>Administrative Classification Folder (ASN)</a:t>
              </a:r>
            </a:p>
          </p:txBody>
        </p:sp>
        <p:sp>
          <p:nvSpPr>
            <p:cNvPr id="2186" name="Forme libre : forme 2185">
              <a:extLst>
                <a:ext uri="{FF2B5EF4-FFF2-40B4-BE49-F238E27FC236}">
                  <a16:creationId xmlns:a16="http://schemas.microsoft.com/office/drawing/2014/main" id="{CBD37F31-F183-C7E9-DBA2-DB5D94BE7BB1}"/>
                </a:ext>
              </a:extLst>
            </p:cNvPr>
            <p:cNvSpPr/>
            <p:nvPr/>
          </p:nvSpPr>
          <p:spPr>
            <a:xfrm>
              <a:off x="8236657" y="4699957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S.Wurth</a:t>
              </a:r>
            </a:p>
          </p:txBody>
        </p:sp>
        <p:sp>
          <p:nvSpPr>
            <p:cNvPr id="2187" name="Forme libre : forme 2186">
              <a:extLst>
                <a:ext uri="{FF2B5EF4-FFF2-40B4-BE49-F238E27FC236}">
                  <a16:creationId xmlns:a16="http://schemas.microsoft.com/office/drawing/2014/main" id="{FF87A863-9A44-B54A-3FC2-D37128C37664}"/>
                </a:ext>
              </a:extLst>
            </p:cNvPr>
            <p:cNvSpPr/>
            <p:nvPr/>
          </p:nvSpPr>
          <p:spPr>
            <a:xfrm>
              <a:off x="8703539" y="2722052"/>
              <a:ext cx="716336" cy="374687"/>
            </a:xfrm>
            <a:custGeom>
              <a:avLst/>
              <a:gdLst>
                <a:gd name="connsiteX0" fmla="*/ 0 w 716336"/>
                <a:gd name="connsiteY0" fmla="*/ 0 h 374687"/>
                <a:gd name="connsiteX1" fmla="*/ 716336 w 716336"/>
                <a:gd name="connsiteY1" fmla="*/ 0 h 374687"/>
                <a:gd name="connsiteX2" fmla="*/ 716336 w 716336"/>
                <a:gd name="connsiteY2" fmla="*/ 374687 h 374687"/>
                <a:gd name="connsiteX3" fmla="*/ 0 w 716336"/>
                <a:gd name="connsiteY3" fmla="*/ 374687 h 374687"/>
                <a:gd name="connsiteX4" fmla="*/ 0 w 716336"/>
                <a:gd name="connsiteY4" fmla="*/ 0 h 37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336" h="374687">
                  <a:moveTo>
                    <a:pt x="0" y="0"/>
                  </a:moveTo>
                  <a:lnTo>
                    <a:pt x="716336" y="0"/>
                  </a:lnTo>
                  <a:lnTo>
                    <a:pt x="716336" y="374687"/>
                  </a:lnTo>
                  <a:lnTo>
                    <a:pt x="0" y="374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402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00" b="1" kern="1200"/>
                <a:t>WP12 – Assembly &amp; Integration</a:t>
              </a:r>
            </a:p>
          </p:txBody>
        </p:sp>
        <p:sp>
          <p:nvSpPr>
            <p:cNvPr id="2188" name="Forme libre : forme 2187">
              <a:extLst>
                <a:ext uri="{FF2B5EF4-FFF2-40B4-BE49-F238E27FC236}">
                  <a16:creationId xmlns:a16="http://schemas.microsoft.com/office/drawing/2014/main" id="{B5734AF1-F678-D689-30B9-429201756C53}"/>
                </a:ext>
              </a:extLst>
            </p:cNvPr>
            <p:cNvSpPr/>
            <p:nvPr/>
          </p:nvSpPr>
          <p:spPr>
            <a:xfrm>
              <a:off x="8922002" y="304290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/>
                <a:t>S.Brault</a:t>
              </a:r>
            </a:p>
          </p:txBody>
        </p:sp>
        <p:sp>
          <p:nvSpPr>
            <p:cNvPr id="2189" name="Forme libre : forme 2188">
              <a:extLst>
                <a:ext uri="{FF2B5EF4-FFF2-40B4-BE49-F238E27FC236}">
                  <a16:creationId xmlns:a16="http://schemas.microsoft.com/office/drawing/2014/main" id="{B25615DF-91CE-4D5E-9D45-E568E936F1CC}"/>
                </a:ext>
              </a:extLst>
            </p:cNvPr>
            <p:cNvSpPr/>
            <p:nvPr/>
          </p:nvSpPr>
          <p:spPr>
            <a:xfrm>
              <a:off x="8882623" y="3209257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Assembly</a:t>
              </a:r>
            </a:p>
          </p:txBody>
        </p:sp>
        <p:sp>
          <p:nvSpPr>
            <p:cNvPr id="2190" name="Forme libre : forme 2189">
              <a:extLst>
                <a:ext uri="{FF2B5EF4-FFF2-40B4-BE49-F238E27FC236}">
                  <a16:creationId xmlns:a16="http://schemas.microsoft.com/office/drawing/2014/main" id="{EA285CD4-B7FA-B530-C3C2-5494B2EEFA12}"/>
                </a:ext>
              </a:extLst>
            </p:cNvPr>
            <p:cNvSpPr/>
            <p:nvPr/>
          </p:nvSpPr>
          <p:spPr>
            <a:xfrm>
              <a:off x="8975760" y="3396787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O.Frossard</a:t>
              </a:r>
            </a:p>
          </p:txBody>
        </p:sp>
        <p:sp>
          <p:nvSpPr>
            <p:cNvPr id="2191" name="Forme libre : forme 2190">
              <a:extLst>
                <a:ext uri="{FF2B5EF4-FFF2-40B4-BE49-F238E27FC236}">
                  <a16:creationId xmlns:a16="http://schemas.microsoft.com/office/drawing/2014/main" id="{81E502F4-A241-0E31-0B9C-0E65456470B2}"/>
                </a:ext>
              </a:extLst>
            </p:cNvPr>
            <p:cNvSpPr/>
            <p:nvPr/>
          </p:nvSpPr>
          <p:spPr>
            <a:xfrm>
              <a:off x="8882623" y="3589675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Clean Room Assembly</a:t>
              </a:r>
            </a:p>
          </p:txBody>
        </p:sp>
        <p:sp>
          <p:nvSpPr>
            <p:cNvPr id="2192" name="Forme libre : forme 2191">
              <a:extLst>
                <a:ext uri="{FF2B5EF4-FFF2-40B4-BE49-F238E27FC236}">
                  <a16:creationId xmlns:a16="http://schemas.microsoft.com/office/drawing/2014/main" id="{5EFE0E0C-F8DF-692F-2232-D5405F330B06}"/>
                </a:ext>
              </a:extLst>
            </p:cNvPr>
            <p:cNvSpPr/>
            <p:nvPr/>
          </p:nvSpPr>
          <p:spPr>
            <a:xfrm>
              <a:off x="8975707" y="3812318"/>
              <a:ext cx="434206" cy="85066"/>
            </a:xfrm>
            <a:custGeom>
              <a:avLst/>
              <a:gdLst>
                <a:gd name="connsiteX0" fmla="*/ 0 w 434206"/>
                <a:gd name="connsiteY0" fmla="*/ 0 h 85066"/>
                <a:gd name="connsiteX1" fmla="*/ 434206 w 434206"/>
                <a:gd name="connsiteY1" fmla="*/ 0 h 85066"/>
                <a:gd name="connsiteX2" fmla="*/ 434206 w 434206"/>
                <a:gd name="connsiteY2" fmla="*/ 85066 h 85066"/>
                <a:gd name="connsiteX3" fmla="*/ 0 w 434206"/>
                <a:gd name="connsiteY3" fmla="*/ 85066 h 85066"/>
                <a:gd name="connsiteX4" fmla="*/ 0 w 434206"/>
                <a:gd name="connsiteY4" fmla="*/ 0 h 8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206" h="85066">
                  <a:moveTo>
                    <a:pt x="0" y="0"/>
                  </a:moveTo>
                  <a:lnTo>
                    <a:pt x="434206" y="0"/>
                  </a:lnTo>
                  <a:lnTo>
                    <a:pt x="434206" y="85066"/>
                  </a:lnTo>
                  <a:lnTo>
                    <a:pt x="0" y="8506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 err="1"/>
                <a:t>M.Vannson</a:t>
              </a:r>
              <a:endParaRPr lang="fr-FR" sz="400" kern="1200" dirty="0"/>
            </a:p>
          </p:txBody>
        </p:sp>
        <p:sp>
          <p:nvSpPr>
            <p:cNvPr id="2193" name="Forme libre : forme 2192">
              <a:extLst>
                <a:ext uri="{FF2B5EF4-FFF2-40B4-BE49-F238E27FC236}">
                  <a16:creationId xmlns:a16="http://schemas.microsoft.com/office/drawing/2014/main" id="{97B0D27D-C8E8-B4A2-C1A9-760F47684D98}"/>
                </a:ext>
              </a:extLst>
            </p:cNvPr>
            <p:cNvSpPr/>
            <p:nvPr/>
          </p:nvSpPr>
          <p:spPr>
            <a:xfrm>
              <a:off x="8882623" y="3972441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Alignment</a:t>
              </a:r>
            </a:p>
          </p:txBody>
        </p:sp>
        <p:sp>
          <p:nvSpPr>
            <p:cNvPr id="2194" name="Forme libre : forme 2193">
              <a:extLst>
                <a:ext uri="{FF2B5EF4-FFF2-40B4-BE49-F238E27FC236}">
                  <a16:creationId xmlns:a16="http://schemas.microsoft.com/office/drawing/2014/main" id="{6E297A6A-D8DB-F4F2-BD51-857948C3260F}"/>
                </a:ext>
              </a:extLst>
            </p:cNvPr>
            <p:cNvSpPr/>
            <p:nvPr/>
          </p:nvSpPr>
          <p:spPr>
            <a:xfrm>
              <a:off x="8975760" y="4159970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D.Douillet</a:t>
              </a:r>
            </a:p>
          </p:txBody>
        </p:sp>
        <p:sp>
          <p:nvSpPr>
            <p:cNvPr id="2195" name="Forme libre : forme 2194">
              <a:extLst>
                <a:ext uri="{FF2B5EF4-FFF2-40B4-BE49-F238E27FC236}">
                  <a16:creationId xmlns:a16="http://schemas.microsoft.com/office/drawing/2014/main" id="{71106B80-4087-D4C4-FC9C-4E8F80EB9EA6}"/>
                </a:ext>
              </a:extLst>
            </p:cNvPr>
            <p:cNvSpPr/>
            <p:nvPr/>
          </p:nvSpPr>
          <p:spPr>
            <a:xfrm>
              <a:off x="9532393" y="2722052"/>
              <a:ext cx="716336" cy="374687"/>
            </a:xfrm>
            <a:custGeom>
              <a:avLst/>
              <a:gdLst>
                <a:gd name="connsiteX0" fmla="*/ 0 w 716336"/>
                <a:gd name="connsiteY0" fmla="*/ 0 h 374687"/>
                <a:gd name="connsiteX1" fmla="*/ 716336 w 716336"/>
                <a:gd name="connsiteY1" fmla="*/ 0 h 374687"/>
                <a:gd name="connsiteX2" fmla="*/ 716336 w 716336"/>
                <a:gd name="connsiteY2" fmla="*/ 374687 h 374687"/>
                <a:gd name="connsiteX3" fmla="*/ 0 w 716336"/>
                <a:gd name="connsiteY3" fmla="*/ 374687 h 374687"/>
                <a:gd name="connsiteX4" fmla="*/ 0 w 716336"/>
                <a:gd name="connsiteY4" fmla="*/ 0 h 37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336" h="374687">
                  <a:moveTo>
                    <a:pt x="0" y="0"/>
                  </a:moveTo>
                  <a:lnTo>
                    <a:pt x="716336" y="0"/>
                  </a:lnTo>
                  <a:lnTo>
                    <a:pt x="716336" y="374687"/>
                  </a:lnTo>
                  <a:lnTo>
                    <a:pt x="0" y="374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402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00" b="1" kern="1200"/>
                <a:t>WP13 – Infrastructure</a:t>
              </a:r>
            </a:p>
          </p:txBody>
        </p:sp>
        <p:sp>
          <p:nvSpPr>
            <p:cNvPr id="2196" name="Forme libre : forme 2195">
              <a:extLst>
                <a:ext uri="{FF2B5EF4-FFF2-40B4-BE49-F238E27FC236}">
                  <a16:creationId xmlns:a16="http://schemas.microsoft.com/office/drawing/2014/main" id="{6D4B61EE-1852-9329-D2B3-1E997A9F9640}"/>
                </a:ext>
              </a:extLst>
            </p:cNvPr>
            <p:cNvSpPr/>
            <p:nvPr/>
          </p:nvSpPr>
          <p:spPr>
            <a:xfrm>
              <a:off x="9750856" y="304290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/>
                <a:t>L.Pinot</a:t>
              </a:r>
            </a:p>
          </p:txBody>
        </p:sp>
        <p:sp>
          <p:nvSpPr>
            <p:cNvPr id="2197" name="Forme libre : forme 2196">
              <a:extLst>
                <a:ext uri="{FF2B5EF4-FFF2-40B4-BE49-F238E27FC236}">
                  <a16:creationId xmlns:a16="http://schemas.microsoft.com/office/drawing/2014/main" id="{502501B6-934D-0289-9C30-1AC9604BD427}"/>
                </a:ext>
              </a:extLst>
            </p:cNvPr>
            <p:cNvSpPr/>
            <p:nvPr/>
          </p:nvSpPr>
          <p:spPr>
            <a:xfrm>
              <a:off x="9711477" y="3209257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CPER</a:t>
              </a:r>
            </a:p>
          </p:txBody>
        </p:sp>
        <p:sp>
          <p:nvSpPr>
            <p:cNvPr id="2198" name="Forme libre : forme 2197">
              <a:extLst>
                <a:ext uri="{FF2B5EF4-FFF2-40B4-BE49-F238E27FC236}">
                  <a16:creationId xmlns:a16="http://schemas.microsoft.com/office/drawing/2014/main" id="{447A56F2-5433-02E3-E144-83922EE4E873}"/>
                </a:ext>
              </a:extLst>
            </p:cNvPr>
            <p:cNvSpPr/>
            <p:nvPr/>
          </p:nvSpPr>
          <p:spPr>
            <a:xfrm>
              <a:off x="9804614" y="3396787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L.Pinot</a:t>
              </a:r>
            </a:p>
          </p:txBody>
        </p:sp>
        <p:sp>
          <p:nvSpPr>
            <p:cNvPr id="2199" name="Forme libre : forme 2198">
              <a:extLst>
                <a:ext uri="{FF2B5EF4-FFF2-40B4-BE49-F238E27FC236}">
                  <a16:creationId xmlns:a16="http://schemas.microsoft.com/office/drawing/2014/main" id="{4355E80F-CD76-AFC0-B2B0-AB8D40A39273}"/>
                </a:ext>
              </a:extLst>
            </p:cNvPr>
            <p:cNvSpPr/>
            <p:nvPr/>
          </p:nvSpPr>
          <p:spPr>
            <a:xfrm>
              <a:off x="9711477" y="3589675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Electricity</a:t>
              </a:r>
            </a:p>
          </p:txBody>
        </p:sp>
        <p:sp>
          <p:nvSpPr>
            <p:cNvPr id="2200" name="Forme libre : forme 2199">
              <a:extLst>
                <a:ext uri="{FF2B5EF4-FFF2-40B4-BE49-F238E27FC236}">
                  <a16:creationId xmlns:a16="http://schemas.microsoft.com/office/drawing/2014/main" id="{5A1BEA36-C08D-E3ED-9F12-9FC6BA99EF3D}"/>
                </a:ext>
              </a:extLst>
            </p:cNvPr>
            <p:cNvSpPr/>
            <p:nvPr/>
          </p:nvSpPr>
          <p:spPr>
            <a:xfrm>
              <a:off x="9725986" y="3785732"/>
              <a:ext cx="576370" cy="63314"/>
            </a:xfrm>
            <a:custGeom>
              <a:avLst/>
              <a:gdLst>
                <a:gd name="connsiteX0" fmla="*/ 0 w 576370"/>
                <a:gd name="connsiteY0" fmla="*/ 0 h 63314"/>
                <a:gd name="connsiteX1" fmla="*/ 576370 w 576370"/>
                <a:gd name="connsiteY1" fmla="*/ 0 h 63314"/>
                <a:gd name="connsiteX2" fmla="*/ 576370 w 576370"/>
                <a:gd name="connsiteY2" fmla="*/ 63314 h 63314"/>
                <a:gd name="connsiteX3" fmla="*/ 0 w 576370"/>
                <a:gd name="connsiteY3" fmla="*/ 63314 h 63314"/>
                <a:gd name="connsiteX4" fmla="*/ 0 w 576370"/>
                <a:gd name="connsiteY4" fmla="*/ 0 h 6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370" h="63314">
                  <a:moveTo>
                    <a:pt x="0" y="0"/>
                  </a:moveTo>
                  <a:lnTo>
                    <a:pt x="576370" y="0"/>
                  </a:lnTo>
                  <a:lnTo>
                    <a:pt x="576370" y="63314"/>
                  </a:lnTo>
                  <a:lnTo>
                    <a:pt x="0" y="633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/>
                <a:t>J-</a:t>
              </a:r>
              <a:r>
                <a:rPr lang="fr-FR" sz="400" kern="1200" dirty="0" err="1"/>
                <a:t>M.Guittard</a:t>
              </a:r>
              <a:endParaRPr lang="fr-FR" sz="400" kern="1200" dirty="0"/>
            </a:p>
          </p:txBody>
        </p:sp>
        <p:sp>
          <p:nvSpPr>
            <p:cNvPr id="2201" name="Forme libre : forme 2200">
              <a:extLst>
                <a:ext uri="{FF2B5EF4-FFF2-40B4-BE49-F238E27FC236}">
                  <a16:creationId xmlns:a16="http://schemas.microsoft.com/office/drawing/2014/main" id="{E425EFAE-EDCF-71AA-7341-330CCC220BFA}"/>
                </a:ext>
              </a:extLst>
            </p:cNvPr>
            <p:cNvSpPr/>
            <p:nvPr/>
          </p:nvSpPr>
          <p:spPr>
            <a:xfrm>
              <a:off x="9711477" y="3961565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Plumbing</a:t>
              </a:r>
            </a:p>
          </p:txBody>
        </p:sp>
        <p:sp>
          <p:nvSpPr>
            <p:cNvPr id="2202" name="Forme libre : forme 2201">
              <a:extLst>
                <a:ext uri="{FF2B5EF4-FFF2-40B4-BE49-F238E27FC236}">
                  <a16:creationId xmlns:a16="http://schemas.microsoft.com/office/drawing/2014/main" id="{49978E6E-1216-41C3-8D22-BD01F12D6475}"/>
                </a:ext>
              </a:extLst>
            </p:cNvPr>
            <p:cNvSpPr/>
            <p:nvPr/>
          </p:nvSpPr>
          <p:spPr>
            <a:xfrm>
              <a:off x="9804614" y="4149094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Y.Petrilli</a:t>
              </a:r>
            </a:p>
          </p:txBody>
        </p:sp>
        <p:sp>
          <p:nvSpPr>
            <p:cNvPr id="2203" name="Forme libre : forme 2202">
              <a:extLst>
                <a:ext uri="{FF2B5EF4-FFF2-40B4-BE49-F238E27FC236}">
                  <a16:creationId xmlns:a16="http://schemas.microsoft.com/office/drawing/2014/main" id="{B094F6B8-F33A-5B72-1A44-DC2443CD06F0}"/>
                </a:ext>
              </a:extLst>
            </p:cNvPr>
            <p:cNvSpPr/>
            <p:nvPr/>
          </p:nvSpPr>
          <p:spPr>
            <a:xfrm>
              <a:off x="10361247" y="2722052"/>
              <a:ext cx="716336" cy="374687"/>
            </a:xfrm>
            <a:custGeom>
              <a:avLst/>
              <a:gdLst>
                <a:gd name="connsiteX0" fmla="*/ 0 w 716336"/>
                <a:gd name="connsiteY0" fmla="*/ 0 h 374687"/>
                <a:gd name="connsiteX1" fmla="*/ 716336 w 716336"/>
                <a:gd name="connsiteY1" fmla="*/ 0 h 374687"/>
                <a:gd name="connsiteX2" fmla="*/ 716336 w 716336"/>
                <a:gd name="connsiteY2" fmla="*/ 374687 h 374687"/>
                <a:gd name="connsiteX3" fmla="*/ 0 w 716336"/>
                <a:gd name="connsiteY3" fmla="*/ 374687 h 374687"/>
                <a:gd name="connsiteX4" fmla="*/ 0 w 716336"/>
                <a:gd name="connsiteY4" fmla="*/ 0 h 37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336" h="374687">
                  <a:moveTo>
                    <a:pt x="0" y="0"/>
                  </a:moveTo>
                  <a:lnTo>
                    <a:pt x="716336" y="0"/>
                  </a:lnTo>
                  <a:lnTo>
                    <a:pt x="716336" y="374687"/>
                  </a:lnTo>
                  <a:lnTo>
                    <a:pt x="0" y="374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402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00" b="1" kern="1200"/>
                <a:t>WP14 - MPS</a:t>
              </a:r>
            </a:p>
          </p:txBody>
        </p:sp>
        <p:sp>
          <p:nvSpPr>
            <p:cNvPr id="2204" name="Forme libre : forme 2203">
              <a:extLst>
                <a:ext uri="{FF2B5EF4-FFF2-40B4-BE49-F238E27FC236}">
                  <a16:creationId xmlns:a16="http://schemas.microsoft.com/office/drawing/2014/main" id="{DEF654DC-222E-8886-B3C4-3BC30425A52F}"/>
                </a:ext>
              </a:extLst>
            </p:cNvPr>
            <p:cNvSpPr/>
            <p:nvPr/>
          </p:nvSpPr>
          <p:spPr>
            <a:xfrm>
              <a:off x="10579711" y="304290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r-FR" sz="400" kern="1200"/>
            </a:p>
          </p:txBody>
        </p:sp>
        <p:sp>
          <p:nvSpPr>
            <p:cNvPr id="2205" name="Forme libre : forme 2204">
              <a:extLst>
                <a:ext uri="{FF2B5EF4-FFF2-40B4-BE49-F238E27FC236}">
                  <a16:creationId xmlns:a16="http://schemas.microsoft.com/office/drawing/2014/main" id="{4727A499-5A16-05E8-15D2-F51EFB38322C}"/>
                </a:ext>
              </a:extLst>
            </p:cNvPr>
            <p:cNvSpPr/>
            <p:nvPr/>
          </p:nvSpPr>
          <p:spPr>
            <a:xfrm>
              <a:off x="10463290" y="3209257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MPS Gun</a:t>
              </a:r>
            </a:p>
          </p:txBody>
        </p:sp>
        <p:sp>
          <p:nvSpPr>
            <p:cNvPr id="2206" name="Forme libre : forme 2205">
              <a:extLst>
                <a:ext uri="{FF2B5EF4-FFF2-40B4-BE49-F238E27FC236}">
                  <a16:creationId xmlns:a16="http://schemas.microsoft.com/office/drawing/2014/main" id="{366AAAE0-4914-2D6F-945C-BF7E0EC48225}"/>
                </a:ext>
              </a:extLst>
            </p:cNvPr>
            <p:cNvSpPr/>
            <p:nvPr/>
          </p:nvSpPr>
          <p:spPr>
            <a:xfrm>
              <a:off x="10556426" y="3396787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C.Joly</a:t>
              </a:r>
            </a:p>
          </p:txBody>
        </p:sp>
        <p:sp>
          <p:nvSpPr>
            <p:cNvPr id="2207" name="Forme libre : forme 2206">
              <a:extLst>
                <a:ext uri="{FF2B5EF4-FFF2-40B4-BE49-F238E27FC236}">
                  <a16:creationId xmlns:a16="http://schemas.microsoft.com/office/drawing/2014/main" id="{D99474D5-CA34-4574-1712-DCA5450C8BAA}"/>
                </a:ext>
              </a:extLst>
            </p:cNvPr>
            <p:cNvSpPr/>
            <p:nvPr/>
          </p:nvSpPr>
          <p:spPr>
            <a:xfrm>
              <a:off x="11190101" y="2722052"/>
              <a:ext cx="716336" cy="374687"/>
            </a:xfrm>
            <a:custGeom>
              <a:avLst/>
              <a:gdLst>
                <a:gd name="connsiteX0" fmla="*/ 0 w 716336"/>
                <a:gd name="connsiteY0" fmla="*/ 0 h 374687"/>
                <a:gd name="connsiteX1" fmla="*/ 716336 w 716336"/>
                <a:gd name="connsiteY1" fmla="*/ 0 h 374687"/>
                <a:gd name="connsiteX2" fmla="*/ 716336 w 716336"/>
                <a:gd name="connsiteY2" fmla="*/ 374687 h 374687"/>
                <a:gd name="connsiteX3" fmla="*/ 0 w 716336"/>
                <a:gd name="connsiteY3" fmla="*/ 374687 h 374687"/>
                <a:gd name="connsiteX4" fmla="*/ 0 w 716336"/>
                <a:gd name="connsiteY4" fmla="*/ 0 h 37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336" h="374687">
                  <a:moveTo>
                    <a:pt x="0" y="0"/>
                  </a:moveTo>
                  <a:lnTo>
                    <a:pt x="716336" y="0"/>
                  </a:lnTo>
                  <a:lnTo>
                    <a:pt x="716336" y="374687"/>
                  </a:lnTo>
                  <a:lnTo>
                    <a:pt x="0" y="374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402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00" b="1" kern="1200" dirty="0"/>
                <a:t>WP15 – </a:t>
              </a:r>
              <a:r>
                <a:rPr lang="fr-FR" sz="600" b="1" kern="1200" dirty="0" err="1"/>
                <a:t>Experiments</a:t>
              </a:r>
              <a:endParaRPr lang="fr-FR" sz="600" b="1" kern="1200" dirty="0"/>
            </a:p>
          </p:txBody>
        </p:sp>
        <p:sp>
          <p:nvSpPr>
            <p:cNvPr id="2208" name="Forme libre : forme 2207">
              <a:extLst>
                <a:ext uri="{FF2B5EF4-FFF2-40B4-BE49-F238E27FC236}">
                  <a16:creationId xmlns:a16="http://schemas.microsoft.com/office/drawing/2014/main" id="{4FF5C588-D02D-7B01-FEEB-8262C592161F}"/>
                </a:ext>
              </a:extLst>
            </p:cNvPr>
            <p:cNvSpPr/>
            <p:nvPr/>
          </p:nvSpPr>
          <p:spPr>
            <a:xfrm>
              <a:off x="11408565" y="3042902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500" kern="1200"/>
                <a:t>F.Bouly</a:t>
              </a:r>
            </a:p>
          </p:txBody>
        </p:sp>
        <p:sp>
          <p:nvSpPr>
            <p:cNvPr id="2209" name="Forme libre : forme 2208">
              <a:extLst>
                <a:ext uri="{FF2B5EF4-FFF2-40B4-BE49-F238E27FC236}">
                  <a16:creationId xmlns:a16="http://schemas.microsoft.com/office/drawing/2014/main" id="{B4CEE16D-F56B-DF8A-A2CA-E063D2E2D32B}"/>
                </a:ext>
              </a:extLst>
            </p:cNvPr>
            <p:cNvSpPr/>
            <p:nvPr/>
          </p:nvSpPr>
          <p:spPr>
            <a:xfrm>
              <a:off x="11369185" y="3209257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IP1 : Fabry-Perot Cavity</a:t>
              </a:r>
            </a:p>
          </p:txBody>
        </p:sp>
        <p:sp>
          <p:nvSpPr>
            <p:cNvPr id="2210" name="Forme libre : forme 2209">
              <a:extLst>
                <a:ext uri="{FF2B5EF4-FFF2-40B4-BE49-F238E27FC236}">
                  <a16:creationId xmlns:a16="http://schemas.microsoft.com/office/drawing/2014/main" id="{E9191AE3-4F64-9BD6-BC5C-076A23C835D7}"/>
                </a:ext>
              </a:extLst>
            </p:cNvPr>
            <p:cNvSpPr/>
            <p:nvPr/>
          </p:nvSpPr>
          <p:spPr>
            <a:xfrm>
              <a:off x="11462322" y="3419265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 err="1"/>
                <a:t>A.Fomin</a:t>
              </a:r>
              <a:endParaRPr lang="fr-FR" sz="400" kern="1200" dirty="0"/>
            </a:p>
          </p:txBody>
        </p:sp>
        <p:sp>
          <p:nvSpPr>
            <p:cNvPr id="2211" name="Forme libre : forme 2210">
              <a:extLst>
                <a:ext uri="{FF2B5EF4-FFF2-40B4-BE49-F238E27FC236}">
                  <a16:creationId xmlns:a16="http://schemas.microsoft.com/office/drawing/2014/main" id="{D45DBE7F-34BD-3E99-4138-897A3A881933}"/>
                </a:ext>
              </a:extLst>
            </p:cNvPr>
            <p:cNvSpPr/>
            <p:nvPr/>
          </p:nvSpPr>
          <p:spPr>
            <a:xfrm>
              <a:off x="11369185" y="3589675"/>
              <a:ext cx="465682" cy="241109"/>
            </a:xfrm>
            <a:custGeom>
              <a:avLst/>
              <a:gdLst>
                <a:gd name="connsiteX0" fmla="*/ 0 w 465682"/>
                <a:gd name="connsiteY0" fmla="*/ 0 h 241109"/>
                <a:gd name="connsiteX1" fmla="*/ 465682 w 465682"/>
                <a:gd name="connsiteY1" fmla="*/ 0 h 241109"/>
                <a:gd name="connsiteX2" fmla="*/ 465682 w 465682"/>
                <a:gd name="connsiteY2" fmla="*/ 241109 h 241109"/>
                <a:gd name="connsiteX3" fmla="*/ 0 w 465682"/>
                <a:gd name="connsiteY3" fmla="*/ 241109 h 241109"/>
                <a:gd name="connsiteX4" fmla="*/ 0 w 465682"/>
                <a:gd name="connsiteY4" fmla="*/ 0 h 241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682" h="241109">
                  <a:moveTo>
                    <a:pt x="0" y="0"/>
                  </a:moveTo>
                  <a:lnTo>
                    <a:pt x="465682" y="0"/>
                  </a:lnTo>
                  <a:lnTo>
                    <a:pt x="465682" y="241109"/>
                  </a:lnTo>
                  <a:lnTo>
                    <a:pt x="0" y="2411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40" tIns="2540" rIns="2540" bIns="34023" numCol="1" spcCol="1270" anchor="ctr" anchorCtr="0">
              <a:noAutofit/>
            </a:bodyPr>
            <a:lstStyle/>
            <a:p>
              <a:pPr marL="0" lvl="0" indent="0"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IP2 : DESTIN</a:t>
              </a:r>
            </a:p>
          </p:txBody>
        </p:sp>
        <p:sp>
          <p:nvSpPr>
            <p:cNvPr id="2212" name="Forme libre : forme 2211">
              <a:extLst>
                <a:ext uri="{FF2B5EF4-FFF2-40B4-BE49-F238E27FC236}">
                  <a16:creationId xmlns:a16="http://schemas.microsoft.com/office/drawing/2014/main" id="{030AE85F-74D5-77B4-F3B8-44644F7F8573}"/>
                </a:ext>
              </a:extLst>
            </p:cNvPr>
            <p:cNvSpPr/>
            <p:nvPr/>
          </p:nvSpPr>
          <p:spPr>
            <a:xfrm>
              <a:off x="11462322" y="3777204"/>
              <a:ext cx="419114" cy="80369"/>
            </a:xfrm>
            <a:custGeom>
              <a:avLst/>
              <a:gdLst>
                <a:gd name="connsiteX0" fmla="*/ 0 w 419114"/>
                <a:gd name="connsiteY0" fmla="*/ 0 h 80369"/>
                <a:gd name="connsiteX1" fmla="*/ 419114 w 419114"/>
                <a:gd name="connsiteY1" fmla="*/ 0 h 80369"/>
                <a:gd name="connsiteX2" fmla="*/ 419114 w 419114"/>
                <a:gd name="connsiteY2" fmla="*/ 80369 h 80369"/>
                <a:gd name="connsiteX3" fmla="*/ 0 w 419114"/>
                <a:gd name="connsiteY3" fmla="*/ 80369 h 80369"/>
                <a:gd name="connsiteX4" fmla="*/ 0 w 419114"/>
                <a:gd name="connsiteY4" fmla="*/ 0 h 8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14" h="80369">
                  <a:moveTo>
                    <a:pt x="0" y="0"/>
                  </a:moveTo>
                  <a:lnTo>
                    <a:pt x="419114" y="0"/>
                  </a:lnTo>
                  <a:lnTo>
                    <a:pt x="419114" y="80369"/>
                  </a:lnTo>
                  <a:lnTo>
                    <a:pt x="0" y="8036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/>
                <a:t>J.Michaud</a:t>
              </a:r>
            </a:p>
          </p:txBody>
        </p:sp>
        <p:sp>
          <p:nvSpPr>
            <p:cNvPr id="2213" name="Forme libre : forme 2212">
              <a:extLst>
                <a:ext uri="{FF2B5EF4-FFF2-40B4-BE49-F238E27FC236}">
                  <a16:creationId xmlns:a16="http://schemas.microsoft.com/office/drawing/2014/main" id="{E032D6FC-3EC8-FD22-A2CA-4AFB05F6E73C}"/>
                </a:ext>
              </a:extLst>
            </p:cNvPr>
            <p:cNvSpPr/>
            <p:nvPr/>
          </p:nvSpPr>
          <p:spPr>
            <a:xfrm>
              <a:off x="5303146" y="2251841"/>
              <a:ext cx="707823" cy="357693"/>
            </a:xfrm>
            <a:custGeom>
              <a:avLst/>
              <a:gdLst>
                <a:gd name="connsiteX0" fmla="*/ 0 w 707823"/>
                <a:gd name="connsiteY0" fmla="*/ 0 h 357693"/>
                <a:gd name="connsiteX1" fmla="*/ 707823 w 707823"/>
                <a:gd name="connsiteY1" fmla="*/ 0 h 357693"/>
                <a:gd name="connsiteX2" fmla="*/ 707823 w 707823"/>
                <a:gd name="connsiteY2" fmla="*/ 357693 h 357693"/>
                <a:gd name="connsiteX3" fmla="*/ 0 w 707823"/>
                <a:gd name="connsiteY3" fmla="*/ 357693 h 357693"/>
                <a:gd name="connsiteX4" fmla="*/ 0 w 707823"/>
                <a:gd name="connsiteY4" fmla="*/ 0 h 35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7823" h="357693">
                  <a:moveTo>
                    <a:pt x="0" y="0"/>
                  </a:moveTo>
                  <a:lnTo>
                    <a:pt x="707823" y="0"/>
                  </a:lnTo>
                  <a:lnTo>
                    <a:pt x="707823" y="357693"/>
                  </a:lnTo>
                  <a:lnTo>
                    <a:pt x="0" y="357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10" tIns="3810" rIns="3810" bIns="34023" numCol="1" spcCol="1270" anchor="ctr" anchorCtr="0">
              <a:noAutofit/>
            </a:bodyPr>
            <a:lstStyle/>
            <a:p>
              <a:pPr marL="0" lvl="0" indent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600" kern="1200" dirty="0" err="1">
                  <a:latin typeface="Calibri" panose="020F0502020204030204"/>
                  <a:ea typeface="+mn-ea"/>
                  <a:cs typeface="+mn-cs"/>
                </a:rPr>
                <a:t>Sustainability</a:t>
              </a:r>
              <a:endParaRPr lang="fr-FR" sz="600" kern="1200" dirty="0"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4" name="Forme libre : forme 2213">
              <a:extLst>
                <a:ext uri="{FF2B5EF4-FFF2-40B4-BE49-F238E27FC236}">
                  <a16:creationId xmlns:a16="http://schemas.microsoft.com/office/drawing/2014/main" id="{D1F69FF0-7DE0-84EF-96D2-369A46EF9AAF}"/>
                </a:ext>
              </a:extLst>
            </p:cNvPr>
            <p:cNvSpPr/>
            <p:nvPr/>
          </p:nvSpPr>
          <p:spPr>
            <a:xfrm>
              <a:off x="5414079" y="2507315"/>
              <a:ext cx="625662" cy="61063"/>
            </a:xfrm>
            <a:custGeom>
              <a:avLst/>
              <a:gdLst>
                <a:gd name="connsiteX0" fmla="*/ 0 w 625662"/>
                <a:gd name="connsiteY0" fmla="*/ 0 h 61063"/>
                <a:gd name="connsiteX1" fmla="*/ 625662 w 625662"/>
                <a:gd name="connsiteY1" fmla="*/ 0 h 61063"/>
                <a:gd name="connsiteX2" fmla="*/ 625662 w 625662"/>
                <a:gd name="connsiteY2" fmla="*/ 61063 h 61063"/>
                <a:gd name="connsiteX3" fmla="*/ 0 w 625662"/>
                <a:gd name="connsiteY3" fmla="*/ 61063 h 61063"/>
                <a:gd name="connsiteX4" fmla="*/ 0 w 625662"/>
                <a:gd name="connsiteY4" fmla="*/ 0 h 6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662" h="61063">
                  <a:moveTo>
                    <a:pt x="0" y="0"/>
                  </a:moveTo>
                  <a:lnTo>
                    <a:pt x="625662" y="0"/>
                  </a:lnTo>
                  <a:lnTo>
                    <a:pt x="625662" y="61063"/>
                  </a:lnTo>
                  <a:lnTo>
                    <a:pt x="0" y="610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2540" rIns="10160" bIns="2540" numCol="1" spcCol="1270" anchor="ctr" anchorCtr="0">
              <a:noAutofit/>
            </a:bodyPr>
            <a:lstStyle/>
            <a:p>
              <a:pPr marL="0" lvl="0" indent="0" algn="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400" kern="1200" dirty="0" err="1"/>
                <a:t>F.Bouly</a:t>
              </a:r>
              <a:r>
                <a:rPr lang="fr-FR" sz="400" kern="1200" dirty="0"/>
                <a:t>/</a:t>
              </a:r>
              <a:r>
                <a:rPr lang="fr-FR" sz="400" kern="1200" dirty="0" err="1"/>
                <a:t>J.Michaud</a:t>
              </a:r>
              <a:endParaRPr lang="fr-FR" sz="400" kern="1200" dirty="0"/>
            </a:p>
          </p:txBody>
        </p:sp>
      </p:grpSp>
      <p:pic>
        <p:nvPicPr>
          <p:cNvPr id="2050" name="Picture 2" descr="Laboratoire de physique des deux infinis Irène Joliot-Curie ...">
            <a:extLst>
              <a:ext uri="{FF2B5EF4-FFF2-40B4-BE49-F238E27FC236}">
                <a16:creationId xmlns:a16="http://schemas.microsoft.com/office/drawing/2014/main" id="{3E4B49A0-E02E-DC4B-0028-84985E7C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77" y="4769226"/>
            <a:ext cx="1124119" cy="84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 descr="Une image contenant texte, Graphique, graphisme, Police&#10;&#10;Le contenu généré par l’IA peut être incorrect.">
            <a:extLst>
              <a:ext uri="{FF2B5EF4-FFF2-40B4-BE49-F238E27FC236}">
                <a16:creationId xmlns:a16="http://schemas.microsoft.com/office/drawing/2014/main" id="{EB731CFC-51F0-AA99-1ACF-C91368147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32" y="4867954"/>
            <a:ext cx="1111792" cy="788841"/>
          </a:xfrm>
          <a:prstGeom prst="rect">
            <a:avLst/>
          </a:prstGeom>
        </p:spPr>
      </p:pic>
      <p:pic>
        <p:nvPicPr>
          <p:cNvPr id="2052" name="Picture 4" descr="Platforms">
            <a:extLst>
              <a:ext uri="{FF2B5EF4-FFF2-40B4-BE49-F238E27FC236}">
                <a16:creationId xmlns:a16="http://schemas.microsoft.com/office/drawing/2014/main" id="{75F13FC8-0A74-B5D8-AE76-F25BC36CB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7"/>
          <a:stretch/>
        </p:blipFill>
        <p:spPr bwMode="auto">
          <a:xfrm>
            <a:off x="8696064" y="5641900"/>
            <a:ext cx="685625" cy="74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nstitut pluridisciplinaire Hubert Curien – IPHC">
            <a:extLst>
              <a:ext uri="{FF2B5EF4-FFF2-40B4-BE49-F238E27FC236}">
                <a16:creationId xmlns:a16="http://schemas.microsoft.com/office/drawing/2014/main" id="{C524B0BB-8071-EB34-D1E2-4EA4F6C35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937" y="5704568"/>
            <a:ext cx="900532" cy="61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ANIL">
            <a:extLst>
              <a:ext uri="{FF2B5EF4-FFF2-40B4-BE49-F238E27FC236}">
                <a16:creationId xmlns:a16="http://schemas.microsoft.com/office/drawing/2014/main" id="{69616974-0467-F0BF-4202-4ECFF695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658" y="5918053"/>
            <a:ext cx="900532" cy="19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041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19DE871-333E-3F00-1903-0DFE45827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Planning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6E2E11-5CC3-289E-093D-EC9F14494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C8ED99-C3CB-F2DC-C3E3-889F21712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B61B60-4E4B-5061-7254-0E673A893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6</a:t>
            </a:fld>
            <a:endParaRPr lang="fr-FR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1CAF39F-F759-C9B6-F318-3D10D709E3C1}"/>
              </a:ext>
            </a:extLst>
          </p:cNvPr>
          <p:cNvSpPr/>
          <p:nvPr/>
        </p:nvSpPr>
        <p:spPr>
          <a:xfrm>
            <a:off x="3619630" y="1299515"/>
            <a:ext cx="1619076" cy="4166621"/>
          </a:xfrm>
          <a:prstGeom prst="rect">
            <a:avLst/>
          </a:prstGeom>
          <a:solidFill>
            <a:srgbClr val="F43CDE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D8303BC-D386-FA1B-31A4-06C3A82129DD}"/>
              </a:ext>
            </a:extLst>
          </p:cNvPr>
          <p:cNvSpPr/>
          <p:nvPr/>
        </p:nvSpPr>
        <p:spPr>
          <a:xfrm>
            <a:off x="404591" y="1567515"/>
            <a:ext cx="2024567" cy="8149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A078264-DAFD-1D79-764C-407C0DC821B8}"/>
              </a:ext>
            </a:extLst>
          </p:cNvPr>
          <p:cNvSpPr/>
          <p:nvPr/>
        </p:nvSpPr>
        <p:spPr>
          <a:xfrm>
            <a:off x="5238706" y="4594738"/>
            <a:ext cx="4900481" cy="10574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8A06973-8F7C-D940-F2E4-FAFC9084DB3A}"/>
              </a:ext>
            </a:extLst>
          </p:cNvPr>
          <p:cNvSpPr/>
          <p:nvPr/>
        </p:nvSpPr>
        <p:spPr>
          <a:xfrm>
            <a:off x="1206878" y="2567727"/>
            <a:ext cx="4399391" cy="1057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1A0DA2E-EB04-FF37-1390-360ABE98C416}"/>
              </a:ext>
            </a:extLst>
          </p:cNvPr>
          <p:cNvSpPr/>
          <p:nvPr/>
        </p:nvSpPr>
        <p:spPr>
          <a:xfrm>
            <a:off x="1993231" y="3580651"/>
            <a:ext cx="5008415" cy="10574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97931646-429C-F023-2D8A-966C7CD7E8A0}"/>
              </a:ext>
            </a:extLst>
          </p:cNvPr>
          <p:cNvGrpSpPr/>
          <p:nvPr/>
        </p:nvGrpSpPr>
        <p:grpSpPr>
          <a:xfrm>
            <a:off x="359852" y="5155963"/>
            <a:ext cx="11409224" cy="662912"/>
            <a:chOff x="345828" y="4901952"/>
            <a:chExt cx="10081119" cy="585745"/>
          </a:xfrm>
        </p:grpSpPr>
        <p:sp>
          <p:nvSpPr>
            <p:cNvPr id="102" name="Flèche : droite 101">
              <a:extLst>
                <a:ext uri="{FF2B5EF4-FFF2-40B4-BE49-F238E27FC236}">
                  <a16:creationId xmlns:a16="http://schemas.microsoft.com/office/drawing/2014/main" id="{5BD34882-15A4-D289-2D11-17E55C5A7F8E}"/>
                </a:ext>
              </a:extLst>
            </p:cNvPr>
            <p:cNvSpPr/>
            <p:nvPr/>
          </p:nvSpPr>
          <p:spPr>
            <a:xfrm>
              <a:off x="345828" y="5117976"/>
              <a:ext cx="10081119" cy="139644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37">
                <a:latin typeface="Aptos" panose="020B0004020202020204" pitchFamily="34" charset="0"/>
              </a:endParaRPr>
            </a:p>
          </p:txBody>
        </p: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32F0CACD-3B6E-3104-ED94-CB8AF086F0A7}"/>
                </a:ext>
              </a:extLst>
            </p:cNvPr>
            <p:cNvCxnSpPr/>
            <p:nvPr/>
          </p:nvCxnSpPr>
          <p:spPr>
            <a:xfrm>
              <a:off x="345828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>
              <a:extLst>
                <a:ext uri="{FF2B5EF4-FFF2-40B4-BE49-F238E27FC236}">
                  <a16:creationId xmlns:a16="http://schemas.microsoft.com/office/drawing/2014/main" id="{527A5314-C48B-EA2E-F2F2-BCF48D8204C7}"/>
                </a:ext>
              </a:extLst>
            </p:cNvPr>
            <p:cNvCxnSpPr/>
            <p:nvPr/>
          </p:nvCxnSpPr>
          <p:spPr>
            <a:xfrm>
              <a:off x="178598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1E971EDB-1D27-D897-BC99-DE99E9B83A43}"/>
                </a:ext>
              </a:extLst>
            </p:cNvPr>
            <p:cNvCxnSpPr/>
            <p:nvPr/>
          </p:nvCxnSpPr>
          <p:spPr>
            <a:xfrm>
              <a:off x="322614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AD2EFA6F-F34D-F248-5695-50231DC31E78}"/>
                </a:ext>
              </a:extLst>
            </p:cNvPr>
            <p:cNvCxnSpPr/>
            <p:nvPr/>
          </p:nvCxnSpPr>
          <p:spPr>
            <a:xfrm>
              <a:off x="4666307" y="4911633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>
              <a:extLst>
                <a:ext uri="{FF2B5EF4-FFF2-40B4-BE49-F238E27FC236}">
                  <a16:creationId xmlns:a16="http://schemas.microsoft.com/office/drawing/2014/main" id="{AB3498C2-3F38-F516-75EC-1D15FE0BE24A}"/>
                </a:ext>
              </a:extLst>
            </p:cNvPr>
            <p:cNvCxnSpPr/>
            <p:nvPr/>
          </p:nvCxnSpPr>
          <p:spPr>
            <a:xfrm>
              <a:off x="610646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7ED211DE-35B6-E265-C62C-0CFD1EEBC88A}"/>
                </a:ext>
              </a:extLst>
            </p:cNvPr>
            <p:cNvCxnSpPr/>
            <p:nvPr/>
          </p:nvCxnSpPr>
          <p:spPr>
            <a:xfrm>
              <a:off x="754662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1CDE91F7-4D62-97C1-3758-DF1B49387783}"/>
                </a:ext>
              </a:extLst>
            </p:cNvPr>
            <p:cNvCxnSpPr/>
            <p:nvPr/>
          </p:nvCxnSpPr>
          <p:spPr>
            <a:xfrm>
              <a:off x="8986787" y="4901952"/>
              <a:ext cx="0" cy="5760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9A680D9-35F9-319F-9F94-E0CC9BCA0D5E}"/>
              </a:ext>
            </a:extLst>
          </p:cNvPr>
          <p:cNvSpPr/>
          <p:nvPr/>
        </p:nvSpPr>
        <p:spPr>
          <a:xfrm>
            <a:off x="228400" y="5792340"/>
            <a:ext cx="244475" cy="593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584" dirty="0">
                <a:solidFill>
                  <a:schemeClr val="tx1"/>
                </a:solidFill>
                <a:latin typeface="Aptos" panose="020B0004020202020204" pitchFamily="34" charset="0"/>
              </a:rPr>
              <a:t>2025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AD29919A-0408-4A69-589C-511BA6F48A6A}"/>
              </a:ext>
            </a:extLst>
          </p:cNvPr>
          <p:cNvSpPr/>
          <p:nvPr/>
        </p:nvSpPr>
        <p:spPr>
          <a:xfrm>
            <a:off x="6757171" y="5792340"/>
            <a:ext cx="244475" cy="593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584" dirty="0">
                <a:solidFill>
                  <a:schemeClr val="tx1"/>
                </a:solidFill>
                <a:latin typeface="Aptos" panose="020B0004020202020204" pitchFamily="34" charset="0"/>
              </a:rPr>
              <a:t>2029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F49CEA5-3CFD-47B7-12FB-0598ECA23B5D}"/>
              </a:ext>
            </a:extLst>
          </p:cNvPr>
          <p:cNvSpPr/>
          <p:nvPr/>
        </p:nvSpPr>
        <p:spPr>
          <a:xfrm>
            <a:off x="8387060" y="5792340"/>
            <a:ext cx="244475" cy="593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584" dirty="0">
                <a:solidFill>
                  <a:schemeClr val="tx1"/>
                </a:solidFill>
                <a:latin typeface="Aptos" panose="020B0004020202020204" pitchFamily="34" charset="0"/>
              </a:rPr>
              <a:t>2030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81A9EDB-F0D7-A96D-D63C-0D01347CD1C3}"/>
              </a:ext>
            </a:extLst>
          </p:cNvPr>
          <p:cNvSpPr/>
          <p:nvPr/>
        </p:nvSpPr>
        <p:spPr>
          <a:xfrm>
            <a:off x="10016949" y="5792340"/>
            <a:ext cx="244475" cy="593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584" dirty="0">
                <a:solidFill>
                  <a:schemeClr val="tx1"/>
                </a:solidFill>
                <a:latin typeface="Aptos" panose="020B0004020202020204" pitchFamily="34" charset="0"/>
              </a:rPr>
              <a:t>2031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0743A376-38A6-09AE-6F21-C704538AD5A0}"/>
              </a:ext>
            </a:extLst>
          </p:cNvPr>
          <p:cNvSpPr/>
          <p:nvPr/>
        </p:nvSpPr>
        <p:spPr>
          <a:xfrm>
            <a:off x="5127281" y="5792340"/>
            <a:ext cx="244475" cy="593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584" dirty="0">
                <a:solidFill>
                  <a:schemeClr val="tx1"/>
                </a:solidFill>
                <a:latin typeface="Aptos" panose="020B0004020202020204" pitchFamily="34" charset="0"/>
              </a:rPr>
              <a:t>2028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3BC98AD8-0C49-72AD-545A-B1E75444D950}"/>
              </a:ext>
            </a:extLst>
          </p:cNvPr>
          <p:cNvSpPr/>
          <p:nvPr/>
        </p:nvSpPr>
        <p:spPr>
          <a:xfrm>
            <a:off x="3497392" y="5792340"/>
            <a:ext cx="244475" cy="593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584" dirty="0">
                <a:solidFill>
                  <a:schemeClr val="tx1"/>
                </a:solidFill>
                <a:latin typeface="Aptos" panose="020B0004020202020204" pitchFamily="34" charset="0"/>
              </a:rPr>
              <a:t>2027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3727C57-9E77-1AD4-9716-CBCA413B11D5}"/>
              </a:ext>
            </a:extLst>
          </p:cNvPr>
          <p:cNvSpPr/>
          <p:nvPr/>
        </p:nvSpPr>
        <p:spPr>
          <a:xfrm>
            <a:off x="1867503" y="5792340"/>
            <a:ext cx="244475" cy="593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sz="1584" dirty="0">
                <a:solidFill>
                  <a:schemeClr val="tx1"/>
                </a:solidFill>
                <a:latin typeface="Aptos" panose="020B0004020202020204" pitchFamily="34" charset="0"/>
              </a:rPr>
              <a:t>2026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AE08B61-39E6-CBF6-9B9F-A2FE5ABF0E42}"/>
              </a:ext>
            </a:extLst>
          </p:cNvPr>
          <p:cNvSpPr/>
          <p:nvPr/>
        </p:nvSpPr>
        <p:spPr>
          <a:xfrm>
            <a:off x="399904" y="2566455"/>
            <a:ext cx="806973" cy="107015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F43E40B-1DB7-3E38-7665-6BA1EFA9440A}"/>
              </a:ext>
            </a:extLst>
          </p:cNvPr>
          <p:cNvSpPr/>
          <p:nvPr/>
        </p:nvSpPr>
        <p:spPr>
          <a:xfrm>
            <a:off x="359852" y="3582797"/>
            <a:ext cx="1629888" cy="11358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119" name="Explosion : 8 points 118">
            <a:extLst>
              <a:ext uri="{FF2B5EF4-FFF2-40B4-BE49-F238E27FC236}">
                <a16:creationId xmlns:a16="http://schemas.microsoft.com/office/drawing/2014/main" id="{FF79F8DC-2C0E-FFB0-778E-09C098ACF569}"/>
              </a:ext>
            </a:extLst>
          </p:cNvPr>
          <p:cNvSpPr/>
          <p:nvPr/>
        </p:nvSpPr>
        <p:spPr>
          <a:xfrm>
            <a:off x="2289090" y="1412545"/>
            <a:ext cx="407471" cy="40965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120" name="Explosion : 8 points 119">
            <a:extLst>
              <a:ext uri="{FF2B5EF4-FFF2-40B4-BE49-F238E27FC236}">
                <a16:creationId xmlns:a16="http://schemas.microsoft.com/office/drawing/2014/main" id="{4AEE6831-C3A4-1DE4-72CA-058EF4B425BF}"/>
              </a:ext>
            </a:extLst>
          </p:cNvPr>
          <p:cNvSpPr/>
          <p:nvPr/>
        </p:nvSpPr>
        <p:spPr>
          <a:xfrm>
            <a:off x="5915402" y="3409192"/>
            <a:ext cx="407471" cy="40965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121" name="Explosion : 8 points 120">
            <a:extLst>
              <a:ext uri="{FF2B5EF4-FFF2-40B4-BE49-F238E27FC236}">
                <a16:creationId xmlns:a16="http://schemas.microsoft.com/office/drawing/2014/main" id="{C588CCE4-29BC-33E7-42A8-5E534BB9283D}"/>
              </a:ext>
            </a:extLst>
          </p:cNvPr>
          <p:cNvSpPr/>
          <p:nvPr/>
        </p:nvSpPr>
        <p:spPr>
          <a:xfrm>
            <a:off x="5402534" y="2430389"/>
            <a:ext cx="407471" cy="40965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B7A8C5DF-1452-D896-BAD4-8035B051CCA7}"/>
              </a:ext>
            </a:extLst>
          </p:cNvPr>
          <p:cNvSpPr txBox="1"/>
          <p:nvPr/>
        </p:nvSpPr>
        <p:spPr>
          <a:xfrm>
            <a:off x="2161440" y="1062878"/>
            <a:ext cx="1066667" cy="301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9" dirty="0">
                <a:latin typeface="Aptos" panose="020B0004020202020204" pitchFamily="34" charset="0"/>
              </a:rPr>
              <a:t>Avril 2026</a:t>
            </a: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AA798E51-5C0E-C74B-7E1B-58C98788C590}"/>
              </a:ext>
            </a:extLst>
          </p:cNvPr>
          <p:cNvSpPr txBox="1"/>
          <p:nvPr/>
        </p:nvSpPr>
        <p:spPr>
          <a:xfrm>
            <a:off x="253257" y="1690924"/>
            <a:ext cx="2974851" cy="37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11" b="1" dirty="0">
                <a:latin typeface="Aptos" panose="020B0004020202020204" pitchFamily="34" charset="0"/>
              </a:rPr>
              <a:t>DC Gun @350 keV</a:t>
            </a:r>
          </a:p>
        </p:txBody>
      </p:sp>
      <p:sp>
        <p:nvSpPr>
          <p:cNvPr id="124" name="ZoneTexte 123">
            <a:extLst>
              <a:ext uri="{FF2B5EF4-FFF2-40B4-BE49-F238E27FC236}">
                <a16:creationId xmlns:a16="http://schemas.microsoft.com/office/drawing/2014/main" id="{868C8B8A-7F0D-6354-D999-B7A1CFE6FB08}"/>
              </a:ext>
            </a:extLst>
          </p:cNvPr>
          <p:cNvSpPr txBox="1"/>
          <p:nvPr/>
        </p:nvSpPr>
        <p:spPr>
          <a:xfrm>
            <a:off x="253257" y="2676846"/>
            <a:ext cx="2974851" cy="37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11" b="1" dirty="0" err="1">
                <a:latin typeface="Aptos" panose="020B0004020202020204" pitchFamily="34" charset="0"/>
              </a:rPr>
              <a:t>Injector</a:t>
            </a:r>
            <a:r>
              <a:rPr lang="fr-FR" sz="1811" b="1" dirty="0">
                <a:latin typeface="Aptos" panose="020B0004020202020204" pitchFamily="34" charset="0"/>
              </a:rPr>
              <a:t> @7 MeV</a:t>
            </a:r>
          </a:p>
        </p:txBody>
      </p:sp>
      <p:sp>
        <p:nvSpPr>
          <p:cNvPr id="125" name="ZoneTexte 124">
            <a:extLst>
              <a:ext uri="{FF2B5EF4-FFF2-40B4-BE49-F238E27FC236}">
                <a16:creationId xmlns:a16="http://schemas.microsoft.com/office/drawing/2014/main" id="{9155812D-4660-F349-C66E-0F20279C2BE2}"/>
              </a:ext>
            </a:extLst>
          </p:cNvPr>
          <p:cNvSpPr txBox="1"/>
          <p:nvPr/>
        </p:nvSpPr>
        <p:spPr>
          <a:xfrm>
            <a:off x="5010449" y="1632664"/>
            <a:ext cx="1599113" cy="82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84" dirty="0">
                <a:latin typeface="Aptos" panose="020B0004020202020204" pitchFamily="34" charset="0"/>
              </a:rPr>
              <a:t>Installation booster Mars 2028</a:t>
            </a: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360CD15A-E9F9-CC01-95EA-9DFC72325DC4}"/>
              </a:ext>
            </a:extLst>
          </p:cNvPr>
          <p:cNvSpPr txBox="1"/>
          <p:nvPr/>
        </p:nvSpPr>
        <p:spPr>
          <a:xfrm>
            <a:off x="253257" y="3682221"/>
            <a:ext cx="1972187" cy="37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11" b="1" dirty="0">
                <a:latin typeface="Aptos" panose="020B0004020202020204" pitchFamily="34" charset="0"/>
              </a:rPr>
              <a:t>ERL 1-loop</a:t>
            </a: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6C8AA84E-2E03-CFC9-E89B-B9230EBDD48D}"/>
              </a:ext>
            </a:extLst>
          </p:cNvPr>
          <p:cNvSpPr txBox="1"/>
          <p:nvPr/>
        </p:nvSpPr>
        <p:spPr>
          <a:xfrm>
            <a:off x="294904" y="4442900"/>
            <a:ext cx="1972187" cy="37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11" b="1" dirty="0">
                <a:latin typeface="Aptos" panose="020B0004020202020204" pitchFamily="34" charset="0"/>
              </a:rPr>
              <a:t>ERL 3-loop</a:t>
            </a:r>
          </a:p>
        </p:txBody>
      </p: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D9E04DFD-EB7E-0660-81C8-BEC1DBEFD394}"/>
              </a:ext>
            </a:extLst>
          </p:cNvPr>
          <p:cNvGrpSpPr/>
          <p:nvPr/>
        </p:nvGrpSpPr>
        <p:grpSpPr>
          <a:xfrm>
            <a:off x="5763801" y="2575383"/>
            <a:ext cx="765255" cy="105743"/>
            <a:chOff x="5718995" y="2231600"/>
            <a:chExt cx="1350025" cy="72008"/>
          </a:xfrm>
        </p:grpSpPr>
        <p:grpSp>
          <p:nvGrpSpPr>
            <p:cNvPr id="129" name="Groupe 128">
              <a:extLst>
                <a:ext uri="{FF2B5EF4-FFF2-40B4-BE49-F238E27FC236}">
                  <a16:creationId xmlns:a16="http://schemas.microsoft.com/office/drawing/2014/main" id="{F76092E7-092D-8CB8-1058-84FEF51966B0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004B2BCA-3453-9577-252E-CBA23A266921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C5F43B9B-B553-9ACA-3617-DECBD1A9B87C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130" name="Groupe 129">
              <a:extLst>
                <a:ext uri="{FF2B5EF4-FFF2-40B4-BE49-F238E27FC236}">
                  <a16:creationId xmlns:a16="http://schemas.microsoft.com/office/drawing/2014/main" id="{7FF1F20F-D9C7-9C29-C992-F8DB59ECD252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9835375D-7720-B9FD-6401-E4BEA087B172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74E63C18-ACB0-D5FD-875D-1D0800A6941D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135" name="Groupe 134">
            <a:extLst>
              <a:ext uri="{FF2B5EF4-FFF2-40B4-BE49-F238E27FC236}">
                <a16:creationId xmlns:a16="http://schemas.microsoft.com/office/drawing/2014/main" id="{9AAD782E-E55C-2F54-21E2-632D410BC018}"/>
              </a:ext>
            </a:extLst>
          </p:cNvPr>
          <p:cNvGrpSpPr/>
          <p:nvPr/>
        </p:nvGrpSpPr>
        <p:grpSpPr>
          <a:xfrm>
            <a:off x="4037478" y="1587871"/>
            <a:ext cx="620023" cy="81495"/>
            <a:chOff x="5746387" y="2231600"/>
            <a:chExt cx="547848" cy="72008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A510968B-EBA9-A3A8-92D6-672A0C7486ED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37">
                <a:latin typeface="Aptos" panose="020B00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B8848F16-C20A-3ACA-0447-33DB4E615A09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37">
                <a:latin typeface="Aptos" panose="020B0004020202020204" pitchFamily="34" charset="0"/>
              </a:endParaRPr>
            </a:p>
          </p:txBody>
        </p:sp>
      </p:grpSp>
      <p:sp>
        <p:nvSpPr>
          <p:cNvPr id="138" name="Rectangle 137">
            <a:extLst>
              <a:ext uri="{FF2B5EF4-FFF2-40B4-BE49-F238E27FC236}">
                <a16:creationId xmlns:a16="http://schemas.microsoft.com/office/drawing/2014/main" id="{3629D271-E075-4143-F9DF-FFB6D773ACF0}"/>
              </a:ext>
            </a:extLst>
          </p:cNvPr>
          <p:cNvSpPr/>
          <p:nvPr/>
        </p:nvSpPr>
        <p:spPr>
          <a:xfrm>
            <a:off x="3601305" y="3314795"/>
            <a:ext cx="1626583" cy="62395"/>
          </a:xfrm>
          <a:prstGeom prst="rect">
            <a:avLst/>
          </a:prstGeom>
          <a:solidFill>
            <a:srgbClr val="F43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3DFA371D-0EA5-A3DB-DD32-04F3C387988E}"/>
              </a:ext>
            </a:extLst>
          </p:cNvPr>
          <p:cNvSpPr txBox="1"/>
          <p:nvPr/>
        </p:nvSpPr>
        <p:spPr>
          <a:xfrm>
            <a:off x="4265797" y="2747248"/>
            <a:ext cx="1626585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84" dirty="0">
                <a:latin typeface="Aptos" panose="020B0004020202020204" pitchFamily="34" charset="0"/>
              </a:rPr>
              <a:t>IGLOO </a:t>
            </a:r>
            <a:r>
              <a:rPr lang="fr-FR" sz="1584" dirty="0" err="1">
                <a:latin typeface="Aptos" panose="020B0004020202020204" pitchFamily="34" charset="0"/>
              </a:rPr>
              <a:t>ready</a:t>
            </a:r>
            <a:endParaRPr lang="fr-FR" sz="1584" dirty="0">
              <a:latin typeface="Aptos" panose="020B0004020202020204" pitchFamily="34" charset="0"/>
            </a:endParaRPr>
          </a:p>
        </p:txBody>
      </p:sp>
      <p:grpSp>
        <p:nvGrpSpPr>
          <p:cNvPr id="140" name="Groupe 139">
            <a:extLst>
              <a:ext uri="{FF2B5EF4-FFF2-40B4-BE49-F238E27FC236}">
                <a16:creationId xmlns:a16="http://schemas.microsoft.com/office/drawing/2014/main" id="{8EF7926D-4A99-4000-2D41-5D69E5CB2D79}"/>
              </a:ext>
            </a:extLst>
          </p:cNvPr>
          <p:cNvGrpSpPr/>
          <p:nvPr/>
        </p:nvGrpSpPr>
        <p:grpSpPr>
          <a:xfrm>
            <a:off x="4848977" y="1595482"/>
            <a:ext cx="513747" cy="81495"/>
            <a:chOff x="5746387" y="2231600"/>
            <a:chExt cx="547848" cy="72008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73624F7-7DC1-12B2-38A8-CA1A8401BB40}"/>
                </a:ext>
              </a:extLst>
            </p:cNvPr>
            <p:cNvSpPr/>
            <p:nvPr/>
          </p:nvSpPr>
          <p:spPr>
            <a:xfrm>
              <a:off x="574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37">
                <a:latin typeface="Aptos" panose="020B0004020202020204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3775F271-3542-93A9-9772-5FF86B072D49}"/>
                </a:ext>
              </a:extLst>
            </p:cNvPr>
            <p:cNvSpPr/>
            <p:nvPr/>
          </p:nvSpPr>
          <p:spPr>
            <a:xfrm>
              <a:off x="6106387" y="2231600"/>
              <a:ext cx="187848" cy="72008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37">
                <a:latin typeface="Aptos" panose="020B0004020202020204" pitchFamily="34" charset="0"/>
              </a:endParaRPr>
            </a:p>
          </p:txBody>
        </p:sp>
      </p:grpSp>
      <p:sp>
        <p:nvSpPr>
          <p:cNvPr id="144" name="ZoneTexte 143">
            <a:extLst>
              <a:ext uri="{FF2B5EF4-FFF2-40B4-BE49-F238E27FC236}">
                <a16:creationId xmlns:a16="http://schemas.microsoft.com/office/drawing/2014/main" id="{A6BC172C-29D7-9249-1F2D-3583A1E2D1C9}"/>
              </a:ext>
            </a:extLst>
          </p:cNvPr>
          <p:cNvSpPr txBox="1"/>
          <p:nvPr/>
        </p:nvSpPr>
        <p:spPr>
          <a:xfrm>
            <a:off x="5227887" y="1188154"/>
            <a:ext cx="1071827" cy="301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9" dirty="0">
                <a:latin typeface="Aptos" panose="020B0004020202020204" pitchFamily="34" charset="0"/>
              </a:rPr>
              <a:t>20 mA</a:t>
            </a:r>
          </a:p>
        </p:txBody>
      </p:sp>
      <p:sp>
        <p:nvSpPr>
          <p:cNvPr id="145" name="ZoneTexte 144">
            <a:extLst>
              <a:ext uri="{FF2B5EF4-FFF2-40B4-BE49-F238E27FC236}">
                <a16:creationId xmlns:a16="http://schemas.microsoft.com/office/drawing/2014/main" id="{2E65D1C4-7F1E-547A-D66E-A248A2FF524B}"/>
              </a:ext>
            </a:extLst>
          </p:cNvPr>
          <p:cNvSpPr txBox="1"/>
          <p:nvPr/>
        </p:nvSpPr>
        <p:spPr>
          <a:xfrm>
            <a:off x="6187456" y="2168870"/>
            <a:ext cx="1071827" cy="301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9" dirty="0">
                <a:latin typeface="Aptos" panose="020B0004020202020204" pitchFamily="34" charset="0"/>
              </a:rPr>
              <a:t>20 mA</a:t>
            </a:r>
          </a:p>
        </p:txBody>
      </p:sp>
      <p:sp>
        <p:nvSpPr>
          <p:cNvPr id="146" name="Explosion : 8 points 145">
            <a:extLst>
              <a:ext uri="{FF2B5EF4-FFF2-40B4-BE49-F238E27FC236}">
                <a16:creationId xmlns:a16="http://schemas.microsoft.com/office/drawing/2014/main" id="{F8F64DF4-762C-F31C-2269-489EB204EC12}"/>
              </a:ext>
            </a:extLst>
          </p:cNvPr>
          <p:cNvSpPr/>
          <p:nvPr/>
        </p:nvSpPr>
        <p:spPr>
          <a:xfrm>
            <a:off x="6375638" y="2443821"/>
            <a:ext cx="407471" cy="40965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36BAD120-62E2-D419-1971-3E4D2BCFAB73}"/>
              </a:ext>
            </a:extLst>
          </p:cNvPr>
          <p:cNvCxnSpPr>
            <a:cxnSpLocks/>
            <a:stCxn id="146" idx="2"/>
          </p:cNvCxnSpPr>
          <p:nvPr/>
        </p:nvCxnSpPr>
        <p:spPr>
          <a:xfrm flipH="1">
            <a:off x="6509273" y="2853481"/>
            <a:ext cx="26428" cy="261265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Groupe 147">
            <a:extLst>
              <a:ext uri="{FF2B5EF4-FFF2-40B4-BE49-F238E27FC236}">
                <a16:creationId xmlns:a16="http://schemas.microsoft.com/office/drawing/2014/main" id="{65CD1E7A-70B5-C0D1-D5CE-72C75135A9B7}"/>
              </a:ext>
            </a:extLst>
          </p:cNvPr>
          <p:cNvGrpSpPr/>
          <p:nvPr/>
        </p:nvGrpSpPr>
        <p:grpSpPr>
          <a:xfrm>
            <a:off x="2707379" y="1580865"/>
            <a:ext cx="1148804" cy="95507"/>
            <a:chOff x="5718995" y="2231600"/>
            <a:chExt cx="1350025" cy="72008"/>
          </a:xfrm>
        </p:grpSpPr>
        <p:grpSp>
          <p:nvGrpSpPr>
            <p:cNvPr id="149" name="Groupe 148">
              <a:extLst>
                <a:ext uri="{FF2B5EF4-FFF2-40B4-BE49-F238E27FC236}">
                  <a16:creationId xmlns:a16="http://schemas.microsoft.com/office/drawing/2014/main" id="{B5B01FEF-A404-D0EE-0EE6-A4B61DE6C744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903AA22-5F51-2155-02F8-E0C284DF93AC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6B1F5BAF-2341-8B87-C574-0574034DCF84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150" name="Groupe 149">
              <a:extLst>
                <a:ext uri="{FF2B5EF4-FFF2-40B4-BE49-F238E27FC236}">
                  <a16:creationId xmlns:a16="http://schemas.microsoft.com/office/drawing/2014/main" id="{AE8B9671-5532-C0BC-3A30-ABAE5E61E6CF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5652051-A305-0CA9-3FB0-C66A4B3FCB7A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CC521F4A-CF49-21CB-D40B-C107523123A2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155" name="Groupe 154">
            <a:extLst>
              <a:ext uri="{FF2B5EF4-FFF2-40B4-BE49-F238E27FC236}">
                <a16:creationId xmlns:a16="http://schemas.microsoft.com/office/drawing/2014/main" id="{102589F7-32F5-18FE-8573-66AAACA900BA}"/>
              </a:ext>
            </a:extLst>
          </p:cNvPr>
          <p:cNvGrpSpPr/>
          <p:nvPr/>
        </p:nvGrpSpPr>
        <p:grpSpPr>
          <a:xfrm>
            <a:off x="7188046" y="3580651"/>
            <a:ext cx="1148804" cy="95507"/>
            <a:chOff x="5718995" y="2231600"/>
            <a:chExt cx="1350025" cy="72008"/>
          </a:xfrm>
        </p:grpSpPr>
        <p:grpSp>
          <p:nvGrpSpPr>
            <p:cNvPr id="156" name="Groupe 155">
              <a:extLst>
                <a:ext uri="{FF2B5EF4-FFF2-40B4-BE49-F238E27FC236}">
                  <a16:creationId xmlns:a16="http://schemas.microsoft.com/office/drawing/2014/main" id="{088C2698-4193-1085-5D65-7BBFFC4F1B97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D2E1FD71-58CF-C8EB-5C01-06E1005523C9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1483729D-1644-AE41-29D3-88D61DA68088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157" name="Groupe 156">
              <a:extLst>
                <a:ext uri="{FF2B5EF4-FFF2-40B4-BE49-F238E27FC236}">
                  <a16:creationId xmlns:a16="http://schemas.microsoft.com/office/drawing/2014/main" id="{A3B3D5E8-4A18-EC7E-6491-892F42F4AAC9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86A3AFA-4FBC-DEFD-ACE4-82A1FD9DA291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C2E67303-C9A9-766D-5514-E29B4E709EC3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</p:grpSp>
      </p:grpSp>
      <p:sp>
        <p:nvSpPr>
          <p:cNvPr id="162" name="ZoneTexte 161">
            <a:extLst>
              <a:ext uri="{FF2B5EF4-FFF2-40B4-BE49-F238E27FC236}">
                <a16:creationId xmlns:a16="http://schemas.microsoft.com/office/drawing/2014/main" id="{0F142965-D582-2E7F-3412-C7C923251498}"/>
              </a:ext>
            </a:extLst>
          </p:cNvPr>
          <p:cNvSpPr txBox="1"/>
          <p:nvPr/>
        </p:nvSpPr>
        <p:spPr>
          <a:xfrm>
            <a:off x="5484860" y="3818851"/>
            <a:ext cx="1273141" cy="510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9" dirty="0" err="1">
                <a:latin typeface="Aptos" panose="020B0004020202020204" pitchFamily="34" charset="0"/>
              </a:rPr>
              <a:t>Cryomodule</a:t>
            </a:r>
            <a:r>
              <a:rPr lang="fr-FR" sz="1359" dirty="0">
                <a:latin typeface="Aptos" panose="020B0004020202020204" pitchFamily="34" charset="0"/>
              </a:rPr>
              <a:t> </a:t>
            </a:r>
            <a:r>
              <a:rPr lang="fr-FR" sz="1359" dirty="0" err="1">
                <a:latin typeface="Aptos" panose="020B0004020202020204" pitchFamily="34" charset="0"/>
              </a:rPr>
              <a:t>installed</a:t>
            </a:r>
            <a:endParaRPr lang="fr-FR" sz="1359" dirty="0">
              <a:latin typeface="Aptos" panose="020B0004020202020204" pitchFamily="34" charset="0"/>
            </a:endParaRPr>
          </a:p>
        </p:txBody>
      </p:sp>
      <p:sp>
        <p:nvSpPr>
          <p:cNvPr id="163" name="Explosion : 8 points 162">
            <a:extLst>
              <a:ext uri="{FF2B5EF4-FFF2-40B4-BE49-F238E27FC236}">
                <a16:creationId xmlns:a16="http://schemas.microsoft.com/office/drawing/2014/main" id="{F3108E9C-0467-317F-9E1B-D6696C47E8FA}"/>
              </a:ext>
            </a:extLst>
          </p:cNvPr>
          <p:cNvSpPr/>
          <p:nvPr/>
        </p:nvSpPr>
        <p:spPr>
          <a:xfrm>
            <a:off x="8294746" y="3412397"/>
            <a:ext cx="407471" cy="40965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164" name="ZoneTexte 163">
            <a:extLst>
              <a:ext uri="{FF2B5EF4-FFF2-40B4-BE49-F238E27FC236}">
                <a16:creationId xmlns:a16="http://schemas.microsoft.com/office/drawing/2014/main" id="{5E34CAA6-092C-A5A4-A94E-F5B0E7D1A075}"/>
              </a:ext>
            </a:extLst>
          </p:cNvPr>
          <p:cNvSpPr txBox="1"/>
          <p:nvPr/>
        </p:nvSpPr>
        <p:spPr>
          <a:xfrm>
            <a:off x="7929422" y="3115510"/>
            <a:ext cx="867799" cy="301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9" dirty="0">
                <a:latin typeface="Aptos" panose="020B0004020202020204" pitchFamily="34" charset="0"/>
              </a:rPr>
              <a:t>2 MW</a:t>
            </a:r>
          </a:p>
        </p:txBody>
      </p:sp>
      <p:cxnSp>
        <p:nvCxnSpPr>
          <p:cNvPr id="165" name="Connecteur droit 164">
            <a:extLst>
              <a:ext uri="{FF2B5EF4-FFF2-40B4-BE49-F238E27FC236}">
                <a16:creationId xmlns:a16="http://schemas.microsoft.com/office/drawing/2014/main" id="{579B30F6-641C-AA5F-B2BD-3F1A696E0DF4}"/>
              </a:ext>
            </a:extLst>
          </p:cNvPr>
          <p:cNvCxnSpPr/>
          <p:nvPr/>
        </p:nvCxnSpPr>
        <p:spPr>
          <a:xfrm>
            <a:off x="8540563" y="3873798"/>
            <a:ext cx="0" cy="152664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165">
            <a:extLst>
              <a:ext uri="{FF2B5EF4-FFF2-40B4-BE49-F238E27FC236}">
                <a16:creationId xmlns:a16="http://schemas.microsoft.com/office/drawing/2014/main" id="{E947A649-AF94-A109-F733-FD44DB5ABB13}"/>
              </a:ext>
            </a:extLst>
          </p:cNvPr>
          <p:cNvCxnSpPr>
            <a:cxnSpLocks/>
          </p:cNvCxnSpPr>
          <p:nvPr/>
        </p:nvCxnSpPr>
        <p:spPr>
          <a:xfrm>
            <a:off x="5606267" y="2747248"/>
            <a:ext cx="0" cy="2653197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166">
            <a:extLst>
              <a:ext uri="{FF2B5EF4-FFF2-40B4-BE49-F238E27FC236}">
                <a16:creationId xmlns:a16="http://schemas.microsoft.com/office/drawing/2014/main" id="{C3A99FDD-98BB-68AC-1780-5A4316B3EC6C}"/>
              </a:ext>
            </a:extLst>
          </p:cNvPr>
          <p:cNvCxnSpPr>
            <a:stCxn id="120" idx="2"/>
          </p:cNvCxnSpPr>
          <p:nvPr/>
        </p:nvCxnSpPr>
        <p:spPr>
          <a:xfrm>
            <a:off x="6075465" y="3818851"/>
            <a:ext cx="20537" cy="158159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8" name="Groupe 167">
            <a:extLst>
              <a:ext uri="{FF2B5EF4-FFF2-40B4-BE49-F238E27FC236}">
                <a16:creationId xmlns:a16="http://schemas.microsoft.com/office/drawing/2014/main" id="{EBC5B2EB-19FD-E203-382A-486FABC84C3F}"/>
              </a:ext>
            </a:extLst>
          </p:cNvPr>
          <p:cNvGrpSpPr/>
          <p:nvPr/>
        </p:nvGrpSpPr>
        <p:grpSpPr>
          <a:xfrm>
            <a:off x="10243749" y="4586721"/>
            <a:ext cx="1148804" cy="95507"/>
            <a:chOff x="5718995" y="2231600"/>
            <a:chExt cx="1350025" cy="72008"/>
          </a:xfrm>
        </p:grpSpPr>
        <p:grpSp>
          <p:nvGrpSpPr>
            <p:cNvPr id="169" name="Groupe 168">
              <a:extLst>
                <a:ext uri="{FF2B5EF4-FFF2-40B4-BE49-F238E27FC236}">
                  <a16:creationId xmlns:a16="http://schemas.microsoft.com/office/drawing/2014/main" id="{AE4C1EBE-87E3-7F95-3FC8-3786BE2B6138}"/>
                </a:ext>
              </a:extLst>
            </p:cNvPr>
            <p:cNvGrpSpPr/>
            <p:nvPr/>
          </p:nvGrpSpPr>
          <p:grpSpPr>
            <a:xfrm>
              <a:off x="5718995" y="2231600"/>
              <a:ext cx="602633" cy="72008"/>
              <a:chOff x="5746387" y="2231600"/>
              <a:chExt cx="547848" cy="72008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838E1E4F-7CA9-DD70-1930-A95E67F2940C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FC4F94EF-2A95-68AE-BABD-D8977200A226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170" name="Groupe 169">
              <a:extLst>
                <a:ext uri="{FF2B5EF4-FFF2-40B4-BE49-F238E27FC236}">
                  <a16:creationId xmlns:a16="http://schemas.microsoft.com/office/drawing/2014/main" id="{365A1D47-C284-0F9C-2F66-E4D87B22F192}"/>
                </a:ext>
              </a:extLst>
            </p:cNvPr>
            <p:cNvGrpSpPr/>
            <p:nvPr/>
          </p:nvGrpSpPr>
          <p:grpSpPr>
            <a:xfrm>
              <a:off x="6466387" y="2231600"/>
              <a:ext cx="602633" cy="72008"/>
              <a:chOff x="5746387" y="2231600"/>
              <a:chExt cx="547848" cy="72008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F3EADA5E-E663-9564-5A65-4D79D216A77C}"/>
                  </a:ext>
                </a:extLst>
              </p:cNvPr>
              <p:cNvSpPr/>
              <p:nvPr/>
            </p:nvSpPr>
            <p:spPr>
              <a:xfrm>
                <a:off x="574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B92501BF-0146-7EC7-4468-7697CE9D3AFF}"/>
                  </a:ext>
                </a:extLst>
              </p:cNvPr>
              <p:cNvSpPr/>
              <p:nvPr/>
            </p:nvSpPr>
            <p:spPr>
              <a:xfrm>
                <a:off x="6106387" y="2231600"/>
                <a:ext cx="187848" cy="7200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37">
                  <a:latin typeface="Aptos" panose="020B0004020202020204" pitchFamily="34" charset="0"/>
                </a:endParaRPr>
              </a:p>
            </p:txBody>
          </p:sp>
        </p:grpSp>
      </p:grpSp>
      <p:sp>
        <p:nvSpPr>
          <p:cNvPr id="175" name="Explosion : 8 points 174">
            <a:extLst>
              <a:ext uri="{FF2B5EF4-FFF2-40B4-BE49-F238E27FC236}">
                <a16:creationId xmlns:a16="http://schemas.microsoft.com/office/drawing/2014/main" id="{CC19BEC1-97D9-19D4-9D3E-66FFAFAF6496}"/>
              </a:ext>
            </a:extLst>
          </p:cNvPr>
          <p:cNvSpPr/>
          <p:nvPr/>
        </p:nvSpPr>
        <p:spPr>
          <a:xfrm>
            <a:off x="9915634" y="4436121"/>
            <a:ext cx="368724" cy="40965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A25FA0E9-D950-9103-EDF2-386CD7544386}"/>
              </a:ext>
            </a:extLst>
          </p:cNvPr>
          <p:cNvSpPr/>
          <p:nvPr/>
        </p:nvSpPr>
        <p:spPr>
          <a:xfrm>
            <a:off x="8797220" y="2206719"/>
            <a:ext cx="407469" cy="20288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sz="1584" b="1" dirty="0">
                <a:solidFill>
                  <a:schemeClr val="tx1"/>
                </a:solidFill>
                <a:latin typeface="Aptos" panose="020B0004020202020204" pitchFamily="34" charset="0"/>
              </a:rPr>
              <a:t>PERLE 1 </a:t>
            </a:r>
            <a:r>
              <a:rPr lang="fr-FR" sz="1584" b="1" dirty="0" err="1">
                <a:solidFill>
                  <a:schemeClr val="tx1"/>
                </a:solidFill>
                <a:latin typeface="Aptos" panose="020B0004020202020204" pitchFamily="34" charset="0"/>
              </a:rPr>
              <a:t>loop</a:t>
            </a:r>
            <a:r>
              <a:rPr lang="fr-FR" sz="1584" b="1" dirty="0">
                <a:solidFill>
                  <a:schemeClr val="tx1"/>
                </a:solidFill>
                <a:latin typeface="Aptos" panose="020B0004020202020204" pitchFamily="34" charset="0"/>
              </a:rPr>
              <a:t> 89MeV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4036BED5-0778-314F-9AA4-BDCA9429317D}"/>
              </a:ext>
            </a:extLst>
          </p:cNvPr>
          <p:cNvSpPr/>
          <p:nvPr/>
        </p:nvSpPr>
        <p:spPr>
          <a:xfrm>
            <a:off x="11596267" y="3345625"/>
            <a:ext cx="407469" cy="20288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sz="1584" b="1" dirty="0">
                <a:solidFill>
                  <a:schemeClr val="tx1"/>
                </a:solidFill>
                <a:latin typeface="Aptos" panose="020B0004020202020204" pitchFamily="34" charset="0"/>
              </a:rPr>
              <a:t>PERLE 3 </a:t>
            </a:r>
            <a:r>
              <a:rPr lang="fr-FR" sz="1584" b="1" dirty="0" err="1">
                <a:solidFill>
                  <a:schemeClr val="tx1"/>
                </a:solidFill>
                <a:latin typeface="Aptos" panose="020B0004020202020204" pitchFamily="34" charset="0"/>
              </a:rPr>
              <a:t>loops</a:t>
            </a:r>
            <a:r>
              <a:rPr lang="fr-FR" sz="1584" b="1" dirty="0">
                <a:solidFill>
                  <a:schemeClr val="tx1"/>
                </a:solidFill>
                <a:latin typeface="Aptos" panose="020B0004020202020204" pitchFamily="34" charset="0"/>
              </a:rPr>
              <a:t> 250MeV</a:t>
            </a:r>
          </a:p>
        </p:txBody>
      </p:sp>
      <p:sp>
        <p:nvSpPr>
          <p:cNvPr id="178" name="Explosion : 8 points 177">
            <a:extLst>
              <a:ext uri="{FF2B5EF4-FFF2-40B4-BE49-F238E27FC236}">
                <a16:creationId xmlns:a16="http://schemas.microsoft.com/office/drawing/2014/main" id="{818584A9-A788-DD84-10E2-CA731886F268}"/>
              </a:ext>
            </a:extLst>
          </p:cNvPr>
          <p:cNvSpPr/>
          <p:nvPr/>
        </p:nvSpPr>
        <p:spPr>
          <a:xfrm>
            <a:off x="11245577" y="4416395"/>
            <a:ext cx="368724" cy="40965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179" name="ZoneTexte 178">
            <a:extLst>
              <a:ext uri="{FF2B5EF4-FFF2-40B4-BE49-F238E27FC236}">
                <a16:creationId xmlns:a16="http://schemas.microsoft.com/office/drawing/2014/main" id="{37DEC275-5CB6-F15E-D75F-7AFAA0EA875D}"/>
              </a:ext>
            </a:extLst>
          </p:cNvPr>
          <p:cNvSpPr txBox="1"/>
          <p:nvPr/>
        </p:nvSpPr>
        <p:spPr>
          <a:xfrm>
            <a:off x="10879743" y="4134078"/>
            <a:ext cx="716523" cy="301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9" dirty="0">
                <a:latin typeface="Aptos" panose="020B0004020202020204" pitchFamily="34" charset="0"/>
              </a:rPr>
              <a:t>5 MW</a:t>
            </a:r>
          </a:p>
        </p:txBody>
      </p:sp>
      <p:sp>
        <p:nvSpPr>
          <p:cNvPr id="180" name="Explosion : 8 points 179">
            <a:extLst>
              <a:ext uri="{FF2B5EF4-FFF2-40B4-BE49-F238E27FC236}">
                <a16:creationId xmlns:a16="http://schemas.microsoft.com/office/drawing/2014/main" id="{2B52C146-D118-86AA-B43D-8077DFDD36A6}"/>
              </a:ext>
            </a:extLst>
          </p:cNvPr>
          <p:cNvSpPr/>
          <p:nvPr/>
        </p:nvSpPr>
        <p:spPr>
          <a:xfrm>
            <a:off x="1894302" y="5104367"/>
            <a:ext cx="407471" cy="40965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cxnSp>
        <p:nvCxnSpPr>
          <p:cNvPr id="181" name="Connecteur droit 180">
            <a:extLst>
              <a:ext uri="{FF2B5EF4-FFF2-40B4-BE49-F238E27FC236}">
                <a16:creationId xmlns:a16="http://schemas.microsoft.com/office/drawing/2014/main" id="{1510C15E-5BC1-6ADE-1CC9-636E9FD5C576}"/>
              </a:ext>
            </a:extLst>
          </p:cNvPr>
          <p:cNvCxnSpPr>
            <a:cxnSpLocks/>
          </p:cNvCxnSpPr>
          <p:nvPr/>
        </p:nvCxnSpPr>
        <p:spPr>
          <a:xfrm flipV="1">
            <a:off x="2087917" y="1595579"/>
            <a:ext cx="12595" cy="3571012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ZoneTexte 181">
            <a:extLst>
              <a:ext uri="{FF2B5EF4-FFF2-40B4-BE49-F238E27FC236}">
                <a16:creationId xmlns:a16="http://schemas.microsoft.com/office/drawing/2014/main" id="{E208C96A-61B8-B787-D7AB-F65A2D2DDA05}"/>
              </a:ext>
            </a:extLst>
          </p:cNvPr>
          <p:cNvSpPr txBox="1"/>
          <p:nvPr/>
        </p:nvSpPr>
        <p:spPr>
          <a:xfrm>
            <a:off x="2085354" y="4841962"/>
            <a:ext cx="666077" cy="301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9" dirty="0">
                <a:solidFill>
                  <a:srgbClr val="FF0000"/>
                </a:solidFill>
                <a:latin typeface="Aptos" panose="020B0004020202020204" pitchFamily="34" charset="0"/>
              </a:rPr>
              <a:t>TDR</a:t>
            </a:r>
          </a:p>
        </p:txBody>
      </p:sp>
      <p:sp>
        <p:nvSpPr>
          <p:cNvPr id="183" name="Explosion : 8 points 182">
            <a:extLst>
              <a:ext uri="{FF2B5EF4-FFF2-40B4-BE49-F238E27FC236}">
                <a16:creationId xmlns:a16="http://schemas.microsoft.com/office/drawing/2014/main" id="{83303693-7721-F641-BD12-985C6C6ECAB0}"/>
              </a:ext>
            </a:extLst>
          </p:cNvPr>
          <p:cNvSpPr/>
          <p:nvPr/>
        </p:nvSpPr>
        <p:spPr>
          <a:xfrm>
            <a:off x="6855862" y="3429900"/>
            <a:ext cx="407471" cy="40965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>
              <a:latin typeface="Aptos" panose="020B0004020202020204" pitchFamily="34" charset="0"/>
            </a:endParaRPr>
          </a:p>
        </p:txBody>
      </p:sp>
      <p:sp>
        <p:nvSpPr>
          <p:cNvPr id="184" name="Explosion : 8 points 183">
            <a:extLst>
              <a:ext uri="{FF2B5EF4-FFF2-40B4-BE49-F238E27FC236}">
                <a16:creationId xmlns:a16="http://schemas.microsoft.com/office/drawing/2014/main" id="{548CCA0B-9F3A-1D49-1395-27A797BB1F12}"/>
              </a:ext>
            </a:extLst>
          </p:cNvPr>
          <p:cNvSpPr/>
          <p:nvPr/>
        </p:nvSpPr>
        <p:spPr>
          <a:xfrm>
            <a:off x="4902330" y="3084531"/>
            <a:ext cx="407471" cy="511048"/>
          </a:xfrm>
          <a:prstGeom prst="irregularSeal1">
            <a:avLst/>
          </a:prstGeom>
          <a:solidFill>
            <a:srgbClr val="F43C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37" dirty="0">
              <a:latin typeface="Aptos" panose="020B0004020202020204" pitchFamily="34" charset="0"/>
            </a:endParaRPr>
          </a:p>
        </p:txBody>
      </p:sp>
      <p:grpSp>
        <p:nvGrpSpPr>
          <p:cNvPr id="197" name="Groupe 196">
            <a:extLst>
              <a:ext uri="{FF2B5EF4-FFF2-40B4-BE49-F238E27FC236}">
                <a16:creationId xmlns:a16="http://schemas.microsoft.com/office/drawing/2014/main" id="{1707295E-C1A9-073F-41EF-AE748B2553D3}"/>
              </a:ext>
            </a:extLst>
          </p:cNvPr>
          <p:cNvGrpSpPr/>
          <p:nvPr/>
        </p:nvGrpSpPr>
        <p:grpSpPr>
          <a:xfrm>
            <a:off x="7059597" y="723728"/>
            <a:ext cx="4709479" cy="783944"/>
            <a:chOff x="5294697" y="542796"/>
            <a:chExt cx="3532109" cy="587958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F23F47A6-5889-4472-8145-403A81D0204C}"/>
                </a:ext>
              </a:extLst>
            </p:cNvPr>
            <p:cNvSpPr/>
            <p:nvPr/>
          </p:nvSpPr>
          <p:spPr>
            <a:xfrm>
              <a:off x="5298112" y="633795"/>
              <a:ext cx="561855" cy="81753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37">
                <a:latin typeface="Aptos" panose="020B0004020202020204" pitchFamily="34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97AB7AF2-8DBE-DDE9-414C-37572F79C2DC}"/>
                </a:ext>
              </a:extLst>
            </p:cNvPr>
            <p:cNvSpPr/>
            <p:nvPr/>
          </p:nvSpPr>
          <p:spPr>
            <a:xfrm>
              <a:off x="5294698" y="809361"/>
              <a:ext cx="565269" cy="81753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37">
                <a:latin typeface="Aptos" panose="020B0004020202020204" pitchFamily="34" charset="0"/>
              </a:endParaRPr>
            </a:p>
          </p:txBody>
        </p:sp>
        <p:grpSp>
          <p:nvGrpSpPr>
            <p:cNvPr id="187" name="Groupe 186">
              <a:extLst>
                <a:ext uri="{FF2B5EF4-FFF2-40B4-BE49-F238E27FC236}">
                  <a16:creationId xmlns:a16="http://schemas.microsoft.com/office/drawing/2014/main" id="{6AAE4392-954D-AB95-9D5C-AA64E9C0656B}"/>
                </a:ext>
              </a:extLst>
            </p:cNvPr>
            <p:cNvGrpSpPr/>
            <p:nvPr/>
          </p:nvGrpSpPr>
          <p:grpSpPr>
            <a:xfrm>
              <a:off x="5294697" y="972831"/>
              <a:ext cx="561855" cy="81753"/>
              <a:chOff x="5718995" y="2231600"/>
              <a:chExt cx="1350025" cy="72008"/>
            </a:xfrm>
          </p:grpSpPr>
          <p:grpSp>
            <p:nvGrpSpPr>
              <p:cNvPr id="188" name="Groupe 187">
                <a:extLst>
                  <a:ext uri="{FF2B5EF4-FFF2-40B4-BE49-F238E27FC236}">
                    <a16:creationId xmlns:a16="http://schemas.microsoft.com/office/drawing/2014/main" id="{D5271140-B898-62B1-0649-FD418E91DB38}"/>
                  </a:ext>
                </a:extLst>
              </p:cNvPr>
              <p:cNvGrpSpPr/>
              <p:nvPr/>
            </p:nvGrpSpPr>
            <p:grpSpPr>
              <a:xfrm>
                <a:off x="5718995" y="2231600"/>
                <a:ext cx="602633" cy="72008"/>
                <a:chOff x="5746387" y="2231600"/>
                <a:chExt cx="547848" cy="72008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2849D21E-AF3F-6FF3-F8BE-594D945C4674}"/>
                    </a:ext>
                  </a:extLst>
                </p:cNvPr>
                <p:cNvSpPr/>
                <p:nvPr/>
              </p:nvSpPr>
              <p:spPr>
                <a:xfrm>
                  <a:off x="5746387" y="2231600"/>
                  <a:ext cx="187848" cy="72008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FE8898AA-526C-0ECA-3AD6-D85F9D4CA9BD}"/>
                    </a:ext>
                  </a:extLst>
                </p:cNvPr>
                <p:cNvSpPr/>
                <p:nvPr/>
              </p:nvSpPr>
              <p:spPr>
                <a:xfrm>
                  <a:off x="6106387" y="2231600"/>
                  <a:ext cx="187848" cy="72008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189" name="Groupe 188">
                <a:extLst>
                  <a:ext uri="{FF2B5EF4-FFF2-40B4-BE49-F238E27FC236}">
                    <a16:creationId xmlns:a16="http://schemas.microsoft.com/office/drawing/2014/main" id="{078975FF-3FCE-371F-B754-2DCBBFBDC278}"/>
                  </a:ext>
                </a:extLst>
              </p:cNvPr>
              <p:cNvGrpSpPr/>
              <p:nvPr/>
            </p:nvGrpSpPr>
            <p:grpSpPr>
              <a:xfrm>
                <a:off x="6466387" y="2231600"/>
                <a:ext cx="602633" cy="72008"/>
                <a:chOff x="5746387" y="2231600"/>
                <a:chExt cx="547848" cy="72008"/>
              </a:xfrm>
            </p:grpSpPr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83D653F6-7DAF-B996-5CE9-1D99FCB2CDE9}"/>
                    </a:ext>
                  </a:extLst>
                </p:cNvPr>
                <p:cNvSpPr/>
                <p:nvPr/>
              </p:nvSpPr>
              <p:spPr>
                <a:xfrm>
                  <a:off x="5746387" y="2231600"/>
                  <a:ext cx="187848" cy="72008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91" name="Rectangle 190">
                  <a:extLst>
                    <a:ext uri="{FF2B5EF4-FFF2-40B4-BE49-F238E27FC236}">
                      <a16:creationId xmlns:a16="http://schemas.microsoft.com/office/drawing/2014/main" id="{74944511-6EA2-BB79-7EDE-787D966D95D4}"/>
                    </a:ext>
                  </a:extLst>
                </p:cNvPr>
                <p:cNvSpPr/>
                <p:nvPr/>
              </p:nvSpPr>
              <p:spPr>
                <a:xfrm>
                  <a:off x="6106387" y="2231600"/>
                  <a:ext cx="187848" cy="72008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2037">
                    <a:latin typeface="Aptos" panose="020B0004020202020204" pitchFamily="34" charset="0"/>
                  </a:endParaRPr>
                </a:p>
              </p:txBody>
            </p:sp>
          </p:grpSp>
        </p:grpSp>
        <p:sp>
          <p:nvSpPr>
            <p:cNvPr id="194" name="ZoneTexte 193">
              <a:extLst>
                <a:ext uri="{FF2B5EF4-FFF2-40B4-BE49-F238E27FC236}">
                  <a16:creationId xmlns:a16="http://schemas.microsoft.com/office/drawing/2014/main" id="{C0BD93EB-F572-8E84-DCE9-F26780F1F570}"/>
                </a:ext>
              </a:extLst>
            </p:cNvPr>
            <p:cNvSpPr txBox="1"/>
            <p:nvPr/>
          </p:nvSpPr>
          <p:spPr>
            <a:xfrm>
              <a:off x="5847276" y="542796"/>
              <a:ext cx="800000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b="1" dirty="0"/>
                <a:t>Design</a:t>
              </a:r>
            </a:p>
          </p:txBody>
        </p:sp>
        <p:sp>
          <p:nvSpPr>
            <p:cNvPr id="195" name="ZoneTexte 194">
              <a:extLst>
                <a:ext uri="{FF2B5EF4-FFF2-40B4-BE49-F238E27FC236}">
                  <a16:creationId xmlns:a16="http://schemas.microsoft.com/office/drawing/2014/main" id="{CE6749A1-DE79-990F-7C4E-8646F3E0D5A0}"/>
                </a:ext>
              </a:extLst>
            </p:cNvPr>
            <p:cNvSpPr txBox="1"/>
            <p:nvPr/>
          </p:nvSpPr>
          <p:spPr>
            <a:xfrm>
              <a:off x="5855589" y="717942"/>
              <a:ext cx="2971217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b="1" dirty="0" err="1"/>
                <a:t>Procurement</a:t>
              </a:r>
              <a:r>
                <a:rPr lang="fr-FR" sz="1500" b="1" dirty="0"/>
                <a:t> / Construction /Installation </a:t>
              </a:r>
            </a:p>
          </p:txBody>
        </p:sp>
        <p:sp>
          <p:nvSpPr>
            <p:cNvPr id="196" name="ZoneTexte 195">
              <a:extLst>
                <a:ext uri="{FF2B5EF4-FFF2-40B4-BE49-F238E27FC236}">
                  <a16:creationId xmlns:a16="http://schemas.microsoft.com/office/drawing/2014/main" id="{ADEA0CFD-33BD-3B46-BBF1-319006E429E4}"/>
                </a:ext>
              </a:extLst>
            </p:cNvPr>
            <p:cNvSpPr txBox="1"/>
            <p:nvPr/>
          </p:nvSpPr>
          <p:spPr>
            <a:xfrm>
              <a:off x="5856352" y="888380"/>
              <a:ext cx="2855135" cy="24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b="1" dirty="0"/>
                <a:t>Commissioning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9164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77">
            <a:extLst>
              <a:ext uri="{FF2B5EF4-FFF2-40B4-BE49-F238E27FC236}">
                <a16:creationId xmlns:a16="http://schemas.microsoft.com/office/drawing/2014/main" id="{6EDB9237-6162-5B83-363A-495C6D2BB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09" y="1616776"/>
            <a:ext cx="10334203" cy="4528123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98B8E5B-4B6A-2056-F4C8-43B5E8A40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Phase I : PERLE 1 tour (89 MeV)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E9DD8E-E42D-021C-ED09-5786742B5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B600AF-9119-EB2C-7E17-35C4771A5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66813B-EF7D-F01F-DD95-82D8A7DC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7</a:t>
            </a:fld>
            <a:endParaRPr lang="fr-FR"/>
          </a:p>
        </p:txBody>
      </p:sp>
      <p:sp>
        <p:nvSpPr>
          <p:cNvPr id="53" name="Espace réservé de la date 1">
            <a:extLst>
              <a:ext uri="{FF2B5EF4-FFF2-40B4-BE49-F238E27FC236}">
                <a16:creationId xmlns:a16="http://schemas.microsoft.com/office/drawing/2014/main" id="{08AD7548-DA11-EB74-531E-634CE4059EC5}"/>
              </a:ext>
            </a:extLst>
          </p:cNvPr>
          <p:cNvSpPr txBox="1">
            <a:spLocks/>
          </p:cNvSpPr>
          <p:nvPr/>
        </p:nvSpPr>
        <p:spPr>
          <a:xfrm>
            <a:off x="894980" y="7028503"/>
            <a:ext cx="1431301" cy="242883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defPPr>
              <a:defRPr lang="en-US"/>
            </a:defPPr>
            <a:lvl1pPr marL="0" algn="r" defTabSz="914400" rtl="0" eaLnBrk="1" latinLnBrk="0" hangingPunct="1">
              <a:defRPr sz="833" kern="1200">
                <a:solidFill>
                  <a:srgbClr val="00274C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/>
              <a:t>18 Décembre 2024</a:t>
            </a:r>
          </a:p>
        </p:txBody>
      </p:sp>
      <p:sp>
        <p:nvSpPr>
          <p:cNvPr id="54" name="Espace réservé du pied de page 2">
            <a:extLst>
              <a:ext uri="{FF2B5EF4-FFF2-40B4-BE49-F238E27FC236}">
                <a16:creationId xmlns:a16="http://schemas.microsoft.com/office/drawing/2014/main" id="{048BE61C-9AE7-E1A9-7B18-9C01AD06FE8B}"/>
              </a:ext>
            </a:extLst>
          </p:cNvPr>
          <p:cNvSpPr txBox="1">
            <a:spLocks/>
          </p:cNvSpPr>
          <p:nvPr/>
        </p:nvSpPr>
        <p:spPr>
          <a:xfrm>
            <a:off x="4221748" y="7031839"/>
            <a:ext cx="4634691" cy="233033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33" kern="1200">
                <a:solidFill>
                  <a:srgbClr val="00274C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/>
              <a:t>Journée du GDR SCIPAC, CEA Saclay</a:t>
            </a:r>
            <a:endParaRPr lang="en-US" sz="1000" dirty="0"/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DF1941CB-6168-E398-3C77-F613AEA94B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85" r="21407"/>
          <a:stretch/>
        </p:blipFill>
        <p:spPr>
          <a:xfrm>
            <a:off x="543824" y="875817"/>
            <a:ext cx="2195321" cy="2120880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00727DE7-344F-81A0-E636-EC2E77333B54}"/>
              </a:ext>
            </a:extLst>
          </p:cNvPr>
          <p:cNvSpPr txBox="1"/>
          <p:nvPr/>
        </p:nvSpPr>
        <p:spPr>
          <a:xfrm rot="20233798">
            <a:off x="5735550" y="3960106"/>
            <a:ext cx="1975072" cy="5355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40" b="1" dirty="0" err="1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Cryomodule</a:t>
            </a:r>
            <a:r>
              <a:rPr lang="fr-FR" sz="144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 </a:t>
            </a:r>
          </a:p>
          <a:p>
            <a:pPr algn="ctr"/>
            <a:r>
              <a:rPr lang="fr-FR" sz="1440" b="1" i="1" dirty="0" err="1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iSAS</a:t>
            </a:r>
            <a:r>
              <a:rPr lang="fr-FR" sz="1440" b="1" i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/CNRS/</a:t>
            </a:r>
            <a:r>
              <a:rPr lang="fr-FR" sz="1440" b="1" i="1" dirty="0" err="1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IJCLab</a:t>
            </a:r>
            <a:endParaRPr lang="fr-FR" sz="1440" b="1" i="1" dirty="0">
              <a:solidFill>
                <a:schemeClr val="accent1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FBEC43EB-064E-0592-70E9-512F8A3DF31B}"/>
              </a:ext>
            </a:extLst>
          </p:cNvPr>
          <p:cNvSpPr txBox="1"/>
          <p:nvPr/>
        </p:nvSpPr>
        <p:spPr>
          <a:xfrm>
            <a:off x="8595991" y="1024889"/>
            <a:ext cx="2668831" cy="609398"/>
          </a:xfrm>
          <a:prstGeom prst="rect">
            <a:avLst/>
          </a:prstGeom>
          <a:solidFill>
            <a:schemeClr val="accent4">
              <a:lumMod val="40000"/>
              <a:lumOff val="60000"/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80" b="1" dirty="0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Full </a:t>
            </a:r>
            <a:r>
              <a:rPr lang="fr-FR" sz="1680" b="1" dirty="0" err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Injector</a:t>
            </a:r>
            <a:endParaRPr lang="fr-FR" sz="1680" b="1" dirty="0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fr-FR" sz="1680" b="1" i="1" dirty="0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ERL4ALL/CNRS/</a:t>
            </a:r>
            <a:r>
              <a:rPr lang="fr-FR" sz="1680" b="1" i="1" dirty="0" err="1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</a:rPr>
              <a:t>IJCLab</a:t>
            </a:r>
            <a:endParaRPr lang="fr-FR" sz="1680" b="1" i="1" dirty="0">
              <a:solidFill>
                <a:schemeClr val="accent2">
                  <a:lumMod val="7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1B4B9C7-377A-ABF5-2F40-02A4C497054A}"/>
              </a:ext>
            </a:extLst>
          </p:cNvPr>
          <p:cNvSpPr txBox="1"/>
          <p:nvPr/>
        </p:nvSpPr>
        <p:spPr>
          <a:xfrm>
            <a:off x="172432" y="3627382"/>
            <a:ext cx="1923624" cy="1015663"/>
          </a:xfrm>
          <a:prstGeom prst="rect">
            <a:avLst/>
          </a:prstGeom>
          <a:solidFill>
            <a:schemeClr val="bg2">
              <a:lumMod val="75000"/>
              <a:alpha val="26000"/>
            </a:schemeClr>
          </a:solidFill>
          <a:ln w="381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80" dirty="0">
                <a:latin typeface="Aptos" panose="020B0004020202020204" pitchFamily="34" charset="0"/>
              </a:rPr>
              <a:t>Aimants</a:t>
            </a:r>
            <a:r>
              <a:rPr lang="fr-FR" sz="1680" i="1" dirty="0">
                <a:latin typeface="Aptos" panose="020B0004020202020204" pitchFamily="34" charset="0"/>
              </a:rPr>
              <a:t>: </a:t>
            </a:r>
          </a:p>
          <a:p>
            <a:pPr algn="ctr"/>
            <a:r>
              <a:rPr lang="fr-FR" sz="1440" i="1" dirty="0">
                <a:latin typeface="Aptos" panose="020B0004020202020204" pitchFamily="34" charset="0"/>
              </a:rPr>
              <a:t>Dipôles prêtés par le CERN - compatibles pour version 1 Tour</a:t>
            </a:r>
            <a:endParaRPr lang="fr-FR" sz="1440" dirty="0">
              <a:latin typeface="Aptos" panose="020B0004020202020204" pitchFamily="34" charset="0"/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3D2C9822-BD50-EAAB-D785-B21515C27FDD}"/>
              </a:ext>
            </a:extLst>
          </p:cNvPr>
          <p:cNvSpPr/>
          <p:nvPr/>
        </p:nvSpPr>
        <p:spPr>
          <a:xfrm>
            <a:off x="1518276" y="1842072"/>
            <a:ext cx="657883" cy="566911"/>
          </a:xfrm>
          <a:prstGeom prst="ellipse">
            <a:avLst/>
          </a:prstGeom>
          <a:solidFill>
            <a:srgbClr val="FF99FF">
              <a:alpha val="48000"/>
            </a:srgbClr>
          </a:solidFill>
          <a:ln w="28575">
            <a:solidFill>
              <a:srgbClr val="FF99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71" dirty="0">
              <a:latin typeface="Aptos" panose="020B0004020202020204" pitchFamily="34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41405AA5-8566-57D5-BB04-ABEBB3FFDF9F}"/>
              </a:ext>
            </a:extLst>
          </p:cNvPr>
          <p:cNvSpPr txBox="1"/>
          <p:nvPr/>
        </p:nvSpPr>
        <p:spPr>
          <a:xfrm>
            <a:off x="2638115" y="1662109"/>
            <a:ext cx="2440304" cy="609398"/>
          </a:xfrm>
          <a:prstGeom prst="rect">
            <a:avLst/>
          </a:prstGeom>
          <a:solidFill>
            <a:srgbClr val="FF99FF">
              <a:alpha val="1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80" b="1" dirty="0" err="1">
                <a:solidFill>
                  <a:srgbClr val="FF99FF"/>
                </a:solidFill>
                <a:latin typeface="Aptos" panose="020B0004020202020204" pitchFamily="34" charset="0"/>
              </a:rPr>
              <a:t>Cryoplant</a:t>
            </a:r>
            <a:r>
              <a:rPr lang="fr-FR" sz="1680" b="1" dirty="0">
                <a:solidFill>
                  <a:srgbClr val="FF99FF"/>
                </a:solidFill>
                <a:latin typeface="Aptos" panose="020B0004020202020204" pitchFamily="34" charset="0"/>
              </a:rPr>
              <a:t> </a:t>
            </a:r>
          </a:p>
          <a:p>
            <a:pPr algn="ctr"/>
            <a:r>
              <a:rPr lang="fr-FR" sz="1680" b="1" i="1" dirty="0">
                <a:solidFill>
                  <a:srgbClr val="FF99FF"/>
                </a:solidFill>
                <a:latin typeface="Aptos" panose="020B0004020202020204" pitchFamily="34" charset="0"/>
              </a:rPr>
              <a:t>In-</a:t>
            </a:r>
            <a:r>
              <a:rPr lang="fr-FR" sz="1680" b="1" i="1" dirty="0" err="1">
                <a:solidFill>
                  <a:srgbClr val="FF99FF"/>
                </a:solidFill>
                <a:latin typeface="Aptos" panose="020B0004020202020204" pitchFamily="34" charset="0"/>
              </a:rPr>
              <a:t>kind</a:t>
            </a:r>
            <a:r>
              <a:rPr lang="fr-FR" sz="1680" b="1" i="1" dirty="0">
                <a:solidFill>
                  <a:srgbClr val="FF99FF"/>
                </a:solidFill>
                <a:latin typeface="Aptos" panose="020B0004020202020204" pitchFamily="34" charset="0"/>
              </a:rPr>
              <a:t> </a:t>
            </a:r>
            <a:r>
              <a:rPr lang="fr-FR" sz="1680" b="1" i="1" dirty="0">
                <a:latin typeface="Aptos" panose="020B0004020202020204" pitchFamily="34" charset="0"/>
              </a:rPr>
              <a:t>+ à compléter</a:t>
            </a:r>
          </a:p>
        </p:txBody>
      </p:sp>
      <p:pic>
        <p:nvPicPr>
          <p:cNvPr id="84" name="Image 83">
            <a:extLst>
              <a:ext uri="{FF2B5EF4-FFF2-40B4-BE49-F238E27FC236}">
                <a16:creationId xmlns:a16="http://schemas.microsoft.com/office/drawing/2014/main" id="{F9E0BE5B-6AA0-E4CF-504C-F28DD0408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824" r="95718">
                        <a14:foregroundMark x1="20907" y1="27500" x2="77078" y2="68333"/>
                        <a14:foregroundMark x1="67758" y1="43333" x2="13602" y2="69167"/>
                        <a14:foregroundMark x1="13602" y1="69167" x2="71788" y2="35833"/>
                        <a14:foregroundMark x1="71788" y1="35833" x2="27960" y2="47500"/>
                        <a14:foregroundMark x1="27960" y1="47500" x2="21411" y2="60833"/>
                        <a14:foregroundMark x1="85390" y1="33333" x2="95718" y2="83333"/>
                        <a14:foregroundMark x1="84131" y1="75833" x2="88665" y2="41667"/>
                        <a14:foregroundMark x1="83375" y1="41667" x2="73048" y2="74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5258" y="4475659"/>
            <a:ext cx="1840733" cy="556393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463EC1FB-326B-B719-AB63-ED8C1778B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640" y="2390156"/>
            <a:ext cx="1103996" cy="273319"/>
          </a:xfrm>
          <a:prstGeom prst="rect">
            <a:avLst/>
          </a:prstGeom>
        </p:spPr>
      </p:pic>
      <p:pic>
        <p:nvPicPr>
          <p:cNvPr id="89" name="Image 88" descr="Une image contenant Police, Graphique, logo, cercle&#10;&#10;Le contenu généré par l’IA peut être incorrect.">
            <a:extLst>
              <a:ext uri="{FF2B5EF4-FFF2-40B4-BE49-F238E27FC236}">
                <a16:creationId xmlns:a16="http://schemas.microsoft.com/office/drawing/2014/main" id="{DAA26044-3F31-5898-8FE1-39144B6CEC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438" y="1652751"/>
            <a:ext cx="459775" cy="4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31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6AF34E6-7EF9-92BB-A86E-70C3C136A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Focus :  Injecteur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51F46D-E21A-4E9F-40F0-88E072AA0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2BB828-FD9C-5004-3D3C-A4BFFC675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5D616B-B5FC-BD75-222D-3E6852F7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8</a:t>
            </a:fld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9954920-C2F7-F1D5-A1FE-067796D684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03" y="694102"/>
            <a:ext cx="5201438" cy="257721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6080F9B-08EA-FCF5-7BE5-8B73C6045E27}"/>
              </a:ext>
            </a:extLst>
          </p:cNvPr>
          <p:cNvSpPr txBox="1"/>
          <p:nvPr/>
        </p:nvSpPr>
        <p:spPr>
          <a:xfrm>
            <a:off x="101204" y="3090031"/>
            <a:ext cx="1510314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33" dirty="0">
                <a:latin typeface="Aptos" panose="020B0004020202020204" pitchFamily="34" charset="0"/>
              </a:rPr>
              <a:t>Photocathode </a:t>
            </a:r>
            <a:r>
              <a:rPr lang="fr-FR" sz="1333" dirty="0" err="1">
                <a:latin typeface="Aptos" panose="020B0004020202020204" pitchFamily="34" charset="0"/>
              </a:rPr>
              <a:t>Preparation</a:t>
            </a:r>
            <a:r>
              <a:rPr lang="fr-FR" sz="1333" dirty="0">
                <a:latin typeface="Aptos" panose="020B0004020202020204" pitchFamily="34" charset="0"/>
              </a:rPr>
              <a:t> Facility (PPF)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0D2F0E4-F5B3-B727-39F2-257A16BD376A}"/>
              </a:ext>
            </a:extLst>
          </p:cNvPr>
          <p:cNvSpPr txBox="1"/>
          <p:nvPr/>
        </p:nvSpPr>
        <p:spPr>
          <a:xfrm>
            <a:off x="54722" y="1833982"/>
            <a:ext cx="958052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333" dirty="0" err="1">
                <a:latin typeface="Aptos" panose="020B0004020202020204" pitchFamily="34" charset="0"/>
              </a:rPr>
              <a:t>Photogun</a:t>
            </a:r>
            <a:endParaRPr lang="fr-FR" sz="1333" dirty="0">
              <a:latin typeface="Aptos" panose="020B0004020202020204" pitchFamily="34" charset="0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E95EB64-A10E-1451-7F88-89444E40B873}"/>
              </a:ext>
            </a:extLst>
          </p:cNvPr>
          <p:cNvCxnSpPr>
            <a:cxnSpLocks/>
          </p:cNvCxnSpPr>
          <p:nvPr/>
        </p:nvCxnSpPr>
        <p:spPr>
          <a:xfrm>
            <a:off x="932507" y="1982709"/>
            <a:ext cx="809734" cy="110587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24DD1C03-CF51-48AA-E1BD-2D71C21B0D0D}"/>
              </a:ext>
            </a:extLst>
          </p:cNvPr>
          <p:cNvSpPr txBox="1"/>
          <p:nvPr/>
        </p:nvSpPr>
        <p:spPr>
          <a:xfrm>
            <a:off x="2597237" y="2678100"/>
            <a:ext cx="1105630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333" dirty="0" err="1">
                <a:latin typeface="Aptos" panose="020B0004020202020204" pitchFamily="34" charset="0"/>
              </a:rPr>
              <a:t>Cryomodule</a:t>
            </a:r>
            <a:r>
              <a:rPr lang="fr-FR" sz="1333" dirty="0">
                <a:latin typeface="Aptos" panose="020B0004020202020204" pitchFamily="34" charset="0"/>
              </a:rPr>
              <a:t> Booster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24F44B3-550C-BB19-1886-0E9CDA45848E}"/>
              </a:ext>
            </a:extLst>
          </p:cNvPr>
          <p:cNvSpPr txBox="1"/>
          <p:nvPr/>
        </p:nvSpPr>
        <p:spPr>
          <a:xfrm>
            <a:off x="4197011" y="1786715"/>
            <a:ext cx="1105630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333" dirty="0">
                <a:latin typeface="Aptos" panose="020B0004020202020204" pitchFamily="34" charset="0"/>
              </a:rPr>
              <a:t>Merger &amp; Diag line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FEEB89D-9F81-5349-8B20-1A1CA25D1544}"/>
              </a:ext>
            </a:extLst>
          </p:cNvPr>
          <p:cNvSpPr txBox="1"/>
          <p:nvPr/>
        </p:nvSpPr>
        <p:spPr>
          <a:xfrm>
            <a:off x="3303914" y="717189"/>
            <a:ext cx="2045208" cy="523220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rgbClr val="CC0066"/>
                </a:solidFill>
                <a:latin typeface="+mn-lt"/>
              </a:rPr>
              <a:t>Funded by the national program RI</a:t>
            </a:r>
            <a:r>
              <a:rPr lang="en-GB" sz="1400" b="1" i="1" baseline="30000" dirty="0">
                <a:solidFill>
                  <a:srgbClr val="CC0066"/>
                </a:solidFill>
                <a:latin typeface="+mn-lt"/>
              </a:rPr>
              <a:t>2</a:t>
            </a:r>
            <a:r>
              <a:rPr lang="en-GB" sz="1400" b="1" i="1" dirty="0">
                <a:solidFill>
                  <a:srgbClr val="CC0066"/>
                </a:solidFill>
                <a:latin typeface="+mn-lt"/>
              </a:rPr>
              <a:t> (CNRS)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81EB493-B813-0381-F1C7-6A48FFB0A6A9}"/>
              </a:ext>
            </a:extLst>
          </p:cNvPr>
          <p:cNvSpPr txBox="1"/>
          <p:nvPr/>
        </p:nvSpPr>
        <p:spPr>
          <a:xfrm>
            <a:off x="1592704" y="2992931"/>
            <a:ext cx="958052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333" dirty="0" err="1">
                <a:latin typeface="Aptos" panose="020B0004020202020204" pitchFamily="34" charset="0"/>
              </a:rPr>
              <a:t>Solenoids</a:t>
            </a:r>
            <a:r>
              <a:rPr lang="fr-FR" sz="1333" dirty="0">
                <a:latin typeface="Aptos" panose="020B0004020202020204" pitchFamily="34" charset="0"/>
              </a:rPr>
              <a:t> + </a:t>
            </a:r>
            <a:r>
              <a:rPr lang="fr-FR" sz="1333" dirty="0" err="1">
                <a:latin typeface="Aptos" panose="020B0004020202020204" pitchFamily="34" charset="0"/>
              </a:rPr>
              <a:t>buncher</a:t>
            </a:r>
            <a:endParaRPr lang="fr-FR" sz="1333" dirty="0">
              <a:latin typeface="Aptos" panose="020B0004020202020204" pitchFamily="34" charset="0"/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6E3D5740-6CE5-D288-30C6-02AD86B2D271}"/>
              </a:ext>
            </a:extLst>
          </p:cNvPr>
          <p:cNvCxnSpPr>
            <a:cxnSpLocks/>
          </p:cNvCxnSpPr>
          <p:nvPr/>
        </p:nvCxnSpPr>
        <p:spPr>
          <a:xfrm flipV="1">
            <a:off x="2078462" y="2353901"/>
            <a:ext cx="94370" cy="740022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234CA3DF-E11E-D11D-D35E-33B56DCEB1A9}"/>
              </a:ext>
            </a:extLst>
          </p:cNvPr>
          <p:cNvSpPr/>
          <p:nvPr/>
        </p:nvSpPr>
        <p:spPr>
          <a:xfrm>
            <a:off x="1900120" y="2063044"/>
            <a:ext cx="697117" cy="263401"/>
          </a:xfrm>
          <a:prstGeom prst="ellipse">
            <a:avLst/>
          </a:prstGeom>
          <a:solidFill>
            <a:schemeClr val="accent2">
              <a:lumMod val="75000"/>
              <a:alpha val="14000"/>
            </a:schemeClr>
          </a:solidFill>
          <a:ln w="222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9D53188-EE46-7A52-131D-C7BE8292E1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120" y="3905701"/>
            <a:ext cx="903450" cy="188863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3F019E4-F73A-CFC6-295B-2F2508A34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60" y="4130681"/>
            <a:ext cx="1918227" cy="1438670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2097532F-11A1-7165-28E9-8F5D22142FA9}"/>
              </a:ext>
            </a:extLst>
          </p:cNvPr>
          <p:cNvSpPr txBox="1"/>
          <p:nvPr/>
        </p:nvSpPr>
        <p:spPr>
          <a:xfrm>
            <a:off x="2803570" y="3726979"/>
            <a:ext cx="2224727" cy="1954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333" b="1" dirty="0" err="1">
                <a:solidFill>
                  <a:srgbClr val="2D4780"/>
                </a:solidFill>
                <a:latin typeface="Aptos" panose="020B0004020202020204" pitchFamily="34" charset="0"/>
              </a:rPr>
              <a:t>Photogun</a:t>
            </a:r>
            <a:endParaRPr lang="fr-FR" sz="1333" b="1" dirty="0">
              <a:solidFill>
                <a:srgbClr val="2D4780"/>
              </a:solidFill>
              <a:latin typeface="Aptos" panose="020B0004020202020204" pitchFamily="34" charset="0"/>
            </a:endParaRPr>
          </a:p>
          <a:p>
            <a:pPr marL="144000" indent="-216000">
              <a:spcBef>
                <a:spcPts val="600"/>
              </a:spcBef>
              <a:buFont typeface="Wingdings 2" panose="05020102010507070707" pitchFamily="18" charset="2"/>
              <a:buChar char="°"/>
            </a:pPr>
            <a:r>
              <a:rPr lang="fr-FR" sz="1100" dirty="0" err="1">
                <a:latin typeface="Aptos" panose="020B0004020202020204" pitchFamily="34" charset="0"/>
              </a:rPr>
              <a:t>Commmissioning</a:t>
            </a:r>
            <a:r>
              <a:rPr lang="fr-FR" sz="1100" dirty="0">
                <a:latin typeface="Aptos" panose="020B0004020202020204" pitchFamily="34" charset="0"/>
              </a:rPr>
              <a:t> en cours</a:t>
            </a:r>
          </a:p>
          <a:p>
            <a:pPr marL="144000" indent="-216000">
              <a:spcBef>
                <a:spcPts val="600"/>
              </a:spcBef>
              <a:buFont typeface="Wingdings 2" panose="05020102010507070707" pitchFamily="18" charset="2"/>
              <a:buChar char="°"/>
            </a:pPr>
            <a:r>
              <a:rPr lang="fr-FR" sz="1100" dirty="0">
                <a:latin typeface="Aptos" panose="020B0004020202020204" pitchFamily="34" charset="0"/>
              </a:rPr>
              <a:t>Gun installé  </a:t>
            </a:r>
          </a:p>
          <a:p>
            <a:pPr marL="144000" indent="-216000">
              <a:spcBef>
                <a:spcPts val="600"/>
              </a:spcBef>
              <a:buFont typeface="Wingdings 2" panose="05020102010507070707" pitchFamily="18" charset="2"/>
              <a:buChar char="°"/>
            </a:pPr>
            <a:r>
              <a:rPr lang="fr-FR" sz="1100" dirty="0">
                <a:latin typeface="Aptos" panose="020B0004020202020204" pitchFamily="34" charset="0"/>
              </a:rPr>
              <a:t>Première photocathode :  </a:t>
            </a:r>
            <a:br>
              <a:rPr lang="fr-FR" sz="1100" dirty="0">
                <a:latin typeface="Aptos" panose="020B0004020202020204" pitchFamily="34" charset="0"/>
              </a:rPr>
            </a:br>
            <a:r>
              <a:rPr lang="fr-FR" sz="1100" u="sng" dirty="0">
                <a:latin typeface="Aptos" panose="020B0004020202020204" pitchFamily="34" charset="0"/>
              </a:rPr>
              <a:t>30 Sept. 2025 ! </a:t>
            </a:r>
          </a:p>
          <a:p>
            <a:pPr marL="144000" indent="-216000">
              <a:spcBef>
                <a:spcPts val="600"/>
              </a:spcBef>
              <a:buFont typeface="Wingdings 2" panose="05020102010507070707" pitchFamily="18" charset="2"/>
              <a:buChar char="°"/>
            </a:pPr>
            <a:r>
              <a:rPr lang="fr-FR" sz="1100" dirty="0">
                <a:latin typeface="Aptos" panose="020B0004020202020204" pitchFamily="34" charset="0"/>
              </a:rPr>
              <a:t>Premier tests fin 2025 </a:t>
            </a:r>
          </a:p>
          <a:p>
            <a:pPr marL="144000" indent="-216000">
              <a:spcBef>
                <a:spcPts val="600"/>
              </a:spcBef>
              <a:buFont typeface="Wingdings 2" panose="05020102010507070707" pitchFamily="18" charset="2"/>
              <a:buChar char="°"/>
            </a:pPr>
            <a:r>
              <a:rPr lang="fr-FR" sz="1100" dirty="0">
                <a:latin typeface="Aptos" panose="020B0004020202020204" pitchFamily="34" charset="0"/>
              </a:rPr>
              <a:t> vide atteint : </a:t>
            </a:r>
            <a:r>
              <a:rPr lang="en-US" sz="1000" b="1" noProof="0" dirty="0">
                <a:latin typeface="+mn-lt"/>
              </a:rPr>
              <a:t>7.0 10</a:t>
            </a:r>
            <a:r>
              <a:rPr lang="en-US" sz="1000" b="1" baseline="30000" noProof="0" dirty="0">
                <a:latin typeface="+mn-lt"/>
              </a:rPr>
              <a:t>-12</a:t>
            </a:r>
            <a:r>
              <a:rPr lang="en-US" sz="1000" b="1" noProof="0" dirty="0">
                <a:latin typeface="+mn-lt"/>
              </a:rPr>
              <a:t> mbar  </a:t>
            </a:r>
            <a:r>
              <a:rPr lang="en-US" sz="1000" noProof="0" dirty="0">
                <a:latin typeface="+mn-lt"/>
              </a:rPr>
              <a:t>(</a:t>
            </a:r>
            <a:r>
              <a:rPr lang="en-US" sz="1000" noProof="0" dirty="0" err="1">
                <a:latin typeface="+mn-lt"/>
              </a:rPr>
              <a:t>specif</a:t>
            </a:r>
            <a:r>
              <a:rPr lang="en-US" sz="1000" noProof="0" dirty="0">
                <a:latin typeface="+mn-lt"/>
              </a:rPr>
              <a:t> 10</a:t>
            </a:r>
            <a:r>
              <a:rPr lang="en-US" sz="1000" baseline="30000" noProof="0" dirty="0">
                <a:latin typeface="+mn-lt"/>
              </a:rPr>
              <a:t>-11</a:t>
            </a:r>
            <a:r>
              <a:rPr lang="en-US" sz="1000" baseline="30000" dirty="0"/>
              <a:t> </a:t>
            </a:r>
            <a:r>
              <a:rPr lang="en-US" sz="1000" noProof="0" dirty="0">
                <a:latin typeface="+mn-lt"/>
              </a:rPr>
              <a:t>mbar) </a:t>
            </a:r>
            <a:endParaRPr lang="fr-FR" sz="1100" dirty="0">
              <a:latin typeface="Aptos" panose="020B0004020202020204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5CA141A-5BF0-C307-7672-7D67FCE7AB93}"/>
              </a:ext>
            </a:extLst>
          </p:cNvPr>
          <p:cNvSpPr txBox="1"/>
          <p:nvPr/>
        </p:nvSpPr>
        <p:spPr>
          <a:xfrm>
            <a:off x="482258" y="5869008"/>
            <a:ext cx="430971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M. </a:t>
            </a:r>
            <a:r>
              <a:rPr lang="en-GB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Baylac</a:t>
            </a:r>
            <a:r>
              <a:rPr lang="en-GB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, G. </a:t>
            </a:r>
            <a:r>
              <a:rPr lang="en-GB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Sattonnay</a:t>
            </a:r>
            <a:r>
              <a:rPr lang="en-GB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et al. , </a:t>
            </a:r>
            <a:r>
              <a:rPr lang="en-US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High current </a:t>
            </a:r>
            <a:r>
              <a:rPr lang="en-US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photogun</a:t>
            </a:r>
            <a:r>
              <a:rPr lang="en-US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and photocathode preparation for the PERLE project </a:t>
            </a:r>
            <a:r>
              <a:rPr lang="en-GB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, </a:t>
            </a:r>
            <a:r>
              <a:rPr lang="en-GB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Journées</a:t>
            </a:r>
            <a:r>
              <a:rPr lang="en-GB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en-GB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Accélérateurs</a:t>
            </a:r>
            <a:r>
              <a:rPr lang="en-GB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Roscoff 2025</a:t>
            </a:r>
            <a:endParaRPr lang="fr-FR" sz="1000" i="1" dirty="0"/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9F2EE2EC-0773-A705-F1B7-4E6C241B57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41"/>
          <a:stretch/>
        </p:blipFill>
        <p:spPr>
          <a:xfrm>
            <a:off x="5653170" y="857823"/>
            <a:ext cx="3540953" cy="2547225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35E5AFD2-672E-E024-F181-79CB67EED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988" y="742292"/>
            <a:ext cx="1378339" cy="2591417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7B903988-C7E2-0E35-8511-8432D53557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8837" y="1167718"/>
            <a:ext cx="1234599" cy="1661960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6EA699EF-F3A7-F188-792D-0AB71B128871}"/>
              </a:ext>
            </a:extLst>
          </p:cNvPr>
          <p:cNvSpPr txBox="1"/>
          <p:nvPr/>
        </p:nvSpPr>
        <p:spPr>
          <a:xfrm>
            <a:off x="6043961" y="3344735"/>
            <a:ext cx="57019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C. Monaghan, </a:t>
            </a:r>
            <a:r>
              <a:rPr lang="fr-FR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Phd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thesis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, Univ. Liverpool/ </a:t>
            </a:r>
            <a:r>
              <a:rPr lang="fr-FR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IJCLab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, </a:t>
            </a:r>
            <a:r>
              <a:rPr lang="en-US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Space Charge Dominated Low Energy Beam Dynamics in High Current Energy Recovery </a:t>
            </a:r>
            <a:r>
              <a:rPr lang="en-US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Linac</a:t>
            </a:r>
            <a:r>
              <a:rPr lang="en-US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.  </a:t>
            </a:r>
            <a:r>
              <a:rPr lang="en-US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Soutenance</a:t>
            </a:r>
            <a:r>
              <a:rPr lang="en-US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en-US" sz="10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prévue</a:t>
            </a:r>
            <a:r>
              <a:rPr lang="en-US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fin 2026 </a:t>
            </a:r>
            <a:r>
              <a:rPr lang="fr-FR" sz="10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  </a:t>
            </a:r>
            <a:endParaRPr lang="fr-FR" sz="1000" i="1" dirty="0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05D82238-1ACA-85F7-37D4-97B33460FF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1769" y="4374166"/>
            <a:ext cx="1067703" cy="1485853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8A0B2294-B0F5-E75A-09DD-EC8F4E24C491}"/>
              </a:ext>
            </a:extLst>
          </p:cNvPr>
          <p:cNvSpPr txBox="1"/>
          <p:nvPr/>
        </p:nvSpPr>
        <p:spPr>
          <a:xfrm>
            <a:off x="4710620" y="5927750"/>
            <a:ext cx="35464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>
                <a:solidFill>
                  <a:srgbClr val="2D4780"/>
                </a:solidFill>
                <a:latin typeface="Aptos" panose="020B0004020202020204" pitchFamily="34" charset="0"/>
              </a:rPr>
              <a:t>Buncher 800 MHz</a:t>
            </a:r>
          </a:p>
          <a:p>
            <a:pPr algn="ctr"/>
            <a:r>
              <a:rPr lang="en-GB" sz="1100" dirty="0">
                <a:latin typeface="Aptos" panose="020B0004020202020204" pitchFamily="34" charset="0"/>
              </a:rPr>
              <a:t>Prêt pour fabrication</a:t>
            </a:r>
          </a:p>
        </p:txBody>
      </p:sp>
      <p:pic>
        <p:nvPicPr>
          <p:cNvPr id="54" name="Picture 14" descr="RI Research Instruments GmbH | satsearch">
            <a:extLst>
              <a:ext uri="{FF2B5EF4-FFF2-40B4-BE49-F238E27FC236}">
                <a16:creationId xmlns:a16="http://schemas.microsoft.com/office/drawing/2014/main" id="{9EEB3B37-643C-2B7C-F3D5-FD2982440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50" b="32225"/>
          <a:stretch>
            <a:fillRect/>
          </a:stretch>
        </p:blipFill>
        <p:spPr bwMode="auto">
          <a:xfrm>
            <a:off x="125427" y="3890902"/>
            <a:ext cx="700248" cy="24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8B97DD7E-5F12-AC1C-2ED4-56F39B10D7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9472" y="4428607"/>
            <a:ext cx="1384783" cy="1365305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B3C875A5-5160-52C5-BB15-C2167237E9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8368" y="3780394"/>
            <a:ext cx="2982458" cy="2250612"/>
          </a:xfrm>
          <a:prstGeom prst="rect">
            <a:avLst/>
          </a:prstGeom>
          <a:noFill/>
        </p:spPr>
      </p:pic>
      <p:sp>
        <p:nvSpPr>
          <p:cNvPr id="80" name="ZoneTexte 79">
            <a:extLst>
              <a:ext uri="{FF2B5EF4-FFF2-40B4-BE49-F238E27FC236}">
                <a16:creationId xmlns:a16="http://schemas.microsoft.com/office/drawing/2014/main" id="{C99CE8AA-08E4-178B-6E74-13FEE25B9BD0}"/>
              </a:ext>
            </a:extLst>
          </p:cNvPr>
          <p:cNvSpPr txBox="1"/>
          <p:nvPr/>
        </p:nvSpPr>
        <p:spPr>
          <a:xfrm>
            <a:off x="8262119" y="5998643"/>
            <a:ext cx="37663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b="1" dirty="0">
                <a:solidFill>
                  <a:srgbClr val="2D4780"/>
                </a:solidFill>
                <a:latin typeface="Aptos" panose="020B0004020202020204" pitchFamily="34" charset="0"/>
              </a:rPr>
              <a:t>Cryomodule Booster </a:t>
            </a:r>
          </a:p>
          <a:p>
            <a:pPr algn="ctr"/>
            <a:r>
              <a:rPr lang="en-GB" sz="1100" dirty="0">
                <a:latin typeface="Aptos" panose="020B0004020202020204" pitchFamily="34" charset="0"/>
              </a:rPr>
              <a:t>4 </a:t>
            </a:r>
            <a:r>
              <a:rPr lang="en-GB" sz="1100" dirty="0" err="1">
                <a:latin typeface="Aptos" panose="020B0004020202020204" pitchFamily="34" charset="0"/>
              </a:rPr>
              <a:t>cavités</a:t>
            </a:r>
            <a:r>
              <a:rPr lang="en-GB" sz="1100" dirty="0">
                <a:latin typeface="Aptos" panose="020B0004020202020204" pitchFamily="34" charset="0"/>
              </a:rPr>
              <a:t> </a:t>
            </a:r>
            <a:r>
              <a:rPr lang="en-GB" sz="1100" dirty="0" err="1">
                <a:latin typeface="Aptos" panose="020B0004020202020204" pitchFamily="34" charset="0"/>
              </a:rPr>
              <a:t>monocell</a:t>
            </a:r>
            <a:r>
              <a:rPr lang="en-GB" sz="1100" dirty="0">
                <a:latin typeface="Aptos" panose="020B0004020202020204" pitchFamily="34" charset="0"/>
              </a:rPr>
              <a:t>. (Q</a:t>
            </a:r>
            <a:r>
              <a:rPr lang="en-GB" sz="1100" baseline="-25000" dirty="0">
                <a:latin typeface="Aptos" panose="020B0004020202020204" pitchFamily="34" charset="0"/>
              </a:rPr>
              <a:t>0 </a:t>
            </a:r>
            <a:r>
              <a:rPr lang="en-GB" sz="1100" dirty="0">
                <a:latin typeface="Aptos" panose="020B0004020202020204" pitchFamily="34" charset="0"/>
              </a:rPr>
              <a:t>(@2K)=1.10</a:t>
            </a:r>
            <a:r>
              <a:rPr lang="en-GB" sz="1100" baseline="30000" dirty="0">
                <a:latin typeface="Aptos" panose="020B0004020202020204" pitchFamily="34" charset="0"/>
              </a:rPr>
              <a:t>10</a:t>
            </a:r>
            <a:r>
              <a:rPr lang="en-GB" sz="1100" dirty="0">
                <a:latin typeface="Aptos" panose="020B0004020202020204" pitchFamily="34" charset="0"/>
              </a:rPr>
              <a:t>, </a:t>
            </a:r>
            <a:r>
              <a:rPr lang="en-GB" sz="1100" dirty="0" err="1">
                <a:latin typeface="Aptos" panose="020B0004020202020204" pitchFamily="34" charset="0"/>
              </a:rPr>
              <a:t>E</a:t>
            </a:r>
            <a:r>
              <a:rPr lang="en-GB" sz="1100" baseline="-25000" dirty="0" err="1">
                <a:latin typeface="Aptos" panose="020B0004020202020204" pitchFamily="34" charset="0"/>
              </a:rPr>
              <a:t>acc</a:t>
            </a:r>
            <a:r>
              <a:rPr lang="en-GB" sz="1100" baseline="-25000" dirty="0">
                <a:latin typeface="Aptos" panose="020B0004020202020204" pitchFamily="34" charset="0"/>
              </a:rPr>
              <a:t>-max</a:t>
            </a:r>
            <a:r>
              <a:rPr lang="en-GB" sz="1100" dirty="0">
                <a:latin typeface="Aptos" panose="020B0004020202020204" pitchFamily="34" charset="0"/>
              </a:rPr>
              <a:t> ~ 10 MV/m</a:t>
            </a:r>
            <a:r>
              <a:rPr lang="en-GB" sz="1300" b="1" dirty="0">
                <a:solidFill>
                  <a:srgbClr val="2D4780"/>
                </a:solidFill>
                <a:latin typeface="Aptos" panose="020B0004020202020204" pitchFamily="34" charset="0"/>
              </a:rPr>
              <a:t>)</a:t>
            </a:r>
          </a:p>
        </p:txBody>
      </p:sp>
      <p:pic>
        <p:nvPicPr>
          <p:cNvPr id="81" name="Picture 2" descr="Laboratoire de physique des deux infinis Irène Joliot-Curie ...">
            <a:extLst>
              <a:ext uri="{FF2B5EF4-FFF2-40B4-BE49-F238E27FC236}">
                <a16:creationId xmlns:a16="http://schemas.microsoft.com/office/drawing/2014/main" id="{42EC88D3-5DA5-2F38-8165-2DF478595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953" y="4168164"/>
            <a:ext cx="852980" cy="64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571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6AF34E6-7EF9-92BB-A86E-70C3C136A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Focus :  ERL Design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51F46D-E21A-4E9F-40F0-88E072AA0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08/10/2025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2BB828-FD9C-5004-3D3C-A4BFFC675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Le projet PERLE - Journées Accélérateurs de la SFP, Roscoff, Fr.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5D616B-B5FC-BD75-222D-3E6852F7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79602-7EFE-4F41-902C-7F91502D3655}" type="slidenum">
              <a:rPr lang="fr-FR" smtClean="0"/>
              <a:t>9</a:t>
            </a:fld>
            <a:endParaRPr lang="fr-FR"/>
          </a:p>
        </p:txBody>
      </p:sp>
      <p:pic>
        <p:nvPicPr>
          <p:cNvPr id="12" name="Espace réservé du contenu 11" descr="Une image contenant texte, capture d’écran, ligne, diagramme&#10;&#10;Le contenu généré par l’IA peut être incorrect.">
            <a:extLst>
              <a:ext uri="{FF2B5EF4-FFF2-40B4-BE49-F238E27FC236}">
                <a16:creationId xmlns:a16="http://schemas.microsoft.com/office/drawing/2014/main" id="{D0448248-57FF-A8EB-8F5F-C739F6AFB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41" y="1447187"/>
            <a:ext cx="7212408" cy="4500686"/>
          </a:xfrm>
        </p:spPr>
      </p:pic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41F9C879-82E6-3E15-3752-28C7DE16BC31}"/>
              </a:ext>
            </a:extLst>
          </p:cNvPr>
          <p:cNvSpPr txBox="1">
            <a:spLocks/>
          </p:cNvSpPr>
          <p:nvPr/>
        </p:nvSpPr>
        <p:spPr>
          <a:xfrm>
            <a:off x="0" y="1725590"/>
            <a:ext cx="5078165" cy="3943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5709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274C"/>
              </a:buClr>
              <a:buSzPct val="75000"/>
              <a:buFont typeface="Wingdings 2" panose="05020102010507070707" pitchFamily="18" charset="2"/>
              <a:buChar char=""/>
              <a:defRPr sz="1800"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557127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8545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9962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1378" indent="-185709" algn="just" defTabSz="74283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13460"/>
              </a:buClr>
              <a:buSzPct val="75000"/>
              <a:buFont typeface="Wingdings 2" panose="05020102010507070707" pitchFamily="18" charset="2"/>
              <a:buChar char="±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2797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214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5630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048" indent="-185709" algn="l" defTabSz="742835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/>
              <a:t>Designs PERLE 3 Tours et 1Tour finalisés</a:t>
            </a:r>
          </a:p>
          <a:p>
            <a:pPr lvl="1" algn="l"/>
            <a:r>
              <a:rPr lang="fr-FR" dirty="0"/>
              <a:t>  Merger u-</a:t>
            </a:r>
            <a:r>
              <a:rPr lang="fr-FR" dirty="0" err="1"/>
              <a:t>bend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/>
              <a:t>3 </a:t>
            </a:r>
            <a:r>
              <a:rPr lang="fr-FR" dirty="0" err="1"/>
              <a:t>dipoles</a:t>
            </a:r>
            <a:r>
              <a:rPr lang="fr-FR" dirty="0"/>
              <a:t> </a:t>
            </a:r>
          </a:p>
          <a:p>
            <a:pPr lvl="2" algn="l"/>
            <a:r>
              <a:rPr lang="fr-FR" dirty="0"/>
              <a:t> Injection optimisée</a:t>
            </a:r>
          </a:p>
          <a:p>
            <a:pPr lvl="2" algn="l"/>
            <a:r>
              <a:rPr lang="fr-FR" dirty="0"/>
              <a:t>Permet insertion ligne symétrique pour mesure de propriété faisceau (Energie, Profils et Dispersion) </a:t>
            </a:r>
          </a:p>
          <a:p>
            <a:pPr lvl="1" algn="l"/>
            <a:r>
              <a:rPr lang="fr-FR" dirty="0"/>
              <a:t>Modèle start-to-end pour études systématiques : </a:t>
            </a:r>
            <a:r>
              <a:rPr lang="fr-FR" dirty="0" err="1"/>
              <a:t>Bmad</a:t>
            </a:r>
            <a:endParaRPr lang="fr-FR" dirty="0"/>
          </a:p>
          <a:p>
            <a:pPr lvl="1" algn="l"/>
            <a:r>
              <a:rPr lang="fr-FR" dirty="0"/>
              <a:t> Halo contrôlé (« </a:t>
            </a:r>
            <a:r>
              <a:rPr lang="fr-FR" dirty="0" err="1"/>
              <a:t>tracking</a:t>
            </a:r>
            <a:r>
              <a:rPr lang="fr-FR" dirty="0"/>
              <a:t> ») </a:t>
            </a:r>
          </a:p>
          <a:p>
            <a:pPr lvl="2" algn="l"/>
            <a:r>
              <a:rPr lang="fr-FR" dirty="0"/>
              <a:t>&lt; 10 mm  (</a:t>
            </a:r>
            <a:r>
              <a:rPr lang="fr-FR" dirty="0" err="1"/>
              <a:t>except</a:t>
            </a:r>
            <a:r>
              <a:rPr lang="fr-FR" dirty="0"/>
              <a:t> @ 7 MeV  phase décélération)</a:t>
            </a:r>
          </a:p>
          <a:p>
            <a:pPr lvl="1" algn="l"/>
            <a:r>
              <a:rPr lang="fr-FR" dirty="0"/>
              <a:t>Régions « bas-</a:t>
            </a:r>
            <a:r>
              <a:rPr lang="el-GR" dirty="0"/>
              <a:t>β</a:t>
            </a:r>
            <a:r>
              <a:rPr lang="fr-FR" dirty="0"/>
              <a:t> »/« bas-</a:t>
            </a:r>
            <a:r>
              <a:rPr lang="el-GR" dirty="0"/>
              <a:t>α</a:t>
            </a:r>
            <a:r>
              <a:rPr lang="fr-FR" dirty="0"/>
              <a:t> » pour les expériences</a:t>
            </a:r>
          </a:p>
          <a:p>
            <a:pPr lvl="2" algn="l"/>
            <a:r>
              <a:rPr lang="fr-FR" dirty="0"/>
              <a:t>IP1 : Fabry- </a:t>
            </a:r>
            <a:r>
              <a:rPr lang="fr-FR" dirty="0" err="1"/>
              <a:t>Perot</a:t>
            </a:r>
            <a:r>
              <a:rPr lang="fr-FR" dirty="0"/>
              <a:t> : section </a:t>
            </a:r>
            <a:r>
              <a:rPr lang="fr-FR" dirty="0" err="1"/>
              <a:t>spreader</a:t>
            </a:r>
            <a:r>
              <a:rPr lang="fr-FR" dirty="0"/>
              <a:t> après </a:t>
            </a:r>
            <a:r>
              <a:rPr lang="fr-FR" dirty="0" err="1"/>
              <a:t>cryomodule</a:t>
            </a:r>
            <a:endParaRPr lang="fr-FR" dirty="0"/>
          </a:p>
          <a:p>
            <a:pPr lvl="2" algn="l"/>
            <a:r>
              <a:rPr lang="fr-FR" dirty="0"/>
              <a:t>IP2 dans la section droite (sans cavité)</a:t>
            </a:r>
          </a:p>
          <a:p>
            <a:pPr lvl="1" algn="l"/>
            <a:r>
              <a:rPr lang="fr-FR" dirty="0"/>
              <a:t>Gradient Max des quad : 24 T/m</a:t>
            </a:r>
          </a:p>
          <a:p>
            <a:pPr lvl="1" algn="l"/>
            <a:r>
              <a:rPr lang="fr-FR" dirty="0"/>
              <a:t> Optique des Arcs réglable pour control de M56 </a:t>
            </a:r>
          </a:p>
          <a:p>
            <a:pPr lvl="2" algn="l"/>
            <a:r>
              <a:rPr lang="fr-FR" dirty="0"/>
              <a:t>Dispersion longitudinale (1</a:t>
            </a:r>
            <a:r>
              <a:rPr lang="fr-FR" baseline="30000" dirty="0"/>
              <a:t>er</a:t>
            </a:r>
            <a:r>
              <a:rPr lang="fr-FR" dirty="0"/>
              <a:t> ordre) </a:t>
            </a:r>
          </a:p>
          <a:p>
            <a:pPr lvl="2" algn="l"/>
            <a:r>
              <a:rPr lang="fr-FR" dirty="0"/>
              <a:t>Contrôle de la (dé)compression longitudinale </a:t>
            </a:r>
          </a:p>
          <a:p>
            <a:pPr marL="371418" lvl="1" indent="0" algn="l">
              <a:buNone/>
            </a:pPr>
            <a:endParaRPr lang="fr-FR" dirty="0"/>
          </a:p>
          <a:p>
            <a:pPr marL="371418" lvl="1" indent="0" algn="l">
              <a:buNone/>
            </a:pP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52FF35F-ED28-EB6E-9E3A-0BD6153F4D25}"/>
              </a:ext>
            </a:extLst>
          </p:cNvPr>
          <p:cNvSpPr txBox="1"/>
          <p:nvPr/>
        </p:nvSpPr>
        <p:spPr>
          <a:xfrm>
            <a:off x="6426436" y="1172647"/>
            <a:ext cx="4708733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A. </a:t>
            </a:r>
            <a:r>
              <a:rPr lang="fr-FR" sz="13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Fomin</a:t>
            </a:r>
            <a:r>
              <a:rPr lang="fr-FR" sz="13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(</a:t>
            </a:r>
            <a:r>
              <a:rPr lang="fr-FR" sz="13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IJCLab</a:t>
            </a:r>
            <a:r>
              <a:rPr lang="fr-FR" sz="13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), Beam </a:t>
            </a:r>
            <a:r>
              <a:rPr lang="fr-FR" sz="13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dynamics</a:t>
            </a:r>
            <a:r>
              <a:rPr lang="fr-FR" sz="13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Perle 1 </a:t>
            </a:r>
            <a:r>
              <a:rPr lang="fr-FR" sz="1300" b="1" i="1" dirty="0" err="1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Turn</a:t>
            </a:r>
            <a:r>
              <a:rPr lang="fr-FR" sz="1300" b="1" i="1" dirty="0">
                <a:solidFill>
                  <a:srgbClr val="2D4780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, 2025</a:t>
            </a:r>
            <a:endParaRPr lang="fr-FR" sz="1300" i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422B785-788A-DC48-291E-A780EB2FC28B}"/>
              </a:ext>
            </a:extLst>
          </p:cNvPr>
          <p:cNvSpPr txBox="1"/>
          <p:nvPr/>
        </p:nvSpPr>
        <p:spPr>
          <a:xfrm>
            <a:off x="1635573" y="6034236"/>
            <a:ext cx="9309938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80" i="1" dirty="0">
                <a:solidFill>
                  <a:srgbClr val="013460"/>
                </a:solidFill>
              </a:rPr>
              <a:t>[Ref.] </a:t>
            </a:r>
            <a:r>
              <a:rPr lang="en-US" sz="1080" i="1" dirty="0"/>
              <a:t>J. Michaud et al., Status of the beam dynamics studies for the PERLE Energy Recovery </a:t>
            </a:r>
            <a:r>
              <a:rPr lang="en-US" sz="1080" i="1" dirty="0" err="1"/>
              <a:t>Linac</a:t>
            </a:r>
            <a:r>
              <a:rPr lang="en-US" sz="1080" i="1" dirty="0"/>
              <a:t>, IPAC'25, Taipei, Taiwan, Jun. 2025, paper MOPS041. </a:t>
            </a:r>
            <a:endParaRPr lang="fr-FR" sz="1080" dirty="0"/>
          </a:p>
        </p:txBody>
      </p:sp>
    </p:spTree>
    <p:extLst>
      <p:ext uri="{BB962C8B-B14F-4D97-AF65-F5344CB8AC3E}">
        <p14:creationId xmlns:p14="http://schemas.microsoft.com/office/powerpoint/2010/main" val="2138462783"/>
      </p:ext>
    </p:extLst>
  </p:cSld>
  <p:clrMapOvr>
    <a:masterClrMapping/>
  </p:clrMapOvr>
</p:sld>
</file>

<file path=ppt/theme/theme1.xml><?xml version="1.0" encoding="utf-8"?>
<a:theme xmlns:a="http://schemas.openxmlformats.org/drawingml/2006/main" name="2025_LPSC_CNRS-PERL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5_LPSC_CNRS-PERLE" id="{9B400FF4-2AD1-48E0-B413-D81441BC7360}" vid="{0C962C24-F3E5-4C49-A2AC-C89E98E92B1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2025_LPSC_CNRS-PERLE</Template>
  <TotalTime>10960</TotalTime>
  <Words>3161</Words>
  <Application>Microsoft Office PowerPoint</Application>
  <PresentationFormat>Grand écran</PresentationFormat>
  <Paragraphs>569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6" baseType="lpstr">
      <vt:lpstr>-apple-system</vt:lpstr>
      <vt:lpstr>Aptos</vt:lpstr>
      <vt:lpstr>Arial</vt:lpstr>
      <vt:lpstr>Calibri</vt:lpstr>
      <vt:lpstr>Calibri Light</vt:lpstr>
      <vt:lpstr>Cambria Math</vt:lpstr>
      <vt:lpstr>Wingdings</vt:lpstr>
      <vt:lpstr>Wingdings 2</vt:lpstr>
      <vt:lpstr>2025_LPSC_CNRS-PERLE</vt:lpstr>
      <vt:lpstr>PERLE  Powerful Energy Recovery Linac for Experiments</vt:lpstr>
      <vt:lpstr>Contexte &amp; ERL dans le monde</vt:lpstr>
      <vt:lpstr>Objectifs pour PERLE</vt:lpstr>
      <vt:lpstr>Organisation et collaboration internationale</vt:lpstr>
      <vt:lpstr>Structure projet</vt:lpstr>
      <vt:lpstr>Planning</vt:lpstr>
      <vt:lpstr>Phase I : PERLE 1 tour (89 MeV) </vt:lpstr>
      <vt:lpstr>Focus :  Injecteur</vt:lpstr>
      <vt:lpstr>Focus :  ERL Design</vt:lpstr>
      <vt:lpstr>Focus :  ERL Design</vt:lpstr>
      <vt:lpstr>Focus : ERL Cryomodule</vt:lpstr>
      <vt:lpstr>Focus : HOM</vt:lpstr>
      <vt:lpstr>Consommation / Puissances </vt:lpstr>
      <vt:lpstr>Interaction faisceau cavité </vt:lpstr>
      <vt:lpstr>Puissance RF &amp; couplage – Cavités ERL</vt:lpstr>
      <vt:lpstr>Transitoires &amp; LLRF </vt:lpstr>
      <vt:lpstr>Conclusion</vt:lpstr>
    </vt:vector>
  </TitlesOfParts>
  <Company>LPSC_CNRS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Frederic Bouly</dc:creator>
  <cp:lastModifiedBy>Frederic Bouly</cp:lastModifiedBy>
  <cp:revision>30</cp:revision>
  <dcterms:created xsi:type="dcterms:W3CDTF">2025-09-23T12:11:41Z</dcterms:created>
  <dcterms:modified xsi:type="dcterms:W3CDTF">2025-10-07T13:29:45Z</dcterms:modified>
</cp:coreProperties>
</file>