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42"/>
  </p:notesMasterIdLst>
  <p:sldIdLst>
    <p:sldId id="256" r:id="rId2"/>
    <p:sldId id="550" r:id="rId3"/>
    <p:sldId id="573" r:id="rId4"/>
    <p:sldId id="551" r:id="rId5"/>
    <p:sldId id="564" r:id="rId6"/>
    <p:sldId id="568" r:id="rId7"/>
    <p:sldId id="570" r:id="rId8"/>
    <p:sldId id="572" r:id="rId9"/>
    <p:sldId id="554" r:id="rId10"/>
    <p:sldId id="555" r:id="rId11"/>
    <p:sldId id="565" r:id="rId12"/>
    <p:sldId id="553" r:id="rId13"/>
    <p:sldId id="557" r:id="rId14"/>
    <p:sldId id="559" r:id="rId15"/>
    <p:sldId id="561" r:id="rId16"/>
    <p:sldId id="562" r:id="rId17"/>
    <p:sldId id="545" r:id="rId18"/>
    <p:sldId id="563" r:id="rId19"/>
    <p:sldId id="566" r:id="rId20"/>
    <p:sldId id="567" r:id="rId21"/>
    <p:sldId id="569" r:id="rId22"/>
    <p:sldId id="522" r:id="rId23"/>
    <p:sldId id="446" r:id="rId24"/>
    <p:sldId id="527" r:id="rId25"/>
    <p:sldId id="521" r:id="rId26"/>
    <p:sldId id="529" r:id="rId27"/>
    <p:sldId id="526" r:id="rId28"/>
    <p:sldId id="520" r:id="rId29"/>
    <p:sldId id="407" r:id="rId30"/>
    <p:sldId id="492" r:id="rId31"/>
    <p:sldId id="488" r:id="rId32"/>
    <p:sldId id="500" r:id="rId33"/>
    <p:sldId id="501" r:id="rId34"/>
    <p:sldId id="490" r:id="rId35"/>
    <p:sldId id="428" r:id="rId36"/>
    <p:sldId id="493" r:id="rId37"/>
    <p:sldId id="485" r:id="rId38"/>
    <p:sldId id="430" r:id="rId39"/>
    <p:sldId id="396" r:id="rId40"/>
    <p:sldId id="482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2092"/>
    <a:srgbClr val="FF2600"/>
    <a:srgbClr val="EF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663"/>
    <p:restoredTop sz="94631"/>
  </p:normalViewPr>
  <p:slideViewPr>
    <p:cSldViewPr snapToGrid="0" snapToObjects="1">
      <p:cViewPr>
        <p:scale>
          <a:sx n="80" d="100"/>
          <a:sy n="80" d="100"/>
        </p:scale>
        <p:origin x="1832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5" d="100"/>
          <a:sy n="95" d="100"/>
        </p:scale>
        <p:origin x="242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5651F-A0A0-324C-B3AB-F519BDD94ED9}" type="datetimeFigureOut">
              <a:rPr lang="en-GB" smtClean="0"/>
              <a:t>02/10/2025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C01DB0-9749-9547-8C49-BEF4CEEFF94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081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8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11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9213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7449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D8C2A6F-0513-674E-87D6-A38268BE63A2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6618DF27-C47A-2A45-89A0-FCCC77CB6E4F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44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8950" y="1020416"/>
            <a:ext cx="5896389" cy="526304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4C8286A-03E0-6D49-9D42-D4B8C72EB5E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18662" y="1020416"/>
            <a:ext cx="2693504" cy="5263047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59B271C5-42D8-D24B-A4B3-320DFCBB4F3E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EF0E9747-688D-EA40-9495-E0B56C4A73A2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324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1038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C2A1692-A79C-F94D-8071-0A66ED90799B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F2EE1EE-8D6D-4346-B9F2-3EAAE932E151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416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23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51A2E35D-BD29-AB44-B3A6-E75904B7FD5D}"/>
              </a:ext>
            </a:extLst>
          </p:cNvPr>
          <p:cNvCxnSpPr/>
          <p:nvPr userDrawn="1"/>
        </p:nvCxnSpPr>
        <p:spPr>
          <a:xfrm>
            <a:off x="747918" y="874643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7E9A2E-0DEB-A24D-AE54-2E7394B85E80}"/>
              </a:ext>
            </a:extLst>
          </p:cNvPr>
          <p:cNvCxnSpPr/>
          <p:nvPr userDrawn="1"/>
        </p:nvCxnSpPr>
        <p:spPr>
          <a:xfrm>
            <a:off x="747918" y="927652"/>
            <a:ext cx="3943350" cy="0"/>
          </a:xfrm>
          <a:prstGeom prst="line">
            <a:avLst/>
          </a:prstGeom>
          <a:ln w="254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5077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4544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407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986FFEB-5D0A-984F-A179-F9468CD8B4F8}"/>
              </a:ext>
            </a:extLst>
          </p:cNvPr>
          <p:cNvSpPr/>
          <p:nvPr userDrawn="1"/>
        </p:nvSpPr>
        <p:spPr>
          <a:xfrm>
            <a:off x="0" y="6445799"/>
            <a:ext cx="9144000" cy="49171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27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95000"/>
                </a:schemeClr>
              </a:gs>
              <a:gs pos="62000">
                <a:schemeClr val="tx1">
                  <a:lumMod val="50000"/>
                  <a:lumOff val="5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5095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362" y="6445800"/>
            <a:ext cx="1130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14/01/2025</a:t>
            </a:r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9226" y="6445802"/>
            <a:ext cx="5744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FCC Physics week/EPOL parrallel/FCC-ee polarimeters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09696" y="6445801"/>
            <a:ext cx="1011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6324D5D7-7619-544E-85E6-FE67B0DC27B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6760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u="none" kern="1200" baseline="0">
          <a:solidFill>
            <a:schemeClr val="accent3">
              <a:lumMod val="75000"/>
            </a:schemeClr>
          </a:solidFill>
          <a:uFill>
            <a:solidFill>
              <a:schemeClr val="accent2">
                <a:lumMod val="75000"/>
              </a:schemeClr>
            </a:solidFill>
          </a:u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2.13591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20.png"/><Relationship Id="rId4" Type="http://schemas.openxmlformats.org/officeDocument/2006/relationships/image" Target="../media/image1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5" Type="http://schemas.openxmlformats.org/officeDocument/2006/relationships/image" Target="../media/image200.png"/><Relationship Id="rId4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0.png"/><Relationship Id="rId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12.png"/><Relationship Id="rId7" Type="http://schemas.openxmlformats.org/officeDocument/2006/relationships/image" Target="../media/image13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31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B4E66E-AC24-3A41-A158-340D5290E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799" y="1122363"/>
            <a:ext cx="8016073" cy="2387600"/>
          </a:xfrm>
        </p:spPr>
        <p:txBody>
          <a:bodyPr>
            <a:normAutofit/>
          </a:bodyPr>
          <a:lstStyle/>
          <a:p>
            <a:r>
              <a:rPr lang="fr-FR" sz="3600" dirty="0" err="1"/>
              <a:t>Polarimetrie</a:t>
            </a:r>
            <a:r>
              <a:rPr lang="fr-FR" sz="3600" dirty="0"/>
              <a:t> </a:t>
            </a:r>
            <a:r>
              <a:rPr lang="fr-FR" sz="3600" dirty="0" err="1"/>
              <a:t>compton</a:t>
            </a:r>
            <a:r>
              <a:rPr lang="fr-FR" sz="3600" dirty="0"/>
              <a:t> 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906DFE7-C6C8-C048-A97F-EA49E143AE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908317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TAMAZIRT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juba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IJCLab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Orsay)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2E298D-33BF-214F-8FE8-7EDD31FA5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</a:t>
            </a:fld>
            <a:endParaRPr lang="fr-FR"/>
          </a:p>
        </p:txBody>
      </p:sp>
      <p:pic>
        <p:nvPicPr>
          <p:cNvPr id="4" name="Picture 6" descr="GDR SCIPAC – SCIences of Particle ACcelerators">
            <a:extLst>
              <a:ext uri="{FF2B5EF4-FFF2-40B4-BE49-F238E27FC236}">
                <a16:creationId xmlns:a16="http://schemas.microsoft.com/office/drawing/2014/main" id="{36874C99-4A7D-D5C0-4387-392E6FE8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32" y="5463133"/>
            <a:ext cx="3267859" cy="9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C79F656-4B11-D95C-BCDA-8E2041D42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69" y="5190087"/>
            <a:ext cx="2529431" cy="12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5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6FDCA-AECF-274D-8663-92AC3F8C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03" y="388505"/>
            <a:ext cx="8691197" cy="509517"/>
          </a:xfrm>
        </p:spPr>
        <p:txBody>
          <a:bodyPr>
            <a:normAutofit fontScale="90000"/>
          </a:bodyPr>
          <a:lstStyle/>
          <a:p>
            <a:r>
              <a:rPr lang="fr-FR" sz="4400" b="1" dirty="0">
                <a:latin typeface="Calibri"/>
                <a:ea typeface="Calibri"/>
                <a:cs typeface="Calibri"/>
                <a:sym typeface="Calibri"/>
              </a:rPr>
              <a:t>Simulations avec </a:t>
            </a:r>
            <a:r>
              <a:rPr lang="fr-FR" dirty="0">
                <a:latin typeface="Calibri"/>
                <a:ea typeface="Calibri"/>
                <a:cs typeface="Calibri"/>
                <a:sym typeface="Calibri"/>
              </a:rPr>
              <a:t>une</a:t>
            </a:r>
            <a:r>
              <a:rPr lang="fr-FR" sz="4400" b="1" dirty="0">
                <a:latin typeface="Calibri"/>
                <a:ea typeface="Calibri"/>
                <a:cs typeface="Calibri"/>
                <a:sym typeface="Calibri"/>
              </a:rPr>
              <a:t> géométrie réaliste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933145-0115-0148-818A-8CE63B4E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10</a:t>
            </a:fld>
            <a:endParaRPr lang="fr-FR"/>
          </a:p>
        </p:txBody>
      </p:sp>
      <p:sp>
        <p:nvSpPr>
          <p:cNvPr id="8" name="Google Shape;157;p19">
            <a:extLst>
              <a:ext uri="{FF2B5EF4-FFF2-40B4-BE49-F238E27FC236}">
                <a16:creationId xmlns:a16="http://schemas.microsoft.com/office/drawing/2014/main" id="{2ACE90FF-3DB2-A440-958B-6D6721A81078}"/>
              </a:ext>
            </a:extLst>
          </p:cNvPr>
          <p:cNvSpPr txBox="1"/>
          <p:nvPr/>
        </p:nvSpPr>
        <p:spPr>
          <a:xfrm>
            <a:off x="6258864" y="2042572"/>
            <a:ext cx="2470426" cy="761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pixellisation: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nX</a:t>
            </a:r>
            <a:r>
              <a:rPr lang="fr-FR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=21020 pixels en l’horizontale 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35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</a:t>
            </a:r>
            <a:r>
              <a:rPr lang="fr-FR" sz="13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=320 pixels en verticale</a:t>
            </a:r>
            <a:endParaRPr sz="135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D7279EBE-0027-E245-906F-C99F49861E35}"/>
              </a:ext>
            </a:extLst>
          </p:cNvPr>
          <p:cNvGrpSpPr/>
          <p:nvPr/>
        </p:nvGrpSpPr>
        <p:grpSpPr>
          <a:xfrm>
            <a:off x="504603" y="1695382"/>
            <a:ext cx="8134794" cy="3748536"/>
            <a:chOff x="426137" y="1811543"/>
            <a:chExt cx="8134794" cy="37485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DACDFC-6A47-FF46-90F7-44263996F43E}"/>
                </a:ext>
              </a:extLst>
            </p:cNvPr>
            <p:cNvSpPr/>
            <p:nvPr/>
          </p:nvSpPr>
          <p:spPr>
            <a:xfrm>
              <a:off x="628651" y="1811543"/>
              <a:ext cx="1779818" cy="16965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Google Shape;163;p19">
              <a:extLst>
                <a:ext uri="{FF2B5EF4-FFF2-40B4-BE49-F238E27FC236}">
                  <a16:creationId xmlns:a16="http://schemas.microsoft.com/office/drawing/2014/main" id="{7320B80E-1AB7-E74A-BF1C-6DDCED47D076}"/>
                </a:ext>
              </a:extLst>
            </p:cNvPr>
            <p:cNvSpPr/>
            <p:nvPr/>
          </p:nvSpPr>
          <p:spPr>
            <a:xfrm>
              <a:off x="6494887" y="3606001"/>
              <a:ext cx="1822050" cy="1649700"/>
            </a:xfrm>
            <a:prstGeom prst="rect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64;p19">
              <a:extLst>
                <a:ext uri="{FF2B5EF4-FFF2-40B4-BE49-F238E27FC236}">
                  <a16:creationId xmlns:a16="http://schemas.microsoft.com/office/drawing/2014/main" id="{52F5798D-1EAA-2243-BD9D-687B8B6E486A}"/>
                </a:ext>
              </a:extLst>
            </p:cNvPr>
            <p:cNvSpPr txBox="1"/>
            <p:nvPr/>
          </p:nvSpPr>
          <p:spPr>
            <a:xfrm>
              <a:off x="7347281" y="4793945"/>
              <a:ext cx="1213650" cy="461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fr-FR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18µm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65;p19">
              <a:extLst>
                <a:ext uri="{FF2B5EF4-FFF2-40B4-BE49-F238E27FC236}">
                  <a16:creationId xmlns:a16="http://schemas.microsoft.com/office/drawing/2014/main" id="{88930179-C427-734F-81E7-AB84F09464A7}"/>
                </a:ext>
              </a:extLst>
            </p:cNvPr>
            <p:cNvSpPr txBox="1"/>
            <p:nvPr/>
          </p:nvSpPr>
          <p:spPr>
            <a:xfrm rot="-5400000">
              <a:off x="6221399" y="4047761"/>
              <a:ext cx="1070775" cy="461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fr-FR" sz="21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18µm</a:t>
              </a:r>
              <a:endParaRPr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66;p19">
              <a:extLst>
                <a:ext uri="{FF2B5EF4-FFF2-40B4-BE49-F238E27FC236}">
                  <a16:creationId xmlns:a16="http://schemas.microsoft.com/office/drawing/2014/main" id="{C46F8859-6D12-8745-8F26-E74CCECA9505}"/>
                </a:ext>
              </a:extLst>
            </p:cNvPr>
            <p:cNvSpPr txBox="1"/>
            <p:nvPr/>
          </p:nvSpPr>
          <p:spPr>
            <a:xfrm>
              <a:off x="6987637" y="3138630"/>
              <a:ext cx="607950" cy="392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fr-FR" sz="165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pixel</a:t>
              </a:r>
              <a:endParaRPr sz="165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" name="Google Shape;169;p19">
              <a:extLst>
                <a:ext uri="{FF2B5EF4-FFF2-40B4-BE49-F238E27FC236}">
                  <a16:creationId xmlns:a16="http://schemas.microsoft.com/office/drawing/2014/main" id="{010B406D-207B-1E4F-B722-11EA275CA55E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26137" y="1843509"/>
              <a:ext cx="5564531" cy="313528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170;p19">
              <a:extLst>
                <a:ext uri="{FF2B5EF4-FFF2-40B4-BE49-F238E27FC236}">
                  <a16:creationId xmlns:a16="http://schemas.microsoft.com/office/drawing/2014/main" id="{2A255DD6-CECE-1B4D-AD6F-DCB35F8355BF}"/>
                </a:ext>
              </a:extLst>
            </p:cNvPr>
            <p:cNvCxnSpPr>
              <a:cxnSpLocks/>
            </p:cNvCxnSpPr>
            <p:nvPr/>
          </p:nvCxnSpPr>
          <p:spPr>
            <a:xfrm>
              <a:off x="5073010" y="3429000"/>
              <a:ext cx="1427596" cy="20355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6" name="Google Shape;171;p19">
              <a:extLst>
                <a:ext uri="{FF2B5EF4-FFF2-40B4-BE49-F238E27FC236}">
                  <a16:creationId xmlns:a16="http://schemas.microsoft.com/office/drawing/2014/main" id="{ED07C3A5-2E81-364F-B722-C57071755AD1}"/>
                </a:ext>
              </a:extLst>
            </p:cNvPr>
            <p:cNvCxnSpPr>
              <a:cxnSpLocks/>
            </p:cNvCxnSpPr>
            <p:nvPr/>
          </p:nvCxnSpPr>
          <p:spPr>
            <a:xfrm>
              <a:off x="5054350" y="3429000"/>
              <a:ext cx="1438718" cy="1829851"/>
            </a:xfrm>
            <a:prstGeom prst="straightConnector1">
              <a:avLst/>
            </a:prstGeom>
            <a:noFill/>
            <a:ln w="38100" cap="flat" cmpd="sng">
              <a:solidFill>
                <a:srgbClr val="C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7" name="Google Shape;173;p19">
              <a:extLst>
                <a:ext uri="{FF2B5EF4-FFF2-40B4-BE49-F238E27FC236}">
                  <a16:creationId xmlns:a16="http://schemas.microsoft.com/office/drawing/2014/main" id="{C8001B32-1AE1-DD4D-B517-86BDD3A70E38}"/>
                </a:ext>
              </a:extLst>
            </p:cNvPr>
            <p:cNvSpPr/>
            <p:nvPr/>
          </p:nvSpPr>
          <p:spPr>
            <a:xfrm>
              <a:off x="1513352" y="3102235"/>
              <a:ext cx="110475" cy="637875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8" name="Google Shape;174;p19">
              <a:extLst>
                <a:ext uri="{FF2B5EF4-FFF2-40B4-BE49-F238E27FC236}">
                  <a16:creationId xmlns:a16="http://schemas.microsoft.com/office/drawing/2014/main" id="{9E864B0B-4E86-EA4B-B607-839CA9724935}"/>
                </a:ext>
              </a:extLst>
            </p:cNvPr>
            <p:cNvCxnSpPr/>
            <p:nvPr/>
          </p:nvCxnSpPr>
          <p:spPr>
            <a:xfrm>
              <a:off x="1568609" y="3788617"/>
              <a:ext cx="4275" cy="13011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9" name="Google Shape;175;p19">
              <a:extLst>
                <a:ext uri="{FF2B5EF4-FFF2-40B4-BE49-F238E27FC236}">
                  <a16:creationId xmlns:a16="http://schemas.microsoft.com/office/drawing/2014/main" id="{A6E727F4-AED0-9B4B-851A-CDA8A0D62048}"/>
                </a:ext>
              </a:extLst>
            </p:cNvPr>
            <p:cNvSpPr txBox="1"/>
            <p:nvPr/>
          </p:nvSpPr>
          <p:spPr>
            <a:xfrm>
              <a:off x="1725977" y="5098436"/>
              <a:ext cx="1390275" cy="4616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fr-FR" sz="21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Dead zones</a:t>
              </a:r>
              <a:endParaRPr sz="21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6;p19">
              <a:extLst>
                <a:ext uri="{FF2B5EF4-FFF2-40B4-BE49-F238E27FC236}">
                  <a16:creationId xmlns:a16="http://schemas.microsoft.com/office/drawing/2014/main" id="{670FEF2D-AF8D-9447-9EB6-5B9859894F24}"/>
                </a:ext>
              </a:extLst>
            </p:cNvPr>
            <p:cNvSpPr/>
            <p:nvPr/>
          </p:nvSpPr>
          <p:spPr>
            <a:xfrm>
              <a:off x="1923602" y="3082604"/>
              <a:ext cx="110475" cy="637875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7;p19">
              <a:extLst>
                <a:ext uri="{FF2B5EF4-FFF2-40B4-BE49-F238E27FC236}">
                  <a16:creationId xmlns:a16="http://schemas.microsoft.com/office/drawing/2014/main" id="{8254B912-AA30-A844-B2CB-CC262D1A8D94}"/>
                </a:ext>
              </a:extLst>
            </p:cNvPr>
            <p:cNvSpPr/>
            <p:nvPr/>
          </p:nvSpPr>
          <p:spPr>
            <a:xfrm>
              <a:off x="2333852" y="3059139"/>
              <a:ext cx="110475" cy="637875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78;p19">
              <a:extLst>
                <a:ext uri="{FF2B5EF4-FFF2-40B4-BE49-F238E27FC236}">
                  <a16:creationId xmlns:a16="http://schemas.microsoft.com/office/drawing/2014/main" id="{DC19E869-2B95-9248-9CAB-3E100931D234}"/>
                </a:ext>
              </a:extLst>
            </p:cNvPr>
            <p:cNvSpPr/>
            <p:nvPr/>
          </p:nvSpPr>
          <p:spPr>
            <a:xfrm>
              <a:off x="2740709" y="3052042"/>
              <a:ext cx="110475" cy="637875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79;p19">
              <a:extLst>
                <a:ext uri="{FF2B5EF4-FFF2-40B4-BE49-F238E27FC236}">
                  <a16:creationId xmlns:a16="http://schemas.microsoft.com/office/drawing/2014/main" id="{AD844A31-4FBD-0E44-88D0-C274C66A7D18}"/>
                </a:ext>
              </a:extLst>
            </p:cNvPr>
            <p:cNvSpPr/>
            <p:nvPr/>
          </p:nvSpPr>
          <p:spPr>
            <a:xfrm>
              <a:off x="3154343" y="3052042"/>
              <a:ext cx="110475" cy="637875"/>
            </a:xfrm>
            <a:prstGeom prst="ellipse">
              <a:avLst/>
            </a:pr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 algn="ctr"/>
              <a:endParaRPr sz="1350"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4" name="Google Shape;180;p19">
              <a:extLst>
                <a:ext uri="{FF2B5EF4-FFF2-40B4-BE49-F238E27FC236}">
                  <a16:creationId xmlns:a16="http://schemas.microsoft.com/office/drawing/2014/main" id="{DCE08873-08DE-014F-951C-B8CA0F5AD1E3}"/>
                </a:ext>
              </a:extLst>
            </p:cNvPr>
            <p:cNvCxnSpPr/>
            <p:nvPr/>
          </p:nvCxnSpPr>
          <p:spPr>
            <a:xfrm>
              <a:off x="1978306" y="3788617"/>
              <a:ext cx="4275" cy="13011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" name="Google Shape;181;p19">
              <a:extLst>
                <a:ext uri="{FF2B5EF4-FFF2-40B4-BE49-F238E27FC236}">
                  <a16:creationId xmlns:a16="http://schemas.microsoft.com/office/drawing/2014/main" id="{E6C41CC2-5D2F-0145-B004-9AF73362DBA8}"/>
                </a:ext>
              </a:extLst>
            </p:cNvPr>
            <p:cNvCxnSpPr/>
            <p:nvPr/>
          </p:nvCxnSpPr>
          <p:spPr>
            <a:xfrm>
              <a:off x="2388021" y="3797260"/>
              <a:ext cx="4275" cy="13011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6" name="Google Shape;182;p19">
              <a:extLst>
                <a:ext uri="{FF2B5EF4-FFF2-40B4-BE49-F238E27FC236}">
                  <a16:creationId xmlns:a16="http://schemas.microsoft.com/office/drawing/2014/main" id="{1AB0DF20-FEBE-ED4B-A014-099FDE91A79E}"/>
                </a:ext>
              </a:extLst>
            </p:cNvPr>
            <p:cNvCxnSpPr/>
            <p:nvPr/>
          </p:nvCxnSpPr>
          <p:spPr>
            <a:xfrm>
              <a:off x="2793809" y="3788608"/>
              <a:ext cx="4275" cy="13011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" name="Google Shape;183;p19">
              <a:extLst>
                <a:ext uri="{FF2B5EF4-FFF2-40B4-BE49-F238E27FC236}">
                  <a16:creationId xmlns:a16="http://schemas.microsoft.com/office/drawing/2014/main" id="{A6FF8F30-2EF7-EC43-BD0E-E0BFE237BB65}"/>
                </a:ext>
              </a:extLst>
            </p:cNvPr>
            <p:cNvCxnSpPr/>
            <p:nvPr/>
          </p:nvCxnSpPr>
          <p:spPr>
            <a:xfrm>
              <a:off x="3207443" y="3788608"/>
              <a:ext cx="4275" cy="1301175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30" name="ZoneTexte 29">
            <a:extLst>
              <a:ext uri="{FF2B5EF4-FFF2-40B4-BE49-F238E27FC236}">
                <a16:creationId xmlns:a16="http://schemas.microsoft.com/office/drawing/2014/main" id="{1E36C3C0-490C-7145-AB23-7E36EFB10389}"/>
              </a:ext>
            </a:extLst>
          </p:cNvPr>
          <p:cNvSpPr txBox="1"/>
          <p:nvPr/>
        </p:nvSpPr>
        <p:spPr>
          <a:xfrm>
            <a:off x="232912" y="998268"/>
            <a:ext cx="7719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Conception déjà disponible pouvant répondre aux besoins → ALICE MOSS prototype </a:t>
            </a:r>
            <a:r>
              <a:rPr lang="fr-FR" sz="1600" dirty="0" err="1"/>
              <a:t>sensor</a:t>
            </a:r>
            <a:br>
              <a:rPr lang="fr-FR" sz="1600" dirty="0"/>
            </a:br>
            <a:r>
              <a:rPr lang="fr-FR" sz="1600" dirty="0"/>
              <a:t>NB : il ne s’agit que d’une des possibilités, à titre d’illustration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35158F6-201C-1A46-9B63-9FBC711AA23D}"/>
              </a:ext>
            </a:extLst>
          </p:cNvPr>
          <p:cNvSpPr/>
          <p:nvPr/>
        </p:nvSpPr>
        <p:spPr>
          <a:xfrm rot="16200000">
            <a:off x="-3084401" y="3084402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1200" b="0" i="0" u="none" strike="noStrike" dirty="0">
                <a:effectLst/>
                <a:latin typeface="Lucida Grande" panose="020B0600040502020204" pitchFamily="34" charset="0"/>
                <a:hlinkClick r:id="rId3"/>
              </a:rPr>
              <a:t>arXiv:2502.13591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EBC5B6D3-6F46-5341-BA2D-CE2072BC4B86}"/>
              </a:ext>
            </a:extLst>
          </p:cNvPr>
          <p:cNvSpPr txBox="1"/>
          <p:nvPr/>
        </p:nvSpPr>
        <p:spPr>
          <a:xfrm>
            <a:off x="504603" y="5401959"/>
            <a:ext cx="80873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sz="1600" dirty="0">
                <a:sym typeface="Wingdings" pitchFamily="2" charset="2"/>
              </a:rPr>
              <a:t>Simulation prend en compte les « </a:t>
            </a:r>
            <a:r>
              <a:rPr lang="fr-FR" sz="1600" dirty="0" err="1">
                <a:sym typeface="Wingdings" pitchFamily="2" charset="2"/>
              </a:rPr>
              <a:t>dead</a:t>
            </a:r>
            <a:r>
              <a:rPr lang="fr-FR" sz="1600" dirty="0">
                <a:sym typeface="Wingdings" pitchFamily="2" charset="2"/>
              </a:rPr>
              <a:t> </a:t>
            </a:r>
            <a:r>
              <a:rPr lang="fr-FR" sz="1600" dirty="0" err="1">
                <a:sym typeface="Wingdings" pitchFamily="2" charset="2"/>
              </a:rPr>
              <a:t>columns</a:t>
            </a:r>
            <a:r>
              <a:rPr lang="fr-FR" sz="1600" dirty="0">
                <a:sym typeface="Wingdings" pitchFamily="2" charset="2"/>
              </a:rPr>
              <a:t> », et un </a:t>
            </a:r>
            <a:r>
              <a:rPr lang="fr-FR" sz="1600" dirty="0" err="1">
                <a:sym typeface="Wingdings" pitchFamily="2" charset="2"/>
              </a:rPr>
              <a:t>rebinnig</a:t>
            </a:r>
            <a:r>
              <a:rPr lang="fr-FR" sz="1600" dirty="0">
                <a:sym typeface="Wingdings" pitchFamily="2" charset="2"/>
              </a:rPr>
              <a:t> en X et en Y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1600" dirty="0">
                <a:sym typeface="Wingdings" pitchFamily="2" charset="2"/>
              </a:rPr>
              <a:t>Taille faisceau effective de 500 um  sur le détecteur dans la direction horizontale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sz="1600" dirty="0"/>
              <a:t>Fusionner les pixels en largeur afin d’économiser du temps de calcul sans perte significative </a:t>
            </a:r>
          </a:p>
          <a:p>
            <a:r>
              <a:rPr lang="fr-FR" sz="1600" dirty="0"/>
              <a:t>                                                             de précision</a:t>
            </a:r>
          </a:p>
        </p:txBody>
      </p:sp>
    </p:spTree>
    <p:extLst>
      <p:ext uri="{BB962C8B-B14F-4D97-AF65-F5344CB8AC3E}">
        <p14:creationId xmlns:p14="http://schemas.microsoft.com/office/powerpoint/2010/main" val="2908105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4E654-02F1-16D6-3CFA-E6ABA8BC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D965A8-1D19-C998-64B8-AFA1D3256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Table des paramètres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22319D-5E1C-B77F-2E63-34255AD7F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11</a:t>
            </a:fld>
            <a:endParaRPr lang="fr-FR"/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814CD009-2A16-70E8-989D-433AA5CF53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86984"/>
              </p:ext>
            </p:extLst>
          </p:nvPr>
        </p:nvGraphicFramePr>
        <p:xfrm>
          <a:off x="1524000" y="1156138"/>
          <a:ext cx="6096000" cy="5261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8046195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732980106"/>
                    </a:ext>
                  </a:extLst>
                </a:gridCol>
              </a:tblGrid>
              <a:tr h="611702">
                <a:tc>
                  <a:txBody>
                    <a:bodyPr/>
                    <a:lstStyle/>
                    <a:p>
                      <a:r>
                        <a:rPr lang="fr-FR" sz="1400" dirty="0"/>
                        <a:t>Input </a:t>
                      </a:r>
                      <a:r>
                        <a:rPr lang="fr-FR" sz="1400" dirty="0" err="1"/>
                        <a:t>parameter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1225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Menlo" panose="020B0609030804020204" pitchFamily="49" charset="0"/>
                        </a:rPr>
                        <a:t>Dx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Menlo" panose="020B0609030804020204" pitchFamily="49" charset="0"/>
                        </a:rPr>
                        <a:t>  (dispersion </a:t>
                      </a:r>
                      <a:r>
                        <a:rPr lang="fr-FR" sz="1400" dirty="0" err="1">
                          <a:solidFill>
                            <a:schemeClr val="tx1"/>
                          </a:solidFill>
                          <a:latin typeface="Menlo" panose="020B0609030804020204" pitchFamily="49" charset="0"/>
                        </a:rPr>
                        <a:t>horisontale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Menlo" panose="020B0609030804020204" pitchFamily="49" charset="0"/>
                        </a:rPr>
                        <a:t>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28.6572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83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Dy      </a:t>
                      </a:r>
                      <a:r>
                        <a:rPr lang="fr-FR" sz="1400" dirty="0">
                          <a:solidFill>
                            <a:schemeClr val="tx1"/>
                          </a:solidFill>
                          <a:latin typeface="Menlo" panose="020B0609030804020204" pitchFamily="49" charset="0"/>
                        </a:rPr>
                        <a:t>(dispersion verticale)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0.0000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7841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 err="1"/>
                        <a:t>Dpx</a:t>
                      </a:r>
                      <a:r>
                        <a:rPr lang="fr-FR" sz="1400" dirty="0"/>
                        <a:t>    (dispersion horizontale </a:t>
                      </a:r>
                      <a:r>
                        <a:rPr lang="fr-FR" sz="1400" dirty="0" err="1"/>
                        <a:t>angulair</a:t>
                      </a:r>
                      <a:r>
                        <a:rPr lang="fr-FR" sz="1400" dirty="0"/>
                        <a:t>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-0.0021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527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 err="1"/>
                        <a:t>Dpy</a:t>
                      </a:r>
                      <a:r>
                        <a:rPr lang="fr-FR" sz="1400" dirty="0"/>
                        <a:t>     (dispersion horizontale </a:t>
                      </a:r>
                      <a:r>
                        <a:rPr lang="fr-FR" sz="1400" dirty="0" err="1"/>
                        <a:t>angulair</a:t>
                      </a:r>
                      <a:r>
                        <a:rPr lang="fr-FR" sz="1400" dirty="0"/>
                        <a:t> 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0.0000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7964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ε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x  (</a:t>
                      </a:r>
                      <a:r>
                        <a:rPr lang="fr-FR" sz="1400" dirty="0" err="1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emmitance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 en x)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0.0007 mm*rad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5958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ε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y  (</a:t>
                      </a:r>
                      <a:r>
                        <a:rPr lang="fr-FR" sz="1400" dirty="0" err="1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emmitance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 en y)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19*10</a:t>
                      </a:r>
                      <a:r>
                        <a:rPr lang="fr-FR" sz="1400" baseline="30000" dirty="0"/>
                        <a:t>-7 </a:t>
                      </a:r>
                      <a:r>
                        <a:rPr lang="fr-FR" sz="1400" baseline="0" dirty="0"/>
                        <a:t>mm*rad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23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β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x  (fonction beta en x)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392.6665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139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β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y  (onction beta en y)  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62.06445 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7742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Α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x  (fonction alpha en x)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2.3819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458149"/>
                  </a:ext>
                </a:extLst>
              </a:tr>
              <a:tr h="423041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Α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y  (fonction alpha en  y)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-3.1232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37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400" dirty="0"/>
                        <a:t>𝛥          ( Energie spread)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10</a:t>
                      </a:r>
                      <a:r>
                        <a:rPr lang="fr-FR" sz="1400" baseline="30000" dirty="0"/>
                        <a:t>- 3</a:t>
                      </a:r>
                      <a:endParaRPr lang="fr-FR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637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θ</a:t>
                      </a:r>
                      <a:r>
                        <a:rPr lang="fr-FR" sz="1400" dirty="0">
                          <a:solidFill>
                            <a:srgbClr val="000000"/>
                          </a:solidFill>
                          <a:effectLst/>
                          <a:latin typeface="Menlo" panose="020B0609030804020204" pitchFamily="49" charset="0"/>
                        </a:rPr>
                        <a:t>o   (angle de courbure)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0.0021 rad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519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8903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B5204-EC59-0145-8EFB-83BC5F36F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Further</a:t>
            </a:r>
            <a:r>
              <a:rPr lang="fr-FR" dirty="0"/>
              <a:t> simplification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DFCF9A3-B704-A64D-AAF6-004E240B1CF9}"/>
                  </a:ext>
                </a:extLst>
              </p:cNvPr>
              <p:cNvSpPr txBox="1"/>
              <p:nvPr/>
            </p:nvSpPr>
            <p:spPr>
              <a:xfrm>
                <a:off x="351680" y="1009116"/>
                <a:ext cx="8559908" cy="1483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FR" sz="1800" dirty="0"/>
                  <a:t> </a:t>
                </a:r>
                <a:r>
                  <a:rPr lang="fr-FR" sz="1800" dirty="0" err="1"/>
                  <a:t>sign</a:t>
                </a:r>
                <a:r>
                  <a:rPr lang="fr-FR" sz="1800" dirty="0"/>
                  <a:t> correspond to </a:t>
                </a:r>
                <a:r>
                  <a:rPr lang="fr-FR" sz="1800" dirty="0" err="1"/>
                  <a:t>two</a:t>
                </a:r>
                <a:r>
                  <a:rPr lang="fr-FR" sz="1800" dirty="0"/>
                  <a:t> </a:t>
                </a:r>
                <a:r>
                  <a:rPr lang="fr-FR" sz="1800" dirty="0" err="1"/>
                  <a:t>energy</a:t>
                </a:r>
                <a:r>
                  <a:rPr lang="fr-FR" sz="1800" dirty="0"/>
                  <a:t> solutions possible to </a:t>
                </a:r>
                <a:r>
                  <a:rPr lang="fr-FR" sz="1800" dirty="0" err="1"/>
                  <a:t>reach</a:t>
                </a:r>
                <a:r>
                  <a:rPr lang="fr-FR" sz="1800" dirty="0"/>
                  <a:t> a </a:t>
                </a:r>
                <a:r>
                  <a:rPr lang="fr-FR" sz="1800" dirty="0" err="1"/>
                  <a:t>given</a:t>
                </a:r>
                <a:r>
                  <a:rPr lang="fr-FR" sz="1800" dirty="0"/>
                  <a:t> position on detector</a:t>
                </a:r>
              </a:p>
              <a:p>
                <a:r>
                  <a:rPr lang="fr-FR" sz="1800" dirty="0"/>
                  <a:t>Observation </a:t>
                </a:r>
                <a:r>
                  <a:rPr lang="fr-FR" sz="1800" dirty="0" err="1"/>
                  <a:t>is</a:t>
                </a:r>
                <a:r>
                  <a:rPr lang="fr-FR" sz="1800" dirty="0"/>
                  <a:t> </a:t>
                </a:r>
                <a:r>
                  <a:rPr lang="fr-FR" sz="1800" dirty="0" err="1"/>
                  <a:t>averaged</a:t>
                </a:r>
                <a:r>
                  <a:rPr lang="fr-FR" sz="1800" dirty="0"/>
                  <a:t> over </a:t>
                </a:r>
                <a:r>
                  <a:rPr lang="fr-FR" sz="1800" dirty="0" err="1"/>
                  <a:t>this</a:t>
                </a:r>
                <a:r>
                  <a:rPr lang="fr-FR" sz="1800" dirty="0"/>
                  <a:t> un-</a:t>
                </a:r>
                <a:r>
                  <a:rPr lang="fr-FR" sz="1800" dirty="0" err="1"/>
                  <a:t>observed</a:t>
                </a:r>
                <a:r>
                  <a:rPr lang="fr-FR" sz="1800" dirty="0"/>
                  <a:t> </a:t>
                </a:r>
                <a:r>
                  <a:rPr lang="fr-FR" sz="1800" dirty="0" err="1"/>
                  <a:t>quantity</a:t>
                </a:r>
                <a:endParaRPr lang="fr-FR" sz="1800" dirty="0"/>
              </a:p>
              <a:p>
                <a:r>
                  <a:rPr lang="fr-FR" dirty="0"/>
                  <a:t>Detailed </a:t>
                </a:r>
                <a:r>
                  <a:rPr lang="fr-FR" dirty="0" err="1"/>
                  <a:t>analysis</a:t>
                </a:r>
                <a:r>
                  <a:rPr lang="fr-FR" dirty="0"/>
                  <a:t> shows </a:t>
                </a:r>
                <a:r>
                  <a:rPr lang="fr-FR" dirty="0" err="1"/>
                  <a:t>that</a:t>
                </a:r>
                <a:r>
                  <a:rPr lang="fr-FR" dirty="0"/>
                  <a:t> </a:t>
                </a:r>
                <a:r>
                  <a:rPr lang="fr-FR" dirty="0" err="1"/>
                  <a:t>further</a:t>
                </a:r>
                <a:r>
                  <a:rPr lang="fr-FR" dirty="0"/>
                  <a:t> simplification </a:t>
                </a:r>
                <a:r>
                  <a:rPr lang="fr-FR" dirty="0" err="1"/>
                  <a:t>is</a:t>
                </a:r>
                <a:r>
                  <a:rPr lang="fr-FR" dirty="0"/>
                  <a:t> possible </a:t>
                </a:r>
                <a:r>
                  <a:rPr lang="fr-FR" dirty="0" err="1"/>
                  <a:t>exploiting</a:t>
                </a:r>
                <a:r>
                  <a:rPr lang="fr-FR" dirty="0"/>
                  <a:t> the structure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fr-FR" sz="1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fr-FR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b>
                    </m:sSub>
                  </m:oMath>
                </a14:m>
                <a:r>
                  <a:rPr lang="fr-FR" sz="1800" dirty="0"/>
                  <a:t> </a:t>
                </a:r>
                <a:r>
                  <a:rPr lang="fr-FR" sz="1800" dirty="0" err="1"/>
                  <a:t>functions</a:t>
                </a:r>
                <a:r>
                  <a:rPr lang="fr-FR" sz="1800" dirty="0"/>
                  <a:t> and </a:t>
                </a:r>
                <a:r>
                  <a:rPr lang="fr-FR" sz="1800" dirty="0" err="1"/>
                  <a:t>averaging</a:t>
                </a:r>
                <a:r>
                  <a:rPr lang="fr-FR" sz="1800" dirty="0"/>
                  <a:t> over the </a:t>
                </a:r>
                <a:r>
                  <a:rPr lang="fr-FR" sz="1800" dirty="0" err="1"/>
                  <a:t>two</a:t>
                </a:r>
                <a:r>
                  <a:rPr lang="fr-FR" sz="1800" dirty="0"/>
                  <a:t> solutions</a:t>
                </a:r>
              </a:p>
              <a:p>
                <a:endParaRPr lang="fr-FR" sz="18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DFCF9A3-B704-A64D-AAF6-004E240B1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80" y="1009116"/>
                <a:ext cx="8559908" cy="1483611"/>
              </a:xfrm>
              <a:prstGeom prst="rect">
                <a:avLst/>
              </a:prstGeom>
              <a:blipFill>
                <a:blip r:embed="rId2"/>
                <a:stretch>
                  <a:fillRect l="-593" t="-16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ZoneTexte 9">
            <a:extLst>
              <a:ext uri="{FF2B5EF4-FFF2-40B4-BE49-F238E27FC236}">
                <a16:creationId xmlns:a16="http://schemas.microsoft.com/office/drawing/2014/main" id="{3054A7C4-E458-B945-A294-251CBF934AC3}"/>
              </a:ext>
            </a:extLst>
          </p:cNvPr>
          <p:cNvSpPr txBox="1"/>
          <p:nvPr/>
        </p:nvSpPr>
        <p:spPr>
          <a:xfrm>
            <a:off x="8045107" y="82168"/>
            <a:ext cx="108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Improved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246D34-2BB9-22EB-B3E6-B67FAD96388B}"/>
                  </a:ext>
                </a:extLst>
              </p:cNvPr>
              <p:cNvSpPr txBox="1"/>
              <p:nvPr/>
            </p:nvSpPr>
            <p:spPr>
              <a:xfrm>
                <a:off x="1759775" y="5396179"/>
                <a:ext cx="862480" cy="4025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/>
                  <a:t>B=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𝛾𝜃</m:t>
                        </m:r>
                        <m:r>
                          <a:rPr lang="fr-FR" sz="1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FR" sz="12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sz="12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fr-FR" sz="1200" b="0" i="1" baseline="30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rad>
                      </m:den>
                    </m:f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1246D34-2BB9-22EB-B3E6-B67FAD9638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9775" y="5396179"/>
                <a:ext cx="862480" cy="4025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F9A35FF-1BF5-554A-77ED-EFEACCE22171}"/>
                  </a:ext>
                </a:extLst>
              </p:cNvPr>
              <p:cNvSpPr txBox="1"/>
              <p:nvPr/>
            </p:nvSpPr>
            <p:spPr>
              <a:xfrm>
                <a:off x="841699" y="5396179"/>
                <a:ext cx="1130576" cy="3935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A=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20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1200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sSup>
                              <m:sSupPr>
                                <m:ctrlP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  <m:r>
                              <a:rPr lang="fr-FR" sz="1200" b="0" i="1" baseline="30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2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e>
                        </m:rad>
                      </m:den>
                    </m:f>
                  </m:oMath>
                </a14:m>
                <a:endParaRPr lang="fr-FR" sz="1200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F9A35FF-1BF5-554A-77ED-EFEACCE22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99" y="5396179"/>
                <a:ext cx="1130576" cy="3935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7D0CDC4-FB96-C77A-33B2-02423A5AB406}"/>
                  </a:ext>
                </a:extLst>
              </p:cNvPr>
              <p:cNvSpPr txBox="1"/>
              <p:nvPr/>
            </p:nvSpPr>
            <p:spPr>
              <a:xfrm>
                <a:off x="628650" y="5781640"/>
                <a:ext cx="2489916" cy="4675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fr-FR" sz="1400" dirty="0"/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4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fr-FR" sz="140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fr-FR" sz="14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fr-FR" sz="1400" b="0" i="1" baseline="-25000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  <m:r>
                              <a:rPr lang="fr-FR" sz="14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𝑑𝑙</m:t>
                            </m:r>
                          </m:e>
                        </m:nary>
                      </m:num>
                      <m:den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𝑚𝑐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fr-FR" sz="1400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den>
                    </m:f>
                  </m:oMath>
                </a14:m>
                <a:r>
                  <a:rPr lang="fr-FR" sz="1400" dirty="0"/>
                  <a:t> is the maximum </a:t>
                </a:r>
                <a:r>
                  <a:rPr lang="fr-FR" sz="1400" dirty="0" err="1"/>
                  <a:t>bend</a:t>
                </a:r>
                <a:r>
                  <a:rPr lang="fr-FR" sz="1400" dirty="0"/>
                  <a:t> 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7D0CDC4-FB96-C77A-33B2-02423A5AB4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5781640"/>
                <a:ext cx="2489916" cy="467564"/>
              </a:xfrm>
              <a:prstGeom prst="rect">
                <a:avLst/>
              </a:prstGeom>
              <a:blipFill>
                <a:blip r:embed="rId5"/>
                <a:stretch>
                  <a:fillRect t="-57895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CD8F7263-6ACD-0C76-1058-D98E4EA1F8DB}"/>
              </a:ext>
            </a:extLst>
          </p:cNvPr>
          <p:cNvSpPr txBox="1"/>
          <p:nvPr/>
        </p:nvSpPr>
        <p:spPr>
          <a:xfrm>
            <a:off x="1485295" y="5102557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With</a:t>
            </a:r>
            <a:endParaRPr lang="fr-FR" sz="1400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CD1482D-F29F-5146-919C-15911276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DDE6F35-2269-5A45-B544-608445109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12</a:t>
            </a:fld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BE6C485-878E-DBD4-E5BE-6C222AD40C47}"/>
              </a:ext>
            </a:extLst>
          </p:cNvPr>
          <p:cNvSpPr txBox="1"/>
          <p:nvPr/>
        </p:nvSpPr>
        <p:spPr>
          <a:xfrm>
            <a:off x="3721552" y="5135002"/>
            <a:ext cx="540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0B050"/>
                </a:solidFill>
              </a:rPr>
              <a:t>  The </a:t>
            </a:r>
            <a:r>
              <a:rPr lang="fr-FR" dirty="0" err="1">
                <a:solidFill>
                  <a:srgbClr val="00B050"/>
                </a:solidFill>
              </a:rPr>
              <a:t>terms</a:t>
            </a:r>
            <a:r>
              <a:rPr lang="fr-FR" dirty="0">
                <a:solidFill>
                  <a:srgbClr val="00B050"/>
                </a:solidFill>
              </a:rPr>
              <a:t> in green are </a:t>
            </a:r>
            <a:r>
              <a:rPr lang="fr-FR" dirty="0" err="1">
                <a:solidFill>
                  <a:srgbClr val="00B050"/>
                </a:solidFill>
              </a:rPr>
              <a:t>neglected</a:t>
            </a:r>
            <a:r>
              <a:rPr lang="fr-FR" dirty="0">
                <a:solidFill>
                  <a:srgbClr val="00B050"/>
                </a:solidFill>
              </a:rPr>
              <a:t> in the </a:t>
            </a:r>
            <a:r>
              <a:rPr lang="fr-FR" dirty="0" err="1">
                <a:solidFill>
                  <a:srgbClr val="00B050"/>
                </a:solidFill>
              </a:rPr>
              <a:t>simmulation</a:t>
            </a:r>
            <a:r>
              <a:rPr lang="fr-FR" dirty="0">
                <a:solidFill>
                  <a:srgbClr val="00B050"/>
                </a:solidFill>
              </a:rPr>
              <a:t> !!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1CAEE09-3B51-2832-321C-DBF41224788D}"/>
              </a:ext>
            </a:extLst>
          </p:cNvPr>
          <p:cNvSpPr/>
          <p:nvPr/>
        </p:nvSpPr>
        <p:spPr>
          <a:xfrm>
            <a:off x="3194050" y="4498324"/>
            <a:ext cx="60491" cy="126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1818EA14-31B0-A8B1-CFE9-3DABBF12D8A3}"/>
              </a:ext>
            </a:extLst>
          </p:cNvPr>
          <p:cNvGrpSpPr/>
          <p:nvPr/>
        </p:nvGrpSpPr>
        <p:grpSpPr>
          <a:xfrm>
            <a:off x="1202022" y="2134322"/>
            <a:ext cx="7775827" cy="2991640"/>
            <a:chOff x="1852500" y="2455460"/>
            <a:chExt cx="5040282" cy="1929926"/>
          </a:xfrm>
        </p:grpSpPr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978C669A-69C6-F144-52BC-E12E20BD08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52500" y="2525075"/>
              <a:ext cx="5040282" cy="1860311"/>
            </a:xfrm>
            <a:prstGeom prst="rect">
              <a:avLst/>
            </a:prstGeom>
          </p:spPr>
        </p:pic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9086D83-8C01-9B6D-FBFB-EBAB00568172}"/>
                </a:ext>
              </a:extLst>
            </p:cNvPr>
            <p:cNvSpPr/>
            <p:nvPr/>
          </p:nvSpPr>
          <p:spPr>
            <a:xfrm>
              <a:off x="2341452" y="3429000"/>
              <a:ext cx="84221" cy="685799"/>
            </a:xfrm>
            <a:prstGeom prst="rect">
              <a:avLst/>
            </a:prstGeom>
            <a:solidFill>
              <a:srgbClr val="FF2600">
                <a:alpha val="50196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87C8612-EC25-9224-0E46-A422DF9151F0}"/>
                </a:ext>
              </a:extLst>
            </p:cNvPr>
            <p:cNvSpPr/>
            <p:nvPr/>
          </p:nvSpPr>
          <p:spPr>
            <a:xfrm>
              <a:off x="2281926" y="3428999"/>
              <a:ext cx="71046" cy="685800"/>
            </a:xfrm>
            <a:prstGeom prst="rect">
              <a:avLst/>
            </a:prstGeom>
            <a:solidFill>
              <a:srgbClr val="942092">
                <a:alpha val="45098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9E67F56-1A7B-864C-FCB3-3EB16D7B5F44}"/>
                </a:ext>
              </a:extLst>
            </p:cNvPr>
            <p:cNvSpPr/>
            <p:nvPr/>
          </p:nvSpPr>
          <p:spPr>
            <a:xfrm rot="16200000">
              <a:off x="4198650" y="3189259"/>
              <a:ext cx="275614" cy="1230219"/>
            </a:xfrm>
            <a:prstGeom prst="rect">
              <a:avLst/>
            </a:prstGeom>
            <a:solidFill>
              <a:srgbClr val="00B050">
                <a:alpha val="45098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64222DD-626F-450D-CBCF-B20D23D010D5}"/>
                </a:ext>
              </a:extLst>
            </p:cNvPr>
            <p:cNvSpPr/>
            <p:nvPr/>
          </p:nvSpPr>
          <p:spPr>
            <a:xfrm rot="16200000">
              <a:off x="5275840" y="1260555"/>
              <a:ext cx="351277" cy="2741088"/>
            </a:xfrm>
            <a:prstGeom prst="rect">
              <a:avLst/>
            </a:prstGeom>
            <a:solidFill>
              <a:srgbClr val="00B050">
                <a:alpha val="45098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0B4957-A72A-0B64-7780-B6C01D6BD485}"/>
                </a:ext>
              </a:extLst>
            </p:cNvPr>
            <p:cNvSpPr/>
            <p:nvPr/>
          </p:nvSpPr>
          <p:spPr>
            <a:xfrm rot="16200000">
              <a:off x="4883936" y="2858425"/>
              <a:ext cx="294392" cy="2471018"/>
            </a:xfrm>
            <a:prstGeom prst="rect">
              <a:avLst/>
            </a:prstGeom>
            <a:solidFill>
              <a:srgbClr val="00B050">
                <a:alpha val="45098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557BFC5-748C-5626-C1F0-C51FFF4D3670}"/>
                </a:ext>
              </a:extLst>
            </p:cNvPr>
            <p:cNvSpPr/>
            <p:nvPr/>
          </p:nvSpPr>
          <p:spPr>
            <a:xfrm rot="16200000">
              <a:off x="4683467" y="1849317"/>
              <a:ext cx="351278" cy="2275520"/>
            </a:xfrm>
            <a:prstGeom prst="rect">
              <a:avLst/>
            </a:prstGeom>
            <a:solidFill>
              <a:srgbClr val="00B050">
                <a:alpha val="45098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D5B403C-FE07-11F2-E2A7-D3B8E7CC94CC}"/>
                </a:ext>
              </a:extLst>
            </p:cNvPr>
            <p:cNvSpPr/>
            <p:nvPr/>
          </p:nvSpPr>
          <p:spPr>
            <a:xfrm rot="16200000">
              <a:off x="4087841" y="2802837"/>
              <a:ext cx="497230" cy="1230220"/>
            </a:xfrm>
            <a:prstGeom prst="rect">
              <a:avLst/>
            </a:prstGeom>
            <a:solidFill>
              <a:srgbClr val="00B050">
                <a:alpha val="45098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01AA4EC-197F-D440-B035-938C262AD6E5}"/>
              </a:ext>
            </a:extLst>
          </p:cNvPr>
          <p:cNvSpPr/>
          <p:nvPr/>
        </p:nvSpPr>
        <p:spPr>
          <a:xfrm>
            <a:off x="3272894" y="2739609"/>
            <a:ext cx="367448" cy="23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4717B07-2ADC-C04E-9B00-F9B285787CE4}"/>
              </a:ext>
            </a:extLst>
          </p:cNvPr>
          <p:cNvSpPr/>
          <p:nvPr/>
        </p:nvSpPr>
        <p:spPr>
          <a:xfrm>
            <a:off x="3089170" y="3165275"/>
            <a:ext cx="367448" cy="23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9D7FCA1-3A36-8F41-9892-F2796900F893}"/>
              </a:ext>
            </a:extLst>
          </p:cNvPr>
          <p:cNvSpPr/>
          <p:nvPr/>
        </p:nvSpPr>
        <p:spPr>
          <a:xfrm>
            <a:off x="3063322" y="3547293"/>
            <a:ext cx="367448" cy="23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BD75AF4-3C26-084D-838A-83A4C7A9CACC}"/>
              </a:ext>
            </a:extLst>
          </p:cNvPr>
          <p:cNvSpPr/>
          <p:nvPr/>
        </p:nvSpPr>
        <p:spPr>
          <a:xfrm>
            <a:off x="3753380" y="5582990"/>
            <a:ext cx="367448" cy="2358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99AD45D-EE92-D345-A5F4-8EBF5F8554A6}"/>
              </a:ext>
            </a:extLst>
          </p:cNvPr>
          <p:cNvSpPr txBox="1"/>
          <p:nvPr/>
        </p:nvSpPr>
        <p:spPr>
          <a:xfrm>
            <a:off x="4141536" y="5496749"/>
            <a:ext cx="3755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Small </a:t>
            </a:r>
            <a:r>
              <a:rPr lang="fr-FR" dirty="0" err="1"/>
              <a:t>terms</a:t>
            </a:r>
            <a:r>
              <a:rPr lang="fr-FR" dirty="0"/>
              <a:t> but </a:t>
            </a:r>
            <a:r>
              <a:rPr lang="fr-FR" dirty="0" err="1"/>
              <a:t>kept</a:t>
            </a:r>
            <a:r>
              <a:rPr lang="fr-FR" dirty="0"/>
              <a:t> in the simulation</a:t>
            </a:r>
          </a:p>
        </p:txBody>
      </p:sp>
    </p:spTree>
    <p:extLst>
      <p:ext uri="{BB962C8B-B14F-4D97-AF65-F5344CB8AC3E}">
        <p14:creationId xmlns:p14="http://schemas.microsoft.com/office/powerpoint/2010/main" val="1204503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EFB7A-D6E9-4B45-BAD0-05315DD54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Simulation </a:t>
            </a:r>
            <a:r>
              <a:rPr lang="fr-FR" dirty="0" err="1"/>
              <a:t>implementation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0B6663-375A-3A42-AED5-00264EFD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A3F7DE-C13E-6549-8794-BB13E7808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50B5E-C1DA-AA49-9C32-4F7BC3B4BC33}"/>
              </a:ext>
            </a:extLst>
          </p:cNvPr>
          <p:cNvSpPr/>
          <p:nvPr/>
        </p:nvSpPr>
        <p:spPr>
          <a:xfrm>
            <a:off x="628651" y="1811543"/>
            <a:ext cx="1779818" cy="1696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Google Shape;195;p20">
            <a:extLst>
              <a:ext uri="{FF2B5EF4-FFF2-40B4-BE49-F238E27FC236}">
                <a16:creationId xmlns:a16="http://schemas.microsoft.com/office/drawing/2014/main" id="{96598057-8C7D-2D41-8D62-9F64ECBE9583}"/>
              </a:ext>
            </a:extLst>
          </p:cNvPr>
          <p:cNvSpPr/>
          <p:nvPr/>
        </p:nvSpPr>
        <p:spPr>
          <a:xfrm rot="5400000">
            <a:off x="190350" y="2893894"/>
            <a:ext cx="2129400" cy="1241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Google Shape;196;p20">
            <a:extLst>
              <a:ext uri="{FF2B5EF4-FFF2-40B4-BE49-F238E27FC236}">
                <a16:creationId xmlns:a16="http://schemas.microsoft.com/office/drawing/2014/main" id="{FF5738DC-3E04-B64B-93F7-CB56B7DC9890}"/>
              </a:ext>
            </a:extLst>
          </p:cNvPr>
          <p:cNvCxnSpPr/>
          <p:nvPr/>
        </p:nvCxnSpPr>
        <p:spPr>
          <a:xfrm rot="10800000">
            <a:off x="629250" y="3134156"/>
            <a:ext cx="1253700" cy="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97;p20">
            <a:extLst>
              <a:ext uri="{FF2B5EF4-FFF2-40B4-BE49-F238E27FC236}">
                <a16:creationId xmlns:a16="http://schemas.microsoft.com/office/drawing/2014/main" id="{3E06B3B6-08E3-C647-8728-870729B36A1E}"/>
              </a:ext>
            </a:extLst>
          </p:cNvPr>
          <p:cNvCxnSpPr/>
          <p:nvPr/>
        </p:nvCxnSpPr>
        <p:spPr>
          <a:xfrm rot="10800000">
            <a:off x="638269" y="3800719"/>
            <a:ext cx="1260225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198;p20">
            <a:extLst>
              <a:ext uri="{FF2B5EF4-FFF2-40B4-BE49-F238E27FC236}">
                <a16:creationId xmlns:a16="http://schemas.microsoft.com/office/drawing/2014/main" id="{8A278988-1E72-764D-86CF-D99A34C15789}"/>
              </a:ext>
            </a:extLst>
          </p:cNvPr>
          <p:cNvCxnSpPr/>
          <p:nvPr/>
        </p:nvCxnSpPr>
        <p:spPr>
          <a:xfrm flipH="1">
            <a:off x="865125" y="2454000"/>
            <a:ext cx="6075" cy="21235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99;p20">
            <a:extLst>
              <a:ext uri="{FF2B5EF4-FFF2-40B4-BE49-F238E27FC236}">
                <a16:creationId xmlns:a16="http://schemas.microsoft.com/office/drawing/2014/main" id="{AAEC4E6F-2B9C-1B47-BAE2-9090210AF7D2}"/>
              </a:ext>
            </a:extLst>
          </p:cNvPr>
          <p:cNvCxnSpPr/>
          <p:nvPr/>
        </p:nvCxnSpPr>
        <p:spPr>
          <a:xfrm>
            <a:off x="1051313" y="2452406"/>
            <a:ext cx="2025" cy="21251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" name="Google Shape;200;p20">
            <a:extLst>
              <a:ext uri="{FF2B5EF4-FFF2-40B4-BE49-F238E27FC236}">
                <a16:creationId xmlns:a16="http://schemas.microsoft.com/office/drawing/2014/main" id="{FA6600D5-74A9-DF46-AF7B-B8AB6444ED6B}"/>
              </a:ext>
            </a:extLst>
          </p:cNvPr>
          <p:cNvCxnSpPr>
            <a:cxnSpLocks/>
            <a:endCxn id="8" idx="3"/>
          </p:cNvCxnSpPr>
          <p:nvPr/>
        </p:nvCxnSpPr>
        <p:spPr>
          <a:xfrm>
            <a:off x="1247400" y="2454469"/>
            <a:ext cx="7650" cy="2124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" name="Google Shape;201;p20">
            <a:extLst>
              <a:ext uri="{FF2B5EF4-FFF2-40B4-BE49-F238E27FC236}">
                <a16:creationId xmlns:a16="http://schemas.microsoft.com/office/drawing/2014/main" id="{AF45951F-6E2C-FF4B-A612-B516CB069CDC}"/>
              </a:ext>
            </a:extLst>
          </p:cNvPr>
          <p:cNvCxnSpPr/>
          <p:nvPr/>
        </p:nvCxnSpPr>
        <p:spPr>
          <a:xfrm>
            <a:off x="1451513" y="2450400"/>
            <a:ext cx="0" cy="2127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202;p20">
            <a:extLst>
              <a:ext uri="{FF2B5EF4-FFF2-40B4-BE49-F238E27FC236}">
                <a16:creationId xmlns:a16="http://schemas.microsoft.com/office/drawing/2014/main" id="{1909F956-1746-1C49-ACA8-111F6C8F3905}"/>
              </a:ext>
            </a:extLst>
          </p:cNvPr>
          <p:cNvCxnSpPr/>
          <p:nvPr/>
        </p:nvCxnSpPr>
        <p:spPr>
          <a:xfrm>
            <a:off x="1866450" y="2449744"/>
            <a:ext cx="1959975" cy="92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203;p20">
            <a:extLst>
              <a:ext uri="{FF2B5EF4-FFF2-40B4-BE49-F238E27FC236}">
                <a16:creationId xmlns:a16="http://schemas.microsoft.com/office/drawing/2014/main" id="{A63D73E4-6768-2F43-BAE1-C75A44EAE573}"/>
              </a:ext>
            </a:extLst>
          </p:cNvPr>
          <p:cNvCxnSpPr/>
          <p:nvPr/>
        </p:nvCxnSpPr>
        <p:spPr>
          <a:xfrm>
            <a:off x="1866450" y="4579144"/>
            <a:ext cx="1959975" cy="92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" name="Google Shape;204;p20">
            <a:extLst>
              <a:ext uri="{FF2B5EF4-FFF2-40B4-BE49-F238E27FC236}">
                <a16:creationId xmlns:a16="http://schemas.microsoft.com/office/drawing/2014/main" id="{B098382A-2EC3-DD48-9640-621654D62E48}"/>
              </a:ext>
            </a:extLst>
          </p:cNvPr>
          <p:cNvSpPr/>
          <p:nvPr/>
        </p:nvSpPr>
        <p:spPr>
          <a:xfrm>
            <a:off x="1669706" y="2456606"/>
            <a:ext cx="196650" cy="2129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Google Shape;205;p20">
            <a:extLst>
              <a:ext uri="{FF2B5EF4-FFF2-40B4-BE49-F238E27FC236}">
                <a16:creationId xmlns:a16="http://schemas.microsoft.com/office/drawing/2014/main" id="{FEA3E3A1-1C45-034F-90E7-D0396A0CC04A}"/>
              </a:ext>
            </a:extLst>
          </p:cNvPr>
          <p:cNvCxnSpPr/>
          <p:nvPr/>
        </p:nvCxnSpPr>
        <p:spPr>
          <a:xfrm>
            <a:off x="629250" y="2373563"/>
            <a:ext cx="1048500" cy="60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" name="Google Shape;206;p20">
            <a:extLst>
              <a:ext uri="{FF2B5EF4-FFF2-40B4-BE49-F238E27FC236}">
                <a16:creationId xmlns:a16="http://schemas.microsoft.com/office/drawing/2014/main" id="{A11764B8-F148-3543-896B-F97A94119532}"/>
              </a:ext>
            </a:extLst>
          </p:cNvPr>
          <p:cNvSpPr txBox="1"/>
          <p:nvPr/>
        </p:nvSpPr>
        <p:spPr>
          <a:xfrm>
            <a:off x="629250" y="2076037"/>
            <a:ext cx="104850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350" dirty="0">
                <a:latin typeface="Calibri"/>
                <a:ea typeface="Calibri"/>
                <a:cs typeface="Calibri"/>
                <a:sym typeface="Calibri"/>
              </a:rPr>
              <a:t>320 pixels </a:t>
            </a:r>
            <a:r>
              <a:rPr lang="fr-FR" sz="135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(16)</a:t>
            </a:r>
            <a:r>
              <a:rPr lang="fr-FR" sz="135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7;p20">
            <a:extLst>
              <a:ext uri="{FF2B5EF4-FFF2-40B4-BE49-F238E27FC236}">
                <a16:creationId xmlns:a16="http://schemas.microsoft.com/office/drawing/2014/main" id="{1B282BC6-A354-094B-98F8-80C29F077F15}"/>
              </a:ext>
            </a:extLst>
          </p:cNvPr>
          <p:cNvSpPr txBox="1"/>
          <p:nvPr/>
        </p:nvSpPr>
        <p:spPr>
          <a:xfrm rot="-5400000">
            <a:off x="835988" y="3224521"/>
            <a:ext cx="1688175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dead zone 34 pixels </a:t>
            </a:r>
            <a:r>
              <a:rPr lang="fr-FR" sz="1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endParaRPr sz="1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08;p20">
            <a:extLst>
              <a:ext uri="{FF2B5EF4-FFF2-40B4-BE49-F238E27FC236}">
                <a16:creationId xmlns:a16="http://schemas.microsoft.com/office/drawing/2014/main" id="{5AC62014-689B-2D4F-8FE2-6841146F41CF}"/>
              </a:ext>
            </a:extLst>
          </p:cNvPr>
          <p:cNvSpPr/>
          <p:nvPr/>
        </p:nvSpPr>
        <p:spPr>
          <a:xfrm>
            <a:off x="548588" y="4623600"/>
            <a:ext cx="4179600" cy="2736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Google Shape;209;p20">
                <a:extLst>
                  <a:ext uri="{FF2B5EF4-FFF2-40B4-BE49-F238E27FC236}">
                    <a16:creationId xmlns:a16="http://schemas.microsoft.com/office/drawing/2014/main" id="{C68D466B-EF2A-4C42-908C-D6CC1D822C53}"/>
                  </a:ext>
                </a:extLst>
              </p:cNvPr>
              <p:cNvSpPr txBox="1"/>
              <p:nvPr/>
            </p:nvSpPr>
            <p:spPr>
              <a:xfrm>
                <a:off x="1124421" y="1549668"/>
                <a:ext cx="2856394" cy="64233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68569" rIns="68569" bIns="68569" anchor="t" anchorCtr="0">
                <a:spAutoFit/>
              </a:bodyPr>
              <a:lstStyle/>
              <a:p>
                <a:r>
                  <a:rPr lang="fr-FR" sz="1575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Rebinning on x axis 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75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575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fr-FR" sz="1575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𝑥</m:t>
                        </m:r>
                      </m:sub>
                    </m:sSub>
                    <m:r>
                      <a:rPr lang="fr-FR" sz="1575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 </m:t>
                    </m:r>
                  </m:oMath>
                </a14:m>
                <a:r>
                  <a:rPr lang="fr-FR" sz="1575" dirty="0">
                    <a:solidFill>
                      <a:srgbClr val="98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16</a:t>
                </a:r>
              </a:p>
              <a:p>
                <a:r>
                  <a:rPr lang="fr-FR" sz="1575" dirty="0" err="1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Rebinning</a:t>
                </a:r>
                <a:r>
                  <a:rPr lang="fr-FR" sz="1575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on y axis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575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575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ar-AE" sz="1575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𝑦</m:t>
                        </m:r>
                      </m:sub>
                    </m:sSub>
                    <m:r>
                      <a:rPr lang="fr-FR" sz="1575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</m:t>
                    </m:r>
                  </m:oMath>
                </a14:m>
                <a:r>
                  <a:rPr lang="fr-FR" sz="1575" dirty="0">
                    <a:solidFill>
                      <a:srgbClr val="98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r>
                  <a:rPr lang="ar-AE" sz="1575" dirty="0">
                    <a:solidFill>
                      <a:srgbClr val="98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</a:t>
                </a:r>
                <a:endParaRPr sz="1575" dirty="0">
                  <a:solidFill>
                    <a:srgbClr val="98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2" name="Google Shape;209;p20">
                <a:extLst>
                  <a:ext uri="{FF2B5EF4-FFF2-40B4-BE49-F238E27FC236}">
                    <a16:creationId xmlns:a16="http://schemas.microsoft.com/office/drawing/2014/main" id="{C68D466B-EF2A-4C42-908C-D6CC1D822C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4421" y="1549668"/>
                <a:ext cx="2856394" cy="642333"/>
              </a:xfrm>
              <a:prstGeom prst="rect">
                <a:avLst/>
              </a:prstGeom>
              <a:blipFill>
                <a:blip r:embed="rId2"/>
                <a:stretch>
                  <a:fillRect l="-1770"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Google Shape;210;p20">
            <a:extLst>
              <a:ext uri="{FF2B5EF4-FFF2-40B4-BE49-F238E27FC236}">
                <a16:creationId xmlns:a16="http://schemas.microsoft.com/office/drawing/2014/main" id="{D97CBBBC-C123-E840-B2C8-A1DFD4B91E02}"/>
              </a:ext>
            </a:extLst>
          </p:cNvPr>
          <p:cNvSpPr/>
          <p:nvPr/>
        </p:nvSpPr>
        <p:spPr>
          <a:xfrm rot="5400000">
            <a:off x="3037988" y="2904656"/>
            <a:ext cx="2143125" cy="1241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" name="Google Shape;211;p20">
            <a:extLst>
              <a:ext uri="{FF2B5EF4-FFF2-40B4-BE49-F238E27FC236}">
                <a16:creationId xmlns:a16="http://schemas.microsoft.com/office/drawing/2014/main" id="{ECB19C97-3B97-2547-BC39-B57E429A7893}"/>
              </a:ext>
            </a:extLst>
          </p:cNvPr>
          <p:cNvCxnSpPr/>
          <p:nvPr/>
        </p:nvCxnSpPr>
        <p:spPr>
          <a:xfrm rot="10800000">
            <a:off x="3483750" y="3155316"/>
            <a:ext cx="1253700" cy="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" name="Google Shape;212;p20">
            <a:extLst>
              <a:ext uri="{FF2B5EF4-FFF2-40B4-BE49-F238E27FC236}">
                <a16:creationId xmlns:a16="http://schemas.microsoft.com/office/drawing/2014/main" id="{6D126927-F135-B849-9766-6D8025CEA8F5}"/>
              </a:ext>
            </a:extLst>
          </p:cNvPr>
          <p:cNvCxnSpPr/>
          <p:nvPr/>
        </p:nvCxnSpPr>
        <p:spPr>
          <a:xfrm rot="10800000">
            <a:off x="3492769" y="3821879"/>
            <a:ext cx="1260225" cy="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" name="Google Shape;213;p20">
            <a:extLst>
              <a:ext uri="{FF2B5EF4-FFF2-40B4-BE49-F238E27FC236}">
                <a16:creationId xmlns:a16="http://schemas.microsoft.com/office/drawing/2014/main" id="{D589B2AB-C60F-6F45-A59D-2A0FA7BE72EA}"/>
              </a:ext>
            </a:extLst>
          </p:cNvPr>
          <p:cNvCxnSpPr/>
          <p:nvPr/>
        </p:nvCxnSpPr>
        <p:spPr>
          <a:xfrm flipH="1">
            <a:off x="3719663" y="2472694"/>
            <a:ext cx="6525" cy="21260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" name="Google Shape;214;p20">
            <a:extLst>
              <a:ext uri="{FF2B5EF4-FFF2-40B4-BE49-F238E27FC236}">
                <a16:creationId xmlns:a16="http://schemas.microsoft.com/office/drawing/2014/main" id="{36AD2456-950D-364C-AF32-232C44DC7452}"/>
              </a:ext>
            </a:extLst>
          </p:cNvPr>
          <p:cNvCxnSpPr/>
          <p:nvPr/>
        </p:nvCxnSpPr>
        <p:spPr>
          <a:xfrm>
            <a:off x="3905813" y="2473566"/>
            <a:ext cx="2025" cy="212512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" name="Google Shape;215;p20">
            <a:extLst>
              <a:ext uri="{FF2B5EF4-FFF2-40B4-BE49-F238E27FC236}">
                <a16:creationId xmlns:a16="http://schemas.microsoft.com/office/drawing/2014/main" id="{E6AE1C5B-B895-A24C-96E6-C9996AD26F80}"/>
              </a:ext>
            </a:extLst>
          </p:cNvPr>
          <p:cNvCxnSpPr>
            <a:cxnSpLocks/>
            <a:endCxn id="23" idx="3"/>
          </p:cNvCxnSpPr>
          <p:nvPr/>
        </p:nvCxnSpPr>
        <p:spPr>
          <a:xfrm>
            <a:off x="4101900" y="2472094"/>
            <a:ext cx="7650" cy="212467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9" name="Google Shape;216;p20">
            <a:extLst>
              <a:ext uri="{FF2B5EF4-FFF2-40B4-BE49-F238E27FC236}">
                <a16:creationId xmlns:a16="http://schemas.microsoft.com/office/drawing/2014/main" id="{021716AE-3399-CE4C-BCE9-FF844EDFA14B}"/>
              </a:ext>
            </a:extLst>
          </p:cNvPr>
          <p:cNvCxnSpPr/>
          <p:nvPr/>
        </p:nvCxnSpPr>
        <p:spPr>
          <a:xfrm>
            <a:off x="4306013" y="2471560"/>
            <a:ext cx="0" cy="212715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217;p20">
            <a:extLst>
              <a:ext uri="{FF2B5EF4-FFF2-40B4-BE49-F238E27FC236}">
                <a16:creationId xmlns:a16="http://schemas.microsoft.com/office/drawing/2014/main" id="{3C775DB8-6D89-5D40-A023-9567E31DB0F8}"/>
              </a:ext>
            </a:extLst>
          </p:cNvPr>
          <p:cNvSpPr/>
          <p:nvPr/>
        </p:nvSpPr>
        <p:spPr>
          <a:xfrm>
            <a:off x="4524206" y="2464050"/>
            <a:ext cx="196650" cy="212355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" name="Google Shape;218;p20">
            <a:extLst>
              <a:ext uri="{FF2B5EF4-FFF2-40B4-BE49-F238E27FC236}">
                <a16:creationId xmlns:a16="http://schemas.microsoft.com/office/drawing/2014/main" id="{D404ECC0-5B32-7240-8B96-31AFB0E9469E}"/>
              </a:ext>
            </a:extLst>
          </p:cNvPr>
          <p:cNvCxnSpPr/>
          <p:nvPr/>
        </p:nvCxnSpPr>
        <p:spPr>
          <a:xfrm>
            <a:off x="3483750" y="2394722"/>
            <a:ext cx="1048500" cy="6075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" name="Google Shape;219;p20">
            <a:extLst>
              <a:ext uri="{FF2B5EF4-FFF2-40B4-BE49-F238E27FC236}">
                <a16:creationId xmlns:a16="http://schemas.microsoft.com/office/drawing/2014/main" id="{A797E47F-60E5-5E49-BAE3-C87A1514475D}"/>
              </a:ext>
            </a:extLst>
          </p:cNvPr>
          <p:cNvSpPr/>
          <p:nvPr/>
        </p:nvSpPr>
        <p:spPr>
          <a:xfrm>
            <a:off x="348000" y="2401256"/>
            <a:ext cx="288000" cy="22437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/>
            <a:endParaRPr sz="135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220;p20">
            <a:extLst>
              <a:ext uri="{FF2B5EF4-FFF2-40B4-BE49-F238E27FC236}">
                <a16:creationId xmlns:a16="http://schemas.microsoft.com/office/drawing/2014/main" id="{0BD706EF-5EE9-3B42-AC99-36CB4DF8AB86}"/>
              </a:ext>
            </a:extLst>
          </p:cNvPr>
          <p:cNvSpPr txBox="1"/>
          <p:nvPr/>
        </p:nvSpPr>
        <p:spPr>
          <a:xfrm>
            <a:off x="1426163" y="4913635"/>
            <a:ext cx="1959975" cy="577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fr-FR" sz="14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1320 </a:t>
            </a:r>
            <a:r>
              <a:rPr lang="fr-FR" sz="142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nXpix</a:t>
            </a:r>
            <a:r>
              <a:rPr lang="fr-FR" sz="14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2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endParaRPr sz="142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-FR" sz="14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</a:t>
            </a:r>
            <a:r>
              <a:rPr lang="fr-FR" sz="142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</a:t>
            </a:r>
            <a:r>
              <a:rPr lang="fr-FR" sz="14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zones</a:t>
            </a:r>
            <a:endParaRPr sz="142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222;p20">
            <a:extLst>
              <a:ext uri="{FF2B5EF4-FFF2-40B4-BE49-F238E27FC236}">
                <a16:creationId xmlns:a16="http://schemas.microsoft.com/office/drawing/2014/main" id="{C08BF028-CF4E-1841-A619-DDAF3AB9AC5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4024" y="2473565"/>
            <a:ext cx="3755288" cy="233304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223;p20">
            <a:extLst>
              <a:ext uri="{FF2B5EF4-FFF2-40B4-BE49-F238E27FC236}">
                <a16:creationId xmlns:a16="http://schemas.microsoft.com/office/drawing/2014/main" id="{D9C8FBBC-F138-FE49-BB1C-D1BF6E75D172}"/>
              </a:ext>
            </a:extLst>
          </p:cNvPr>
          <p:cNvSpPr txBox="1"/>
          <p:nvPr/>
        </p:nvSpPr>
        <p:spPr>
          <a:xfrm>
            <a:off x="5245687" y="4771287"/>
            <a:ext cx="3623625" cy="600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fr-FR" sz="1500" dirty="0">
                <a:solidFill>
                  <a:schemeClr val="dk1"/>
                </a:solidFill>
                <a:highlight>
                  <a:srgbClr val="980000"/>
                </a:highlight>
                <a:latin typeface="Calibri"/>
                <a:ea typeface="Calibri"/>
                <a:cs typeface="Calibri"/>
                <a:sym typeface="Calibri"/>
              </a:rPr>
              <a:t>warning!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5 </a:t>
            </a:r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rows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pixels </a:t>
            </a:r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instead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2 for </a:t>
            </a:r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visualisation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225;p20">
            <a:extLst>
              <a:ext uri="{FF2B5EF4-FFF2-40B4-BE49-F238E27FC236}">
                <a16:creationId xmlns:a16="http://schemas.microsoft.com/office/drawing/2014/main" id="{5FD8A0E0-0709-6F4A-951E-B739F84D1484}"/>
              </a:ext>
            </a:extLst>
          </p:cNvPr>
          <p:cNvSpPr txBox="1"/>
          <p:nvPr/>
        </p:nvSpPr>
        <p:spPr>
          <a:xfrm rot="-5400000">
            <a:off x="3686400" y="3175096"/>
            <a:ext cx="1688175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dead zone 34 pixels </a:t>
            </a:r>
            <a:r>
              <a:rPr lang="fr-FR" sz="1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(2)</a:t>
            </a:r>
            <a:endParaRPr sz="1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226;p20">
            <a:extLst>
              <a:ext uri="{FF2B5EF4-FFF2-40B4-BE49-F238E27FC236}">
                <a16:creationId xmlns:a16="http://schemas.microsoft.com/office/drawing/2014/main" id="{BB311675-AB7C-D44A-AD04-B4178342B0A0}"/>
              </a:ext>
            </a:extLst>
          </p:cNvPr>
          <p:cNvSpPr txBox="1"/>
          <p:nvPr/>
        </p:nvSpPr>
        <p:spPr>
          <a:xfrm>
            <a:off x="3553132" y="2114291"/>
            <a:ext cx="1048500" cy="55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350" dirty="0">
                <a:latin typeface="Calibri"/>
                <a:ea typeface="Calibri"/>
                <a:cs typeface="Calibri"/>
                <a:sym typeface="Calibri"/>
              </a:rPr>
              <a:t>320 pixels </a:t>
            </a:r>
            <a:r>
              <a:rPr lang="fr-FR" sz="1350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(16)</a:t>
            </a:r>
            <a:r>
              <a:rPr lang="fr-FR" sz="135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35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221;p20">
            <a:extLst>
              <a:ext uri="{FF2B5EF4-FFF2-40B4-BE49-F238E27FC236}">
                <a16:creationId xmlns:a16="http://schemas.microsoft.com/office/drawing/2014/main" id="{12D39DCB-C591-934A-B345-F487544D50DE}"/>
              </a:ext>
            </a:extLst>
          </p:cNvPr>
          <p:cNvSpPr txBox="1"/>
          <p:nvPr/>
        </p:nvSpPr>
        <p:spPr>
          <a:xfrm rot="-5400000">
            <a:off x="-402975" y="3164183"/>
            <a:ext cx="1210050" cy="403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r>
              <a:rPr lang="fr-FR" sz="1725" dirty="0">
                <a:latin typeface="Calibri"/>
                <a:ea typeface="Calibri"/>
                <a:cs typeface="Calibri"/>
                <a:sym typeface="Calibri"/>
              </a:rPr>
              <a:t>80 </a:t>
            </a:r>
            <a:r>
              <a:rPr lang="fr-FR" sz="1725" dirty="0" err="1">
                <a:latin typeface="Calibri"/>
                <a:ea typeface="Calibri"/>
                <a:cs typeface="Calibri"/>
                <a:sym typeface="Calibri"/>
              </a:rPr>
              <a:t>nYpix</a:t>
            </a:r>
            <a:r>
              <a:rPr lang="fr-FR" sz="1725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725" dirty="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(3)</a:t>
            </a:r>
            <a:endParaRPr sz="1725" dirty="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23;p20">
            <a:extLst>
              <a:ext uri="{FF2B5EF4-FFF2-40B4-BE49-F238E27FC236}">
                <a16:creationId xmlns:a16="http://schemas.microsoft.com/office/drawing/2014/main" id="{DE8B2AF9-B042-4446-BBAB-DABE5462A305}"/>
              </a:ext>
            </a:extLst>
          </p:cNvPr>
          <p:cNvSpPr txBox="1"/>
          <p:nvPr/>
        </p:nvSpPr>
        <p:spPr>
          <a:xfrm>
            <a:off x="5337224" y="2079983"/>
            <a:ext cx="3623625" cy="369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algn="ctr"/>
            <a:r>
              <a:rPr lang="fr-FR" sz="15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Typical</a:t>
            </a:r>
            <a:r>
              <a:rPr lang="fr-FR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simulation output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8CFFA4E-980F-A046-9927-8D6CC21BB147}"/>
              </a:ext>
            </a:extLst>
          </p:cNvPr>
          <p:cNvSpPr/>
          <p:nvPr/>
        </p:nvSpPr>
        <p:spPr>
          <a:xfrm>
            <a:off x="1051312" y="1610618"/>
            <a:ext cx="2772931" cy="520811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7FC9152-8885-C245-BFCC-735467FAC62F}"/>
              </a:ext>
            </a:extLst>
          </p:cNvPr>
          <p:cNvSpPr txBox="1"/>
          <p:nvPr/>
        </p:nvSpPr>
        <p:spPr>
          <a:xfrm>
            <a:off x="232912" y="998268"/>
            <a:ext cx="4530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Rebinning</a:t>
            </a:r>
            <a:r>
              <a:rPr lang="fr-FR" sz="1600" dirty="0"/>
              <a:t> </a:t>
            </a:r>
            <a:r>
              <a:rPr lang="fr-FR" sz="1600" dirty="0" err="1"/>
              <a:t>applied</a:t>
            </a:r>
            <a:r>
              <a:rPr lang="fr-FR" sz="1600" dirty="0"/>
              <a:t> at fit </a:t>
            </a:r>
            <a:r>
              <a:rPr lang="fr-FR" sz="1600" dirty="0" err="1"/>
              <a:t>level</a:t>
            </a:r>
            <a:r>
              <a:rPr lang="fr-FR" sz="1600" dirty="0"/>
              <a:t> to </a:t>
            </a:r>
            <a:r>
              <a:rPr lang="fr-FR" sz="1600" dirty="0" err="1"/>
              <a:t>save</a:t>
            </a:r>
            <a:r>
              <a:rPr lang="fr-FR" sz="1600" dirty="0"/>
              <a:t> simulation time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B8AC45-9413-274A-B27C-8749BCB2D639}"/>
              </a:ext>
            </a:extLst>
          </p:cNvPr>
          <p:cNvSpPr/>
          <p:nvPr/>
        </p:nvSpPr>
        <p:spPr>
          <a:xfrm>
            <a:off x="4502448" y="2451693"/>
            <a:ext cx="313143" cy="2139310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CF6F03A-7E73-0C40-A910-139E267618CB}"/>
              </a:ext>
            </a:extLst>
          </p:cNvPr>
          <p:cNvSpPr txBox="1"/>
          <p:nvPr/>
        </p:nvSpPr>
        <p:spPr>
          <a:xfrm>
            <a:off x="4562982" y="1604807"/>
            <a:ext cx="327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Configurable as option </a:t>
            </a:r>
            <a:r>
              <a:rPr lang="fr-FR" dirty="0" err="1">
                <a:solidFill>
                  <a:srgbClr val="7030A0"/>
                </a:solidFill>
              </a:rPr>
              <a:t>before</a:t>
            </a:r>
            <a:r>
              <a:rPr lang="fr-FR" dirty="0">
                <a:solidFill>
                  <a:srgbClr val="7030A0"/>
                </a:solidFill>
              </a:rPr>
              <a:t> fit 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284039F2-B51D-D94D-A74E-D851AEB3F6F2}"/>
              </a:ext>
            </a:extLst>
          </p:cNvPr>
          <p:cNvCxnSpPr>
            <a:cxnSpLocks/>
            <a:stCxn id="44" idx="1"/>
            <a:endCxn id="22" idx="3"/>
          </p:cNvCxnSpPr>
          <p:nvPr/>
        </p:nvCxnSpPr>
        <p:spPr>
          <a:xfrm flipH="1">
            <a:off x="3980815" y="1789473"/>
            <a:ext cx="582167" cy="8136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E10AB39-1323-CB46-9C33-5C666BD688AE}"/>
              </a:ext>
            </a:extLst>
          </p:cNvPr>
          <p:cNvCxnSpPr>
            <a:cxnSpLocks/>
            <a:stCxn id="44" idx="1"/>
            <a:endCxn id="43" idx="0"/>
          </p:cNvCxnSpPr>
          <p:nvPr/>
        </p:nvCxnSpPr>
        <p:spPr>
          <a:xfrm>
            <a:off x="4562982" y="1789473"/>
            <a:ext cx="96038" cy="66222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8EAC3027-5FD4-834A-9989-3A7074384C1E}"/>
                  </a:ext>
                </a:extLst>
              </p:cNvPr>
              <p:cNvSpPr txBox="1"/>
              <p:nvPr/>
            </p:nvSpPr>
            <p:spPr>
              <a:xfrm>
                <a:off x="213674" y="5853717"/>
                <a:ext cx="4505336" cy="6042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600" dirty="0"/>
                  <a:t>Example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𝑥</m:t>
                        </m:r>
                      </m:sub>
                    </m:sSub>
                    <m:r>
                      <a:rPr lang="fr-FR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 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16,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ar-AE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𝑦</m:t>
                        </m:r>
                      </m:sub>
                    </m:sSub>
                    <m:r>
                      <a:rPr lang="fr-FR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</m:t>
                    </m:r>
                    <m:r>
                      <a:rPr lang="fr-FR" sz="1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1</m:t>
                    </m:r>
                  </m:oMath>
                </a14:m>
                <a:r>
                  <a:rPr lang="fr-FR" sz="1600" dirty="0">
                    <a:solidFill>
                      <a:schemeClr val="tx1"/>
                    </a:solidFill>
                  </a:rPr>
                  <a:t> : pixels of 288x18 µm</a:t>
                </a:r>
                <a:r>
                  <a:rPr lang="fr-FR" sz="1600" baseline="30000" dirty="0">
                    <a:solidFill>
                      <a:schemeClr val="tx1"/>
                    </a:solidFill>
                  </a:rPr>
                  <a:t>2</a:t>
                </a:r>
                <a:endParaRPr lang="fr-FR" sz="1600" dirty="0">
                  <a:solidFill>
                    <a:schemeClr val="tx1"/>
                  </a:solidFill>
                </a:endParaRPr>
              </a:p>
              <a:p>
                <a:r>
                  <a:rPr lang="fr-FR" sz="1600" dirty="0"/>
                  <a:t>NB: initial simulations </a:t>
                </a:r>
                <a:r>
                  <a:rPr lang="fr-FR" sz="1600" dirty="0" err="1"/>
                  <a:t>were</a:t>
                </a:r>
                <a:r>
                  <a:rPr lang="fr-FR" sz="1600" dirty="0"/>
                  <a:t> 250x38</a:t>
                </a:r>
                <a:r>
                  <a:rPr lang="fr-FR" sz="1600" dirty="0">
                    <a:solidFill>
                      <a:schemeClr val="tx1"/>
                    </a:solidFill>
                  </a:rPr>
                  <a:t> µm</a:t>
                </a:r>
                <a:r>
                  <a:rPr lang="fr-FR" sz="1600" baseline="30000" dirty="0">
                    <a:solidFill>
                      <a:schemeClr val="tx1"/>
                    </a:solidFill>
                  </a:rPr>
                  <a:t>2</a:t>
                </a:r>
                <a:endParaRPr lang="fr-FR" sz="1600" dirty="0"/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8EAC3027-5FD4-834A-9989-3A7074384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74" y="5853717"/>
                <a:ext cx="4505336" cy="604204"/>
              </a:xfrm>
              <a:prstGeom prst="rect">
                <a:avLst/>
              </a:prstGeom>
              <a:blipFill>
                <a:blip r:embed="rId4"/>
                <a:stretch>
                  <a:fillRect l="-562" t="-2041" b="-1224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ZoneTexte 52">
            <a:extLst>
              <a:ext uri="{FF2B5EF4-FFF2-40B4-BE49-F238E27FC236}">
                <a16:creationId xmlns:a16="http://schemas.microsoft.com/office/drawing/2014/main" id="{86338744-1CDB-924A-B7FE-A002DB6C17F3}"/>
              </a:ext>
            </a:extLst>
          </p:cNvPr>
          <p:cNvSpPr txBox="1"/>
          <p:nvPr/>
        </p:nvSpPr>
        <p:spPr>
          <a:xfrm>
            <a:off x="6864767" y="53068"/>
            <a:ext cx="2289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New </a:t>
            </a:r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baseline</a:t>
            </a:r>
            <a:r>
              <a:rPr lang="fr-FR" dirty="0">
                <a:solidFill>
                  <a:srgbClr val="C00000"/>
                </a:solidFill>
                <a:highlight>
                  <a:srgbClr val="FFFF00"/>
                </a:highlight>
              </a:rPr>
              <a:t> scenario</a:t>
            </a:r>
          </a:p>
        </p:txBody>
      </p:sp>
    </p:spTree>
    <p:extLst>
      <p:ext uri="{BB962C8B-B14F-4D97-AF65-F5344CB8AC3E}">
        <p14:creationId xmlns:p14="http://schemas.microsoft.com/office/powerpoint/2010/main" val="10353696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516611-38A5-7244-B030-75A9D1757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Phase </a:t>
            </a:r>
            <a:r>
              <a:rPr lang="fr-FR" dirty="0" err="1"/>
              <a:t>space</a:t>
            </a:r>
            <a:r>
              <a:rPr lang="fr-FR" dirty="0"/>
              <a:t> </a:t>
            </a:r>
            <a:r>
              <a:rPr lang="fr-FR" dirty="0" err="1"/>
              <a:t>correlations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D4B4C5-4AFF-6A4E-92E5-DDBF65EB6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739DE8-FE57-FC4D-9617-E57FE8B8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14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779238C-451D-C54A-B288-736BAD6F9698}"/>
              </a:ext>
            </a:extLst>
          </p:cNvPr>
          <p:cNvSpPr txBox="1"/>
          <p:nvPr/>
        </p:nvSpPr>
        <p:spPr>
          <a:xfrm>
            <a:off x="323347" y="1008316"/>
            <a:ext cx="6623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/>
              <a:t>Beam</a:t>
            </a:r>
            <a:r>
              <a:rPr lang="fr-FR" sz="1600" dirty="0"/>
              <a:t> phase </a:t>
            </a:r>
            <a:r>
              <a:rPr lang="fr-FR" sz="1600" dirty="0" err="1"/>
              <a:t>space</a:t>
            </a:r>
            <a:r>
              <a:rPr lang="fr-FR" sz="1600" dirty="0"/>
              <a:t> </a:t>
            </a:r>
            <a:r>
              <a:rPr lang="fr-FR" sz="1600" dirty="0" err="1"/>
              <a:t>correlation</a:t>
            </a:r>
            <a:r>
              <a:rPr lang="fr-FR" sz="1600" dirty="0"/>
              <a:t> not </a:t>
            </a:r>
            <a:r>
              <a:rPr lang="fr-FR" sz="1600" dirty="0" err="1"/>
              <a:t>implemented</a:t>
            </a:r>
            <a:r>
              <a:rPr lang="fr-FR" sz="1600" dirty="0"/>
              <a:t> </a:t>
            </a:r>
            <a:r>
              <a:rPr lang="fr-FR" sz="1600" dirty="0" err="1"/>
              <a:t>initially</a:t>
            </a:r>
            <a:r>
              <a:rPr lang="fr-FR" sz="1600" dirty="0"/>
              <a:t> in </a:t>
            </a:r>
            <a:r>
              <a:rPr lang="fr-FR" sz="1600" dirty="0" err="1"/>
              <a:t>Nickolai’s</a:t>
            </a:r>
            <a:r>
              <a:rPr lang="fr-FR" sz="1600" dirty="0"/>
              <a:t> software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FA9EFAE-2DEE-D646-B78E-92600547FA1A}"/>
              </a:ext>
            </a:extLst>
          </p:cNvPr>
          <p:cNvSpPr txBox="1"/>
          <p:nvPr/>
        </p:nvSpPr>
        <p:spPr>
          <a:xfrm>
            <a:off x="8045107" y="82168"/>
            <a:ext cx="108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Improved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17A033C-C1CA-624F-A0D7-EC801295A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6" y="1941856"/>
            <a:ext cx="4835304" cy="27415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B678274-B584-DA4A-B164-2EEA874DD2FD}"/>
              </a:ext>
            </a:extLst>
          </p:cNvPr>
          <p:cNvSpPr txBox="1"/>
          <p:nvPr/>
        </p:nvSpPr>
        <p:spPr>
          <a:xfrm>
            <a:off x="423755" y="1466821"/>
            <a:ext cx="5328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 Electron </a:t>
            </a:r>
            <a:r>
              <a:rPr lang="fr-FR" dirty="0" err="1"/>
              <a:t>sampling</a:t>
            </a:r>
            <a:r>
              <a:rPr lang="fr-FR" dirty="0"/>
              <a:t> </a:t>
            </a:r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electron</a:t>
            </a:r>
            <a:r>
              <a:rPr lang="fr-FR" dirty="0"/>
              <a:t> </a:t>
            </a:r>
            <a:r>
              <a:rPr lang="fr-FR" dirty="0" err="1"/>
              <a:t>beam</a:t>
            </a:r>
            <a:r>
              <a:rPr lang="fr-FR" dirty="0"/>
              <a:t> size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2C6A529-0639-E641-A805-8E42EE67FE29}"/>
              </a:ext>
            </a:extLst>
          </p:cNvPr>
          <p:cNvSpPr txBox="1"/>
          <p:nvPr/>
        </p:nvSpPr>
        <p:spPr>
          <a:xfrm>
            <a:off x="1757879" y="4581016"/>
            <a:ext cx="1564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result</a:t>
            </a:r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E2C5D41-F5E1-C14E-BFA7-4C36D4AE8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233" y="2208496"/>
            <a:ext cx="4068597" cy="19735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05A3BC4-2D84-0442-AC30-9929B1CE05F4}"/>
                  </a:ext>
                </a:extLst>
              </p:cNvPr>
              <p:cNvSpPr txBox="1"/>
              <p:nvPr/>
            </p:nvSpPr>
            <p:spPr>
              <a:xfrm>
                <a:off x="4737183" y="4607751"/>
                <a:ext cx="4416209" cy="989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FR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and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are </a:t>
                </a:r>
                <a:r>
                  <a:rPr lang="fr-FR" dirty="0" err="1"/>
                  <a:t>random</a:t>
                </a:r>
                <a:r>
                  <a:rPr lang="fr-FR" dirty="0"/>
                  <a:t> </a:t>
                </a:r>
                <a:r>
                  <a:rPr lang="fr-FR" dirty="0" err="1"/>
                  <a:t>numbers</a:t>
                </a:r>
                <a:endParaRPr lang="fr-F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FR" dirty="0"/>
                  <a:t> are Courant-Snyder </a:t>
                </a:r>
                <a:r>
                  <a:rPr lang="fr-FR" dirty="0" err="1"/>
                  <a:t>parameters</a:t>
                </a:r>
                <a:endParaRPr lang="fr-FR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fr-FR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fr-F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fr-FR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fr-FR" dirty="0"/>
                  <a:t> are dispersion </a:t>
                </a:r>
                <a:r>
                  <a:rPr lang="fr-FR" dirty="0" err="1"/>
                  <a:t>functions</a:t>
                </a:r>
                <a:endParaRPr lang="fr-FR" dirty="0"/>
              </a:p>
            </p:txBody>
          </p:sp>
        </mc:Choice>
        <mc:Fallback xmlns=""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05A3BC4-2D84-0442-AC30-9929B1CE05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183" y="4607751"/>
                <a:ext cx="4416209" cy="989117"/>
              </a:xfrm>
              <a:prstGeom prst="rect">
                <a:avLst/>
              </a:prstGeom>
              <a:blipFill>
                <a:blip r:embed="rId4"/>
                <a:stretch>
                  <a:fillRect t="-2532" r="-287" b="-759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548CFA78-2D45-1447-B3EC-363F1B6393E9}"/>
              </a:ext>
            </a:extLst>
          </p:cNvPr>
          <p:cNvSpPr/>
          <p:nvPr/>
        </p:nvSpPr>
        <p:spPr>
          <a:xfrm rot="16200000">
            <a:off x="-3084401" y="3084402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fr-FR" sz="1200" b="0" i="0" u="none" strike="noStrike" dirty="0" err="1">
                <a:effectLst/>
                <a:latin typeface="Lucida Grande" panose="020B0600040502020204" pitchFamily="34" charset="0"/>
              </a:rPr>
              <a:t>See</a:t>
            </a:r>
            <a:r>
              <a:rPr lang="fr-FR" sz="1200" b="0" i="0" u="none" strike="noStrike" dirty="0">
                <a:effectLst/>
                <a:latin typeface="Lucida Grande" panose="020B0600040502020204" pitchFamily="34" charset="0"/>
              </a:rPr>
              <a:t> </a:t>
            </a:r>
            <a:r>
              <a:rPr lang="fr-FR" sz="1200" b="0" i="0" u="none" strike="noStrike" dirty="0" err="1">
                <a:effectLst/>
                <a:latin typeface="Lucida Grande" panose="020B0600040502020204" pitchFamily="34" charset="0"/>
              </a:rPr>
              <a:t>Charlet</a:t>
            </a:r>
            <a:r>
              <a:rPr lang="fr-FR" sz="1200" b="0" i="0" u="none" strike="noStrike" dirty="0">
                <a:effectLst/>
                <a:latin typeface="Lucida Grande" panose="020B0600040502020204" pitchFamily="34" charset="0"/>
              </a:rPr>
              <a:t> et al. JINST 18 (2023) P10014 for instance</a:t>
            </a:r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629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545003-AF97-8E4B-9ED3-9C3304DB5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Luminosity</a:t>
            </a:r>
            <a:r>
              <a:rPr lang="fr-FR" dirty="0"/>
              <a:t> and </a:t>
            </a:r>
            <a:r>
              <a:rPr lang="fr-FR" dirty="0" err="1"/>
              <a:t>crossing</a:t>
            </a:r>
            <a:r>
              <a:rPr lang="fr-FR" dirty="0"/>
              <a:t>-angle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CC49A-A88B-2444-BEFE-3B7AAF13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9AA4D4F-9D6B-DE45-B1CA-92AE63A88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15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E810CF1-3D20-274F-8BF0-7EF019891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53" y="1628426"/>
            <a:ext cx="3429000" cy="105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84B3368-7EBB-AB45-B88C-DC76AE2177B5}"/>
                  </a:ext>
                </a:extLst>
              </p:cNvPr>
              <p:cNvSpPr txBox="1"/>
              <p:nvPr/>
            </p:nvSpPr>
            <p:spPr>
              <a:xfrm>
                <a:off x="4164602" y="1726764"/>
                <a:ext cx="2590133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84B3368-7EBB-AB45-B88C-DC76AE217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4602" y="1726764"/>
                <a:ext cx="2590133" cy="56368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dre 12">
            <a:extLst>
              <a:ext uri="{FF2B5EF4-FFF2-40B4-BE49-F238E27FC236}">
                <a16:creationId xmlns:a16="http://schemas.microsoft.com/office/drawing/2014/main" id="{FD60CFFD-12BB-2849-8BAE-B1CB1AAD2959}"/>
              </a:ext>
            </a:extLst>
          </p:cNvPr>
          <p:cNvSpPr/>
          <p:nvPr/>
        </p:nvSpPr>
        <p:spPr>
          <a:xfrm>
            <a:off x="3325735" y="2120662"/>
            <a:ext cx="173684" cy="250498"/>
          </a:xfrm>
          <a:prstGeom prst="fram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BCF000-7E83-D04D-9663-B18537B0DE8B}"/>
              </a:ext>
            </a:extLst>
          </p:cNvPr>
          <p:cNvSpPr txBox="1"/>
          <p:nvPr/>
        </p:nvSpPr>
        <p:spPr>
          <a:xfrm>
            <a:off x="323348" y="1008316"/>
            <a:ext cx="8697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Simulation </a:t>
            </a:r>
            <a:r>
              <a:rPr lang="fr-FR" sz="1600" dirty="0" err="1"/>
              <a:t>was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a </a:t>
            </a:r>
            <a:r>
              <a:rPr lang="fr-FR" sz="1600" dirty="0" err="1"/>
              <a:t>fixed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err="1"/>
              <a:t>events</a:t>
            </a:r>
            <a:r>
              <a:rPr lang="fr-FR" sz="1600" dirty="0"/>
              <a:t> </a:t>
            </a:r>
            <a:r>
              <a:rPr lang="fr-FR" sz="1600" dirty="0" err="1"/>
              <a:t>instead</a:t>
            </a:r>
            <a:r>
              <a:rPr lang="fr-FR" sz="1600" dirty="0"/>
              <a:t> a computation of </a:t>
            </a:r>
            <a:r>
              <a:rPr lang="fr-FR" sz="1600" dirty="0" err="1"/>
              <a:t>expected</a:t>
            </a:r>
            <a:r>
              <a:rPr lang="fr-FR" sz="1600" dirty="0"/>
              <a:t> </a:t>
            </a:r>
            <a:r>
              <a:rPr lang="fr-FR" sz="1600" dirty="0" err="1"/>
              <a:t>number</a:t>
            </a:r>
            <a:r>
              <a:rPr lang="fr-FR" sz="1600" dirty="0"/>
              <a:t> of </a:t>
            </a:r>
            <a:r>
              <a:rPr lang="fr-FR" sz="1600" dirty="0" err="1"/>
              <a:t>scatters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luminosity</a:t>
            </a:r>
            <a:r>
              <a:rPr lang="fr-FR" sz="1600" dirty="0"/>
              <a:t> and total cross-section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946435A-7951-B841-914F-7DAC772FB403}"/>
                  </a:ext>
                </a:extLst>
              </p:cNvPr>
              <p:cNvSpPr txBox="1"/>
              <p:nvPr/>
            </p:nvSpPr>
            <p:spPr>
              <a:xfrm>
                <a:off x="323346" y="2699199"/>
                <a:ext cx="8697656" cy="33754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Simulation </a:t>
                </a:r>
                <a:r>
                  <a:rPr lang="fr-FR" sz="1600" dirty="0" err="1"/>
                  <a:t>now</a:t>
                </a:r>
                <a:r>
                  <a:rPr lang="fr-FR" sz="1600" dirty="0"/>
                  <a:t> </a:t>
                </a:r>
                <a:r>
                  <a:rPr lang="fr-FR" sz="1600" dirty="0" err="1"/>
                  <a:t>also</a:t>
                </a:r>
                <a:r>
                  <a:rPr lang="fr-FR" sz="1600" dirty="0"/>
                  <a:t> </a:t>
                </a:r>
                <a:r>
                  <a:rPr lang="fr-FR" sz="1600" dirty="0" err="1"/>
                  <a:t>includes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accounting</a:t>
                </a:r>
                <a:r>
                  <a:rPr lang="fr-FR" sz="1600" dirty="0"/>
                  <a:t> of </a:t>
                </a:r>
                <a:r>
                  <a:rPr lang="fr-FR" sz="1600" dirty="0" err="1"/>
                  <a:t>crossing</a:t>
                </a:r>
                <a:r>
                  <a:rPr lang="fr-FR" sz="1600" dirty="0"/>
                  <a:t> angle </a:t>
                </a:r>
                <a:r>
                  <a:rPr lang="fr-FR" sz="1600" dirty="0">
                    <a:sym typeface="Wingdings" pitchFamily="2" charset="2"/>
                  </a:rPr>
                  <a:t> </a:t>
                </a:r>
                <a:r>
                  <a:rPr lang="fr-FR" sz="1600" dirty="0" err="1">
                    <a:sym typeface="Wingdings" pitchFamily="2" charset="2"/>
                  </a:rPr>
                  <a:t>significantly</a:t>
                </a:r>
                <a:r>
                  <a:rPr lang="fr-FR" sz="1600" dirty="0">
                    <a:sym typeface="Wingdings" pitchFamily="2" charset="2"/>
                  </a:rPr>
                  <a:t> modifies </a:t>
                </a:r>
                <a:r>
                  <a:rPr lang="fr-FR" sz="1600" dirty="0" err="1">
                    <a:sym typeface="Wingdings" pitchFamily="2" charset="2"/>
                  </a:rPr>
                  <a:t>some</a:t>
                </a:r>
                <a:r>
                  <a:rPr lang="fr-FR" sz="1600" dirty="0">
                    <a:sym typeface="Wingdings" pitchFamily="2" charset="2"/>
                  </a:rPr>
                  <a:t> approximations </a:t>
                </a:r>
                <a:r>
                  <a:rPr lang="fr-FR" sz="1600" dirty="0" err="1">
                    <a:sym typeface="Wingdings" pitchFamily="2" charset="2"/>
                  </a:rPr>
                  <a:t>used</a:t>
                </a:r>
                <a:r>
                  <a:rPr lang="fr-FR" sz="1600" dirty="0">
                    <a:sym typeface="Wingdings" pitchFamily="2" charset="2"/>
                  </a:rPr>
                  <a:t> in initial software, as photon </a:t>
                </a:r>
                <a:r>
                  <a:rPr lang="fr-FR" sz="1600" dirty="0" err="1">
                    <a:sym typeface="Wingdings" pitchFamily="2" charset="2"/>
                  </a:rPr>
                  <a:t>energy</a:t>
                </a:r>
                <a:r>
                  <a:rPr lang="fr-FR" sz="1600" dirty="0">
                    <a:sym typeface="Wingdings" pitchFamily="2" charset="2"/>
                  </a:rPr>
                  <a:t> in e- </a:t>
                </a:r>
                <a:r>
                  <a:rPr lang="fr-FR" sz="1600" dirty="0" err="1">
                    <a:sym typeface="Wingdings" pitchFamily="2" charset="2"/>
                  </a:rPr>
                  <a:t>rest</a:t>
                </a:r>
                <a:r>
                  <a:rPr lang="fr-FR" sz="1600" dirty="0">
                    <a:sym typeface="Wingdings" pitchFamily="2" charset="2"/>
                  </a:rPr>
                  <a:t> frame </a:t>
                </a:r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𝜅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=2(1+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  <m:func>
                      <m:func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6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cos</m:t>
                        </m:r>
                      </m:fName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𝜃</m:t>
                        </m:r>
                      </m:e>
                    </m:func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)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ℏ</m:t>
                        </m:r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𝜔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𝑚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𝑐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fr-FR" sz="1600" dirty="0"/>
              </a:p>
              <a:p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Extraction of </a:t>
                </a:r>
                <a:r>
                  <a:rPr lang="fr-FR" sz="1600" dirty="0" err="1"/>
                  <a:t>beam</a:t>
                </a:r>
                <a:r>
                  <a:rPr lang="fr-FR" sz="1600" dirty="0"/>
                  <a:t> </a:t>
                </a:r>
                <a:r>
                  <a:rPr lang="fr-FR" sz="1600" dirty="0" err="1"/>
                  <a:t>energy</a:t>
                </a:r>
                <a:r>
                  <a:rPr lang="fr-FR" sz="1600" dirty="0"/>
                  <a:t> </a:t>
                </a:r>
                <a:r>
                  <a:rPr lang="fr-FR" sz="1600" dirty="0" err="1"/>
                  <a:t>from</a:t>
                </a:r>
                <a:r>
                  <a:rPr lang="fr-FR" sz="1600" dirty="0"/>
                  <a:t> horizontal photon and </a:t>
                </a:r>
                <a:r>
                  <a:rPr lang="fr-FR" sz="1600" dirty="0" err="1"/>
                  <a:t>electron</a:t>
                </a:r>
                <a:r>
                  <a:rPr lang="fr-FR" sz="1600" dirty="0"/>
                  <a:t> spots position </a:t>
                </a:r>
                <a:r>
                  <a:rPr lang="fr-FR" sz="1600" dirty="0" err="1"/>
                  <a:t>gets</a:t>
                </a:r>
                <a:r>
                  <a:rPr lang="fr-FR" sz="1600" dirty="0"/>
                  <a:t> </a:t>
                </a:r>
                <a:r>
                  <a:rPr lang="fr-FR" sz="1600" dirty="0" err="1"/>
                  <a:t>modified</a:t>
                </a:r>
                <a:r>
                  <a:rPr lang="fr-FR" sz="1600" dirty="0"/>
                  <a:t> </a:t>
                </a:r>
                <a:r>
                  <a:rPr lang="fr-FR" sz="1600" dirty="0" err="1"/>
                  <a:t>too</a:t>
                </a:r>
                <a:r>
                  <a:rPr lang="fr-FR" sz="16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𝑏𝑒𝑎𝑚</m:t>
                          </m:r>
                        </m:sub>
                      </m:sSub>
                      <m:r>
                        <a:rPr lang="fr-FR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ℏ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0</m:t>
                              </m:r>
                            </m:sub>
                          </m:sSub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(1+</m:t>
                          </m:r>
                          <m:r>
                            <a:rPr lang="fr-FR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𝛽</m:t>
                          </m:r>
                          <m:func>
                            <m:funcPr>
                              <m:ctrlPr>
                                <a:rPr lang="fr-FR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sym typeface="Wingdings" pitchFamily="2" charset="2"/>
                                </a:rPr>
                                <m:t>𝜃</m:t>
                              </m:r>
                            </m:e>
                          </m:func>
                          <m:r>
                            <a:rPr lang="fr-FR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Wingdings" pitchFamily="2" charset="2"/>
                            </a:rPr>
                            <m:t>)</m:t>
                          </m:r>
                        </m:den>
                      </m:f>
                      <m:f>
                        <m:fPr>
                          <m:ctrlPr>
                            <a:rPr lang="fr-FR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fr-FR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fr-FR" sz="16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fr-FR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f>
                                <m:fPr>
                                  <m:ctrlPr>
                                    <a:rPr lang="fr-FR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fr-FR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fr-FR" sz="1600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num>
                            <m:den>
                              <m:sSup>
                                <m:sSupPr>
                                  <m:ctrlPr>
                                    <a:rPr lang="fr-FR" sz="16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(2</m:t>
                                  </m:r>
                                  <m:r>
                                    <a:rPr lang="fr-FR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𝛾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solidFill>
                                            <a:srgbClr val="7030A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fr-FR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fr-FR" sz="16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fr-FR" sz="1600" dirty="0"/>
              </a:p>
              <a:p>
                <a:endParaRPr lang="fr-FR" sz="1600" dirty="0"/>
              </a:p>
              <a:p>
                <a:endParaRPr lang="fr-FR" sz="1600" dirty="0"/>
              </a:p>
              <a:p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Now</a:t>
                </a:r>
                <a:r>
                  <a:rPr 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</a:t>
                </a:r>
                <a:r>
                  <a:rPr lang="fr-FR" sz="1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also</a:t>
                </a:r>
                <a:r>
                  <a:rPr 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update </a:t>
                </a:r>
                <a:r>
                  <a:rPr lang="fr-FR" sz="1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saving</a:t>
                </a:r>
                <a:r>
                  <a:rPr 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of fit </a:t>
                </a:r>
                <a:r>
                  <a:rPr lang="fr-FR" sz="1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results</a:t>
                </a:r>
                <a:r>
                  <a:rPr lang="fr-FR" sz="16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 to analyse fit </a:t>
                </a:r>
                <a:r>
                  <a:rPr lang="fr-FR" sz="16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</a:rPr>
                  <a:t>correlation</a:t>
                </a:r>
                <a:endParaRPr lang="fr-FR" sz="1600" dirty="0">
                  <a:solidFill>
                    <a:schemeClr val="tx1">
                      <a:lumMod val="95000"/>
                      <a:lumOff val="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946435A-7951-B841-914F-7DAC772FB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46" y="2699199"/>
                <a:ext cx="8697656" cy="3375411"/>
              </a:xfrm>
              <a:prstGeom prst="rect">
                <a:avLst/>
              </a:prstGeom>
              <a:blipFill>
                <a:blip r:embed="rId4"/>
                <a:stretch>
                  <a:fillRect l="-292" b="-11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64C9683-F5C5-C14E-9131-C446E6698E3D}"/>
                  </a:ext>
                </a:extLst>
              </p:cNvPr>
              <p:cNvSpPr txBox="1"/>
              <p:nvPr/>
            </p:nvSpPr>
            <p:spPr>
              <a:xfrm>
                <a:off x="4672174" y="3586597"/>
                <a:ext cx="583462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1200" dirty="0" smtClean="0"/>
                      <m:t>E</m:t>
                    </m:r>
                    <m:r>
                      <m:rPr>
                        <m:nor/>
                      </m:rPr>
                      <a:rPr lang="fr-FR" sz="1200" b="0" i="0" baseline="-25000" dirty="0" smtClean="0"/>
                      <m:t>0</m:t>
                    </m:r>
                  </m:oMath>
                </a14:m>
                <a:r>
                  <a:rPr lang="fr-FR" sz="1200" dirty="0"/>
                  <a:t> initial </a:t>
                </a:r>
                <a:r>
                  <a:rPr lang="fr-FR" sz="1200" dirty="0" err="1"/>
                  <a:t>electron</a:t>
                </a:r>
                <a:r>
                  <a:rPr lang="fr-FR" sz="1200" dirty="0"/>
                  <a:t> </a:t>
                </a:r>
                <a:r>
                  <a:rPr lang="fr-FR" sz="1200" dirty="0" err="1"/>
                  <a:t>energy</a:t>
                </a:r>
                <a:r>
                  <a:rPr lang="fr-FR" sz="1200" dirty="0"/>
                  <a:t>;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ℏ</m:t>
                    </m:r>
                    <m:sSub>
                      <m:sSubPr>
                        <m:ctrlP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𝜔</m:t>
                        </m:r>
                      </m:e>
                      <m:sub>
                        <m:r>
                          <a:rPr lang="fr-FR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0</m:t>
                        </m:r>
                      </m:sub>
                    </m:sSub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</m:oMath>
                </a14:m>
                <a:r>
                  <a:rPr lang="fr-FR" sz="1200" dirty="0" err="1"/>
                  <a:t>intial</a:t>
                </a:r>
                <a:r>
                  <a:rPr lang="fr-FR" sz="1200" dirty="0"/>
                  <a:t> photon </a:t>
                </a:r>
                <a:r>
                  <a:rPr lang="fr-FR" sz="1200" dirty="0" err="1"/>
                  <a:t>energy</a:t>
                </a:r>
                <a:r>
                  <a:rPr lang="fr-FR" sz="1200" dirty="0"/>
                  <a:t>; </a:t>
                </a:r>
                <a14:m>
                  <m:oMath xmlns:m="http://schemas.openxmlformats.org/officeDocument/2006/math"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  <m:r>
                      <a:rPr lang="fr-FR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 </m:t>
                    </m:r>
                    <m:r>
                      <m:rPr>
                        <m:sty m:val="p"/>
                      </m:rPr>
                      <a:rPr lang="fr-FR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itchFamily="2" charset="2"/>
                      </a:rPr>
                      <m:t>L</m:t>
                    </m:r>
                  </m:oMath>
                </a14:m>
                <a:r>
                  <a:rPr lang="fr-FR" sz="1200" dirty="0"/>
                  <a:t>orentz factor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64C9683-F5C5-C14E-9131-C446E6698E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174" y="3586597"/>
                <a:ext cx="5834628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F64ED6C3-1B42-4749-AD63-8BBF29280783}"/>
              </a:ext>
            </a:extLst>
          </p:cNvPr>
          <p:cNvSpPr txBox="1"/>
          <p:nvPr/>
        </p:nvSpPr>
        <p:spPr>
          <a:xfrm>
            <a:off x="3932805" y="2311140"/>
            <a:ext cx="3480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Laser-</a:t>
            </a:r>
            <a:r>
              <a:rPr lang="fr-FR" dirty="0" err="1">
                <a:solidFill>
                  <a:srgbClr val="C00000"/>
                </a:solidFill>
              </a:rPr>
              <a:t>electron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beam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crossing</a:t>
            </a:r>
            <a:r>
              <a:rPr lang="fr-FR" dirty="0">
                <a:solidFill>
                  <a:srgbClr val="C00000"/>
                </a:solidFill>
              </a:rPr>
              <a:t> angle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890C84C-EA89-754A-B0EF-6C9FCF76E63F}"/>
              </a:ext>
            </a:extLst>
          </p:cNvPr>
          <p:cNvCxnSpPr>
            <a:stCxn id="22" idx="1"/>
            <a:endCxn id="13" idx="3"/>
          </p:cNvCxnSpPr>
          <p:nvPr/>
        </p:nvCxnSpPr>
        <p:spPr>
          <a:xfrm flipH="1" flipV="1">
            <a:off x="3499419" y="2245911"/>
            <a:ext cx="433386" cy="2498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7082D5F-985F-C14D-951F-5863A11CFF6C}"/>
                  </a:ext>
                </a:extLst>
              </p:cNvPr>
              <p:cNvSpPr txBox="1"/>
              <p:nvPr/>
            </p:nvSpPr>
            <p:spPr>
              <a:xfrm>
                <a:off x="7413501" y="4248895"/>
                <a:ext cx="525528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200" dirty="0"/>
                  <a:t> </a:t>
                </a:r>
                <a:r>
                  <a:rPr lang="fr-FR" sz="1200" dirty="0" err="1"/>
                  <a:t>bending</a:t>
                </a:r>
                <a:r>
                  <a:rPr lang="fr-FR" sz="1200" dirty="0"/>
                  <a:t> angle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7082D5F-985F-C14D-951F-5863A11CFF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3501" y="4248895"/>
                <a:ext cx="5255288" cy="276999"/>
              </a:xfrm>
              <a:prstGeom prst="rect">
                <a:avLst/>
              </a:prstGeom>
              <a:blipFill>
                <a:blip r:embed="rId6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ZoneTexte 27">
            <a:extLst>
              <a:ext uri="{FF2B5EF4-FFF2-40B4-BE49-F238E27FC236}">
                <a16:creationId xmlns:a16="http://schemas.microsoft.com/office/drawing/2014/main" id="{89702624-B57B-A545-BF89-BF83580435C8}"/>
              </a:ext>
            </a:extLst>
          </p:cNvPr>
          <p:cNvSpPr txBox="1"/>
          <p:nvPr/>
        </p:nvSpPr>
        <p:spPr>
          <a:xfrm>
            <a:off x="3332407" y="5116515"/>
            <a:ext cx="5797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7030A0"/>
                </a:solidFill>
              </a:rPr>
              <a:t>Correction to </a:t>
            </a:r>
            <a:r>
              <a:rPr lang="fr-FR" dirty="0" err="1">
                <a:solidFill>
                  <a:srgbClr val="7030A0"/>
                </a:solidFill>
              </a:rPr>
              <a:t>account</a:t>
            </a:r>
            <a:r>
              <a:rPr lang="fr-FR" dirty="0">
                <a:solidFill>
                  <a:srgbClr val="7030A0"/>
                </a:solidFill>
              </a:rPr>
              <a:t> for </a:t>
            </a:r>
            <a:r>
              <a:rPr lang="fr-FR" dirty="0" err="1">
                <a:solidFill>
                  <a:srgbClr val="7030A0"/>
                </a:solidFill>
              </a:rPr>
              <a:t>scattered</a:t>
            </a:r>
            <a:r>
              <a:rPr lang="fr-FR" dirty="0">
                <a:solidFill>
                  <a:srgbClr val="7030A0"/>
                </a:solidFill>
              </a:rPr>
              <a:t> </a:t>
            </a:r>
            <a:r>
              <a:rPr lang="fr-FR" dirty="0" err="1">
                <a:solidFill>
                  <a:srgbClr val="7030A0"/>
                </a:solidFill>
              </a:rPr>
              <a:t>electrons</a:t>
            </a:r>
            <a:r>
              <a:rPr lang="fr-FR" dirty="0">
                <a:solidFill>
                  <a:srgbClr val="7030A0"/>
                </a:solidFill>
              </a:rPr>
              <a:t> at high </a:t>
            </a:r>
            <a:r>
              <a:rPr lang="fr-FR" dirty="0" err="1">
                <a:solidFill>
                  <a:srgbClr val="7030A0"/>
                </a:solidFill>
              </a:rPr>
              <a:t>energy</a:t>
            </a:r>
            <a:endParaRPr lang="fr-FR" dirty="0">
              <a:solidFill>
                <a:srgbClr val="7030A0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9CF93F0-C85A-F246-9D24-99A2112986B9}"/>
              </a:ext>
            </a:extLst>
          </p:cNvPr>
          <p:cNvSpPr txBox="1"/>
          <p:nvPr/>
        </p:nvSpPr>
        <p:spPr>
          <a:xfrm>
            <a:off x="8045107" y="82168"/>
            <a:ext cx="108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Improved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000895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D8A16-9B94-EBA8-8DD9-1CD7CBE20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09C7C9-A2B4-F6B5-5D90-A9B98F2CA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3795119" cy="509517"/>
          </a:xfrm>
        </p:spPr>
        <p:txBody>
          <a:bodyPr>
            <a:normAutofit fontScale="90000"/>
          </a:bodyPr>
          <a:lstStyle/>
          <a:p>
            <a:r>
              <a:rPr lang="en-GB" dirty="0"/>
              <a:t>Some results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21DFBC-1BD2-E211-5E0D-03E944DE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A44A9D-D421-6217-9DB7-9DB5803B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16</a:t>
            </a:fld>
            <a:endParaRPr lang="fr-FR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42B91EAA-8ED5-3280-3604-EAB7ED55E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284" y="847165"/>
            <a:ext cx="4508719" cy="268539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EC77E7A-3451-BC4E-880D-4261753C7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2046"/>
            <a:ext cx="3948010" cy="241475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B37B425F-1C3A-1C4F-7374-AA9273E5976C}"/>
              </a:ext>
            </a:extLst>
          </p:cNvPr>
          <p:cNvSpPr txBox="1"/>
          <p:nvPr/>
        </p:nvSpPr>
        <p:spPr>
          <a:xfrm>
            <a:off x="321158" y="4162123"/>
            <a:ext cx="1435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</a:t>
            </a:r>
            <a:r>
              <a:rPr lang="fr-FR" sz="1000" dirty="0" err="1"/>
              <a:t>fit</a:t>
            </a:r>
            <a:r>
              <a:rPr lang="fr-FR" dirty="0" err="1"/>
              <a:t>-E</a:t>
            </a:r>
            <a:r>
              <a:rPr lang="fr-FR" sz="1000" dirty="0" err="1"/>
              <a:t>beam</a:t>
            </a:r>
            <a:r>
              <a:rPr lang="fr-FR" sz="1000" dirty="0"/>
              <a:t> 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Gev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]</a:t>
            </a:r>
          </a:p>
          <a:p>
            <a:endParaRPr lang="fr-FR" dirty="0"/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id="{1337AE6A-6116-7DC6-8DAB-4F04353A3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4475"/>
            <a:ext cx="3948010" cy="2305945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08BB9578-4BFF-9E6C-F4F9-BC75637349C9}"/>
              </a:ext>
            </a:extLst>
          </p:cNvPr>
          <p:cNvSpPr txBox="1"/>
          <p:nvPr/>
        </p:nvSpPr>
        <p:spPr>
          <a:xfrm>
            <a:off x="306588" y="1777103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Θ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=0.13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3E2D469-4946-4BA8-FE3C-307B6E56951F}"/>
              </a:ext>
            </a:extLst>
          </p:cNvPr>
          <p:cNvSpPr txBox="1"/>
          <p:nvPr/>
        </p:nvSpPr>
        <p:spPr>
          <a:xfrm>
            <a:off x="1240400" y="1777333"/>
            <a:ext cx="52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Θ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=0</a:t>
            </a: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74F3997-25CA-0AF4-80E4-59646A05F10E}"/>
                  </a:ext>
                </a:extLst>
              </p:cNvPr>
              <p:cNvSpPr txBox="1"/>
              <p:nvPr/>
            </p:nvSpPr>
            <p:spPr>
              <a:xfrm>
                <a:off x="490824" y="1467261"/>
                <a:ext cx="854786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ar-AE" sz="180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𝑅</m:t>
                        </m:r>
                      </m:e>
                      <m:sub>
                        <m:r>
                          <a:rPr lang="ar-AE" sz="1800" b="0" i="1" smtClean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𝑦</m:t>
                        </m:r>
                      </m:sub>
                    </m:sSub>
                    <m:r>
                      <a:rPr lang="fr-FR" sz="1800" b="0" i="1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= </m:t>
                    </m:r>
                  </m:oMath>
                </a14:m>
                <a:r>
                  <a:rPr lang="fr-FR" dirty="0"/>
                  <a:t>3</a:t>
                </a:r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874F3997-25CA-0AF4-80E4-59646A05F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24" y="1467261"/>
                <a:ext cx="854786" cy="391261"/>
              </a:xfrm>
              <a:prstGeom prst="rect">
                <a:avLst/>
              </a:prstGeom>
              <a:blipFill>
                <a:blip r:embed="rId5"/>
                <a:stretch>
                  <a:fillRect t="-6250" r="-4348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ZoneTexte 34">
            <a:extLst>
              <a:ext uri="{FF2B5EF4-FFF2-40B4-BE49-F238E27FC236}">
                <a16:creationId xmlns:a16="http://schemas.microsoft.com/office/drawing/2014/main" id="{2EA0E4A7-E1E5-96ED-51BE-6928417ECB7D}"/>
              </a:ext>
            </a:extLst>
          </p:cNvPr>
          <p:cNvSpPr txBox="1"/>
          <p:nvPr/>
        </p:nvSpPr>
        <p:spPr>
          <a:xfrm>
            <a:off x="1994945" y="1777103"/>
            <a:ext cx="776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Θ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=0.13</a:t>
            </a:r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6A4F76B9-BCE1-B9E6-768E-F0CF03D20650}"/>
              </a:ext>
            </a:extLst>
          </p:cNvPr>
          <p:cNvSpPr txBox="1"/>
          <p:nvPr/>
        </p:nvSpPr>
        <p:spPr>
          <a:xfrm>
            <a:off x="2950615" y="1771229"/>
            <a:ext cx="527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Θ</a:t>
            </a:r>
            <a:r>
              <a:rPr lang="fr-FR" sz="1400" b="1" dirty="0">
                <a:solidFill>
                  <a:schemeClr val="bg2">
                    <a:lumMod val="50000"/>
                  </a:schemeClr>
                </a:solidFill>
                <a:highlight>
                  <a:srgbClr val="FFFF00"/>
                </a:highlight>
              </a:rPr>
              <a:t>=0</a:t>
            </a:r>
            <a:endParaRPr lang="fr-FR" dirty="0"/>
          </a:p>
          <a:p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8F41E73-0A20-427A-FAA8-38125BC56237}"/>
                  </a:ext>
                </a:extLst>
              </p:cNvPr>
              <p:cNvSpPr txBox="1"/>
              <p:nvPr/>
            </p:nvSpPr>
            <p:spPr>
              <a:xfrm>
                <a:off x="2170586" y="1457509"/>
                <a:ext cx="931730" cy="3912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ar-AE" sz="180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𝑅</m:t>
                          </m:r>
                        </m:e>
                        <m:sub>
                          <m:r>
                            <a:rPr lang="ar-AE" sz="1800" b="0" i="1" smtClean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cs typeface="Calibri"/>
                              <a:sym typeface="Calibri"/>
                            </a:rPr>
                            <m:t>𝑦</m:t>
                          </m:r>
                        </m:sub>
                      </m:sSub>
                      <m:r>
                        <a:rPr lang="fr-FR" sz="1800" b="0" i="1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=</m:t>
                      </m:r>
                      <m:r>
                        <a:rPr lang="fr-FR" sz="1800" b="0" i="0" smtClean="0">
                          <a:solidFill>
                            <a:schemeClr val="dk1"/>
                          </a:solidFill>
                          <a:latin typeface="Cambria Math" panose="02040503050406030204" pitchFamily="18" charset="0"/>
                          <a:cs typeface="Calibri"/>
                          <a:sym typeface="Calibri"/>
                        </a:rPr>
                        <m:t>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98F41E73-0A20-427A-FAA8-38125BC56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0586" y="1457509"/>
                <a:ext cx="931730" cy="391261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92FC2C9-961C-7918-2E31-16E30FCFC259}"/>
                  </a:ext>
                </a:extLst>
              </p:cNvPr>
              <p:cNvSpPr txBox="1"/>
              <p:nvPr/>
            </p:nvSpPr>
            <p:spPr>
              <a:xfrm>
                <a:off x="4631634" y="665318"/>
                <a:ext cx="4300854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C00000"/>
                    </a:solidFill>
                  </a:rPr>
                  <a:t>Unexpected </a:t>
                </a:r>
                <a:r>
                  <a:rPr lang="fr-FR" dirty="0" err="1">
                    <a:solidFill>
                      <a:srgbClr val="C00000"/>
                    </a:solidFill>
                  </a:rPr>
                  <a:t>behavior</a:t>
                </a:r>
                <a:r>
                  <a:rPr lang="fr-FR" dirty="0">
                    <a:solidFill>
                      <a:srgbClr val="C00000"/>
                    </a:solidFill>
                  </a:rPr>
                  <a:t> but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fr-FR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>
                    <a:solidFill>
                      <a:srgbClr val="C00000"/>
                    </a:solidFill>
                  </a:rPr>
                  <a:t>pixel size</a:t>
                </a:r>
              </a:p>
            </p:txBody>
          </p:sp>
        </mc:Choice>
        <mc:Fallback xmlns=""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792FC2C9-961C-7918-2E31-16E30FCFC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1634" y="665318"/>
                <a:ext cx="4300854" cy="391261"/>
              </a:xfrm>
              <a:prstGeom prst="rect">
                <a:avLst/>
              </a:prstGeom>
              <a:blipFill>
                <a:blip r:embed="rId7"/>
                <a:stretch>
                  <a:fillRect l="-1176" t="-6250" b="-1875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Ellipse 39">
            <a:extLst>
              <a:ext uri="{FF2B5EF4-FFF2-40B4-BE49-F238E27FC236}">
                <a16:creationId xmlns:a16="http://schemas.microsoft.com/office/drawing/2014/main" id="{ACE04866-461E-E129-82B0-3AF3D42B818C}"/>
              </a:ext>
            </a:extLst>
          </p:cNvPr>
          <p:cNvSpPr/>
          <p:nvPr/>
        </p:nvSpPr>
        <p:spPr>
          <a:xfrm>
            <a:off x="6573752" y="2357274"/>
            <a:ext cx="2358736" cy="131058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9C97C70-6FD3-6FE1-C482-8DFF1166650C}"/>
              </a:ext>
            </a:extLst>
          </p:cNvPr>
          <p:cNvSpPr txBox="1"/>
          <p:nvPr/>
        </p:nvSpPr>
        <p:spPr>
          <a:xfrm>
            <a:off x="4876679" y="4762616"/>
            <a:ext cx="1864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accent5"/>
                </a:solidFill>
              </a:rPr>
              <a:t>Much </a:t>
            </a:r>
            <a:r>
              <a:rPr lang="fr-FR" dirty="0" err="1">
                <a:solidFill>
                  <a:schemeClr val="accent5"/>
                </a:solidFill>
              </a:rPr>
              <a:t>better</a:t>
            </a:r>
            <a:r>
              <a:rPr lang="fr-FR" dirty="0">
                <a:solidFill>
                  <a:schemeClr val="accent5"/>
                </a:solidFill>
              </a:rPr>
              <a:t> </a:t>
            </a:r>
            <a:r>
              <a:rPr lang="fr-FR" dirty="0" err="1">
                <a:solidFill>
                  <a:schemeClr val="accent5"/>
                </a:solidFill>
              </a:rPr>
              <a:t>behavior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452FE349-0DE2-02ED-F7F2-1E37F3BA8239}"/>
              </a:ext>
            </a:extLst>
          </p:cNvPr>
          <p:cNvSpPr/>
          <p:nvPr/>
        </p:nvSpPr>
        <p:spPr>
          <a:xfrm>
            <a:off x="1686209" y="4998441"/>
            <a:ext cx="2358736" cy="1310580"/>
          </a:xfrm>
          <a:prstGeom prst="ellipse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cxnSp>
        <p:nvCxnSpPr>
          <p:cNvPr id="43" name="Connecteur droit avec flèche 42">
            <a:extLst>
              <a:ext uri="{FF2B5EF4-FFF2-40B4-BE49-F238E27FC236}">
                <a16:creationId xmlns:a16="http://schemas.microsoft.com/office/drawing/2014/main" id="{35F35D6F-DF3A-7702-02A2-A94C52EDD3CC}"/>
              </a:ext>
            </a:extLst>
          </p:cNvPr>
          <p:cNvCxnSpPr>
            <a:cxnSpLocks/>
            <a:endCxn id="42" idx="6"/>
          </p:cNvCxnSpPr>
          <p:nvPr/>
        </p:nvCxnSpPr>
        <p:spPr>
          <a:xfrm flipH="1">
            <a:off x="4044945" y="5093342"/>
            <a:ext cx="1030685" cy="5603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llipse 43">
            <a:extLst>
              <a:ext uri="{FF2B5EF4-FFF2-40B4-BE49-F238E27FC236}">
                <a16:creationId xmlns:a16="http://schemas.microsoft.com/office/drawing/2014/main" id="{B224F0FC-6AAD-00A8-C2F6-9436C404D7B5}"/>
              </a:ext>
            </a:extLst>
          </p:cNvPr>
          <p:cNvSpPr/>
          <p:nvPr/>
        </p:nvSpPr>
        <p:spPr>
          <a:xfrm>
            <a:off x="1894246" y="1838418"/>
            <a:ext cx="1927627" cy="21217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D8BF8A4-7F1B-C853-BC16-35C8D610F10F}"/>
              </a:ext>
            </a:extLst>
          </p:cNvPr>
          <p:cNvSpPr txBox="1"/>
          <p:nvPr/>
        </p:nvSpPr>
        <p:spPr>
          <a:xfrm>
            <a:off x="3515660" y="3463587"/>
            <a:ext cx="2854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Impact of </a:t>
            </a:r>
            <a:r>
              <a:rPr lang="fr-FR" dirty="0" err="1">
                <a:solidFill>
                  <a:srgbClr val="C00000"/>
                </a:solidFill>
              </a:rPr>
              <a:t>crossing</a:t>
            </a:r>
            <a:r>
              <a:rPr lang="fr-FR" dirty="0">
                <a:solidFill>
                  <a:srgbClr val="C00000"/>
                </a:solidFill>
              </a:rPr>
              <a:t> angle </a:t>
            </a:r>
          </a:p>
          <a:p>
            <a:r>
              <a:rPr lang="fr-FR" dirty="0">
                <a:solidFill>
                  <a:srgbClr val="C00000"/>
                </a:solidFill>
              </a:rPr>
              <a:t>not </a:t>
            </a:r>
            <a:r>
              <a:rPr lang="fr-FR" dirty="0" err="1">
                <a:solidFill>
                  <a:srgbClr val="C00000"/>
                </a:solidFill>
              </a:rPr>
              <a:t>understood</a:t>
            </a:r>
            <a:r>
              <a:rPr lang="fr-FR" dirty="0">
                <a:solidFill>
                  <a:srgbClr val="C00000"/>
                </a:solidFill>
              </a:rPr>
              <a:t> at </a:t>
            </a:r>
            <a:r>
              <a:rPr lang="fr-FR" dirty="0" err="1">
                <a:solidFill>
                  <a:srgbClr val="C00000"/>
                </a:solidFill>
              </a:rPr>
              <a:t>this</a:t>
            </a:r>
            <a:r>
              <a:rPr lang="fr-FR" dirty="0">
                <a:solidFill>
                  <a:srgbClr val="C00000"/>
                </a:solidFill>
              </a:rPr>
              <a:t> stage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8311A7E-C738-C380-AC56-C30F3508AF47}"/>
              </a:ext>
            </a:extLst>
          </p:cNvPr>
          <p:cNvSpPr txBox="1"/>
          <p:nvPr/>
        </p:nvSpPr>
        <p:spPr>
          <a:xfrm>
            <a:off x="4275804" y="5432696"/>
            <a:ext cx="48681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solidFill>
                  <a:srgbClr val="C00000"/>
                </a:solidFill>
              </a:rPr>
              <a:t>Prefer</a:t>
            </a:r>
            <a:r>
              <a:rPr lang="fr-FR" sz="1400" dirty="0">
                <a:solidFill>
                  <a:srgbClr val="C00000"/>
                </a:solidFill>
              </a:rPr>
              <a:t> 18um vertical pixel size (Ry=1) </a:t>
            </a:r>
            <a:r>
              <a:rPr lang="fr-FR" sz="1400" dirty="0" err="1">
                <a:solidFill>
                  <a:srgbClr val="C00000"/>
                </a:solidFill>
              </a:rPr>
              <a:t>otherwise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fr-FR" sz="1400" dirty="0" err="1">
                <a:solidFill>
                  <a:srgbClr val="C00000"/>
                </a:solidFill>
              </a:rPr>
              <a:t>too</a:t>
            </a:r>
            <a:r>
              <a:rPr lang="fr-FR" sz="1400" dirty="0">
                <a:solidFill>
                  <a:srgbClr val="C00000"/>
                </a:solidFill>
              </a:rPr>
              <a:t> large </a:t>
            </a:r>
          </a:p>
          <a:p>
            <a:r>
              <a:rPr lang="fr-FR" sz="1400" dirty="0">
                <a:solidFill>
                  <a:srgbClr val="C00000"/>
                </a:solidFill>
              </a:rPr>
              <a:t>        </a:t>
            </a:r>
            <a:r>
              <a:rPr lang="fr-FR" sz="1400" dirty="0" err="1">
                <a:solidFill>
                  <a:srgbClr val="C00000"/>
                </a:solidFill>
              </a:rPr>
              <a:t>wrt</a:t>
            </a:r>
            <a:r>
              <a:rPr lang="fr-FR" sz="1400" dirty="0">
                <a:solidFill>
                  <a:srgbClr val="C00000"/>
                </a:solidFill>
              </a:rPr>
              <a:t> effective vertical </a:t>
            </a:r>
            <a:r>
              <a:rPr lang="fr-FR" sz="1400" dirty="0" err="1">
                <a:solidFill>
                  <a:srgbClr val="C00000"/>
                </a:solidFill>
              </a:rPr>
              <a:t>beam</a:t>
            </a:r>
            <a:r>
              <a:rPr lang="fr-FR" sz="1400" dirty="0">
                <a:solidFill>
                  <a:srgbClr val="C00000"/>
                </a:solidFill>
              </a:rPr>
              <a:t> size on detector.</a:t>
            </a:r>
          </a:p>
          <a:p>
            <a:r>
              <a:rPr lang="fr-FR" sz="1400" dirty="0" err="1">
                <a:solidFill>
                  <a:srgbClr val="C00000"/>
                </a:solidFill>
              </a:rPr>
              <a:t>Residual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fr-FR" sz="1400" dirty="0" err="1">
                <a:solidFill>
                  <a:srgbClr val="C00000"/>
                </a:solidFill>
              </a:rPr>
              <a:t>effect</a:t>
            </a:r>
            <a:r>
              <a:rPr lang="fr-FR" sz="1400" dirty="0">
                <a:solidFill>
                  <a:srgbClr val="C00000"/>
                </a:solidFill>
              </a:rPr>
              <a:t> of </a:t>
            </a:r>
            <a:r>
              <a:rPr lang="fr-FR" sz="1400" dirty="0" err="1">
                <a:solidFill>
                  <a:srgbClr val="C00000"/>
                </a:solidFill>
              </a:rPr>
              <a:t>crossing</a:t>
            </a:r>
            <a:r>
              <a:rPr lang="fr-FR" sz="1400" dirty="0">
                <a:solidFill>
                  <a:srgbClr val="C00000"/>
                </a:solidFill>
              </a:rPr>
              <a:t> angle on ellipse position </a:t>
            </a:r>
          </a:p>
          <a:p>
            <a:r>
              <a:rPr lang="fr-FR" sz="1400" dirty="0">
                <a:solidFill>
                  <a:srgbClr val="C00000"/>
                </a:solidFill>
              </a:rPr>
              <a:t>     and </a:t>
            </a:r>
            <a:r>
              <a:rPr lang="fr-FR" sz="1400" dirty="0" err="1">
                <a:solidFill>
                  <a:srgbClr val="C00000"/>
                </a:solidFill>
              </a:rPr>
              <a:t>polarization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fr-FR" sz="1400" dirty="0" err="1">
                <a:solidFill>
                  <a:srgbClr val="C00000"/>
                </a:solidFill>
              </a:rPr>
              <a:t>still</a:t>
            </a:r>
            <a:r>
              <a:rPr lang="fr-FR" sz="1400" dirty="0">
                <a:solidFill>
                  <a:srgbClr val="C00000"/>
                </a:solidFill>
              </a:rPr>
              <a:t> to </a:t>
            </a:r>
            <a:r>
              <a:rPr lang="fr-FR" sz="1400" dirty="0" err="1">
                <a:solidFill>
                  <a:srgbClr val="C00000"/>
                </a:solidFill>
              </a:rPr>
              <a:t>understand</a:t>
            </a:r>
            <a:endParaRPr lang="fr-FR" sz="1400" dirty="0">
              <a:solidFill>
                <a:srgbClr val="C00000"/>
              </a:solidFill>
            </a:endParaRPr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4782357-34DE-14FA-1986-559A5E757E99}"/>
              </a:ext>
            </a:extLst>
          </p:cNvPr>
          <p:cNvCxnSpPr>
            <a:cxnSpLocks/>
          </p:cNvCxnSpPr>
          <p:nvPr/>
        </p:nvCxnSpPr>
        <p:spPr>
          <a:xfrm flipV="1">
            <a:off x="5963189" y="3696902"/>
            <a:ext cx="1540853" cy="11450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0EE7BF8F-3640-3D49-D5E5-5FA4CF1296FF}"/>
              </a:ext>
            </a:extLst>
          </p:cNvPr>
          <p:cNvSpPr txBox="1"/>
          <p:nvPr/>
        </p:nvSpPr>
        <p:spPr>
          <a:xfrm>
            <a:off x="4943327" y="1065012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σy</a:t>
            </a:r>
            <a:r>
              <a:rPr lang="fr-FR" sz="1000" dirty="0" err="1"/>
              <a:t>fit</a:t>
            </a:r>
            <a:endParaRPr lang="fr-FR" dirty="0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7B6A7FDE-CD9A-2C77-53F7-EEEF76454836}"/>
              </a:ext>
            </a:extLst>
          </p:cNvPr>
          <p:cNvSpPr/>
          <p:nvPr/>
        </p:nvSpPr>
        <p:spPr>
          <a:xfrm>
            <a:off x="4509806" y="1276595"/>
            <a:ext cx="2358736" cy="131058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AF714D86-0663-7AD0-6BF5-ECFA407E76C9}"/>
              </a:ext>
            </a:extLst>
          </p:cNvPr>
          <p:cNvSpPr txBox="1"/>
          <p:nvPr/>
        </p:nvSpPr>
        <p:spPr>
          <a:xfrm>
            <a:off x="378419" y="1968221"/>
            <a:ext cx="11020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PZ1fit-PZ1exp</a:t>
            </a:r>
          </a:p>
        </p:txBody>
      </p:sp>
    </p:spTree>
    <p:extLst>
      <p:ext uri="{BB962C8B-B14F-4D97-AF65-F5344CB8AC3E}">
        <p14:creationId xmlns:p14="http://schemas.microsoft.com/office/powerpoint/2010/main" val="4173807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78388-98AA-079A-0F76-8F24DAB6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Fit </a:t>
            </a:r>
            <a:r>
              <a:rPr lang="fr-FR" dirty="0" err="1"/>
              <a:t>correlation</a:t>
            </a:r>
            <a:r>
              <a:rPr lang="fr-FR" dirty="0"/>
              <a:t> matrix (photons)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2BE6B-A667-3EA6-4CC6-30182752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90E58-EC96-4AE5-863E-6356E7E9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D2A832-5A4A-3193-CB87-142AFF693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710"/>
            <a:ext cx="4872470" cy="38979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967921F-0350-3E17-9180-36784E6F0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620" y="2670122"/>
            <a:ext cx="4389369" cy="3683924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7C264B6D-6B0F-0386-EFE9-F0027BFFDA12}"/>
              </a:ext>
            </a:extLst>
          </p:cNvPr>
          <p:cNvSpPr/>
          <p:nvPr/>
        </p:nvSpPr>
        <p:spPr>
          <a:xfrm rot="1725639">
            <a:off x="1729426" y="1517502"/>
            <a:ext cx="1028074" cy="6277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23AA00-441B-E076-DBB9-98973959B414}"/>
              </a:ext>
            </a:extLst>
          </p:cNvPr>
          <p:cNvSpPr txBox="1"/>
          <p:nvPr/>
        </p:nvSpPr>
        <p:spPr>
          <a:xfrm>
            <a:off x="121836" y="5107207"/>
            <a:ext cx="4572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>
                <a:solidFill>
                  <a:schemeClr val="tx2"/>
                </a:solidFill>
              </a:rPr>
              <a:t>Correlations</a:t>
            </a:r>
            <a:r>
              <a:rPr lang="fr-FR" sz="1400" b="1" dirty="0">
                <a:solidFill>
                  <a:schemeClr val="tx2"/>
                </a:solidFill>
              </a:rPr>
              <a:t> of </a:t>
            </a:r>
            <a:r>
              <a:rPr lang="el-GR" sz="1400" b="1" dirty="0">
                <a:solidFill>
                  <a:schemeClr val="tx2"/>
                </a:solidFill>
              </a:rPr>
              <a:t>ξ₁ </a:t>
            </a:r>
            <a:r>
              <a:rPr lang="fr-FR" sz="1400" b="1" dirty="0">
                <a:solidFill>
                  <a:schemeClr val="tx2"/>
                </a:solidFill>
              </a:rPr>
              <a:t>and </a:t>
            </a:r>
            <a:r>
              <a:rPr lang="fr-FR" sz="1400" b="1" dirty="0" err="1">
                <a:solidFill>
                  <a:schemeClr val="tx2"/>
                </a:solidFill>
              </a:rPr>
              <a:t>beam</a:t>
            </a:r>
            <a:r>
              <a:rPr lang="fr-FR" sz="1400" b="1" dirty="0">
                <a:solidFill>
                  <a:schemeClr val="tx2"/>
                </a:solidFill>
              </a:rPr>
              <a:t> sizes </a:t>
            </a:r>
            <a:r>
              <a:rPr lang="el-GR" sz="1400" b="1" dirty="0">
                <a:solidFill>
                  <a:schemeClr val="tx2"/>
                </a:solidFill>
              </a:rPr>
              <a:t>σ</a:t>
            </a:r>
            <a:r>
              <a:rPr lang="fr-FR" sz="1400" b="1" dirty="0">
                <a:solidFill>
                  <a:schemeClr val="tx2"/>
                </a:solidFill>
              </a:rPr>
              <a:t>ₓ</a:t>
            </a:r>
            <a:r>
              <a:rPr lang="fr-FR" sz="1400" b="1" baseline="-25000" dirty="0">
                <a:solidFill>
                  <a:schemeClr val="tx2"/>
                </a:solidFill>
              </a:rPr>
              <a:t>,y</a:t>
            </a:r>
            <a:r>
              <a:rPr lang="el-G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>
                <a:solidFill>
                  <a:schemeClr val="tx2"/>
                </a:solidFill>
              </a:rPr>
              <a:t>and longitudinal </a:t>
            </a:r>
            <a:r>
              <a:rPr lang="fr-FR" sz="1400" b="1" dirty="0" err="1">
                <a:solidFill>
                  <a:schemeClr val="tx2"/>
                </a:solidFill>
              </a:rPr>
              <a:t>polarization</a:t>
            </a:r>
            <a:r>
              <a:rPr lang="fr-FR" sz="1400" b="1" dirty="0">
                <a:solidFill>
                  <a:schemeClr val="tx2"/>
                </a:solidFill>
              </a:rPr>
              <a:t> as </a:t>
            </a:r>
            <a:r>
              <a:rPr lang="fr-FR" sz="1400" b="1" dirty="0" err="1">
                <a:solidFill>
                  <a:schemeClr val="tx2"/>
                </a:solidFill>
              </a:rPr>
              <a:t>they</a:t>
            </a:r>
            <a:r>
              <a:rPr lang="fr-FR" sz="1400" b="1" dirty="0">
                <a:solidFill>
                  <a:schemeClr val="tx2"/>
                </a:solidFill>
              </a:rPr>
              <a:t> all affect </a:t>
            </a:r>
            <a:r>
              <a:rPr lang="fr-FR" sz="1400" b="1" dirty="0" err="1">
                <a:solidFill>
                  <a:schemeClr val="tx2"/>
                </a:solidFill>
              </a:rPr>
              <a:t>scattered</a:t>
            </a:r>
            <a:r>
              <a:rPr lang="fr-FR" sz="1400" b="1" dirty="0">
                <a:solidFill>
                  <a:schemeClr val="tx2"/>
                </a:solidFill>
              </a:rPr>
              <a:t> photon spatial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2"/>
                </a:solidFill>
              </a:rPr>
              <a:t>Longitudinal </a:t>
            </a:r>
            <a:r>
              <a:rPr lang="fr-FR" sz="1400" b="1" dirty="0" err="1">
                <a:solidFill>
                  <a:schemeClr val="tx2"/>
                </a:solidFill>
              </a:rPr>
              <a:t>polarization</a:t>
            </a:r>
            <a:r>
              <a:rPr lang="fr-FR" sz="1400" b="1" dirty="0">
                <a:solidFill>
                  <a:schemeClr val="tx2"/>
                </a:solidFill>
              </a:rPr>
              <a:t> affects total cross-section and </a:t>
            </a:r>
            <a:r>
              <a:rPr lang="fr-FR" sz="1400" b="1" dirty="0" err="1">
                <a:solidFill>
                  <a:schemeClr val="tx2"/>
                </a:solidFill>
              </a:rPr>
              <a:t>thus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 err="1">
                <a:solidFill>
                  <a:schemeClr val="tx2"/>
                </a:solidFill>
              </a:rPr>
              <a:t>normalization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03A1966-8906-F3E0-2C75-9D9176A4926E}"/>
                  </a:ext>
                </a:extLst>
              </p:cNvPr>
              <p:cNvSpPr txBox="1"/>
              <p:nvPr/>
            </p:nvSpPr>
            <p:spPr>
              <a:xfrm>
                <a:off x="5352838" y="1295329"/>
                <a:ext cx="348423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/>
                  <a:t>Rx</a:t>
                </a:r>
                <a:r>
                  <a:rPr lang="fr-FR" sz="1400" dirty="0"/>
                  <a:t>=16</a:t>
                </a:r>
              </a:p>
              <a:p>
                <a:r>
                  <a:rPr lang="fr-FR" sz="1400" dirty="0" err="1"/>
                  <a:t>Ry</a:t>
                </a:r>
                <a:r>
                  <a:rPr lang="fr-FR" sz="1400" dirty="0"/>
                  <a:t>=  1</a:t>
                </a:r>
              </a:p>
              <a:p>
                <a:r>
                  <a:rPr lang="fr-FR" sz="1400" dirty="0" err="1"/>
                  <a:t>Crossing</a:t>
                </a:r>
                <a:r>
                  <a:rPr lang="fr-FR" sz="1400" dirty="0"/>
                  <a:t> angle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=0.139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fr-FR" sz="1400" b="0" dirty="0">
                  <a:ea typeface="Cambria Math" panose="02040503050406030204" pitchFamily="18" charset="0"/>
                </a:endParaRPr>
              </a:p>
              <a:p>
                <a:r>
                  <a:rPr lang="fr-FR" sz="1400" dirty="0"/>
                  <a:t>5x10</a:t>
                </a:r>
                <a:r>
                  <a:rPr lang="fr-FR" sz="1400" baseline="30000" dirty="0"/>
                  <a:t>7  </a:t>
                </a:r>
                <a:r>
                  <a:rPr lang="fr-FR" sz="1400" dirty="0" err="1"/>
                  <a:t>events</a:t>
                </a:r>
                <a:r>
                  <a:rPr lang="fr-FR" sz="1400" dirty="0"/>
                  <a:t> (60 seconds of data </a:t>
                </a:r>
                <a:r>
                  <a:rPr lang="fr-FR" sz="1400" dirty="0" err="1"/>
                  <a:t>aqcuisition</a:t>
                </a:r>
                <a:r>
                  <a:rPr lang="fr-FR" sz="1400" dirty="0"/>
                  <a:t>)</a:t>
                </a:r>
                <a:endParaRPr lang="fr-FR" sz="1400" baseline="300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03A1966-8906-F3E0-2C75-9D9176A49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838" y="1295329"/>
                <a:ext cx="3484237" cy="954107"/>
              </a:xfrm>
              <a:prstGeom prst="rect">
                <a:avLst/>
              </a:prstGeom>
              <a:blipFill>
                <a:blip r:embed="rId4"/>
                <a:stretch>
                  <a:fillRect l="-364" b="-6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527C6309-3F8F-D64A-AB05-8C0EA9D9B418}"/>
              </a:ext>
            </a:extLst>
          </p:cNvPr>
          <p:cNvSpPr txBox="1"/>
          <p:nvPr/>
        </p:nvSpPr>
        <p:spPr>
          <a:xfrm>
            <a:off x="306925" y="976155"/>
            <a:ext cx="4798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of </a:t>
            </a:r>
            <a:r>
              <a:rPr lang="fr-FR" dirty="0" err="1"/>
              <a:t>correlation</a:t>
            </a:r>
            <a:r>
              <a:rPr lang="fr-FR" dirty="0"/>
              <a:t> coefficients over 100 </a:t>
            </a:r>
            <a:r>
              <a:rPr lang="fr-FR" dirty="0" err="1"/>
              <a:t>exps</a:t>
            </a:r>
            <a:r>
              <a:rPr lang="fr-FR" dirty="0"/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099700-9BF4-EE48-8C05-98D617636B0A}"/>
              </a:ext>
            </a:extLst>
          </p:cNvPr>
          <p:cNvSpPr txBox="1"/>
          <p:nvPr/>
        </p:nvSpPr>
        <p:spPr>
          <a:xfrm>
            <a:off x="5846326" y="2578366"/>
            <a:ext cx="1956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Standard </a:t>
            </a:r>
            <a:r>
              <a:rPr lang="fr-FR" dirty="0" err="1"/>
              <a:t>deviation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0BFA9D7-9959-7B47-A053-103EC43E668F}"/>
              </a:ext>
            </a:extLst>
          </p:cNvPr>
          <p:cNvSpPr txBox="1"/>
          <p:nvPr/>
        </p:nvSpPr>
        <p:spPr>
          <a:xfrm>
            <a:off x="2669521" y="1614191"/>
            <a:ext cx="145219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C00000"/>
                </a:solidFill>
              </a:rPr>
              <a:t>??? </a:t>
            </a:r>
            <a:r>
              <a:rPr lang="fr-FR" sz="1200" dirty="0">
                <a:solidFill>
                  <a:srgbClr val="C00000"/>
                </a:solidFill>
              </a:rPr>
              <a:t>Investigations </a:t>
            </a:r>
          </a:p>
          <a:p>
            <a:r>
              <a:rPr lang="fr-FR" sz="1200" dirty="0">
                <a:solidFill>
                  <a:srgbClr val="C00000"/>
                </a:solidFill>
              </a:rPr>
              <a:t>on </a:t>
            </a:r>
            <a:r>
              <a:rPr lang="fr-FR" sz="1200" dirty="0" err="1">
                <a:solidFill>
                  <a:srgbClr val="C00000"/>
                </a:solidFill>
              </a:rPr>
              <a:t>going</a:t>
            </a:r>
            <a:endParaRPr lang="fr-FR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27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F78388-98AA-079A-0F76-8F24DAB6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Fit </a:t>
            </a:r>
            <a:r>
              <a:rPr lang="fr-FR" dirty="0" err="1"/>
              <a:t>correlation</a:t>
            </a:r>
            <a:r>
              <a:rPr lang="fr-FR" dirty="0"/>
              <a:t> matrix (</a:t>
            </a:r>
            <a:r>
              <a:rPr lang="fr-FR" dirty="0" err="1"/>
              <a:t>electrons</a:t>
            </a:r>
            <a:r>
              <a:rPr lang="fr-FR" dirty="0"/>
              <a:t>)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6C2BE6B-A667-3EA6-4CC6-30182752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9890E58-EC96-4AE5-863E-6356E7E9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18</a:t>
            </a:fld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D23AA00-441B-E076-DBB9-98973959B414}"/>
              </a:ext>
            </a:extLst>
          </p:cNvPr>
          <p:cNvSpPr txBox="1"/>
          <p:nvPr/>
        </p:nvSpPr>
        <p:spPr>
          <a:xfrm>
            <a:off x="121836" y="5107207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2"/>
                </a:solidFill>
              </a:rPr>
              <a:t>Ellipse </a:t>
            </a:r>
            <a:r>
              <a:rPr lang="fr-FR" sz="1400" b="1" dirty="0" err="1">
                <a:solidFill>
                  <a:schemeClr val="tx2"/>
                </a:solidFill>
              </a:rPr>
              <a:t>parameters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 err="1">
                <a:solidFill>
                  <a:schemeClr val="tx2"/>
                </a:solidFill>
              </a:rPr>
              <a:t>correlated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 err="1">
                <a:solidFill>
                  <a:schemeClr val="tx2"/>
                </a:solidFill>
              </a:rPr>
              <a:t>with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 err="1">
                <a:solidFill>
                  <a:schemeClr val="tx2"/>
                </a:solidFill>
              </a:rPr>
              <a:t>beam</a:t>
            </a:r>
            <a:r>
              <a:rPr lang="fr-FR" sz="1400" b="1" dirty="0">
                <a:solidFill>
                  <a:schemeClr val="tx2"/>
                </a:solidFill>
              </a:rPr>
              <a:t>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 err="1">
                <a:solidFill>
                  <a:schemeClr val="tx2"/>
                </a:solidFill>
              </a:rPr>
              <a:t>Correlations</a:t>
            </a:r>
            <a:r>
              <a:rPr lang="fr-FR" sz="1400" b="1" dirty="0">
                <a:solidFill>
                  <a:schemeClr val="tx2"/>
                </a:solidFill>
              </a:rPr>
              <a:t> of </a:t>
            </a:r>
            <a:r>
              <a:rPr lang="el-GR" sz="1400" b="1" dirty="0">
                <a:solidFill>
                  <a:schemeClr val="tx2"/>
                </a:solidFill>
              </a:rPr>
              <a:t>ξ₁ </a:t>
            </a:r>
            <a:r>
              <a:rPr lang="fr-FR" sz="1400" b="1" dirty="0">
                <a:solidFill>
                  <a:schemeClr val="tx2"/>
                </a:solidFill>
              </a:rPr>
              <a:t>and longitudinal </a:t>
            </a:r>
            <a:r>
              <a:rPr lang="fr-FR" sz="1400" b="1" dirty="0" err="1">
                <a:solidFill>
                  <a:schemeClr val="tx2"/>
                </a:solidFill>
              </a:rPr>
              <a:t>polarization</a:t>
            </a:r>
            <a:endParaRPr lang="fr-FR" sz="1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="1" dirty="0">
                <a:solidFill>
                  <a:schemeClr val="tx2"/>
                </a:solidFill>
              </a:rPr>
              <a:t>Longitudinal </a:t>
            </a:r>
            <a:r>
              <a:rPr lang="fr-FR" sz="1400" b="1" dirty="0" err="1">
                <a:solidFill>
                  <a:schemeClr val="tx2"/>
                </a:solidFill>
              </a:rPr>
              <a:t>polarization</a:t>
            </a:r>
            <a:r>
              <a:rPr lang="fr-FR" sz="1400" b="1" dirty="0">
                <a:solidFill>
                  <a:schemeClr val="tx2"/>
                </a:solidFill>
              </a:rPr>
              <a:t> affects total cross-section and </a:t>
            </a:r>
            <a:r>
              <a:rPr lang="fr-FR" sz="1400" b="1" dirty="0" err="1">
                <a:solidFill>
                  <a:schemeClr val="tx2"/>
                </a:solidFill>
              </a:rPr>
              <a:t>thus</a:t>
            </a:r>
            <a:r>
              <a:rPr lang="fr-FR" sz="1400" b="1" dirty="0">
                <a:solidFill>
                  <a:schemeClr val="tx2"/>
                </a:solidFill>
              </a:rPr>
              <a:t> </a:t>
            </a:r>
            <a:r>
              <a:rPr lang="fr-FR" sz="1400" b="1" dirty="0" err="1">
                <a:solidFill>
                  <a:schemeClr val="tx2"/>
                </a:solidFill>
              </a:rPr>
              <a:t>normalization</a:t>
            </a:r>
            <a:endParaRPr lang="fr-FR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03A1966-8906-F3E0-2C75-9D9176A4926E}"/>
                  </a:ext>
                </a:extLst>
              </p:cNvPr>
              <p:cNvSpPr txBox="1"/>
              <p:nvPr/>
            </p:nvSpPr>
            <p:spPr>
              <a:xfrm>
                <a:off x="5352838" y="1295329"/>
                <a:ext cx="348423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 err="1"/>
                  <a:t>Rx</a:t>
                </a:r>
                <a:r>
                  <a:rPr lang="fr-FR" sz="1400" dirty="0"/>
                  <a:t>=16</a:t>
                </a:r>
              </a:p>
              <a:p>
                <a:r>
                  <a:rPr lang="fr-FR" sz="1400" dirty="0" err="1"/>
                  <a:t>Ry</a:t>
                </a:r>
                <a:r>
                  <a:rPr lang="fr-FR" sz="1400" dirty="0"/>
                  <a:t>=  1</a:t>
                </a:r>
              </a:p>
              <a:p>
                <a:r>
                  <a:rPr lang="fr-FR" sz="1400" dirty="0" err="1"/>
                  <a:t>Crossing</a:t>
                </a:r>
                <a:r>
                  <a:rPr lang="fr-FR" sz="1400" dirty="0"/>
                  <a:t> angle </a:t>
                </a:r>
                <a14:m>
                  <m:oMath xmlns:m="http://schemas.openxmlformats.org/officeDocument/2006/math">
                    <m:r>
                      <a:rPr lang="fr-FR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fr-FR" sz="1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𝑖𝑛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=0.139 </m:t>
                    </m:r>
                    <m:r>
                      <a:rPr lang="fr-FR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𝑟𝑎𝑑</m:t>
                    </m:r>
                  </m:oMath>
                </a14:m>
                <a:endParaRPr lang="fr-FR" sz="1400" b="0" dirty="0">
                  <a:ea typeface="Cambria Math" panose="02040503050406030204" pitchFamily="18" charset="0"/>
                </a:endParaRPr>
              </a:p>
              <a:p>
                <a:r>
                  <a:rPr lang="fr-FR" sz="1400" dirty="0"/>
                  <a:t>5x10</a:t>
                </a:r>
                <a:r>
                  <a:rPr lang="fr-FR" sz="1400" baseline="30000" dirty="0"/>
                  <a:t>7  </a:t>
                </a:r>
                <a:r>
                  <a:rPr lang="fr-FR" sz="1400" dirty="0" err="1"/>
                  <a:t>events</a:t>
                </a:r>
                <a:r>
                  <a:rPr lang="fr-FR" sz="1400" dirty="0"/>
                  <a:t> (60 seconds of data </a:t>
                </a:r>
                <a:r>
                  <a:rPr lang="fr-FR" sz="1400" dirty="0" err="1"/>
                  <a:t>aqcuisition</a:t>
                </a:r>
                <a:r>
                  <a:rPr lang="fr-FR" sz="1400" dirty="0"/>
                  <a:t>)</a:t>
                </a:r>
                <a:endParaRPr lang="fr-FR" sz="1400" baseline="30000" dirty="0"/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03A1966-8906-F3E0-2C75-9D9176A492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838" y="1295329"/>
                <a:ext cx="3484237" cy="954107"/>
              </a:xfrm>
              <a:prstGeom prst="rect">
                <a:avLst/>
              </a:prstGeom>
              <a:blipFill>
                <a:blip r:embed="rId2"/>
                <a:stretch>
                  <a:fillRect l="-364" b="-649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527C6309-3F8F-D64A-AB05-8C0EA9D9B418}"/>
              </a:ext>
            </a:extLst>
          </p:cNvPr>
          <p:cNvSpPr txBox="1"/>
          <p:nvPr/>
        </p:nvSpPr>
        <p:spPr>
          <a:xfrm>
            <a:off x="306925" y="976155"/>
            <a:ext cx="47984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 err="1"/>
              <a:t>Average</a:t>
            </a:r>
            <a:r>
              <a:rPr lang="fr-FR" dirty="0"/>
              <a:t> of </a:t>
            </a:r>
            <a:r>
              <a:rPr lang="fr-FR" dirty="0" err="1"/>
              <a:t>correlation</a:t>
            </a:r>
            <a:r>
              <a:rPr lang="fr-FR" dirty="0"/>
              <a:t> coefficients over 100 </a:t>
            </a:r>
            <a:r>
              <a:rPr lang="fr-FR" dirty="0" err="1"/>
              <a:t>exps</a:t>
            </a:r>
            <a:r>
              <a:rPr lang="fr-FR" dirty="0"/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0099700-9BF4-EE48-8C05-98D617636B0A}"/>
              </a:ext>
            </a:extLst>
          </p:cNvPr>
          <p:cNvSpPr txBox="1"/>
          <p:nvPr/>
        </p:nvSpPr>
        <p:spPr>
          <a:xfrm>
            <a:off x="5846326" y="2578366"/>
            <a:ext cx="1956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dirty="0"/>
              <a:t>Standard </a:t>
            </a:r>
            <a:r>
              <a:rPr lang="fr-FR" dirty="0" err="1"/>
              <a:t>deviation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A1CFDC7-8E21-984F-BA16-9E0E5801F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15" y="1295329"/>
            <a:ext cx="4517949" cy="367816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A2B0619-7CB5-2B44-ACBF-1213571FD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22" y="2892096"/>
            <a:ext cx="4159976" cy="3553704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AB1BDC4-404B-414A-BCDB-0BBF56316120}"/>
              </a:ext>
            </a:extLst>
          </p:cNvPr>
          <p:cNvSpPr txBox="1"/>
          <p:nvPr/>
        </p:nvSpPr>
        <p:spPr>
          <a:xfrm>
            <a:off x="172522" y="6067267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dirty="0" err="1">
                <a:solidFill>
                  <a:srgbClr val="C00000"/>
                </a:solidFill>
              </a:rPr>
              <a:t>Next</a:t>
            </a:r>
            <a:r>
              <a:rPr lang="fr-FR" sz="1400" dirty="0">
                <a:solidFill>
                  <a:srgbClr val="C00000"/>
                </a:solidFill>
              </a:rPr>
              <a:t> </a:t>
            </a:r>
            <a:r>
              <a:rPr lang="fr-FR" sz="1400" dirty="0" err="1">
                <a:solidFill>
                  <a:srgbClr val="C00000"/>
                </a:solidFill>
              </a:rPr>
              <a:t>step</a:t>
            </a:r>
            <a:r>
              <a:rPr lang="fr-FR" sz="1400" dirty="0">
                <a:solidFill>
                  <a:srgbClr val="C00000"/>
                </a:solidFill>
              </a:rPr>
              <a:t>: </a:t>
            </a:r>
            <a:r>
              <a:rPr lang="fr-FR" sz="1400" dirty="0" err="1">
                <a:solidFill>
                  <a:srgbClr val="C00000"/>
                </a:solidFill>
              </a:rPr>
              <a:t>simultaneous</a:t>
            </a:r>
            <a:r>
              <a:rPr lang="fr-FR" sz="1400" dirty="0">
                <a:solidFill>
                  <a:srgbClr val="C00000"/>
                </a:solidFill>
              </a:rPr>
              <a:t> fit of </a:t>
            </a:r>
            <a:r>
              <a:rPr lang="fr-FR" sz="1400" dirty="0" err="1">
                <a:solidFill>
                  <a:srgbClr val="C00000"/>
                </a:solidFill>
              </a:rPr>
              <a:t>electrons</a:t>
            </a:r>
            <a:r>
              <a:rPr lang="fr-FR" sz="1400" dirty="0">
                <a:solidFill>
                  <a:srgbClr val="C00000"/>
                </a:solidFill>
              </a:rPr>
              <a:t> and photons </a:t>
            </a:r>
          </a:p>
        </p:txBody>
      </p:sp>
    </p:spTree>
    <p:extLst>
      <p:ext uri="{BB962C8B-B14F-4D97-AF65-F5344CB8AC3E}">
        <p14:creationId xmlns:p14="http://schemas.microsoft.com/office/powerpoint/2010/main" val="1765166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B398F-C65F-AA29-A248-29BAE8920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C5EADC-0F24-DC30-7AF2-CDC266D09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Asymmetry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944601-17E9-3C34-AD43-BDF8A87F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9ED95E-2EE1-CB83-767D-ABE99DC82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19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C0B42CB-F7CD-797C-B072-8DCB49290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927" y="44641"/>
            <a:ext cx="3464574" cy="86453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1BAAAE4-F598-46AA-130D-C10738A71B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80" y="1621480"/>
            <a:ext cx="7288336" cy="4449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98CF5E9-48AC-FB35-8F49-689119706881}"/>
                  </a:ext>
                </a:extLst>
              </p:cNvPr>
              <p:cNvSpPr txBox="1"/>
              <p:nvPr/>
            </p:nvSpPr>
            <p:spPr>
              <a:xfrm>
                <a:off x="7299076" y="934651"/>
                <a:ext cx="1011307" cy="270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fr-F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𝛏</m:t>
                      </m:r>
                      <m:r>
                        <a:rPr lang="fr-FR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fr-FR" baseline="-25000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98CF5E9-48AC-FB35-8F49-689119706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9076" y="934651"/>
                <a:ext cx="1011307" cy="270652"/>
              </a:xfrm>
              <a:prstGeom prst="rect">
                <a:avLst/>
              </a:prstGeom>
              <a:blipFill>
                <a:blip r:embed="rId4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ZoneTexte 28">
            <a:extLst>
              <a:ext uri="{FF2B5EF4-FFF2-40B4-BE49-F238E27FC236}">
                <a16:creationId xmlns:a16="http://schemas.microsoft.com/office/drawing/2014/main" id="{917C796A-C468-2AAB-A680-777BD8F6882E}"/>
              </a:ext>
            </a:extLst>
          </p:cNvPr>
          <p:cNvSpPr txBox="1"/>
          <p:nvPr/>
        </p:nvSpPr>
        <p:spPr>
          <a:xfrm>
            <a:off x="7179925" y="896632"/>
            <a:ext cx="452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6F75C24-986A-2C84-0B5C-CE97D2EF5E3E}"/>
              </a:ext>
            </a:extLst>
          </p:cNvPr>
          <p:cNvSpPr txBox="1"/>
          <p:nvPr/>
        </p:nvSpPr>
        <p:spPr>
          <a:xfrm>
            <a:off x="606475" y="975149"/>
            <a:ext cx="6692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      </a:t>
            </a:r>
            <a:r>
              <a:rPr lang="fr-FR" dirty="0" err="1"/>
              <a:t>Asymmetry</a:t>
            </a:r>
            <a:r>
              <a:rPr lang="fr-FR" dirty="0"/>
              <a:t> </a:t>
            </a:r>
            <a:r>
              <a:rPr lang="fr-FR" dirty="0" err="1"/>
              <a:t>induced</a:t>
            </a:r>
            <a:r>
              <a:rPr lang="fr-FR" dirty="0"/>
              <a:t> by laser </a:t>
            </a:r>
            <a:r>
              <a:rPr lang="fr-FR" dirty="0" err="1"/>
              <a:t>helicity</a:t>
            </a:r>
            <a:r>
              <a:rPr lang="fr-FR" dirty="0"/>
              <a:t> flip </a:t>
            </a:r>
            <a:r>
              <a:rPr lang="fr-FR" dirty="0" err="1"/>
              <a:t>improves</a:t>
            </a:r>
            <a:r>
              <a:rPr lang="fr-FR" dirty="0"/>
              <a:t> </a:t>
            </a:r>
            <a:r>
              <a:rPr lang="fr-FR" dirty="0" err="1"/>
              <a:t>robustness</a:t>
            </a:r>
            <a:endParaRPr lang="fr-FR" dirty="0"/>
          </a:p>
          <a:p>
            <a:r>
              <a:rPr lang="fr-FR" dirty="0"/>
              <a:t> </a:t>
            </a:r>
            <a:r>
              <a:rPr lang="fr-FR" dirty="0" err="1"/>
              <a:t>against</a:t>
            </a:r>
            <a:r>
              <a:rPr lang="fr-FR" dirty="0"/>
              <a:t> </a:t>
            </a:r>
            <a:r>
              <a:rPr lang="fr-FR" dirty="0" err="1"/>
              <a:t>systematic</a:t>
            </a:r>
            <a:r>
              <a:rPr lang="fr-FR" dirty="0"/>
              <a:t> </a:t>
            </a:r>
            <a:r>
              <a:rPr lang="fr-FR" dirty="0" err="1"/>
              <a:t>uncertainties</a:t>
            </a:r>
            <a:r>
              <a:rPr lang="fr-FR" dirty="0"/>
              <a:t> in transverse </a:t>
            </a:r>
            <a:r>
              <a:rPr lang="fr-FR" dirty="0" err="1"/>
              <a:t>polarization</a:t>
            </a:r>
            <a:r>
              <a:rPr lang="fr-FR" dirty="0"/>
              <a:t> extraction.</a:t>
            </a:r>
          </a:p>
        </p:txBody>
      </p:sp>
      <p:sp>
        <p:nvSpPr>
          <p:cNvPr id="31" name="Text Box 18">
            <a:extLst>
              <a:ext uri="{FF2B5EF4-FFF2-40B4-BE49-F238E27FC236}">
                <a16:creationId xmlns:a16="http://schemas.microsoft.com/office/drawing/2014/main" id="{DFC1F772-61BD-CD0D-E00F-2092A498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665" y="6070999"/>
            <a:ext cx="7134351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Reproductible and well known laser helicity flip is required </a:t>
            </a:r>
          </a:p>
        </p:txBody>
      </p:sp>
    </p:spTree>
    <p:extLst>
      <p:ext uri="{BB962C8B-B14F-4D97-AF65-F5344CB8AC3E}">
        <p14:creationId xmlns:p14="http://schemas.microsoft.com/office/powerpoint/2010/main" val="20680303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AEDDEE1-6102-8069-FBEE-313DAB7164DF}"/>
              </a:ext>
            </a:extLst>
          </p:cNvPr>
          <p:cNvSpPr/>
          <p:nvPr/>
        </p:nvSpPr>
        <p:spPr>
          <a:xfrm>
            <a:off x="267562" y="5522471"/>
            <a:ext cx="4689449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75CDA3-2EED-CF43-92D0-9204FDA4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Polarimétrie pour FCC-</a:t>
            </a:r>
            <a:r>
              <a:rPr lang="fr-FR" dirty="0" err="1"/>
              <a:t>ee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36CE6D-FDB2-4E4F-A66B-00F9747B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</a:t>
            </a:fld>
            <a:endParaRPr lang="fr-FR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8FA1ADA-06A4-BA7E-1F10-97952F7E4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04" y="1305560"/>
            <a:ext cx="4179895" cy="212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284D2B7-BB22-C440-2670-8204D3EFC102}"/>
              </a:ext>
            </a:extLst>
          </p:cNvPr>
          <p:cNvSpPr txBox="1"/>
          <p:nvPr/>
        </p:nvSpPr>
        <p:spPr>
          <a:xfrm>
            <a:off x="209863" y="3536751"/>
            <a:ext cx="39787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Energie du centre de mass au pole du Z</a:t>
            </a:r>
            <a:r>
              <a:rPr lang="fr-FR" baseline="30000" dirty="0"/>
              <a:t>0 </a:t>
            </a:r>
          </a:p>
          <a:p>
            <a:r>
              <a:rPr lang="fr-FR" baseline="30000" dirty="0"/>
              <a:t>             </a:t>
            </a:r>
            <a:r>
              <a:rPr lang="fr-FR" dirty="0"/>
              <a:t>soit 45.6 </a:t>
            </a:r>
            <a:r>
              <a:rPr lang="fr-FR" dirty="0" err="1"/>
              <a:t>Gev</a:t>
            </a:r>
            <a:r>
              <a:rPr lang="fr-FR" dirty="0"/>
              <a:t> par faisceau</a:t>
            </a:r>
          </a:p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1DF2954-1592-68FC-0959-ECC4350E86EA}"/>
              </a:ext>
            </a:extLst>
          </p:cNvPr>
          <p:cNvSpPr txBox="1"/>
          <p:nvPr/>
        </p:nvSpPr>
        <p:spPr>
          <a:xfrm>
            <a:off x="104931" y="4244666"/>
            <a:ext cx="46707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Première phase : sonder le secteur électrofaible</a:t>
            </a:r>
          </a:p>
          <a:p>
            <a:r>
              <a:rPr lang="fr-FR" dirty="0"/>
              <a:t> avec des processus couplant les bosons </a:t>
            </a:r>
          </a:p>
          <a:p>
            <a:r>
              <a:rPr lang="fr-FR" dirty="0"/>
              <a:t>  de jauge au Higgs avec</a:t>
            </a:r>
            <a:r>
              <a:rPr lang="fr-FR" dirty="0">
                <a:solidFill>
                  <a:srgbClr val="FF0000"/>
                </a:solidFill>
              </a:rPr>
              <a:t> une précision sur les </a:t>
            </a:r>
          </a:p>
          <a:p>
            <a:r>
              <a:rPr lang="fr-FR" dirty="0">
                <a:solidFill>
                  <a:srgbClr val="FF0000"/>
                </a:solidFill>
              </a:rPr>
              <a:t>      paramètres électrofaibles &lt;1ppm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2" name="Flèche vers le haut 11">
            <a:extLst>
              <a:ext uri="{FF2B5EF4-FFF2-40B4-BE49-F238E27FC236}">
                <a16:creationId xmlns:a16="http://schemas.microsoft.com/office/drawing/2014/main" id="{8C878DB0-9B66-776C-B991-AA56666B789E}"/>
              </a:ext>
            </a:extLst>
          </p:cNvPr>
          <p:cNvSpPr/>
          <p:nvPr/>
        </p:nvSpPr>
        <p:spPr>
          <a:xfrm rot="5400000">
            <a:off x="172551" y="5291513"/>
            <a:ext cx="113844" cy="249084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4FF8FAA-DA83-86B7-F320-A8ABBE051CEC}"/>
              </a:ext>
            </a:extLst>
          </p:cNvPr>
          <p:cNvSpPr txBox="1"/>
          <p:nvPr/>
        </p:nvSpPr>
        <p:spPr>
          <a:xfrm>
            <a:off x="325283" y="5522471"/>
            <a:ext cx="47765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  Calibration de l'énergie au centre de masse en </a:t>
            </a:r>
          </a:p>
          <a:p>
            <a:r>
              <a:rPr lang="fr-FR" dirty="0"/>
              <a:t>temps réel en utilisant la dépolarisation </a:t>
            </a:r>
          </a:p>
          <a:p>
            <a:r>
              <a:rPr lang="fr-FR" dirty="0"/>
              <a:t>résonnante: </a:t>
            </a:r>
            <a:r>
              <a:rPr lang="fr-FR" dirty="0">
                <a:solidFill>
                  <a:srgbClr val="00B050"/>
                </a:solidFill>
              </a:rPr>
              <a:t>incertitude &lt; </a:t>
            </a:r>
            <a:r>
              <a:rPr lang="fr-FR" dirty="0" err="1">
                <a:solidFill>
                  <a:srgbClr val="00B050"/>
                </a:solidFill>
              </a:rPr>
              <a:t>Mev</a:t>
            </a:r>
            <a:r>
              <a:rPr lang="fr-FR" dirty="0">
                <a:solidFill>
                  <a:srgbClr val="00B050"/>
                </a:solidFill>
              </a:rPr>
              <a:t> sur l'énergie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2DA5FBF-41D5-0EF8-D0CA-154DF6B871E8}"/>
              </a:ext>
            </a:extLst>
          </p:cNvPr>
          <p:cNvSpPr txBox="1"/>
          <p:nvPr/>
        </p:nvSpPr>
        <p:spPr>
          <a:xfrm>
            <a:off x="5631365" y="936228"/>
            <a:ext cx="2829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>
                <a:solidFill>
                  <a:srgbClr val="FF0000"/>
                </a:solidFill>
              </a:rPr>
              <a:t>Dépolarisation résonnante :</a:t>
            </a:r>
          </a:p>
        </p:txBody>
      </p:sp>
      <p:sp>
        <p:nvSpPr>
          <p:cNvPr id="16" name="Bouée 15">
            <a:extLst>
              <a:ext uri="{FF2B5EF4-FFF2-40B4-BE49-F238E27FC236}">
                <a16:creationId xmlns:a16="http://schemas.microsoft.com/office/drawing/2014/main" id="{CE1F1598-6FD8-E1E0-6CC4-B872932054D0}"/>
              </a:ext>
            </a:extLst>
          </p:cNvPr>
          <p:cNvSpPr/>
          <p:nvPr/>
        </p:nvSpPr>
        <p:spPr>
          <a:xfrm>
            <a:off x="5631365" y="2342206"/>
            <a:ext cx="2141034" cy="434897"/>
          </a:xfrm>
          <a:prstGeom prst="don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Flèche vers la droite 16">
            <a:extLst>
              <a:ext uri="{FF2B5EF4-FFF2-40B4-BE49-F238E27FC236}">
                <a16:creationId xmlns:a16="http://schemas.microsoft.com/office/drawing/2014/main" id="{09DFC5C8-8A1F-ABE0-3E79-A0EC767484AD}"/>
              </a:ext>
            </a:extLst>
          </p:cNvPr>
          <p:cNvSpPr/>
          <p:nvPr/>
        </p:nvSpPr>
        <p:spPr>
          <a:xfrm rot="16200000">
            <a:off x="6177774" y="1990942"/>
            <a:ext cx="1048215" cy="892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F443A18-0321-49D8-8B58-5C9FE67BD34E}"/>
              </a:ext>
            </a:extLst>
          </p:cNvPr>
          <p:cNvCxnSpPr>
            <a:stCxn id="16" idx="6"/>
          </p:cNvCxnSpPr>
          <p:nvPr/>
        </p:nvCxnSpPr>
        <p:spPr>
          <a:xfrm flipV="1">
            <a:off x="7772399" y="1511439"/>
            <a:ext cx="356840" cy="10482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2AC7373-BE9E-B76A-B0D7-723EF2EE31EA}"/>
              </a:ext>
            </a:extLst>
          </p:cNvPr>
          <p:cNvCxnSpPr>
            <a:stCxn id="16" idx="6"/>
          </p:cNvCxnSpPr>
          <p:nvPr/>
        </p:nvCxnSpPr>
        <p:spPr>
          <a:xfrm flipV="1">
            <a:off x="7772399" y="1305560"/>
            <a:ext cx="0" cy="12540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:a16="http://schemas.microsoft.com/office/drawing/2014/main" id="{A6D4A904-CA6A-AA9E-194D-CDFA9E363B18}"/>
              </a:ext>
            </a:extLst>
          </p:cNvPr>
          <p:cNvSpPr txBox="1"/>
          <p:nvPr/>
        </p:nvSpPr>
        <p:spPr>
          <a:xfrm>
            <a:off x="6701881" y="1563275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B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501C62FB-101B-41A0-FE7A-8C8A7275CEA4}"/>
              </a:ext>
            </a:extLst>
          </p:cNvPr>
          <p:cNvSpPr txBox="1"/>
          <p:nvPr/>
        </p:nvSpPr>
        <p:spPr>
          <a:xfrm>
            <a:off x="7783109" y="1326773"/>
            <a:ext cx="50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6"/>
                </a:solidFill>
              </a:rPr>
              <a:t>n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D16706F-472A-19AB-C91F-E189657B60AB}"/>
              </a:ext>
            </a:extLst>
          </p:cNvPr>
          <p:cNvSpPr txBox="1"/>
          <p:nvPr/>
        </p:nvSpPr>
        <p:spPr>
          <a:xfrm>
            <a:off x="8017194" y="1707286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99286160-1D62-FBAB-C75C-E3926E5D7B46}"/>
              </a:ext>
            </a:extLst>
          </p:cNvPr>
          <p:cNvCxnSpPr>
            <a:cxnSpLocks/>
          </p:cNvCxnSpPr>
          <p:nvPr/>
        </p:nvCxnSpPr>
        <p:spPr>
          <a:xfrm>
            <a:off x="6775450" y="1647825"/>
            <a:ext cx="2132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4EFF97EC-CC93-067D-1D71-31D794C3C6D9}"/>
              </a:ext>
            </a:extLst>
          </p:cNvPr>
          <p:cNvCxnSpPr>
            <a:cxnSpLocks/>
          </p:cNvCxnSpPr>
          <p:nvPr/>
        </p:nvCxnSpPr>
        <p:spPr>
          <a:xfrm>
            <a:off x="7845425" y="1450975"/>
            <a:ext cx="1947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B8901D4F-C3E0-FE03-1970-4AADCDC4303D}"/>
              </a:ext>
            </a:extLst>
          </p:cNvPr>
          <p:cNvCxnSpPr/>
          <p:nvPr/>
        </p:nvCxnSpPr>
        <p:spPr>
          <a:xfrm>
            <a:off x="8065476" y="1800225"/>
            <a:ext cx="2421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Google Shape;76;p7">
            <a:extLst>
              <a:ext uri="{FF2B5EF4-FFF2-40B4-BE49-F238E27FC236}">
                <a16:creationId xmlns:a16="http://schemas.microsoft.com/office/drawing/2014/main" id="{53DE8A2E-FCD9-A777-3ABD-42DCF6D4A152}"/>
              </a:ext>
            </a:extLst>
          </p:cNvPr>
          <p:cNvSpPr/>
          <p:nvPr/>
        </p:nvSpPr>
        <p:spPr>
          <a:xfrm>
            <a:off x="5685663" y="3068896"/>
            <a:ext cx="2829686" cy="43489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94625" tIns="194625" rIns="194625" bIns="194625" anchor="ctr" anchorCtr="0">
            <a:noAutofit/>
          </a:bodyPr>
          <a:lstStyle/>
          <a:p>
            <a:pPr lvl="0" algn="ctr"/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tune of closed  orbit: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k =  </a:t>
            </a:r>
            <a:r>
              <a:rPr lang="en-US" sz="1200" dirty="0" err="1">
                <a:latin typeface="Calibri"/>
                <a:ea typeface="Calibri"/>
                <a:cs typeface="Calibri"/>
                <a:sym typeface="Calibri"/>
              </a:rPr>
              <a:t>aɣ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   + 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1200" baseline="30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200" baseline="30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en-U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+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1200" baseline="30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200" baseline="30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12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+  </a:t>
            </a:r>
            <a:r>
              <a:rPr lang="en-US" sz="1200" dirty="0" err="1">
                <a:latin typeface="Calibri"/>
                <a:ea typeface="Calibri"/>
                <a:cs typeface="Calibri"/>
                <a:sym typeface="Calibri"/>
              </a:rPr>
              <a:t>Q</a:t>
            </a:r>
            <a:r>
              <a:rPr lang="en-US" sz="1200" baseline="30000" dirty="0" err="1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200" dirty="0" err="1">
                <a:latin typeface="Calibri"/>
                <a:ea typeface="Calibri"/>
                <a:cs typeface="Calibri"/>
                <a:sym typeface="Calibri"/>
              </a:rPr>
              <a:t>m</a:t>
            </a:r>
            <a:r>
              <a:rPr lang="en-US" sz="1200" baseline="30000" dirty="0" err="1"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en-US" sz="1200" baseline="30000" dirty="0">
                <a:latin typeface="Calibri"/>
                <a:ea typeface="Calibri"/>
                <a:cs typeface="Calibri"/>
                <a:sym typeface="Calibri"/>
              </a:rPr>
              <a:t>  </a:t>
            </a:r>
            <a:endParaRPr sz="1200" baseline="30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81;p7">
            <a:extLst>
              <a:ext uri="{FF2B5EF4-FFF2-40B4-BE49-F238E27FC236}">
                <a16:creationId xmlns:a16="http://schemas.microsoft.com/office/drawing/2014/main" id="{CA72FEB9-6E2A-A152-FED8-A3762D027D8B}"/>
              </a:ext>
            </a:extLst>
          </p:cNvPr>
          <p:cNvSpPr txBox="1"/>
          <p:nvPr/>
        </p:nvSpPr>
        <p:spPr>
          <a:xfrm>
            <a:off x="5603087" y="3328190"/>
            <a:ext cx="3331050" cy="947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4625" tIns="194625" rIns="194625" bIns="1946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             spin tune     transverse   Longitudinal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                                      planes              plane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latin typeface="Calibri"/>
                <a:ea typeface="Calibri"/>
                <a:cs typeface="Calibri"/>
                <a:sym typeface="Calibri"/>
              </a:rPr>
              <a:t>                                                         (synchrotron)</a:t>
            </a:r>
            <a:endParaRPr sz="1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8F1BF4D-4019-C836-59E0-2E1C07ED242A}"/>
              </a:ext>
            </a:extLst>
          </p:cNvPr>
          <p:cNvSpPr txBox="1"/>
          <p:nvPr/>
        </p:nvSpPr>
        <p:spPr>
          <a:xfrm>
            <a:off x="5117889" y="4030107"/>
            <a:ext cx="40574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 polarisation des électrons </a:t>
            </a:r>
            <a:r>
              <a:rPr lang="fr-FR" dirty="0" err="1"/>
              <a:t>précesse</a:t>
            </a:r>
            <a:r>
              <a:rPr lang="fr-FR" dirty="0"/>
              <a:t> </a:t>
            </a:r>
          </a:p>
          <a:p>
            <a:r>
              <a:rPr lang="fr-FR" dirty="0"/>
              <a:t>Grace au champ magnétique oscillant de </a:t>
            </a:r>
          </a:p>
          <a:p>
            <a:r>
              <a:rPr lang="fr-FR" dirty="0"/>
              <a:t>            l’anneau de stockage.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7AF6E1-4CD7-4F73-1C47-BBB9029472F5}"/>
              </a:ext>
            </a:extLst>
          </p:cNvPr>
          <p:cNvSpPr txBox="1"/>
          <p:nvPr/>
        </p:nvSpPr>
        <p:spPr>
          <a:xfrm>
            <a:off x="5123229" y="4937163"/>
            <a:ext cx="40666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Quand la fréquence de précession des </a:t>
            </a:r>
          </a:p>
          <a:p>
            <a:r>
              <a:rPr lang="fr-FR" dirty="0"/>
              <a:t>électron et des spins sont en résonnance </a:t>
            </a:r>
          </a:p>
          <a:p>
            <a:r>
              <a:rPr lang="fr-FR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fr-FR" dirty="0">
                <a:sym typeface="Wingdings" pitchFamily="2" charset="2"/>
              </a:rPr>
              <a:t>induit une </a:t>
            </a:r>
            <a:r>
              <a:rPr lang="fr-FR" b="1" i="1" u="sng" dirty="0">
                <a:solidFill>
                  <a:srgbClr val="FF0000"/>
                </a:solidFill>
                <a:sym typeface="Wingdings" pitchFamily="2" charset="2"/>
              </a:rPr>
              <a:t>Dépolarisation </a:t>
            </a:r>
            <a:r>
              <a:rPr lang="fr-FR" dirty="0">
                <a:sym typeface="Wingdings" pitchFamily="2" charset="2"/>
              </a:rPr>
              <a:t>du faisceau </a:t>
            </a:r>
            <a:endParaRPr lang="fr-FR" b="1" i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65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573A5-538C-78FD-F4EB-107D2468F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89050B-79E0-AFF1-6A75-BDDB699ED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Asymmetry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649F577-6F5D-FAAF-8573-1E8C6EB8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0D35C-582E-FA4F-396E-7F2120914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B409255-29DA-2DE3-BB3C-7B933B0DF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927" y="44641"/>
            <a:ext cx="3464574" cy="8645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86FFAB0-4758-561D-24E8-5F78C861E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64" y="1107926"/>
            <a:ext cx="3878668" cy="20986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92F4E17-8ADD-A72F-39CF-58BAE0976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64" y="3206564"/>
            <a:ext cx="3878668" cy="218648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9FF74D1-BBBB-BD14-8DC1-40113D4BFF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34" y="1046480"/>
            <a:ext cx="4008089" cy="209863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4804317-2D5E-09A4-BBD2-4EA9778A8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4918" y="3282426"/>
            <a:ext cx="4001520" cy="2098638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5CBCFAC8-0E44-B1D5-E98D-3DE80827512B}"/>
              </a:ext>
            </a:extLst>
          </p:cNvPr>
          <p:cNvCxnSpPr>
            <a:endCxn id="11" idx="3"/>
          </p:cNvCxnSpPr>
          <p:nvPr/>
        </p:nvCxnSpPr>
        <p:spPr>
          <a:xfrm>
            <a:off x="4491032" y="1656080"/>
            <a:ext cx="0" cy="264372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B923A740-EE70-F1C5-12E9-BA4B59A6B885}"/>
              </a:ext>
            </a:extLst>
          </p:cNvPr>
          <p:cNvSpPr txBox="1"/>
          <p:nvPr/>
        </p:nvSpPr>
        <p:spPr>
          <a:xfrm>
            <a:off x="0" y="5449238"/>
            <a:ext cx="65692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fr-FR" sz="1200" dirty="0"/>
              <a:t>The position and spatial </a:t>
            </a:r>
            <a:r>
              <a:rPr lang="fr-FR" sz="1200" dirty="0" err="1"/>
              <a:t>resolution</a:t>
            </a:r>
            <a:r>
              <a:rPr lang="fr-FR" sz="1200" dirty="0"/>
              <a:t> </a:t>
            </a:r>
            <a:r>
              <a:rPr lang="fr-FR" sz="1200" dirty="0" err="1"/>
              <a:t>parameters</a:t>
            </a:r>
            <a:r>
              <a:rPr lang="fr-FR" sz="1200" dirty="0"/>
              <a:t> are </a:t>
            </a:r>
            <a:r>
              <a:rPr lang="fr-FR" sz="1200" dirty="0" err="1"/>
              <a:t>fixed</a:t>
            </a:r>
            <a:r>
              <a:rPr lang="fr-FR" sz="1200" dirty="0"/>
              <a:t>, as the fit </a:t>
            </a:r>
            <a:r>
              <a:rPr lang="fr-FR" sz="1200" dirty="0" err="1"/>
              <a:t>is</a:t>
            </a:r>
            <a:r>
              <a:rPr lang="fr-FR" sz="1200" dirty="0"/>
              <a:t> </a:t>
            </a:r>
            <a:r>
              <a:rPr lang="fr-FR" sz="1200" dirty="0" err="1"/>
              <a:t>found</a:t>
            </a:r>
            <a:r>
              <a:rPr lang="fr-FR" sz="1200" dirty="0"/>
              <a:t> to </a:t>
            </a:r>
            <a:r>
              <a:rPr lang="fr-FR" sz="1200" dirty="0" err="1"/>
              <a:t>be</a:t>
            </a:r>
            <a:r>
              <a:rPr lang="fr-FR" sz="1200" dirty="0"/>
              <a:t> </a:t>
            </a:r>
            <a:r>
              <a:rPr lang="fr-FR" sz="1200" dirty="0" err="1"/>
              <a:t>largely</a:t>
            </a:r>
            <a:r>
              <a:rPr lang="fr-FR" sz="1200" dirty="0"/>
              <a:t> </a:t>
            </a:r>
            <a:r>
              <a:rPr lang="fr-FR" sz="1200" dirty="0" err="1"/>
              <a:t>insensitive</a:t>
            </a:r>
            <a:r>
              <a:rPr lang="fr-FR" sz="1200" dirty="0"/>
              <a:t> to </a:t>
            </a:r>
            <a:r>
              <a:rPr lang="fr-FR" sz="1200" dirty="0" err="1"/>
              <a:t>their</a:t>
            </a:r>
            <a:r>
              <a:rPr lang="fr-FR" sz="1200" dirty="0"/>
              <a:t> variation.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/>
              <a:t> </a:t>
            </a:r>
            <a:r>
              <a:rPr lang="fr-FR" sz="1200" dirty="0">
                <a:effectLst/>
                <a:latin typeface="Calibri" panose="020F0502020204030204" pitchFamily="34" charset="0"/>
              </a:rPr>
              <a:t>No </a:t>
            </a:r>
            <a:r>
              <a:rPr lang="fr-FR" sz="1200" dirty="0" err="1">
                <a:effectLst/>
                <a:latin typeface="Calibri" panose="020F0502020204030204" pitchFamily="34" charset="0"/>
              </a:rPr>
              <a:t>bias</a:t>
            </a: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at the 10^-4 </a:t>
            </a:r>
            <a:r>
              <a:rPr lang="fr-FR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level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except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for 𝛇_y (7x10^-4) to </a:t>
            </a:r>
            <a:r>
              <a:rPr lang="fr-FR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be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r>
              <a:rPr lang="fr-FR" sz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investigated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</a:t>
            </a:r>
            <a:endParaRPr lang="fr-FR" sz="1200" dirty="0"/>
          </a:p>
          <a:p>
            <a:pPr algn="just"/>
            <a:endParaRPr lang="fr-FR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200" dirty="0"/>
              <a:t>Next </a:t>
            </a:r>
            <a:r>
              <a:rPr lang="fr-FR" sz="1200" dirty="0" err="1"/>
              <a:t>step</a:t>
            </a:r>
            <a:r>
              <a:rPr lang="fr-FR" sz="1200" dirty="0"/>
              <a:t> </a:t>
            </a:r>
            <a:r>
              <a:rPr lang="fr-FR" sz="1200" dirty="0" err="1"/>
              <a:t>evaluate</a:t>
            </a:r>
            <a:r>
              <a:rPr lang="fr-FR" sz="1200" dirty="0"/>
              <a:t> how </a:t>
            </a:r>
            <a:r>
              <a:rPr lang="fr-FR" sz="1200" dirty="0" err="1"/>
              <a:t>uncertainties</a:t>
            </a:r>
            <a:r>
              <a:rPr lang="fr-FR" sz="1200" dirty="0"/>
              <a:t> in </a:t>
            </a:r>
            <a:r>
              <a:rPr lang="fr-FR" sz="1200" dirty="0" err="1"/>
              <a:t>these</a:t>
            </a:r>
            <a:r>
              <a:rPr lang="fr-FR" sz="1200" dirty="0"/>
              <a:t> </a:t>
            </a:r>
            <a:r>
              <a:rPr lang="fr-FR" sz="1200" dirty="0" err="1"/>
              <a:t>fixed</a:t>
            </a:r>
            <a:r>
              <a:rPr lang="fr-FR" sz="1200" dirty="0"/>
              <a:t> </a:t>
            </a:r>
            <a:r>
              <a:rPr lang="fr-FR" sz="1200" dirty="0" err="1"/>
              <a:t>parameters</a:t>
            </a:r>
            <a:r>
              <a:rPr lang="fr-FR" sz="1200" dirty="0"/>
              <a:t> </a:t>
            </a:r>
            <a:r>
              <a:rPr lang="fr-FR" sz="1200" dirty="0" err="1"/>
              <a:t>might</a:t>
            </a:r>
            <a:r>
              <a:rPr lang="fr-FR" sz="1200" dirty="0"/>
              <a:t> affect the </a:t>
            </a:r>
            <a:r>
              <a:rPr lang="fr-FR" sz="1200" dirty="0" err="1"/>
              <a:t>systematic</a:t>
            </a:r>
            <a:r>
              <a:rPr lang="fr-FR" sz="1200" dirty="0"/>
              <a:t> </a:t>
            </a:r>
            <a:r>
              <a:rPr lang="fr-FR" sz="1200" dirty="0" err="1"/>
              <a:t>errors</a:t>
            </a:r>
            <a:endParaRPr lang="fr-FR" sz="12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6BCAB2-06B4-F035-BDBE-852B29AAA042}"/>
              </a:ext>
            </a:extLst>
          </p:cNvPr>
          <p:cNvSpPr txBox="1"/>
          <p:nvPr/>
        </p:nvSpPr>
        <p:spPr>
          <a:xfrm>
            <a:off x="6398438" y="5560670"/>
            <a:ext cx="26225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C00000"/>
                </a:solidFill>
              </a:rPr>
              <a:t>NB: </a:t>
            </a:r>
            <a:r>
              <a:rPr lang="fr-FR" dirty="0" err="1">
                <a:solidFill>
                  <a:srgbClr val="C00000"/>
                </a:solidFill>
              </a:rPr>
              <a:t>systematics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related</a:t>
            </a:r>
            <a:r>
              <a:rPr lang="fr-FR" dirty="0">
                <a:solidFill>
                  <a:srgbClr val="C00000"/>
                </a:solidFill>
              </a:rPr>
              <a:t> to    </a:t>
            </a:r>
            <a:r>
              <a:rPr lang="fr-FR" dirty="0" err="1">
                <a:solidFill>
                  <a:srgbClr val="C00000"/>
                </a:solidFill>
              </a:rPr>
              <a:t>fixed</a:t>
            </a:r>
            <a:r>
              <a:rPr lang="fr-FR" dirty="0">
                <a:solidFill>
                  <a:srgbClr val="C00000"/>
                </a:solidFill>
              </a:rPr>
              <a:t> </a:t>
            </a:r>
            <a:r>
              <a:rPr lang="fr-FR" dirty="0" err="1">
                <a:solidFill>
                  <a:srgbClr val="C00000"/>
                </a:solidFill>
              </a:rPr>
              <a:t>parameters</a:t>
            </a:r>
            <a:r>
              <a:rPr lang="fr-FR" dirty="0">
                <a:solidFill>
                  <a:srgbClr val="C00000"/>
                </a:solidFill>
              </a:rPr>
              <a:t> to </a:t>
            </a:r>
            <a:r>
              <a:rPr lang="fr-FR" dirty="0" err="1">
                <a:solidFill>
                  <a:srgbClr val="C00000"/>
                </a:solidFill>
              </a:rPr>
              <a:t>be</a:t>
            </a:r>
            <a:r>
              <a:rPr lang="fr-FR" dirty="0">
                <a:solidFill>
                  <a:srgbClr val="C00000"/>
                </a:solidFill>
              </a:rPr>
              <a:t>    </a:t>
            </a:r>
            <a:r>
              <a:rPr lang="fr-FR" dirty="0" err="1">
                <a:solidFill>
                  <a:srgbClr val="C00000"/>
                </a:solidFill>
              </a:rPr>
              <a:t>looked</a:t>
            </a:r>
            <a:r>
              <a:rPr lang="fr-FR" dirty="0">
                <a:solidFill>
                  <a:srgbClr val="C00000"/>
                </a:solidFill>
              </a:rPr>
              <a:t> at.</a:t>
            </a:r>
          </a:p>
        </p:txBody>
      </p:sp>
    </p:spTree>
    <p:extLst>
      <p:ext uri="{BB962C8B-B14F-4D97-AF65-F5344CB8AC3E}">
        <p14:creationId xmlns:p14="http://schemas.microsoft.com/office/powerpoint/2010/main" val="2555533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070F2-1FC6-D671-4FA2-58275DD58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5650E-3D8B-25CC-7DF4-B3B816F3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Asymmetry scan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3B22234-3A55-E917-BF9F-5FCA71389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FA59AF-4B5D-1811-1190-187161AB1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21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C08DDE0-B62C-26AB-44E0-07F867DF8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1" y="1349224"/>
            <a:ext cx="4012264" cy="221604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9B088B1-CEE8-C7D4-2BD0-2F24AB39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97513"/>
            <a:ext cx="4012264" cy="22160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9A65D6-431A-BB14-CB5B-DE2D6BC1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1634" y="-8071"/>
            <a:ext cx="4012264" cy="221604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A575133-A399-7A2F-DC95-6FD0235E6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634" y="1823808"/>
            <a:ext cx="4012264" cy="221604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00C2413-AD9E-B972-AF8D-6AA82EAFDD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2264" y="3979462"/>
            <a:ext cx="4012264" cy="2216045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AC03335-F848-7F56-9923-CE4B7553400F}"/>
              </a:ext>
            </a:extLst>
          </p:cNvPr>
          <p:cNvSpPr txBox="1"/>
          <p:nvPr/>
        </p:nvSpPr>
        <p:spPr>
          <a:xfrm>
            <a:off x="474785" y="1151792"/>
            <a:ext cx="524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epy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6B5782-C5D1-714E-65BC-0CB79D563241}"/>
              </a:ext>
            </a:extLst>
          </p:cNvPr>
          <p:cNvSpPr txBox="1"/>
          <p:nvPr/>
        </p:nvSpPr>
        <p:spPr>
          <a:xfrm>
            <a:off x="633046" y="3798277"/>
            <a:ext cx="510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epz</a:t>
            </a: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5254EB3-7D3C-281B-3A88-AC71A3EE4296}"/>
              </a:ext>
            </a:extLst>
          </p:cNvPr>
          <p:cNvSpPr txBox="1"/>
          <p:nvPr/>
        </p:nvSpPr>
        <p:spPr>
          <a:xfrm>
            <a:off x="5108330" y="180460"/>
            <a:ext cx="54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pPX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505135-772A-3049-20E2-3C4EC132681B}"/>
              </a:ext>
            </a:extLst>
          </p:cNvPr>
          <p:cNvSpPr txBox="1"/>
          <p:nvPr/>
        </p:nvSpPr>
        <p:spPr>
          <a:xfrm>
            <a:off x="5108330" y="4259882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pPz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AD2BD9-764B-CC8A-9056-A902DA1B67BC}"/>
              </a:ext>
            </a:extLst>
          </p:cNvPr>
          <p:cNvSpPr txBox="1"/>
          <p:nvPr/>
        </p:nvSpPr>
        <p:spPr>
          <a:xfrm>
            <a:off x="5075265" y="2043837"/>
            <a:ext cx="536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pPY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6088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age 50">
            <a:extLst>
              <a:ext uri="{FF2B5EF4-FFF2-40B4-BE49-F238E27FC236}">
                <a16:creationId xmlns:a16="http://schemas.microsoft.com/office/drawing/2014/main" id="{18F22B35-7059-57B1-C436-CF5FC925D0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95307"/>
            <a:ext cx="3504655" cy="234977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618AD0FA-1BF8-25D9-5F06-0855E9D8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19" y="1069064"/>
            <a:ext cx="3962365" cy="269866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528F7CDF-9F41-718E-492A-5C4F02E7E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2" y="1157955"/>
            <a:ext cx="3740906" cy="25900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4816FB1B-601E-7D4A-B154-0EC695B4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3965"/>
            <a:ext cx="7886700" cy="509517"/>
          </a:xfrm>
        </p:spPr>
        <p:txBody>
          <a:bodyPr>
            <a:noAutofit/>
          </a:bodyPr>
          <a:lstStyle/>
          <a:p>
            <a:r>
              <a:rPr lang="fr-FR" sz="3200" dirty="0"/>
              <a:t>Simulation on </a:t>
            </a:r>
            <a:r>
              <a:rPr lang="fr-FR" sz="3200" dirty="0" err="1"/>
              <a:t>Monolithic</a:t>
            </a:r>
            <a:r>
              <a:rPr lang="fr-FR" sz="3200" dirty="0"/>
              <a:t> pixel </a:t>
            </a:r>
            <a:r>
              <a:rPr lang="fr-FR" sz="3200" dirty="0" err="1"/>
              <a:t>sensor</a:t>
            </a:r>
            <a:endParaRPr lang="fr-FR" sz="32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F97C8D-178D-1F4D-AF49-1F3204FF5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362" y="6539929"/>
            <a:ext cx="1130576" cy="365125"/>
          </a:xfrm>
        </p:spPr>
        <p:txBody>
          <a:bodyPr/>
          <a:lstStyle/>
          <a:p>
            <a:r>
              <a:rPr lang="fr-FR" dirty="0"/>
              <a:t>19/05/2025</a:t>
            </a:r>
          </a:p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3D8D54B-E944-1349-9C1C-BCC62B225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FCC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week</a:t>
            </a:r>
            <a:r>
              <a:rPr lang="fr-FR" dirty="0"/>
              <a:t>/EPOL </a:t>
            </a:r>
            <a:r>
              <a:rPr lang="fr-FR" dirty="0" err="1"/>
              <a:t>parrallel</a:t>
            </a:r>
            <a:r>
              <a:rPr lang="fr-FR" dirty="0"/>
              <a:t>/FCC-</a:t>
            </a:r>
            <a:r>
              <a:rPr lang="fr-FR" dirty="0" err="1"/>
              <a:t>ee</a:t>
            </a:r>
            <a:r>
              <a:rPr lang="fr-FR" dirty="0"/>
              <a:t> </a:t>
            </a:r>
            <a:r>
              <a:rPr lang="fr-FR" dirty="0" err="1"/>
              <a:t>polarimeters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4D47D0-CC3E-EC47-BF2C-3793F8CC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22</a:t>
            </a:fld>
            <a:endParaRPr lang="fr-FR" dirty="0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A72418CB-9561-D307-8E21-84E87285206B}"/>
              </a:ext>
            </a:extLst>
          </p:cNvPr>
          <p:cNvSpPr txBox="1"/>
          <p:nvPr/>
        </p:nvSpPr>
        <p:spPr>
          <a:xfrm>
            <a:off x="3214834" y="4189112"/>
            <a:ext cx="59752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sz="1800" dirty="0"/>
              <a:t>Beam </a:t>
            </a:r>
            <a:r>
              <a:rPr lang="fr-FR" sz="1800" dirty="0" err="1"/>
              <a:t>energy</a:t>
            </a:r>
            <a:r>
              <a:rPr lang="fr-FR" sz="1800" dirty="0"/>
              <a:t> extraction (ellipse </a:t>
            </a:r>
            <a:r>
              <a:rPr lang="fr-FR" sz="1800" dirty="0" err="1"/>
              <a:t>coordinates</a:t>
            </a:r>
            <a:r>
              <a:rPr lang="fr-FR" sz="1800" dirty="0"/>
              <a:t>) </a:t>
            </a:r>
          </a:p>
          <a:p>
            <a:r>
              <a:rPr lang="fr-FR" dirty="0"/>
              <a:t>      </a:t>
            </a:r>
            <a:r>
              <a:rPr lang="fr-FR" sz="1800" dirty="0" err="1"/>
              <a:t>is</a:t>
            </a:r>
            <a:r>
              <a:rPr lang="fr-FR" sz="1800" dirty="0"/>
              <a:t> </a:t>
            </a:r>
            <a:r>
              <a:rPr lang="fr-FR" sz="1800" dirty="0" err="1"/>
              <a:t>significantly</a:t>
            </a:r>
            <a:r>
              <a:rPr lang="fr-FR" sz="1800" dirty="0"/>
              <a:t> </a:t>
            </a:r>
            <a:r>
              <a:rPr lang="fr-FR" sz="1800" dirty="0" err="1"/>
              <a:t>affected</a:t>
            </a:r>
            <a:r>
              <a:rPr lang="fr-FR" sz="1800" dirty="0"/>
              <a:t> by the pixel size  (few per-mil </a:t>
            </a:r>
            <a:r>
              <a:rPr lang="fr-FR" sz="1800" dirty="0" err="1"/>
              <a:t>level</a:t>
            </a:r>
            <a:r>
              <a:rPr lang="fr-FR" sz="1800" dirty="0"/>
              <a:t>)</a:t>
            </a:r>
          </a:p>
          <a:p>
            <a:pPr marL="285750" lvl="2" indent="-285750">
              <a:buFontTx/>
              <a:buChar char="-"/>
            </a:pPr>
            <a:r>
              <a:rPr lang="fr-FR" sz="1800" dirty="0" err="1">
                <a:solidFill>
                  <a:srgbClr val="C00000"/>
                </a:solidFill>
              </a:rPr>
              <a:t>Interesting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correlation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with</a:t>
            </a:r>
            <a:r>
              <a:rPr lang="fr-FR" sz="1800" dirty="0">
                <a:solidFill>
                  <a:srgbClr val="C00000"/>
                </a:solidFill>
              </a:rPr>
              <a:t> vertical pixel size ! (</a:t>
            </a:r>
            <a:r>
              <a:rPr lang="fr-FR" sz="1800" dirty="0" err="1">
                <a:solidFill>
                  <a:srgbClr val="C00000"/>
                </a:solidFill>
              </a:rPr>
              <a:t>why</a:t>
            </a:r>
            <a:r>
              <a:rPr lang="fr-FR" sz="1800" dirty="0">
                <a:solidFill>
                  <a:srgbClr val="C00000"/>
                </a:solidFill>
              </a:rPr>
              <a:t> ?)</a:t>
            </a:r>
          </a:p>
          <a:p>
            <a:pPr marL="285750" indent="-285750">
              <a:buFontTx/>
              <a:buChar char="-"/>
            </a:pPr>
            <a:r>
              <a:rPr lang="fr-FR" sz="1800" dirty="0" err="1">
                <a:solidFill>
                  <a:srgbClr val="C00000"/>
                </a:solidFill>
              </a:rPr>
              <a:t>Significant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effect</a:t>
            </a:r>
            <a:r>
              <a:rPr lang="fr-FR" sz="1800" dirty="0">
                <a:solidFill>
                  <a:srgbClr val="C00000"/>
                </a:solidFill>
              </a:rPr>
              <a:t> on longitudinal </a:t>
            </a:r>
            <a:r>
              <a:rPr lang="fr-FR" sz="1800" dirty="0" err="1">
                <a:solidFill>
                  <a:srgbClr val="C00000"/>
                </a:solidFill>
              </a:rPr>
              <a:t>polarization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too</a:t>
            </a:r>
            <a:r>
              <a:rPr lang="fr-FR" sz="1800" dirty="0">
                <a:solidFill>
                  <a:srgbClr val="C00000"/>
                </a:solidFill>
              </a:rPr>
              <a:t> (</a:t>
            </a:r>
            <a:r>
              <a:rPr lang="fr-FR" sz="1800" dirty="0" err="1">
                <a:solidFill>
                  <a:srgbClr val="C00000"/>
                </a:solidFill>
              </a:rPr>
              <a:t>why</a:t>
            </a:r>
            <a:r>
              <a:rPr lang="fr-FR" sz="1800" dirty="0">
                <a:solidFill>
                  <a:srgbClr val="C00000"/>
                </a:solidFill>
              </a:rPr>
              <a:t> situation </a:t>
            </a:r>
            <a:r>
              <a:rPr lang="fr-FR" sz="1800" dirty="0" err="1">
                <a:solidFill>
                  <a:srgbClr val="C00000"/>
                </a:solidFill>
              </a:rPr>
              <a:t>improves</a:t>
            </a:r>
            <a:r>
              <a:rPr lang="fr-FR" sz="1800" dirty="0">
                <a:solidFill>
                  <a:srgbClr val="C00000"/>
                </a:solidFill>
              </a:rPr>
              <a:t> </a:t>
            </a:r>
            <a:r>
              <a:rPr lang="fr-FR" sz="1800" dirty="0" err="1">
                <a:solidFill>
                  <a:srgbClr val="C00000"/>
                </a:solidFill>
              </a:rPr>
              <a:t>when</a:t>
            </a:r>
            <a:r>
              <a:rPr lang="fr-FR" sz="1800" dirty="0">
                <a:solidFill>
                  <a:srgbClr val="C00000"/>
                </a:solidFill>
              </a:rPr>
              <a:t> pixel area </a:t>
            </a:r>
            <a:r>
              <a:rPr lang="fr-FR" sz="1800" dirty="0" err="1">
                <a:solidFill>
                  <a:srgbClr val="C00000"/>
                </a:solidFill>
              </a:rPr>
              <a:t>increases</a:t>
            </a:r>
            <a:r>
              <a:rPr lang="fr-FR" sz="1800" dirty="0">
                <a:solidFill>
                  <a:srgbClr val="C00000"/>
                </a:solidFill>
              </a:rPr>
              <a:t> ?)</a:t>
            </a:r>
          </a:p>
          <a:p>
            <a:pPr marL="285750" indent="-285750">
              <a:buFontTx/>
              <a:buChar char="-"/>
            </a:pP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Much 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</a:rPr>
              <a:t>smaller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 impact on vertical 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</a:rPr>
              <a:t>polarization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fr-FR" sz="1800" dirty="0" err="1">
                <a:solidFill>
                  <a:schemeClr val="accent6">
                    <a:lumMod val="75000"/>
                  </a:schemeClr>
                </a:solidFill>
              </a:rPr>
              <a:t>small</a:t>
            </a:r>
            <a:r>
              <a:rPr lang="fr-FR" sz="1800" dirty="0">
                <a:solidFill>
                  <a:schemeClr val="accent6">
                    <a:lumMod val="75000"/>
                  </a:schemeClr>
                </a:solidFill>
              </a:rPr>
              <a:t> fraction of per-mille)</a:t>
            </a:r>
          </a:p>
        </p:txBody>
      </p:sp>
      <p:sp>
        <p:nvSpPr>
          <p:cNvPr id="42" name="Google Shape;259;p21">
            <a:extLst>
              <a:ext uri="{FF2B5EF4-FFF2-40B4-BE49-F238E27FC236}">
                <a16:creationId xmlns:a16="http://schemas.microsoft.com/office/drawing/2014/main" id="{936AA0F3-B30B-DA13-1C86-24DFC5D8CEE7}"/>
              </a:ext>
            </a:extLst>
          </p:cNvPr>
          <p:cNvSpPr txBox="1"/>
          <p:nvPr/>
        </p:nvSpPr>
        <p:spPr>
          <a:xfrm>
            <a:off x="509585" y="1029420"/>
            <a:ext cx="1573277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</a:t>
            </a:r>
            <a:r>
              <a:rPr lang="fr-FR" sz="1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fit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-E</a:t>
            </a:r>
            <a:r>
              <a:rPr lang="fr-FR" sz="1800" baseline="-25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</a:t>
            </a:r>
            <a:r>
              <a:rPr lang="fr-FR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[</a:t>
            </a:r>
            <a:r>
              <a:rPr lang="en-US" sz="1800" b="1" dirty="0" err="1">
                <a:latin typeface="Calibri"/>
                <a:ea typeface="Calibri"/>
                <a:cs typeface="Calibri"/>
                <a:sym typeface="Calibri"/>
              </a:rPr>
              <a:t>Gev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>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aseline="-25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</a:t>
            </a:r>
            <a:endParaRPr sz="1800" baseline="-25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261;p21">
            <a:extLst>
              <a:ext uri="{FF2B5EF4-FFF2-40B4-BE49-F238E27FC236}">
                <a16:creationId xmlns:a16="http://schemas.microsoft.com/office/drawing/2014/main" id="{A05CFF48-5148-F8A9-705B-A1E66D05E5B3}"/>
              </a:ext>
            </a:extLst>
          </p:cNvPr>
          <p:cNvSpPr txBox="1"/>
          <p:nvPr/>
        </p:nvSpPr>
        <p:spPr>
          <a:xfrm>
            <a:off x="324592" y="3972690"/>
            <a:ext cx="2519567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800" dirty="0">
                <a:solidFill>
                  <a:srgbClr val="000000"/>
                </a:solidFill>
              </a:rPr>
              <a:t>𝛏</a:t>
            </a:r>
            <a:r>
              <a:rPr lang="fr-FR" sz="1800" dirty="0"/>
              <a:t>3</a:t>
            </a:r>
            <a:r>
              <a:rPr lang="fr-FR" sz="1800" dirty="0">
                <a:solidFill>
                  <a:srgbClr val="000000"/>
                </a:solidFill>
              </a:rPr>
              <a:t>𝝵</a:t>
            </a:r>
            <a:r>
              <a:rPr lang="fr-FR" sz="1800" dirty="0"/>
              <a:t>y fit- </a:t>
            </a:r>
            <a:r>
              <a:rPr lang="fr-FR" sz="1800" dirty="0">
                <a:solidFill>
                  <a:schemeClr val="dk1"/>
                </a:solidFill>
              </a:rPr>
              <a:t>𝛏3𝝵y </a:t>
            </a:r>
            <a:r>
              <a:rPr lang="fr-FR" sz="1800" dirty="0" err="1">
                <a:solidFill>
                  <a:schemeClr val="dk1"/>
                </a:solidFill>
              </a:rPr>
              <a:t>gen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261;p21">
            <a:extLst>
              <a:ext uri="{FF2B5EF4-FFF2-40B4-BE49-F238E27FC236}">
                <a16:creationId xmlns:a16="http://schemas.microsoft.com/office/drawing/2014/main" id="{FFFCFBCC-D07B-8842-1E97-4846E402F92D}"/>
              </a:ext>
            </a:extLst>
          </p:cNvPr>
          <p:cNvSpPr txBox="1"/>
          <p:nvPr/>
        </p:nvSpPr>
        <p:spPr>
          <a:xfrm>
            <a:off x="5060343" y="948209"/>
            <a:ext cx="2000794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fr-FR" sz="1800" dirty="0">
                <a:solidFill>
                  <a:srgbClr val="000000"/>
                </a:solidFill>
              </a:rPr>
              <a:t>𝛏</a:t>
            </a:r>
            <a:r>
              <a:rPr lang="fr-FR" sz="1800" dirty="0"/>
              <a:t>3</a:t>
            </a:r>
            <a:r>
              <a:rPr lang="fr-FR" sz="1800" dirty="0">
                <a:solidFill>
                  <a:srgbClr val="000000"/>
                </a:solidFill>
              </a:rPr>
              <a:t>𝝵z</a:t>
            </a:r>
            <a:r>
              <a:rPr lang="fr-FR" sz="1800" dirty="0"/>
              <a:t> fit- </a:t>
            </a:r>
            <a:r>
              <a:rPr lang="fr-FR" sz="1800" dirty="0">
                <a:solidFill>
                  <a:schemeClr val="dk1"/>
                </a:solidFill>
              </a:rPr>
              <a:t>𝛏3𝝵z </a:t>
            </a:r>
            <a:r>
              <a:rPr lang="fr-FR" sz="1800" dirty="0" err="1">
                <a:solidFill>
                  <a:schemeClr val="dk1"/>
                </a:solidFill>
              </a:rPr>
              <a:t>gen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259;p21">
            <a:extLst>
              <a:ext uri="{FF2B5EF4-FFF2-40B4-BE49-F238E27FC236}">
                <a16:creationId xmlns:a16="http://schemas.microsoft.com/office/drawing/2014/main" id="{11525518-3C99-48D1-D67D-255157EB7BD2}"/>
              </a:ext>
            </a:extLst>
          </p:cNvPr>
          <p:cNvSpPr txBox="1"/>
          <p:nvPr/>
        </p:nvSpPr>
        <p:spPr>
          <a:xfrm>
            <a:off x="4008245" y="1189771"/>
            <a:ext cx="848121" cy="738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fr-FR" sz="1800" baseline="-250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y</a:t>
            </a:r>
            <a:r>
              <a:rPr lang="fr-FR" sz="1800" dirty="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=2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FF0000"/>
                </a:solidFill>
                <a:sym typeface="Calibri"/>
              </a:rPr>
              <a:t>Ry=3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36CF3DE-258E-002A-643E-D865A03D6BDF}"/>
              </a:ext>
            </a:extLst>
          </p:cNvPr>
          <p:cNvSpPr txBox="1"/>
          <p:nvPr/>
        </p:nvSpPr>
        <p:spPr>
          <a:xfrm>
            <a:off x="3395182" y="3289958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Rx</a:t>
            </a:r>
            <a:endParaRPr lang="fr-FR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056C35C-8B2D-3088-39CF-13980DEF0C28}"/>
              </a:ext>
            </a:extLst>
          </p:cNvPr>
          <p:cNvSpPr txBox="1"/>
          <p:nvPr/>
        </p:nvSpPr>
        <p:spPr>
          <a:xfrm>
            <a:off x="3095568" y="6044103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Rx</a:t>
            </a:r>
            <a:endParaRPr lang="fr-FR" dirty="0"/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8202C5EB-B1A5-A821-F7BD-38F64D540514}"/>
              </a:ext>
            </a:extLst>
          </p:cNvPr>
          <p:cNvSpPr txBox="1"/>
          <p:nvPr/>
        </p:nvSpPr>
        <p:spPr>
          <a:xfrm>
            <a:off x="8106263" y="3329772"/>
            <a:ext cx="409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0995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75CDA3-2EED-CF43-92D0-9204FDA40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Compton </a:t>
            </a:r>
            <a:r>
              <a:rPr lang="fr-FR" dirty="0" err="1"/>
              <a:t>polarimeter</a:t>
            </a:r>
            <a:r>
              <a:rPr lang="fr-FR" dirty="0"/>
              <a:t> </a:t>
            </a:r>
            <a:r>
              <a:rPr lang="fr-FR" u="sng" dirty="0"/>
              <a:t>initial</a:t>
            </a:r>
            <a:r>
              <a:rPr lang="fr-FR" dirty="0"/>
              <a:t> </a:t>
            </a:r>
            <a:r>
              <a:rPr lang="fr-FR" dirty="0" err="1"/>
              <a:t>layout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DEF65B-F801-2E49-83F7-9CF101962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dirty="0"/>
              <a:t>19/05/2025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8CC35B-0BBD-A844-8FDE-44468A2F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FCC </a:t>
            </a:r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week</a:t>
            </a:r>
            <a:r>
              <a:rPr lang="fr-FR" dirty="0"/>
              <a:t>/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36CE6D-FDB2-4E4F-A66B-00F9747BD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23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38C5D-7AD2-A04F-AE5D-E7223D84427C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C9938AD-D187-CD4A-99B5-E307BB2EF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3" y="996846"/>
            <a:ext cx="1899780" cy="489156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AE130237-EA72-7F4B-ACF7-1FFD9CADA251}"/>
              </a:ext>
            </a:extLst>
          </p:cNvPr>
          <p:cNvCxnSpPr>
            <a:cxnSpLocks/>
          </p:cNvCxnSpPr>
          <p:nvPr/>
        </p:nvCxnSpPr>
        <p:spPr>
          <a:xfrm flipV="1">
            <a:off x="774475" y="1667449"/>
            <a:ext cx="6413092" cy="33463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AA220389-5240-2F4F-9616-2A14B1998132}"/>
              </a:ext>
            </a:extLst>
          </p:cNvPr>
          <p:cNvCxnSpPr>
            <a:cxnSpLocks/>
          </p:cNvCxnSpPr>
          <p:nvPr/>
        </p:nvCxnSpPr>
        <p:spPr>
          <a:xfrm flipV="1">
            <a:off x="2849031" y="2870181"/>
            <a:ext cx="4338536" cy="10638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69582F0-4A44-2C4F-A6C7-D68BB99ED6C7}"/>
              </a:ext>
            </a:extLst>
          </p:cNvPr>
          <p:cNvCxnSpPr>
            <a:cxnSpLocks/>
          </p:cNvCxnSpPr>
          <p:nvPr/>
        </p:nvCxnSpPr>
        <p:spPr>
          <a:xfrm>
            <a:off x="2849031" y="3935181"/>
            <a:ext cx="4338536" cy="12925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6EA49B1-FEDA-D340-8A7B-0B30B7125559}"/>
              </a:ext>
            </a:extLst>
          </p:cNvPr>
          <p:cNvSpPr txBox="1"/>
          <p:nvPr/>
        </p:nvSpPr>
        <p:spPr>
          <a:xfrm rot="20007368">
            <a:off x="5033800" y="1971665"/>
            <a:ext cx="197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Scattered photons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06C37F5-D726-7940-AC34-53C1FE02A31D}"/>
              </a:ext>
            </a:extLst>
          </p:cNvPr>
          <p:cNvSpPr txBox="1"/>
          <p:nvPr/>
        </p:nvSpPr>
        <p:spPr>
          <a:xfrm rot="20751759">
            <a:off x="5009252" y="2882467"/>
            <a:ext cx="1545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Electron beam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5C65296-14A1-BB4E-A709-6E4CBBE2D839}"/>
              </a:ext>
            </a:extLst>
          </p:cNvPr>
          <p:cNvSpPr txBox="1"/>
          <p:nvPr/>
        </p:nvSpPr>
        <p:spPr>
          <a:xfrm rot="980952">
            <a:off x="3510134" y="4277498"/>
            <a:ext cx="3387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Lowest energy scattered electrons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E1C5A0B-93F6-3D4E-ACD9-347AD703182B}"/>
              </a:ext>
            </a:extLst>
          </p:cNvPr>
          <p:cNvSpPr txBox="1"/>
          <p:nvPr/>
        </p:nvSpPr>
        <p:spPr>
          <a:xfrm rot="19948827">
            <a:off x="1910850" y="3345871"/>
            <a:ext cx="15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Dipole (field B)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0912998D-05E9-8F4C-ADD2-90D4B03C95ED}"/>
              </a:ext>
            </a:extLst>
          </p:cNvPr>
          <p:cNvCxnSpPr>
            <a:cxnSpLocks/>
          </p:cNvCxnSpPr>
          <p:nvPr/>
        </p:nvCxnSpPr>
        <p:spPr>
          <a:xfrm flipV="1">
            <a:off x="357265" y="2961228"/>
            <a:ext cx="3980097" cy="2360391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angle 27">
            <a:extLst>
              <a:ext uri="{FF2B5EF4-FFF2-40B4-BE49-F238E27FC236}">
                <a16:creationId xmlns:a16="http://schemas.microsoft.com/office/drawing/2014/main" id="{A55F4134-608A-3347-B27A-519F367FAF9B}"/>
              </a:ext>
            </a:extLst>
          </p:cNvPr>
          <p:cNvSpPr/>
          <p:nvPr/>
        </p:nvSpPr>
        <p:spPr>
          <a:xfrm rot="9126995">
            <a:off x="2454160" y="3627914"/>
            <a:ext cx="933855" cy="805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39DB81F4-FBE9-FF4C-AEE0-C92DCE5CC8F3}"/>
              </a:ext>
            </a:extLst>
          </p:cNvPr>
          <p:cNvCxnSpPr>
            <a:cxnSpLocks/>
          </p:cNvCxnSpPr>
          <p:nvPr/>
        </p:nvCxnSpPr>
        <p:spPr>
          <a:xfrm>
            <a:off x="3928684" y="1159533"/>
            <a:ext cx="419153" cy="1804811"/>
          </a:xfrm>
          <a:prstGeom prst="line">
            <a:avLst/>
          </a:prstGeom>
          <a:ln w="254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FB5B212D-FF8E-0043-BF50-C06227DD28BF}"/>
                  </a:ext>
                </a:extLst>
              </p:cNvPr>
              <p:cNvSpPr txBox="1"/>
              <p:nvPr/>
            </p:nvSpPr>
            <p:spPr>
              <a:xfrm>
                <a:off x="3981021" y="1144275"/>
                <a:ext cx="18943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Laser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)</a:t>
                </a:r>
              </a:p>
              <a:p>
                <a:r>
                  <a:rPr lang="en-GB" dirty="0">
                    <a:solidFill>
                      <a:srgbClr val="FF0000"/>
                    </a:solidFill>
                  </a:rPr>
                  <a:t>Green wavelength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FB5B212D-FF8E-0043-BF50-C06227DD2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021" y="1144275"/>
                <a:ext cx="1894365" cy="646331"/>
              </a:xfrm>
              <a:prstGeom prst="rect">
                <a:avLst/>
              </a:prstGeom>
              <a:blipFill>
                <a:blip r:embed="rId3"/>
                <a:stretch>
                  <a:fillRect l="-2667" t="-5769" r="-2000" b="-1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llipse 45">
            <a:extLst>
              <a:ext uri="{FF2B5EF4-FFF2-40B4-BE49-F238E27FC236}">
                <a16:creationId xmlns:a16="http://schemas.microsoft.com/office/drawing/2014/main" id="{1E7BA74B-3E22-3640-AC6B-DEBC4FA853A9}"/>
              </a:ext>
            </a:extLst>
          </p:cNvPr>
          <p:cNvSpPr/>
          <p:nvPr/>
        </p:nvSpPr>
        <p:spPr>
          <a:xfrm rot="19955467">
            <a:off x="1160209" y="4485434"/>
            <a:ext cx="1031132" cy="1167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D6405A4D-A275-6E41-BD38-448272880129}"/>
              </a:ext>
            </a:extLst>
          </p:cNvPr>
          <p:cNvSpPr txBox="1"/>
          <p:nvPr/>
        </p:nvSpPr>
        <p:spPr>
          <a:xfrm rot="19907775">
            <a:off x="853896" y="4568991"/>
            <a:ext cx="1860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Interaction region</a:t>
            </a:r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id="{13CE3C97-051A-F348-BDD1-5D2788CC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28" y="6023045"/>
            <a:ext cx="8049006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New concept (N. Yu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Muchnoi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to measure all polarization parameters  3D polarimeter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9" name="Accolade fermante 48">
            <a:extLst>
              <a:ext uri="{FF2B5EF4-FFF2-40B4-BE49-F238E27FC236}">
                <a16:creationId xmlns:a16="http://schemas.microsoft.com/office/drawing/2014/main" id="{800B0F59-F469-DA47-AE65-C575DD86E05D}"/>
              </a:ext>
            </a:extLst>
          </p:cNvPr>
          <p:cNvSpPr/>
          <p:nvPr/>
        </p:nvSpPr>
        <p:spPr>
          <a:xfrm>
            <a:off x="8385243" y="1513607"/>
            <a:ext cx="154880" cy="135657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Accolade fermante 49">
            <a:extLst>
              <a:ext uri="{FF2B5EF4-FFF2-40B4-BE49-F238E27FC236}">
                <a16:creationId xmlns:a16="http://schemas.microsoft.com/office/drawing/2014/main" id="{4B043397-8A83-194B-8732-BCD7615C0BAB}"/>
              </a:ext>
            </a:extLst>
          </p:cNvPr>
          <p:cNvSpPr/>
          <p:nvPr/>
        </p:nvSpPr>
        <p:spPr>
          <a:xfrm>
            <a:off x="8385243" y="2852249"/>
            <a:ext cx="154880" cy="2375523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ccolade fermante 51">
            <a:extLst>
              <a:ext uri="{FF2B5EF4-FFF2-40B4-BE49-F238E27FC236}">
                <a16:creationId xmlns:a16="http://schemas.microsoft.com/office/drawing/2014/main" id="{65B2AD65-A8F5-844D-8EED-32F432B0F301}"/>
              </a:ext>
            </a:extLst>
          </p:cNvPr>
          <p:cNvSpPr/>
          <p:nvPr/>
        </p:nvSpPr>
        <p:spPr>
          <a:xfrm rot="5400000">
            <a:off x="4292141" y="2802351"/>
            <a:ext cx="247724" cy="5621877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0B63F55-1264-9C4D-BFC1-5A6883FD10D5}"/>
              </a:ext>
            </a:extLst>
          </p:cNvPr>
          <p:cNvSpPr txBox="1"/>
          <p:nvPr/>
        </p:nvSpPr>
        <p:spPr>
          <a:xfrm>
            <a:off x="3788492" y="5681471"/>
            <a:ext cx="1326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about 100m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E9D81659-7DB6-0347-BC4E-057479B2A761}"/>
              </a:ext>
            </a:extLst>
          </p:cNvPr>
          <p:cNvCxnSpPr>
            <a:cxnSpLocks/>
          </p:cNvCxnSpPr>
          <p:nvPr/>
        </p:nvCxnSpPr>
        <p:spPr>
          <a:xfrm flipH="1" flipV="1">
            <a:off x="7448207" y="874643"/>
            <a:ext cx="46107" cy="486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FB82B0DE-26AE-B54F-A333-DD8817172587}"/>
              </a:ext>
            </a:extLst>
          </p:cNvPr>
          <p:cNvSpPr txBox="1"/>
          <p:nvPr/>
        </p:nvSpPr>
        <p:spPr>
          <a:xfrm>
            <a:off x="7513700" y="779921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B3879764-DF3B-0748-92BB-0C4261775429}"/>
              </a:ext>
            </a:extLst>
          </p:cNvPr>
          <p:cNvSpPr txBox="1"/>
          <p:nvPr/>
        </p:nvSpPr>
        <p:spPr>
          <a:xfrm>
            <a:off x="7506508" y="1298117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0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FE23272-37BF-374A-A6CF-0CBCB1DFECA2}"/>
              </a:ext>
            </a:extLst>
          </p:cNvPr>
          <p:cNvSpPr txBox="1"/>
          <p:nvPr/>
        </p:nvSpPr>
        <p:spPr>
          <a:xfrm>
            <a:off x="7512673" y="2615789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1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5B0A0307-F74E-5246-BE2D-B3EA979A59CE}"/>
              </a:ext>
            </a:extLst>
          </p:cNvPr>
          <p:cNvSpPr txBox="1"/>
          <p:nvPr/>
        </p:nvSpPr>
        <p:spPr>
          <a:xfrm>
            <a:off x="7519865" y="5013764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58EDC646-98FA-7F40-ACF2-AF41068107C3}"/>
                  </a:ext>
                </a:extLst>
              </p:cNvPr>
              <p:cNvSpPr txBox="1"/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58EDC646-98FA-7F40-ACF2-AF4106810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blipFill>
                <a:blip r:embed="rId4"/>
                <a:stretch>
                  <a:fillRect l="-6061" t="-2778" r="-3030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30CAAB8-4F2C-6D4A-A506-197D83B8F5D4}"/>
                  </a:ext>
                </a:extLst>
              </p:cNvPr>
              <p:cNvSpPr txBox="1"/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F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30CAAB8-4F2C-6D4A-A506-197D83B8F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blipFill>
                <a:blip r:embed="rId5"/>
                <a:stretch>
                  <a:fillRect l="-2222" r="-2222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9523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7F9A7-F3F1-CB40-87E6-ACAE6AAC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Asymmetry</a:t>
            </a:r>
            <a:r>
              <a:rPr lang="fr-FR" dirty="0"/>
              <a:t> fit (</a:t>
            </a:r>
            <a:r>
              <a:rPr lang="fr-FR" dirty="0" err="1"/>
              <a:t>preliminary</a:t>
            </a:r>
            <a:r>
              <a:rPr lang="fr-FR" dirty="0"/>
              <a:t>)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F8E66F3-718B-8A43-B09E-C0E0C2FF8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CE7833E-76E2-2741-95E7-C0C296A42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9FEC11-CC54-3949-A2AC-0534E334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9410805-570B-0140-87A1-CCA6D20F1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0" y="994878"/>
            <a:ext cx="9144000" cy="526362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E12D40-B80D-A342-9FDD-E506291CE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081" y="47073"/>
            <a:ext cx="2538919" cy="63354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0787BE0-6308-0446-A06B-B036B7EA9BF3}"/>
              </a:ext>
            </a:extLst>
          </p:cNvPr>
          <p:cNvSpPr txBox="1"/>
          <p:nvPr/>
        </p:nvSpPr>
        <p:spPr>
          <a:xfrm>
            <a:off x="6828891" y="5960673"/>
            <a:ext cx="23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Narvaez, EPOL meeting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51F048F-C27C-2B4E-A86E-6A442CB550B7}"/>
              </a:ext>
            </a:extLst>
          </p:cNvPr>
          <p:cNvSpPr txBox="1"/>
          <p:nvPr/>
        </p:nvSpPr>
        <p:spPr>
          <a:xfrm>
            <a:off x="6923243" y="1547988"/>
            <a:ext cx="2172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Preliminary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More investigations</a:t>
            </a:r>
          </a:p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ongoing</a:t>
            </a:r>
            <a:endParaRPr lang="fr-FR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445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E962C-4CB3-1043-A22B-D3FF9AAC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Typical</a:t>
            </a:r>
            <a:r>
              <a:rPr lang="fr-FR" dirty="0"/>
              <a:t> </a:t>
            </a:r>
            <a:r>
              <a:rPr lang="fr-FR" dirty="0" err="1"/>
              <a:t>result</a:t>
            </a:r>
            <a:r>
              <a:rPr lang="fr-FR" dirty="0"/>
              <a:t> – fit of </a:t>
            </a:r>
            <a:r>
              <a:rPr lang="fr-FR" dirty="0" err="1"/>
              <a:t>Asymetry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CB8EBCB-7AFD-BE4D-B07A-76934BE0D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3D2E51-78D2-3149-9C33-0F6459A4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C127EF-3248-3C41-90F8-9BE176CD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25</a:t>
            </a:fld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EF5003-7B27-F44A-8C35-E29E003D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0" y="2015998"/>
            <a:ext cx="5692651" cy="422821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795D731-84DE-D64D-8725-0F5DDD332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96"/>
          <a:stretch/>
        </p:blipFill>
        <p:spPr>
          <a:xfrm>
            <a:off x="374217" y="976876"/>
            <a:ext cx="8791758" cy="1075587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81E111BF-04F9-D14B-8C50-D08E5DF43E52}"/>
              </a:ext>
            </a:extLst>
          </p:cNvPr>
          <p:cNvSpPr txBox="1"/>
          <p:nvPr/>
        </p:nvSpPr>
        <p:spPr>
          <a:xfrm>
            <a:off x="455485" y="938886"/>
            <a:ext cx="8629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Based</a:t>
            </a:r>
            <a:r>
              <a:rPr lang="fr-FR" dirty="0"/>
              <a:t> on </a:t>
            </a:r>
            <a:r>
              <a:rPr lang="fr-FR" dirty="0" err="1"/>
              <a:t>measurement</a:t>
            </a:r>
            <a:r>
              <a:rPr lang="fr-FR" dirty="0"/>
              <a:t> of </a:t>
            </a:r>
            <a:r>
              <a:rPr lang="fr-FR" dirty="0" err="1"/>
              <a:t>scattered</a:t>
            </a:r>
            <a:r>
              <a:rPr lang="fr-FR" dirty="0"/>
              <a:t> </a:t>
            </a:r>
            <a:r>
              <a:rPr lang="fr-FR" dirty="0" err="1"/>
              <a:t>particles</a:t>
            </a:r>
            <a:r>
              <a:rPr lang="fr-FR" dirty="0"/>
              <a:t> transverse distributions (</a:t>
            </a:r>
            <a:r>
              <a:rPr lang="fr-FR" dirty="0" err="1"/>
              <a:t>pixelized</a:t>
            </a:r>
            <a:r>
              <a:rPr lang="fr-FR" dirty="0"/>
              <a:t> detectors)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CBFB6695-9EB0-CB44-8ACC-297A02EBA7E5}"/>
              </a:ext>
            </a:extLst>
          </p:cNvPr>
          <p:cNvSpPr txBox="1"/>
          <p:nvPr/>
        </p:nvSpPr>
        <p:spPr>
          <a:xfrm>
            <a:off x="2672534" y="9975"/>
            <a:ext cx="419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Typically</a:t>
            </a:r>
            <a:r>
              <a:rPr lang="fr-FR" dirty="0"/>
              <a:t> </a:t>
            </a:r>
            <a:r>
              <a:rPr lang="fr-FR" dirty="0" err="1"/>
              <a:t>obtained</a:t>
            </a:r>
            <a:r>
              <a:rPr lang="fr-FR" dirty="0"/>
              <a:t> in 30s for a single </a:t>
            </a:r>
            <a:r>
              <a:rPr lang="fr-FR" dirty="0" err="1"/>
              <a:t>bunch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99F894-5D74-324E-BDFD-4FAB9C5760A6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D4097A6-CE6E-9C48-B02A-BC7CA5DF234B}"/>
              </a:ext>
            </a:extLst>
          </p:cNvPr>
          <p:cNvSpPr txBox="1"/>
          <p:nvPr/>
        </p:nvSpPr>
        <p:spPr>
          <a:xfrm>
            <a:off x="6274911" y="4614556"/>
            <a:ext cx="248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/>
              <a:t>Beam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may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extracted</a:t>
            </a:r>
            <a:r>
              <a:rPr lang="fr-FR" sz="1400" dirty="0"/>
              <a:t> </a:t>
            </a:r>
            <a:r>
              <a:rPr lang="fr-FR" sz="1400" dirty="0" err="1"/>
              <a:t>too</a:t>
            </a:r>
            <a:r>
              <a:rPr lang="fr-FR" sz="1400" dirty="0"/>
              <a:t>! </a:t>
            </a:r>
            <a:r>
              <a:rPr lang="fr-FR" sz="1400" dirty="0">
                <a:sym typeface="Wingdings" pitchFamily="2" charset="2"/>
              </a:rPr>
              <a:t> </a:t>
            </a:r>
            <a:r>
              <a:rPr lang="fr-FR" sz="1400" dirty="0" err="1">
                <a:sym typeface="Wingdings" pitchFamily="2" charset="2"/>
              </a:rPr>
              <a:t>redundancy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with</a:t>
            </a:r>
            <a:r>
              <a:rPr lang="fr-FR" sz="1400" dirty="0">
                <a:sym typeface="Wingdings" pitchFamily="2" charset="2"/>
              </a:rPr>
              <a:t> RDP</a:t>
            </a:r>
            <a:endParaRPr lang="fr-FR" sz="1400" dirty="0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27C353-F1B2-224A-A94E-F6D0AD175AEB}"/>
              </a:ext>
            </a:extLst>
          </p:cNvPr>
          <p:cNvSpPr txBox="1"/>
          <p:nvPr/>
        </p:nvSpPr>
        <p:spPr>
          <a:xfrm>
            <a:off x="6274911" y="3436736"/>
            <a:ext cx="248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All components </a:t>
            </a:r>
            <a:r>
              <a:rPr lang="fr-FR" sz="1400" dirty="0" err="1"/>
              <a:t>extracted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~0.001 </a:t>
            </a:r>
            <a:r>
              <a:rPr lang="fr-FR" sz="1400" dirty="0" err="1"/>
              <a:t>precision</a:t>
            </a:r>
            <a:r>
              <a:rPr lang="fr-FR" sz="1400" dirty="0"/>
              <a:t> in few seconds</a:t>
            </a:r>
          </a:p>
        </p:txBody>
      </p:sp>
    </p:spTree>
    <p:extLst>
      <p:ext uri="{BB962C8B-B14F-4D97-AF65-F5344CB8AC3E}">
        <p14:creationId xmlns:p14="http://schemas.microsoft.com/office/powerpoint/2010/main" val="2431979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F93B68-97F6-BB4C-A430-B6524F51A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Fit </a:t>
            </a:r>
            <a:r>
              <a:rPr lang="fr-FR" dirty="0" err="1"/>
              <a:t>refinements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79C1C5-109A-0145-83A2-F57037CC5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4E1DD2-61B4-F544-AA2A-F37441E9E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9A67EC-825A-744F-8005-76CF4C6A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26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BE99C69-17DE-4A43-8437-E7870E51F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95" y="1273024"/>
            <a:ext cx="8820308" cy="431195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2E3B5C25-6317-174B-97A8-53B44C6BC975}"/>
              </a:ext>
            </a:extLst>
          </p:cNvPr>
          <p:cNvSpPr txBox="1"/>
          <p:nvPr/>
        </p:nvSpPr>
        <p:spPr>
          <a:xfrm>
            <a:off x="6782391" y="0"/>
            <a:ext cx="236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Narvaez, EPOL meeting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6315A1C-2919-514B-9918-9D5AD0B0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800" y="3625927"/>
            <a:ext cx="2171700" cy="24003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2EE018B-34C2-2C46-BA0B-182DD0E727E4}"/>
              </a:ext>
            </a:extLst>
          </p:cNvPr>
          <p:cNvSpPr txBox="1"/>
          <p:nvPr/>
        </p:nvSpPr>
        <p:spPr>
          <a:xfrm>
            <a:off x="760164" y="6026227"/>
            <a:ext cx="5926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Extend</a:t>
            </a:r>
            <a:r>
              <a:rPr lang="fr-FR" dirty="0"/>
              <a:t> </a:t>
            </a:r>
            <a:r>
              <a:rPr lang="fr-FR" dirty="0" err="1"/>
              <a:t>calculation</a:t>
            </a:r>
            <a:r>
              <a:rPr lang="fr-FR" dirty="0"/>
              <a:t> over </a:t>
            </a:r>
            <a:r>
              <a:rPr lang="fr-FR" dirty="0" err="1"/>
              <a:t>extended</a:t>
            </a:r>
            <a:r>
              <a:rPr lang="fr-FR" dirty="0"/>
              <a:t> range </a:t>
            </a:r>
            <a:r>
              <a:rPr lang="fr-FR" dirty="0" err="1"/>
              <a:t>beyond</a:t>
            </a:r>
            <a:r>
              <a:rPr lang="fr-FR" dirty="0"/>
              <a:t> sensitive area</a:t>
            </a:r>
          </a:p>
        </p:txBody>
      </p:sp>
    </p:spTree>
    <p:extLst>
      <p:ext uri="{BB962C8B-B14F-4D97-AF65-F5344CB8AC3E}">
        <p14:creationId xmlns:p14="http://schemas.microsoft.com/office/powerpoint/2010/main" val="1474991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4EDB027C-3149-D14F-AFA6-5788A646D4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85"/>
          <a:stretch/>
        </p:blipFill>
        <p:spPr>
          <a:xfrm>
            <a:off x="-11188" y="3634753"/>
            <a:ext cx="6314711" cy="181006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099874-5436-2149-A086-EA97F24CF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Updated</a:t>
            </a:r>
            <a:r>
              <a:rPr lang="fr-FR" dirty="0"/>
              <a:t> </a:t>
            </a:r>
            <a:r>
              <a:rPr lang="fr-FR" dirty="0" err="1"/>
              <a:t>toy</a:t>
            </a:r>
            <a:r>
              <a:rPr lang="fr-FR" dirty="0"/>
              <a:t> </a:t>
            </a:r>
            <a:r>
              <a:rPr lang="fr-FR" dirty="0" err="1"/>
              <a:t>study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FF5C0C3-54A5-3341-A16C-4EBBA9E5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B8496A-5CD4-E640-98D9-AA52BBAB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D95FE5-849A-FA4A-8B2D-209CB24D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C5468F5-8CB6-5D45-8DC3-C5006D162F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08"/>
          <a:stretch/>
        </p:blipFill>
        <p:spPr>
          <a:xfrm>
            <a:off x="0" y="1211197"/>
            <a:ext cx="6314711" cy="201449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1FDF61B-4325-9542-930A-0B7AB6C75C02}"/>
              </a:ext>
            </a:extLst>
          </p:cNvPr>
          <p:cNvSpPr txBox="1"/>
          <p:nvPr/>
        </p:nvSpPr>
        <p:spPr>
          <a:xfrm>
            <a:off x="6414855" y="-4206"/>
            <a:ext cx="2729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also</a:t>
            </a:r>
            <a:r>
              <a:rPr lang="fr-FR" dirty="0"/>
              <a:t> J. </a:t>
            </a:r>
            <a:r>
              <a:rPr lang="fr-FR" dirty="0" err="1"/>
              <a:t>Tamazirt</a:t>
            </a:r>
            <a:r>
              <a:rPr lang="fr-FR" dirty="0"/>
              <a:t> poster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ADBE948-96B0-FA4F-B9E8-538EA673E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870" y="1297950"/>
            <a:ext cx="2168042" cy="1637467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4E6085-69CE-8F4F-A5A8-C0594ECBA667}"/>
              </a:ext>
            </a:extLst>
          </p:cNvPr>
          <p:cNvSpPr txBox="1"/>
          <p:nvPr/>
        </p:nvSpPr>
        <p:spPr>
          <a:xfrm>
            <a:off x="749597" y="1488758"/>
            <a:ext cx="2019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Beam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[</a:t>
            </a:r>
            <a:r>
              <a:rPr lang="fr-FR" dirty="0" err="1"/>
              <a:t>GeV</a:t>
            </a:r>
            <a:r>
              <a:rPr lang="fr-FR" dirty="0"/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A854F2D-9EB8-F24E-9810-AD435AB0E561}"/>
                  </a:ext>
                </a:extLst>
              </p:cNvPr>
              <p:cNvSpPr txBox="1"/>
              <p:nvPr/>
            </p:nvSpPr>
            <p:spPr>
              <a:xfrm>
                <a:off x="3697949" y="1423116"/>
                <a:ext cx="2773921" cy="391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fr-FR" dirty="0"/>
                  <a:t> (</a:t>
                </a:r>
                <a:r>
                  <a:rPr lang="fr-FR" dirty="0" err="1"/>
                  <a:t>electron</a:t>
                </a:r>
                <a:r>
                  <a:rPr lang="fr-FR" dirty="0"/>
                  <a:t> detector)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A854F2D-9EB8-F24E-9810-AD435AB0E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7949" y="1423116"/>
                <a:ext cx="2773921" cy="391261"/>
              </a:xfrm>
              <a:prstGeom prst="rect">
                <a:avLst/>
              </a:prstGeom>
              <a:blipFill>
                <a:blip r:embed="rId4"/>
                <a:stretch>
                  <a:fillRect l="-913" t="-6061" b="-1515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B9CEBD4-F4C3-D640-8299-F03778A87CF2}"/>
                  </a:ext>
                </a:extLst>
              </p:cNvPr>
              <p:cNvSpPr txBox="1"/>
              <p:nvPr/>
            </p:nvSpPr>
            <p:spPr>
              <a:xfrm>
                <a:off x="460474" y="3785743"/>
                <a:ext cx="306428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fr-FR" dirty="0"/>
                  <a:t> (</a:t>
                </a:r>
                <a:r>
                  <a:rPr lang="fr-FR" dirty="0" err="1"/>
                  <a:t>electron</a:t>
                </a:r>
                <a:r>
                  <a:rPr lang="fr-FR" dirty="0"/>
                  <a:t> detector)</a:t>
                </a: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B9CEBD4-F4C3-D640-8299-F03778A87C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74" y="3785743"/>
                <a:ext cx="3064282" cy="369332"/>
              </a:xfrm>
              <a:prstGeom prst="rect">
                <a:avLst/>
              </a:prstGeom>
              <a:blipFill>
                <a:blip r:embed="rId5"/>
                <a:stretch>
                  <a:fillRect l="-413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42D8F44-C48F-174C-A43E-B402D27AA38F}"/>
                  </a:ext>
                </a:extLst>
              </p:cNvPr>
              <p:cNvSpPr txBox="1"/>
              <p:nvPr/>
            </p:nvSpPr>
            <p:spPr>
              <a:xfrm>
                <a:off x="3581627" y="3785743"/>
                <a:ext cx="26538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fr-FR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dirty="0"/>
                  <a:t> (photon detector)</a:t>
                </a:r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42D8F44-C48F-174C-A43E-B402D27AA3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627" y="3785743"/>
                <a:ext cx="2653877" cy="369332"/>
              </a:xfrm>
              <a:prstGeom prst="rect">
                <a:avLst/>
              </a:prstGeom>
              <a:blipFill>
                <a:blip r:embed="rId6"/>
                <a:stretch>
                  <a:fillRect l="-952" t="-6667" b="-2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Box 18">
            <a:extLst>
              <a:ext uri="{FF2B5EF4-FFF2-40B4-BE49-F238E27FC236}">
                <a16:creationId xmlns:a16="http://schemas.microsoft.com/office/drawing/2014/main" id="{EC2C9E2F-459F-3846-A995-E25582235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3772" y="5880541"/>
            <a:ext cx="4351019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Residual biases (1-5 10</a:t>
            </a:r>
            <a:r>
              <a:rPr lang="en-US" sz="1600" baseline="30000" dirty="0">
                <a:solidFill>
                  <a:srgbClr val="FF0000"/>
                </a:solidFill>
              </a:rPr>
              <a:t>-4</a:t>
            </a:r>
            <a:r>
              <a:rPr lang="en-US" sz="1600" dirty="0">
                <a:solidFill>
                  <a:srgbClr val="FF0000"/>
                </a:solidFill>
              </a:rPr>
              <a:t>) under investigation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4B49E41-52B0-BC40-9D6D-79BAF42F1C1F}"/>
              </a:ext>
            </a:extLst>
          </p:cNvPr>
          <p:cNvSpPr txBox="1"/>
          <p:nvPr/>
        </p:nvSpPr>
        <p:spPr>
          <a:xfrm>
            <a:off x="6303523" y="3278221"/>
            <a:ext cx="2211827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Electron detector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F8509E2-7A71-1A47-9A41-06D5DDE70CC0}"/>
              </a:ext>
            </a:extLst>
          </p:cNvPr>
          <p:cNvSpPr txBox="1"/>
          <p:nvPr/>
        </p:nvSpPr>
        <p:spPr>
          <a:xfrm>
            <a:off x="7049436" y="4035549"/>
            <a:ext cx="720000" cy="720000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GB" sz="1200" dirty="0"/>
              <a:t>Photon detector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6C04D97-0D8D-E44A-89D1-E6809EE42476}"/>
              </a:ext>
            </a:extLst>
          </p:cNvPr>
          <p:cNvCxnSpPr/>
          <p:nvPr/>
        </p:nvCxnSpPr>
        <p:spPr>
          <a:xfrm>
            <a:off x="8639912" y="3263630"/>
            <a:ext cx="0" cy="36933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4F371FE9-B7F7-BA43-B61C-BABD4ECBD932}"/>
              </a:ext>
            </a:extLst>
          </p:cNvPr>
          <p:cNvSpPr txBox="1"/>
          <p:nvPr/>
        </p:nvSpPr>
        <p:spPr>
          <a:xfrm>
            <a:off x="8571816" y="3317133"/>
            <a:ext cx="5100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4mm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C75836D-C899-B54E-BEFD-F362D514C657}"/>
              </a:ext>
            </a:extLst>
          </p:cNvPr>
          <p:cNvSpPr txBox="1"/>
          <p:nvPr/>
        </p:nvSpPr>
        <p:spPr>
          <a:xfrm>
            <a:off x="7049436" y="3684824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400 mm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A453F466-AA98-DE4D-96FC-B3C2323462B4}"/>
              </a:ext>
            </a:extLst>
          </p:cNvPr>
          <p:cNvCxnSpPr>
            <a:cxnSpLocks/>
          </p:cNvCxnSpPr>
          <p:nvPr/>
        </p:nvCxnSpPr>
        <p:spPr>
          <a:xfrm>
            <a:off x="7897368" y="4052161"/>
            <a:ext cx="0" cy="7033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F528D50B-3298-0949-AF3F-6310CD9BD0E4}"/>
              </a:ext>
            </a:extLst>
          </p:cNvPr>
          <p:cNvCxnSpPr>
            <a:cxnSpLocks/>
          </p:cNvCxnSpPr>
          <p:nvPr/>
        </p:nvCxnSpPr>
        <p:spPr>
          <a:xfrm flipH="1">
            <a:off x="7029980" y="4822137"/>
            <a:ext cx="77708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0D681AF-A9FF-FC4E-86D9-2A60DF7BA4C2}"/>
              </a:ext>
            </a:extLst>
          </p:cNvPr>
          <p:cNvSpPr txBox="1"/>
          <p:nvPr/>
        </p:nvSpPr>
        <p:spPr>
          <a:xfrm>
            <a:off x="7812183" y="4265355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10 mm</a:t>
            </a: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4AB8BDE0-3C2A-0F4C-88C9-D5F4F9BCA58C}"/>
              </a:ext>
            </a:extLst>
          </p:cNvPr>
          <p:cNvCxnSpPr>
            <a:cxnSpLocks/>
          </p:cNvCxnSpPr>
          <p:nvPr/>
        </p:nvCxnSpPr>
        <p:spPr>
          <a:xfrm flipH="1">
            <a:off x="6320405" y="3709940"/>
            <a:ext cx="219494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0B8709F5-7430-F245-8912-FD9D08821230}"/>
              </a:ext>
            </a:extLst>
          </p:cNvPr>
          <p:cNvSpPr txBox="1"/>
          <p:nvPr/>
        </p:nvSpPr>
        <p:spPr>
          <a:xfrm>
            <a:off x="220110" y="3017751"/>
            <a:ext cx="27103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X: 1200        1400             1600          1800  </a:t>
            </a:r>
          </a:p>
          <a:p>
            <a:r>
              <a:rPr lang="en-GB" sz="1200" dirty="0"/>
              <a:t>Y: 40                 60                 80             100 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A62A531-A187-1D4B-8C7F-0FC48CC1227D}"/>
              </a:ext>
            </a:extLst>
          </p:cNvPr>
          <p:cNvSpPr txBox="1"/>
          <p:nvPr/>
        </p:nvSpPr>
        <p:spPr>
          <a:xfrm>
            <a:off x="3468584" y="3004191"/>
            <a:ext cx="27103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X: 1200        1400             1600          1800  </a:t>
            </a:r>
          </a:p>
          <a:p>
            <a:r>
              <a:rPr lang="en-GB" sz="1200" dirty="0"/>
              <a:t>Y: 40                 60                 80             100 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0A832A9-8F7B-9A4C-A571-4C83430B8B02}"/>
              </a:ext>
            </a:extLst>
          </p:cNvPr>
          <p:cNvSpPr txBox="1"/>
          <p:nvPr/>
        </p:nvSpPr>
        <p:spPr>
          <a:xfrm>
            <a:off x="2803767" y="3033139"/>
            <a:ext cx="1129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Npixels</a:t>
            </a:r>
            <a:r>
              <a:rPr lang="en-GB" sz="1100" dirty="0"/>
              <a:t> for electrons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C1AD1DA-B7DC-FE48-A04B-CF3AFCAFADE7}"/>
              </a:ext>
            </a:extLst>
          </p:cNvPr>
          <p:cNvSpPr txBox="1"/>
          <p:nvPr/>
        </p:nvSpPr>
        <p:spPr>
          <a:xfrm>
            <a:off x="185198" y="5275455"/>
            <a:ext cx="27103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X: 1200        1400             1600          1800  </a:t>
            </a:r>
          </a:p>
          <a:p>
            <a:r>
              <a:rPr lang="en-GB" sz="1200" dirty="0"/>
              <a:t>Y: 40                 60                 80             100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1F5852B3-FE29-EB4B-AAF1-DA08776D5F00}"/>
              </a:ext>
            </a:extLst>
          </p:cNvPr>
          <p:cNvSpPr txBox="1"/>
          <p:nvPr/>
        </p:nvSpPr>
        <p:spPr>
          <a:xfrm>
            <a:off x="859180" y="5644910"/>
            <a:ext cx="3073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Npixels</a:t>
            </a:r>
            <a:r>
              <a:rPr lang="en-GB" sz="1100" dirty="0"/>
              <a:t> for electron detector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1628924-D0F2-A84F-9171-BBC89C7AE248}"/>
              </a:ext>
            </a:extLst>
          </p:cNvPr>
          <p:cNvSpPr txBox="1"/>
          <p:nvPr/>
        </p:nvSpPr>
        <p:spPr>
          <a:xfrm>
            <a:off x="3374847" y="5296251"/>
            <a:ext cx="27103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X: 40                60                  80             100  </a:t>
            </a:r>
          </a:p>
          <a:p>
            <a:r>
              <a:rPr lang="en-GB" sz="1200" dirty="0"/>
              <a:t>Y:  40                60                 80             100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F06E4E8-70B3-074D-8657-0A195E11F9DA}"/>
              </a:ext>
            </a:extLst>
          </p:cNvPr>
          <p:cNvSpPr txBox="1"/>
          <p:nvPr/>
        </p:nvSpPr>
        <p:spPr>
          <a:xfrm>
            <a:off x="4088757" y="5664575"/>
            <a:ext cx="3073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/>
              <a:t>Npixels</a:t>
            </a:r>
            <a:r>
              <a:rPr lang="en-GB" sz="1100" dirty="0"/>
              <a:t> for photon detector</a:t>
            </a:r>
          </a:p>
        </p:txBody>
      </p:sp>
      <p:sp>
        <p:nvSpPr>
          <p:cNvPr id="33" name="Text Box 18">
            <a:extLst>
              <a:ext uri="{FF2B5EF4-FFF2-40B4-BE49-F238E27FC236}">
                <a16:creationId xmlns:a16="http://schemas.microsoft.com/office/drawing/2014/main" id="{7EB6AAD3-FC44-6B4F-8789-051E5637A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0380" y="6117982"/>
            <a:ext cx="4351019" cy="33855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Combined fit to be investigated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BAEA8F6-8773-2F4C-8841-D9BFC17CEED7}"/>
              </a:ext>
            </a:extLst>
          </p:cNvPr>
          <p:cNvSpPr txBox="1"/>
          <p:nvPr/>
        </p:nvSpPr>
        <p:spPr>
          <a:xfrm>
            <a:off x="322996" y="947476"/>
            <a:ext cx="83169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A </a:t>
            </a:r>
            <a:r>
              <a:rPr lang="fr-FR" dirty="0" err="1"/>
              <a:t>toy</a:t>
            </a:r>
            <a:r>
              <a:rPr lang="fr-FR" dirty="0"/>
              <a:t> </a:t>
            </a:r>
            <a:r>
              <a:rPr lang="fr-FR" dirty="0" err="1"/>
              <a:t>MonteCarlo</a:t>
            </a:r>
            <a:r>
              <a:rPr lang="fr-FR" dirty="0"/>
              <a:t> </a:t>
            </a:r>
            <a:r>
              <a:rPr lang="fr-FR" dirty="0" err="1"/>
              <a:t>procedure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applied</a:t>
            </a:r>
            <a:r>
              <a:rPr lang="fr-FR" dirty="0"/>
              <a:t> (100 </a:t>
            </a:r>
            <a:r>
              <a:rPr lang="fr-FR" dirty="0" err="1"/>
              <a:t>experiments</a:t>
            </a:r>
            <a:r>
              <a:rPr lang="fr-FR" dirty="0"/>
              <a:t>, 10</a:t>
            </a:r>
            <a:r>
              <a:rPr lang="fr-FR" baseline="30000" dirty="0"/>
              <a:t>8</a:t>
            </a:r>
            <a:r>
              <a:rPr lang="fr-FR" dirty="0"/>
              <a:t> </a:t>
            </a:r>
            <a:r>
              <a:rPr lang="fr-FR" dirty="0" err="1"/>
              <a:t>events</a:t>
            </a:r>
            <a:r>
              <a:rPr lang="fr-FR" dirty="0"/>
              <a:t> </a:t>
            </a:r>
            <a:r>
              <a:rPr lang="fr-FR" dirty="0" err="1"/>
              <a:t>each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83717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BEDFA8-9225-5244-84A1-FB838721B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Impact on </a:t>
            </a:r>
            <a:r>
              <a:rPr lang="fr-FR" dirty="0" err="1"/>
              <a:t>integration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8786F0E-22C7-AC48-8B8B-9DDE23FE2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0CD75A-78A7-4C48-86A1-52A5C4AD4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A257E5E-4FF4-1B49-B8B7-DC0593203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28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7E8FE73-DF5E-A243-A458-5C8FFD45D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4689" y="3500139"/>
            <a:ext cx="2860660" cy="28606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DE84152-5701-F149-A6FB-8181ACCFD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7534"/>
            <a:ext cx="9144000" cy="216027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9140CDE-9A68-344D-A2E8-FC9976BED664}"/>
              </a:ext>
            </a:extLst>
          </p:cNvPr>
          <p:cNvSpPr txBox="1"/>
          <p:nvPr/>
        </p:nvSpPr>
        <p:spPr>
          <a:xfrm>
            <a:off x="151995" y="3385249"/>
            <a:ext cx="5555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Laser </a:t>
            </a:r>
            <a:r>
              <a:rPr lang="fr-FR" dirty="0" err="1"/>
              <a:t>does</a:t>
            </a:r>
            <a:r>
              <a:rPr lang="fr-FR" dirty="0"/>
              <a:t> not </a:t>
            </a:r>
            <a:r>
              <a:rPr lang="fr-FR" dirty="0" err="1"/>
              <a:t>travel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</a:t>
            </a:r>
            <a:r>
              <a:rPr lang="fr-FR" dirty="0" err="1"/>
              <a:t>dipole</a:t>
            </a:r>
            <a:r>
              <a:rPr lang="fr-FR" dirty="0"/>
              <a:t>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 err="1">
                <a:sym typeface="Wingdings" pitchFamily="2" charset="2"/>
              </a:rPr>
              <a:t>easier</a:t>
            </a:r>
            <a:r>
              <a:rPr lang="fr-FR" dirty="0">
                <a:sym typeface="Wingdings" pitchFamily="2" charset="2"/>
              </a:rPr>
              <a:t> </a:t>
            </a:r>
            <a:r>
              <a:rPr lang="fr-FR" dirty="0" err="1">
                <a:sym typeface="Wingdings" pitchFamily="2" charset="2"/>
              </a:rPr>
              <a:t>integration</a:t>
            </a:r>
            <a:endParaRPr lang="fr-FR" dirty="0">
              <a:sym typeface="Wingdings" pitchFamily="2" charset="2"/>
            </a:endParaRPr>
          </a:p>
          <a:p>
            <a:r>
              <a:rPr lang="fr-FR" dirty="0">
                <a:sym typeface="Wingdings" pitchFamily="2" charset="2"/>
              </a:rPr>
              <a:t>(Q-switch </a:t>
            </a:r>
            <a:r>
              <a:rPr lang="fr-FR" dirty="0" err="1">
                <a:sym typeface="Wingdings" pitchFamily="2" charset="2"/>
              </a:rPr>
              <a:t>would</a:t>
            </a:r>
            <a:r>
              <a:rPr lang="fr-FR" dirty="0">
                <a:sym typeface="Wingdings" pitchFamily="2" charset="2"/>
              </a:rPr>
              <a:t>)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93ECB6D-6934-6F43-85E7-63D11063CB7A}"/>
              </a:ext>
            </a:extLst>
          </p:cNvPr>
          <p:cNvSpPr txBox="1"/>
          <p:nvPr/>
        </p:nvSpPr>
        <p:spPr>
          <a:xfrm>
            <a:off x="151995" y="4634233"/>
            <a:ext cx="584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Vacuum </a:t>
            </a:r>
            <a:r>
              <a:rPr lang="fr-FR" dirty="0" err="1"/>
              <a:t>chamber</a:t>
            </a:r>
            <a:r>
              <a:rPr lang="fr-FR" dirty="0"/>
              <a:t> concept </a:t>
            </a:r>
            <a:r>
              <a:rPr lang="fr-FR" dirty="0" err="1"/>
              <a:t>adapted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SuperKEKB</a:t>
            </a:r>
            <a:r>
              <a:rPr lang="fr-FR" dirty="0"/>
              <a:t> concept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F061116-9F88-4A4A-B1B3-6BD0BB1804DC}"/>
              </a:ext>
            </a:extLst>
          </p:cNvPr>
          <p:cNvSpPr txBox="1"/>
          <p:nvPr/>
        </p:nvSpPr>
        <p:spPr>
          <a:xfrm>
            <a:off x="151995" y="5497803"/>
            <a:ext cx="31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Validated</a:t>
            </a:r>
            <a:r>
              <a:rPr lang="fr-FR" dirty="0"/>
              <a:t> for </a:t>
            </a:r>
            <a:r>
              <a:rPr lang="fr-FR" dirty="0" err="1"/>
              <a:t>impedance</a:t>
            </a:r>
            <a:r>
              <a:rPr lang="fr-FR" dirty="0"/>
              <a:t> budget</a:t>
            </a:r>
          </a:p>
        </p:txBody>
      </p:sp>
    </p:spTree>
    <p:extLst>
      <p:ext uri="{BB962C8B-B14F-4D97-AF65-F5344CB8AC3E}">
        <p14:creationId xmlns:p14="http://schemas.microsoft.com/office/powerpoint/2010/main" val="2947825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FD9642-D154-4A49-8CC8-E41C8272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65A82D-67F3-CB41-9507-D1189EF1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7E6EB9-F02A-1E42-A2C8-0785357A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03CADF-8A1B-4348-846C-9CBDD068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29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0EC74E-4FC8-D740-869C-C7A072753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765" y="1071482"/>
            <a:ext cx="4762238" cy="117578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8941F1-AFD8-AB4F-A0CF-334207F32FA7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 </a:t>
            </a:r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747AFE3C-789F-5349-A357-587C2EC31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9697" y="4613342"/>
            <a:ext cx="4491306" cy="584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Beam-based measurements in real time, including </a:t>
            </a:r>
            <a:r>
              <a:rPr lang="en-US" sz="1600" dirty="0">
                <a:solidFill>
                  <a:srgbClr val="C00000"/>
                </a:solidFill>
              </a:rPr>
              <a:t>beams energy with resonant depolarization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Text Box 18">
            <a:extLst>
              <a:ext uri="{FF2B5EF4-FFF2-40B4-BE49-F238E27FC236}">
                <a16:creationId xmlns:a16="http://schemas.microsoft.com/office/drawing/2014/main" id="{7D8DBF34-93DD-A541-A010-279E13C76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3765645"/>
            <a:ext cx="8049006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High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reproductibility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of measurements for various sqrt(s) is critically needed 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Text Box 18">
            <a:extLst>
              <a:ext uri="{FF2B5EF4-FFF2-40B4-BE49-F238E27FC236}">
                <a16:creationId xmlns:a16="http://schemas.microsoft.com/office/drawing/2014/main" id="{F4BD80E7-A62A-2D4C-99CF-E1C81662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674" y="4613342"/>
            <a:ext cx="3943350" cy="8309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Extract as much information as possible from physics experiments themselves 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(crossing angle, luminosity, sqrt(s) spread)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0FE549AD-172E-7C49-8B7C-ABC531006E31}"/>
              </a:ext>
            </a:extLst>
          </p:cNvPr>
          <p:cNvSpPr/>
          <p:nvPr/>
        </p:nvSpPr>
        <p:spPr>
          <a:xfrm>
            <a:off x="2065021" y="4223114"/>
            <a:ext cx="338328" cy="296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00CDD6A1-ADC5-A449-A41D-4AAB1DD17F22}"/>
              </a:ext>
            </a:extLst>
          </p:cNvPr>
          <p:cNvSpPr/>
          <p:nvPr/>
        </p:nvSpPr>
        <p:spPr>
          <a:xfrm>
            <a:off x="6571488" y="4224393"/>
            <a:ext cx="338328" cy="2965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 Box 18">
            <a:extLst>
              <a:ext uri="{FF2B5EF4-FFF2-40B4-BE49-F238E27FC236}">
                <a16:creationId xmlns:a16="http://schemas.microsoft.com/office/drawing/2014/main" id="{46731695-B5B6-9D4E-B6ED-132448987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5548" y="5837873"/>
            <a:ext cx="7232903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24/7 operable measurement of (de-)polarization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A403C6F-D342-C44F-AD2D-89FAD3BA0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02" y="1038054"/>
            <a:ext cx="3300843" cy="238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8">
            <a:extLst>
              <a:ext uri="{FF2B5EF4-FFF2-40B4-BE49-F238E27FC236}">
                <a16:creationId xmlns:a16="http://schemas.microsoft.com/office/drawing/2014/main" id="{7601610C-DC84-574D-B7B9-4FCCFFD57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454" y="2497363"/>
            <a:ext cx="3998068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Required accuracy of &lt;1ppm</a:t>
            </a:r>
          </a:p>
        </p:txBody>
      </p:sp>
    </p:spTree>
    <p:extLst>
      <p:ext uri="{BB962C8B-B14F-4D97-AF65-F5344CB8AC3E}">
        <p14:creationId xmlns:p14="http://schemas.microsoft.com/office/powerpoint/2010/main" val="3757420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E1F40-580C-1405-BA57-E2A28A11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B16FBB-24A3-1CF4-247D-A7B38B64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polarimètre Compton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32AA0F2-C5EF-E87E-95C3-F3F925A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1C8E9E6-A570-2C84-FB54-DF83B1A41709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D6A54A8-DCFB-42F4-9F2E-9789D564B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343" y="996846"/>
            <a:ext cx="1899780" cy="4891560"/>
          </a:xfrm>
          <a:prstGeom prst="rect">
            <a:avLst/>
          </a:prstGeom>
        </p:spPr>
      </p:pic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A742E34-D329-D562-7A36-9D9EE4F2F8D4}"/>
              </a:ext>
            </a:extLst>
          </p:cNvPr>
          <p:cNvCxnSpPr>
            <a:cxnSpLocks/>
          </p:cNvCxnSpPr>
          <p:nvPr/>
        </p:nvCxnSpPr>
        <p:spPr>
          <a:xfrm flipV="1">
            <a:off x="774475" y="1667449"/>
            <a:ext cx="6413092" cy="334631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BC247E0-855E-A5F1-D361-563C530CCF6A}"/>
              </a:ext>
            </a:extLst>
          </p:cNvPr>
          <p:cNvCxnSpPr>
            <a:cxnSpLocks/>
          </p:cNvCxnSpPr>
          <p:nvPr/>
        </p:nvCxnSpPr>
        <p:spPr>
          <a:xfrm flipV="1">
            <a:off x="2849031" y="2870181"/>
            <a:ext cx="4338536" cy="106381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B6316A5-2CE8-21F9-BF54-C40C138B8E67}"/>
              </a:ext>
            </a:extLst>
          </p:cNvPr>
          <p:cNvCxnSpPr>
            <a:cxnSpLocks/>
          </p:cNvCxnSpPr>
          <p:nvPr/>
        </p:nvCxnSpPr>
        <p:spPr>
          <a:xfrm>
            <a:off x="2849031" y="3935181"/>
            <a:ext cx="4338536" cy="12925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9DC18420-82E6-D4BF-0412-16BCFB9D25D9}"/>
              </a:ext>
            </a:extLst>
          </p:cNvPr>
          <p:cNvSpPr txBox="1"/>
          <p:nvPr/>
        </p:nvSpPr>
        <p:spPr>
          <a:xfrm rot="20007368">
            <a:off x="5033800" y="1971665"/>
            <a:ext cx="1971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 photons </a:t>
            </a:r>
            <a:r>
              <a:rPr lang="en-GB" dirty="0" err="1">
                <a:solidFill>
                  <a:srgbClr val="00B050"/>
                </a:solidFill>
              </a:rPr>
              <a:t>diffusés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4724CD2-613A-16AA-54C3-728E8784D493}"/>
              </a:ext>
            </a:extLst>
          </p:cNvPr>
          <p:cNvSpPr txBox="1"/>
          <p:nvPr/>
        </p:nvSpPr>
        <p:spPr>
          <a:xfrm rot="20751759">
            <a:off x="4833534" y="2812859"/>
            <a:ext cx="2228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Faisceau</a:t>
            </a:r>
            <a:r>
              <a:rPr lang="en-GB" dirty="0"/>
              <a:t> </a:t>
            </a:r>
            <a:r>
              <a:rPr lang="en-GB" dirty="0" err="1"/>
              <a:t>d’éléctrons</a:t>
            </a:r>
            <a:endParaRPr lang="en-GB" dirty="0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FCC7A55-6110-50F8-22D4-13D6DFA24E7F}"/>
              </a:ext>
            </a:extLst>
          </p:cNvPr>
          <p:cNvSpPr txBox="1"/>
          <p:nvPr/>
        </p:nvSpPr>
        <p:spPr>
          <a:xfrm rot="980952">
            <a:off x="3794502" y="4151957"/>
            <a:ext cx="3790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electrons diffuses avec la plus</a:t>
            </a:r>
          </a:p>
          <a:p>
            <a:r>
              <a:rPr lang="en-GB" dirty="0">
                <a:solidFill>
                  <a:srgbClr val="C00000"/>
                </a:solidFill>
              </a:rPr>
              <a:t>              </a:t>
            </a:r>
            <a:r>
              <a:rPr lang="en-GB" dirty="0" err="1">
                <a:solidFill>
                  <a:srgbClr val="C00000"/>
                </a:solidFill>
              </a:rPr>
              <a:t>basse</a:t>
            </a:r>
            <a:r>
              <a:rPr lang="en-GB" dirty="0">
                <a:solidFill>
                  <a:srgbClr val="C00000"/>
                </a:solidFill>
              </a:rPr>
              <a:t> </a:t>
            </a:r>
            <a:r>
              <a:rPr lang="en-GB" dirty="0" err="1">
                <a:solidFill>
                  <a:srgbClr val="C00000"/>
                </a:solidFill>
              </a:rPr>
              <a:t>énérgie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813EE80-A0B6-50D3-63A6-D8848D8D147B}"/>
              </a:ext>
            </a:extLst>
          </p:cNvPr>
          <p:cNvSpPr txBox="1"/>
          <p:nvPr/>
        </p:nvSpPr>
        <p:spPr>
          <a:xfrm rot="19948827">
            <a:off x="1910850" y="3345871"/>
            <a:ext cx="157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Dipole (field B)</a:t>
            </a:r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774FD354-D90D-35CF-CC5D-D0725EC3B841}"/>
              </a:ext>
            </a:extLst>
          </p:cNvPr>
          <p:cNvCxnSpPr>
            <a:cxnSpLocks/>
          </p:cNvCxnSpPr>
          <p:nvPr/>
        </p:nvCxnSpPr>
        <p:spPr>
          <a:xfrm flipV="1">
            <a:off x="1332689" y="3002281"/>
            <a:ext cx="987431" cy="2353703"/>
          </a:xfrm>
          <a:prstGeom prst="line">
            <a:avLst/>
          </a:prstGeom>
          <a:ln w="254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riangle 27">
            <a:extLst>
              <a:ext uri="{FF2B5EF4-FFF2-40B4-BE49-F238E27FC236}">
                <a16:creationId xmlns:a16="http://schemas.microsoft.com/office/drawing/2014/main" id="{000ABE80-C8D9-6469-A71E-E942179C15F6}"/>
              </a:ext>
            </a:extLst>
          </p:cNvPr>
          <p:cNvSpPr/>
          <p:nvPr/>
        </p:nvSpPr>
        <p:spPr>
          <a:xfrm rot="9126995">
            <a:off x="2454160" y="3627914"/>
            <a:ext cx="933855" cy="80504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2CAB2A48-2544-EF9E-BF7C-FFCCBBC3FA38}"/>
                  </a:ext>
                </a:extLst>
              </p:cNvPr>
              <p:cNvSpPr txBox="1"/>
              <p:nvPr/>
            </p:nvSpPr>
            <p:spPr>
              <a:xfrm rot="17607868">
                <a:off x="1246757" y="3116900"/>
                <a:ext cx="1284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Laser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FB5B212D-FF8E-0043-BF50-C06227DD2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607868">
                <a:off x="1246757" y="3116900"/>
                <a:ext cx="1284941" cy="369332"/>
              </a:xfrm>
              <a:prstGeom prst="rect">
                <a:avLst/>
              </a:prstGeom>
              <a:blipFill>
                <a:blip r:embed="rId3"/>
                <a:stretch>
                  <a:fillRect l="-5882" r="-5882" b="-566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Ellipse 45">
            <a:extLst>
              <a:ext uri="{FF2B5EF4-FFF2-40B4-BE49-F238E27FC236}">
                <a16:creationId xmlns:a16="http://schemas.microsoft.com/office/drawing/2014/main" id="{F3062BD2-1E93-6761-C107-423E6FDC51A9}"/>
              </a:ext>
            </a:extLst>
          </p:cNvPr>
          <p:cNvSpPr/>
          <p:nvPr/>
        </p:nvSpPr>
        <p:spPr>
          <a:xfrm rot="19955467">
            <a:off x="1160209" y="4485434"/>
            <a:ext cx="1031132" cy="116732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3AEBBD37-3D61-645C-E8D6-7AAF17C9811B}"/>
              </a:ext>
            </a:extLst>
          </p:cNvPr>
          <p:cNvSpPr txBox="1"/>
          <p:nvPr/>
        </p:nvSpPr>
        <p:spPr>
          <a:xfrm rot="19907775">
            <a:off x="908513" y="4396811"/>
            <a:ext cx="234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Région</a:t>
            </a:r>
            <a:r>
              <a:rPr lang="en-GB" dirty="0"/>
              <a:t> </a:t>
            </a:r>
            <a:r>
              <a:rPr lang="en-GB" dirty="0" err="1"/>
              <a:t>d’interaction</a:t>
            </a:r>
            <a:endParaRPr lang="en-GB" dirty="0"/>
          </a:p>
        </p:txBody>
      </p:sp>
      <p:sp>
        <p:nvSpPr>
          <p:cNvPr id="48" name="Text Box 18">
            <a:extLst>
              <a:ext uri="{FF2B5EF4-FFF2-40B4-BE49-F238E27FC236}">
                <a16:creationId xmlns:a16="http://schemas.microsoft.com/office/drawing/2014/main" id="{187E0B5D-4B73-5E67-5B9C-440A601C5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28" y="6023045"/>
            <a:ext cx="8049006" cy="584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Nouveau concept (N. Yu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Muchnoi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pour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mesurer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tous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les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parametres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polarisation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 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polarimetre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3D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49" name="Accolade fermante 48">
            <a:extLst>
              <a:ext uri="{FF2B5EF4-FFF2-40B4-BE49-F238E27FC236}">
                <a16:creationId xmlns:a16="http://schemas.microsoft.com/office/drawing/2014/main" id="{0B35CCC3-DC58-1711-D5DC-10570FD3BABC}"/>
              </a:ext>
            </a:extLst>
          </p:cNvPr>
          <p:cNvSpPr/>
          <p:nvPr/>
        </p:nvSpPr>
        <p:spPr>
          <a:xfrm>
            <a:off x="8385243" y="1513607"/>
            <a:ext cx="154880" cy="135657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0" name="Accolade fermante 49">
            <a:extLst>
              <a:ext uri="{FF2B5EF4-FFF2-40B4-BE49-F238E27FC236}">
                <a16:creationId xmlns:a16="http://schemas.microsoft.com/office/drawing/2014/main" id="{C04DEA16-7E90-E0EA-A386-1A8960449133}"/>
              </a:ext>
            </a:extLst>
          </p:cNvPr>
          <p:cNvSpPr/>
          <p:nvPr/>
        </p:nvSpPr>
        <p:spPr>
          <a:xfrm>
            <a:off x="8385243" y="2852249"/>
            <a:ext cx="154880" cy="2375523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Accolade fermante 51">
            <a:extLst>
              <a:ext uri="{FF2B5EF4-FFF2-40B4-BE49-F238E27FC236}">
                <a16:creationId xmlns:a16="http://schemas.microsoft.com/office/drawing/2014/main" id="{8027A429-BCA2-5B49-BB05-8957BFF0A70F}"/>
              </a:ext>
            </a:extLst>
          </p:cNvPr>
          <p:cNvSpPr/>
          <p:nvPr/>
        </p:nvSpPr>
        <p:spPr>
          <a:xfrm rot="5400000">
            <a:off x="4292141" y="2802351"/>
            <a:ext cx="247724" cy="5621877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4223F463-6DB4-AAA1-C75C-CFF54E103873}"/>
              </a:ext>
            </a:extLst>
          </p:cNvPr>
          <p:cNvSpPr txBox="1"/>
          <p:nvPr/>
        </p:nvSpPr>
        <p:spPr>
          <a:xfrm>
            <a:off x="3788492" y="5681471"/>
            <a:ext cx="1806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environ 100m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889B3FE0-F56F-A976-E24B-EE9DE788FF4F}"/>
              </a:ext>
            </a:extLst>
          </p:cNvPr>
          <p:cNvCxnSpPr>
            <a:cxnSpLocks/>
          </p:cNvCxnSpPr>
          <p:nvPr/>
        </p:nvCxnSpPr>
        <p:spPr>
          <a:xfrm flipH="1" flipV="1">
            <a:off x="7448207" y="874643"/>
            <a:ext cx="46107" cy="48625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57">
            <a:extLst>
              <a:ext uri="{FF2B5EF4-FFF2-40B4-BE49-F238E27FC236}">
                <a16:creationId xmlns:a16="http://schemas.microsoft.com/office/drawing/2014/main" id="{D88B0D40-02A5-CAFA-06DF-0E755581487C}"/>
              </a:ext>
            </a:extLst>
          </p:cNvPr>
          <p:cNvSpPr txBox="1"/>
          <p:nvPr/>
        </p:nvSpPr>
        <p:spPr>
          <a:xfrm>
            <a:off x="7513700" y="779921"/>
            <a:ext cx="284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98F207BE-266E-8215-9AE1-9255FA03D24F}"/>
              </a:ext>
            </a:extLst>
          </p:cNvPr>
          <p:cNvSpPr txBox="1"/>
          <p:nvPr/>
        </p:nvSpPr>
        <p:spPr>
          <a:xfrm>
            <a:off x="7506508" y="1298117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0</a:t>
            </a: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055E7E2F-CD68-9ACB-4155-40D4ABF3CA65}"/>
              </a:ext>
            </a:extLst>
          </p:cNvPr>
          <p:cNvSpPr txBox="1"/>
          <p:nvPr/>
        </p:nvSpPr>
        <p:spPr>
          <a:xfrm>
            <a:off x="7512673" y="2615789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1</a:t>
            </a:r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1CD0160E-5EA5-EA42-5377-639BCFFB0BC3}"/>
              </a:ext>
            </a:extLst>
          </p:cNvPr>
          <p:cNvSpPr txBox="1"/>
          <p:nvPr/>
        </p:nvSpPr>
        <p:spPr>
          <a:xfrm>
            <a:off x="7519865" y="5013764"/>
            <a:ext cx="383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</a:t>
            </a:r>
            <a:r>
              <a:rPr lang="en-GB" baseline="-25000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BB8B56AF-EF81-748D-E5CC-6A852C6EB70F}"/>
                  </a:ext>
                </a:extLst>
              </p:cNvPr>
              <p:cNvSpPr txBox="1"/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num>
                        <m:den>
                          <m:sSub>
                            <m:sSubPr>
                              <m:ctrlPr>
                                <a:rPr lang="fr-FR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2" name="ZoneTexte 61">
                <a:extLst>
                  <a:ext uri="{FF2B5EF4-FFF2-40B4-BE49-F238E27FC236}">
                    <a16:creationId xmlns:a16="http://schemas.microsoft.com/office/drawing/2014/main" id="{58EDC646-98FA-7F40-ACF2-AF41068107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1985" y="1971962"/>
                <a:ext cx="401970" cy="439864"/>
              </a:xfrm>
              <a:prstGeom prst="rect">
                <a:avLst/>
              </a:prstGeom>
              <a:blipFill>
                <a:blip r:embed="rId4"/>
                <a:stretch>
                  <a:fillRect l="-6061" t="-2778" r="-3030" b="-8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500CCF9A-852E-27EB-53D2-6AEF8480DBF7}"/>
                  </a:ext>
                </a:extLst>
              </p:cNvPr>
              <p:cNvSpPr txBox="1"/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r>
                        <a:rPr lang="fr-FR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sSub>
                        <m:sSubPr>
                          <m:ctrlP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63" name="ZoneTexte 62">
                <a:extLst>
                  <a:ext uri="{FF2B5EF4-FFF2-40B4-BE49-F238E27FC236}">
                    <a16:creationId xmlns:a16="http://schemas.microsoft.com/office/drawing/2014/main" id="{030CAAB8-4F2C-6D4A-A506-197D83B8F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7334" y="3932288"/>
                <a:ext cx="552651" cy="215444"/>
              </a:xfrm>
              <a:prstGeom prst="rect">
                <a:avLst/>
              </a:prstGeom>
              <a:blipFill>
                <a:blip r:embed="rId5"/>
                <a:stretch>
                  <a:fillRect l="-2222" r="-2222" b="-1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DD301B35-7FDB-FC29-59F6-8F3BE629D3D9}"/>
              </a:ext>
            </a:extLst>
          </p:cNvPr>
          <p:cNvSpPr txBox="1"/>
          <p:nvPr/>
        </p:nvSpPr>
        <p:spPr>
          <a:xfrm>
            <a:off x="473505" y="912444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Calibration de l’énergie au centre de masse à l’aide de la dépolarisation résonante Monitoring de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l’énergie du faisceau à partir de la géométrie dans le plan de mesure → utile lorsque les paquets pilotes ne peuvent pas être polarisés ?</a:t>
            </a:r>
          </a:p>
        </p:txBody>
      </p:sp>
    </p:spTree>
    <p:extLst>
      <p:ext uri="{BB962C8B-B14F-4D97-AF65-F5344CB8AC3E}">
        <p14:creationId xmlns:p14="http://schemas.microsoft.com/office/powerpoint/2010/main" val="2436067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694F62-5A3F-1849-BCC0-9ED80E4CD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Integration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D54FFF6-6BB9-1C45-A8F4-C3F42F75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0ADB48-49A2-C54F-846D-44EEA28FC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E1D9B9-51A4-F04E-90F0-800DB851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30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4551C3C-9EC5-CE41-9A7E-04A26BF124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68" r="2137" b="34375"/>
          <a:stretch/>
        </p:blipFill>
        <p:spPr>
          <a:xfrm>
            <a:off x="3491680" y="1059194"/>
            <a:ext cx="5529323" cy="33571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F8EA9F-C4B6-9F49-83AB-241BEDB3732D}"/>
              </a:ext>
            </a:extLst>
          </p:cNvPr>
          <p:cNvSpPr/>
          <p:nvPr/>
        </p:nvSpPr>
        <p:spPr>
          <a:xfrm>
            <a:off x="3057948" y="1030011"/>
            <a:ext cx="1391055" cy="33365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 Box 18">
            <a:extLst>
              <a:ext uri="{FF2B5EF4-FFF2-40B4-BE49-F238E27FC236}">
                <a16:creationId xmlns:a16="http://schemas.microsoft.com/office/drawing/2014/main" id="{C226A3A6-69C7-9248-8682-A712602CD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57" y="1832665"/>
            <a:ext cx="4187887" cy="5847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Polarimeter integrated close to experiments IP</a:t>
            </a:r>
          </a:p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1/beam (baseline)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6697AD-4D7E-E445-A1BF-7659610EE808}"/>
              </a:ext>
            </a:extLst>
          </p:cNvPr>
          <p:cNvSpPr/>
          <p:nvPr/>
        </p:nvSpPr>
        <p:spPr>
          <a:xfrm>
            <a:off x="6401775" y="4217442"/>
            <a:ext cx="2678863" cy="2043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80B58B-24F7-B048-95FB-408B2CA33CFB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Oide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https://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indico.cern.ch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/event/1237189</a:t>
            </a:r>
          </a:p>
        </p:txBody>
      </p:sp>
      <p:sp>
        <p:nvSpPr>
          <p:cNvPr id="17" name="Text Box 18">
            <a:extLst>
              <a:ext uri="{FF2B5EF4-FFF2-40B4-BE49-F238E27FC236}">
                <a16:creationId xmlns:a16="http://schemas.microsoft.com/office/drawing/2014/main" id="{20E5B88C-0BB0-AF4E-AD1B-5AD326448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82" y="4694978"/>
            <a:ext cx="5426589" cy="8309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Demanding operational constraints 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laser room in the parallel technical gallery 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dirty="0">
                <a:solidFill>
                  <a:srgbClr val="FF0000"/>
                </a:solidFill>
                <a:sym typeface="Wingdings" pitchFamily="2" charset="2"/>
              </a:rPr>
              <a:t>24/7 access to the laser system and related electronics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CB5A8B-D2D0-C64F-B980-099B36557E47}"/>
              </a:ext>
            </a:extLst>
          </p:cNvPr>
          <p:cNvSpPr txBox="1"/>
          <p:nvPr/>
        </p:nvSpPr>
        <p:spPr>
          <a:xfrm>
            <a:off x="8110178" y="90382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Oide</a:t>
            </a:r>
            <a:endParaRPr lang="en-GB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C6DC308-30F0-0C4F-96DA-1B0121F61F7F}"/>
              </a:ext>
            </a:extLst>
          </p:cNvPr>
          <p:cNvSpPr txBox="1"/>
          <p:nvPr/>
        </p:nvSpPr>
        <p:spPr>
          <a:xfrm>
            <a:off x="714440" y="2749235"/>
            <a:ext cx="2804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e-beam size at Compton IP :</a:t>
            </a:r>
          </a:p>
          <a:p>
            <a:r>
              <a:rPr lang="en-GB" dirty="0"/>
              <a:t>~500µm (horizontal)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2B28B17-9ED1-0042-A007-8AC579942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6200" y="4416357"/>
            <a:ext cx="2871073" cy="1732544"/>
          </a:xfrm>
          <a:prstGeom prst="rect">
            <a:avLst/>
          </a:prstGeom>
        </p:spPr>
      </p:pic>
      <p:sp>
        <p:nvSpPr>
          <p:cNvPr id="15" name="Text Box 18">
            <a:extLst>
              <a:ext uri="{FF2B5EF4-FFF2-40B4-BE49-F238E27FC236}">
                <a16:creationId xmlns:a16="http://schemas.microsoft.com/office/drawing/2014/main" id="{230477CC-0C67-BC4B-8364-5EAE19161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182" y="3811721"/>
            <a:ext cx="4232818" cy="33855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Robust laser technology is available nowadays 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950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403259-8A01-0142-910C-814D977C7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Laser </a:t>
            </a:r>
            <a:r>
              <a:rPr lang="fr-FR" dirty="0" err="1"/>
              <a:t>helicity</a:t>
            </a:r>
            <a:r>
              <a:rPr lang="fr-FR" dirty="0"/>
              <a:t> </a:t>
            </a:r>
            <a:r>
              <a:rPr lang="fr-FR" dirty="0" err="1"/>
              <a:t>asymmetries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66436C9-213D-B747-B9D4-B9247F274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F8249A-1613-2842-9DB8-B9C2D5A60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D73B64-A382-A344-ACBA-41EA64D4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31</a:t>
            </a:fld>
            <a:endParaRPr lang="fr-FR"/>
          </a:p>
        </p:txBody>
      </p:sp>
      <p:sp>
        <p:nvSpPr>
          <p:cNvPr id="7" name="Text Box 18">
            <a:extLst>
              <a:ext uri="{FF2B5EF4-FFF2-40B4-BE49-F238E27FC236}">
                <a16:creationId xmlns:a16="http://schemas.microsoft.com/office/drawing/2014/main" id="{B9EB1614-2C5D-B64D-B145-6104EA915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5812948"/>
            <a:ext cx="7232903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Reproductible and well known laser helicity flip is required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37D33D-EDFC-CD4A-80B7-2CEE245D1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1168505"/>
            <a:ext cx="8641080" cy="464444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4EB9A12-B89E-7745-B9C4-4C654B189463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 </a:t>
            </a:r>
          </a:p>
        </p:txBody>
      </p:sp>
    </p:spTree>
    <p:extLst>
      <p:ext uri="{BB962C8B-B14F-4D97-AF65-F5344CB8AC3E}">
        <p14:creationId xmlns:p14="http://schemas.microsoft.com/office/powerpoint/2010/main" val="24356181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55B23-42A8-B346-9628-E899A7524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QED corrections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0FC618-4FE0-BC44-BE45-644B75B5E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AAB672-0206-D340-9353-43A56ACAA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990D75-04FE-A04C-895A-091481C0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32</a:t>
            </a:fld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3032787-6F32-9045-BE66-342E8B60CEEC}"/>
              </a:ext>
            </a:extLst>
          </p:cNvPr>
          <p:cNvSpPr txBox="1"/>
          <p:nvPr/>
        </p:nvSpPr>
        <p:spPr>
          <a:xfrm>
            <a:off x="456869" y="1074015"/>
            <a:ext cx="48188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Studied in details at SLD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745DC81-4667-5C49-885D-2F481B597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476" y="1517470"/>
            <a:ext cx="3022600" cy="38481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444B805-B21D-5B45-AC17-50D8642EB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7073"/>
            <a:ext cx="4572000" cy="181403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3A25E2B-04DE-0544-B8F6-565A6D66255C}"/>
              </a:ext>
            </a:extLst>
          </p:cNvPr>
          <p:cNvSpPr/>
          <p:nvPr/>
        </p:nvSpPr>
        <p:spPr>
          <a:xfrm rot="16200000">
            <a:off x="-2915079" y="2898215"/>
            <a:ext cx="64458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Denner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Dittmaier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B 540 (1999) 58, Swartz Phys. Rev. D 58 014010 (1998),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Phys. Rev. D 40 2810 (1989),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Phys. Rev D 42 1856E (1990); </a:t>
            </a:r>
          </a:p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A. Martens et al 2023 JINST 18 P10001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C9D6A16-EB05-6E4A-9F5E-00B546037064}"/>
                  </a:ext>
                </a:extLst>
              </p:cNvPr>
              <p:cNvSpPr txBox="1"/>
              <p:nvPr/>
            </p:nvSpPr>
            <p:spPr>
              <a:xfrm>
                <a:off x="4737267" y="2851196"/>
                <a:ext cx="3886577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GB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0.5</m:t>
                        </m:r>
                        <m:r>
                          <a:rPr lang="fr-FR" i="1">
                            <a:solidFill>
                              <a:schemeClr val="bg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bg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fr-FR" b="0" i="1" smtClean="0">
                        <a:solidFill>
                          <a:schemeClr val="bg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bg2">
                        <a:lumMod val="75000"/>
                      </a:schemeClr>
                    </a:solidFill>
                  </a:rPr>
                  <a:t>at 45 (80) GeV</a:t>
                </a:r>
              </a:p>
            </p:txBody>
          </p:sp>
        </mc:Choice>
        <mc:Fallback xmlns=""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C9D6A16-EB05-6E4A-9F5E-00B546037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7267" y="2851196"/>
                <a:ext cx="3886577" cy="405752"/>
              </a:xfrm>
              <a:prstGeom prst="rect">
                <a:avLst/>
              </a:prstGeom>
              <a:blipFill>
                <a:blip r:embed="rId4"/>
                <a:stretch>
                  <a:fillRect l="-1623" r="-2597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FC21B5D-B129-4341-A941-A8D3665A5FBA}"/>
                  </a:ext>
                </a:extLst>
              </p:cNvPr>
              <p:cNvSpPr txBox="1"/>
              <p:nvPr/>
            </p:nvSpPr>
            <p:spPr>
              <a:xfrm>
                <a:off x="4740584" y="3335945"/>
                <a:ext cx="3838487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GB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4×</m:t>
                    </m:r>
                    <m:sSup>
                      <m:sSupPr>
                        <m:ctrlP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  <m:r>
                          <a:rPr lang="fr-FR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fr-FR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fr-FR" i="1">
                                <a:solidFill>
                                  <a:schemeClr val="tx2">
                                    <a:lumMod val="60000"/>
                                    <a:lumOff val="4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−3</m:t>
                            </m:r>
                          </m:sup>
                        </m:sSup>
                      </m:e>
                    </m:d>
                    <m:r>
                      <a:rPr lang="fr-FR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at 45 (80) GeV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FC21B5D-B129-4341-A941-A8D3665A5F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84" y="3335945"/>
                <a:ext cx="3838487" cy="405752"/>
              </a:xfrm>
              <a:prstGeom prst="rect">
                <a:avLst/>
              </a:prstGeom>
              <a:blipFill>
                <a:blip r:embed="rId5"/>
                <a:stretch>
                  <a:fillRect l="-1650" r="-2640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E5312BA4-113B-634B-9B3B-19C04F85AFFF}"/>
              </a:ext>
            </a:extLst>
          </p:cNvPr>
          <p:cNvSpPr txBox="1"/>
          <p:nvPr/>
        </p:nvSpPr>
        <p:spPr>
          <a:xfrm>
            <a:off x="4093885" y="2413860"/>
            <a:ext cx="4927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of transverse polarization at </a:t>
            </a:r>
            <a:r>
              <a:rPr lang="en-GB" dirty="0" err="1"/>
              <a:t>FCCee</a:t>
            </a:r>
            <a:r>
              <a:rPr lang="en-GB" dirty="0"/>
              <a:t>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27E76F3-7588-3F4E-82F9-D16484327CBC}"/>
              </a:ext>
            </a:extLst>
          </p:cNvPr>
          <p:cNvSpPr txBox="1"/>
          <p:nvPr/>
        </p:nvSpPr>
        <p:spPr>
          <a:xfrm>
            <a:off x="3778991" y="2861776"/>
            <a:ext cx="958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2">
                    <a:lumMod val="75000"/>
                  </a:schemeClr>
                </a:solidFill>
              </a:rPr>
              <a:t>photons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0EE833F-6BDA-2C44-9983-2DC2D7C838DA}"/>
              </a:ext>
            </a:extLst>
          </p:cNvPr>
          <p:cNvSpPr txBox="1"/>
          <p:nvPr/>
        </p:nvSpPr>
        <p:spPr>
          <a:xfrm>
            <a:off x="3679631" y="3354135"/>
            <a:ext cx="105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E4E03F7-59F7-2444-A4F0-A03565AE8368}"/>
                  </a:ext>
                </a:extLst>
              </p:cNvPr>
              <p:cNvSpPr txBox="1"/>
              <p:nvPr/>
            </p:nvSpPr>
            <p:spPr>
              <a:xfrm>
                <a:off x="4729295" y="4687861"/>
                <a:ext cx="2260362" cy="405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num>
                      <m:den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den>
                    </m:f>
                    <m:r>
                      <a:rPr lang="en-GB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1×</m:t>
                    </m:r>
                    <m:sSup>
                      <m:sSupPr>
                        <m:ctrlP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C00000"/>
                    </a:solidFill>
                  </a:rPr>
                  <a:t>at 45 GeV</a:t>
                </a:r>
              </a:p>
            </p:txBody>
          </p:sp>
        </mc:Choice>
        <mc:Fallback xmlns=""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E4E03F7-59F7-2444-A4F0-A03565AE83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9295" y="4687861"/>
                <a:ext cx="2260362" cy="405752"/>
              </a:xfrm>
              <a:prstGeom prst="rect">
                <a:avLst/>
              </a:prstGeom>
              <a:blipFill>
                <a:blip r:embed="rId6"/>
                <a:stretch>
                  <a:fillRect l="-2793" t="-3030" r="-5028" b="-21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ZoneTexte 16">
            <a:extLst>
              <a:ext uri="{FF2B5EF4-FFF2-40B4-BE49-F238E27FC236}">
                <a16:creationId xmlns:a16="http://schemas.microsoft.com/office/drawing/2014/main" id="{DE858512-690D-1544-9DE5-F2B2CB11FB2B}"/>
              </a:ext>
            </a:extLst>
          </p:cNvPr>
          <p:cNvSpPr txBox="1"/>
          <p:nvPr/>
        </p:nvSpPr>
        <p:spPr>
          <a:xfrm>
            <a:off x="4085913" y="4250525"/>
            <a:ext cx="5074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Measurement of longitudinal polarization at </a:t>
            </a:r>
            <a:r>
              <a:rPr lang="en-GB" dirty="0" err="1"/>
              <a:t>FCCee</a:t>
            </a:r>
            <a:r>
              <a:rPr lang="en-GB" dirty="0"/>
              <a:t> :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910B235D-6CD6-C845-890D-764C94D04B94}"/>
              </a:ext>
            </a:extLst>
          </p:cNvPr>
          <p:cNvSpPr txBox="1"/>
          <p:nvPr/>
        </p:nvSpPr>
        <p:spPr>
          <a:xfrm>
            <a:off x="3965608" y="5128685"/>
            <a:ext cx="517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If and only if laser helicity asymmetries are measured</a:t>
            </a:r>
          </a:p>
        </p:txBody>
      </p:sp>
    </p:spTree>
    <p:extLst>
      <p:ext uri="{BB962C8B-B14F-4D97-AF65-F5344CB8AC3E}">
        <p14:creationId xmlns:p14="http://schemas.microsoft.com/office/powerpoint/2010/main" val="1226870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A8E124-C854-E645-8692-59FE1CDC1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Magnetic field tolerancing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EE0798-58FB-624C-9E8F-03C45B0B2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3C431F-3EFD-4A42-AB30-013CB530C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E0CB26-DB20-5A4F-A8E6-551FC0175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33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4D75926-71B4-554D-8392-3273693525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93"/>
          <a:stretch/>
        </p:blipFill>
        <p:spPr>
          <a:xfrm>
            <a:off x="1085850" y="3350529"/>
            <a:ext cx="4216400" cy="119955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8891282-A0BC-1241-8243-9ACF312ED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6018" y="3677159"/>
            <a:ext cx="2857500" cy="7239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6FBE930-7BB1-3845-9588-5198C4244859}"/>
              </a:ext>
            </a:extLst>
          </p:cNvPr>
          <p:cNvSpPr txBox="1"/>
          <p:nvPr/>
        </p:nvSpPr>
        <p:spPr>
          <a:xfrm>
            <a:off x="5625536" y="3390715"/>
            <a:ext cx="351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Nominal vertical field for reference: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CF796CD-2B34-014F-B572-8CB51D54B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2850" y="4706073"/>
            <a:ext cx="3098800" cy="7112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C4D4D15-5CE2-CE4F-B8D2-B73AA8B792DA}"/>
              </a:ext>
            </a:extLst>
          </p:cNvPr>
          <p:cNvSpPr txBox="1"/>
          <p:nvPr/>
        </p:nvSpPr>
        <p:spPr>
          <a:xfrm>
            <a:off x="321012" y="1162147"/>
            <a:ext cx="8501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Many potential sources of ‘bending angle’ uncertainties (for instance genuine inhomogeneities of B-field, short-/long-term fluctuations of currents, temperatures, alignments)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BB0C6C-46A4-2246-A613-8430D0404A6C}"/>
                  </a:ext>
                </a:extLst>
              </p:cNvPr>
              <p:cNvSpPr txBox="1"/>
              <p:nvPr/>
            </p:nvSpPr>
            <p:spPr>
              <a:xfrm>
                <a:off x="5124391" y="1978948"/>
                <a:ext cx="2137380" cy="6793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den>
                      </m:f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2×</m:t>
                      </m:r>
                      <m:sSup>
                        <m:sSup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BB0C6C-46A4-2246-A613-8430D0404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391" y="1978948"/>
                <a:ext cx="2137380" cy="679353"/>
              </a:xfrm>
              <a:prstGeom prst="rect">
                <a:avLst/>
              </a:prstGeom>
              <a:blipFill>
                <a:blip r:embed="rId5"/>
                <a:stretch>
                  <a:fillRect l="-13018" t="-85185" r="-1183" b="-11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0C4D5FD7-9A20-A64B-B977-F91CD77992A7}"/>
              </a:ext>
            </a:extLst>
          </p:cNvPr>
          <p:cNvSpPr txBox="1"/>
          <p:nvPr/>
        </p:nvSpPr>
        <p:spPr>
          <a:xfrm>
            <a:off x="965975" y="2124388"/>
            <a:ext cx="3941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Over the useful aperture of the magnet: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D425E24-4B80-FA40-9E04-963BD4A7748C}"/>
              </a:ext>
            </a:extLst>
          </p:cNvPr>
          <p:cNvSpPr txBox="1"/>
          <p:nvPr/>
        </p:nvSpPr>
        <p:spPr>
          <a:xfrm>
            <a:off x="321011" y="2840932"/>
            <a:ext cx="850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Fringe fields also may affect performance of polarimeter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C6FBFE0-B686-D54D-A217-6B2BFEEF33A1}"/>
              </a:ext>
            </a:extLst>
          </p:cNvPr>
          <p:cNvSpPr txBox="1"/>
          <p:nvPr/>
        </p:nvSpPr>
        <p:spPr>
          <a:xfrm>
            <a:off x="311543" y="4874847"/>
            <a:ext cx="850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By product: angular alignment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8C96EE5-3B0E-3B41-83DA-83657526EDB9}"/>
              </a:ext>
            </a:extLst>
          </p:cNvPr>
          <p:cNvSpPr txBox="1"/>
          <p:nvPr/>
        </p:nvSpPr>
        <p:spPr>
          <a:xfrm>
            <a:off x="240206" y="5845335"/>
            <a:ext cx="850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NB: Requirements not met </a:t>
            </a:r>
            <a:r>
              <a:rPr lang="en-GB" dirty="0">
                <a:solidFill>
                  <a:srgbClr val="C00000"/>
                </a:solidFill>
                <a:sym typeface="Wingdings" pitchFamily="2" charset="2"/>
              </a:rPr>
              <a:t> not a show-stopper but detailed studies required</a:t>
            </a:r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3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90E88F-FF5E-8841-A74A-86C06DFB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Physics</a:t>
            </a:r>
            <a:r>
              <a:rPr lang="fr-FR" dirty="0"/>
              <a:t> </a:t>
            </a:r>
            <a:r>
              <a:rPr lang="fr-FR" dirty="0" err="1"/>
              <a:t>requirements</a:t>
            </a:r>
            <a:r>
              <a:rPr lang="fr-FR" dirty="0"/>
              <a:t> </a:t>
            </a:r>
            <a:r>
              <a:rPr lang="fr-FR" dirty="0" err="1"/>
              <a:t>cont’d</a:t>
            </a:r>
            <a:endParaRPr lang="en-GB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BF1BBD-2CF3-3944-98F9-6B3F92922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DBF9F7-7EAD-1248-88DD-ED067115C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F7748D-93BC-C241-9D34-7AC62AAA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34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F51A9B5-74E2-CC46-B76C-B7EF167E0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84" y="995866"/>
            <a:ext cx="4470098" cy="332170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95DE48A-E367-AC42-90D0-047D904B5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882" y="982493"/>
            <a:ext cx="4308117" cy="324903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9D8259-FDAD-8A45-88F8-3CB85C33DA37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Wilkinson at EPOL workshop https://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indico.cern.ch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/event/1181966</a:t>
            </a: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C287BD85-E1E0-FE4E-A0AB-441C9ADD9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31" y="4680045"/>
            <a:ext cx="8049006" cy="830997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High accuracy longitudinal polarization measurement is needed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Naturally small at IPs but with what </a:t>
            </a: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accuracy ?</a:t>
            </a:r>
          </a:p>
          <a:p>
            <a:pPr marL="285750" indent="-285750" algn="ctr">
              <a:buFont typeface="Wingdings" pitchFamily="2" charset="2"/>
              <a:buChar char="à"/>
            </a:pPr>
            <a:r>
              <a:rPr lang="en-US" sz="1600" dirty="0">
                <a:solidFill>
                  <a:srgbClr val="C00000"/>
                </a:solidFill>
                <a:sym typeface="Wingdings" pitchFamily="2" charset="2"/>
              </a:rPr>
              <a:t>Measure it !</a:t>
            </a:r>
            <a:endParaRPr lang="en-US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88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8B669A1-A4A4-A241-BF5D-A0CBD1F1F0F0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                                                                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Berestskii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Lfshitz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QED textbook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8C745E-C735-2043-A657-5FC5D8A7F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Compton cross-section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841E52D-587D-2845-95C1-528953DDF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425E26-C429-754C-A668-2B5B28CA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162B0-4FE5-5A4F-9A6C-605DC243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35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BE6B51-0499-C04A-B1C6-2FC077444199}"/>
              </a:ext>
            </a:extLst>
          </p:cNvPr>
          <p:cNvSpPr txBox="1"/>
          <p:nvPr/>
        </p:nvSpPr>
        <p:spPr>
          <a:xfrm>
            <a:off x="102872" y="1862578"/>
            <a:ext cx="8812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accent1"/>
                </a:solidFill>
              </a:rPr>
              <a:t>The Compton cross-section averaged over scattered particles spins: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/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EB5838A-5ECB-EA48-8718-5A6046FDCB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860" y="1160811"/>
                <a:ext cx="773570" cy="573427"/>
              </a:xfrm>
              <a:prstGeom prst="rect">
                <a:avLst/>
              </a:prstGeom>
              <a:blipFill>
                <a:blip r:embed="rId2"/>
                <a:stretch>
                  <a:fillRect l="-3226" b="-638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/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1052AB3-583E-BE42-BACB-C8B9501B0B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4969" y="1165914"/>
                <a:ext cx="2526406" cy="520399"/>
              </a:xfrm>
              <a:prstGeom prst="rect">
                <a:avLst/>
              </a:prstGeom>
              <a:blipFill>
                <a:blip r:embed="rId3"/>
                <a:stretch>
                  <a:fillRect t="-4762" b="-952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e 29">
            <a:extLst>
              <a:ext uri="{FF2B5EF4-FFF2-40B4-BE49-F238E27FC236}">
                <a16:creationId xmlns:a16="http://schemas.microsoft.com/office/drawing/2014/main" id="{4608219B-23AC-5A43-AEB4-CEF4B928FF86}"/>
              </a:ext>
            </a:extLst>
          </p:cNvPr>
          <p:cNvGrpSpPr/>
          <p:nvPr/>
        </p:nvGrpSpPr>
        <p:grpSpPr>
          <a:xfrm>
            <a:off x="271787" y="2586291"/>
            <a:ext cx="9087286" cy="1867703"/>
            <a:chOff x="56713" y="1819184"/>
            <a:chExt cx="9087286" cy="186770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8004403-2F9F-F54B-AA57-3DF7C4791321}"/>
                </a:ext>
              </a:extLst>
            </p:cNvPr>
            <p:cNvSpPr/>
            <p:nvPr/>
          </p:nvSpPr>
          <p:spPr>
            <a:xfrm>
              <a:off x="71594" y="2434751"/>
              <a:ext cx="1179057" cy="913580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4DB7A5C-86EC-2B44-B5F4-18BBC33A35A3}"/>
                </a:ext>
              </a:extLst>
            </p:cNvPr>
            <p:cNvSpPr txBox="1"/>
            <p:nvPr/>
          </p:nvSpPr>
          <p:spPr>
            <a:xfrm rot="20138442">
              <a:off x="56713" y="1819184"/>
              <a:ext cx="13163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1"/>
                  </a:solidFill>
                </a:rPr>
                <a:t>Differential cross-section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F8FF217-1AF9-4A4D-91D0-31CA01C8423A}"/>
                </a:ext>
              </a:extLst>
            </p:cNvPr>
            <p:cNvSpPr/>
            <p:nvPr/>
          </p:nvSpPr>
          <p:spPr>
            <a:xfrm>
              <a:off x="1409667" y="2434751"/>
              <a:ext cx="3473833" cy="913581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6E790318-BF4F-4041-B273-96DE8EBC587C}"/>
                </a:ext>
              </a:extLst>
            </p:cNvPr>
            <p:cNvSpPr txBox="1"/>
            <p:nvPr/>
          </p:nvSpPr>
          <p:spPr>
            <a:xfrm>
              <a:off x="1296811" y="3338867"/>
              <a:ext cx="36995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2"/>
                  </a:solidFill>
                </a:rPr>
                <a:t>Electron beam polarization independent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A9E043-6FF3-CF41-9C3D-046F66D8307D}"/>
                </a:ext>
              </a:extLst>
            </p:cNvPr>
            <p:cNvSpPr/>
            <p:nvPr/>
          </p:nvSpPr>
          <p:spPr>
            <a:xfrm>
              <a:off x="4983983" y="2440066"/>
              <a:ext cx="4160016" cy="913581"/>
            </a:xfrm>
            <a:prstGeom prst="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D73B4D8-EDA3-1E40-8BCF-0FD49687405E}"/>
                </a:ext>
              </a:extLst>
            </p:cNvPr>
            <p:cNvSpPr txBox="1"/>
            <p:nvPr/>
          </p:nvSpPr>
          <p:spPr>
            <a:xfrm>
              <a:off x="4762919" y="3348333"/>
              <a:ext cx="4381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i="1" dirty="0">
                  <a:solidFill>
                    <a:schemeClr val="accent5"/>
                  </a:solidFill>
                </a:rPr>
                <a:t>Electron beam polarization dependent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B402CD6-FEDD-DF4B-A46D-E9BFAADD300C}"/>
                </a:ext>
              </a:extLst>
            </p:cNvPr>
            <p:cNvSpPr/>
            <p:nvPr/>
          </p:nvSpPr>
          <p:spPr>
            <a:xfrm>
              <a:off x="4451420" y="2473543"/>
              <a:ext cx="432080" cy="884255"/>
            </a:xfrm>
            <a:prstGeom prst="rect">
              <a:avLst/>
            </a:prstGeom>
            <a:noFill/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/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𝑑𝑦𝑑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𝜑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𝑜𝑏𝑠</m:t>
                                </m:r>
                              </m:sub>
                            </m:sSub>
                          </m:den>
                        </m:f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fr-FR" sz="13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𝜑</m:t>
                                        </m:r>
                                      </m:e>
                                      <m:sub>
                                        <m:r>
                                          <a:rPr lang="fr-FR" sz="13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𝑙𝑎𝑠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func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∥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𝑑𝑦</m:t>
                            </m:r>
                          </m:den>
                        </m:f>
                        <m:d>
                          <m:d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sSubSup>
                          <m:sSubSupPr>
                            <m:ctrlP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𝒫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fr-FR" sz="13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</m:t>
                            </m:r>
                          </m:sup>
                        </m:sSubSup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d>
                          <m:dPr>
                            <m:ctrlP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13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sz="13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𝑜𝑏𝑠</m:t>
                                    </m:r>
                                  </m:sub>
                                </m:sSub>
                                <m:r>
                                  <a:rPr lang="fr-FR" sz="13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𝜑</m:t>
                                    </m:r>
                                  </m:e>
                                  <m:sub>
                                    <m:r>
                                      <a:rPr lang="fr-FR" sz="13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𝑒𝑙𝑒𝑐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  <m:r>
                          <a:rPr lang="fr-FR" sz="13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sSub>
                          <m:sSubPr>
                            <m:ctrlPr>
                              <a:rPr lang="fr-FR" sz="13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3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fr-FR" sz="13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fr-FR" sz="1300" i="1">
                            <a:latin typeface="Cambria Math" panose="02040503050406030204" pitchFamily="18" charset="0"/>
                          </a:rPr>
                          <m:t>))</m:t>
                        </m:r>
                      </m:oMath>
                    </m:oMathPara>
                  </a14:m>
                  <a:endParaRPr lang="en-GB" sz="1300" dirty="0"/>
                </a:p>
              </p:txBody>
            </p:sp>
          </mc:Choice>
          <mc:Fallback xmlns=""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908D5C52-7D3E-F046-9CF9-533A85CC0E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94" y="2628782"/>
                  <a:ext cx="9072405" cy="414024"/>
                </a:xfrm>
                <a:prstGeom prst="rect">
                  <a:avLst/>
                </a:prstGeom>
                <a:blipFill>
                  <a:blip r:embed="rId4"/>
                  <a:stretch>
                    <a:fillRect b="-1764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6345AF43-F6A4-F544-9EF6-7F7520DB70B8}"/>
                </a:ext>
              </a:extLst>
            </p:cNvPr>
            <p:cNvSpPr txBox="1"/>
            <p:nvPr/>
          </p:nvSpPr>
          <p:spPr>
            <a:xfrm>
              <a:off x="962893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accent6">
                      <a:lumMod val="75000"/>
                    </a:schemeClr>
                  </a:solidFill>
                </a:rPr>
                <a:t>Transverse laser polarisation: nuisance parameter to minimize and keep under control 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7F23252A-58A9-4642-8EB2-01734DF41F53}"/>
                </a:ext>
              </a:extLst>
            </p:cNvPr>
            <p:cNvCxnSpPr>
              <a:cxnSpLocks/>
            </p:cNvCxnSpPr>
            <p:nvPr/>
          </p:nvCxnSpPr>
          <p:spPr>
            <a:xfrm>
              <a:off x="3908809" y="2160396"/>
              <a:ext cx="321547" cy="274355"/>
            </a:xfrm>
            <a:prstGeom prst="straightConnector1">
              <a:avLst/>
            </a:prstGeom>
            <a:ln w="3810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15AA948-9371-254B-9DF8-E71F42DF7678}"/>
                </a:ext>
              </a:extLst>
            </p:cNvPr>
            <p:cNvSpPr/>
            <p:nvPr/>
          </p:nvSpPr>
          <p:spPr>
            <a:xfrm>
              <a:off x="5928528" y="2449413"/>
              <a:ext cx="2190540" cy="88425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6919D253-F99B-094B-BE3F-F6A3EA5AAFCE}"/>
                </a:ext>
              </a:extLst>
            </p:cNvPr>
            <p:cNvSpPr txBox="1"/>
            <p:nvPr/>
          </p:nvSpPr>
          <p:spPr>
            <a:xfrm>
              <a:off x="4551904" y="1828705"/>
              <a:ext cx="36995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rgbClr val="7030A0"/>
                  </a:solidFill>
                </a:rPr>
                <a:t>Transverse electron beam polarisation: intervenes as an asymmetry in the transverse plane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B4F8E68C-97B6-E24C-BD17-259A1D0B9368}"/>
                </a:ext>
              </a:extLst>
            </p:cNvPr>
            <p:cNvCxnSpPr>
              <a:cxnSpLocks/>
            </p:cNvCxnSpPr>
            <p:nvPr/>
          </p:nvCxnSpPr>
          <p:spPr>
            <a:xfrm>
              <a:off x="7497820" y="2160396"/>
              <a:ext cx="321547" cy="274355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 Box 18">
            <a:extLst>
              <a:ext uri="{FF2B5EF4-FFF2-40B4-BE49-F238E27FC236}">
                <a16:creationId xmlns:a16="http://schemas.microsoft.com/office/drawing/2014/main" id="{7FAE4B81-565C-9F40-A00C-0142653C7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698" y="4733675"/>
            <a:ext cx="88434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⚠️ But small opening angle of scattered particles: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Electrons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s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pectrometer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Photons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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difficult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to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measure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asymmetric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distribution of a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narrow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spot  long lever arm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needed</a:t>
            </a:r>
            <a:endParaRPr lang="fr-FR" sz="1400" dirty="0">
              <a:solidFill>
                <a:schemeClr val="accent5">
                  <a:lumMod val="75000"/>
                </a:schemeClr>
              </a:solidFill>
              <a:sym typeface="Wingdings" pitchFamily="2" charset="2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DBECE917-FCAD-A44E-9132-03E6C601C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575" y="150474"/>
            <a:ext cx="3299165" cy="108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58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CEDB2C-0444-7149-981D-ECE7DC2FB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Laser integration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74A02B-2AAB-AF40-8353-4043AC51C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7BD4C45-DFB7-C44A-9089-734EDE93F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65B971-D4C3-4C48-B708-88A7D737A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36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6E7A10-EE38-834C-99DE-823559D35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064" y="103414"/>
            <a:ext cx="1732301" cy="2691970"/>
          </a:xfrm>
          <a:prstGeom prst="rect">
            <a:avLst/>
          </a:prstGeom>
        </p:spPr>
      </p:pic>
      <p:sp>
        <p:nvSpPr>
          <p:cNvPr id="13" name="Text Box 18">
            <a:extLst>
              <a:ext uri="{FF2B5EF4-FFF2-40B4-BE49-F238E27FC236}">
                <a16:creationId xmlns:a16="http://schemas.microsoft.com/office/drawing/2014/main" id="{F5EB8E03-A4BB-8347-A205-35484175E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231" y="1053620"/>
            <a:ext cx="5028758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Some constraints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Small crossing angles are preferred (cross-section, beam jitters) few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mrad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 typically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Beams crossing plane neither horizontal nor vertical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beam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impedance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beam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induced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currents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in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metallic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parts 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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avoid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  <a:sym typeface="Wingdings" pitchFamily="2" charset="2"/>
              </a:rPr>
              <a:t> 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mechanical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stability</a:t>
            </a:r>
            <a:endParaRPr lang="fr-FR" sz="1400" dirty="0">
              <a:solidFill>
                <a:schemeClr val="accent5">
                  <a:lumMod val="7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ease</a:t>
            </a:r>
            <a:r>
              <a:rPr lang="fr-FR" sz="1400" dirty="0">
                <a:solidFill>
                  <a:schemeClr val="accent5">
                    <a:lumMod val="75000"/>
                  </a:schemeClr>
                </a:solidFill>
              </a:rPr>
              <a:t> of maintenance </a:t>
            </a:r>
            <a:r>
              <a:rPr lang="fr-FR" sz="1400" dirty="0" err="1">
                <a:solidFill>
                  <a:schemeClr val="accent5">
                    <a:lumMod val="75000"/>
                  </a:schemeClr>
                </a:solidFill>
              </a:rPr>
              <a:t>works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254C510-D1CE-3349-9A4E-E153EEC6F457}"/>
              </a:ext>
            </a:extLst>
          </p:cNvPr>
          <p:cNvSpPr txBox="1"/>
          <p:nvPr/>
        </p:nvSpPr>
        <p:spPr>
          <a:xfrm>
            <a:off x="5386506" y="-68413"/>
            <a:ext cx="2839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SuperKEKB</a:t>
            </a:r>
            <a:r>
              <a:rPr lang="en-GB" dirty="0"/>
              <a:t> upgrade concept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6DB2DA6-7EFC-C642-82BA-EE1E53290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730" y="2589392"/>
            <a:ext cx="9144000" cy="2743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274F1-47DF-CB40-A150-685ECBD01C3F}"/>
              </a:ext>
            </a:extLst>
          </p:cNvPr>
          <p:cNvSpPr/>
          <p:nvPr/>
        </p:nvSpPr>
        <p:spPr>
          <a:xfrm>
            <a:off x="654573" y="3162148"/>
            <a:ext cx="4149969" cy="217044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773CC2B-F4C8-3A46-BF8E-15FF92550DAD}"/>
              </a:ext>
            </a:extLst>
          </p:cNvPr>
          <p:cNvSpPr/>
          <p:nvPr/>
        </p:nvSpPr>
        <p:spPr>
          <a:xfrm>
            <a:off x="6263228" y="3124822"/>
            <a:ext cx="2314965" cy="1903081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54542E9-AFA0-1E4F-BAE6-3E5BE0C40D62}"/>
              </a:ext>
            </a:extLst>
          </p:cNvPr>
          <p:cNvSpPr txBox="1"/>
          <p:nvPr/>
        </p:nvSpPr>
        <p:spPr>
          <a:xfrm>
            <a:off x="2387147" y="5027903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Box </a:t>
            </a:r>
            <a:r>
              <a:rPr lang="fr-FR" sz="1200" dirty="0" err="1">
                <a:solidFill>
                  <a:schemeClr val="accent1"/>
                </a:solidFill>
              </a:rPr>
              <a:t>with</a:t>
            </a:r>
            <a:r>
              <a:rPr lang="fr-FR" sz="1200" dirty="0">
                <a:solidFill>
                  <a:schemeClr val="accent1"/>
                </a:solidFill>
              </a:rPr>
              <a:t> rough </a:t>
            </a:r>
            <a:r>
              <a:rPr lang="fr-FR" sz="1200" dirty="0" err="1">
                <a:solidFill>
                  <a:schemeClr val="accent1"/>
                </a:solidFill>
              </a:rPr>
              <a:t>temperature</a:t>
            </a:r>
            <a:r>
              <a:rPr lang="fr-FR" sz="1200" dirty="0">
                <a:solidFill>
                  <a:schemeClr val="accent1"/>
                </a:solidFill>
              </a:rPr>
              <a:t> control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2F11742-C177-9548-89D3-98CC308B8E59}"/>
              </a:ext>
            </a:extLst>
          </p:cNvPr>
          <p:cNvSpPr txBox="1"/>
          <p:nvPr/>
        </p:nvSpPr>
        <p:spPr>
          <a:xfrm>
            <a:off x="6193351" y="4773484"/>
            <a:ext cx="2467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accent1"/>
                </a:solidFill>
              </a:rPr>
              <a:t>Box </a:t>
            </a:r>
            <a:r>
              <a:rPr lang="fr-FR" sz="1200" dirty="0" err="1">
                <a:solidFill>
                  <a:schemeClr val="accent1"/>
                </a:solidFill>
              </a:rPr>
              <a:t>with</a:t>
            </a:r>
            <a:r>
              <a:rPr lang="fr-FR" sz="1200" dirty="0">
                <a:solidFill>
                  <a:schemeClr val="accent1"/>
                </a:solidFill>
              </a:rPr>
              <a:t> rough </a:t>
            </a:r>
            <a:r>
              <a:rPr lang="fr-FR" sz="1200" dirty="0" err="1">
                <a:solidFill>
                  <a:schemeClr val="accent1"/>
                </a:solidFill>
              </a:rPr>
              <a:t>temperature</a:t>
            </a:r>
            <a:r>
              <a:rPr lang="fr-FR" sz="1200" dirty="0">
                <a:solidFill>
                  <a:schemeClr val="accent1"/>
                </a:solidFill>
              </a:rPr>
              <a:t> control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336DE8C-3186-DB4A-A3B0-54ABA68DEB6C}"/>
              </a:ext>
            </a:extLst>
          </p:cNvPr>
          <p:cNvSpPr/>
          <p:nvPr/>
        </p:nvSpPr>
        <p:spPr>
          <a:xfrm>
            <a:off x="2864158" y="4368992"/>
            <a:ext cx="1940383" cy="78004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A62E0AE4-DE53-1F49-8045-19F13EF85F6A}"/>
              </a:ext>
            </a:extLst>
          </p:cNvPr>
          <p:cNvSpPr txBox="1"/>
          <p:nvPr/>
        </p:nvSpPr>
        <p:spPr>
          <a:xfrm>
            <a:off x="4355335" y="4577603"/>
            <a:ext cx="535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</a:rPr>
              <a:t>laser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1AE8EBF-FA14-4640-BBA8-698E3C988DC4}"/>
              </a:ext>
            </a:extLst>
          </p:cNvPr>
          <p:cNvSpPr/>
          <p:nvPr/>
        </p:nvSpPr>
        <p:spPr>
          <a:xfrm rot="16200000">
            <a:off x="2631991" y="3610502"/>
            <a:ext cx="780042" cy="1165622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B52F682-15BB-4A41-98CC-642F0B1E4F33}"/>
              </a:ext>
            </a:extLst>
          </p:cNvPr>
          <p:cNvSpPr txBox="1"/>
          <p:nvPr/>
        </p:nvSpPr>
        <p:spPr>
          <a:xfrm>
            <a:off x="3529080" y="3724778"/>
            <a:ext cx="1250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Polarisation &amp; </a:t>
            </a:r>
          </a:p>
          <a:p>
            <a:r>
              <a:rPr lang="fr-FR" sz="1400" dirty="0" err="1">
                <a:solidFill>
                  <a:srgbClr val="7030A0"/>
                </a:solidFill>
              </a:rPr>
              <a:t>beam</a:t>
            </a:r>
            <a:r>
              <a:rPr lang="fr-FR" sz="1400" dirty="0">
                <a:solidFill>
                  <a:srgbClr val="7030A0"/>
                </a:solidFill>
              </a:rPr>
              <a:t> </a:t>
            </a:r>
            <a:r>
              <a:rPr lang="fr-FR" sz="1400" dirty="0" err="1">
                <a:solidFill>
                  <a:srgbClr val="7030A0"/>
                </a:solidFill>
              </a:rPr>
              <a:t>shaping</a:t>
            </a:r>
            <a:endParaRPr lang="fr-FR" sz="1400" dirty="0">
              <a:solidFill>
                <a:srgbClr val="7030A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9AB4507-10A4-B24A-BDB8-E7DBEE33CBE3}"/>
              </a:ext>
            </a:extLst>
          </p:cNvPr>
          <p:cNvSpPr/>
          <p:nvPr/>
        </p:nvSpPr>
        <p:spPr>
          <a:xfrm rot="16200000">
            <a:off x="413879" y="3402843"/>
            <a:ext cx="2361792" cy="1880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E886C10-5D99-364F-8C35-C75FC62925D4}"/>
              </a:ext>
            </a:extLst>
          </p:cNvPr>
          <p:cNvSpPr txBox="1"/>
          <p:nvPr/>
        </p:nvSpPr>
        <p:spPr>
          <a:xfrm>
            <a:off x="1048008" y="5507795"/>
            <a:ext cx="3549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Position,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pointing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control and monitoring</a:t>
            </a:r>
          </a:p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Polarisation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independent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intensity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monitoring</a:t>
            </a:r>
          </a:p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Optical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spectrum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monitoring possible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0CCF07D-CE9F-E64B-B605-A8C9D99EB2AC}"/>
              </a:ext>
            </a:extLst>
          </p:cNvPr>
          <p:cNvSpPr/>
          <p:nvPr/>
        </p:nvSpPr>
        <p:spPr>
          <a:xfrm rot="16200000">
            <a:off x="6104970" y="3132865"/>
            <a:ext cx="2361792" cy="1880400"/>
          </a:xfrm>
          <a:prstGeom prst="ellipse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7030A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243540A7-B8F2-5C4F-AED3-8922A0DA6F10}"/>
              </a:ext>
            </a:extLst>
          </p:cNvPr>
          <p:cNvSpPr txBox="1"/>
          <p:nvPr/>
        </p:nvSpPr>
        <p:spPr>
          <a:xfrm>
            <a:off x="6263227" y="5270718"/>
            <a:ext cx="291881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Polarisation monitoring</a:t>
            </a:r>
          </a:p>
          <a:p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Duplicated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at injection</a:t>
            </a:r>
          </a:p>
          <a:p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Add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Position and </a:t>
            </a:r>
            <a:r>
              <a:rPr lang="fr-FR" sz="1400" dirty="0" err="1">
                <a:solidFill>
                  <a:schemeClr val="accent6">
                    <a:lumMod val="50000"/>
                  </a:schemeClr>
                </a:solidFill>
              </a:rPr>
              <a:t>pointing</a:t>
            </a:r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 monitoring</a:t>
            </a:r>
          </a:p>
          <a:p>
            <a:r>
              <a:rPr lang="fr-FR" sz="1400" dirty="0">
                <a:solidFill>
                  <a:srgbClr val="FF0000"/>
                </a:solidFill>
              </a:rPr>
              <a:t>R&amp;D </a:t>
            </a:r>
            <a:r>
              <a:rPr lang="fr-FR" sz="1400" dirty="0" err="1">
                <a:solidFill>
                  <a:srgbClr val="FF0000"/>
                </a:solidFill>
              </a:rPr>
              <a:t>needed</a:t>
            </a:r>
            <a:r>
              <a:rPr lang="fr-FR" sz="1400" dirty="0">
                <a:solidFill>
                  <a:srgbClr val="FF0000"/>
                </a:solidFill>
              </a:rPr>
              <a:t> to </a:t>
            </a:r>
            <a:r>
              <a:rPr lang="fr-FR" sz="1400" dirty="0" err="1">
                <a:solidFill>
                  <a:srgbClr val="FF0000"/>
                </a:solidFill>
              </a:rPr>
              <a:t>reach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required</a:t>
            </a:r>
            <a:r>
              <a:rPr lang="fr-FR" sz="1400" dirty="0">
                <a:solidFill>
                  <a:srgbClr val="FF0000"/>
                </a:solidFill>
              </a:rPr>
              <a:t> perf.</a:t>
            </a:r>
          </a:p>
        </p:txBody>
      </p:sp>
      <p:sp>
        <p:nvSpPr>
          <p:cNvPr id="29" name="Text Box 18">
            <a:extLst>
              <a:ext uri="{FF2B5EF4-FFF2-40B4-BE49-F238E27FC236}">
                <a16:creationId xmlns:a16="http://schemas.microsoft.com/office/drawing/2014/main" id="{EC1ADEE8-82A2-9045-9CB9-C5A13E2A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2589" y="6201957"/>
            <a:ext cx="5711411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24/7 operable laser system, with full monitoring, remote control</a:t>
            </a:r>
          </a:p>
        </p:txBody>
      </p:sp>
    </p:spTree>
    <p:extLst>
      <p:ext uri="{BB962C8B-B14F-4D97-AF65-F5344CB8AC3E}">
        <p14:creationId xmlns:p14="http://schemas.microsoft.com/office/powerpoint/2010/main" val="42208798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E521CE-66EB-DD4A-BAE4-825A11BAD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Some</a:t>
            </a:r>
            <a:r>
              <a:rPr lang="fr-FR" dirty="0"/>
              <a:t> laser </a:t>
            </a:r>
            <a:r>
              <a:rPr lang="fr-FR" dirty="0" err="1"/>
              <a:t>systems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8F21F9-5D5D-AF44-81BE-AD0A1889E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BE313B-09E0-7643-91D1-6BAA47881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C218B1-51F2-BD41-A79C-2CA5E0EE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37</a:t>
            </a:fld>
            <a:endParaRPr lang="fr-FR"/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1FDF3905-3611-BA4F-9365-3B43CC133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321170"/>
              </p:ext>
            </p:extLst>
          </p:nvPr>
        </p:nvGraphicFramePr>
        <p:xfrm>
          <a:off x="857570" y="1549628"/>
          <a:ext cx="7428859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347">
                  <a:extLst>
                    <a:ext uri="{9D8B030D-6E8A-4147-A177-3AD203B41FA5}">
                      <a16:colId xmlns:a16="http://schemas.microsoft.com/office/drawing/2014/main" val="1225774602"/>
                    </a:ext>
                  </a:extLst>
                </a:gridCol>
                <a:gridCol w="1358083">
                  <a:extLst>
                    <a:ext uri="{9D8B030D-6E8A-4147-A177-3AD203B41FA5}">
                      <a16:colId xmlns:a16="http://schemas.microsoft.com/office/drawing/2014/main" val="222524220"/>
                    </a:ext>
                  </a:extLst>
                </a:gridCol>
                <a:gridCol w="1857214">
                  <a:extLst>
                    <a:ext uri="{9D8B030D-6E8A-4147-A177-3AD203B41FA5}">
                      <a16:colId xmlns:a16="http://schemas.microsoft.com/office/drawing/2014/main" val="474661808"/>
                    </a:ext>
                  </a:extLst>
                </a:gridCol>
                <a:gridCol w="1857215">
                  <a:extLst>
                    <a:ext uri="{9D8B030D-6E8A-4147-A177-3AD203B41FA5}">
                      <a16:colId xmlns:a16="http://schemas.microsoft.com/office/drawing/2014/main" val="658051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Laser </a:t>
                      </a:r>
                      <a:r>
                        <a:rPr lang="fr-FR" dirty="0" err="1"/>
                        <a:t>param</a:t>
                      </a:r>
                      <a:r>
                        <a:rPr lang="fr-FR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pilot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pilot 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All </a:t>
                      </a:r>
                      <a:r>
                        <a:rPr lang="fr-FR" dirty="0" err="1"/>
                        <a:t>colliding</a:t>
                      </a:r>
                      <a:r>
                        <a:rPr lang="fr-FR" dirty="0"/>
                        <a:t> </a:t>
                      </a:r>
                      <a:r>
                        <a:rPr lang="fr-FR" dirty="0" err="1"/>
                        <a:t>bunches</a:t>
                      </a:r>
                      <a:r>
                        <a:rPr lang="fr-FR" dirty="0"/>
                        <a:t> (at Z)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4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Repetition</a:t>
                      </a:r>
                      <a:r>
                        <a:rPr lang="fr-FR" dirty="0"/>
                        <a:t>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kHz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 kHz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2968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Pulse </a:t>
                      </a:r>
                      <a:r>
                        <a:rPr lang="fr-FR" dirty="0" err="1"/>
                        <a:t>energy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</a:t>
                      </a:r>
                      <a:r>
                        <a:rPr lang="fr-FR" dirty="0" err="1"/>
                        <a:t>mJ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 </a:t>
                      </a:r>
                      <a:r>
                        <a:rPr lang="fr-FR" dirty="0" err="1"/>
                        <a:t>mJ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10x0.05mJ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562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Pulse duration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30 </a:t>
                      </a:r>
                      <a:r>
                        <a:rPr lang="fr-FR" dirty="0" err="1">
                          <a:solidFill>
                            <a:srgbClr val="FF0000"/>
                          </a:solidFill>
                        </a:rPr>
                        <a:t>ps</a:t>
                      </a:r>
                      <a:r>
                        <a:rPr lang="fr-FR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fr-FR" baseline="30000" dirty="0"/>
                        <a:t>(**)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30 </a:t>
                      </a:r>
                      <a:r>
                        <a:rPr lang="fr-FR" dirty="0" err="1"/>
                        <a:t>ps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1624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 err="1"/>
                        <a:t>Average</a:t>
                      </a:r>
                      <a:r>
                        <a:rPr lang="fr-FR" dirty="0"/>
                        <a:t>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 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15 W </a:t>
                      </a:r>
                      <a:r>
                        <a:rPr lang="fr-FR" baseline="30000" dirty="0"/>
                        <a:t>(***)</a:t>
                      </a:r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332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 err="1"/>
                        <a:t>Scattering</a:t>
                      </a:r>
                      <a:r>
                        <a:rPr lang="fr-FR" dirty="0"/>
                        <a:t>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3x10</a:t>
                      </a:r>
                      <a:r>
                        <a:rPr lang="fr-FR" baseline="30000" dirty="0"/>
                        <a:t>5</a:t>
                      </a:r>
                      <a:r>
                        <a:rPr lang="fr-FR" dirty="0"/>
                        <a:t>/s </a:t>
                      </a:r>
                      <a:r>
                        <a:rPr lang="fr-FR" baseline="30000" dirty="0"/>
                        <a:t>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3x10</a:t>
                      </a:r>
                      <a:r>
                        <a:rPr lang="fr-FR" baseline="30000" dirty="0"/>
                        <a:t>5</a:t>
                      </a:r>
                      <a:r>
                        <a:rPr lang="fr-FR" baseline="0" dirty="0"/>
                        <a:t>/s </a:t>
                      </a:r>
                      <a:r>
                        <a:rPr lang="fr-FR" sz="1800" baseline="30000" dirty="0"/>
                        <a:t>(****)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4x10</a:t>
                      </a:r>
                      <a:r>
                        <a:rPr lang="fr-FR" baseline="30000" dirty="0"/>
                        <a:t>7</a:t>
                      </a:r>
                      <a:r>
                        <a:rPr lang="fr-FR" baseline="0" dirty="0"/>
                        <a:t>/s </a:t>
                      </a:r>
                      <a:r>
                        <a:rPr lang="fr-FR" sz="1800" baseline="30000" dirty="0"/>
                        <a:t>(****)</a:t>
                      </a:r>
                      <a:endParaRPr lang="fr-FR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3691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Scattering</a:t>
                      </a:r>
                      <a:r>
                        <a:rPr lang="fr-FR" sz="1200" dirty="0"/>
                        <a:t> rate per </a:t>
                      </a:r>
                      <a:r>
                        <a:rPr lang="fr-FR" sz="1200" dirty="0" err="1"/>
                        <a:t>bunch</a:t>
                      </a:r>
                      <a:endParaRPr lang="fr-F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3x10</a:t>
                      </a:r>
                      <a:r>
                        <a:rPr lang="fr-FR" baseline="30000" dirty="0"/>
                        <a:t>5</a:t>
                      </a:r>
                      <a:r>
                        <a:rPr lang="fr-FR" dirty="0"/>
                        <a:t>/s </a:t>
                      </a:r>
                      <a:r>
                        <a:rPr lang="fr-FR" baseline="30000" dirty="0"/>
                        <a:t>(*)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3x10</a:t>
                      </a:r>
                      <a:r>
                        <a:rPr lang="fr-FR" baseline="30000" dirty="0"/>
                        <a:t>5</a:t>
                      </a:r>
                      <a:r>
                        <a:rPr lang="fr-FR" baseline="0" dirty="0"/>
                        <a:t>/s</a:t>
                      </a:r>
                      <a:endParaRPr lang="fr-FR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4x10</a:t>
                      </a:r>
                      <a:r>
                        <a:rPr lang="fr-FR" baseline="30000" dirty="0"/>
                        <a:t>5</a:t>
                      </a:r>
                      <a:r>
                        <a:rPr lang="fr-FR" dirty="0"/>
                        <a:t>/s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204656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E0D40DBB-81BC-0141-A008-F9FCFFC198DF}"/>
              </a:ext>
            </a:extLst>
          </p:cNvPr>
          <p:cNvSpPr txBox="1"/>
          <p:nvPr/>
        </p:nvSpPr>
        <p:spPr>
          <a:xfrm>
            <a:off x="209666" y="955495"/>
            <a:ext cx="3566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Nikolai’s</a:t>
            </a:r>
            <a:r>
              <a:rPr lang="fr-FR" dirty="0"/>
              <a:t> </a:t>
            </a:r>
            <a:r>
              <a:rPr lang="fr-FR" dirty="0" err="1"/>
              <a:t>baseline</a:t>
            </a:r>
            <a:r>
              <a:rPr lang="fr-FR" dirty="0"/>
              <a:t> (Q-switch </a:t>
            </a:r>
            <a:r>
              <a:rPr lang="fr-FR" dirty="0" err="1"/>
              <a:t>Nd</a:t>
            </a:r>
            <a:r>
              <a:rPr lang="fr-FR" dirty="0"/>
              <a:t>-YAG)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A3660539-989F-A047-8D40-1986D8E5F190}"/>
              </a:ext>
            </a:extLst>
          </p:cNvPr>
          <p:cNvCxnSpPr>
            <a:cxnSpLocks/>
          </p:cNvCxnSpPr>
          <p:nvPr/>
        </p:nvCxnSpPr>
        <p:spPr>
          <a:xfrm>
            <a:off x="3776027" y="1184307"/>
            <a:ext cx="153947" cy="392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9F16721-FD5C-9D46-9FBE-7C66C0DDD8B0}"/>
              </a:ext>
            </a:extLst>
          </p:cNvPr>
          <p:cNvSpPr txBox="1"/>
          <p:nvPr/>
        </p:nvSpPr>
        <p:spPr>
          <a:xfrm>
            <a:off x="63362" y="5464960"/>
            <a:ext cx="79024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aseline="30000" dirty="0"/>
              <a:t>(*)</a:t>
            </a:r>
            <a:r>
              <a:rPr lang="fr-FR" sz="1400" dirty="0"/>
              <a:t> </a:t>
            </a:r>
            <a:r>
              <a:rPr lang="fr-FR" sz="1400" dirty="0" err="1"/>
              <a:t>crossing</a:t>
            </a:r>
            <a:r>
              <a:rPr lang="fr-FR" sz="1400" dirty="0"/>
              <a:t> angle ~ 2mrad</a:t>
            </a:r>
          </a:p>
          <a:p>
            <a:r>
              <a:rPr lang="fr-FR" sz="1400" baseline="30000" dirty="0"/>
              <a:t>(**) </a:t>
            </a:r>
            <a:r>
              <a:rPr lang="fr-FR" sz="1400" dirty="0" err="1"/>
              <a:t>related</a:t>
            </a:r>
            <a:r>
              <a:rPr lang="fr-FR" sz="1400" dirty="0"/>
              <a:t> to </a:t>
            </a:r>
            <a:r>
              <a:rPr lang="fr-FR" sz="1400" dirty="0" err="1"/>
              <a:t>optical</a:t>
            </a:r>
            <a:r>
              <a:rPr lang="fr-FR" sz="1400" dirty="0"/>
              <a:t> </a:t>
            </a:r>
            <a:r>
              <a:rPr lang="fr-FR" sz="1400" dirty="0" err="1"/>
              <a:t>bandwidth</a:t>
            </a:r>
            <a:r>
              <a:rPr lang="fr-FR" sz="1400" dirty="0"/>
              <a:t> </a:t>
            </a:r>
            <a:r>
              <a:rPr lang="fr-FR" sz="1400" dirty="0">
                <a:sym typeface="Wingdings" pitchFamily="2" charset="2"/>
              </a:rPr>
              <a:t> </a:t>
            </a:r>
            <a:r>
              <a:rPr lang="fr-FR" sz="1400" dirty="0" err="1">
                <a:sym typeface="Wingdings" pitchFamily="2" charset="2"/>
              </a:rPr>
              <a:t>constrains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resolution</a:t>
            </a:r>
            <a:r>
              <a:rPr lang="fr-FR" sz="1400" dirty="0">
                <a:sym typeface="Wingdings" pitchFamily="2" charset="2"/>
              </a:rPr>
              <a:t> of ‘direct’ </a:t>
            </a:r>
            <a:r>
              <a:rPr lang="fr-FR" sz="1400" dirty="0" err="1">
                <a:sym typeface="Wingdings" pitchFamily="2" charset="2"/>
              </a:rPr>
              <a:t>energy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measurement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from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polarimeter</a:t>
            </a:r>
            <a:endParaRPr lang="fr-FR" sz="1400" dirty="0">
              <a:sym typeface="Wingdings" pitchFamily="2" charset="2"/>
            </a:endParaRPr>
          </a:p>
          <a:p>
            <a:r>
              <a:rPr lang="fr-FR" sz="1400" baseline="30000" dirty="0"/>
              <a:t>(***) </a:t>
            </a:r>
            <a:r>
              <a:rPr lang="fr-FR" sz="1400" dirty="0"/>
              <a:t>Can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increased</a:t>
            </a:r>
            <a:r>
              <a:rPr lang="fr-FR" sz="1400" dirty="0"/>
              <a:t> to </a:t>
            </a:r>
            <a:r>
              <a:rPr lang="fr-FR" sz="1400" dirty="0" err="1"/>
              <a:t>typically</a:t>
            </a:r>
            <a:r>
              <a:rPr lang="fr-FR" sz="1400" dirty="0"/>
              <a:t> ~100W (</a:t>
            </a:r>
            <a:r>
              <a:rPr lang="fr-FR" sz="1400" dirty="0" err="1"/>
              <a:t>nowadays</a:t>
            </a:r>
            <a:r>
              <a:rPr lang="fr-FR" sz="1400" dirty="0"/>
              <a:t>) but </a:t>
            </a:r>
            <a:r>
              <a:rPr lang="fr-FR" sz="1400" dirty="0" err="1"/>
              <a:t>requires</a:t>
            </a:r>
            <a:r>
              <a:rPr lang="fr-FR" sz="1400" dirty="0"/>
              <a:t> </a:t>
            </a:r>
            <a:r>
              <a:rPr lang="fr-FR" sz="1400" dirty="0" err="1"/>
              <a:t>operational</a:t>
            </a:r>
            <a:r>
              <a:rPr lang="fr-FR" sz="1400" dirty="0"/>
              <a:t> validation</a:t>
            </a:r>
          </a:p>
          <a:p>
            <a:r>
              <a:rPr lang="fr-FR" sz="1400" baseline="30000" dirty="0"/>
              <a:t>(****) </a:t>
            </a:r>
            <a:r>
              <a:rPr lang="fr-FR" sz="1400" dirty="0"/>
              <a:t>not </a:t>
            </a:r>
            <a:r>
              <a:rPr lang="fr-FR" sz="1400" dirty="0" err="1"/>
              <a:t>limited</a:t>
            </a:r>
            <a:r>
              <a:rPr lang="fr-FR" sz="1400" dirty="0"/>
              <a:t> by </a:t>
            </a:r>
            <a:r>
              <a:rPr lang="fr-FR" sz="1400" dirty="0" err="1"/>
              <a:t>Piwinski</a:t>
            </a:r>
            <a:r>
              <a:rPr lang="fr-FR" sz="1400" dirty="0"/>
              <a:t> contribution </a:t>
            </a:r>
            <a:r>
              <a:rPr lang="fr-FR" sz="1400" dirty="0">
                <a:sym typeface="Wingdings" pitchFamily="2" charset="2"/>
              </a:rPr>
              <a:t> </a:t>
            </a:r>
            <a:r>
              <a:rPr lang="fr-FR" sz="1400" dirty="0" err="1">
                <a:sym typeface="Wingdings" pitchFamily="2" charset="2"/>
              </a:rPr>
              <a:t>can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be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several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degrees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without</a:t>
            </a:r>
            <a:r>
              <a:rPr lang="fr-FR" sz="1400" dirty="0">
                <a:sym typeface="Wingdings" pitchFamily="2" charset="2"/>
              </a:rPr>
              <a:t> </a:t>
            </a:r>
            <a:r>
              <a:rPr lang="fr-FR" sz="1400" dirty="0" err="1">
                <a:sym typeface="Wingdings" pitchFamily="2" charset="2"/>
              </a:rPr>
              <a:t>affecting</a:t>
            </a:r>
            <a:r>
              <a:rPr lang="fr-FR" sz="1400" dirty="0">
                <a:sym typeface="Wingdings" pitchFamily="2" charset="2"/>
              </a:rPr>
              <a:t> rate</a:t>
            </a:r>
            <a:endParaRPr lang="fr-FR" sz="1400" dirty="0"/>
          </a:p>
        </p:txBody>
      </p: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D1B8530C-2943-FB4E-9BA2-591872AE18A1}"/>
              </a:ext>
            </a:extLst>
          </p:cNvPr>
          <p:cNvSpPr/>
          <p:nvPr/>
        </p:nvSpPr>
        <p:spPr>
          <a:xfrm rot="5400000">
            <a:off x="6294437" y="2757269"/>
            <a:ext cx="269550" cy="3714428"/>
          </a:xfrm>
          <a:prstGeom prst="rightBrac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CDBB100-DD03-174D-A3D1-E9B50B6CEF32}"/>
              </a:ext>
            </a:extLst>
          </p:cNvPr>
          <p:cNvSpPr/>
          <p:nvPr/>
        </p:nvSpPr>
        <p:spPr>
          <a:xfrm>
            <a:off x="1921267" y="4732182"/>
            <a:ext cx="72227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Same oscillator may be used but two different amplification schemes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EBB3BC94-9B3F-504A-B494-F392706CD632}"/>
              </a:ext>
            </a:extLst>
          </p:cNvPr>
          <p:cNvSpPr/>
          <p:nvPr/>
        </p:nvSpPr>
        <p:spPr>
          <a:xfrm>
            <a:off x="6127254" y="2156361"/>
            <a:ext cx="1838528" cy="825827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3183A1-33A0-F14D-A5CE-BD0DFF3E456B}"/>
              </a:ext>
            </a:extLst>
          </p:cNvPr>
          <p:cNvSpPr txBox="1"/>
          <p:nvPr/>
        </p:nvSpPr>
        <p:spPr>
          <a:xfrm>
            <a:off x="8084109" y="2434080"/>
            <a:ext cx="1123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adaptable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D6EA50A-C852-4349-AADF-AA543C65B53D}"/>
              </a:ext>
            </a:extLst>
          </p:cNvPr>
          <p:cNvSpPr txBox="1"/>
          <p:nvPr/>
        </p:nvSpPr>
        <p:spPr>
          <a:xfrm>
            <a:off x="6929846" y="900098"/>
            <a:ext cx="2159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Versatile Yb system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F990DA2-713F-834C-971F-68BF167E986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583238" y="1084764"/>
            <a:ext cx="1346608" cy="4381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88992AC-A62D-E94D-81B8-522B3E793ACA}"/>
              </a:ext>
            </a:extLst>
          </p:cNvPr>
          <p:cNvCxnSpPr>
            <a:cxnSpLocks/>
            <a:stCxn id="15" idx="1"/>
          </p:cNvCxnSpPr>
          <p:nvPr/>
        </p:nvCxnSpPr>
        <p:spPr>
          <a:xfrm>
            <a:off x="6929846" y="1084764"/>
            <a:ext cx="278350" cy="4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970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FCB752-6998-BC43-8B25-6BAB73594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Scattering</a:t>
            </a:r>
            <a:r>
              <a:rPr lang="fr-FR" dirty="0"/>
              <a:t> rates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568060-F15A-9F47-91C4-9147DEC43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41D726-B527-A748-B22E-4787DD9CD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935471-19A1-394A-ABF5-EB5E8CED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38</a:t>
            </a:fld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77614B2-DDCF-AB44-844D-E3795ED81D0D}"/>
                  </a:ext>
                </a:extLst>
              </p:cNvPr>
              <p:cNvSpPr txBox="1"/>
              <p:nvPr/>
            </p:nvSpPr>
            <p:spPr>
              <a:xfrm>
                <a:off x="2102233" y="2954468"/>
                <a:ext cx="4189395" cy="7976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ℰ</m:t>
                          </m:r>
                        </m:num>
                        <m:den>
                          <m:sSub>
                            <m:sSubPr>
                              <m:ctrlP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num>
                        <m:den>
                          <m:r>
                            <a:rPr lang="fr-FR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f>
                        <m:fPr>
                          <m:ctrlPr>
                            <a:rPr lang="fr-F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4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num>
                        <m:den>
                          <m:r>
                            <a:rPr lang="fr-FR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fr-FR" sz="2400" b="0" i="1" smtClean="0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  <m: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sz="2400" b="0" i="1" smtClean="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377614B2-DDCF-AB44-844D-E3795ED81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2233" y="2954468"/>
                <a:ext cx="4189395" cy="797654"/>
              </a:xfrm>
              <a:prstGeom prst="rect">
                <a:avLst/>
              </a:prstGeom>
              <a:blipFill>
                <a:blip r:embed="rId2"/>
                <a:stretch>
                  <a:fillRect t="-3125" b="-78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6CC91CF6-AB17-294B-9C68-63C7C12BA6E5}"/>
              </a:ext>
            </a:extLst>
          </p:cNvPr>
          <p:cNvSpPr/>
          <p:nvPr/>
        </p:nvSpPr>
        <p:spPr>
          <a:xfrm>
            <a:off x="4637293" y="1141631"/>
            <a:ext cx="3119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Laser-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beam</a:t>
            </a:r>
            <a:r>
              <a:rPr lang="fr-FR" dirty="0">
                <a:solidFill>
                  <a:schemeClr val="accent6">
                    <a:lumMod val="75000"/>
                  </a:schemeClr>
                </a:solidFill>
              </a:rPr>
              <a:t> single pulse </a:t>
            </a:r>
            <a:r>
              <a:rPr lang="fr-FR" dirty="0" err="1">
                <a:solidFill>
                  <a:schemeClr val="accent6">
                    <a:lumMod val="75000"/>
                  </a:schemeClr>
                </a:solidFill>
              </a:rPr>
              <a:t>energy</a:t>
            </a:r>
            <a:endParaRPr lang="fr-F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4886AC-E9D6-2045-81B6-71FE0C59C8E9}"/>
              </a:ext>
            </a:extLst>
          </p:cNvPr>
          <p:cNvSpPr/>
          <p:nvPr/>
        </p:nvSpPr>
        <p:spPr>
          <a:xfrm>
            <a:off x="1127007" y="3111123"/>
            <a:ext cx="16571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i="1" u="sng" dirty="0">
                <a:solidFill>
                  <a:schemeClr val="accent1">
                    <a:lumMod val="75000"/>
                  </a:schemeClr>
                </a:solidFill>
              </a:rPr>
              <a:t>Photon rate</a:t>
            </a:r>
            <a:endParaRPr lang="en-GB" sz="2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F491EF5-DEC7-1642-8AAE-6BD49A05C4A2}"/>
              </a:ext>
            </a:extLst>
          </p:cNvPr>
          <p:cNvSpPr txBox="1"/>
          <p:nvPr/>
        </p:nvSpPr>
        <p:spPr>
          <a:xfrm>
            <a:off x="791627" y="1637219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Compton cross-section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FE82A55A-59C8-1541-AB02-26CF1A1CEF62}"/>
              </a:ext>
            </a:extLst>
          </p:cNvPr>
          <p:cNvCxnSpPr>
            <a:cxnSpLocks/>
          </p:cNvCxnSpPr>
          <p:nvPr/>
        </p:nvCxnSpPr>
        <p:spPr>
          <a:xfrm>
            <a:off x="3119508" y="2006551"/>
            <a:ext cx="404183" cy="118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4B87555-AC16-484B-AAE3-7B3A55F1F184}"/>
              </a:ext>
            </a:extLst>
          </p:cNvPr>
          <p:cNvCxnSpPr>
            <a:cxnSpLocks/>
          </p:cNvCxnSpPr>
          <p:nvPr/>
        </p:nvCxnSpPr>
        <p:spPr>
          <a:xfrm flipH="1">
            <a:off x="4076351" y="1510963"/>
            <a:ext cx="1376624" cy="1443505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09E501ED-F2E9-B64E-BD1A-6919D7569249}"/>
              </a:ext>
            </a:extLst>
          </p:cNvPr>
          <p:cNvSpPr/>
          <p:nvPr/>
        </p:nvSpPr>
        <p:spPr>
          <a:xfrm>
            <a:off x="5210656" y="1714659"/>
            <a:ext cx="28436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accent1"/>
                </a:solidFill>
              </a:rPr>
              <a:t>Electron </a:t>
            </a:r>
            <a:r>
              <a:rPr lang="fr-FR" dirty="0" err="1">
                <a:solidFill>
                  <a:schemeClr val="accent1"/>
                </a:solidFill>
              </a:rPr>
              <a:t>bunch</a:t>
            </a:r>
            <a:r>
              <a:rPr lang="fr-FR" dirty="0">
                <a:solidFill>
                  <a:schemeClr val="accent1"/>
                </a:solidFill>
              </a:rPr>
              <a:t> charge </a:t>
            </a:r>
          </a:p>
          <a:p>
            <a:r>
              <a:rPr lang="fr-FR" dirty="0">
                <a:solidFill>
                  <a:schemeClr val="accent1"/>
                </a:solidFill>
              </a:rPr>
              <a:t>(25nC for </a:t>
            </a:r>
            <a:r>
              <a:rPr lang="fr-FR" dirty="0" err="1">
                <a:solidFill>
                  <a:schemeClr val="accent1"/>
                </a:solidFill>
              </a:rPr>
              <a:t>colliding</a:t>
            </a:r>
            <a:r>
              <a:rPr lang="fr-FR" dirty="0">
                <a:solidFill>
                  <a:schemeClr val="accent1"/>
                </a:solidFill>
              </a:rPr>
              <a:t> </a:t>
            </a:r>
            <a:r>
              <a:rPr lang="fr-FR" dirty="0" err="1">
                <a:solidFill>
                  <a:schemeClr val="accent1"/>
                </a:solidFill>
              </a:rPr>
              <a:t>bunches</a:t>
            </a:r>
            <a:r>
              <a:rPr lang="fr-FR" dirty="0">
                <a:solidFill>
                  <a:schemeClr val="accent1"/>
                </a:solidFill>
              </a:rPr>
              <a:t>, </a:t>
            </a:r>
          </a:p>
          <a:p>
            <a:r>
              <a:rPr lang="fr-FR" dirty="0">
                <a:solidFill>
                  <a:schemeClr val="accent1"/>
                </a:solidFill>
              </a:rPr>
              <a:t>1.5nC for pilots)</a:t>
            </a: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C8A6A1F-2219-0946-BF54-A3E0A510436D}"/>
              </a:ext>
            </a:extLst>
          </p:cNvPr>
          <p:cNvCxnSpPr/>
          <p:nvPr/>
        </p:nvCxnSpPr>
        <p:spPr>
          <a:xfrm flipH="1">
            <a:off x="4480534" y="2415670"/>
            <a:ext cx="730122" cy="5832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6458EA-A0AC-4743-928B-9EA9C5A61767}"/>
                  </a:ext>
                </a:extLst>
              </p:cNvPr>
              <p:cNvSpPr/>
              <p:nvPr/>
            </p:nvSpPr>
            <p:spPr>
              <a:xfrm>
                <a:off x="5389597" y="2624363"/>
                <a:ext cx="4572000" cy="10231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Geometrical factor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fr-FR" sz="1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sz="1400" i="1">
                                    <a:solidFill>
                                      <a:schemeClr val="accent5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400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den>
                                </m:f>
                                <m:func>
                                  <m:funcPr>
                                    <m:ctrlPr>
                                      <a:rPr lang="fr-FR" sz="1400" i="1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fr-FR" sz="1400">
                                        <a:solidFill>
                                          <a:schemeClr val="accent5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f>
                                      <m:fPr>
                                        <m:ctrlP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fr-FR" sz="1400" i="1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400" i="1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400" i="1">
                                                <a:solidFill>
                                                  <a:schemeClr val="accent5">
                                                    <a:lumMod val="75000"/>
                                                  </a:schemeClr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fr-FR" sz="1400" i="1">
                                            <a:solidFill>
                                              <a:schemeClr val="accent5">
                                                <a:lumMod val="75000"/>
                                              </a:schemeClr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</m:func>
                              </m:e>
                            </m:d>
                          </m:e>
                          <m:sup>
                            <m:r>
                              <a:rPr lang="fr-FR" sz="1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fr-F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fr-FR" sz="1400" b="0" i="1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𝑚𝑟𝑎𝑑</m:t>
                    </m:r>
                  </m:oMath>
                </a14:m>
                <a:endParaRPr lang="fr-FR" sz="1400" dirty="0">
                  <a:solidFill>
                    <a:schemeClr val="accent5">
                      <a:lumMod val="75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076458EA-A0AC-4743-928B-9EA9C5A61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597" y="2624363"/>
                <a:ext cx="4572000" cy="1023165"/>
              </a:xfrm>
              <a:prstGeom prst="rect">
                <a:avLst/>
              </a:prstGeom>
              <a:blipFill>
                <a:blip r:embed="rId3"/>
                <a:stretch>
                  <a:fillRect l="-1108" t="-2439" b="-365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C5591DC5-391D-F24A-8AB6-5649BFAF8599}"/>
              </a:ext>
            </a:extLst>
          </p:cNvPr>
          <p:cNvCxnSpPr/>
          <p:nvPr/>
        </p:nvCxnSpPr>
        <p:spPr>
          <a:xfrm flipH="1">
            <a:off x="5081186" y="2836147"/>
            <a:ext cx="308411" cy="118321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877E4C12-A5B7-5C4C-B590-007625BD2987}"/>
              </a:ext>
            </a:extLst>
          </p:cNvPr>
          <p:cNvSpPr/>
          <p:nvPr/>
        </p:nvSpPr>
        <p:spPr>
          <a:xfrm>
            <a:off x="0" y="4378634"/>
            <a:ext cx="30643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Laser photon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energy</a:t>
            </a:r>
            <a:endParaRPr lang="fr-FR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(2.4eV for 0.5µm </a:t>
            </a:r>
            <a:r>
              <a:rPr lang="fr-FR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wavelengths</a:t>
            </a:r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92F05E9B-875C-C44B-8A99-CC97D565ACD7}"/>
              </a:ext>
            </a:extLst>
          </p:cNvPr>
          <p:cNvCxnSpPr>
            <a:cxnSpLocks/>
          </p:cNvCxnSpPr>
          <p:nvPr/>
        </p:nvCxnSpPr>
        <p:spPr>
          <a:xfrm flipV="1">
            <a:off x="2428421" y="3715858"/>
            <a:ext cx="1511332" cy="8421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2BA23F9A-EEA7-4643-9912-BBC3A0E1C8AE}"/>
              </a:ext>
            </a:extLst>
          </p:cNvPr>
          <p:cNvCxnSpPr>
            <a:cxnSpLocks/>
          </p:cNvCxnSpPr>
          <p:nvPr/>
        </p:nvCxnSpPr>
        <p:spPr>
          <a:xfrm flipH="1" flipV="1">
            <a:off x="5141477" y="3817140"/>
            <a:ext cx="248120" cy="251559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22ACD9-CCCF-F14F-B348-E9A8F72710A7}"/>
                  </a:ext>
                </a:extLst>
              </p:cNvPr>
              <p:cNvSpPr/>
              <p:nvPr/>
            </p:nvSpPr>
            <p:spPr>
              <a:xfrm>
                <a:off x="4612924" y="3958097"/>
                <a:ext cx="4088757" cy="12725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Transverse </a:t>
                </a:r>
                <a:r>
                  <a:rPr lang="fr-FR" dirty="0" err="1">
                    <a:solidFill>
                      <a:schemeClr val="accent5">
                        <a:lumMod val="75000"/>
                      </a:schemeClr>
                    </a:solidFill>
                  </a:rPr>
                  <a:t>beam</a:t>
                </a:r>
                <a:r>
                  <a:rPr lang="fr-FR" dirty="0">
                    <a:solidFill>
                      <a:schemeClr val="accent5">
                        <a:lumMod val="75000"/>
                      </a:schemeClr>
                    </a:solidFill>
                  </a:rPr>
                  <a:t> sizes: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fr-FR" sz="140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𝑙𝑎𝑠𝑒𝑟</m:t>
                            </m:r>
                          </m:sub>
                          <m:sup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fr-FR" sz="1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sz="1400" i="1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fr-FR" sz="1400" b="0" i="1" smtClean="0">
                                <a:solidFill>
                                  <a:schemeClr val="accent5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b>
                          <m:sup>
                            <m:r>
                              <a:rPr lang="fr-FR" sz="1400" i="1">
                                <a:solidFill>
                                  <a:schemeClr val="accent5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fr-FR" sz="140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  <m:r>
                      <a:rPr lang="fr-FR" sz="1400" b="0" i="1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𝑙𝑎𝑠𝑒𝑟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=1000µm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fr-FR" sz="1400" i="1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fr-FR" sz="1400" dirty="0">
                    <a:solidFill>
                      <a:schemeClr val="accent5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 500µm,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  <m:r>
                          <a:rPr lang="fr-FR" sz="1400" i="1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fr-FR" sz="1400" b="0" i="1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=10µm,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</m:t>
                        </m:r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fr-FR" sz="1400" i="1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b>
                    </m:sSub>
                    <m:r>
                      <a:rPr lang="fr-FR" sz="1400" i="1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fr-FR" sz="1400" b="0" i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fr-FR" sz="1400" dirty="0">
                    <a:solidFill>
                      <a:schemeClr val="accent5">
                        <a:lumMod val="75000"/>
                      </a:schemeClr>
                    </a:solidFill>
                    <a:ea typeface="Cambria Math" panose="02040503050406030204" pitchFamily="18" charset="0"/>
                  </a:rPr>
                  <a:t>mm</a:t>
                </a: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7922ACD9-CCCF-F14F-B348-E9A8F72710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2924" y="3958097"/>
                <a:ext cx="4088757" cy="1272592"/>
              </a:xfrm>
              <a:prstGeom prst="rect">
                <a:avLst/>
              </a:prstGeom>
              <a:blipFill>
                <a:blip r:embed="rId4"/>
                <a:stretch>
                  <a:fillRect l="-1242" t="-1980" b="-39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37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6F5639-BB87-224E-B8E4-EE075EDA4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QED corrections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61507BF-77B6-1640-9ACE-94D7F33C8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05C182B-04E8-4C48-9D2A-F5F6B79C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0FFD9F-5DD8-AE4D-AE93-F97572E0F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39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48785CC-FE08-394F-83B4-010EEFA55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r="3125"/>
          <a:stretch/>
        </p:blipFill>
        <p:spPr>
          <a:xfrm>
            <a:off x="2171770" y="2295072"/>
            <a:ext cx="4104894" cy="282128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61F7699-4153-2B44-AF1C-283521D72C46}"/>
              </a:ext>
            </a:extLst>
          </p:cNvPr>
          <p:cNvSpPr txBox="1"/>
          <p:nvPr/>
        </p:nvSpPr>
        <p:spPr>
          <a:xfrm>
            <a:off x="1264366" y="1871938"/>
            <a:ext cx="331280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QED corrections&lt;0.001 @ 45 GeV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58CBC1-3DD2-B24D-8F6C-1C10E4AF85B9}"/>
              </a:ext>
            </a:extLst>
          </p:cNvPr>
          <p:cNvSpPr/>
          <p:nvPr/>
        </p:nvSpPr>
        <p:spPr>
          <a:xfrm rot="16200000">
            <a:off x="-2989901" y="2992069"/>
            <a:ext cx="6445802" cy="461665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Denner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&amp;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Dittmaier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B 540 (1999) 58, Swartz Phys. Rev. D 58 014010 (1998),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Ophys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Rev. D 40 2810 (1989),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Veltman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Phys. Rev D 42 1856E (1990)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0272C-8395-8842-88B3-3D843919B3BE}"/>
              </a:ext>
            </a:extLst>
          </p:cNvPr>
          <p:cNvSpPr/>
          <p:nvPr/>
        </p:nvSpPr>
        <p:spPr>
          <a:xfrm>
            <a:off x="4402756" y="0"/>
            <a:ext cx="458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sym typeface="Wingdings" panose="05000000000000000000" pitchFamily="2" charset="2"/>
              </a:rPr>
              <a:t>Involved processes e𝛾 e𝛾, e𝛾</a:t>
            </a:r>
            <a:r>
              <a:rPr lang="en-US" i="1" dirty="0" err="1">
                <a:sym typeface="Wingdings" panose="05000000000000000000" pitchFamily="2" charset="2"/>
              </a:rPr>
              <a:t>eee</a:t>
            </a:r>
            <a:r>
              <a:rPr lang="en-US" i="1" dirty="0">
                <a:sym typeface="Wingdings" panose="05000000000000000000" pitchFamily="2" charset="2"/>
              </a:rPr>
              <a:t>, e𝛾 e𝛾𝛾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7875672-3086-5742-A5BF-B5FADF9813CA}"/>
              </a:ext>
            </a:extLst>
          </p:cNvPr>
          <p:cNvSpPr txBox="1"/>
          <p:nvPr/>
        </p:nvSpPr>
        <p:spPr>
          <a:xfrm>
            <a:off x="4522750" y="4789979"/>
            <a:ext cx="1790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/>
              <a:t>Scattered</a:t>
            </a:r>
            <a:r>
              <a:rPr lang="fr-FR" sz="1200" dirty="0"/>
              <a:t> </a:t>
            </a:r>
            <a:r>
              <a:rPr lang="fr-FR" sz="1200" dirty="0" err="1"/>
              <a:t>electron</a:t>
            </a:r>
            <a:r>
              <a:rPr lang="fr-FR" sz="1200" dirty="0"/>
              <a:t> </a:t>
            </a:r>
            <a:r>
              <a:rPr lang="fr-FR" sz="1200" dirty="0" err="1"/>
              <a:t>energy</a:t>
            </a:r>
            <a:endParaRPr lang="fr-FR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2AFFB9C-F29B-1D4D-AFA3-53D734EE2013}"/>
                  </a:ext>
                </a:extLst>
              </p:cNvPr>
              <p:cNvSpPr txBox="1"/>
              <p:nvPr/>
            </p:nvSpPr>
            <p:spPr>
              <a:xfrm>
                <a:off x="3962260" y="1041920"/>
                <a:ext cx="5554663" cy="52591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′)≅</m:t>
                      </m:r>
                      <m:f>
                        <m:f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fr-FR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den>
                      </m:f>
                      <m:d>
                        <m:d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fr-FR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𝒫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b="0" i="1" smtClean="0">
                                  <a:latin typeface="Cambria Math" panose="02040503050406030204" pitchFamily="18" charset="0"/>
                                </a:rPr>
                                <m:t>𝑙𝑎𝑠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lang="fr-FR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2AFFB9C-F29B-1D4D-AFA3-53D734EE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260" y="1041920"/>
                <a:ext cx="5554663" cy="525913"/>
              </a:xfrm>
              <a:prstGeom prst="rect">
                <a:avLst/>
              </a:prstGeom>
              <a:blipFill>
                <a:blip r:embed="rId3"/>
                <a:stretch>
                  <a:fillRect t="-2381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 Box 18">
            <a:extLst>
              <a:ext uri="{FF2B5EF4-FFF2-40B4-BE49-F238E27FC236}">
                <a16:creationId xmlns:a16="http://schemas.microsoft.com/office/drawing/2014/main" id="{DC703ADF-5EE0-9A42-BF14-AC61BF98F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933" y="5621669"/>
            <a:ext cx="7232903" cy="338554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Need to be eventually included in simulations…</a:t>
            </a:r>
          </a:p>
        </p:txBody>
      </p:sp>
    </p:spTree>
    <p:extLst>
      <p:ext uri="{BB962C8B-B14F-4D97-AF65-F5344CB8AC3E}">
        <p14:creationId xmlns:p14="http://schemas.microsoft.com/office/powerpoint/2010/main" val="3025327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980210-5064-C749-902E-7F4DBE6BB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Section efficace </a:t>
            </a:r>
            <a:r>
              <a:rPr lang="fr-FR" dirty="0" err="1"/>
              <a:t>differentielle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E60915A-CB55-774A-AB0D-5A9CB269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C549CB4-98DA-804C-9B6A-DB0E0054F074}"/>
              </a:ext>
            </a:extLst>
          </p:cNvPr>
          <p:cNvSpPr/>
          <p:nvPr/>
        </p:nvSpPr>
        <p:spPr>
          <a:xfrm rot="16200000">
            <a:off x="-3084401" y="3084402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AF162AE-27C4-F34F-9F65-05E3B9E79C4B}"/>
              </a:ext>
            </a:extLst>
          </p:cNvPr>
          <p:cNvSpPr txBox="1"/>
          <p:nvPr/>
        </p:nvSpPr>
        <p:spPr>
          <a:xfrm>
            <a:off x="378615" y="948826"/>
            <a:ext cx="8559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Outre la conception et la validation réalistes du détecteur et du système, une extraction précise des paramètres est nécessaire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14ACE5D-8A44-C84C-935F-EF724C1CE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027" y="2480442"/>
            <a:ext cx="3945760" cy="2510938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87B1AEDC-5924-BC48-B5D9-A65EA4A75FFB}"/>
              </a:ext>
            </a:extLst>
          </p:cNvPr>
          <p:cNvGrpSpPr/>
          <p:nvPr/>
        </p:nvGrpSpPr>
        <p:grpSpPr>
          <a:xfrm>
            <a:off x="418213" y="2450668"/>
            <a:ext cx="4645257" cy="3352852"/>
            <a:chOff x="452803" y="2958987"/>
            <a:chExt cx="4645257" cy="335285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7B79CE-5F65-7A45-8F95-13677B00C2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795"/>
            <a:stretch/>
          </p:blipFill>
          <p:spPr>
            <a:xfrm>
              <a:off x="452803" y="2958987"/>
              <a:ext cx="4645257" cy="335285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9E6B060-3959-FF41-82FB-D2A22826B6C7}"/>
                </a:ext>
              </a:extLst>
            </p:cNvPr>
            <p:cNvSpPr/>
            <p:nvPr/>
          </p:nvSpPr>
          <p:spPr>
            <a:xfrm>
              <a:off x="1730258" y="3677426"/>
              <a:ext cx="145912" cy="868807"/>
            </a:xfrm>
            <a:prstGeom prst="rect">
              <a:avLst/>
            </a:prstGeom>
            <a:solidFill>
              <a:srgbClr val="942092">
                <a:alpha val="45098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A74ABBB-A21C-2B47-B5C0-76B0A7F9F597}"/>
                </a:ext>
              </a:extLst>
            </p:cNvPr>
            <p:cNvSpPr/>
            <p:nvPr/>
          </p:nvSpPr>
          <p:spPr>
            <a:xfrm>
              <a:off x="1538928" y="4712093"/>
              <a:ext cx="175803" cy="1444557"/>
            </a:xfrm>
            <a:prstGeom prst="rect">
              <a:avLst/>
            </a:prstGeom>
            <a:solidFill>
              <a:srgbClr val="942092">
                <a:alpha val="45098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998C814-067E-6C45-A23E-63D204CB6D8A}"/>
                </a:ext>
              </a:extLst>
            </p:cNvPr>
            <p:cNvSpPr/>
            <p:nvPr/>
          </p:nvSpPr>
          <p:spPr>
            <a:xfrm>
              <a:off x="1715313" y="4714905"/>
              <a:ext cx="175803" cy="1444557"/>
            </a:xfrm>
            <a:prstGeom prst="rect">
              <a:avLst/>
            </a:prstGeom>
            <a:solidFill>
              <a:srgbClr val="FF2600">
                <a:alpha val="50196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E0E54C96-44C1-CA48-BA2D-FE17B26080C5}"/>
              </a:ext>
            </a:extLst>
          </p:cNvPr>
          <p:cNvGrpSpPr/>
          <p:nvPr/>
        </p:nvGrpSpPr>
        <p:grpSpPr>
          <a:xfrm>
            <a:off x="5204683" y="5039890"/>
            <a:ext cx="4065600" cy="1205715"/>
            <a:chOff x="4604882" y="1517655"/>
            <a:chExt cx="4065600" cy="12057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FC9602F-DDC8-E84E-A136-00678FFA11D0}"/>
                    </a:ext>
                  </a:extLst>
                </p:cNvPr>
                <p:cNvSpPr txBox="1"/>
                <p:nvPr/>
              </p:nvSpPr>
              <p:spPr>
                <a:xfrm>
                  <a:off x="4604882" y="1517655"/>
                  <a:ext cx="4065600" cy="120571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</m:oMath>
                  </a14:m>
                  <a:r>
                    <a:rPr lang="fr-FR" sz="1400" dirty="0"/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</m:oMath>
                  </a14:m>
                  <a:r>
                    <a:rPr lang="fr-FR" sz="1400" dirty="0"/>
                    <a:t> et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</m:oMath>
                  </a14:m>
                  <a:r>
                    <a:rPr lang="fr-FR" sz="1400" dirty="0"/>
                    <a:t> sont des fonctions de (</a:t>
                  </a:r>
                  <a14:m>
                    <m:oMath xmlns:m="http://schemas.openxmlformats.org/officeDocument/2006/math"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a14:m>
                  <a:r>
                    <a:rPr lang="fr-FR" sz="1400" dirty="0"/>
                    <a:t>)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u="sng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u="sng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fr-FR" sz="1400" i="1" u="sng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±</m:t>
                          </m:r>
                        </m:sub>
                      </m:sSub>
                    </m:oMath>
                  </a14:m>
                  <a:r>
                    <a:rPr lang="fr-FR" sz="1400" u="sng" dirty="0"/>
                    <a:t> est </a:t>
                  </a:r>
                  <a:r>
                    <a:rPr lang="fr-FR" sz="1400" u="sng" dirty="0" err="1"/>
                    <a:t>negligeable</a:t>
                  </a:r>
                  <a:endParaRPr lang="fr-FR" sz="1400" u="sng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𝜁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</m:oMath>
                  </a14:m>
                  <a:r>
                    <a:rPr lang="fr-FR" sz="1400" dirty="0"/>
                    <a:t>  : </a:t>
                  </a:r>
                  <a:r>
                    <a:rPr lang="fr-FR" sz="1400" dirty="0" err="1"/>
                    <a:t>parametres</a:t>
                  </a:r>
                  <a:r>
                    <a:rPr lang="fr-FR" sz="1400" dirty="0"/>
                    <a:t> de polarisation du faisceau d’e</a:t>
                  </a:r>
                  <a:r>
                    <a:rPr lang="fr-FR" sz="1400" baseline="30000" dirty="0"/>
                    <a:t>-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fr-FR" sz="1400" b="0" i="1" smtClean="0">
                              <a:latin typeface="Cambria Math" panose="02040503050406030204" pitchFamily="18" charset="0"/>
                            </a:rPr>
                            <m:t>1,2,3</m:t>
                          </m:r>
                        </m:sub>
                      </m:sSub>
                      <m:r>
                        <a:rPr lang="fr-FR" sz="1400" b="0" i="1" smtClean="0">
                          <a:latin typeface="Cambria Math" panose="02040503050406030204" pitchFamily="18" charset="0"/>
                        </a:rPr>
                        <m:t>. :</m:t>
                      </m:r>
                    </m:oMath>
                  </a14:m>
                  <a:r>
                    <a:rPr lang="fr-FR" sz="1400" dirty="0"/>
                    <a:t>  </a:t>
                  </a:r>
                  <a:r>
                    <a:rPr lang="fr-FR" sz="1400" dirty="0" err="1"/>
                    <a:t>parametres</a:t>
                  </a:r>
                  <a:r>
                    <a:rPr lang="fr-FR" sz="1400" dirty="0"/>
                    <a:t> de stokes</a:t>
                  </a:r>
                </a:p>
                <a:p>
                  <a:r>
                    <a:rPr lang="fr-FR" sz="1400" dirty="0"/>
                    <a:t>NB: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fr-FR" sz="1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±1⟺</m:t>
                      </m:r>
                    </m:oMath>
                  </a14:m>
                  <a:r>
                    <a:rPr lang="fr-FR" sz="1400" dirty="0">
                      <a:solidFill>
                        <a:srgbClr val="C00000"/>
                      </a:solidFill>
                    </a:rPr>
                    <a:t> polarisation circulaire gauche/droite</a:t>
                  </a:r>
                  <a:endParaRPr lang="fr-FR" sz="1400" dirty="0"/>
                </a:p>
              </p:txBody>
            </p:sp>
          </mc:Choice>
          <mc:Fallback xmlns=""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0FC9602F-DDC8-E84E-A136-00678FFA11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4882" y="1517655"/>
                  <a:ext cx="4065600" cy="1205715"/>
                </a:xfrm>
                <a:prstGeom prst="rect">
                  <a:avLst/>
                </a:prstGeom>
                <a:blipFill>
                  <a:blip r:embed="rId4"/>
                  <a:stretch>
                    <a:fillRect l="-311" b="-4124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C7A8ADC-1622-E14A-90D7-4854EE09A5B9}"/>
                </a:ext>
              </a:extLst>
            </p:cNvPr>
            <p:cNvSpPr/>
            <p:nvPr/>
          </p:nvSpPr>
          <p:spPr>
            <a:xfrm>
              <a:off x="4691451" y="2030276"/>
              <a:ext cx="406609" cy="187560"/>
            </a:xfrm>
            <a:prstGeom prst="rect">
              <a:avLst/>
            </a:prstGeom>
            <a:solidFill>
              <a:srgbClr val="FF2600">
                <a:alpha val="50196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E788BE-53BD-8841-88CA-A6CC5AF43061}"/>
                </a:ext>
              </a:extLst>
            </p:cNvPr>
            <p:cNvSpPr/>
            <p:nvPr/>
          </p:nvSpPr>
          <p:spPr>
            <a:xfrm rot="5400000">
              <a:off x="4800975" y="2154092"/>
              <a:ext cx="187561" cy="406608"/>
            </a:xfrm>
            <a:prstGeom prst="rect">
              <a:avLst/>
            </a:prstGeom>
            <a:solidFill>
              <a:srgbClr val="942092">
                <a:alpha val="45098"/>
              </a:srgb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9" name="ZoneTexte 18">
            <a:extLst>
              <a:ext uri="{FF2B5EF4-FFF2-40B4-BE49-F238E27FC236}">
                <a16:creationId xmlns:a16="http://schemas.microsoft.com/office/drawing/2014/main" id="{2F5303F2-2FC0-4A4B-81D8-BBA03AC3B874}"/>
              </a:ext>
            </a:extLst>
          </p:cNvPr>
          <p:cNvSpPr txBox="1"/>
          <p:nvPr/>
        </p:nvSpPr>
        <p:spPr>
          <a:xfrm>
            <a:off x="378615" y="1519205"/>
            <a:ext cx="8559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Les électrons sont situés sur une surface ellipsoïdale </a:t>
            </a:r>
            <a:r>
              <a:rPr lang="fr-FR" dirty="0"/>
              <a:t>dont la paramétrisation peut être transformée en un disque unité, sur lequel l’expression de la section efficace différentielle est plus commode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509D6FB-02EA-354C-BA81-5481422CFF84}"/>
              </a:ext>
            </a:extLst>
          </p:cNvPr>
          <p:cNvSpPr txBox="1"/>
          <p:nvPr/>
        </p:nvSpPr>
        <p:spPr>
          <a:xfrm>
            <a:off x="5059080" y="2428499"/>
            <a:ext cx="2950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Example</a:t>
            </a:r>
            <a:r>
              <a:rPr lang="fr-FR" dirty="0"/>
              <a:t> </a:t>
            </a:r>
            <a:r>
              <a:rPr lang="fr-FR" dirty="0" err="1"/>
              <a:t>electron</a:t>
            </a:r>
            <a:r>
              <a:rPr lang="fr-FR" dirty="0"/>
              <a:t>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FC50219-C1B4-B840-8A1A-738D35C04220}"/>
                  </a:ext>
                </a:extLst>
              </p:cNvPr>
              <p:cNvSpPr txBox="1"/>
              <p:nvPr/>
            </p:nvSpPr>
            <p:spPr>
              <a:xfrm>
                <a:off x="351680" y="5886638"/>
                <a:ext cx="4645257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C00000"/>
                    </a:solidFill>
                  </a:rPr>
                  <a:t>NB: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fr-F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1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fr-FR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16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fr-FR" sz="1600" dirty="0">
                    <a:solidFill>
                      <a:srgbClr val="C00000"/>
                    </a:solidFill>
                  </a:rPr>
                  <a:t> devient &gt;&gt; aux limites du cercle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3FC50219-C1B4-B840-8A1A-738D35C04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680" y="5886638"/>
                <a:ext cx="4645257" cy="390492"/>
              </a:xfrm>
              <a:prstGeom prst="rect">
                <a:avLst/>
              </a:prstGeom>
              <a:blipFill>
                <a:blip r:embed="rId5"/>
                <a:stretch>
                  <a:fillRect l="-817" b="-1562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9938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E29CF57D-5DFC-D14B-9C9E-ABEE63BC6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305" y="3222902"/>
            <a:ext cx="5594379" cy="30011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0D7CAB-690A-D943-8A02-4331B65AF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356" y="761846"/>
            <a:ext cx="4009644" cy="22635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F129238-E278-864F-92B1-3645D47D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The Compton </a:t>
            </a:r>
            <a:r>
              <a:rPr lang="fr-FR" dirty="0" err="1"/>
              <a:t>process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B359E4-5F7F-DC46-8CF7-1BB88DF8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14/01/2025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0B0AA3-7716-9A44-A07B-8C6A281D0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84130E-E7E2-9043-A3FA-C70254CA4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40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344511F-9E1E-6B4E-B7CD-262F406B1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195671"/>
            <a:ext cx="4499658" cy="1475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466199-CE16-8A4E-8A40-CDEA0003BEDE}"/>
              </a:ext>
            </a:extLst>
          </p:cNvPr>
          <p:cNvSpPr/>
          <p:nvPr/>
        </p:nvSpPr>
        <p:spPr>
          <a:xfrm rot="16200000">
            <a:off x="-2904410" y="2899737"/>
            <a:ext cx="6445802" cy="646331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Klein O. and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Nishina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Y., Z. Phys. 52(1929) 853; Ginzburg I. et al.,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Instr. Methods in Phys. Research 219 (1984) 5, V. B.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Berestetskii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 E. M.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Lifshitz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 L. P.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Pitaevskii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 (1982). Quantum Electrodynamics. Vol. 4 (2nd ed.)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59C4E50-5F86-8942-9559-C5215DCA6EC4}"/>
              </a:ext>
            </a:extLst>
          </p:cNvPr>
          <p:cNvSpPr txBox="1"/>
          <p:nvPr/>
        </p:nvSpPr>
        <p:spPr>
          <a:xfrm>
            <a:off x="5849604" y="1701602"/>
            <a:ext cx="20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Compton x-section</a:t>
            </a:r>
          </a:p>
          <a:p>
            <a:r>
              <a:rPr lang="fr-FR" dirty="0"/>
              <a:t>~0.3b (Ee~45GeV)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33C2E449-5F43-E74C-8AF1-551DE417CFB1}"/>
              </a:ext>
            </a:extLst>
          </p:cNvPr>
          <p:cNvCxnSpPr>
            <a:cxnSpLocks/>
          </p:cNvCxnSpPr>
          <p:nvPr/>
        </p:nvCxnSpPr>
        <p:spPr>
          <a:xfrm flipH="1">
            <a:off x="5522976" y="3758582"/>
            <a:ext cx="1591860" cy="242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AF8BDD5D-7183-BF47-BBD9-896C5F278E3E}"/>
              </a:ext>
            </a:extLst>
          </p:cNvPr>
          <p:cNvSpPr txBox="1"/>
          <p:nvPr/>
        </p:nvSpPr>
        <p:spPr>
          <a:xfrm>
            <a:off x="7114835" y="3598207"/>
            <a:ext cx="162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Kinematic</a:t>
            </a:r>
            <a:r>
              <a:rPr lang="fr-FR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bg2">
                    <a:lumMod val="25000"/>
                  </a:schemeClr>
                </a:solidFill>
              </a:rPr>
              <a:t>edge</a:t>
            </a:r>
            <a:endParaRPr lang="fr-FR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61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2E962C-4CB3-1043-A22B-D3FF9AAC9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/>
              <a:t>Resultat</a:t>
            </a:r>
            <a:r>
              <a:rPr lang="fr-FR" dirty="0"/>
              <a:t>– fit des Distributions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BC127EF-3248-3C41-90F8-9BE176CD0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5</a:t>
            </a:fld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F8EF5003-7B27-F44A-8C35-E29E003DF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0" y="2015998"/>
            <a:ext cx="5692651" cy="4228211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795D731-84DE-D64D-8725-0F5DDD332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96"/>
          <a:stretch/>
        </p:blipFill>
        <p:spPr>
          <a:xfrm>
            <a:off x="374217" y="976876"/>
            <a:ext cx="8791758" cy="1075587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CBFB6695-9EB0-CB44-8ACC-297A02EBA7E5}"/>
              </a:ext>
            </a:extLst>
          </p:cNvPr>
          <p:cNvSpPr txBox="1"/>
          <p:nvPr/>
        </p:nvSpPr>
        <p:spPr>
          <a:xfrm>
            <a:off x="2672534" y="9975"/>
            <a:ext cx="4195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Obtenu en 30s pour un seul </a:t>
            </a:r>
            <a:r>
              <a:rPr lang="fr-FR" dirty="0" err="1"/>
              <a:t>bunch</a:t>
            </a:r>
            <a:endParaRPr lang="fr-FR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99F894-5D74-324E-BDFD-4FAB9C5760A6}"/>
              </a:ext>
            </a:extLst>
          </p:cNvPr>
          <p:cNvSpPr/>
          <p:nvPr/>
        </p:nvSpPr>
        <p:spPr>
          <a:xfrm rot="16200000">
            <a:off x="-3084400" y="3084400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Blondel et al., arXiv:1909.12245; </a:t>
            </a:r>
            <a:r>
              <a:rPr lang="en-US" sz="1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Muchnoi</a:t>
            </a:r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INST 17 P10014 (2022) 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D4097A6-CE6E-9C48-B02A-BC7CA5DF234B}"/>
              </a:ext>
            </a:extLst>
          </p:cNvPr>
          <p:cNvSpPr txBox="1"/>
          <p:nvPr/>
        </p:nvSpPr>
        <p:spPr>
          <a:xfrm>
            <a:off x="6274911" y="4614556"/>
            <a:ext cx="2484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En plus de la DPR </a:t>
            </a:r>
            <a:r>
              <a:rPr lang="fr-FR" sz="1400" dirty="0" err="1"/>
              <a:t>l’energie</a:t>
            </a:r>
            <a:r>
              <a:rPr lang="fr-FR" sz="1400" dirty="0"/>
              <a:t> est          aussi extraite de ce fit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9427C353-F1B2-224A-A94E-F6D0AD175AEB}"/>
              </a:ext>
            </a:extLst>
          </p:cNvPr>
          <p:cNvSpPr txBox="1"/>
          <p:nvPr/>
        </p:nvSpPr>
        <p:spPr>
          <a:xfrm>
            <a:off x="6274911" y="3436736"/>
            <a:ext cx="24848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Tous les </a:t>
            </a:r>
            <a:r>
              <a:rPr lang="fr-FR" sz="1400" dirty="0" err="1"/>
              <a:t>parametres</a:t>
            </a:r>
            <a:r>
              <a:rPr lang="fr-FR" sz="1400" dirty="0"/>
              <a:t> sont extrait avec une </a:t>
            </a:r>
            <a:r>
              <a:rPr lang="fr-FR" sz="1400" dirty="0" err="1"/>
              <a:t>precision</a:t>
            </a:r>
            <a:r>
              <a:rPr lang="fr-FR" sz="1400" dirty="0"/>
              <a:t> de ~0.001 en quelques  seconds</a:t>
            </a:r>
          </a:p>
        </p:txBody>
      </p:sp>
    </p:spTree>
    <p:extLst>
      <p:ext uri="{BB962C8B-B14F-4D97-AF65-F5344CB8AC3E}">
        <p14:creationId xmlns:p14="http://schemas.microsoft.com/office/powerpoint/2010/main" val="2613121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736C9-5AFC-6976-36FA-A41CDA409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00227AE-2C92-167C-3241-213C26CE8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6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796D93BF-C1D7-BD95-D657-15A85B48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1791"/>
            <a:ext cx="7886700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       Conclusion</a:t>
            </a:r>
          </a:p>
        </p:txBody>
      </p:sp>
      <p:pic>
        <p:nvPicPr>
          <p:cNvPr id="2" name="Picture 6" descr="GDR SCIPAC – SCIences of Particle ACcelerators">
            <a:extLst>
              <a:ext uri="{FF2B5EF4-FFF2-40B4-BE49-F238E27FC236}">
                <a16:creationId xmlns:a16="http://schemas.microsoft.com/office/drawing/2014/main" id="{4717E50D-FA0F-FF56-35BB-BDA78E2F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32" y="5463133"/>
            <a:ext cx="3267859" cy="9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151C03-9023-1FF0-3677-06B9B0DD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69" y="5190087"/>
            <a:ext cx="2529431" cy="12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916D6A0-610F-B27C-7F60-2EDB000F414B}"/>
              </a:ext>
            </a:extLst>
          </p:cNvPr>
          <p:cNvSpPr txBox="1"/>
          <p:nvPr/>
        </p:nvSpPr>
        <p:spPr>
          <a:xfrm>
            <a:off x="550542" y="1964094"/>
            <a:ext cx="8676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Dépolarisation résonnante permet la calibration en temps réel de  l’énergie du faisceau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CA50DD5-69B9-667D-FD4F-BBB219C3C2B1}"/>
              </a:ext>
            </a:extLst>
          </p:cNvPr>
          <p:cNvSpPr txBox="1"/>
          <p:nvPr/>
        </p:nvSpPr>
        <p:spPr>
          <a:xfrm>
            <a:off x="546646" y="2713135"/>
            <a:ext cx="8597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Le polarimètre sera basé sur l’interaction Compton qui dépend de tous les paramètres </a:t>
            </a:r>
          </a:p>
          <a:p>
            <a:r>
              <a:rPr lang="fr-FR" dirty="0"/>
              <a:t>                                                        de polarisation 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17EF048-78F3-1744-1F66-C63FEF807945}"/>
              </a:ext>
            </a:extLst>
          </p:cNvPr>
          <p:cNvSpPr txBox="1"/>
          <p:nvPr/>
        </p:nvSpPr>
        <p:spPr>
          <a:xfrm>
            <a:off x="546646" y="3596800"/>
            <a:ext cx="8429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Il sera possible d’aussi bien de mesurer directement l'énergie, que de l’extraire grâce </a:t>
            </a:r>
          </a:p>
          <a:p>
            <a:r>
              <a:rPr lang="fr-FR" dirty="0"/>
              <a:t>          à la dépolarisation résonnante par les mesures d’</a:t>
            </a:r>
            <a:r>
              <a:rPr lang="fr-FR" dirty="0" err="1"/>
              <a:t>asymérie</a:t>
            </a:r>
            <a:r>
              <a:rPr lang="fr-FR" dirty="0"/>
              <a:t> (Voir Poster)   </a:t>
            </a:r>
          </a:p>
        </p:txBody>
      </p:sp>
    </p:spTree>
    <p:extLst>
      <p:ext uri="{BB962C8B-B14F-4D97-AF65-F5344CB8AC3E}">
        <p14:creationId xmlns:p14="http://schemas.microsoft.com/office/powerpoint/2010/main" val="4290952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E17FB-3499-3BE4-C67A-DD9A61B53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6B34BB-61A4-6D50-4862-162F6D8AE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7</a:t>
            </a:fld>
            <a:endParaRPr lang="fr-FR"/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2636C8F6-B2A7-4000-79FC-DCC4D749B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030" y="2919483"/>
            <a:ext cx="7886700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       Merci pour votre  attention</a:t>
            </a:r>
          </a:p>
        </p:txBody>
      </p:sp>
      <p:pic>
        <p:nvPicPr>
          <p:cNvPr id="2" name="Picture 6" descr="GDR SCIPAC – SCIences of Particle ACcelerators">
            <a:extLst>
              <a:ext uri="{FF2B5EF4-FFF2-40B4-BE49-F238E27FC236}">
                <a16:creationId xmlns:a16="http://schemas.microsoft.com/office/drawing/2014/main" id="{2EFE97BD-4EAD-BC9C-90A6-A2B73004C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32" y="5463133"/>
            <a:ext cx="3267859" cy="90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C05243-038D-A856-0384-AFE84B4FC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569" y="5190087"/>
            <a:ext cx="2529431" cy="125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31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24E4B6-C74A-7D28-CA80-CED1B7412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D2D35B-B0E6-950A-EAF1-B8B89A696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backup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FDCCF8-6B85-F4F4-38B2-B136AF155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FCC Physics week/EPOL parrallel/FCC-ee polarimeters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900A3A3-DF74-5395-D47A-03E3A05A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0965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>
            <a:extLst>
              <a:ext uri="{FF2B5EF4-FFF2-40B4-BE49-F238E27FC236}">
                <a16:creationId xmlns:a16="http://schemas.microsoft.com/office/drawing/2014/main" id="{B66AC489-5433-C441-97AB-ABA239C05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12" y="3969428"/>
            <a:ext cx="3428389" cy="2414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15A62A36-C0F9-AC41-8298-56E42EDFF49D}"/>
                  </a:ext>
                </a:extLst>
              </p:cNvPr>
              <p:cNvSpPr txBox="1"/>
              <p:nvPr/>
            </p:nvSpPr>
            <p:spPr>
              <a:xfrm>
                <a:off x="384635" y="4178764"/>
                <a:ext cx="1736501" cy="3618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𝑬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𝒇𝒊𝒕</m:t>
                        </m:r>
                      </m:sub>
                    </m:sSub>
                    <m:r>
                      <a:rPr lang="fr-FR" sz="1600" b="1" i="1" smtClean="0">
                        <a:latin typeface="Cambria Math" panose="02040503050406030204" pitchFamily="18" charset="0"/>
                        <a:cs typeface="Calibri"/>
                        <a:sym typeface="Calibri"/>
                      </a:rPr>
                      <m:t>−</m:t>
                    </m:r>
                  </m:oMath>
                </a14:m>
                <a:r>
                  <a:rPr lang="en-US" sz="1600" b="1" dirty="0">
                    <a:cs typeface="Calibri"/>
                    <a:sym typeface="Calibri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b="1" i="1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𝑬</m:t>
                        </m:r>
                      </m:e>
                      <m:sub>
                        <m:r>
                          <a:rPr lang="fr-FR" sz="1600" b="1" i="1" smtClean="0"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𝒈𝒆𝒏</m:t>
                        </m:r>
                      </m:sub>
                    </m:sSub>
                  </m:oMath>
                </a14:m>
                <a:r>
                  <a:rPr lang="en-US" sz="1600" b="1" dirty="0">
                    <a:latin typeface="Calibri"/>
                    <a:ea typeface="Calibri"/>
                    <a:cs typeface="Calibri"/>
                    <a:sym typeface="Calibri"/>
                  </a:rPr>
                  <a:t> [GeV]</a:t>
                </a:r>
              </a:p>
            </p:txBody>
          </p:sp>
        </mc:Choice>
        <mc:Fallback xmlns="">
          <p:sp>
            <p:nvSpPr>
              <p:cNvPr id="82" name="ZoneTexte 81">
                <a:extLst>
                  <a:ext uri="{FF2B5EF4-FFF2-40B4-BE49-F238E27FC236}">
                    <a16:creationId xmlns:a16="http://schemas.microsoft.com/office/drawing/2014/main" id="{15A62A36-C0F9-AC41-8298-56E42EDFF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635" y="4178764"/>
                <a:ext cx="1736501" cy="361894"/>
              </a:xfrm>
              <a:prstGeom prst="rect">
                <a:avLst/>
              </a:prstGeom>
              <a:blipFill>
                <a:blip r:embed="rId3"/>
                <a:stretch>
                  <a:fillRect t="-3333" b="-1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" name="Image 85">
            <a:extLst>
              <a:ext uri="{FF2B5EF4-FFF2-40B4-BE49-F238E27FC236}">
                <a16:creationId xmlns:a16="http://schemas.microsoft.com/office/drawing/2014/main" id="{F69CE384-78BA-4B49-B5AE-1790C1AD6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444" y="3969428"/>
            <a:ext cx="3366862" cy="2327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8" name="Google Shape;191;p7">
                <a:extLst>
                  <a:ext uri="{FF2B5EF4-FFF2-40B4-BE49-F238E27FC236}">
                    <a16:creationId xmlns:a16="http://schemas.microsoft.com/office/drawing/2014/main" id="{C93AF5BA-EEAE-C445-9F80-06842342EEB0}"/>
                  </a:ext>
                </a:extLst>
              </p:cNvPr>
              <p:cNvSpPr txBox="1"/>
              <p:nvPr/>
            </p:nvSpPr>
            <p:spPr>
              <a:xfrm>
                <a:off x="3535089" y="4181094"/>
                <a:ext cx="1454186" cy="4879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>
                  <a:buClr>
                    <a:schemeClr val="dk1"/>
                  </a:buClr>
                  <a:buSzPts val="190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b="1" i="1" smtClean="0">
                              <a:latin typeface="Cambria Math" panose="02040503050406030204" pitchFamily="18" charset="0"/>
                            </a:rPr>
                            <m:t>𝒇𝒊𝒕</m:t>
                          </m:r>
                        </m:sub>
                      </m:sSub>
                      <m:r>
                        <a:rPr lang="fr-FR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𝝃</m:t>
                              </m:r>
                            </m:e>
                            <m:sub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sSub>
                            <m:sSubPr>
                              <m:ctrlPr>
                                <a:rPr lang="ar-AE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ar-AE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𝜻</m:t>
                              </m:r>
                            </m:e>
                            <m:sub>
                              <m:r>
                                <a:rPr lang="ar-AE" b="1" i="1"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sub>
                          </m:sSub>
                          <m:r>
                            <a:rPr lang="fr-FR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b>
                          <m:r>
                            <a:rPr lang="fr-FR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𝒈𝒆𝒏</m:t>
                          </m:r>
                        </m:sub>
                      </m:sSub>
                    </m:oMath>
                  </m:oMathPara>
                </a14:m>
                <a:endParaRPr lang="fr-FR" b="1" dirty="0">
                  <a:solidFill>
                    <a:schemeClr val="tx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8" name="Google Shape;191;p7">
                <a:extLst>
                  <a:ext uri="{FF2B5EF4-FFF2-40B4-BE49-F238E27FC236}">
                    <a16:creationId xmlns:a16="http://schemas.microsoft.com/office/drawing/2014/main" id="{C93AF5BA-EEAE-C445-9F80-06842342EE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89" y="4181094"/>
                <a:ext cx="1454186" cy="487924"/>
              </a:xfrm>
              <a:prstGeom prst="rect">
                <a:avLst/>
              </a:prstGeom>
              <a:blipFill>
                <a:blip r:embed="rId5"/>
                <a:stretch>
                  <a:fillRect l="-1739" r="-4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re 1">
            <a:extLst>
              <a:ext uri="{FF2B5EF4-FFF2-40B4-BE49-F238E27FC236}">
                <a16:creationId xmlns:a16="http://schemas.microsoft.com/office/drawing/2014/main" id="{D68CA70C-1E50-BB43-9D48-CF43BB033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32" y="376562"/>
            <a:ext cx="7886700" cy="509517"/>
          </a:xfrm>
        </p:spPr>
        <p:txBody>
          <a:bodyPr>
            <a:normAutofit fontScale="90000"/>
          </a:bodyPr>
          <a:lstStyle/>
          <a:p>
            <a:r>
              <a:rPr lang="fr-FR" dirty="0"/>
              <a:t>Intégration du détecteur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578B4A1-0B70-6A4B-BB19-2FDDC7A4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4D5D7-7619-544E-85E6-FE67B0DC27B1}" type="slidenum">
              <a:rPr lang="fr-FR" smtClean="0"/>
              <a:t>9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9F66D0-279A-6640-A4BB-0BB12D1E5777}"/>
              </a:ext>
            </a:extLst>
          </p:cNvPr>
          <p:cNvSpPr txBox="1"/>
          <p:nvPr/>
        </p:nvSpPr>
        <p:spPr>
          <a:xfrm>
            <a:off x="4489420" y="1066357"/>
            <a:ext cx="4608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La position des électrons de haute énergie est </a:t>
            </a:r>
          </a:p>
          <a:p>
            <a:r>
              <a:rPr lang="fr-FR" dirty="0"/>
              <a:t>Superposé avec celle du faisceau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Limite sur l’intégration du détecteur 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r-FR" dirty="0">
                <a:sym typeface="Wingdings" pitchFamily="2" charset="2"/>
              </a:rPr>
              <a:t>Etude de l’impacte sur l’extraction</a:t>
            </a:r>
            <a:endParaRPr lang="fr-FR" dirty="0"/>
          </a:p>
        </p:txBody>
      </p:sp>
      <p:cxnSp>
        <p:nvCxnSpPr>
          <p:cNvPr id="11" name="Google Shape;95;p7">
            <a:extLst>
              <a:ext uri="{FF2B5EF4-FFF2-40B4-BE49-F238E27FC236}">
                <a16:creationId xmlns:a16="http://schemas.microsoft.com/office/drawing/2014/main" id="{64B57296-18E9-0E43-B75E-24E5795DBCB8}"/>
              </a:ext>
            </a:extLst>
          </p:cNvPr>
          <p:cNvCxnSpPr>
            <a:cxnSpLocks/>
          </p:cNvCxnSpPr>
          <p:nvPr/>
        </p:nvCxnSpPr>
        <p:spPr>
          <a:xfrm>
            <a:off x="-504684" y="4741940"/>
            <a:ext cx="0" cy="0"/>
          </a:xfrm>
          <a:prstGeom prst="straightConnector1">
            <a:avLst/>
          </a:prstGeom>
          <a:noFill/>
          <a:ln w="9525" cap="flat" cmpd="sng">
            <a:solidFill>
              <a:srgbClr val="9BBB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81" name="Groupe 80">
            <a:extLst>
              <a:ext uri="{FF2B5EF4-FFF2-40B4-BE49-F238E27FC236}">
                <a16:creationId xmlns:a16="http://schemas.microsoft.com/office/drawing/2014/main" id="{AD79AC3F-DB06-E54C-9C6B-A1ADD999FE52}"/>
              </a:ext>
            </a:extLst>
          </p:cNvPr>
          <p:cNvGrpSpPr/>
          <p:nvPr/>
        </p:nvGrpSpPr>
        <p:grpSpPr>
          <a:xfrm>
            <a:off x="12914" y="1192508"/>
            <a:ext cx="4984792" cy="3217170"/>
            <a:chOff x="-162649" y="1148407"/>
            <a:chExt cx="4984792" cy="3217170"/>
          </a:xfrm>
        </p:grpSpPr>
        <p:sp>
          <p:nvSpPr>
            <p:cNvPr id="33" name="Google Shape;127;p7">
              <a:extLst>
                <a:ext uri="{FF2B5EF4-FFF2-40B4-BE49-F238E27FC236}">
                  <a16:creationId xmlns:a16="http://schemas.microsoft.com/office/drawing/2014/main" id="{6BABE22A-AFC4-BD4A-9849-36EB8C261823}"/>
                </a:ext>
              </a:extLst>
            </p:cNvPr>
            <p:cNvSpPr txBox="1"/>
            <p:nvPr/>
          </p:nvSpPr>
          <p:spPr>
            <a:xfrm rot="17929204">
              <a:off x="1235052" y="3205700"/>
              <a:ext cx="1884440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latin typeface="Calibri"/>
                  <a:ea typeface="Calibri"/>
                  <a:cs typeface="Calibri"/>
                  <a:sym typeface="Calibri"/>
                </a:rPr>
                <a:t>                  15mm</a:t>
              </a:r>
              <a:endParaRPr sz="12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30;p7">
              <a:extLst>
                <a:ext uri="{FF2B5EF4-FFF2-40B4-BE49-F238E27FC236}">
                  <a16:creationId xmlns:a16="http://schemas.microsoft.com/office/drawing/2014/main" id="{85559473-45B9-1D43-8AFF-D6550468A69E}"/>
                </a:ext>
              </a:extLst>
            </p:cNvPr>
            <p:cNvSpPr txBox="1"/>
            <p:nvPr/>
          </p:nvSpPr>
          <p:spPr>
            <a:xfrm rot="17929204">
              <a:off x="1887770" y="3211732"/>
              <a:ext cx="1938389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60mm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30;p7">
              <a:extLst>
                <a:ext uri="{FF2B5EF4-FFF2-40B4-BE49-F238E27FC236}">
                  <a16:creationId xmlns:a16="http://schemas.microsoft.com/office/drawing/2014/main" id="{B441B322-8532-9E4D-8EDA-0471FA056EA6}"/>
                </a:ext>
              </a:extLst>
            </p:cNvPr>
            <p:cNvSpPr txBox="1"/>
            <p:nvPr/>
          </p:nvSpPr>
          <p:spPr>
            <a:xfrm rot="17929204">
              <a:off x="1502030" y="3182066"/>
              <a:ext cx="1938389" cy="3693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                 40mm</a:t>
              </a:r>
              <a:endParaRPr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" name="Groupe 76">
              <a:extLst>
                <a:ext uri="{FF2B5EF4-FFF2-40B4-BE49-F238E27FC236}">
                  <a16:creationId xmlns:a16="http://schemas.microsoft.com/office/drawing/2014/main" id="{7AD914CF-261E-DF46-AD91-8F4915624C63}"/>
                </a:ext>
              </a:extLst>
            </p:cNvPr>
            <p:cNvGrpSpPr/>
            <p:nvPr/>
          </p:nvGrpSpPr>
          <p:grpSpPr>
            <a:xfrm>
              <a:off x="-162649" y="1148407"/>
              <a:ext cx="4984792" cy="3201869"/>
              <a:chOff x="1175476" y="1674456"/>
              <a:chExt cx="4984792" cy="320186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D9724C-7B5F-5E4D-A527-4B9A7E48DC7D}"/>
                  </a:ext>
                </a:extLst>
              </p:cNvPr>
              <p:cNvSpPr/>
              <p:nvPr/>
            </p:nvSpPr>
            <p:spPr>
              <a:xfrm>
                <a:off x="1175476" y="1983157"/>
                <a:ext cx="1779818" cy="1696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Google Shape;67;p7">
                <a:extLst>
                  <a:ext uri="{FF2B5EF4-FFF2-40B4-BE49-F238E27FC236}">
                    <a16:creationId xmlns:a16="http://schemas.microsoft.com/office/drawing/2014/main" id="{9B137BC9-9004-0D4E-B80E-7D34BC0870FB}"/>
                  </a:ext>
                </a:extLst>
              </p:cNvPr>
              <p:cNvSpPr txBox="1"/>
              <p:nvPr/>
            </p:nvSpPr>
            <p:spPr>
              <a:xfrm>
                <a:off x="1916214" y="3829508"/>
                <a:ext cx="382717" cy="20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4625" tIns="194625" rIns="194625" bIns="1946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96;p7">
                <a:extLst>
                  <a:ext uri="{FF2B5EF4-FFF2-40B4-BE49-F238E27FC236}">
                    <a16:creationId xmlns:a16="http://schemas.microsoft.com/office/drawing/2014/main" id="{2EDF7B22-0902-4E44-A175-9C97AE9DA7DA}"/>
                  </a:ext>
                </a:extLst>
              </p:cNvPr>
              <p:cNvSpPr/>
              <p:nvPr/>
            </p:nvSpPr>
            <p:spPr>
              <a:xfrm>
                <a:off x="3526435" y="2309596"/>
                <a:ext cx="1067647" cy="133037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94625" tIns="194625" rIns="194625" bIns="194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endParaRPr sz="3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Google Shape;106;p7">
                    <a:extLst>
                      <a:ext uri="{FF2B5EF4-FFF2-40B4-BE49-F238E27FC236}">
                        <a16:creationId xmlns:a16="http://schemas.microsoft.com/office/drawing/2014/main" id="{DE8F0CC2-8436-6049-B199-513C2A3CC364}"/>
                      </a:ext>
                    </a:extLst>
                  </p:cNvPr>
                  <p:cNvSpPr txBox="1"/>
                  <p:nvPr/>
                </p:nvSpPr>
                <p:spPr>
                  <a:xfrm>
                    <a:off x="3295458" y="4277835"/>
                    <a:ext cx="1491463" cy="52319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t" anchorCtr="0">
                    <a:sp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200" b="1" i="1" dirty="0" smtClean="0">
                                  <a:solidFill>
                                    <a:srgbClr val="F7530F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fr-FR" sz="2200" b="1" i="1" dirty="0" smtClean="0">
                                  <a:solidFill>
                                    <a:srgbClr val="F7530F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𝑿</m:t>
                              </m:r>
                            </m:e>
                            <m:sub>
                              <m:r>
                                <a:rPr lang="fr-FR" sz="2200" b="1" i="1" dirty="0" smtClean="0">
                                  <a:solidFill>
                                    <a:srgbClr val="F7530F"/>
                                  </a:solidFill>
                                  <a:latin typeface="Cambria Math" panose="02040503050406030204" pitchFamily="18" charset="0"/>
                                  <a:cs typeface="Calibri"/>
                                  <a:sym typeface="Calibri"/>
                                </a:rPr>
                                <m:t>𝒃𝒆𝒂𝒎</m:t>
                              </m:r>
                            </m:sub>
                          </m:sSub>
                        </m:oMath>
                      </m:oMathPara>
                    </a14:m>
                    <a:endParaRPr sz="2200" b="1" i="1" dirty="0">
                      <a:solidFill>
                        <a:srgbClr val="F7530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13" name="Google Shape;106;p7">
                    <a:extLst>
                      <a:ext uri="{FF2B5EF4-FFF2-40B4-BE49-F238E27FC236}">
                        <a16:creationId xmlns:a16="http://schemas.microsoft.com/office/drawing/2014/main" id="{DE8F0CC2-8436-6049-B199-513C2A3CC3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95458" y="4277835"/>
                    <a:ext cx="1491463" cy="52319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fr-F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Google Shape;108;p7">
                <a:extLst>
                  <a:ext uri="{FF2B5EF4-FFF2-40B4-BE49-F238E27FC236}">
                    <a16:creationId xmlns:a16="http://schemas.microsoft.com/office/drawing/2014/main" id="{1EE24566-BF3C-5147-9154-A39984D72523}"/>
                  </a:ext>
                </a:extLst>
              </p:cNvPr>
              <p:cNvSpPr/>
              <p:nvPr/>
            </p:nvSpPr>
            <p:spPr>
              <a:xfrm>
                <a:off x="2803974" y="3874413"/>
                <a:ext cx="273780" cy="308444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94625" tIns="194625" rIns="194625" bIns="194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endParaRPr sz="3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09;p7">
                <a:extLst>
                  <a:ext uri="{FF2B5EF4-FFF2-40B4-BE49-F238E27FC236}">
                    <a16:creationId xmlns:a16="http://schemas.microsoft.com/office/drawing/2014/main" id="{FC19B467-0856-CC4A-866A-B085555E89B5}"/>
                  </a:ext>
                </a:extLst>
              </p:cNvPr>
              <p:cNvSpPr/>
              <p:nvPr/>
            </p:nvSpPr>
            <p:spPr>
              <a:xfrm>
                <a:off x="3248474" y="2844008"/>
                <a:ext cx="174682" cy="178370"/>
              </a:xfrm>
              <a:prstGeom prst="flowChartConnector">
                <a:avLst/>
              </a:prstGeom>
              <a:solidFill>
                <a:srgbClr val="000000"/>
              </a:solidFill>
              <a:ln w="9525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94625" tIns="194625" rIns="194625" bIns="19462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endParaRPr sz="3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10;p7">
                <a:extLst>
                  <a:ext uri="{FF2B5EF4-FFF2-40B4-BE49-F238E27FC236}">
                    <a16:creationId xmlns:a16="http://schemas.microsoft.com/office/drawing/2014/main" id="{4BE1F2D2-45BE-354C-93D2-6542DC69D4AD}"/>
                  </a:ext>
                </a:extLst>
              </p:cNvPr>
              <p:cNvSpPr/>
              <p:nvPr/>
            </p:nvSpPr>
            <p:spPr>
              <a:xfrm rot="-9953872">
                <a:off x="2666759" y="3510351"/>
                <a:ext cx="852437" cy="796105"/>
              </a:xfrm>
              <a:prstGeom prst="cloudCallout">
                <a:avLst>
                  <a:gd name="adj1" fmla="val 4498"/>
                  <a:gd name="adj2" fmla="val 116592"/>
                </a:avLst>
              </a:pr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94625" tIns="194625" rIns="194625" bIns="1946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000"/>
                  <a:buFont typeface="Arial"/>
                  <a:buNone/>
                </a:pPr>
                <a:endParaRPr sz="30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11;p7">
                <a:extLst>
                  <a:ext uri="{FF2B5EF4-FFF2-40B4-BE49-F238E27FC236}">
                    <a16:creationId xmlns:a16="http://schemas.microsoft.com/office/drawing/2014/main" id="{A5FAD429-3714-8C42-B388-97311B96710F}"/>
                  </a:ext>
                </a:extLst>
              </p:cNvPr>
              <p:cNvSpPr txBox="1"/>
              <p:nvPr/>
            </p:nvSpPr>
            <p:spPr>
              <a:xfrm>
                <a:off x="2499656" y="3563478"/>
                <a:ext cx="1374248" cy="608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4625" tIns="194625" rIns="194625" bIns="1946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100"/>
                  <a:buFont typeface="Arial"/>
                  <a:buNone/>
                </a:pPr>
                <a:r>
                  <a:rPr lang="en-US" sz="1400" dirty="0">
                    <a:latin typeface="Calibri"/>
                    <a:ea typeface="Calibri"/>
                    <a:cs typeface="Calibri"/>
                    <a:sym typeface="Calibri"/>
                  </a:rPr>
                  <a:t>beam pipe</a:t>
                </a:r>
                <a:endParaRPr sz="14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15;p7">
                <a:extLst>
                  <a:ext uri="{FF2B5EF4-FFF2-40B4-BE49-F238E27FC236}">
                    <a16:creationId xmlns:a16="http://schemas.microsoft.com/office/drawing/2014/main" id="{43CB7A1A-3782-0446-A5CD-A6F5BADAFE15}"/>
                  </a:ext>
                </a:extLst>
              </p:cNvPr>
              <p:cNvSpPr txBox="1"/>
              <p:nvPr/>
            </p:nvSpPr>
            <p:spPr>
              <a:xfrm>
                <a:off x="5200316" y="3557474"/>
                <a:ext cx="959952" cy="6546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4625" tIns="194625" rIns="194625" bIns="1946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lang="en-US" sz="1700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x2</a:t>
                </a:r>
                <a:endParaRPr sz="1700"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9" name="Google Shape;116;p7">
                <a:extLst>
                  <a:ext uri="{FF2B5EF4-FFF2-40B4-BE49-F238E27FC236}">
                    <a16:creationId xmlns:a16="http://schemas.microsoft.com/office/drawing/2014/main" id="{B542DABF-1F72-3941-8794-C1C755F161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19672" y="1674456"/>
                <a:ext cx="16143" cy="201221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triangle" w="med" len="med"/>
              </a:ln>
            </p:spPr>
          </p:cxnSp>
          <p:pic>
            <p:nvPicPr>
              <p:cNvPr id="20" name="Google Shape;117;p7">
                <a:extLst>
                  <a:ext uri="{FF2B5EF4-FFF2-40B4-BE49-F238E27FC236}">
                    <a16:creationId xmlns:a16="http://schemas.microsoft.com/office/drawing/2014/main" id="{042EF986-DF8D-4F4C-BA49-B6D5EFA42B1E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 t="8041" b="6320"/>
              <a:stretch/>
            </p:blipFill>
            <p:spPr>
              <a:xfrm>
                <a:off x="3410516" y="2326227"/>
                <a:ext cx="2135025" cy="117973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21" name="Google Shape;118;p7">
                <a:extLst>
                  <a:ext uri="{FF2B5EF4-FFF2-40B4-BE49-F238E27FC236}">
                    <a16:creationId xmlns:a16="http://schemas.microsoft.com/office/drawing/2014/main" id="{48E36B0B-8D13-3549-AF11-4FFB82D0B14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7743" y="3693685"/>
                <a:ext cx="2415073" cy="3774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2" name="Google Shape;119;p7">
                <a:extLst>
                  <a:ext uri="{FF2B5EF4-FFF2-40B4-BE49-F238E27FC236}">
                    <a16:creationId xmlns:a16="http://schemas.microsoft.com/office/drawing/2014/main" id="{955FDB12-C8AA-A545-826C-AF80E3292D1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63400" y="1743809"/>
                <a:ext cx="9245" cy="193121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7530F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cxnSp>
            <p:nvCxnSpPr>
              <p:cNvPr id="23" name="Google Shape;120;p7">
                <a:extLst>
                  <a:ext uri="{FF2B5EF4-FFF2-40B4-BE49-F238E27FC236}">
                    <a16:creationId xmlns:a16="http://schemas.microsoft.com/office/drawing/2014/main" id="{2A1236DD-2FF5-B94F-99F8-F71F296FF9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71774" y="1745649"/>
                <a:ext cx="11166" cy="192937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7530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121;p7">
                <a:extLst>
                  <a:ext uri="{FF2B5EF4-FFF2-40B4-BE49-F238E27FC236}">
                    <a16:creationId xmlns:a16="http://schemas.microsoft.com/office/drawing/2014/main" id="{ADBC9B9A-4401-C043-94E0-550D965211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71240" y="1737397"/>
                <a:ext cx="0" cy="1937631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7530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122;p7">
                <a:extLst>
                  <a:ext uri="{FF2B5EF4-FFF2-40B4-BE49-F238E27FC236}">
                    <a16:creationId xmlns:a16="http://schemas.microsoft.com/office/drawing/2014/main" id="{5870E468-6012-6240-8C8C-0B55085C15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174" y="3689661"/>
                <a:ext cx="417989" cy="1796"/>
              </a:xfrm>
              <a:prstGeom prst="straightConnector1">
                <a:avLst/>
              </a:prstGeom>
              <a:noFill/>
              <a:ln w="38100" cap="flat" cmpd="sng">
                <a:solidFill>
                  <a:srgbClr val="1F497D"/>
                </a:solidFill>
                <a:prstDash val="solid"/>
                <a:round/>
                <a:headEnd type="none" w="sm" len="sm"/>
                <a:tailEnd type="triangle" w="sm" len="sm"/>
              </a:ln>
            </p:spPr>
          </p:cxnSp>
          <p:sp>
            <p:nvSpPr>
              <p:cNvPr id="26" name="Google Shape;124;p7">
                <a:extLst>
                  <a:ext uri="{FF2B5EF4-FFF2-40B4-BE49-F238E27FC236}">
                    <a16:creationId xmlns:a16="http://schemas.microsoft.com/office/drawing/2014/main" id="{40471572-7C4A-404D-B1EF-CCD9E88E7FE6}"/>
                  </a:ext>
                </a:extLst>
              </p:cNvPr>
              <p:cNvSpPr txBox="1"/>
              <p:nvPr/>
            </p:nvSpPr>
            <p:spPr>
              <a:xfrm>
                <a:off x="5735076" y="3468222"/>
                <a:ext cx="189919" cy="76941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3800" dirty="0">
                    <a:latin typeface="Calibri"/>
                    <a:ea typeface="Calibri"/>
                    <a:cs typeface="Calibri"/>
                    <a:sym typeface="Calibri"/>
                  </a:rPr>
                  <a:t>x</a:t>
                </a:r>
                <a:endParaRPr sz="38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27" name="Google Shape;125;p7">
                <a:extLst>
                  <a:ext uri="{FF2B5EF4-FFF2-40B4-BE49-F238E27FC236}">
                    <a16:creationId xmlns:a16="http://schemas.microsoft.com/office/drawing/2014/main" id="{83BD1777-EAFC-6442-9CDA-DAF5A18A9A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48357" y="1743809"/>
                <a:ext cx="5759" cy="1946812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7530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126;p7">
                <a:extLst>
                  <a:ext uri="{FF2B5EF4-FFF2-40B4-BE49-F238E27FC236}">
                    <a16:creationId xmlns:a16="http://schemas.microsoft.com/office/drawing/2014/main" id="{5D04B5CF-F2B5-DD42-A660-179A683CEF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06880" y="1743809"/>
                <a:ext cx="0" cy="1999069"/>
              </a:xfrm>
              <a:prstGeom prst="straightConnector1">
                <a:avLst/>
              </a:prstGeom>
              <a:noFill/>
              <a:ln w="28575" cap="flat" cmpd="sng">
                <a:solidFill>
                  <a:srgbClr val="F7530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131;p7">
                <a:extLst>
                  <a:ext uri="{FF2B5EF4-FFF2-40B4-BE49-F238E27FC236}">
                    <a16:creationId xmlns:a16="http://schemas.microsoft.com/office/drawing/2014/main" id="{412D8AC1-014A-BA4D-9BF7-548835993C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5926" y="2995472"/>
                <a:ext cx="2040" cy="747406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pic>
            <p:nvPicPr>
              <p:cNvPr id="30" name="Google Shape;132;p7">
                <a:extLst>
                  <a:ext uri="{FF2B5EF4-FFF2-40B4-BE49-F238E27FC236}">
                    <a16:creationId xmlns:a16="http://schemas.microsoft.com/office/drawing/2014/main" id="{10B8E4C8-DFE3-5649-AFBF-39C1E516FAB3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 l="9169" t="12439" r="12052" b="9715"/>
              <a:stretch/>
            </p:blipFill>
            <p:spPr>
              <a:xfrm>
                <a:off x="1354527" y="2362875"/>
                <a:ext cx="1516600" cy="1123909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1" name="Google Shape;138;p7">
                <a:extLst>
                  <a:ext uri="{FF2B5EF4-FFF2-40B4-BE49-F238E27FC236}">
                    <a16:creationId xmlns:a16="http://schemas.microsoft.com/office/drawing/2014/main" id="{F6133C6F-A2C0-A249-A4DB-2C2220FF7417}"/>
                  </a:ext>
                </a:extLst>
              </p:cNvPr>
              <p:cNvCxnSpPr>
                <a:cxnSpLocks/>
                <a:stCxn id="20" idx="1"/>
              </p:cNvCxnSpPr>
              <p:nvPr/>
            </p:nvCxnSpPr>
            <p:spPr>
              <a:xfrm flipH="1" flipV="1">
                <a:off x="2205435" y="2912407"/>
                <a:ext cx="1205081" cy="369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158;p7">
                <a:extLst>
                  <a:ext uri="{FF2B5EF4-FFF2-40B4-BE49-F238E27FC236}">
                    <a16:creationId xmlns:a16="http://schemas.microsoft.com/office/drawing/2014/main" id="{7588153F-26C8-4B4E-B94F-CC52ED832E9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18118" y="4334530"/>
                <a:ext cx="809259" cy="2253"/>
              </a:xfrm>
              <a:prstGeom prst="straightConnector1">
                <a:avLst/>
              </a:prstGeom>
              <a:noFill/>
              <a:ln w="76200" cap="flat" cmpd="sng">
                <a:solidFill>
                  <a:srgbClr val="F7530F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4" name="Google Shape;128;p7">
                <a:extLst>
                  <a:ext uri="{FF2B5EF4-FFF2-40B4-BE49-F238E27FC236}">
                    <a16:creationId xmlns:a16="http://schemas.microsoft.com/office/drawing/2014/main" id="{401E3735-691A-6044-9F2F-06A648B77052}"/>
                  </a:ext>
                </a:extLst>
              </p:cNvPr>
              <p:cNvSpPr txBox="1"/>
              <p:nvPr/>
            </p:nvSpPr>
            <p:spPr>
              <a:xfrm rot="17929204">
                <a:off x="2732752" y="3800826"/>
                <a:ext cx="1781697" cy="369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                30mm</a:t>
                </a:r>
                <a:endParaRPr sz="12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29;p7">
                <a:extLst>
                  <a:ext uri="{FF2B5EF4-FFF2-40B4-BE49-F238E27FC236}">
                    <a16:creationId xmlns:a16="http://schemas.microsoft.com/office/drawing/2014/main" id="{A733D2AF-CA6A-6F47-8193-210F14888EB4}"/>
                  </a:ext>
                </a:extLst>
              </p:cNvPr>
              <p:cNvSpPr txBox="1"/>
              <p:nvPr/>
            </p:nvSpPr>
            <p:spPr>
              <a:xfrm rot="17929204">
                <a:off x="3127021" y="3856440"/>
                <a:ext cx="1607155" cy="36930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dirty="0">
                    <a:latin typeface="Calibri"/>
                    <a:ea typeface="Calibri"/>
                    <a:cs typeface="Calibri"/>
                    <a:sym typeface="Calibri"/>
                  </a:rPr>
                  <a:t>                 50mm</a:t>
                </a:r>
                <a:endParaRPr sz="1200" dirty="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13;p7">
                <a:extLst>
                  <a:ext uri="{FF2B5EF4-FFF2-40B4-BE49-F238E27FC236}">
                    <a16:creationId xmlns:a16="http://schemas.microsoft.com/office/drawing/2014/main" id="{6DE3D532-57F3-4A46-B338-66F7AA153EB0}"/>
                  </a:ext>
                </a:extLst>
              </p:cNvPr>
              <p:cNvSpPr txBox="1"/>
              <p:nvPr/>
            </p:nvSpPr>
            <p:spPr>
              <a:xfrm>
                <a:off x="2681294" y="2436739"/>
                <a:ext cx="959952" cy="6700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94625" tIns="194625" rIns="194625" bIns="19462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800"/>
                  <a:buFont typeface="Arial"/>
                  <a:buNone/>
                </a:pPr>
                <a:r>
                  <a:rPr lang="en-US" dirty="0">
                    <a:latin typeface="Calibri"/>
                    <a:ea typeface="Calibri"/>
                    <a:cs typeface="Calibri"/>
                    <a:sym typeface="Calibri"/>
                  </a:rPr>
                  <a:t>X</a:t>
                </a:r>
                <a:r>
                  <a:rPr lang="en-US" b="0" i="0" u="none" strike="noStrike" cap="none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0</a:t>
                </a:r>
                <a:endParaRPr b="0" i="0" u="none" strike="noStrike" cap="none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ZoneTexte 59">
                <a:extLst>
                  <a:ext uri="{FF2B5EF4-FFF2-40B4-BE49-F238E27FC236}">
                    <a16:creationId xmlns:a16="http://schemas.microsoft.com/office/drawing/2014/main" id="{F96A13E5-260F-D847-9DA4-8DCD13031A63}"/>
                  </a:ext>
                </a:extLst>
              </p:cNvPr>
              <p:cNvSpPr txBox="1"/>
              <p:nvPr/>
            </p:nvSpPr>
            <p:spPr>
              <a:xfrm>
                <a:off x="3026555" y="1737397"/>
                <a:ext cx="3048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Y</a:t>
                </a:r>
              </a:p>
            </p:txBody>
          </p:sp>
        </p:grpSp>
      </p:grpSp>
      <p:sp>
        <p:nvSpPr>
          <p:cNvPr id="83" name="ZoneTexte 82">
            <a:extLst>
              <a:ext uri="{FF2B5EF4-FFF2-40B4-BE49-F238E27FC236}">
                <a16:creationId xmlns:a16="http://schemas.microsoft.com/office/drawing/2014/main" id="{AFA1AC90-C894-8945-BBB6-9D9D7BDB4EFB}"/>
              </a:ext>
            </a:extLst>
          </p:cNvPr>
          <p:cNvSpPr txBox="1"/>
          <p:nvPr/>
        </p:nvSpPr>
        <p:spPr>
          <a:xfrm>
            <a:off x="5479984" y="62443"/>
            <a:ext cx="29499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Etude au pole Z</a:t>
            </a:r>
            <a:r>
              <a:rPr lang="fr-FR" sz="1600" baseline="30000" dirty="0"/>
              <a:t>0</a:t>
            </a:r>
            <a:r>
              <a:rPr lang="fr-FR" sz="1600" dirty="0"/>
              <a:t> </a:t>
            </a:r>
          </a:p>
          <a:p>
            <a:r>
              <a:rPr lang="fr-FR" sz="1600" dirty="0"/>
              <a:t>Toy: 100 expériences de 1min de </a:t>
            </a:r>
          </a:p>
          <a:p>
            <a:r>
              <a:rPr lang="fr-FR" sz="1600" dirty="0"/>
              <a:t>           prise de donnés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542E8D1E-BD56-324D-932A-08F246D8F090}"/>
                  </a:ext>
                </a:extLst>
              </p:cNvPr>
              <p:cNvSpPr txBox="1"/>
              <p:nvPr/>
            </p:nvSpPr>
            <p:spPr>
              <a:xfrm>
                <a:off x="1957333" y="6133105"/>
                <a:ext cx="16390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𝑿</m:t>
                        </m:r>
                      </m:e>
                      <m:sub>
                        <m:r>
                          <a:rPr lang="fr-FR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𝒃𝒆𝒂𝒎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2600"/>
                    </a:solidFill>
                  </a:rPr>
                  <a:t> [mm]</a:t>
                </a:r>
              </a:p>
            </p:txBody>
          </p:sp>
        </mc:Choice>
        <mc:Fallback xmlns="">
          <p:sp>
            <p:nvSpPr>
              <p:cNvPr id="85" name="ZoneTexte 84">
                <a:extLst>
                  <a:ext uri="{FF2B5EF4-FFF2-40B4-BE49-F238E27FC236}">
                    <a16:creationId xmlns:a16="http://schemas.microsoft.com/office/drawing/2014/main" id="{542E8D1E-BD56-324D-932A-08F246D8F0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333" y="6133105"/>
                <a:ext cx="1639063" cy="338554"/>
              </a:xfrm>
              <a:prstGeom prst="rect">
                <a:avLst/>
              </a:prstGeom>
              <a:blipFill>
                <a:blip r:embed="rId9"/>
                <a:stretch>
                  <a:fillRect t="-3571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0DCCCC84-040F-C240-BAA7-ECA443182FD0}"/>
                  </a:ext>
                </a:extLst>
              </p:cNvPr>
              <p:cNvSpPr txBox="1"/>
              <p:nvPr/>
            </p:nvSpPr>
            <p:spPr>
              <a:xfrm>
                <a:off x="5063949" y="6127534"/>
                <a:ext cx="163906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</m:ctrlPr>
                      </m:sSubPr>
                      <m:e>
                        <m:r>
                          <a:rPr lang="fr-FR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𝑿</m:t>
                        </m:r>
                      </m:e>
                      <m:sub>
                        <m:r>
                          <a:rPr lang="fr-FR" sz="1600" b="1" i="1" dirty="0" smtClean="0">
                            <a:solidFill>
                              <a:srgbClr val="FF2600"/>
                            </a:solidFill>
                            <a:latin typeface="Cambria Math" panose="02040503050406030204" pitchFamily="18" charset="0"/>
                            <a:cs typeface="Calibri"/>
                            <a:sym typeface="Calibri"/>
                          </a:rPr>
                          <m:t>𝒃𝒆𝒂𝒎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2600"/>
                    </a:solidFill>
                  </a:rPr>
                  <a:t> [mm]</a:t>
                </a:r>
              </a:p>
            </p:txBody>
          </p:sp>
        </mc:Choice>
        <mc:Fallback xmlns="">
          <p:sp>
            <p:nvSpPr>
              <p:cNvPr id="87" name="ZoneTexte 86">
                <a:extLst>
                  <a:ext uri="{FF2B5EF4-FFF2-40B4-BE49-F238E27FC236}">
                    <a16:creationId xmlns:a16="http://schemas.microsoft.com/office/drawing/2014/main" id="{0DCCCC84-040F-C240-BAA7-ECA443182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3949" y="6127534"/>
                <a:ext cx="1639063" cy="338554"/>
              </a:xfrm>
              <a:prstGeom prst="rect">
                <a:avLst/>
              </a:prstGeom>
              <a:blipFill>
                <a:blip r:embed="rId10"/>
                <a:stretch>
                  <a:fillRect t="-7143" b="-2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52A965C9-122A-5C45-89A8-DD48E86BC385}"/>
              </a:ext>
            </a:extLst>
          </p:cNvPr>
          <p:cNvGrpSpPr/>
          <p:nvPr/>
        </p:nvGrpSpPr>
        <p:grpSpPr>
          <a:xfrm>
            <a:off x="5304878" y="2801093"/>
            <a:ext cx="3699008" cy="1051570"/>
            <a:chOff x="5213880" y="3190617"/>
            <a:chExt cx="5900727" cy="1051570"/>
          </a:xfrm>
        </p:grpSpPr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3B84E7C6-4450-0643-87BE-C451397BF21B}"/>
                </a:ext>
              </a:extLst>
            </p:cNvPr>
            <p:cNvSpPr txBox="1"/>
            <p:nvPr/>
          </p:nvSpPr>
          <p:spPr>
            <a:xfrm>
              <a:off x="5356903" y="3226524"/>
              <a:ext cx="575770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200" dirty="0"/>
                <a:t>Moyenne et deviation standard de la </a:t>
              </a:r>
              <a:r>
                <a:rPr lang="en-GB" sz="1200" dirty="0" err="1"/>
                <a:t>valeur</a:t>
              </a:r>
              <a:r>
                <a:rPr lang="en-GB" sz="1200" dirty="0"/>
                <a:t> </a:t>
              </a:r>
              <a:r>
                <a:rPr lang="en-GB" sz="1200" dirty="0" err="1"/>
                <a:t>fitée</a:t>
              </a:r>
              <a:endParaRPr lang="en-GB" sz="1200" dirty="0"/>
            </a:p>
            <a:p>
              <a:endParaRPr lang="fr-FR" sz="1200" dirty="0">
                <a:highlight>
                  <a:srgbClr val="EEECE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fr-FR" sz="1200" dirty="0" err="1">
                  <a:highlight>
                    <a:srgbClr val="EEECE1"/>
                  </a:highlight>
                  <a:latin typeface="Calibri"/>
                  <a:ea typeface="Calibri"/>
                  <a:cs typeface="Calibri"/>
                  <a:sym typeface="Calibri"/>
                </a:rPr>
                <a:t>Uncertitde</a:t>
              </a:r>
              <a:r>
                <a:rPr lang="fr-FR" sz="1200" dirty="0">
                  <a:highlight>
                    <a:srgbClr val="EEECE1"/>
                  </a:highlight>
                  <a:latin typeface="Calibri"/>
                  <a:ea typeface="Calibri"/>
                  <a:cs typeface="Calibri"/>
                  <a:sym typeface="Calibri"/>
                </a:rPr>
                <a:t> statistique sur la valeur </a:t>
              </a:r>
              <a:r>
                <a:rPr lang="fr-FR" sz="1200" dirty="0" err="1">
                  <a:highlight>
                    <a:srgbClr val="EEECE1"/>
                  </a:highlight>
                  <a:latin typeface="Calibri"/>
                  <a:ea typeface="Calibri"/>
                  <a:cs typeface="Calibri"/>
                  <a:sym typeface="Calibri"/>
                </a:rPr>
                <a:t>fitée</a:t>
              </a:r>
              <a:endParaRPr lang="fr-FR" sz="1200" dirty="0">
                <a:highlight>
                  <a:srgbClr val="EEECE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endParaRPr lang="fr-FR" sz="1200" dirty="0">
                <a:highlight>
                  <a:srgbClr val="EEECE1"/>
                </a:highlight>
                <a:latin typeface="Calibri"/>
                <a:ea typeface="Calibri"/>
                <a:cs typeface="Calibri"/>
                <a:sym typeface="Calibri"/>
              </a:endParaRPr>
            </a:p>
            <a:p>
              <a:r>
                <a:rPr lang="fr-FR" sz="1200" dirty="0">
                  <a:highlight>
                    <a:srgbClr val="EEECE1"/>
                  </a:highlight>
                  <a:latin typeface="Calibri"/>
                  <a:ea typeface="Calibri"/>
                  <a:cs typeface="Calibri"/>
                  <a:sym typeface="Calibri"/>
                </a:rPr>
                <a:t>Moyenne sur les incertitudes  </a:t>
              </a:r>
            </a:p>
          </p:txBody>
        </p:sp>
        <p:grpSp>
          <p:nvGrpSpPr>
            <p:cNvPr id="102" name="Groupe 101">
              <a:extLst>
                <a:ext uri="{FF2B5EF4-FFF2-40B4-BE49-F238E27FC236}">
                  <a16:creationId xmlns:a16="http://schemas.microsoft.com/office/drawing/2014/main" id="{79A9BCD2-C6B1-FA4E-BC3A-ECEA495A4222}"/>
                </a:ext>
              </a:extLst>
            </p:cNvPr>
            <p:cNvGrpSpPr/>
            <p:nvPr/>
          </p:nvGrpSpPr>
          <p:grpSpPr>
            <a:xfrm>
              <a:off x="5213880" y="3190617"/>
              <a:ext cx="170776" cy="351843"/>
              <a:chOff x="6390799" y="4074745"/>
              <a:chExt cx="170776" cy="351843"/>
            </a:xfrm>
          </p:grpSpPr>
          <p:sp>
            <p:nvSpPr>
              <p:cNvPr id="90" name="Google Shape;240;p21">
                <a:extLst>
                  <a:ext uri="{FF2B5EF4-FFF2-40B4-BE49-F238E27FC236}">
                    <a16:creationId xmlns:a16="http://schemas.microsoft.com/office/drawing/2014/main" id="{C17C0368-015A-EB4B-80B5-B6CFB7CE265C}"/>
                  </a:ext>
                </a:extLst>
              </p:cNvPr>
              <p:cNvSpPr/>
              <p:nvPr/>
            </p:nvSpPr>
            <p:spPr>
              <a:xfrm>
                <a:off x="6445237" y="4222567"/>
                <a:ext cx="45719" cy="45850"/>
              </a:xfrm>
              <a:prstGeom prst="ellipse">
                <a:avLst/>
              </a:prstGeom>
              <a:solidFill>
                <a:srgbClr val="000000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95" name="Google Shape;237;p21">
                <a:extLst>
                  <a:ext uri="{FF2B5EF4-FFF2-40B4-BE49-F238E27FC236}">
                    <a16:creationId xmlns:a16="http://schemas.microsoft.com/office/drawing/2014/main" id="{275BAEE0-876A-D249-A620-CFF20EA8A60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69510" y="4074745"/>
                <a:ext cx="0" cy="351843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" name="Google Shape;237;p21">
                <a:extLst>
                  <a:ext uri="{FF2B5EF4-FFF2-40B4-BE49-F238E27FC236}">
                    <a16:creationId xmlns:a16="http://schemas.microsoft.com/office/drawing/2014/main" id="{5FEC94F5-7A6D-5A42-A87B-D8396186D93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390799" y="4247396"/>
                <a:ext cx="170776" cy="0"/>
              </a:xfrm>
              <a:prstGeom prst="straightConnector1">
                <a:avLst/>
              </a:prstGeom>
              <a:noFill/>
              <a:ln w="2857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103" name="Google Shape;238;p21">
              <a:extLst>
                <a:ext uri="{FF2B5EF4-FFF2-40B4-BE49-F238E27FC236}">
                  <a16:creationId xmlns:a16="http://schemas.microsoft.com/office/drawing/2014/main" id="{2563F849-86DB-0243-BF56-359AF5E31BB8}"/>
                </a:ext>
              </a:extLst>
            </p:cNvPr>
            <p:cNvSpPr/>
            <p:nvPr/>
          </p:nvSpPr>
          <p:spPr>
            <a:xfrm>
              <a:off x="5232030" y="3589056"/>
              <a:ext cx="124872" cy="283204"/>
            </a:xfrm>
            <a:prstGeom prst="rect">
              <a:avLst/>
            </a:prstGeom>
            <a:noFill/>
            <a:ln w="2857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238;p21">
              <a:extLst>
                <a:ext uri="{FF2B5EF4-FFF2-40B4-BE49-F238E27FC236}">
                  <a16:creationId xmlns:a16="http://schemas.microsoft.com/office/drawing/2014/main" id="{CA078761-F85F-AF42-BEA5-5E38B760B5C1}"/>
                </a:ext>
              </a:extLst>
            </p:cNvPr>
            <p:cNvSpPr/>
            <p:nvPr/>
          </p:nvSpPr>
          <p:spPr>
            <a:xfrm>
              <a:off x="5223658" y="3922324"/>
              <a:ext cx="124872" cy="283204"/>
            </a:xfrm>
            <a:prstGeom prst="rect">
              <a:avLst/>
            </a:prstGeom>
            <a:solidFill>
              <a:srgbClr val="EFECE1"/>
            </a:solidFill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694F1264-E507-844C-B9FC-AC90BC2C77AC}"/>
              </a:ext>
            </a:extLst>
          </p:cNvPr>
          <p:cNvSpPr txBox="1"/>
          <p:nvPr/>
        </p:nvSpPr>
        <p:spPr>
          <a:xfrm>
            <a:off x="6297193" y="3894624"/>
            <a:ext cx="2785371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L’extraction des paramètres de polarisation ne sont pas affecté</a:t>
            </a: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4A9F65EF-01CD-3D49-AFD0-7565A4964A2F}"/>
              </a:ext>
            </a:extLst>
          </p:cNvPr>
          <p:cNvSpPr txBox="1"/>
          <p:nvPr/>
        </p:nvSpPr>
        <p:spPr>
          <a:xfrm>
            <a:off x="6297194" y="4773111"/>
            <a:ext cx="2785370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tx1">
                    <a:lumMod val="95000"/>
                    <a:lumOff val="5000"/>
                  </a:schemeClr>
                </a:solidFill>
              </a:rPr>
              <a:t>Augmentation de l’incertitude sur la mesure de l'énergie du faisceau (x2.5 de 15 to 60mm)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6DC29AF5-CED3-D349-B9B0-7A64E12A6BCD}"/>
              </a:ext>
            </a:extLst>
          </p:cNvPr>
          <p:cNvSpPr txBox="1"/>
          <p:nvPr/>
        </p:nvSpPr>
        <p:spPr>
          <a:xfrm>
            <a:off x="6343957" y="6204433"/>
            <a:ext cx="28258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C00000"/>
                </a:solidFill>
                <a:highlight>
                  <a:srgbClr val="FFFF00"/>
                </a:highlight>
              </a:rPr>
              <a:t>On choisie 40mm comme référence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4E29140A-39F7-CE47-B9A8-68CB1DEA4F3A}"/>
              </a:ext>
            </a:extLst>
          </p:cNvPr>
          <p:cNvSpPr/>
          <p:nvPr/>
        </p:nvSpPr>
        <p:spPr>
          <a:xfrm rot="16200000">
            <a:off x="-3084401" y="3084402"/>
            <a:ext cx="6445802" cy="276999"/>
          </a:xfrm>
          <a:prstGeom prst="rect">
            <a:avLst/>
          </a:prstGeom>
          <a:gradFill flip="none" rotWithShape="1">
            <a:gsLst>
              <a:gs pos="0">
                <a:schemeClr val="accent3">
                  <a:alpha val="50000"/>
                </a:schemeClr>
              </a:gs>
              <a:gs pos="100000">
                <a:schemeClr val="bg1"/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See Poster at FCC Physics Week, Jan. 2025</a:t>
            </a: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EDF1CF56-A2AC-8C4D-97AB-63CAA6EE03DF}"/>
              </a:ext>
            </a:extLst>
          </p:cNvPr>
          <p:cNvSpPr txBox="1"/>
          <p:nvPr/>
        </p:nvSpPr>
        <p:spPr>
          <a:xfrm>
            <a:off x="8045107" y="62072"/>
            <a:ext cx="995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C00000"/>
                </a:solidFill>
                <a:highlight>
                  <a:srgbClr val="FFFF00"/>
                </a:highlight>
              </a:rPr>
              <a:t>Updated</a:t>
            </a:r>
            <a:endParaRPr lang="fr-FR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59026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" id="{FBF67BF5-E241-D94D-A1E0-A0EA0C623EF9}" vid="{4197D68A-286D-DD47-B0B2-A034CCFF114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88357</TotalTime>
  <Words>3260</Words>
  <Application>Microsoft Macintosh PowerPoint</Application>
  <PresentationFormat>Affichage à l'écran (4:3)</PresentationFormat>
  <Paragraphs>571</Paragraphs>
  <Slides>40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</vt:lpstr>
      <vt:lpstr>Cambria Math</vt:lpstr>
      <vt:lpstr>Lucida Grande</vt:lpstr>
      <vt:lpstr>Menlo</vt:lpstr>
      <vt:lpstr>Wingdings</vt:lpstr>
      <vt:lpstr>Thème Office</vt:lpstr>
      <vt:lpstr>Polarimetrie compton </vt:lpstr>
      <vt:lpstr>Polarimétrie pour FCC-ee</vt:lpstr>
      <vt:lpstr>polarimètre Compton </vt:lpstr>
      <vt:lpstr>Section efficace differentielle</vt:lpstr>
      <vt:lpstr>Resultat– fit des Distributions</vt:lpstr>
      <vt:lpstr>       Conclusion</vt:lpstr>
      <vt:lpstr>       Merci pour votre  attention</vt:lpstr>
      <vt:lpstr>backup</vt:lpstr>
      <vt:lpstr>Intégration du détecteur</vt:lpstr>
      <vt:lpstr>Simulations avec une géométrie réaliste</vt:lpstr>
      <vt:lpstr>Table des paramètres </vt:lpstr>
      <vt:lpstr>Further simplification</vt:lpstr>
      <vt:lpstr>Simulation implementation</vt:lpstr>
      <vt:lpstr>Phase space correlations</vt:lpstr>
      <vt:lpstr>Luminosity and crossing-angle</vt:lpstr>
      <vt:lpstr>Some results</vt:lpstr>
      <vt:lpstr>Fit correlation matrix (photons)</vt:lpstr>
      <vt:lpstr>Fit correlation matrix (electrons)</vt:lpstr>
      <vt:lpstr>Asymmetry</vt:lpstr>
      <vt:lpstr>Asymmetry</vt:lpstr>
      <vt:lpstr>Asymmetry scan</vt:lpstr>
      <vt:lpstr>Simulation on Monolithic pixel sensor</vt:lpstr>
      <vt:lpstr>Compton polarimeter initial layout</vt:lpstr>
      <vt:lpstr>Asymmetry fit (preliminary)</vt:lpstr>
      <vt:lpstr>Typical result – fit of Asymetry</vt:lpstr>
      <vt:lpstr>Fit refinements</vt:lpstr>
      <vt:lpstr>Updated toy study</vt:lpstr>
      <vt:lpstr>Impact on integration</vt:lpstr>
      <vt:lpstr>Physics requirements</vt:lpstr>
      <vt:lpstr>Integration</vt:lpstr>
      <vt:lpstr>Laser helicity asymmetries</vt:lpstr>
      <vt:lpstr>QED corrections</vt:lpstr>
      <vt:lpstr>Magnetic field tolerancing</vt:lpstr>
      <vt:lpstr>Physics requirements cont’d</vt:lpstr>
      <vt:lpstr>Compton cross-section</vt:lpstr>
      <vt:lpstr>Laser integration</vt:lpstr>
      <vt:lpstr>Some laser systems</vt:lpstr>
      <vt:lpstr>Scattering rates</vt:lpstr>
      <vt:lpstr>QED corrections</vt:lpstr>
      <vt:lpstr>The Compton process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Preliminary thoughts towards Compton polarimtry for ‘Chiral BELLE2’</dc:title>
  <dc:creator>Aurélien Martens</dc:creator>
  <cp:lastModifiedBy>Juba TAMAZIRT</cp:lastModifiedBy>
  <cp:revision>163</cp:revision>
  <cp:lastPrinted>2019-10-21T14:23:48Z</cp:lastPrinted>
  <dcterms:created xsi:type="dcterms:W3CDTF">2019-09-23T10:30:56Z</dcterms:created>
  <dcterms:modified xsi:type="dcterms:W3CDTF">2025-10-02T14:21:34Z</dcterms:modified>
</cp:coreProperties>
</file>