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9" r:id="rId5"/>
    <p:sldId id="398" r:id="rId6"/>
    <p:sldId id="404" r:id="rId7"/>
    <p:sldId id="407" r:id="rId8"/>
    <p:sldId id="399" r:id="rId9"/>
    <p:sldId id="405" r:id="rId10"/>
    <p:sldId id="406" r:id="rId11"/>
    <p:sldId id="34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9"/>
    <a:srgbClr val="C12621"/>
    <a:srgbClr val="8FAADC"/>
    <a:srgbClr val="0F0FFF"/>
    <a:srgbClr val="0000FF"/>
    <a:srgbClr val="000000"/>
    <a:srgbClr val="262626"/>
    <a:srgbClr val="CE6A6B"/>
    <a:srgbClr val="212E53"/>
    <a:srgbClr val="4A9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18" autoAdjust="0"/>
  </p:normalViewPr>
  <p:slideViewPr>
    <p:cSldViewPr snapToGrid="0">
      <p:cViewPr>
        <p:scale>
          <a:sx n="66" d="100"/>
          <a:sy n="66" d="100"/>
        </p:scale>
        <p:origin x="380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Projet développé dans le cadre de ma thèse</a:t>
            </a:r>
          </a:p>
          <a:p>
            <a:pPr marL="171450" indent="-171450">
              <a:buFontTx/>
              <a:buChar char="-"/>
            </a:pPr>
            <a:r>
              <a:rPr lang="fr-FR" dirty="0"/>
              <a:t>Outils de diagnostic de l’émittance d’un faisceau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Faisceau: ensemble de particules dont vitesse principalement dirigé vers axe longitudinal</a:t>
            </a:r>
          </a:p>
          <a:p>
            <a:r>
              <a:rPr lang="fr-FR" dirty="0"/>
              <a:t>Cependant, chaque particule a sa propre vitesse, avec composante dans le plan perpendiculaire à propagation: plan transverse. </a:t>
            </a:r>
          </a:p>
          <a:p>
            <a:r>
              <a:rPr lang="fr-FR" dirty="0"/>
              <a:t>Regarder </a:t>
            </a:r>
            <a:r>
              <a:rPr lang="fr-FR" i="0" dirty="0"/>
              <a:t>faisceau de profil</a:t>
            </a:r>
            <a:r>
              <a:rPr lang="fr-FR" dirty="0"/>
              <a:t> et repérer particule par position en x et angle x’ formé par rapport à s </a:t>
            </a:r>
            <a:r>
              <a:rPr lang="fr-FR" dirty="0">
                <a:sym typeface="Wingdings" panose="05000000000000000000" pitchFamily="2" charset="2"/>
              </a:rPr>
              <a:t> figure en </a:t>
            </a:r>
            <a:r>
              <a:rPr lang="fr-FR" dirty="0" err="1">
                <a:sym typeface="Wingdings" panose="05000000000000000000" pitchFamily="2" charset="2"/>
              </a:rPr>
              <a:t>mm.mrad</a:t>
            </a:r>
            <a:r>
              <a:rPr lang="fr-FR" dirty="0">
                <a:sym typeface="Wingdings" panose="05000000000000000000" pitchFamily="2" charset="2"/>
              </a:rPr>
              <a:t> (angles exagérés)</a:t>
            </a: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Représente la dispersion du faisceau, l’étalement en position et angle, le « devenir » du faisceau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Emittancemètre à Pepper pot est composé d’un masque percé de trous rappelant poivrière</a:t>
            </a:r>
          </a:p>
          <a:p>
            <a:pPr marL="171450" indent="-171450">
              <a:buFontTx/>
              <a:buChar char="-"/>
            </a:pPr>
            <a:r>
              <a:rPr lang="fr-FR" dirty="0"/>
              <a:t>Divise faisceau incident en petit faisceau appelé </a:t>
            </a:r>
            <a:r>
              <a:rPr lang="fr-FR" dirty="0" err="1"/>
              <a:t>beamlet</a:t>
            </a:r>
            <a:r>
              <a:rPr lang="fr-FR" dirty="0"/>
              <a:t>, dont on connait position initiale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Beamlet</a:t>
            </a:r>
            <a:r>
              <a:rPr lang="fr-FR" dirty="0"/>
              <a:t> propagent jusqu’à écran de détection </a:t>
            </a:r>
            <a:r>
              <a:rPr lang="fr-FR" dirty="0">
                <a:sym typeface="Wingdings" panose="05000000000000000000" pitchFamily="2" charset="2"/>
              </a:rPr>
              <a:t> MCP pour convertir p en e, phosphore pour convertir e en lumière, miroir pour refléter la lumière vers caméra qui numérise </a:t>
            </a:r>
          </a:p>
          <a:p>
            <a:pPr marL="171450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On connait position initial et finale des </a:t>
            </a:r>
            <a:r>
              <a:rPr lang="fr-FR" dirty="0" err="1">
                <a:sym typeface="Wingdings" panose="05000000000000000000" pitchFamily="2" charset="2"/>
              </a:rPr>
              <a:t>beamlet</a:t>
            </a:r>
            <a:r>
              <a:rPr lang="fr-FR" dirty="0">
                <a:sym typeface="Wingdings" panose="05000000000000000000" pitchFamily="2" charset="2"/>
              </a:rPr>
              <a:t>  on en déduit l’angle </a:t>
            </a:r>
          </a:p>
          <a:p>
            <a:pPr marL="171450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Bcp d’interfaces pouvant accumuler les erreurs et des difficultés d’entretien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57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Idée: acquisition directe des charges !</a:t>
            </a:r>
          </a:p>
          <a:p>
            <a:pPr marL="171450" indent="-171450">
              <a:buFontTx/>
              <a:buChar char="-"/>
            </a:pPr>
            <a:r>
              <a:rPr lang="fr-FR" dirty="0"/>
              <a:t>Collecte avec circuit imprimé</a:t>
            </a:r>
          </a:p>
          <a:p>
            <a:pPr marL="171450" indent="-171450">
              <a:buFontTx/>
              <a:buChar char="-"/>
            </a:pPr>
            <a:r>
              <a:rPr lang="fr-FR" dirty="0"/>
              <a:t>Amplification des petits courants</a:t>
            </a:r>
          </a:p>
          <a:p>
            <a:pPr marL="171450" indent="-171450">
              <a:buFontTx/>
              <a:buChar char="-"/>
            </a:pPr>
            <a:r>
              <a:rPr lang="fr-FR" dirty="0"/>
              <a:t>Multiplexage des signaux</a:t>
            </a:r>
          </a:p>
          <a:p>
            <a:pPr marL="171450" indent="-171450">
              <a:buFontTx/>
              <a:buChar char="-"/>
            </a:pPr>
            <a:r>
              <a:rPr lang="fr-FR" dirty="0"/>
              <a:t>Extraction des signaux du vide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Collab entre deux départements: </a:t>
            </a:r>
          </a:p>
          <a:p>
            <a:pPr marL="628650" lvl="1" indent="-171450">
              <a:buFontTx/>
              <a:buChar char="-"/>
            </a:pPr>
            <a:r>
              <a:rPr lang="fr-F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Département d'Électronique, des Détecteurs et d'Informatique pour la Physique (direction de thèse)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1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397" y="3238499"/>
            <a:ext cx="4521728" cy="1071033"/>
          </a:xfrm>
        </p:spPr>
        <p:txBody>
          <a:bodyPr>
            <a:normAutofit fontScale="90000"/>
          </a:bodyPr>
          <a:lstStyle/>
          <a:p>
            <a:r>
              <a:rPr lang="fr-FR" dirty="0"/>
              <a:t>Conception et réalisation d’un émittancemètre 4D à acquisition directe</a:t>
            </a: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96" y="4558771"/>
            <a:ext cx="5026554" cy="1655762"/>
          </a:xfrm>
        </p:spPr>
        <p:txBody>
          <a:bodyPr>
            <a:normAutofit/>
          </a:bodyPr>
          <a:lstStyle/>
          <a:p>
            <a:r>
              <a:rPr lang="fr-FR" sz="1600" dirty="0"/>
              <a:t>Etudiant de thèse: Timoté PLASSE</a:t>
            </a:r>
          </a:p>
          <a:p>
            <a:r>
              <a:rPr lang="fr-FR" sz="1600" dirty="0"/>
              <a:t>Directeur de thèse: Maxence Vandenbroucke (DEDIP)</a:t>
            </a:r>
          </a:p>
          <a:p>
            <a:r>
              <a:rPr lang="fr-FR" sz="1600" dirty="0"/>
              <a:t>Encadrants: Olivier </a:t>
            </a:r>
            <a:r>
              <a:rPr lang="fr-FR" sz="1600" dirty="0" err="1"/>
              <a:t>Tuske</a:t>
            </a:r>
            <a:r>
              <a:rPr lang="fr-FR" sz="1600" dirty="0"/>
              <a:t> (DACM) et Guillaume Ferrand (LISAH)</a:t>
            </a: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5FF9FF05-32E9-4209-896E-EE620BAE98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 b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92" y="1185863"/>
            <a:ext cx="6104381" cy="39020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L’émittance caractérise la répartition des particules d’un faisceau en </a:t>
            </a:r>
            <a:r>
              <a:rPr lang="fr-FR" sz="1600" b="1" dirty="0"/>
              <a:t>position</a:t>
            </a:r>
            <a:r>
              <a:rPr lang="fr-FR" sz="1600" dirty="0"/>
              <a:t> et en </a:t>
            </a:r>
            <a:r>
              <a:rPr lang="fr-FR" sz="1600" b="1" dirty="0"/>
              <a:t>direction</a:t>
            </a:r>
            <a:r>
              <a:rPr lang="fr-FR" sz="1600" dirty="0"/>
              <a:t> (espace des traces transverse). Elle fournit une mesure de la </a:t>
            </a:r>
            <a:r>
              <a:rPr lang="fr-FR" sz="1600" b="1" dirty="0"/>
              <a:t>qualité</a:t>
            </a:r>
            <a:r>
              <a:rPr lang="fr-FR" sz="1600" dirty="0"/>
              <a:t> du faisceau et permet d’en suivre l’évolution au cours du transport.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ε</a:t>
            </a:r>
            <a:r>
              <a:rPr lang="fr-FR" sz="1600" dirty="0"/>
              <a:t> = Surface dans le plan x, x' occupée par les particules du faisceau, souvent en </a:t>
            </a:r>
            <a:r>
              <a:rPr lang="fr-FR" sz="1600" dirty="0" err="1"/>
              <a:t>mm.mrad</a:t>
            </a:r>
            <a:r>
              <a:rPr lang="fr-FR" sz="160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3B01D-F948-679F-7200-19478953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A2213B6-9948-CA75-C6FE-0C6734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0" y="6361401"/>
            <a:ext cx="6274303" cy="365125"/>
          </a:xfrm>
        </p:spPr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914A5D3-9F44-3D3C-E4A4-7A101907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D02F9C-AD45-8F1F-AD3A-67DB94C5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L’émittance</a:t>
            </a:r>
            <a:r>
              <a:rPr lang="fr-FR" dirty="0"/>
              <a:t> </a:t>
            </a:r>
            <a:br>
              <a:rPr lang="fr-FR" dirty="0"/>
            </a:br>
            <a:r>
              <a:rPr lang="fr-FR" sz="2000" dirty="0">
                <a:latin typeface="+mn-lt"/>
              </a:rPr>
              <a:t>Qu’est-ce que c’est?</a:t>
            </a:r>
            <a:endParaRPr lang="fr-FR" dirty="0">
              <a:latin typeface="+mn-l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8240C2A-1F2D-4B35-B674-670DABE4E028}"/>
              </a:ext>
            </a:extLst>
          </p:cNvPr>
          <p:cNvGrpSpPr/>
          <p:nvPr/>
        </p:nvGrpSpPr>
        <p:grpSpPr>
          <a:xfrm>
            <a:off x="7358528" y="366759"/>
            <a:ext cx="4046071" cy="3055830"/>
            <a:chOff x="6820023" y="1276275"/>
            <a:chExt cx="4640138" cy="359148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2037681-5EDD-4467-87C7-97878E930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3582" y="1448995"/>
              <a:ext cx="4216579" cy="293841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57F01BE-9E00-42C0-9607-3C11C8E97805}"/>
                </a:ext>
              </a:extLst>
            </p:cNvPr>
            <p:cNvSpPr txBox="1"/>
            <p:nvPr/>
          </p:nvSpPr>
          <p:spPr>
            <a:xfrm>
              <a:off x="8645730" y="4433688"/>
              <a:ext cx="1940551" cy="4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 ou y (mm)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28AAA50-54A8-4C44-90CB-F73937BB27EE}"/>
                </a:ext>
              </a:extLst>
            </p:cNvPr>
            <p:cNvSpPr txBox="1"/>
            <p:nvPr/>
          </p:nvSpPr>
          <p:spPr>
            <a:xfrm rot="16200000">
              <a:off x="5667156" y="2429142"/>
              <a:ext cx="2729293" cy="42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x’ ou y’ (mrad)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ED82173-77C0-4194-AA65-B7DC8F85E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9" y="3126861"/>
            <a:ext cx="5714168" cy="3035495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FA4BA19-92C8-4525-AF98-419631565ABC}"/>
              </a:ext>
            </a:extLst>
          </p:cNvPr>
          <p:cNvSpPr txBox="1">
            <a:spLocks/>
          </p:cNvSpPr>
          <p:nvPr/>
        </p:nvSpPr>
        <p:spPr>
          <a:xfrm>
            <a:off x="7854160" y="5806780"/>
            <a:ext cx="3424138" cy="556902"/>
          </a:xfrm>
          <a:prstGeom prst="rect">
            <a:avLst/>
          </a:prstGeom>
        </p:spPr>
        <p:txBody>
          <a:bodyPr vert="horz" lIns="0" tIns="45720" rIns="0" bIns="45720" numCol="1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Wingdings" panose="05000000000000000000" pitchFamily="2" charset="2"/>
              </a:rPr>
              <a:t> Un émittancemètre de plus en plus répandue est le système </a:t>
            </a:r>
            <a:r>
              <a:rPr lang="fr-FR" sz="1600" b="1" dirty="0" err="1">
                <a:sym typeface="Wingdings" panose="05000000000000000000" pitchFamily="2" charset="2"/>
              </a:rPr>
              <a:t>pepperpot</a:t>
            </a:r>
            <a:endParaRPr lang="fr-FR" sz="16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2B93B1A-7A6A-433D-9F2B-79209FC36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24" y="3426284"/>
            <a:ext cx="4504179" cy="21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914A5D3-9F44-3D3C-E4A4-7A101907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D02F9C-AD45-8F1F-AD3A-67DB94C5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L’émit4D</a:t>
            </a:r>
            <a:r>
              <a:rPr lang="fr-FR" dirty="0"/>
              <a:t> </a:t>
            </a:r>
            <a:br>
              <a:rPr lang="fr-FR" dirty="0"/>
            </a:br>
            <a:r>
              <a:rPr lang="fr-FR" sz="2000" dirty="0">
                <a:latin typeface="+mn-lt"/>
              </a:rPr>
              <a:t>La solution actuelle</a:t>
            </a:r>
            <a:endParaRPr lang="fr-F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F61FADB-8ED6-4496-9100-EB08406912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837" y="1100484"/>
                <a:ext cx="6858547" cy="1981320"/>
              </a:xfrm>
              <a:prstGeom prst="rect">
                <a:avLst/>
              </a:prstGeom>
            </p:spPr>
            <p:txBody>
              <a:bodyPr vert="horz" lIns="0" tIns="45720" rIns="0" bIns="45720" numCol="1" spcCol="36000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fr-FR" sz="1600" dirty="0"/>
                  <a:t>Les principaux composants sont:</a:t>
                </a:r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r>
                  <a:rPr lang="fr-FR" sz="1600" b="1" dirty="0"/>
                  <a:t>le masque </a:t>
                </a:r>
                <a:r>
                  <a:rPr lang="fr-FR" sz="1600" b="1" dirty="0" err="1"/>
                  <a:t>pepperpot</a:t>
                </a:r>
                <a:r>
                  <a:rPr lang="fr-FR" sz="1600" dirty="0"/>
                  <a:t>: divise le faisceau incident en </a:t>
                </a:r>
                <a:r>
                  <a:rPr lang="fr-FR" sz="1600" i="1" dirty="0" err="1"/>
                  <a:t>beamlets</a:t>
                </a:r>
                <a:endParaRPr lang="fr-FR" sz="1600" i="1" dirty="0"/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r>
                  <a:rPr lang="fr-FR" sz="1600" b="1" dirty="0"/>
                  <a:t>la plaque à </a:t>
                </a:r>
                <a:r>
                  <a:rPr lang="fr-FR" sz="1600" b="1" dirty="0" err="1"/>
                  <a:t>microcanaux</a:t>
                </a:r>
                <a:r>
                  <a:rPr lang="fr-FR" sz="1600" b="1" dirty="0"/>
                  <a:t> </a:t>
                </a:r>
                <a:r>
                  <a:rPr lang="fr-FR" sz="1600" dirty="0"/>
                  <a:t>(MCP):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8FAAD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𝒄𝒂𝒔𝒄𝒂𝒅𝒆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fr-FR" b="1" i="1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1600" b="0" i="0" baseline="30000" dirty="0">
                  <a:solidFill>
                    <a:srgbClr val="040C28"/>
                  </a:solidFill>
                  <a:effectLst/>
                  <a:latin typeface="Google Sans"/>
                </a:endParaRPr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r>
                  <a:rPr lang="fr-FR" sz="1600" b="1" dirty="0"/>
                  <a:t>l'écran phosphorescent</a:t>
                </a:r>
                <a:r>
                  <a:rPr lang="fr-FR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F0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1" i="1" smtClean="0">
                        <a:solidFill>
                          <a:srgbClr val="0F0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/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r>
                  <a:rPr lang="fr-FR" sz="1600" b="1" dirty="0"/>
                  <a:t>le miroir</a:t>
                </a:r>
                <a:r>
                  <a:rPr lang="fr-FR" sz="1600" dirty="0"/>
                  <a:t>: permet de placer la caméra hors axe faisceau</a:t>
                </a:r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r>
                  <a:rPr lang="fr-FR" sz="1600" b="1" dirty="0"/>
                  <a:t>la caméra</a:t>
                </a:r>
                <a:r>
                  <a:rPr lang="fr-FR" sz="1600" dirty="0"/>
                  <a:t>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fr-F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𝒃𝒊𝒕𝒔</m:t>
                    </m:r>
                  </m:oMath>
                </a14:m>
                <a:endParaRPr lang="fr-FR" sz="1600" dirty="0"/>
              </a:p>
              <a:p>
                <a:pPr marL="552450" lvl="1" indent="-285750" algn="just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lvl="1" indent="0" algn="just">
                  <a:buNone/>
                </a:pPr>
                <a:endParaRPr lang="fr-FR" sz="1600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5F61FADB-8ED6-4496-9100-EB084069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7" y="1100484"/>
                <a:ext cx="6858547" cy="1981320"/>
              </a:xfrm>
              <a:prstGeom prst="rect">
                <a:avLst/>
              </a:prstGeom>
              <a:blipFill>
                <a:blip r:embed="rId3"/>
                <a:stretch>
                  <a:fillRect l="-1778" t="-923" b="-1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F599B5D6-D23B-4C2D-BA2D-00A9DF6F46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03" y="464234"/>
            <a:ext cx="2138785" cy="1823258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0B2A8EE-EC23-45B3-987B-8268F1B3FA3E}"/>
              </a:ext>
            </a:extLst>
          </p:cNvPr>
          <p:cNvSpPr txBox="1">
            <a:spLocks/>
          </p:cNvSpPr>
          <p:nvPr/>
        </p:nvSpPr>
        <p:spPr>
          <a:xfrm>
            <a:off x="787401" y="3046953"/>
            <a:ext cx="4817934" cy="3332419"/>
          </a:xfrm>
          <a:prstGeom prst="rect">
            <a:avLst/>
          </a:prstGeom>
        </p:spPr>
        <p:txBody>
          <a:bodyPr vert="horz" lIns="0" tIns="45720" rIns="0" bIns="4572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Permet une mesure plus </a:t>
            </a:r>
            <a:r>
              <a:rPr lang="fr-FR" sz="1600" b="1" dirty="0">
                <a:sym typeface="Wingdings" panose="05000000000000000000" pitchFamily="2" charset="2"/>
              </a:rPr>
              <a:t>complète (« 4D »)</a:t>
            </a:r>
            <a:r>
              <a:rPr lang="fr-FR" sz="1600" dirty="0">
                <a:sym typeface="Wingdings" panose="05000000000000000000" pitchFamily="2" charset="2"/>
              </a:rPr>
              <a:t> de l’émittance, contrairement aux émittancemètres classiques dits « 2D ».</a:t>
            </a:r>
          </a:p>
          <a:p>
            <a:pPr lvl="2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	</a:t>
            </a:r>
          </a:p>
          <a:p>
            <a:pPr lvl="2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lvl="2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lvl="2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lvl="2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lvl="2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 lvl="2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Mais beaucoup </a:t>
            </a:r>
            <a:r>
              <a:rPr lang="fr-FR" sz="1600" b="1" dirty="0">
                <a:sym typeface="Wingdings" panose="05000000000000000000" pitchFamily="2" charset="2"/>
              </a:rPr>
              <a:t>d’interfaces </a:t>
            </a:r>
            <a:r>
              <a:rPr lang="fr-FR" sz="1600" dirty="0">
                <a:sym typeface="Wingdings" panose="05000000000000000000" pitchFamily="2" charset="2"/>
              </a:rPr>
              <a:t>pouvant accumuler les </a:t>
            </a:r>
            <a:r>
              <a:rPr lang="fr-FR" sz="1600" b="1" dirty="0">
                <a:sym typeface="Wingdings" panose="05000000000000000000" pitchFamily="2" charset="2"/>
              </a:rPr>
              <a:t>erreurs</a:t>
            </a:r>
            <a:r>
              <a:rPr lang="fr-FR" sz="1600" dirty="0">
                <a:sym typeface="Wingdings" panose="05000000000000000000" pitchFamily="2" charset="2"/>
              </a:rPr>
              <a:t> et la </a:t>
            </a:r>
            <a:r>
              <a:rPr lang="fr-FR" sz="1600" b="1" dirty="0">
                <a:sym typeface="Wingdings" panose="05000000000000000000" pitchFamily="2" charset="2"/>
              </a:rPr>
              <a:t>maintenance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endParaRPr lang="fr-FR" sz="160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A2505D3A-7400-4C9B-9957-4CAA6CED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A2BC0D4D-9AE7-47A5-BAFE-0B2C6F95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0" y="6361401"/>
            <a:ext cx="6844578" cy="365125"/>
          </a:xfrm>
        </p:spPr>
        <p:txBody>
          <a:bodyPr/>
          <a:lstStyle/>
          <a:p>
            <a:r>
              <a:rPr lang="fr-FR" dirty="0"/>
              <a:t>Timoté Plasse - ED PHENIICS - LEDA | Conception d'un émittancemètre à acquisition directe</a:t>
            </a:r>
          </a:p>
        </p:txBody>
      </p:sp>
      <p:pic>
        <p:nvPicPr>
          <p:cNvPr id="4" name="Graphique 3" descr="Avertissement avec un remplissage uni">
            <a:extLst>
              <a:ext uri="{FF2B5EF4-FFF2-40B4-BE49-F238E27FC236}">
                <a16:creationId xmlns:a16="http://schemas.microsoft.com/office/drawing/2014/main" id="{54D57DCB-7BF1-4050-853C-8A966DFD6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70" y="5719569"/>
            <a:ext cx="499269" cy="49926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3625A34-A9F5-4C6A-9D66-8CA6BB51B916}"/>
              </a:ext>
            </a:extLst>
          </p:cNvPr>
          <p:cNvGrpSpPr/>
          <p:nvPr/>
        </p:nvGrpSpPr>
        <p:grpSpPr>
          <a:xfrm>
            <a:off x="5825281" y="2895744"/>
            <a:ext cx="8410998" cy="3250877"/>
            <a:chOff x="5861857" y="2780692"/>
            <a:chExt cx="8410998" cy="325087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E2270F1-6E23-4FB1-8EE7-96181295EB0D}"/>
                </a:ext>
              </a:extLst>
            </p:cNvPr>
            <p:cNvGrpSpPr/>
            <p:nvPr/>
          </p:nvGrpSpPr>
          <p:grpSpPr>
            <a:xfrm>
              <a:off x="5861857" y="2780692"/>
              <a:ext cx="6341979" cy="3250877"/>
              <a:chOff x="5825281" y="2734972"/>
              <a:chExt cx="6341979" cy="3250877"/>
            </a:xfrm>
          </p:grpSpPr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B7D6117C-59EA-453E-A19A-644D4B914A87}"/>
                  </a:ext>
                </a:extLst>
              </p:cNvPr>
              <p:cNvSpPr txBox="1"/>
              <p:nvPr/>
            </p:nvSpPr>
            <p:spPr>
              <a:xfrm>
                <a:off x="10529174" y="2734972"/>
                <a:ext cx="11639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400" dirty="0">
                    <a:latin typeface="Arial (Corps)"/>
                    <a:cs typeface="Poppins" panose="00000500000000000000" pitchFamily="2" charset="0"/>
                  </a:rPr>
                  <a:t>Caméra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5D0E24F-6241-4B77-8E5F-57EB7C275BDD}"/>
                  </a:ext>
                </a:extLst>
              </p:cNvPr>
              <p:cNvSpPr/>
              <p:nvPr/>
            </p:nvSpPr>
            <p:spPr>
              <a:xfrm>
                <a:off x="7842181" y="3741877"/>
                <a:ext cx="142407" cy="18934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6263F8F-D223-4778-8B40-91BA970E2090}"/>
                  </a:ext>
                </a:extLst>
              </p:cNvPr>
              <p:cNvSpPr/>
              <p:nvPr/>
            </p:nvSpPr>
            <p:spPr>
              <a:xfrm>
                <a:off x="9495338" y="4084883"/>
                <a:ext cx="523135" cy="139802"/>
              </a:xfrm>
              <a:prstGeom prst="rect">
                <a:avLst/>
              </a:prstGeom>
              <a:solidFill>
                <a:srgbClr val="0F0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5" name="Organigramme : Opération manuelle 74">
                <a:extLst>
                  <a:ext uri="{FF2B5EF4-FFF2-40B4-BE49-F238E27FC236}">
                    <a16:creationId xmlns:a16="http://schemas.microsoft.com/office/drawing/2014/main" id="{3161FECB-486B-4AE2-A10D-837253F9C0C9}"/>
                  </a:ext>
                </a:extLst>
              </p:cNvPr>
              <p:cNvSpPr/>
              <p:nvPr/>
            </p:nvSpPr>
            <p:spPr>
              <a:xfrm rot="5400000">
                <a:off x="6321856" y="3658819"/>
                <a:ext cx="1050702" cy="2016367"/>
              </a:xfrm>
              <a:prstGeom prst="flowChartManualOperation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6" name="Organigramme : Opération manuelle 75">
                <a:extLst>
                  <a:ext uri="{FF2B5EF4-FFF2-40B4-BE49-F238E27FC236}">
                    <a16:creationId xmlns:a16="http://schemas.microsoft.com/office/drawing/2014/main" id="{7DA1A3F5-EC9F-44D6-924F-BE52F9C3B931}"/>
                  </a:ext>
                </a:extLst>
              </p:cNvPr>
              <p:cNvSpPr/>
              <p:nvPr/>
            </p:nvSpPr>
            <p:spPr>
              <a:xfrm rot="5225858">
                <a:off x="8532537" y="3462670"/>
                <a:ext cx="113786" cy="1480169"/>
              </a:xfrm>
              <a:prstGeom prst="flowChartManualOperation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7" name="Organigramme : Opération manuelle 76">
                <a:extLst>
                  <a:ext uri="{FF2B5EF4-FFF2-40B4-BE49-F238E27FC236}">
                    <a16:creationId xmlns:a16="http://schemas.microsoft.com/office/drawing/2014/main" id="{3DE97604-4DD1-432A-A17B-4CBEFECCA5AC}"/>
                  </a:ext>
                </a:extLst>
              </p:cNvPr>
              <p:cNvSpPr/>
              <p:nvPr/>
            </p:nvSpPr>
            <p:spPr>
              <a:xfrm rot="5400000">
                <a:off x="8407097" y="3842631"/>
                <a:ext cx="132627" cy="1696693"/>
              </a:xfrm>
              <a:prstGeom prst="flowChartManualOperation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8" name="Organigramme : Opération manuelle 77">
                <a:extLst>
                  <a:ext uri="{FF2B5EF4-FFF2-40B4-BE49-F238E27FC236}">
                    <a16:creationId xmlns:a16="http://schemas.microsoft.com/office/drawing/2014/main" id="{853B157C-8773-4EEC-88A1-DA758C38F548}"/>
                  </a:ext>
                </a:extLst>
              </p:cNvPr>
              <p:cNvSpPr/>
              <p:nvPr/>
            </p:nvSpPr>
            <p:spPr>
              <a:xfrm rot="5576968">
                <a:off x="8417136" y="4299748"/>
                <a:ext cx="132822" cy="1698552"/>
              </a:xfrm>
              <a:prstGeom prst="flowChartManualOperation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C0925A5D-A799-4CB7-AF60-C4E2F7B30D22}"/>
                  </a:ext>
                </a:extLst>
              </p:cNvPr>
              <p:cNvCxnSpPr>
                <a:cxnSpLocks/>
                <a:stCxn id="100" idx="3"/>
                <a:endCxn id="100" idx="3"/>
              </p:cNvCxnSpPr>
              <p:nvPr/>
            </p:nvCxnSpPr>
            <p:spPr>
              <a:xfrm>
                <a:off x="9411344" y="416647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85DF7025-B094-4C89-A865-94E8591DB935}"/>
                  </a:ext>
                </a:extLst>
              </p:cNvPr>
              <p:cNvGrpSpPr/>
              <p:nvPr/>
            </p:nvGrpSpPr>
            <p:grpSpPr>
              <a:xfrm>
                <a:off x="9324480" y="3756390"/>
                <a:ext cx="173679" cy="1855743"/>
                <a:chOff x="5537204" y="2368619"/>
                <a:chExt cx="297794" cy="1855743"/>
              </a:xfrm>
            </p:grpSpPr>
            <p:sp>
              <p:nvSpPr>
                <p:cNvPr id="96" name="Flèche : chevron 95">
                  <a:extLst>
                    <a:ext uri="{FF2B5EF4-FFF2-40B4-BE49-F238E27FC236}">
                      <a16:creationId xmlns:a16="http://schemas.microsoft.com/office/drawing/2014/main" id="{53883422-28FD-470F-9EF6-CD6E0AF2A1E5}"/>
                    </a:ext>
                  </a:extLst>
                </p:cNvPr>
                <p:cNvSpPr/>
                <p:nvPr/>
              </p:nvSpPr>
              <p:spPr>
                <a:xfrm rot="16200000">
                  <a:off x="5606244" y="2392536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Flèche : chevron 96">
                  <a:extLst>
                    <a:ext uri="{FF2B5EF4-FFF2-40B4-BE49-F238E27FC236}">
                      <a16:creationId xmlns:a16="http://schemas.microsoft.com/office/drawing/2014/main" id="{51A4FCEA-020C-48BA-A58F-D324103B35D6}"/>
                    </a:ext>
                  </a:extLst>
                </p:cNvPr>
                <p:cNvSpPr/>
                <p:nvPr/>
              </p:nvSpPr>
              <p:spPr>
                <a:xfrm rot="16200000">
                  <a:off x="5606245" y="2472433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Flèche : chevron 97">
                  <a:extLst>
                    <a:ext uri="{FF2B5EF4-FFF2-40B4-BE49-F238E27FC236}">
                      <a16:creationId xmlns:a16="http://schemas.microsoft.com/office/drawing/2014/main" id="{74F3F08A-9CEC-4957-A803-8E7D465CD81B}"/>
                    </a:ext>
                  </a:extLst>
                </p:cNvPr>
                <p:cNvSpPr/>
                <p:nvPr/>
              </p:nvSpPr>
              <p:spPr>
                <a:xfrm rot="16200000">
                  <a:off x="5606243" y="2556087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Flèche : chevron 98">
                  <a:extLst>
                    <a:ext uri="{FF2B5EF4-FFF2-40B4-BE49-F238E27FC236}">
                      <a16:creationId xmlns:a16="http://schemas.microsoft.com/office/drawing/2014/main" id="{AA242ED2-0C1B-4FFD-82DE-19D564CD832C}"/>
                    </a:ext>
                  </a:extLst>
                </p:cNvPr>
                <p:cNvSpPr/>
                <p:nvPr/>
              </p:nvSpPr>
              <p:spPr>
                <a:xfrm rot="16200000">
                  <a:off x="5606244" y="2632227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Flèche : chevron 99">
                  <a:extLst>
                    <a:ext uri="{FF2B5EF4-FFF2-40B4-BE49-F238E27FC236}">
                      <a16:creationId xmlns:a16="http://schemas.microsoft.com/office/drawing/2014/main" id="{89CEA3DA-8E09-4650-8D8F-B9D6AB895B82}"/>
                    </a:ext>
                  </a:extLst>
                </p:cNvPr>
                <p:cNvSpPr/>
                <p:nvPr/>
              </p:nvSpPr>
              <p:spPr>
                <a:xfrm rot="16200000">
                  <a:off x="5606244" y="2712124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Flèche : chevron 100">
                  <a:extLst>
                    <a:ext uri="{FF2B5EF4-FFF2-40B4-BE49-F238E27FC236}">
                      <a16:creationId xmlns:a16="http://schemas.microsoft.com/office/drawing/2014/main" id="{4B450A46-4A42-45C3-8473-2C1FBBC66BE9}"/>
                    </a:ext>
                  </a:extLst>
                </p:cNvPr>
                <p:cNvSpPr/>
                <p:nvPr/>
              </p:nvSpPr>
              <p:spPr>
                <a:xfrm rot="16200000">
                  <a:off x="5606243" y="2792021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Flèche : chevron 101">
                  <a:extLst>
                    <a:ext uri="{FF2B5EF4-FFF2-40B4-BE49-F238E27FC236}">
                      <a16:creationId xmlns:a16="http://schemas.microsoft.com/office/drawing/2014/main" id="{44642123-18FC-4CC8-B64F-7F7A7D52F316}"/>
                    </a:ext>
                  </a:extLst>
                </p:cNvPr>
                <p:cNvSpPr/>
                <p:nvPr/>
              </p:nvSpPr>
              <p:spPr>
                <a:xfrm rot="16200000">
                  <a:off x="5606244" y="2871918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lèche : chevron 102">
                  <a:extLst>
                    <a:ext uri="{FF2B5EF4-FFF2-40B4-BE49-F238E27FC236}">
                      <a16:creationId xmlns:a16="http://schemas.microsoft.com/office/drawing/2014/main" id="{54CAB5DD-A889-454E-A0D5-DB71E7F9CD70}"/>
                    </a:ext>
                  </a:extLst>
                </p:cNvPr>
                <p:cNvSpPr/>
                <p:nvPr/>
              </p:nvSpPr>
              <p:spPr>
                <a:xfrm rot="16200000">
                  <a:off x="5606242" y="2955572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Flèche : chevron 103">
                  <a:extLst>
                    <a:ext uri="{FF2B5EF4-FFF2-40B4-BE49-F238E27FC236}">
                      <a16:creationId xmlns:a16="http://schemas.microsoft.com/office/drawing/2014/main" id="{D464B82D-BE9B-432E-946C-53B4795F2C77}"/>
                    </a:ext>
                  </a:extLst>
                </p:cNvPr>
                <p:cNvSpPr/>
                <p:nvPr/>
              </p:nvSpPr>
              <p:spPr>
                <a:xfrm rot="16200000">
                  <a:off x="5606243" y="3031712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Flèche : chevron 104">
                  <a:extLst>
                    <a:ext uri="{FF2B5EF4-FFF2-40B4-BE49-F238E27FC236}">
                      <a16:creationId xmlns:a16="http://schemas.microsoft.com/office/drawing/2014/main" id="{562833F8-8AB2-419F-B212-B01584CBA09E}"/>
                    </a:ext>
                  </a:extLst>
                </p:cNvPr>
                <p:cNvSpPr/>
                <p:nvPr/>
              </p:nvSpPr>
              <p:spPr>
                <a:xfrm rot="16200000">
                  <a:off x="5606243" y="3111609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Flèche : chevron 105">
                  <a:extLst>
                    <a:ext uri="{FF2B5EF4-FFF2-40B4-BE49-F238E27FC236}">
                      <a16:creationId xmlns:a16="http://schemas.microsoft.com/office/drawing/2014/main" id="{2D54D069-F52F-45FF-B6DC-13FE696BF4D6}"/>
                    </a:ext>
                  </a:extLst>
                </p:cNvPr>
                <p:cNvSpPr/>
                <p:nvPr/>
              </p:nvSpPr>
              <p:spPr>
                <a:xfrm rot="16200000">
                  <a:off x="5606242" y="3191505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Flèche : chevron 106">
                  <a:extLst>
                    <a:ext uri="{FF2B5EF4-FFF2-40B4-BE49-F238E27FC236}">
                      <a16:creationId xmlns:a16="http://schemas.microsoft.com/office/drawing/2014/main" id="{DB1857E4-34DC-4903-B607-27C66E4B09A3}"/>
                    </a:ext>
                  </a:extLst>
                </p:cNvPr>
                <p:cNvSpPr/>
                <p:nvPr/>
              </p:nvSpPr>
              <p:spPr>
                <a:xfrm rot="16200000">
                  <a:off x="5606243" y="3271402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Flèche : chevron 107">
                  <a:extLst>
                    <a:ext uri="{FF2B5EF4-FFF2-40B4-BE49-F238E27FC236}">
                      <a16:creationId xmlns:a16="http://schemas.microsoft.com/office/drawing/2014/main" id="{B2175497-DBD3-4FF0-A634-666C77048211}"/>
                    </a:ext>
                  </a:extLst>
                </p:cNvPr>
                <p:cNvSpPr/>
                <p:nvPr/>
              </p:nvSpPr>
              <p:spPr>
                <a:xfrm rot="16200000">
                  <a:off x="5606241" y="3355056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Flèche : chevron 108">
                  <a:extLst>
                    <a:ext uri="{FF2B5EF4-FFF2-40B4-BE49-F238E27FC236}">
                      <a16:creationId xmlns:a16="http://schemas.microsoft.com/office/drawing/2014/main" id="{F5590A39-3DC4-4997-B26F-DB7E425E8BDB}"/>
                    </a:ext>
                  </a:extLst>
                </p:cNvPr>
                <p:cNvSpPr/>
                <p:nvPr/>
              </p:nvSpPr>
              <p:spPr>
                <a:xfrm rot="16200000">
                  <a:off x="5606242" y="3431196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Flèche : chevron 109">
                  <a:extLst>
                    <a:ext uri="{FF2B5EF4-FFF2-40B4-BE49-F238E27FC236}">
                      <a16:creationId xmlns:a16="http://schemas.microsoft.com/office/drawing/2014/main" id="{F03D2CCB-88CB-42C4-8E79-98778E08DA6D}"/>
                    </a:ext>
                  </a:extLst>
                </p:cNvPr>
                <p:cNvSpPr/>
                <p:nvPr/>
              </p:nvSpPr>
              <p:spPr>
                <a:xfrm rot="16200000">
                  <a:off x="5606242" y="3511093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Flèche : chevron 110">
                  <a:extLst>
                    <a:ext uri="{FF2B5EF4-FFF2-40B4-BE49-F238E27FC236}">
                      <a16:creationId xmlns:a16="http://schemas.microsoft.com/office/drawing/2014/main" id="{428EB35E-0AE3-472B-B2DF-571C5C4A5865}"/>
                    </a:ext>
                  </a:extLst>
                </p:cNvPr>
                <p:cNvSpPr/>
                <p:nvPr/>
              </p:nvSpPr>
              <p:spPr>
                <a:xfrm rot="16200000">
                  <a:off x="5606241" y="3590990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Flèche : chevron 111">
                  <a:extLst>
                    <a:ext uri="{FF2B5EF4-FFF2-40B4-BE49-F238E27FC236}">
                      <a16:creationId xmlns:a16="http://schemas.microsoft.com/office/drawing/2014/main" id="{8E3D8E64-05C6-4C77-AC77-F41D401EB20C}"/>
                    </a:ext>
                  </a:extLst>
                </p:cNvPr>
                <p:cNvSpPr/>
                <p:nvPr/>
              </p:nvSpPr>
              <p:spPr>
                <a:xfrm rot="16200000">
                  <a:off x="5606242" y="3670887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Flèche : chevron 112">
                  <a:extLst>
                    <a:ext uri="{FF2B5EF4-FFF2-40B4-BE49-F238E27FC236}">
                      <a16:creationId xmlns:a16="http://schemas.microsoft.com/office/drawing/2014/main" id="{B826BDED-AC62-4EC9-BEF1-AA93B6144AA3}"/>
                    </a:ext>
                  </a:extLst>
                </p:cNvPr>
                <p:cNvSpPr/>
                <p:nvPr/>
              </p:nvSpPr>
              <p:spPr>
                <a:xfrm rot="16200000">
                  <a:off x="5606240" y="3754541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Flèche : chevron 113">
                  <a:extLst>
                    <a:ext uri="{FF2B5EF4-FFF2-40B4-BE49-F238E27FC236}">
                      <a16:creationId xmlns:a16="http://schemas.microsoft.com/office/drawing/2014/main" id="{31D46D36-C8A1-4729-AE3B-256185EAC6E8}"/>
                    </a:ext>
                  </a:extLst>
                </p:cNvPr>
                <p:cNvSpPr/>
                <p:nvPr/>
              </p:nvSpPr>
              <p:spPr>
                <a:xfrm rot="16200000">
                  <a:off x="5606241" y="3830681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Flèche : chevron 114">
                  <a:extLst>
                    <a:ext uri="{FF2B5EF4-FFF2-40B4-BE49-F238E27FC236}">
                      <a16:creationId xmlns:a16="http://schemas.microsoft.com/office/drawing/2014/main" id="{04D81A33-EEEC-4AA9-B646-F1454D200CA8}"/>
                    </a:ext>
                  </a:extLst>
                </p:cNvPr>
                <p:cNvSpPr/>
                <p:nvPr/>
              </p:nvSpPr>
              <p:spPr>
                <a:xfrm rot="16200000">
                  <a:off x="5606241" y="3910578"/>
                  <a:ext cx="159794" cy="292959"/>
                </a:xfrm>
                <a:prstGeom prst="chevr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6" name="Groupe 115">
                  <a:extLst>
                    <a:ext uri="{FF2B5EF4-FFF2-40B4-BE49-F238E27FC236}">
                      <a16:creationId xmlns:a16="http://schemas.microsoft.com/office/drawing/2014/main" id="{C910EAFE-DFB7-4967-A737-0C2CD28D47D3}"/>
                    </a:ext>
                  </a:extLst>
                </p:cNvPr>
                <p:cNvGrpSpPr/>
                <p:nvPr/>
              </p:nvGrpSpPr>
              <p:grpSpPr>
                <a:xfrm>
                  <a:off x="5537204" y="2368619"/>
                  <a:ext cx="297794" cy="159797"/>
                  <a:chOff x="5537204" y="2368619"/>
                  <a:chExt cx="297794" cy="159797"/>
                </a:xfrm>
              </p:grpSpPr>
              <p:sp>
                <p:nvSpPr>
                  <p:cNvPr id="118" name="Organigramme : Joindre 117">
                    <a:extLst>
                      <a:ext uri="{FF2B5EF4-FFF2-40B4-BE49-F238E27FC236}">
                        <a16:creationId xmlns:a16="http://schemas.microsoft.com/office/drawing/2014/main" id="{ED0395EB-1C25-4FF3-BD93-03CF8786E2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06202" y="2299621"/>
                    <a:ext cx="159797" cy="297794"/>
                  </a:xfrm>
                  <a:prstGeom prst="flowChartCollat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144000" tIns="108000" rIns="144000" bIns="144000" rtlCol="0" anchor="ctr">
                    <a:spAutoFit/>
                  </a:bodyPr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7C52C36-4DEE-49C6-92D7-8C0AABC1CB0A}"/>
                      </a:ext>
                    </a:extLst>
                  </p:cNvPr>
                  <p:cNvSpPr/>
                  <p:nvPr/>
                </p:nvSpPr>
                <p:spPr>
                  <a:xfrm>
                    <a:off x="5539657" y="2368619"/>
                    <a:ext cx="290505" cy="7990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144000" tIns="108000" rIns="144000" bIns="144000" rtlCol="0" anchor="ctr">
                    <a:sp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17" name="Flèche : pentagone 116">
                  <a:extLst>
                    <a:ext uri="{FF2B5EF4-FFF2-40B4-BE49-F238E27FC236}">
                      <a16:creationId xmlns:a16="http://schemas.microsoft.com/office/drawing/2014/main" id="{F6330B77-EF7A-4AF1-BDC7-0A6BD6F6D2BC}"/>
                    </a:ext>
                  </a:extLst>
                </p:cNvPr>
                <p:cNvSpPr/>
                <p:nvPr/>
              </p:nvSpPr>
              <p:spPr>
                <a:xfrm rot="16200000">
                  <a:off x="5605015" y="3999211"/>
                  <a:ext cx="159794" cy="290507"/>
                </a:xfrm>
                <a:prstGeom prst="homePlat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FC84044-B6CF-4E76-852E-C6E6AB905E0C}"/>
                  </a:ext>
                </a:extLst>
              </p:cNvPr>
              <p:cNvSpPr/>
              <p:nvPr/>
            </p:nvSpPr>
            <p:spPr>
              <a:xfrm>
                <a:off x="10020648" y="3756390"/>
                <a:ext cx="131676" cy="185574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431381E-A622-4970-9B9A-BA7C066E7A5E}"/>
                  </a:ext>
                </a:extLst>
              </p:cNvPr>
              <p:cNvSpPr/>
              <p:nvPr/>
            </p:nvSpPr>
            <p:spPr>
              <a:xfrm rot="1921018" flipH="1">
                <a:off x="10996755" y="3614385"/>
                <a:ext cx="75464" cy="216780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5D6E721-02BA-4855-BF70-AC7CBE56817F}"/>
                  </a:ext>
                </a:extLst>
              </p:cNvPr>
              <p:cNvSpPr/>
              <p:nvPr/>
            </p:nvSpPr>
            <p:spPr>
              <a:xfrm rot="5400000" flipH="1">
                <a:off x="10836945" y="2261551"/>
                <a:ext cx="111163" cy="16728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2E8CA94-A929-4004-A9BF-1D9B7292DFDB}"/>
                  </a:ext>
                </a:extLst>
              </p:cNvPr>
              <p:cNvSpPr/>
              <p:nvPr/>
            </p:nvSpPr>
            <p:spPr>
              <a:xfrm>
                <a:off x="9495338" y="4627925"/>
                <a:ext cx="523135" cy="139802"/>
              </a:xfrm>
              <a:prstGeom prst="rect">
                <a:avLst/>
              </a:prstGeom>
              <a:solidFill>
                <a:srgbClr val="0F0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D18C066-5128-4276-ADBD-846EA083075F}"/>
                  </a:ext>
                </a:extLst>
              </p:cNvPr>
              <p:cNvSpPr/>
              <p:nvPr/>
            </p:nvSpPr>
            <p:spPr>
              <a:xfrm>
                <a:off x="9495338" y="5138992"/>
                <a:ext cx="523135" cy="139802"/>
              </a:xfrm>
              <a:prstGeom prst="rect">
                <a:avLst/>
              </a:prstGeom>
              <a:solidFill>
                <a:srgbClr val="0F0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7D92FFA-9A8D-4D4D-A467-8BBE5C737249}"/>
                  </a:ext>
                </a:extLst>
              </p:cNvPr>
              <p:cNvSpPr/>
              <p:nvPr/>
            </p:nvSpPr>
            <p:spPr>
              <a:xfrm>
                <a:off x="10025188" y="4085180"/>
                <a:ext cx="1223797" cy="147753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F31C336-7D20-408F-8341-67F288FF8E5B}"/>
                  </a:ext>
                </a:extLst>
              </p:cNvPr>
              <p:cNvSpPr/>
              <p:nvPr/>
            </p:nvSpPr>
            <p:spPr>
              <a:xfrm>
                <a:off x="10025189" y="4624182"/>
                <a:ext cx="934898" cy="147753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346614B-0A02-4EA1-BDF2-33FB6C354C7D}"/>
                  </a:ext>
                </a:extLst>
              </p:cNvPr>
              <p:cNvSpPr/>
              <p:nvPr/>
            </p:nvSpPr>
            <p:spPr>
              <a:xfrm>
                <a:off x="10025189" y="5141038"/>
                <a:ext cx="598156" cy="147753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621EC89-964B-45B0-91A3-F5024B48B8AD}"/>
                  </a:ext>
                </a:extLst>
              </p:cNvPr>
              <p:cNvSpPr/>
              <p:nvPr/>
            </p:nvSpPr>
            <p:spPr>
              <a:xfrm rot="16200000">
                <a:off x="9505720" y="4153853"/>
                <a:ext cx="2127613" cy="135120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E6B0D28-C312-4C12-B2B3-58B6198D1AB9}"/>
                  </a:ext>
                </a:extLst>
              </p:cNvPr>
              <p:cNvSpPr/>
              <p:nvPr/>
            </p:nvSpPr>
            <p:spPr>
              <a:xfrm rot="16200000">
                <a:off x="10092547" y="3886452"/>
                <a:ext cx="1599959" cy="135120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2F495D-E630-40A7-9E81-5F0F9C12D25C}"/>
                  </a:ext>
                </a:extLst>
              </p:cNvPr>
              <p:cNvSpPr/>
              <p:nvPr/>
            </p:nvSpPr>
            <p:spPr>
              <a:xfrm rot="16200000">
                <a:off x="10662069" y="3625922"/>
                <a:ext cx="1078901" cy="135120"/>
              </a:xfrm>
              <a:prstGeom prst="rect">
                <a:avLst/>
              </a:prstGeom>
              <a:solidFill>
                <a:srgbClr val="E5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9C263FFA-976B-4B77-9F84-6089F06F5766}"/>
                  </a:ext>
                </a:extLst>
              </p:cNvPr>
              <p:cNvSpPr txBox="1"/>
              <p:nvPr/>
            </p:nvSpPr>
            <p:spPr>
              <a:xfrm>
                <a:off x="11111157" y="4658263"/>
                <a:ext cx="10561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400" dirty="0">
                    <a:latin typeface="Arial (Corps)"/>
                    <a:cs typeface="Poppins" panose="00000500000000000000" pitchFamily="2" charset="0"/>
                  </a:rPr>
                  <a:t>Miroir</a:t>
                </a:r>
                <a:endParaRPr lang="fr-FR" sz="1800" dirty="0">
                  <a:latin typeface="Arial (Corps)"/>
                  <a:cs typeface="Poppins" panose="000005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ZoneTexte 92">
                    <a:extLst>
                      <a:ext uri="{FF2B5EF4-FFF2-40B4-BE49-F238E27FC236}">
                        <a16:creationId xmlns:a16="http://schemas.microsoft.com/office/drawing/2014/main" id="{43713D39-73AA-4858-BE3F-8D2C1762D897}"/>
                      </a:ext>
                    </a:extLst>
                  </p:cNvPr>
                  <p:cNvSpPr txBox="1"/>
                  <p:nvPr/>
                </p:nvSpPr>
                <p:spPr>
                  <a:xfrm>
                    <a:off x="8306381" y="3286562"/>
                    <a:ext cx="105610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 b="1" i="1" dirty="0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fr-FR" sz="1800" b="1" dirty="0"/>
                  </a:p>
                </p:txBody>
              </p:sp>
            </mc:Choice>
            <mc:Fallback xmlns="">
              <p:sp>
                <p:nvSpPr>
                  <p:cNvPr id="93" name="ZoneTexte 92">
                    <a:extLst>
                      <a:ext uri="{FF2B5EF4-FFF2-40B4-BE49-F238E27FC236}">
                        <a16:creationId xmlns:a16="http://schemas.microsoft.com/office/drawing/2014/main" id="{43713D39-73AA-4858-BE3F-8D2C1762D8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6381" y="3286562"/>
                    <a:ext cx="1056103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4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ZoneTexte 93">
                    <a:extLst>
                      <a:ext uri="{FF2B5EF4-FFF2-40B4-BE49-F238E27FC236}">
                        <a16:creationId xmlns:a16="http://schemas.microsoft.com/office/drawing/2014/main" id="{4F86CF2F-DE36-4EBE-A46A-19F70CF6981B}"/>
                      </a:ext>
                    </a:extLst>
                  </p:cNvPr>
                  <p:cNvSpPr txBox="1"/>
                  <p:nvPr/>
                </p:nvSpPr>
                <p:spPr>
                  <a:xfrm>
                    <a:off x="9588356" y="3301464"/>
                    <a:ext cx="33709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rgbClr val="0F0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solidFill>
                                    <a:srgbClr val="0F0F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rgbClr val="0F0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fr-FR" sz="2400" b="1" i="1" dirty="0">
                      <a:solidFill>
                        <a:srgbClr val="212E5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ZoneTexte 93">
                    <a:extLst>
                      <a:ext uri="{FF2B5EF4-FFF2-40B4-BE49-F238E27FC236}">
                        <a16:creationId xmlns:a16="http://schemas.microsoft.com/office/drawing/2014/main" id="{4F86CF2F-DE36-4EBE-A46A-19F70CF698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356" y="3301464"/>
                    <a:ext cx="337098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636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ZoneTexte 94">
                    <a:extLst>
                      <a:ext uri="{FF2B5EF4-FFF2-40B4-BE49-F238E27FC236}">
                        <a16:creationId xmlns:a16="http://schemas.microsoft.com/office/drawing/2014/main" id="{29649720-F232-4F9A-BF1E-3EDA470E40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2345" y="3310012"/>
                    <a:ext cx="203843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oMath>
                      </m:oMathPara>
                    </a14:m>
                    <a:endParaRPr lang="fr-FR" sz="2400" b="1" dirty="0">
                      <a:solidFill>
                        <a:srgbClr val="CE6A6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ZoneTexte 94">
                    <a:extLst>
                      <a:ext uri="{FF2B5EF4-FFF2-40B4-BE49-F238E27FC236}">
                        <a16:creationId xmlns:a16="http://schemas.microsoft.com/office/drawing/2014/main" id="{29649720-F232-4F9A-BF1E-3EDA470E4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2345" y="3310012"/>
                    <a:ext cx="20384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485" r="-51515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9B6CCC73-5A21-45B2-826B-AC03CB5ECA5F}"/>
                  </a:ext>
                </a:extLst>
              </p:cNvPr>
              <p:cNvSpPr/>
              <p:nvPr/>
            </p:nvSpPr>
            <p:spPr>
              <a:xfrm>
                <a:off x="5825281" y="2734972"/>
                <a:ext cx="6199079" cy="3250877"/>
              </a:xfrm>
              <a:prstGeom prst="roundRect">
                <a:avLst>
                  <a:gd name="adj" fmla="val 4291"/>
                </a:avLst>
              </a:prstGeom>
              <a:solidFill>
                <a:srgbClr val="8FAADC">
                  <a:alpha val="1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38D542C-8C84-4F78-94E4-9BF3068D5AC6}"/>
                </a:ext>
              </a:extLst>
            </p:cNvPr>
            <p:cNvSpPr txBox="1"/>
            <p:nvPr/>
          </p:nvSpPr>
          <p:spPr>
            <a:xfrm>
              <a:off x="5992908" y="5678072"/>
              <a:ext cx="82799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1400" dirty="0">
                  <a:latin typeface="Arial (Corps)"/>
                  <a:cs typeface="Poppins" panose="00000500000000000000" pitchFamily="2" charset="0"/>
                </a:rPr>
                <a:t>     Faisceau             Poivrier                   MCP | Scintillateur</a:t>
              </a:r>
            </a:p>
          </p:txBody>
        </p:sp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774CDC1B-D627-4C77-AB39-2B6D6C7FE7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13" b="5245"/>
          <a:stretch/>
        </p:blipFill>
        <p:spPr>
          <a:xfrm>
            <a:off x="1214008" y="3948000"/>
            <a:ext cx="3838976" cy="1590060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F890BFA-84A7-4976-B425-E694B05B5D89}"/>
              </a:ext>
            </a:extLst>
          </p:cNvPr>
          <p:cNvCxnSpPr>
            <a:cxnSpLocks/>
          </p:cNvCxnSpPr>
          <p:nvPr/>
        </p:nvCxnSpPr>
        <p:spPr>
          <a:xfrm flipH="1">
            <a:off x="7984588" y="2406869"/>
            <a:ext cx="599723" cy="1269019"/>
          </a:xfrm>
          <a:prstGeom prst="straightConnector1">
            <a:avLst/>
          </a:prstGeom>
          <a:ln w="57150">
            <a:solidFill>
              <a:srgbClr val="E5001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6E748EA-97C7-4299-9DCC-A8348FD1FC52}"/>
              </a:ext>
            </a:extLst>
          </p:cNvPr>
          <p:cNvSpPr/>
          <p:nvPr/>
        </p:nvSpPr>
        <p:spPr>
          <a:xfrm>
            <a:off x="2200274" y="4752974"/>
            <a:ext cx="1241425" cy="733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40507DE8-14C8-49A9-963B-BF93F60BD9CD}"/>
              </a:ext>
            </a:extLst>
          </p:cNvPr>
          <p:cNvSpPr/>
          <p:nvPr/>
        </p:nvSpPr>
        <p:spPr>
          <a:xfrm>
            <a:off x="3609909" y="4030486"/>
            <a:ext cx="1241425" cy="733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17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914A5D3-9F44-3D3C-E4A4-7A101907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D02F9C-AD45-8F1F-AD3A-67DB94C5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u="sng" dirty="0"/>
              <a:t>Le concept</a:t>
            </a:r>
            <a:br>
              <a:rPr lang="fr-FR" u="sng" dirty="0"/>
            </a:br>
            <a:r>
              <a:rPr lang="fr-FR" sz="2000" dirty="0">
                <a:latin typeface="+mn-lt"/>
              </a:rPr>
              <a:t>La solution proposée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FC8585-6DCF-4208-99DE-8C86A4FE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40" y="1140811"/>
            <a:ext cx="5046682" cy="5518654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Remplacement d’une acquisition par photographie de scintillateur par une </a:t>
            </a:r>
            <a:r>
              <a:rPr lang="fr-FR" sz="1600" b="1" dirty="0"/>
              <a:t>acquisition directe de charges avec 4 circuits imprimés (</a:t>
            </a:r>
            <a:r>
              <a:rPr lang="fr-FR" sz="1600" b="1" dirty="0" err="1"/>
              <a:t>PCBs</a:t>
            </a:r>
            <a:r>
              <a:rPr lang="fr-FR" sz="1600" b="1" dirty="0"/>
              <a:t>): </a:t>
            </a:r>
          </a:p>
          <a:p>
            <a:pPr algn="just"/>
            <a:endParaRPr lang="fr-FR" sz="1600" b="1" dirty="0"/>
          </a:p>
          <a:p>
            <a:pPr lvl="1" indent="0" algn="just">
              <a:buNone/>
            </a:pPr>
            <a:r>
              <a:rPr lang="fr-FR" sz="2000" b="1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fr-FR" sz="1600" b="1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fr-FR" sz="1600" b="1" dirty="0">
                <a:sym typeface="Symbol" panose="05050102010706020507" pitchFamily="18" charset="2"/>
              </a:rPr>
              <a:t>. </a:t>
            </a:r>
            <a:r>
              <a:rPr lang="fr-FR" sz="1600" b="1" dirty="0"/>
              <a:t>Collecte</a:t>
            </a:r>
            <a:r>
              <a:rPr lang="fr-FR" sz="1600" dirty="0"/>
              <a:t> des charges avec un circuit imprimé </a:t>
            </a:r>
          </a:p>
          <a:p>
            <a:pPr lvl="1" indent="0" algn="just">
              <a:buNone/>
            </a:pPr>
            <a:r>
              <a:rPr lang="fr-FR" sz="2000" b="1" dirty="0">
                <a:solidFill>
                  <a:srgbClr val="FF0000"/>
                </a:solidFill>
                <a:sym typeface="Symbol" panose="05050102010706020507" pitchFamily="18" charset="2"/>
              </a:rPr>
              <a:t></a:t>
            </a:r>
            <a:r>
              <a:rPr lang="fr-FR" sz="1600" b="1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fr-FR" sz="1600" b="1" dirty="0">
                <a:sym typeface="Symbol" panose="05050102010706020507" pitchFamily="18" charset="2"/>
              </a:rPr>
              <a:t>. </a:t>
            </a:r>
            <a:r>
              <a:rPr lang="fr-FR" sz="1600" b="1" dirty="0"/>
              <a:t>Amplification</a:t>
            </a:r>
            <a:r>
              <a:rPr lang="fr-FR" sz="1600" dirty="0"/>
              <a:t> des petits courants acquis en tension mesurable</a:t>
            </a:r>
          </a:p>
          <a:p>
            <a:pPr lvl="1" indent="0" algn="just">
              <a:buNone/>
            </a:pP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</a:t>
            </a:r>
            <a:r>
              <a:rPr kumimoji="0" lang="fr-FR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3</a:t>
            </a:r>
            <a:r>
              <a:rPr kumimoji="0" lang="fr-FR" sz="1600" b="1" i="0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. </a:t>
            </a:r>
            <a:r>
              <a:rPr lang="fr-FR" sz="1600" b="1" dirty="0"/>
              <a:t>Extraction des signaux du vide</a:t>
            </a:r>
            <a:endParaRPr lang="fr-FR" sz="1600" dirty="0"/>
          </a:p>
          <a:p>
            <a:pPr lvl="1" indent="0" algn="just">
              <a:buNone/>
            </a:pPr>
            <a:r>
              <a:rPr lang="fr-FR" sz="2000" b="1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fr-FR" sz="1600" b="1" dirty="0">
                <a:solidFill>
                  <a:srgbClr val="FF0000"/>
                </a:solidFill>
                <a:sym typeface="Symbol" panose="05050102010706020507" pitchFamily="18" charset="2"/>
              </a:rPr>
              <a:t>4</a:t>
            </a:r>
            <a:r>
              <a:rPr lang="fr-FR" sz="1600" b="1" dirty="0">
                <a:sym typeface="Symbol" panose="05050102010706020507" pitchFamily="18" charset="2"/>
              </a:rPr>
              <a:t>. </a:t>
            </a:r>
            <a:r>
              <a:rPr lang="fr-FR" sz="1600" b="1" dirty="0"/>
              <a:t>Multiplexage et lecture</a:t>
            </a:r>
            <a:r>
              <a:rPr lang="fr-FR" sz="1600" dirty="0"/>
              <a:t> des signaux</a:t>
            </a:r>
          </a:p>
          <a:p>
            <a:pPr lvl="1" indent="0" algn="just">
              <a:buNone/>
            </a:pPr>
            <a:endParaRPr lang="fr-FR" sz="1600" dirty="0"/>
          </a:p>
          <a:p>
            <a:pPr algn="just"/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Wingdings" panose="05000000000000000000" pitchFamily="2" charset="2"/>
              </a:rPr>
              <a:t> Ouvre la voie à un dispositif électronique, plus robuste, compact, fiable avec possibilité d’analyse temporelle du signal</a:t>
            </a:r>
            <a:endParaRPr lang="fr-FR" sz="1600" dirty="0"/>
          </a:p>
          <a:p>
            <a:pPr algn="just"/>
            <a:endParaRPr lang="fr-FR" sz="1600" dirty="0"/>
          </a:p>
          <a:p>
            <a:pPr lvl="1" indent="0" algn="just">
              <a:buNone/>
            </a:pPr>
            <a:endParaRPr lang="fr-FR" sz="1600" dirty="0"/>
          </a:p>
          <a:p>
            <a:pPr lvl="1" indent="0" algn="just">
              <a:buNone/>
            </a:pPr>
            <a:r>
              <a:rPr lang="fr-FR" sz="1600" dirty="0"/>
              <a:t>			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2D4A1998-774F-46EA-AFCF-24333337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17" name="Espace réservé du pied de page 6">
            <a:extLst>
              <a:ext uri="{FF2B5EF4-FFF2-40B4-BE49-F238E27FC236}">
                <a16:creationId xmlns:a16="http://schemas.microsoft.com/office/drawing/2014/main" id="{6661A6D6-1050-483A-A16F-11D09340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0" y="6361401"/>
            <a:ext cx="6964290" cy="365125"/>
          </a:xfrm>
        </p:spPr>
        <p:txBody>
          <a:bodyPr/>
          <a:lstStyle/>
          <a:p>
            <a:r>
              <a:rPr lang="fr-FR" dirty="0"/>
              <a:t>Timoté Plasse - ED PHENIICS - LEDA | Conception d'un émittancemètre à acquisition directe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44C471C-DAB4-43F5-8DF6-ED1A600DA0E1}"/>
              </a:ext>
            </a:extLst>
          </p:cNvPr>
          <p:cNvGrpSpPr/>
          <p:nvPr/>
        </p:nvGrpSpPr>
        <p:grpSpPr>
          <a:xfrm>
            <a:off x="7201467" y="618067"/>
            <a:ext cx="4038600" cy="5757288"/>
            <a:chOff x="7314960" y="1185863"/>
            <a:chExt cx="3505440" cy="4997234"/>
          </a:xfrm>
        </p:grpSpPr>
        <p:pic>
          <p:nvPicPr>
            <p:cNvPr id="86" name="Espace réservé du contenu 11">
              <a:extLst>
                <a:ext uri="{FF2B5EF4-FFF2-40B4-BE49-F238E27FC236}">
                  <a16:creationId xmlns:a16="http://schemas.microsoft.com/office/drawing/2014/main" id="{938BA5B3-6152-44E4-919B-BC35C3277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"/>
            <a:stretch/>
          </p:blipFill>
          <p:spPr>
            <a:xfrm>
              <a:off x="7314960" y="1185863"/>
              <a:ext cx="3505440" cy="4997234"/>
            </a:xfrm>
            <a:prstGeom prst="rect">
              <a:avLst/>
            </a:prstGeom>
          </p:spPr>
        </p:pic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541CF938-8F4C-41CA-B604-80F82EEC7982}"/>
                </a:ext>
              </a:extLst>
            </p:cNvPr>
            <p:cNvGrpSpPr/>
            <p:nvPr/>
          </p:nvGrpSpPr>
          <p:grpSpPr>
            <a:xfrm>
              <a:off x="8156317" y="2201327"/>
              <a:ext cx="1802230" cy="2891373"/>
              <a:chOff x="8156317" y="2201327"/>
              <a:chExt cx="1802230" cy="2891373"/>
            </a:xfrm>
          </p:grpSpPr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291C4DEF-DEF4-461C-AB24-667FED473FC1}"/>
                  </a:ext>
                </a:extLst>
              </p:cNvPr>
              <p:cNvSpPr/>
              <p:nvPr/>
            </p:nvSpPr>
            <p:spPr>
              <a:xfrm>
                <a:off x="8156317" y="3872878"/>
                <a:ext cx="587633" cy="858493"/>
              </a:xfrm>
              <a:custGeom>
                <a:avLst/>
                <a:gdLst/>
                <a:ahLst/>
                <a:cxnLst/>
                <a:rect l="l" t="t" r="r" b="b"/>
                <a:pathLst>
                  <a:path w="1552713" h="2063406">
                    <a:moveTo>
                      <a:pt x="0" y="0"/>
                    </a:moveTo>
                    <a:lnTo>
                      <a:pt x="1552713" y="0"/>
                    </a:lnTo>
                    <a:lnTo>
                      <a:pt x="1552713" y="2063406"/>
                    </a:lnTo>
                    <a:lnTo>
                      <a:pt x="0" y="206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9" name="Freeform 13">
                <a:extLst>
                  <a:ext uri="{FF2B5EF4-FFF2-40B4-BE49-F238E27FC236}">
                    <a16:creationId xmlns:a16="http://schemas.microsoft.com/office/drawing/2014/main" id="{59268FC1-1479-4A25-9BE6-E98CCFBCC5C7}"/>
                  </a:ext>
                </a:extLst>
              </p:cNvPr>
              <p:cNvSpPr/>
              <p:nvPr/>
            </p:nvSpPr>
            <p:spPr>
              <a:xfrm>
                <a:off x="8741034" y="4161181"/>
                <a:ext cx="755650" cy="931519"/>
              </a:xfrm>
              <a:custGeom>
                <a:avLst/>
                <a:gdLst/>
                <a:ahLst/>
                <a:cxnLst/>
                <a:rect l="l" t="t" r="r" b="b"/>
                <a:pathLst>
                  <a:path w="1552713" h="2063406">
                    <a:moveTo>
                      <a:pt x="0" y="0"/>
                    </a:moveTo>
                    <a:lnTo>
                      <a:pt x="1552713" y="0"/>
                    </a:lnTo>
                    <a:lnTo>
                      <a:pt x="1552713" y="2063406"/>
                    </a:lnTo>
                    <a:lnTo>
                      <a:pt x="0" y="206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180BB128-EE1E-448C-86CF-7B5BE197DFCE}"/>
                  </a:ext>
                </a:extLst>
              </p:cNvPr>
              <p:cNvSpPr/>
              <p:nvPr/>
            </p:nvSpPr>
            <p:spPr>
              <a:xfrm>
                <a:off x="9034820" y="2201327"/>
                <a:ext cx="923727" cy="1285703"/>
              </a:xfrm>
              <a:custGeom>
                <a:avLst/>
                <a:gdLst/>
                <a:ahLst/>
                <a:cxnLst/>
                <a:rect l="l" t="t" r="r" b="b"/>
                <a:pathLst>
                  <a:path w="1552713" h="2063406">
                    <a:moveTo>
                      <a:pt x="0" y="0"/>
                    </a:moveTo>
                    <a:lnTo>
                      <a:pt x="1552713" y="0"/>
                    </a:lnTo>
                    <a:lnTo>
                      <a:pt x="1552713" y="2063406"/>
                    </a:lnTo>
                    <a:lnTo>
                      <a:pt x="0" y="2063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pic>
        <p:nvPicPr>
          <p:cNvPr id="91" name="Image 90">
            <a:extLst>
              <a:ext uri="{FF2B5EF4-FFF2-40B4-BE49-F238E27FC236}">
                <a16:creationId xmlns:a16="http://schemas.microsoft.com/office/drawing/2014/main" id="{35790A85-09CB-4AE0-939C-01C7B541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222" y="1140811"/>
            <a:ext cx="1360487" cy="1360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9448A584-A4E5-4A41-8E8E-D90343DC11E3}"/>
              </a:ext>
            </a:extLst>
          </p:cNvPr>
          <p:cNvCxnSpPr>
            <a:cxnSpLocks/>
          </p:cNvCxnSpPr>
          <p:nvPr/>
        </p:nvCxnSpPr>
        <p:spPr>
          <a:xfrm>
            <a:off x="7437967" y="2624667"/>
            <a:ext cx="716457" cy="1059386"/>
          </a:xfrm>
          <a:prstGeom prst="straightConnector1">
            <a:avLst/>
          </a:prstGeom>
          <a:ln w="57150">
            <a:solidFill>
              <a:srgbClr val="EA43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3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D6E83B-7F07-400A-B184-9F1BCCFA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6BAB45-A647-4C59-A5D6-3255E7EA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5CC087-683E-4443-9BAD-31C0F15B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37AEF88-6DDD-41B4-8B69-E0F461A2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u="sng" dirty="0"/>
              <a:t>Structure</a:t>
            </a:r>
            <a:br>
              <a:rPr lang="fr-FR" u="sng" dirty="0"/>
            </a:b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3CB25EB-DBCC-4C57-8D29-1949C8927B94}"/>
              </a:ext>
            </a:extLst>
          </p:cNvPr>
          <p:cNvGrpSpPr/>
          <p:nvPr/>
        </p:nvGrpSpPr>
        <p:grpSpPr>
          <a:xfrm>
            <a:off x="363102" y="1416984"/>
            <a:ext cx="11465795" cy="4499722"/>
            <a:chOff x="18110316" y="19131073"/>
            <a:chExt cx="10788308" cy="42338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3129E-BC1E-4F34-9D7D-3AAD64309A87}"/>
                </a:ext>
              </a:extLst>
            </p:cNvPr>
            <p:cNvSpPr/>
            <p:nvPr/>
          </p:nvSpPr>
          <p:spPr>
            <a:xfrm flipH="1">
              <a:off x="21975105" y="20769704"/>
              <a:ext cx="2911528" cy="328439"/>
            </a:xfrm>
            <a:prstGeom prst="rect">
              <a:avLst/>
            </a:prstGeom>
            <a:solidFill>
              <a:srgbClr val="3E6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C6A09A-9ECB-4592-8C79-14311613B0F2}"/>
                </a:ext>
              </a:extLst>
            </p:cNvPr>
            <p:cNvSpPr/>
            <p:nvPr/>
          </p:nvSpPr>
          <p:spPr>
            <a:xfrm flipH="1">
              <a:off x="25116700" y="19930829"/>
              <a:ext cx="111368" cy="2692901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1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D7DFB-81DE-40D2-AA65-5FCCA11CE199}"/>
                </a:ext>
              </a:extLst>
            </p:cNvPr>
            <p:cNvSpPr/>
            <p:nvPr/>
          </p:nvSpPr>
          <p:spPr>
            <a:xfrm flipH="1">
              <a:off x="21511624" y="19930829"/>
              <a:ext cx="357353" cy="2635143"/>
            </a:xfrm>
            <a:prstGeom prst="rect">
              <a:avLst/>
            </a:prstGeom>
            <a:solidFill>
              <a:srgbClr val="FFE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BAAD9B-D29F-45B8-B851-B24CE26689E0}"/>
                </a:ext>
              </a:extLst>
            </p:cNvPr>
            <p:cNvSpPr/>
            <p:nvPr/>
          </p:nvSpPr>
          <p:spPr>
            <a:xfrm flipH="1">
              <a:off x="21981027" y="20081212"/>
              <a:ext cx="2911528" cy="328439"/>
            </a:xfrm>
            <a:prstGeom prst="rect">
              <a:avLst/>
            </a:prstGeom>
            <a:solidFill>
              <a:srgbClr val="3E6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79E097-B225-4F60-B90B-DA5A4E2CF914}"/>
                </a:ext>
              </a:extLst>
            </p:cNvPr>
            <p:cNvSpPr/>
            <p:nvPr/>
          </p:nvSpPr>
          <p:spPr>
            <a:xfrm flipH="1">
              <a:off x="24786004" y="20151425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CFB591-D140-4EFE-88FD-21688FA9C630}"/>
                </a:ext>
              </a:extLst>
            </p:cNvPr>
            <p:cNvSpPr/>
            <p:nvPr/>
          </p:nvSpPr>
          <p:spPr>
            <a:xfrm flipH="1">
              <a:off x="24786338" y="20834132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E040D32-FF47-46E7-8FAC-D7769F585DEB}"/>
                </a:ext>
              </a:extLst>
            </p:cNvPr>
            <p:cNvSpPr txBox="1"/>
            <p:nvPr/>
          </p:nvSpPr>
          <p:spPr>
            <a:xfrm flipH="1">
              <a:off x="26855941" y="22574477"/>
              <a:ext cx="2042682" cy="608141"/>
            </a:xfrm>
            <a:prstGeom prst="rect">
              <a:avLst/>
            </a:prstGeom>
            <a:noFill/>
            <a:ln w="19050">
              <a:solidFill>
                <a:srgbClr val="3E4A8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(Corps)"/>
                  <a:cs typeface="Poppins" panose="00000500000000000000" pitchFamily="2" charset="0"/>
                  <a:sym typeface="Symbol" panose="05050102010706020507" pitchFamily="18" charset="2"/>
                </a:rPr>
                <a:t></a:t>
              </a:r>
              <a:r>
                <a:rPr lang="en-US" dirty="0">
                  <a:latin typeface="Arial (Corps)"/>
                  <a:cs typeface="Poppins" panose="00000500000000000000" pitchFamily="2" charset="0"/>
                </a:rPr>
                <a:t>4. PCB </a:t>
              </a:r>
              <a:r>
                <a:rPr lang="en-US" dirty="0" err="1">
                  <a:latin typeface="Arial (Corps)"/>
                  <a:cs typeface="Poppins" panose="00000500000000000000" pitchFamily="2" charset="0"/>
                </a:rPr>
                <a:t>numériseur</a:t>
              </a:r>
              <a:endParaRPr lang="en-US" dirty="0">
                <a:latin typeface="Arial (Corps)"/>
                <a:cs typeface="Poppins" panose="00000500000000000000" pitchFamily="2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228D8EE-81F0-422A-A426-6184FA84E4CD}"/>
                </a:ext>
              </a:extLst>
            </p:cNvPr>
            <p:cNvSpPr txBox="1"/>
            <p:nvPr/>
          </p:nvSpPr>
          <p:spPr>
            <a:xfrm flipH="1">
              <a:off x="22582484" y="21184245"/>
              <a:ext cx="1648910" cy="347509"/>
            </a:xfrm>
            <a:prstGeom prst="rect">
              <a:avLst/>
            </a:prstGeom>
            <a:noFill/>
            <a:ln w="19050">
              <a:solidFill>
                <a:srgbClr val="3E623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 (Corps)"/>
                  <a:cs typeface="Poppins" panose="00000500000000000000" pitchFamily="2" charset="0"/>
                  <a:sym typeface="Symbol" panose="05050102010706020507" pitchFamily="18" charset="2"/>
                </a:rPr>
                <a:t></a:t>
              </a:r>
              <a:r>
                <a:rPr lang="fr-FR" dirty="0">
                  <a:latin typeface="Arial (Corps)"/>
                  <a:cs typeface="Poppins" panose="00000500000000000000" pitchFamily="2" charset="0"/>
                </a:rPr>
                <a:t>2. </a:t>
              </a:r>
              <a:r>
                <a:rPr lang="fr-FR" dirty="0" err="1">
                  <a:latin typeface="Arial (Corps)"/>
                  <a:cs typeface="Poppins" panose="00000500000000000000" pitchFamily="2" charset="0"/>
                </a:rPr>
                <a:t>PCBs</a:t>
              </a:r>
              <a:r>
                <a:rPr lang="fr-FR" dirty="0">
                  <a:latin typeface="Arial (Corps)"/>
                  <a:cs typeface="Poppins" panose="00000500000000000000" pitchFamily="2" charset="0"/>
                </a:rPr>
                <a:t> I2V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8DB1151-81FB-487B-8F22-96FF8ADCBADA}"/>
                </a:ext>
              </a:extLst>
            </p:cNvPr>
            <p:cNvSpPr txBox="1"/>
            <p:nvPr/>
          </p:nvSpPr>
          <p:spPr>
            <a:xfrm flipH="1">
              <a:off x="20697359" y="22663178"/>
              <a:ext cx="1984390" cy="347509"/>
            </a:xfrm>
            <a:prstGeom prst="rect">
              <a:avLst/>
            </a:prstGeom>
            <a:noFill/>
            <a:ln w="19050">
              <a:solidFill>
                <a:srgbClr val="FFE18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(Corps)"/>
                  <a:cs typeface="Poppins" panose="00000500000000000000" pitchFamily="2" charset="0"/>
                  <a:sym typeface="Symbol" panose="05050102010706020507" pitchFamily="18" charset="2"/>
                </a:rPr>
                <a:t>1</a:t>
              </a:r>
              <a:r>
                <a:rPr lang="en-US" dirty="0">
                  <a:latin typeface="Arial (Corps)"/>
                  <a:cs typeface="Poppins" panose="00000500000000000000" pitchFamily="2" charset="0"/>
                </a:rPr>
                <a:t>. PCB </a:t>
              </a:r>
              <a:r>
                <a:rPr lang="en-US" dirty="0" err="1">
                  <a:latin typeface="Arial (Corps)"/>
                  <a:cs typeface="Poppins" panose="00000500000000000000" pitchFamily="2" charset="0"/>
                </a:rPr>
                <a:t>capteur</a:t>
              </a:r>
              <a:endParaRPr lang="en-US" dirty="0">
                <a:latin typeface="Arial (Corps)"/>
                <a:cs typeface="Poppins" panose="00000500000000000000" pitchFamily="2" charset="0"/>
              </a:endParaRPr>
            </a:p>
          </p:txBody>
        </p: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id="{594EAE5E-88CD-4DC7-ADA0-B37531C2D97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5133975" y="19997055"/>
              <a:ext cx="2662952" cy="611988"/>
            </a:xfrm>
            <a:prstGeom prst="bentConnector3">
              <a:avLst>
                <a:gd name="adj1" fmla="val 45228"/>
              </a:avLst>
            </a:prstGeom>
            <a:ln w="12065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213B8EF-54E0-482E-A1B8-B25C43DE6B70}"/>
                </a:ext>
              </a:extLst>
            </p:cNvPr>
            <p:cNvSpPr txBox="1"/>
            <p:nvPr/>
          </p:nvSpPr>
          <p:spPr>
            <a:xfrm flipH="1">
              <a:off x="20233505" y="21275243"/>
              <a:ext cx="1053463" cy="34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Arial (Corps)"/>
                  <a:cs typeface="Poppins" panose="00000500000000000000" pitchFamily="2" charset="0"/>
                </a:rPr>
                <a:t>Beamlet</a:t>
              </a:r>
              <a:endParaRPr lang="fr-FR" dirty="0">
                <a:latin typeface="Arial (Corps)"/>
                <a:cs typeface="Poppins" panose="00000500000000000000" pitchFamily="2" charset="0"/>
              </a:endParaRP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DCB3ADB-0B24-4884-A84A-C849CF764054}"/>
                </a:ext>
              </a:extLst>
            </p:cNvPr>
            <p:cNvCxnSpPr>
              <a:cxnSpLocks/>
            </p:cNvCxnSpPr>
            <p:nvPr/>
          </p:nvCxnSpPr>
          <p:spPr>
            <a:xfrm>
              <a:off x="26042340" y="19294206"/>
              <a:ext cx="0" cy="40707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1EE921-6850-4B8A-865B-83327212D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0317" y="19288314"/>
              <a:ext cx="10788307" cy="58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7CEF79-8EBC-4C06-B462-074C6510EF9F}"/>
                </a:ext>
              </a:extLst>
            </p:cNvPr>
            <p:cNvSpPr/>
            <p:nvPr/>
          </p:nvSpPr>
          <p:spPr>
            <a:xfrm flipH="1">
              <a:off x="24786338" y="21515138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E5BD3B-29B6-411B-B7CB-2810BD0D395B}"/>
                </a:ext>
              </a:extLst>
            </p:cNvPr>
            <p:cNvSpPr/>
            <p:nvPr/>
          </p:nvSpPr>
          <p:spPr>
            <a:xfrm flipH="1">
              <a:off x="24786673" y="22197845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95D69D-3269-4599-A218-43DF436E9478}"/>
                </a:ext>
              </a:extLst>
            </p:cNvPr>
            <p:cNvSpPr/>
            <p:nvPr/>
          </p:nvSpPr>
          <p:spPr>
            <a:xfrm flipH="1">
              <a:off x="21600377" y="20151425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D35443-9BA6-4948-9B55-142DD5ED70C3}"/>
                </a:ext>
              </a:extLst>
            </p:cNvPr>
            <p:cNvSpPr/>
            <p:nvPr/>
          </p:nvSpPr>
          <p:spPr>
            <a:xfrm flipH="1">
              <a:off x="21600711" y="20834132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D93F54-97A3-4221-A57F-28B5FE19D81B}"/>
                </a:ext>
              </a:extLst>
            </p:cNvPr>
            <p:cNvSpPr/>
            <p:nvPr/>
          </p:nvSpPr>
          <p:spPr>
            <a:xfrm flipH="1">
              <a:off x="21600711" y="21515138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42C1B5-9279-4520-B939-53A8937E865D}"/>
                </a:ext>
              </a:extLst>
            </p:cNvPr>
            <p:cNvSpPr/>
            <p:nvPr/>
          </p:nvSpPr>
          <p:spPr>
            <a:xfrm flipH="1">
              <a:off x="21601046" y="22197845"/>
              <a:ext cx="442065" cy="1891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54A1DE-EBB0-4468-B9AE-065467280222}"/>
                </a:ext>
              </a:extLst>
            </p:cNvPr>
            <p:cNvSpPr/>
            <p:nvPr/>
          </p:nvSpPr>
          <p:spPr>
            <a:xfrm flipH="1">
              <a:off x="25906525" y="19508790"/>
              <a:ext cx="271630" cy="915099"/>
            </a:xfrm>
            <a:prstGeom prst="rect">
              <a:avLst/>
            </a:prstGeom>
            <a:solidFill>
              <a:srgbClr val="E5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2CA902A-2CBA-450D-91FA-174D98FF4544}"/>
                </a:ext>
              </a:extLst>
            </p:cNvPr>
            <p:cNvSpPr txBox="1"/>
            <p:nvPr/>
          </p:nvSpPr>
          <p:spPr>
            <a:xfrm flipH="1">
              <a:off x="25314598" y="20789496"/>
              <a:ext cx="1933391" cy="619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5001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 (Corps)"/>
                  <a:cs typeface="Poppins" panose="00000500000000000000" pitchFamily="2" charset="0"/>
                  <a:sym typeface="Symbol" panose="05050102010706020507" pitchFamily="18" charset="2"/>
                </a:rPr>
                <a:t></a:t>
              </a:r>
              <a:r>
                <a:rPr lang="fr-FR" dirty="0">
                  <a:latin typeface="Arial (Corps)"/>
                  <a:cs typeface="Poppins" panose="00000500000000000000" pitchFamily="2" charset="0"/>
                </a:rPr>
                <a:t>3. PCB passage étanche</a:t>
              </a: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75C0B82-5F6A-4239-AE00-208D5F590CD1}"/>
                </a:ext>
              </a:extLst>
            </p:cNvPr>
            <p:cNvGrpSpPr/>
            <p:nvPr/>
          </p:nvGrpSpPr>
          <p:grpSpPr>
            <a:xfrm>
              <a:off x="18240938" y="20858679"/>
              <a:ext cx="1811322" cy="726587"/>
              <a:chOff x="-319314" y="2801921"/>
              <a:chExt cx="3170036" cy="870420"/>
            </a:xfrm>
          </p:grpSpPr>
          <p:sp>
            <p:nvSpPr>
              <p:cNvPr id="69" name="Cylindre 68">
                <a:extLst>
                  <a:ext uri="{FF2B5EF4-FFF2-40B4-BE49-F238E27FC236}">
                    <a16:creationId xmlns:a16="http://schemas.microsoft.com/office/drawing/2014/main" id="{B10E9E20-EEA7-4924-9138-08D0E50FFD52}"/>
                  </a:ext>
                </a:extLst>
              </p:cNvPr>
              <p:cNvSpPr/>
              <p:nvPr/>
            </p:nvSpPr>
            <p:spPr>
              <a:xfrm rot="5400000" flipH="1">
                <a:off x="830494" y="1652113"/>
                <a:ext cx="870420" cy="3170036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B468A6C4-CD47-4479-9D68-E318FDB5A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867" y="3258190"/>
                <a:ext cx="122362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3ED09EC-55AB-4DAF-89A5-7A6F5CE33A9E}"/>
                </a:ext>
              </a:extLst>
            </p:cNvPr>
            <p:cNvSpPr txBox="1"/>
            <p:nvPr/>
          </p:nvSpPr>
          <p:spPr>
            <a:xfrm>
              <a:off x="24883879" y="19131073"/>
              <a:ext cx="750739" cy="3475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>
                  <a:latin typeface="Arial (Corps)"/>
                  <a:cs typeface="Poppins" panose="00000500000000000000" pitchFamily="2" charset="0"/>
                </a:rPr>
                <a:t>Vide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345EF13-5D86-40B5-A7E1-D2B0A0142AA3}"/>
                </a:ext>
              </a:extLst>
            </p:cNvPr>
            <p:cNvSpPr txBox="1"/>
            <p:nvPr/>
          </p:nvSpPr>
          <p:spPr>
            <a:xfrm>
              <a:off x="26639339" y="19137844"/>
              <a:ext cx="476495" cy="3475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>
                  <a:latin typeface="Arial (Corps)"/>
                  <a:cs typeface="Poppins" panose="00000500000000000000" pitchFamily="2" charset="0"/>
                </a:rPr>
                <a:t>Air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41F3B8-E01D-4E14-8ABE-E1DC78342B7A}"/>
                </a:ext>
              </a:extLst>
            </p:cNvPr>
            <p:cNvSpPr/>
            <p:nvPr/>
          </p:nvSpPr>
          <p:spPr>
            <a:xfrm>
              <a:off x="19760947" y="20423889"/>
              <a:ext cx="298760" cy="15965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3" name="Cylindre 32">
              <a:extLst>
                <a:ext uri="{FF2B5EF4-FFF2-40B4-BE49-F238E27FC236}">
                  <a16:creationId xmlns:a16="http://schemas.microsoft.com/office/drawing/2014/main" id="{7487AFAE-2439-424B-B2A6-1DFD07FFB283}"/>
                </a:ext>
              </a:extLst>
            </p:cNvPr>
            <p:cNvSpPr/>
            <p:nvPr/>
          </p:nvSpPr>
          <p:spPr>
            <a:xfrm rot="5400000" flipH="1">
              <a:off x="20504224" y="20427631"/>
              <a:ext cx="111077" cy="1631304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E8234E4-78C1-4F98-B5FD-A70C075392FA}"/>
                </a:ext>
              </a:extLst>
            </p:cNvPr>
            <p:cNvSpPr txBox="1"/>
            <p:nvPr/>
          </p:nvSpPr>
          <p:spPr>
            <a:xfrm flipH="1">
              <a:off x="18834825" y="21620425"/>
              <a:ext cx="784097" cy="34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(Corps)"/>
                  <a:cs typeface="Poppins" panose="00000500000000000000" pitchFamily="2" charset="0"/>
                </a:rPr>
                <a:t>Beam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924A88-CA74-4AA7-B4C9-DD7C77055FFA}"/>
                </a:ext>
              </a:extLst>
            </p:cNvPr>
            <p:cNvSpPr/>
            <p:nvPr/>
          </p:nvSpPr>
          <p:spPr>
            <a:xfrm flipH="1">
              <a:off x="27680415" y="19682229"/>
              <a:ext cx="357353" cy="2635143"/>
            </a:xfrm>
            <a:prstGeom prst="rect">
              <a:avLst/>
            </a:prstGeom>
            <a:ln>
              <a:solidFill>
                <a:srgbClr val="001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D0C620-133B-4BE6-820B-F8E1AEA50C68}"/>
                </a:ext>
              </a:extLst>
            </p:cNvPr>
            <p:cNvSpPr/>
            <p:nvPr/>
          </p:nvSpPr>
          <p:spPr>
            <a:xfrm rot="5400000" flipH="1">
              <a:off x="27670012" y="20441310"/>
              <a:ext cx="744675" cy="212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MUX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7B6151-ED2B-4A83-8C12-71C1649ED0A6}"/>
                </a:ext>
              </a:extLst>
            </p:cNvPr>
            <p:cNvSpPr/>
            <p:nvPr/>
          </p:nvSpPr>
          <p:spPr>
            <a:xfrm rot="5400000" flipH="1">
              <a:off x="27678003" y="21292687"/>
              <a:ext cx="744675" cy="212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ADC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9DC44C3-C230-4126-8A48-194765297F45}"/>
                </a:ext>
              </a:extLst>
            </p:cNvPr>
            <p:cNvSpPr txBox="1"/>
            <p:nvPr/>
          </p:nvSpPr>
          <p:spPr>
            <a:xfrm flipH="1">
              <a:off x="19449882" y="20036397"/>
              <a:ext cx="1006457" cy="34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(Corps)"/>
                  <a:cs typeface="Poppins" panose="00000500000000000000" pitchFamily="2" charset="0"/>
                </a:rPr>
                <a:t>Poivrier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8BD81A1A-1619-4F20-A7D2-BD6672FF2FE4}"/>
                </a:ext>
              </a:extLst>
            </p:cNvPr>
            <p:cNvGrpSpPr/>
            <p:nvPr/>
          </p:nvGrpSpPr>
          <p:grpSpPr>
            <a:xfrm>
              <a:off x="21433987" y="20628774"/>
              <a:ext cx="103381" cy="1312924"/>
              <a:chOff x="3504633" y="3740925"/>
              <a:chExt cx="45719" cy="580623"/>
            </a:xfrm>
            <a:solidFill>
              <a:srgbClr val="E4AD00"/>
            </a:solidFill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B0304A6C-67EC-4F58-AF70-F499199F7F87}"/>
                  </a:ext>
                </a:extLst>
              </p:cNvPr>
              <p:cNvGrpSpPr/>
              <p:nvPr/>
            </p:nvGrpSpPr>
            <p:grpSpPr>
              <a:xfrm>
                <a:off x="3504633" y="3740925"/>
                <a:ext cx="45719" cy="283364"/>
                <a:chOff x="9347361" y="2024040"/>
                <a:chExt cx="45719" cy="822652"/>
              </a:xfrm>
              <a:grpFill/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9235217-EB5F-4E29-8A4E-AAECFA773248}"/>
                    </a:ext>
                  </a:extLst>
                </p:cNvPr>
                <p:cNvSpPr/>
                <p:nvPr/>
              </p:nvSpPr>
              <p:spPr>
                <a:xfrm>
                  <a:off x="9347361" y="2024040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C27A393-051A-4466-B9B5-0EC29383BAB1}"/>
                    </a:ext>
                  </a:extLst>
                </p:cNvPr>
                <p:cNvSpPr/>
                <p:nvPr/>
              </p:nvSpPr>
              <p:spPr>
                <a:xfrm>
                  <a:off x="9347361" y="2093141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E0CDF76-C7C0-402A-8414-B39F53879F6F}"/>
                    </a:ext>
                  </a:extLst>
                </p:cNvPr>
                <p:cNvSpPr/>
                <p:nvPr/>
              </p:nvSpPr>
              <p:spPr>
                <a:xfrm>
                  <a:off x="9347361" y="2162247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DE2249C-D527-4279-968A-3EF648F60AC4}"/>
                    </a:ext>
                  </a:extLst>
                </p:cNvPr>
                <p:cNvSpPr/>
                <p:nvPr/>
              </p:nvSpPr>
              <p:spPr>
                <a:xfrm>
                  <a:off x="9347361" y="2237172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7B02769-0914-4D51-A961-0ED2412F4C60}"/>
                    </a:ext>
                  </a:extLst>
                </p:cNvPr>
                <p:cNvSpPr/>
                <p:nvPr/>
              </p:nvSpPr>
              <p:spPr>
                <a:xfrm>
                  <a:off x="9347361" y="2306278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EE6AA7A1-8DE9-4761-95EF-DAD0C0779048}"/>
                    </a:ext>
                  </a:extLst>
                </p:cNvPr>
                <p:cNvSpPr/>
                <p:nvPr/>
              </p:nvSpPr>
              <p:spPr>
                <a:xfrm>
                  <a:off x="9347361" y="2375387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963C249-2A45-418F-A5F8-4FEB9929F1BE}"/>
                    </a:ext>
                  </a:extLst>
                </p:cNvPr>
                <p:cNvSpPr/>
                <p:nvPr/>
              </p:nvSpPr>
              <p:spPr>
                <a:xfrm>
                  <a:off x="9347361" y="2449625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3FEEEC9-D024-46EC-9EF5-F0278C60AE5D}"/>
                    </a:ext>
                  </a:extLst>
                </p:cNvPr>
                <p:cNvSpPr/>
                <p:nvPr/>
              </p:nvSpPr>
              <p:spPr>
                <a:xfrm>
                  <a:off x="9347361" y="2518728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A15564F-72A3-400C-ABA7-CC32540238A5}"/>
                    </a:ext>
                  </a:extLst>
                </p:cNvPr>
                <p:cNvSpPr/>
                <p:nvPr/>
              </p:nvSpPr>
              <p:spPr>
                <a:xfrm>
                  <a:off x="9347361" y="2587839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9A61142-8921-4660-80F8-735919752E56}"/>
                    </a:ext>
                  </a:extLst>
                </p:cNvPr>
                <p:cNvSpPr/>
                <p:nvPr/>
              </p:nvSpPr>
              <p:spPr>
                <a:xfrm>
                  <a:off x="9347361" y="2662764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BD16707-65FC-4938-9CED-EB82C4D92611}"/>
                    </a:ext>
                  </a:extLst>
                </p:cNvPr>
                <p:cNvSpPr/>
                <p:nvPr/>
              </p:nvSpPr>
              <p:spPr>
                <a:xfrm>
                  <a:off x="9347361" y="2731866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5CA3E87-565A-4AAC-8541-36F7F56ECC77}"/>
                    </a:ext>
                  </a:extLst>
                </p:cNvPr>
                <p:cNvSpPr/>
                <p:nvPr/>
              </p:nvSpPr>
              <p:spPr>
                <a:xfrm>
                  <a:off x="9347361" y="2800973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32DB582A-BEF2-44BB-801A-892F1270B4C1}"/>
                  </a:ext>
                </a:extLst>
              </p:cNvPr>
              <p:cNvGrpSpPr/>
              <p:nvPr/>
            </p:nvGrpSpPr>
            <p:grpSpPr>
              <a:xfrm>
                <a:off x="3504633" y="4038179"/>
                <a:ext cx="45719" cy="283369"/>
                <a:chOff x="9347361" y="2024027"/>
                <a:chExt cx="45719" cy="822664"/>
              </a:xfrm>
              <a:grpFill/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29E7189-4D16-45BE-A2C9-8C583A4B181C}"/>
                    </a:ext>
                  </a:extLst>
                </p:cNvPr>
                <p:cNvSpPr/>
                <p:nvPr/>
              </p:nvSpPr>
              <p:spPr>
                <a:xfrm>
                  <a:off x="9347361" y="2024027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1779B8F-F90C-45FC-BA93-8820EFE355F7}"/>
                    </a:ext>
                  </a:extLst>
                </p:cNvPr>
                <p:cNvSpPr/>
                <p:nvPr/>
              </p:nvSpPr>
              <p:spPr>
                <a:xfrm>
                  <a:off x="9347361" y="2093135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504C12-3248-4086-8AF1-1672351009C0}"/>
                    </a:ext>
                  </a:extLst>
                </p:cNvPr>
                <p:cNvSpPr/>
                <p:nvPr/>
              </p:nvSpPr>
              <p:spPr>
                <a:xfrm>
                  <a:off x="9347361" y="2162241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F476C4B-B8C5-4CCE-ABF0-D93EF12108C1}"/>
                    </a:ext>
                  </a:extLst>
                </p:cNvPr>
                <p:cNvSpPr/>
                <p:nvPr/>
              </p:nvSpPr>
              <p:spPr>
                <a:xfrm>
                  <a:off x="9347361" y="2237166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029A67-93A2-4943-9BBC-19539AB28AAC}"/>
                    </a:ext>
                  </a:extLst>
                </p:cNvPr>
                <p:cNvSpPr/>
                <p:nvPr/>
              </p:nvSpPr>
              <p:spPr>
                <a:xfrm>
                  <a:off x="9347361" y="2306272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A1D7CE2-345D-4D1E-99A9-03C81597E62C}"/>
                    </a:ext>
                  </a:extLst>
                </p:cNvPr>
                <p:cNvSpPr/>
                <p:nvPr/>
              </p:nvSpPr>
              <p:spPr>
                <a:xfrm>
                  <a:off x="9347361" y="2375379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26EB75-7FF9-4CFD-81CA-B40443056DFD}"/>
                    </a:ext>
                  </a:extLst>
                </p:cNvPr>
                <p:cNvSpPr/>
                <p:nvPr/>
              </p:nvSpPr>
              <p:spPr>
                <a:xfrm>
                  <a:off x="9347361" y="2449619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41FFB14-E522-4AAA-AC76-74C29268F1F1}"/>
                    </a:ext>
                  </a:extLst>
                </p:cNvPr>
                <p:cNvSpPr/>
                <p:nvPr/>
              </p:nvSpPr>
              <p:spPr>
                <a:xfrm>
                  <a:off x="9347361" y="2518721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3D662C7-DEDD-49EA-B4FF-5C0362D17432}"/>
                    </a:ext>
                  </a:extLst>
                </p:cNvPr>
                <p:cNvSpPr/>
                <p:nvPr/>
              </p:nvSpPr>
              <p:spPr>
                <a:xfrm>
                  <a:off x="9347361" y="2587831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39FA43-14AB-4E12-9337-C31684B7209F}"/>
                    </a:ext>
                  </a:extLst>
                </p:cNvPr>
                <p:cNvSpPr/>
                <p:nvPr/>
              </p:nvSpPr>
              <p:spPr>
                <a:xfrm>
                  <a:off x="9347361" y="2662762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1A48AF2-5C17-4DC4-9595-56B2921CDC73}"/>
                    </a:ext>
                  </a:extLst>
                </p:cNvPr>
                <p:cNvSpPr/>
                <p:nvPr/>
              </p:nvSpPr>
              <p:spPr>
                <a:xfrm>
                  <a:off x="9347361" y="2731859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45617B6-F558-4A66-8E2A-7E0B705A1917}"/>
                    </a:ext>
                  </a:extLst>
                </p:cNvPr>
                <p:cNvSpPr/>
                <p:nvPr/>
              </p:nvSpPr>
              <p:spPr>
                <a:xfrm>
                  <a:off x="9347361" y="2800972"/>
                  <a:ext cx="45719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44000" tIns="108000" rIns="144000" bIns="144000" rtlCol="0" anchor="ctr">
                  <a:spAutoFit/>
                </a:bodyPr>
                <a:lstStyle/>
                <a:p>
                  <a:pPr algn="ctr"/>
                  <a:endParaRPr lang="fr-FR" dirty="0"/>
                </a:p>
              </p:txBody>
            </p:sp>
          </p:grpSp>
        </p:grp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D10C2CF-D2E3-4B64-9B50-1A6F7A7ED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0316" y="23364917"/>
              <a:ext cx="107883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F3E0BC9-1272-4240-BA99-568A8262D00B}"/>
                </a:ext>
              </a:extLst>
            </p:cNvPr>
            <p:cNvCxnSpPr>
              <a:cxnSpLocks/>
            </p:cNvCxnSpPr>
            <p:nvPr/>
          </p:nvCxnSpPr>
          <p:spPr>
            <a:xfrm>
              <a:off x="18110316" y="19294206"/>
              <a:ext cx="0" cy="4070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5A6AAB7-5E09-4714-8024-F3ED0998F5B7}"/>
                </a:ext>
              </a:extLst>
            </p:cNvPr>
            <p:cNvSpPr txBox="1"/>
            <p:nvPr/>
          </p:nvSpPr>
          <p:spPr>
            <a:xfrm flipH="1">
              <a:off x="20910828" y="20325435"/>
              <a:ext cx="686139" cy="34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(Corps)"/>
                  <a:cs typeface="Poppins" panose="00000500000000000000" pitchFamily="2" charset="0"/>
                </a:rPr>
                <a:t>Pads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84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CCC0A9-B7D4-499B-A91D-A1D64EA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BB1CD8-442B-4089-BB63-471A3AA0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1443CB3-F6C5-4322-900A-E4558EE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60F1623A-43FB-4D55-963E-F60F2F460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671" y="2171254"/>
            <a:ext cx="2457617" cy="3717853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19B2AB3-F331-4461-8A83-4C20FDF9D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837" y="2287482"/>
            <a:ext cx="2413660" cy="353518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4CF8B00-8DEE-4882-88B9-E7A372CC4D9E}"/>
              </a:ext>
            </a:extLst>
          </p:cNvPr>
          <p:cNvGrpSpPr/>
          <p:nvPr/>
        </p:nvGrpSpPr>
        <p:grpSpPr>
          <a:xfrm>
            <a:off x="7558290" y="2547839"/>
            <a:ext cx="3699298" cy="3031123"/>
            <a:chOff x="1661583" y="2635623"/>
            <a:chExt cx="4139141" cy="3513459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3965561-B054-4622-A9AD-E83234574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5298281" y="5680187"/>
              <a:ext cx="293767" cy="265796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01F6044-DC96-4F66-B758-094E06ADE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974424" y="2322782"/>
              <a:ext cx="3513459" cy="4139141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4CCCDF6-1E94-4863-B4AD-D9306FBF3E2F}"/>
              </a:ext>
            </a:extLst>
          </p:cNvPr>
          <p:cNvSpPr/>
          <p:nvPr/>
        </p:nvSpPr>
        <p:spPr>
          <a:xfrm>
            <a:off x="626735" y="2023410"/>
            <a:ext cx="5521817" cy="4009525"/>
          </a:xfrm>
          <a:prstGeom prst="rect">
            <a:avLst/>
          </a:prstGeom>
          <a:noFill/>
          <a:ln w="28575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3C7555-3E36-4352-89C8-AFEBBAA0DC0B}"/>
              </a:ext>
            </a:extLst>
          </p:cNvPr>
          <p:cNvSpPr/>
          <p:nvPr/>
        </p:nvSpPr>
        <p:spPr>
          <a:xfrm>
            <a:off x="7558291" y="2023408"/>
            <a:ext cx="4029678" cy="4009525"/>
          </a:xfrm>
          <a:prstGeom prst="rect">
            <a:avLst/>
          </a:prstGeom>
          <a:noFill/>
          <a:ln w="28575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1793532-B071-424D-B215-CDFA9AC24D3D}"/>
              </a:ext>
            </a:extLst>
          </p:cNvPr>
          <p:cNvSpPr txBox="1"/>
          <p:nvPr/>
        </p:nvSpPr>
        <p:spPr>
          <a:xfrm>
            <a:off x="2296828" y="1305294"/>
            <a:ext cx="2179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fr-FR" sz="1800" b="1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fr-FR" sz="1800" b="1" dirty="0">
                <a:sym typeface="Symbol" panose="05050102010706020507" pitchFamily="18" charset="2"/>
              </a:rPr>
              <a:t>. </a:t>
            </a:r>
            <a:r>
              <a:rPr lang="fr-FR" sz="1800" b="1" dirty="0"/>
              <a:t>PCB capteur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5698AAF-47AB-4D59-B745-514A2B63F41F}"/>
              </a:ext>
            </a:extLst>
          </p:cNvPr>
          <p:cNvSpPr txBox="1"/>
          <p:nvPr/>
        </p:nvSpPr>
        <p:spPr>
          <a:xfrm>
            <a:off x="8274248" y="1166795"/>
            <a:ext cx="24419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</a:t>
            </a:r>
            <a:r>
              <a:rPr lang="fr-FR" sz="1800" b="1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fr-FR" sz="1800" b="1" dirty="0">
                <a:sym typeface="Symbol" panose="05050102010706020507" pitchFamily="18" charset="2"/>
              </a:rPr>
              <a:t>. PCB conversion &amp; </a:t>
            </a:r>
            <a:r>
              <a:rPr lang="fr-FR" b="1" dirty="0">
                <a:sym typeface="Symbol" panose="05050102010706020507" pitchFamily="18" charset="2"/>
              </a:rPr>
              <a:t>a</a:t>
            </a:r>
            <a:r>
              <a:rPr lang="fr-FR" sz="1800" b="1" dirty="0"/>
              <a:t>mplification</a:t>
            </a:r>
            <a:r>
              <a:rPr lang="fr-FR" sz="1800" dirty="0"/>
              <a:t> </a:t>
            </a:r>
            <a:endParaRPr lang="fr-FR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588B22E-1A75-4C46-A3C7-8D3A4EDD5AC3}"/>
              </a:ext>
            </a:extLst>
          </p:cNvPr>
          <p:cNvCxnSpPr>
            <a:cxnSpLocks/>
          </p:cNvCxnSpPr>
          <p:nvPr/>
        </p:nvCxnSpPr>
        <p:spPr>
          <a:xfrm>
            <a:off x="4529959" y="1639614"/>
            <a:ext cx="36470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D43C49D-268C-491B-8449-A3C85520D3B5}"/>
              </a:ext>
            </a:extLst>
          </p:cNvPr>
          <p:cNvSpPr txBox="1"/>
          <p:nvPr/>
        </p:nvSpPr>
        <p:spPr>
          <a:xfrm>
            <a:off x="5612807" y="1250715"/>
            <a:ext cx="97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µA</a:t>
            </a:r>
            <a:endParaRPr lang="fr-FR" sz="1400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6C221E2-C522-4257-9573-02DCA382CE07}"/>
              </a:ext>
            </a:extLst>
          </p:cNvPr>
          <p:cNvCxnSpPr>
            <a:cxnSpLocks/>
          </p:cNvCxnSpPr>
          <p:nvPr/>
        </p:nvCxnSpPr>
        <p:spPr>
          <a:xfrm>
            <a:off x="10862704" y="1639614"/>
            <a:ext cx="10980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F157F3C-03AC-49BB-A463-CE06C18888BD}"/>
              </a:ext>
            </a:extLst>
          </p:cNvPr>
          <p:cNvSpPr txBox="1"/>
          <p:nvPr/>
        </p:nvSpPr>
        <p:spPr>
          <a:xfrm>
            <a:off x="10868295" y="1247507"/>
            <a:ext cx="97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V (vide)</a:t>
            </a:r>
            <a:endParaRPr lang="fr-FR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6DDAC-6291-41D6-B3ED-7577C87449F0}"/>
              </a:ext>
            </a:extLst>
          </p:cNvPr>
          <p:cNvSpPr/>
          <p:nvPr/>
        </p:nvSpPr>
        <p:spPr>
          <a:xfrm>
            <a:off x="1681655" y="4267200"/>
            <a:ext cx="615173" cy="725214"/>
          </a:xfrm>
          <a:prstGeom prst="rect">
            <a:avLst/>
          </a:prstGeom>
          <a:noFill/>
          <a:ln w="28575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3E22B43B-2B7C-4F55-93F4-30C07A193734}"/>
              </a:ext>
            </a:extLst>
          </p:cNvPr>
          <p:cNvSpPr txBox="1">
            <a:spLocks/>
          </p:cNvSpPr>
          <p:nvPr/>
        </p:nvSpPr>
        <p:spPr>
          <a:xfrm>
            <a:off x="500172" y="195337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/>
              <a:t>Aperçu des PCB</a:t>
            </a:r>
            <a:br>
              <a:rPr lang="fr-FR" u="sng"/>
            </a:br>
            <a:r>
              <a:rPr lang="fr-FR" sz="2000" u="sng">
                <a:latin typeface="+mn-lt"/>
              </a:rPr>
              <a:t>Premier test avec 32 signaux</a:t>
            </a:r>
            <a:br>
              <a:rPr lang="fr-FR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38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CCC0A9-B7D4-499B-A91D-A1D64EA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Timoté Plasse - ED PHENIICS - LEDA | Conception d'un émittancemètre à acquisition directe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BB1CD8-442B-4089-BB63-471A3AA0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1443CB3-F6C5-4322-900A-E4558EE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03/09/2025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CCDF6-1E94-4863-B4AD-D9306FBF3E2F}"/>
              </a:ext>
            </a:extLst>
          </p:cNvPr>
          <p:cNvSpPr/>
          <p:nvPr/>
        </p:nvSpPr>
        <p:spPr>
          <a:xfrm>
            <a:off x="493986" y="2225466"/>
            <a:ext cx="3572646" cy="3439604"/>
          </a:xfrm>
          <a:prstGeom prst="rect">
            <a:avLst/>
          </a:prstGeom>
          <a:noFill/>
          <a:ln w="28575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3C7555-3E36-4352-89C8-AFEBBAA0DC0B}"/>
              </a:ext>
            </a:extLst>
          </p:cNvPr>
          <p:cNvSpPr/>
          <p:nvPr/>
        </p:nvSpPr>
        <p:spPr>
          <a:xfrm>
            <a:off x="4309242" y="2225466"/>
            <a:ext cx="7468564" cy="3439604"/>
          </a:xfrm>
          <a:prstGeom prst="rect">
            <a:avLst/>
          </a:prstGeom>
          <a:noFill/>
          <a:ln w="28575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1793532-B071-424D-B215-CDFA9AC24D3D}"/>
              </a:ext>
            </a:extLst>
          </p:cNvPr>
          <p:cNvSpPr txBox="1"/>
          <p:nvPr/>
        </p:nvSpPr>
        <p:spPr>
          <a:xfrm>
            <a:off x="688492" y="1382499"/>
            <a:ext cx="2641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 algn="ctr">
              <a:buNone/>
            </a:pPr>
            <a:r>
              <a:rPr kumimoji="0" lang="fr-FR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3</a:t>
            </a:r>
            <a:r>
              <a:rPr kumimoji="0" lang="fr-FR" b="1" i="0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. </a:t>
            </a:r>
            <a:r>
              <a:rPr lang="fr-FR" b="1" dirty="0"/>
              <a:t>PCB passage étanche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5698AAF-47AB-4D59-B745-514A2B63F41F}"/>
              </a:ext>
            </a:extLst>
          </p:cNvPr>
          <p:cNvSpPr txBox="1"/>
          <p:nvPr/>
        </p:nvSpPr>
        <p:spPr>
          <a:xfrm>
            <a:off x="6010672" y="1519296"/>
            <a:ext cx="5767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4</a:t>
            </a:r>
            <a:r>
              <a:rPr lang="fr-FR" b="1" dirty="0">
                <a:sym typeface="Symbol" panose="05050102010706020507" pitchFamily="18" charset="2"/>
              </a:rPr>
              <a:t>. </a:t>
            </a:r>
            <a:r>
              <a:rPr lang="fr-FR" b="1" dirty="0"/>
              <a:t>PCB numériseur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D43C49D-268C-491B-8449-A3C85520D3B5}"/>
              </a:ext>
            </a:extLst>
          </p:cNvPr>
          <p:cNvSpPr txBox="1"/>
          <p:nvPr/>
        </p:nvSpPr>
        <p:spPr>
          <a:xfrm>
            <a:off x="4042540" y="1340243"/>
            <a:ext cx="1556944" cy="38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V (hors vide)</a:t>
            </a:r>
            <a:endParaRPr lang="fr-FR" sz="14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61BB436-DF0A-4AAD-A394-C476CD7A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34" y="2527329"/>
            <a:ext cx="2920886" cy="2932520"/>
          </a:xfrm>
          <a:prstGeom prst="ellipse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B824B9E-AA74-437C-B3B8-11E31EFA6145}"/>
              </a:ext>
            </a:extLst>
          </p:cNvPr>
          <p:cNvCxnSpPr>
            <a:cxnSpLocks/>
          </p:cNvCxnSpPr>
          <p:nvPr/>
        </p:nvCxnSpPr>
        <p:spPr>
          <a:xfrm>
            <a:off x="220717" y="1723694"/>
            <a:ext cx="887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67D88C2-FD72-4FDA-B24A-E9401431F33E}"/>
              </a:ext>
            </a:extLst>
          </p:cNvPr>
          <p:cNvSpPr txBox="1"/>
          <p:nvPr/>
        </p:nvSpPr>
        <p:spPr>
          <a:xfrm>
            <a:off x="131676" y="1334669"/>
            <a:ext cx="97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V (vide)</a:t>
            </a:r>
            <a:endParaRPr lang="fr-FR" sz="14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ADE402F-8492-4EB2-8C27-D6F82F354622}"/>
              </a:ext>
            </a:extLst>
          </p:cNvPr>
          <p:cNvGrpSpPr/>
          <p:nvPr/>
        </p:nvGrpSpPr>
        <p:grpSpPr>
          <a:xfrm>
            <a:off x="4473424" y="2568003"/>
            <a:ext cx="7182546" cy="2770701"/>
            <a:chOff x="658210" y="1941771"/>
            <a:chExt cx="10898878" cy="420429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6F7EBEF-EBF2-47A3-94B2-D27FF67DC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210" y="3359042"/>
              <a:ext cx="3530478" cy="2578893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51627AA4-CBE4-4700-8820-CC17CA87C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8218" y="1941771"/>
              <a:ext cx="2318870" cy="4204295"/>
            </a:xfrm>
            <a:prstGeom prst="rect">
              <a:avLst/>
            </a:prstGeom>
          </p:spPr>
        </p:pic>
        <p:pic>
          <p:nvPicPr>
            <p:cNvPr id="27" name="Picture 2" descr="Shop Click Boards Click Shields Arduino Nano Click Shield Front">
              <a:extLst>
                <a:ext uri="{FF2B5EF4-FFF2-40B4-BE49-F238E27FC236}">
                  <a16:creationId xmlns:a16="http://schemas.microsoft.com/office/drawing/2014/main" id="{56507BAA-AF60-46E1-9F34-101CE6F46A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0" y="2336716"/>
              <a:ext cx="3952875" cy="31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necteur : en arc 27">
              <a:extLst>
                <a:ext uri="{FF2B5EF4-FFF2-40B4-BE49-F238E27FC236}">
                  <a16:creationId xmlns:a16="http://schemas.microsoft.com/office/drawing/2014/main" id="{EBC1216F-38CA-405B-A9A8-54B5C4FEAAB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217313" y="3573524"/>
              <a:ext cx="461060" cy="4048789"/>
            </a:xfrm>
            <a:prstGeom prst="curvedConnector3">
              <a:avLst>
                <a:gd name="adj1" fmla="val -7933"/>
              </a:avLst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B553DDB-C428-418C-B303-366092147931}"/>
                </a:ext>
              </a:extLst>
            </p:cNvPr>
            <p:cNvSpPr/>
            <p:nvPr/>
          </p:nvSpPr>
          <p:spPr>
            <a:xfrm>
              <a:off x="5487655" y="1941772"/>
              <a:ext cx="3742071" cy="1696779"/>
            </a:xfrm>
            <a:custGeom>
              <a:avLst/>
              <a:gdLst>
                <a:gd name="connsiteX0" fmla="*/ 3476625 w 3476625"/>
                <a:gd name="connsiteY0" fmla="*/ 1470958 h 1470958"/>
                <a:gd name="connsiteX1" fmla="*/ 1962150 w 3476625"/>
                <a:gd name="connsiteY1" fmla="*/ 13633 h 1470958"/>
                <a:gd name="connsiteX2" fmla="*/ 0 w 3476625"/>
                <a:gd name="connsiteY2" fmla="*/ 756583 h 147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5" h="1470958">
                  <a:moveTo>
                    <a:pt x="3476625" y="1470958"/>
                  </a:moveTo>
                  <a:cubicBezTo>
                    <a:pt x="3009106" y="801826"/>
                    <a:pt x="2541587" y="132695"/>
                    <a:pt x="1962150" y="13633"/>
                  </a:cubicBezTo>
                  <a:cubicBezTo>
                    <a:pt x="1382713" y="-105429"/>
                    <a:pt x="401638" y="589895"/>
                    <a:pt x="0" y="756583"/>
                  </a:cubicBezTo>
                </a:path>
              </a:pathLst>
            </a:cu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E7E48AE-CAEC-4182-B089-02E59A53E4C5}"/>
                </a:ext>
              </a:extLst>
            </p:cNvPr>
            <p:cNvSpPr/>
            <p:nvPr/>
          </p:nvSpPr>
          <p:spPr>
            <a:xfrm flipV="1">
              <a:off x="7901835" y="3641862"/>
              <a:ext cx="1336537" cy="165812"/>
            </a:xfrm>
            <a:custGeom>
              <a:avLst/>
              <a:gdLst>
                <a:gd name="connsiteX0" fmla="*/ 3476625 w 3476625"/>
                <a:gd name="connsiteY0" fmla="*/ 1470958 h 1470958"/>
                <a:gd name="connsiteX1" fmla="*/ 1962150 w 3476625"/>
                <a:gd name="connsiteY1" fmla="*/ 13633 h 1470958"/>
                <a:gd name="connsiteX2" fmla="*/ 0 w 3476625"/>
                <a:gd name="connsiteY2" fmla="*/ 756583 h 147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5" h="1470958">
                  <a:moveTo>
                    <a:pt x="3476625" y="1470958"/>
                  </a:moveTo>
                  <a:cubicBezTo>
                    <a:pt x="3009106" y="801826"/>
                    <a:pt x="2541587" y="132695"/>
                    <a:pt x="1962150" y="13633"/>
                  </a:cubicBezTo>
                  <a:cubicBezTo>
                    <a:pt x="1382713" y="-105429"/>
                    <a:pt x="401638" y="589895"/>
                    <a:pt x="0" y="756583"/>
                  </a:cubicBezTo>
                </a:path>
              </a:pathLst>
            </a:cu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61031D7-CABB-445A-8AEB-A48FC4375D95}"/>
              </a:ext>
            </a:extLst>
          </p:cNvPr>
          <p:cNvCxnSpPr>
            <a:cxnSpLocks/>
          </p:cNvCxnSpPr>
          <p:nvPr/>
        </p:nvCxnSpPr>
        <p:spPr>
          <a:xfrm flipV="1">
            <a:off x="9247096" y="1739457"/>
            <a:ext cx="2682145" cy="10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BAB1DC2-44C6-4983-8E93-DBE5CEE4433B}"/>
              </a:ext>
            </a:extLst>
          </p:cNvPr>
          <p:cNvSpPr txBox="1"/>
          <p:nvPr/>
        </p:nvSpPr>
        <p:spPr>
          <a:xfrm>
            <a:off x="9790270" y="1366199"/>
            <a:ext cx="1556944" cy="38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Traitement</a:t>
            </a:r>
            <a:endParaRPr lang="fr-FR" sz="1400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A44D731E-B17B-413C-AB12-0F52AD8F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72" y="195337"/>
            <a:ext cx="10728325" cy="871827"/>
          </a:xfrm>
        </p:spPr>
        <p:txBody>
          <a:bodyPr>
            <a:noAutofit/>
          </a:bodyPr>
          <a:lstStyle/>
          <a:p>
            <a:r>
              <a:rPr lang="fr-FR" u="sng" dirty="0"/>
              <a:t>Aperçu des PCB</a:t>
            </a:r>
            <a:br>
              <a:rPr lang="fr-FR" u="sng" dirty="0"/>
            </a:br>
            <a:r>
              <a:rPr lang="fr-FR" sz="2000" u="sng" dirty="0">
                <a:latin typeface="+mn-lt"/>
              </a:rPr>
              <a:t>Premier test avec 32 signaux</a:t>
            </a:r>
            <a:br>
              <a:rPr lang="fr-FR" dirty="0"/>
            </a:br>
            <a:endParaRPr lang="fr-FR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7E2EBE1-8DCC-4155-8ADF-73B1F8D48E97}"/>
              </a:ext>
            </a:extLst>
          </p:cNvPr>
          <p:cNvCxnSpPr>
            <a:cxnSpLocks/>
          </p:cNvCxnSpPr>
          <p:nvPr/>
        </p:nvCxnSpPr>
        <p:spPr>
          <a:xfrm flipV="1">
            <a:off x="3479940" y="1737851"/>
            <a:ext cx="2682145" cy="10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9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36" y="3429000"/>
            <a:ext cx="2425700" cy="703262"/>
          </a:xfrm>
        </p:spPr>
        <p:txBody>
          <a:bodyPr/>
          <a:lstStyle/>
          <a:p>
            <a:r>
              <a:rPr lang="fr-FR" dirty="0"/>
              <a:t>Merci!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C06C1AD-C206-9068-1666-046183395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5736" y="4640385"/>
            <a:ext cx="3001963" cy="1930400"/>
          </a:xfrm>
        </p:spPr>
        <p:txBody>
          <a:bodyPr>
            <a:normAutofit/>
          </a:bodyPr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timote.plasse@cea.fr</a:t>
            </a:r>
          </a:p>
          <a:p>
            <a:r>
              <a:rPr lang="fr-FR" dirty="0"/>
              <a:t>06 95 69 13 69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47538580-668C-430D-8BFC-6B5444D13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5D20676-A7AE-4FB9-BE18-F1E1B7D184EE}"/>
              </a:ext>
            </a:extLst>
          </p:cNvPr>
          <p:cNvGrpSpPr/>
          <p:nvPr/>
        </p:nvGrpSpPr>
        <p:grpSpPr>
          <a:xfrm>
            <a:off x="5148815" y="1200920"/>
            <a:ext cx="5650333" cy="5063247"/>
            <a:chOff x="605095" y="1668599"/>
            <a:chExt cx="4704454" cy="4215648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F66DAFC-71AA-4D89-B2AC-511ACE037628}"/>
                </a:ext>
              </a:extLst>
            </p:cNvPr>
            <p:cNvGrpSpPr/>
            <p:nvPr/>
          </p:nvGrpSpPr>
          <p:grpSpPr>
            <a:xfrm>
              <a:off x="605095" y="1668599"/>
              <a:ext cx="4704454" cy="4215648"/>
              <a:chOff x="5740458" y="374887"/>
              <a:chExt cx="6151968" cy="5304924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1ABB687D-DA35-4A3B-8418-044032FFB6A3}"/>
                  </a:ext>
                </a:extLst>
              </p:cNvPr>
              <p:cNvGrpSpPr/>
              <p:nvPr/>
            </p:nvGrpSpPr>
            <p:grpSpPr>
              <a:xfrm>
                <a:off x="5740458" y="374887"/>
                <a:ext cx="6151968" cy="5304924"/>
                <a:chOff x="5410258" y="497545"/>
                <a:chExt cx="6151968" cy="5304924"/>
              </a:xfrm>
            </p:grpSpPr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5EBBA299-BC7E-47BB-B886-0AE1295A35DE}"/>
                    </a:ext>
                  </a:extLst>
                </p:cNvPr>
                <p:cNvSpPr/>
                <p:nvPr/>
              </p:nvSpPr>
              <p:spPr>
                <a:xfrm rot="819792">
                  <a:off x="7621154" y="2736495"/>
                  <a:ext cx="392111" cy="301953"/>
                </a:xfrm>
                <a:prstGeom prst="arc">
                  <a:avLst>
                    <a:gd name="adj1" fmla="val 16138913"/>
                    <a:gd name="adj2" fmla="val 137858"/>
                  </a:avLst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id="{C9AE136B-3D6C-4869-A1BA-29C428D83477}"/>
                    </a:ext>
                  </a:extLst>
                </p:cNvPr>
                <p:cNvSpPr/>
                <p:nvPr/>
              </p:nvSpPr>
              <p:spPr>
                <a:xfrm>
                  <a:off x="8220950" y="2583611"/>
                  <a:ext cx="316460" cy="369332"/>
                </a:xfrm>
                <a:prstGeom prst="arc">
                  <a:avLst>
                    <a:gd name="adj1" fmla="val 16138913"/>
                    <a:gd name="adj2" fmla="val 519904"/>
                  </a:avLst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" name="Connecteur droit avec flèche 14">
                  <a:extLst>
                    <a:ext uri="{FF2B5EF4-FFF2-40B4-BE49-F238E27FC236}">
                      <a16:creationId xmlns:a16="http://schemas.microsoft.com/office/drawing/2014/main" id="{09B16646-BA0F-4BAD-AAB0-D7847E9113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5859" y="3112753"/>
                  <a:ext cx="2619374" cy="2125845"/>
                </a:xfrm>
                <a:prstGeom prst="straightConnector1">
                  <a:avLst/>
                </a:prstGeom>
                <a:ln>
                  <a:prstDash val="dash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2B9254-0939-4220-854E-77F6CA5D0CB5}"/>
                    </a:ext>
                  </a:extLst>
                </p:cNvPr>
                <p:cNvSpPr/>
                <p:nvPr/>
              </p:nvSpPr>
              <p:spPr>
                <a:xfrm>
                  <a:off x="8083713" y="1160085"/>
                  <a:ext cx="2160000" cy="2160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  <a:scene3d>
                  <a:camera prst="isometricOffAxis2Left"/>
                  <a:lightRig rig="threePt" dir="t"/>
                </a:scene3d>
                <a:sp3d>
                  <a:bevelT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7" name="Connecteur droit avec flèche 16">
                  <a:extLst>
                    <a:ext uri="{FF2B5EF4-FFF2-40B4-BE49-F238E27FC236}">
                      <a16:creationId xmlns:a16="http://schemas.microsoft.com/office/drawing/2014/main" id="{A535136A-1BC1-466B-8FDF-023546073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79641" y="3406487"/>
                  <a:ext cx="2555972" cy="208121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BC169FC4-7FBB-4477-BFAF-1F6EF25D046F}"/>
                    </a:ext>
                  </a:extLst>
                </p:cNvPr>
                <p:cNvSpPr txBox="1"/>
                <p:nvPr/>
              </p:nvSpPr>
              <p:spPr>
                <a:xfrm>
                  <a:off x="8774967" y="749201"/>
                  <a:ext cx="1031742" cy="475468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PCB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EE3BC293-8A0D-468B-8C7C-FD6118CF5BE8}"/>
                    </a:ext>
                  </a:extLst>
                </p:cNvPr>
                <p:cNvSpPr txBox="1"/>
                <p:nvPr/>
              </p:nvSpPr>
              <p:spPr>
                <a:xfrm>
                  <a:off x="5670272" y="2960270"/>
                  <a:ext cx="3160213" cy="452449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Pepperpot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ZoneTexte 19">
                      <a:extLst>
                        <a:ext uri="{FF2B5EF4-FFF2-40B4-BE49-F238E27FC236}">
                          <a16:creationId xmlns:a16="http://schemas.microsoft.com/office/drawing/2014/main" id="{EFFFB18A-5211-4747-86F3-DE6BB1995B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57627" y="4159834"/>
                      <a:ext cx="1046986" cy="390748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2" name="ZoneTexte 21">
                      <a:extLst>
                        <a:ext uri="{FF2B5EF4-FFF2-40B4-BE49-F238E27FC236}">
                          <a16:creationId xmlns:a16="http://schemas.microsoft.com/office/drawing/2014/main" id="{0B1585AC-AB81-4DEB-8228-BC45E153AA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57627" y="4159834"/>
                      <a:ext cx="1046986" cy="39074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BCEF4866-22B5-4E62-B5D3-4A9E7A830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20986" y="5467292"/>
                  <a:ext cx="192883" cy="13389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ZoneTexte 21">
                      <a:extLst>
                        <a:ext uri="{FF2B5EF4-FFF2-40B4-BE49-F238E27FC236}">
                          <a16:creationId xmlns:a16="http://schemas.microsoft.com/office/drawing/2014/main" id="{7E57EE39-2B3B-4DE4-8D6A-ECE3AC3809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52260" y="5433137"/>
                      <a:ext cx="229485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4" name="ZoneTexte 23">
                      <a:extLst>
                        <a:ext uri="{FF2B5EF4-FFF2-40B4-BE49-F238E27FC236}">
                          <a16:creationId xmlns:a16="http://schemas.microsoft.com/office/drawing/2014/main" id="{66841577-F8FF-4AD2-896F-254588EEE3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2260" y="5433137"/>
                      <a:ext cx="229485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Accolade ouvrante 22">
                  <a:extLst>
                    <a:ext uri="{FF2B5EF4-FFF2-40B4-BE49-F238E27FC236}">
                      <a16:creationId xmlns:a16="http://schemas.microsoft.com/office/drawing/2014/main" id="{A7F2BF5A-9578-4D3D-8029-66B66B1B5F97}"/>
                    </a:ext>
                  </a:extLst>
                </p:cNvPr>
                <p:cNvSpPr/>
                <p:nvPr/>
              </p:nvSpPr>
              <p:spPr>
                <a:xfrm flipH="1">
                  <a:off x="10129922" y="1284221"/>
                  <a:ext cx="447547" cy="2169522"/>
                </a:xfrm>
                <a:prstGeom prst="leftBrace">
                  <a:avLst>
                    <a:gd name="adj1" fmla="val 42044"/>
                    <a:gd name="adj2" fmla="val 50000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ZoneTexte 23">
                      <a:extLst>
                        <a:ext uri="{FF2B5EF4-FFF2-40B4-BE49-F238E27FC236}">
                          <a16:creationId xmlns:a16="http://schemas.microsoft.com/office/drawing/2014/main" id="{A4CC0F7A-2942-421A-9F1E-678454C1AB88}"/>
                        </a:ext>
                      </a:extLst>
                    </p:cNvPr>
                    <p:cNvSpPr txBox="1"/>
                    <p:nvPr/>
                  </p:nvSpPr>
                  <p:spPr>
                    <a:xfrm rot="21191761">
                      <a:off x="10674414" y="2159983"/>
                      <a:ext cx="229485" cy="390748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𝑝𝑎𝑑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6" name="ZoneTexte 25">
                      <a:extLst>
                        <a:ext uri="{FF2B5EF4-FFF2-40B4-BE49-F238E27FC236}">
                          <a16:creationId xmlns:a16="http://schemas.microsoft.com/office/drawing/2014/main" id="{CE8B9365-B002-4EF5-8C38-0DB452852A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91761">
                      <a:off x="10674414" y="2159983"/>
                      <a:ext cx="229485" cy="39074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29268"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" name="Groupe 24">
                  <a:extLst>
                    <a:ext uri="{FF2B5EF4-FFF2-40B4-BE49-F238E27FC236}">
                      <a16:creationId xmlns:a16="http://schemas.microsoft.com/office/drawing/2014/main" id="{075FB5EC-E19D-4D82-883C-254197D8D3BA}"/>
                    </a:ext>
                  </a:extLst>
                </p:cNvPr>
                <p:cNvGrpSpPr/>
                <p:nvPr/>
              </p:nvGrpSpPr>
              <p:grpSpPr>
                <a:xfrm>
                  <a:off x="8090117" y="1133007"/>
                  <a:ext cx="2046889" cy="2169523"/>
                  <a:chOff x="1300210" y="3200804"/>
                  <a:chExt cx="2391392" cy="2031578"/>
                </a:xfrm>
                <a:scene3d>
                  <a:camera prst="isometricOffAxis2Left"/>
                  <a:lightRig rig="threePt" dir="t"/>
                </a:scene3d>
              </p:grpSpPr>
              <p:cxnSp>
                <p:nvCxnSpPr>
                  <p:cNvPr id="70" name="Connecteur droit 69">
                    <a:extLst>
                      <a:ext uri="{FF2B5EF4-FFF2-40B4-BE49-F238E27FC236}">
                        <a16:creationId xmlns:a16="http://schemas.microsoft.com/office/drawing/2014/main" id="{DF9949ED-EE53-44A0-BC1F-94006FD009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00210" y="3200805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cteur droit 70">
                    <a:extLst>
                      <a:ext uri="{FF2B5EF4-FFF2-40B4-BE49-F238E27FC236}">
                        <a16:creationId xmlns:a16="http://schemas.microsoft.com/office/drawing/2014/main" id="{DFE7C64D-263E-405F-82BB-363E931B8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67917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71">
                    <a:extLst>
                      <a:ext uri="{FF2B5EF4-FFF2-40B4-BE49-F238E27FC236}">
                        <a16:creationId xmlns:a16="http://schemas.microsoft.com/office/drawing/2014/main" id="{6F485101-70F6-427A-AD1C-4A62ABE15D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38689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eur droit 72">
                    <a:extLst>
                      <a:ext uri="{FF2B5EF4-FFF2-40B4-BE49-F238E27FC236}">
                        <a16:creationId xmlns:a16="http://schemas.microsoft.com/office/drawing/2014/main" id="{8A825796-AA20-45D7-9DCA-BBA49532FA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05934" y="3200805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necteur droit 73">
                    <a:extLst>
                      <a:ext uri="{FF2B5EF4-FFF2-40B4-BE49-F238E27FC236}">
                        <a16:creationId xmlns:a16="http://schemas.microsoft.com/office/drawing/2014/main" id="{25047636-8420-4D70-A0F0-FFBAB860D3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973640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74">
                    <a:extLst>
                      <a:ext uri="{FF2B5EF4-FFF2-40B4-BE49-F238E27FC236}">
                        <a16:creationId xmlns:a16="http://schemas.microsoft.com/office/drawing/2014/main" id="{26C723A3-F98D-412A-8DDC-A8A46E8FC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44412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75">
                    <a:extLst>
                      <a:ext uri="{FF2B5EF4-FFF2-40B4-BE49-F238E27FC236}">
                        <a16:creationId xmlns:a16="http://schemas.microsoft.com/office/drawing/2014/main" id="{74EF60A8-4603-4848-994D-43DC338C4D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12656" y="3200805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eur droit 76">
                    <a:extLst>
                      <a:ext uri="{FF2B5EF4-FFF2-40B4-BE49-F238E27FC236}">
                        <a16:creationId xmlns:a16="http://schemas.microsoft.com/office/drawing/2014/main" id="{441192F1-9E81-4B0D-9993-7A52708AF6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80362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77">
                    <a:extLst>
                      <a:ext uri="{FF2B5EF4-FFF2-40B4-BE49-F238E27FC236}">
                        <a16:creationId xmlns:a16="http://schemas.microsoft.com/office/drawing/2014/main" id="{E9CB1393-9BE1-447C-BC00-7360C1CD41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51132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78">
                    <a:extLst>
                      <a:ext uri="{FF2B5EF4-FFF2-40B4-BE49-F238E27FC236}">
                        <a16:creationId xmlns:a16="http://schemas.microsoft.com/office/drawing/2014/main" id="{2647CAE9-3343-44D7-9E02-792E2B7AD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8380" y="3200805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cteur droit 79">
                    <a:extLst>
                      <a:ext uri="{FF2B5EF4-FFF2-40B4-BE49-F238E27FC236}">
                        <a16:creationId xmlns:a16="http://schemas.microsoft.com/office/drawing/2014/main" id="{D62FFB75-9AEF-41E6-98D2-9B7AFF075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86083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>
                    <a:extLst>
                      <a:ext uri="{FF2B5EF4-FFF2-40B4-BE49-F238E27FC236}">
                        <a16:creationId xmlns:a16="http://schemas.microsoft.com/office/drawing/2014/main" id="{1966AB57-FBBB-4F6B-BD3B-5BF2E85F3E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6858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cteur droit 81">
                    <a:extLst>
                      <a:ext uri="{FF2B5EF4-FFF2-40B4-BE49-F238E27FC236}">
                        <a16:creationId xmlns:a16="http://schemas.microsoft.com/office/drawing/2014/main" id="{F35D5E33-D25F-40BE-9807-C4771283C4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31107" y="3200805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cteur droit 82">
                    <a:extLst>
                      <a:ext uri="{FF2B5EF4-FFF2-40B4-BE49-F238E27FC236}">
                        <a16:creationId xmlns:a16="http://schemas.microsoft.com/office/drawing/2014/main" id="{EBEE9EAD-D0AD-4F2D-87E2-0074DDE098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98808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necteur droit 83">
                    <a:extLst>
                      <a:ext uri="{FF2B5EF4-FFF2-40B4-BE49-F238E27FC236}">
                        <a16:creationId xmlns:a16="http://schemas.microsoft.com/office/drawing/2014/main" id="{90133C03-3D9B-4F25-A4F8-A522B13DF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9507" y="3200804"/>
                    <a:ext cx="22095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e 25">
                  <a:extLst>
                    <a:ext uri="{FF2B5EF4-FFF2-40B4-BE49-F238E27FC236}">
                      <a16:creationId xmlns:a16="http://schemas.microsoft.com/office/drawing/2014/main" id="{A2036687-0431-4292-AD18-2492764E77B1}"/>
                    </a:ext>
                  </a:extLst>
                </p:cNvPr>
                <p:cNvGrpSpPr/>
                <p:nvPr/>
              </p:nvGrpSpPr>
              <p:grpSpPr>
                <a:xfrm rot="16675133">
                  <a:off x="7994005" y="1164146"/>
                  <a:ext cx="2298897" cy="2114345"/>
                  <a:chOff x="1300158" y="3200804"/>
                  <a:chExt cx="2391443" cy="2031579"/>
                </a:xfrm>
                <a:scene3d>
                  <a:camera prst="isometricOffAxis1Right"/>
                  <a:lightRig rig="threePt" dir="t"/>
                </a:scene3d>
              </p:grpSpPr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9C692206-B2D8-4AFF-A73E-4A22CA3F21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00158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606861C2-72A9-4DB6-92AB-8F2E4571B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67856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56">
                    <a:extLst>
                      <a:ext uri="{FF2B5EF4-FFF2-40B4-BE49-F238E27FC236}">
                        <a16:creationId xmlns:a16="http://schemas.microsoft.com/office/drawing/2014/main" id="{9EF3B99C-DAD4-469C-B8D0-EB6B1E110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38621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C11D1334-F9B6-4D24-97CD-B426725F1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05860" y="3200806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58">
                    <a:extLst>
                      <a:ext uri="{FF2B5EF4-FFF2-40B4-BE49-F238E27FC236}">
                        <a16:creationId xmlns:a16="http://schemas.microsoft.com/office/drawing/2014/main" id="{956ED290-22EB-4D45-95A2-2A43A597DB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973560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>
                    <a:extLst>
                      <a:ext uri="{FF2B5EF4-FFF2-40B4-BE49-F238E27FC236}">
                        <a16:creationId xmlns:a16="http://schemas.microsoft.com/office/drawing/2014/main" id="{331CBE3D-EE37-4FCE-84CB-F3A206C336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144324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>
                    <a:extLst>
                      <a:ext uri="{FF2B5EF4-FFF2-40B4-BE49-F238E27FC236}">
                        <a16:creationId xmlns:a16="http://schemas.microsoft.com/office/drawing/2014/main" id="{9BAFC060-A789-4606-B143-CD5945E1CA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12561" y="3200806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eur droit 61">
                    <a:extLst>
                      <a:ext uri="{FF2B5EF4-FFF2-40B4-BE49-F238E27FC236}">
                        <a16:creationId xmlns:a16="http://schemas.microsoft.com/office/drawing/2014/main" id="{2783453A-1D9B-4DFB-B0A4-7CAD1DF1B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80261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eur droit 62">
                    <a:extLst>
                      <a:ext uri="{FF2B5EF4-FFF2-40B4-BE49-F238E27FC236}">
                        <a16:creationId xmlns:a16="http://schemas.microsoft.com/office/drawing/2014/main" id="{F0ABC49B-C055-4C09-8E59-00D30EB51C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51025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63">
                    <a:extLst>
                      <a:ext uri="{FF2B5EF4-FFF2-40B4-BE49-F238E27FC236}">
                        <a16:creationId xmlns:a16="http://schemas.microsoft.com/office/drawing/2014/main" id="{B83F4FC1-DDDF-4A63-9166-A29C944E16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8263" y="3200805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eur droit 64">
                    <a:extLst>
                      <a:ext uri="{FF2B5EF4-FFF2-40B4-BE49-F238E27FC236}">
                        <a16:creationId xmlns:a16="http://schemas.microsoft.com/office/drawing/2014/main" id="{8DF790E3-E842-4EB1-85FD-7622937C15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85963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D8D78D3E-D280-4C1D-8AD1-07E097D79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6726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eur droit 66">
                    <a:extLst>
                      <a:ext uri="{FF2B5EF4-FFF2-40B4-BE49-F238E27FC236}">
                        <a16:creationId xmlns:a16="http://schemas.microsoft.com/office/drawing/2014/main" id="{0B6DDA16-434E-41CD-9BC7-D6D0F7BC10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30964" y="3200806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cteur droit 67">
                    <a:extLst>
                      <a:ext uri="{FF2B5EF4-FFF2-40B4-BE49-F238E27FC236}">
                        <a16:creationId xmlns:a16="http://schemas.microsoft.com/office/drawing/2014/main" id="{19FD796E-052C-4E3C-B504-7A11939141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98667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cteur droit 68">
                    <a:extLst>
                      <a:ext uri="{FF2B5EF4-FFF2-40B4-BE49-F238E27FC236}">
                        <a16:creationId xmlns:a16="http://schemas.microsoft.com/office/drawing/2014/main" id="{5058CD22-0ACE-44D3-810E-AB04C62784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9507" y="3200804"/>
                    <a:ext cx="22094" cy="20315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883B442-173F-4CE8-BBE3-0EEC6881673A}"/>
                    </a:ext>
                  </a:extLst>
                </p:cNvPr>
                <p:cNvSpPr/>
                <p:nvPr/>
              </p:nvSpPr>
              <p:spPr>
                <a:xfrm>
                  <a:off x="8090117" y="949523"/>
                  <a:ext cx="91600" cy="2162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Triangle isocèle 27">
                  <a:extLst>
                    <a:ext uri="{FF2B5EF4-FFF2-40B4-BE49-F238E27FC236}">
                      <a16:creationId xmlns:a16="http://schemas.microsoft.com/office/drawing/2014/main" id="{8ECC1476-38ED-41AA-8539-F9834EA55D80}"/>
                    </a:ext>
                  </a:extLst>
                </p:cNvPr>
                <p:cNvSpPr/>
                <p:nvPr/>
              </p:nvSpPr>
              <p:spPr>
                <a:xfrm rot="13098013" flipH="1">
                  <a:off x="7616078" y="899831"/>
                  <a:ext cx="157687" cy="4138588"/>
                </a:xfrm>
                <a:prstGeom prst="triangle">
                  <a:avLst>
                    <a:gd name="adj" fmla="val 0"/>
                  </a:avLst>
                </a:prstGeom>
                <a:solidFill>
                  <a:srgbClr val="8FAADC">
                    <a:alpha val="50196"/>
                  </a:srgb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D75B6B4-9A87-4188-81F7-92E5F44F57E0}"/>
                    </a:ext>
                  </a:extLst>
                </p:cNvPr>
                <p:cNvSpPr/>
                <p:nvPr/>
              </p:nvSpPr>
              <p:spPr>
                <a:xfrm>
                  <a:off x="5410258" y="3307292"/>
                  <a:ext cx="2160000" cy="216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Left"/>
                  <a:lightRig rig="chilly" dir="t"/>
                </a:scene3d>
                <a:sp3d extrusionH="82550">
                  <a:bevelT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1976DDCC-6E45-40A1-8241-B1EEC55D0C7A}"/>
                    </a:ext>
                  </a:extLst>
                </p:cNvPr>
                <p:cNvSpPr/>
                <p:nvPr/>
              </p:nvSpPr>
              <p:spPr>
                <a:xfrm>
                  <a:off x="6424023" y="4321057"/>
                  <a:ext cx="132470" cy="1324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C31DDBD1-A380-4534-9EDD-0B5354CA63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5496" y="4321057"/>
                  <a:ext cx="0" cy="1324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4F026DE1-A0E3-4334-9642-21F73EDF2EA5}"/>
                    </a:ext>
                  </a:extLst>
                </p:cNvPr>
                <p:cNvSpPr/>
                <p:nvPr/>
              </p:nvSpPr>
              <p:spPr>
                <a:xfrm>
                  <a:off x="6100145" y="4142606"/>
                  <a:ext cx="1284894" cy="116513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4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ZoneTexte 32">
                      <a:extLst>
                        <a:ext uri="{FF2B5EF4-FFF2-40B4-BE49-F238E27FC236}">
                          <a16:creationId xmlns:a16="http://schemas.microsoft.com/office/drawing/2014/main" id="{3C2C7874-5346-46F3-B90B-E7F7ED20D2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89747" y="3923935"/>
                      <a:ext cx="617220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5" name="ZoneTexte 34">
                      <a:extLst>
                        <a:ext uri="{FF2B5EF4-FFF2-40B4-BE49-F238E27FC236}">
                          <a16:creationId xmlns:a16="http://schemas.microsoft.com/office/drawing/2014/main" id="{76007169-2774-4224-94DF-99B33232A4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9747" y="3923935"/>
                      <a:ext cx="61722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4577931E-38D4-4B99-BD3C-3D5C7F7EA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97737" y="1643858"/>
                  <a:ext cx="1428798" cy="1771338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03DDDD44-E40D-4E9B-A987-F3CE89D27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25415" y="1643857"/>
                  <a:ext cx="366189" cy="55014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D2F504A9-5A27-423F-8BF8-E523B189FA61}"/>
                    </a:ext>
                  </a:extLst>
                </p:cNvPr>
                <p:cNvSpPr/>
                <p:nvPr/>
              </p:nvSpPr>
              <p:spPr>
                <a:xfrm>
                  <a:off x="9075887" y="2196384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E95074BC-C8EB-4046-BE48-2262A7BEA7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27796" y="1584324"/>
                  <a:ext cx="0" cy="644781"/>
                </a:xfrm>
                <a:prstGeom prst="line">
                  <a:avLst/>
                </a:prstGeom>
                <a:ln w="9525">
                  <a:solidFill>
                    <a:srgbClr val="002060"/>
                  </a:solidFill>
                </a:ln>
                <a:scene3d>
                  <a:camera prst="isometricLeftDown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6C18D10D-4322-4EFF-BEE0-0BED6937E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07490" y="2195266"/>
                  <a:ext cx="384114" cy="1118"/>
                </a:xfrm>
                <a:prstGeom prst="line">
                  <a:avLst/>
                </a:prstGeom>
                <a:ln w="9525">
                  <a:solidFill>
                    <a:srgbClr val="002060">
                      <a:alpha val="94000"/>
                    </a:srgbClr>
                  </a:solidFill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ccolade ouvrante 38">
                  <a:extLst>
                    <a:ext uri="{FF2B5EF4-FFF2-40B4-BE49-F238E27FC236}">
                      <a16:creationId xmlns:a16="http://schemas.microsoft.com/office/drawing/2014/main" id="{E8CE1649-916B-46F1-BB7D-D88C9B0CF48F}"/>
                    </a:ext>
                  </a:extLst>
                </p:cNvPr>
                <p:cNvSpPr/>
                <p:nvPr/>
              </p:nvSpPr>
              <p:spPr>
                <a:xfrm rot="16381280" flipH="1">
                  <a:off x="9784097" y="1130129"/>
                  <a:ext cx="114822" cy="168146"/>
                </a:xfrm>
                <a:prstGeom prst="leftBrace">
                  <a:avLst>
                    <a:gd name="adj1" fmla="val 42044"/>
                    <a:gd name="adj2" fmla="val 49605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ZoneTexte 39">
                      <a:extLst>
                        <a:ext uri="{FF2B5EF4-FFF2-40B4-BE49-F238E27FC236}">
                          <a16:creationId xmlns:a16="http://schemas.microsoft.com/office/drawing/2014/main" id="{34FD5FA1-7BBB-48CB-AE41-E9E25C7F50C3}"/>
                        </a:ext>
                      </a:extLst>
                    </p:cNvPr>
                    <p:cNvSpPr txBox="1"/>
                    <p:nvPr/>
                  </p:nvSpPr>
                  <p:spPr>
                    <a:xfrm rot="21191761">
                      <a:off x="9474358" y="497545"/>
                      <a:ext cx="587438" cy="390747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𝑝𝑎𝑑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2" name="ZoneTexte 41">
                      <a:extLst>
                        <a:ext uri="{FF2B5EF4-FFF2-40B4-BE49-F238E27FC236}">
                          <a16:creationId xmlns:a16="http://schemas.microsoft.com/office/drawing/2014/main" id="{E7D91536-FEA6-42B4-A684-003B9C8A71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191761">
                      <a:off x="9474358" y="497545"/>
                      <a:ext cx="587438" cy="39074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11842" b="-129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E941559A-9027-4995-B087-731D8B744110}"/>
                    </a:ext>
                  </a:extLst>
                </p:cNvPr>
                <p:cNvSpPr/>
                <p:nvPr/>
              </p:nvSpPr>
              <p:spPr>
                <a:xfrm>
                  <a:off x="7912663" y="2930603"/>
                  <a:ext cx="200093" cy="166337"/>
                </a:xfrm>
                <a:prstGeom prst="arc">
                  <a:avLst>
                    <a:gd name="adj1" fmla="val 16138913"/>
                    <a:gd name="adj2" fmla="val 715197"/>
                  </a:avLst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FCEE38F2-54DF-42C4-9EF1-138053986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28148" y="2167920"/>
                  <a:ext cx="1199294" cy="128510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ZoneTexte 42">
                      <a:extLst>
                        <a:ext uri="{FF2B5EF4-FFF2-40B4-BE49-F238E27FC236}">
                          <a16:creationId xmlns:a16="http://schemas.microsoft.com/office/drawing/2014/main" id="{77B190E4-3857-4AFE-AADA-EECC27BD0B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76290" y="5070929"/>
                      <a:ext cx="9051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5" name="ZoneTexte 44">
                      <a:extLst>
                        <a:ext uri="{FF2B5EF4-FFF2-40B4-BE49-F238E27FC236}">
                          <a16:creationId xmlns:a16="http://schemas.microsoft.com/office/drawing/2014/main" id="{23A4829F-4C21-44BC-AC54-7E2E756FF6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76290" y="5070929"/>
                      <a:ext cx="90515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ZoneTexte 43">
                      <a:extLst>
                        <a:ext uri="{FF2B5EF4-FFF2-40B4-BE49-F238E27FC236}">
                          <a16:creationId xmlns:a16="http://schemas.microsoft.com/office/drawing/2014/main" id="{3F5E9A5D-7835-4E0D-B781-3B418B154B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14273" y="3998486"/>
                      <a:ext cx="838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6" name="ZoneTexte 45">
                      <a:extLst>
                        <a:ext uri="{FF2B5EF4-FFF2-40B4-BE49-F238E27FC236}">
                          <a16:creationId xmlns:a16="http://schemas.microsoft.com/office/drawing/2014/main" id="{2BC285DF-4481-4F16-A9E3-524D2B53FE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14273" y="3998486"/>
                      <a:ext cx="83820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ZoneTexte 44">
                      <a:extLst>
                        <a:ext uri="{FF2B5EF4-FFF2-40B4-BE49-F238E27FC236}">
                          <a16:creationId xmlns:a16="http://schemas.microsoft.com/office/drawing/2014/main" id="{5B515292-992A-4CBF-AB3B-88FE53E29D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24026" y="4570796"/>
                      <a:ext cx="838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7" name="ZoneTexte 46">
                      <a:extLst>
                        <a:ext uri="{FF2B5EF4-FFF2-40B4-BE49-F238E27FC236}">
                          <a16:creationId xmlns:a16="http://schemas.microsoft.com/office/drawing/2014/main" id="{4098B8B1-23C8-4EB6-9081-21BCF42256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24026" y="4570796"/>
                      <a:ext cx="83820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Connecteur droit avec flèche 45">
                  <a:extLst>
                    <a:ext uri="{FF2B5EF4-FFF2-40B4-BE49-F238E27FC236}">
                      <a16:creationId xmlns:a16="http://schemas.microsoft.com/office/drawing/2014/main" id="{DF43FEE8-594B-49CF-AFAC-C9183B27C9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499618" y="4299835"/>
                  <a:ext cx="13630" cy="104886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  <a:scene3d>
                  <a:camera prst="isometricLeftDown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avec flèche 46">
                  <a:extLst>
                    <a:ext uri="{FF2B5EF4-FFF2-40B4-BE49-F238E27FC236}">
                      <a16:creationId xmlns:a16="http://schemas.microsoft.com/office/drawing/2014/main" id="{D10F29A1-0961-4758-8351-22B95BC11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61375" y="4907375"/>
                  <a:ext cx="857189" cy="24936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  <a:scene3d>
                  <a:camera prst="isometricTopUp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avec flèche 47">
                  <a:extLst>
                    <a:ext uri="{FF2B5EF4-FFF2-40B4-BE49-F238E27FC236}">
                      <a16:creationId xmlns:a16="http://schemas.microsoft.com/office/drawing/2014/main" id="{FF27ED5B-92B0-421A-BE8D-6E1829470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94124" y="5036761"/>
                  <a:ext cx="881005" cy="14245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  <a:scene3d>
                  <a:camera prst="isometricOffAxis2Lef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ZoneTexte 48">
                      <a:extLst>
                        <a:ext uri="{FF2B5EF4-FFF2-40B4-BE49-F238E27FC236}">
                          <a16:creationId xmlns:a16="http://schemas.microsoft.com/office/drawing/2014/main" id="{56BE99C3-A7CE-4B39-8589-0FBF236A74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9330" y="4363057"/>
                      <a:ext cx="838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51" name="ZoneTexte 50">
                      <a:extLst>
                        <a:ext uri="{FF2B5EF4-FFF2-40B4-BE49-F238E27FC236}">
                          <a16:creationId xmlns:a16="http://schemas.microsoft.com/office/drawing/2014/main" id="{6F5DD0DF-8A44-4594-A053-EBC5A9CA43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9330" y="4363057"/>
                      <a:ext cx="83820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521" r="-20168" b="-254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ZoneTexte 49">
                      <a:extLst>
                        <a:ext uri="{FF2B5EF4-FFF2-40B4-BE49-F238E27FC236}">
                          <a16:creationId xmlns:a16="http://schemas.microsoft.com/office/drawing/2014/main" id="{B830C3F8-1A2A-4DA3-A3C5-121CF81B2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8501" y="1091202"/>
                      <a:ext cx="1324069" cy="452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fr-FR" dirty="0"/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52" name="ZoneTexte 51">
                      <a:extLst>
                        <a:ext uri="{FF2B5EF4-FFF2-40B4-BE49-F238E27FC236}">
                          <a16:creationId xmlns:a16="http://schemas.microsoft.com/office/drawing/2014/main" id="{CFD5C657-29C2-422F-B946-5BC81A040E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8501" y="1091202"/>
                      <a:ext cx="1324069" cy="45244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754" t="-100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67580FC9-536B-4C6F-8FCC-B5C7ABB5F9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511" y="2271850"/>
                  <a:ext cx="117117" cy="125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scene3d>
                  <a:camera prst="isometricOffAxis2Top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C7A6605C-8274-433F-B195-E6CA467E7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78260" y="2173578"/>
                  <a:ext cx="139377" cy="13866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3DBBFA1E-E215-43AD-8D34-88DCF95B5745}"/>
                    </a:ext>
                  </a:extLst>
                </p:cNvPr>
                <p:cNvSpPr/>
                <p:nvPr/>
              </p:nvSpPr>
              <p:spPr>
                <a:xfrm>
                  <a:off x="8682867" y="1557422"/>
                  <a:ext cx="172320" cy="172319"/>
                </a:xfrm>
                <a:prstGeom prst="ellipse">
                  <a:avLst/>
                </a:prstGeom>
                <a:solidFill>
                  <a:srgbClr val="B4C7E7">
                    <a:alpha val="89020"/>
                  </a:srgbClr>
                </a:solidFill>
                <a:ln>
                  <a:noFill/>
                </a:ln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2A78FEBC-5A38-49CB-9B97-6256D19E4B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4275" y="2216198"/>
                  <a:ext cx="1562998" cy="1298193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ZoneTexte 11">
                    <a:extLst>
                      <a:ext uri="{FF2B5EF4-FFF2-40B4-BE49-F238E27FC236}">
                        <a16:creationId xmlns:a16="http://schemas.microsoft.com/office/drawing/2014/main" id="{9806AE71-B635-4622-976D-7FBF402CCEFB}"/>
                      </a:ext>
                    </a:extLst>
                  </p:cNvPr>
                  <p:cNvSpPr txBox="1"/>
                  <p:nvPr/>
                </p:nvSpPr>
                <p:spPr>
                  <a:xfrm>
                    <a:off x="6848445" y="2322343"/>
                    <a:ext cx="8382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" name="ZoneTexte 11">
                    <a:extLst>
                      <a:ext uri="{FF2B5EF4-FFF2-40B4-BE49-F238E27FC236}">
                        <a16:creationId xmlns:a16="http://schemas.microsoft.com/office/drawing/2014/main" id="{014EF141-AE54-47B9-A47D-A5EF98EC6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8445" y="2322343"/>
                    <a:ext cx="83820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521" r="-37815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5075E23-912C-4A78-AF08-1DD8BE12D1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307" y="2972385"/>
              <a:ext cx="8583" cy="9374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61D298F-D7A9-4351-B86B-E1D6AC911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9352" y="2926777"/>
              <a:ext cx="52390" cy="4985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124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1D8A98EFDA348B5BB71E6D2D3889C" ma:contentTypeVersion="18" ma:contentTypeDescription="Create a new document." ma:contentTypeScope="" ma:versionID="0f4bbc3ad242a378ee5f6207615e10d8">
  <xsd:schema xmlns:xsd="http://www.w3.org/2001/XMLSchema" xmlns:xs="http://www.w3.org/2001/XMLSchema" xmlns:p="http://schemas.microsoft.com/office/2006/metadata/properties" xmlns:ns3="69e5ba0b-2a21-4437-8aa7-8b92f351f380" xmlns:ns4="0d58c43c-84e3-4c66-bf93-5cde1dec78ba" targetNamespace="http://schemas.microsoft.com/office/2006/metadata/properties" ma:root="true" ma:fieldsID="46ed921ee21c2bc56d5dfd87033c8521" ns3:_="" ns4:_="">
    <xsd:import namespace="69e5ba0b-2a21-4437-8aa7-8b92f351f380"/>
    <xsd:import namespace="0d58c43c-84e3-4c66-bf93-5cde1dec78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5ba0b-2a21-4437-8aa7-8b92f351f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c43c-84e3-4c66-bf93-5cde1dec78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e5ba0b-2a21-4437-8aa7-8b92f351f3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2E103-F7DB-45DA-87F8-4E16AF38F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5ba0b-2a21-4437-8aa7-8b92f351f380"/>
    <ds:schemaRef ds:uri="0d58c43c-84e3-4c66-bf93-5cde1dec7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0d58c43c-84e3-4c66-bf93-5cde1dec78ba"/>
    <ds:schemaRef ds:uri="69e5ba0b-2a21-4437-8aa7-8b92f351f38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41218</TotalTime>
  <Words>766</Words>
  <Application>Microsoft Office PowerPoint</Application>
  <PresentationFormat>Grand écran</PresentationFormat>
  <Paragraphs>130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(Corps)</vt:lpstr>
      <vt:lpstr>Arial Black</vt:lpstr>
      <vt:lpstr>Calibri</vt:lpstr>
      <vt:lpstr>Cambria Math</vt:lpstr>
      <vt:lpstr>Google Sans</vt:lpstr>
      <vt:lpstr>Poppins</vt:lpstr>
      <vt:lpstr>Wingdings</vt:lpstr>
      <vt:lpstr>Thème Office</vt:lpstr>
      <vt:lpstr>Conception et réalisation d’un émittancemètre 4D à acquisition directe</vt:lpstr>
      <vt:lpstr>L’émittance  Qu’est-ce que c’est?</vt:lpstr>
      <vt:lpstr>L’émit4D  La solution actuelle</vt:lpstr>
      <vt:lpstr>Le concept La solution proposée </vt:lpstr>
      <vt:lpstr>Structure </vt:lpstr>
      <vt:lpstr>Présentation PowerPoint</vt:lpstr>
      <vt:lpstr>Aperçu des PCB Premier test avec 32 signaux </vt:lpstr>
      <vt:lpstr>Merci!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PLASSE Timothé</cp:lastModifiedBy>
  <cp:revision>390</cp:revision>
  <dcterms:created xsi:type="dcterms:W3CDTF">2023-01-13T15:17:34Z</dcterms:created>
  <dcterms:modified xsi:type="dcterms:W3CDTF">2025-10-01T13:25:41Z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0x0101006891D8A98EFDA348B5BB71E6D2D3889C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