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9" r:id="rId7"/>
    <p:sldId id="359" r:id="rId8"/>
    <p:sldId id="361" r:id="rId9"/>
    <p:sldId id="362" r:id="rId10"/>
    <p:sldId id="364" r:id="rId11"/>
    <p:sldId id="36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FF7F0E"/>
    <a:srgbClr val="4C82BD"/>
    <a:srgbClr val="1F77B4"/>
    <a:srgbClr val="000000"/>
    <a:srgbClr val="3E4A83"/>
    <a:srgbClr val="E60019"/>
    <a:srgbClr val="BD987A"/>
    <a:srgbClr val="A558A0"/>
    <a:srgbClr val="993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979" autoAdjust="0"/>
  </p:normalViewPr>
  <p:slideViewPr>
    <p:cSldViewPr snapToGrid="0">
      <p:cViewPr varScale="1">
        <p:scale>
          <a:sx n="76" d="100"/>
          <a:sy n="76" d="100"/>
        </p:scale>
        <p:origin x="260" y="1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8" d="100"/>
          <a:sy n="58" d="100"/>
        </p:scale>
        <p:origin x="22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Design de synchrotrons pulsés pour la chaîne d’accélération de haute énergie d’un collisionneur à muons - L. Soubirou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Design de synchrotrons pulsés pour la chaîne d’accélération de haute énergie d’un collisionneur à muons - L. Soubirou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0" y="726022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1647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3" y="720978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4" y="726066"/>
            <a:ext cx="3757027" cy="1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Design de synchrotrons pulsés pour la chaîne d’accélération de haute énergie d’un collisionneur à muons - L. Soubirou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Design de synchrotrons pulsés pour la chaîne d’accélération de haute énergie d’un collisionneur à muons - L. Soubirou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29F44-1983-5C84-836C-29E0780A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2654299"/>
            <a:ext cx="9695839" cy="1587501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sz="2800" b="1" dirty="0">
                <a:solidFill>
                  <a:schemeClr val="tx1"/>
                </a:solidFill>
              </a:rPr>
              <a:t>Design de synchrotrons pulsés pour la chaîne d’accélération de haute énergie d’un collisionneur à muons </a:t>
            </a:r>
            <a:endParaRPr lang="fr-FR" altLang="fr-FR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37B58D-9A96-1DE6-DF53-DC3249088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7" y="4262438"/>
            <a:ext cx="6524096" cy="16557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Lisa Soubirou – CEA IRFU/ DACM / LEDA</a:t>
            </a:r>
          </a:p>
          <a:p>
            <a:pPr>
              <a:spcBef>
                <a:spcPts val="600"/>
              </a:spcBef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Journées Accélérateurs 2025 de la SFP – 7 au 10 octobre 2025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68A1B3-FE2A-49E0-8287-3A6A41CB1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7" y="5316235"/>
            <a:ext cx="2993496" cy="10032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46034E-EF67-4B91-B312-43A6E1F52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759" y="623093"/>
            <a:ext cx="4111041" cy="20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2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A2213B6-9948-CA75-C6FE-0C673414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914A5D3-9F44-3D3C-E4A4-7A101907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D02F9C-AD45-8F1F-AD3A-67DB94C5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C</a:t>
            </a:r>
            <a:r>
              <a:rPr lang="fr-FR" sz="3200" b="1" dirty="0"/>
              <a:t>ollisionneur à muons et chaîne de synchrotrons pulsés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93726C2-FF85-4474-908B-F00D46ED3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"/>
          <a:stretch/>
        </p:blipFill>
        <p:spPr>
          <a:xfrm>
            <a:off x="151128" y="1490182"/>
            <a:ext cx="11889743" cy="17611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6940810-6F0E-4899-BD76-CF1666626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56" r="4067"/>
          <a:stretch/>
        </p:blipFill>
        <p:spPr>
          <a:xfrm>
            <a:off x="475578" y="4065702"/>
            <a:ext cx="6669760" cy="130074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2EBF7D4-CE6A-4AD8-8F0D-E139A0E7F0E7}"/>
              </a:ext>
            </a:extLst>
          </p:cNvPr>
          <p:cNvSpPr txBox="1"/>
          <p:nvPr/>
        </p:nvSpPr>
        <p:spPr>
          <a:xfrm>
            <a:off x="2723496" y="5268991"/>
            <a:ext cx="141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C82BD"/>
                </a:solidFill>
              </a:rPr>
              <a:t>C = 5990 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936FD8-D28F-4AF4-A2EB-A987142477FF}"/>
              </a:ext>
            </a:extLst>
          </p:cNvPr>
          <p:cNvSpPr txBox="1"/>
          <p:nvPr/>
        </p:nvSpPr>
        <p:spPr>
          <a:xfrm>
            <a:off x="4439448" y="5268991"/>
            <a:ext cx="149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65697"/>
                </a:solidFill>
              </a:rPr>
              <a:t>C = 10700 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3FE8998-22D3-43D1-8B61-6DCE1D3E9F7E}"/>
              </a:ext>
            </a:extLst>
          </p:cNvPr>
          <p:cNvSpPr txBox="1"/>
          <p:nvPr/>
        </p:nvSpPr>
        <p:spPr>
          <a:xfrm>
            <a:off x="5937570" y="5268991"/>
            <a:ext cx="149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D99694"/>
                </a:solidFill>
              </a:rPr>
              <a:t>C = 35000 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9F92FD6-F623-4110-9989-2A3A4BFFA9FD}"/>
              </a:ext>
            </a:extLst>
          </p:cNvPr>
          <p:cNvSpPr txBox="1"/>
          <p:nvPr/>
        </p:nvSpPr>
        <p:spPr>
          <a:xfrm>
            <a:off x="731837" y="3436039"/>
            <a:ext cx="66697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Chaîne de synchrotrons pulsés (RCS): 1 RCS normal et 3 RCS hybrides.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95221E0-97DE-4C7A-B088-95EE5353E044}"/>
              </a:ext>
            </a:extLst>
          </p:cNvPr>
          <p:cNvSpPr txBox="1"/>
          <p:nvPr/>
        </p:nvSpPr>
        <p:spPr>
          <a:xfrm>
            <a:off x="7752367" y="4392906"/>
            <a:ext cx="4072467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Accélération sur la chaîne en moins de 10 ms 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D9DD294C-2D1E-4B07-98B2-A3AA19250B40}"/>
              </a:ext>
            </a:extLst>
          </p:cNvPr>
          <p:cNvSpPr/>
          <p:nvPr/>
        </p:nvSpPr>
        <p:spPr>
          <a:xfrm>
            <a:off x="9788601" y="1683857"/>
            <a:ext cx="1210733" cy="1473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8FAC991-BF02-4E1D-B59C-95B25456E293}"/>
                  </a:ext>
                </a:extLst>
              </p:cNvPr>
              <p:cNvSpPr txBox="1"/>
              <p:nvPr/>
            </p:nvSpPr>
            <p:spPr>
              <a:xfrm>
                <a:off x="8686800" y="3251319"/>
                <a:ext cx="3441940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Défis principaux :</a:t>
                </a:r>
              </a:p>
              <a:p>
                <a:r>
                  <a:rPr lang="fr-F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•   </a:t>
                </a:r>
                <a:r>
                  <a:rPr lang="fr-FR" sz="1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Durée de vie des muons </a:t>
                </a:r>
                <a14:m>
                  <m:oMath xmlns:m="http://schemas.openxmlformats.org/officeDocument/2006/math">
                    <m:r>
                      <a:rPr lang="en-US" sz="1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∝</m:t>
                    </m:r>
                    <m:r>
                      <m:rPr>
                        <m:sty m:val="p"/>
                      </m:rPr>
                      <a:rPr lang="fr-FR" sz="1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γ</m:t>
                    </m:r>
                    <m:r>
                      <a:rPr lang="fr-FR" sz="1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∗2.2 </m:t>
                    </m:r>
                    <m:r>
                      <m:rPr>
                        <m:sty m:val="p"/>
                      </m:rPr>
                      <a:rPr lang="fr-FR" sz="1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μs</m:t>
                    </m:r>
                  </m:oMath>
                </a14:m>
                <a:r>
                  <a:rPr lang="fr-FR" sz="1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fr-F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•   </a:t>
                </a:r>
                <a:r>
                  <a:rPr lang="fr-FR" sz="1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Beaucoup de R&amp;D + démonstrateurs.</a:t>
                </a:r>
              </a:p>
              <a:p>
                <a:endParaRPr lang="fr-FR" sz="10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8FAC991-BF02-4E1D-B59C-95B25456E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3251319"/>
                <a:ext cx="3441940" cy="900246"/>
              </a:xfrm>
              <a:prstGeom prst="rect">
                <a:avLst/>
              </a:prstGeom>
              <a:blipFill>
                <a:blip r:embed="rId4"/>
                <a:stretch>
                  <a:fillRect l="-531" t="-6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colade ouvrante 3">
            <a:extLst>
              <a:ext uri="{FF2B5EF4-FFF2-40B4-BE49-F238E27FC236}">
                <a16:creationId xmlns:a16="http://schemas.microsoft.com/office/drawing/2014/main" id="{FAF93EE1-F007-45EA-900A-A8063203CE24}"/>
              </a:ext>
            </a:extLst>
          </p:cNvPr>
          <p:cNvSpPr/>
          <p:nvPr/>
        </p:nvSpPr>
        <p:spPr>
          <a:xfrm>
            <a:off x="8683025" y="3315985"/>
            <a:ext cx="45719" cy="60943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7DFC76B-49FD-46B9-B3D6-BF6B3EBF0BDD}"/>
              </a:ext>
            </a:extLst>
          </p:cNvPr>
          <p:cNvSpPr txBox="1"/>
          <p:nvPr/>
        </p:nvSpPr>
        <p:spPr>
          <a:xfrm>
            <a:off x="2665466" y="5693470"/>
            <a:ext cx="1564852" cy="369332"/>
          </a:xfrm>
          <a:prstGeom prst="rect">
            <a:avLst/>
          </a:prstGeom>
          <a:noFill/>
          <a:ln w="28575">
            <a:solidFill>
              <a:srgbClr val="4C82BD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4C82BD"/>
                </a:solidFill>
              </a:rPr>
              <a:t>E</a:t>
            </a:r>
            <a:r>
              <a:rPr lang="fr-FR" b="1" baseline="-25000" dirty="0" err="1">
                <a:solidFill>
                  <a:srgbClr val="4C82BD"/>
                </a:solidFill>
              </a:rPr>
              <a:t>inj</a:t>
            </a:r>
            <a:r>
              <a:rPr lang="fr-FR" b="1" dirty="0">
                <a:solidFill>
                  <a:srgbClr val="4C82BD"/>
                </a:solidFill>
              </a:rPr>
              <a:t> = 63 GeV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ACBCBF2-47B7-4806-B58E-0CC558E1034F}"/>
              </a:ext>
            </a:extLst>
          </p:cNvPr>
          <p:cNvSpPr txBox="1"/>
          <p:nvPr/>
        </p:nvSpPr>
        <p:spPr>
          <a:xfrm>
            <a:off x="5937570" y="5693470"/>
            <a:ext cx="1498122" cy="369332"/>
          </a:xfrm>
          <a:prstGeom prst="rect">
            <a:avLst/>
          </a:prstGeom>
          <a:noFill/>
          <a:ln w="28575">
            <a:solidFill>
              <a:srgbClr val="D99694"/>
            </a:solidFill>
          </a:ln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D99694"/>
                </a:solidFill>
              </a:rPr>
              <a:t>E</a:t>
            </a:r>
            <a:r>
              <a:rPr lang="fr-FR" b="1" baseline="-25000" dirty="0" err="1">
                <a:solidFill>
                  <a:srgbClr val="D99694"/>
                </a:solidFill>
              </a:rPr>
              <a:t>ext</a:t>
            </a:r>
            <a:r>
              <a:rPr lang="fr-FR" b="1" dirty="0">
                <a:solidFill>
                  <a:srgbClr val="D99694"/>
                </a:solidFill>
              </a:rPr>
              <a:t> = 5 </a:t>
            </a:r>
            <a:r>
              <a:rPr lang="fr-FR" b="1" dirty="0" err="1">
                <a:solidFill>
                  <a:srgbClr val="D99694"/>
                </a:solidFill>
              </a:rPr>
              <a:t>TeV</a:t>
            </a:r>
            <a:endParaRPr lang="fr-FR" b="1" dirty="0">
              <a:solidFill>
                <a:srgbClr val="D99694"/>
              </a:solidFill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FDD95D9-9DDF-4EEE-8AD5-4181275ABD19}"/>
              </a:ext>
            </a:extLst>
          </p:cNvPr>
          <p:cNvCxnSpPr>
            <a:cxnSpLocks/>
          </p:cNvCxnSpPr>
          <p:nvPr/>
        </p:nvCxnSpPr>
        <p:spPr>
          <a:xfrm>
            <a:off x="4363947" y="5878136"/>
            <a:ext cx="149812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18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C27B51-A6BE-46A2-8D77-99F05C5217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F3527A-C764-4297-9E37-D16E490228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25DEEC7-0DDD-4BA7-B650-085CEE3B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Écart entre l’énergie et la rampe des aimants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58FF546F-0570-4EF0-87AD-25CA1942F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60" y="3429000"/>
            <a:ext cx="4926378" cy="2434267"/>
          </a:xfrm>
          <a:prstGeom prst="rect">
            <a:avLst/>
          </a:prstGeom>
        </p:spPr>
      </p:pic>
      <p:sp>
        <p:nvSpPr>
          <p:cNvPr id="29" name="Espace réservé du contenu 1">
            <a:extLst>
              <a:ext uri="{FF2B5EF4-FFF2-40B4-BE49-F238E27FC236}">
                <a16:creationId xmlns:a16="http://schemas.microsoft.com/office/drawing/2014/main" id="{FE35F3F3-D21E-45BF-A718-7F49EDA73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381125"/>
            <a:ext cx="5448829" cy="45323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Accélération très rapide : en </a:t>
            </a:r>
            <a:r>
              <a:rPr lang="fr-FR" sz="2000" b="1" dirty="0">
                <a:solidFill>
                  <a:srgbClr val="E5001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moins de 10 ms.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une machine conventionnelle, la variation de B(t) dans les dipôles des arcs est négligeable.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arcs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RCS 1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l’erreur sur le champ s’élève à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3%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 le premier arc.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Espace réservé du contenu 79">
            <a:extLst>
              <a:ext uri="{FF2B5EF4-FFF2-40B4-BE49-F238E27FC236}">
                <a16:creationId xmlns:a16="http://schemas.microsoft.com/office/drawing/2014/main" id="{83E8DFEF-9147-4034-BD5B-9B3AA027FD9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3"/>
          <a:srcRect t="6112"/>
          <a:stretch/>
        </p:blipFill>
        <p:spPr>
          <a:xfrm>
            <a:off x="6240463" y="1786467"/>
            <a:ext cx="5219700" cy="3980745"/>
          </a:xfr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C2A7A9C-7EC9-45B6-94E7-6EB69A40F691}"/>
              </a:ext>
            </a:extLst>
          </p:cNvPr>
          <p:cNvSpPr txBox="1"/>
          <p:nvPr/>
        </p:nvSpPr>
        <p:spPr>
          <a:xfrm>
            <a:off x="7840132" y="1481580"/>
            <a:ext cx="267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RCS 1 avec 8 arcs. 1</a:t>
            </a:r>
            <a:r>
              <a:rPr lang="fr-FR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tour. </a:t>
            </a:r>
          </a:p>
        </p:txBody>
      </p:sp>
    </p:spTree>
    <p:extLst>
      <p:ext uri="{BB962C8B-B14F-4D97-AF65-F5344CB8AC3E}">
        <p14:creationId xmlns:p14="http://schemas.microsoft.com/office/powerpoint/2010/main" val="164652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ce réservé du contenu 13">
            <a:extLst>
              <a:ext uri="{FF2B5EF4-FFF2-40B4-BE49-F238E27FC236}">
                <a16:creationId xmlns:a16="http://schemas.microsoft.com/office/drawing/2014/main" id="{F4EEA1F0-E0A2-4089-B908-EE6EFA643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31"/>
          <a:stretch/>
        </p:blipFill>
        <p:spPr>
          <a:xfrm>
            <a:off x="7402884" y="3865453"/>
            <a:ext cx="3818467" cy="2826543"/>
          </a:xfrm>
          <a:prstGeom prst="rect">
            <a:avLst/>
          </a:prstGeom>
        </p:spPr>
      </p:pic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3ED43778-05CC-4009-BB1B-B52FC9B77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05" y="1185863"/>
            <a:ext cx="6553121" cy="4873494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Développement d’un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modèle analytique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calculer l’erreur de trajectoire créée dans un dipôle.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un dipôle de longueur L dont la face d’entrée est en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0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Implémentation sur un arc :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modèle et simulations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Xsuite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en accord !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97859E-E48F-4B83-88B0-53B30D0C3E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041776-DAE3-4F5D-8129-F6CAB5CA92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3E265921-9483-47AE-B581-89EB5526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Modèle analytique et simulations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8B1FF0C-29F0-4C8C-9D5F-64A09F0547B6}"/>
                  </a:ext>
                </a:extLst>
              </p:cNvPr>
              <p:cNvSpPr txBox="1"/>
              <p:nvPr/>
            </p:nvSpPr>
            <p:spPr>
              <a:xfrm>
                <a:off x="2417474" y="3534883"/>
                <a:ext cx="4960882" cy="1053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: </a:t>
                </a:r>
                <a:r>
                  <a:rPr lang="en-GB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rampe</a:t>
                </a: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du champ </a:t>
                </a:r>
                <a:r>
                  <a:rPr lang="en-GB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magnétique</a:t>
                </a: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[T/m]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Bρ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ref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: </a:t>
                </a:r>
                <a:r>
                  <a:rPr lang="en-GB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rigidité</a:t>
                </a: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magnétique</a:t>
                </a: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[Tm]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: s </a:t>
                </a:r>
                <a:r>
                  <a:rPr lang="en-GB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tel</a:t>
                </a: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que B(s</a:t>
                </a:r>
                <a:r>
                  <a:rPr lang="en-GB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*</a:t>
                </a: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= B</a:t>
                </a:r>
                <a:r>
                  <a:rPr lang="en-GB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*</a:t>
                </a: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n-GB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référence</a:t>
                </a: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magnétique</a:t>
                </a: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[m]</a:t>
                </a:r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8B1FF0C-29F0-4C8C-9D5F-64A09F054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474" y="3534883"/>
                <a:ext cx="4960882" cy="1053943"/>
              </a:xfrm>
              <a:prstGeom prst="rect">
                <a:avLst/>
              </a:prstGeom>
              <a:blipFill>
                <a:blip r:embed="rId3"/>
                <a:stretch>
                  <a:fillRect l="-369" t="-2312" b="-80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Espace réservé du contenu 7">
            <a:extLst>
              <a:ext uri="{FF2B5EF4-FFF2-40B4-BE49-F238E27FC236}">
                <a16:creationId xmlns:a16="http://schemas.microsoft.com/office/drawing/2014/main" id="{5D2DF2A7-6CFD-4C6C-8C64-D67387FAB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356" y="775215"/>
            <a:ext cx="3818467" cy="287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473F65C2-F914-44A0-B586-1BD05F241494}"/>
              </a:ext>
            </a:extLst>
          </p:cNvPr>
          <p:cNvSpPr txBox="1"/>
          <p:nvPr/>
        </p:nvSpPr>
        <p:spPr>
          <a:xfrm>
            <a:off x="8564562" y="587144"/>
            <a:ext cx="2018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RCS1 avec 8 arcs. 1er arc.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FAC6D8D-03D9-46CC-94A2-268DFF5DCC96}"/>
              </a:ext>
            </a:extLst>
          </p:cNvPr>
          <p:cNvSpPr txBox="1"/>
          <p:nvPr/>
        </p:nvSpPr>
        <p:spPr>
          <a:xfrm>
            <a:off x="8563972" y="3591289"/>
            <a:ext cx="2113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RCS1 avec 8 arcs. 17 tours.</a:t>
            </a:r>
          </a:p>
        </p:txBody>
      </p:sp>
      <p:sp>
        <p:nvSpPr>
          <p:cNvPr id="26" name="Accolade ouvrante 25">
            <a:extLst>
              <a:ext uri="{FF2B5EF4-FFF2-40B4-BE49-F238E27FC236}">
                <a16:creationId xmlns:a16="http://schemas.microsoft.com/office/drawing/2014/main" id="{BA548EF9-036D-4011-B29E-9BEFE0C17CAC}"/>
              </a:ext>
            </a:extLst>
          </p:cNvPr>
          <p:cNvSpPr/>
          <p:nvPr/>
        </p:nvSpPr>
        <p:spPr bwMode="auto">
          <a:xfrm>
            <a:off x="2338984" y="3572880"/>
            <a:ext cx="113450" cy="97794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10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318DF097-1DA5-4EF9-8E7C-41B25F2A2DED}"/>
                  </a:ext>
                </a:extLst>
              </p:cNvPr>
              <p:cNvSpPr txBox="1"/>
              <p:nvPr/>
            </p:nvSpPr>
            <p:spPr>
              <a:xfrm>
                <a:off x="2081216" y="2638331"/>
                <a:ext cx="3818467" cy="70448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E50019"/>
                  </a:buClr>
                  <a:buSzPct val="90000"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fr-F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d>
                        <m:dPr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fr-F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fr-F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kumimoji="0" lang="fr-F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fr-FR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B</m:t>
                              </m:r>
                            </m:e>
                          </m:acc>
                        </m:num>
                        <m:den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fr-F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fr-F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  <m:r>
                                <a:rPr kumimoji="0" lang="fr-F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𝜌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p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 </m:t>
                      </m:r>
                      <m:f>
                        <m:fPr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)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318DF097-1DA5-4EF9-8E7C-41B25F2A2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216" y="2638331"/>
                <a:ext cx="3818467" cy="7044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5F7FAE47-CD5F-4840-9728-32843D4F6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95" y="3214815"/>
            <a:ext cx="149364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2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Espace réservé du texte 7">
                <a:extLst>
                  <a:ext uri="{FF2B5EF4-FFF2-40B4-BE49-F238E27FC236}">
                    <a16:creationId xmlns:a16="http://schemas.microsoft.com/office/drawing/2014/main" id="{E5ED0212-E086-44D6-BE5C-01E6274D276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Rampe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fr-FR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ou vitesse d’accélération. </a:t>
                </a:r>
              </a:p>
              <a:p>
                <a:r>
                  <a:rPr lang="fr-FR" sz="1600" b="0" dirty="0">
                    <a:solidFill>
                      <a:schemeClr val="tx1"/>
                    </a:solidFill>
                  </a:rPr>
                  <a:t>Scan sur un temps d’accélération plus long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fr-FR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acc</m:t>
                        </m:r>
                      </m:sub>
                    </m:sSub>
                    <m:r>
                      <a:rPr lang="fr-FR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fr-FR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fr-FR" sz="1600" b="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8" name="Espace réservé du texte 7">
                <a:extLst>
                  <a:ext uri="{FF2B5EF4-FFF2-40B4-BE49-F238E27FC236}">
                    <a16:creationId xmlns:a16="http://schemas.microsoft.com/office/drawing/2014/main" id="{E5ED0212-E086-44D6-BE5C-01E6274D27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921" b="-96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95DA07B-61E5-4F98-B68C-7483011F8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dirty="0"/>
              <a:t>Répartition de la RF sur </a:t>
            </a:r>
            <a:r>
              <a:rPr lang="fr-FR" dirty="0" err="1"/>
              <a:t>n</a:t>
            </a:r>
            <a:r>
              <a:rPr lang="fr-FR" baseline="-25000" dirty="0" err="1"/>
              <a:t>arc</a:t>
            </a:r>
            <a:r>
              <a:rPr lang="fr-FR" dirty="0"/>
              <a:t> sections. </a:t>
            </a:r>
          </a:p>
          <a:p>
            <a:r>
              <a:rPr lang="fr-FR" sz="1600" b="0" dirty="0">
                <a:solidFill>
                  <a:schemeClr val="tx1"/>
                </a:solidFill>
              </a:rPr>
              <a:t>Homogénéisation des optiques en imposant </a:t>
            </a:r>
            <a:r>
              <a:rPr lang="fr-FR" sz="1600" b="0" dirty="0" err="1">
                <a:solidFill>
                  <a:schemeClr val="tx1"/>
                </a:solidFill>
              </a:rPr>
              <a:t>Q</a:t>
            </a:r>
            <a:r>
              <a:rPr lang="fr-FR" sz="1600" b="0" baseline="-25000" dirty="0" err="1">
                <a:solidFill>
                  <a:schemeClr val="tx1"/>
                </a:solidFill>
              </a:rPr>
              <a:t>x</a:t>
            </a:r>
            <a:r>
              <a:rPr lang="fr-FR" sz="1600" b="0" dirty="0">
                <a:solidFill>
                  <a:schemeClr val="tx1"/>
                </a:solidFill>
              </a:rPr>
              <a:t> et </a:t>
            </a:r>
            <a:r>
              <a:rPr lang="fr-FR" sz="1600" b="0" dirty="0" err="1">
                <a:solidFill>
                  <a:schemeClr val="tx1"/>
                </a:solidFill>
              </a:rPr>
              <a:t>Q</a:t>
            </a:r>
            <a:r>
              <a:rPr lang="fr-FR" sz="1600" b="0" baseline="-25000" dirty="0" err="1">
                <a:solidFill>
                  <a:schemeClr val="tx1"/>
                </a:solidFill>
              </a:rPr>
              <a:t>y</a:t>
            </a:r>
            <a:r>
              <a:rPr lang="fr-FR" sz="16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747E81-08B8-4411-8758-895B3164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147B50-2BC7-453A-B063-0D446303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FBA2DD4-F71B-4321-96BC-195BCE27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Loi d’échelle</a:t>
            </a:r>
          </a:p>
        </p:txBody>
      </p:sp>
      <p:pic>
        <p:nvPicPr>
          <p:cNvPr id="12" name="Espace réservé du contenu 16">
            <a:extLst>
              <a:ext uri="{FF2B5EF4-FFF2-40B4-BE49-F238E27FC236}">
                <a16:creationId xmlns:a16="http://schemas.microsoft.com/office/drawing/2014/main" id="{9FC4C40C-5480-47B9-9EF9-1BAB1668A4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30983" y="2298700"/>
            <a:ext cx="4821410" cy="3890963"/>
          </a:xfrm>
        </p:spPr>
      </p:pic>
      <p:pic>
        <p:nvPicPr>
          <p:cNvPr id="13" name="Espace réservé du contenu 6">
            <a:extLst>
              <a:ext uri="{FF2B5EF4-FFF2-40B4-BE49-F238E27FC236}">
                <a16:creationId xmlns:a16="http://schemas.microsoft.com/office/drawing/2014/main" id="{24CE7662-FEE6-4B68-BA98-410951C3704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50044" y="2298700"/>
            <a:ext cx="4800538" cy="389096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41ABBEE-7F8E-44C5-84A6-98E4A9C0401A}"/>
                  </a:ext>
                </a:extLst>
              </p:cNvPr>
              <p:cNvSpPr txBox="1"/>
              <p:nvPr/>
            </p:nvSpPr>
            <p:spPr>
              <a:xfrm>
                <a:off x="8531530" y="3650835"/>
                <a:ext cx="2510139" cy="42966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40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𝑡𝑜𝑡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𝑎𝑟𝑐</m:t>
                            </m:r>
                          </m:sub>
                        </m:sSub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400" dirty="0"/>
                  <a:t> pour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≪ 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𝑡𝑜𝑡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𝑎𝑟𝑐</m:t>
                            </m:r>
                          </m:sub>
                        </m:sSub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400" dirty="0"/>
                  <a:t> 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41ABBEE-7F8E-44C5-84A6-98E4A9C04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530" y="3650835"/>
                <a:ext cx="2510139" cy="4296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B2B62943-A195-4AEB-BAA8-10B1D4FDE227}"/>
                  </a:ext>
                </a:extLst>
              </p:cNvPr>
              <p:cNvSpPr txBox="1"/>
              <p:nvPr/>
            </p:nvSpPr>
            <p:spPr>
              <a:xfrm>
                <a:off x="4251519" y="3598961"/>
                <a:ext cx="1285349" cy="53341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40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acc>
                        <m:accPr>
                          <m:chr m:val="̇"/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B2B62943-A195-4AEB-BAA8-10B1D4FDE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519" y="3598961"/>
                <a:ext cx="1285349" cy="5334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1C29A48D-3287-4007-B5CD-B4113E93DF1A}"/>
                  </a:ext>
                </a:extLst>
              </p:cNvPr>
              <p:cNvSpPr txBox="1"/>
              <p:nvPr/>
            </p:nvSpPr>
            <p:spPr>
              <a:xfrm>
                <a:off x="5752393" y="232319"/>
                <a:ext cx="3818467" cy="70448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E50019"/>
                  </a:buClr>
                  <a:buSzPct val="90000"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fr-F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d>
                        <m:dPr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fr-F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fr-F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kumimoji="0" lang="fr-F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fr-FR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B</m:t>
                              </m:r>
                            </m:e>
                          </m:acc>
                        </m:num>
                        <m:den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fr-F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fr-F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  <m:r>
                                <a:rPr kumimoji="0" lang="fr-F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𝜌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p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 </m:t>
                      </m:r>
                      <m:f>
                        <m:fPr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)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1C29A48D-3287-4007-B5CD-B4113E93D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3" y="232319"/>
                <a:ext cx="3818467" cy="7044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80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BD3818-B958-4526-BB3C-7C7E733B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Design de synchrotrons pulsés pour la chaîne d’accélération de haute énergie d’un collisionneur à muons - L. Soubirou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511B5C-B9D7-4B89-9C3E-EADD9DBE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6F338B50-CF32-4187-B2CE-A209D64A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sur les fonctions optiques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Espace réservé du contenu 15">
                <a:extLst>
                  <a:ext uri="{FF2B5EF4-FFF2-40B4-BE49-F238E27FC236}">
                    <a16:creationId xmlns:a16="http://schemas.microsoft.com/office/drawing/2014/main" id="{ADFCD3D8-CCA5-4355-9EF7-22AEB7534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838" y="1204252"/>
                <a:ext cx="5948362" cy="4532313"/>
              </a:xfrm>
            </p:spPr>
            <p:txBody>
              <a:bodyPr anchor="ctr">
                <a:normAutofit fontScale="92500" lnSpcReduction="20000"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Pct val="9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Les </a:t>
                </a:r>
                <a:r>
                  <a:rPr kumimoji="0" lang="fr-FR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quadripôles</a:t>
                </a:r>
                <a:r>
                  <a:rPr kumimoji="0" lang="fr-FR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sont aussi </a:t>
                </a:r>
                <a:r>
                  <a:rPr kumimoji="0" lang="fr-FR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pulsés</a:t>
                </a:r>
                <a:r>
                  <a:rPr kumimoji="0" lang="fr-FR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: erreur de focalisation !</a:t>
                </a:r>
              </a:p>
              <a:p>
                <a:pPr marL="285750" indent="-285750">
                  <a:buClrTx/>
                  <a:buFont typeface="Arial" panose="020B0604020202020204" pitchFamily="34" charset="0"/>
                  <a:buChar char="•"/>
                </a:pPr>
                <a:r>
                  <a:rPr lang="fr-FR" sz="19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Comparaison de l’optique avec et sans erreur sur les dipôles et quadripôles 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fr-FR" sz="1900" b="1" dirty="0">
                    <a:solidFill>
                      <a:srgbClr val="1F77B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Dipôles pulsés </a:t>
                </a:r>
                <a:r>
                  <a:rPr lang="fr-FR" sz="19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erreur sur k</a:t>
                </a:r>
                <a:r>
                  <a:rPr lang="fr-FR" sz="190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fr-FR" sz="19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fr-FR" sz="1900" b="1" dirty="0">
                    <a:solidFill>
                      <a:srgbClr val="FF7F0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Dipôles + Quadripôles pulsés</a:t>
                </a:r>
                <a:r>
                  <a:rPr lang="fr-FR" sz="1900" b="1" dirty="0">
                    <a:solidFill>
                      <a:srgbClr val="1F77B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19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erreur sur k</a:t>
                </a:r>
                <a:r>
                  <a:rPr lang="fr-FR" sz="190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fr-FR" sz="19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k</a:t>
                </a:r>
                <a:r>
                  <a:rPr lang="fr-FR" sz="190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fr-FR" sz="19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endParaRPr lang="fr-FR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Pct val="9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Perturbation sur la </a:t>
                </a:r>
                <a:r>
                  <a:rPr kumimoji="0" lang="fr-FR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dispersion normalisée jusqu’à 0.1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fr-FR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fr-FR" sz="19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𝐦</m:t>
                        </m:r>
                      </m:e>
                    </m:rad>
                  </m:oMath>
                </a14:m>
                <a:r>
                  <a:rPr kumimoji="0" lang="fr-FR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Pct val="9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Beta-</a:t>
                </a:r>
                <a:r>
                  <a:rPr kumimoji="0" lang="fr-FR" sz="19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beating</a:t>
                </a:r>
                <a:r>
                  <a:rPr kumimoji="0" lang="fr-FR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à 20% </a:t>
                </a:r>
                <a:r>
                  <a:rPr kumimoji="0" lang="fr-FR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lorsque les quadripôles sont pulsés.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Pct val="90000"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fr-FR" u="sng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 cours :</a:t>
                </a:r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552450" lvl="1" indent="-285750">
                  <a:buFont typeface="Wingdings" panose="05000000000000000000" pitchFamily="2" charset="2"/>
                  <a:buChar char="Ø"/>
                </a:pPr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fr-FR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éveloppement d’un modèle analytique pour prédire la perturbation créée sur les fonctions optiques.</a:t>
                </a:r>
              </a:p>
              <a:p>
                <a:pPr marL="552450" lvl="1" indent="-285750">
                  <a:buFont typeface="Wingdings" panose="05000000000000000000" pitchFamily="2" charset="2"/>
                  <a:buChar char="Ø"/>
                </a:pPr>
                <a:r>
                  <a:rPr lang="fr-FR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Études de transport à suivre pour quantifier </a:t>
                </a:r>
                <a:r>
                  <a:rPr lang="fr-FR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l’augmentation d’émittance</a:t>
                </a:r>
                <a:r>
                  <a:rPr lang="fr-FR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fr-F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6" name="Espace réservé du contenu 15">
                <a:extLst>
                  <a:ext uri="{FF2B5EF4-FFF2-40B4-BE49-F238E27FC236}">
                    <a16:creationId xmlns:a16="http://schemas.microsoft.com/office/drawing/2014/main" id="{ADFCD3D8-CCA5-4355-9EF7-22AEB7534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8" y="1204252"/>
                <a:ext cx="5948362" cy="4532313"/>
              </a:xfrm>
              <a:blipFill>
                <a:blip r:embed="rId2"/>
                <a:stretch>
                  <a:fillRect l="-2152" r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Espace réservé du contenu 8">
            <a:extLst>
              <a:ext uri="{FF2B5EF4-FFF2-40B4-BE49-F238E27FC236}">
                <a16:creationId xmlns:a16="http://schemas.microsoft.com/office/drawing/2014/main" id="{FDD6F1D6-4C6C-4205-9B98-F4A7DF55A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084" y="1204252"/>
            <a:ext cx="4780988" cy="45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9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42640D4-5BDA-4251-B4BD-24F907A8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6" y="3449638"/>
            <a:ext cx="6024563" cy="703262"/>
          </a:xfrm>
        </p:spPr>
        <p:txBody>
          <a:bodyPr>
            <a:normAutofit fontScale="90000"/>
          </a:bodyPr>
          <a:lstStyle/>
          <a:p>
            <a:r>
              <a:rPr lang="fr-FR" dirty="0"/>
              <a:t>Merci pour votre attention !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AF0EC88-E846-4766-BEFB-3ADB21BD89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0" dirty="0"/>
              <a:t>Contact : lisa.soubirou@cea.fr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F8020C-6C2B-47DE-96CD-A17BDB08C4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8263" y="6343650"/>
            <a:ext cx="693737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95B0C15-D9AC-4511-AC16-90B17D731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7" y="5316235"/>
            <a:ext cx="2993496" cy="10032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E8F8CC-D7A1-4F73-9A9D-0FA357B0B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759" y="623093"/>
            <a:ext cx="4111041" cy="203120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A829498-B0DF-4569-B224-7A1DCB995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6" y="3497320"/>
            <a:ext cx="3102220" cy="310222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31858E9-331E-4351-8970-2E88CA1FE07F}"/>
              </a:ext>
            </a:extLst>
          </p:cNvPr>
          <p:cNvSpPr txBox="1"/>
          <p:nvPr/>
        </p:nvSpPr>
        <p:spPr>
          <a:xfrm>
            <a:off x="6610663" y="6321758"/>
            <a:ext cx="2825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 Artwork from Gaia Fontana @qftoons</a:t>
            </a:r>
          </a:p>
        </p:txBody>
      </p:sp>
    </p:spTree>
    <p:extLst>
      <p:ext uri="{BB962C8B-B14F-4D97-AF65-F5344CB8AC3E}">
        <p14:creationId xmlns:p14="http://schemas.microsoft.com/office/powerpoint/2010/main" val="4116311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Props1.xml><?xml version="1.0" encoding="utf-8"?>
<ds:datastoreItem xmlns:ds="http://schemas.openxmlformats.org/officeDocument/2006/customXml" ds:itemID="{DF5003DA-E900-47F2-BA91-7AD870D471E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82fa2ad-bcfb-4c30-8490-7bbd511b1880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51dffeb-2989-4a61-aef8-844a993007f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1843</TotalTime>
  <Words>580</Words>
  <Application>Microsoft Office PowerPoint</Application>
  <PresentationFormat>Grand écran</PresentationFormat>
  <Paragraphs>69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Cambria Math</vt:lpstr>
      <vt:lpstr>Times New Roman</vt:lpstr>
      <vt:lpstr>Wingdings</vt:lpstr>
      <vt:lpstr>Thème Office</vt:lpstr>
      <vt:lpstr>Design de synchrotrons pulsés pour la chaîne d’accélération de haute énergie d’un collisionneur à muons </vt:lpstr>
      <vt:lpstr>Collisionneur à muons et chaîne de synchrotrons pulsés</vt:lpstr>
      <vt:lpstr>Écart entre l’énergie et la rampe des aimants</vt:lpstr>
      <vt:lpstr>Modèle analytique et simulations</vt:lpstr>
      <vt:lpstr>Loi d’échelle</vt:lpstr>
      <vt:lpstr>Impact sur les fonctions optiques</vt:lpstr>
      <vt:lpstr>Merci pour votre attention !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SOUBIROU Lisa</cp:lastModifiedBy>
  <cp:revision>30</cp:revision>
  <dcterms:created xsi:type="dcterms:W3CDTF">2023-01-13T15:17:34Z</dcterms:created>
  <dcterms:modified xsi:type="dcterms:W3CDTF">2025-10-03T14:38:43Z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