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56" r:id="rId5"/>
    <p:sldId id="266" r:id="rId6"/>
    <p:sldId id="366" r:id="rId7"/>
    <p:sldId id="382" r:id="rId8"/>
    <p:sldId id="378" r:id="rId9"/>
    <p:sldId id="379" r:id="rId10"/>
    <p:sldId id="380" r:id="rId11"/>
    <p:sldId id="383" r:id="rId12"/>
    <p:sldId id="362" r:id="rId13"/>
    <p:sldId id="357" r:id="rId14"/>
    <p:sldId id="384" r:id="rId15"/>
    <p:sldId id="377" r:id="rId16"/>
    <p:sldId id="385" r:id="rId17"/>
    <p:sldId id="349" r:id="rId18"/>
    <p:sldId id="365" r:id="rId19"/>
    <p:sldId id="375" r:id="rId20"/>
    <p:sldId id="386" r:id="rId21"/>
    <p:sldId id="376" r:id="rId22"/>
    <p:sldId id="343" r:id="rId23"/>
    <p:sldId id="441"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A83"/>
    <a:srgbClr val="80319F"/>
    <a:srgbClr val="A558A0"/>
    <a:srgbClr val="9B3B89"/>
    <a:srgbClr val="0472EC"/>
    <a:srgbClr val="993D3F"/>
    <a:srgbClr val="0167EF"/>
    <a:srgbClr val="E60019"/>
    <a:srgbClr val="000000"/>
    <a:srgbClr val="BD98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9" autoAdjust="0"/>
  </p:normalViewPr>
  <p:slideViewPr>
    <p:cSldViewPr snapToGrid="0">
      <p:cViewPr varScale="1">
        <p:scale>
          <a:sx n="85" d="100"/>
          <a:sy n="85" d="100"/>
        </p:scale>
        <p:origin x="590" y="53"/>
      </p:cViewPr>
      <p:guideLst>
        <p:guide orient="horz" pos="2160"/>
        <p:guide pos="3840"/>
      </p:guideLst>
    </p:cSldViewPr>
  </p:slideViewPr>
  <p:outlineViewPr>
    <p:cViewPr>
      <p:scale>
        <a:sx n="33" d="100"/>
        <a:sy n="33" d="100"/>
      </p:scale>
      <p:origin x="0" y="-7948"/>
    </p:cViewPr>
  </p:outlineViewPr>
  <p:notesTextViewPr>
    <p:cViewPr>
      <p:scale>
        <a:sx n="3" d="2"/>
        <a:sy n="3" d="2"/>
      </p:scale>
      <p:origin x="0" y="0"/>
    </p:cViewPr>
  </p:notesTextViewPr>
  <p:sorterViewPr>
    <p:cViewPr>
      <p:scale>
        <a:sx n="100" d="100"/>
        <a:sy n="100" d="100"/>
      </p:scale>
      <p:origin x="0" y="-10332"/>
    </p:cViewPr>
  </p:sorterViewPr>
  <p:notesViewPr>
    <p:cSldViewPr snapToGrid="0" showGuides="1">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1230463-975F-1FC5-F130-344B42C6A7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79A2308-FA37-6278-0449-3B38B9528E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398CF4-0D8F-4DD3-B28A-923FF3FEE419}" type="datetimeFigureOut">
              <a:rPr lang="fr-FR" smtClean="0"/>
              <a:t>08/03/2026</a:t>
            </a:fld>
            <a:endParaRPr lang="fr-FR"/>
          </a:p>
        </p:txBody>
      </p:sp>
      <p:sp>
        <p:nvSpPr>
          <p:cNvPr id="4" name="Espace réservé du pied de page 3">
            <a:extLst>
              <a:ext uri="{FF2B5EF4-FFF2-40B4-BE49-F238E27FC236}">
                <a16:creationId xmlns:a16="http://schemas.microsoft.com/office/drawing/2014/main" id="{6A7B76CB-13A6-4357-471D-C13C8A6F57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515A29A-0630-2B6D-5C6E-AD2B8E0564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57BD6-0A34-47E4-9D7D-D4D6BB65499E}" type="slidenum">
              <a:rPr lang="fr-FR" smtClean="0"/>
              <a:t>‹N°›</a:t>
            </a:fld>
            <a:endParaRPr lang="fr-FR"/>
          </a:p>
        </p:txBody>
      </p:sp>
    </p:spTree>
    <p:extLst>
      <p:ext uri="{BB962C8B-B14F-4D97-AF65-F5344CB8AC3E}">
        <p14:creationId xmlns:p14="http://schemas.microsoft.com/office/powerpoint/2010/main" val="615670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2B5AC-F81D-469C-ADE7-402A20B32007}" type="datetimeFigureOut">
              <a:rPr lang="fr-FR" smtClean="0"/>
              <a:t>08/03/2026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C14E6-2559-451E-807A-4A34163A34D7}" type="slidenum">
              <a:rPr lang="fr-FR" smtClean="0"/>
              <a:t>‹N°›</a:t>
            </a:fld>
            <a:endParaRPr lang="fr-FR"/>
          </a:p>
        </p:txBody>
      </p:sp>
    </p:spTree>
    <p:extLst>
      <p:ext uri="{BB962C8B-B14F-4D97-AF65-F5344CB8AC3E}">
        <p14:creationId xmlns:p14="http://schemas.microsoft.com/office/powerpoint/2010/main" val="421414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26982-0BD3-80B2-D0C1-E141B8AD1D26}"/>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a:t>
            </a:r>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828EFF-0769-991A-745D-86154BF58E56}"/>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spTree>
    <p:extLst>
      <p:ext uri="{BB962C8B-B14F-4D97-AF65-F5344CB8AC3E}">
        <p14:creationId xmlns:p14="http://schemas.microsoft.com/office/powerpoint/2010/main" val="128613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section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09/03/2026</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Bleu</a:t>
            </a:r>
          </a:p>
        </p:txBody>
      </p:sp>
      <p:pic>
        <p:nvPicPr>
          <p:cNvPr id="13"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4"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1EE20C3D-7EDC-C467-57AB-6011AB94E6CE}"/>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7F06A08C-C6D3-6EB1-26CF-BBE33E5D79AE}"/>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10" name="Espace réservé du texte 2">
            <a:extLst>
              <a:ext uri="{FF2B5EF4-FFF2-40B4-BE49-F238E27FC236}">
                <a16:creationId xmlns:a16="http://schemas.microsoft.com/office/drawing/2014/main" id="{6FC69820-7AD8-8DE6-6DD2-0BCC3DF92B81}"/>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63531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09/03/2026</a:t>
            </a: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C1303A6F-3D61-F6AC-9302-9FE476FEAE83}"/>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298390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numCol="2" spcCol="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09/03/2026</a:t>
            </a: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 2 colonnes</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190406E3-1995-7E53-4201-E3BFE87AEDE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26934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p>
            <a:r>
              <a:rPr lang="fr-FR"/>
              <a:t>09/03/2026</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p>
            <a:r>
              <a:rPr lang="en-US"/>
              <a:t>P(ND)2-3, Perspectives on nuclear data for the next decade</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p>
            <a:fld id="{0CBC77A0-1F4E-42FF-9FFC-F45C3A64AF90}" type="slidenum">
              <a:rPr lang="fr-FR" smtClean="0"/>
              <a:pPr/>
              <a:t>‹N°›</a:t>
            </a:fld>
            <a:endParaRPr lang="fr-FR" dirty="0"/>
          </a:p>
        </p:txBody>
      </p:sp>
      <p:pic>
        <p:nvPicPr>
          <p:cNvPr id="13"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93B771A-F9FE-5447-E51C-40360A18260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920753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D271B01-F4E4-B2FD-ADE2-0F5A74232FF0}"/>
              </a:ext>
            </a:extLst>
          </p:cNvPr>
          <p:cNvSpPr>
            <a:spLocks noGrp="1"/>
          </p:cNvSpPr>
          <p:nvPr>
            <p:ph type="body" idx="1"/>
          </p:nvPr>
        </p:nvSpPr>
        <p:spPr>
          <a:xfrm>
            <a:off x="731838"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FD7597D-BC71-3CA1-38C9-B6FBD6A7FA8F}"/>
              </a:ext>
            </a:extLst>
          </p:cNvPr>
          <p:cNvSpPr>
            <a:spLocks noGrp="1"/>
          </p:cNvSpPr>
          <p:nvPr>
            <p:ph sz="half" idx="2"/>
          </p:nvPr>
        </p:nvSpPr>
        <p:spPr>
          <a:xfrm>
            <a:off x="731838" y="2298700"/>
            <a:ext cx="5220000" cy="3890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a:extLst>
              <a:ext uri="{FF2B5EF4-FFF2-40B4-BE49-F238E27FC236}">
                <a16:creationId xmlns:a16="http://schemas.microsoft.com/office/drawing/2014/main" id="{D5B97958-7FD8-2766-D566-D383863BB3BD}"/>
              </a:ext>
            </a:extLst>
          </p:cNvPr>
          <p:cNvSpPr>
            <a:spLocks noGrp="1"/>
          </p:cNvSpPr>
          <p:nvPr>
            <p:ph type="body" sz="quarter" idx="3"/>
          </p:nvPr>
        </p:nvSpPr>
        <p:spPr>
          <a:xfrm>
            <a:off x="6240163"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C642EBB1-652D-E679-13E7-0B6ECA9011C8}"/>
              </a:ext>
            </a:extLst>
          </p:cNvPr>
          <p:cNvSpPr>
            <a:spLocks noGrp="1"/>
          </p:cNvSpPr>
          <p:nvPr>
            <p:ph sz="quarter" idx="4"/>
          </p:nvPr>
        </p:nvSpPr>
        <p:spPr>
          <a:xfrm>
            <a:off x="6240163" y="2298700"/>
            <a:ext cx="5220000" cy="3890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2ADA965-F8EA-5D12-7ED9-A3674AF667D3}"/>
              </a:ext>
            </a:extLst>
          </p:cNvPr>
          <p:cNvSpPr>
            <a:spLocks noGrp="1"/>
          </p:cNvSpPr>
          <p:nvPr>
            <p:ph type="dt" sz="half" idx="10"/>
          </p:nvPr>
        </p:nvSpPr>
        <p:spPr/>
        <p:txBody>
          <a:bodyPr/>
          <a:lstStyle/>
          <a:p>
            <a:r>
              <a:rPr lang="fr-FR"/>
              <a:t>09/03/2026</a:t>
            </a:r>
          </a:p>
        </p:txBody>
      </p:sp>
      <p:sp>
        <p:nvSpPr>
          <p:cNvPr id="8" name="Espace réservé du pied de page 7">
            <a:extLst>
              <a:ext uri="{FF2B5EF4-FFF2-40B4-BE49-F238E27FC236}">
                <a16:creationId xmlns:a16="http://schemas.microsoft.com/office/drawing/2014/main" id="{6B16C217-F7F2-6EE2-D15A-89EA21D27629}"/>
              </a:ext>
            </a:extLst>
          </p:cNvPr>
          <p:cNvSpPr>
            <a:spLocks noGrp="1"/>
          </p:cNvSpPr>
          <p:nvPr>
            <p:ph type="ftr" sz="quarter" idx="11"/>
          </p:nvPr>
        </p:nvSpPr>
        <p:spPr/>
        <p:txBody>
          <a:bodyPr/>
          <a:lstStyle/>
          <a:p>
            <a:r>
              <a:rPr lang="en-US"/>
              <a:t>P(ND)2-3, Perspectives on nuclear data for the next decade</a:t>
            </a:r>
            <a:endParaRPr lang="fr-FR"/>
          </a:p>
        </p:txBody>
      </p:sp>
      <p:sp>
        <p:nvSpPr>
          <p:cNvPr id="9" name="Espace réservé du numéro de diapositive 8">
            <a:extLst>
              <a:ext uri="{FF2B5EF4-FFF2-40B4-BE49-F238E27FC236}">
                <a16:creationId xmlns:a16="http://schemas.microsoft.com/office/drawing/2014/main" id="{2F7D0E24-8938-8209-D803-6F81B0B445EB}"/>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10" name="ZoneTexte 9">
            <a:extLst>
              <a:ext uri="{FF2B5EF4-FFF2-40B4-BE49-F238E27FC236}">
                <a16:creationId xmlns:a16="http://schemas.microsoft.com/office/drawing/2014/main" id="{173701A9-B73D-CA83-ABED-FAE572A2B991}"/>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Comparaison</a:t>
            </a:r>
          </a:p>
        </p:txBody>
      </p:sp>
      <p:pic>
        <p:nvPicPr>
          <p:cNvPr id="12"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48A9086-96BC-9730-CABD-6DAB6AC20C34}"/>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89737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Fond gr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gris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fr-FR"/>
              <a:t>09/03/2026</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en-US"/>
              <a:t>P(ND)2-3, Perspectives on nuclear data for the next decade</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0CBC77A0-1F4E-42FF-9FFC-F45C3A64AF90}" type="slidenum">
              <a:rPr lang="fr-FR" smtClean="0"/>
              <a:pPr/>
              <a:t>‹N°›</a:t>
            </a:fld>
            <a:endParaRPr lang="fr-FR" dirty="0"/>
          </a:p>
        </p:txBody>
      </p:sp>
      <p:pic>
        <p:nvPicPr>
          <p:cNvPr id="13"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2" name="Titre 1">
            <a:extLst>
              <a:ext uri="{FF2B5EF4-FFF2-40B4-BE49-F238E27FC236}">
                <a16:creationId xmlns:a16="http://schemas.microsoft.com/office/drawing/2014/main" id="{A6F77F40-08E8-9301-36C7-9AA7D4B91AF5}"/>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876667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rouge</a:t>
            </a:r>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fr-FR"/>
              <a:t>09/03/2026</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en-US"/>
              <a:t>P(ND)2-3, Perspectives on nuclear data for the next decade</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0CBC77A0-1F4E-42FF-9FFC-F45C3A64AF90}" type="slidenum">
              <a:rPr lang="fr-FR" smtClean="0"/>
              <a:pPr/>
              <a:t>‹N°›</a:t>
            </a:fld>
            <a:endParaRPr lang="fr-FR" dirty="0"/>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 name="Espace réservé du contenu 2">
            <a:extLst>
              <a:ext uri="{FF2B5EF4-FFF2-40B4-BE49-F238E27FC236}">
                <a16:creationId xmlns:a16="http://schemas.microsoft.com/office/drawing/2014/main" id="{2D5ECB44-F5B7-CEEC-4B2D-A554A8F1E21F}"/>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contenu 2">
            <a:extLst>
              <a:ext uri="{FF2B5EF4-FFF2-40B4-BE49-F238E27FC236}">
                <a16:creationId xmlns:a16="http://schemas.microsoft.com/office/drawing/2014/main" id="{E4B43398-30BC-703C-A14C-DC9A429930A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Titre 1">
            <a:extLst>
              <a:ext uri="{FF2B5EF4-FFF2-40B4-BE49-F238E27FC236}">
                <a16:creationId xmlns:a16="http://schemas.microsoft.com/office/drawing/2014/main" id="{44B12903-F071-BF45-FDEC-76B53C495452}"/>
              </a:ext>
            </a:extLst>
          </p:cNvPr>
          <p:cNvSpPr>
            <a:spLocks noGrp="1"/>
          </p:cNvSpPr>
          <p:nvPr>
            <p:ph type="title"/>
          </p:nvPr>
        </p:nvSpPr>
        <p:spPr>
          <a:xfrm>
            <a:off x="731838" y="314036"/>
            <a:ext cx="10728325" cy="87182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336731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 visuel">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09/03/2026</a:t>
            </a: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Contenu + visuel</a:t>
            </a:r>
          </a:p>
          <a:p>
            <a:endParaRPr lang="fr-FR" sz="1200" dirty="0">
              <a:solidFill>
                <a:schemeClr val="bg1">
                  <a:lumMod val="50000"/>
                </a:schemeClr>
              </a:solidFill>
            </a:endParaRPr>
          </a:p>
        </p:txBody>
      </p:sp>
      <p:sp>
        <p:nvSpPr>
          <p:cNvPr id="29"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a:off x="7015483" y="0"/>
            <a:ext cx="5957423" cy="6858000"/>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957423" h="6858000">
                <a:moveTo>
                  <a:pt x="738225" y="6793932"/>
                </a:moveTo>
                <a:cubicBezTo>
                  <a:pt x="771350" y="6819166"/>
                  <a:pt x="796195" y="6838092"/>
                  <a:pt x="814828" y="6852286"/>
                </a:cubicBezTo>
                <a:lnTo>
                  <a:pt x="822329" y="6858000"/>
                </a:lnTo>
                <a:lnTo>
                  <a:pt x="655724" y="6858000"/>
                </a:lnTo>
                <a:lnTo>
                  <a:pt x="656989" y="6857017"/>
                </a:lnTo>
                <a:cubicBezTo>
                  <a:pt x="738225" y="6793932"/>
                  <a:pt x="738225" y="6793932"/>
                  <a:pt x="738225" y="6793932"/>
                </a:cubicBezTo>
                <a:close/>
                <a:moveTo>
                  <a:pt x="733493" y="6434348"/>
                </a:moveTo>
                <a:cubicBezTo>
                  <a:pt x="733493" y="6780527"/>
                  <a:pt x="733493" y="6780527"/>
                  <a:pt x="733493" y="6780527"/>
                </a:cubicBezTo>
                <a:cubicBezTo>
                  <a:pt x="639637" y="6853075"/>
                  <a:pt x="639637" y="6853075"/>
                  <a:pt x="639637" y="6853075"/>
                </a:cubicBezTo>
                <a:cubicBezTo>
                  <a:pt x="645158" y="6854652"/>
                  <a:pt x="650679" y="6855440"/>
                  <a:pt x="656989" y="6857017"/>
                </a:cubicBezTo>
                <a:cubicBezTo>
                  <a:pt x="650679" y="6856229"/>
                  <a:pt x="644369" y="6854652"/>
                  <a:pt x="638848" y="6853863"/>
                </a:cubicBezTo>
                <a:lnTo>
                  <a:pt x="633515" y="6858000"/>
                </a:lnTo>
                <a:lnTo>
                  <a:pt x="371479" y="6858000"/>
                </a:lnTo>
                <a:lnTo>
                  <a:pt x="371479" y="6799592"/>
                </a:lnTo>
                <a:cubicBezTo>
                  <a:pt x="371479" y="6715076"/>
                  <a:pt x="371479" y="6715076"/>
                  <a:pt x="371479" y="6715076"/>
                </a:cubicBezTo>
                <a:cubicBezTo>
                  <a:pt x="733493" y="6434348"/>
                  <a:pt x="733493" y="6434348"/>
                  <a:pt x="733493" y="6434348"/>
                </a:cubicBezTo>
                <a:close/>
                <a:moveTo>
                  <a:pt x="1106548" y="5786939"/>
                </a:moveTo>
                <a:cubicBezTo>
                  <a:pt x="1106548" y="6133906"/>
                  <a:pt x="1106548" y="6133906"/>
                  <a:pt x="1106548" y="6133906"/>
                </a:cubicBezTo>
                <a:cubicBezTo>
                  <a:pt x="1012693" y="6206454"/>
                  <a:pt x="1012693" y="6206454"/>
                  <a:pt x="1012693" y="6206454"/>
                </a:cubicBezTo>
                <a:cubicBezTo>
                  <a:pt x="744534" y="6413845"/>
                  <a:pt x="744534" y="6413845"/>
                  <a:pt x="744534" y="6413845"/>
                </a:cubicBezTo>
                <a:cubicBezTo>
                  <a:pt x="744534" y="6067667"/>
                  <a:pt x="744534" y="6067667"/>
                  <a:pt x="744534" y="6067667"/>
                </a:cubicBezTo>
                <a:cubicBezTo>
                  <a:pt x="873093" y="5968308"/>
                  <a:pt x="873093" y="5968308"/>
                  <a:pt x="873093" y="5968308"/>
                </a:cubicBezTo>
                <a:cubicBezTo>
                  <a:pt x="1106548" y="5786939"/>
                  <a:pt x="1106548" y="5786939"/>
                  <a:pt x="1106548" y="5786939"/>
                </a:cubicBezTo>
                <a:close/>
                <a:moveTo>
                  <a:pt x="1739875" y="5671020"/>
                </a:moveTo>
                <a:cubicBezTo>
                  <a:pt x="1726467" y="5677328"/>
                  <a:pt x="1726467" y="5677328"/>
                  <a:pt x="1726467" y="5677328"/>
                </a:cubicBezTo>
                <a:cubicBezTo>
                  <a:pt x="1739875" y="5671020"/>
                  <a:pt x="1739875" y="5671020"/>
                  <a:pt x="1739875" y="5671020"/>
                </a:cubicBezTo>
                <a:close/>
                <a:moveTo>
                  <a:pt x="1488280" y="5495959"/>
                </a:moveTo>
                <a:cubicBezTo>
                  <a:pt x="1726467" y="5677328"/>
                  <a:pt x="1726467" y="5677328"/>
                  <a:pt x="1726467" y="5677328"/>
                </a:cubicBezTo>
                <a:cubicBezTo>
                  <a:pt x="1853448" y="5773533"/>
                  <a:pt x="1853448" y="5773533"/>
                  <a:pt x="1853448" y="5773533"/>
                </a:cubicBezTo>
                <a:cubicBezTo>
                  <a:pt x="1489068" y="6056627"/>
                  <a:pt x="1489068" y="6056627"/>
                  <a:pt x="1489068" y="6056627"/>
                </a:cubicBezTo>
                <a:cubicBezTo>
                  <a:pt x="1123900" y="5779053"/>
                  <a:pt x="1123900" y="5779053"/>
                  <a:pt x="1123900" y="5779053"/>
                </a:cubicBezTo>
                <a:cubicBezTo>
                  <a:pt x="1488280" y="5495959"/>
                  <a:pt x="1488280" y="5495959"/>
                  <a:pt x="1488280" y="5495959"/>
                </a:cubicBezTo>
                <a:close/>
                <a:moveTo>
                  <a:pt x="359648" y="4847761"/>
                </a:moveTo>
                <a:cubicBezTo>
                  <a:pt x="724817" y="5125335"/>
                  <a:pt x="724817" y="5125335"/>
                  <a:pt x="724817" y="5125335"/>
                </a:cubicBezTo>
                <a:cubicBezTo>
                  <a:pt x="487418" y="5309070"/>
                  <a:pt x="487418" y="5309070"/>
                  <a:pt x="487418" y="5309070"/>
                </a:cubicBezTo>
                <a:cubicBezTo>
                  <a:pt x="493727" y="5320110"/>
                  <a:pt x="493727" y="5320110"/>
                  <a:pt x="493727" y="5320110"/>
                </a:cubicBezTo>
                <a:cubicBezTo>
                  <a:pt x="733493" y="5134798"/>
                  <a:pt x="733493" y="5134798"/>
                  <a:pt x="733493" y="5134798"/>
                </a:cubicBezTo>
                <a:cubicBezTo>
                  <a:pt x="733493" y="5480976"/>
                  <a:pt x="733493" y="5480976"/>
                  <a:pt x="733493" y="5480976"/>
                </a:cubicBezTo>
                <a:cubicBezTo>
                  <a:pt x="633328" y="5558256"/>
                  <a:pt x="633328" y="5558256"/>
                  <a:pt x="633328" y="5558256"/>
                </a:cubicBezTo>
                <a:cubicBezTo>
                  <a:pt x="641215" y="5570873"/>
                  <a:pt x="641215" y="5570873"/>
                  <a:pt x="641215" y="5570873"/>
                </a:cubicBezTo>
                <a:cubicBezTo>
                  <a:pt x="737436" y="5495959"/>
                  <a:pt x="737436" y="5495959"/>
                  <a:pt x="737436" y="5495959"/>
                </a:cubicBezTo>
                <a:cubicBezTo>
                  <a:pt x="1102605" y="5773533"/>
                  <a:pt x="1102605" y="5773533"/>
                  <a:pt x="1102605" y="5773533"/>
                </a:cubicBezTo>
                <a:cubicBezTo>
                  <a:pt x="866783" y="5956479"/>
                  <a:pt x="866783" y="5956479"/>
                  <a:pt x="866783" y="5956479"/>
                </a:cubicBezTo>
                <a:cubicBezTo>
                  <a:pt x="873093" y="5968308"/>
                  <a:pt x="873093" y="5968308"/>
                  <a:pt x="873093" y="5968308"/>
                </a:cubicBezTo>
                <a:cubicBezTo>
                  <a:pt x="865994" y="5957268"/>
                  <a:pt x="865994" y="5957268"/>
                  <a:pt x="865994" y="5957268"/>
                </a:cubicBezTo>
                <a:cubicBezTo>
                  <a:pt x="738225" y="6056627"/>
                  <a:pt x="738225" y="6056627"/>
                  <a:pt x="738225" y="6056627"/>
                </a:cubicBezTo>
                <a:cubicBezTo>
                  <a:pt x="373056" y="5779053"/>
                  <a:pt x="373056" y="5779053"/>
                  <a:pt x="373056" y="5779053"/>
                </a:cubicBezTo>
                <a:cubicBezTo>
                  <a:pt x="640426" y="5571661"/>
                  <a:pt x="640426" y="5571661"/>
                  <a:pt x="640426" y="5571661"/>
                </a:cubicBezTo>
                <a:cubicBezTo>
                  <a:pt x="633328" y="5559044"/>
                  <a:pt x="633328" y="5559044"/>
                  <a:pt x="633328" y="5559044"/>
                </a:cubicBezTo>
                <a:cubicBezTo>
                  <a:pt x="371479" y="5761705"/>
                  <a:pt x="371479" y="5761705"/>
                  <a:pt x="371479" y="5761705"/>
                </a:cubicBezTo>
                <a:cubicBezTo>
                  <a:pt x="371479" y="5415526"/>
                  <a:pt x="371479" y="5415526"/>
                  <a:pt x="371479" y="5415526"/>
                </a:cubicBezTo>
                <a:cubicBezTo>
                  <a:pt x="493727" y="5320898"/>
                  <a:pt x="493727" y="5320898"/>
                  <a:pt x="493727" y="5320898"/>
                </a:cubicBezTo>
                <a:cubicBezTo>
                  <a:pt x="486629" y="5309070"/>
                  <a:pt x="486629" y="5309070"/>
                  <a:pt x="486629" y="5309070"/>
                </a:cubicBezTo>
                <a:cubicBezTo>
                  <a:pt x="365169" y="5403697"/>
                  <a:pt x="365169" y="5403697"/>
                  <a:pt x="365169" y="5403697"/>
                </a:cubicBezTo>
                <a:cubicBezTo>
                  <a:pt x="0" y="5126124"/>
                  <a:pt x="0" y="5126124"/>
                  <a:pt x="0" y="5126124"/>
                </a:cubicBezTo>
                <a:cubicBezTo>
                  <a:pt x="359648" y="4847761"/>
                  <a:pt x="359648" y="4847761"/>
                  <a:pt x="359648" y="4847761"/>
                </a:cubicBezTo>
                <a:close/>
                <a:moveTo>
                  <a:pt x="1106548" y="4487388"/>
                </a:moveTo>
                <a:cubicBezTo>
                  <a:pt x="1106548" y="4833567"/>
                  <a:pt x="1106548" y="4833567"/>
                  <a:pt x="1106548" y="4833567"/>
                </a:cubicBezTo>
                <a:cubicBezTo>
                  <a:pt x="1018214" y="4902172"/>
                  <a:pt x="1018214" y="4902172"/>
                  <a:pt x="1018214" y="4902172"/>
                </a:cubicBezTo>
                <a:cubicBezTo>
                  <a:pt x="1025312" y="4913212"/>
                  <a:pt x="1025312" y="4913212"/>
                  <a:pt x="1025312" y="4913212"/>
                </a:cubicBezTo>
                <a:cubicBezTo>
                  <a:pt x="1017425" y="4902960"/>
                  <a:pt x="1017425" y="4902960"/>
                  <a:pt x="1017425" y="4902960"/>
                </a:cubicBezTo>
                <a:cubicBezTo>
                  <a:pt x="744534" y="5114295"/>
                  <a:pt x="744534" y="5114295"/>
                  <a:pt x="744534" y="5114295"/>
                </a:cubicBezTo>
                <a:cubicBezTo>
                  <a:pt x="744534" y="4768116"/>
                  <a:pt x="744534" y="4768116"/>
                  <a:pt x="744534" y="4768116"/>
                </a:cubicBezTo>
                <a:cubicBezTo>
                  <a:pt x="856530" y="4680586"/>
                  <a:pt x="856530" y="4680586"/>
                  <a:pt x="856530" y="4680586"/>
                </a:cubicBezTo>
                <a:cubicBezTo>
                  <a:pt x="849432" y="4670335"/>
                  <a:pt x="849432" y="4670335"/>
                  <a:pt x="849432" y="4670335"/>
                </a:cubicBezTo>
                <a:cubicBezTo>
                  <a:pt x="857319" y="4680586"/>
                  <a:pt x="857319" y="4680586"/>
                  <a:pt x="857319" y="4680586"/>
                </a:cubicBezTo>
                <a:cubicBezTo>
                  <a:pt x="1106548" y="4487388"/>
                  <a:pt x="1106548" y="4487388"/>
                  <a:pt x="1106548" y="4487388"/>
                </a:cubicBezTo>
                <a:close/>
                <a:moveTo>
                  <a:pt x="737436" y="4196409"/>
                </a:moveTo>
                <a:cubicBezTo>
                  <a:pt x="1102605" y="4473983"/>
                  <a:pt x="1102605" y="4473983"/>
                  <a:pt x="1102605" y="4473983"/>
                </a:cubicBezTo>
                <a:cubicBezTo>
                  <a:pt x="849432" y="4670335"/>
                  <a:pt x="849432" y="4670335"/>
                  <a:pt x="849432" y="4670335"/>
                </a:cubicBezTo>
                <a:cubicBezTo>
                  <a:pt x="738225" y="4756288"/>
                  <a:pt x="738225" y="4756288"/>
                  <a:pt x="738225" y="4756288"/>
                </a:cubicBezTo>
                <a:cubicBezTo>
                  <a:pt x="373056" y="4478714"/>
                  <a:pt x="373056" y="4478714"/>
                  <a:pt x="373056" y="4478714"/>
                </a:cubicBezTo>
                <a:cubicBezTo>
                  <a:pt x="737436" y="4196409"/>
                  <a:pt x="737436" y="4196409"/>
                  <a:pt x="737436" y="4196409"/>
                </a:cubicBezTo>
                <a:close/>
                <a:moveTo>
                  <a:pt x="1115224" y="3544268"/>
                </a:moveTo>
                <a:cubicBezTo>
                  <a:pt x="1125477" y="3552154"/>
                  <a:pt x="1125477" y="3552154"/>
                  <a:pt x="1125477" y="3552154"/>
                </a:cubicBezTo>
                <a:cubicBezTo>
                  <a:pt x="1480393" y="3821842"/>
                  <a:pt x="1480393" y="3821842"/>
                  <a:pt x="1480393" y="3821842"/>
                </a:cubicBezTo>
                <a:cubicBezTo>
                  <a:pt x="1116013" y="4104935"/>
                  <a:pt x="1116013" y="4104935"/>
                  <a:pt x="1116013" y="4104935"/>
                </a:cubicBezTo>
                <a:cubicBezTo>
                  <a:pt x="750844" y="3826573"/>
                  <a:pt x="750844" y="3826573"/>
                  <a:pt x="750844" y="3826573"/>
                </a:cubicBezTo>
                <a:cubicBezTo>
                  <a:pt x="1115224" y="3544268"/>
                  <a:pt x="1115224" y="3544268"/>
                  <a:pt x="1115224" y="3544268"/>
                </a:cubicBezTo>
                <a:close/>
                <a:moveTo>
                  <a:pt x="1480393" y="2538851"/>
                </a:moveTo>
                <a:cubicBezTo>
                  <a:pt x="1480393" y="2885030"/>
                  <a:pt x="1480393" y="2885030"/>
                  <a:pt x="1480393" y="2885030"/>
                </a:cubicBezTo>
                <a:cubicBezTo>
                  <a:pt x="1386537" y="2957578"/>
                  <a:pt x="1386537" y="2957578"/>
                  <a:pt x="1386537" y="2957578"/>
                </a:cubicBezTo>
                <a:cubicBezTo>
                  <a:pt x="1392847" y="2969406"/>
                  <a:pt x="1392847" y="2969406"/>
                  <a:pt x="1392847" y="2969406"/>
                </a:cubicBezTo>
                <a:cubicBezTo>
                  <a:pt x="1385748" y="2958366"/>
                  <a:pt x="1385748" y="2958366"/>
                  <a:pt x="1385748" y="2958366"/>
                </a:cubicBezTo>
                <a:cubicBezTo>
                  <a:pt x="1118379" y="3165758"/>
                  <a:pt x="1118379" y="3165758"/>
                  <a:pt x="1118379" y="3165758"/>
                </a:cubicBezTo>
                <a:cubicBezTo>
                  <a:pt x="1118379" y="2819579"/>
                  <a:pt x="1118379" y="2819579"/>
                  <a:pt x="1118379" y="2819579"/>
                </a:cubicBezTo>
                <a:cubicBezTo>
                  <a:pt x="1246148" y="2720221"/>
                  <a:pt x="1246148" y="2720221"/>
                  <a:pt x="1246148" y="2720221"/>
                </a:cubicBezTo>
                <a:cubicBezTo>
                  <a:pt x="1239839" y="2708392"/>
                  <a:pt x="1239839" y="2708392"/>
                  <a:pt x="1239839" y="2708392"/>
                </a:cubicBezTo>
                <a:cubicBezTo>
                  <a:pt x="1246937" y="2719432"/>
                  <a:pt x="1246937" y="2719432"/>
                  <a:pt x="1246937" y="2719432"/>
                </a:cubicBezTo>
                <a:cubicBezTo>
                  <a:pt x="1480393" y="2538851"/>
                  <a:pt x="1480393" y="2538851"/>
                  <a:pt x="1480393" y="2538851"/>
                </a:cubicBezTo>
                <a:close/>
                <a:moveTo>
                  <a:pt x="732704" y="1598885"/>
                </a:moveTo>
                <a:cubicBezTo>
                  <a:pt x="1097873" y="1876459"/>
                  <a:pt x="1097873" y="1876459"/>
                  <a:pt x="1097873" y="1876459"/>
                </a:cubicBezTo>
                <a:cubicBezTo>
                  <a:pt x="860473" y="2060194"/>
                  <a:pt x="860473" y="2060194"/>
                  <a:pt x="860473" y="2060194"/>
                </a:cubicBezTo>
                <a:cubicBezTo>
                  <a:pt x="867572" y="2072022"/>
                  <a:pt x="867572" y="2072022"/>
                  <a:pt x="867572" y="2072022"/>
                </a:cubicBezTo>
                <a:cubicBezTo>
                  <a:pt x="1106548" y="1885922"/>
                  <a:pt x="1106548" y="1885922"/>
                  <a:pt x="1106548" y="1885922"/>
                </a:cubicBezTo>
                <a:cubicBezTo>
                  <a:pt x="1106548" y="2232889"/>
                  <a:pt x="1106548" y="2232889"/>
                  <a:pt x="1106548" y="2232889"/>
                </a:cubicBezTo>
                <a:cubicBezTo>
                  <a:pt x="1007172" y="2310168"/>
                  <a:pt x="1007172" y="2310168"/>
                  <a:pt x="1007172" y="2310168"/>
                </a:cubicBezTo>
                <a:cubicBezTo>
                  <a:pt x="1014270" y="2322785"/>
                  <a:pt x="1014270" y="2322785"/>
                  <a:pt x="1014270" y="2322785"/>
                </a:cubicBezTo>
                <a:cubicBezTo>
                  <a:pt x="1110492" y="2247872"/>
                  <a:pt x="1110492" y="2247872"/>
                  <a:pt x="1110492" y="2247872"/>
                </a:cubicBezTo>
                <a:cubicBezTo>
                  <a:pt x="1475660" y="2525446"/>
                  <a:pt x="1475660" y="2525446"/>
                  <a:pt x="1475660" y="2525446"/>
                </a:cubicBezTo>
                <a:cubicBezTo>
                  <a:pt x="1239839" y="2708392"/>
                  <a:pt x="1239839" y="2708392"/>
                  <a:pt x="1239839" y="2708392"/>
                </a:cubicBezTo>
                <a:cubicBezTo>
                  <a:pt x="1112069" y="2807751"/>
                  <a:pt x="1112069" y="2807751"/>
                  <a:pt x="1112069" y="2807751"/>
                </a:cubicBezTo>
                <a:cubicBezTo>
                  <a:pt x="746900" y="2530177"/>
                  <a:pt x="746900" y="2530177"/>
                  <a:pt x="746900" y="2530177"/>
                </a:cubicBezTo>
                <a:cubicBezTo>
                  <a:pt x="1013481" y="2322785"/>
                  <a:pt x="1013481" y="2322785"/>
                  <a:pt x="1013481" y="2322785"/>
                </a:cubicBezTo>
                <a:cubicBezTo>
                  <a:pt x="1006383" y="2310168"/>
                  <a:pt x="1006383" y="2310168"/>
                  <a:pt x="1006383" y="2310168"/>
                </a:cubicBezTo>
                <a:cubicBezTo>
                  <a:pt x="744534" y="2513617"/>
                  <a:pt x="744534" y="2513617"/>
                  <a:pt x="744534" y="2513617"/>
                </a:cubicBezTo>
                <a:cubicBezTo>
                  <a:pt x="744534" y="2166650"/>
                  <a:pt x="744534" y="2166650"/>
                  <a:pt x="744534" y="2166650"/>
                </a:cubicBezTo>
                <a:cubicBezTo>
                  <a:pt x="866783" y="2072022"/>
                  <a:pt x="866783" y="2072022"/>
                  <a:pt x="866783" y="2072022"/>
                </a:cubicBezTo>
                <a:cubicBezTo>
                  <a:pt x="860473" y="2060983"/>
                  <a:pt x="860473" y="2060983"/>
                  <a:pt x="860473" y="2060983"/>
                </a:cubicBezTo>
                <a:cubicBezTo>
                  <a:pt x="738225" y="2155610"/>
                  <a:pt x="738225" y="2155610"/>
                  <a:pt x="738225" y="2155610"/>
                </a:cubicBezTo>
                <a:cubicBezTo>
                  <a:pt x="373056" y="1878036"/>
                  <a:pt x="373056" y="1878036"/>
                  <a:pt x="373056" y="1878036"/>
                </a:cubicBezTo>
                <a:cubicBezTo>
                  <a:pt x="732704" y="1598885"/>
                  <a:pt x="732704" y="1598885"/>
                  <a:pt x="732704" y="1598885"/>
                </a:cubicBezTo>
                <a:close/>
                <a:moveTo>
                  <a:pt x="1480393" y="1238512"/>
                </a:moveTo>
                <a:cubicBezTo>
                  <a:pt x="1480393" y="1585480"/>
                  <a:pt x="1480393" y="1585480"/>
                  <a:pt x="1480393" y="1585480"/>
                </a:cubicBezTo>
                <a:cubicBezTo>
                  <a:pt x="1391269" y="1654085"/>
                  <a:pt x="1391269" y="1654085"/>
                  <a:pt x="1391269" y="1654085"/>
                </a:cubicBezTo>
                <a:cubicBezTo>
                  <a:pt x="1399156" y="1664336"/>
                  <a:pt x="1399156" y="1664336"/>
                  <a:pt x="1399156" y="1664336"/>
                </a:cubicBezTo>
                <a:cubicBezTo>
                  <a:pt x="1483547" y="1598885"/>
                  <a:pt x="1483547" y="1598885"/>
                  <a:pt x="1483547" y="1598885"/>
                </a:cubicBezTo>
                <a:cubicBezTo>
                  <a:pt x="1848716" y="1876459"/>
                  <a:pt x="1848716" y="1876459"/>
                  <a:pt x="1848716" y="1876459"/>
                </a:cubicBezTo>
                <a:cubicBezTo>
                  <a:pt x="1658639" y="2023920"/>
                  <a:pt x="1658639" y="2023920"/>
                  <a:pt x="1658639" y="2023920"/>
                </a:cubicBezTo>
                <a:cubicBezTo>
                  <a:pt x="1489068" y="2155610"/>
                  <a:pt x="1489068" y="2155610"/>
                  <a:pt x="1489068" y="2155610"/>
                </a:cubicBezTo>
                <a:cubicBezTo>
                  <a:pt x="1123900" y="1878036"/>
                  <a:pt x="1123900" y="1878036"/>
                  <a:pt x="1123900" y="1878036"/>
                </a:cubicBezTo>
                <a:cubicBezTo>
                  <a:pt x="1398368" y="1665124"/>
                  <a:pt x="1398368" y="1665124"/>
                  <a:pt x="1398368" y="1665124"/>
                </a:cubicBezTo>
                <a:cubicBezTo>
                  <a:pt x="1390481" y="1654085"/>
                  <a:pt x="1390481" y="1654085"/>
                  <a:pt x="1390481" y="1654085"/>
                </a:cubicBezTo>
                <a:cubicBezTo>
                  <a:pt x="1118379" y="1865419"/>
                  <a:pt x="1118379" y="1865419"/>
                  <a:pt x="1118379" y="1865419"/>
                </a:cubicBezTo>
                <a:cubicBezTo>
                  <a:pt x="1118379" y="1519240"/>
                  <a:pt x="1118379" y="1519240"/>
                  <a:pt x="1118379" y="1519240"/>
                </a:cubicBezTo>
                <a:cubicBezTo>
                  <a:pt x="1230374" y="1432499"/>
                  <a:pt x="1230374" y="1432499"/>
                  <a:pt x="1230374" y="1432499"/>
                </a:cubicBezTo>
                <a:cubicBezTo>
                  <a:pt x="1480393" y="1238512"/>
                  <a:pt x="1480393" y="1238512"/>
                  <a:pt x="1480393" y="1238512"/>
                </a:cubicBezTo>
                <a:close/>
                <a:moveTo>
                  <a:pt x="1110492" y="947533"/>
                </a:moveTo>
                <a:cubicBezTo>
                  <a:pt x="1475660" y="1225107"/>
                  <a:pt x="1475660" y="1225107"/>
                  <a:pt x="1475660" y="1225107"/>
                </a:cubicBezTo>
                <a:cubicBezTo>
                  <a:pt x="1223276" y="1421459"/>
                  <a:pt x="1223276" y="1421459"/>
                  <a:pt x="1223276" y="1421459"/>
                </a:cubicBezTo>
                <a:cubicBezTo>
                  <a:pt x="1230374" y="1432499"/>
                  <a:pt x="1230374" y="1432499"/>
                  <a:pt x="1230374" y="1432499"/>
                </a:cubicBezTo>
                <a:cubicBezTo>
                  <a:pt x="1222487" y="1422247"/>
                  <a:pt x="1222487" y="1422247"/>
                  <a:pt x="1222487" y="1422247"/>
                </a:cubicBezTo>
                <a:cubicBezTo>
                  <a:pt x="1112069" y="1508201"/>
                  <a:pt x="1112069" y="1508201"/>
                  <a:pt x="1112069" y="1508201"/>
                </a:cubicBezTo>
                <a:cubicBezTo>
                  <a:pt x="746900" y="1230627"/>
                  <a:pt x="746900" y="1230627"/>
                  <a:pt x="746900" y="1230627"/>
                </a:cubicBezTo>
                <a:cubicBezTo>
                  <a:pt x="1110492" y="947533"/>
                  <a:pt x="1110492" y="947533"/>
                  <a:pt x="1110492" y="947533"/>
                </a:cubicBezTo>
                <a:close/>
                <a:moveTo>
                  <a:pt x="1488280" y="296181"/>
                </a:moveTo>
                <a:cubicBezTo>
                  <a:pt x="1498533" y="304066"/>
                  <a:pt x="1498533" y="304066"/>
                  <a:pt x="1498533" y="304066"/>
                </a:cubicBezTo>
                <a:cubicBezTo>
                  <a:pt x="1853448" y="573754"/>
                  <a:pt x="1853448" y="573754"/>
                  <a:pt x="1853448" y="573754"/>
                </a:cubicBezTo>
                <a:cubicBezTo>
                  <a:pt x="1489068" y="856060"/>
                  <a:pt x="1489068" y="856060"/>
                  <a:pt x="1489068" y="856060"/>
                </a:cubicBezTo>
                <a:cubicBezTo>
                  <a:pt x="1123900" y="578486"/>
                  <a:pt x="1123900" y="578486"/>
                  <a:pt x="1123900" y="578486"/>
                </a:cubicBezTo>
                <a:cubicBezTo>
                  <a:pt x="1488280" y="296181"/>
                  <a:pt x="1488280" y="296181"/>
                  <a:pt x="1488280" y="296181"/>
                </a:cubicBezTo>
                <a:close/>
                <a:moveTo>
                  <a:pt x="1493012" y="0"/>
                </a:moveTo>
                <a:lnTo>
                  <a:pt x="5957423" y="0"/>
                </a:lnTo>
                <a:lnTo>
                  <a:pt x="5957423" y="6858000"/>
                </a:lnTo>
                <a:lnTo>
                  <a:pt x="843615" y="6858000"/>
                </a:lnTo>
                <a:lnTo>
                  <a:pt x="810785" y="6833040"/>
                </a:lnTo>
                <a:cubicBezTo>
                  <a:pt x="746900" y="6784470"/>
                  <a:pt x="746900" y="6784470"/>
                  <a:pt x="746900" y="6784470"/>
                </a:cubicBezTo>
                <a:cubicBezTo>
                  <a:pt x="746900" y="6429617"/>
                  <a:pt x="746900" y="6429617"/>
                  <a:pt x="746900" y="6429617"/>
                </a:cubicBezTo>
                <a:cubicBezTo>
                  <a:pt x="1019002" y="6218282"/>
                  <a:pt x="1019002" y="6218282"/>
                  <a:pt x="1019002" y="6218282"/>
                </a:cubicBezTo>
                <a:cubicBezTo>
                  <a:pt x="1012693" y="6206454"/>
                  <a:pt x="1012693" y="6206454"/>
                  <a:pt x="1012693" y="6206454"/>
                </a:cubicBezTo>
                <a:cubicBezTo>
                  <a:pt x="1019791" y="6217493"/>
                  <a:pt x="1019791" y="6217493"/>
                  <a:pt x="1019791" y="6217493"/>
                </a:cubicBezTo>
                <a:cubicBezTo>
                  <a:pt x="1110492" y="6147311"/>
                  <a:pt x="1110492" y="6147311"/>
                  <a:pt x="1110492" y="6147311"/>
                </a:cubicBezTo>
                <a:cubicBezTo>
                  <a:pt x="1489068" y="6435925"/>
                  <a:pt x="1489068" y="6435925"/>
                  <a:pt x="1489068" y="6435925"/>
                </a:cubicBezTo>
                <a:cubicBezTo>
                  <a:pt x="1870800" y="6140214"/>
                  <a:pt x="1870800" y="6140214"/>
                  <a:pt x="1870800" y="6140214"/>
                </a:cubicBezTo>
                <a:cubicBezTo>
                  <a:pt x="1870800" y="6021930"/>
                  <a:pt x="1870800" y="6021930"/>
                  <a:pt x="1870800" y="6021930"/>
                </a:cubicBezTo>
                <a:cubicBezTo>
                  <a:pt x="1857392" y="6027450"/>
                  <a:pt x="1857392" y="6027450"/>
                  <a:pt x="1857392" y="6027450"/>
                </a:cubicBezTo>
                <a:cubicBezTo>
                  <a:pt x="1857392" y="6133906"/>
                  <a:pt x="1857392" y="6133906"/>
                  <a:pt x="1857392" y="6133906"/>
                </a:cubicBezTo>
                <a:cubicBezTo>
                  <a:pt x="1495378" y="6413845"/>
                  <a:pt x="1495378" y="6413845"/>
                  <a:pt x="1495378" y="6413845"/>
                </a:cubicBezTo>
                <a:cubicBezTo>
                  <a:pt x="1495378" y="6067667"/>
                  <a:pt x="1495378" y="6067667"/>
                  <a:pt x="1495378" y="6067667"/>
                </a:cubicBezTo>
                <a:cubicBezTo>
                  <a:pt x="1857392" y="5786939"/>
                  <a:pt x="1857392" y="5786939"/>
                  <a:pt x="1857392" y="5786939"/>
                </a:cubicBezTo>
                <a:cubicBezTo>
                  <a:pt x="1857392" y="6026661"/>
                  <a:pt x="1857392" y="6026661"/>
                  <a:pt x="1857392" y="6026661"/>
                </a:cubicBezTo>
                <a:cubicBezTo>
                  <a:pt x="1870800" y="6021141"/>
                  <a:pt x="1870800" y="6021141"/>
                  <a:pt x="1870800" y="6021141"/>
                </a:cubicBezTo>
                <a:cubicBezTo>
                  <a:pt x="1870800" y="5770379"/>
                  <a:pt x="1870800" y="5770379"/>
                  <a:pt x="1870800" y="5770379"/>
                </a:cubicBezTo>
                <a:cubicBezTo>
                  <a:pt x="1739875" y="5671020"/>
                  <a:pt x="1739875" y="5671020"/>
                  <a:pt x="1739875" y="5671020"/>
                </a:cubicBezTo>
                <a:cubicBezTo>
                  <a:pt x="1497744" y="5487285"/>
                  <a:pt x="1497744" y="5487285"/>
                  <a:pt x="1497744" y="5487285"/>
                </a:cubicBezTo>
                <a:cubicBezTo>
                  <a:pt x="1497744" y="5307493"/>
                  <a:pt x="1497744" y="5307493"/>
                  <a:pt x="1497744" y="5307493"/>
                </a:cubicBezTo>
                <a:cubicBezTo>
                  <a:pt x="1484336" y="5309858"/>
                  <a:pt x="1484336" y="5309858"/>
                  <a:pt x="1484336" y="5309858"/>
                </a:cubicBezTo>
                <a:cubicBezTo>
                  <a:pt x="1484336" y="5480976"/>
                  <a:pt x="1484336" y="5480976"/>
                  <a:pt x="1484336" y="5480976"/>
                </a:cubicBezTo>
                <a:cubicBezTo>
                  <a:pt x="1122322" y="5761705"/>
                  <a:pt x="1122322" y="5761705"/>
                  <a:pt x="1122322" y="5761705"/>
                </a:cubicBezTo>
                <a:cubicBezTo>
                  <a:pt x="1122322" y="5415526"/>
                  <a:pt x="1122322" y="5415526"/>
                  <a:pt x="1122322" y="5415526"/>
                </a:cubicBezTo>
                <a:cubicBezTo>
                  <a:pt x="1292682" y="5283047"/>
                  <a:pt x="1292682" y="5283047"/>
                  <a:pt x="1292682" y="5283047"/>
                </a:cubicBezTo>
                <a:cubicBezTo>
                  <a:pt x="1285583" y="5272796"/>
                  <a:pt x="1285583" y="5272796"/>
                  <a:pt x="1285583" y="5272796"/>
                </a:cubicBezTo>
                <a:cubicBezTo>
                  <a:pt x="1116013" y="5403697"/>
                  <a:pt x="1116013" y="5403697"/>
                  <a:pt x="1116013" y="5403697"/>
                </a:cubicBezTo>
                <a:cubicBezTo>
                  <a:pt x="750844" y="5126124"/>
                  <a:pt x="750844" y="5126124"/>
                  <a:pt x="750844" y="5126124"/>
                </a:cubicBezTo>
                <a:cubicBezTo>
                  <a:pt x="1025312" y="4913212"/>
                  <a:pt x="1025312" y="4913212"/>
                  <a:pt x="1025312" y="4913212"/>
                </a:cubicBezTo>
                <a:cubicBezTo>
                  <a:pt x="1110492" y="4847761"/>
                  <a:pt x="1110492" y="4847761"/>
                  <a:pt x="1110492" y="4847761"/>
                </a:cubicBezTo>
                <a:cubicBezTo>
                  <a:pt x="1475660" y="5125335"/>
                  <a:pt x="1475660" y="5125335"/>
                  <a:pt x="1475660" y="5125335"/>
                </a:cubicBezTo>
                <a:cubicBezTo>
                  <a:pt x="1285583" y="5272008"/>
                  <a:pt x="1285583" y="5272008"/>
                  <a:pt x="1285583" y="5272008"/>
                </a:cubicBezTo>
                <a:cubicBezTo>
                  <a:pt x="1293470" y="5283047"/>
                  <a:pt x="1293470" y="5283047"/>
                  <a:pt x="1293470" y="5283047"/>
                </a:cubicBezTo>
                <a:cubicBezTo>
                  <a:pt x="1484336" y="5134798"/>
                  <a:pt x="1484336" y="5134798"/>
                  <a:pt x="1484336" y="5134798"/>
                </a:cubicBezTo>
                <a:cubicBezTo>
                  <a:pt x="1484336" y="5309070"/>
                  <a:pt x="1484336" y="5309070"/>
                  <a:pt x="1484336" y="5309070"/>
                </a:cubicBezTo>
                <a:cubicBezTo>
                  <a:pt x="1497744" y="5306704"/>
                  <a:pt x="1497744" y="5306704"/>
                  <a:pt x="1497744" y="5306704"/>
                </a:cubicBezTo>
                <a:cubicBezTo>
                  <a:pt x="1497744" y="5129278"/>
                  <a:pt x="1497744" y="5129278"/>
                  <a:pt x="1497744" y="5129278"/>
                </a:cubicBezTo>
                <a:cubicBezTo>
                  <a:pt x="1513518" y="5116661"/>
                  <a:pt x="1513518" y="5116661"/>
                  <a:pt x="1513518" y="5116661"/>
                </a:cubicBezTo>
                <a:cubicBezTo>
                  <a:pt x="1513518" y="5100101"/>
                  <a:pt x="1513518" y="5100101"/>
                  <a:pt x="1513518" y="5100101"/>
                </a:cubicBezTo>
                <a:cubicBezTo>
                  <a:pt x="1495378" y="5114295"/>
                  <a:pt x="1495378" y="5114295"/>
                  <a:pt x="1495378" y="5114295"/>
                </a:cubicBezTo>
                <a:cubicBezTo>
                  <a:pt x="1495378" y="4768116"/>
                  <a:pt x="1495378" y="4768116"/>
                  <a:pt x="1495378" y="4768116"/>
                </a:cubicBezTo>
                <a:cubicBezTo>
                  <a:pt x="1513518" y="4753922"/>
                  <a:pt x="1513518" y="4753922"/>
                  <a:pt x="1513518" y="4753922"/>
                </a:cubicBezTo>
                <a:cubicBezTo>
                  <a:pt x="1513518" y="4737362"/>
                  <a:pt x="1513518" y="4737362"/>
                  <a:pt x="1513518" y="4737362"/>
                </a:cubicBezTo>
                <a:cubicBezTo>
                  <a:pt x="1489068" y="4756288"/>
                  <a:pt x="1489068" y="4756288"/>
                  <a:pt x="1489068" y="4756288"/>
                </a:cubicBezTo>
                <a:cubicBezTo>
                  <a:pt x="1123900" y="4478714"/>
                  <a:pt x="1123900" y="4478714"/>
                  <a:pt x="1123900" y="4478714"/>
                </a:cubicBezTo>
                <a:cubicBezTo>
                  <a:pt x="1488280" y="4196409"/>
                  <a:pt x="1488280" y="4196409"/>
                  <a:pt x="1488280" y="4196409"/>
                </a:cubicBezTo>
                <a:cubicBezTo>
                  <a:pt x="1853448" y="4473983"/>
                  <a:pt x="1853448" y="4473983"/>
                  <a:pt x="1853448" y="4473983"/>
                </a:cubicBezTo>
                <a:cubicBezTo>
                  <a:pt x="1514307" y="4737362"/>
                  <a:pt x="1514307" y="4737362"/>
                  <a:pt x="1514307" y="4737362"/>
                </a:cubicBezTo>
                <a:cubicBezTo>
                  <a:pt x="1514307" y="4753134"/>
                  <a:pt x="1514307" y="4753134"/>
                  <a:pt x="1514307" y="4753134"/>
                </a:cubicBezTo>
                <a:cubicBezTo>
                  <a:pt x="1857392" y="4487388"/>
                  <a:pt x="1857392" y="4487388"/>
                  <a:pt x="1857392" y="4487388"/>
                </a:cubicBezTo>
                <a:cubicBezTo>
                  <a:pt x="1857392" y="4833567"/>
                  <a:pt x="1857392" y="4833567"/>
                  <a:pt x="1857392" y="4833567"/>
                </a:cubicBezTo>
                <a:cubicBezTo>
                  <a:pt x="1514307" y="5100101"/>
                  <a:pt x="1514307" y="5100101"/>
                  <a:pt x="1514307" y="5100101"/>
                </a:cubicBezTo>
                <a:cubicBezTo>
                  <a:pt x="1514307" y="5116661"/>
                  <a:pt x="1514307" y="5116661"/>
                  <a:pt x="1514307" y="5116661"/>
                </a:cubicBezTo>
                <a:cubicBezTo>
                  <a:pt x="1870800" y="4839875"/>
                  <a:pt x="1870800" y="4839875"/>
                  <a:pt x="1870800" y="4839875"/>
                </a:cubicBezTo>
                <a:cubicBezTo>
                  <a:pt x="1870800" y="4470828"/>
                  <a:pt x="1870800" y="4470828"/>
                  <a:pt x="1870800" y="4470828"/>
                </a:cubicBezTo>
                <a:cubicBezTo>
                  <a:pt x="1497744" y="4186946"/>
                  <a:pt x="1497744" y="4186946"/>
                  <a:pt x="1497744" y="4186946"/>
                </a:cubicBezTo>
                <a:cubicBezTo>
                  <a:pt x="1497744" y="3839190"/>
                  <a:pt x="1497744" y="3839190"/>
                  <a:pt x="1497744" y="3839190"/>
                </a:cubicBezTo>
                <a:cubicBezTo>
                  <a:pt x="1484336" y="3849441"/>
                  <a:pt x="1484336" y="3849441"/>
                  <a:pt x="1484336" y="3849441"/>
                </a:cubicBezTo>
                <a:cubicBezTo>
                  <a:pt x="1484336" y="4182215"/>
                  <a:pt x="1484336" y="4182215"/>
                  <a:pt x="1484336" y="4182215"/>
                </a:cubicBezTo>
                <a:cubicBezTo>
                  <a:pt x="1122322" y="4462154"/>
                  <a:pt x="1122322" y="4462154"/>
                  <a:pt x="1122322" y="4462154"/>
                </a:cubicBezTo>
                <a:cubicBezTo>
                  <a:pt x="1122322" y="4115975"/>
                  <a:pt x="1122322" y="4115975"/>
                  <a:pt x="1122322" y="4115975"/>
                </a:cubicBezTo>
                <a:cubicBezTo>
                  <a:pt x="1484336" y="3835248"/>
                  <a:pt x="1484336" y="3835248"/>
                  <a:pt x="1484336" y="3835248"/>
                </a:cubicBezTo>
                <a:cubicBezTo>
                  <a:pt x="1484336" y="3848653"/>
                  <a:pt x="1484336" y="3848653"/>
                  <a:pt x="1484336" y="3848653"/>
                </a:cubicBezTo>
                <a:cubicBezTo>
                  <a:pt x="1497744" y="3838402"/>
                  <a:pt x="1497744" y="3838402"/>
                  <a:pt x="1497744" y="3838402"/>
                </a:cubicBezTo>
                <a:cubicBezTo>
                  <a:pt x="1497744" y="3818688"/>
                  <a:pt x="1497744" y="3818688"/>
                  <a:pt x="1497744" y="3818688"/>
                </a:cubicBezTo>
                <a:cubicBezTo>
                  <a:pt x="1136519" y="3544268"/>
                  <a:pt x="1136519" y="3544268"/>
                  <a:pt x="1136519" y="3544268"/>
                </a:cubicBezTo>
                <a:cubicBezTo>
                  <a:pt x="1125477" y="3552154"/>
                  <a:pt x="1125477" y="3552154"/>
                  <a:pt x="1125477" y="3552154"/>
                </a:cubicBezTo>
                <a:cubicBezTo>
                  <a:pt x="1135730" y="3543479"/>
                  <a:pt x="1135730" y="3543479"/>
                  <a:pt x="1135730" y="3543479"/>
                </a:cubicBezTo>
                <a:cubicBezTo>
                  <a:pt x="1119956" y="3531651"/>
                  <a:pt x="1119956" y="3531651"/>
                  <a:pt x="1119956" y="3531651"/>
                </a:cubicBezTo>
                <a:cubicBezTo>
                  <a:pt x="1119956" y="3519822"/>
                  <a:pt x="1119956" y="3519822"/>
                  <a:pt x="1119956" y="3519822"/>
                </a:cubicBezTo>
                <a:cubicBezTo>
                  <a:pt x="1106548" y="3519822"/>
                  <a:pt x="1106548" y="3519822"/>
                  <a:pt x="1106548" y="3519822"/>
                </a:cubicBezTo>
                <a:cubicBezTo>
                  <a:pt x="1106548" y="3532439"/>
                  <a:pt x="1106548" y="3532439"/>
                  <a:pt x="1106548" y="3532439"/>
                </a:cubicBezTo>
                <a:cubicBezTo>
                  <a:pt x="744534" y="3812379"/>
                  <a:pt x="744534" y="3812379"/>
                  <a:pt x="744534" y="3812379"/>
                </a:cubicBezTo>
                <a:cubicBezTo>
                  <a:pt x="744534" y="3495377"/>
                  <a:pt x="744534" y="3495377"/>
                  <a:pt x="744534" y="3495377"/>
                </a:cubicBezTo>
                <a:cubicBezTo>
                  <a:pt x="744534" y="3466989"/>
                  <a:pt x="744534" y="3466989"/>
                  <a:pt x="744534" y="3466989"/>
                </a:cubicBezTo>
                <a:cubicBezTo>
                  <a:pt x="1106548" y="3186261"/>
                  <a:pt x="1106548" y="3186261"/>
                  <a:pt x="1106548" y="3186261"/>
                </a:cubicBezTo>
                <a:cubicBezTo>
                  <a:pt x="1106548" y="3500109"/>
                  <a:pt x="1106548" y="3500109"/>
                  <a:pt x="1106548" y="3500109"/>
                </a:cubicBezTo>
                <a:cubicBezTo>
                  <a:pt x="1106548" y="3519034"/>
                  <a:pt x="1106548" y="3519034"/>
                  <a:pt x="1106548" y="3519034"/>
                </a:cubicBezTo>
                <a:cubicBezTo>
                  <a:pt x="1119956" y="3519034"/>
                  <a:pt x="1119956" y="3519034"/>
                  <a:pt x="1119956" y="3519034"/>
                </a:cubicBezTo>
                <a:cubicBezTo>
                  <a:pt x="1119956" y="3180741"/>
                  <a:pt x="1119956" y="3180741"/>
                  <a:pt x="1119956" y="3180741"/>
                </a:cubicBezTo>
                <a:cubicBezTo>
                  <a:pt x="1392847" y="2969406"/>
                  <a:pt x="1392847" y="2969406"/>
                  <a:pt x="1392847" y="2969406"/>
                </a:cubicBezTo>
                <a:cubicBezTo>
                  <a:pt x="1483547" y="2899224"/>
                  <a:pt x="1483547" y="2899224"/>
                  <a:pt x="1483547" y="2899224"/>
                </a:cubicBezTo>
                <a:cubicBezTo>
                  <a:pt x="1862913" y="3187049"/>
                  <a:pt x="1862913" y="3187049"/>
                  <a:pt x="1862913" y="3187049"/>
                </a:cubicBezTo>
                <a:cubicBezTo>
                  <a:pt x="2243855" y="2891339"/>
                  <a:pt x="2243855" y="2891339"/>
                  <a:pt x="2243855" y="2891339"/>
                </a:cubicBezTo>
                <a:cubicBezTo>
                  <a:pt x="2243855" y="2773843"/>
                  <a:pt x="2243855" y="2773843"/>
                  <a:pt x="2243855" y="2773843"/>
                </a:cubicBezTo>
                <a:cubicBezTo>
                  <a:pt x="2231236" y="2779363"/>
                  <a:pt x="2231236" y="2779363"/>
                  <a:pt x="2231236" y="2779363"/>
                </a:cubicBezTo>
                <a:cubicBezTo>
                  <a:pt x="2231236" y="2885030"/>
                  <a:pt x="2231236" y="2885030"/>
                  <a:pt x="2231236" y="2885030"/>
                </a:cubicBezTo>
                <a:cubicBezTo>
                  <a:pt x="1869222" y="3165758"/>
                  <a:pt x="1869222" y="3165758"/>
                  <a:pt x="1869222" y="3165758"/>
                </a:cubicBezTo>
                <a:cubicBezTo>
                  <a:pt x="1869222" y="2819579"/>
                  <a:pt x="1869222" y="2819579"/>
                  <a:pt x="1869222" y="2819579"/>
                </a:cubicBezTo>
                <a:cubicBezTo>
                  <a:pt x="2231236" y="2538851"/>
                  <a:pt x="2231236" y="2538851"/>
                  <a:pt x="2231236" y="2538851"/>
                </a:cubicBezTo>
                <a:cubicBezTo>
                  <a:pt x="2231236" y="2778574"/>
                  <a:pt x="2231236" y="2778574"/>
                  <a:pt x="2231236" y="2778574"/>
                </a:cubicBezTo>
                <a:cubicBezTo>
                  <a:pt x="2243855" y="2773054"/>
                  <a:pt x="2243855" y="2773054"/>
                  <a:pt x="2243855" y="2773054"/>
                </a:cubicBezTo>
                <a:cubicBezTo>
                  <a:pt x="2243855" y="2522291"/>
                  <a:pt x="2243855" y="2522291"/>
                  <a:pt x="2243855" y="2522291"/>
                </a:cubicBezTo>
                <a:cubicBezTo>
                  <a:pt x="2113720" y="2422933"/>
                  <a:pt x="2113720" y="2422933"/>
                  <a:pt x="2113720" y="2422933"/>
                </a:cubicBezTo>
                <a:cubicBezTo>
                  <a:pt x="2100312" y="2429241"/>
                  <a:pt x="2100312" y="2429241"/>
                  <a:pt x="2100312" y="2429241"/>
                </a:cubicBezTo>
                <a:cubicBezTo>
                  <a:pt x="2226503" y="2525446"/>
                  <a:pt x="2226503" y="2525446"/>
                  <a:pt x="2226503" y="2525446"/>
                </a:cubicBezTo>
                <a:cubicBezTo>
                  <a:pt x="1862124" y="2807751"/>
                  <a:pt x="1862124" y="2807751"/>
                  <a:pt x="1862124" y="2807751"/>
                </a:cubicBezTo>
                <a:cubicBezTo>
                  <a:pt x="1496955" y="2530177"/>
                  <a:pt x="1496955" y="2530177"/>
                  <a:pt x="1496955" y="2530177"/>
                </a:cubicBezTo>
                <a:cubicBezTo>
                  <a:pt x="1861335" y="2247872"/>
                  <a:pt x="1861335" y="2247872"/>
                  <a:pt x="1861335" y="2247872"/>
                </a:cubicBezTo>
                <a:cubicBezTo>
                  <a:pt x="2099523" y="2428452"/>
                  <a:pt x="2099523" y="2428452"/>
                  <a:pt x="2099523" y="2428452"/>
                </a:cubicBezTo>
                <a:cubicBezTo>
                  <a:pt x="2112931" y="2422144"/>
                  <a:pt x="2112931" y="2422144"/>
                  <a:pt x="2112931" y="2422144"/>
                </a:cubicBezTo>
                <a:cubicBezTo>
                  <a:pt x="1870800" y="2238409"/>
                  <a:pt x="1870800" y="2238409"/>
                  <a:pt x="1870800" y="2238409"/>
                </a:cubicBezTo>
                <a:cubicBezTo>
                  <a:pt x="1870800" y="2059405"/>
                  <a:pt x="1870800" y="2059405"/>
                  <a:pt x="1870800" y="2059405"/>
                </a:cubicBezTo>
                <a:cubicBezTo>
                  <a:pt x="1857392" y="2060983"/>
                  <a:pt x="1857392" y="2060983"/>
                  <a:pt x="1857392" y="2060983"/>
                </a:cubicBezTo>
                <a:cubicBezTo>
                  <a:pt x="1857392" y="2232889"/>
                  <a:pt x="1857392" y="2232889"/>
                  <a:pt x="1857392" y="2232889"/>
                </a:cubicBezTo>
                <a:cubicBezTo>
                  <a:pt x="1496167" y="2513617"/>
                  <a:pt x="1496167" y="2513617"/>
                  <a:pt x="1496167" y="2513617"/>
                </a:cubicBezTo>
                <a:cubicBezTo>
                  <a:pt x="1496167" y="2166650"/>
                  <a:pt x="1496167" y="2166650"/>
                  <a:pt x="1496167" y="2166650"/>
                </a:cubicBezTo>
                <a:cubicBezTo>
                  <a:pt x="1666526" y="2034960"/>
                  <a:pt x="1666526" y="2034960"/>
                  <a:pt x="1666526" y="2034960"/>
                </a:cubicBezTo>
                <a:cubicBezTo>
                  <a:pt x="1658639" y="2023920"/>
                  <a:pt x="1658639" y="2023920"/>
                  <a:pt x="1658639" y="2023920"/>
                </a:cubicBezTo>
                <a:cubicBezTo>
                  <a:pt x="1666526" y="2034172"/>
                  <a:pt x="1666526" y="2034172"/>
                  <a:pt x="1666526" y="2034172"/>
                </a:cubicBezTo>
                <a:cubicBezTo>
                  <a:pt x="1857392" y="1885922"/>
                  <a:pt x="1857392" y="1885922"/>
                  <a:pt x="1857392" y="1885922"/>
                </a:cubicBezTo>
                <a:cubicBezTo>
                  <a:pt x="1857392" y="2060194"/>
                  <a:pt x="1857392" y="2060194"/>
                  <a:pt x="1857392" y="2060194"/>
                </a:cubicBezTo>
                <a:cubicBezTo>
                  <a:pt x="1870800" y="2058617"/>
                  <a:pt x="1870800" y="2058617"/>
                  <a:pt x="1870800" y="2058617"/>
                </a:cubicBezTo>
                <a:cubicBezTo>
                  <a:pt x="1870800" y="1881190"/>
                  <a:pt x="1870800" y="1881190"/>
                  <a:pt x="1870800" y="1881190"/>
                </a:cubicBezTo>
                <a:cubicBezTo>
                  <a:pt x="1886574" y="1868573"/>
                  <a:pt x="1886574" y="1868573"/>
                  <a:pt x="1886574" y="1868573"/>
                </a:cubicBezTo>
                <a:cubicBezTo>
                  <a:pt x="1886574" y="1852014"/>
                  <a:pt x="1886574" y="1852014"/>
                  <a:pt x="1886574" y="1852014"/>
                </a:cubicBezTo>
                <a:cubicBezTo>
                  <a:pt x="1869222" y="1865419"/>
                  <a:pt x="1869222" y="1865419"/>
                  <a:pt x="1869222" y="1865419"/>
                </a:cubicBezTo>
                <a:cubicBezTo>
                  <a:pt x="1869222" y="1519240"/>
                  <a:pt x="1869222" y="1519240"/>
                  <a:pt x="1869222" y="1519240"/>
                </a:cubicBezTo>
                <a:cubicBezTo>
                  <a:pt x="1886574" y="1505835"/>
                  <a:pt x="1886574" y="1505835"/>
                  <a:pt x="1886574" y="1505835"/>
                </a:cubicBezTo>
                <a:cubicBezTo>
                  <a:pt x="1886574" y="1489275"/>
                  <a:pt x="1886574" y="1489275"/>
                  <a:pt x="1886574" y="1489275"/>
                </a:cubicBezTo>
                <a:cubicBezTo>
                  <a:pt x="1862124" y="1508201"/>
                  <a:pt x="1862124" y="1508201"/>
                  <a:pt x="1862124" y="1508201"/>
                </a:cubicBezTo>
                <a:cubicBezTo>
                  <a:pt x="1496955" y="1230627"/>
                  <a:pt x="1496955" y="1230627"/>
                  <a:pt x="1496955" y="1230627"/>
                </a:cubicBezTo>
                <a:cubicBezTo>
                  <a:pt x="1861335" y="947533"/>
                  <a:pt x="1861335" y="947533"/>
                  <a:pt x="1861335" y="947533"/>
                </a:cubicBezTo>
                <a:cubicBezTo>
                  <a:pt x="2226503" y="1225107"/>
                  <a:pt x="2226503" y="1225107"/>
                  <a:pt x="2226503" y="1225107"/>
                </a:cubicBezTo>
                <a:cubicBezTo>
                  <a:pt x="1887362" y="1488487"/>
                  <a:pt x="1887362" y="1488487"/>
                  <a:pt x="1887362" y="1488487"/>
                </a:cubicBezTo>
                <a:cubicBezTo>
                  <a:pt x="1887362" y="1505046"/>
                  <a:pt x="1887362" y="1505046"/>
                  <a:pt x="1887362" y="1505046"/>
                </a:cubicBezTo>
                <a:cubicBezTo>
                  <a:pt x="2231236" y="1238512"/>
                  <a:pt x="2231236" y="1238512"/>
                  <a:pt x="2231236" y="1238512"/>
                </a:cubicBezTo>
                <a:cubicBezTo>
                  <a:pt x="2231236" y="1585480"/>
                  <a:pt x="2231236" y="1585480"/>
                  <a:pt x="2231236" y="1585480"/>
                </a:cubicBezTo>
                <a:lnTo>
                  <a:pt x="1887362" y="1851225"/>
                </a:lnTo>
                <a:cubicBezTo>
                  <a:pt x="1887362" y="1867785"/>
                  <a:pt x="1887362" y="1867785"/>
                  <a:pt x="1887362" y="1867785"/>
                </a:cubicBezTo>
                <a:cubicBezTo>
                  <a:pt x="2243855" y="1591788"/>
                  <a:pt x="2243855" y="1591788"/>
                  <a:pt x="2243855" y="1591788"/>
                </a:cubicBezTo>
                <a:cubicBezTo>
                  <a:pt x="2243855" y="1221952"/>
                  <a:pt x="2243855" y="1221952"/>
                  <a:pt x="2243855" y="1221952"/>
                </a:cubicBezTo>
                <a:cubicBezTo>
                  <a:pt x="1870800" y="938859"/>
                  <a:pt x="1870800" y="938859"/>
                  <a:pt x="1870800" y="938859"/>
                </a:cubicBezTo>
                <a:cubicBezTo>
                  <a:pt x="1870800" y="590314"/>
                  <a:pt x="1870800" y="590314"/>
                  <a:pt x="1870800" y="590314"/>
                </a:cubicBezTo>
                <a:cubicBezTo>
                  <a:pt x="1857392" y="600566"/>
                  <a:pt x="1857392" y="600566"/>
                  <a:pt x="1857392" y="600566"/>
                </a:cubicBezTo>
                <a:cubicBezTo>
                  <a:pt x="1857392" y="933339"/>
                  <a:pt x="1857392" y="933339"/>
                  <a:pt x="1857392" y="933339"/>
                </a:cubicBezTo>
                <a:cubicBezTo>
                  <a:pt x="1496167" y="1214067"/>
                  <a:pt x="1496167" y="1214067"/>
                  <a:pt x="1496167" y="1214067"/>
                </a:cubicBezTo>
                <a:cubicBezTo>
                  <a:pt x="1496167" y="867888"/>
                  <a:pt x="1496167" y="867888"/>
                  <a:pt x="1496167" y="867888"/>
                </a:cubicBezTo>
                <a:cubicBezTo>
                  <a:pt x="1857392" y="587160"/>
                  <a:pt x="1857392" y="587160"/>
                  <a:pt x="1857392" y="587160"/>
                </a:cubicBezTo>
                <a:cubicBezTo>
                  <a:pt x="1857392" y="599777"/>
                  <a:pt x="1857392" y="599777"/>
                  <a:pt x="1857392" y="599777"/>
                </a:cubicBezTo>
                <a:cubicBezTo>
                  <a:pt x="1870800" y="589526"/>
                  <a:pt x="1870800" y="589526"/>
                  <a:pt x="1870800" y="589526"/>
                </a:cubicBezTo>
                <a:cubicBezTo>
                  <a:pt x="1870800" y="570600"/>
                  <a:pt x="1870800" y="570600"/>
                  <a:pt x="1870800" y="570600"/>
                </a:cubicBezTo>
                <a:cubicBezTo>
                  <a:pt x="1509574" y="295392"/>
                  <a:pt x="1509574" y="295392"/>
                  <a:pt x="1509574" y="295392"/>
                </a:cubicBezTo>
                <a:cubicBezTo>
                  <a:pt x="1498533" y="304066"/>
                  <a:pt x="1498533" y="304066"/>
                  <a:pt x="1498533" y="304066"/>
                </a:cubicBezTo>
                <a:cubicBezTo>
                  <a:pt x="1508786" y="295392"/>
                  <a:pt x="1508786" y="295392"/>
                  <a:pt x="1508786" y="295392"/>
                </a:cubicBezTo>
                <a:cubicBezTo>
                  <a:pt x="1493012" y="283564"/>
                  <a:pt x="1493012" y="283564"/>
                  <a:pt x="1493012" y="283564"/>
                </a:cubicBezTo>
                <a:cubicBezTo>
                  <a:pt x="1493012" y="97759"/>
                  <a:pt x="1493012" y="28082"/>
                  <a:pt x="1493012" y="1953"/>
                </a:cubicBezTo>
                <a:close/>
                <a:moveTo>
                  <a:pt x="1398859" y="0"/>
                </a:moveTo>
                <a:lnTo>
                  <a:pt x="1480393" y="0"/>
                </a:lnTo>
                <a:lnTo>
                  <a:pt x="1480393" y="84404"/>
                </a:lnTo>
                <a:cubicBezTo>
                  <a:pt x="1480393" y="283564"/>
                  <a:pt x="1480393" y="283564"/>
                  <a:pt x="1480393" y="283564"/>
                </a:cubicBezTo>
                <a:cubicBezTo>
                  <a:pt x="1118379" y="564292"/>
                  <a:pt x="1118379" y="564292"/>
                  <a:pt x="1118379" y="564292"/>
                </a:cubicBezTo>
                <a:cubicBezTo>
                  <a:pt x="1118379" y="218113"/>
                  <a:pt x="1118379" y="218113"/>
                  <a:pt x="1118379" y="218113"/>
                </a:cubicBezTo>
                <a:cubicBezTo>
                  <a:pt x="1267443" y="102194"/>
                  <a:pt x="1341976" y="44235"/>
                  <a:pt x="1379242" y="15255"/>
                </a:cubicBezTo>
                <a:close/>
                <a:moveTo>
                  <a:pt x="840168" y="0"/>
                </a:moveTo>
                <a:lnTo>
                  <a:pt x="1377550" y="0"/>
                </a:lnTo>
                <a:lnTo>
                  <a:pt x="1301753" y="58896"/>
                </a:lnTo>
                <a:cubicBezTo>
                  <a:pt x="1112069" y="206284"/>
                  <a:pt x="1112069" y="206284"/>
                  <a:pt x="1112069" y="206284"/>
                </a:cubicBezTo>
                <a:cubicBezTo>
                  <a:pt x="966554" y="95886"/>
                  <a:pt x="893796" y="40686"/>
                  <a:pt x="857417" y="13087"/>
                </a:cubicBez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731838" y="1381125"/>
            <a:ext cx="6118657" cy="45323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Titre 10">
            <a:extLst>
              <a:ext uri="{FF2B5EF4-FFF2-40B4-BE49-F238E27FC236}">
                <a16:creationId xmlns:a16="http://schemas.microsoft.com/office/drawing/2014/main" id="{E8A77A76-28CB-5629-14F2-37B56A986D79}"/>
              </a:ext>
            </a:extLst>
          </p:cNvPr>
          <p:cNvSpPr>
            <a:spLocks noGrp="1"/>
          </p:cNvSpPr>
          <p:nvPr>
            <p:ph type="title"/>
          </p:nvPr>
        </p:nvSpPr>
        <p:spPr>
          <a:xfrm>
            <a:off x="731840" y="314036"/>
            <a:ext cx="6118656" cy="871827"/>
          </a:xfrm>
        </p:spPr>
        <p:txBody>
          <a:bodyPr/>
          <a:lstStyle>
            <a:lvl1pPr>
              <a:defRPr>
                <a:solidFill>
                  <a:schemeClr val="tx2"/>
                </a:solidFill>
              </a:defRPr>
            </a:lvl1pPr>
          </a:lstStyle>
          <a:p>
            <a:r>
              <a:rPr lang="fr-FR"/>
              <a:t>Modifiez le style du titre</a:t>
            </a:r>
            <a:endParaRPr lang="fr-FR" dirty="0"/>
          </a:p>
        </p:txBody>
      </p:sp>
    </p:spTree>
    <p:extLst>
      <p:ext uri="{BB962C8B-B14F-4D97-AF65-F5344CB8AC3E}">
        <p14:creationId xmlns:p14="http://schemas.microsoft.com/office/powerpoint/2010/main" val="845994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uel + contenu">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8ADFDDB7-8C7E-D45A-96B3-1A9EBD1B6760}"/>
              </a:ext>
            </a:extLst>
          </p:cNvPr>
          <p:cNvGrpSpPr/>
          <p:nvPr userDrawn="1"/>
        </p:nvGrpSpPr>
        <p:grpSpPr>
          <a:xfrm>
            <a:off x="206373" y="6296024"/>
            <a:ext cx="468000" cy="468000"/>
            <a:chOff x="206373" y="6296024"/>
            <a:chExt cx="468000" cy="468000"/>
          </a:xfrm>
        </p:grpSpPr>
        <p:sp>
          <p:nvSpPr>
            <p:cNvPr id="21" name="Rectangle 20">
              <a:extLst>
                <a:ext uri="{FF2B5EF4-FFF2-40B4-BE49-F238E27FC236}">
                  <a16:creationId xmlns:a16="http://schemas.microsoft.com/office/drawing/2014/main" id="{9EBA0BEC-B644-623E-6D5F-4028774EC28B}"/>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2" name="Logo CEA">
              <a:extLst>
                <a:ext uri="{FF2B5EF4-FFF2-40B4-BE49-F238E27FC236}">
                  <a16:creationId xmlns:a16="http://schemas.microsoft.com/office/drawing/2014/main" id="{41781B71-FA7E-3A77-138A-F8EC208614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Rectangle 7">
            <a:extLst>
              <a:ext uri="{FF2B5EF4-FFF2-40B4-BE49-F238E27FC236}">
                <a16:creationId xmlns:a16="http://schemas.microsoft.com/office/drawing/2014/main" id="{0F05E3D2-1467-BBD4-EE19-55F1FF901071}"/>
              </a:ext>
            </a:extLst>
          </p:cNvPr>
          <p:cNvSpPr/>
          <p:nvPr userDrawn="1"/>
        </p:nvSpPr>
        <p:spPr>
          <a:xfrm>
            <a:off x="7170057" y="0"/>
            <a:ext cx="5021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09/03/2026</a:t>
            </a: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 contenu</a:t>
            </a:r>
          </a:p>
          <a:p>
            <a:endParaRPr lang="fr-FR" sz="1200" dirty="0">
              <a:solidFill>
                <a:schemeClr val="bg1">
                  <a:lumMod val="50000"/>
                </a:schemeClr>
              </a:solidFill>
            </a:endParaRP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5480916" y="1381125"/>
            <a:ext cx="5979247" cy="45323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0">
            <a:extLst>
              <a:ext uri="{FF2B5EF4-FFF2-40B4-BE49-F238E27FC236}">
                <a16:creationId xmlns:a16="http://schemas.microsoft.com/office/drawing/2014/main" id="{E8A77A76-28CB-5629-14F2-37B56A986D79}"/>
              </a:ext>
            </a:extLst>
          </p:cNvPr>
          <p:cNvSpPr>
            <a:spLocks noGrp="1"/>
          </p:cNvSpPr>
          <p:nvPr>
            <p:ph type="title"/>
          </p:nvPr>
        </p:nvSpPr>
        <p:spPr>
          <a:xfrm>
            <a:off x="5483721" y="314036"/>
            <a:ext cx="5976441" cy="871827"/>
          </a:xfrm>
        </p:spPr>
        <p:txBody>
          <a:bodyPr/>
          <a:lstStyle>
            <a:lvl1pPr>
              <a:defRPr>
                <a:solidFill>
                  <a:schemeClr val="tx2"/>
                </a:solidFill>
              </a:defRPr>
            </a:lvl1pPr>
          </a:lstStyle>
          <a:p>
            <a:r>
              <a:rPr lang="fr-FR"/>
              <a:t>Modifiez le style du titre</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P(ND)2-3, Perspectives on nuclear data for the next decade</a:t>
            </a:r>
            <a:endParaRPr lang="fr-FR"/>
          </a:p>
        </p:txBody>
      </p:sp>
      <p:sp>
        <p:nvSpPr>
          <p:cNvPr id="15" name="Espace réservé pour une image  14">
            <a:extLst>
              <a:ext uri="{FF2B5EF4-FFF2-40B4-BE49-F238E27FC236}">
                <a16:creationId xmlns:a16="http://schemas.microsoft.com/office/drawing/2014/main" id="{99E12E89-87DE-B6F7-B1A1-FBC84445BA61}"/>
              </a:ext>
            </a:extLst>
          </p:cNvPr>
          <p:cNvSpPr>
            <a:spLocks noGrp="1"/>
          </p:cNvSpPr>
          <p:nvPr>
            <p:ph type="pic" sz="quarter" idx="14" hasCustomPrompt="1"/>
          </p:nvPr>
        </p:nvSpPr>
        <p:spPr>
          <a:xfrm>
            <a:off x="-1" y="0"/>
            <a:ext cx="5305156" cy="6858000"/>
          </a:xfrm>
          <a:custGeom>
            <a:avLst/>
            <a:gdLst>
              <a:gd name="connsiteX0" fmla="*/ 4647758 w 5305156"/>
              <a:gd name="connsiteY0" fmla="*/ 6793932 h 6858000"/>
              <a:gd name="connsiteX1" fmla="*/ 4720099 w 5305156"/>
              <a:gd name="connsiteY1" fmla="*/ 6857017 h 6858000"/>
              <a:gd name="connsiteX2" fmla="*/ 4721226 w 5305156"/>
              <a:gd name="connsiteY2" fmla="*/ 6858000 h 6858000"/>
              <a:gd name="connsiteX3" fmla="*/ 4572862 w 5305156"/>
              <a:gd name="connsiteY3" fmla="*/ 6858000 h 6858000"/>
              <a:gd name="connsiteX4" fmla="*/ 4579542 w 5305156"/>
              <a:gd name="connsiteY4" fmla="*/ 6852286 h 6858000"/>
              <a:gd name="connsiteX5" fmla="*/ 4647758 w 5305156"/>
              <a:gd name="connsiteY5" fmla="*/ 6793932 h 6858000"/>
              <a:gd name="connsiteX6" fmla="*/ 4651972 w 5305156"/>
              <a:gd name="connsiteY6" fmla="*/ 6434348 h 6858000"/>
              <a:gd name="connsiteX7" fmla="*/ 4974349 w 5305156"/>
              <a:gd name="connsiteY7" fmla="*/ 6715076 h 6858000"/>
              <a:gd name="connsiteX8" fmla="*/ 4974349 w 5305156"/>
              <a:gd name="connsiteY8" fmla="*/ 6799592 h 6858000"/>
              <a:gd name="connsiteX9" fmla="*/ 4974349 w 5305156"/>
              <a:gd name="connsiteY9" fmla="*/ 6858000 h 6858000"/>
              <a:gd name="connsiteX10" fmla="*/ 4741003 w 5305156"/>
              <a:gd name="connsiteY10" fmla="*/ 6858000 h 6858000"/>
              <a:gd name="connsiteX11" fmla="*/ 4736254 w 5305156"/>
              <a:gd name="connsiteY11" fmla="*/ 6853863 h 6858000"/>
              <a:gd name="connsiteX12" fmla="*/ 4720099 w 5305156"/>
              <a:gd name="connsiteY12" fmla="*/ 6857017 h 6858000"/>
              <a:gd name="connsiteX13" fmla="*/ 4735551 w 5305156"/>
              <a:gd name="connsiteY13" fmla="*/ 6853075 h 6858000"/>
              <a:gd name="connsiteX14" fmla="*/ 4651972 w 5305156"/>
              <a:gd name="connsiteY14" fmla="*/ 6780527 h 6858000"/>
              <a:gd name="connsiteX15" fmla="*/ 4651972 w 5305156"/>
              <a:gd name="connsiteY15" fmla="*/ 6434348 h 6858000"/>
              <a:gd name="connsiteX16" fmla="*/ 4319762 w 5305156"/>
              <a:gd name="connsiteY16" fmla="*/ 5786939 h 6858000"/>
              <a:gd name="connsiteX17" fmla="*/ 4527656 w 5305156"/>
              <a:gd name="connsiteY17" fmla="*/ 5968308 h 6858000"/>
              <a:gd name="connsiteX18" fmla="*/ 4642139 w 5305156"/>
              <a:gd name="connsiteY18" fmla="*/ 6067667 h 6858000"/>
              <a:gd name="connsiteX19" fmla="*/ 4642139 w 5305156"/>
              <a:gd name="connsiteY19" fmla="*/ 6413845 h 6858000"/>
              <a:gd name="connsiteX20" fmla="*/ 4403341 w 5305156"/>
              <a:gd name="connsiteY20" fmla="*/ 6206454 h 6858000"/>
              <a:gd name="connsiteX21" fmla="*/ 4319762 w 5305156"/>
              <a:gd name="connsiteY21" fmla="*/ 6133906 h 6858000"/>
              <a:gd name="connsiteX22" fmla="*/ 4319762 w 5305156"/>
              <a:gd name="connsiteY22" fmla="*/ 5786939 h 6858000"/>
              <a:gd name="connsiteX23" fmla="*/ 3755776 w 5305156"/>
              <a:gd name="connsiteY23" fmla="*/ 5671020 h 6858000"/>
              <a:gd name="connsiteX24" fmla="*/ 3767716 w 5305156"/>
              <a:gd name="connsiteY24" fmla="*/ 5677328 h 6858000"/>
              <a:gd name="connsiteX25" fmla="*/ 3755776 w 5305156"/>
              <a:gd name="connsiteY25" fmla="*/ 5671020 h 6858000"/>
              <a:gd name="connsiteX26" fmla="*/ 3979825 w 5305156"/>
              <a:gd name="connsiteY26" fmla="*/ 5495959 h 6858000"/>
              <a:gd name="connsiteX27" fmla="*/ 4304309 w 5305156"/>
              <a:gd name="connsiteY27" fmla="*/ 5779053 h 6858000"/>
              <a:gd name="connsiteX28" fmla="*/ 3979123 w 5305156"/>
              <a:gd name="connsiteY28" fmla="*/ 6056627 h 6858000"/>
              <a:gd name="connsiteX29" fmla="*/ 3654638 w 5305156"/>
              <a:gd name="connsiteY29" fmla="*/ 5773533 h 6858000"/>
              <a:gd name="connsiteX30" fmla="*/ 3767716 w 5305156"/>
              <a:gd name="connsiteY30" fmla="*/ 5677328 h 6858000"/>
              <a:gd name="connsiteX31" fmla="*/ 3979825 w 5305156"/>
              <a:gd name="connsiteY31" fmla="*/ 5495959 h 6858000"/>
              <a:gd name="connsiteX32" fmla="*/ 4984885 w 5305156"/>
              <a:gd name="connsiteY32" fmla="*/ 4847761 h 6858000"/>
              <a:gd name="connsiteX33" fmla="*/ 5305156 w 5305156"/>
              <a:gd name="connsiteY33" fmla="*/ 5126124 h 6858000"/>
              <a:gd name="connsiteX34" fmla="*/ 4979968 w 5305156"/>
              <a:gd name="connsiteY34" fmla="*/ 5403697 h 6858000"/>
              <a:gd name="connsiteX35" fmla="*/ 4871807 w 5305156"/>
              <a:gd name="connsiteY35" fmla="*/ 5309070 h 6858000"/>
              <a:gd name="connsiteX36" fmla="*/ 4865486 w 5305156"/>
              <a:gd name="connsiteY36" fmla="*/ 5320898 h 6858000"/>
              <a:gd name="connsiteX37" fmla="*/ 4974349 w 5305156"/>
              <a:gd name="connsiteY37" fmla="*/ 5415526 h 6858000"/>
              <a:gd name="connsiteX38" fmla="*/ 4974349 w 5305156"/>
              <a:gd name="connsiteY38" fmla="*/ 5761705 h 6858000"/>
              <a:gd name="connsiteX39" fmla="*/ 4741170 w 5305156"/>
              <a:gd name="connsiteY39" fmla="*/ 5559044 h 6858000"/>
              <a:gd name="connsiteX40" fmla="*/ 4734849 w 5305156"/>
              <a:gd name="connsiteY40" fmla="*/ 5571661 h 6858000"/>
              <a:gd name="connsiteX41" fmla="*/ 4972945 w 5305156"/>
              <a:gd name="connsiteY41" fmla="*/ 5779053 h 6858000"/>
              <a:gd name="connsiteX42" fmla="*/ 4647758 w 5305156"/>
              <a:gd name="connsiteY42" fmla="*/ 6056627 h 6858000"/>
              <a:gd name="connsiteX43" fmla="*/ 4533978 w 5305156"/>
              <a:gd name="connsiteY43" fmla="*/ 5957268 h 6858000"/>
              <a:gd name="connsiteX44" fmla="*/ 4527656 w 5305156"/>
              <a:gd name="connsiteY44" fmla="*/ 5968308 h 6858000"/>
              <a:gd name="connsiteX45" fmla="*/ 4533275 w 5305156"/>
              <a:gd name="connsiteY45" fmla="*/ 5956479 h 6858000"/>
              <a:gd name="connsiteX46" fmla="*/ 4323273 w 5305156"/>
              <a:gd name="connsiteY46" fmla="*/ 5773533 h 6858000"/>
              <a:gd name="connsiteX47" fmla="*/ 4648460 w 5305156"/>
              <a:gd name="connsiteY47" fmla="*/ 5495959 h 6858000"/>
              <a:gd name="connsiteX48" fmla="*/ 4734146 w 5305156"/>
              <a:gd name="connsiteY48" fmla="*/ 5570873 h 6858000"/>
              <a:gd name="connsiteX49" fmla="*/ 4741170 w 5305156"/>
              <a:gd name="connsiteY49" fmla="*/ 5558256 h 6858000"/>
              <a:gd name="connsiteX50" fmla="*/ 4651972 w 5305156"/>
              <a:gd name="connsiteY50" fmla="*/ 5480976 h 6858000"/>
              <a:gd name="connsiteX51" fmla="*/ 4651972 w 5305156"/>
              <a:gd name="connsiteY51" fmla="*/ 5134798 h 6858000"/>
              <a:gd name="connsiteX52" fmla="*/ 4865486 w 5305156"/>
              <a:gd name="connsiteY52" fmla="*/ 5320110 h 6858000"/>
              <a:gd name="connsiteX53" fmla="*/ 4871104 w 5305156"/>
              <a:gd name="connsiteY53" fmla="*/ 5309070 h 6858000"/>
              <a:gd name="connsiteX54" fmla="*/ 4659698 w 5305156"/>
              <a:gd name="connsiteY54" fmla="*/ 5125335 h 6858000"/>
              <a:gd name="connsiteX55" fmla="*/ 4984885 w 5305156"/>
              <a:gd name="connsiteY55" fmla="*/ 4847761 h 6858000"/>
              <a:gd name="connsiteX56" fmla="*/ 4319762 w 5305156"/>
              <a:gd name="connsiteY56" fmla="*/ 4487388 h 6858000"/>
              <a:gd name="connsiteX57" fmla="*/ 4541703 w 5305156"/>
              <a:gd name="connsiteY57" fmla="*/ 4680586 h 6858000"/>
              <a:gd name="connsiteX58" fmla="*/ 4548726 w 5305156"/>
              <a:gd name="connsiteY58" fmla="*/ 4670335 h 6858000"/>
              <a:gd name="connsiteX59" fmla="*/ 4542406 w 5305156"/>
              <a:gd name="connsiteY59" fmla="*/ 4680586 h 6858000"/>
              <a:gd name="connsiteX60" fmla="*/ 4642139 w 5305156"/>
              <a:gd name="connsiteY60" fmla="*/ 4768116 h 6858000"/>
              <a:gd name="connsiteX61" fmla="*/ 4642139 w 5305156"/>
              <a:gd name="connsiteY61" fmla="*/ 5114295 h 6858000"/>
              <a:gd name="connsiteX62" fmla="*/ 4399127 w 5305156"/>
              <a:gd name="connsiteY62" fmla="*/ 4902960 h 6858000"/>
              <a:gd name="connsiteX63" fmla="*/ 4392103 w 5305156"/>
              <a:gd name="connsiteY63" fmla="*/ 4913212 h 6858000"/>
              <a:gd name="connsiteX64" fmla="*/ 4398424 w 5305156"/>
              <a:gd name="connsiteY64" fmla="*/ 4902172 h 6858000"/>
              <a:gd name="connsiteX65" fmla="*/ 4319762 w 5305156"/>
              <a:gd name="connsiteY65" fmla="*/ 4833567 h 6858000"/>
              <a:gd name="connsiteX66" fmla="*/ 4319762 w 5305156"/>
              <a:gd name="connsiteY66" fmla="*/ 4487388 h 6858000"/>
              <a:gd name="connsiteX67" fmla="*/ 4648460 w 5305156"/>
              <a:gd name="connsiteY67" fmla="*/ 4196409 h 6858000"/>
              <a:gd name="connsiteX68" fmla="*/ 4972945 w 5305156"/>
              <a:gd name="connsiteY68" fmla="*/ 4478714 h 6858000"/>
              <a:gd name="connsiteX69" fmla="*/ 4647758 w 5305156"/>
              <a:gd name="connsiteY69" fmla="*/ 4756288 h 6858000"/>
              <a:gd name="connsiteX70" fmla="*/ 4548726 w 5305156"/>
              <a:gd name="connsiteY70" fmla="*/ 4670335 h 6858000"/>
              <a:gd name="connsiteX71" fmla="*/ 4323273 w 5305156"/>
              <a:gd name="connsiteY71" fmla="*/ 4473983 h 6858000"/>
              <a:gd name="connsiteX72" fmla="*/ 4648460 w 5305156"/>
              <a:gd name="connsiteY72" fmla="*/ 4196409 h 6858000"/>
              <a:gd name="connsiteX73" fmla="*/ 4312036 w 5305156"/>
              <a:gd name="connsiteY73" fmla="*/ 3544268 h 6858000"/>
              <a:gd name="connsiteX74" fmla="*/ 4636520 w 5305156"/>
              <a:gd name="connsiteY74" fmla="*/ 3826573 h 6858000"/>
              <a:gd name="connsiteX75" fmla="*/ 4311333 w 5305156"/>
              <a:gd name="connsiteY75" fmla="*/ 4104935 h 6858000"/>
              <a:gd name="connsiteX76" fmla="*/ 3986848 w 5305156"/>
              <a:gd name="connsiteY76" fmla="*/ 3821842 h 6858000"/>
              <a:gd name="connsiteX77" fmla="*/ 4302905 w 5305156"/>
              <a:gd name="connsiteY77" fmla="*/ 3552154 h 6858000"/>
              <a:gd name="connsiteX78" fmla="*/ 4312036 w 5305156"/>
              <a:gd name="connsiteY78" fmla="*/ 3544268 h 6858000"/>
              <a:gd name="connsiteX79" fmla="*/ 3986848 w 5305156"/>
              <a:gd name="connsiteY79" fmla="*/ 2538851 h 6858000"/>
              <a:gd name="connsiteX80" fmla="*/ 4194744 w 5305156"/>
              <a:gd name="connsiteY80" fmla="*/ 2719432 h 6858000"/>
              <a:gd name="connsiteX81" fmla="*/ 4201064 w 5305156"/>
              <a:gd name="connsiteY81" fmla="*/ 2708392 h 6858000"/>
              <a:gd name="connsiteX82" fmla="*/ 4195446 w 5305156"/>
              <a:gd name="connsiteY82" fmla="*/ 2720221 h 6858000"/>
              <a:gd name="connsiteX83" fmla="*/ 4309226 w 5305156"/>
              <a:gd name="connsiteY83" fmla="*/ 2819579 h 6858000"/>
              <a:gd name="connsiteX84" fmla="*/ 4309226 w 5305156"/>
              <a:gd name="connsiteY84" fmla="*/ 3165758 h 6858000"/>
              <a:gd name="connsiteX85" fmla="*/ 4071131 w 5305156"/>
              <a:gd name="connsiteY85" fmla="*/ 2958366 h 6858000"/>
              <a:gd name="connsiteX86" fmla="*/ 4064809 w 5305156"/>
              <a:gd name="connsiteY86" fmla="*/ 2969406 h 6858000"/>
              <a:gd name="connsiteX87" fmla="*/ 4070428 w 5305156"/>
              <a:gd name="connsiteY87" fmla="*/ 2957578 h 6858000"/>
              <a:gd name="connsiteX88" fmla="*/ 3986848 w 5305156"/>
              <a:gd name="connsiteY88" fmla="*/ 2885030 h 6858000"/>
              <a:gd name="connsiteX89" fmla="*/ 3986848 w 5305156"/>
              <a:gd name="connsiteY89" fmla="*/ 2538851 h 6858000"/>
              <a:gd name="connsiteX90" fmla="*/ 4652674 w 5305156"/>
              <a:gd name="connsiteY90" fmla="*/ 1598885 h 6858000"/>
              <a:gd name="connsiteX91" fmla="*/ 4972945 w 5305156"/>
              <a:gd name="connsiteY91" fmla="*/ 1878036 h 6858000"/>
              <a:gd name="connsiteX92" fmla="*/ 4647758 w 5305156"/>
              <a:gd name="connsiteY92" fmla="*/ 2155610 h 6858000"/>
              <a:gd name="connsiteX93" fmla="*/ 4538894 w 5305156"/>
              <a:gd name="connsiteY93" fmla="*/ 2060983 h 6858000"/>
              <a:gd name="connsiteX94" fmla="*/ 4533275 w 5305156"/>
              <a:gd name="connsiteY94" fmla="*/ 2072022 h 6858000"/>
              <a:gd name="connsiteX95" fmla="*/ 4642139 w 5305156"/>
              <a:gd name="connsiteY95" fmla="*/ 2166650 h 6858000"/>
              <a:gd name="connsiteX96" fmla="*/ 4642139 w 5305156"/>
              <a:gd name="connsiteY96" fmla="*/ 2513617 h 6858000"/>
              <a:gd name="connsiteX97" fmla="*/ 4408960 w 5305156"/>
              <a:gd name="connsiteY97" fmla="*/ 2310168 h 6858000"/>
              <a:gd name="connsiteX98" fmla="*/ 4402639 w 5305156"/>
              <a:gd name="connsiteY98" fmla="*/ 2322785 h 6858000"/>
              <a:gd name="connsiteX99" fmla="*/ 4640032 w 5305156"/>
              <a:gd name="connsiteY99" fmla="*/ 2530177 h 6858000"/>
              <a:gd name="connsiteX100" fmla="*/ 4314845 w 5305156"/>
              <a:gd name="connsiteY100" fmla="*/ 2807751 h 6858000"/>
              <a:gd name="connsiteX101" fmla="*/ 4201064 w 5305156"/>
              <a:gd name="connsiteY101" fmla="*/ 2708392 h 6858000"/>
              <a:gd name="connsiteX102" fmla="*/ 3991063 w 5305156"/>
              <a:gd name="connsiteY102" fmla="*/ 2525446 h 6858000"/>
              <a:gd name="connsiteX103" fmla="*/ 4316249 w 5305156"/>
              <a:gd name="connsiteY103" fmla="*/ 2247872 h 6858000"/>
              <a:gd name="connsiteX104" fmla="*/ 4401936 w 5305156"/>
              <a:gd name="connsiteY104" fmla="*/ 2322785 h 6858000"/>
              <a:gd name="connsiteX105" fmla="*/ 4408257 w 5305156"/>
              <a:gd name="connsiteY105" fmla="*/ 2310168 h 6858000"/>
              <a:gd name="connsiteX106" fmla="*/ 4319762 w 5305156"/>
              <a:gd name="connsiteY106" fmla="*/ 2232889 h 6858000"/>
              <a:gd name="connsiteX107" fmla="*/ 4319762 w 5305156"/>
              <a:gd name="connsiteY107" fmla="*/ 1885922 h 6858000"/>
              <a:gd name="connsiteX108" fmla="*/ 4532573 w 5305156"/>
              <a:gd name="connsiteY108" fmla="*/ 2072022 h 6858000"/>
              <a:gd name="connsiteX109" fmla="*/ 4538894 w 5305156"/>
              <a:gd name="connsiteY109" fmla="*/ 2060194 h 6858000"/>
              <a:gd name="connsiteX110" fmla="*/ 4327487 w 5305156"/>
              <a:gd name="connsiteY110" fmla="*/ 1876459 h 6858000"/>
              <a:gd name="connsiteX111" fmla="*/ 4652674 w 5305156"/>
              <a:gd name="connsiteY111" fmla="*/ 1598885 h 6858000"/>
              <a:gd name="connsiteX112" fmla="*/ 3986848 w 5305156"/>
              <a:gd name="connsiteY112" fmla="*/ 1238512 h 6858000"/>
              <a:gd name="connsiteX113" fmla="*/ 4209493 w 5305156"/>
              <a:gd name="connsiteY113" fmla="*/ 1432499 h 6858000"/>
              <a:gd name="connsiteX114" fmla="*/ 4309226 w 5305156"/>
              <a:gd name="connsiteY114" fmla="*/ 1519240 h 6858000"/>
              <a:gd name="connsiteX115" fmla="*/ 4309226 w 5305156"/>
              <a:gd name="connsiteY115" fmla="*/ 1865419 h 6858000"/>
              <a:gd name="connsiteX116" fmla="*/ 4066916 w 5305156"/>
              <a:gd name="connsiteY116" fmla="*/ 1654085 h 6858000"/>
              <a:gd name="connsiteX117" fmla="*/ 4059892 w 5305156"/>
              <a:gd name="connsiteY117" fmla="*/ 1665124 h 6858000"/>
              <a:gd name="connsiteX118" fmla="*/ 4304309 w 5305156"/>
              <a:gd name="connsiteY118" fmla="*/ 1878036 h 6858000"/>
              <a:gd name="connsiteX119" fmla="*/ 3979123 w 5305156"/>
              <a:gd name="connsiteY119" fmla="*/ 2155610 h 6858000"/>
              <a:gd name="connsiteX120" fmla="*/ 3828118 w 5305156"/>
              <a:gd name="connsiteY120" fmla="*/ 2023920 h 6858000"/>
              <a:gd name="connsiteX121" fmla="*/ 3658852 w 5305156"/>
              <a:gd name="connsiteY121" fmla="*/ 1876459 h 6858000"/>
              <a:gd name="connsiteX122" fmla="*/ 3984040 w 5305156"/>
              <a:gd name="connsiteY122" fmla="*/ 1598885 h 6858000"/>
              <a:gd name="connsiteX123" fmla="*/ 4059191 w 5305156"/>
              <a:gd name="connsiteY123" fmla="*/ 1664336 h 6858000"/>
              <a:gd name="connsiteX124" fmla="*/ 4066214 w 5305156"/>
              <a:gd name="connsiteY124" fmla="*/ 1654085 h 6858000"/>
              <a:gd name="connsiteX125" fmla="*/ 3986848 w 5305156"/>
              <a:gd name="connsiteY125" fmla="*/ 1585480 h 6858000"/>
              <a:gd name="connsiteX126" fmla="*/ 3986848 w 5305156"/>
              <a:gd name="connsiteY126" fmla="*/ 1238512 h 6858000"/>
              <a:gd name="connsiteX127" fmla="*/ 4316249 w 5305156"/>
              <a:gd name="connsiteY127" fmla="*/ 947533 h 6858000"/>
              <a:gd name="connsiteX128" fmla="*/ 4640032 w 5305156"/>
              <a:gd name="connsiteY128" fmla="*/ 1230627 h 6858000"/>
              <a:gd name="connsiteX129" fmla="*/ 4314845 w 5305156"/>
              <a:gd name="connsiteY129" fmla="*/ 1508201 h 6858000"/>
              <a:gd name="connsiteX130" fmla="*/ 4216517 w 5305156"/>
              <a:gd name="connsiteY130" fmla="*/ 1422247 h 6858000"/>
              <a:gd name="connsiteX131" fmla="*/ 4209493 w 5305156"/>
              <a:gd name="connsiteY131" fmla="*/ 1432499 h 6858000"/>
              <a:gd name="connsiteX132" fmla="*/ 4215814 w 5305156"/>
              <a:gd name="connsiteY132" fmla="*/ 1421459 h 6858000"/>
              <a:gd name="connsiteX133" fmla="*/ 3991063 w 5305156"/>
              <a:gd name="connsiteY133" fmla="*/ 1225107 h 6858000"/>
              <a:gd name="connsiteX134" fmla="*/ 4316249 w 5305156"/>
              <a:gd name="connsiteY134" fmla="*/ 947533 h 6858000"/>
              <a:gd name="connsiteX135" fmla="*/ 3979825 w 5305156"/>
              <a:gd name="connsiteY135" fmla="*/ 296181 h 6858000"/>
              <a:gd name="connsiteX136" fmla="*/ 4304309 w 5305156"/>
              <a:gd name="connsiteY136" fmla="*/ 578486 h 6858000"/>
              <a:gd name="connsiteX137" fmla="*/ 3979123 w 5305156"/>
              <a:gd name="connsiteY137" fmla="*/ 856060 h 6858000"/>
              <a:gd name="connsiteX138" fmla="*/ 3654638 w 5305156"/>
              <a:gd name="connsiteY138" fmla="*/ 573754 h 6858000"/>
              <a:gd name="connsiteX139" fmla="*/ 3970694 w 5305156"/>
              <a:gd name="connsiteY139" fmla="*/ 304066 h 6858000"/>
              <a:gd name="connsiteX140" fmla="*/ 3979825 w 5305156"/>
              <a:gd name="connsiteY140" fmla="*/ 296181 h 6858000"/>
              <a:gd name="connsiteX141" fmla="*/ 4078431 w 5305156"/>
              <a:gd name="connsiteY141" fmla="*/ 0 h 6858000"/>
              <a:gd name="connsiteX142" fmla="*/ 4556976 w 5305156"/>
              <a:gd name="connsiteY142" fmla="*/ 0 h 6858000"/>
              <a:gd name="connsiteX143" fmla="*/ 4541616 w 5305156"/>
              <a:gd name="connsiteY143" fmla="*/ 13087 h 6858000"/>
              <a:gd name="connsiteX144" fmla="*/ 4314845 w 5305156"/>
              <a:gd name="connsiteY144" fmla="*/ 206284 h 6858000"/>
              <a:gd name="connsiteX145" fmla="*/ 4145929 w 5305156"/>
              <a:gd name="connsiteY145" fmla="*/ 58896 h 6858000"/>
              <a:gd name="connsiteX146" fmla="*/ 3986848 w 5305156"/>
              <a:gd name="connsiteY146" fmla="*/ 0 h 6858000"/>
              <a:gd name="connsiteX147" fmla="*/ 4059455 w 5305156"/>
              <a:gd name="connsiteY147" fmla="*/ 0 h 6858000"/>
              <a:gd name="connsiteX148" fmla="*/ 4076924 w 5305156"/>
              <a:gd name="connsiteY148" fmla="*/ 15255 h 6858000"/>
              <a:gd name="connsiteX149" fmla="*/ 4309226 w 5305156"/>
              <a:gd name="connsiteY149" fmla="*/ 218113 h 6858000"/>
              <a:gd name="connsiteX150" fmla="*/ 4309226 w 5305156"/>
              <a:gd name="connsiteY150" fmla="*/ 564292 h 6858000"/>
              <a:gd name="connsiteX151" fmla="*/ 3986848 w 5305156"/>
              <a:gd name="connsiteY151" fmla="*/ 283564 h 6858000"/>
              <a:gd name="connsiteX152" fmla="*/ 3986848 w 5305156"/>
              <a:gd name="connsiteY152" fmla="*/ 84404 h 6858000"/>
              <a:gd name="connsiteX153" fmla="*/ 0 w 5305156"/>
              <a:gd name="connsiteY153" fmla="*/ 0 h 6858000"/>
              <a:gd name="connsiteX154" fmla="*/ 3038475 w 5305156"/>
              <a:gd name="connsiteY154" fmla="*/ 0 h 6858000"/>
              <a:gd name="connsiteX155" fmla="*/ 3975611 w 5305156"/>
              <a:gd name="connsiteY155" fmla="*/ 0 h 6858000"/>
              <a:gd name="connsiteX156" fmla="*/ 3975611 w 5305156"/>
              <a:gd name="connsiteY156" fmla="*/ 1953 h 6858000"/>
              <a:gd name="connsiteX157" fmla="*/ 3975611 w 5305156"/>
              <a:gd name="connsiteY157" fmla="*/ 283564 h 6858000"/>
              <a:gd name="connsiteX158" fmla="*/ 3961564 w 5305156"/>
              <a:gd name="connsiteY158" fmla="*/ 295392 h 6858000"/>
              <a:gd name="connsiteX159" fmla="*/ 3970694 w 5305156"/>
              <a:gd name="connsiteY159" fmla="*/ 304066 h 6858000"/>
              <a:gd name="connsiteX160" fmla="*/ 3960862 w 5305156"/>
              <a:gd name="connsiteY160" fmla="*/ 295392 h 6858000"/>
              <a:gd name="connsiteX161" fmla="*/ 3639186 w 5305156"/>
              <a:gd name="connsiteY161" fmla="*/ 570600 h 6858000"/>
              <a:gd name="connsiteX162" fmla="*/ 3639186 w 5305156"/>
              <a:gd name="connsiteY162" fmla="*/ 589526 h 6858000"/>
              <a:gd name="connsiteX163" fmla="*/ 3651126 w 5305156"/>
              <a:gd name="connsiteY163" fmla="*/ 599777 h 6858000"/>
              <a:gd name="connsiteX164" fmla="*/ 3651126 w 5305156"/>
              <a:gd name="connsiteY164" fmla="*/ 587160 h 6858000"/>
              <a:gd name="connsiteX165" fmla="*/ 3972801 w 5305156"/>
              <a:gd name="connsiteY165" fmla="*/ 867888 h 6858000"/>
              <a:gd name="connsiteX166" fmla="*/ 3972801 w 5305156"/>
              <a:gd name="connsiteY166" fmla="*/ 1214067 h 6858000"/>
              <a:gd name="connsiteX167" fmla="*/ 3651126 w 5305156"/>
              <a:gd name="connsiteY167" fmla="*/ 933339 h 6858000"/>
              <a:gd name="connsiteX168" fmla="*/ 3651126 w 5305156"/>
              <a:gd name="connsiteY168" fmla="*/ 600566 h 6858000"/>
              <a:gd name="connsiteX169" fmla="*/ 3639186 w 5305156"/>
              <a:gd name="connsiteY169" fmla="*/ 590314 h 6858000"/>
              <a:gd name="connsiteX170" fmla="*/ 3639186 w 5305156"/>
              <a:gd name="connsiteY170" fmla="*/ 938859 h 6858000"/>
              <a:gd name="connsiteX171" fmla="*/ 3306976 w 5305156"/>
              <a:gd name="connsiteY171" fmla="*/ 1221952 h 6858000"/>
              <a:gd name="connsiteX172" fmla="*/ 3306976 w 5305156"/>
              <a:gd name="connsiteY172" fmla="*/ 1591788 h 6858000"/>
              <a:gd name="connsiteX173" fmla="*/ 3624438 w 5305156"/>
              <a:gd name="connsiteY173" fmla="*/ 1867785 h 6858000"/>
              <a:gd name="connsiteX174" fmla="*/ 3624438 w 5305156"/>
              <a:gd name="connsiteY174" fmla="*/ 1851225 h 6858000"/>
              <a:gd name="connsiteX175" fmla="*/ 3318214 w 5305156"/>
              <a:gd name="connsiteY175" fmla="*/ 1585480 h 6858000"/>
              <a:gd name="connsiteX176" fmla="*/ 3318214 w 5305156"/>
              <a:gd name="connsiteY176" fmla="*/ 1238512 h 6858000"/>
              <a:gd name="connsiteX177" fmla="*/ 3624438 w 5305156"/>
              <a:gd name="connsiteY177" fmla="*/ 1505046 h 6858000"/>
              <a:gd name="connsiteX178" fmla="*/ 3624438 w 5305156"/>
              <a:gd name="connsiteY178" fmla="*/ 1488487 h 6858000"/>
              <a:gd name="connsiteX179" fmla="*/ 3322428 w 5305156"/>
              <a:gd name="connsiteY179" fmla="*/ 1225107 h 6858000"/>
              <a:gd name="connsiteX180" fmla="*/ 3647615 w 5305156"/>
              <a:gd name="connsiteY180" fmla="*/ 947533 h 6858000"/>
              <a:gd name="connsiteX181" fmla="*/ 3972100 w 5305156"/>
              <a:gd name="connsiteY181" fmla="*/ 1230627 h 6858000"/>
              <a:gd name="connsiteX182" fmla="*/ 3646912 w 5305156"/>
              <a:gd name="connsiteY182" fmla="*/ 1508201 h 6858000"/>
              <a:gd name="connsiteX183" fmla="*/ 3625139 w 5305156"/>
              <a:gd name="connsiteY183" fmla="*/ 1489275 h 6858000"/>
              <a:gd name="connsiteX184" fmla="*/ 3625139 w 5305156"/>
              <a:gd name="connsiteY184" fmla="*/ 1505835 h 6858000"/>
              <a:gd name="connsiteX185" fmla="*/ 3640591 w 5305156"/>
              <a:gd name="connsiteY185" fmla="*/ 1519240 h 6858000"/>
              <a:gd name="connsiteX186" fmla="*/ 3640591 w 5305156"/>
              <a:gd name="connsiteY186" fmla="*/ 1865419 h 6858000"/>
              <a:gd name="connsiteX187" fmla="*/ 3625139 w 5305156"/>
              <a:gd name="connsiteY187" fmla="*/ 1852014 h 6858000"/>
              <a:gd name="connsiteX188" fmla="*/ 3625139 w 5305156"/>
              <a:gd name="connsiteY188" fmla="*/ 1868573 h 6858000"/>
              <a:gd name="connsiteX189" fmla="*/ 3639186 w 5305156"/>
              <a:gd name="connsiteY189" fmla="*/ 1881190 h 6858000"/>
              <a:gd name="connsiteX190" fmla="*/ 3639186 w 5305156"/>
              <a:gd name="connsiteY190" fmla="*/ 2058617 h 6858000"/>
              <a:gd name="connsiteX191" fmla="*/ 3651126 w 5305156"/>
              <a:gd name="connsiteY191" fmla="*/ 2060194 h 6858000"/>
              <a:gd name="connsiteX192" fmla="*/ 3651126 w 5305156"/>
              <a:gd name="connsiteY192" fmla="*/ 1885922 h 6858000"/>
              <a:gd name="connsiteX193" fmla="*/ 3821095 w 5305156"/>
              <a:gd name="connsiteY193" fmla="*/ 2034172 h 6858000"/>
              <a:gd name="connsiteX194" fmla="*/ 3828118 w 5305156"/>
              <a:gd name="connsiteY194" fmla="*/ 2023920 h 6858000"/>
              <a:gd name="connsiteX195" fmla="*/ 3821095 w 5305156"/>
              <a:gd name="connsiteY195" fmla="*/ 2034960 h 6858000"/>
              <a:gd name="connsiteX196" fmla="*/ 3972801 w 5305156"/>
              <a:gd name="connsiteY196" fmla="*/ 2166650 h 6858000"/>
              <a:gd name="connsiteX197" fmla="*/ 3972801 w 5305156"/>
              <a:gd name="connsiteY197" fmla="*/ 2513617 h 6858000"/>
              <a:gd name="connsiteX198" fmla="*/ 3651126 w 5305156"/>
              <a:gd name="connsiteY198" fmla="*/ 2232889 h 6858000"/>
              <a:gd name="connsiteX199" fmla="*/ 3651126 w 5305156"/>
              <a:gd name="connsiteY199" fmla="*/ 2060983 h 6858000"/>
              <a:gd name="connsiteX200" fmla="*/ 3639186 w 5305156"/>
              <a:gd name="connsiteY200" fmla="*/ 2059405 h 6858000"/>
              <a:gd name="connsiteX201" fmla="*/ 3639186 w 5305156"/>
              <a:gd name="connsiteY201" fmla="*/ 2238409 h 6858000"/>
              <a:gd name="connsiteX202" fmla="*/ 3423566 w 5305156"/>
              <a:gd name="connsiteY202" fmla="*/ 2422144 h 6858000"/>
              <a:gd name="connsiteX203" fmla="*/ 3435506 w 5305156"/>
              <a:gd name="connsiteY203" fmla="*/ 2428452 h 6858000"/>
              <a:gd name="connsiteX204" fmla="*/ 3647615 w 5305156"/>
              <a:gd name="connsiteY204" fmla="*/ 2247872 h 6858000"/>
              <a:gd name="connsiteX205" fmla="*/ 3972100 w 5305156"/>
              <a:gd name="connsiteY205" fmla="*/ 2530177 h 6858000"/>
              <a:gd name="connsiteX206" fmla="*/ 3646912 w 5305156"/>
              <a:gd name="connsiteY206" fmla="*/ 2807751 h 6858000"/>
              <a:gd name="connsiteX207" fmla="*/ 3322428 w 5305156"/>
              <a:gd name="connsiteY207" fmla="*/ 2525446 h 6858000"/>
              <a:gd name="connsiteX208" fmla="*/ 3434803 w 5305156"/>
              <a:gd name="connsiteY208" fmla="*/ 2429241 h 6858000"/>
              <a:gd name="connsiteX209" fmla="*/ 3422863 w 5305156"/>
              <a:gd name="connsiteY209" fmla="*/ 2422933 h 6858000"/>
              <a:gd name="connsiteX210" fmla="*/ 3306976 w 5305156"/>
              <a:gd name="connsiteY210" fmla="*/ 2522291 h 6858000"/>
              <a:gd name="connsiteX211" fmla="*/ 3306976 w 5305156"/>
              <a:gd name="connsiteY211" fmla="*/ 2773054 h 6858000"/>
              <a:gd name="connsiteX212" fmla="*/ 3318214 w 5305156"/>
              <a:gd name="connsiteY212" fmla="*/ 2778574 h 6858000"/>
              <a:gd name="connsiteX213" fmla="*/ 3318214 w 5305156"/>
              <a:gd name="connsiteY213" fmla="*/ 2538851 h 6858000"/>
              <a:gd name="connsiteX214" fmla="*/ 3640591 w 5305156"/>
              <a:gd name="connsiteY214" fmla="*/ 2819579 h 6858000"/>
              <a:gd name="connsiteX215" fmla="*/ 3640591 w 5305156"/>
              <a:gd name="connsiteY215" fmla="*/ 3165758 h 6858000"/>
              <a:gd name="connsiteX216" fmla="*/ 3318214 w 5305156"/>
              <a:gd name="connsiteY216" fmla="*/ 2885030 h 6858000"/>
              <a:gd name="connsiteX217" fmla="*/ 3318214 w 5305156"/>
              <a:gd name="connsiteY217" fmla="*/ 2779363 h 6858000"/>
              <a:gd name="connsiteX218" fmla="*/ 3306976 w 5305156"/>
              <a:gd name="connsiteY218" fmla="*/ 2773843 h 6858000"/>
              <a:gd name="connsiteX219" fmla="*/ 3306976 w 5305156"/>
              <a:gd name="connsiteY219" fmla="*/ 2891339 h 6858000"/>
              <a:gd name="connsiteX220" fmla="*/ 3646210 w 5305156"/>
              <a:gd name="connsiteY220" fmla="*/ 3187049 h 6858000"/>
              <a:gd name="connsiteX221" fmla="*/ 3984040 w 5305156"/>
              <a:gd name="connsiteY221" fmla="*/ 2899224 h 6858000"/>
              <a:gd name="connsiteX222" fmla="*/ 4064809 w 5305156"/>
              <a:gd name="connsiteY222" fmla="*/ 2969406 h 6858000"/>
              <a:gd name="connsiteX223" fmla="*/ 4307822 w 5305156"/>
              <a:gd name="connsiteY223" fmla="*/ 3180741 h 6858000"/>
              <a:gd name="connsiteX224" fmla="*/ 4307822 w 5305156"/>
              <a:gd name="connsiteY224" fmla="*/ 3519034 h 6858000"/>
              <a:gd name="connsiteX225" fmla="*/ 4319762 w 5305156"/>
              <a:gd name="connsiteY225" fmla="*/ 3519034 h 6858000"/>
              <a:gd name="connsiteX226" fmla="*/ 4319762 w 5305156"/>
              <a:gd name="connsiteY226" fmla="*/ 3500109 h 6858000"/>
              <a:gd name="connsiteX227" fmla="*/ 4319762 w 5305156"/>
              <a:gd name="connsiteY227" fmla="*/ 3186261 h 6858000"/>
              <a:gd name="connsiteX228" fmla="*/ 4642139 w 5305156"/>
              <a:gd name="connsiteY228" fmla="*/ 3466989 h 6858000"/>
              <a:gd name="connsiteX229" fmla="*/ 4642139 w 5305156"/>
              <a:gd name="connsiteY229" fmla="*/ 3495377 h 6858000"/>
              <a:gd name="connsiteX230" fmla="*/ 4642139 w 5305156"/>
              <a:gd name="connsiteY230" fmla="*/ 3812379 h 6858000"/>
              <a:gd name="connsiteX231" fmla="*/ 4319762 w 5305156"/>
              <a:gd name="connsiteY231" fmla="*/ 3532439 h 6858000"/>
              <a:gd name="connsiteX232" fmla="*/ 4319762 w 5305156"/>
              <a:gd name="connsiteY232" fmla="*/ 3519822 h 6858000"/>
              <a:gd name="connsiteX233" fmla="*/ 4307822 w 5305156"/>
              <a:gd name="connsiteY233" fmla="*/ 3519822 h 6858000"/>
              <a:gd name="connsiteX234" fmla="*/ 4307822 w 5305156"/>
              <a:gd name="connsiteY234" fmla="*/ 3531651 h 6858000"/>
              <a:gd name="connsiteX235" fmla="*/ 4293775 w 5305156"/>
              <a:gd name="connsiteY235" fmla="*/ 3543479 h 6858000"/>
              <a:gd name="connsiteX236" fmla="*/ 4302905 w 5305156"/>
              <a:gd name="connsiteY236" fmla="*/ 3552154 h 6858000"/>
              <a:gd name="connsiteX237" fmla="*/ 4293072 w 5305156"/>
              <a:gd name="connsiteY237" fmla="*/ 3544268 h 6858000"/>
              <a:gd name="connsiteX238" fmla="*/ 3971397 w 5305156"/>
              <a:gd name="connsiteY238" fmla="*/ 3818688 h 6858000"/>
              <a:gd name="connsiteX239" fmla="*/ 3971397 w 5305156"/>
              <a:gd name="connsiteY239" fmla="*/ 3838402 h 6858000"/>
              <a:gd name="connsiteX240" fmla="*/ 3983337 w 5305156"/>
              <a:gd name="connsiteY240" fmla="*/ 3848653 h 6858000"/>
              <a:gd name="connsiteX241" fmla="*/ 3983337 w 5305156"/>
              <a:gd name="connsiteY241" fmla="*/ 3835248 h 6858000"/>
              <a:gd name="connsiteX242" fmla="*/ 4305715 w 5305156"/>
              <a:gd name="connsiteY242" fmla="*/ 4115975 h 6858000"/>
              <a:gd name="connsiteX243" fmla="*/ 4305715 w 5305156"/>
              <a:gd name="connsiteY243" fmla="*/ 4462154 h 6858000"/>
              <a:gd name="connsiteX244" fmla="*/ 3983337 w 5305156"/>
              <a:gd name="connsiteY244" fmla="*/ 4182215 h 6858000"/>
              <a:gd name="connsiteX245" fmla="*/ 3983337 w 5305156"/>
              <a:gd name="connsiteY245" fmla="*/ 3849441 h 6858000"/>
              <a:gd name="connsiteX246" fmla="*/ 3971397 w 5305156"/>
              <a:gd name="connsiteY246" fmla="*/ 3839190 h 6858000"/>
              <a:gd name="connsiteX247" fmla="*/ 3971397 w 5305156"/>
              <a:gd name="connsiteY247" fmla="*/ 4186946 h 6858000"/>
              <a:gd name="connsiteX248" fmla="*/ 3639186 w 5305156"/>
              <a:gd name="connsiteY248" fmla="*/ 4470828 h 6858000"/>
              <a:gd name="connsiteX249" fmla="*/ 3639186 w 5305156"/>
              <a:gd name="connsiteY249" fmla="*/ 4839875 h 6858000"/>
              <a:gd name="connsiteX250" fmla="*/ 3956647 w 5305156"/>
              <a:gd name="connsiteY250" fmla="*/ 5116661 h 6858000"/>
              <a:gd name="connsiteX251" fmla="*/ 3956647 w 5305156"/>
              <a:gd name="connsiteY251" fmla="*/ 5100101 h 6858000"/>
              <a:gd name="connsiteX252" fmla="*/ 3651126 w 5305156"/>
              <a:gd name="connsiteY252" fmla="*/ 4833567 h 6858000"/>
              <a:gd name="connsiteX253" fmla="*/ 3651126 w 5305156"/>
              <a:gd name="connsiteY253" fmla="*/ 4487388 h 6858000"/>
              <a:gd name="connsiteX254" fmla="*/ 3956647 w 5305156"/>
              <a:gd name="connsiteY254" fmla="*/ 4753134 h 6858000"/>
              <a:gd name="connsiteX255" fmla="*/ 3956647 w 5305156"/>
              <a:gd name="connsiteY255" fmla="*/ 4737362 h 6858000"/>
              <a:gd name="connsiteX256" fmla="*/ 3654638 w 5305156"/>
              <a:gd name="connsiteY256" fmla="*/ 4473983 h 6858000"/>
              <a:gd name="connsiteX257" fmla="*/ 3979825 w 5305156"/>
              <a:gd name="connsiteY257" fmla="*/ 4196409 h 6858000"/>
              <a:gd name="connsiteX258" fmla="*/ 4304309 w 5305156"/>
              <a:gd name="connsiteY258" fmla="*/ 4478714 h 6858000"/>
              <a:gd name="connsiteX259" fmla="*/ 3979123 w 5305156"/>
              <a:gd name="connsiteY259" fmla="*/ 4756288 h 6858000"/>
              <a:gd name="connsiteX260" fmla="*/ 3957350 w 5305156"/>
              <a:gd name="connsiteY260" fmla="*/ 4737362 h 6858000"/>
              <a:gd name="connsiteX261" fmla="*/ 3957350 w 5305156"/>
              <a:gd name="connsiteY261" fmla="*/ 4753922 h 6858000"/>
              <a:gd name="connsiteX262" fmla="*/ 3973504 w 5305156"/>
              <a:gd name="connsiteY262" fmla="*/ 4768116 h 6858000"/>
              <a:gd name="connsiteX263" fmla="*/ 3973504 w 5305156"/>
              <a:gd name="connsiteY263" fmla="*/ 5114295 h 6858000"/>
              <a:gd name="connsiteX264" fmla="*/ 3957350 w 5305156"/>
              <a:gd name="connsiteY264" fmla="*/ 5100101 h 6858000"/>
              <a:gd name="connsiteX265" fmla="*/ 3957350 w 5305156"/>
              <a:gd name="connsiteY265" fmla="*/ 5116661 h 6858000"/>
              <a:gd name="connsiteX266" fmla="*/ 3971397 w 5305156"/>
              <a:gd name="connsiteY266" fmla="*/ 5129278 h 6858000"/>
              <a:gd name="connsiteX267" fmla="*/ 3971397 w 5305156"/>
              <a:gd name="connsiteY267" fmla="*/ 5306704 h 6858000"/>
              <a:gd name="connsiteX268" fmla="*/ 3983337 w 5305156"/>
              <a:gd name="connsiteY268" fmla="*/ 5309070 h 6858000"/>
              <a:gd name="connsiteX269" fmla="*/ 3983337 w 5305156"/>
              <a:gd name="connsiteY269" fmla="*/ 5134798 h 6858000"/>
              <a:gd name="connsiteX270" fmla="*/ 4153305 w 5305156"/>
              <a:gd name="connsiteY270" fmla="*/ 5283047 h 6858000"/>
              <a:gd name="connsiteX271" fmla="*/ 4160329 w 5305156"/>
              <a:gd name="connsiteY271" fmla="*/ 5272008 h 6858000"/>
              <a:gd name="connsiteX272" fmla="*/ 3991063 w 5305156"/>
              <a:gd name="connsiteY272" fmla="*/ 5125335 h 6858000"/>
              <a:gd name="connsiteX273" fmla="*/ 4316249 w 5305156"/>
              <a:gd name="connsiteY273" fmla="*/ 4847761 h 6858000"/>
              <a:gd name="connsiteX274" fmla="*/ 4392103 w 5305156"/>
              <a:gd name="connsiteY274" fmla="*/ 4913212 h 6858000"/>
              <a:gd name="connsiteX275" fmla="*/ 4636520 w 5305156"/>
              <a:gd name="connsiteY275" fmla="*/ 5126124 h 6858000"/>
              <a:gd name="connsiteX276" fmla="*/ 4311333 w 5305156"/>
              <a:gd name="connsiteY276" fmla="*/ 5403697 h 6858000"/>
              <a:gd name="connsiteX277" fmla="*/ 4160329 w 5305156"/>
              <a:gd name="connsiteY277" fmla="*/ 5272796 h 6858000"/>
              <a:gd name="connsiteX278" fmla="*/ 4154007 w 5305156"/>
              <a:gd name="connsiteY278" fmla="*/ 5283047 h 6858000"/>
              <a:gd name="connsiteX279" fmla="*/ 4305715 w 5305156"/>
              <a:gd name="connsiteY279" fmla="*/ 5415526 h 6858000"/>
              <a:gd name="connsiteX280" fmla="*/ 4305715 w 5305156"/>
              <a:gd name="connsiteY280" fmla="*/ 5761705 h 6858000"/>
              <a:gd name="connsiteX281" fmla="*/ 3983337 w 5305156"/>
              <a:gd name="connsiteY281" fmla="*/ 5480976 h 6858000"/>
              <a:gd name="connsiteX282" fmla="*/ 3983337 w 5305156"/>
              <a:gd name="connsiteY282" fmla="*/ 5309858 h 6858000"/>
              <a:gd name="connsiteX283" fmla="*/ 3971397 w 5305156"/>
              <a:gd name="connsiteY283" fmla="*/ 5307493 h 6858000"/>
              <a:gd name="connsiteX284" fmla="*/ 3971397 w 5305156"/>
              <a:gd name="connsiteY284" fmla="*/ 5487285 h 6858000"/>
              <a:gd name="connsiteX285" fmla="*/ 3755776 w 5305156"/>
              <a:gd name="connsiteY285" fmla="*/ 5671020 h 6858000"/>
              <a:gd name="connsiteX286" fmla="*/ 3639186 w 5305156"/>
              <a:gd name="connsiteY286" fmla="*/ 5770379 h 6858000"/>
              <a:gd name="connsiteX287" fmla="*/ 3639186 w 5305156"/>
              <a:gd name="connsiteY287" fmla="*/ 6021141 h 6858000"/>
              <a:gd name="connsiteX288" fmla="*/ 3651126 w 5305156"/>
              <a:gd name="connsiteY288" fmla="*/ 6026661 h 6858000"/>
              <a:gd name="connsiteX289" fmla="*/ 3651126 w 5305156"/>
              <a:gd name="connsiteY289" fmla="*/ 5786939 h 6858000"/>
              <a:gd name="connsiteX290" fmla="*/ 3973504 w 5305156"/>
              <a:gd name="connsiteY290" fmla="*/ 6067667 h 6858000"/>
              <a:gd name="connsiteX291" fmla="*/ 3973504 w 5305156"/>
              <a:gd name="connsiteY291" fmla="*/ 6413845 h 6858000"/>
              <a:gd name="connsiteX292" fmla="*/ 3651126 w 5305156"/>
              <a:gd name="connsiteY292" fmla="*/ 6133906 h 6858000"/>
              <a:gd name="connsiteX293" fmla="*/ 3651126 w 5305156"/>
              <a:gd name="connsiteY293" fmla="*/ 6027450 h 6858000"/>
              <a:gd name="connsiteX294" fmla="*/ 3639186 w 5305156"/>
              <a:gd name="connsiteY294" fmla="*/ 6021930 h 6858000"/>
              <a:gd name="connsiteX295" fmla="*/ 3639186 w 5305156"/>
              <a:gd name="connsiteY295" fmla="*/ 6140214 h 6858000"/>
              <a:gd name="connsiteX296" fmla="*/ 3979123 w 5305156"/>
              <a:gd name="connsiteY296" fmla="*/ 6435925 h 6858000"/>
              <a:gd name="connsiteX297" fmla="*/ 4316249 w 5305156"/>
              <a:gd name="connsiteY297" fmla="*/ 6147311 h 6858000"/>
              <a:gd name="connsiteX298" fmla="*/ 4397020 w 5305156"/>
              <a:gd name="connsiteY298" fmla="*/ 6217493 h 6858000"/>
              <a:gd name="connsiteX299" fmla="*/ 4403341 w 5305156"/>
              <a:gd name="connsiteY299" fmla="*/ 6206454 h 6858000"/>
              <a:gd name="connsiteX300" fmla="*/ 4397722 w 5305156"/>
              <a:gd name="connsiteY300" fmla="*/ 6218282 h 6858000"/>
              <a:gd name="connsiteX301" fmla="*/ 4640032 w 5305156"/>
              <a:gd name="connsiteY301" fmla="*/ 6429617 h 6858000"/>
              <a:gd name="connsiteX302" fmla="*/ 4640032 w 5305156"/>
              <a:gd name="connsiteY302" fmla="*/ 6784470 h 6858000"/>
              <a:gd name="connsiteX303" fmla="*/ 4583142 w 5305156"/>
              <a:gd name="connsiteY303" fmla="*/ 6833040 h 6858000"/>
              <a:gd name="connsiteX304" fmla="*/ 4553907 w 5305156"/>
              <a:gd name="connsiteY304" fmla="*/ 6858000 h 6858000"/>
              <a:gd name="connsiteX305" fmla="*/ 3038475 w 5305156"/>
              <a:gd name="connsiteY305" fmla="*/ 6858000 h 6858000"/>
              <a:gd name="connsiteX306" fmla="*/ 0 w 5305156"/>
              <a:gd name="connsiteY30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Lst>
            <a:rect l="l" t="t" r="r" b="b"/>
            <a:pathLst>
              <a:path w="5305156" h="6858000">
                <a:moveTo>
                  <a:pt x="4647758" y="6793932"/>
                </a:moveTo>
                <a:cubicBezTo>
                  <a:pt x="4647758" y="6793932"/>
                  <a:pt x="4647758" y="6793932"/>
                  <a:pt x="4720099" y="6857017"/>
                </a:cubicBezTo>
                <a:lnTo>
                  <a:pt x="4721226" y="6858000"/>
                </a:lnTo>
                <a:lnTo>
                  <a:pt x="4572862" y="6858000"/>
                </a:lnTo>
                <a:lnTo>
                  <a:pt x="4579542" y="6852286"/>
                </a:lnTo>
                <a:cubicBezTo>
                  <a:pt x="4596135" y="6838092"/>
                  <a:pt x="4618259" y="6819166"/>
                  <a:pt x="4647758" y="6793932"/>
                </a:cubicBezTo>
                <a:close/>
                <a:moveTo>
                  <a:pt x="4651972" y="6434348"/>
                </a:moveTo>
                <a:cubicBezTo>
                  <a:pt x="4651972" y="6434348"/>
                  <a:pt x="4651972" y="6434348"/>
                  <a:pt x="4974349" y="6715076"/>
                </a:cubicBezTo>
                <a:cubicBezTo>
                  <a:pt x="4974349" y="6715076"/>
                  <a:pt x="4974349" y="6715076"/>
                  <a:pt x="4974349" y="6799592"/>
                </a:cubicBezTo>
                <a:lnTo>
                  <a:pt x="4974349" y="6858000"/>
                </a:lnTo>
                <a:lnTo>
                  <a:pt x="4741003" y="6858000"/>
                </a:lnTo>
                <a:lnTo>
                  <a:pt x="4736254" y="6853863"/>
                </a:lnTo>
                <a:cubicBezTo>
                  <a:pt x="4731338" y="6854652"/>
                  <a:pt x="4725718" y="6856229"/>
                  <a:pt x="4720099" y="6857017"/>
                </a:cubicBezTo>
                <a:cubicBezTo>
                  <a:pt x="4725718" y="6855440"/>
                  <a:pt x="4730635" y="6854652"/>
                  <a:pt x="4735551" y="6853075"/>
                </a:cubicBezTo>
                <a:cubicBezTo>
                  <a:pt x="4735551" y="6853075"/>
                  <a:pt x="4735551" y="6853075"/>
                  <a:pt x="4651972" y="6780527"/>
                </a:cubicBezTo>
                <a:cubicBezTo>
                  <a:pt x="4651972" y="6780527"/>
                  <a:pt x="4651972" y="6780527"/>
                  <a:pt x="4651972" y="6434348"/>
                </a:cubicBezTo>
                <a:close/>
                <a:moveTo>
                  <a:pt x="4319762" y="5786939"/>
                </a:moveTo>
                <a:cubicBezTo>
                  <a:pt x="4319762" y="5786939"/>
                  <a:pt x="4319762" y="5786939"/>
                  <a:pt x="4527656" y="5968308"/>
                </a:cubicBezTo>
                <a:cubicBezTo>
                  <a:pt x="4527656" y="5968308"/>
                  <a:pt x="4527656" y="5968308"/>
                  <a:pt x="4642139" y="6067667"/>
                </a:cubicBezTo>
                <a:cubicBezTo>
                  <a:pt x="4642139" y="6067667"/>
                  <a:pt x="4642139" y="6067667"/>
                  <a:pt x="4642139" y="6413845"/>
                </a:cubicBezTo>
                <a:cubicBezTo>
                  <a:pt x="4642139" y="6413845"/>
                  <a:pt x="4642139" y="6413845"/>
                  <a:pt x="4403341" y="6206454"/>
                </a:cubicBezTo>
                <a:cubicBezTo>
                  <a:pt x="4403341" y="6206454"/>
                  <a:pt x="4403341" y="6206454"/>
                  <a:pt x="4319762" y="6133906"/>
                </a:cubicBezTo>
                <a:cubicBezTo>
                  <a:pt x="4319762" y="6133906"/>
                  <a:pt x="4319762" y="6133906"/>
                  <a:pt x="4319762" y="5786939"/>
                </a:cubicBezTo>
                <a:close/>
                <a:moveTo>
                  <a:pt x="3755776" y="5671020"/>
                </a:moveTo>
                <a:cubicBezTo>
                  <a:pt x="3767716" y="5677328"/>
                  <a:pt x="3767716" y="5677328"/>
                  <a:pt x="3767716" y="5677328"/>
                </a:cubicBezTo>
                <a:cubicBezTo>
                  <a:pt x="3755776" y="5671020"/>
                  <a:pt x="3755776" y="5671020"/>
                  <a:pt x="3755776" y="5671020"/>
                </a:cubicBezTo>
                <a:close/>
                <a:moveTo>
                  <a:pt x="3979825" y="5495959"/>
                </a:moveTo>
                <a:cubicBezTo>
                  <a:pt x="3979825" y="5495959"/>
                  <a:pt x="3979825" y="5495959"/>
                  <a:pt x="4304309" y="5779053"/>
                </a:cubicBezTo>
                <a:cubicBezTo>
                  <a:pt x="4304309" y="5779053"/>
                  <a:pt x="4304309" y="5779053"/>
                  <a:pt x="3979123" y="6056627"/>
                </a:cubicBezTo>
                <a:cubicBezTo>
                  <a:pt x="3979123" y="6056627"/>
                  <a:pt x="3979123" y="6056627"/>
                  <a:pt x="3654638" y="5773533"/>
                </a:cubicBezTo>
                <a:cubicBezTo>
                  <a:pt x="3654638" y="5773533"/>
                  <a:pt x="3654638" y="5773533"/>
                  <a:pt x="3767716" y="5677328"/>
                </a:cubicBezTo>
                <a:cubicBezTo>
                  <a:pt x="3767716" y="5677328"/>
                  <a:pt x="3767716" y="5677328"/>
                  <a:pt x="3979825" y="5495959"/>
                </a:cubicBezTo>
                <a:close/>
                <a:moveTo>
                  <a:pt x="4984885" y="4847761"/>
                </a:moveTo>
                <a:cubicBezTo>
                  <a:pt x="4984885" y="4847761"/>
                  <a:pt x="4984885" y="4847761"/>
                  <a:pt x="5305156" y="5126124"/>
                </a:cubicBezTo>
                <a:cubicBezTo>
                  <a:pt x="5305156" y="5126124"/>
                  <a:pt x="5305156" y="5126124"/>
                  <a:pt x="4979968" y="5403697"/>
                </a:cubicBezTo>
                <a:cubicBezTo>
                  <a:pt x="4979968" y="5403697"/>
                  <a:pt x="4979968" y="5403697"/>
                  <a:pt x="4871807" y="5309070"/>
                </a:cubicBezTo>
                <a:cubicBezTo>
                  <a:pt x="4871807" y="5309070"/>
                  <a:pt x="4871807" y="5309070"/>
                  <a:pt x="4865486" y="5320898"/>
                </a:cubicBezTo>
                <a:cubicBezTo>
                  <a:pt x="4865486" y="5320898"/>
                  <a:pt x="4865486" y="5320898"/>
                  <a:pt x="4974349" y="5415526"/>
                </a:cubicBezTo>
                <a:cubicBezTo>
                  <a:pt x="4974349" y="5415526"/>
                  <a:pt x="4974349" y="5415526"/>
                  <a:pt x="4974349" y="5761705"/>
                </a:cubicBezTo>
                <a:cubicBezTo>
                  <a:pt x="4974349" y="5761705"/>
                  <a:pt x="4974349" y="5761705"/>
                  <a:pt x="4741170" y="5559044"/>
                </a:cubicBezTo>
                <a:cubicBezTo>
                  <a:pt x="4741170" y="5559044"/>
                  <a:pt x="4741170" y="5559044"/>
                  <a:pt x="4734849" y="5571661"/>
                </a:cubicBezTo>
                <a:cubicBezTo>
                  <a:pt x="4734849" y="5571661"/>
                  <a:pt x="4734849" y="5571661"/>
                  <a:pt x="4972945" y="5779053"/>
                </a:cubicBezTo>
                <a:cubicBezTo>
                  <a:pt x="4972945" y="5779053"/>
                  <a:pt x="4972945" y="5779053"/>
                  <a:pt x="4647758" y="6056627"/>
                </a:cubicBezTo>
                <a:cubicBezTo>
                  <a:pt x="4647758" y="6056627"/>
                  <a:pt x="4647758" y="6056627"/>
                  <a:pt x="4533978" y="5957268"/>
                </a:cubicBezTo>
                <a:cubicBezTo>
                  <a:pt x="4533978" y="5957268"/>
                  <a:pt x="4533978" y="5957268"/>
                  <a:pt x="4527656" y="5968308"/>
                </a:cubicBezTo>
                <a:cubicBezTo>
                  <a:pt x="4527656" y="5968308"/>
                  <a:pt x="4527656" y="5968308"/>
                  <a:pt x="4533275" y="5956479"/>
                </a:cubicBezTo>
                <a:cubicBezTo>
                  <a:pt x="4533275" y="5956479"/>
                  <a:pt x="4533275" y="5956479"/>
                  <a:pt x="4323273" y="5773533"/>
                </a:cubicBezTo>
                <a:cubicBezTo>
                  <a:pt x="4323273" y="5773533"/>
                  <a:pt x="4323273" y="5773533"/>
                  <a:pt x="4648460" y="5495959"/>
                </a:cubicBezTo>
                <a:cubicBezTo>
                  <a:pt x="4648460" y="5495959"/>
                  <a:pt x="4648460" y="5495959"/>
                  <a:pt x="4734146" y="5570873"/>
                </a:cubicBezTo>
                <a:cubicBezTo>
                  <a:pt x="4734146" y="5570873"/>
                  <a:pt x="4734146" y="5570873"/>
                  <a:pt x="4741170" y="5558256"/>
                </a:cubicBezTo>
                <a:cubicBezTo>
                  <a:pt x="4741170" y="5558256"/>
                  <a:pt x="4741170" y="5558256"/>
                  <a:pt x="4651972" y="5480976"/>
                </a:cubicBezTo>
                <a:cubicBezTo>
                  <a:pt x="4651972" y="5480976"/>
                  <a:pt x="4651972" y="5480976"/>
                  <a:pt x="4651972" y="5134798"/>
                </a:cubicBezTo>
                <a:cubicBezTo>
                  <a:pt x="4651972" y="5134798"/>
                  <a:pt x="4651972" y="5134798"/>
                  <a:pt x="4865486" y="5320110"/>
                </a:cubicBezTo>
                <a:cubicBezTo>
                  <a:pt x="4865486" y="5320110"/>
                  <a:pt x="4865486" y="5320110"/>
                  <a:pt x="4871104" y="5309070"/>
                </a:cubicBezTo>
                <a:cubicBezTo>
                  <a:pt x="4871104" y="5309070"/>
                  <a:pt x="4871104" y="5309070"/>
                  <a:pt x="4659698" y="5125335"/>
                </a:cubicBezTo>
                <a:cubicBezTo>
                  <a:pt x="4659698" y="5125335"/>
                  <a:pt x="4659698" y="5125335"/>
                  <a:pt x="4984885" y="4847761"/>
                </a:cubicBezTo>
                <a:close/>
                <a:moveTo>
                  <a:pt x="4319762" y="4487388"/>
                </a:moveTo>
                <a:cubicBezTo>
                  <a:pt x="4319762" y="4487388"/>
                  <a:pt x="4319762" y="4487388"/>
                  <a:pt x="4541703" y="4680586"/>
                </a:cubicBezTo>
                <a:cubicBezTo>
                  <a:pt x="4541703" y="4680586"/>
                  <a:pt x="4541703" y="4680586"/>
                  <a:pt x="4548726" y="4670335"/>
                </a:cubicBezTo>
                <a:cubicBezTo>
                  <a:pt x="4548726" y="4670335"/>
                  <a:pt x="4548726" y="4670335"/>
                  <a:pt x="4542406" y="4680586"/>
                </a:cubicBezTo>
                <a:cubicBezTo>
                  <a:pt x="4542406" y="4680586"/>
                  <a:pt x="4542406" y="4680586"/>
                  <a:pt x="4642139" y="4768116"/>
                </a:cubicBezTo>
                <a:cubicBezTo>
                  <a:pt x="4642139" y="4768116"/>
                  <a:pt x="4642139" y="4768116"/>
                  <a:pt x="4642139" y="5114295"/>
                </a:cubicBezTo>
                <a:cubicBezTo>
                  <a:pt x="4642139" y="5114295"/>
                  <a:pt x="4642139" y="5114295"/>
                  <a:pt x="4399127" y="4902960"/>
                </a:cubicBezTo>
                <a:cubicBezTo>
                  <a:pt x="4399127" y="4902960"/>
                  <a:pt x="4399127" y="4902960"/>
                  <a:pt x="4392103" y="4913212"/>
                </a:cubicBezTo>
                <a:cubicBezTo>
                  <a:pt x="4392103" y="4913212"/>
                  <a:pt x="4392103" y="4913212"/>
                  <a:pt x="4398424" y="4902172"/>
                </a:cubicBezTo>
                <a:cubicBezTo>
                  <a:pt x="4398424" y="4902172"/>
                  <a:pt x="4398424" y="4902172"/>
                  <a:pt x="4319762" y="4833567"/>
                </a:cubicBezTo>
                <a:cubicBezTo>
                  <a:pt x="4319762" y="4833567"/>
                  <a:pt x="4319762" y="4833567"/>
                  <a:pt x="4319762" y="4487388"/>
                </a:cubicBezTo>
                <a:close/>
                <a:moveTo>
                  <a:pt x="4648460" y="4196409"/>
                </a:moveTo>
                <a:cubicBezTo>
                  <a:pt x="4648460" y="4196409"/>
                  <a:pt x="4648460" y="4196409"/>
                  <a:pt x="4972945" y="4478714"/>
                </a:cubicBezTo>
                <a:cubicBezTo>
                  <a:pt x="4972945" y="4478714"/>
                  <a:pt x="4972945" y="4478714"/>
                  <a:pt x="4647758" y="4756288"/>
                </a:cubicBezTo>
                <a:cubicBezTo>
                  <a:pt x="4647758" y="4756288"/>
                  <a:pt x="4647758" y="4756288"/>
                  <a:pt x="4548726" y="4670335"/>
                </a:cubicBezTo>
                <a:cubicBezTo>
                  <a:pt x="4548726" y="4670335"/>
                  <a:pt x="4548726" y="4670335"/>
                  <a:pt x="4323273" y="4473983"/>
                </a:cubicBezTo>
                <a:cubicBezTo>
                  <a:pt x="4323273" y="4473983"/>
                  <a:pt x="4323273" y="4473983"/>
                  <a:pt x="4648460" y="4196409"/>
                </a:cubicBezTo>
                <a:close/>
                <a:moveTo>
                  <a:pt x="4312036" y="3544268"/>
                </a:moveTo>
                <a:cubicBezTo>
                  <a:pt x="4312036" y="3544268"/>
                  <a:pt x="4312036" y="3544268"/>
                  <a:pt x="4636520" y="3826573"/>
                </a:cubicBezTo>
                <a:cubicBezTo>
                  <a:pt x="4636520" y="3826573"/>
                  <a:pt x="4636520" y="3826573"/>
                  <a:pt x="4311333" y="4104935"/>
                </a:cubicBezTo>
                <a:cubicBezTo>
                  <a:pt x="4311333" y="4104935"/>
                  <a:pt x="4311333" y="4104935"/>
                  <a:pt x="3986848" y="3821842"/>
                </a:cubicBezTo>
                <a:cubicBezTo>
                  <a:pt x="3986848" y="3821842"/>
                  <a:pt x="3986848" y="3821842"/>
                  <a:pt x="4302905" y="3552154"/>
                </a:cubicBezTo>
                <a:cubicBezTo>
                  <a:pt x="4302905" y="3552154"/>
                  <a:pt x="4302905" y="3552154"/>
                  <a:pt x="4312036" y="3544268"/>
                </a:cubicBezTo>
                <a:close/>
                <a:moveTo>
                  <a:pt x="3986848" y="2538851"/>
                </a:moveTo>
                <a:cubicBezTo>
                  <a:pt x="3986848" y="2538851"/>
                  <a:pt x="3986848" y="2538851"/>
                  <a:pt x="4194744" y="2719432"/>
                </a:cubicBezTo>
                <a:cubicBezTo>
                  <a:pt x="4194744" y="2719432"/>
                  <a:pt x="4194744" y="2719432"/>
                  <a:pt x="4201064" y="2708392"/>
                </a:cubicBezTo>
                <a:cubicBezTo>
                  <a:pt x="4201064" y="2708392"/>
                  <a:pt x="4201064" y="2708392"/>
                  <a:pt x="4195446" y="2720221"/>
                </a:cubicBezTo>
                <a:cubicBezTo>
                  <a:pt x="4195446" y="2720221"/>
                  <a:pt x="4195446" y="2720221"/>
                  <a:pt x="4309226" y="2819579"/>
                </a:cubicBezTo>
                <a:cubicBezTo>
                  <a:pt x="4309226" y="2819579"/>
                  <a:pt x="4309226" y="2819579"/>
                  <a:pt x="4309226" y="3165758"/>
                </a:cubicBezTo>
                <a:cubicBezTo>
                  <a:pt x="4309226" y="3165758"/>
                  <a:pt x="4309226" y="3165758"/>
                  <a:pt x="4071131" y="2958366"/>
                </a:cubicBezTo>
                <a:cubicBezTo>
                  <a:pt x="4071131" y="2958366"/>
                  <a:pt x="4071131" y="2958366"/>
                  <a:pt x="4064809" y="2969406"/>
                </a:cubicBezTo>
                <a:cubicBezTo>
                  <a:pt x="4064809" y="2969406"/>
                  <a:pt x="4064809" y="2969406"/>
                  <a:pt x="4070428" y="2957578"/>
                </a:cubicBezTo>
                <a:cubicBezTo>
                  <a:pt x="4070428" y="2957578"/>
                  <a:pt x="4070428" y="2957578"/>
                  <a:pt x="3986848" y="2885030"/>
                </a:cubicBezTo>
                <a:cubicBezTo>
                  <a:pt x="3986848" y="2885030"/>
                  <a:pt x="3986848" y="2885030"/>
                  <a:pt x="3986848" y="2538851"/>
                </a:cubicBezTo>
                <a:close/>
                <a:moveTo>
                  <a:pt x="4652674" y="1598885"/>
                </a:moveTo>
                <a:cubicBezTo>
                  <a:pt x="4652674" y="1598885"/>
                  <a:pt x="4652674" y="1598885"/>
                  <a:pt x="4972945" y="1878036"/>
                </a:cubicBezTo>
                <a:cubicBezTo>
                  <a:pt x="4972945" y="1878036"/>
                  <a:pt x="4972945" y="1878036"/>
                  <a:pt x="4647758" y="2155610"/>
                </a:cubicBezTo>
                <a:cubicBezTo>
                  <a:pt x="4647758" y="2155610"/>
                  <a:pt x="4647758" y="2155610"/>
                  <a:pt x="4538894" y="2060983"/>
                </a:cubicBezTo>
                <a:cubicBezTo>
                  <a:pt x="4538894" y="2060983"/>
                  <a:pt x="4538894" y="2060983"/>
                  <a:pt x="4533275" y="2072022"/>
                </a:cubicBezTo>
                <a:cubicBezTo>
                  <a:pt x="4533275" y="2072022"/>
                  <a:pt x="4533275" y="2072022"/>
                  <a:pt x="4642139" y="2166650"/>
                </a:cubicBezTo>
                <a:cubicBezTo>
                  <a:pt x="4642139" y="2166650"/>
                  <a:pt x="4642139" y="2166650"/>
                  <a:pt x="4642139" y="2513617"/>
                </a:cubicBezTo>
                <a:cubicBezTo>
                  <a:pt x="4642139" y="2513617"/>
                  <a:pt x="4642139" y="2513617"/>
                  <a:pt x="4408960" y="2310168"/>
                </a:cubicBezTo>
                <a:cubicBezTo>
                  <a:pt x="4408960" y="2310168"/>
                  <a:pt x="4408960" y="2310168"/>
                  <a:pt x="4402639" y="2322785"/>
                </a:cubicBezTo>
                <a:cubicBezTo>
                  <a:pt x="4402639" y="2322785"/>
                  <a:pt x="4402639" y="2322785"/>
                  <a:pt x="4640032" y="2530177"/>
                </a:cubicBezTo>
                <a:cubicBezTo>
                  <a:pt x="4640032" y="2530177"/>
                  <a:pt x="4640032" y="2530177"/>
                  <a:pt x="4314845" y="2807751"/>
                </a:cubicBezTo>
                <a:cubicBezTo>
                  <a:pt x="4314845" y="2807751"/>
                  <a:pt x="4314845" y="2807751"/>
                  <a:pt x="4201064" y="2708392"/>
                </a:cubicBezTo>
                <a:cubicBezTo>
                  <a:pt x="4201064" y="2708392"/>
                  <a:pt x="4201064" y="2708392"/>
                  <a:pt x="3991063" y="2525446"/>
                </a:cubicBezTo>
                <a:cubicBezTo>
                  <a:pt x="3991063" y="2525446"/>
                  <a:pt x="3991063" y="2525446"/>
                  <a:pt x="4316249" y="2247872"/>
                </a:cubicBezTo>
                <a:cubicBezTo>
                  <a:pt x="4316249" y="2247872"/>
                  <a:pt x="4316249" y="2247872"/>
                  <a:pt x="4401936" y="2322785"/>
                </a:cubicBezTo>
                <a:cubicBezTo>
                  <a:pt x="4401936" y="2322785"/>
                  <a:pt x="4401936" y="2322785"/>
                  <a:pt x="4408257" y="2310168"/>
                </a:cubicBezTo>
                <a:cubicBezTo>
                  <a:pt x="4408257" y="2310168"/>
                  <a:pt x="4408257" y="2310168"/>
                  <a:pt x="4319762" y="2232889"/>
                </a:cubicBezTo>
                <a:cubicBezTo>
                  <a:pt x="4319762" y="2232889"/>
                  <a:pt x="4319762" y="2232889"/>
                  <a:pt x="4319762" y="1885922"/>
                </a:cubicBezTo>
                <a:cubicBezTo>
                  <a:pt x="4319762" y="1885922"/>
                  <a:pt x="4319762" y="1885922"/>
                  <a:pt x="4532573" y="2072022"/>
                </a:cubicBezTo>
                <a:cubicBezTo>
                  <a:pt x="4532573" y="2072022"/>
                  <a:pt x="4532573" y="2072022"/>
                  <a:pt x="4538894" y="2060194"/>
                </a:cubicBezTo>
                <a:cubicBezTo>
                  <a:pt x="4538894" y="2060194"/>
                  <a:pt x="4538894" y="2060194"/>
                  <a:pt x="4327487" y="1876459"/>
                </a:cubicBezTo>
                <a:cubicBezTo>
                  <a:pt x="4327487" y="1876459"/>
                  <a:pt x="4327487" y="1876459"/>
                  <a:pt x="4652674" y="1598885"/>
                </a:cubicBezTo>
                <a:close/>
                <a:moveTo>
                  <a:pt x="3986848" y="1238512"/>
                </a:moveTo>
                <a:cubicBezTo>
                  <a:pt x="3986848" y="1238512"/>
                  <a:pt x="3986848" y="1238512"/>
                  <a:pt x="4209493" y="1432499"/>
                </a:cubicBezTo>
                <a:cubicBezTo>
                  <a:pt x="4209493" y="1432499"/>
                  <a:pt x="4209493" y="1432499"/>
                  <a:pt x="4309226" y="1519240"/>
                </a:cubicBezTo>
                <a:cubicBezTo>
                  <a:pt x="4309226" y="1519240"/>
                  <a:pt x="4309226" y="1519240"/>
                  <a:pt x="4309226" y="1865419"/>
                </a:cubicBezTo>
                <a:cubicBezTo>
                  <a:pt x="4309226" y="1865419"/>
                  <a:pt x="4309226" y="1865419"/>
                  <a:pt x="4066916" y="1654085"/>
                </a:cubicBezTo>
                <a:cubicBezTo>
                  <a:pt x="4066916" y="1654085"/>
                  <a:pt x="4066916" y="1654085"/>
                  <a:pt x="4059892" y="1665124"/>
                </a:cubicBezTo>
                <a:cubicBezTo>
                  <a:pt x="4059892" y="1665124"/>
                  <a:pt x="4059892" y="1665124"/>
                  <a:pt x="4304309" y="1878036"/>
                </a:cubicBezTo>
                <a:cubicBezTo>
                  <a:pt x="4304309" y="1878036"/>
                  <a:pt x="4304309" y="1878036"/>
                  <a:pt x="3979123" y="2155610"/>
                </a:cubicBezTo>
                <a:cubicBezTo>
                  <a:pt x="3979123" y="2155610"/>
                  <a:pt x="3979123" y="2155610"/>
                  <a:pt x="3828118" y="2023920"/>
                </a:cubicBezTo>
                <a:cubicBezTo>
                  <a:pt x="3828118" y="2023920"/>
                  <a:pt x="3828118" y="2023920"/>
                  <a:pt x="3658852" y="1876459"/>
                </a:cubicBezTo>
                <a:cubicBezTo>
                  <a:pt x="3658852" y="1876459"/>
                  <a:pt x="3658852" y="1876459"/>
                  <a:pt x="3984040" y="1598885"/>
                </a:cubicBezTo>
                <a:cubicBezTo>
                  <a:pt x="3984040" y="1598885"/>
                  <a:pt x="3984040" y="1598885"/>
                  <a:pt x="4059191" y="1664336"/>
                </a:cubicBezTo>
                <a:cubicBezTo>
                  <a:pt x="4059191" y="1664336"/>
                  <a:pt x="4059191" y="1664336"/>
                  <a:pt x="4066214" y="1654085"/>
                </a:cubicBezTo>
                <a:cubicBezTo>
                  <a:pt x="4066214" y="1654085"/>
                  <a:pt x="4066214" y="1654085"/>
                  <a:pt x="3986848" y="1585480"/>
                </a:cubicBezTo>
                <a:cubicBezTo>
                  <a:pt x="3986848" y="1585480"/>
                  <a:pt x="3986848" y="1585480"/>
                  <a:pt x="3986848" y="1238512"/>
                </a:cubicBezTo>
                <a:close/>
                <a:moveTo>
                  <a:pt x="4316249" y="947533"/>
                </a:moveTo>
                <a:cubicBezTo>
                  <a:pt x="4316249" y="947533"/>
                  <a:pt x="4316249" y="947533"/>
                  <a:pt x="4640032" y="1230627"/>
                </a:cubicBezTo>
                <a:cubicBezTo>
                  <a:pt x="4640032" y="1230627"/>
                  <a:pt x="4640032" y="1230627"/>
                  <a:pt x="4314845" y="1508201"/>
                </a:cubicBezTo>
                <a:cubicBezTo>
                  <a:pt x="4314845" y="1508201"/>
                  <a:pt x="4314845" y="1508201"/>
                  <a:pt x="4216517" y="1422247"/>
                </a:cubicBezTo>
                <a:cubicBezTo>
                  <a:pt x="4216517" y="1422247"/>
                  <a:pt x="4216517" y="1422247"/>
                  <a:pt x="4209493" y="1432499"/>
                </a:cubicBezTo>
                <a:cubicBezTo>
                  <a:pt x="4209493" y="1432499"/>
                  <a:pt x="4209493" y="1432499"/>
                  <a:pt x="4215814" y="1421459"/>
                </a:cubicBezTo>
                <a:cubicBezTo>
                  <a:pt x="4215814" y="1421459"/>
                  <a:pt x="4215814" y="1421459"/>
                  <a:pt x="3991063" y="1225107"/>
                </a:cubicBezTo>
                <a:cubicBezTo>
                  <a:pt x="3991063" y="1225107"/>
                  <a:pt x="3991063" y="1225107"/>
                  <a:pt x="4316249" y="947533"/>
                </a:cubicBezTo>
                <a:close/>
                <a:moveTo>
                  <a:pt x="3979825" y="296181"/>
                </a:moveTo>
                <a:cubicBezTo>
                  <a:pt x="3979825" y="296181"/>
                  <a:pt x="3979825" y="296181"/>
                  <a:pt x="4304309" y="578486"/>
                </a:cubicBezTo>
                <a:cubicBezTo>
                  <a:pt x="4304309" y="578486"/>
                  <a:pt x="4304309" y="578486"/>
                  <a:pt x="3979123" y="856060"/>
                </a:cubicBezTo>
                <a:cubicBezTo>
                  <a:pt x="3979123" y="856060"/>
                  <a:pt x="3979123" y="856060"/>
                  <a:pt x="3654638" y="573754"/>
                </a:cubicBezTo>
                <a:cubicBezTo>
                  <a:pt x="3654638" y="573754"/>
                  <a:pt x="3654638" y="573754"/>
                  <a:pt x="3970694" y="304066"/>
                </a:cubicBezTo>
                <a:cubicBezTo>
                  <a:pt x="3970694" y="304066"/>
                  <a:pt x="3970694" y="304066"/>
                  <a:pt x="3979825" y="296181"/>
                </a:cubicBezTo>
                <a:close/>
                <a:moveTo>
                  <a:pt x="4078431" y="0"/>
                </a:moveTo>
                <a:lnTo>
                  <a:pt x="4556976" y="0"/>
                </a:lnTo>
                <a:lnTo>
                  <a:pt x="4541616" y="13087"/>
                </a:lnTo>
                <a:cubicBezTo>
                  <a:pt x="4509220" y="40686"/>
                  <a:pt x="4444428" y="95886"/>
                  <a:pt x="4314845" y="206284"/>
                </a:cubicBezTo>
                <a:cubicBezTo>
                  <a:pt x="4314845" y="206284"/>
                  <a:pt x="4314845" y="206284"/>
                  <a:pt x="4145929" y="58896"/>
                </a:cubicBezTo>
                <a:close/>
                <a:moveTo>
                  <a:pt x="3986848" y="0"/>
                </a:moveTo>
                <a:lnTo>
                  <a:pt x="4059455" y="0"/>
                </a:lnTo>
                <a:lnTo>
                  <a:pt x="4076924" y="15255"/>
                </a:lnTo>
                <a:cubicBezTo>
                  <a:pt x="4110110" y="44235"/>
                  <a:pt x="4176483" y="102194"/>
                  <a:pt x="4309226" y="218113"/>
                </a:cubicBezTo>
                <a:cubicBezTo>
                  <a:pt x="4309226" y="218113"/>
                  <a:pt x="4309226" y="218113"/>
                  <a:pt x="4309226" y="564292"/>
                </a:cubicBezTo>
                <a:cubicBezTo>
                  <a:pt x="4309226" y="564292"/>
                  <a:pt x="4309226" y="564292"/>
                  <a:pt x="3986848" y="283564"/>
                </a:cubicBezTo>
                <a:cubicBezTo>
                  <a:pt x="3986848" y="283564"/>
                  <a:pt x="3986848" y="283564"/>
                  <a:pt x="3986848" y="84404"/>
                </a:cubicBezTo>
                <a:close/>
                <a:moveTo>
                  <a:pt x="0" y="0"/>
                </a:moveTo>
                <a:lnTo>
                  <a:pt x="3038475" y="0"/>
                </a:lnTo>
                <a:lnTo>
                  <a:pt x="3975611" y="0"/>
                </a:lnTo>
                <a:lnTo>
                  <a:pt x="3975611" y="1953"/>
                </a:lnTo>
                <a:cubicBezTo>
                  <a:pt x="3975611" y="28082"/>
                  <a:pt x="3975611" y="97759"/>
                  <a:pt x="3975611" y="283564"/>
                </a:cubicBezTo>
                <a:cubicBezTo>
                  <a:pt x="3975611" y="283564"/>
                  <a:pt x="3975611" y="283564"/>
                  <a:pt x="3961564" y="295392"/>
                </a:cubicBezTo>
                <a:cubicBezTo>
                  <a:pt x="3961564" y="295392"/>
                  <a:pt x="3961564" y="295392"/>
                  <a:pt x="3970694" y="304066"/>
                </a:cubicBezTo>
                <a:cubicBezTo>
                  <a:pt x="3970694" y="304066"/>
                  <a:pt x="3970694" y="304066"/>
                  <a:pt x="3960862" y="295392"/>
                </a:cubicBezTo>
                <a:cubicBezTo>
                  <a:pt x="3960862" y="295392"/>
                  <a:pt x="3960862" y="295392"/>
                  <a:pt x="3639186" y="570600"/>
                </a:cubicBezTo>
                <a:cubicBezTo>
                  <a:pt x="3639186" y="570600"/>
                  <a:pt x="3639186" y="570600"/>
                  <a:pt x="3639186" y="589526"/>
                </a:cubicBezTo>
                <a:cubicBezTo>
                  <a:pt x="3639186" y="589526"/>
                  <a:pt x="3639186" y="589526"/>
                  <a:pt x="3651126" y="599777"/>
                </a:cubicBezTo>
                <a:cubicBezTo>
                  <a:pt x="3651126" y="599777"/>
                  <a:pt x="3651126" y="599777"/>
                  <a:pt x="3651126" y="587160"/>
                </a:cubicBezTo>
                <a:cubicBezTo>
                  <a:pt x="3651126" y="587160"/>
                  <a:pt x="3651126" y="587160"/>
                  <a:pt x="3972801" y="867888"/>
                </a:cubicBezTo>
                <a:cubicBezTo>
                  <a:pt x="3972801" y="867888"/>
                  <a:pt x="3972801" y="867888"/>
                  <a:pt x="3972801" y="1214067"/>
                </a:cubicBezTo>
                <a:cubicBezTo>
                  <a:pt x="3972801" y="1214067"/>
                  <a:pt x="3972801" y="1214067"/>
                  <a:pt x="3651126" y="933339"/>
                </a:cubicBezTo>
                <a:cubicBezTo>
                  <a:pt x="3651126" y="933339"/>
                  <a:pt x="3651126" y="933339"/>
                  <a:pt x="3651126" y="600566"/>
                </a:cubicBezTo>
                <a:cubicBezTo>
                  <a:pt x="3651126" y="600566"/>
                  <a:pt x="3651126" y="600566"/>
                  <a:pt x="3639186" y="590314"/>
                </a:cubicBezTo>
                <a:cubicBezTo>
                  <a:pt x="3639186" y="590314"/>
                  <a:pt x="3639186" y="590314"/>
                  <a:pt x="3639186" y="938859"/>
                </a:cubicBezTo>
                <a:cubicBezTo>
                  <a:pt x="3639186" y="938859"/>
                  <a:pt x="3639186" y="938859"/>
                  <a:pt x="3306976" y="1221952"/>
                </a:cubicBezTo>
                <a:cubicBezTo>
                  <a:pt x="3306976" y="1221952"/>
                  <a:pt x="3306976" y="1221952"/>
                  <a:pt x="3306976" y="1591788"/>
                </a:cubicBezTo>
                <a:cubicBezTo>
                  <a:pt x="3306976" y="1591788"/>
                  <a:pt x="3306976" y="1591788"/>
                  <a:pt x="3624438" y="1867785"/>
                </a:cubicBezTo>
                <a:cubicBezTo>
                  <a:pt x="3624438" y="1867785"/>
                  <a:pt x="3624438" y="1867785"/>
                  <a:pt x="3624438" y="1851225"/>
                </a:cubicBezTo>
                <a:lnTo>
                  <a:pt x="3318214" y="1585480"/>
                </a:lnTo>
                <a:cubicBezTo>
                  <a:pt x="3318214" y="1585480"/>
                  <a:pt x="3318214" y="1585480"/>
                  <a:pt x="3318214" y="1238512"/>
                </a:cubicBezTo>
                <a:cubicBezTo>
                  <a:pt x="3318214" y="1238512"/>
                  <a:pt x="3318214" y="1238512"/>
                  <a:pt x="3624438" y="1505046"/>
                </a:cubicBezTo>
                <a:cubicBezTo>
                  <a:pt x="3624438" y="1505046"/>
                  <a:pt x="3624438" y="1505046"/>
                  <a:pt x="3624438" y="1488487"/>
                </a:cubicBezTo>
                <a:cubicBezTo>
                  <a:pt x="3624438" y="1488487"/>
                  <a:pt x="3624438" y="1488487"/>
                  <a:pt x="3322428" y="1225107"/>
                </a:cubicBezTo>
                <a:cubicBezTo>
                  <a:pt x="3322428" y="1225107"/>
                  <a:pt x="3322428" y="1225107"/>
                  <a:pt x="3647615" y="947533"/>
                </a:cubicBezTo>
                <a:cubicBezTo>
                  <a:pt x="3647615" y="947533"/>
                  <a:pt x="3647615" y="947533"/>
                  <a:pt x="3972100" y="1230627"/>
                </a:cubicBezTo>
                <a:cubicBezTo>
                  <a:pt x="3972100" y="1230627"/>
                  <a:pt x="3972100" y="1230627"/>
                  <a:pt x="3646912" y="1508201"/>
                </a:cubicBezTo>
                <a:cubicBezTo>
                  <a:pt x="3646912" y="1508201"/>
                  <a:pt x="3646912" y="1508201"/>
                  <a:pt x="3625139" y="1489275"/>
                </a:cubicBezTo>
                <a:cubicBezTo>
                  <a:pt x="3625139" y="1489275"/>
                  <a:pt x="3625139" y="1489275"/>
                  <a:pt x="3625139" y="1505835"/>
                </a:cubicBezTo>
                <a:cubicBezTo>
                  <a:pt x="3625139" y="1505835"/>
                  <a:pt x="3625139" y="1505835"/>
                  <a:pt x="3640591" y="1519240"/>
                </a:cubicBezTo>
                <a:cubicBezTo>
                  <a:pt x="3640591" y="1519240"/>
                  <a:pt x="3640591" y="1519240"/>
                  <a:pt x="3640591" y="1865419"/>
                </a:cubicBezTo>
                <a:cubicBezTo>
                  <a:pt x="3640591" y="1865419"/>
                  <a:pt x="3640591" y="1865419"/>
                  <a:pt x="3625139" y="1852014"/>
                </a:cubicBezTo>
                <a:cubicBezTo>
                  <a:pt x="3625139" y="1852014"/>
                  <a:pt x="3625139" y="1852014"/>
                  <a:pt x="3625139" y="1868573"/>
                </a:cubicBezTo>
                <a:cubicBezTo>
                  <a:pt x="3625139" y="1868573"/>
                  <a:pt x="3625139" y="1868573"/>
                  <a:pt x="3639186" y="1881190"/>
                </a:cubicBezTo>
                <a:cubicBezTo>
                  <a:pt x="3639186" y="1881190"/>
                  <a:pt x="3639186" y="1881190"/>
                  <a:pt x="3639186" y="2058617"/>
                </a:cubicBezTo>
                <a:cubicBezTo>
                  <a:pt x="3639186" y="2058617"/>
                  <a:pt x="3639186" y="2058617"/>
                  <a:pt x="3651126" y="2060194"/>
                </a:cubicBezTo>
                <a:cubicBezTo>
                  <a:pt x="3651126" y="2060194"/>
                  <a:pt x="3651126" y="2060194"/>
                  <a:pt x="3651126" y="1885922"/>
                </a:cubicBezTo>
                <a:cubicBezTo>
                  <a:pt x="3651126" y="1885922"/>
                  <a:pt x="3651126" y="1885922"/>
                  <a:pt x="3821095" y="2034172"/>
                </a:cubicBezTo>
                <a:cubicBezTo>
                  <a:pt x="3821095" y="2034172"/>
                  <a:pt x="3821095" y="2034172"/>
                  <a:pt x="3828118" y="2023920"/>
                </a:cubicBezTo>
                <a:cubicBezTo>
                  <a:pt x="3828118" y="2023920"/>
                  <a:pt x="3828118" y="2023920"/>
                  <a:pt x="3821095" y="2034960"/>
                </a:cubicBezTo>
                <a:cubicBezTo>
                  <a:pt x="3821095" y="2034960"/>
                  <a:pt x="3821095" y="2034960"/>
                  <a:pt x="3972801" y="2166650"/>
                </a:cubicBezTo>
                <a:cubicBezTo>
                  <a:pt x="3972801" y="2166650"/>
                  <a:pt x="3972801" y="2166650"/>
                  <a:pt x="3972801" y="2513617"/>
                </a:cubicBezTo>
                <a:cubicBezTo>
                  <a:pt x="3972801" y="2513617"/>
                  <a:pt x="3972801" y="2513617"/>
                  <a:pt x="3651126" y="2232889"/>
                </a:cubicBezTo>
                <a:cubicBezTo>
                  <a:pt x="3651126" y="2232889"/>
                  <a:pt x="3651126" y="2232889"/>
                  <a:pt x="3651126" y="2060983"/>
                </a:cubicBezTo>
                <a:cubicBezTo>
                  <a:pt x="3651126" y="2060983"/>
                  <a:pt x="3651126" y="2060983"/>
                  <a:pt x="3639186" y="2059405"/>
                </a:cubicBezTo>
                <a:cubicBezTo>
                  <a:pt x="3639186" y="2059405"/>
                  <a:pt x="3639186" y="2059405"/>
                  <a:pt x="3639186" y="2238409"/>
                </a:cubicBezTo>
                <a:cubicBezTo>
                  <a:pt x="3639186" y="2238409"/>
                  <a:pt x="3639186" y="2238409"/>
                  <a:pt x="3423566" y="2422144"/>
                </a:cubicBezTo>
                <a:cubicBezTo>
                  <a:pt x="3423566" y="2422144"/>
                  <a:pt x="3423566" y="2422144"/>
                  <a:pt x="3435506" y="2428452"/>
                </a:cubicBezTo>
                <a:cubicBezTo>
                  <a:pt x="3435506" y="2428452"/>
                  <a:pt x="3435506" y="2428452"/>
                  <a:pt x="3647615" y="2247872"/>
                </a:cubicBezTo>
                <a:cubicBezTo>
                  <a:pt x="3647615" y="2247872"/>
                  <a:pt x="3647615" y="2247872"/>
                  <a:pt x="3972100" y="2530177"/>
                </a:cubicBezTo>
                <a:cubicBezTo>
                  <a:pt x="3972100" y="2530177"/>
                  <a:pt x="3972100" y="2530177"/>
                  <a:pt x="3646912" y="2807751"/>
                </a:cubicBezTo>
                <a:cubicBezTo>
                  <a:pt x="3646912" y="2807751"/>
                  <a:pt x="3646912" y="2807751"/>
                  <a:pt x="3322428" y="2525446"/>
                </a:cubicBezTo>
                <a:cubicBezTo>
                  <a:pt x="3322428" y="2525446"/>
                  <a:pt x="3322428" y="2525446"/>
                  <a:pt x="3434803" y="2429241"/>
                </a:cubicBezTo>
                <a:cubicBezTo>
                  <a:pt x="3434803" y="2429241"/>
                  <a:pt x="3434803" y="2429241"/>
                  <a:pt x="3422863" y="2422933"/>
                </a:cubicBezTo>
                <a:cubicBezTo>
                  <a:pt x="3422863" y="2422933"/>
                  <a:pt x="3422863" y="2422933"/>
                  <a:pt x="3306976" y="2522291"/>
                </a:cubicBezTo>
                <a:cubicBezTo>
                  <a:pt x="3306976" y="2522291"/>
                  <a:pt x="3306976" y="2522291"/>
                  <a:pt x="3306976" y="2773054"/>
                </a:cubicBezTo>
                <a:cubicBezTo>
                  <a:pt x="3306976" y="2773054"/>
                  <a:pt x="3306976" y="2773054"/>
                  <a:pt x="3318214" y="2778574"/>
                </a:cubicBezTo>
                <a:cubicBezTo>
                  <a:pt x="3318214" y="2778574"/>
                  <a:pt x="3318214" y="2778574"/>
                  <a:pt x="3318214" y="2538851"/>
                </a:cubicBezTo>
                <a:cubicBezTo>
                  <a:pt x="3318214" y="2538851"/>
                  <a:pt x="3318214" y="2538851"/>
                  <a:pt x="3640591" y="2819579"/>
                </a:cubicBezTo>
                <a:cubicBezTo>
                  <a:pt x="3640591" y="2819579"/>
                  <a:pt x="3640591" y="2819579"/>
                  <a:pt x="3640591" y="3165758"/>
                </a:cubicBezTo>
                <a:cubicBezTo>
                  <a:pt x="3640591" y="3165758"/>
                  <a:pt x="3640591" y="3165758"/>
                  <a:pt x="3318214" y="2885030"/>
                </a:cubicBezTo>
                <a:cubicBezTo>
                  <a:pt x="3318214" y="2885030"/>
                  <a:pt x="3318214" y="2885030"/>
                  <a:pt x="3318214" y="2779363"/>
                </a:cubicBezTo>
                <a:cubicBezTo>
                  <a:pt x="3318214" y="2779363"/>
                  <a:pt x="3318214" y="2779363"/>
                  <a:pt x="3306976" y="2773843"/>
                </a:cubicBezTo>
                <a:cubicBezTo>
                  <a:pt x="3306976" y="2773843"/>
                  <a:pt x="3306976" y="2773843"/>
                  <a:pt x="3306976" y="2891339"/>
                </a:cubicBezTo>
                <a:cubicBezTo>
                  <a:pt x="3306976" y="2891339"/>
                  <a:pt x="3306976" y="2891339"/>
                  <a:pt x="3646210" y="3187049"/>
                </a:cubicBezTo>
                <a:cubicBezTo>
                  <a:pt x="3646210" y="3187049"/>
                  <a:pt x="3646210" y="3187049"/>
                  <a:pt x="3984040" y="2899224"/>
                </a:cubicBezTo>
                <a:cubicBezTo>
                  <a:pt x="3984040" y="2899224"/>
                  <a:pt x="3984040" y="2899224"/>
                  <a:pt x="4064809" y="2969406"/>
                </a:cubicBezTo>
                <a:cubicBezTo>
                  <a:pt x="4064809" y="2969406"/>
                  <a:pt x="4064809" y="2969406"/>
                  <a:pt x="4307822" y="3180741"/>
                </a:cubicBezTo>
                <a:cubicBezTo>
                  <a:pt x="4307822" y="3180741"/>
                  <a:pt x="4307822" y="3180741"/>
                  <a:pt x="4307822" y="3519034"/>
                </a:cubicBezTo>
                <a:cubicBezTo>
                  <a:pt x="4307822" y="3519034"/>
                  <a:pt x="4307822" y="3519034"/>
                  <a:pt x="4319762" y="3519034"/>
                </a:cubicBezTo>
                <a:cubicBezTo>
                  <a:pt x="4319762" y="3519034"/>
                  <a:pt x="4319762" y="3519034"/>
                  <a:pt x="4319762" y="3500109"/>
                </a:cubicBezTo>
                <a:cubicBezTo>
                  <a:pt x="4319762" y="3500109"/>
                  <a:pt x="4319762" y="3500109"/>
                  <a:pt x="4319762" y="3186261"/>
                </a:cubicBezTo>
                <a:cubicBezTo>
                  <a:pt x="4319762" y="3186261"/>
                  <a:pt x="4319762" y="3186261"/>
                  <a:pt x="4642139" y="3466989"/>
                </a:cubicBezTo>
                <a:cubicBezTo>
                  <a:pt x="4642139" y="3466989"/>
                  <a:pt x="4642139" y="3466989"/>
                  <a:pt x="4642139" y="3495377"/>
                </a:cubicBezTo>
                <a:cubicBezTo>
                  <a:pt x="4642139" y="3495377"/>
                  <a:pt x="4642139" y="3495377"/>
                  <a:pt x="4642139" y="3812379"/>
                </a:cubicBezTo>
                <a:cubicBezTo>
                  <a:pt x="4642139" y="3812379"/>
                  <a:pt x="4642139" y="3812379"/>
                  <a:pt x="4319762" y="3532439"/>
                </a:cubicBezTo>
                <a:cubicBezTo>
                  <a:pt x="4319762" y="3532439"/>
                  <a:pt x="4319762" y="3532439"/>
                  <a:pt x="4319762" y="3519822"/>
                </a:cubicBezTo>
                <a:cubicBezTo>
                  <a:pt x="4319762" y="3519822"/>
                  <a:pt x="4319762" y="3519822"/>
                  <a:pt x="4307822" y="3519822"/>
                </a:cubicBezTo>
                <a:cubicBezTo>
                  <a:pt x="4307822" y="3519822"/>
                  <a:pt x="4307822" y="3519822"/>
                  <a:pt x="4307822" y="3531651"/>
                </a:cubicBezTo>
                <a:cubicBezTo>
                  <a:pt x="4307822" y="3531651"/>
                  <a:pt x="4307822" y="3531651"/>
                  <a:pt x="4293775" y="3543479"/>
                </a:cubicBezTo>
                <a:cubicBezTo>
                  <a:pt x="4293775" y="3543479"/>
                  <a:pt x="4293775" y="3543479"/>
                  <a:pt x="4302905" y="3552154"/>
                </a:cubicBezTo>
                <a:cubicBezTo>
                  <a:pt x="4302905" y="3552154"/>
                  <a:pt x="4302905" y="3552154"/>
                  <a:pt x="4293072" y="3544268"/>
                </a:cubicBezTo>
                <a:cubicBezTo>
                  <a:pt x="4293072" y="3544268"/>
                  <a:pt x="4293072" y="3544268"/>
                  <a:pt x="3971397" y="3818688"/>
                </a:cubicBezTo>
                <a:cubicBezTo>
                  <a:pt x="3971397" y="3818688"/>
                  <a:pt x="3971397" y="3818688"/>
                  <a:pt x="3971397" y="3838402"/>
                </a:cubicBezTo>
                <a:cubicBezTo>
                  <a:pt x="3971397" y="3838402"/>
                  <a:pt x="3971397" y="3838402"/>
                  <a:pt x="3983337" y="3848653"/>
                </a:cubicBezTo>
                <a:cubicBezTo>
                  <a:pt x="3983337" y="3848653"/>
                  <a:pt x="3983337" y="3848653"/>
                  <a:pt x="3983337" y="3835248"/>
                </a:cubicBezTo>
                <a:cubicBezTo>
                  <a:pt x="3983337" y="3835248"/>
                  <a:pt x="3983337" y="3835248"/>
                  <a:pt x="4305715" y="4115975"/>
                </a:cubicBezTo>
                <a:cubicBezTo>
                  <a:pt x="4305715" y="4115975"/>
                  <a:pt x="4305715" y="4115975"/>
                  <a:pt x="4305715" y="4462154"/>
                </a:cubicBezTo>
                <a:cubicBezTo>
                  <a:pt x="4305715" y="4462154"/>
                  <a:pt x="4305715" y="4462154"/>
                  <a:pt x="3983337" y="4182215"/>
                </a:cubicBezTo>
                <a:cubicBezTo>
                  <a:pt x="3983337" y="4182215"/>
                  <a:pt x="3983337" y="4182215"/>
                  <a:pt x="3983337" y="3849441"/>
                </a:cubicBezTo>
                <a:cubicBezTo>
                  <a:pt x="3983337" y="3849441"/>
                  <a:pt x="3983337" y="3849441"/>
                  <a:pt x="3971397" y="3839190"/>
                </a:cubicBezTo>
                <a:cubicBezTo>
                  <a:pt x="3971397" y="3839190"/>
                  <a:pt x="3971397" y="3839190"/>
                  <a:pt x="3971397" y="4186946"/>
                </a:cubicBezTo>
                <a:cubicBezTo>
                  <a:pt x="3971397" y="4186946"/>
                  <a:pt x="3971397" y="4186946"/>
                  <a:pt x="3639186" y="4470828"/>
                </a:cubicBezTo>
                <a:cubicBezTo>
                  <a:pt x="3639186" y="4470828"/>
                  <a:pt x="3639186" y="4470828"/>
                  <a:pt x="3639186" y="4839875"/>
                </a:cubicBezTo>
                <a:cubicBezTo>
                  <a:pt x="3639186" y="4839875"/>
                  <a:pt x="3639186" y="4839875"/>
                  <a:pt x="3956647" y="5116661"/>
                </a:cubicBezTo>
                <a:cubicBezTo>
                  <a:pt x="3956647" y="5116661"/>
                  <a:pt x="3956647" y="5116661"/>
                  <a:pt x="3956647" y="5100101"/>
                </a:cubicBezTo>
                <a:cubicBezTo>
                  <a:pt x="3956647" y="5100101"/>
                  <a:pt x="3956647" y="5100101"/>
                  <a:pt x="3651126" y="4833567"/>
                </a:cubicBezTo>
                <a:cubicBezTo>
                  <a:pt x="3651126" y="4833567"/>
                  <a:pt x="3651126" y="4833567"/>
                  <a:pt x="3651126" y="4487388"/>
                </a:cubicBezTo>
                <a:cubicBezTo>
                  <a:pt x="3651126" y="4487388"/>
                  <a:pt x="3651126" y="4487388"/>
                  <a:pt x="3956647" y="4753134"/>
                </a:cubicBezTo>
                <a:cubicBezTo>
                  <a:pt x="3956647" y="4753134"/>
                  <a:pt x="3956647" y="4753134"/>
                  <a:pt x="3956647" y="4737362"/>
                </a:cubicBezTo>
                <a:cubicBezTo>
                  <a:pt x="3956647" y="4737362"/>
                  <a:pt x="3956647" y="4737362"/>
                  <a:pt x="3654638" y="4473983"/>
                </a:cubicBezTo>
                <a:cubicBezTo>
                  <a:pt x="3654638" y="4473983"/>
                  <a:pt x="3654638" y="4473983"/>
                  <a:pt x="3979825" y="4196409"/>
                </a:cubicBezTo>
                <a:cubicBezTo>
                  <a:pt x="3979825" y="4196409"/>
                  <a:pt x="3979825" y="4196409"/>
                  <a:pt x="4304309" y="4478714"/>
                </a:cubicBezTo>
                <a:cubicBezTo>
                  <a:pt x="4304309" y="4478714"/>
                  <a:pt x="4304309" y="4478714"/>
                  <a:pt x="3979123" y="4756288"/>
                </a:cubicBezTo>
                <a:cubicBezTo>
                  <a:pt x="3979123" y="4756288"/>
                  <a:pt x="3979123" y="4756288"/>
                  <a:pt x="3957350" y="4737362"/>
                </a:cubicBezTo>
                <a:cubicBezTo>
                  <a:pt x="3957350" y="4737362"/>
                  <a:pt x="3957350" y="4737362"/>
                  <a:pt x="3957350" y="4753922"/>
                </a:cubicBezTo>
                <a:cubicBezTo>
                  <a:pt x="3957350" y="4753922"/>
                  <a:pt x="3957350" y="4753922"/>
                  <a:pt x="3973504" y="4768116"/>
                </a:cubicBezTo>
                <a:cubicBezTo>
                  <a:pt x="3973504" y="4768116"/>
                  <a:pt x="3973504" y="4768116"/>
                  <a:pt x="3973504" y="5114295"/>
                </a:cubicBezTo>
                <a:cubicBezTo>
                  <a:pt x="3973504" y="5114295"/>
                  <a:pt x="3973504" y="5114295"/>
                  <a:pt x="3957350" y="5100101"/>
                </a:cubicBezTo>
                <a:cubicBezTo>
                  <a:pt x="3957350" y="5100101"/>
                  <a:pt x="3957350" y="5100101"/>
                  <a:pt x="3957350" y="5116661"/>
                </a:cubicBezTo>
                <a:cubicBezTo>
                  <a:pt x="3957350" y="5116661"/>
                  <a:pt x="3957350" y="5116661"/>
                  <a:pt x="3971397" y="5129278"/>
                </a:cubicBezTo>
                <a:cubicBezTo>
                  <a:pt x="3971397" y="5129278"/>
                  <a:pt x="3971397" y="5129278"/>
                  <a:pt x="3971397" y="5306704"/>
                </a:cubicBezTo>
                <a:cubicBezTo>
                  <a:pt x="3971397" y="5306704"/>
                  <a:pt x="3971397" y="5306704"/>
                  <a:pt x="3983337" y="5309070"/>
                </a:cubicBezTo>
                <a:cubicBezTo>
                  <a:pt x="3983337" y="5309070"/>
                  <a:pt x="3983337" y="5309070"/>
                  <a:pt x="3983337" y="5134798"/>
                </a:cubicBezTo>
                <a:cubicBezTo>
                  <a:pt x="3983337" y="5134798"/>
                  <a:pt x="3983337" y="5134798"/>
                  <a:pt x="4153305" y="5283047"/>
                </a:cubicBezTo>
                <a:cubicBezTo>
                  <a:pt x="4153305" y="5283047"/>
                  <a:pt x="4153305" y="5283047"/>
                  <a:pt x="4160329" y="5272008"/>
                </a:cubicBezTo>
                <a:cubicBezTo>
                  <a:pt x="4160329" y="5272008"/>
                  <a:pt x="4160329" y="5272008"/>
                  <a:pt x="3991063" y="5125335"/>
                </a:cubicBezTo>
                <a:cubicBezTo>
                  <a:pt x="3991063" y="5125335"/>
                  <a:pt x="3991063" y="5125335"/>
                  <a:pt x="4316249" y="4847761"/>
                </a:cubicBezTo>
                <a:cubicBezTo>
                  <a:pt x="4316249" y="4847761"/>
                  <a:pt x="4316249" y="4847761"/>
                  <a:pt x="4392103" y="4913212"/>
                </a:cubicBezTo>
                <a:cubicBezTo>
                  <a:pt x="4392103" y="4913212"/>
                  <a:pt x="4392103" y="4913212"/>
                  <a:pt x="4636520" y="5126124"/>
                </a:cubicBezTo>
                <a:cubicBezTo>
                  <a:pt x="4636520" y="5126124"/>
                  <a:pt x="4636520" y="5126124"/>
                  <a:pt x="4311333" y="5403697"/>
                </a:cubicBezTo>
                <a:cubicBezTo>
                  <a:pt x="4311333" y="5403697"/>
                  <a:pt x="4311333" y="5403697"/>
                  <a:pt x="4160329" y="5272796"/>
                </a:cubicBezTo>
                <a:cubicBezTo>
                  <a:pt x="4160329" y="5272796"/>
                  <a:pt x="4160329" y="5272796"/>
                  <a:pt x="4154007" y="5283047"/>
                </a:cubicBezTo>
                <a:cubicBezTo>
                  <a:pt x="4154007" y="5283047"/>
                  <a:pt x="4154007" y="5283047"/>
                  <a:pt x="4305715" y="5415526"/>
                </a:cubicBezTo>
                <a:cubicBezTo>
                  <a:pt x="4305715" y="5415526"/>
                  <a:pt x="4305715" y="5415526"/>
                  <a:pt x="4305715" y="5761705"/>
                </a:cubicBezTo>
                <a:cubicBezTo>
                  <a:pt x="4305715" y="5761705"/>
                  <a:pt x="4305715" y="5761705"/>
                  <a:pt x="3983337" y="5480976"/>
                </a:cubicBezTo>
                <a:cubicBezTo>
                  <a:pt x="3983337" y="5480976"/>
                  <a:pt x="3983337" y="5480976"/>
                  <a:pt x="3983337" y="5309858"/>
                </a:cubicBezTo>
                <a:cubicBezTo>
                  <a:pt x="3983337" y="5309858"/>
                  <a:pt x="3983337" y="5309858"/>
                  <a:pt x="3971397" y="5307493"/>
                </a:cubicBezTo>
                <a:cubicBezTo>
                  <a:pt x="3971397" y="5307493"/>
                  <a:pt x="3971397" y="5307493"/>
                  <a:pt x="3971397" y="5487285"/>
                </a:cubicBezTo>
                <a:cubicBezTo>
                  <a:pt x="3971397" y="5487285"/>
                  <a:pt x="3971397" y="5487285"/>
                  <a:pt x="3755776" y="5671020"/>
                </a:cubicBezTo>
                <a:cubicBezTo>
                  <a:pt x="3755776" y="5671020"/>
                  <a:pt x="3755776" y="5671020"/>
                  <a:pt x="3639186" y="5770379"/>
                </a:cubicBezTo>
                <a:cubicBezTo>
                  <a:pt x="3639186" y="5770379"/>
                  <a:pt x="3639186" y="5770379"/>
                  <a:pt x="3639186" y="6021141"/>
                </a:cubicBezTo>
                <a:cubicBezTo>
                  <a:pt x="3639186" y="6021141"/>
                  <a:pt x="3639186" y="6021141"/>
                  <a:pt x="3651126" y="6026661"/>
                </a:cubicBezTo>
                <a:cubicBezTo>
                  <a:pt x="3651126" y="6026661"/>
                  <a:pt x="3651126" y="6026661"/>
                  <a:pt x="3651126" y="5786939"/>
                </a:cubicBezTo>
                <a:cubicBezTo>
                  <a:pt x="3651126" y="5786939"/>
                  <a:pt x="3651126" y="5786939"/>
                  <a:pt x="3973504" y="6067667"/>
                </a:cubicBezTo>
                <a:cubicBezTo>
                  <a:pt x="3973504" y="6067667"/>
                  <a:pt x="3973504" y="6067667"/>
                  <a:pt x="3973504" y="6413845"/>
                </a:cubicBezTo>
                <a:cubicBezTo>
                  <a:pt x="3973504" y="6413845"/>
                  <a:pt x="3973504" y="6413845"/>
                  <a:pt x="3651126" y="6133906"/>
                </a:cubicBezTo>
                <a:cubicBezTo>
                  <a:pt x="3651126" y="6133906"/>
                  <a:pt x="3651126" y="6133906"/>
                  <a:pt x="3651126" y="6027450"/>
                </a:cubicBezTo>
                <a:cubicBezTo>
                  <a:pt x="3651126" y="6027450"/>
                  <a:pt x="3651126" y="6027450"/>
                  <a:pt x="3639186" y="6021930"/>
                </a:cubicBezTo>
                <a:cubicBezTo>
                  <a:pt x="3639186" y="6021930"/>
                  <a:pt x="3639186" y="6021930"/>
                  <a:pt x="3639186" y="6140214"/>
                </a:cubicBezTo>
                <a:cubicBezTo>
                  <a:pt x="3639186" y="6140214"/>
                  <a:pt x="3639186" y="6140214"/>
                  <a:pt x="3979123" y="6435925"/>
                </a:cubicBezTo>
                <a:cubicBezTo>
                  <a:pt x="3979123" y="6435925"/>
                  <a:pt x="3979123" y="6435925"/>
                  <a:pt x="4316249" y="6147311"/>
                </a:cubicBezTo>
                <a:cubicBezTo>
                  <a:pt x="4316249" y="6147311"/>
                  <a:pt x="4316249" y="6147311"/>
                  <a:pt x="4397020" y="6217493"/>
                </a:cubicBezTo>
                <a:cubicBezTo>
                  <a:pt x="4397020" y="6217493"/>
                  <a:pt x="4397020" y="6217493"/>
                  <a:pt x="4403341" y="6206454"/>
                </a:cubicBezTo>
                <a:cubicBezTo>
                  <a:pt x="4403341" y="6206454"/>
                  <a:pt x="4403341" y="6206454"/>
                  <a:pt x="4397722" y="6218282"/>
                </a:cubicBezTo>
                <a:cubicBezTo>
                  <a:pt x="4397722" y="6218282"/>
                  <a:pt x="4397722" y="6218282"/>
                  <a:pt x="4640032" y="6429617"/>
                </a:cubicBezTo>
                <a:cubicBezTo>
                  <a:pt x="4640032" y="6429617"/>
                  <a:pt x="4640032" y="6429617"/>
                  <a:pt x="4640032" y="6784470"/>
                </a:cubicBezTo>
                <a:cubicBezTo>
                  <a:pt x="4640032" y="6784470"/>
                  <a:pt x="4640032" y="6784470"/>
                  <a:pt x="4583142" y="6833040"/>
                </a:cubicBezTo>
                <a:lnTo>
                  <a:pt x="4553907" y="6858000"/>
                </a:lnTo>
                <a:lnTo>
                  <a:pt x="3038475" y="6858000"/>
                </a:lnTo>
                <a:lnTo>
                  <a:pt x="0" y="6858000"/>
                </a:lnTo>
                <a:close/>
              </a:path>
            </a:pathLst>
          </a:custGeom>
          <a:solidFill>
            <a:schemeClr val="bg1">
              <a:lumMod val="65000"/>
            </a:schemeClr>
          </a:solidFill>
        </p:spPr>
        <p:txBody>
          <a:bodyPr wrap="square" lIns="36000" tIns="900000">
            <a:noAutofit/>
          </a:bodyPr>
          <a:lstStyle>
            <a:lvl1pPr algn="l">
              <a:defRPr>
                <a:solidFill>
                  <a:schemeClr val="accent2">
                    <a:lumMod val="40000"/>
                    <a:lumOff val="60000"/>
                  </a:schemeClr>
                </a:solidFill>
              </a:defRPr>
            </a:lvl1pPr>
          </a:lstStyle>
          <a:p>
            <a:r>
              <a:rPr lang="fr-FR" dirty="0"/>
              <a:t>Insérez ou glissez votre image ici</a:t>
            </a:r>
          </a:p>
          <a:p>
            <a:endParaRPr lang="fr-FR" dirty="0"/>
          </a:p>
        </p:txBody>
      </p:sp>
    </p:spTree>
    <p:extLst>
      <p:ext uri="{BB962C8B-B14F-4D97-AF65-F5344CB8AC3E}">
        <p14:creationId xmlns:p14="http://schemas.microsoft.com/office/powerpoint/2010/main" val="132905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uel haut +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09/03/2026</a:t>
            </a: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haut + contenu</a:t>
            </a:r>
          </a:p>
          <a:p>
            <a:endParaRPr lang="fr-FR" sz="1200" dirty="0">
              <a:solidFill>
                <a:schemeClr val="bg1">
                  <a:lumMod val="50000"/>
                </a:schemeClr>
              </a:solidFill>
            </a:endParaRPr>
          </a:p>
        </p:txBody>
      </p:sp>
      <p:sp>
        <p:nvSpPr>
          <p:cNvPr id="11" name="Espace réservé du contenu 2">
            <a:extLst>
              <a:ext uri="{FF2B5EF4-FFF2-40B4-BE49-F238E27FC236}">
                <a16:creationId xmlns:a16="http://schemas.microsoft.com/office/drawing/2014/main" id="{9BDF78EF-B925-4A77-F088-A8970BDC4FE9}"/>
              </a:ext>
            </a:extLst>
          </p:cNvPr>
          <p:cNvSpPr>
            <a:spLocks noGrp="1"/>
          </p:cNvSpPr>
          <p:nvPr>
            <p:ph idx="1"/>
          </p:nvPr>
        </p:nvSpPr>
        <p:spPr>
          <a:xfrm>
            <a:off x="731838" y="3381829"/>
            <a:ext cx="10836275" cy="253160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ZoneTexte 20">
            <a:extLst>
              <a:ext uri="{FF2B5EF4-FFF2-40B4-BE49-F238E27FC236}">
                <a16:creationId xmlns:a16="http://schemas.microsoft.com/office/drawing/2014/main" id="{46C622DF-824A-7030-FF06-98A537DB20A5}"/>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:Après avoir insérez votre image, adaptez si besoin la couleur du texte en fonction de celle-ci</a:t>
            </a:r>
          </a:p>
          <a:p>
            <a:endParaRPr lang="fr-FR" sz="1200" dirty="0">
              <a:solidFill>
                <a:schemeClr val="bg1">
                  <a:lumMod val="50000"/>
                </a:schemeClr>
              </a:solidFill>
            </a:endParaRPr>
          </a:p>
        </p:txBody>
      </p:sp>
      <p:sp>
        <p:nvSpPr>
          <p:cNvPr id="10" name="Titre 1">
            <a:extLst>
              <a:ext uri="{FF2B5EF4-FFF2-40B4-BE49-F238E27FC236}">
                <a16:creationId xmlns:a16="http://schemas.microsoft.com/office/drawing/2014/main" id="{285252E3-9176-AD7B-44E7-02A49D473FFA}"/>
              </a:ext>
            </a:extLst>
          </p:cNvPr>
          <p:cNvSpPr>
            <a:spLocks noGrp="1"/>
          </p:cNvSpPr>
          <p:nvPr>
            <p:ph type="title"/>
          </p:nvPr>
        </p:nvSpPr>
        <p:spPr>
          <a:xfrm>
            <a:off x="731838" y="319314"/>
            <a:ext cx="10728325" cy="1084263"/>
          </a:xfrm>
        </p:spPr>
        <p:txBody>
          <a:bodyPr/>
          <a:lstStyle>
            <a:lvl1pPr>
              <a:defRPr>
                <a:solidFill>
                  <a:schemeClr val="bg1"/>
                </a:solidFill>
              </a:defRPr>
            </a:lvl1pPr>
          </a:lstStyle>
          <a:p>
            <a:r>
              <a:rPr lang="fr-FR"/>
              <a:t>Modifiez le style du titre</a:t>
            </a:r>
            <a:endParaRPr lang="fr-FR" dirty="0"/>
          </a:p>
        </p:txBody>
      </p:sp>
      <p:sp>
        <p:nvSpPr>
          <p:cNvPr id="12" name="Espace réservé pour une image  11">
            <a:extLst>
              <a:ext uri="{FF2B5EF4-FFF2-40B4-BE49-F238E27FC236}">
                <a16:creationId xmlns:a16="http://schemas.microsoft.com/office/drawing/2014/main" id="{5B768F97-EB7A-FDD7-6E36-781A0783E3FC}"/>
              </a:ext>
            </a:extLst>
          </p:cNvPr>
          <p:cNvSpPr>
            <a:spLocks noGrp="1"/>
          </p:cNvSpPr>
          <p:nvPr>
            <p:ph type="pic" sz="quarter" idx="14" hasCustomPrompt="1"/>
          </p:nvPr>
        </p:nvSpPr>
        <p:spPr>
          <a:xfrm>
            <a:off x="0" y="-27685"/>
            <a:ext cx="12086611" cy="2408285"/>
          </a:xfrm>
          <a:custGeom>
            <a:avLst/>
            <a:gdLst>
              <a:gd name="connsiteX0" fmla="*/ 11874479 w 12086611"/>
              <a:gd name="connsiteY0" fmla="*/ 2376194 h 2408285"/>
              <a:gd name="connsiteX1" fmla="*/ 11897822 w 12086611"/>
              <a:gd name="connsiteY1" fmla="*/ 2397884 h 2408285"/>
              <a:gd name="connsiteX2" fmla="*/ 11898186 w 12086611"/>
              <a:gd name="connsiteY2" fmla="*/ 2398222 h 2408285"/>
              <a:gd name="connsiteX3" fmla="*/ 11850311 w 12086611"/>
              <a:gd name="connsiteY3" fmla="*/ 2398222 h 2408285"/>
              <a:gd name="connsiteX4" fmla="*/ 11852466 w 12086611"/>
              <a:gd name="connsiteY4" fmla="*/ 2396257 h 2408285"/>
              <a:gd name="connsiteX5" fmla="*/ 11875838 w 12086611"/>
              <a:gd name="connsiteY5" fmla="*/ 2252563 h 2408285"/>
              <a:gd name="connsiteX6" fmla="*/ 11979865 w 12086611"/>
              <a:gd name="connsiteY6" fmla="*/ 2349082 h 2408285"/>
              <a:gd name="connsiteX7" fmla="*/ 11979865 w 12086611"/>
              <a:gd name="connsiteY7" fmla="*/ 2378140 h 2408285"/>
              <a:gd name="connsiteX8" fmla="*/ 11979865 w 12086611"/>
              <a:gd name="connsiteY8" fmla="*/ 2398222 h 2408285"/>
              <a:gd name="connsiteX9" fmla="*/ 11904568 w 12086611"/>
              <a:gd name="connsiteY9" fmla="*/ 2398222 h 2408285"/>
              <a:gd name="connsiteX10" fmla="*/ 11903035 w 12086611"/>
              <a:gd name="connsiteY10" fmla="*/ 2396799 h 2408285"/>
              <a:gd name="connsiteX11" fmla="*/ 11897822 w 12086611"/>
              <a:gd name="connsiteY11" fmla="*/ 2397884 h 2408285"/>
              <a:gd name="connsiteX12" fmla="*/ 11902808 w 12086611"/>
              <a:gd name="connsiteY12" fmla="*/ 2396528 h 2408285"/>
              <a:gd name="connsiteX13" fmla="*/ 11875838 w 12086611"/>
              <a:gd name="connsiteY13" fmla="*/ 2371585 h 2408285"/>
              <a:gd name="connsiteX14" fmla="*/ 11768639 w 12086611"/>
              <a:gd name="connsiteY14" fmla="*/ 2029973 h 2408285"/>
              <a:gd name="connsiteX15" fmla="*/ 11835724 w 12086611"/>
              <a:gd name="connsiteY15" fmla="*/ 2092331 h 2408285"/>
              <a:gd name="connsiteX16" fmla="*/ 11872666 w 12086611"/>
              <a:gd name="connsiteY16" fmla="*/ 2126492 h 2408285"/>
              <a:gd name="connsiteX17" fmla="*/ 11872666 w 12086611"/>
              <a:gd name="connsiteY17" fmla="*/ 2245514 h 2408285"/>
              <a:gd name="connsiteX18" fmla="*/ 11795609 w 12086611"/>
              <a:gd name="connsiteY18" fmla="*/ 2174210 h 2408285"/>
              <a:gd name="connsiteX19" fmla="*/ 11768639 w 12086611"/>
              <a:gd name="connsiteY19" fmla="*/ 2149266 h 2408285"/>
              <a:gd name="connsiteX20" fmla="*/ 11658947 w 12086611"/>
              <a:gd name="connsiteY20" fmla="*/ 1929930 h 2408285"/>
              <a:gd name="connsiteX21" fmla="*/ 11763653 w 12086611"/>
              <a:gd name="connsiteY21" fmla="*/ 2027262 h 2408285"/>
              <a:gd name="connsiteX22" fmla="*/ 11658721 w 12086611"/>
              <a:gd name="connsiteY22" fmla="*/ 2122697 h 2408285"/>
              <a:gd name="connsiteX23" fmla="*/ 11554014 w 12086611"/>
              <a:gd name="connsiteY23" fmla="*/ 2025364 h 2408285"/>
              <a:gd name="connsiteX24" fmla="*/ 11590503 w 12086611"/>
              <a:gd name="connsiteY24" fmla="*/ 1992287 h 2408285"/>
              <a:gd name="connsiteX25" fmla="*/ 11983265 w 12086611"/>
              <a:gd name="connsiteY25" fmla="*/ 1707069 h 2408285"/>
              <a:gd name="connsiteX26" fmla="*/ 12086611 w 12086611"/>
              <a:gd name="connsiteY26" fmla="*/ 1802775 h 2408285"/>
              <a:gd name="connsiteX27" fmla="*/ 11981678 w 12086611"/>
              <a:gd name="connsiteY27" fmla="*/ 1898209 h 2408285"/>
              <a:gd name="connsiteX28" fmla="*/ 11946776 w 12086611"/>
              <a:gd name="connsiteY28" fmla="*/ 1865674 h 2408285"/>
              <a:gd name="connsiteX29" fmla="*/ 11944736 w 12086611"/>
              <a:gd name="connsiteY29" fmla="*/ 1869741 h 2408285"/>
              <a:gd name="connsiteX30" fmla="*/ 11979865 w 12086611"/>
              <a:gd name="connsiteY30" fmla="*/ 1902276 h 2408285"/>
              <a:gd name="connsiteX31" fmla="*/ 11979865 w 12086611"/>
              <a:gd name="connsiteY31" fmla="*/ 2021298 h 2408285"/>
              <a:gd name="connsiteX32" fmla="*/ 11904621 w 12086611"/>
              <a:gd name="connsiteY32" fmla="*/ 1951619 h 2408285"/>
              <a:gd name="connsiteX33" fmla="*/ 11902582 w 12086611"/>
              <a:gd name="connsiteY33" fmla="*/ 1955957 h 2408285"/>
              <a:gd name="connsiteX34" fmla="*/ 11979412 w 12086611"/>
              <a:gd name="connsiteY34" fmla="*/ 2027262 h 2408285"/>
              <a:gd name="connsiteX35" fmla="*/ 11874479 w 12086611"/>
              <a:gd name="connsiteY35" fmla="*/ 2122697 h 2408285"/>
              <a:gd name="connsiteX36" fmla="*/ 11837764 w 12086611"/>
              <a:gd name="connsiteY36" fmla="*/ 2088535 h 2408285"/>
              <a:gd name="connsiteX37" fmla="*/ 11835724 w 12086611"/>
              <a:gd name="connsiteY37" fmla="*/ 2092331 h 2408285"/>
              <a:gd name="connsiteX38" fmla="*/ 11837537 w 12086611"/>
              <a:gd name="connsiteY38" fmla="*/ 2088264 h 2408285"/>
              <a:gd name="connsiteX39" fmla="*/ 11769772 w 12086611"/>
              <a:gd name="connsiteY39" fmla="*/ 2025364 h 2408285"/>
              <a:gd name="connsiteX40" fmla="*/ 11874705 w 12086611"/>
              <a:gd name="connsiteY40" fmla="*/ 1929930 h 2408285"/>
              <a:gd name="connsiteX41" fmla="*/ 11902355 w 12086611"/>
              <a:gd name="connsiteY41" fmla="*/ 1955686 h 2408285"/>
              <a:gd name="connsiteX42" fmla="*/ 11904621 w 12086611"/>
              <a:gd name="connsiteY42" fmla="*/ 1951349 h 2408285"/>
              <a:gd name="connsiteX43" fmla="*/ 11875838 w 12086611"/>
              <a:gd name="connsiteY43" fmla="*/ 1924778 h 2408285"/>
              <a:gd name="connsiteX44" fmla="*/ 11875838 w 12086611"/>
              <a:gd name="connsiteY44" fmla="*/ 1805757 h 2408285"/>
              <a:gd name="connsiteX45" fmla="*/ 11944736 w 12086611"/>
              <a:gd name="connsiteY45" fmla="*/ 1869470 h 2408285"/>
              <a:gd name="connsiteX46" fmla="*/ 11946549 w 12086611"/>
              <a:gd name="connsiteY46" fmla="*/ 1865674 h 2408285"/>
              <a:gd name="connsiteX47" fmla="*/ 11878332 w 12086611"/>
              <a:gd name="connsiteY47" fmla="*/ 1802503 h 2408285"/>
              <a:gd name="connsiteX48" fmla="*/ 11768639 w 12086611"/>
              <a:gd name="connsiteY48" fmla="*/ 1583167 h 2408285"/>
              <a:gd name="connsiteX49" fmla="*/ 11840257 w 12086611"/>
              <a:gd name="connsiteY49" fmla="*/ 1649591 h 2408285"/>
              <a:gd name="connsiteX50" fmla="*/ 11842523 w 12086611"/>
              <a:gd name="connsiteY50" fmla="*/ 1646067 h 2408285"/>
              <a:gd name="connsiteX51" fmla="*/ 11840483 w 12086611"/>
              <a:gd name="connsiteY51" fmla="*/ 1649591 h 2408285"/>
              <a:gd name="connsiteX52" fmla="*/ 11872666 w 12086611"/>
              <a:gd name="connsiteY52" fmla="*/ 1679686 h 2408285"/>
              <a:gd name="connsiteX53" fmla="*/ 11872666 w 12086611"/>
              <a:gd name="connsiteY53" fmla="*/ 1798708 h 2408285"/>
              <a:gd name="connsiteX54" fmla="*/ 11794249 w 12086611"/>
              <a:gd name="connsiteY54" fmla="*/ 1726047 h 2408285"/>
              <a:gd name="connsiteX55" fmla="*/ 11791983 w 12086611"/>
              <a:gd name="connsiteY55" fmla="*/ 1729572 h 2408285"/>
              <a:gd name="connsiteX56" fmla="*/ 11794023 w 12086611"/>
              <a:gd name="connsiteY56" fmla="*/ 1725776 h 2408285"/>
              <a:gd name="connsiteX57" fmla="*/ 11768639 w 12086611"/>
              <a:gd name="connsiteY57" fmla="*/ 1702189 h 2408285"/>
              <a:gd name="connsiteX58" fmla="*/ 11874705 w 12086611"/>
              <a:gd name="connsiteY58" fmla="*/ 1483123 h 2408285"/>
              <a:gd name="connsiteX59" fmla="*/ 11979412 w 12086611"/>
              <a:gd name="connsiteY59" fmla="*/ 1580184 h 2408285"/>
              <a:gd name="connsiteX60" fmla="*/ 11874479 w 12086611"/>
              <a:gd name="connsiteY60" fmla="*/ 1675619 h 2408285"/>
              <a:gd name="connsiteX61" fmla="*/ 11842523 w 12086611"/>
              <a:gd name="connsiteY61" fmla="*/ 1646067 h 2408285"/>
              <a:gd name="connsiteX62" fmla="*/ 11769772 w 12086611"/>
              <a:gd name="connsiteY62" fmla="*/ 1578558 h 2408285"/>
              <a:gd name="connsiteX63" fmla="*/ 11766146 w 12086611"/>
              <a:gd name="connsiteY63" fmla="*/ 1258907 h 2408285"/>
              <a:gd name="connsiteX64" fmla="*/ 11870853 w 12086611"/>
              <a:gd name="connsiteY64" fmla="*/ 1355968 h 2408285"/>
              <a:gd name="connsiteX65" fmla="*/ 11765920 w 12086611"/>
              <a:gd name="connsiteY65" fmla="*/ 1451673 h 2408285"/>
              <a:gd name="connsiteX66" fmla="*/ 11661213 w 12086611"/>
              <a:gd name="connsiteY66" fmla="*/ 1354341 h 2408285"/>
              <a:gd name="connsiteX67" fmla="*/ 11763200 w 12086611"/>
              <a:gd name="connsiteY67" fmla="*/ 1261618 h 2408285"/>
              <a:gd name="connsiteX68" fmla="*/ 11661213 w 12086611"/>
              <a:gd name="connsiteY68" fmla="*/ 913228 h 2408285"/>
              <a:gd name="connsiteX69" fmla="*/ 11728298 w 12086611"/>
              <a:gd name="connsiteY69" fmla="*/ 975315 h 2408285"/>
              <a:gd name="connsiteX70" fmla="*/ 11730338 w 12086611"/>
              <a:gd name="connsiteY70" fmla="*/ 971519 h 2408285"/>
              <a:gd name="connsiteX71" fmla="*/ 11728525 w 12086611"/>
              <a:gd name="connsiteY71" fmla="*/ 975586 h 2408285"/>
              <a:gd name="connsiteX72" fmla="*/ 11765240 w 12086611"/>
              <a:gd name="connsiteY72" fmla="*/ 1009747 h 2408285"/>
              <a:gd name="connsiteX73" fmla="*/ 11765240 w 12086611"/>
              <a:gd name="connsiteY73" fmla="*/ 1128769 h 2408285"/>
              <a:gd name="connsiteX74" fmla="*/ 11688410 w 12086611"/>
              <a:gd name="connsiteY74" fmla="*/ 1057464 h 2408285"/>
              <a:gd name="connsiteX75" fmla="*/ 11686370 w 12086611"/>
              <a:gd name="connsiteY75" fmla="*/ 1061260 h 2408285"/>
              <a:gd name="connsiteX76" fmla="*/ 11688183 w 12086611"/>
              <a:gd name="connsiteY76" fmla="*/ 1057193 h 2408285"/>
              <a:gd name="connsiteX77" fmla="*/ 11661213 w 12086611"/>
              <a:gd name="connsiteY77" fmla="*/ 1032250 h 2408285"/>
              <a:gd name="connsiteX78" fmla="*/ 11876065 w 12086611"/>
              <a:gd name="connsiteY78" fmla="*/ 590053 h 2408285"/>
              <a:gd name="connsiteX79" fmla="*/ 11979412 w 12086611"/>
              <a:gd name="connsiteY79" fmla="*/ 686029 h 2408285"/>
              <a:gd name="connsiteX80" fmla="*/ 11874479 w 12086611"/>
              <a:gd name="connsiteY80" fmla="*/ 781464 h 2408285"/>
              <a:gd name="connsiteX81" fmla="*/ 11839350 w 12086611"/>
              <a:gd name="connsiteY81" fmla="*/ 748929 h 2408285"/>
              <a:gd name="connsiteX82" fmla="*/ 11837537 w 12086611"/>
              <a:gd name="connsiteY82" fmla="*/ 752725 h 2408285"/>
              <a:gd name="connsiteX83" fmla="*/ 11872666 w 12086611"/>
              <a:gd name="connsiteY83" fmla="*/ 785259 h 2408285"/>
              <a:gd name="connsiteX84" fmla="*/ 11872666 w 12086611"/>
              <a:gd name="connsiteY84" fmla="*/ 904552 h 2408285"/>
              <a:gd name="connsiteX85" fmla="*/ 11797422 w 12086611"/>
              <a:gd name="connsiteY85" fmla="*/ 834603 h 2408285"/>
              <a:gd name="connsiteX86" fmla="*/ 11795383 w 12086611"/>
              <a:gd name="connsiteY86" fmla="*/ 838941 h 2408285"/>
              <a:gd name="connsiteX87" fmla="*/ 11871986 w 12086611"/>
              <a:gd name="connsiteY87" fmla="*/ 910246 h 2408285"/>
              <a:gd name="connsiteX88" fmla="*/ 11767053 w 12086611"/>
              <a:gd name="connsiteY88" fmla="*/ 1005680 h 2408285"/>
              <a:gd name="connsiteX89" fmla="*/ 11730338 w 12086611"/>
              <a:gd name="connsiteY89" fmla="*/ 971519 h 2408285"/>
              <a:gd name="connsiteX90" fmla="*/ 11662573 w 12086611"/>
              <a:gd name="connsiteY90" fmla="*/ 908619 h 2408285"/>
              <a:gd name="connsiteX91" fmla="*/ 11767506 w 12086611"/>
              <a:gd name="connsiteY91" fmla="*/ 813185 h 2408285"/>
              <a:gd name="connsiteX92" fmla="*/ 11795156 w 12086611"/>
              <a:gd name="connsiteY92" fmla="*/ 838941 h 2408285"/>
              <a:gd name="connsiteX93" fmla="*/ 11797196 w 12086611"/>
              <a:gd name="connsiteY93" fmla="*/ 834603 h 2408285"/>
              <a:gd name="connsiteX94" fmla="*/ 11768639 w 12086611"/>
              <a:gd name="connsiteY94" fmla="*/ 808034 h 2408285"/>
              <a:gd name="connsiteX95" fmla="*/ 11768639 w 12086611"/>
              <a:gd name="connsiteY95" fmla="*/ 688741 h 2408285"/>
              <a:gd name="connsiteX96" fmla="*/ 11837310 w 12086611"/>
              <a:gd name="connsiteY96" fmla="*/ 752725 h 2408285"/>
              <a:gd name="connsiteX97" fmla="*/ 11839350 w 12086611"/>
              <a:gd name="connsiteY97" fmla="*/ 748658 h 2408285"/>
              <a:gd name="connsiteX98" fmla="*/ 11771132 w 12086611"/>
              <a:gd name="connsiteY98" fmla="*/ 685487 h 2408285"/>
              <a:gd name="connsiteX99" fmla="*/ 11661213 w 12086611"/>
              <a:gd name="connsiteY99" fmla="*/ 466151 h 2408285"/>
              <a:gd name="connsiteX100" fmla="*/ 11733057 w 12086611"/>
              <a:gd name="connsiteY100" fmla="*/ 532846 h 2408285"/>
              <a:gd name="connsiteX101" fmla="*/ 11765240 w 12086611"/>
              <a:gd name="connsiteY101" fmla="*/ 562669 h 2408285"/>
              <a:gd name="connsiteX102" fmla="*/ 11765240 w 12086611"/>
              <a:gd name="connsiteY102" fmla="*/ 681691 h 2408285"/>
              <a:gd name="connsiteX103" fmla="*/ 11687050 w 12086611"/>
              <a:gd name="connsiteY103" fmla="*/ 609031 h 2408285"/>
              <a:gd name="connsiteX104" fmla="*/ 11684784 w 12086611"/>
              <a:gd name="connsiteY104" fmla="*/ 612827 h 2408285"/>
              <a:gd name="connsiteX105" fmla="*/ 11763653 w 12086611"/>
              <a:gd name="connsiteY105" fmla="*/ 686029 h 2408285"/>
              <a:gd name="connsiteX106" fmla="*/ 11658721 w 12086611"/>
              <a:gd name="connsiteY106" fmla="*/ 781464 h 2408285"/>
              <a:gd name="connsiteX107" fmla="*/ 11609994 w 12086611"/>
              <a:gd name="connsiteY107" fmla="*/ 736187 h 2408285"/>
              <a:gd name="connsiteX108" fmla="*/ 11555374 w 12086611"/>
              <a:gd name="connsiteY108" fmla="*/ 685487 h 2408285"/>
              <a:gd name="connsiteX109" fmla="*/ 11660307 w 12086611"/>
              <a:gd name="connsiteY109" fmla="*/ 590053 h 2408285"/>
              <a:gd name="connsiteX110" fmla="*/ 11684557 w 12086611"/>
              <a:gd name="connsiteY110" fmla="*/ 612556 h 2408285"/>
              <a:gd name="connsiteX111" fmla="*/ 11686824 w 12086611"/>
              <a:gd name="connsiteY111" fmla="*/ 609031 h 2408285"/>
              <a:gd name="connsiteX112" fmla="*/ 11661213 w 12086611"/>
              <a:gd name="connsiteY112" fmla="*/ 585444 h 2408285"/>
              <a:gd name="connsiteX113" fmla="*/ 11767506 w 12086611"/>
              <a:gd name="connsiteY113" fmla="*/ 366107 h 2408285"/>
              <a:gd name="connsiteX114" fmla="*/ 11871986 w 12086611"/>
              <a:gd name="connsiteY114" fmla="*/ 463440 h 2408285"/>
              <a:gd name="connsiteX115" fmla="*/ 11767053 w 12086611"/>
              <a:gd name="connsiteY115" fmla="*/ 558874 h 2408285"/>
              <a:gd name="connsiteX116" fmla="*/ 11735324 w 12086611"/>
              <a:gd name="connsiteY116" fmla="*/ 529322 h 2408285"/>
              <a:gd name="connsiteX117" fmla="*/ 11733057 w 12086611"/>
              <a:gd name="connsiteY117" fmla="*/ 532846 h 2408285"/>
              <a:gd name="connsiteX118" fmla="*/ 11735097 w 12086611"/>
              <a:gd name="connsiteY118" fmla="*/ 529051 h 2408285"/>
              <a:gd name="connsiteX119" fmla="*/ 11662573 w 12086611"/>
              <a:gd name="connsiteY119" fmla="*/ 461542 h 2408285"/>
              <a:gd name="connsiteX120" fmla="*/ 11658947 w 12086611"/>
              <a:gd name="connsiteY120" fmla="*/ 142162 h 2408285"/>
              <a:gd name="connsiteX121" fmla="*/ 11763653 w 12086611"/>
              <a:gd name="connsiteY121" fmla="*/ 239223 h 2408285"/>
              <a:gd name="connsiteX122" fmla="*/ 11658721 w 12086611"/>
              <a:gd name="connsiteY122" fmla="*/ 334657 h 2408285"/>
              <a:gd name="connsiteX123" fmla="*/ 11554014 w 12086611"/>
              <a:gd name="connsiteY123" fmla="*/ 237596 h 2408285"/>
              <a:gd name="connsiteX124" fmla="*/ 11656001 w 12086611"/>
              <a:gd name="connsiteY124" fmla="*/ 144873 h 2408285"/>
              <a:gd name="connsiteX125" fmla="*/ 11690766 w 12086611"/>
              <a:gd name="connsiteY125" fmla="*/ 40330 h 2408285"/>
              <a:gd name="connsiteX126" fmla="*/ 11845185 w 12086611"/>
              <a:gd name="connsiteY126" fmla="*/ 40330 h 2408285"/>
              <a:gd name="connsiteX127" fmla="*/ 11840228 w 12086611"/>
              <a:gd name="connsiteY127" fmla="*/ 44830 h 2408285"/>
              <a:gd name="connsiteX128" fmla="*/ 11767053 w 12086611"/>
              <a:gd name="connsiteY128" fmla="*/ 111254 h 2408285"/>
              <a:gd name="connsiteX129" fmla="*/ 11712546 w 12086611"/>
              <a:gd name="connsiteY129" fmla="*/ 60579 h 2408285"/>
              <a:gd name="connsiteX130" fmla="*/ 11661213 w 12086611"/>
              <a:gd name="connsiteY130" fmla="*/ 40330 h 2408285"/>
              <a:gd name="connsiteX131" fmla="*/ 11684643 w 12086611"/>
              <a:gd name="connsiteY131" fmla="*/ 40330 h 2408285"/>
              <a:gd name="connsiteX132" fmla="*/ 11690280 w 12086611"/>
              <a:gd name="connsiteY132" fmla="*/ 45575 h 2408285"/>
              <a:gd name="connsiteX133" fmla="*/ 11765240 w 12086611"/>
              <a:gd name="connsiteY133" fmla="*/ 115321 h 2408285"/>
              <a:gd name="connsiteX134" fmla="*/ 11765240 w 12086611"/>
              <a:gd name="connsiteY134" fmla="*/ 234343 h 2408285"/>
              <a:gd name="connsiteX135" fmla="*/ 11661213 w 12086611"/>
              <a:gd name="connsiteY135" fmla="*/ 137824 h 2408285"/>
              <a:gd name="connsiteX136" fmla="*/ 11661213 w 12086611"/>
              <a:gd name="connsiteY136" fmla="*/ 69350 h 2408285"/>
              <a:gd name="connsiteX137" fmla="*/ 0 w 12086611"/>
              <a:gd name="connsiteY137" fmla="*/ 0 h 2408285"/>
              <a:gd name="connsiteX138" fmla="*/ 11657587 w 12086611"/>
              <a:gd name="connsiteY138" fmla="*/ 40330 h 2408285"/>
              <a:gd name="connsiteX139" fmla="*/ 11657587 w 12086611"/>
              <a:gd name="connsiteY139" fmla="*/ 41002 h 2408285"/>
              <a:gd name="connsiteX140" fmla="*/ 11657587 w 12086611"/>
              <a:gd name="connsiteY140" fmla="*/ 137824 h 2408285"/>
              <a:gd name="connsiteX141" fmla="*/ 11653055 w 12086611"/>
              <a:gd name="connsiteY141" fmla="*/ 141891 h 2408285"/>
              <a:gd name="connsiteX142" fmla="*/ 11656001 w 12086611"/>
              <a:gd name="connsiteY142" fmla="*/ 144873 h 2408285"/>
              <a:gd name="connsiteX143" fmla="*/ 11652828 w 12086611"/>
              <a:gd name="connsiteY143" fmla="*/ 141891 h 2408285"/>
              <a:gd name="connsiteX144" fmla="*/ 11549028 w 12086611"/>
              <a:gd name="connsiteY144" fmla="*/ 236512 h 2408285"/>
              <a:gd name="connsiteX145" fmla="*/ 11549028 w 12086611"/>
              <a:gd name="connsiteY145" fmla="*/ 243019 h 2408285"/>
              <a:gd name="connsiteX146" fmla="*/ 11552881 w 12086611"/>
              <a:gd name="connsiteY146" fmla="*/ 246543 h 2408285"/>
              <a:gd name="connsiteX147" fmla="*/ 11552881 w 12086611"/>
              <a:gd name="connsiteY147" fmla="*/ 242205 h 2408285"/>
              <a:gd name="connsiteX148" fmla="*/ 11656681 w 12086611"/>
              <a:gd name="connsiteY148" fmla="*/ 338724 h 2408285"/>
              <a:gd name="connsiteX149" fmla="*/ 11656681 w 12086611"/>
              <a:gd name="connsiteY149" fmla="*/ 457746 h 2408285"/>
              <a:gd name="connsiteX150" fmla="*/ 11552881 w 12086611"/>
              <a:gd name="connsiteY150" fmla="*/ 361227 h 2408285"/>
              <a:gd name="connsiteX151" fmla="*/ 11552881 w 12086611"/>
              <a:gd name="connsiteY151" fmla="*/ 246814 h 2408285"/>
              <a:gd name="connsiteX152" fmla="*/ 11549028 w 12086611"/>
              <a:gd name="connsiteY152" fmla="*/ 243290 h 2408285"/>
              <a:gd name="connsiteX153" fmla="*/ 11549028 w 12086611"/>
              <a:gd name="connsiteY153" fmla="*/ 363125 h 2408285"/>
              <a:gd name="connsiteX154" fmla="*/ 11441829 w 12086611"/>
              <a:gd name="connsiteY154" fmla="*/ 460457 h 2408285"/>
              <a:gd name="connsiteX155" fmla="*/ 11441829 w 12086611"/>
              <a:gd name="connsiteY155" fmla="*/ 587613 h 2408285"/>
              <a:gd name="connsiteX156" fmla="*/ 11544269 w 12086611"/>
              <a:gd name="connsiteY156" fmla="*/ 682505 h 2408285"/>
              <a:gd name="connsiteX157" fmla="*/ 11544269 w 12086611"/>
              <a:gd name="connsiteY157" fmla="*/ 676811 h 2408285"/>
              <a:gd name="connsiteX158" fmla="*/ 11445455 w 12086611"/>
              <a:gd name="connsiteY158" fmla="*/ 585444 h 2408285"/>
              <a:gd name="connsiteX159" fmla="*/ 11445455 w 12086611"/>
              <a:gd name="connsiteY159" fmla="*/ 466151 h 2408285"/>
              <a:gd name="connsiteX160" fmla="*/ 11544269 w 12086611"/>
              <a:gd name="connsiteY160" fmla="*/ 557789 h 2408285"/>
              <a:gd name="connsiteX161" fmla="*/ 11544269 w 12086611"/>
              <a:gd name="connsiteY161" fmla="*/ 552096 h 2408285"/>
              <a:gd name="connsiteX162" fmla="*/ 11446815 w 12086611"/>
              <a:gd name="connsiteY162" fmla="*/ 461542 h 2408285"/>
              <a:gd name="connsiteX163" fmla="*/ 11551748 w 12086611"/>
              <a:gd name="connsiteY163" fmla="*/ 366107 h 2408285"/>
              <a:gd name="connsiteX164" fmla="*/ 11656454 w 12086611"/>
              <a:gd name="connsiteY164" fmla="*/ 463440 h 2408285"/>
              <a:gd name="connsiteX165" fmla="*/ 11551521 w 12086611"/>
              <a:gd name="connsiteY165" fmla="*/ 558874 h 2408285"/>
              <a:gd name="connsiteX166" fmla="*/ 11544495 w 12086611"/>
              <a:gd name="connsiteY166" fmla="*/ 552367 h 2408285"/>
              <a:gd name="connsiteX167" fmla="*/ 11544495 w 12086611"/>
              <a:gd name="connsiteY167" fmla="*/ 558061 h 2408285"/>
              <a:gd name="connsiteX168" fmla="*/ 11549482 w 12086611"/>
              <a:gd name="connsiteY168" fmla="*/ 562669 h 2408285"/>
              <a:gd name="connsiteX169" fmla="*/ 11549482 w 12086611"/>
              <a:gd name="connsiteY169" fmla="*/ 681691 h 2408285"/>
              <a:gd name="connsiteX170" fmla="*/ 11544495 w 12086611"/>
              <a:gd name="connsiteY170" fmla="*/ 677083 h 2408285"/>
              <a:gd name="connsiteX171" fmla="*/ 11544495 w 12086611"/>
              <a:gd name="connsiteY171" fmla="*/ 682776 h 2408285"/>
              <a:gd name="connsiteX172" fmla="*/ 11549028 w 12086611"/>
              <a:gd name="connsiteY172" fmla="*/ 687114 h 2408285"/>
              <a:gd name="connsiteX173" fmla="*/ 11549028 w 12086611"/>
              <a:gd name="connsiteY173" fmla="*/ 748116 h 2408285"/>
              <a:gd name="connsiteX174" fmla="*/ 11552881 w 12086611"/>
              <a:gd name="connsiteY174" fmla="*/ 748658 h 2408285"/>
              <a:gd name="connsiteX175" fmla="*/ 11552881 w 12086611"/>
              <a:gd name="connsiteY175" fmla="*/ 688741 h 2408285"/>
              <a:gd name="connsiteX176" fmla="*/ 11607727 w 12086611"/>
              <a:gd name="connsiteY176" fmla="*/ 739711 h 2408285"/>
              <a:gd name="connsiteX177" fmla="*/ 11609994 w 12086611"/>
              <a:gd name="connsiteY177" fmla="*/ 736187 h 2408285"/>
              <a:gd name="connsiteX178" fmla="*/ 11607727 w 12086611"/>
              <a:gd name="connsiteY178" fmla="*/ 739982 h 2408285"/>
              <a:gd name="connsiteX179" fmla="*/ 11656681 w 12086611"/>
              <a:gd name="connsiteY179" fmla="*/ 785259 h 2408285"/>
              <a:gd name="connsiteX180" fmla="*/ 11656681 w 12086611"/>
              <a:gd name="connsiteY180" fmla="*/ 904552 h 2408285"/>
              <a:gd name="connsiteX181" fmla="*/ 11552881 w 12086611"/>
              <a:gd name="connsiteY181" fmla="*/ 808034 h 2408285"/>
              <a:gd name="connsiteX182" fmla="*/ 11552881 w 12086611"/>
              <a:gd name="connsiteY182" fmla="*/ 748929 h 2408285"/>
              <a:gd name="connsiteX183" fmla="*/ 11549028 w 12086611"/>
              <a:gd name="connsiteY183" fmla="*/ 748387 h 2408285"/>
              <a:gd name="connsiteX184" fmla="*/ 11549028 w 12086611"/>
              <a:gd name="connsiteY184" fmla="*/ 809931 h 2408285"/>
              <a:gd name="connsiteX185" fmla="*/ 11479451 w 12086611"/>
              <a:gd name="connsiteY185" fmla="*/ 873102 h 2408285"/>
              <a:gd name="connsiteX186" fmla="*/ 11483304 w 12086611"/>
              <a:gd name="connsiteY186" fmla="*/ 875271 h 2408285"/>
              <a:gd name="connsiteX187" fmla="*/ 11551748 w 12086611"/>
              <a:gd name="connsiteY187" fmla="*/ 813185 h 2408285"/>
              <a:gd name="connsiteX188" fmla="*/ 11656454 w 12086611"/>
              <a:gd name="connsiteY188" fmla="*/ 910246 h 2408285"/>
              <a:gd name="connsiteX189" fmla="*/ 11551521 w 12086611"/>
              <a:gd name="connsiteY189" fmla="*/ 1005680 h 2408285"/>
              <a:gd name="connsiteX190" fmla="*/ 11446815 w 12086611"/>
              <a:gd name="connsiteY190" fmla="*/ 908619 h 2408285"/>
              <a:gd name="connsiteX191" fmla="*/ 11483077 w 12086611"/>
              <a:gd name="connsiteY191" fmla="*/ 875543 h 2408285"/>
              <a:gd name="connsiteX192" fmla="*/ 11479224 w 12086611"/>
              <a:gd name="connsiteY192" fmla="*/ 873374 h 2408285"/>
              <a:gd name="connsiteX193" fmla="*/ 11441829 w 12086611"/>
              <a:gd name="connsiteY193" fmla="*/ 907535 h 2408285"/>
              <a:gd name="connsiteX194" fmla="*/ 11441829 w 12086611"/>
              <a:gd name="connsiteY194" fmla="*/ 993751 h 2408285"/>
              <a:gd name="connsiteX195" fmla="*/ 11445455 w 12086611"/>
              <a:gd name="connsiteY195" fmla="*/ 995649 h 2408285"/>
              <a:gd name="connsiteX196" fmla="*/ 11445455 w 12086611"/>
              <a:gd name="connsiteY196" fmla="*/ 913228 h 2408285"/>
              <a:gd name="connsiteX197" fmla="*/ 11549482 w 12086611"/>
              <a:gd name="connsiteY197" fmla="*/ 1009747 h 2408285"/>
              <a:gd name="connsiteX198" fmla="*/ 11549482 w 12086611"/>
              <a:gd name="connsiteY198" fmla="*/ 1128769 h 2408285"/>
              <a:gd name="connsiteX199" fmla="*/ 11445455 w 12086611"/>
              <a:gd name="connsiteY199" fmla="*/ 1032250 h 2408285"/>
              <a:gd name="connsiteX200" fmla="*/ 11445455 w 12086611"/>
              <a:gd name="connsiteY200" fmla="*/ 995920 h 2408285"/>
              <a:gd name="connsiteX201" fmla="*/ 11441829 w 12086611"/>
              <a:gd name="connsiteY201" fmla="*/ 994022 h 2408285"/>
              <a:gd name="connsiteX202" fmla="*/ 11441829 w 12086611"/>
              <a:gd name="connsiteY202" fmla="*/ 1034419 h 2408285"/>
              <a:gd name="connsiteX203" fmla="*/ 11551295 w 12086611"/>
              <a:gd name="connsiteY203" fmla="*/ 1136089 h 2408285"/>
              <a:gd name="connsiteX204" fmla="*/ 11660307 w 12086611"/>
              <a:gd name="connsiteY204" fmla="*/ 1037130 h 2408285"/>
              <a:gd name="connsiteX205" fmla="*/ 11686370 w 12086611"/>
              <a:gd name="connsiteY205" fmla="*/ 1061260 h 2408285"/>
              <a:gd name="connsiteX206" fmla="*/ 11764787 w 12086611"/>
              <a:gd name="connsiteY206" fmla="*/ 1133920 h 2408285"/>
              <a:gd name="connsiteX207" fmla="*/ 11764787 w 12086611"/>
              <a:gd name="connsiteY207" fmla="*/ 1250231 h 2408285"/>
              <a:gd name="connsiteX208" fmla="*/ 11768639 w 12086611"/>
              <a:gd name="connsiteY208" fmla="*/ 1250231 h 2408285"/>
              <a:gd name="connsiteX209" fmla="*/ 11768639 w 12086611"/>
              <a:gd name="connsiteY209" fmla="*/ 1243724 h 2408285"/>
              <a:gd name="connsiteX210" fmla="*/ 11768639 w 12086611"/>
              <a:gd name="connsiteY210" fmla="*/ 1135818 h 2408285"/>
              <a:gd name="connsiteX211" fmla="*/ 11872666 w 12086611"/>
              <a:gd name="connsiteY211" fmla="*/ 1232337 h 2408285"/>
              <a:gd name="connsiteX212" fmla="*/ 11872666 w 12086611"/>
              <a:gd name="connsiteY212" fmla="*/ 1242097 h 2408285"/>
              <a:gd name="connsiteX213" fmla="*/ 11872666 w 12086611"/>
              <a:gd name="connsiteY213" fmla="*/ 1351088 h 2408285"/>
              <a:gd name="connsiteX214" fmla="*/ 11768639 w 12086611"/>
              <a:gd name="connsiteY214" fmla="*/ 1254840 h 2408285"/>
              <a:gd name="connsiteX215" fmla="*/ 11768639 w 12086611"/>
              <a:gd name="connsiteY215" fmla="*/ 1250502 h 2408285"/>
              <a:gd name="connsiteX216" fmla="*/ 11764787 w 12086611"/>
              <a:gd name="connsiteY216" fmla="*/ 1250502 h 2408285"/>
              <a:gd name="connsiteX217" fmla="*/ 11764787 w 12086611"/>
              <a:gd name="connsiteY217" fmla="*/ 1254569 h 2408285"/>
              <a:gd name="connsiteX218" fmla="*/ 11760254 w 12086611"/>
              <a:gd name="connsiteY218" fmla="*/ 1258636 h 2408285"/>
              <a:gd name="connsiteX219" fmla="*/ 11763200 w 12086611"/>
              <a:gd name="connsiteY219" fmla="*/ 1261618 h 2408285"/>
              <a:gd name="connsiteX220" fmla="*/ 11760027 w 12086611"/>
              <a:gd name="connsiteY220" fmla="*/ 1258907 h 2408285"/>
              <a:gd name="connsiteX221" fmla="*/ 11656227 w 12086611"/>
              <a:gd name="connsiteY221" fmla="*/ 1353257 h 2408285"/>
              <a:gd name="connsiteX222" fmla="*/ 11656227 w 12086611"/>
              <a:gd name="connsiteY222" fmla="*/ 1360035 h 2408285"/>
              <a:gd name="connsiteX223" fmla="*/ 11660080 w 12086611"/>
              <a:gd name="connsiteY223" fmla="*/ 1363559 h 2408285"/>
              <a:gd name="connsiteX224" fmla="*/ 11660080 w 12086611"/>
              <a:gd name="connsiteY224" fmla="*/ 1358950 h 2408285"/>
              <a:gd name="connsiteX225" fmla="*/ 11764107 w 12086611"/>
              <a:gd name="connsiteY225" fmla="*/ 1455469 h 2408285"/>
              <a:gd name="connsiteX226" fmla="*/ 11764107 w 12086611"/>
              <a:gd name="connsiteY226" fmla="*/ 1574491 h 2408285"/>
              <a:gd name="connsiteX227" fmla="*/ 11660080 w 12086611"/>
              <a:gd name="connsiteY227" fmla="*/ 1478243 h 2408285"/>
              <a:gd name="connsiteX228" fmla="*/ 11660080 w 12086611"/>
              <a:gd name="connsiteY228" fmla="*/ 1363830 h 2408285"/>
              <a:gd name="connsiteX229" fmla="*/ 11656227 w 12086611"/>
              <a:gd name="connsiteY229" fmla="*/ 1360306 h 2408285"/>
              <a:gd name="connsiteX230" fmla="*/ 11656227 w 12086611"/>
              <a:gd name="connsiteY230" fmla="*/ 1479870 h 2408285"/>
              <a:gd name="connsiteX231" fmla="*/ 11549028 w 12086611"/>
              <a:gd name="connsiteY231" fmla="*/ 1577473 h 2408285"/>
              <a:gd name="connsiteX232" fmla="*/ 11549028 w 12086611"/>
              <a:gd name="connsiteY232" fmla="*/ 1704357 h 2408285"/>
              <a:gd name="connsiteX233" fmla="*/ 11651468 w 12086611"/>
              <a:gd name="connsiteY233" fmla="*/ 1799521 h 2408285"/>
              <a:gd name="connsiteX234" fmla="*/ 11651468 w 12086611"/>
              <a:gd name="connsiteY234" fmla="*/ 1793827 h 2408285"/>
              <a:gd name="connsiteX235" fmla="*/ 11552881 w 12086611"/>
              <a:gd name="connsiteY235" fmla="*/ 1702189 h 2408285"/>
              <a:gd name="connsiteX236" fmla="*/ 11552881 w 12086611"/>
              <a:gd name="connsiteY236" fmla="*/ 1583167 h 2408285"/>
              <a:gd name="connsiteX237" fmla="*/ 11651468 w 12086611"/>
              <a:gd name="connsiteY237" fmla="*/ 1674535 h 2408285"/>
              <a:gd name="connsiteX238" fmla="*/ 11651468 w 12086611"/>
              <a:gd name="connsiteY238" fmla="*/ 1669112 h 2408285"/>
              <a:gd name="connsiteX239" fmla="*/ 11554014 w 12086611"/>
              <a:gd name="connsiteY239" fmla="*/ 1578558 h 2408285"/>
              <a:gd name="connsiteX240" fmla="*/ 11658947 w 12086611"/>
              <a:gd name="connsiteY240" fmla="*/ 1483123 h 2408285"/>
              <a:gd name="connsiteX241" fmla="*/ 11763653 w 12086611"/>
              <a:gd name="connsiteY241" fmla="*/ 1580184 h 2408285"/>
              <a:gd name="connsiteX242" fmla="*/ 11658721 w 12086611"/>
              <a:gd name="connsiteY242" fmla="*/ 1675619 h 2408285"/>
              <a:gd name="connsiteX243" fmla="*/ 11651695 w 12086611"/>
              <a:gd name="connsiteY243" fmla="*/ 1669112 h 2408285"/>
              <a:gd name="connsiteX244" fmla="*/ 11651695 w 12086611"/>
              <a:gd name="connsiteY244" fmla="*/ 1674805 h 2408285"/>
              <a:gd name="connsiteX245" fmla="*/ 11656907 w 12086611"/>
              <a:gd name="connsiteY245" fmla="*/ 1679686 h 2408285"/>
              <a:gd name="connsiteX246" fmla="*/ 11656907 w 12086611"/>
              <a:gd name="connsiteY246" fmla="*/ 1798708 h 2408285"/>
              <a:gd name="connsiteX247" fmla="*/ 11651695 w 12086611"/>
              <a:gd name="connsiteY247" fmla="*/ 1793827 h 2408285"/>
              <a:gd name="connsiteX248" fmla="*/ 11651695 w 12086611"/>
              <a:gd name="connsiteY248" fmla="*/ 1799521 h 2408285"/>
              <a:gd name="connsiteX249" fmla="*/ 11656227 w 12086611"/>
              <a:gd name="connsiteY249" fmla="*/ 1803859 h 2408285"/>
              <a:gd name="connsiteX250" fmla="*/ 11656227 w 12086611"/>
              <a:gd name="connsiteY250" fmla="*/ 1864861 h 2408285"/>
              <a:gd name="connsiteX251" fmla="*/ 11660080 w 12086611"/>
              <a:gd name="connsiteY251" fmla="*/ 1865674 h 2408285"/>
              <a:gd name="connsiteX252" fmla="*/ 11660080 w 12086611"/>
              <a:gd name="connsiteY252" fmla="*/ 1805757 h 2408285"/>
              <a:gd name="connsiteX253" fmla="*/ 11714927 w 12086611"/>
              <a:gd name="connsiteY253" fmla="*/ 1856727 h 2408285"/>
              <a:gd name="connsiteX254" fmla="*/ 11717193 w 12086611"/>
              <a:gd name="connsiteY254" fmla="*/ 1852932 h 2408285"/>
              <a:gd name="connsiteX255" fmla="*/ 11662573 w 12086611"/>
              <a:gd name="connsiteY255" fmla="*/ 1802503 h 2408285"/>
              <a:gd name="connsiteX256" fmla="*/ 11767506 w 12086611"/>
              <a:gd name="connsiteY256" fmla="*/ 1707069 h 2408285"/>
              <a:gd name="connsiteX257" fmla="*/ 11791983 w 12086611"/>
              <a:gd name="connsiteY257" fmla="*/ 1729572 h 2408285"/>
              <a:gd name="connsiteX258" fmla="*/ 11870853 w 12086611"/>
              <a:gd name="connsiteY258" fmla="*/ 1802775 h 2408285"/>
              <a:gd name="connsiteX259" fmla="*/ 11765920 w 12086611"/>
              <a:gd name="connsiteY259" fmla="*/ 1898209 h 2408285"/>
              <a:gd name="connsiteX260" fmla="*/ 11717193 w 12086611"/>
              <a:gd name="connsiteY260" fmla="*/ 1853203 h 2408285"/>
              <a:gd name="connsiteX261" fmla="*/ 11715153 w 12086611"/>
              <a:gd name="connsiteY261" fmla="*/ 1856727 h 2408285"/>
              <a:gd name="connsiteX262" fmla="*/ 11764107 w 12086611"/>
              <a:gd name="connsiteY262" fmla="*/ 1902276 h 2408285"/>
              <a:gd name="connsiteX263" fmla="*/ 11764107 w 12086611"/>
              <a:gd name="connsiteY263" fmla="*/ 2021298 h 2408285"/>
              <a:gd name="connsiteX264" fmla="*/ 11660080 w 12086611"/>
              <a:gd name="connsiteY264" fmla="*/ 1924778 h 2408285"/>
              <a:gd name="connsiteX265" fmla="*/ 11660080 w 12086611"/>
              <a:gd name="connsiteY265" fmla="*/ 1865945 h 2408285"/>
              <a:gd name="connsiteX266" fmla="*/ 11656227 w 12086611"/>
              <a:gd name="connsiteY266" fmla="*/ 1865132 h 2408285"/>
              <a:gd name="connsiteX267" fmla="*/ 11656227 w 12086611"/>
              <a:gd name="connsiteY267" fmla="*/ 1926948 h 2408285"/>
              <a:gd name="connsiteX268" fmla="*/ 11586650 w 12086611"/>
              <a:gd name="connsiteY268" fmla="*/ 1990119 h 2408285"/>
              <a:gd name="connsiteX269" fmla="*/ 11549028 w 12086611"/>
              <a:gd name="connsiteY269" fmla="*/ 2024280 h 2408285"/>
              <a:gd name="connsiteX270" fmla="*/ 11549028 w 12086611"/>
              <a:gd name="connsiteY270" fmla="*/ 2110496 h 2408285"/>
              <a:gd name="connsiteX271" fmla="*/ 11552881 w 12086611"/>
              <a:gd name="connsiteY271" fmla="*/ 2112394 h 2408285"/>
              <a:gd name="connsiteX272" fmla="*/ 11552881 w 12086611"/>
              <a:gd name="connsiteY272" fmla="*/ 2029973 h 2408285"/>
              <a:gd name="connsiteX273" fmla="*/ 11656907 w 12086611"/>
              <a:gd name="connsiteY273" fmla="*/ 2126492 h 2408285"/>
              <a:gd name="connsiteX274" fmla="*/ 11656907 w 12086611"/>
              <a:gd name="connsiteY274" fmla="*/ 2245514 h 2408285"/>
              <a:gd name="connsiteX275" fmla="*/ 11552881 w 12086611"/>
              <a:gd name="connsiteY275" fmla="*/ 2149266 h 2408285"/>
              <a:gd name="connsiteX276" fmla="*/ 11552881 w 12086611"/>
              <a:gd name="connsiteY276" fmla="*/ 2112665 h 2408285"/>
              <a:gd name="connsiteX277" fmla="*/ 11549028 w 12086611"/>
              <a:gd name="connsiteY277" fmla="*/ 2110767 h 2408285"/>
              <a:gd name="connsiteX278" fmla="*/ 11549028 w 12086611"/>
              <a:gd name="connsiteY278" fmla="*/ 2151435 h 2408285"/>
              <a:gd name="connsiteX279" fmla="*/ 11658721 w 12086611"/>
              <a:gd name="connsiteY279" fmla="*/ 2253105 h 2408285"/>
              <a:gd name="connsiteX280" fmla="*/ 11767506 w 12086611"/>
              <a:gd name="connsiteY280" fmla="*/ 2153875 h 2408285"/>
              <a:gd name="connsiteX281" fmla="*/ 11793569 w 12086611"/>
              <a:gd name="connsiteY281" fmla="*/ 2178005 h 2408285"/>
              <a:gd name="connsiteX282" fmla="*/ 11795609 w 12086611"/>
              <a:gd name="connsiteY282" fmla="*/ 2174210 h 2408285"/>
              <a:gd name="connsiteX283" fmla="*/ 11793796 w 12086611"/>
              <a:gd name="connsiteY283" fmla="*/ 2178276 h 2408285"/>
              <a:gd name="connsiteX284" fmla="*/ 11871986 w 12086611"/>
              <a:gd name="connsiteY284" fmla="*/ 2250937 h 2408285"/>
              <a:gd name="connsiteX285" fmla="*/ 11871986 w 12086611"/>
              <a:gd name="connsiteY285" fmla="*/ 2372941 h 2408285"/>
              <a:gd name="connsiteX286" fmla="*/ 11853628 w 12086611"/>
              <a:gd name="connsiteY286" fmla="*/ 2389640 h 2408285"/>
              <a:gd name="connsiteX287" fmla="*/ 11844194 w 12086611"/>
              <a:gd name="connsiteY287" fmla="*/ 2398222 h 2408285"/>
              <a:gd name="connsiteX288" fmla="*/ 0 w 12086611"/>
              <a:gd name="connsiteY288" fmla="*/ 2408285 h 240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2086611" h="2408285">
                <a:moveTo>
                  <a:pt x="11874479" y="2376194"/>
                </a:moveTo>
                <a:lnTo>
                  <a:pt x="11897822" y="2397884"/>
                </a:lnTo>
                <a:lnTo>
                  <a:pt x="11898186" y="2398222"/>
                </a:lnTo>
                <a:lnTo>
                  <a:pt x="11850311" y="2398222"/>
                </a:lnTo>
                <a:lnTo>
                  <a:pt x="11852466" y="2396257"/>
                </a:lnTo>
                <a:close/>
                <a:moveTo>
                  <a:pt x="11875838" y="2252563"/>
                </a:moveTo>
                <a:lnTo>
                  <a:pt x="11979865" y="2349082"/>
                </a:lnTo>
                <a:lnTo>
                  <a:pt x="11979865" y="2378140"/>
                </a:lnTo>
                <a:lnTo>
                  <a:pt x="11979865" y="2398222"/>
                </a:lnTo>
                <a:lnTo>
                  <a:pt x="11904568" y="2398222"/>
                </a:lnTo>
                <a:lnTo>
                  <a:pt x="11903035" y="2396799"/>
                </a:lnTo>
                <a:cubicBezTo>
                  <a:pt x="11901449" y="2397071"/>
                  <a:pt x="11899635" y="2397613"/>
                  <a:pt x="11897822" y="2397884"/>
                </a:cubicBezTo>
                <a:cubicBezTo>
                  <a:pt x="11899635" y="2397341"/>
                  <a:pt x="11901222" y="2397071"/>
                  <a:pt x="11902808" y="2396528"/>
                </a:cubicBezTo>
                <a:lnTo>
                  <a:pt x="11875838" y="2371585"/>
                </a:lnTo>
                <a:close/>
                <a:moveTo>
                  <a:pt x="11768639" y="2029973"/>
                </a:moveTo>
                <a:lnTo>
                  <a:pt x="11835724" y="2092331"/>
                </a:lnTo>
                <a:lnTo>
                  <a:pt x="11872666" y="2126492"/>
                </a:lnTo>
                <a:lnTo>
                  <a:pt x="11872666" y="2245514"/>
                </a:lnTo>
                <a:lnTo>
                  <a:pt x="11795609" y="2174210"/>
                </a:lnTo>
                <a:lnTo>
                  <a:pt x="11768639" y="2149266"/>
                </a:lnTo>
                <a:close/>
                <a:moveTo>
                  <a:pt x="11658947" y="1929930"/>
                </a:moveTo>
                <a:lnTo>
                  <a:pt x="11763653" y="2027262"/>
                </a:lnTo>
                <a:lnTo>
                  <a:pt x="11658721" y="2122697"/>
                </a:lnTo>
                <a:lnTo>
                  <a:pt x="11554014" y="2025364"/>
                </a:lnTo>
                <a:lnTo>
                  <a:pt x="11590503" y="1992287"/>
                </a:lnTo>
                <a:close/>
                <a:moveTo>
                  <a:pt x="11983265" y="1707069"/>
                </a:moveTo>
                <a:lnTo>
                  <a:pt x="12086611" y="1802775"/>
                </a:lnTo>
                <a:lnTo>
                  <a:pt x="11981678" y="1898209"/>
                </a:lnTo>
                <a:lnTo>
                  <a:pt x="11946776" y="1865674"/>
                </a:lnTo>
                <a:lnTo>
                  <a:pt x="11944736" y="1869741"/>
                </a:lnTo>
                <a:lnTo>
                  <a:pt x="11979865" y="1902276"/>
                </a:lnTo>
                <a:lnTo>
                  <a:pt x="11979865" y="2021298"/>
                </a:lnTo>
                <a:lnTo>
                  <a:pt x="11904621" y="1951619"/>
                </a:lnTo>
                <a:lnTo>
                  <a:pt x="11902582" y="1955957"/>
                </a:lnTo>
                <a:lnTo>
                  <a:pt x="11979412" y="2027262"/>
                </a:lnTo>
                <a:lnTo>
                  <a:pt x="11874479" y="2122697"/>
                </a:lnTo>
                <a:lnTo>
                  <a:pt x="11837764" y="2088535"/>
                </a:lnTo>
                <a:lnTo>
                  <a:pt x="11835724" y="2092331"/>
                </a:lnTo>
                <a:lnTo>
                  <a:pt x="11837537" y="2088264"/>
                </a:lnTo>
                <a:lnTo>
                  <a:pt x="11769772" y="2025364"/>
                </a:lnTo>
                <a:lnTo>
                  <a:pt x="11874705" y="1929930"/>
                </a:lnTo>
                <a:lnTo>
                  <a:pt x="11902355" y="1955686"/>
                </a:lnTo>
                <a:lnTo>
                  <a:pt x="11904621" y="1951349"/>
                </a:lnTo>
                <a:lnTo>
                  <a:pt x="11875838" y="1924778"/>
                </a:lnTo>
                <a:lnTo>
                  <a:pt x="11875838" y="1805757"/>
                </a:lnTo>
                <a:lnTo>
                  <a:pt x="11944736" y="1869470"/>
                </a:lnTo>
                <a:lnTo>
                  <a:pt x="11946549" y="1865674"/>
                </a:lnTo>
                <a:lnTo>
                  <a:pt x="11878332" y="1802503"/>
                </a:lnTo>
                <a:close/>
                <a:moveTo>
                  <a:pt x="11768639" y="1583167"/>
                </a:moveTo>
                <a:lnTo>
                  <a:pt x="11840257" y="1649591"/>
                </a:lnTo>
                <a:lnTo>
                  <a:pt x="11842523" y="1646067"/>
                </a:lnTo>
                <a:lnTo>
                  <a:pt x="11840483" y="1649591"/>
                </a:lnTo>
                <a:lnTo>
                  <a:pt x="11872666" y="1679686"/>
                </a:lnTo>
                <a:lnTo>
                  <a:pt x="11872666" y="1798708"/>
                </a:lnTo>
                <a:lnTo>
                  <a:pt x="11794249" y="1726047"/>
                </a:lnTo>
                <a:lnTo>
                  <a:pt x="11791983" y="1729572"/>
                </a:lnTo>
                <a:lnTo>
                  <a:pt x="11794023" y="1725776"/>
                </a:lnTo>
                <a:lnTo>
                  <a:pt x="11768639" y="1702189"/>
                </a:lnTo>
                <a:close/>
                <a:moveTo>
                  <a:pt x="11874705" y="1483123"/>
                </a:moveTo>
                <a:lnTo>
                  <a:pt x="11979412" y="1580184"/>
                </a:lnTo>
                <a:lnTo>
                  <a:pt x="11874479" y="1675619"/>
                </a:lnTo>
                <a:lnTo>
                  <a:pt x="11842523" y="1646067"/>
                </a:lnTo>
                <a:lnTo>
                  <a:pt x="11769772" y="1578558"/>
                </a:lnTo>
                <a:close/>
                <a:moveTo>
                  <a:pt x="11766146" y="1258907"/>
                </a:moveTo>
                <a:lnTo>
                  <a:pt x="11870853" y="1355968"/>
                </a:lnTo>
                <a:lnTo>
                  <a:pt x="11765920" y="1451673"/>
                </a:lnTo>
                <a:lnTo>
                  <a:pt x="11661213" y="1354341"/>
                </a:lnTo>
                <a:lnTo>
                  <a:pt x="11763200" y="1261618"/>
                </a:lnTo>
                <a:close/>
                <a:moveTo>
                  <a:pt x="11661213" y="913228"/>
                </a:moveTo>
                <a:lnTo>
                  <a:pt x="11728298" y="975315"/>
                </a:lnTo>
                <a:lnTo>
                  <a:pt x="11730338" y="971519"/>
                </a:lnTo>
                <a:lnTo>
                  <a:pt x="11728525" y="975586"/>
                </a:lnTo>
                <a:lnTo>
                  <a:pt x="11765240" y="1009747"/>
                </a:lnTo>
                <a:lnTo>
                  <a:pt x="11765240" y="1128769"/>
                </a:lnTo>
                <a:lnTo>
                  <a:pt x="11688410" y="1057464"/>
                </a:lnTo>
                <a:lnTo>
                  <a:pt x="11686370" y="1061260"/>
                </a:lnTo>
                <a:lnTo>
                  <a:pt x="11688183" y="1057193"/>
                </a:lnTo>
                <a:lnTo>
                  <a:pt x="11661213" y="1032250"/>
                </a:lnTo>
                <a:close/>
                <a:moveTo>
                  <a:pt x="11876065" y="590053"/>
                </a:moveTo>
                <a:lnTo>
                  <a:pt x="11979412" y="686029"/>
                </a:lnTo>
                <a:lnTo>
                  <a:pt x="11874479" y="781464"/>
                </a:lnTo>
                <a:lnTo>
                  <a:pt x="11839350" y="748929"/>
                </a:lnTo>
                <a:lnTo>
                  <a:pt x="11837537" y="752725"/>
                </a:lnTo>
                <a:lnTo>
                  <a:pt x="11872666" y="785259"/>
                </a:lnTo>
                <a:lnTo>
                  <a:pt x="11872666" y="904552"/>
                </a:lnTo>
                <a:lnTo>
                  <a:pt x="11797422" y="834603"/>
                </a:lnTo>
                <a:lnTo>
                  <a:pt x="11795383" y="838941"/>
                </a:lnTo>
                <a:lnTo>
                  <a:pt x="11871986" y="910246"/>
                </a:lnTo>
                <a:lnTo>
                  <a:pt x="11767053" y="1005680"/>
                </a:lnTo>
                <a:lnTo>
                  <a:pt x="11730338" y="971519"/>
                </a:lnTo>
                <a:lnTo>
                  <a:pt x="11662573" y="908619"/>
                </a:lnTo>
                <a:lnTo>
                  <a:pt x="11767506" y="813185"/>
                </a:lnTo>
                <a:lnTo>
                  <a:pt x="11795156" y="838941"/>
                </a:lnTo>
                <a:lnTo>
                  <a:pt x="11797196" y="834603"/>
                </a:lnTo>
                <a:lnTo>
                  <a:pt x="11768639" y="808034"/>
                </a:lnTo>
                <a:lnTo>
                  <a:pt x="11768639" y="688741"/>
                </a:lnTo>
                <a:lnTo>
                  <a:pt x="11837310" y="752725"/>
                </a:lnTo>
                <a:lnTo>
                  <a:pt x="11839350" y="748658"/>
                </a:lnTo>
                <a:lnTo>
                  <a:pt x="11771132" y="685487"/>
                </a:lnTo>
                <a:close/>
                <a:moveTo>
                  <a:pt x="11661213" y="466151"/>
                </a:moveTo>
                <a:lnTo>
                  <a:pt x="11733057" y="532846"/>
                </a:lnTo>
                <a:lnTo>
                  <a:pt x="11765240" y="562669"/>
                </a:lnTo>
                <a:lnTo>
                  <a:pt x="11765240" y="681691"/>
                </a:lnTo>
                <a:lnTo>
                  <a:pt x="11687050" y="609031"/>
                </a:lnTo>
                <a:lnTo>
                  <a:pt x="11684784" y="612827"/>
                </a:lnTo>
                <a:lnTo>
                  <a:pt x="11763653" y="686029"/>
                </a:lnTo>
                <a:lnTo>
                  <a:pt x="11658721" y="781464"/>
                </a:lnTo>
                <a:lnTo>
                  <a:pt x="11609994" y="736187"/>
                </a:lnTo>
                <a:lnTo>
                  <a:pt x="11555374" y="685487"/>
                </a:lnTo>
                <a:lnTo>
                  <a:pt x="11660307" y="590053"/>
                </a:lnTo>
                <a:lnTo>
                  <a:pt x="11684557" y="612556"/>
                </a:lnTo>
                <a:lnTo>
                  <a:pt x="11686824" y="609031"/>
                </a:lnTo>
                <a:lnTo>
                  <a:pt x="11661213" y="585444"/>
                </a:lnTo>
                <a:close/>
                <a:moveTo>
                  <a:pt x="11767506" y="366107"/>
                </a:moveTo>
                <a:lnTo>
                  <a:pt x="11871986" y="463440"/>
                </a:lnTo>
                <a:lnTo>
                  <a:pt x="11767053" y="558874"/>
                </a:lnTo>
                <a:lnTo>
                  <a:pt x="11735324" y="529322"/>
                </a:lnTo>
                <a:lnTo>
                  <a:pt x="11733057" y="532846"/>
                </a:lnTo>
                <a:lnTo>
                  <a:pt x="11735097" y="529051"/>
                </a:lnTo>
                <a:lnTo>
                  <a:pt x="11662573" y="461542"/>
                </a:lnTo>
                <a:close/>
                <a:moveTo>
                  <a:pt x="11658947" y="142162"/>
                </a:moveTo>
                <a:lnTo>
                  <a:pt x="11763653" y="239223"/>
                </a:lnTo>
                <a:lnTo>
                  <a:pt x="11658721" y="334657"/>
                </a:lnTo>
                <a:lnTo>
                  <a:pt x="11554014" y="237596"/>
                </a:lnTo>
                <a:lnTo>
                  <a:pt x="11656001" y="144873"/>
                </a:lnTo>
                <a:close/>
                <a:moveTo>
                  <a:pt x="11690766" y="40330"/>
                </a:moveTo>
                <a:lnTo>
                  <a:pt x="11845185" y="40330"/>
                </a:lnTo>
                <a:lnTo>
                  <a:pt x="11840228" y="44830"/>
                </a:lnTo>
                <a:lnTo>
                  <a:pt x="11767053" y="111254"/>
                </a:lnTo>
                <a:lnTo>
                  <a:pt x="11712546" y="60579"/>
                </a:lnTo>
                <a:close/>
                <a:moveTo>
                  <a:pt x="11661213" y="40330"/>
                </a:moveTo>
                <a:lnTo>
                  <a:pt x="11684643" y="40330"/>
                </a:lnTo>
                <a:lnTo>
                  <a:pt x="11690280" y="45575"/>
                </a:lnTo>
                <a:lnTo>
                  <a:pt x="11765240" y="115321"/>
                </a:lnTo>
                <a:lnTo>
                  <a:pt x="11765240" y="234343"/>
                </a:lnTo>
                <a:lnTo>
                  <a:pt x="11661213" y="137824"/>
                </a:lnTo>
                <a:lnTo>
                  <a:pt x="11661213" y="69350"/>
                </a:lnTo>
                <a:close/>
                <a:moveTo>
                  <a:pt x="0" y="0"/>
                </a:moveTo>
                <a:lnTo>
                  <a:pt x="11657587" y="40330"/>
                </a:lnTo>
                <a:lnTo>
                  <a:pt x="11657587" y="41002"/>
                </a:lnTo>
                <a:lnTo>
                  <a:pt x="11657587" y="137824"/>
                </a:lnTo>
                <a:lnTo>
                  <a:pt x="11653055" y="141891"/>
                </a:lnTo>
                <a:lnTo>
                  <a:pt x="11656001" y="144873"/>
                </a:lnTo>
                <a:lnTo>
                  <a:pt x="11652828" y="141891"/>
                </a:lnTo>
                <a:lnTo>
                  <a:pt x="11549028" y="236512"/>
                </a:lnTo>
                <a:lnTo>
                  <a:pt x="11549028" y="243019"/>
                </a:lnTo>
                <a:lnTo>
                  <a:pt x="11552881" y="246543"/>
                </a:lnTo>
                <a:lnTo>
                  <a:pt x="11552881" y="242205"/>
                </a:lnTo>
                <a:lnTo>
                  <a:pt x="11656681" y="338724"/>
                </a:lnTo>
                <a:lnTo>
                  <a:pt x="11656681" y="457746"/>
                </a:lnTo>
                <a:lnTo>
                  <a:pt x="11552881" y="361227"/>
                </a:lnTo>
                <a:lnTo>
                  <a:pt x="11552881" y="246814"/>
                </a:lnTo>
                <a:lnTo>
                  <a:pt x="11549028" y="243290"/>
                </a:lnTo>
                <a:lnTo>
                  <a:pt x="11549028" y="363125"/>
                </a:lnTo>
                <a:lnTo>
                  <a:pt x="11441829" y="460457"/>
                </a:lnTo>
                <a:lnTo>
                  <a:pt x="11441829" y="587613"/>
                </a:lnTo>
                <a:lnTo>
                  <a:pt x="11544269" y="682505"/>
                </a:lnTo>
                <a:lnTo>
                  <a:pt x="11544269" y="676811"/>
                </a:lnTo>
                <a:lnTo>
                  <a:pt x="11445455" y="585444"/>
                </a:lnTo>
                <a:lnTo>
                  <a:pt x="11445455" y="466151"/>
                </a:lnTo>
                <a:lnTo>
                  <a:pt x="11544269" y="557789"/>
                </a:lnTo>
                <a:lnTo>
                  <a:pt x="11544269" y="552096"/>
                </a:lnTo>
                <a:lnTo>
                  <a:pt x="11446815" y="461542"/>
                </a:lnTo>
                <a:lnTo>
                  <a:pt x="11551748" y="366107"/>
                </a:lnTo>
                <a:lnTo>
                  <a:pt x="11656454" y="463440"/>
                </a:lnTo>
                <a:lnTo>
                  <a:pt x="11551521" y="558874"/>
                </a:lnTo>
                <a:lnTo>
                  <a:pt x="11544495" y="552367"/>
                </a:lnTo>
                <a:lnTo>
                  <a:pt x="11544495" y="558061"/>
                </a:lnTo>
                <a:lnTo>
                  <a:pt x="11549482" y="562669"/>
                </a:lnTo>
                <a:lnTo>
                  <a:pt x="11549482" y="681691"/>
                </a:lnTo>
                <a:lnTo>
                  <a:pt x="11544495" y="677083"/>
                </a:lnTo>
                <a:lnTo>
                  <a:pt x="11544495" y="682776"/>
                </a:lnTo>
                <a:lnTo>
                  <a:pt x="11549028" y="687114"/>
                </a:lnTo>
                <a:lnTo>
                  <a:pt x="11549028" y="748116"/>
                </a:lnTo>
                <a:lnTo>
                  <a:pt x="11552881" y="748658"/>
                </a:lnTo>
                <a:lnTo>
                  <a:pt x="11552881" y="688741"/>
                </a:lnTo>
                <a:lnTo>
                  <a:pt x="11607727" y="739711"/>
                </a:lnTo>
                <a:lnTo>
                  <a:pt x="11609994" y="736187"/>
                </a:lnTo>
                <a:lnTo>
                  <a:pt x="11607727" y="739982"/>
                </a:lnTo>
                <a:lnTo>
                  <a:pt x="11656681" y="785259"/>
                </a:lnTo>
                <a:lnTo>
                  <a:pt x="11656681" y="904552"/>
                </a:lnTo>
                <a:lnTo>
                  <a:pt x="11552881" y="808034"/>
                </a:lnTo>
                <a:lnTo>
                  <a:pt x="11552881" y="748929"/>
                </a:lnTo>
                <a:lnTo>
                  <a:pt x="11549028" y="748387"/>
                </a:lnTo>
                <a:lnTo>
                  <a:pt x="11549028" y="809931"/>
                </a:lnTo>
                <a:lnTo>
                  <a:pt x="11479451" y="873102"/>
                </a:lnTo>
                <a:lnTo>
                  <a:pt x="11483304" y="875271"/>
                </a:lnTo>
                <a:lnTo>
                  <a:pt x="11551748" y="813185"/>
                </a:lnTo>
                <a:lnTo>
                  <a:pt x="11656454" y="910246"/>
                </a:lnTo>
                <a:lnTo>
                  <a:pt x="11551521" y="1005680"/>
                </a:lnTo>
                <a:lnTo>
                  <a:pt x="11446815" y="908619"/>
                </a:lnTo>
                <a:lnTo>
                  <a:pt x="11483077" y="875543"/>
                </a:lnTo>
                <a:lnTo>
                  <a:pt x="11479224" y="873374"/>
                </a:lnTo>
                <a:lnTo>
                  <a:pt x="11441829" y="907535"/>
                </a:lnTo>
                <a:lnTo>
                  <a:pt x="11441829" y="993751"/>
                </a:lnTo>
                <a:lnTo>
                  <a:pt x="11445455" y="995649"/>
                </a:lnTo>
                <a:lnTo>
                  <a:pt x="11445455" y="913228"/>
                </a:lnTo>
                <a:lnTo>
                  <a:pt x="11549482" y="1009747"/>
                </a:lnTo>
                <a:lnTo>
                  <a:pt x="11549482" y="1128769"/>
                </a:lnTo>
                <a:lnTo>
                  <a:pt x="11445455" y="1032250"/>
                </a:lnTo>
                <a:lnTo>
                  <a:pt x="11445455" y="995920"/>
                </a:lnTo>
                <a:lnTo>
                  <a:pt x="11441829" y="994022"/>
                </a:lnTo>
                <a:lnTo>
                  <a:pt x="11441829" y="1034419"/>
                </a:lnTo>
                <a:lnTo>
                  <a:pt x="11551295" y="1136089"/>
                </a:lnTo>
                <a:lnTo>
                  <a:pt x="11660307" y="1037130"/>
                </a:lnTo>
                <a:lnTo>
                  <a:pt x="11686370" y="1061260"/>
                </a:lnTo>
                <a:lnTo>
                  <a:pt x="11764787" y="1133920"/>
                </a:lnTo>
                <a:lnTo>
                  <a:pt x="11764787" y="1250231"/>
                </a:lnTo>
                <a:lnTo>
                  <a:pt x="11768639" y="1250231"/>
                </a:lnTo>
                <a:lnTo>
                  <a:pt x="11768639" y="1243724"/>
                </a:lnTo>
                <a:lnTo>
                  <a:pt x="11768639" y="1135818"/>
                </a:lnTo>
                <a:lnTo>
                  <a:pt x="11872666" y="1232337"/>
                </a:lnTo>
                <a:lnTo>
                  <a:pt x="11872666" y="1242097"/>
                </a:lnTo>
                <a:lnTo>
                  <a:pt x="11872666" y="1351088"/>
                </a:lnTo>
                <a:lnTo>
                  <a:pt x="11768639" y="1254840"/>
                </a:lnTo>
                <a:lnTo>
                  <a:pt x="11768639" y="1250502"/>
                </a:lnTo>
                <a:lnTo>
                  <a:pt x="11764787" y="1250502"/>
                </a:lnTo>
                <a:lnTo>
                  <a:pt x="11764787" y="1254569"/>
                </a:lnTo>
                <a:lnTo>
                  <a:pt x="11760254" y="1258636"/>
                </a:lnTo>
                <a:lnTo>
                  <a:pt x="11763200" y="1261618"/>
                </a:lnTo>
                <a:lnTo>
                  <a:pt x="11760027" y="1258907"/>
                </a:lnTo>
                <a:lnTo>
                  <a:pt x="11656227" y="1353257"/>
                </a:lnTo>
                <a:lnTo>
                  <a:pt x="11656227" y="1360035"/>
                </a:lnTo>
                <a:lnTo>
                  <a:pt x="11660080" y="1363559"/>
                </a:lnTo>
                <a:lnTo>
                  <a:pt x="11660080" y="1358950"/>
                </a:lnTo>
                <a:lnTo>
                  <a:pt x="11764107" y="1455469"/>
                </a:lnTo>
                <a:lnTo>
                  <a:pt x="11764107" y="1574491"/>
                </a:lnTo>
                <a:lnTo>
                  <a:pt x="11660080" y="1478243"/>
                </a:lnTo>
                <a:lnTo>
                  <a:pt x="11660080" y="1363830"/>
                </a:lnTo>
                <a:lnTo>
                  <a:pt x="11656227" y="1360306"/>
                </a:lnTo>
                <a:lnTo>
                  <a:pt x="11656227" y="1479870"/>
                </a:lnTo>
                <a:lnTo>
                  <a:pt x="11549028" y="1577473"/>
                </a:lnTo>
                <a:lnTo>
                  <a:pt x="11549028" y="1704357"/>
                </a:lnTo>
                <a:lnTo>
                  <a:pt x="11651468" y="1799521"/>
                </a:lnTo>
                <a:lnTo>
                  <a:pt x="11651468" y="1793827"/>
                </a:lnTo>
                <a:lnTo>
                  <a:pt x="11552881" y="1702189"/>
                </a:lnTo>
                <a:lnTo>
                  <a:pt x="11552881" y="1583167"/>
                </a:lnTo>
                <a:lnTo>
                  <a:pt x="11651468" y="1674535"/>
                </a:lnTo>
                <a:lnTo>
                  <a:pt x="11651468" y="1669112"/>
                </a:lnTo>
                <a:lnTo>
                  <a:pt x="11554014" y="1578558"/>
                </a:lnTo>
                <a:lnTo>
                  <a:pt x="11658947" y="1483123"/>
                </a:lnTo>
                <a:lnTo>
                  <a:pt x="11763653" y="1580184"/>
                </a:lnTo>
                <a:lnTo>
                  <a:pt x="11658721" y="1675619"/>
                </a:lnTo>
                <a:lnTo>
                  <a:pt x="11651695" y="1669112"/>
                </a:lnTo>
                <a:lnTo>
                  <a:pt x="11651695" y="1674805"/>
                </a:lnTo>
                <a:lnTo>
                  <a:pt x="11656907" y="1679686"/>
                </a:lnTo>
                <a:lnTo>
                  <a:pt x="11656907" y="1798708"/>
                </a:lnTo>
                <a:lnTo>
                  <a:pt x="11651695" y="1793827"/>
                </a:lnTo>
                <a:lnTo>
                  <a:pt x="11651695" y="1799521"/>
                </a:lnTo>
                <a:lnTo>
                  <a:pt x="11656227" y="1803859"/>
                </a:lnTo>
                <a:lnTo>
                  <a:pt x="11656227" y="1864861"/>
                </a:lnTo>
                <a:lnTo>
                  <a:pt x="11660080" y="1865674"/>
                </a:lnTo>
                <a:lnTo>
                  <a:pt x="11660080" y="1805757"/>
                </a:lnTo>
                <a:lnTo>
                  <a:pt x="11714927" y="1856727"/>
                </a:lnTo>
                <a:lnTo>
                  <a:pt x="11717193" y="1852932"/>
                </a:lnTo>
                <a:lnTo>
                  <a:pt x="11662573" y="1802503"/>
                </a:lnTo>
                <a:lnTo>
                  <a:pt x="11767506" y="1707069"/>
                </a:lnTo>
                <a:lnTo>
                  <a:pt x="11791983" y="1729572"/>
                </a:lnTo>
                <a:lnTo>
                  <a:pt x="11870853" y="1802775"/>
                </a:lnTo>
                <a:lnTo>
                  <a:pt x="11765920" y="1898209"/>
                </a:lnTo>
                <a:lnTo>
                  <a:pt x="11717193" y="1853203"/>
                </a:lnTo>
                <a:lnTo>
                  <a:pt x="11715153" y="1856727"/>
                </a:lnTo>
                <a:lnTo>
                  <a:pt x="11764107" y="1902276"/>
                </a:lnTo>
                <a:lnTo>
                  <a:pt x="11764107" y="2021298"/>
                </a:lnTo>
                <a:lnTo>
                  <a:pt x="11660080" y="1924778"/>
                </a:lnTo>
                <a:lnTo>
                  <a:pt x="11660080" y="1865945"/>
                </a:lnTo>
                <a:lnTo>
                  <a:pt x="11656227" y="1865132"/>
                </a:lnTo>
                <a:lnTo>
                  <a:pt x="11656227" y="1926948"/>
                </a:lnTo>
                <a:lnTo>
                  <a:pt x="11586650" y="1990119"/>
                </a:lnTo>
                <a:lnTo>
                  <a:pt x="11549028" y="2024280"/>
                </a:lnTo>
                <a:lnTo>
                  <a:pt x="11549028" y="2110496"/>
                </a:lnTo>
                <a:lnTo>
                  <a:pt x="11552881" y="2112394"/>
                </a:lnTo>
                <a:lnTo>
                  <a:pt x="11552881" y="2029973"/>
                </a:lnTo>
                <a:lnTo>
                  <a:pt x="11656907" y="2126492"/>
                </a:lnTo>
                <a:lnTo>
                  <a:pt x="11656907" y="2245514"/>
                </a:lnTo>
                <a:lnTo>
                  <a:pt x="11552881" y="2149266"/>
                </a:lnTo>
                <a:lnTo>
                  <a:pt x="11552881" y="2112665"/>
                </a:lnTo>
                <a:lnTo>
                  <a:pt x="11549028" y="2110767"/>
                </a:lnTo>
                <a:lnTo>
                  <a:pt x="11549028" y="2151435"/>
                </a:lnTo>
                <a:lnTo>
                  <a:pt x="11658721" y="2253105"/>
                </a:lnTo>
                <a:lnTo>
                  <a:pt x="11767506" y="2153875"/>
                </a:lnTo>
                <a:lnTo>
                  <a:pt x="11793569" y="2178005"/>
                </a:lnTo>
                <a:lnTo>
                  <a:pt x="11795609" y="2174210"/>
                </a:lnTo>
                <a:lnTo>
                  <a:pt x="11793796" y="2178276"/>
                </a:lnTo>
                <a:lnTo>
                  <a:pt x="11871986" y="2250937"/>
                </a:lnTo>
                <a:lnTo>
                  <a:pt x="11871986" y="2372941"/>
                </a:lnTo>
                <a:lnTo>
                  <a:pt x="11853628" y="2389640"/>
                </a:lnTo>
                <a:lnTo>
                  <a:pt x="11844194" y="2398222"/>
                </a:lnTo>
                <a:lnTo>
                  <a:pt x="0" y="2408285"/>
                </a:lnTo>
                <a:close/>
              </a:path>
            </a:pathLst>
          </a:custGeom>
          <a:solidFill>
            <a:schemeClr val="bg1">
              <a:lumMod val="65000"/>
            </a:schemeClr>
          </a:solidFill>
        </p:spPr>
        <p:txBody>
          <a:bodyPr wrap="square" tIns="288000">
            <a:noAutofit/>
          </a:bodyPr>
          <a:lstStyle>
            <a:lvl1pPr algn="ctr">
              <a:defRPr>
                <a:solidFill>
                  <a:schemeClr val="accent2">
                    <a:lumMod val="40000"/>
                    <a:lumOff val="60000"/>
                  </a:schemeClr>
                </a:solidFill>
              </a:defRPr>
            </a:lvl1pPr>
          </a:lstStyle>
          <a:p>
            <a:r>
              <a:rPr lang="fr-FR" dirty="0"/>
              <a:t>Insérez ou glissez votre image ici</a:t>
            </a:r>
          </a:p>
          <a:p>
            <a:endParaRPr lang="fr-FR" dirty="0"/>
          </a:p>
        </p:txBody>
      </p:sp>
    </p:spTree>
    <p:extLst>
      <p:ext uri="{BB962C8B-B14F-4D97-AF65-F5344CB8AC3E}">
        <p14:creationId xmlns:p14="http://schemas.microsoft.com/office/powerpoint/2010/main" val="429357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lIns="0"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hasCustomPrompt="1"/>
          </p:nvPr>
        </p:nvSpPr>
        <p:spPr>
          <a:xfrm>
            <a:off x="731838" y="4262438"/>
            <a:ext cx="5294312" cy="1655762"/>
          </a:xfrm>
        </p:spPr>
        <p:txBody>
          <a:bodyPr rIns="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image</a:t>
            </a:r>
          </a:p>
        </p:txBody>
      </p:sp>
      <p:sp>
        <p:nvSpPr>
          <p:cNvPr id="38" name="Rectangle 21">
            <a:extLst>
              <a:ext uri="{FF2B5EF4-FFF2-40B4-BE49-F238E27FC236}">
                <a16:creationId xmlns:a16="http://schemas.microsoft.com/office/drawing/2014/main" id="{A735B0D2-65F8-67B3-4CB3-F526012A0592}"/>
              </a:ext>
            </a:extLst>
          </p:cNvPr>
          <p:cNvSpPr>
            <a:spLocks noChangeArrowheads="1"/>
          </p:cNvSpPr>
          <p:nvPr userDrawn="1"/>
        </p:nvSpPr>
        <p:spPr bwMode="auto">
          <a:xfrm>
            <a:off x="7110585" y="-1588"/>
            <a:ext cx="2063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Espace réservé pour une image  60">
            <a:extLst>
              <a:ext uri="{FF2B5EF4-FFF2-40B4-BE49-F238E27FC236}">
                <a16:creationId xmlns:a16="http://schemas.microsoft.com/office/drawing/2014/main" id="{570E7ABE-1C46-BCBC-E4AA-CED1991C314D}"/>
              </a:ext>
            </a:extLst>
          </p:cNvPr>
          <p:cNvSpPr>
            <a:spLocks noGrp="1"/>
          </p:cNvSpPr>
          <p:nvPr>
            <p:ph type="pic" sz="quarter" idx="10" hasCustomPrompt="1"/>
          </p:nvPr>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1">
              <a:lumMod val="65000"/>
            </a:schemeClr>
          </a:solidFill>
        </p:spPr>
        <p:txBody>
          <a:bodyPr wrap="square" tIns="684000" rIns="756000">
            <a:noAutofit/>
          </a:bodyPr>
          <a:lstStyle>
            <a:lvl1pPr algn="r">
              <a:defRPr i="1">
                <a:solidFill>
                  <a:schemeClr val="accent2">
                    <a:lumMod val="40000"/>
                    <a:lumOff val="60000"/>
                  </a:schemeClr>
                </a:solidFill>
              </a:defRPr>
            </a:lvl1pPr>
          </a:lstStyle>
          <a:p>
            <a:r>
              <a:rPr lang="fr-FR" dirty="0"/>
              <a:t>Insérez ou glissez votre image ici</a:t>
            </a:r>
          </a:p>
        </p:txBody>
      </p:sp>
      <p:sp>
        <p:nvSpPr>
          <p:cNvPr id="4" name="Espace réservé du texte 4">
            <a:extLst>
              <a:ext uri="{FF2B5EF4-FFF2-40B4-BE49-F238E27FC236}">
                <a16:creationId xmlns:a16="http://schemas.microsoft.com/office/drawing/2014/main" id="{1CD6972B-DFC0-49E0-CEDD-F3560A107C30}"/>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spTree>
    <p:extLst>
      <p:ext uri="{BB962C8B-B14F-4D97-AF65-F5344CB8AC3E}">
        <p14:creationId xmlns:p14="http://schemas.microsoft.com/office/powerpoint/2010/main" val="214157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uel  Bas+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09/03/2026</a:t>
            </a: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Bas+ contenu</a:t>
            </a:r>
          </a:p>
          <a:p>
            <a:endParaRPr lang="fr-FR" sz="1200" dirty="0">
              <a:solidFill>
                <a:schemeClr val="bg1">
                  <a:lumMod val="50000"/>
                </a:schemeClr>
              </a:solidFill>
            </a:endParaRPr>
          </a:p>
        </p:txBody>
      </p:sp>
      <p:sp>
        <p:nvSpPr>
          <p:cNvPr id="10" name="Espace réservé du contenu 2">
            <a:extLst>
              <a:ext uri="{FF2B5EF4-FFF2-40B4-BE49-F238E27FC236}">
                <a16:creationId xmlns:a16="http://schemas.microsoft.com/office/drawing/2014/main" id="{96CEC976-242A-291F-5C18-817BBE12E980}"/>
              </a:ext>
            </a:extLst>
          </p:cNvPr>
          <p:cNvSpPr>
            <a:spLocks noGrp="1"/>
          </p:cNvSpPr>
          <p:nvPr>
            <p:ph idx="1"/>
          </p:nvPr>
        </p:nvSpPr>
        <p:spPr>
          <a:xfrm>
            <a:off x="715646" y="1381125"/>
            <a:ext cx="10744517" cy="20732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9" name="ZoneTexte 28">
            <a:extLst>
              <a:ext uri="{FF2B5EF4-FFF2-40B4-BE49-F238E27FC236}">
                <a16:creationId xmlns:a16="http://schemas.microsoft.com/office/drawing/2014/main" id="{E462F4B3-C673-4762-4C2C-2CE0330E60F9}"/>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p:txBody>
      </p:sp>
      <p:sp>
        <p:nvSpPr>
          <p:cNvPr id="8" name="Espace réservé pour une image  7">
            <a:extLst>
              <a:ext uri="{FF2B5EF4-FFF2-40B4-BE49-F238E27FC236}">
                <a16:creationId xmlns:a16="http://schemas.microsoft.com/office/drawing/2014/main" id="{9DA4377E-E879-7766-B5D1-D1A5E41F4CD5}"/>
              </a:ext>
            </a:extLst>
          </p:cNvPr>
          <p:cNvSpPr>
            <a:spLocks noGrp="1"/>
          </p:cNvSpPr>
          <p:nvPr>
            <p:ph type="pic" sz="quarter" idx="13" hasCustomPrompt="1"/>
          </p:nvPr>
        </p:nvSpPr>
        <p:spPr>
          <a:xfrm>
            <a:off x="500197" y="3824036"/>
            <a:ext cx="11691803" cy="2356755"/>
          </a:xfrm>
          <a:custGeom>
            <a:avLst/>
            <a:gdLst>
              <a:gd name="connsiteX0" fmla="*/ 205830 w 11691803"/>
              <a:gd name="connsiteY0" fmla="*/ 2325379 h 2356755"/>
              <a:gd name="connsiteX1" fmla="*/ 227189 w 11691803"/>
              <a:gd name="connsiteY1" fmla="*/ 2345014 h 2356755"/>
              <a:gd name="connsiteX2" fmla="*/ 229280 w 11691803"/>
              <a:gd name="connsiteY2" fmla="*/ 2346937 h 2356755"/>
              <a:gd name="connsiteX3" fmla="*/ 182828 w 11691803"/>
              <a:gd name="connsiteY3" fmla="*/ 2346937 h 2356755"/>
              <a:gd name="connsiteX4" fmla="*/ 183180 w 11691803"/>
              <a:gd name="connsiteY4" fmla="*/ 2346606 h 2356755"/>
              <a:gd name="connsiteX5" fmla="*/ 204511 w 11691803"/>
              <a:gd name="connsiteY5" fmla="*/ 2204386 h 2356755"/>
              <a:gd name="connsiteX6" fmla="*/ 204511 w 11691803"/>
              <a:gd name="connsiteY6" fmla="*/ 2320869 h 2356755"/>
              <a:gd name="connsiteX7" fmla="*/ 178342 w 11691803"/>
              <a:gd name="connsiteY7" fmla="*/ 2345280 h 2356755"/>
              <a:gd name="connsiteX8" fmla="*/ 183180 w 11691803"/>
              <a:gd name="connsiteY8" fmla="*/ 2346606 h 2356755"/>
              <a:gd name="connsiteX9" fmla="*/ 178122 w 11691803"/>
              <a:gd name="connsiteY9" fmla="*/ 2345545 h 2356755"/>
              <a:gd name="connsiteX10" fmla="*/ 176635 w 11691803"/>
              <a:gd name="connsiteY10" fmla="*/ 2346937 h 2356755"/>
              <a:gd name="connsiteX11" fmla="*/ 103575 w 11691803"/>
              <a:gd name="connsiteY11" fmla="*/ 2346937 h 2356755"/>
              <a:gd name="connsiteX12" fmla="*/ 103575 w 11691803"/>
              <a:gd name="connsiteY12" fmla="*/ 2327284 h 2356755"/>
              <a:gd name="connsiteX13" fmla="*/ 103575 w 11691803"/>
              <a:gd name="connsiteY13" fmla="*/ 2298846 h 2356755"/>
              <a:gd name="connsiteX14" fmla="*/ 308525 w 11691803"/>
              <a:gd name="connsiteY14" fmla="*/ 1986544 h 2356755"/>
              <a:gd name="connsiteX15" fmla="*/ 308525 w 11691803"/>
              <a:gd name="connsiteY15" fmla="*/ 2103293 h 2356755"/>
              <a:gd name="connsiteX16" fmla="*/ 282357 w 11691803"/>
              <a:gd name="connsiteY16" fmla="*/ 2127704 h 2356755"/>
              <a:gd name="connsiteX17" fmla="*/ 207589 w 11691803"/>
              <a:gd name="connsiteY17" fmla="*/ 2197487 h 2356755"/>
              <a:gd name="connsiteX18" fmla="*/ 207589 w 11691803"/>
              <a:gd name="connsiteY18" fmla="*/ 2081004 h 2356755"/>
              <a:gd name="connsiteX19" fmla="*/ 243434 w 11691803"/>
              <a:gd name="connsiteY19" fmla="*/ 2047572 h 2356755"/>
              <a:gd name="connsiteX20" fmla="*/ 414959 w 11691803"/>
              <a:gd name="connsiteY20" fmla="*/ 1888635 h 2356755"/>
              <a:gd name="connsiteX21" fmla="*/ 481370 w 11691803"/>
              <a:gd name="connsiteY21" fmla="*/ 1949662 h 2356755"/>
              <a:gd name="connsiteX22" fmla="*/ 516774 w 11691803"/>
              <a:gd name="connsiteY22" fmla="*/ 1982034 h 2356755"/>
              <a:gd name="connsiteX23" fmla="*/ 415179 w 11691803"/>
              <a:gd name="connsiteY23" fmla="*/ 2077290 h 2356755"/>
              <a:gd name="connsiteX24" fmla="*/ 313363 w 11691803"/>
              <a:gd name="connsiteY24" fmla="*/ 1983891 h 2356755"/>
              <a:gd name="connsiteX25" fmla="*/ 100276 w 11691803"/>
              <a:gd name="connsiteY25" fmla="*/ 1670528 h 2356755"/>
              <a:gd name="connsiteX26" fmla="*/ 202092 w 11691803"/>
              <a:gd name="connsiteY26" fmla="*/ 1763927 h 2356755"/>
              <a:gd name="connsiteX27" fmla="*/ 135901 w 11691803"/>
              <a:gd name="connsiteY27" fmla="*/ 1825750 h 2356755"/>
              <a:gd name="connsiteX28" fmla="*/ 137660 w 11691803"/>
              <a:gd name="connsiteY28" fmla="*/ 1829465 h 2356755"/>
              <a:gd name="connsiteX29" fmla="*/ 204511 w 11691803"/>
              <a:gd name="connsiteY29" fmla="*/ 1767111 h 2356755"/>
              <a:gd name="connsiteX30" fmla="*/ 204511 w 11691803"/>
              <a:gd name="connsiteY30" fmla="*/ 1883594 h 2356755"/>
              <a:gd name="connsiteX31" fmla="*/ 176583 w 11691803"/>
              <a:gd name="connsiteY31" fmla="*/ 1909597 h 2356755"/>
              <a:gd name="connsiteX32" fmla="*/ 178782 w 11691803"/>
              <a:gd name="connsiteY32" fmla="*/ 1913842 h 2356755"/>
              <a:gd name="connsiteX33" fmla="*/ 205610 w 11691803"/>
              <a:gd name="connsiteY33" fmla="*/ 1888635 h 2356755"/>
              <a:gd name="connsiteX34" fmla="*/ 307426 w 11691803"/>
              <a:gd name="connsiteY34" fmla="*/ 1982034 h 2356755"/>
              <a:gd name="connsiteX35" fmla="*/ 241675 w 11691803"/>
              <a:gd name="connsiteY35" fmla="*/ 2043592 h 2356755"/>
              <a:gd name="connsiteX36" fmla="*/ 243434 w 11691803"/>
              <a:gd name="connsiteY36" fmla="*/ 2047572 h 2356755"/>
              <a:gd name="connsiteX37" fmla="*/ 241455 w 11691803"/>
              <a:gd name="connsiteY37" fmla="*/ 2043857 h 2356755"/>
              <a:gd name="connsiteX38" fmla="*/ 205830 w 11691803"/>
              <a:gd name="connsiteY38" fmla="*/ 2077290 h 2356755"/>
              <a:gd name="connsiteX39" fmla="*/ 104015 w 11691803"/>
              <a:gd name="connsiteY39" fmla="*/ 1983891 h 2356755"/>
              <a:gd name="connsiteX40" fmla="*/ 178562 w 11691803"/>
              <a:gd name="connsiteY40" fmla="*/ 1914107 h 2356755"/>
              <a:gd name="connsiteX41" fmla="*/ 176583 w 11691803"/>
              <a:gd name="connsiteY41" fmla="*/ 1909862 h 2356755"/>
              <a:gd name="connsiteX42" fmla="*/ 103575 w 11691803"/>
              <a:gd name="connsiteY42" fmla="*/ 1978054 h 2356755"/>
              <a:gd name="connsiteX43" fmla="*/ 103575 w 11691803"/>
              <a:gd name="connsiteY43" fmla="*/ 1861571 h 2356755"/>
              <a:gd name="connsiteX44" fmla="*/ 137660 w 11691803"/>
              <a:gd name="connsiteY44" fmla="*/ 1829730 h 2356755"/>
              <a:gd name="connsiteX45" fmla="*/ 135681 w 11691803"/>
              <a:gd name="connsiteY45" fmla="*/ 1825750 h 2356755"/>
              <a:gd name="connsiteX46" fmla="*/ 101816 w 11691803"/>
              <a:gd name="connsiteY46" fmla="*/ 1857591 h 2356755"/>
              <a:gd name="connsiteX47" fmla="*/ 0 w 11691803"/>
              <a:gd name="connsiteY47" fmla="*/ 1764192 h 2356755"/>
              <a:gd name="connsiteX48" fmla="*/ 308525 w 11691803"/>
              <a:gd name="connsiteY48" fmla="*/ 1549269 h 2356755"/>
              <a:gd name="connsiteX49" fmla="*/ 308525 w 11691803"/>
              <a:gd name="connsiteY49" fmla="*/ 1665752 h 2356755"/>
              <a:gd name="connsiteX50" fmla="*/ 283896 w 11691803"/>
              <a:gd name="connsiteY50" fmla="*/ 1688836 h 2356755"/>
              <a:gd name="connsiteX51" fmla="*/ 285875 w 11691803"/>
              <a:gd name="connsiteY51" fmla="*/ 1692551 h 2356755"/>
              <a:gd name="connsiteX52" fmla="*/ 283676 w 11691803"/>
              <a:gd name="connsiteY52" fmla="*/ 1689102 h 2356755"/>
              <a:gd name="connsiteX53" fmla="*/ 207589 w 11691803"/>
              <a:gd name="connsiteY53" fmla="*/ 1760212 h 2356755"/>
              <a:gd name="connsiteX54" fmla="*/ 207589 w 11691803"/>
              <a:gd name="connsiteY54" fmla="*/ 1643729 h 2356755"/>
              <a:gd name="connsiteX55" fmla="*/ 238816 w 11691803"/>
              <a:gd name="connsiteY55" fmla="*/ 1614277 h 2356755"/>
              <a:gd name="connsiteX56" fmla="*/ 236837 w 11691803"/>
              <a:gd name="connsiteY56" fmla="*/ 1610828 h 2356755"/>
              <a:gd name="connsiteX57" fmla="*/ 239036 w 11691803"/>
              <a:gd name="connsiteY57" fmla="*/ 1614277 h 2356755"/>
              <a:gd name="connsiteX58" fmla="*/ 205610 w 11691803"/>
              <a:gd name="connsiteY58" fmla="*/ 1451360 h 2356755"/>
              <a:gd name="connsiteX59" fmla="*/ 307426 w 11691803"/>
              <a:gd name="connsiteY59" fmla="*/ 1544759 h 2356755"/>
              <a:gd name="connsiteX60" fmla="*/ 236837 w 11691803"/>
              <a:gd name="connsiteY60" fmla="*/ 1610828 h 2356755"/>
              <a:gd name="connsiteX61" fmla="*/ 205830 w 11691803"/>
              <a:gd name="connsiteY61" fmla="*/ 1639749 h 2356755"/>
              <a:gd name="connsiteX62" fmla="*/ 104015 w 11691803"/>
              <a:gd name="connsiteY62" fmla="*/ 1546351 h 2356755"/>
              <a:gd name="connsiteX63" fmla="*/ 310944 w 11691803"/>
              <a:gd name="connsiteY63" fmla="*/ 1231926 h 2356755"/>
              <a:gd name="connsiteX64" fmla="*/ 313803 w 11691803"/>
              <a:gd name="connsiteY64" fmla="*/ 1234580 h 2356755"/>
              <a:gd name="connsiteX65" fmla="*/ 412760 w 11691803"/>
              <a:gd name="connsiteY65" fmla="*/ 1325325 h 2356755"/>
              <a:gd name="connsiteX66" fmla="*/ 311164 w 11691803"/>
              <a:gd name="connsiteY66" fmla="*/ 1420581 h 2356755"/>
              <a:gd name="connsiteX67" fmla="*/ 209349 w 11691803"/>
              <a:gd name="connsiteY67" fmla="*/ 1326917 h 2356755"/>
              <a:gd name="connsiteX68" fmla="*/ 412760 w 11691803"/>
              <a:gd name="connsiteY68" fmla="*/ 893622 h 2356755"/>
              <a:gd name="connsiteX69" fmla="*/ 412760 w 11691803"/>
              <a:gd name="connsiteY69" fmla="*/ 1010105 h 2356755"/>
              <a:gd name="connsiteX70" fmla="*/ 386591 w 11691803"/>
              <a:gd name="connsiteY70" fmla="*/ 1034516 h 2356755"/>
              <a:gd name="connsiteX71" fmla="*/ 388351 w 11691803"/>
              <a:gd name="connsiteY71" fmla="*/ 1038496 h 2356755"/>
              <a:gd name="connsiteX72" fmla="*/ 386371 w 11691803"/>
              <a:gd name="connsiteY72" fmla="*/ 1034781 h 2356755"/>
              <a:gd name="connsiteX73" fmla="*/ 311824 w 11691803"/>
              <a:gd name="connsiteY73" fmla="*/ 1104565 h 2356755"/>
              <a:gd name="connsiteX74" fmla="*/ 311824 w 11691803"/>
              <a:gd name="connsiteY74" fmla="*/ 988082 h 2356755"/>
              <a:gd name="connsiteX75" fmla="*/ 347448 w 11691803"/>
              <a:gd name="connsiteY75" fmla="*/ 954650 h 2356755"/>
              <a:gd name="connsiteX76" fmla="*/ 345689 w 11691803"/>
              <a:gd name="connsiteY76" fmla="*/ 950669 h 2356755"/>
              <a:gd name="connsiteX77" fmla="*/ 347668 w 11691803"/>
              <a:gd name="connsiteY77" fmla="*/ 954384 h 2356755"/>
              <a:gd name="connsiteX78" fmla="*/ 204291 w 11691803"/>
              <a:gd name="connsiteY78" fmla="*/ 577340 h 2356755"/>
              <a:gd name="connsiteX79" fmla="*/ 306106 w 11691803"/>
              <a:gd name="connsiteY79" fmla="*/ 670739 h 2356755"/>
              <a:gd name="connsiteX80" fmla="*/ 239915 w 11691803"/>
              <a:gd name="connsiteY80" fmla="*/ 732563 h 2356755"/>
              <a:gd name="connsiteX81" fmla="*/ 241895 w 11691803"/>
              <a:gd name="connsiteY81" fmla="*/ 736542 h 2356755"/>
              <a:gd name="connsiteX82" fmla="*/ 308525 w 11691803"/>
              <a:gd name="connsiteY82" fmla="*/ 673923 h 2356755"/>
              <a:gd name="connsiteX83" fmla="*/ 308525 w 11691803"/>
              <a:gd name="connsiteY83" fmla="*/ 790671 h 2356755"/>
              <a:gd name="connsiteX84" fmla="*/ 280818 w 11691803"/>
              <a:gd name="connsiteY84" fmla="*/ 816674 h 2356755"/>
              <a:gd name="connsiteX85" fmla="*/ 282797 w 11691803"/>
              <a:gd name="connsiteY85" fmla="*/ 820920 h 2356755"/>
              <a:gd name="connsiteX86" fmla="*/ 309625 w 11691803"/>
              <a:gd name="connsiteY86" fmla="*/ 795713 h 2356755"/>
              <a:gd name="connsiteX87" fmla="*/ 411440 w 11691803"/>
              <a:gd name="connsiteY87" fmla="*/ 889111 h 2356755"/>
              <a:gd name="connsiteX88" fmla="*/ 345689 w 11691803"/>
              <a:gd name="connsiteY88" fmla="*/ 950669 h 2356755"/>
              <a:gd name="connsiteX89" fmla="*/ 310065 w 11691803"/>
              <a:gd name="connsiteY89" fmla="*/ 984102 h 2356755"/>
              <a:gd name="connsiteX90" fmla="*/ 208249 w 11691803"/>
              <a:gd name="connsiteY90" fmla="*/ 890703 h 2356755"/>
              <a:gd name="connsiteX91" fmla="*/ 282577 w 11691803"/>
              <a:gd name="connsiteY91" fmla="*/ 820920 h 2356755"/>
              <a:gd name="connsiteX92" fmla="*/ 280597 w 11691803"/>
              <a:gd name="connsiteY92" fmla="*/ 816674 h 2356755"/>
              <a:gd name="connsiteX93" fmla="*/ 207589 w 11691803"/>
              <a:gd name="connsiteY93" fmla="*/ 885131 h 2356755"/>
              <a:gd name="connsiteX94" fmla="*/ 207589 w 11691803"/>
              <a:gd name="connsiteY94" fmla="*/ 768383 h 2356755"/>
              <a:gd name="connsiteX95" fmla="*/ 241675 w 11691803"/>
              <a:gd name="connsiteY95" fmla="*/ 736542 h 2356755"/>
              <a:gd name="connsiteX96" fmla="*/ 239915 w 11691803"/>
              <a:gd name="connsiteY96" fmla="*/ 732828 h 2356755"/>
              <a:gd name="connsiteX97" fmla="*/ 205830 w 11691803"/>
              <a:gd name="connsiteY97" fmla="*/ 764668 h 2356755"/>
              <a:gd name="connsiteX98" fmla="*/ 104015 w 11691803"/>
              <a:gd name="connsiteY98" fmla="*/ 671270 h 2356755"/>
              <a:gd name="connsiteX99" fmla="*/ 412760 w 11691803"/>
              <a:gd name="connsiteY99" fmla="*/ 456082 h 2356755"/>
              <a:gd name="connsiteX100" fmla="*/ 412760 w 11691803"/>
              <a:gd name="connsiteY100" fmla="*/ 572830 h 2356755"/>
              <a:gd name="connsiteX101" fmla="*/ 387911 w 11691803"/>
              <a:gd name="connsiteY101" fmla="*/ 595914 h 2356755"/>
              <a:gd name="connsiteX102" fmla="*/ 390110 w 11691803"/>
              <a:gd name="connsiteY102" fmla="*/ 599364 h 2356755"/>
              <a:gd name="connsiteX103" fmla="*/ 413639 w 11691803"/>
              <a:gd name="connsiteY103" fmla="*/ 577340 h 2356755"/>
              <a:gd name="connsiteX104" fmla="*/ 515455 w 11691803"/>
              <a:gd name="connsiteY104" fmla="*/ 670739 h 2356755"/>
              <a:gd name="connsiteX105" fmla="*/ 462458 w 11691803"/>
              <a:gd name="connsiteY105" fmla="*/ 720357 h 2356755"/>
              <a:gd name="connsiteX106" fmla="*/ 415179 w 11691803"/>
              <a:gd name="connsiteY106" fmla="*/ 764668 h 2356755"/>
              <a:gd name="connsiteX107" fmla="*/ 313363 w 11691803"/>
              <a:gd name="connsiteY107" fmla="*/ 671270 h 2356755"/>
              <a:gd name="connsiteX108" fmla="*/ 389890 w 11691803"/>
              <a:gd name="connsiteY108" fmla="*/ 599629 h 2356755"/>
              <a:gd name="connsiteX109" fmla="*/ 387691 w 11691803"/>
              <a:gd name="connsiteY109" fmla="*/ 595914 h 2356755"/>
              <a:gd name="connsiteX110" fmla="*/ 311824 w 11691803"/>
              <a:gd name="connsiteY110" fmla="*/ 667024 h 2356755"/>
              <a:gd name="connsiteX111" fmla="*/ 311824 w 11691803"/>
              <a:gd name="connsiteY111" fmla="*/ 550541 h 2356755"/>
              <a:gd name="connsiteX112" fmla="*/ 343050 w 11691803"/>
              <a:gd name="connsiteY112" fmla="*/ 521355 h 2356755"/>
              <a:gd name="connsiteX113" fmla="*/ 309625 w 11691803"/>
              <a:gd name="connsiteY113" fmla="*/ 358172 h 2356755"/>
              <a:gd name="connsiteX114" fmla="*/ 411440 w 11691803"/>
              <a:gd name="connsiteY114" fmla="*/ 451571 h 2356755"/>
              <a:gd name="connsiteX115" fmla="*/ 341071 w 11691803"/>
              <a:gd name="connsiteY115" fmla="*/ 517640 h 2356755"/>
              <a:gd name="connsiteX116" fmla="*/ 343050 w 11691803"/>
              <a:gd name="connsiteY116" fmla="*/ 521355 h 2356755"/>
              <a:gd name="connsiteX117" fmla="*/ 340851 w 11691803"/>
              <a:gd name="connsiteY117" fmla="*/ 517905 h 2356755"/>
              <a:gd name="connsiteX118" fmla="*/ 310065 w 11691803"/>
              <a:gd name="connsiteY118" fmla="*/ 546827 h 2356755"/>
              <a:gd name="connsiteX119" fmla="*/ 208249 w 11691803"/>
              <a:gd name="connsiteY119" fmla="*/ 453428 h 2356755"/>
              <a:gd name="connsiteX120" fmla="*/ 414959 w 11691803"/>
              <a:gd name="connsiteY120" fmla="*/ 139004 h 2356755"/>
              <a:gd name="connsiteX121" fmla="*/ 417818 w 11691803"/>
              <a:gd name="connsiteY121" fmla="*/ 141657 h 2356755"/>
              <a:gd name="connsiteX122" fmla="*/ 516774 w 11691803"/>
              <a:gd name="connsiteY122" fmla="*/ 232402 h 2356755"/>
              <a:gd name="connsiteX123" fmla="*/ 415179 w 11691803"/>
              <a:gd name="connsiteY123" fmla="*/ 327393 h 2356755"/>
              <a:gd name="connsiteX124" fmla="*/ 313363 w 11691803"/>
              <a:gd name="connsiteY124" fmla="*/ 233995 h 2356755"/>
              <a:gd name="connsiteX125" fmla="*/ 390027 w 11691803"/>
              <a:gd name="connsiteY125" fmla="*/ 39345 h 2356755"/>
              <a:gd name="connsiteX126" fmla="*/ 412760 w 11691803"/>
              <a:gd name="connsiteY126" fmla="*/ 39345 h 2356755"/>
              <a:gd name="connsiteX127" fmla="*/ 412760 w 11691803"/>
              <a:gd name="connsiteY127" fmla="*/ 67745 h 2356755"/>
              <a:gd name="connsiteX128" fmla="*/ 412760 w 11691803"/>
              <a:gd name="connsiteY128" fmla="*/ 134759 h 2356755"/>
              <a:gd name="connsiteX129" fmla="*/ 311824 w 11691803"/>
              <a:gd name="connsiteY129" fmla="*/ 229219 h 2356755"/>
              <a:gd name="connsiteX130" fmla="*/ 311824 w 11691803"/>
              <a:gd name="connsiteY130" fmla="*/ 112736 h 2356755"/>
              <a:gd name="connsiteX131" fmla="*/ 384557 w 11691803"/>
              <a:gd name="connsiteY131" fmla="*/ 44478 h 2356755"/>
              <a:gd name="connsiteX132" fmla="*/ 234254 w 11691803"/>
              <a:gd name="connsiteY132" fmla="*/ 39345 h 2356755"/>
              <a:gd name="connsiteX133" fmla="*/ 384085 w 11691803"/>
              <a:gd name="connsiteY133" fmla="*/ 39345 h 2356755"/>
              <a:gd name="connsiteX134" fmla="*/ 362952 w 11691803"/>
              <a:gd name="connsiteY134" fmla="*/ 59162 h 2356755"/>
              <a:gd name="connsiteX135" fmla="*/ 310065 w 11691803"/>
              <a:gd name="connsiteY135" fmla="*/ 108755 h 2356755"/>
              <a:gd name="connsiteX136" fmla="*/ 239063 w 11691803"/>
              <a:gd name="connsiteY136" fmla="*/ 43748 h 2356755"/>
              <a:gd name="connsiteX137" fmla="*/ 11691803 w 11691803"/>
              <a:gd name="connsiteY137" fmla="*/ 0 h 2356755"/>
              <a:gd name="connsiteX138" fmla="*/ 11691803 w 11691803"/>
              <a:gd name="connsiteY138" fmla="*/ 2356755 h 2356755"/>
              <a:gd name="connsiteX139" fmla="*/ 235215 w 11691803"/>
              <a:gd name="connsiteY139" fmla="*/ 2346937 h 2356755"/>
              <a:gd name="connsiteX140" fmla="*/ 226061 w 11691803"/>
              <a:gd name="connsiteY140" fmla="*/ 2338538 h 2356755"/>
              <a:gd name="connsiteX141" fmla="*/ 208249 w 11691803"/>
              <a:gd name="connsiteY141" fmla="*/ 2322195 h 2356755"/>
              <a:gd name="connsiteX142" fmla="*/ 208249 w 11691803"/>
              <a:gd name="connsiteY142" fmla="*/ 2202794 h 2356755"/>
              <a:gd name="connsiteX143" fmla="*/ 284116 w 11691803"/>
              <a:gd name="connsiteY143" fmla="*/ 2131684 h 2356755"/>
              <a:gd name="connsiteX144" fmla="*/ 282357 w 11691803"/>
              <a:gd name="connsiteY144" fmla="*/ 2127704 h 2356755"/>
              <a:gd name="connsiteX145" fmla="*/ 284336 w 11691803"/>
              <a:gd name="connsiteY145" fmla="*/ 2131418 h 2356755"/>
              <a:gd name="connsiteX146" fmla="*/ 309625 w 11691803"/>
              <a:gd name="connsiteY146" fmla="*/ 2107803 h 2356755"/>
              <a:gd name="connsiteX147" fmla="*/ 415179 w 11691803"/>
              <a:gd name="connsiteY147" fmla="*/ 2204916 h 2356755"/>
              <a:gd name="connsiteX148" fmla="*/ 521612 w 11691803"/>
              <a:gd name="connsiteY148" fmla="*/ 2105415 h 2356755"/>
              <a:gd name="connsiteX149" fmla="*/ 521612 w 11691803"/>
              <a:gd name="connsiteY149" fmla="*/ 2065615 h 2356755"/>
              <a:gd name="connsiteX150" fmla="*/ 517874 w 11691803"/>
              <a:gd name="connsiteY150" fmla="*/ 2067472 h 2356755"/>
              <a:gd name="connsiteX151" fmla="*/ 517874 w 11691803"/>
              <a:gd name="connsiteY151" fmla="*/ 2103293 h 2356755"/>
              <a:gd name="connsiteX152" fmla="*/ 416938 w 11691803"/>
              <a:gd name="connsiteY152" fmla="*/ 2197487 h 2356755"/>
              <a:gd name="connsiteX153" fmla="*/ 416938 w 11691803"/>
              <a:gd name="connsiteY153" fmla="*/ 2081004 h 2356755"/>
              <a:gd name="connsiteX154" fmla="*/ 517874 w 11691803"/>
              <a:gd name="connsiteY154" fmla="*/ 1986544 h 2356755"/>
              <a:gd name="connsiteX155" fmla="*/ 517874 w 11691803"/>
              <a:gd name="connsiteY155" fmla="*/ 2067207 h 2356755"/>
              <a:gd name="connsiteX156" fmla="*/ 521612 w 11691803"/>
              <a:gd name="connsiteY156" fmla="*/ 2065349 h 2356755"/>
              <a:gd name="connsiteX157" fmla="*/ 521612 w 11691803"/>
              <a:gd name="connsiteY157" fmla="*/ 1980972 h 2356755"/>
              <a:gd name="connsiteX158" fmla="*/ 485108 w 11691803"/>
              <a:gd name="connsiteY158" fmla="*/ 1947540 h 2356755"/>
              <a:gd name="connsiteX159" fmla="*/ 417598 w 11691803"/>
              <a:gd name="connsiteY159" fmla="*/ 1885716 h 2356755"/>
              <a:gd name="connsiteX160" fmla="*/ 417598 w 11691803"/>
              <a:gd name="connsiteY160" fmla="*/ 1825220 h 2356755"/>
              <a:gd name="connsiteX161" fmla="*/ 413859 w 11691803"/>
              <a:gd name="connsiteY161" fmla="*/ 1826015 h 2356755"/>
              <a:gd name="connsiteX162" fmla="*/ 413859 w 11691803"/>
              <a:gd name="connsiteY162" fmla="*/ 1883594 h 2356755"/>
              <a:gd name="connsiteX163" fmla="*/ 312923 w 11691803"/>
              <a:gd name="connsiteY163" fmla="*/ 1978054 h 2356755"/>
              <a:gd name="connsiteX164" fmla="*/ 312923 w 11691803"/>
              <a:gd name="connsiteY164" fmla="*/ 1861571 h 2356755"/>
              <a:gd name="connsiteX165" fmla="*/ 360423 w 11691803"/>
              <a:gd name="connsiteY165" fmla="*/ 1816994 h 2356755"/>
              <a:gd name="connsiteX166" fmla="*/ 358443 w 11691803"/>
              <a:gd name="connsiteY166" fmla="*/ 1813545 h 2356755"/>
              <a:gd name="connsiteX167" fmla="*/ 311164 w 11691803"/>
              <a:gd name="connsiteY167" fmla="*/ 1857591 h 2356755"/>
              <a:gd name="connsiteX168" fmla="*/ 209349 w 11691803"/>
              <a:gd name="connsiteY168" fmla="*/ 1764192 h 2356755"/>
              <a:gd name="connsiteX169" fmla="*/ 285875 w 11691803"/>
              <a:gd name="connsiteY169" fmla="*/ 1692551 h 2356755"/>
              <a:gd name="connsiteX170" fmla="*/ 309625 w 11691803"/>
              <a:gd name="connsiteY170" fmla="*/ 1670528 h 2356755"/>
              <a:gd name="connsiteX171" fmla="*/ 411440 w 11691803"/>
              <a:gd name="connsiteY171" fmla="*/ 1763927 h 2356755"/>
              <a:gd name="connsiteX172" fmla="*/ 358443 w 11691803"/>
              <a:gd name="connsiteY172" fmla="*/ 1813280 h 2356755"/>
              <a:gd name="connsiteX173" fmla="*/ 360642 w 11691803"/>
              <a:gd name="connsiteY173" fmla="*/ 1816994 h 2356755"/>
              <a:gd name="connsiteX174" fmla="*/ 413859 w 11691803"/>
              <a:gd name="connsiteY174" fmla="*/ 1767111 h 2356755"/>
              <a:gd name="connsiteX175" fmla="*/ 413859 w 11691803"/>
              <a:gd name="connsiteY175" fmla="*/ 1825750 h 2356755"/>
              <a:gd name="connsiteX176" fmla="*/ 417598 w 11691803"/>
              <a:gd name="connsiteY176" fmla="*/ 1824954 h 2356755"/>
              <a:gd name="connsiteX177" fmla="*/ 417598 w 11691803"/>
              <a:gd name="connsiteY177" fmla="*/ 1765254 h 2356755"/>
              <a:gd name="connsiteX178" fmla="*/ 421996 w 11691803"/>
              <a:gd name="connsiteY178" fmla="*/ 1761008 h 2356755"/>
              <a:gd name="connsiteX179" fmla="*/ 421996 w 11691803"/>
              <a:gd name="connsiteY179" fmla="*/ 1755436 h 2356755"/>
              <a:gd name="connsiteX180" fmla="*/ 416938 w 11691803"/>
              <a:gd name="connsiteY180" fmla="*/ 1760212 h 2356755"/>
              <a:gd name="connsiteX181" fmla="*/ 416938 w 11691803"/>
              <a:gd name="connsiteY181" fmla="*/ 1643729 h 2356755"/>
              <a:gd name="connsiteX182" fmla="*/ 421996 w 11691803"/>
              <a:gd name="connsiteY182" fmla="*/ 1638953 h 2356755"/>
              <a:gd name="connsiteX183" fmla="*/ 421996 w 11691803"/>
              <a:gd name="connsiteY183" fmla="*/ 1633381 h 2356755"/>
              <a:gd name="connsiteX184" fmla="*/ 415179 w 11691803"/>
              <a:gd name="connsiteY184" fmla="*/ 1639749 h 2356755"/>
              <a:gd name="connsiteX185" fmla="*/ 313363 w 11691803"/>
              <a:gd name="connsiteY185" fmla="*/ 1546351 h 2356755"/>
              <a:gd name="connsiteX186" fmla="*/ 414959 w 11691803"/>
              <a:gd name="connsiteY186" fmla="*/ 1451360 h 2356755"/>
              <a:gd name="connsiteX187" fmla="*/ 516774 w 11691803"/>
              <a:gd name="connsiteY187" fmla="*/ 1544759 h 2356755"/>
              <a:gd name="connsiteX188" fmla="*/ 422216 w 11691803"/>
              <a:gd name="connsiteY188" fmla="*/ 1633381 h 2356755"/>
              <a:gd name="connsiteX189" fmla="*/ 422216 w 11691803"/>
              <a:gd name="connsiteY189" fmla="*/ 1638688 h 2356755"/>
              <a:gd name="connsiteX190" fmla="*/ 517874 w 11691803"/>
              <a:gd name="connsiteY190" fmla="*/ 1549269 h 2356755"/>
              <a:gd name="connsiteX191" fmla="*/ 517874 w 11691803"/>
              <a:gd name="connsiteY191" fmla="*/ 1665752 h 2356755"/>
              <a:gd name="connsiteX192" fmla="*/ 422216 w 11691803"/>
              <a:gd name="connsiteY192" fmla="*/ 1755436 h 2356755"/>
              <a:gd name="connsiteX193" fmla="*/ 422216 w 11691803"/>
              <a:gd name="connsiteY193" fmla="*/ 1761008 h 2356755"/>
              <a:gd name="connsiteX194" fmla="*/ 521612 w 11691803"/>
              <a:gd name="connsiteY194" fmla="*/ 1667875 h 2356755"/>
              <a:gd name="connsiteX195" fmla="*/ 521612 w 11691803"/>
              <a:gd name="connsiteY195" fmla="*/ 1543697 h 2356755"/>
              <a:gd name="connsiteX196" fmla="*/ 417598 w 11691803"/>
              <a:gd name="connsiteY196" fmla="*/ 1448176 h 2356755"/>
              <a:gd name="connsiteX197" fmla="*/ 417598 w 11691803"/>
              <a:gd name="connsiteY197" fmla="*/ 1331162 h 2356755"/>
              <a:gd name="connsiteX198" fmla="*/ 413859 w 11691803"/>
              <a:gd name="connsiteY198" fmla="*/ 1334612 h 2356755"/>
              <a:gd name="connsiteX199" fmla="*/ 413859 w 11691803"/>
              <a:gd name="connsiteY199" fmla="*/ 1446584 h 2356755"/>
              <a:gd name="connsiteX200" fmla="*/ 312923 w 11691803"/>
              <a:gd name="connsiteY200" fmla="*/ 1540778 h 2356755"/>
              <a:gd name="connsiteX201" fmla="*/ 312923 w 11691803"/>
              <a:gd name="connsiteY201" fmla="*/ 1424295 h 2356755"/>
              <a:gd name="connsiteX202" fmla="*/ 413859 w 11691803"/>
              <a:gd name="connsiteY202" fmla="*/ 1329836 h 2356755"/>
              <a:gd name="connsiteX203" fmla="*/ 413859 w 11691803"/>
              <a:gd name="connsiteY203" fmla="*/ 1334346 h 2356755"/>
              <a:gd name="connsiteX204" fmla="*/ 417598 w 11691803"/>
              <a:gd name="connsiteY204" fmla="*/ 1330897 h 2356755"/>
              <a:gd name="connsiteX205" fmla="*/ 417598 w 11691803"/>
              <a:gd name="connsiteY205" fmla="*/ 1324264 h 2356755"/>
              <a:gd name="connsiteX206" fmla="*/ 316882 w 11691803"/>
              <a:gd name="connsiteY206" fmla="*/ 1231926 h 2356755"/>
              <a:gd name="connsiteX207" fmla="*/ 313803 w 11691803"/>
              <a:gd name="connsiteY207" fmla="*/ 1234580 h 2356755"/>
              <a:gd name="connsiteX208" fmla="*/ 316662 w 11691803"/>
              <a:gd name="connsiteY208" fmla="*/ 1231661 h 2356755"/>
              <a:gd name="connsiteX209" fmla="*/ 312264 w 11691803"/>
              <a:gd name="connsiteY209" fmla="*/ 1227681 h 2356755"/>
              <a:gd name="connsiteX210" fmla="*/ 312264 w 11691803"/>
              <a:gd name="connsiteY210" fmla="*/ 1223701 h 2356755"/>
              <a:gd name="connsiteX211" fmla="*/ 308525 w 11691803"/>
              <a:gd name="connsiteY211" fmla="*/ 1223701 h 2356755"/>
              <a:gd name="connsiteX212" fmla="*/ 308525 w 11691803"/>
              <a:gd name="connsiteY212" fmla="*/ 1227946 h 2356755"/>
              <a:gd name="connsiteX213" fmla="*/ 207589 w 11691803"/>
              <a:gd name="connsiteY213" fmla="*/ 1322141 h 2356755"/>
              <a:gd name="connsiteX214" fmla="*/ 207589 w 11691803"/>
              <a:gd name="connsiteY214" fmla="*/ 1215476 h 2356755"/>
              <a:gd name="connsiteX215" fmla="*/ 207589 w 11691803"/>
              <a:gd name="connsiteY215" fmla="*/ 1205923 h 2356755"/>
              <a:gd name="connsiteX216" fmla="*/ 308525 w 11691803"/>
              <a:gd name="connsiteY216" fmla="*/ 1111464 h 2356755"/>
              <a:gd name="connsiteX217" fmla="*/ 308525 w 11691803"/>
              <a:gd name="connsiteY217" fmla="*/ 1217068 h 2356755"/>
              <a:gd name="connsiteX218" fmla="*/ 308525 w 11691803"/>
              <a:gd name="connsiteY218" fmla="*/ 1223436 h 2356755"/>
              <a:gd name="connsiteX219" fmla="*/ 312264 w 11691803"/>
              <a:gd name="connsiteY219" fmla="*/ 1223436 h 2356755"/>
              <a:gd name="connsiteX220" fmla="*/ 312264 w 11691803"/>
              <a:gd name="connsiteY220" fmla="*/ 1109606 h 2356755"/>
              <a:gd name="connsiteX221" fmla="*/ 388351 w 11691803"/>
              <a:gd name="connsiteY221" fmla="*/ 1038496 h 2356755"/>
              <a:gd name="connsiteX222" fmla="*/ 413639 w 11691803"/>
              <a:gd name="connsiteY222" fmla="*/ 1014881 h 2356755"/>
              <a:gd name="connsiteX223" fmla="*/ 519413 w 11691803"/>
              <a:gd name="connsiteY223" fmla="*/ 1111729 h 2356755"/>
              <a:gd name="connsiteX224" fmla="*/ 625626 w 11691803"/>
              <a:gd name="connsiteY224" fmla="*/ 1012228 h 2356755"/>
              <a:gd name="connsiteX225" fmla="*/ 625626 w 11691803"/>
              <a:gd name="connsiteY225" fmla="*/ 972692 h 2356755"/>
              <a:gd name="connsiteX226" fmla="*/ 622108 w 11691803"/>
              <a:gd name="connsiteY226" fmla="*/ 974550 h 2356755"/>
              <a:gd name="connsiteX227" fmla="*/ 622108 w 11691803"/>
              <a:gd name="connsiteY227" fmla="*/ 1010105 h 2356755"/>
              <a:gd name="connsiteX228" fmla="*/ 521172 w 11691803"/>
              <a:gd name="connsiteY228" fmla="*/ 1104565 h 2356755"/>
              <a:gd name="connsiteX229" fmla="*/ 521172 w 11691803"/>
              <a:gd name="connsiteY229" fmla="*/ 988082 h 2356755"/>
              <a:gd name="connsiteX230" fmla="*/ 622108 w 11691803"/>
              <a:gd name="connsiteY230" fmla="*/ 893622 h 2356755"/>
              <a:gd name="connsiteX231" fmla="*/ 622108 w 11691803"/>
              <a:gd name="connsiteY231" fmla="*/ 974284 h 2356755"/>
              <a:gd name="connsiteX232" fmla="*/ 625626 w 11691803"/>
              <a:gd name="connsiteY232" fmla="*/ 972427 h 2356755"/>
              <a:gd name="connsiteX233" fmla="*/ 625626 w 11691803"/>
              <a:gd name="connsiteY233" fmla="*/ 888050 h 2356755"/>
              <a:gd name="connsiteX234" fmla="*/ 589342 w 11691803"/>
              <a:gd name="connsiteY234" fmla="*/ 854618 h 2356755"/>
              <a:gd name="connsiteX235" fmla="*/ 585604 w 11691803"/>
              <a:gd name="connsiteY235" fmla="*/ 856740 h 2356755"/>
              <a:gd name="connsiteX236" fmla="*/ 620789 w 11691803"/>
              <a:gd name="connsiteY236" fmla="*/ 889111 h 2356755"/>
              <a:gd name="connsiteX237" fmla="*/ 519193 w 11691803"/>
              <a:gd name="connsiteY237" fmla="*/ 984102 h 2356755"/>
              <a:gd name="connsiteX238" fmla="*/ 417378 w 11691803"/>
              <a:gd name="connsiteY238" fmla="*/ 890703 h 2356755"/>
              <a:gd name="connsiteX239" fmla="*/ 518973 w 11691803"/>
              <a:gd name="connsiteY239" fmla="*/ 795713 h 2356755"/>
              <a:gd name="connsiteX240" fmla="*/ 585384 w 11691803"/>
              <a:gd name="connsiteY240" fmla="*/ 856475 h 2356755"/>
              <a:gd name="connsiteX241" fmla="*/ 589122 w 11691803"/>
              <a:gd name="connsiteY241" fmla="*/ 854352 h 2356755"/>
              <a:gd name="connsiteX242" fmla="*/ 521612 w 11691803"/>
              <a:gd name="connsiteY242" fmla="*/ 792529 h 2356755"/>
              <a:gd name="connsiteX243" fmla="*/ 521612 w 11691803"/>
              <a:gd name="connsiteY243" fmla="*/ 732297 h 2356755"/>
              <a:gd name="connsiteX244" fmla="*/ 517874 w 11691803"/>
              <a:gd name="connsiteY244" fmla="*/ 732828 h 2356755"/>
              <a:gd name="connsiteX245" fmla="*/ 517874 w 11691803"/>
              <a:gd name="connsiteY245" fmla="*/ 790671 h 2356755"/>
              <a:gd name="connsiteX246" fmla="*/ 417158 w 11691803"/>
              <a:gd name="connsiteY246" fmla="*/ 885131 h 2356755"/>
              <a:gd name="connsiteX247" fmla="*/ 417158 w 11691803"/>
              <a:gd name="connsiteY247" fmla="*/ 768383 h 2356755"/>
              <a:gd name="connsiteX248" fmla="*/ 464657 w 11691803"/>
              <a:gd name="connsiteY248" fmla="*/ 724072 h 2356755"/>
              <a:gd name="connsiteX249" fmla="*/ 462458 w 11691803"/>
              <a:gd name="connsiteY249" fmla="*/ 720357 h 2356755"/>
              <a:gd name="connsiteX250" fmla="*/ 464657 w 11691803"/>
              <a:gd name="connsiteY250" fmla="*/ 723807 h 2356755"/>
              <a:gd name="connsiteX251" fmla="*/ 517874 w 11691803"/>
              <a:gd name="connsiteY251" fmla="*/ 673923 h 2356755"/>
              <a:gd name="connsiteX252" fmla="*/ 517874 w 11691803"/>
              <a:gd name="connsiteY252" fmla="*/ 732563 h 2356755"/>
              <a:gd name="connsiteX253" fmla="*/ 521612 w 11691803"/>
              <a:gd name="connsiteY253" fmla="*/ 732032 h 2356755"/>
              <a:gd name="connsiteX254" fmla="*/ 521612 w 11691803"/>
              <a:gd name="connsiteY254" fmla="*/ 672331 h 2356755"/>
              <a:gd name="connsiteX255" fmla="*/ 526010 w 11691803"/>
              <a:gd name="connsiteY255" fmla="*/ 668086 h 2356755"/>
              <a:gd name="connsiteX256" fmla="*/ 526010 w 11691803"/>
              <a:gd name="connsiteY256" fmla="*/ 662514 h 2356755"/>
              <a:gd name="connsiteX257" fmla="*/ 521172 w 11691803"/>
              <a:gd name="connsiteY257" fmla="*/ 667024 h 2356755"/>
              <a:gd name="connsiteX258" fmla="*/ 521172 w 11691803"/>
              <a:gd name="connsiteY258" fmla="*/ 550541 h 2356755"/>
              <a:gd name="connsiteX259" fmla="*/ 526010 w 11691803"/>
              <a:gd name="connsiteY259" fmla="*/ 546031 h 2356755"/>
              <a:gd name="connsiteX260" fmla="*/ 526010 w 11691803"/>
              <a:gd name="connsiteY260" fmla="*/ 540459 h 2356755"/>
              <a:gd name="connsiteX261" fmla="*/ 519193 w 11691803"/>
              <a:gd name="connsiteY261" fmla="*/ 546827 h 2356755"/>
              <a:gd name="connsiteX262" fmla="*/ 417378 w 11691803"/>
              <a:gd name="connsiteY262" fmla="*/ 453428 h 2356755"/>
              <a:gd name="connsiteX263" fmla="*/ 518973 w 11691803"/>
              <a:gd name="connsiteY263" fmla="*/ 358172 h 2356755"/>
              <a:gd name="connsiteX264" fmla="*/ 620789 w 11691803"/>
              <a:gd name="connsiteY264" fmla="*/ 451571 h 2356755"/>
              <a:gd name="connsiteX265" fmla="*/ 526230 w 11691803"/>
              <a:gd name="connsiteY265" fmla="*/ 540194 h 2356755"/>
              <a:gd name="connsiteX266" fmla="*/ 526230 w 11691803"/>
              <a:gd name="connsiteY266" fmla="*/ 545765 h 2356755"/>
              <a:gd name="connsiteX267" fmla="*/ 622108 w 11691803"/>
              <a:gd name="connsiteY267" fmla="*/ 456082 h 2356755"/>
              <a:gd name="connsiteX268" fmla="*/ 622108 w 11691803"/>
              <a:gd name="connsiteY268" fmla="*/ 572830 h 2356755"/>
              <a:gd name="connsiteX269" fmla="*/ 526230 w 11691803"/>
              <a:gd name="connsiteY269" fmla="*/ 662248 h 2356755"/>
              <a:gd name="connsiteX270" fmla="*/ 526230 w 11691803"/>
              <a:gd name="connsiteY270" fmla="*/ 667820 h 2356755"/>
              <a:gd name="connsiteX271" fmla="*/ 625626 w 11691803"/>
              <a:gd name="connsiteY271" fmla="*/ 574952 h 2356755"/>
              <a:gd name="connsiteX272" fmla="*/ 625626 w 11691803"/>
              <a:gd name="connsiteY272" fmla="*/ 450509 h 2356755"/>
              <a:gd name="connsiteX273" fmla="*/ 521612 w 11691803"/>
              <a:gd name="connsiteY273" fmla="*/ 355254 h 2356755"/>
              <a:gd name="connsiteX274" fmla="*/ 521612 w 11691803"/>
              <a:gd name="connsiteY274" fmla="*/ 237975 h 2356755"/>
              <a:gd name="connsiteX275" fmla="*/ 517874 w 11691803"/>
              <a:gd name="connsiteY275" fmla="*/ 241424 h 2356755"/>
              <a:gd name="connsiteX276" fmla="*/ 517874 w 11691803"/>
              <a:gd name="connsiteY276" fmla="*/ 353396 h 2356755"/>
              <a:gd name="connsiteX277" fmla="*/ 417158 w 11691803"/>
              <a:gd name="connsiteY277" fmla="*/ 447856 h 2356755"/>
              <a:gd name="connsiteX278" fmla="*/ 417158 w 11691803"/>
              <a:gd name="connsiteY278" fmla="*/ 331373 h 2356755"/>
              <a:gd name="connsiteX279" fmla="*/ 517874 w 11691803"/>
              <a:gd name="connsiteY279" fmla="*/ 236913 h 2356755"/>
              <a:gd name="connsiteX280" fmla="*/ 517874 w 11691803"/>
              <a:gd name="connsiteY280" fmla="*/ 241159 h 2356755"/>
              <a:gd name="connsiteX281" fmla="*/ 521612 w 11691803"/>
              <a:gd name="connsiteY281" fmla="*/ 237709 h 2356755"/>
              <a:gd name="connsiteX282" fmla="*/ 521612 w 11691803"/>
              <a:gd name="connsiteY282" fmla="*/ 231341 h 2356755"/>
              <a:gd name="connsiteX283" fmla="*/ 420896 w 11691803"/>
              <a:gd name="connsiteY283" fmla="*/ 138739 h 2356755"/>
              <a:gd name="connsiteX284" fmla="*/ 417818 w 11691803"/>
              <a:gd name="connsiteY284" fmla="*/ 141657 h 2356755"/>
              <a:gd name="connsiteX285" fmla="*/ 420676 w 11691803"/>
              <a:gd name="connsiteY285" fmla="*/ 138739 h 2356755"/>
              <a:gd name="connsiteX286" fmla="*/ 416278 w 11691803"/>
              <a:gd name="connsiteY286" fmla="*/ 134759 h 2356755"/>
              <a:gd name="connsiteX287" fmla="*/ 416278 w 11691803"/>
              <a:gd name="connsiteY287" fmla="*/ 40002 h 2356755"/>
              <a:gd name="connsiteX288" fmla="*/ 416278 w 11691803"/>
              <a:gd name="connsiteY288" fmla="*/ 39345 h 235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1691803" h="2356755">
                <a:moveTo>
                  <a:pt x="205830" y="2325379"/>
                </a:moveTo>
                <a:lnTo>
                  <a:pt x="227189" y="2345014"/>
                </a:lnTo>
                <a:lnTo>
                  <a:pt x="229280" y="2346937"/>
                </a:lnTo>
                <a:lnTo>
                  <a:pt x="182828" y="2346937"/>
                </a:lnTo>
                <a:lnTo>
                  <a:pt x="183180" y="2346606"/>
                </a:lnTo>
                <a:close/>
                <a:moveTo>
                  <a:pt x="204511" y="2204386"/>
                </a:moveTo>
                <a:lnTo>
                  <a:pt x="204511" y="2320869"/>
                </a:lnTo>
                <a:lnTo>
                  <a:pt x="178342" y="2345280"/>
                </a:lnTo>
                <a:cubicBezTo>
                  <a:pt x="179882" y="2345810"/>
                  <a:pt x="181421" y="2346076"/>
                  <a:pt x="183180" y="2346606"/>
                </a:cubicBezTo>
                <a:cubicBezTo>
                  <a:pt x="181421" y="2346341"/>
                  <a:pt x="179662" y="2345810"/>
                  <a:pt x="178122" y="2345545"/>
                </a:cubicBezTo>
                <a:lnTo>
                  <a:pt x="176635" y="2346937"/>
                </a:lnTo>
                <a:lnTo>
                  <a:pt x="103575" y="2346937"/>
                </a:lnTo>
                <a:lnTo>
                  <a:pt x="103575" y="2327284"/>
                </a:lnTo>
                <a:lnTo>
                  <a:pt x="103575" y="2298846"/>
                </a:lnTo>
                <a:close/>
                <a:moveTo>
                  <a:pt x="308525" y="1986544"/>
                </a:moveTo>
                <a:lnTo>
                  <a:pt x="308525" y="2103293"/>
                </a:lnTo>
                <a:lnTo>
                  <a:pt x="282357" y="2127704"/>
                </a:lnTo>
                <a:lnTo>
                  <a:pt x="207589" y="2197487"/>
                </a:lnTo>
                <a:lnTo>
                  <a:pt x="207589" y="2081004"/>
                </a:lnTo>
                <a:lnTo>
                  <a:pt x="243434" y="2047572"/>
                </a:lnTo>
                <a:close/>
                <a:moveTo>
                  <a:pt x="414959" y="1888635"/>
                </a:moveTo>
                <a:lnTo>
                  <a:pt x="481370" y="1949662"/>
                </a:lnTo>
                <a:lnTo>
                  <a:pt x="516774" y="1982034"/>
                </a:lnTo>
                <a:lnTo>
                  <a:pt x="415179" y="2077290"/>
                </a:lnTo>
                <a:lnTo>
                  <a:pt x="313363" y="1983891"/>
                </a:lnTo>
                <a:close/>
                <a:moveTo>
                  <a:pt x="100276" y="1670528"/>
                </a:moveTo>
                <a:lnTo>
                  <a:pt x="202092" y="1763927"/>
                </a:lnTo>
                <a:lnTo>
                  <a:pt x="135901" y="1825750"/>
                </a:lnTo>
                <a:lnTo>
                  <a:pt x="137660" y="1829465"/>
                </a:lnTo>
                <a:lnTo>
                  <a:pt x="204511" y="1767111"/>
                </a:lnTo>
                <a:lnTo>
                  <a:pt x="204511" y="1883594"/>
                </a:lnTo>
                <a:lnTo>
                  <a:pt x="176583" y="1909597"/>
                </a:lnTo>
                <a:lnTo>
                  <a:pt x="178782" y="1913842"/>
                </a:lnTo>
                <a:lnTo>
                  <a:pt x="205610" y="1888635"/>
                </a:lnTo>
                <a:lnTo>
                  <a:pt x="307426" y="1982034"/>
                </a:lnTo>
                <a:lnTo>
                  <a:pt x="241675" y="2043592"/>
                </a:lnTo>
                <a:lnTo>
                  <a:pt x="243434" y="2047572"/>
                </a:lnTo>
                <a:lnTo>
                  <a:pt x="241455" y="2043857"/>
                </a:lnTo>
                <a:lnTo>
                  <a:pt x="205830" y="2077290"/>
                </a:lnTo>
                <a:lnTo>
                  <a:pt x="104015" y="1983891"/>
                </a:lnTo>
                <a:lnTo>
                  <a:pt x="178562" y="1914107"/>
                </a:lnTo>
                <a:lnTo>
                  <a:pt x="176583" y="1909862"/>
                </a:lnTo>
                <a:lnTo>
                  <a:pt x="103575" y="1978054"/>
                </a:lnTo>
                <a:lnTo>
                  <a:pt x="103575" y="1861571"/>
                </a:lnTo>
                <a:lnTo>
                  <a:pt x="137660" y="1829730"/>
                </a:lnTo>
                <a:lnTo>
                  <a:pt x="135681" y="1825750"/>
                </a:lnTo>
                <a:lnTo>
                  <a:pt x="101816" y="1857591"/>
                </a:lnTo>
                <a:lnTo>
                  <a:pt x="0" y="1764192"/>
                </a:lnTo>
                <a:close/>
                <a:moveTo>
                  <a:pt x="308525" y="1549269"/>
                </a:moveTo>
                <a:lnTo>
                  <a:pt x="308525" y="1665752"/>
                </a:lnTo>
                <a:lnTo>
                  <a:pt x="283896" y="1688836"/>
                </a:lnTo>
                <a:lnTo>
                  <a:pt x="285875" y="1692551"/>
                </a:lnTo>
                <a:lnTo>
                  <a:pt x="283676" y="1689102"/>
                </a:lnTo>
                <a:lnTo>
                  <a:pt x="207589" y="1760212"/>
                </a:lnTo>
                <a:lnTo>
                  <a:pt x="207589" y="1643729"/>
                </a:lnTo>
                <a:lnTo>
                  <a:pt x="238816" y="1614277"/>
                </a:lnTo>
                <a:lnTo>
                  <a:pt x="236837" y="1610828"/>
                </a:lnTo>
                <a:lnTo>
                  <a:pt x="239036" y="1614277"/>
                </a:lnTo>
                <a:close/>
                <a:moveTo>
                  <a:pt x="205610" y="1451360"/>
                </a:moveTo>
                <a:lnTo>
                  <a:pt x="307426" y="1544759"/>
                </a:lnTo>
                <a:lnTo>
                  <a:pt x="236837" y="1610828"/>
                </a:lnTo>
                <a:lnTo>
                  <a:pt x="205830" y="1639749"/>
                </a:lnTo>
                <a:lnTo>
                  <a:pt x="104015" y="1546351"/>
                </a:lnTo>
                <a:close/>
                <a:moveTo>
                  <a:pt x="310944" y="1231926"/>
                </a:moveTo>
                <a:lnTo>
                  <a:pt x="313803" y="1234580"/>
                </a:lnTo>
                <a:lnTo>
                  <a:pt x="412760" y="1325325"/>
                </a:lnTo>
                <a:lnTo>
                  <a:pt x="311164" y="1420581"/>
                </a:lnTo>
                <a:lnTo>
                  <a:pt x="209349" y="1326917"/>
                </a:lnTo>
                <a:close/>
                <a:moveTo>
                  <a:pt x="412760" y="893622"/>
                </a:moveTo>
                <a:lnTo>
                  <a:pt x="412760" y="1010105"/>
                </a:lnTo>
                <a:lnTo>
                  <a:pt x="386591" y="1034516"/>
                </a:lnTo>
                <a:lnTo>
                  <a:pt x="388351" y="1038496"/>
                </a:lnTo>
                <a:lnTo>
                  <a:pt x="386371" y="1034781"/>
                </a:lnTo>
                <a:lnTo>
                  <a:pt x="311824" y="1104565"/>
                </a:lnTo>
                <a:lnTo>
                  <a:pt x="311824" y="988082"/>
                </a:lnTo>
                <a:lnTo>
                  <a:pt x="347448" y="954650"/>
                </a:lnTo>
                <a:lnTo>
                  <a:pt x="345689" y="950669"/>
                </a:lnTo>
                <a:lnTo>
                  <a:pt x="347668" y="954384"/>
                </a:lnTo>
                <a:close/>
                <a:moveTo>
                  <a:pt x="204291" y="577340"/>
                </a:moveTo>
                <a:lnTo>
                  <a:pt x="306106" y="670739"/>
                </a:lnTo>
                <a:lnTo>
                  <a:pt x="239915" y="732563"/>
                </a:lnTo>
                <a:lnTo>
                  <a:pt x="241895" y="736542"/>
                </a:lnTo>
                <a:lnTo>
                  <a:pt x="308525" y="673923"/>
                </a:lnTo>
                <a:lnTo>
                  <a:pt x="308525" y="790671"/>
                </a:lnTo>
                <a:lnTo>
                  <a:pt x="280818" y="816674"/>
                </a:lnTo>
                <a:lnTo>
                  <a:pt x="282797" y="820920"/>
                </a:lnTo>
                <a:lnTo>
                  <a:pt x="309625" y="795713"/>
                </a:lnTo>
                <a:lnTo>
                  <a:pt x="411440" y="889111"/>
                </a:lnTo>
                <a:lnTo>
                  <a:pt x="345689" y="950669"/>
                </a:lnTo>
                <a:lnTo>
                  <a:pt x="310065" y="984102"/>
                </a:lnTo>
                <a:lnTo>
                  <a:pt x="208249" y="890703"/>
                </a:lnTo>
                <a:lnTo>
                  <a:pt x="282577" y="820920"/>
                </a:lnTo>
                <a:lnTo>
                  <a:pt x="280597" y="816674"/>
                </a:lnTo>
                <a:lnTo>
                  <a:pt x="207589" y="885131"/>
                </a:lnTo>
                <a:lnTo>
                  <a:pt x="207589" y="768383"/>
                </a:lnTo>
                <a:lnTo>
                  <a:pt x="241675" y="736542"/>
                </a:lnTo>
                <a:lnTo>
                  <a:pt x="239915" y="732828"/>
                </a:lnTo>
                <a:lnTo>
                  <a:pt x="205830" y="764668"/>
                </a:lnTo>
                <a:lnTo>
                  <a:pt x="104015" y="671270"/>
                </a:lnTo>
                <a:close/>
                <a:moveTo>
                  <a:pt x="412760" y="456082"/>
                </a:moveTo>
                <a:lnTo>
                  <a:pt x="412760" y="572830"/>
                </a:lnTo>
                <a:lnTo>
                  <a:pt x="387911" y="595914"/>
                </a:lnTo>
                <a:lnTo>
                  <a:pt x="390110" y="599364"/>
                </a:lnTo>
                <a:lnTo>
                  <a:pt x="413639" y="577340"/>
                </a:lnTo>
                <a:lnTo>
                  <a:pt x="515455" y="670739"/>
                </a:lnTo>
                <a:lnTo>
                  <a:pt x="462458" y="720357"/>
                </a:lnTo>
                <a:lnTo>
                  <a:pt x="415179" y="764668"/>
                </a:lnTo>
                <a:lnTo>
                  <a:pt x="313363" y="671270"/>
                </a:lnTo>
                <a:lnTo>
                  <a:pt x="389890" y="599629"/>
                </a:lnTo>
                <a:lnTo>
                  <a:pt x="387691" y="595914"/>
                </a:lnTo>
                <a:lnTo>
                  <a:pt x="311824" y="667024"/>
                </a:lnTo>
                <a:lnTo>
                  <a:pt x="311824" y="550541"/>
                </a:lnTo>
                <a:lnTo>
                  <a:pt x="343050" y="521355"/>
                </a:lnTo>
                <a:close/>
                <a:moveTo>
                  <a:pt x="309625" y="358172"/>
                </a:moveTo>
                <a:lnTo>
                  <a:pt x="411440" y="451571"/>
                </a:lnTo>
                <a:lnTo>
                  <a:pt x="341071" y="517640"/>
                </a:lnTo>
                <a:lnTo>
                  <a:pt x="343050" y="521355"/>
                </a:lnTo>
                <a:lnTo>
                  <a:pt x="340851" y="517905"/>
                </a:lnTo>
                <a:lnTo>
                  <a:pt x="310065" y="546827"/>
                </a:lnTo>
                <a:lnTo>
                  <a:pt x="208249" y="453428"/>
                </a:lnTo>
                <a:close/>
                <a:moveTo>
                  <a:pt x="414959" y="139004"/>
                </a:moveTo>
                <a:lnTo>
                  <a:pt x="417818" y="141657"/>
                </a:lnTo>
                <a:lnTo>
                  <a:pt x="516774" y="232402"/>
                </a:lnTo>
                <a:lnTo>
                  <a:pt x="415179" y="327393"/>
                </a:lnTo>
                <a:lnTo>
                  <a:pt x="313363" y="233995"/>
                </a:lnTo>
                <a:close/>
                <a:moveTo>
                  <a:pt x="390027" y="39345"/>
                </a:moveTo>
                <a:lnTo>
                  <a:pt x="412760" y="39345"/>
                </a:lnTo>
                <a:lnTo>
                  <a:pt x="412760" y="67745"/>
                </a:lnTo>
                <a:lnTo>
                  <a:pt x="412760" y="134759"/>
                </a:lnTo>
                <a:lnTo>
                  <a:pt x="311824" y="229219"/>
                </a:lnTo>
                <a:lnTo>
                  <a:pt x="311824" y="112736"/>
                </a:lnTo>
                <a:lnTo>
                  <a:pt x="384557" y="44478"/>
                </a:lnTo>
                <a:close/>
                <a:moveTo>
                  <a:pt x="234254" y="39345"/>
                </a:moveTo>
                <a:lnTo>
                  <a:pt x="384085" y="39345"/>
                </a:lnTo>
                <a:lnTo>
                  <a:pt x="362952" y="59162"/>
                </a:lnTo>
                <a:lnTo>
                  <a:pt x="310065" y="108755"/>
                </a:lnTo>
                <a:lnTo>
                  <a:pt x="239063" y="43748"/>
                </a:lnTo>
                <a:close/>
                <a:moveTo>
                  <a:pt x="11691803" y="0"/>
                </a:moveTo>
                <a:lnTo>
                  <a:pt x="11691803" y="2356755"/>
                </a:lnTo>
                <a:lnTo>
                  <a:pt x="235215" y="2346937"/>
                </a:lnTo>
                <a:lnTo>
                  <a:pt x="226061" y="2338538"/>
                </a:lnTo>
                <a:lnTo>
                  <a:pt x="208249" y="2322195"/>
                </a:lnTo>
                <a:lnTo>
                  <a:pt x="208249" y="2202794"/>
                </a:lnTo>
                <a:lnTo>
                  <a:pt x="284116" y="2131684"/>
                </a:lnTo>
                <a:lnTo>
                  <a:pt x="282357" y="2127704"/>
                </a:lnTo>
                <a:lnTo>
                  <a:pt x="284336" y="2131418"/>
                </a:lnTo>
                <a:lnTo>
                  <a:pt x="309625" y="2107803"/>
                </a:lnTo>
                <a:lnTo>
                  <a:pt x="415179" y="2204916"/>
                </a:lnTo>
                <a:lnTo>
                  <a:pt x="521612" y="2105415"/>
                </a:lnTo>
                <a:lnTo>
                  <a:pt x="521612" y="2065615"/>
                </a:lnTo>
                <a:lnTo>
                  <a:pt x="517874" y="2067472"/>
                </a:lnTo>
                <a:lnTo>
                  <a:pt x="517874" y="2103293"/>
                </a:lnTo>
                <a:lnTo>
                  <a:pt x="416938" y="2197487"/>
                </a:lnTo>
                <a:lnTo>
                  <a:pt x="416938" y="2081004"/>
                </a:lnTo>
                <a:lnTo>
                  <a:pt x="517874" y="1986544"/>
                </a:lnTo>
                <a:lnTo>
                  <a:pt x="517874" y="2067207"/>
                </a:lnTo>
                <a:lnTo>
                  <a:pt x="521612" y="2065349"/>
                </a:lnTo>
                <a:lnTo>
                  <a:pt x="521612" y="1980972"/>
                </a:lnTo>
                <a:lnTo>
                  <a:pt x="485108" y="1947540"/>
                </a:lnTo>
                <a:lnTo>
                  <a:pt x="417598" y="1885716"/>
                </a:lnTo>
                <a:lnTo>
                  <a:pt x="417598" y="1825220"/>
                </a:lnTo>
                <a:lnTo>
                  <a:pt x="413859" y="1826015"/>
                </a:lnTo>
                <a:lnTo>
                  <a:pt x="413859" y="1883594"/>
                </a:lnTo>
                <a:lnTo>
                  <a:pt x="312923" y="1978054"/>
                </a:lnTo>
                <a:lnTo>
                  <a:pt x="312923" y="1861571"/>
                </a:lnTo>
                <a:lnTo>
                  <a:pt x="360423" y="1816994"/>
                </a:lnTo>
                <a:lnTo>
                  <a:pt x="358443" y="1813545"/>
                </a:lnTo>
                <a:lnTo>
                  <a:pt x="311164" y="1857591"/>
                </a:lnTo>
                <a:lnTo>
                  <a:pt x="209349" y="1764192"/>
                </a:lnTo>
                <a:lnTo>
                  <a:pt x="285875" y="1692551"/>
                </a:lnTo>
                <a:lnTo>
                  <a:pt x="309625" y="1670528"/>
                </a:lnTo>
                <a:lnTo>
                  <a:pt x="411440" y="1763927"/>
                </a:lnTo>
                <a:lnTo>
                  <a:pt x="358443" y="1813280"/>
                </a:lnTo>
                <a:lnTo>
                  <a:pt x="360642" y="1816994"/>
                </a:lnTo>
                <a:lnTo>
                  <a:pt x="413859" y="1767111"/>
                </a:lnTo>
                <a:lnTo>
                  <a:pt x="413859" y="1825750"/>
                </a:lnTo>
                <a:lnTo>
                  <a:pt x="417598" y="1824954"/>
                </a:lnTo>
                <a:lnTo>
                  <a:pt x="417598" y="1765254"/>
                </a:lnTo>
                <a:lnTo>
                  <a:pt x="421996" y="1761008"/>
                </a:lnTo>
                <a:lnTo>
                  <a:pt x="421996" y="1755436"/>
                </a:lnTo>
                <a:lnTo>
                  <a:pt x="416938" y="1760212"/>
                </a:lnTo>
                <a:lnTo>
                  <a:pt x="416938" y="1643729"/>
                </a:lnTo>
                <a:lnTo>
                  <a:pt x="421996" y="1638953"/>
                </a:lnTo>
                <a:lnTo>
                  <a:pt x="421996" y="1633381"/>
                </a:lnTo>
                <a:lnTo>
                  <a:pt x="415179" y="1639749"/>
                </a:lnTo>
                <a:lnTo>
                  <a:pt x="313363" y="1546351"/>
                </a:lnTo>
                <a:lnTo>
                  <a:pt x="414959" y="1451360"/>
                </a:lnTo>
                <a:lnTo>
                  <a:pt x="516774" y="1544759"/>
                </a:lnTo>
                <a:lnTo>
                  <a:pt x="422216" y="1633381"/>
                </a:lnTo>
                <a:lnTo>
                  <a:pt x="422216" y="1638688"/>
                </a:lnTo>
                <a:lnTo>
                  <a:pt x="517874" y="1549269"/>
                </a:lnTo>
                <a:lnTo>
                  <a:pt x="517874" y="1665752"/>
                </a:lnTo>
                <a:lnTo>
                  <a:pt x="422216" y="1755436"/>
                </a:lnTo>
                <a:lnTo>
                  <a:pt x="422216" y="1761008"/>
                </a:lnTo>
                <a:lnTo>
                  <a:pt x="521612" y="1667875"/>
                </a:lnTo>
                <a:lnTo>
                  <a:pt x="521612" y="1543697"/>
                </a:lnTo>
                <a:lnTo>
                  <a:pt x="417598" y="1448176"/>
                </a:lnTo>
                <a:lnTo>
                  <a:pt x="417598" y="1331162"/>
                </a:lnTo>
                <a:lnTo>
                  <a:pt x="413859" y="1334612"/>
                </a:lnTo>
                <a:lnTo>
                  <a:pt x="413859" y="1446584"/>
                </a:lnTo>
                <a:lnTo>
                  <a:pt x="312923" y="1540778"/>
                </a:lnTo>
                <a:lnTo>
                  <a:pt x="312923" y="1424295"/>
                </a:lnTo>
                <a:lnTo>
                  <a:pt x="413859" y="1329836"/>
                </a:lnTo>
                <a:lnTo>
                  <a:pt x="413859" y="1334346"/>
                </a:lnTo>
                <a:lnTo>
                  <a:pt x="417598" y="1330897"/>
                </a:lnTo>
                <a:lnTo>
                  <a:pt x="417598" y="1324264"/>
                </a:lnTo>
                <a:lnTo>
                  <a:pt x="316882" y="1231926"/>
                </a:lnTo>
                <a:lnTo>
                  <a:pt x="313803" y="1234580"/>
                </a:lnTo>
                <a:lnTo>
                  <a:pt x="316662" y="1231661"/>
                </a:lnTo>
                <a:lnTo>
                  <a:pt x="312264" y="1227681"/>
                </a:lnTo>
                <a:lnTo>
                  <a:pt x="312264" y="1223701"/>
                </a:lnTo>
                <a:lnTo>
                  <a:pt x="308525" y="1223701"/>
                </a:lnTo>
                <a:lnTo>
                  <a:pt x="308525" y="1227946"/>
                </a:lnTo>
                <a:lnTo>
                  <a:pt x="207589" y="1322141"/>
                </a:lnTo>
                <a:lnTo>
                  <a:pt x="207589" y="1215476"/>
                </a:lnTo>
                <a:lnTo>
                  <a:pt x="207589" y="1205923"/>
                </a:lnTo>
                <a:lnTo>
                  <a:pt x="308525" y="1111464"/>
                </a:lnTo>
                <a:lnTo>
                  <a:pt x="308525" y="1217068"/>
                </a:lnTo>
                <a:lnTo>
                  <a:pt x="308525" y="1223436"/>
                </a:lnTo>
                <a:lnTo>
                  <a:pt x="312264" y="1223436"/>
                </a:lnTo>
                <a:lnTo>
                  <a:pt x="312264" y="1109606"/>
                </a:lnTo>
                <a:lnTo>
                  <a:pt x="388351" y="1038496"/>
                </a:lnTo>
                <a:lnTo>
                  <a:pt x="413639" y="1014881"/>
                </a:lnTo>
                <a:lnTo>
                  <a:pt x="519413" y="1111729"/>
                </a:lnTo>
                <a:lnTo>
                  <a:pt x="625626" y="1012228"/>
                </a:lnTo>
                <a:lnTo>
                  <a:pt x="625626" y="972692"/>
                </a:lnTo>
                <a:lnTo>
                  <a:pt x="622108" y="974550"/>
                </a:lnTo>
                <a:lnTo>
                  <a:pt x="622108" y="1010105"/>
                </a:lnTo>
                <a:lnTo>
                  <a:pt x="521172" y="1104565"/>
                </a:lnTo>
                <a:lnTo>
                  <a:pt x="521172" y="988082"/>
                </a:lnTo>
                <a:lnTo>
                  <a:pt x="622108" y="893622"/>
                </a:lnTo>
                <a:lnTo>
                  <a:pt x="622108" y="974284"/>
                </a:lnTo>
                <a:lnTo>
                  <a:pt x="625626" y="972427"/>
                </a:lnTo>
                <a:lnTo>
                  <a:pt x="625626" y="888050"/>
                </a:lnTo>
                <a:lnTo>
                  <a:pt x="589342" y="854618"/>
                </a:lnTo>
                <a:lnTo>
                  <a:pt x="585604" y="856740"/>
                </a:lnTo>
                <a:lnTo>
                  <a:pt x="620789" y="889111"/>
                </a:lnTo>
                <a:lnTo>
                  <a:pt x="519193" y="984102"/>
                </a:lnTo>
                <a:lnTo>
                  <a:pt x="417378" y="890703"/>
                </a:lnTo>
                <a:lnTo>
                  <a:pt x="518973" y="795713"/>
                </a:lnTo>
                <a:lnTo>
                  <a:pt x="585384" y="856475"/>
                </a:lnTo>
                <a:lnTo>
                  <a:pt x="589122" y="854352"/>
                </a:lnTo>
                <a:lnTo>
                  <a:pt x="521612" y="792529"/>
                </a:lnTo>
                <a:lnTo>
                  <a:pt x="521612" y="732297"/>
                </a:lnTo>
                <a:lnTo>
                  <a:pt x="517874" y="732828"/>
                </a:lnTo>
                <a:lnTo>
                  <a:pt x="517874" y="790671"/>
                </a:lnTo>
                <a:lnTo>
                  <a:pt x="417158" y="885131"/>
                </a:lnTo>
                <a:lnTo>
                  <a:pt x="417158" y="768383"/>
                </a:lnTo>
                <a:lnTo>
                  <a:pt x="464657" y="724072"/>
                </a:lnTo>
                <a:lnTo>
                  <a:pt x="462458" y="720357"/>
                </a:lnTo>
                <a:lnTo>
                  <a:pt x="464657" y="723807"/>
                </a:lnTo>
                <a:lnTo>
                  <a:pt x="517874" y="673923"/>
                </a:lnTo>
                <a:lnTo>
                  <a:pt x="517874" y="732563"/>
                </a:lnTo>
                <a:lnTo>
                  <a:pt x="521612" y="732032"/>
                </a:lnTo>
                <a:lnTo>
                  <a:pt x="521612" y="672331"/>
                </a:lnTo>
                <a:lnTo>
                  <a:pt x="526010" y="668086"/>
                </a:lnTo>
                <a:lnTo>
                  <a:pt x="526010" y="662514"/>
                </a:lnTo>
                <a:lnTo>
                  <a:pt x="521172" y="667024"/>
                </a:lnTo>
                <a:lnTo>
                  <a:pt x="521172" y="550541"/>
                </a:lnTo>
                <a:lnTo>
                  <a:pt x="526010" y="546031"/>
                </a:lnTo>
                <a:lnTo>
                  <a:pt x="526010" y="540459"/>
                </a:lnTo>
                <a:lnTo>
                  <a:pt x="519193" y="546827"/>
                </a:lnTo>
                <a:lnTo>
                  <a:pt x="417378" y="453428"/>
                </a:lnTo>
                <a:lnTo>
                  <a:pt x="518973" y="358172"/>
                </a:lnTo>
                <a:lnTo>
                  <a:pt x="620789" y="451571"/>
                </a:lnTo>
                <a:lnTo>
                  <a:pt x="526230" y="540194"/>
                </a:lnTo>
                <a:lnTo>
                  <a:pt x="526230" y="545765"/>
                </a:lnTo>
                <a:lnTo>
                  <a:pt x="622108" y="456082"/>
                </a:lnTo>
                <a:lnTo>
                  <a:pt x="622108" y="572830"/>
                </a:lnTo>
                <a:lnTo>
                  <a:pt x="526230" y="662248"/>
                </a:lnTo>
                <a:lnTo>
                  <a:pt x="526230" y="667820"/>
                </a:lnTo>
                <a:lnTo>
                  <a:pt x="625626" y="574952"/>
                </a:lnTo>
                <a:lnTo>
                  <a:pt x="625626" y="450509"/>
                </a:lnTo>
                <a:lnTo>
                  <a:pt x="521612" y="355254"/>
                </a:lnTo>
                <a:lnTo>
                  <a:pt x="521612" y="237975"/>
                </a:lnTo>
                <a:lnTo>
                  <a:pt x="517874" y="241424"/>
                </a:lnTo>
                <a:lnTo>
                  <a:pt x="517874" y="353396"/>
                </a:lnTo>
                <a:lnTo>
                  <a:pt x="417158" y="447856"/>
                </a:lnTo>
                <a:lnTo>
                  <a:pt x="417158" y="331373"/>
                </a:lnTo>
                <a:lnTo>
                  <a:pt x="517874" y="236913"/>
                </a:lnTo>
                <a:lnTo>
                  <a:pt x="517874" y="241159"/>
                </a:lnTo>
                <a:lnTo>
                  <a:pt x="521612" y="237709"/>
                </a:lnTo>
                <a:lnTo>
                  <a:pt x="521612" y="231341"/>
                </a:lnTo>
                <a:lnTo>
                  <a:pt x="420896" y="138739"/>
                </a:lnTo>
                <a:lnTo>
                  <a:pt x="417818" y="141657"/>
                </a:lnTo>
                <a:lnTo>
                  <a:pt x="420676" y="138739"/>
                </a:lnTo>
                <a:lnTo>
                  <a:pt x="416278" y="134759"/>
                </a:lnTo>
                <a:lnTo>
                  <a:pt x="416278" y="40002"/>
                </a:lnTo>
                <a:lnTo>
                  <a:pt x="416278" y="39345"/>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2" name="Titre 1">
            <a:extLst>
              <a:ext uri="{FF2B5EF4-FFF2-40B4-BE49-F238E27FC236}">
                <a16:creationId xmlns:a16="http://schemas.microsoft.com/office/drawing/2014/main" id="{D5AF0AE2-7DAE-3EB0-5E60-D2EFCEC2EA43}"/>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3678237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a:t>09/03/2026</a:t>
            </a: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2F98917-083E-F98C-816F-48F1437B41BD}"/>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56184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a:t>09/03/2026</a:t>
            </a: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a:t>P(ND)2-3, Perspectives on nuclear data for the next decade</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seul</a:t>
            </a:r>
          </a:p>
        </p:txBody>
      </p:sp>
      <p:pic>
        <p:nvPicPr>
          <p:cNvPr id="8"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8C593314-5853-721D-C381-C5C6DA55FA4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669172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C14385-C06C-03C8-FC0B-6EDE0E294E52}"/>
              </a:ext>
            </a:extLst>
          </p:cNvPr>
          <p:cNvSpPr>
            <a:spLocks noGrp="1"/>
          </p:cNvSpPr>
          <p:nvPr>
            <p:ph type="dt" sz="half" idx="10"/>
          </p:nvPr>
        </p:nvSpPr>
        <p:spPr/>
        <p:txBody>
          <a:bodyPr/>
          <a:lstStyle/>
          <a:p>
            <a:r>
              <a:rPr lang="fr-FR"/>
              <a:t>09/03/2026</a:t>
            </a:r>
          </a:p>
        </p:txBody>
      </p:sp>
      <p:sp>
        <p:nvSpPr>
          <p:cNvPr id="3" name="Espace réservé du pied de page 2">
            <a:extLst>
              <a:ext uri="{FF2B5EF4-FFF2-40B4-BE49-F238E27FC236}">
                <a16:creationId xmlns:a16="http://schemas.microsoft.com/office/drawing/2014/main" id="{C5925030-DB19-61B7-32BA-FFFFADD4FAB2}"/>
              </a:ext>
            </a:extLst>
          </p:cNvPr>
          <p:cNvSpPr>
            <a:spLocks noGrp="1"/>
          </p:cNvSpPr>
          <p:nvPr>
            <p:ph type="ftr" sz="quarter" idx="11"/>
          </p:nvPr>
        </p:nvSpPr>
        <p:spPr/>
        <p:txBody>
          <a:bodyPr/>
          <a:lstStyle/>
          <a:p>
            <a:r>
              <a:rPr lang="en-US"/>
              <a:t>P(ND)2-3, Perspectives on nuclear data for the next decade</a:t>
            </a:r>
            <a:endParaRPr lang="fr-FR"/>
          </a:p>
        </p:txBody>
      </p:sp>
      <p:sp>
        <p:nvSpPr>
          <p:cNvPr id="4" name="Espace réservé du numéro de diapositive 3">
            <a:extLst>
              <a:ext uri="{FF2B5EF4-FFF2-40B4-BE49-F238E27FC236}">
                <a16:creationId xmlns:a16="http://schemas.microsoft.com/office/drawing/2014/main" id="{6A84369A-A294-0F2F-E84F-D0990A22CF47}"/>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5" name="ZoneTexte 4">
            <a:extLst>
              <a:ext uri="{FF2B5EF4-FFF2-40B4-BE49-F238E27FC236}">
                <a16:creationId xmlns:a16="http://schemas.microsoft.com/office/drawing/2014/main" id="{F661E88D-94E7-20B9-0926-4E18EFBC1BA0}"/>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Vide</a:t>
            </a:r>
          </a:p>
        </p:txBody>
      </p:sp>
      <p:pic>
        <p:nvPicPr>
          <p:cNvPr id="7"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183560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venan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51A86F0-4870-165D-E01B-6415309E1300}"/>
              </a:ext>
            </a:extLst>
          </p:cNvPr>
          <p:cNvSpPr/>
          <p:nvPr userDrawn="1"/>
        </p:nvSpPr>
        <p:spPr>
          <a:xfrm>
            <a:off x="11460163" y="0"/>
            <a:ext cx="7318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Intervenants</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fr-FR"/>
              <a:t>09/03/2026</a:t>
            </a:r>
            <a:endParaRPr lang="fr-FR" dirty="0"/>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en-US"/>
              <a:t>P(ND)2-3, Perspectives on nuclear data for the next decade</a:t>
            </a:r>
            <a:endParaRPr lang="fr-FR" dirty="0"/>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0CBC77A0-1F4E-42FF-9FFC-F45C3A64AF90}" type="slidenum">
              <a:rPr lang="fr-FR" smtClean="0"/>
              <a:pPr/>
              <a:t>‹N°›</a:t>
            </a:fld>
            <a:endParaRPr lang="fr-FR" dirty="0"/>
          </a:p>
        </p:txBody>
      </p:sp>
      <p:sp>
        <p:nvSpPr>
          <p:cNvPr id="25" name="Espace réservé du texte 8">
            <a:extLst>
              <a:ext uri="{FF2B5EF4-FFF2-40B4-BE49-F238E27FC236}">
                <a16:creationId xmlns:a16="http://schemas.microsoft.com/office/drawing/2014/main" id="{EE9D7CE3-0338-EF86-9151-9AA39188D19A}"/>
              </a:ext>
            </a:extLst>
          </p:cNvPr>
          <p:cNvSpPr>
            <a:spLocks noGrp="1"/>
          </p:cNvSpPr>
          <p:nvPr>
            <p:ph type="body" sz="quarter" idx="13" hasCustomPrompt="1"/>
          </p:nvPr>
        </p:nvSpPr>
        <p:spPr>
          <a:xfrm>
            <a:off x="407368"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7" name="Espace réservé du texte 8">
            <a:extLst>
              <a:ext uri="{FF2B5EF4-FFF2-40B4-BE49-F238E27FC236}">
                <a16:creationId xmlns:a16="http://schemas.microsoft.com/office/drawing/2014/main" id="{7E242CEA-B629-6061-3336-B00B5B03631E}"/>
              </a:ext>
            </a:extLst>
          </p:cNvPr>
          <p:cNvSpPr>
            <a:spLocks noGrp="1"/>
          </p:cNvSpPr>
          <p:nvPr>
            <p:ph type="body" sz="quarter" idx="16" hasCustomPrompt="1"/>
          </p:nvPr>
        </p:nvSpPr>
        <p:spPr>
          <a:xfrm>
            <a:off x="3327251"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9" name="Espace réservé du texte 8">
            <a:extLst>
              <a:ext uri="{FF2B5EF4-FFF2-40B4-BE49-F238E27FC236}">
                <a16:creationId xmlns:a16="http://schemas.microsoft.com/office/drawing/2014/main" id="{13577D77-6A07-A133-9442-B0E04B740BCB}"/>
              </a:ext>
            </a:extLst>
          </p:cNvPr>
          <p:cNvSpPr>
            <a:spLocks noGrp="1"/>
          </p:cNvSpPr>
          <p:nvPr>
            <p:ph type="body" sz="quarter" idx="18" hasCustomPrompt="1"/>
          </p:nvPr>
        </p:nvSpPr>
        <p:spPr>
          <a:xfrm>
            <a:off x="9167017"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31" name="Espace réservé du texte 8">
            <a:extLst>
              <a:ext uri="{FF2B5EF4-FFF2-40B4-BE49-F238E27FC236}">
                <a16:creationId xmlns:a16="http://schemas.microsoft.com/office/drawing/2014/main" id="{7647BCFB-4928-920C-2E15-C8AE4C72EBA8}"/>
              </a:ext>
            </a:extLst>
          </p:cNvPr>
          <p:cNvSpPr>
            <a:spLocks noGrp="1"/>
          </p:cNvSpPr>
          <p:nvPr>
            <p:ph type="body" sz="quarter" idx="20" hasCustomPrompt="1"/>
          </p:nvPr>
        </p:nvSpPr>
        <p:spPr>
          <a:xfrm>
            <a:off x="6247134"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407368"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28" name="図プレースホルダー 9">
            <a:extLst>
              <a:ext uri="{FF2B5EF4-FFF2-40B4-BE49-F238E27FC236}">
                <a16:creationId xmlns:a16="http://schemas.microsoft.com/office/drawing/2014/main" id="{6BF72028-41E2-619A-D233-341EEFEC504D}"/>
              </a:ext>
            </a:extLst>
          </p:cNvPr>
          <p:cNvSpPr>
            <a:spLocks noGrp="1"/>
          </p:cNvSpPr>
          <p:nvPr>
            <p:ph type="pic" sz="quarter" idx="17" hasCustomPrompt="1"/>
          </p:nvPr>
        </p:nvSpPr>
        <p:spPr>
          <a:xfrm>
            <a:off x="3327251"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0" name="図プレースホルダー 9">
            <a:extLst>
              <a:ext uri="{FF2B5EF4-FFF2-40B4-BE49-F238E27FC236}">
                <a16:creationId xmlns:a16="http://schemas.microsoft.com/office/drawing/2014/main" id="{74AA3498-C08C-43F4-B6BB-AE8E3CC9E9CC}"/>
              </a:ext>
            </a:extLst>
          </p:cNvPr>
          <p:cNvSpPr>
            <a:spLocks noGrp="1"/>
          </p:cNvSpPr>
          <p:nvPr>
            <p:ph type="pic" sz="quarter" idx="19" hasCustomPrompt="1"/>
          </p:nvPr>
        </p:nvSpPr>
        <p:spPr>
          <a:xfrm>
            <a:off x="9167017"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2" name="図プレースホルダー 9">
            <a:extLst>
              <a:ext uri="{FF2B5EF4-FFF2-40B4-BE49-F238E27FC236}">
                <a16:creationId xmlns:a16="http://schemas.microsoft.com/office/drawing/2014/main" id="{1DC76755-C8C6-A984-C78A-E29A74AAF2E9}"/>
              </a:ext>
            </a:extLst>
          </p:cNvPr>
          <p:cNvSpPr>
            <a:spLocks noGrp="1"/>
          </p:cNvSpPr>
          <p:nvPr>
            <p:ph type="pic" sz="quarter" idx="21" hasCustomPrompt="1"/>
          </p:nvPr>
        </p:nvSpPr>
        <p:spPr>
          <a:xfrm>
            <a:off x="6247134"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6" name="ZoneTexte 35">
            <a:extLst>
              <a:ext uri="{FF2B5EF4-FFF2-40B4-BE49-F238E27FC236}">
                <a16:creationId xmlns:a16="http://schemas.microsoft.com/office/drawing/2014/main" id="{C24E81A9-10CF-5234-1441-4D3B94BB47FE}"/>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pic>
        <p:nvPicPr>
          <p:cNvPr id="18"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B16D91DA-45B8-FD04-3A3A-E545BB21D2E8}"/>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2061592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venant / CV">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3AF1D4-4843-AF3F-A326-45F38F216CA0}"/>
              </a:ext>
            </a:extLst>
          </p:cNvPr>
          <p:cNvSpPr/>
          <p:nvPr userDrawn="1"/>
        </p:nvSpPr>
        <p:spPr>
          <a:xfrm>
            <a:off x="7199086" y="0"/>
            <a:ext cx="49929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 / CV</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fr-FR"/>
              <a:t>09/03/2026</a:t>
            </a:r>
            <a:endParaRPr lang="fr-FR" dirty="0"/>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en-US"/>
              <a:t>P(ND)2-3, Perspectives on nuclear data for the next decade</a:t>
            </a:r>
            <a:endParaRPr lang="fr-FR" dirty="0"/>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0CBC77A0-1F4E-42FF-9FFC-F45C3A64AF90}" type="slidenum">
              <a:rPr lang="fr-FR" smtClean="0"/>
              <a:pPr/>
              <a:t>‹N°›</a:t>
            </a:fld>
            <a:endParaRPr lang="fr-FR" dirty="0"/>
          </a:p>
        </p:txBody>
      </p:sp>
      <p:sp>
        <p:nvSpPr>
          <p:cNvPr id="36" name="ZoneTexte 35">
            <a:extLst>
              <a:ext uri="{FF2B5EF4-FFF2-40B4-BE49-F238E27FC236}">
                <a16:creationId xmlns:a16="http://schemas.microsoft.com/office/drawing/2014/main" id="{C24E81A9-10CF-5234-1441-4D3B94BB47FE}"/>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sp>
        <p:nvSpPr>
          <p:cNvPr id="14" name="Espace réservé du texte 2">
            <a:extLst>
              <a:ext uri="{FF2B5EF4-FFF2-40B4-BE49-F238E27FC236}">
                <a16:creationId xmlns:a16="http://schemas.microsoft.com/office/drawing/2014/main" id="{3AE77C0A-ACF9-C7EB-2F0B-D7114392665D}"/>
              </a:ext>
            </a:extLst>
          </p:cNvPr>
          <p:cNvSpPr>
            <a:spLocks noGrp="1"/>
          </p:cNvSpPr>
          <p:nvPr>
            <p:ph type="body" idx="1" hasCustomPrompt="1"/>
          </p:nvPr>
        </p:nvSpPr>
        <p:spPr>
          <a:xfrm>
            <a:off x="3467100" y="1541463"/>
            <a:ext cx="7993063" cy="823912"/>
          </a:xfrm>
        </p:spPr>
        <p:txBody>
          <a:bodyPr anchor="b">
            <a:normAutofit/>
          </a:bodyPr>
          <a:lstStyle>
            <a:lvl1pPr marL="0" indent="0">
              <a:spcBef>
                <a:spcPts val="0"/>
              </a:spcBef>
              <a:buNone/>
              <a:defRPr sz="2000" b="1">
                <a:solidFill>
                  <a:schemeClr val="tx2"/>
                </a:solidFill>
                <a:latin typeface="+mj-lt"/>
              </a:defRPr>
            </a:lvl1pPr>
            <a:lvl2pPr marL="0" indent="0">
              <a:spcBef>
                <a:spcPts val="0"/>
              </a:spcBef>
              <a:buNone/>
              <a:defRPr sz="1600" b="0" i="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Prénom NOM</a:t>
            </a:r>
          </a:p>
          <a:p>
            <a:pPr lvl="1"/>
            <a:r>
              <a:rPr lang="fr-FR" dirty="0"/>
              <a:t>Fonction/titre</a:t>
            </a:r>
          </a:p>
        </p:txBody>
      </p:sp>
      <p:sp>
        <p:nvSpPr>
          <p:cNvPr id="15" name="Espace réservé du texte 20">
            <a:extLst>
              <a:ext uri="{FF2B5EF4-FFF2-40B4-BE49-F238E27FC236}">
                <a16:creationId xmlns:a16="http://schemas.microsoft.com/office/drawing/2014/main" id="{BC7575DE-FB39-1529-3362-6DDB6F59CA2B}"/>
              </a:ext>
            </a:extLst>
          </p:cNvPr>
          <p:cNvSpPr>
            <a:spLocks noGrp="1"/>
          </p:cNvSpPr>
          <p:nvPr>
            <p:ph type="body" sz="quarter" idx="14"/>
          </p:nvPr>
        </p:nvSpPr>
        <p:spPr>
          <a:xfrm>
            <a:off x="3467100" y="2413000"/>
            <a:ext cx="7993063" cy="35004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572468" y="1457845"/>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09A53DC-AB4B-EC82-92B3-B8B715CDC6A1}"/>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896802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09/03/2026</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24" name="Image 2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Tree>
    <p:extLst>
      <p:ext uri="{BB962C8B-B14F-4D97-AF65-F5344CB8AC3E}">
        <p14:creationId xmlns:p14="http://schemas.microsoft.com/office/powerpoint/2010/main" val="1002934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ion Bleu fonc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09/03/2026</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Bleu foncé</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CD1C80FF-3EC2-C65E-39A3-3D5B556D3A76}"/>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DD99EE02-4A21-0C84-48D4-82F813D3CEA1}"/>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4239802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ion clai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09/03/2026</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Citation claire</a:t>
            </a: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tx2"/>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930F834B-23C4-8EC1-2C21-5E1E110A7BF9}"/>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A31F7F2B-1941-1250-D680-FD079465EC46}"/>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tx1"/>
                </a:solidFill>
              </a:defRPr>
            </a:lvl1pPr>
          </a:lstStyle>
          <a:p>
            <a:r>
              <a:rPr lang="fr-FR" dirty="0"/>
              <a:t>Ici votre citation qui peut être sur plusieurs lignes ’’ </a:t>
            </a:r>
          </a:p>
        </p:txBody>
      </p:sp>
    </p:spTree>
    <p:extLst>
      <p:ext uri="{BB962C8B-B14F-4D97-AF65-F5344CB8AC3E}">
        <p14:creationId xmlns:p14="http://schemas.microsoft.com/office/powerpoint/2010/main" val="4211361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ta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09/03/2026</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Gris</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5E9AB1AA-33F6-3FFD-8F1A-9BB4B728DF31}"/>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1EB622B9-FCAB-DF76-D3A8-8B7A3392A585}"/>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259269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CEA lite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
        <p:nvSpPr>
          <p:cNvPr id="4" name="ZoneTexte 3">
            <a:extLst>
              <a:ext uri="{FF2B5EF4-FFF2-40B4-BE49-F238E27FC236}">
                <a16:creationId xmlns:a16="http://schemas.microsoft.com/office/drawing/2014/main" id="{772B667D-CC06-7D82-8E0F-CFDA021D6AD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liten</a:t>
            </a:r>
            <a:endParaRPr lang="fr-FR" sz="1200" dirty="0">
              <a:solidFill>
                <a:schemeClr val="bg1">
                  <a:lumMod val="50000"/>
                </a:schemeClr>
              </a:solidFill>
            </a:endParaRPr>
          </a:p>
        </p:txBody>
      </p:sp>
      <p:pic>
        <p:nvPicPr>
          <p:cNvPr id="5" name="Logo CEA liten">
            <a:extLst>
              <a:ext uri="{FF2B5EF4-FFF2-40B4-BE49-F238E27FC236}">
                <a16:creationId xmlns:a16="http://schemas.microsoft.com/office/drawing/2014/main" id="{59C151D8-9F2F-A121-360A-4DC7F82C41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38" y="728663"/>
            <a:ext cx="4053600" cy="1804999"/>
          </a:xfrm>
          <a:prstGeom prst="rect">
            <a:avLst/>
          </a:prstGeom>
        </p:spPr>
      </p:pic>
      <p:sp>
        <p:nvSpPr>
          <p:cNvPr id="6" name="Rectangle 5">
            <a:extLst>
              <a:ext uri="{FF2B5EF4-FFF2-40B4-BE49-F238E27FC236}">
                <a16:creationId xmlns:a16="http://schemas.microsoft.com/office/drawing/2014/main" id="{31F5FF40-204E-79EE-35CB-85711491D064}"/>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Tree>
    <p:extLst>
      <p:ext uri="{BB962C8B-B14F-4D97-AF65-F5344CB8AC3E}">
        <p14:creationId xmlns:p14="http://schemas.microsoft.com/office/powerpoint/2010/main" val="2291770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suel citation">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75131BF9-1179-4373-984B-3BA3810DA921}"/>
              </a:ext>
            </a:extLst>
          </p:cNvPr>
          <p:cNvGrpSpPr/>
          <p:nvPr userDrawn="1"/>
        </p:nvGrpSpPr>
        <p:grpSpPr>
          <a:xfrm>
            <a:off x="206373" y="6296024"/>
            <a:ext cx="468000" cy="468000"/>
            <a:chOff x="206373" y="6296024"/>
            <a:chExt cx="468000" cy="468000"/>
          </a:xfrm>
        </p:grpSpPr>
        <p:sp>
          <p:nvSpPr>
            <p:cNvPr id="20" name="Rectangle 19">
              <a:extLst>
                <a:ext uri="{FF2B5EF4-FFF2-40B4-BE49-F238E27FC236}">
                  <a16:creationId xmlns:a16="http://schemas.microsoft.com/office/drawing/2014/main" id="{26D7E0A0-6204-A96D-17C4-F1F3019C9994}"/>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1" name="Logo CEA">
              <a:extLst>
                <a:ext uri="{FF2B5EF4-FFF2-40B4-BE49-F238E27FC236}">
                  <a16:creationId xmlns:a16="http://schemas.microsoft.com/office/drawing/2014/main" id="{925ECDAD-C79A-E959-8415-90319293C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9" name="Espace réservé pour une image  8">
            <a:extLst>
              <a:ext uri="{FF2B5EF4-FFF2-40B4-BE49-F238E27FC236}">
                <a16:creationId xmlns:a16="http://schemas.microsoft.com/office/drawing/2014/main" id="{4C4230D1-9E7A-4F15-722D-49C58B4ED767}"/>
              </a:ext>
            </a:extLst>
          </p:cNvPr>
          <p:cNvSpPr>
            <a:spLocks noGrp="1"/>
          </p:cNvSpPr>
          <p:nvPr>
            <p:ph type="pic" sz="quarter" idx="13" hasCustomPrompt="1"/>
          </p:nvPr>
        </p:nvSpPr>
        <p:spPr>
          <a:xfrm>
            <a:off x="1" y="0"/>
            <a:ext cx="12192000" cy="6858000"/>
          </a:xfrm>
          <a:custGeom>
            <a:avLst/>
            <a:gdLst>
              <a:gd name="connsiteX0" fmla="*/ 257896 w 12192000"/>
              <a:gd name="connsiteY0" fmla="*/ 6343650 h 6858000"/>
              <a:gd name="connsiteX1" fmla="*/ 257896 w 12192000"/>
              <a:gd name="connsiteY1" fmla="*/ 6707250 h 6858000"/>
              <a:gd name="connsiteX2" fmla="*/ 621496 w 12192000"/>
              <a:gd name="connsiteY2" fmla="*/ 6707250 h 6858000"/>
              <a:gd name="connsiteX3" fmla="*/ 621496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6" y="6343650"/>
                </a:moveTo>
                <a:lnTo>
                  <a:pt x="257896" y="6707250"/>
                </a:lnTo>
                <a:lnTo>
                  <a:pt x="621496" y="6707250"/>
                </a:lnTo>
                <a:lnTo>
                  <a:pt x="621496"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683658" y="4702629"/>
            <a:ext cx="8323941"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09/03/2026</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citation</a:t>
            </a:r>
          </a:p>
          <a:p>
            <a:endParaRPr lang="fr-FR" sz="1200" dirty="0">
              <a:solidFill>
                <a:schemeClr val="bg1">
                  <a:lumMod val="50000"/>
                </a:schemeClr>
              </a:solidFill>
            </a:endParaRP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683658" y="1714500"/>
            <a:ext cx="8323941" cy="2857500"/>
          </a:xfrm>
        </p:spPr>
        <p:txBody>
          <a:bodyPr tIns="468000" anchor="b">
            <a:normAutofit/>
          </a:bodyPr>
          <a:lstStyle>
            <a:lvl1pPr marL="571500" indent="-571500">
              <a:buSzPct val="200000"/>
              <a:buFont typeface="Arial Black" panose="020B0A04020102020204" pitchFamily="34" charset="0"/>
              <a:buChar cha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r>
              <a:rPr lang="fr-FR" sz="1200" dirty="0">
                <a:solidFill>
                  <a:schemeClr val="bg1">
                    <a:lumMod val="50000"/>
                  </a:schemeClr>
                </a:solidFill>
              </a:rPr>
              <a:t>Astuce :Après avoir insérez votre image, placez celle-ci en arrière plan : Clic droit + « Arrière plan »</a:t>
            </a:r>
          </a:p>
          <a:p>
            <a:r>
              <a:rPr lang="fr-FR" sz="1200" dirty="0">
                <a:solidFill>
                  <a:schemeClr val="bg1">
                    <a:lumMod val="50000"/>
                  </a:schemeClr>
                </a:solidFill>
              </a:rPr>
              <a:t>Astuce :Après avoir insérez votre image, adaptez si besoin la couleur du texte en fonction de celle-ci</a:t>
            </a:r>
          </a:p>
        </p:txBody>
      </p:sp>
    </p:spTree>
    <p:extLst>
      <p:ext uri="{BB962C8B-B14F-4D97-AF65-F5344CB8AC3E}">
        <p14:creationId xmlns:p14="http://schemas.microsoft.com/office/powerpoint/2010/main" val="2787590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uel pleine pag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74F437C1-0C37-DF8E-EF64-2BA107BEFB2F}"/>
              </a:ext>
            </a:extLst>
          </p:cNvPr>
          <p:cNvGrpSpPr/>
          <p:nvPr userDrawn="1"/>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19AF48E4-0EE8-3CC7-27AA-1591F5F46EA9}"/>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3" name="Logo CEA">
              <a:extLst>
                <a:ext uri="{FF2B5EF4-FFF2-40B4-BE49-F238E27FC236}">
                  <a16:creationId xmlns:a16="http://schemas.microsoft.com/office/drawing/2014/main" id="{DFA7C964-126E-3D36-7408-04B6C0889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7" name="Espace réservé pour une image  6">
            <a:extLst>
              <a:ext uri="{FF2B5EF4-FFF2-40B4-BE49-F238E27FC236}">
                <a16:creationId xmlns:a16="http://schemas.microsoft.com/office/drawing/2014/main" id="{C5DB15CE-1737-19C7-773E-184AB58648CC}"/>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09/03/2026</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Tree>
    <p:extLst>
      <p:ext uri="{BB962C8B-B14F-4D97-AF65-F5344CB8AC3E}">
        <p14:creationId xmlns:p14="http://schemas.microsoft.com/office/powerpoint/2010/main" val="3346427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suel pleine page + texte">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E2FB537C-FD4D-0AEC-C133-0DAF4636E2B9}"/>
              </a:ext>
            </a:extLst>
          </p:cNvPr>
          <p:cNvGrpSpPr/>
          <p:nvPr userDrawn="1"/>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D16ABDD6-A390-2C6E-2047-D4A9A9710027}"/>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7" name="Logo CEA">
              <a:extLst>
                <a:ext uri="{FF2B5EF4-FFF2-40B4-BE49-F238E27FC236}">
                  <a16:creationId xmlns:a16="http://schemas.microsoft.com/office/drawing/2014/main" id="{B331915A-1A76-4EF6-2A1C-75D200A8FE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Espace réservé pour une image  7">
            <a:extLst>
              <a:ext uri="{FF2B5EF4-FFF2-40B4-BE49-F238E27FC236}">
                <a16:creationId xmlns:a16="http://schemas.microsoft.com/office/drawing/2014/main" id="{BB2888C6-4081-3327-01C0-D9EA23523CDB}"/>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260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09/03/2026</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 + texte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
        <p:nvSpPr>
          <p:cNvPr id="13" name="Espace réservé du texte 12">
            <a:extLst>
              <a:ext uri="{FF2B5EF4-FFF2-40B4-BE49-F238E27FC236}">
                <a16:creationId xmlns:a16="http://schemas.microsoft.com/office/drawing/2014/main" id="{4DB704B1-C9AF-2DEE-2915-BA6F9894D57C}"/>
              </a:ext>
            </a:extLst>
          </p:cNvPr>
          <p:cNvSpPr>
            <a:spLocks noGrp="1"/>
          </p:cNvSpPr>
          <p:nvPr>
            <p:ph type="body" sz="quarter" idx="15" hasCustomPrompt="1"/>
          </p:nvPr>
        </p:nvSpPr>
        <p:spPr>
          <a:xfrm>
            <a:off x="618477" y="1640114"/>
            <a:ext cx="11573522" cy="3439886"/>
          </a:xfrm>
          <a:custGeom>
            <a:avLst/>
            <a:gdLst>
              <a:gd name="connsiteX0" fmla="*/ 388580 w 11573522"/>
              <a:gd name="connsiteY0" fmla="*/ 2811978 h 3439886"/>
              <a:gd name="connsiteX1" fmla="*/ 266084 w 11573522"/>
              <a:gd name="connsiteY1" fmla="*/ 2905253 h 3439886"/>
              <a:gd name="connsiteX2" fmla="*/ 200780 w 11573522"/>
              <a:gd name="connsiteY2" fmla="*/ 2954731 h 3439886"/>
              <a:gd name="connsiteX3" fmla="*/ 388175 w 11573522"/>
              <a:gd name="connsiteY3" fmla="*/ 3100322 h 3439886"/>
              <a:gd name="connsiteX4" fmla="*/ 575977 w 11573522"/>
              <a:gd name="connsiteY4" fmla="*/ 2957569 h 3439886"/>
              <a:gd name="connsiteX5" fmla="*/ 388580 w 11573522"/>
              <a:gd name="connsiteY5" fmla="*/ 2811978 h 3439886"/>
              <a:gd name="connsiteX6" fmla="*/ 386147 w 11573522"/>
              <a:gd name="connsiteY6" fmla="*/ 0 h 3439886"/>
              <a:gd name="connsiteX7" fmla="*/ 392637 w 11573522"/>
              <a:gd name="connsiteY7" fmla="*/ 0 h 3439886"/>
              <a:gd name="connsiteX8" fmla="*/ 392637 w 11573522"/>
              <a:gd name="connsiteY8" fmla="*/ 28893 h 3439886"/>
              <a:gd name="connsiteX9" fmla="*/ 392637 w 11573522"/>
              <a:gd name="connsiteY9" fmla="*/ 131318 h 3439886"/>
              <a:gd name="connsiteX10" fmla="*/ 578816 w 11573522"/>
              <a:gd name="connsiteY10" fmla="*/ 275693 h 3439886"/>
              <a:gd name="connsiteX11" fmla="*/ 578816 w 11573522"/>
              <a:gd name="connsiteY11" fmla="*/ 97658 h 3439886"/>
              <a:gd name="connsiteX12" fmla="*/ 462924 w 11573522"/>
              <a:gd name="connsiteY12" fmla="*/ 7536 h 3439886"/>
              <a:gd name="connsiteX13" fmla="*/ 453234 w 11573522"/>
              <a:gd name="connsiteY13" fmla="*/ 0 h 3439886"/>
              <a:gd name="connsiteX14" fmla="*/ 464209 w 11573522"/>
              <a:gd name="connsiteY14" fmla="*/ 0 h 3439886"/>
              <a:gd name="connsiteX15" fmla="*/ 484510 w 11573522"/>
              <a:gd name="connsiteY15" fmla="*/ 15775 h 3439886"/>
              <a:gd name="connsiteX16" fmla="*/ 582061 w 11573522"/>
              <a:gd name="connsiteY16" fmla="*/ 91574 h 3439886"/>
              <a:gd name="connsiteX17" fmla="*/ 695192 w 11573522"/>
              <a:gd name="connsiteY17" fmla="*/ 5744 h 3439886"/>
              <a:gd name="connsiteX18" fmla="*/ 702764 w 11573522"/>
              <a:gd name="connsiteY18" fmla="*/ 0 h 3439886"/>
              <a:gd name="connsiteX19" fmla="*/ 2758098 w 11573522"/>
              <a:gd name="connsiteY19" fmla="*/ 0 h 3439886"/>
              <a:gd name="connsiteX20" fmla="*/ 2764588 w 11573522"/>
              <a:gd name="connsiteY20" fmla="*/ 0 h 3439886"/>
              <a:gd name="connsiteX21" fmla="*/ 2825185 w 11573522"/>
              <a:gd name="connsiteY21" fmla="*/ 0 h 3439886"/>
              <a:gd name="connsiteX22" fmla="*/ 2836160 w 11573522"/>
              <a:gd name="connsiteY22" fmla="*/ 0 h 3439886"/>
              <a:gd name="connsiteX23" fmla="*/ 3074715 w 11573522"/>
              <a:gd name="connsiteY23" fmla="*/ 0 h 3439886"/>
              <a:gd name="connsiteX24" fmla="*/ 9201571 w 11573522"/>
              <a:gd name="connsiteY24" fmla="*/ 0 h 3439886"/>
              <a:gd name="connsiteX25" fmla="*/ 11573522 w 11573522"/>
              <a:gd name="connsiteY25" fmla="*/ 0 h 3439886"/>
              <a:gd name="connsiteX26" fmla="*/ 11573522 w 11573522"/>
              <a:gd name="connsiteY26" fmla="*/ 3439886 h 3439886"/>
              <a:gd name="connsiteX27" fmla="*/ 962936 w 11573522"/>
              <a:gd name="connsiteY27" fmla="*/ 3439886 h 3439886"/>
              <a:gd name="connsiteX28" fmla="*/ 962936 w 11573522"/>
              <a:gd name="connsiteY28" fmla="*/ 3439632 h 3439886"/>
              <a:gd name="connsiteX29" fmla="*/ 962936 w 11573522"/>
              <a:gd name="connsiteY29" fmla="*/ 3438953 h 3439886"/>
              <a:gd name="connsiteX30" fmla="*/ 776757 w 11573522"/>
              <a:gd name="connsiteY30" fmla="*/ 3294579 h 3439886"/>
              <a:gd name="connsiteX31" fmla="*/ 776757 w 11573522"/>
              <a:gd name="connsiteY31" fmla="*/ 3429148 h 3439886"/>
              <a:gd name="connsiteX32" fmla="*/ 776757 w 11573522"/>
              <a:gd name="connsiteY32" fmla="*/ 3439886 h 3439886"/>
              <a:gd name="connsiteX33" fmla="*/ 769862 w 11573522"/>
              <a:gd name="connsiteY33" fmla="*/ 3439886 h 3439886"/>
              <a:gd name="connsiteX34" fmla="*/ 769862 w 11573522"/>
              <a:gd name="connsiteY34" fmla="*/ 3414403 h 3439886"/>
              <a:gd name="connsiteX35" fmla="*/ 769862 w 11573522"/>
              <a:gd name="connsiteY35" fmla="*/ 3292145 h 3439886"/>
              <a:gd name="connsiteX36" fmla="*/ 629924 w 11573522"/>
              <a:gd name="connsiteY36" fmla="*/ 3183458 h 3439886"/>
              <a:gd name="connsiteX37" fmla="*/ 633168 w 11573522"/>
              <a:gd name="connsiteY37" fmla="*/ 3177375 h 3439886"/>
              <a:gd name="connsiteX38" fmla="*/ 771079 w 11573522"/>
              <a:gd name="connsiteY38" fmla="*/ 3284034 h 3439886"/>
              <a:gd name="connsiteX39" fmla="*/ 771079 w 11573522"/>
              <a:gd name="connsiteY39" fmla="*/ 3105999 h 3439886"/>
              <a:gd name="connsiteX40" fmla="*/ 704963 w 11573522"/>
              <a:gd name="connsiteY40" fmla="*/ 3054900 h 3439886"/>
              <a:gd name="connsiteX41" fmla="*/ 708614 w 11573522"/>
              <a:gd name="connsiteY41" fmla="*/ 3049222 h 3439886"/>
              <a:gd name="connsiteX42" fmla="*/ 774323 w 11573522"/>
              <a:gd name="connsiteY42" fmla="*/ 3100322 h 3439886"/>
              <a:gd name="connsiteX43" fmla="*/ 962125 w 11573522"/>
              <a:gd name="connsiteY43" fmla="*/ 2957569 h 3439886"/>
              <a:gd name="connsiteX44" fmla="*/ 824621 w 11573522"/>
              <a:gd name="connsiteY44" fmla="*/ 2850911 h 3439886"/>
              <a:gd name="connsiteX45" fmla="*/ 828271 w 11573522"/>
              <a:gd name="connsiteY45" fmla="*/ 2844422 h 3439886"/>
              <a:gd name="connsiteX46" fmla="*/ 962936 w 11573522"/>
              <a:gd name="connsiteY46" fmla="*/ 2948647 h 3439886"/>
              <a:gd name="connsiteX47" fmla="*/ 962936 w 11573522"/>
              <a:gd name="connsiteY47" fmla="*/ 2770612 h 3439886"/>
              <a:gd name="connsiteX48" fmla="*/ 900065 w 11573522"/>
              <a:gd name="connsiteY48" fmla="*/ 2721947 h 3439886"/>
              <a:gd name="connsiteX49" fmla="*/ 903716 w 11573522"/>
              <a:gd name="connsiteY49" fmla="*/ 2715864 h 3439886"/>
              <a:gd name="connsiteX50" fmla="*/ 966181 w 11573522"/>
              <a:gd name="connsiteY50" fmla="*/ 2764529 h 3439886"/>
              <a:gd name="connsiteX51" fmla="*/ 1153982 w 11573522"/>
              <a:gd name="connsiteY51" fmla="*/ 2621777 h 3439886"/>
              <a:gd name="connsiteX52" fmla="*/ 969021 w 11573522"/>
              <a:gd name="connsiteY52" fmla="*/ 2478619 h 3439886"/>
              <a:gd name="connsiteX53" fmla="*/ 781219 w 11573522"/>
              <a:gd name="connsiteY53" fmla="*/ 2621371 h 3439886"/>
              <a:gd name="connsiteX54" fmla="*/ 903310 w 11573522"/>
              <a:gd name="connsiteY54" fmla="*/ 2715864 h 3439886"/>
              <a:gd name="connsiteX55" fmla="*/ 900065 w 11573522"/>
              <a:gd name="connsiteY55" fmla="*/ 2721542 h 3439886"/>
              <a:gd name="connsiteX56" fmla="*/ 776757 w 11573522"/>
              <a:gd name="connsiteY56" fmla="*/ 2626238 h 3439886"/>
              <a:gd name="connsiteX57" fmla="*/ 776757 w 11573522"/>
              <a:gd name="connsiteY57" fmla="*/ 2804273 h 3439886"/>
              <a:gd name="connsiteX58" fmla="*/ 828271 w 11573522"/>
              <a:gd name="connsiteY58" fmla="*/ 2844017 h 3439886"/>
              <a:gd name="connsiteX59" fmla="*/ 824215 w 11573522"/>
              <a:gd name="connsiteY59" fmla="*/ 2850506 h 3439886"/>
              <a:gd name="connsiteX60" fmla="*/ 774729 w 11573522"/>
              <a:gd name="connsiteY60" fmla="*/ 2811978 h 3439886"/>
              <a:gd name="connsiteX61" fmla="*/ 586928 w 11573522"/>
              <a:gd name="connsiteY61" fmla="*/ 2954731 h 3439886"/>
              <a:gd name="connsiteX62" fmla="*/ 708208 w 11573522"/>
              <a:gd name="connsiteY62" fmla="*/ 3048817 h 3439886"/>
              <a:gd name="connsiteX63" fmla="*/ 704963 w 11573522"/>
              <a:gd name="connsiteY63" fmla="*/ 3054900 h 3439886"/>
              <a:gd name="connsiteX64" fmla="*/ 584900 w 11573522"/>
              <a:gd name="connsiteY64" fmla="*/ 2961625 h 3439886"/>
              <a:gd name="connsiteX65" fmla="*/ 584900 w 11573522"/>
              <a:gd name="connsiteY65" fmla="*/ 3140065 h 3439886"/>
              <a:gd name="connsiteX66" fmla="*/ 633168 w 11573522"/>
              <a:gd name="connsiteY66" fmla="*/ 3177375 h 3439886"/>
              <a:gd name="connsiteX67" fmla="*/ 629518 w 11573522"/>
              <a:gd name="connsiteY67" fmla="*/ 3183052 h 3439886"/>
              <a:gd name="connsiteX68" fmla="*/ 582872 w 11573522"/>
              <a:gd name="connsiteY68" fmla="*/ 3146960 h 3439886"/>
              <a:gd name="connsiteX69" fmla="*/ 388175 w 11573522"/>
              <a:gd name="connsiteY69" fmla="*/ 3295390 h 3439886"/>
              <a:gd name="connsiteX70" fmla="*/ 191856 w 11573522"/>
              <a:gd name="connsiteY70" fmla="*/ 3143310 h 3439886"/>
              <a:gd name="connsiteX71" fmla="*/ 191856 w 11573522"/>
              <a:gd name="connsiteY71" fmla="*/ 3082477 h 3439886"/>
              <a:gd name="connsiteX72" fmla="*/ 198752 w 11573522"/>
              <a:gd name="connsiteY72" fmla="*/ 3085316 h 3439886"/>
              <a:gd name="connsiteX73" fmla="*/ 198752 w 11573522"/>
              <a:gd name="connsiteY73" fmla="*/ 3140065 h 3439886"/>
              <a:gd name="connsiteX74" fmla="*/ 384930 w 11573522"/>
              <a:gd name="connsiteY74" fmla="*/ 3284034 h 3439886"/>
              <a:gd name="connsiteX75" fmla="*/ 384930 w 11573522"/>
              <a:gd name="connsiteY75" fmla="*/ 3105999 h 3439886"/>
              <a:gd name="connsiteX76" fmla="*/ 198752 w 11573522"/>
              <a:gd name="connsiteY76" fmla="*/ 2961625 h 3439886"/>
              <a:gd name="connsiteX77" fmla="*/ 198752 w 11573522"/>
              <a:gd name="connsiteY77" fmla="*/ 3084911 h 3439886"/>
              <a:gd name="connsiteX78" fmla="*/ 191856 w 11573522"/>
              <a:gd name="connsiteY78" fmla="*/ 3082072 h 3439886"/>
              <a:gd name="connsiteX79" fmla="*/ 191856 w 11573522"/>
              <a:gd name="connsiteY79" fmla="*/ 2953108 h 3439886"/>
              <a:gd name="connsiteX80" fmla="*/ 259189 w 11573522"/>
              <a:gd name="connsiteY80" fmla="*/ 2902009 h 3439886"/>
              <a:gd name="connsiteX81" fmla="*/ 383713 w 11573522"/>
              <a:gd name="connsiteY81" fmla="*/ 2807517 h 3439886"/>
              <a:gd name="connsiteX82" fmla="*/ 383713 w 11573522"/>
              <a:gd name="connsiteY82" fmla="*/ 2715053 h 3439886"/>
              <a:gd name="connsiteX83" fmla="*/ 390609 w 11573522"/>
              <a:gd name="connsiteY83" fmla="*/ 2716269 h 3439886"/>
              <a:gd name="connsiteX84" fmla="*/ 390609 w 11573522"/>
              <a:gd name="connsiteY84" fmla="*/ 2804273 h 3439886"/>
              <a:gd name="connsiteX85" fmla="*/ 576788 w 11573522"/>
              <a:gd name="connsiteY85" fmla="*/ 2948647 h 3439886"/>
              <a:gd name="connsiteX86" fmla="*/ 576788 w 11573522"/>
              <a:gd name="connsiteY86" fmla="*/ 2770612 h 3439886"/>
              <a:gd name="connsiteX87" fmla="*/ 489174 w 11573522"/>
              <a:gd name="connsiteY87" fmla="*/ 2702481 h 3439886"/>
              <a:gd name="connsiteX88" fmla="*/ 492825 w 11573522"/>
              <a:gd name="connsiteY88" fmla="*/ 2697209 h 3439886"/>
              <a:gd name="connsiteX89" fmla="*/ 580033 w 11573522"/>
              <a:gd name="connsiteY89" fmla="*/ 2764529 h 3439886"/>
              <a:gd name="connsiteX90" fmla="*/ 767834 w 11573522"/>
              <a:gd name="connsiteY90" fmla="*/ 2621777 h 3439886"/>
              <a:gd name="connsiteX91" fmla="*/ 626679 w 11573522"/>
              <a:gd name="connsiteY91" fmla="*/ 2512280 h 3439886"/>
              <a:gd name="connsiteX92" fmla="*/ 630735 w 11573522"/>
              <a:gd name="connsiteY92" fmla="*/ 2507007 h 3439886"/>
              <a:gd name="connsiteX93" fmla="*/ 771079 w 11573522"/>
              <a:gd name="connsiteY93" fmla="*/ 2615693 h 3439886"/>
              <a:gd name="connsiteX94" fmla="*/ 771079 w 11573522"/>
              <a:gd name="connsiteY94" fmla="*/ 2437659 h 3439886"/>
              <a:gd name="connsiteX95" fmla="*/ 713481 w 11573522"/>
              <a:gd name="connsiteY95" fmla="*/ 2392644 h 3439886"/>
              <a:gd name="connsiteX96" fmla="*/ 717131 w 11573522"/>
              <a:gd name="connsiteY96" fmla="*/ 2387372 h 3439886"/>
              <a:gd name="connsiteX97" fmla="*/ 774323 w 11573522"/>
              <a:gd name="connsiteY97" fmla="*/ 2431576 h 3439886"/>
              <a:gd name="connsiteX98" fmla="*/ 962125 w 11573522"/>
              <a:gd name="connsiteY98" fmla="*/ 2288824 h 3439886"/>
              <a:gd name="connsiteX99" fmla="*/ 774729 w 11573522"/>
              <a:gd name="connsiteY99" fmla="*/ 2143638 h 3439886"/>
              <a:gd name="connsiteX100" fmla="*/ 586928 w 11573522"/>
              <a:gd name="connsiteY100" fmla="*/ 2286391 h 3439886"/>
              <a:gd name="connsiteX101" fmla="*/ 717131 w 11573522"/>
              <a:gd name="connsiteY101" fmla="*/ 2387372 h 3439886"/>
              <a:gd name="connsiteX102" fmla="*/ 713075 w 11573522"/>
              <a:gd name="connsiteY102" fmla="*/ 2392644 h 3439886"/>
              <a:gd name="connsiteX103" fmla="*/ 584900 w 11573522"/>
              <a:gd name="connsiteY103" fmla="*/ 2293285 h 3439886"/>
              <a:gd name="connsiteX104" fmla="*/ 584900 w 11573522"/>
              <a:gd name="connsiteY104" fmla="*/ 2471319 h 3439886"/>
              <a:gd name="connsiteX105" fmla="*/ 630329 w 11573522"/>
              <a:gd name="connsiteY105" fmla="*/ 2506602 h 3439886"/>
              <a:gd name="connsiteX106" fmla="*/ 626679 w 11573522"/>
              <a:gd name="connsiteY106" fmla="*/ 2512280 h 3439886"/>
              <a:gd name="connsiteX107" fmla="*/ 582872 w 11573522"/>
              <a:gd name="connsiteY107" fmla="*/ 2478619 h 3439886"/>
              <a:gd name="connsiteX108" fmla="*/ 395071 w 11573522"/>
              <a:gd name="connsiteY108" fmla="*/ 2621371 h 3439886"/>
              <a:gd name="connsiteX109" fmla="*/ 492825 w 11573522"/>
              <a:gd name="connsiteY109" fmla="*/ 2696804 h 3439886"/>
              <a:gd name="connsiteX110" fmla="*/ 488769 w 11573522"/>
              <a:gd name="connsiteY110" fmla="*/ 2702481 h 3439886"/>
              <a:gd name="connsiteX111" fmla="*/ 390609 w 11573522"/>
              <a:gd name="connsiteY111" fmla="*/ 2626238 h 3439886"/>
              <a:gd name="connsiteX112" fmla="*/ 390609 w 11573522"/>
              <a:gd name="connsiteY112" fmla="*/ 2715864 h 3439886"/>
              <a:gd name="connsiteX113" fmla="*/ 383713 w 11573522"/>
              <a:gd name="connsiteY113" fmla="*/ 2714647 h 3439886"/>
              <a:gd name="connsiteX114" fmla="*/ 383713 w 11573522"/>
              <a:gd name="connsiteY114" fmla="*/ 2623399 h 3439886"/>
              <a:gd name="connsiteX115" fmla="*/ 375601 w 11573522"/>
              <a:gd name="connsiteY115" fmla="*/ 2616910 h 3439886"/>
              <a:gd name="connsiteX116" fmla="*/ 375601 w 11573522"/>
              <a:gd name="connsiteY116" fmla="*/ 2608394 h 3439886"/>
              <a:gd name="connsiteX117" fmla="*/ 384930 w 11573522"/>
              <a:gd name="connsiteY117" fmla="*/ 2615693 h 3439886"/>
              <a:gd name="connsiteX118" fmla="*/ 384930 w 11573522"/>
              <a:gd name="connsiteY118" fmla="*/ 2437659 h 3439886"/>
              <a:gd name="connsiteX119" fmla="*/ 375601 w 11573522"/>
              <a:gd name="connsiteY119" fmla="*/ 2430360 h 3439886"/>
              <a:gd name="connsiteX120" fmla="*/ 375601 w 11573522"/>
              <a:gd name="connsiteY120" fmla="*/ 2421843 h 3439886"/>
              <a:gd name="connsiteX121" fmla="*/ 388175 w 11573522"/>
              <a:gd name="connsiteY121" fmla="*/ 2431576 h 3439886"/>
              <a:gd name="connsiteX122" fmla="*/ 575977 w 11573522"/>
              <a:gd name="connsiteY122" fmla="*/ 2288824 h 3439886"/>
              <a:gd name="connsiteX123" fmla="*/ 388580 w 11573522"/>
              <a:gd name="connsiteY123" fmla="*/ 2143638 h 3439886"/>
              <a:gd name="connsiteX124" fmla="*/ 200780 w 11573522"/>
              <a:gd name="connsiteY124" fmla="*/ 2286391 h 3439886"/>
              <a:gd name="connsiteX125" fmla="*/ 375195 w 11573522"/>
              <a:gd name="connsiteY125" fmla="*/ 2421843 h 3439886"/>
              <a:gd name="connsiteX126" fmla="*/ 375195 w 11573522"/>
              <a:gd name="connsiteY126" fmla="*/ 2429954 h 3439886"/>
              <a:gd name="connsiteX127" fmla="*/ 198752 w 11573522"/>
              <a:gd name="connsiteY127" fmla="*/ 2293285 h 3439886"/>
              <a:gd name="connsiteX128" fmla="*/ 198752 w 11573522"/>
              <a:gd name="connsiteY128" fmla="*/ 2471319 h 3439886"/>
              <a:gd name="connsiteX129" fmla="*/ 375195 w 11573522"/>
              <a:gd name="connsiteY129" fmla="*/ 2608394 h 3439886"/>
              <a:gd name="connsiteX130" fmla="*/ 375195 w 11573522"/>
              <a:gd name="connsiteY130" fmla="*/ 2616910 h 3439886"/>
              <a:gd name="connsiteX131" fmla="*/ 191856 w 11573522"/>
              <a:gd name="connsiteY131" fmla="*/ 2474563 h 3439886"/>
              <a:gd name="connsiteX132" fmla="*/ 191856 w 11573522"/>
              <a:gd name="connsiteY132" fmla="*/ 2284768 h 3439886"/>
              <a:gd name="connsiteX133" fmla="*/ 383713 w 11573522"/>
              <a:gd name="connsiteY133" fmla="*/ 2138772 h 3439886"/>
              <a:gd name="connsiteX134" fmla="*/ 383713 w 11573522"/>
              <a:gd name="connsiteY134" fmla="*/ 1959926 h 3439886"/>
              <a:gd name="connsiteX135" fmla="*/ 390609 w 11573522"/>
              <a:gd name="connsiteY135" fmla="*/ 1965198 h 3439886"/>
              <a:gd name="connsiteX136" fmla="*/ 390609 w 11573522"/>
              <a:gd name="connsiteY136" fmla="*/ 2136339 h 3439886"/>
              <a:gd name="connsiteX137" fmla="*/ 576788 w 11573522"/>
              <a:gd name="connsiteY137" fmla="*/ 2280307 h 3439886"/>
              <a:gd name="connsiteX138" fmla="*/ 576788 w 11573522"/>
              <a:gd name="connsiteY138" fmla="*/ 2102272 h 3439886"/>
              <a:gd name="connsiteX139" fmla="*/ 390609 w 11573522"/>
              <a:gd name="connsiteY139" fmla="*/ 1957898 h 3439886"/>
              <a:gd name="connsiteX140" fmla="*/ 390609 w 11573522"/>
              <a:gd name="connsiteY140" fmla="*/ 1964792 h 3439886"/>
              <a:gd name="connsiteX141" fmla="*/ 383713 w 11573522"/>
              <a:gd name="connsiteY141" fmla="*/ 1959520 h 3439886"/>
              <a:gd name="connsiteX142" fmla="*/ 383713 w 11573522"/>
              <a:gd name="connsiteY142" fmla="*/ 1949382 h 3439886"/>
              <a:gd name="connsiteX143" fmla="*/ 569487 w 11573522"/>
              <a:gd name="connsiteY143" fmla="*/ 1808251 h 3439886"/>
              <a:gd name="connsiteX144" fmla="*/ 575166 w 11573522"/>
              <a:gd name="connsiteY144" fmla="*/ 1812307 h 3439886"/>
              <a:gd name="connsiteX145" fmla="*/ 392637 w 11573522"/>
              <a:gd name="connsiteY145" fmla="*/ 1951004 h 3439886"/>
              <a:gd name="connsiteX146" fmla="*/ 580033 w 11573522"/>
              <a:gd name="connsiteY146" fmla="*/ 2096594 h 3439886"/>
              <a:gd name="connsiteX147" fmla="*/ 767834 w 11573522"/>
              <a:gd name="connsiteY147" fmla="*/ 1953437 h 3439886"/>
              <a:gd name="connsiteX148" fmla="*/ 580438 w 11573522"/>
              <a:gd name="connsiteY148" fmla="*/ 1808251 h 3439886"/>
              <a:gd name="connsiteX149" fmla="*/ 575166 w 11573522"/>
              <a:gd name="connsiteY149" fmla="*/ 1812307 h 3439886"/>
              <a:gd name="connsiteX150" fmla="*/ 569893 w 11573522"/>
              <a:gd name="connsiteY150" fmla="*/ 1807846 h 3439886"/>
              <a:gd name="connsiteX151" fmla="*/ 578005 w 11573522"/>
              <a:gd name="connsiteY151" fmla="*/ 1801763 h 3439886"/>
              <a:gd name="connsiteX152" fmla="*/ 578005 w 11573522"/>
              <a:gd name="connsiteY152" fmla="*/ 1795679 h 3439886"/>
              <a:gd name="connsiteX153" fmla="*/ 584900 w 11573522"/>
              <a:gd name="connsiteY153" fmla="*/ 1795679 h 3439886"/>
              <a:gd name="connsiteX154" fmla="*/ 584900 w 11573522"/>
              <a:gd name="connsiteY154" fmla="*/ 1802168 h 3439886"/>
              <a:gd name="connsiteX155" fmla="*/ 771079 w 11573522"/>
              <a:gd name="connsiteY155" fmla="*/ 1946137 h 3439886"/>
              <a:gd name="connsiteX156" fmla="*/ 771079 w 11573522"/>
              <a:gd name="connsiteY156" fmla="*/ 1783107 h 3439886"/>
              <a:gd name="connsiteX157" fmla="*/ 771079 w 11573522"/>
              <a:gd name="connsiteY157" fmla="*/ 1768508 h 3439886"/>
              <a:gd name="connsiteX158" fmla="*/ 584900 w 11573522"/>
              <a:gd name="connsiteY158" fmla="*/ 1624133 h 3439886"/>
              <a:gd name="connsiteX159" fmla="*/ 584900 w 11573522"/>
              <a:gd name="connsiteY159" fmla="*/ 1785541 h 3439886"/>
              <a:gd name="connsiteX160" fmla="*/ 584900 w 11573522"/>
              <a:gd name="connsiteY160" fmla="*/ 1795274 h 3439886"/>
              <a:gd name="connsiteX161" fmla="*/ 578005 w 11573522"/>
              <a:gd name="connsiteY161" fmla="*/ 1795274 h 3439886"/>
              <a:gd name="connsiteX162" fmla="*/ 578005 w 11573522"/>
              <a:gd name="connsiteY162" fmla="*/ 1621294 h 3439886"/>
              <a:gd name="connsiteX163" fmla="*/ 437661 w 11573522"/>
              <a:gd name="connsiteY163" fmla="*/ 1512608 h 3439886"/>
              <a:gd name="connsiteX164" fmla="*/ 441312 w 11573522"/>
              <a:gd name="connsiteY164" fmla="*/ 1506930 h 3439886"/>
              <a:gd name="connsiteX165" fmla="*/ 578816 w 11573522"/>
              <a:gd name="connsiteY165" fmla="*/ 1613589 h 3439886"/>
              <a:gd name="connsiteX166" fmla="*/ 578816 w 11573522"/>
              <a:gd name="connsiteY166" fmla="*/ 1435555 h 3439886"/>
              <a:gd name="connsiteX167" fmla="*/ 513106 w 11573522"/>
              <a:gd name="connsiteY167" fmla="*/ 1384456 h 3439886"/>
              <a:gd name="connsiteX168" fmla="*/ 516350 w 11573522"/>
              <a:gd name="connsiteY168" fmla="*/ 1378372 h 3439886"/>
              <a:gd name="connsiteX169" fmla="*/ 582061 w 11573522"/>
              <a:gd name="connsiteY169" fmla="*/ 1429472 h 3439886"/>
              <a:gd name="connsiteX170" fmla="*/ 769862 w 11573522"/>
              <a:gd name="connsiteY170" fmla="*/ 1286719 h 3439886"/>
              <a:gd name="connsiteX171" fmla="*/ 632763 w 11573522"/>
              <a:gd name="connsiteY171" fmla="*/ 1180060 h 3439886"/>
              <a:gd name="connsiteX172" fmla="*/ 636413 w 11573522"/>
              <a:gd name="connsiteY172" fmla="*/ 1173571 h 3439886"/>
              <a:gd name="connsiteX173" fmla="*/ 771079 w 11573522"/>
              <a:gd name="connsiteY173" fmla="*/ 1278203 h 3439886"/>
              <a:gd name="connsiteX174" fmla="*/ 771079 w 11573522"/>
              <a:gd name="connsiteY174" fmla="*/ 1099762 h 3439886"/>
              <a:gd name="connsiteX175" fmla="*/ 708208 w 11573522"/>
              <a:gd name="connsiteY175" fmla="*/ 1051096 h 3439886"/>
              <a:gd name="connsiteX176" fmla="*/ 711453 w 11573522"/>
              <a:gd name="connsiteY176" fmla="*/ 1045419 h 3439886"/>
              <a:gd name="connsiteX177" fmla="*/ 774323 w 11573522"/>
              <a:gd name="connsiteY177" fmla="*/ 1094085 h 3439886"/>
              <a:gd name="connsiteX178" fmla="*/ 962125 w 11573522"/>
              <a:gd name="connsiteY178" fmla="*/ 951332 h 3439886"/>
              <a:gd name="connsiteX179" fmla="*/ 777163 w 11573522"/>
              <a:gd name="connsiteY179" fmla="*/ 807769 h 3439886"/>
              <a:gd name="connsiteX180" fmla="*/ 589362 w 11573522"/>
              <a:gd name="connsiteY180" fmla="*/ 950521 h 3439886"/>
              <a:gd name="connsiteX181" fmla="*/ 711453 w 11573522"/>
              <a:gd name="connsiteY181" fmla="*/ 1045013 h 3439886"/>
              <a:gd name="connsiteX182" fmla="*/ 707802 w 11573522"/>
              <a:gd name="connsiteY182" fmla="*/ 1051096 h 3439886"/>
              <a:gd name="connsiteX183" fmla="*/ 584900 w 11573522"/>
              <a:gd name="connsiteY183" fmla="*/ 955388 h 3439886"/>
              <a:gd name="connsiteX184" fmla="*/ 584900 w 11573522"/>
              <a:gd name="connsiteY184" fmla="*/ 1133828 h 3439886"/>
              <a:gd name="connsiteX185" fmla="*/ 636008 w 11573522"/>
              <a:gd name="connsiteY185" fmla="*/ 1173571 h 3439886"/>
              <a:gd name="connsiteX186" fmla="*/ 632357 w 11573522"/>
              <a:gd name="connsiteY186" fmla="*/ 1180060 h 3439886"/>
              <a:gd name="connsiteX187" fmla="*/ 582872 w 11573522"/>
              <a:gd name="connsiteY187" fmla="*/ 1141534 h 3439886"/>
              <a:gd name="connsiteX188" fmla="*/ 395071 w 11573522"/>
              <a:gd name="connsiteY188" fmla="*/ 1284286 h 3439886"/>
              <a:gd name="connsiteX189" fmla="*/ 516350 w 11573522"/>
              <a:gd name="connsiteY189" fmla="*/ 1378372 h 3439886"/>
              <a:gd name="connsiteX190" fmla="*/ 512700 w 11573522"/>
              <a:gd name="connsiteY190" fmla="*/ 1384050 h 3439886"/>
              <a:gd name="connsiteX191" fmla="*/ 392637 w 11573522"/>
              <a:gd name="connsiteY191" fmla="*/ 1291180 h 3439886"/>
              <a:gd name="connsiteX192" fmla="*/ 392637 w 11573522"/>
              <a:gd name="connsiteY192" fmla="*/ 1469214 h 3439886"/>
              <a:gd name="connsiteX193" fmla="*/ 440906 w 11573522"/>
              <a:gd name="connsiteY193" fmla="*/ 1506525 h 3439886"/>
              <a:gd name="connsiteX194" fmla="*/ 437661 w 11573522"/>
              <a:gd name="connsiteY194" fmla="*/ 1512608 h 3439886"/>
              <a:gd name="connsiteX195" fmla="*/ 391015 w 11573522"/>
              <a:gd name="connsiteY195" fmla="*/ 1476514 h 3439886"/>
              <a:gd name="connsiteX196" fmla="*/ 195912 w 11573522"/>
              <a:gd name="connsiteY196" fmla="*/ 1624539 h 3439886"/>
              <a:gd name="connsiteX197" fmla="*/ 0 w 11573522"/>
              <a:gd name="connsiteY197" fmla="*/ 1472459 h 3439886"/>
              <a:gd name="connsiteX198" fmla="*/ 0 w 11573522"/>
              <a:gd name="connsiteY198" fmla="*/ 1412033 h 3439886"/>
              <a:gd name="connsiteX199" fmla="*/ 6490 w 11573522"/>
              <a:gd name="connsiteY199" fmla="*/ 1414872 h 3439886"/>
              <a:gd name="connsiteX200" fmla="*/ 6490 w 11573522"/>
              <a:gd name="connsiteY200" fmla="*/ 1469214 h 3439886"/>
              <a:gd name="connsiteX201" fmla="*/ 192668 w 11573522"/>
              <a:gd name="connsiteY201" fmla="*/ 1613589 h 3439886"/>
              <a:gd name="connsiteX202" fmla="*/ 192668 w 11573522"/>
              <a:gd name="connsiteY202" fmla="*/ 1435555 h 3439886"/>
              <a:gd name="connsiteX203" fmla="*/ 6490 w 11573522"/>
              <a:gd name="connsiteY203" fmla="*/ 1291180 h 3439886"/>
              <a:gd name="connsiteX204" fmla="*/ 6490 w 11573522"/>
              <a:gd name="connsiteY204" fmla="*/ 1414466 h 3439886"/>
              <a:gd name="connsiteX205" fmla="*/ 0 w 11573522"/>
              <a:gd name="connsiteY205" fmla="*/ 1411627 h 3439886"/>
              <a:gd name="connsiteX206" fmla="*/ 0 w 11573522"/>
              <a:gd name="connsiteY206" fmla="*/ 1282664 h 3439886"/>
              <a:gd name="connsiteX207" fmla="*/ 66926 w 11573522"/>
              <a:gd name="connsiteY207" fmla="*/ 1231565 h 3439886"/>
              <a:gd name="connsiteX208" fmla="*/ 73821 w 11573522"/>
              <a:gd name="connsiteY208" fmla="*/ 1234809 h 3439886"/>
              <a:gd name="connsiteX209" fmla="*/ 8924 w 11573522"/>
              <a:gd name="connsiteY209" fmla="*/ 1284286 h 3439886"/>
              <a:gd name="connsiteX210" fmla="*/ 196318 w 11573522"/>
              <a:gd name="connsiteY210" fmla="*/ 1429472 h 3439886"/>
              <a:gd name="connsiteX211" fmla="*/ 384119 w 11573522"/>
              <a:gd name="connsiteY211" fmla="*/ 1286719 h 3439886"/>
              <a:gd name="connsiteX212" fmla="*/ 196724 w 11573522"/>
              <a:gd name="connsiteY212" fmla="*/ 1141534 h 3439886"/>
              <a:gd name="connsiteX213" fmla="*/ 74227 w 11573522"/>
              <a:gd name="connsiteY213" fmla="*/ 1234403 h 3439886"/>
              <a:gd name="connsiteX214" fmla="*/ 67332 w 11573522"/>
              <a:gd name="connsiteY214" fmla="*/ 1231159 h 3439886"/>
              <a:gd name="connsiteX215" fmla="*/ 191856 w 11573522"/>
              <a:gd name="connsiteY215" fmla="*/ 1136667 h 3439886"/>
              <a:gd name="connsiteX216" fmla="*/ 191856 w 11573522"/>
              <a:gd name="connsiteY216" fmla="*/ 1044607 h 3439886"/>
              <a:gd name="connsiteX217" fmla="*/ 198752 w 11573522"/>
              <a:gd name="connsiteY217" fmla="*/ 1045419 h 3439886"/>
              <a:gd name="connsiteX218" fmla="*/ 198752 w 11573522"/>
              <a:gd name="connsiteY218" fmla="*/ 1133828 h 3439886"/>
              <a:gd name="connsiteX219" fmla="*/ 384524 w 11573522"/>
              <a:gd name="connsiteY219" fmla="*/ 1278203 h 3439886"/>
              <a:gd name="connsiteX220" fmla="*/ 384524 w 11573522"/>
              <a:gd name="connsiteY220" fmla="*/ 1099762 h 3439886"/>
              <a:gd name="connsiteX221" fmla="*/ 296912 w 11573522"/>
              <a:gd name="connsiteY221" fmla="*/ 1032037 h 3439886"/>
              <a:gd name="connsiteX222" fmla="*/ 300968 w 11573522"/>
              <a:gd name="connsiteY222" fmla="*/ 1026359 h 3439886"/>
              <a:gd name="connsiteX223" fmla="*/ 388175 w 11573522"/>
              <a:gd name="connsiteY223" fmla="*/ 1094085 h 3439886"/>
              <a:gd name="connsiteX224" fmla="*/ 575977 w 11573522"/>
              <a:gd name="connsiteY224" fmla="*/ 951332 h 3439886"/>
              <a:gd name="connsiteX225" fmla="*/ 434822 w 11573522"/>
              <a:gd name="connsiteY225" fmla="*/ 841835 h 3439886"/>
              <a:gd name="connsiteX226" fmla="*/ 438878 w 11573522"/>
              <a:gd name="connsiteY226" fmla="*/ 836158 h 3439886"/>
              <a:gd name="connsiteX227" fmla="*/ 578816 w 11573522"/>
              <a:gd name="connsiteY227" fmla="*/ 944843 h 3439886"/>
              <a:gd name="connsiteX228" fmla="*/ 578816 w 11573522"/>
              <a:gd name="connsiteY228" fmla="*/ 766808 h 3439886"/>
              <a:gd name="connsiteX229" fmla="*/ 521218 w 11573522"/>
              <a:gd name="connsiteY229" fmla="*/ 722199 h 3439886"/>
              <a:gd name="connsiteX230" fmla="*/ 525274 w 11573522"/>
              <a:gd name="connsiteY230" fmla="*/ 716927 h 3439886"/>
              <a:gd name="connsiteX231" fmla="*/ 582061 w 11573522"/>
              <a:gd name="connsiteY231" fmla="*/ 761131 h 3439886"/>
              <a:gd name="connsiteX232" fmla="*/ 769862 w 11573522"/>
              <a:gd name="connsiteY232" fmla="*/ 618379 h 3439886"/>
              <a:gd name="connsiteX233" fmla="*/ 582872 w 11573522"/>
              <a:gd name="connsiteY233" fmla="*/ 472787 h 3439886"/>
              <a:gd name="connsiteX234" fmla="*/ 395071 w 11573522"/>
              <a:gd name="connsiteY234" fmla="*/ 615540 h 3439886"/>
              <a:gd name="connsiteX235" fmla="*/ 524868 w 11573522"/>
              <a:gd name="connsiteY235" fmla="*/ 716521 h 3439886"/>
              <a:gd name="connsiteX236" fmla="*/ 521218 w 11573522"/>
              <a:gd name="connsiteY236" fmla="*/ 722199 h 3439886"/>
              <a:gd name="connsiteX237" fmla="*/ 392637 w 11573522"/>
              <a:gd name="connsiteY237" fmla="*/ 622434 h 3439886"/>
              <a:gd name="connsiteX238" fmla="*/ 392637 w 11573522"/>
              <a:gd name="connsiteY238" fmla="*/ 800875 h 3439886"/>
              <a:gd name="connsiteX239" fmla="*/ 438472 w 11573522"/>
              <a:gd name="connsiteY239" fmla="*/ 836158 h 3439886"/>
              <a:gd name="connsiteX240" fmla="*/ 434416 w 11573522"/>
              <a:gd name="connsiteY240" fmla="*/ 841430 h 3439886"/>
              <a:gd name="connsiteX241" fmla="*/ 391015 w 11573522"/>
              <a:gd name="connsiteY241" fmla="*/ 807769 h 3439886"/>
              <a:gd name="connsiteX242" fmla="*/ 203214 w 11573522"/>
              <a:gd name="connsiteY242" fmla="*/ 950521 h 3439886"/>
              <a:gd name="connsiteX243" fmla="*/ 300968 w 11573522"/>
              <a:gd name="connsiteY243" fmla="*/ 1026359 h 3439886"/>
              <a:gd name="connsiteX244" fmla="*/ 296912 w 11573522"/>
              <a:gd name="connsiteY244" fmla="*/ 1031630 h 3439886"/>
              <a:gd name="connsiteX245" fmla="*/ 198752 w 11573522"/>
              <a:gd name="connsiteY245" fmla="*/ 955388 h 3439886"/>
              <a:gd name="connsiteX246" fmla="*/ 198752 w 11573522"/>
              <a:gd name="connsiteY246" fmla="*/ 1045013 h 3439886"/>
              <a:gd name="connsiteX247" fmla="*/ 191856 w 11573522"/>
              <a:gd name="connsiteY247" fmla="*/ 1044202 h 3439886"/>
              <a:gd name="connsiteX248" fmla="*/ 191856 w 11573522"/>
              <a:gd name="connsiteY248" fmla="*/ 952954 h 3439886"/>
              <a:gd name="connsiteX249" fmla="*/ 183744 w 11573522"/>
              <a:gd name="connsiteY249" fmla="*/ 946465 h 3439886"/>
              <a:gd name="connsiteX250" fmla="*/ 183744 w 11573522"/>
              <a:gd name="connsiteY250" fmla="*/ 937949 h 3439886"/>
              <a:gd name="connsiteX251" fmla="*/ 192668 w 11573522"/>
              <a:gd name="connsiteY251" fmla="*/ 944843 h 3439886"/>
              <a:gd name="connsiteX252" fmla="*/ 192668 w 11573522"/>
              <a:gd name="connsiteY252" fmla="*/ 766808 h 3439886"/>
              <a:gd name="connsiteX253" fmla="*/ 183744 w 11573522"/>
              <a:gd name="connsiteY253" fmla="*/ 759914 h 3439886"/>
              <a:gd name="connsiteX254" fmla="*/ 183744 w 11573522"/>
              <a:gd name="connsiteY254" fmla="*/ 751398 h 3439886"/>
              <a:gd name="connsiteX255" fmla="*/ 196318 w 11573522"/>
              <a:gd name="connsiteY255" fmla="*/ 761131 h 3439886"/>
              <a:gd name="connsiteX256" fmla="*/ 384119 w 11573522"/>
              <a:gd name="connsiteY256" fmla="*/ 618379 h 3439886"/>
              <a:gd name="connsiteX257" fmla="*/ 196724 w 11573522"/>
              <a:gd name="connsiteY257" fmla="*/ 472787 h 3439886"/>
              <a:gd name="connsiteX258" fmla="*/ 8924 w 11573522"/>
              <a:gd name="connsiteY258" fmla="*/ 615540 h 3439886"/>
              <a:gd name="connsiteX259" fmla="*/ 183339 w 11573522"/>
              <a:gd name="connsiteY259" fmla="*/ 750992 h 3439886"/>
              <a:gd name="connsiteX260" fmla="*/ 183339 w 11573522"/>
              <a:gd name="connsiteY260" fmla="*/ 759508 h 3439886"/>
              <a:gd name="connsiteX261" fmla="*/ 6490 w 11573522"/>
              <a:gd name="connsiteY261" fmla="*/ 622434 h 3439886"/>
              <a:gd name="connsiteX262" fmla="*/ 6490 w 11573522"/>
              <a:gd name="connsiteY262" fmla="*/ 800875 h 3439886"/>
              <a:gd name="connsiteX263" fmla="*/ 183339 w 11573522"/>
              <a:gd name="connsiteY263" fmla="*/ 937544 h 3439886"/>
              <a:gd name="connsiteX264" fmla="*/ 183339 w 11573522"/>
              <a:gd name="connsiteY264" fmla="*/ 946060 h 3439886"/>
              <a:gd name="connsiteX265" fmla="*/ 0 w 11573522"/>
              <a:gd name="connsiteY265" fmla="*/ 804119 h 3439886"/>
              <a:gd name="connsiteX266" fmla="*/ 0 w 11573522"/>
              <a:gd name="connsiteY266" fmla="*/ 613917 h 3439886"/>
              <a:gd name="connsiteX267" fmla="*/ 191856 w 11573522"/>
              <a:gd name="connsiteY267" fmla="*/ 468327 h 3439886"/>
              <a:gd name="connsiteX268" fmla="*/ 191856 w 11573522"/>
              <a:gd name="connsiteY268" fmla="*/ 289076 h 3439886"/>
              <a:gd name="connsiteX269" fmla="*/ 198752 w 11573522"/>
              <a:gd name="connsiteY269" fmla="*/ 294348 h 3439886"/>
              <a:gd name="connsiteX270" fmla="*/ 198752 w 11573522"/>
              <a:gd name="connsiteY270" fmla="*/ 465488 h 3439886"/>
              <a:gd name="connsiteX271" fmla="*/ 384524 w 11573522"/>
              <a:gd name="connsiteY271" fmla="*/ 609862 h 3439886"/>
              <a:gd name="connsiteX272" fmla="*/ 384524 w 11573522"/>
              <a:gd name="connsiteY272" fmla="*/ 431828 h 3439886"/>
              <a:gd name="connsiteX273" fmla="*/ 198752 w 11573522"/>
              <a:gd name="connsiteY273" fmla="*/ 287453 h 3439886"/>
              <a:gd name="connsiteX274" fmla="*/ 198752 w 11573522"/>
              <a:gd name="connsiteY274" fmla="*/ 293942 h 3439886"/>
              <a:gd name="connsiteX275" fmla="*/ 191856 w 11573522"/>
              <a:gd name="connsiteY275" fmla="*/ 288670 h 3439886"/>
              <a:gd name="connsiteX276" fmla="*/ 191856 w 11573522"/>
              <a:gd name="connsiteY276" fmla="*/ 278937 h 3439886"/>
              <a:gd name="connsiteX277" fmla="*/ 377629 w 11573522"/>
              <a:gd name="connsiteY277" fmla="*/ 137401 h 3439886"/>
              <a:gd name="connsiteX278" fmla="*/ 383308 w 11573522"/>
              <a:gd name="connsiteY278" fmla="*/ 141862 h 3439886"/>
              <a:gd name="connsiteX279" fmla="*/ 200780 w 11573522"/>
              <a:gd name="connsiteY279" fmla="*/ 280559 h 3439886"/>
              <a:gd name="connsiteX280" fmla="*/ 388175 w 11573522"/>
              <a:gd name="connsiteY280" fmla="*/ 425745 h 3439886"/>
              <a:gd name="connsiteX281" fmla="*/ 575977 w 11573522"/>
              <a:gd name="connsiteY281" fmla="*/ 282993 h 3439886"/>
              <a:gd name="connsiteX282" fmla="*/ 388580 w 11573522"/>
              <a:gd name="connsiteY282" fmla="*/ 137807 h 3439886"/>
              <a:gd name="connsiteX283" fmla="*/ 383308 w 11573522"/>
              <a:gd name="connsiteY283" fmla="*/ 141862 h 3439886"/>
              <a:gd name="connsiteX284" fmla="*/ 378035 w 11573522"/>
              <a:gd name="connsiteY284" fmla="*/ 137401 h 3439886"/>
              <a:gd name="connsiteX285" fmla="*/ 386147 w 11573522"/>
              <a:gd name="connsiteY285" fmla="*/ 131318 h 3439886"/>
              <a:gd name="connsiteX286" fmla="*/ 386147 w 11573522"/>
              <a:gd name="connsiteY286" fmla="*/ 1350 h 34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1573522" h="3439886">
                <a:moveTo>
                  <a:pt x="388580" y="2811978"/>
                </a:moveTo>
                <a:cubicBezTo>
                  <a:pt x="266084" y="2905253"/>
                  <a:pt x="266084" y="2905253"/>
                  <a:pt x="266084" y="2905253"/>
                </a:cubicBezTo>
                <a:cubicBezTo>
                  <a:pt x="200780" y="2954731"/>
                  <a:pt x="200780" y="2954731"/>
                  <a:pt x="200780" y="2954731"/>
                </a:cubicBezTo>
                <a:cubicBezTo>
                  <a:pt x="388175" y="3100322"/>
                  <a:pt x="388175" y="3100322"/>
                  <a:pt x="388175" y="3100322"/>
                </a:cubicBezTo>
                <a:cubicBezTo>
                  <a:pt x="575977" y="2957569"/>
                  <a:pt x="575977" y="2957569"/>
                  <a:pt x="575977" y="2957569"/>
                </a:cubicBezTo>
                <a:cubicBezTo>
                  <a:pt x="388580" y="2811978"/>
                  <a:pt x="388580" y="2811978"/>
                  <a:pt x="388580" y="2811978"/>
                </a:cubicBezTo>
                <a:close/>
                <a:moveTo>
                  <a:pt x="386147" y="0"/>
                </a:moveTo>
                <a:lnTo>
                  <a:pt x="392637" y="0"/>
                </a:lnTo>
                <a:lnTo>
                  <a:pt x="392637" y="28893"/>
                </a:lnTo>
                <a:cubicBezTo>
                  <a:pt x="392637" y="131318"/>
                  <a:pt x="392637" y="131318"/>
                  <a:pt x="392637" y="131318"/>
                </a:cubicBezTo>
                <a:cubicBezTo>
                  <a:pt x="578816" y="275693"/>
                  <a:pt x="578816" y="275693"/>
                  <a:pt x="578816" y="275693"/>
                </a:cubicBezTo>
                <a:cubicBezTo>
                  <a:pt x="578816" y="97658"/>
                  <a:pt x="578816" y="97658"/>
                  <a:pt x="578816" y="97658"/>
                </a:cubicBezTo>
                <a:cubicBezTo>
                  <a:pt x="521320" y="52946"/>
                  <a:pt x="485384" y="25001"/>
                  <a:pt x="462924" y="7536"/>
                </a:cubicBezTo>
                <a:lnTo>
                  <a:pt x="453234" y="0"/>
                </a:lnTo>
                <a:lnTo>
                  <a:pt x="464209" y="0"/>
                </a:lnTo>
                <a:lnTo>
                  <a:pt x="484510" y="15775"/>
                </a:lnTo>
                <a:cubicBezTo>
                  <a:pt x="582061" y="91574"/>
                  <a:pt x="582061" y="91574"/>
                  <a:pt x="582061" y="91574"/>
                </a:cubicBezTo>
                <a:cubicBezTo>
                  <a:pt x="638188" y="48992"/>
                  <a:pt x="673267" y="22378"/>
                  <a:pt x="695192" y="5744"/>
                </a:cubicBezTo>
                <a:lnTo>
                  <a:pt x="702764" y="0"/>
                </a:lnTo>
                <a:lnTo>
                  <a:pt x="2758098" y="0"/>
                </a:lnTo>
                <a:lnTo>
                  <a:pt x="2764588" y="0"/>
                </a:lnTo>
                <a:lnTo>
                  <a:pt x="2825185" y="0"/>
                </a:lnTo>
                <a:lnTo>
                  <a:pt x="2836160" y="0"/>
                </a:lnTo>
                <a:lnTo>
                  <a:pt x="3074715" y="0"/>
                </a:lnTo>
                <a:lnTo>
                  <a:pt x="9201571" y="0"/>
                </a:lnTo>
                <a:lnTo>
                  <a:pt x="11573522" y="0"/>
                </a:lnTo>
                <a:lnTo>
                  <a:pt x="11573522" y="3439886"/>
                </a:lnTo>
                <a:lnTo>
                  <a:pt x="962936" y="3439886"/>
                </a:lnTo>
                <a:lnTo>
                  <a:pt x="962936" y="3439632"/>
                </a:lnTo>
                <a:cubicBezTo>
                  <a:pt x="962936" y="3438953"/>
                  <a:pt x="962936" y="3438953"/>
                  <a:pt x="962936" y="3438953"/>
                </a:cubicBezTo>
                <a:cubicBezTo>
                  <a:pt x="776757" y="3294579"/>
                  <a:pt x="776757" y="3294579"/>
                  <a:pt x="776757" y="3294579"/>
                </a:cubicBezTo>
                <a:cubicBezTo>
                  <a:pt x="776757" y="3361342"/>
                  <a:pt x="776757" y="3403069"/>
                  <a:pt x="776757" y="3429148"/>
                </a:cubicBezTo>
                <a:lnTo>
                  <a:pt x="776757" y="3439886"/>
                </a:lnTo>
                <a:lnTo>
                  <a:pt x="769862" y="3439886"/>
                </a:lnTo>
                <a:lnTo>
                  <a:pt x="769862" y="3414403"/>
                </a:lnTo>
                <a:cubicBezTo>
                  <a:pt x="769862" y="3292145"/>
                  <a:pt x="769862" y="3292145"/>
                  <a:pt x="769862" y="3292145"/>
                </a:cubicBezTo>
                <a:cubicBezTo>
                  <a:pt x="629924" y="3183458"/>
                  <a:pt x="629924" y="3183458"/>
                  <a:pt x="629924" y="3183458"/>
                </a:cubicBezTo>
                <a:cubicBezTo>
                  <a:pt x="633168" y="3177375"/>
                  <a:pt x="633168" y="3177375"/>
                  <a:pt x="633168" y="3177375"/>
                </a:cubicBezTo>
                <a:cubicBezTo>
                  <a:pt x="771079" y="3284034"/>
                  <a:pt x="771079" y="3284034"/>
                  <a:pt x="771079" y="3284034"/>
                </a:cubicBezTo>
                <a:cubicBezTo>
                  <a:pt x="771079" y="3105999"/>
                  <a:pt x="771079" y="3105999"/>
                  <a:pt x="771079" y="3105999"/>
                </a:cubicBezTo>
                <a:cubicBezTo>
                  <a:pt x="704963" y="3054900"/>
                  <a:pt x="704963" y="3054900"/>
                  <a:pt x="704963" y="3054900"/>
                </a:cubicBezTo>
                <a:cubicBezTo>
                  <a:pt x="708614" y="3049222"/>
                  <a:pt x="708614" y="3049222"/>
                  <a:pt x="708614" y="3049222"/>
                </a:cubicBezTo>
                <a:cubicBezTo>
                  <a:pt x="774323" y="3100322"/>
                  <a:pt x="774323" y="3100322"/>
                  <a:pt x="774323" y="3100322"/>
                </a:cubicBezTo>
                <a:cubicBezTo>
                  <a:pt x="962125" y="2957569"/>
                  <a:pt x="962125" y="2957569"/>
                  <a:pt x="962125" y="2957569"/>
                </a:cubicBezTo>
                <a:cubicBezTo>
                  <a:pt x="824621" y="2850911"/>
                  <a:pt x="824621" y="2850911"/>
                  <a:pt x="824621" y="2850911"/>
                </a:cubicBezTo>
                <a:cubicBezTo>
                  <a:pt x="828271" y="2844422"/>
                  <a:pt x="828271" y="2844422"/>
                  <a:pt x="828271" y="2844422"/>
                </a:cubicBezTo>
                <a:cubicBezTo>
                  <a:pt x="962936" y="2948647"/>
                  <a:pt x="962936" y="2948647"/>
                  <a:pt x="962936" y="2948647"/>
                </a:cubicBezTo>
                <a:cubicBezTo>
                  <a:pt x="962936" y="2770612"/>
                  <a:pt x="962936" y="2770612"/>
                  <a:pt x="962936" y="2770612"/>
                </a:cubicBezTo>
                <a:cubicBezTo>
                  <a:pt x="900065" y="2721947"/>
                  <a:pt x="900065" y="2721947"/>
                  <a:pt x="900065" y="2721947"/>
                </a:cubicBezTo>
                <a:cubicBezTo>
                  <a:pt x="903716" y="2715864"/>
                  <a:pt x="903716" y="2715864"/>
                  <a:pt x="903716" y="2715864"/>
                </a:cubicBezTo>
                <a:cubicBezTo>
                  <a:pt x="966181" y="2764529"/>
                  <a:pt x="966181" y="2764529"/>
                  <a:pt x="966181" y="2764529"/>
                </a:cubicBezTo>
                <a:cubicBezTo>
                  <a:pt x="1153982" y="2621777"/>
                  <a:pt x="1153982" y="2621777"/>
                  <a:pt x="1153982" y="2621777"/>
                </a:cubicBezTo>
                <a:cubicBezTo>
                  <a:pt x="969021" y="2478619"/>
                  <a:pt x="969021" y="2478619"/>
                  <a:pt x="969021" y="2478619"/>
                </a:cubicBezTo>
                <a:cubicBezTo>
                  <a:pt x="781219" y="2621371"/>
                  <a:pt x="781219" y="2621371"/>
                  <a:pt x="781219" y="2621371"/>
                </a:cubicBezTo>
                <a:cubicBezTo>
                  <a:pt x="903310" y="2715864"/>
                  <a:pt x="903310" y="2715864"/>
                  <a:pt x="903310" y="2715864"/>
                </a:cubicBezTo>
                <a:cubicBezTo>
                  <a:pt x="900065" y="2721542"/>
                  <a:pt x="900065" y="2721542"/>
                  <a:pt x="900065" y="2721542"/>
                </a:cubicBezTo>
                <a:cubicBezTo>
                  <a:pt x="776757" y="2626238"/>
                  <a:pt x="776757" y="2626238"/>
                  <a:pt x="776757" y="2626238"/>
                </a:cubicBezTo>
                <a:cubicBezTo>
                  <a:pt x="776757" y="2804273"/>
                  <a:pt x="776757" y="2804273"/>
                  <a:pt x="776757" y="2804273"/>
                </a:cubicBezTo>
                <a:cubicBezTo>
                  <a:pt x="828271" y="2844017"/>
                  <a:pt x="828271" y="2844017"/>
                  <a:pt x="828271" y="2844017"/>
                </a:cubicBezTo>
                <a:cubicBezTo>
                  <a:pt x="824215" y="2850506"/>
                  <a:pt x="824215" y="2850506"/>
                  <a:pt x="824215" y="2850506"/>
                </a:cubicBezTo>
                <a:cubicBezTo>
                  <a:pt x="774729" y="2811978"/>
                  <a:pt x="774729" y="2811978"/>
                  <a:pt x="774729" y="2811978"/>
                </a:cubicBezTo>
                <a:cubicBezTo>
                  <a:pt x="586928" y="2954731"/>
                  <a:pt x="586928" y="2954731"/>
                  <a:pt x="586928" y="2954731"/>
                </a:cubicBezTo>
                <a:cubicBezTo>
                  <a:pt x="708208" y="3048817"/>
                  <a:pt x="708208" y="3048817"/>
                  <a:pt x="708208" y="3048817"/>
                </a:cubicBezTo>
                <a:cubicBezTo>
                  <a:pt x="704963" y="3054900"/>
                  <a:pt x="704963" y="3054900"/>
                  <a:pt x="704963" y="3054900"/>
                </a:cubicBezTo>
                <a:cubicBezTo>
                  <a:pt x="584900" y="2961625"/>
                  <a:pt x="584900" y="2961625"/>
                  <a:pt x="584900" y="2961625"/>
                </a:cubicBezTo>
                <a:cubicBezTo>
                  <a:pt x="584900" y="3140065"/>
                  <a:pt x="584900" y="3140065"/>
                  <a:pt x="584900" y="3140065"/>
                </a:cubicBezTo>
                <a:cubicBezTo>
                  <a:pt x="633168" y="3177375"/>
                  <a:pt x="633168" y="3177375"/>
                  <a:pt x="633168" y="3177375"/>
                </a:cubicBezTo>
                <a:cubicBezTo>
                  <a:pt x="629518" y="3183052"/>
                  <a:pt x="629518" y="3183052"/>
                  <a:pt x="629518" y="3183052"/>
                </a:cubicBezTo>
                <a:cubicBezTo>
                  <a:pt x="582872" y="3146960"/>
                  <a:pt x="582872" y="3146960"/>
                  <a:pt x="582872" y="3146960"/>
                </a:cubicBezTo>
                <a:cubicBezTo>
                  <a:pt x="388175" y="3295390"/>
                  <a:pt x="388175" y="3295390"/>
                  <a:pt x="388175" y="3295390"/>
                </a:cubicBezTo>
                <a:cubicBezTo>
                  <a:pt x="191856" y="3143310"/>
                  <a:pt x="191856" y="3143310"/>
                  <a:pt x="191856" y="3143310"/>
                </a:cubicBezTo>
                <a:cubicBezTo>
                  <a:pt x="191856" y="3082477"/>
                  <a:pt x="191856" y="3082477"/>
                  <a:pt x="191856" y="3082477"/>
                </a:cubicBezTo>
                <a:cubicBezTo>
                  <a:pt x="198752" y="3085316"/>
                  <a:pt x="198752" y="3085316"/>
                  <a:pt x="198752" y="3085316"/>
                </a:cubicBezTo>
                <a:cubicBezTo>
                  <a:pt x="198752" y="3140065"/>
                  <a:pt x="198752" y="3140065"/>
                  <a:pt x="198752" y="3140065"/>
                </a:cubicBezTo>
                <a:cubicBezTo>
                  <a:pt x="384930" y="3284034"/>
                  <a:pt x="384930" y="3284034"/>
                  <a:pt x="384930" y="3284034"/>
                </a:cubicBezTo>
                <a:cubicBezTo>
                  <a:pt x="384930" y="3105999"/>
                  <a:pt x="384930" y="3105999"/>
                  <a:pt x="384930" y="3105999"/>
                </a:cubicBezTo>
                <a:cubicBezTo>
                  <a:pt x="198752" y="2961625"/>
                  <a:pt x="198752" y="2961625"/>
                  <a:pt x="198752" y="2961625"/>
                </a:cubicBezTo>
                <a:cubicBezTo>
                  <a:pt x="198752" y="3084911"/>
                  <a:pt x="198752" y="3084911"/>
                  <a:pt x="198752" y="3084911"/>
                </a:cubicBezTo>
                <a:cubicBezTo>
                  <a:pt x="191856" y="3082072"/>
                  <a:pt x="191856" y="3082072"/>
                  <a:pt x="191856" y="3082072"/>
                </a:cubicBezTo>
                <a:cubicBezTo>
                  <a:pt x="191856" y="2953108"/>
                  <a:pt x="191856" y="2953108"/>
                  <a:pt x="191856" y="2953108"/>
                </a:cubicBezTo>
                <a:cubicBezTo>
                  <a:pt x="259189" y="2902009"/>
                  <a:pt x="259189" y="2902009"/>
                  <a:pt x="259189" y="2902009"/>
                </a:cubicBezTo>
                <a:cubicBezTo>
                  <a:pt x="383713" y="2807517"/>
                  <a:pt x="383713" y="2807517"/>
                  <a:pt x="383713" y="2807517"/>
                </a:cubicBezTo>
                <a:cubicBezTo>
                  <a:pt x="383713" y="2715053"/>
                  <a:pt x="383713" y="2715053"/>
                  <a:pt x="383713" y="2715053"/>
                </a:cubicBezTo>
                <a:cubicBezTo>
                  <a:pt x="390609" y="2716269"/>
                  <a:pt x="390609" y="2716269"/>
                  <a:pt x="390609" y="2716269"/>
                </a:cubicBezTo>
                <a:cubicBezTo>
                  <a:pt x="390609" y="2804273"/>
                  <a:pt x="390609" y="2804273"/>
                  <a:pt x="390609" y="2804273"/>
                </a:cubicBezTo>
                <a:cubicBezTo>
                  <a:pt x="576788" y="2948647"/>
                  <a:pt x="576788" y="2948647"/>
                  <a:pt x="576788" y="2948647"/>
                </a:cubicBezTo>
                <a:cubicBezTo>
                  <a:pt x="576788" y="2770612"/>
                  <a:pt x="576788" y="2770612"/>
                  <a:pt x="576788" y="2770612"/>
                </a:cubicBezTo>
                <a:cubicBezTo>
                  <a:pt x="489174" y="2702481"/>
                  <a:pt x="489174" y="2702481"/>
                  <a:pt x="489174" y="2702481"/>
                </a:cubicBezTo>
                <a:cubicBezTo>
                  <a:pt x="492825" y="2697209"/>
                  <a:pt x="492825" y="2697209"/>
                  <a:pt x="492825" y="2697209"/>
                </a:cubicBezTo>
                <a:cubicBezTo>
                  <a:pt x="580033" y="2764529"/>
                  <a:pt x="580033" y="2764529"/>
                  <a:pt x="580033" y="2764529"/>
                </a:cubicBezTo>
                <a:cubicBezTo>
                  <a:pt x="767834" y="2621777"/>
                  <a:pt x="767834" y="2621777"/>
                  <a:pt x="767834" y="2621777"/>
                </a:cubicBezTo>
                <a:cubicBezTo>
                  <a:pt x="626679" y="2512280"/>
                  <a:pt x="626679" y="2512280"/>
                  <a:pt x="626679" y="2512280"/>
                </a:cubicBezTo>
                <a:cubicBezTo>
                  <a:pt x="630735" y="2507007"/>
                  <a:pt x="630735" y="2507007"/>
                  <a:pt x="630735" y="2507007"/>
                </a:cubicBezTo>
                <a:cubicBezTo>
                  <a:pt x="771079" y="2615693"/>
                  <a:pt x="771079" y="2615693"/>
                  <a:pt x="771079" y="2615693"/>
                </a:cubicBezTo>
                <a:cubicBezTo>
                  <a:pt x="771079" y="2437659"/>
                  <a:pt x="771079" y="2437659"/>
                  <a:pt x="771079" y="2437659"/>
                </a:cubicBezTo>
                <a:cubicBezTo>
                  <a:pt x="713481" y="2392644"/>
                  <a:pt x="713481" y="2392644"/>
                  <a:pt x="713481" y="2392644"/>
                </a:cubicBezTo>
                <a:cubicBezTo>
                  <a:pt x="717131" y="2387372"/>
                  <a:pt x="717131" y="2387372"/>
                  <a:pt x="717131" y="2387372"/>
                </a:cubicBezTo>
                <a:cubicBezTo>
                  <a:pt x="774323" y="2431576"/>
                  <a:pt x="774323" y="2431576"/>
                  <a:pt x="774323" y="2431576"/>
                </a:cubicBezTo>
                <a:cubicBezTo>
                  <a:pt x="962125" y="2288824"/>
                  <a:pt x="962125" y="2288824"/>
                  <a:pt x="962125" y="2288824"/>
                </a:cubicBezTo>
                <a:cubicBezTo>
                  <a:pt x="774729" y="2143638"/>
                  <a:pt x="774729" y="2143638"/>
                  <a:pt x="774729" y="2143638"/>
                </a:cubicBezTo>
                <a:cubicBezTo>
                  <a:pt x="586928" y="2286391"/>
                  <a:pt x="586928" y="2286391"/>
                  <a:pt x="586928" y="2286391"/>
                </a:cubicBezTo>
                <a:cubicBezTo>
                  <a:pt x="717131" y="2387372"/>
                  <a:pt x="717131" y="2387372"/>
                  <a:pt x="717131" y="2387372"/>
                </a:cubicBezTo>
                <a:cubicBezTo>
                  <a:pt x="713075" y="2392644"/>
                  <a:pt x="713075" y="2392644"/>
                  <a:pt x="713075" y="2392644"/>
                </a:cubicBezTo>
                <a:cubicBezTo>
                  <a:pt x="584900" y="2293285"/>
                  <a:pt x="584900" y="2293285"/>
                  <a:pt x="584900" y="2293285"/>
                </a:cubicBezTo>
                <a:cubicBezTo>
                  <a:pt x="584900" y="2471319"/>
                  <a:pt x="584900" y="2471319"/>
                  <a:pt x="584900" y="2471319"/>
                </a:cubicBezTo>
                <a:cubicBezTo>
                  <a:pt x="630329" y="2506602"/>
                  <a:pt x="630329" y="2506602"/>
                  <a:pt x="630329" y="2506602"/>
                </a:cubicBezTo>
                <a:cubicBezTo>
                  <a:pt x="626679" y="2512280"/>
                  <a:pt x="626679" y="2512280"/>
                  <a:pt x="626679" y="2512280"/>
                </a:cubicBezTo>
                <a:cubicBezTo>
                  <a:pt x="582872" y="2478619"/>
                  <a:pt x="582872" y="2478619"/>
                  <a:pt x="582872" y="2478619"/>
                </a:cubicBezTo>
                <a:cubicBezTo>
                  <a:pt x="395071" y="2621371"/>
                  <a:pt x="395071" y="2621371"/>
                  <a:pt x="395071" y="2621371"/>
                </a:cubicBezTo>
                <a:cubicBezTo>
                  <a:pt x="492825" y="2696804"/>
                  <a:pt x="492825" y="2696804"/>
                  <a:pt x="492825" y="2696804"/>
                </a:cubicBezTo>
                <a:cubicBezTo>
                  <a:pt x="488769" y="2702481"/>
                  <a:pt x="488769" y="2702481"/>
                  <a:pt x="488769" y="2702481"/>
                </a:cubicBezTo>
                <a:cubicBezTo>
                  <a:pt x="390609" y="2626238"/>
                  <a:pt x="390609" y="2626238"/>
                  <a:pt x="390609" y="2626238"/>
                </a:cubicBezTo>
                <a:cubicBezTo>
                  <a:pt x="390609" y="2715864"/>
                  <a:pt x="390609" y="2715864"/>
                  <a:pt x="390609" y="2715864"/>
                </a:cubicBezTo>
                <a:cubicBezTo>
                  <a:pt x="383713" y="2714647"/>
                  <a:pt x="383713" y="2714647"/>
                  <a:pt x="383713" y="2714647"/>
                </a:cubicBezTo>
                <a:cubicBezTo>
                  <a:pt x="383713" y="2623399"/>
                  <a:pt x="383713" y="2623399"/>
                  <a:pt x="383713" y="2623399"/>
                </a:cubicBezTo>
                <a:cubicBezTo>
                  <a:pt x="375601" y="2616910"/>
                  <a:pt x="375601" y="2616910"/>
                  <a:pt x="375601" y="2616910"/>
                </a:cubicBezTo>
                <a:cubicBezTo>
                  <a:pt x="375601" y="2608394"/>
                  <a:pt x="375601" y="2608394"/>
                  <a:pt x="375601" y="2608394"/>
                </a:cubicBezTo>
                <a:cubicBezTo>
                  <a:pt x="384930" y="2615693"/>
                  <a:pt x="384930" y="2615693"/>
                  <a:pt x="384930" y="2615693"/>
                </a:cubicBezTo>
                <a:cubicBezTo>
                  <a:pt x="384930" y="2437659"/>
                  <a:pt x="384930" y="2437659"/>
                  <a:pt x="384930" y="2437659"/>
                </a:cubicBezTo>
                <a:cubicBezTo>
                  <a:pt x="375601" y="2430360"/>
                  <a:pt x="375601" y="2430360"/>
                  <a:pt x="375601" y="2430360"/>
                </a:cubicBezTo>
                <a:cubicBezTo>
                  <a:pt x="375601" y="2421843"/>
                  <a:pt x="375601" y="2421843"/>
                  <a:pt x="375601" y="2421843"/>
                </a:cubicBezTo>
                <a:cubicBezTo>
                  <a:pt x="388175" y="2431576"/>
                  <a:pt x="388175" y="2431576"/>
                  <a:pt x="388175" y="2431576"/>
                </a:cubicBezTo>
                <a:cubicBezTo>
                  <a:pt x="575977" y="2288824"/>
                  <a:pt x="575977" y="2288824"/>
                  <a:pt x="575977" y="2288824"/>
                </a:cubicBezTo>
                <a:cubicBezTo>
                  <a:pt x="388580" y="2143638"/>
                  <a:pt x="388580" y="2143638"/>
                  <a:pt x="388580" y="2143638"/>
                </a:cubicBezTo>
                <a:cubicBezTo>
                  <a:pt x="200780" y="2286391"/>
                  <a:pt x="200780" y="2286391"/>
                  <a:pt x="200780" y="2286391"/>
                </a:cubicBezTo>
                <a:cubicBezTo>
                  <a:pt x="375195" y="2421843"/>
                  <a:pt x="375195" y="2421843"/>
                  <a:pt x="375195" y="2421843"/>
                </a:cubicBezTo>
                <a:cubicBezTo>
                  <a:pt x="375195" y="2429954"/>
                  <a:pt x="375195" y="2429954"/>
                  <a:pt x="375195" y="2429954"/>
                </a:cubicBezTo>
                <a:cubicBezTo>
                  <a:pt x="198752" y="2293285"/>
                  <a:pt x="198752" y="2293285"/>
                  <a:pt x="198752" y="2293285"/>
                </a:cubicBezTo>
                <a:cubicBezTo>
                  <a:pt x="198752" y="2471319"/>
                  <a:pt x="198752" y="2471319"/>
                  <a:pt x="198752" y="2471319"/>
                </a:cubicBezTo>
                <a:cubicBezTo>
                  <a:pt x="375195" y="2608394"/>
                  <a:pt x="375195" y="2608394"/>
                  <a:pt x="375195" y="2608394"/>
                </a:cubicBezTo>
                <a:cubicBezTo>
                  <a:pt x="375195" y="2616910"/>
                  <a:pt x="375195" y="2616910"/>
                  <a:pt x="375195" y="2616910"/>
                </a:cubicBezTo>
                <a:cubicBezTo>
                  <a:pt x="191856" y="2474563"/>
                  <a:pt x="191856" y="2474563"/>
                  <a:pt x="191856" y="2474563"/>
                </a:cubicBezTo>
                <a:cubicBezTo>
                  <a:pt x="191856" y="2284768"/>
                  <a:pt x="191856" y="2284768"/>
                  <a:pt x="191856" y="2284768"/>
                </a:cubicBezTo>
                <a:cubicBezTo>
                  <a:pt x="383713" y="2138772"/>
                  <a:pt x="383713" y="2138772"/>
                  <a:pt x="383713" y="2138772"/>
                </a:cubicBezTo>
                <a:cubicBezTo>
                  <a:pt x="383713" y="1959926"/>
                  <a:pt x="383713" y="1959926"/>
                  <a:pt x="383713" y="1959926"/>
                </a:cubicBezTo>
                <a:cubicBezTo>
                  <a:pt x="390609" y="1965198"/>
                  <a:pt x="390609" y="1965198"/>
                  <a:pt x="390609" y="1965198"/>
                </a:cubicBezTo>
                <a:cubicBezTo>
                  <a:pt x="390609" y="2136339"/>
                  <a:pt x="390609" y="2136339"/>
                  <a:pt x="390609" y="2136339"/>
                </a:cubicBezTo>
                <a:cubicBezTo>
                  <a:pt x="576788" y="2280307"/>
                  <a:pt x="576788" y="2280307"/>
                  <a:pt x="576788" y="2280307"/>
                </a:cubicBezTo>
                <a:cubicBezTo>
                  <a:pt x="576788" y="2102272"/>
                  <a:pt x="576788" y="2102272"/>
                  <a:pt x="576788" y="2102272"/>
                </a:cubicBezTo>
                <a:cubicBezTo>
                  <a:pt x="390609" y="1957898"/>
                  <a:pt x="390609" y="1957898"/>
                  <a:pt x="390609" y="1957898"/>
                </a:cubicBezTo>
                <a:cubicBezTo>
                  <a:pt x="390609" y="1964792"/>
                  <a:pt x="390609" y="1964792"/>
                  <a:pt x="390609" y="1964792"/>
                </a:cubicBezTo>
                <a:cubicBezTo>
                  <a:pt x="383713" y="1959520"/>
                  <a:pt x="383713" y="1959520"/>
                  <a:pt x="383713" y="1959520"/>
                </a:cubicBezTo>
                <a:cubicBezTo>
                  <a:pt x="383713" y="1949382"/>
                  <a:pt x="383713" y="1949382"/>
                  <a:pt x="383713" y="1949382"/>
                </a:cubicBezTo>
                <a:cubicBezTo>
                  <a:pt x="569487" y="1808251"/>
                  <a:pt x="569487" y="1808251"/>
                  <a:pt x="569487" y="1808251"/>
                </a:cubicBezTo>
                <a:cubicBezTo>
                  <a:pt x="575166" y="1812307"/>
                  <a:pt x="575166" y="1812307"/>
                  <a:pt x="575166" y="1812307"/>
                </a:cubicBezTo>
                <a:cubicBezTo>
                  <a:pt x="392637" y="1951004"/>
                  <a:pt x="392637" y="1951004"/>
                  <a:pt x="392637" y="1951004"/>
                </a:cubicBezTo>
                <a:cubicBezTo>
                  <a:pt x="580033" y="2096594"/>
                  <a:pt x="580033" y="2096594"/>
                  <a:pt x="580033" y="2096594"/>
                </a:cubicBezTo>
                <a:cubicBezTo>
                  <a:pt x="767834" y="1953437"/>
                  <a:pt x="767834" y="1953437"/>
                  <a:pt x="767834" y="1953437"/>
                </a:cubicBezTo>
                <a:cubicBezTo>
                  <a:pt x="580438" y="1808251"/>
                  <a:pt x="580438" y="1808251"/>
                  <a:pt x="580438" y="1808251"/>
                </a:cubicBezTo>
                <a:cubicBezTo>
                  <a:pt x="575166" y="1812307"/>
                  <a:pt x="575166" y="1812307"/>
                  <a:pt x="575166" y="1812307"/>
                </a:cubicBezTo>
                <a:cubicBezTo>
                  <a:pt x="569893" y="1807846"/>
                  <a:pt x="569893" y="1807846"/>
                  <a:pt x="569893" y="1807846"/>
                </a:cubicBezTo>
                <a:cubicBezTo>
                  <a:pt x="578005" y="1801763"/>
                  <a:pt x="578005" y="1801763"/>
                  <a:pt x="578005" y="1801763"/>
                </a:cubicBezTo>
                <a:cubicBezTo>
                  <a:pt x="578005" y="1795679"/>
                  <a:pt x="578005" y="1795679"/>
                  <a:pt x="578005" y="1795679"/>
                </a:cubicBezTo>
                <a:cubicBezTo>
                  <a:pt x="584900" y="1795679"/>
                  <a:pt x="584900" y="1795679"/>
                  <a:pt x="584900" y="1795679"/>
                </a:cubicBezTo>
                <a:cubicBezTo>
                  <a:pt x="584900" y="1802168"/>
                  <a:pt x="584900" y="1802168"/>
                  <a:pt x="584900" y="1802168"/>
                </a:cubicBezTo>
                <a:cubicBezTo>
                  <a:pt x="771079" y="1946137"/>
                  <a:pt x="771079" y="1946137"/>
                  <a:pt x="771079" y="1946137"/>
                </a:cubicBezTo>
                <a:cubicBezTo>
                  <a:pt x="771079" y="1783107"/>
                  <a:pt x="771079" y="1783107"/>
                  <a:pt x="771079" y="1783107"/>
                </a:cubicBezTo>
                <a:cubicBezTo>
                  <a:pt x="771079" y="1768508"/>
                  <a:pt x="771079" y="1768508"/>
                  <a:pt x="771079" y="1768508"/>
                </a:cubicBezTo>
                <a:cubicBezTo>
                  <a:pt x="584900" y="1624133"/>
                  <a:pt x="584900" y="1624133"/>
                  <a:pt x="584900" y="1624133"/>
                </a:cubicBezTo>
                <a:cubicBezTo>
                  <a:pt x="584900" y="1785541"/>
                  <a:pt x="584900" y="1785541"/>
                  <a:pt x="584900" y="1785541"/>
                </a:cubicBezTo>
                <a:cubicBezTo>
                  <a:pt x="584900" y="1795274"/>
                  <a:pt x="584900" y="1795274"/>
                  <a:pt x="584900" y="1795274"/>
                </a:cubicBezTo>
                <a:cubicBezTo>
                  <a:pt x="578005" y="1795274"/>
                  <a:pt x="578005" y="1795274"/>
                  <a:pt x="578005" y="1795274"/>
                </a:cubicBezTo>
                <a:cubicBezTo>
                  <a:pt x="578005" y="1621294"/>
                  <a:pt x="578005" y="1621294"/>
                  <a:pt x="578005" y="1621294"/>
                </a:cubicBezTo>
                <a:cubicBezTo>
                  <a:pt x="437661" y="1512608"/>
                  <a:pt x="437661" y="1512608"/>
                  <a:pt x="437661" y="1512608"/>
                </a:cubicBezTo>
                <a:cubicBezTo>
                  <a:pt x="441312" y="1506930"/>
                  <a:pt x="441312" y="1506930"/>
                  <a:pt x="441312" y="1506930"/>
                </a:cubicBezTo>
                <a:cubicBezTo>
                  <a:pt x="578816" y="1613589"/>
                  <a:pt x="578816" y="1613589"/>
                  <a:pt x="578816" y="1613589"/>
                </a:cubicBezTo>
                <a:cubicBezTo>
                  <a:pt x="578816" y="1435555"/>
                  <a:pt x="578816" y="1435555"/>
                  <a:pt x="578816" y="1435555"/>
                </a:cubicBezTo>
                <a:cubicBezTo>
                  <a:pt x="513106" y="1384456"/>
                  <a:pt x="513106" y="1384456"/>
                  <a:pt x="513106" y="1384456"/>
                </a:cubicBezTo>
                <a:cubicBezTo>
                  <a:pt x="516350" y="1378372"/>
                  <a:pt x="516350" y="1378372"/>
                  <a:pt x="516350" y="1378372"/>
                </a:cubicBezTo>
                <a:cubicBezTo>
                  <a:pt x="582061" y="1429472"/>
                  <a:pt x="582061" y="1429472"/>
                  <a:pt x="582061" y="1429472"/>
                </a:cubicBezTo>
                <a:cubicBezTo>
                  <a:pt x="769862" y="1286719"/>
                  <a:pt x="769862" y="1286719"/>
                  <a:pt x="769862" y="1286719"/>
                </a:cubicBezTo>
                <a:cubicBezTo>
                  <a:pt x="632763" y="1180060"/>
                  <a:pt x="632763" y="1180060"/>
                  <a:pt x="632763" y="1180060"/>
                </a:cubicBezTo>
                <a:cubicBezTo>
                  <a:pt x="636413" y="1173571"/>
                  <a:pt x="636413" y="1173571"/>
                  <a:pt x="636413" y="1173571"/>
                </a:cubicBezTo>
                <a:cubicBezTo>
                  <a:pt x="771079" y="1278203"/>
                  <a:pt x="771079" y="1278203"/>
                  <a:pt x="771079" y="1278203"/>
                </a:cubicBezTo>
                <a:cubicBezTo>
                  <a:pt x="771079" y="1099762"/>
                  <a:pt x="771079" y="1099762"/>
                  <a:pt x="771079" y="1099762"/>
                </a:cubicBezTo>
                <a:cubicBezTo>
                  <a:pt x="708208" y="1051096"/>
                  <a:pt x="708208" y="1051096"/>
                  <a:pt x="708208" y="1051096"/>
                </a:cubicBezTo>
                <a:cubicBezTo>
                  <a:pt x="711453" y="1045419"/>
                  <a:pt x="711453" y="1045419"/>
                  <a:pt x="711453" y="1045419"/>
                </a:cubicBezTo>
                <a:cubicBezTo>
                  <a:pt x="774323" y="1094085"/>
                  <a:pt x="774323" y="1094085"/>
                  <a:pt x="774323" y="1094085"/>
                </a:cubicBezTo>
                <a:cubicBezTo>
                  <a:pt x="962125" y="951332"/>
                  <a:pt x="962125" y="951332"/>
                  <a:pt x="962125" y="951332"/>
                </a:cubicBezTo>
                <a:cubicBezTo>
                  <a:pt x="777163" y="807769"/>
                  <a:pt x="777163" y="807769"/>
                  <a:pt x="777163" y="807769"/>
                </a:cubicBezTo>
                <a:cubicBezTo>
                  <a:pt x="589362" y="950521"/>
                  <a:pt x="589362" y="950521"/>
                  <a:pt x="589362" y="950521"/>
                </a:cubicBezTo>
                <a:cubicBezTo>
                  <a:pt x="711453" y="1045013"/>
                  <a:pt x="711453" y="1045013"/>
                  <a:pt x="711453" y="1045013"/>
                </a:cubicBezTo>
                <a:cubicBezTo>
                  <a:pt x="707802" y="1051096"/>
                  <a:pt x="707802" y="1051096"/>
                  <a:pt x="707802" y="1051096"/>
                </a:cubicBezTo>
                <a:cubicBezTo>
                  <a:pt x="584900" y="955388"/>
                  <a:pt x="584900" y="955388"/>
                  <a:pt x="584900" y="955388"/>
                </a:cubicBezTo>
                <a:cubicBezTo>
                  <a:pt x="584900" y="1133828"/>
                  <a:pt x="584900" y="1133828"/>
                  <a:pt x="584900" y="1133828"/>
                </a:cubicBezTo>
                <a:cubicBezTo>
                  <a:pt x="636008" y="1173571"/>
                  <a:pt x="636008" y="1173571"/>
                  <a:pt x="636008" y="1173571"/>
                </a:cubicBezTo>
                <a:cubicBezTo>
                  <a:pt x="632357" y="1180060"/>
                  <a:pt x="632357" y="1180060"/>
                  <a:pt x="632357" y="1180060"/>
                </a:cubicBezTo>
                <a:cubicBezTo>
                  <a:pt x="582872" y="1141534"/>
                  <a:pt x="582872" y="1141534"/>
                  <a:pt x="582872" y="1141534"/>
                </a:cubicBezTo>
                <a:cubicBezTo>
                  <a:pt x="395071" y="1284286"/>
                  <a:pt x="395071" y="1284286"/>
                  <a:pt x="395071" y="1284286"/>
                </a:cubicBezTo>
                <a:cubicBezTo>
                  <a:pt x="516350" y="1378372"/>
                  <a:pt x="516350" y="1378372"/>
                  <a:pt x="516350" y="1378372"/>
                </a:cubicBezTo>
                <a:cubicBezTo>
                  <a:pt x="512700" y="1384050"/>
                  <a:pt x="512700" y="1384050"/>
                  <a:pt x="512700" y="1384050"/>
                </a:cubicBezTo>
                <a:cubicBezTo>
                  <a:pt x="392637" y="1291180"/>
                  <a:pt x="392637" y="1291180"/>
                  <a:pt x="392637" y="1291180"/>
                </a:cubicBezTo>
                <a:cubicBezTo>
                  <a:pt x="392637" y="1469214"/>
                  <a:pt x="392637" y="1469214"/>
                  <a:pt x="392637" y="1469214"/>
                </a:cubicBezTo>
                <a:cubicBezTo>
                  <a:pt x="440906" y="1506525"/>
                  <a:pt x="440906" y="1506525"/>
                  <a:pt x="440906" y="1506525"/>
                </a:cubicBezTo>
                <a:cubicBezTo>
                  <a:pt x="437661" y="1512608"/>
                  <a:pt x="437661" y="1512608"/>
                  <a:pt x="437661" y="1512608"/>
                </a:cubicBezTo>
                <a:cubicBezTo>
                  <a:pt x="391015" y="1476514"/>
                  <a:pt x="391015" y="1476514"/>
                  <a:pt x="391015" y="1476514"/>
                </a:cubicBezTo>
                <a:cubicBezTo>
                  <a:pt x="195912" y="1624539"/>
                  <a:pt x="195912" y="1624539"/>
                  <a:pt x="195912" y="1624539"/>
                </a:cubicBezTo>
                <a:cubicBezTo>
                  <a:pt x="0" y="1472459"/>
                  <a:pt x="0" y="1472459"/>
                  <a:pt x="0" y="1472459"/>
                </a:cubicBezTo>
                <a:cubicBezTo>
                  <a:pt x="0" y="1412033"/>
                  <a:pt x="0" y="1412033"/>
                  <a:pt x="0" y="1412033"/>
                </a:cubicBezTo>
                <a:cubicBezTo>
                  <a:pt x="6490" y="1414872"/>
                  <a:pt x="6490" y="1414872"/>
                  <a:pt x="6490" y="1414872"/>
                </a:cubicBezTo>
                <a:cubicBezTo>
                  <a:pt x="6490" y="1469214"/>
                  <a:pt x="6490" y="1469214"/>
                  <a:pt x="6490" y="1469214"/>
                </a:cubicBezTo>
                <a:cubicBezTo>
                  <a:pt x="192668" y="1613589"/>
                  <a:pt x="192668" y="1613589"/>
                  <a:pt x="192668" y="1613589"/>
                </a:cubicBezTo>
                <a:cubicBezTo>
                  <a:pt x="192668" y="1435555"/>
                  <a:pt x="192668" y="1435555"/>
                  <a:pt x="192668" y="1435555"/>
                </a:cubicBezTo>
                <a:cubicBezTo>
                  <a:pt x="6490" y="1291180"/>
                  <a:pt x="6490" y="1291180"/>
                  <a:pt x="6490" y="1291180"/>
                </a:cubicBezTo>
                <a:cubicBezTo>
                  <a:pt x="6490" y="1414466"/>
                  <a:pt x="6490" y="1414466"/>
                  <a:pt x="6490" y="1414466"/>
                </a:cubicBezTo>
                <a:cubicBezTo>
                  <a:pt x="0" y="1411627"/>
                  <a:pt x="0" y="1411627"/>
                  <a:pt x="0" y="1411627"/>
                </a:cubicBezTo>
                <a:cubicBezTo>
                  <a:pt x="0" y="1282664"/>
                  <a:pt x="0" y="1282664"/>
                  <a:pt x="0" y="1282664"/>
                </a:cubicBezTo>
                <a:cubicBezTo>
                  <a:pt x="66926" y="1231565"/>
                  <a:pt x="66926" y="1231565"/>
                  <a:pt x="66926" y="1231565"/>
                </a:cubicBezTo>
                <a:cubicBezTo>
                  <a:pt x="73821" y="1234809"/>
                  <a:pt x="73821" y="1234809"/>
                  <a:pt x="73821" y="1234809"/>
                </a:cubicBezTo>
                <a:cubicBezTo>
                  <a:pt x="8924" y="1284286"/>
                  <a:pt x="8924" y="1284286"/>
                  <a:pt x="8924" y="1284286"/>
                </a:cubicBezTo>
                <a:cubicBezTo>
                  <a:pt x="196318" y="1429472"/>
                  <a:pt x="196318" y="1429472"/>
                  <a:pt x="196318" y="1429472"/>
                </a:cubicBezTo>
                <a:cubicBezTo>
                  <a:pt x="384119" y="1286719"/>
                  <a:pt x="384119" y="1286719"/>
                  <a:pt x="384119" y="1286719"/>
                </a:cubicBezTo>
                <a:cubicBezTo>
                  <a:pt x="196724" y="1141534"/>
                  <a:pt x="196724" y="1141534"/>
                  <a:pt x="196724" y="1141534"/>
                </a:cubicBezTo>
                <a:cubicBezTo>
                  <a:pt x="74227" y="1234403"/>
                  <a:pt x="74227" y="1234403"/>
                  <a:pt x="74227" y="1234403"/>
                </a:cubicBezTo>
                <a:cubicBezTo>
                  <a:pt x="67332" y="1231159"/>
                  <a:pt x="67332" y="1231159"/>
                  <a:pt x="67332" y="1231159"/>
                </a:cubicBezTo>
                <a:cubicBezTo>
                  <a:pt x="191856" y="1136667"/>
                  <a:pt x="191856" y="1136667"/>
                  <a:pt x="191856" y="1136667"/>
                </a:cubicBezTo>
                <a:cubicBezTo>
                  <a:pt x="191856" y="1044607"/>
                  <a:pt x="191856" y="1044607"/>
                  <a:pt x="191856" y="1044607"/>
                </a:cubicBezTo>
                <a:cubicBezTo>
                  <a:pt x="198752" y="1045419"/>
                  <a:pt x="198752" y="1045419"/>
                  <a:pt x="198752" y="1045419"/>
                </a:cubicBezTo>
                <a:cubicBezTo>
                  <a:pt x="198752" y="1133828"/>
                  <a:pt x="198752" y="1133828"/>
                  <a:pt x="198752" y="1133828"/>
                </a:cubicBezTo>
                <a:cubicBezTo>
                  <a:pt x="384524" y="1278203"/>
                  <a:pt x="384524" y="1278203"/>
                  <a:pt x="384524" y="1278203"/>
                </a:cubicBezTo>
                <a:cubicBezTo>
                  <a:pt x="384524" y="1099762"/>
                  <a:pt x="384524" y="1099762"/>
                  <a:pt x="384524" y="1099762"/>
                </a:cubicBezTo>
                <a:cubicBezTo>
                  <a:pt x="296912" y="1032037"/>
                  <a:pt x="296912" y="1032037"/>
                  <a:pt x="296912" y="1032037"/>
                </a:cubicBezTo>
                <a:cubicBezTo>
                  <a:pt x="300968" y="1026359"/>
                  <a:pt x="300968" y="1026359"/>
                  <a:pt x="300968" y="1026359"/>
                </a:cubicBezTo>
                <a:cubicBezTo>
                  <a:pt x="388175" y="1094085"/>
                  <a:pt x="388175" y="1094085"/>
                  <a:pt x="388175" y="1094085"/>
                </a:cubicBezTo>
                <a:cubicBezTo>
                  <a:pt x="575977" y="951332"/>
                  <a:pt x="575977" y="951332"/>
                  <a:pt x="575977" y="951332"/>
                </a:cubicBezTo>
                <a:cubicBezTo>
                  <a:pt x="434822" y="841835"/>
                  <a:pt x="434822" y="841835"/>
                  <a:pt x="434822" y="841835"/>
                </a:cubicBezTo>
                <a:cubicBezTo>
                  <a:pt x="438878" y="836158"/>
                  <a:pt x="438878" y="836158"/>
                  <a:pt x="438878" y="836158"/>
                </a:cubicBezTo>
                <a:cubicBezTo>
                  <a:pt x="578816" y="944843"/>
                  <a:pt x="578816" y="944843"/>
                  <a:pt x="578816" y="944843"/>
                </a:cubicBezTo>
                <a:cubicBezTo>
                  <a:pt x="578816" y="766808"/>
                  <a:pt x="578816" y="766808"/>
                  <a:pt x="578816" y="766808"/>
                </a:cubicBezTo>
                <a:cubicBezTo>
                  <a:pt x="521218" y="722199"/>
                  <a:pt x="521218" y="722199"/>
                  <a:pt x="521218" y="722199"/>
                </a:cubicBezTo>
                <a:cubicBezTo>
                  <a:pt x="525274" y="716927"/>
                  <a:pt x="525274" y="716927"/>
                  <a:pt x="525274" y="716927"/>
                </a:cubicBezTo>
                <a:cubicBezTo>
                  <a:pt x="582061" y="761131"/>
                  <a:pt x="582061" y="761131"/>
                  <a:pt x="582061" y="761131"/>
                </a:cubicBezTo>
                <a:cubicBezTo>
                  <a:pt x="769862" y="618379"/>
                  <a:pt x="769862" y="618379"/>
                  <a:pt x="769862" y="618379"/>
                </a:cubicBezTo>
                <a:cubicBezTo>
                  <a:pt x="582872" y="472787"/>
                  <a:pt x="582872" y="472787"/>
                  <a:pt x="582872" y="472787"/>
                </a:cubicBezTo>
                <a:cubicBezTo>
                  <a:pt x="395071" y="615540"/>
                  <a:pt x="395071" y="615540"/>
                  <a:pt x="395071" y="615540"/>
                </a:cubicBezTo>
                <a:cubicBezTo>
                  <a:pt x="524868" y="716521"/>
                  <a:pt x="524868" y="716521"/>
                  <a:pt x="524868" y="716521"/>
                </a:cubicBezTo>
                <a:cubicBezTo>
                  <a:pt x="521218" y="722199"/>
                  <a:pt x="521218" y="722199"/>
                  <a:pt x="521218" y="722199"/>
                </a:cubicBezTo>
                <a:cubicBezTo>
                  <a:pt x="392637" y="622434"/>
                  <a:pt x="392637" y="622434"/>
                  <a:pt x="392637" y="622434"/>
                </a:cubicBezTo>
                <a:cubicBezTo>
                  <a:pt x="392637" y="800875"/>
                  <a:pt x="392637" y="800875"/>
                  <a:pt x="392637" y="800875"/>
                </a:cubicBezTo>
                <a:cubicBezTo>
                  <a:pt x="438472" y="836158"/>
                  <a:pt x="438472" y="836158"/>
                  <a:pt x="438472" y="836158"/>
                </a:cubicBezTo>
                <a:cubicBezTo>
                  <a:pt x="434416" y="841430"/>
                  <a:pt x="434416" y="841430"/>
                  <a:pt x="434416" y="841430"/>
                </a:cubicBezTo>
                <a:cubicBezTo>
                  <a:pt x="391015" y="807769"/>
                  <a:pt x="391015" y="807769"/>
                  <a:pt x="391015" y="807769"/>
                </a:cubicBezTo>
                <a:cubicBezTo>
                  <a:pt x="203214" y="950521"/>
                  <a:pt x="203214" y="950521"/>
                  <a:pt x="203214" y="950521"/>
                </a:cubicBezTo>
                <a:cubicBezTo>
                  <a:pt x="300968" y="1026359"/>
                  <a:pt x="300968" y="1026359"/>
                  <a:pt x="300968" y="1026359"/>
                </a:cubicBezTo>
                <a:cubicBezTo>
                  <a:pt x="296912" y="1031630"/>
                  <a:pt x="296912" y="1031630"/>
                  <a:pt x="296912" y="1031630"/>
                </a:cubicBezTo>
                <a:cubicBezTo>
                  <a:pt x="198752" y="955388"/>
                  <a:pt x="198752" y="955388"/>
                  <a:pt x="198752" y="955388"/>
                </a:cubicBezTo>
                <a:cubicBezTo>
                  <a:pt x="198752" y="1045013"/>
                  <a:pt x="198752" y="1045013"/>
                  <a:pt x="198752" y="1045013"/>
                </a:cubicBezTo>
                <a:cubicBezTo>
                  <a:pt x="191856" y="1044202"/>
                  <a:pt x="191856" y="1044202"/>
                  <a:pt x="191856" y="1044202"/>
                </a:cubicBezTo>
                <a:cubicBezTo>
                  <a:pt x="191856" y="952954"/>
                  <a:pt x="191856" y="952954"/>
                  <a:pt x="191856" y="952954"/>
                </a:cubicBezTo>
                <a:cubicBezTo>
                  <a:pt x="183744" y="946465"/>
                  <a:pt x="183744" y="946465"/>
                  <a:pt x="183744" y="946465"/>
                </a:cubicBezTo>
                <a:cubicBezTo>
                  <a:pt x="183744" y="937949"/>
                  <a:pt x="183744" y="937949"/>
                  <a:pt x="183744" y="937949"/>
                </a:cubicBezTo>
                <a:cubicBezTo>
                  <a:pt x="192668" y="944843"/>
                  <a:pt x="192668" y="944843"/>
                  <a:pt x="192668" y="944843"/>
                </a:cubicBezTo>
                <a:cubicBezTo>
                  <a:pt x="192668" y="766808"/>
                  <a:pt x="192668" y="766808"/>
                  <a:pt x="192668" y="766808"/>
                </a:cubicBezTo>
                <a:cubicBezTo>
                  <a:pt x="183744" y="759914"/>
                  <a:pt x="183744" y="759914"/>
                  <a:pt x="183744" y="759914"/>
                </a:cubicBezTo>
                <a:cubicBezTo>
                  <a:pt x="183744" y="751398"/>
                  <a:pt x="183744" y="751398"/>
                  <a:pt x="183744" y="751398"/>
                </a:cubicBezTo>
                <a:cubicBezTo>
                  <a:pt x="196318" y="761131"/>
                  <a:pt x="196318" y="761131"/>
                  <a:pt x="196318" y="761131"/>
                </a:cubicBezTo>
                <a:cubicBezTo>
                  <a:pt x="384119" y="618379"/>
                  <a:pt x="384119" y="618379"/>
                  <a:pt x="384119" y="618379"/>
                </a:cubicBezTo>
                <a:cubicBezTo>
                  <a:pt x="196724" y="472787"/>
                  <a:pt x="196724" y="472787"/>
                  <a:pt x="196724" y="472787"/>
                </a:cubicBezTo>
                <a:cubicBezTo>
                  <a:pt x="8924" y="615540"/>
                  <a:pt x="8924" y="615540"/>
                  <a:pt x="8924" y="615540"/>
                </a:cubicBezTo>
                <a:cubicBezTo>
                  <a:pt x="183339" y="750992"/>
                  <a:pt x="183339" y="750992"/>
                  <a:pt x="183339" y="750992"/>
                </a:cubicBezTo>
                <a:cubicBezTo>
                  <a:pt x="183339" y="759508"/>
                  <a:pt x="183339" y="759508"/>
                  <a:pt x="183339" y="759508"/>
                </a:cubicBezTo>
                <a:cubicBezTo>
                  <a:pt x="6490" y="622434"/>
                  <a:pt x="6490" y="622434"/>
                  <a:pt x="6490" y="622434"/>
                </a:cubicBezTo>
                <a:cubicBezTo>
                  <a:pt x="6490" y="800875"/>
                  <a:pt x="6490" y="800875"/>
                  <a:pt x="6490" y="800875"/>
                </a:cubicBezTo>
                <a:lnTo>
                  <a:pt x="183339" y="937544"/>
                </a:lnTo>
                <a:cubicBezTo>
                  <a:pt x="183339" y="946060"/>
                  <a:pt x="183339" y="946060"/>
                  <a:pt x="183339" y="946060"/>
                </a:cubicBezTo>
                <a:cubicBezTo>
                  <a:pt x="0" y="804119"/>
                  <a:pt x="0" y="804119"/>
                  <a:pt x="0" y="804119"/>
                </a:cubicBezTo>
                <a:cubicBezTo>
                  <a:pt x="0" y="613917"/>
                  <a:pt x="0" y="613917"/>
                  <a:pt x="0" y="613917"/>
                </a:cubicBezTo>
                <a:cubicBezTo>
                  <a:pt x="191856" y="468327"/>
                  <a:pt x="191856" y="468327"/>
                  <a:pt x="191856" y="468327"/>
                </a:cubicBezTo>
                <a:cubicBezTo>
                  <a:pt x="191856" y="289076"/>
                  <a:pt x="191856" y="289076"/>
                  <a:pt x="191856" y="289076"/>
                </a:cubicBezTo>
                <a:cubicBezTo>
                  <a:pt x="198752" y="294348"/>
                  <a:pt x="198752" y="294348"/>
                  <a:pt x="198752" y="294348"/>
                </a:cubicBezTo>
                <a:cubicBezTo>
                  <a:pt x="198752" y="465488"/>
                  <a:pt x="198752" y="465488"/>
                  <a:pt x="198752" y="465488"/>
                </a:cubicBezTo>
                <a:cubicBezTo>
                  <a:pt x="384524" y="609862"/>
                  <a:pt x="384524" y="609862"/>
                  <a:pt x="384524" y="609862"/>
                </a:cubicBezTo>
                <a:cubicBezTo>
                  <a:pt x="384524" y="431828"/>
                  <a:pt x="384524" y="431828"/>
                  <a:pt x="384524" y="431828"/>
                </a:cubicBezTo>
                <a:cubicBezTo>
                  <a:pt x="198752" y="287453"/>
                  <a:pt x="198752" y="287453"/>
                  <a:pt x="198752" y="287453"/>
                </a:cubicBezTo>
                <a:cubicBezTo>
                  <a:pt x="198752" y="293942"/>
                  <a:pt x="198752" y="293942"/>
                  <a:pt x="198752" y="293942"/>
                </a:cubicBezTo>
                <a:cubicBezTo>
                  <a:pt x="191856" y="288670"/>
                  <a:pt x="191856" y="288670"/>
                  <a:pt x="191856" y="288670"/>
                </a:cubicBezTo>
                <a:cubicBezTo>
                  <a:pt x="191856" y="278937"/>
                  <a:pt x="191856" y="278937"/>
                  <a:pt x="191856" y="278937"/>
                </a:cubicBezTo>
                <a:cubicBezTo>
                  <a:pt x="377629" y="137401"/>
                  <a:pt x="377629" y="137401"/>
                  <a:pt x="377629" y="137401"/>
                </a:cubicBezTo>
                <a:cubicBezTo>
                  <a:pt x="383308" y="141862"/>
                  <a:pt x="383308" y="141862"/>
                  <a:pt x="383308" y="141862"/>
                </a:cubicBezTo>
                <a:cubicBezTo>
                  <a:pt x="200780" y="280559"/>
                  <a:pt x="200780" y="280559"/>
                  <a:pt x="200780" y="280559"/>
                </a:cubicBezTo>
                <a:cubicBezTo>
                  <a:pt x="388175" y="425745"/>
                  <a:pt x="388175" y="425745"/>
                  <a:pt x="388175" y="425745"/>
                </a:cubicBezTo>
                <a:cubicBezTo>
                  <a:pt x="575977" y="282993"/>
                  <a:pt x="575977" y="282993"/>
                  <a:pt x="575977" y="282993"/>
                </a:cubicBezTo>
                <a:cubicBezTo>
                  <a:pt x="388580" y="137807"/>
                  <a:pt x="388580" y="137807"/>
                  <a:pt x="388580" y="137807"/>
                </a:cubicBezTo>
                <a:cubicBezTo>
                  <a:pt x="383308" y="141862"/>
                  <a:pt x="383308" y="141862"/>
                  <a:pt x="383308" y="141862"/>
                </a:cubicBezTo>
                <a:cubicBezTo>
                  <a:pt x="378035" y="137401"/>
                  <a:pt x="378035" y="137401"/>
                  <a:pt x="378035" y="137401"/>
                </a:cubicBezTo>
                <a:cubicBezTo>
                  <a:pt x="386147" y="131318"/>
                  <a:pt x="386147" y="131318"/>
                  <a:pt x="386147" y="131318"/>
                </a:cubicBezTo>
                <a:cubicBezTo>
                  <a:pt x="386147" y="59650"/>
                  <a:pt x="386147" y="21577"/>
                  <a:pt x="386147" y="1350"/>
                </a:cubicBezTo>
                <a:close/>
              </a:path>
            </a:pathLst>
          </a:custGeom>
          <a:gradFill flip="none" rotWithShape="1">
            <a:gsLst>
              <a:gs pos="7000">
                <a:schemeClr val="bg1"/>
              </a:gs>
              <a:gs pos="26000">
                <a:schemeClr val="bg1">
                  <a:alpha val="80000"/>
                </a:schemeClr>
              </a:gs>
            </a:gsLst>
            <a:lin ang="0" scaled="1"/>
            <a:tileRect/>
          </a:gradFill>
        </p:spPr>
        <p:txBody>
          <a:bodyPr wrap="square" lIns="2160000" rIns="756000" anchor="ctr">
            <a:noAutofit/>
          </a:bodyPr>
          <a:lstStyle>
            <a:lvl1pPr>
              <a:defRPr/>
            </a:lvl1pPr>
          </a:lstStyle>
          <a:p>
            <a:pPr lvl="0"/>
            <a:r>
              <a:rPr lang="fr-FR" dirty="0"/>
              <a:t>Cliquez pour 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3">
            <a:extLst>
              <a:ext uri="{FF2B5EF4-FFF2-40B4-BE49-F238E27FC236}">
                <a16:creationId xmlns:a16="http://schemas.microsoft.com/office/drawing/2014/main" id="{B62CD770-3131-7686-5D22-0AC580D9B1B1}"/>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412725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a:t>09/03/2026</a:t>
            </a: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a:t>P(ND)2-3, Perspectives on nuclear data for the next decade</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Process</a:t>
            </a:r>
          </a:p>
        </p:txBody>
      </p:sp>
      <p:sp>
        <p:nvSpPr>
          <p:cNvPr id="12" name="Espace réservé du texte 11">
            <a:extLst>
              <a:ext uri="{FF2B5EF4-FFF2-40B4-BE49-F238E27FC236}">
                <a16:creationId xmlns:a16="http://schemas.microsoft.com/office/drawing/2014/main" id="{D8A6D559-B5F2-C10A-5216-55551821C047}"/>
              </a:ext>
            </a:extLst>
          </p:cNvPr>
          <p:cNvSpPr>
            <a:spLocks noGrp="1" noChangeAspect="1"/>
          </p:cNvSpPr>
          <p:nvPr>
            <p:ph type="body" sz="quarter" idx="13" hasCustomPrompt="1"/>
          </p:nvPr>
        </p:nvSpPr>
        <p:spPr>
          <a:xfrm>
            <a:off x="909039" y="1866901"/>
            <a:ext cx="1409699" cy="1409700"/>
          </a:xfrm>
          <a:solidFill>
            <a:srgbClr val="000000"/>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15" name="Espace réservé du texte 14">
            <a:extLst>
              <a:ext uri="{FF2B5EF4-FFF2-40B4-BE49-F238E27FC236}">
                <a16:creationId xmlns:a16="http://schemas.microsoft.com/office/drawing/2014/main" id="{7A89DC66-E329-2BA7-093B-F605D23EBEA2}"/>
              </a:ext>
            </a:extLst>
          </p:cNvPr>
          <p:cNvSpPr>
            <a:spLocks noGrp="1"/>
          </p:cNvSpPr>
          <p:nvPr>
            <p:ph type="body" sz="quarter" idx="14" hasCustomPrompt="1"/>
          </p:nvPr>
        </p:nvSpPr>
        <p:spPr>
          <a:xfrm>
            <a:off x="623888"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2" name="Espace réservé du texte 11">
            <a:extLst>
              <a:ext uri="{FF2B5EF4-FFF2-40B4-BE49-F238E27FC236}">
                <a16:creationId xmlns:a16="http://schemas.microsoft.com/office/drawing/2014/main" id="{6EBAB840-A288-E4AE-DD2B-ABD52849168F}"/>
              </a:ext>
            </a:extLst>
          </p:cNvPr>
          <p:cNvSpPr>
            <a:spLocks noGrp="1" noChangeAspect="1"/>
          </p:cNvSpPr>
          <p:nvPr>
            <p:ph type="body" sz="quarter" idx="15" hasCustomPrompt="1"/>
          </p:nvPr>
        </p:nvSpPr>
        <p:spPr>
          <a:xfrm>
            <a:off x="3123108"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3" name="Espace réservé du texte 14">
            <a:extLst>
              <a:ext uri="{FF2B5EF4-FFF2-40B4-BE49-F238E27FC236}">
                <a16:creationId xmlns:a16="http://schemas.microsoft.com/office/drawing/2014/main" id="{3E9C6ABE-0C15-ECEA-4B26-53769D8EAC57}"/>
              </a:ext>
            </a:extLst>
          </p:cNvPr>
          <p:cNvSpPr>
            <a:spLocks noGrp="1"/>
          </p:cNvSpPr>
          <p:nvPr>
            <p:ph type="body" sz="quarter" idx="16" hasCustomPrompt="1"/>
          </p:nvPr>
        </p:nvSpPr>
        <p:spPr>
          <a:xfrm>
            <a:off x="2837957"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4" name="Espace réservé du texte 11">
            <a:extLst>
              <a:ext uri="{FF2B5EF4-FFF2-40B4-BE49-F238E27FC236}">
                <a16:creationId xmlns:a16="http://schemas.microsoft.com/office/drawing/2014/main" id="{24B29917-CE4F-A965-FAA6-E3B453333B7E}"/>
              </a:ext>
            </a:extLst>
          </p:cNvPr>
          <p:cNvSpPr>
            <a:spLocks noGrp="1" noChangeAspect="1"/>
          </p:cNvSpPr>
          <p:nvPr>
            <p:ph type="body" sz="quarter" idx="17" hasCustomPrompt="1"/>
          </p:nvPr>
        </p:nvSpPr>
        <p:spPr>
          <a:xfrm>
            <a:off x="5337177"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5" name="Espace réservé du texte 14">
            <a:extLst>
              <a:ext uri="{FF2B5EF4-FFF2-40B4-BE49-F238E27FC236}">
                <a16:creationId xmlns:a16="http://schemas.microsoft.com/office/drawing/2014/main" id="{6F1352A1-512B-F388-3483-16D51BDD2D42}"/>
              </a:ext>
            </a:extLst>
          </p:cNvPr>
          <p:cNvSpPr>
            <a:spLocks noGrp="1"/>
          </p:cNvSpPr>
          <p:nvPr>
            <p:ph type="body" sz="quarter" idx="18" hasCustomPrompt="1"/>
          </p:nvPr>
        </p:nvSpPr>
        <p:spPr>
          <a:xfrm>
            <a:off x="5052026"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6" name="Espace réservé du texte 11">
            <a:extLst>
              <a:ext uri="{FF2B5EF4-FFF2-40B4-BE49-F238E27FC236}">
                <a16:creationId xmlns:a16="http://schemas.microsoft.com/office/drawing/2014/main" id="{C4BAD260-C56B-B79F-C093-46D3C16BCC87}"/>
              </a:ext>
            </a:extLst>
          </p:cNvPr>
          <p:cNvSpPr>
            <a:spLocks noGrp="1" noChangeAspect="1"/>
          </p:cNvSpPr>
          <p:nvPr>
            <p:ph type="body" sz="quarter" idx="19" hasCustomPrompt="1"/>
          </p:nvPr>
        </p:nvSpPr>
        <p:spPr>
          <a:xfrm>
            <a:off x="7551246"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7" name="Espace réservé du texte 14">
            <a:extLst>
              <a:ext uri="{FF2B5EF4-FFF2-40B4-BE49-F238E27FC236}">
                <a16:creationId xmlns:a16="http://schemas.microsoft.com/office/drawing/2014/main" id="{E3294DD8-C0C7-7FF7-2AF0-2A6B1C786177}"/>
              </a:ext>
            </a:extLst>
          </p:cNvPr>
          <p:cNvSpPr>
            <a:spLocks noGrp="1"/>
          </p:cNvSpPr>
          <p:nvPr>
            <p:ph type="body" sz="quarter" idx="20" hasCustomPrompt="1"/>
          </p:nvPr>
        </p:nvSpPr>
        <p:spPr>
          <a:xfrm>
            <a:off x="7266095"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8" name="Espace réservé du texte 11">
            <a:extLst>
              <a:ext uri="{FF2B5EF4-FFF2-40B4-BE49-F238E27FC236}">
                <a16:creationId xmlns:a16="http://schemas.microsoft.com/office/drawing/2014/main" id="{043259EC-B8D8-255D-A2B2-B6984873CA66}"/>
              </a:ext>
            </a:extLst>
          </p:cNvPr>
          <p:cNvSpPr>
            <a:spLocks noGrp="1" noChangeAspect="1"/>
          </p:cNvSpPr>
          <p:nvPr>
            <p:ph type="body" sz="quarter" idx="21" hasCustomPrompt="1"/>
          </p:nvPr>
        </p:nvSpPr>
        <p:spPr>
          <a:xfrm>
            <a:off x="9765314"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9" name="Espace réservé du texte 14">
            <a:extLst>
              <a:ext uri="{FF2B5EF4-FFF2-40B4-BE49-F238E27FC236}">
                <a16:creationId xmlns:a16="http://schemas.microsoft.com/office/drawing/2014/main" id="{24D806FB-89F5-15B1-42D4-FB45DB6CC61B}"/>
              </a:ext>
            </a:extLst>
          </p:cNvPr>
          <p:cNvSpPr>
            <a:spLocks noGrp="1"/>
          </p:cNvSpPr>
          <p:nvPr>
            <p:ph type="body" sz="quarter" idx="22" hasCustomPrompt="1"/>
          </p:nvPr>
        </p:nvSpPr>
        <p:spPr>
          <a:xfrm>
            <a:off x="9480163"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30" name="ZoneTexte 29">
            <a:extLst>
              <a:ext uri="{FF2B5EF4-FFF2-40B4-BE49-F238E27FC236}">
                <a16:creationId xmlns:a16="http://schemas.microsoft.com/office/drawing/2014/main" id="{58DC98BA-7572-A388-C6B4-862306EE47DA}"/>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501BFA8-B9A9-BC60-9090-AC04B424FC41}"/>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400160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a:t>09/03/2026</a:t>
            </a: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a:t>P(ND)2-3, Perspectives on nuclear data for the next decade</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Process 2</a:t>
            </a:r>
          </a:p>
          <a:p>
            <a:endParaRPr lang="fr-FR" sz="1200" dirty="0">
              <a:solidFill>
                <a:schemeClr val="bg1">
                  <a:lumMod val="50000"/>
                </a:schemeClr>
              </a:solidFill>
            </a:endParaRPr>
          </a:p>
        </p:txBody>
      </p:sp>
      <p:sp>
        <p:nvSpPr>
          <p:cNvPr id="9" name="Espace réservé du texte 8">
            <a:extLst>
              <a:ext uri="{FF2B5EF4-FFF2-40B4-BE49-F238E27FC236}">
                <a16:creationId xmlns:a16="http://schemas.microsoft.com/office/drawing/2014/main" id="{80E4F447-1473-CEC3-0C4B-859E1566BDE9}"/>
              </a:ext>
            </a:extLst>
          </p:cNvPr>
          <p:cNvSpPr>
            <a:spLocks noGrp="1" noChangeAspect="1"/>
          </p:cNvSpPr>
          <p:nvPr>
            <p:ph type="body" sz="quarter" idx="13" hasCustomPrompt="1"/>
          </p:nvPr>
        </p:nvSpPr>
        <p:spPr>
          <a:xfrm>
            <a:off x="7318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1"/>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0" name="ZoneTexte 29">
            <a:extLst>
              <a:ext uri="{FF2B5EF4-FFF2-40B4-BE49-F238E27FC236}">
                <a16:creationId xmlns:a16="http://schemas.microsoft.com/office/drawing/2014/main" id="{58DC98BA-7572-A388-C6B4-862306EE47DA}"/>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sp>
        <p:nvSpPr>
          <p:cNvPr id="20" name="Espace réservé du texte 14">
            <a:extLst>
              <a:ext uri="{FF2B5EF4-FFF2-40B4-BE49-F238E27FC236}">
                <a16:creationId xmlns:a16="http://schemas.microsoft.com/office/drawing/2014/main" id="{7F676C8B-EE69-3CAC-C9F6-BFDEFD05279B}"/>
              </a:ext>
            </a:extLst>
          </p:cNvPr>
          <p:cNvSpPr>
            <a:spLocks noGrp="1"/>
          </p:cNvSpPr>
          <p:nvPr>
            <p:ph type="body" sz="quarter" idx="14"/>
          </p:nvPr>
        </p:nvSpPr>
        <p:spPr>
          <a:xfrm>
            <a:off x="673555"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21" name="Espace réservé du texte 14">
            <a:extLst>
              <a:ext uri="{FF2B5EF4-FFF2-40B4-BE49-F238E27FC236}">
                <a16:creationId xmlns:a16="http://schemas.microsoft.com/office/drawing/2014/main" id="{89215B80-BD0F-D77B-4046-84DBB6530C88}"/>
              </a:ext>
            </a:extLst>
          </p:cNvPr>
          <p:cNvSpPr>
            <a:spLocks noGrp="1"/>
          </p:cNvSpPr>
          <p:nvPr>
            <p:ph type="body" sz="quarter" idx="16"/>
          </p:nvPr>
        </p:nvSpPr>
        <p:spPr>
          <a:xfrm>
            <a:off x="2850698"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31" name="Espace réservé du texte 14">
            <a:extLst>
              <a:ext uri="{FF2B5EF4-FFF2-40B4-BE49-F238E27FC236}">
                <a16:creationId xmlns:a16="http://schemas.microsoft.com/office/drawing/2014/main" id="{50E15DEA-ADB9-4EAD-9B8B-400BF2AF4FDA}"/>
              </a:ext>
            </a:extLst>
          </p:cNvPr>
          <p:cNvSpPr>
            <a:spLocks noGrp="1"/>
          </p:cNvSpPr>
          <p:nvPr>
            <p:ph type="body" sz="quarter" idx="18"/>
          </p:nvPr>
        </p:nvSpPr>
        <p:spPr>
          <a:xfrm>
            <a:off x="5042355"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32" name="Espace réservé du texte 14">
            <a:extLst>
              <a:ext uri="{FF2B5EF4-FFF2-40B4-BE49-F238E27FC236}">
                <a16:creationId xmlns:a16="http://schemas.microsoft.com/office/drawing/2014/main" id="{31D594DF-B2F9-BDEA-68CF-C1C92B869ADF}"/>
              </a:ext>
            </a:extLst>
          </p:cNvPr>
          <p:cNvSpPr>
            <a:spLocks noGrp="1"/>
          </p:cNvSpPr>
          <p:nvPr>
            <p:ph type="body" sz="quarter" idx="20"/>
          </p:nvPr>
        </p:nvSpPr>
        <p:spPr>
          <a:xfrm>
            <a:off x="7161440"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33" name="Espace réservé du texte 14">
            <a:extLst>
              <a:ext uri="{FF2B5EF4-FFF2-40B4-BE49-F238E27FC236}">
                <a16:creationId xmlns:a16="http://schemas.microsoft.com/office/drawing/2014/main" id="{4EB8106A-BAE6-87F6-A881-562ED8FA4143}"/>
              </a:ext>
            </a:extLst>
          </p:cNvPr>
          <p:cNvSpPr>
            <a:spLocks noGrp="1"/>
          </p:cNvSpPr>
          <p:nvPr>
            <p:ph type="body" sz="quarter" idx="22"/>
          </p:nvPr>
        </p:nvSpPr>
        <p:spPr>
          <a:xfrm>
            <a:off x="9386855" y="3527424"/>
            <a:ext cx="1980000" cy="2386013"/>
          </a:xfrm>
        </p:spPr>
        <p:txBody>
          <a:bodyPr/>
          <a:lstStyle>
            <a:lvl1pPr algn="l">
              <a:defRPr/>
            </a:lvl1pPr>
            <a:lvl2pPr algn="l">
              <a:defRPr/>
            </a:lvl2pPr>
            <a:lvl3pPr algn="l">
              <a:defRPr/>
            </a:lvl3pPr>
            <a:lvl4pPr algn="l">
              <a:defRPr/>
            </a:lvl4pPr>
            <a:lvl5pPr algn="l">
              <a:defRPr/>
            </a:lvl5pPr>
          </a:lstStyle>
          <a:p>
            <a:pPr lvl="0"/>
            <a:r>
              <a:rPr lang="fr-FR"/>
              <a:t>Modifier les styles du texte du masque</a:t>
            </a:r>
          </a:p>
        </p:txBody>
      </p:sp>
      <p:sp>
        <p:nvSpPr>
          <p:cNvPr id="34" name="Espace réservé du texte 33">
            <a:extLst>
              <a:ext uri="{FF2B5EF4-FFF2-40B4-BE49-F238E27FC236}">
                <a16:creationId xmlns:a16="http://schemas.microsoft.com/office/drawing/2014/main" id="{6FA8E9A1-911D-DD9D-7A76-ADDB4C2E4317}"/>
              </a:ext>
            </a:extLst>
          </p:cNvPr>
          <p:cNvSpPr>
            <a:spLocks noGrp="1" noChangeAspect="1"/>
          </p:cNvSpPr>
          <p:nvPr>
            <p:ph type="body" sz="quarter" idx="23" hasCustomPrompt="1"/>
          </p:nvPr>
        </p:nvSpPr>
        <p:spPr>
          <a:xfrm>
            <a:off x="2908981"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5" name="Espace réservé du texte 34">
            <a:extLst>
              <a:ext uri="{FF2B5EF4-FFF2-40B4-BE49-F238E27FC236}">
                <a16:creationId xmlns:a16="http://schemas.microsoft.com/office/drawing/2014/main" id="{89C62950-23F5-0C27-DBF0-B851B616C800}"/>
              </a:ext>
            </a:extLst>
          </p:cNvPr>
          <p:cNvSpPr>
            <a:spLocks noGrp="1" noChangeAspect="1"/>
          </p:cNvSpPr>
          <p:nvPr>
            <p:ph type="body" sz="quarter" idx="24" hasCustomPrompt="1"/>
          </p:nvPr>
        </p:nvSpPr>
        <p:spPr>
          <a:xfrm>
            <a:off x="51006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6" name="Espace réservé du texte 35">
            <a:extLst>
              <a:ext uri="{FF2B5EF4-FFF2-40B4-BE49-F238E27FC236}">
                <a16:creationId xmlns:a16="http://schemas.microsoft.com/office/drawing/2014/main" id="{ABF9A6B1-3BC9-0F8E-8148-B1CF03BB61CA}"/>
              </a:ext>
            </a:extLst>
          </p:cNvPr>
          <p:cNvSpPr>
            <a:spLocks noGrp="1" noChangeAspect="1"/>
          </p:cNvSpPr>
          <p:nvPr>
            <p:ph type="body" sz="quarter" idx="25" hasCustomPrompt="1"/>
          </p:nvPr>
        </p:nvSpPr>
        <p:spPr>
          <a:xfrm>
            <a:off x="7219723"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8" name="Espace réservé du texte 11">
            <a:extLst>
              <a:ext uri="{FF2B5EF4-FFF2-40B4-BE49-F238E27FC236}">
                <a16:creationId xmlns:a16="http://schemas.microsoft.com/office/drawing/2014/main" id="{97EC53BB-3B6C-3AF7-68E1-48C8465AC201}"/>
              </a:ext>
            </a:extLst>
          </p:cNvPr>
          <p:cNvSpPr>
            <a:spLocks noGrp="1" noChangeAspect="1"/>
          </p:cNvSpPr>
          <p:nvPr>
            <p:ph type="body" sz="quarter" idx="21" hasCustomPrompt="1"/>
          </p:nvPr>
        </p:nvSpPr>
        <p:spPr>
          <a:xfrm>
            <a:off x="9386855" y="1583490"/>
            <a:ext cx="1652399" cy="16524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7D2C0AC3-31B7-69C8-1880-96C477E56349}"/>
              </a:ext>
            </a:extLst>
          </p:cNvPr>
          <p:cNvSpPr>
            <a:spLocks noGrp="1"/>
          </p:cNvSpPr>
          <p:nvPr>
            <p:ph type="title"/>
          </p:nvPr>
        </p:nvSpPr>
        <p:spPr/>
        <p:txBody>
          <a:bodyPr/>
          <a:lstStyle>
            <a:lvl1pPr>
              <a:defRPr>
                <a:solidFill>
                  <a:schemeClr val="tx1"/>
                </a:solidFill>
              </a:defRPr>
            </a:lvl1pPr>
          </a:lstStyle>
          <a:p>
            <a:r>
              <a:rPr lang="fr-FR"/>
              <a:t>Modifiez le style du titre</a:t>
            </a:r>
          </a:p>
        </p:txBody>
      </p:sp>
    </p:spTree>
    <p:extLst>
      <p:ext uri="{BB962C8B-B14F-4D97-AF65-F5344CB8AC3E}">
        <p14:creationId xmlns:p14="http://schemas.microsoft.com/office/powerpoint/2010/main" val="1408324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tx1"/>
                </a:solidFill>
              </a:defRPr>
            </a:lvl1pPr>
          </a:lstStyle>
          <a:p>
            <a:r>
              <a:rPr lang="fr-FR" dirty="0"/>
              <a:t>Merci</a:t>
            </a:r>
          </a:p>
        </p:txBody>
      </p:sp>
      <p:pic>
        <p:nvPicPr>
          <p:cNvPr id="16"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8" name="Espace réservé du texte 4"/>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pic>
        <p:nvPicPr>
          <p:cNvPr id="9"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3E8B46-58E5-AAA0-387D-4D0B3F7256B2}"/>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lvl1pPr>
          </a:lstStyle>
          <a:p>
            <a:pPr lvl="0"/>
            <a:r>
              <a:rPr lang="fr-FR" dirty="0"/>
              <a:t>Contact + coordonnées</a:t>
            </a:r>
          </a:p>
        </p:txBody>
      </p:sp>
      <p:sp>
        <p:nvSpPr>
          <p:cNvPr id="6" name="Espace réservé du texte 4">
            <a:extLst>
              <a:ext uri="{FF2B5EF4-FFF2-40B4-BE49-F238E27FC236}">
                <a16:creationId xmlns:a16="http://schemas.microsoft.com/office/drawing/2014/main" id="{64A62886-21D9-96B1-E41B-BFA9B096844D}"/>
              </a:ext>
            </a:extLst>
          </p:cNvPr>
          <p:cNvSpPr>
            <a:spLocks noGrp="1"/>
          </p:cNvSpPr>
          <p:nvPr>
            <p:ph type="body" sz="quarter" idx="17" hasCustomPrompt="1"/>
          </p:nvPr>
        </p:nvSpPr>
        <p:spPr>
          <a:xfrm>
            <a:off x="742949" y="5892800"/>
            <a:ext cx="6578600" cy="558800"/>
          </a:xfrm>
        </p:spPr>
        <p:txBody>
          <a:bodyPr>
            <a:normAutofit/>
          </a:bodyPr>
          <a:lstStyle>
            <a:lvl1pPr>
              <a:defRPr sz="1200" i="1"/>
            </a:lvl1pPr>
          </a:lstStyle>
          <a:p>
            <a:pPr lvl="0"/>
            <a:r>
              <a:rPr lang="fr-FR" dirty="0"/>
              <a:t>Emplacement logotypes financeurs/partenaires</a:t>
            </a:r>
          </a:p>
        </p:txBody>
      </p:sp>
    </p:spTree>
    <p:extLst>
      <p:ext uri="{BB962C8B-B14F-4D97-AF65-F5344CB8AC3E}">
        <p14:creationId xmlns:p14="http://schemas.microsoft.com/office/powerpoint/2010/main" val="392329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 Gris</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bg1"/>
                </a:solidFill>
              </a:defRPr>
            </a:lvl1pPr>
          </a:lstStyle>
          <a:p>
            <a:r>
              <a:rPr lang="fr-FR" dirty="0"/>
              <a:t>Merci</a:t>
            </a:r>
          </a:p>
        </p:txBody>
      </p:sp>
      <p:pic>
        <p:nvPicPr>
          <p:cNvPr id="15"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pic>
        <p:nvPicPr>
          <p:cNvPr id="9" name="Image 8">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3" name="Espace réservé du texte 4">
            <a:extLst>
              <a:ext uri="{FF2B5EF4-FFF2-40B4-BE49-F238E27FC236}">
                <a16:creationId xmlns:a16="http://schemas.microsoft.com/office/drawing/2014/main" id="{0D902288-F09E-3DF3-4FA0-8680492FC7E7}"/>
              </a:ext>
            </a:extLst>
          </p:cNvPr>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sp>
        <p:nvSpPr>
          <p:cNvPr id="8" name="Espace réservé du texte 4">
            <a:extLst>
              <a:ext uri="{FF2B5EF4-FFF2-40B4-BE49-F238E27FC236}">
                <a16:creationId xmlns:a16="http://schemas.microsoft.com/office/drawing/2014/main" id="{81B85C49-3012-97FD-C776-3C7299B5E487}"/>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solidFill>
                  <a:schemeClr val="bg1"/>
                </a:solidFill>
              </a:defRPr>
            </a:lvl1pPr>
          </a:lstStyle>
          <a:p>
            <a:pPr lvl="0"/>
            <a:r>
              <a:rPr lang="fr-FR" dirty="0"/>
              <a:t>Contact + coordonnées</a:t>
            </a:r>
          </a:p>
        </p:txBody>
      </p:sp>
      <p:sp>
        <p:nvSpPr>
          <p:cNvPr id="10" name="Espace réservé du texte 4">
            <a:extLst>
              <a:ext uri="{FF2B5EF4-FFF2-40B4-BE49-F238E27FC236}">
                <a16:creationId xmlns:a16="http://schemas.microsoft.com/office/drawing/2014/main" id="{DFC68CDA-E659-1835-4722-CB92A2FFFEFE}"/>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4051418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Contact</a:t>
            </a:r>
          </a:p>
        </p:txBody>
      </p:sp>
      <p:sp>
        <p:nvSpPr>
          <p:cNvPr id="9" name="Espace réservé du texte 8">
            <a:extLst>
              <a:ext uri="{FF2B5EF4-FFF2-40B4-BE49-F238E27FC236}">
                <a16:creationId xmlns:a16="http://schemas.microsoft.com/office/drawing/2014/main" id="{373F48AE-496F-F02F-5148-8492F7C6166A}"/>
              </a:ext>
            </a:extLst>
          </p:cNvPr>
          <p:cNvSpPr>
            <a:spLocks noGrp="1"/>
          </p:cNvSpPr>
          <p:nvPr>
            <p:ph type="body" sz="quarter" idx="10" hasCustomPrompt="1"/>
          </p:nvPr>
        </p:nvSpPr>
        <p:spPr>
          <a:xfrm>
            <a:off x="731838" y="5105625"/>
            <a:ext cx="4651374" cy="1510845"/>
          </a:xfrm>
        </p:spPr>
        <p:txBody>
          <a:bodyPr anchor="t">
            <a:noAutofit/>
          </a:bodyPr>
          <a:lstStyle>
            <a:lvl1pPr marL="0" indent="0">
              <a:lnSpc>
                <a:spcPct val="120000"/>
              </a:lnSpc>
              <a:spcBef>
                <a:spcPts val="0"/>
              </a:spcBef>
              <a:spcAft>
                <a:spcPts val="600"/>
              </a:spcAft>
              <a:buNone/>
              <a:defRPr sz="1600" b="1">
                <a:solidFill>
                  <a:schemeClr val="bg1"/>
                </a:solidFill>
              </a:defRPr>
            </a:lvl1pPr>
            <a:lvl2pPr marL="0" indent="0">
              <a:lnSpc>
                <a:spcPct val="100000"/>
              </a:lnSpc>
              <a:spcBef>
                <a:spcPts val="0"/>
              </a:spcBef>
              <a:spcAft>
                <a:spcPts val="600"/>
              </a:spcAft>
              <a:buNone/>
              <a:defRPr sz="1600">
                <a:solidFill>
                  <a:schemeClr val="bg1"/>
                </a:solidFill>
              </a:defRPr>
            </a:lvl2pPr>
            <a:lvl3pPr marL="180975" indent="-180975">
              <a:lnSpc>
                <a:spcPct val="100000"/>
              </a:lnSpc>
              <a:spcBef>
                <a:spcPts val="0"/>
              </a:spcBef>
              <a:spcAft>
                <a:spcPts val="600"/>
              </a:spcAft>
              <a:defRPr sz="1600">
                <a:solidFill>
                  <a:schemeClr val="bg1"/>
                </a:solidFill>
              </a:defRPr>
            </a:lvl3pPr>
            <a:lvl4pPr marL="357188" indent="-176213">
              <a:lnSpc>
                <a:spcPct val="100000"/>
              </a:lnSpc>
              <a:spcBef>
                <a:spcPts val="0"/>
              </a:spcBef>
              <a:spcAft>
                <a:spcPts val="0"/>
              </a:spcAft>
              <a:defRPr sz="1600">
                <a:solidFill>
                  <a:schemeClr val="bg1"/>
                </a:solidFill>
              </a:defRPr>
            </a:lvl4pPr>
            <a:lvl5pPr marL="538163" indent="-180975">
              <a:lnSpc>
                <a:spcPct val="120000"/>
              </a:lnSpc>
              <a:spcBef>
                <a:spcPts val="0"/>
              </a:spcBef>
              <a:spcAft>
                <a:spcPts val="600"/>
              </a:spcAft>
              <a:defRPr sz="1600">
                <a:solidFill>
                  <a:schemeClr val="bg1"/>
                </a:solidFill>
              </a:defRPr>
            </a:lvl5pPr>
          </a:lstStyle>
          <a:p>
            <a:pPr lvl="0"/>
            <a:r>
              <a:rPr lang="fr-FR" dirty="0"/>
              <a:t>Prénom NOM</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ZoneTexte 13">
            <a:extLst>
              <a:ext uri="{FF2B5EF4-FFF2-40B4-BE49-F238E27FC236}">
                <a16:creationId xmlns:a16="http://schemas.microsoft.com/office/drawing/2014/main" id="{4E103F96-5E5B-60F7-F077-8E6E1ABD9DF4}"/>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 Prénom NOM = 1</a:t>
            </a:r>
            <a:r>
              <a:rPr lang="fr-FR" sz="1200" baseline="30000" dirty="0">
                <a:solidFill>
                  <a:schemeClr val="bg1">
                    <a:lumMod val="50000"/>
                  </a:schemeClr>
                </a:solidFill>
              </a:rPr>
              <a:t>er</a:t>
            </a:r>
            <a:r>
              <a:rPr lang="fr-FR" sz="1200" dirty="0">
                <a:solidFill>
                  <a:schemeClr val="bg1">
                    <a:lumMod val="50000"/>
                  </a:schemeClr>
                </a:solidFill>
              </a:rPr>
              <a:t> niveau  -  Email / Tél, = 2</a:t>
            </a:r>
            <a:r>
              <a:rPr lang="fr-FR" sz="1200" baseline="30000" dirty="0">
                <a:solidFill>
                  <a:schemeClr val="bg1">
                    <a:lumMod val="50000"/>
                  </a:schemeClr>
                </a:solidFill>
              </a:rPr>
              <a:t>ème</a:t>
            </a:r>
            <a:r>
              <a:rPr lang="fr-FR" sz="1200" dirty="0">
                <a:solidFill>
                  <a:schemeClr val="bg1">
                    <a:lumMod val="50000"/>
                  </a:schemeClr>
                </a:solidFill>
              </a:rPr>
              <a:t> niveau</a:t>
            </a:r>
          </a:p>
          <a:p>
            <a:endParaRPr lang="fr-FR" sz="1200" dirty="0">
              <a:solidFill>
                <a:schemeClr val="bg1">
                  <a:lumMod val="50000"/>
                </a:schemeClr>
              </a:solidFill>
            </a:endParaRP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731838" y="726066"/>
            <a:ext cx="1806198" cy="1806198"/>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16" name="Image 15">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2" name="Espace réservé du texte 4">
            <a:extLst>
              <a:ext uri="{FF2B5EF4-FFF2-40B4-BE49-F238E27FC236}">
                <a16:creationId xmlns:a16="http://schemas.microsoft.com/office/drawing/2014/main" id="{22219D0D-87E0-357C-56D2-13A29A891F48}"/>
              </a:ext>
            </a:extLst>
          </p:cNvPr>
          <p:cNvSpPr>
            <a:spLocks noGrp="1"/>
          </p:cNvSpPr>
          <p:nvPr>
            <p:ph type="body" sz="quarter" idx="17" hasCustomPrompt="1"/>
          </p:nvPr>
        </p:nvSpPr>
        <p:spPr>
          <a:xfrm>
            <a:off x="8102600" y="5892800"/>
            <a:ext cx="3357563" cy="558800"/>
          </a:xfrm>
        </p:spPr>
        <p:txBody>
          <a:bodyPr rIns="0">
            <a:normAutofit/>
          </a:bodyPr>
          <a:lstStyle>
            <a:lvl1pPr algn="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426703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re CEA isa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pic>
        <p:nvPicPr>
          <p:cNvPr id="5" name="Logo CEA liten">
            <a:extLst>
              <a:ext uri="{FF2B5EF4-FFF2-40B4-BE49-F238E27FC236}">
                <a16:creationId xmlns:a16="http://schemas.microsoft.com/office/drawing/2014/main" id="{59C151D8-9F2F-A121-360A-4DC7F82C41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1838" y="728663"/>
            <a:ext cx="4053599" cy="1804999"/>
          </a:xfrm>
          <a:prstGeom prst="rect">
            <a:avLst/>
          </a:prstGeom>
        </p:spPr>
      </p:pic>
      <p:sp>
        <p:nvSpPr>
          <p:cNvPr id="6" name="ZoneTexte 5">
            <a:extLst>
              <a:ext uri="{FF2B5EF4-FFF2-40B4-BE49-F238E27FC236}">
                <a16:creationId xmlns:a16="http://schemas.microsoft.com/office/drawing/2014/main" id="{810AE585-3E8A-32F0-6876-68FBB4218CF7}"/>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isas</a:t>
            </a:r>
            <a:endParaRPr lang="fr-FR" sz="1200" dirty="0">
              <a:solidFill>
                <a:schemeClr val="bg1">
                  <a:lumMod val="50000"/>
                </a:schemeClr>
              </a:solidFill>
            </a:endParaRPr>
          </a:p>
        </p:txBody>
      </p:sp>
      <p:sp>
        <p:nvSpPr>
          <p:cNvPr id="4" name="Rectangle 3">
            <a:extLst>
              <a:ext uri="{FF2B5EF4-FFF2-40B4-BE49-F238E27FC236}">
                <a16:creationId xmlns:a16="http://schemas.microsoft.com/office/drawing/2014/main" id="{D710377C-96DE-1F86-CAD9-8510009CBC0B}"/>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Tree>
    <p:extLst>
      <p:ext uri="{BB962C8B-B14F-4D97-AF65-F5344CB8AC3E}">
        <p14:creationId xmlns:p14="http://schemas.microsoft.com/office/powerpoint/2010/main" val="61705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FBAC49-4802-3440-8107-C65AE7ADA05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31838" y="1381125"/>
            <a:ext cx="8329612" cy="4795838"/>
          </a:xfrm>
        </p:spPr>
        <p:txBody>
          <a:bodyPr lIns="0"/>
          <a:lstStyle>
            <a:lvl1pPr marL="358775" indent="-358775">
              <a:spcBef>
                <a:spcPts val="1800"/>
              </a:spcBef>
              <a:buClr>
                <a:schemeClr val="bg1"/>
              </a:buClr>
              <a:buSzPct val="100000"/>
              <a:buFont typeface="+mj-lt"/>
              <a:buAutoNum type="arabicPeriod"/>
              <a:defRPr>
                <a:solidFill>
                  <a:schemeClr val="bg1"/>
                </a:solidFill>
                <a:latin typeface="+mj-lt"/>
              </a:defRPr>
            </a:lvl1pPr>
            <a:lvl2pPr marL="358775" indent="0">
              <a:buFontTx/>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Sommaire</a:t>
            </a: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91440" bIns="45720" rtlCol="0" anchor="t">
            <a:normAutofit/>
          </a:bodyPr>
          <a:lstStyle>
            <a:lvl1pPr>
              <a:defRPr>
                <a:solidFill>
                  <a:schemeClr val="bg1"/>
                </a:solidFill>
              </a:defRPr>
            </a:lvl1pPr>
          </a:lstStyle>
          <a:p>
            <a:r>
              <a:rPr lang="fr-FR"/>
              <a:t>Modifiez le style du titre</a:t>
            </a:r>
            <a:endParaRPr lang="fr-FR" dirty="0"/>
          </a:p>
        </p:txBody>
      </p:sp>
      <p:pic>
        <p:nvPicPr>
          <p:cNvPr id="12" name="Image 11">
            <a:extLst>
              <a:ext uri="{FF2B5EF4-FFF2-40B4-BE49-F238E27FC236}">
                <a16:creationId xmlns:a16="http://schemas.microsoft.com/office/drawing/2014/main" id="{B717F4D1-D2E3-F44D-BEED-8456047420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66" r="82853" b="2802"/>
          <a:stretch/>
        </p:blipFill>
        <p:spPr>
          <a:xfrm>
            <a:off x="11647944" y="-1"/>
            <a:ext cx="544056" cy="6858001"/>
          </a:xfrm>
          <a:prstGeom prst="rect">
            <a:avLst/>
          </a:prstGeom>
        </p:spPr>
      </p:pic>
      <p:sp>
        <p:nvSpPr>
          <p:cNvPr id="14" name="Espace réservé de la date 13">
            <a:extLst>
              <a:ext uri="{FF2B5EF4-FFF2-40B4-BE49-F238E27FC236}">
                <a16:creationId xmlns:a16="http://schemas.microsoft.com/office/drawing/2014/main" id="{914C3EDF-84FF-56C5-6EEE-62348DC5ADF3}"/>
              </a:ext>
            </a:extLst>
          </p:cNvPr>
          <p:cNvSpPr>
            <a:spLocks noGrp="1"/>
          </p:cNvSpPr>
          <p:nvPr>
            <p:ph type="dt" sz="half" idx="10"/>
          </p:nvPr>
        </p:nvSpPr>
        <p:spPr/>
        <p:txBody>
          <a:bodyPr/>
          <a:lstStyle>
            <a:lvl1pPr>
              <a:defRPr>
                <a:solidFill>
                  <a:schemeClr val="bg1"/>
                </a:solidFill>
              </a:defRPr>
            </a:lvl1pPr>
          </a:lstStyle>
          <a:p>
            <a:r>
              <a:rPr lang="fr-FR"/>
              <a:t>09/03/2026</a:t>
            </a:r>
            <a:endParaRPr lang="fr-FR" dirty="0"/>
          </a:p>
        </p:txBody>
      </p:sp>
      <p:sp>
        <p:nvSpPr>
          <p:cNvPr id="15" name="Espace réservé du pied de page 14">
            <a:extLst>
              <a:ext uri="{FF2B5EF4-FFF2-40B4-BE49-F238E27FC236}">
                <a16:creationId xmlns:a16="http://schemas.microsoft.com/office/drawing/2014/main" id="{CA229E7D-5925-577A-6E99-3E009A5C15FB}"/>
              </a:ext>
            </a:extLst>
          </p:cNvPr>
          <p:cNvSpPr>
            <a:spLocks noGrp="1"/>
          </p:cNvSpPr>
          <p:nvPr>
            <p:ph type="ftr" sz="quarter" idx="11"/>
          </p:nvPr>
        </p:nvSpPr>
        <p:spPr/>
        <p:txBody>
          <a:bodyPr/>
          <a:lstStyle>
            <a:lvl1pPr>
              <a:defRPr>
                <a:solidFill>
                  <a:schemeClr val="bg1"/>
                </a:solidFill>
              </a:defRPr>
            </a:lvl1pPr>
          </a:lstStyle>
          <a:p>
            <a:r>
              <a:rPr lang="en-US"/>
              <a:t>P(ND)2-3, Perspectives on nuclear data for the next decade</a:t>
            </a:r>
            <a:endParaRPr lang="fr-FR" dirty="0"/>
          </a:p>
        </p:txBody>
      </p:sp>
      <p:sp>
        <p:nvSpPr>
          <p:cNvPr id="25" name="Espace réservé du numéro de diapositive 24">
            <a:extLst>
              <a:ext uri="{FF2B5EF4-FFF2-40B4-BE49-F238E27FC236}">
                <a16:creationId xmlns:a16="http://schemas.microsoft.com/office/drawing/2014/main" id="{E0039A2A-B2A3-3003-AC28-98B9483723BF}"/>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dirty="0"/>
          </a:p>
        </p:txBody>
      </p:sp>
    </p:spTree>
    <p:extLst>
      <p:ext uri="{BB962C8B-B14F-4D97-AF65-F5344CB8AC3E}">
        <p14:creationId xmlns:p14="http://schemas.microsoft.com/office/powerpoint/2010/main" val="1121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ligh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27076" y="1765299"/>
            <a:ext cx="8659812" cy="4148139"/>
          </a:xfrm>
        </p:spPr>
        <p:txBody>
          <a:bodyPr lIns="0" numCol="2" spcCol="360000"/>
          <a:lstStyle>
            <a:lvl1pPr marL="358775" indent="-358775">
              <a:spcBef>
                <a:spcPts val="1800"/>
              </a:spcBef>
              <a:buClr>
                <a:schemeClr val="tx2"/>
              </a:buClr>
              <a:buSzPct val="100000"/>
              <a:buFont typeface="+mj-lt"/>
              <a:buAutoNum type="arabicPeriod"/>
              <a:defRPr>
                <a:solidFill>
                  <a:schemeClr val="tx1"/>
                </a:solidFill>
                <a:latin typeface="+mj-lt"/>
              </a:defRPr>
            </a:lvl1pPr>
            <a:lvl2pPr marL="358775" indent="0">
              <a:buFontTx/>
              <a:buNone/>
              <a:defRPr sz="14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Sommaire light</a:t>
            </a:r>
          </a:p>
          <a:p>
            <a:endParaRPr lang="fr-FR" sz="1200" dirty="0">
              <a:solidFill>
                <a:schemeClr val="bg1">
                  <a:lumMod val="50000"/>
                </a:schemeClr>
              </a:solidFill>
            </a:endParaRPr>
          </a:p>
        </p:txBody>
      </p:sp>
      <p:sp>
        <p:nvSpPr>
          <p:cNvPr id="2" name="ZoneTexte 1">
            <a:extLst>
              <a:ext uri="{FF2B5EF4-FFF2-40B4-BE49-F238E27FC236}">
                <a16:creationId xmlns:a16="http://schemas.microsoft.com/office/drawing/2014/main" id="{A21E7187-2172-D725-E095-C0FCE93238AE}"/>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:Ce sommaire est sur deux colonnes, pour passer sur une colonne : Clic droit sur la zone de texte + « Format de la forme » / « Options de texte » / « Colonnes » = 1 </a:t>
            </a:r>
          </a:p>
          <a:p>
            <a:endParaRPr lang="fr-FR" sz="1200" dirty="0">
              <a:solidFill>
                <a:schemeClr val="bg1">
                  <a:lumMod val="50000"/>
                </a:schemeClr>
              </a:solidFill>
            </a:endParaRPr>
          </a:p>
        </p:txBody>
      </p:sp>
      <p:sp>
        <p:nvSpPr>
          <p:cNvPr id="1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27076" y="314036"/>
            <a:ext cx="10733087" cy="871827"/>
          </a:xfrm>
          <a:prstGeom prst="rect">
            <a:avLst/>
          </a:prstGeom>
        </p:spPr>
        <p:txBody>
          <a:bodyPr vert="horz" lIns="0" tIns="45720" rIns="91440" bIns="45720" rtlCol="0" anchor="t">
            <a:normAutofit/>
          </a:bodyPr>
          <a:lstStyle/>
          <a:p>
            <a:r>
              <a:rPr lang="fr-FR"/>
              <a:t>Modifiez le style du titre</a:t>
            </a:r>
            <a:endParaRPr lang="fr-FR" dirty="0"/>
          </a:p>
        </p:txBody>
      </p:sp>
      <p:pic>
        <p:nvPicPr>
          <p:cNvPr id="11" name="Image 10">
            <a:extLst>
              <a:ext uri="{FF2B5EF4-FFF2-40B4-BE49-F238E27FC236}">
                <a16:creationId xmlns:a16="http://schemas.microsoft.com/office/drawing/2014/main" id="{8B329AAF-3546-DCEA-619B-466FB9B544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66" r="82842" b="2802"/>
          <a:stretch/>
        </p:blipFill>
        <p:spPr>
          <a:xfrm>
            <a:off x="11647944" y="0"/>
            <a:ext cx="544056" cy="6858000"/>
          </a:xfrm>
          <a:prstGeom prst="rect">
            <a:avLst/>
          </a:prstGeom>
        </p:spPr>
      </p:pic>
      <p:sp>
        <p:nvSpPr>
          <p:cNvPr id="12" name="Espace réservé de la date 11">
            <a:extLst>
              <a:ext uri="{FF2B5EF4-FFF2-40B4-BE49-F238E27FC236}">
                <a16:creationId xmlns:a16="http://schemas.microsoft.com/office/drawing/2014/main" id="{AB8B2ECB-EC50-E1E8-3A70-D0DF5B546EB4}"/>
              </a:ext>
            </a:extLst>
          </p:cNvPr>
          <p:cNvSpPr>
            <a:spLocks noGrp="1"/>
          </p:cNvSpPr>
          <p:nvPr>
            <p:ph type="dt" sz="half" idx="10"/>
          </p:nvPr>
        </p:nvSpPr>
        <p:spPr/>
        <p:txBody>
          <a:bodyPr/>
          <a:lstStyle/>
          <a:p>
            <a:r>
              <a:rPr lang="fr-FR"/>
              <a:t>09/03/2026</a:t>
            </a:r>
            <a:endParaRPr lang="fr-FR" dirty="0"/>
          </a:p>
        </p:txBody>
      </p:sp>
      <p:sp>
        <p:nvSpPr>
          <p:cNvPr id="15" name="Espace réservé du pied de page 14">
            <a:extLst>
              <a:ext uri="{FF2B5EF4-FFF2-40B4-BE49-F238E27FC236}">
                <a16:creationId xmlns:a16="http://schemas.microsoft.com/office/drawing/2014/main" id="{38548604-3796-63A0-C437-28EAB17AD603}"/>
              </a:ext>
            </a:extLst>
          </p:cNvPr>
          <p:cNvSpPr>
            <a:spLocks noGrp="1"/>
          </p:cNvSpPr>
          <p:nvPr>
            <p:ph type="ftr" sz="quarter" idx="11"/>
          </p:nvPr>
        </p:nvSpPr>
        <p:spPr/>
        <p:txBody>
          <a:bodyPr/>
          <a:lstStyle/>
          <a:p>
            <a:r>
              <a:rPr lang="en-US"/>
              <a:t>P(ND)2-3, Perspectives on nuclear data for the next decade</a:t>
            </a:r>
            <a:endParaRPr lang="fr-FR" dirty="0"/>
          </a:p>
        </p:txBody>
      </p:sp>
      <p:sp>
        <p:nvSpPr>
          <p:cNvPr id="16" name="Espace réservé du numéro de diapositive 15">
            <a:extLst>
              <a:ext uri="{FF2B5EF4-FFF2-40B4-BE49-F238E27FC236}">
                <a16:creationId xmlns:a16="http://schemas.microsoft.com/office/drawing/2014/main" id="{43A448DB-A450-22D2-9A30-CE94EAFD7623}"/>
              </a:ext>
            </a:extLst>
          </p:cNvPr>
          <p:cNvSpPr>
            <a:spLocks noGrp="1"/>
          </p:cNvSpPr>
          <p:nvPr>
            <p:ph type="sldNum" sz="quarter" idx="12"/>
          </p:nvPr>
        </p:nvSpPr>
        <p:spPr/>
        <p:txBody>
          <a:bodyPr/>
          <a:lstStyle/>
          <a:p>
            <a:fld id="{0CBC77A0-1F4E-42FF-9FFC-F45C3A64AF90}" type="slidenum">
              <a:rPr lang="fr-FR" smtClean="0"/>
              <a:pPr/>
              <a:t>‹N°›</a:t>
            </a:fld>
            <a:endParaRPr lang="fr-FR" dirty="0"/>
          </a:p>
        </p:txBody>
      </p:sp>
    </p:spTree>
    <p:extLst>
      <p:ext uri="{BB962C8B-B14F-4D97-AF65-F5344CB8AC3E}">
        <p14:creationId xmlns:p14="http://schemas.microsoft.com/office/powerpoint/2010/main" val="65431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09/03/2026</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a:t>
            </a:r>
          </a:p>
        </p:txBody>
      </p:sp>
      <p:pic>
        <p:nvPicPr>
          <p:cNvPr id="26"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grpSp>
        <p:nvGrpSpPr>
          <p:cNvPr id="2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2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0543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5675086" y="0"/>
            <a:ext cx="6516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light</a:t>
            </a:r>
          </a:p>
        </p:txBody>
      </p:sp>
      <p:pic>
        <p:nvPicPr>
          <p:cNvPr id="8" name="PATTERN 14">
            <a:extLst>
              <a:ext uri="{FF2B5EF4-FFF2-40B4-BE49-F238E27FC236}">
                <a16:creationId xmlns:a16="http://schemas.microsoft.com/office/drawing/2014/main" id="{2582F57D-4CEF-BB5A-C74F-450386FD8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065" t="80145" r="2860" b="-12214"/>
          <a:stretch/>
        </p:blipFill>
        <p:spPr>
          <a:xfrm>
            <a:off x="0" y="0"/>
            <a:ext cx="12192001" cy="974400"/>
          </a:xfrm>
          <a:prstGeom prst="rect">
            <a:avLst/>
          </a:prstGeom>
        </p:spPr>
      </p:pic>
      <p:sp>
        <p:nvSpPr>
          <p:cNvPr id="9" name="Espace réservé de la date 8">
            <a:extLst>
              <a:ext uri="{FF2B5EF4-FFF2-40B4-BE49-F238E27FC236}">
                <a16:creationId xmlns:a16="http://schemas.microsoft.com/office/drawing/2014/main" id="{4B8F1117-0C05-E4A8-4E70-E7172B08AAB0}"/>
              </a:ext>
            </a:extLst>
          </p:cNvPr>
          <p:cNvSpPr>
            <a:spLocks noGrp="1"/>
          </p:cNvSpPr>
          <p:nvPr>
            <p:ph type="dt" sz="half" idx="14"/>
          </p:nvPr>
        </p:nvSpPr>
        <p:spPr/>
        <p:txBody>
          <a:bodyPr/>
          <a:lstStyle/>
          <a:p>
            <a:r>
              <a:rPr lang="fr-FR"/>
              <a:t>09/03/2026</a:t>
            </a:r>
            <a:endParaRPr lang="fr-FR" dirty="0"/>
          </a:p>
        </p:txBody>
      </p:sp>
      <p:sp>
        <p:nvSpPr>
          <p:cNvPr id="10" name="Espace réservé du pied de page 9">
            <a:extLst>
              <a:ext uri="{FF2B5EF4-FFF2-40B4-BE49-F238E27FC236}">
                <a16:creationId xmlns:a16="http://schemas.microsoft.com/office/drawing/2014/main" id="{ABB4C71F-0E19-B583-5B43-59128B9CB247}"/>
              </a:ext>
            </a:extLst>
          </p:cNvPr>
          <p:cNvSpPr>
            <a:spLocks noGrp="1"/>
          </p:cNvSpPr>
          <p:nvPr>
            <p:ph type="ftr" sz="quarter" idx="15"/>
          </p:nvPr>
        </p:nvSpPr>
        <p:spPr/>
        <p:txBody>
          <a:bodyPr/>
          <a:lstStyle/>
          <a:p>
            <a:r>
              <a:rPr lang="en-US"/>
              <a:t>P(ND)2-3, Perspectives on nuclear data for the next decade</a:t>
            </a:r>
            <a:endParaRPr lang="fr-FR" dirty="0"/>
          </a:p>
        </p:txBody>
      </p:sp>
      <p:sp>
        <p:nvSpPr>
          <p:cNvPr id="11" name="Espace réservé du numéro de diapositive 10">
            <a:extLst>
              <a:ext uri="{FF2B5EF4-FFF2-40B4-BE49-F238E27FC236}">
                <a16:creationId xmlns:a16="http://schemas.microsoft.com/office/drawing/2014/main" id="{3035A95C-D228-2D25-8FE9-AE69EC817782}"/>
              </a:ext>
            </a:extLst>
          </p:cNvPr>
          <p:cNvSpPr>
            <a:spLocks noGrp="1"/>
          </p:cNvSpPr>
          <p:nvPr>
            <p:ph type="sldNum" sz="quarter" idx="16"/>
          </p:nvPr>
        </p:nvSpPr>
        <p:spPr/>
        <p:txBody>
          <a:bodyPr/>
          <a:lstStyle/>
          <a:p>
            <a:fld id="{0CBC77A0-1F4E-42FF-9FFC-F45C3A64AF90}" type="slidenum">
              <a:rPr lang="fr-FR" smtClean="0"/>
              <a:pPr/>
              <a:t>‹N°›</a:t>
            </a:fld>
            <a:endParaRPr lang="fr-FR" dirty="0"/>
          </a:p>
        </p:txBody>
      </p:sp>
      <p:sp>
        <p:nvSpPr>
          <p:cNvPr id="4" name="Titre 1">
            <a:extLst>
              <a:ext uri="{FF2B5EF4-FFF2-40B4-BE49-F238E27FC236}">
                <a16:creationId xmlns:a16="http://schemas.microsoft.com/office/drawing/2014/main" id="{F8613F5A-9984-C727-F600-CCBEDD585800}"/>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tx1"/>
                </a:solidFill>
              </a:defRPr>
            </a:lvl1pPr>
          </a:lstStyle>
          <a:p>
            <a:r>
              <a:rPr lang="fr-FR" dirty="0"/>
              <a:t>Titre de la partie</a:t>
            </a:r>
          </a:p>
        </p:txBody>
      </p:sp>
      <p:sp>
        <p:nvSpPr>
          <p:cNvPr id="5" name="Espace réservé du texte 2">
            <a:extLst>
              <a:ext uri="{FF2B5EF4-FFF2-40B4-BE49-F238E27FC236}">
                <a16:creationId xmlns:a16="http://schemas.microsoft.com/office/drawing/2014/main" id="{E05DBD74-1959-0025-2022-DD6D5BC564E2}"/>
              </a:ext>
            </a:extLst>
          </p:cNvPr>
          <p:cNvSpPr>
            <a:spLocks noGrp="1"/>
          </p:cNvSpPr>
          <p:nvPr>
            <p:ph type="body" idx="1"/>
          </p:nvPr>
        </p:nvSpPr>
        <p:spPr>
          <a:xfrm>
            <a:off x="3771900" y="4702628"/>
            <a:ext cx="7688263" cy="13870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6" name="Espace réservé du texte 2">
            <a:extLst>
              <a:ext uri="{FF2B5EF4-FFF2-40B4-BE49-F238E27FC236}">
                <a16:creationId xmlns:a16="http://schemas.microsoft.com/office/drawing/2014/main" id="{BD0683F2-0083-B473-85FA-BF21CA1AA74F}"/>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219564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a:t>09/03/2026</a:t>
            </a: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P(ND)2-3, Perspectives on nuclear data for the next decade</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pic>
        <p:nvPicPr>
          <p:cNvPr id="14"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5"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4805F626-181E-BCC6-1382-C547F81E4E7B}"/>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CF5C4E32-AAC2-242C-F6B9-3F8CFBDB1B6A}"/>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10" name="Espace réservé du texte 2">
            <a:extLst>
              <a:ext uri="{FF2B5EF4-FFF2-40B4-BE49-F238E27FC236}">
                <a16:creationId xmlns:a16="http://schemas.microsoft.com/office/drawing/2014/main" id="{28AA9B25-BFB9-155C-3383-B48A6E03F6A7}"/>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4860250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8E62F5FE-77B2-23B0-C532-AEB2E287C5B6}"/>
              </a:ext>
            </a:extLst>
          </p:cNvPr>
          <p:cNvSpPr>
            <a:spLocks noGrp="1"/>
          </p:cNvSpPr>
          <p:nvPr>
            <p:ph type="body" idx="1"/>
          </p:nvPr>
        </p:nvSpPr>
        <p:spPr>
          <a:xfrm>
            <a:off x="731838" y="1381125"/>
            <a:ext cx="10728325" cy="4532313"/>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9023659-435A-02ED-1399-865530A10F2A}"/>
              </a:ext>
            </a:extLst>
          </p:cNvPr>
          <p:cNvSpPr>
            <a:spLocks noGrp="1"/>
          </p:cNvSpPr>
          <p:nvPr>
            <p:ph type="dt" sz="half" idx="2"/>
          </p:nvPr>
        </p:nvSpPr>
        <p:spPr>
          <a:xfrm>
            <a:off x="9626600" y="6343650"/>
            <a:ext cx="1016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a:t>09/03/2026</a:t>
            </a:r>
            <a:endParaRPr lang="fr-FR" dirty="0"/>
          </a:p>
        </p:txBody>
      </p:sp>
      <p:sp>
        <p:nvSpPr>
          <p:cNvPr id="5" name="Espace réservé du pied de page 4">
            <a:extLst>
              <a:ext uri="{FF2B5EF4-FFF2-40B4-BE49-F238E27FC236}">
                <a16:creationId xmlns:a16="http://schemas.microsoft.com/office/drawing/2014/main" id="{75C35D0C-47E7-5C23-F3E1-F607F10E2CE5}"/>
              </a:ext>
            </a:extLst>
          </p:cNvPr>
          <p:cNvSpPr>
            <a:spLocks noGrp="1"/>
          </p:cNvSpPr>
          <p:nvPr>
            <p:ph type="ftr" sz="quarter" idx="3"/>
          </p:nvPr>
        </p:nvSpPr>
        <p:spPr>
          <a:xfrm>
            <a:off x="736600" y="6343650"/>
            <a:ext cx="883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P(ND)2-3, Perspectives on nuclear data for the next decade</a:t>
            </a:r>
            <a:endParaRPr lang="fr-FR" dirty="0"/>
          </a:p>
        </p:txBody>
      </p:sp>
      <p:sp>
        <p:nvSpPr>
          <p:cNvPr id="6" name="Espace réservé du numéro de diapositive 5">
            <a:extLst>
              <a:ext uri="{FF2B5EF4-FFF2-40B4-BE49-F238E27FC236}">
                <a16:creationId xmlns:a16="http://schemas.microsoft.com/office/drawing/2014/main" id="{4D08E43D-0343-547B-3EBE-C6B616E5AC34}"/>
              </a:ext>
            </a:extLst>
          </p:cNvPr>
          <p:cNvSpPr>
            <a:spLocks noGrp="1"/>
          </p:cNvSpPr>
          <p:nvPr>
            <p:ph type="sldNum" sz="quarter" idx="4"/>
          </p:nvPr>
        </p:nvSpPr>
        <p:spPr>
          <a:xfrm>
            <a:off x="10999334" y="6343650"/>
            <a:ext cx="693738" cy="365125"/>
          </a:xfrm>
          <a:prstGeom prst="rect">
            <a:avLst/>
          </a:prstGeom>
        </p:spPr>
        <p:txBody>
          <a:bodyPr vert="horz" lIns="91440" tIns="45720" rIns="91440" bIns="45720" rtlCol="0" anchor="ctr"/>
          <a:lstStyle>
            <a:lvl1pPr algn="r">
              <a:defRPr sz="1200" b="1">
                <a:solidFill>
                  <a:schemeClr val="tx2"/>
                </a:solidFill>
                <a:latin typeface="+mn-lt"/>
              </a:defRPr>
            </a:lvl1pPr>
          </a:lstStyle>
          <a:p>
            <a:fld id="{0CBC77A0-1F4E-42FF-9FFC-F45C3A64AF90}" type="slidenum">
              <a:rPr lang="fr-FR" smtClean="0"/>
              <a:pPr/>
              <a:t>‹N°›</a:t>
            </a:fld>
            <a:endParaRPr lang="fr-FR" dirty="0"/>
          </a:p>
        </p:txBody>
      </p:sp>
      <p:pic>
        <p:nvPicPr>
          <p:cNvPr id="7"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0" name="PATTERN CARRE DECAL" hidden="1">
            <a:extLst>
              <a:ext uri="{FF2B5EF4-FFF2-40B4-BE49-F238E27FC236}">
                <a16:creationId xmlns:a16="http://schemas.microsoft.com/office/drawing/2014/main" id="{57B8022F-6BAC-B272-714C-3051A2DF826F}"/>
              </a:ext>
            </a:extLst>
          </p:cNvPr>
          <p:cNvPicPr>
            <a:picLocks noChangeAspect="1"/>
          </p:cNvPicPr>
          <p:nvPr userDrawn="1"/>
        </p:nvPicPr>
        <p:blipFill rotWithShape="1">
          <a:blip r:embed="rId40" cstate="screen">
            <a:duotone>
              <a:prstClr val="black"/>
              <a:srgbClr val="D9C3A5">
                <a:tint val="50000"/>
                <a:satMod val="180000"/>
              </a:srgbClr>
            </a:duotone>
            <a:extLst>
              <a:ext uri="{28A0092B-C50C-407E-A947-70E740481C1C}">
                <a14:useLocalDpi xmlns:a14="http://schemas.microsoft.com/office/drawing/2010/main"/>
              </a:ext>
            </a:extLst>
          </a:blip>
          <a:srcRect t="19705" r="39861" b="-1"/>
          <a:stretch/>
        </p:blipFill>
        <p:spPr>
          <a:xfrm>
            <a:off x="7446433" y="-1"/>
            <a:ext cx="4745567" cy="4169655"/>
          </a:xfrm>
          <a:prstGeom prst="rect">
            <a:avLst/>
          </a:prstGeom>
        </p:spPr>
      </p:pic>
    </p:spTree>
    <p:extLst>
      <p:ext uri="{BB962C8B-B14F-4D97-AF65-F5344CB8AC3E}">
        <p14:creationId xmlns:p14="http://schemas.microsoft.com/office/powerpoint/2010/main" val="25643865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0" r:id="rId3"/>
    <p:sldLayoutId id="2147483661" r:id="rId4"/>
    <p:sldLayoutId id="2147483664" r:id="rId5"/>
    <p:sldLayoutId id="2147483665" r:id="rId6"/>
    <p:sldLayoutId id="2147483651" r:id="rId7"/>
    <p:sldLayoutId id="2147483683" r:id="rId8"/>
    <p:sldLayoutId id="2147483678" r:id="rId9"/>
    <p:sldLayoutId id="2147483676" r:id="rId10"/>
    <p:sldLayoutId id="2147483650" r:id="rId11"/>
    <p:sldLayoutId id="2147483666" r:id="rId12"/>
    <p:sldLayoutId id="2147483669" r:id="rId13"/>
    <p:sldLayoutId id="2147483653" r:id="rId14"/>
    <p:sldLayoutId id="2147483685" r:id="rId15"/>
    <p:sldLayoutId id="2147483684" r:id="rId16"/>
    <p:sldLayoutId id="2147483671" r:id="rId17"/>
    <p:sldLayoutId id="2147483690" r:id="rId18"/>
    <p:sldLayoutId id="2147483672" r:id="rId19"/>
    <p:sldLayoutId id="2147483687" r:id="rId20"/>
    <p:sldLayoutId id="2147483686" r:id="rId21"/>
    <p:sldLayoutId id="2147483654" r:id="rId22"/>
    <p:sldLayoutId id="2147483655" r:id="rId23"/>
    <p:sldLayoutId id="2147483691" r:id="rId24"/>
    <p:sldLayoutId id="2147483692" r:id="rId25"/>
    <p:sldLayoutId id="2147483667" r:id="rId26"/>
    <p:sldLayoutId id="2147483673" r:id="rId27"/>
    <p:sldLayoutId id="2147483674" r:id="rId28"/>
    <p:sldLayoutId id="2147483675" r:id="rId29"/>
    <p:sldLayoutId id="2147483681" r:id="rId30"/>
    <p:sldLayoutId id="2147483682" r:id="rId31"/>
    <p:sldLayoutId id="2147483693" r:id="rId32"/>
    <p:sldLayoutId id="2147483688" r:id="rId33"/>
    <p:sldLayoutId id="2147483689" r:id="rId34"/>
    <p:sldLayoutId id="2147483662" r:id="rId35"/>
    <p:sldLayoutId id="2147483694" r:id="rId36"/>
    <p:sldLayoutId id="2147483668" r:id="rId37"/>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userDrawn="1">
          <p15:clr>
            <a:srgbClr val="F26B43"/>
          </p15:clr>
        </p15:guide>
        <p15:guide id="2" orient="horz" pos="3861" userDrawn="1">
          <p15:clr>
            <a:srgbClr val="F26B43"/>
          </p15:clr>
        </p15:guide>
        <p15:guide id="3" pos="461" userDrawn="1">
          <p15:clr>
            <a:srgbClr val="F26B43"/>
          </p15:clr>
        </p15:guide>
        <p15:guide id="4" pos="7219" userDrawn="1">
          <p15:clr>
            <a:srgbClr val="F26B43"/>
          </p15:clr>
        </p15:guide>
        <p15:guide id="7"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3" Type="http://schemas.openxmlformats.org/officeDocument/2006/relationships/image" Target="../media/image10.png"/><Relationship Id="rId12" Type="http://schemas.openxmlformats.org/officeDocument/2006/relationships/image" Target="../media/image25.png"/><Relationship Id="rId17" Type="http://schemas.openxmlformats.org/officeDocument/2006/relationships/image" Target="../media/image28.png"/><Relationship Id="rId16" Type="http://schemas.openxmlformats.org/officeDocument/2006/relationships/image" Target="../media/image27.png"/><Relationship Id="rId1" Type="http://schemas.openxmlformats.org/officeDocument/2006/relationships/slideLayout" Target="../slideLayouts/slideLayout11.xml"/><Relationship Id="rId11" Type="http://schemas.openxmlformats.org/officeDocument/2006/relationships/image" Target="../media/image24.png"/><Relationship Id="rId15" Type="http://schemas.openxmlformats.org/officeDocument/2006/relationships/image" Target="../media/image26.png"/><Relationship Id="rId10" Type="http://schemas.openxmlformats.org/officeDocument/2006/relationships/image" Target="../media/image20.pdf"/><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2.gif"/><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190.png"/><Relationship Id="rId4" Type="http://schemas.openxmlformats.org/officeDocument/2006/relationships/image" Target="../media/image1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29F44-1983-5C84-836C-29E0780A2BD4}"/>
              </a:ext>
            </a:extLst>
          </p:cNvPr>
          <p:cNvSpPr>
            <a:spLocks noGrp="1"/>
          </p:cNvSpPr>
          <p:nvPr>
            <p:ph type="ctrTitle"/>
          </p:nvPr>
        </p:nvSpPr>
        <p:spPr>
          <a:xfrm>
            <a:off x="731838" y="2654299"/>
            <a:ext cx="7802562" cy="1587501"/>
          </a:xfrm>
        </p:spPr>
        <p:txBody>
          <a:bodyPr>
            <a:normAutofit/>
          </a:bodyPr>
          <a:lstStyle/>
          <a:p>
            <a:r>
              <a:rPr lang="fr-FR" dirty="0" err="1"/>
              <a:t>Uncertainties</a:t>
            </a:r>
            <a:r>
              <a:rPr lang="fr-FR" dirty="0"/>
              <a:t> in </a:t>
            </a:r>
            <a:r>
              <a:rPr lang="fr-FR" dirty="0" err="1"/>
              <a:t>Nuclear</a:t>
            </a:r>
            <a:r>
              <a:rPr lang="fr-FR" dirty="0"/>
              <a:t> Data</a:t>
            </a:r>
          </a:p>
        </p:txBody>
      </p:sp>
      <p:sp>
        <p:nvSpPr>
          <p:cNvPr id="3" name="Sous-titre 2">
            <a:extLst>
              <a:ext uri="{FF2B5EF4-FFF2-40B4-BE49-F238E27FC236}">
                <a16:creationId xmlns:a16="http://schemas.microsoft.com/office/drawing/2014/main" id="{1237B58D-9A96-1DE6-DF53-DC32490889DF}"/>
              </a:ext>
            </a:extLst>
          </p:cNvPr>
          <p:cNvSpPr>
            <a:spLocks noGrp="1"/>
          </p:cNvSpPr>
          <p:nvPr>
            <p:ph type="subTitle" idx="1"/>
          </p:nvPr>
        </p:nvSpPr>
        <p:spPr/>
        <p:txBody>
          <a:bodyPr/>
          <a:lstStyle/>
          <a:p>
            <a:r>
              <a:rPr lang="fr-FR" dirty="0"/>
              <a:t>Cyrille De Saint Jean, CEA/DAM/DAN</a:t>
            </a:r>
          </a:p>
        </p:txBody>
      </p:sp>
      <p:sp>
        <p:nvSpPr>
          <p:cNvPr id="4" name="Espace réservé du texte 3">
            <a:extLst>
              <a:ext uri="{FF2B5EF4-FFF2-40B4-BE49-F238E27FC236}">
                <a16:creationId xmlns:a16="http://schemas.microsoft.com/office/drawing/2014/main" id="{46FC5D75-42D1-4FD6-A210-EEC599B5FC7A}"/>
              </a:ext>
            </a:extLst>
          </p:cNvPr>
          <p:cNvSpPr>
            <a:spLocks noGrp="1"/>
          </p:cNvSpPr>
          <p:nvPr>
            <p:ph type="body" sz="quarter" idx="17"/>
          </p:nvPr>
        </p:nvSpPr>
        <p:spPr>
          <a:xfrm>
            <a:off x="731838" y="5188465"/>
            <a:ext cx="8292892" cy="1162907"/>
          </a:xfrm>
        </p:spPr>
        <p:txBody>
          <a:bodyPr>
            <a:noAutofit/>
          </a:bodyPr>
          <a:lstStyle/>
          <a:p>
            <a:r>
              <a:rPr lang="en-US" sz="2000" b="1" dirty="0"/>
              <a:t>P(ND)</a:t>
            </a:r>
            <a:r>
              <a:rPr lang="en-US" sz="2000" b="1" baseline="30000" dirty="0"/>
              <a:t>2</a:t>
            </a:r>
            <a:r>
              <a:rPr lang="en-US" sz="2000" b="1" dirty="0"/>
              <a:t>-3, Perspectives on nuclear data for the next decade</a:t>
            </a:r>
          </a:p>
          <a:p>
            <a:r>
              <a:rPr lang="en-US" sz="1800" dirty="0"/>
              <a:t>Campus des Cordeliers, Paris 6ème arrondissement, 09-13 March 2026</a:t>
            </a:r>
            <a:endParaRPr lang="fr-FR" sz="1800" dirty="0"/>
          </a:p>
        </p:txBody>
      </p:sp>
    </p:spTree>
    <p:extLst>
      <p:ext uri="{BB962C8B-B14F-4D97-AF65-F5344CB8AC3E}">
        <p14:creationId xmlns:p14="http://schemas.microsoft.com/office/powerpoint/2010/main" val="4591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DA1638E4-11DA-6660-1929-BE999F839FA8}"/>
              </a:ext>
            </a:extLst>
          </p:cNvPr>
          <p:cNvSpPr>
            <a:spLocks noGrp="1"/>
          </p:cNvSpPr>
          <p:nvPr>
            <p:ph type="dt" sz="half" idx="14"/>
          </p:nvPr>
        </p:nvSpPr>
        <p:spPr/>
        <p:txBody>
          <a:bodyPr/>
          <a:lstStyle/>
          <a:p>
            <a:r>
              <a:rPr lang="fr-FR"/>
              <a:t>09/03/2026</a:t>
            </a:r>
          </a:p>
        </p:txBody>
      </p:sp>
      <p:sp>
        <p:nvSpPr>
          <p:cNvPr id="8" name="Espace réservé du pied de page 7">
            <a:extLst>
              <a:ext uri="{FF2B5EF4-FFF2-40B4-BE49-F238E27FC236}">
                <a16:creationId xmlns:a16="http://schemas.microsoft.com/office/drawing/2014/main" id="{0DA3035F-6247-682B-2C79-F22A1888F5F1}"/>
              </a:ext>
            </a:extLst>
          </p:cNvPr>
          <p:cNvSpPr>
            <a:spLocks noGrp="1"/>
          </p:cNvSpPr>
          <p:nvPr>
            <p:ph type="ftr" sz="quarter" idx="15"/>
          </p:nvPr>
        </p:nvSpPr>
        <p:spPr/>
        <p:txBody>
          <a:bodyPr/>
          <a:lstStyle/>
          <a:p>
            <a:r>
              <a:rPr lang="en-US"/>
              <a:t>P(ND)2-3, Perspectives on nuclear data for the next decade</a:t>
            </a:r>
            <a:endParaRPr lang="fr-FR" dirty="0"/>
          </a:p>
        </p:txBody>
      </p:sp>
      <p:sp>
        <p:nvSpPr>
          <p:cNvPr id="9" name="Espace réservé du numéro de diapositive 8">
            <a:extLst>
              <a:ext uri="{FF2B5EF4-FFF2-40B4-BE49-F238E27FC236}">
                <a16:creationId xmlns:a16="http://schemas.microsoft.com/office/drawing/2014/main" id="{B8469576-4304-F1F8-2ECF-16CB9DD69AF6}"/>
              </a:ext>
            </a:extLst>
          </p:cNvPr>
          <p:cNvSpPr>
            <a:spLocks noGrp="1"/>
          </p:cNvSpPr>
          <p:nvPr>
            <p:ph type="sldNum" sz="quarter" idx="16"/>
          </p:nvPr>
        </p:nvSpPr>
        <p:spPr/>
        <p:txBody>
          <a:bodyPr/>
          <a:lstStyle/>
          <a:p>
            <a:fld id="{0CBC77A0-1F4E-42FF-9FFC-F45C3A64AF90}" type="slidenum">
              <a:rPr lang="fr-FR" smtClean="0"/>
              <a:pPr/>
              <a:t>10</a:t>
            </a:fld>
            <a:endParaRPr lang="fr-FR" dirty="0"/>
          </a:p>
        </p:txBody>
      </p:sp>
      <p:sp>
        <p:nvSpPr>
          <p:cNvPr id="2" name="Titre 1">
            <a:extLst>
              <a:ext uri="{FF2B5EF4-FFF2-40B4-BE49-F238E27FC236}">
                <a16:creationId xmlns:a16="http://schemas.microsoft.com/office/drawing/2014/main" id="{C3E0687C-BF33-B602-1691-6C6F37D147E2}"/>
              </a:ext>
            </a:extLst>
          </p:cNvPr>
          <p:cNvSpPr>
            <a:spLocks noGrp="1"/>
          </p:cNvSpPr>
          <p:nvPr>
            <p:ph type="title"/>
          </p:nvPr>
        </p:nvSpPr>
        <p:spPr>
          <a:xfrm>
            <a:off x="3771900" y="2171700"/>
            <a:ext cx="7921172" cy="2390775"/>
          </a:xfrm>
        </p:spPr>
        <p:txBody>
          <a:bodyPr>
            <a:normAutofit fontScale="90000"/>
          </a:bodyPr>
          <a:lstStyle/>
          <a:p>
            <a:r>
              <a:rPr lang="fr-FR" sz="6000" b="1" dirty="0">
                <a:latin typeface="Cambria" panose="02040503050406030204" pitchFamily="18" charset="0"/>
                <a:ea typeface="Cambria" panose="02040503050406030204" pitchFamily="18" charset="0"/>
                <a:cs typeface="Calibri Light" panose="020F0302020204030204" pitchFamily="34" charset="0"/>
              </a:rPr>
              <a:t>Next </a:t>
            </a:r>
            <a:r>
              <a:rPr lang="fr-FR" sz="6000" b="1" dirty="0" err="1">
                <a:latin typeface="Cambria" panose="02040503050406030204" pitchFamily="18" charset="0"/>
                <a:ea typeface="Cambria" panose="02040503050406030204" pitchFamily="18" charset="0"/>
                <a:cs typeface="Calibri Light" panose="020F0302020204030204" pitchFamily="34" charset="0"/>
              </a:rPr>
              <a:t>decade</a:t>
            </a:r>
            <a:r>
              <a:rPr lang="fr-FR" sz="6000" b="1" dirty="0">
                <a:latin typeface="Cambria" panose="02040503050406030204" pitchFamily="18" charset="0"/>
                <a:ea typeface="Cambria" panose="02040503050406030204" pitchFamily="18" charset="0"/>
                <a:cs typeface="Calibri Light" panose="020F0302020204030204" pitchFamily="34" charset="0"/>
              </a:rPr>
              <a:t> challenges and questions to </a:t>
            </a:r>
            <a:r>
              <a:rPr lang="fr-FR" sz="6000" b="1" dirty="0" err="1">
                <a:latin typeface="Cambria" panose="02040503050406030204" pitchFamily="18" charset="0"/>
                <a:ea typeface="Cambria" panose="02040503050406030204" pitchFamily="18" charset="0"/>
                <a:cs typeface="Calibri Light" panose="020F0302020204030204" pitchFamily="34" charset="0"/>
              </a:rPr>
              <a:t>be</a:t>
            </a:r>
            <a:r>
              <a:rPr lang="fr-FR" sz="6000" b="1" dirty="0">
                <a:latin typeface="Cambria" panose="02040503050406030204" pitchFamily="18" charset="0"/>
                <a:ea typeface="Cambria" panose="02040503050406030204" pitchFamily="18" charset="0"/>
                <a:cs typeface="Calibri Light" panose="020F0302020204030204" pitchFamily="34" charset="0"/>
              </a:rPr>
              <a:t> </a:t>
            </a:r>
            <a:r>
              <a:rPr lang="fr-FR" sz="6000" b="1" dirty="0" err="1">
                <a:latin typeface="Cambria" panose="02040503050406030204" pitchFamily="18" charset="0"/>
                <a:ea typeface="Cambria" panose="02040503050406030204" pitchFamily="18" charset="0"/>
                <a:cs typeface="Calibri Light" panose="020F0302020204030204" pitchFamily="34" charset="0"/>
              </a:rPr>
              <a:t>adressed</a:t>
            </a:r>
            <a:endParaRPr lang="fr-FR" sz="6000" b="1" dirty="0">
              <a:latin typeface="Cambria" panose="02040503050406030204" pitchFamily="18" charset="0"/>
              <a:ea typeface="Cambria" panose="02040503050406030204" pitchFamily="18" charset="0"/>
              <a:cs typeface="Calibri Light" panose="020F0302020204030204" pitchFamily="34" charset="0"/>
            </a:endParaRPr>
          </a:p>
        </p:txBody>
      </p:sp>
      <p:sp>
        <p:nvSpPr>
          <p:cNvPr id="3" name="Espace réservé du texte 2"/>
          <p:cNvSpPr>
            <a:spLocks noGrp="1"/>
          </p:cNvSpPr>
          <p:nvPr>
            <p:ph type="body" idx="13"/>
          </p:nvPr>
        </p:nvSpPr>
        <p:spPr/>
        <p:txBody>
          <a:bodyPr/>
          <a:lstStyle/>
          <a:p>
            <a:r>
              <a:rPr lang="fr-FR" dirty="0"/>
              <a:t>2</a:t>
            </a:r>
          </a:p>
        </p:txBody>
      </p:sp>
      <p:sp>
        <p:nvSpPr>
          <p:cNvPr id="11" name="ZoneTexte 10">
            <a:extLst>
              <a:ext uri="{FF2B5EF4-FFF2-40B4-BE49-F238E27FC236}">
                <a16:creationId xmlns:a16="http://schemas.microsoft.com/office/drawing/2014/main" id="{3FADBE99-50F2-48BB-A4A8-2EA9159E96B2}"/>
              </a:ext>
            </a:extLst>
          </p:cNvPr>
          <p:cNvSpPr txBox="1"/>
          <p:nvPr/>
        </p:nvSpPr>
        <p:spPr>
          <a:xfrm>
            <a:off x="1016784" y="4702628"/>
            <a:ext cx="7451356" cy="923330"/>
          </a:xfrm>
          <a:prstGeom prst="rect">
            <a:avLst/>
          </a:prstGeom>
          <a:noFill/>
        </p:spPr>
        <p:txBody>
          <a:bodyPr wrap="square">
            <a:spAutoFit/>
          </a:bodyPr>
          <a:lstStyle/>
          <a:p>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We choose to go to the Moon. We choose to go to the Moon in this decade and do the other things, not because they are easy, but because they are hard,… </a:t>
            </a:r>
            <a:r>
              <a:rPr lang="en-US" b="0" i="0" dirty="0">
                <a:solidFill>
                  <a:srgbClr val="202122"/>
                </a:solidFill>
                <a:effectLst/>
                <a:latin typeface="Arial" panose="020B0604020202020204" pitchFamily="34" charset="0"/>
              </a:rPr>
              <a:t>»  JFK, September 12, 1962</a:t>
            </a:r>
            <a:endParaRPr lang="fr-FR" dirty="0"/>
          </a:p>
        </p:txBody>
      </p:sp>
      <p:sp>
        <p:nvSpPr>
          <p:cNvPr id="4" name="ZoneTexte 3">
            <a:extLst>
              <a:ext uri="{FF2B5EF4-FFF2-40B4-BE49-F238E27FC236}">
                <a16:creationId xmlns:a16="http://schemas.microsoft.com/office/drawing/2014/main" id="{F430D730-42A1-47FC-BAEE-544E8A3AF2E6}"/>
              </a:ext>
            </a:extLst>
          </p:cNvPr>
          <p:cNvSpPr txBox="1"/>
          <p:nvPr/>
        </p:nvSpPr>
        <p:spPr>
          <a:xfrm>
            <a:off x="2554356" y="5800138"/>
            <a:ext cx="7840608" cy="369332"/>
          </a:xfrm>
          <a:prstGeom prst="rect">
            <a:avLst/>
          </a:prstGeom>
          <a:noFill/>
        </p:spPr>
        <p:txBody>
          <a:bodyPr wrap="none" rtlCol="0">
            <a:spAutoFit/>
          </a:bodyPr>
          <a:lstStyle/>
          <a:p>
            <a:r>
              <a:rPr lang="fr-FR" b="1" dirty="0" err="1">
                <a:solidFill>
                  <a:srgbClr val="FF0000"/>
                </a:solidFill>
              </a:rPr>
              <a:t>Some</a:t>
            </a:r>
            <a:r>
              <a:rPr lang="fr-FR" b="1" dirty="0">
                <a:solidFill>
                  <a:srgbClr val="FF0000"/>
                </a:solidFill>
              </a:rPr>
              <a:t> of </a:t>
            </a:r>
            <a:r>
              <a:rPr lang="fr-FR" b="1" dirty="0" err="1">
                <a:solidFill>
                  <a:srgbClr val="FF0000"/>
                </a:solidFill>
              </a:rPr>
              <a:t>these</a:t>
            </a:r>
            <a:r>
              <a:rPr lang="fr-FR" b="1" dirty="0">
                <a:solidFill>
                  <a:srgbClr val="FF0000"/>
                </a:solidFill>
              </a:rPr>
              <a:t> </a:t>
            </a:r>
            <a:r>
              <a:rPr lang="fr-FR" b="1" dirty="0" err="1">
                <a:solidFill>
                  <a:srgbClr val="FF0000"/>
                </a:solidFill>
              </a:rPr>
              <a:t>activities</a:t>
            </a:r>
            <a:r>
              <a:rPr lang="fr-FR" b="1" dirty="0">
                <a:solidFill>
                  <a:srgbClr val="FF0000"/>
                </a:solidFill>
              </a:rPr>
              <a:t> </a:t>
            </a:r>
            <a:r>
              <a:rPr lang="fr-FR" b="1" dirty="0" err="1">
                <a:solidFill>
                  <a:srgbClr val="FF0000"/>
                </a:solidFill>
              </a:rPr>
              <a:t>were</a:t>
            </a:r>
            <a:r>
              <a:rPr lang="fr-FR" b="1" dirty="0">
                <a:solidFill>
                  <a:srgbClr val="FF0000"/>
                </a:solidFill>
              </a:rPr>
              <a:t> </a:t>
            </a:r>
            <a:r>
              <a:rPr lang="fr-FR" b="1" dirty="0" err="1">
                <a:solidFill>
                  <a:srgbClr val="FF0000"/>
                </a:solidFill>
              </a:rPr>
              <a:t>discussed</a:t>
            </a:r>
            <a:r>
              <a:rPr lang="fr-FR" b="1" dirty="0">
                <a:solidFill>
                  <a:srgbClr val="FF0000"/>
                </a:solidFill>
              </a:rPr>
              <a:t> and </a:t>
            </a:r>
            <a:r>
              <a:rPr lang="fr-FR" b="1" dirty="0" err="1">
                <a:solidFill>
                  <a:srgbClr val="FF0000"/>
                </a:solidFill>
              </a:rPr>
              <a:t>looked</a:t>
            </a:r>
            <a:r>
              <a:rPr lang="fr-FR" b="1" dirty="0">
                <a:solidFill>
                  <a:srgbClr val="FF0000"/>
                </a:solidFill>
              </a:rPr>
              <a:t> </a:t>
            </a:r>
            <a:r>
              <a:rPr lang="fr-FR" b="1" dirty="0" err="1">
                <a:solidFill>
                  <a:srgbClr val="FF0000"/>
                </a:solidFill>
              </a:rPr>
              <a:t>since</a:t>
            </a:r>
            <a:r>
              <a:rPr lang="fr-FR" b="1" dirty="0">
                <a:solidFill>
                  <a:srgbClr val="FF0000"/>
                </a:solidFill>
              </a:rPr>
              <a:t> a few </a:t>
            </a:r>
            <a:r>
              <a:rPr lang="fr-FR" b="1" dirty="0" err="1">
                <a:solidFill>
                  <a:srgbClr val="FF0000"/>
                </a:solidFill>
              </a:rPr>
              <a:t>years</a:t>
            </a:r>
            <a:endParaRPr lang="fr-FR" b="1" dirty="0">
              <a:solidFill>
                <a:srgbClr val="FF0000"/>
              </a:solidFill>
            </a:endParaRPr>
          </a:p>
        </p:txBody>
      </p:sp>
    </p:spTree>
    <p:extLst>
      <p:ext uri="{BB962C8B-B14F-4D97-AF65-F5344CB8AC3E}">
        <p14:creationId xmlns:p14="http://schemas.microsoft.com/office/powerpoint/2010/main" val="292483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oneTexte 44">
            <a:extLst>
              <a:ext uri="{FF2B5EF4-FFF2-40B4-BE49-F238E27FC236}">
                <a16:creationId xmlns:a16="http://schemas.microsoft.com/office/drawing/2014/main" id="{A821BCE5-5678-4B4A-B044-1E9289A6EAA2}"/>
              </a:ext>
            </a:extLst>
          </p:cNvPr>
          <p:cNvSpPr txBox="1"/>
          <p:nvPr/>
        </p:nvSpPr>
        <p:spPr>
          <a:xfrm>
            <a:off x="2604998" y="2778693"/>
            <a:ext cx="7405914" cy="369332"/>
          </a:xfrm>
          <a:prstGeom prst="rect">
            <a:avLst/>
          </a:prstGeom>
          <a:noFill/>
        </p:spPr>
        <p:txBody>
          <a:bodyPr wrap="square">
            <a:spAutoFit/>
          </a:bodyPr>
          <a:lstStyle/>
          <a:p>
            <a:pPr marL="266700" marR="0" lvl="1" indent="-266700" algn="l" defTabSz="914400" rtl="0" eaLnBrk="1" fontAlgn="auto" latinLnBrk="0" hangingPunct="1">
              <a:lnSpc>
                <a:spcPct val="100000"/>
              </a:lnSpc>
              <a:spcBef>
                <a:spcPts val="1200"/>
              </a:spcBef>
              <a:spcAft>
                <a:spcPts val="0"/>
              </a:spcAft>
              <a:buClr>
                <a:srgbClr val="E50019"/>
              </a:buClr>
              <a:buSzPct val="90000"/>
              <a:buFont typeface="Arial" panose="020B0604020202020204" pitchFamily="34" charset="0"/>
              <a:buChar char="■"/>
              <a:tabLst/>
              <a:defRPr/>
            </a:pPr>
            <a:r>
              <a:rPr kumimoji="0" lang="en-GB" sz="1800" b="0" i="0" u="none" strike="noStrike" kern="1200" cap="none" spc="0" normalizeH="0" baseline="0" noProof="0" dirty="0">
                <a:ln>
                  <a:noFill/>
                </a:ln>
                <a:solidFill>
                  <a:srgbClr val="262626"/>
                </a:solidFill>
                <a:effectLst/>
                <a:uLnTx/>
                <a:uFillTx/>
                <a:latin typeface="Arial"/>
                <a:ea typeface="+mn-ea"/>
                <a:cs typeface="+mn-cs"/>
              </a:rPr>
              <a:t>Propagation through HFB et al.</a:t>
            </a:r>
            <a:endParaRPr kumimoji="0" lang="en-GB" sz="1800" b="0" i="0" u="none" strike="noStrike" kern="1200" cap="none" spc="0" normalizeH="0" baseline="0" noProof="0" dirty="0">
              <a:ln>
                <a:noFill/>
              </a:ln>
              <a:solidFill>
                <a:srgbClr val="262626"/>
              </a:solidFill>
              <a:effectLst/>
              <a:uLnTx/>
              <a:uFillTx/>
              <a:latin typeface="Arial"/>
              <a:ea typeface="+mn-ea"/>
              <a:cs typeface="+mn-cs"/>
              <a:sym typeface="Wingdings" panose="05000000000000000000" pitchFamily="2" charset="2"/>
            </a:endParaRPr>
          </a:p>
        </p:txBody>
      </p:sp>
      <p:pic>
        <p:nvPicPr>
          <p:cNvPr id="74" name="Image 73" descr="EOLEMISTRAL3-1.pdf">
            <a:extLst>
              <a:ext uri="{FF2B5EF4-FFF2-40B4-BE49-F238E27FC236}">
                <a16:creationId xmlns:a16="http://schemas.microsoft.com/office/drawing/2014/main" id="{2C31CBF4-FDEC-4C09-9742-3EE311EC76D1}"/>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9567172" y="4679480"/>
            <a:ext cx="1182896" cy="950740"/>
          </a:xfrm>
          <a:prstGeom prst="rect">
            <a:avLst/>
          </a:prstGeom>
        </p:spPr>
      </p:pic>
      <p:pic>
        <p:nvPicPr>
          <p:cNvPr id="63" name="Picture 3">
            <a:extLst>
              <a:ext uri="{FF2B5EF4-FFF2-40B4-BE49-F238E27FC236}">
                <a16:creationId xmlns:a16="http://schemas.microsoft.com/office/drawing/2014/main" id="{153039D8-EAB1-42E8-A6A9-68C864CF71B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24911" y="894084"/>
            <a:ext cx="810703" cy="78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11</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297543" y="169336"/>
            <a:ext cx="10675258" cy="824578"/>
          </a:xfrm>
        </p:spPr>
        <p:txBody>
          <a:bodyPr>
            <a:normAutofit/>
          </a:bodyPr>
          <a:lstStyle/>
          <a:p>
            <a:r>
              <a:rPr lang="fr-FR" dirty="0" err="1"/>
              <a:t>Uncertainty</a:t>
            </a:r>
            <a:r>
              <a:rPr lang="fr-FR" dirty="0"/>
              <a:t> flow in </a:t>
            </a:r>
            <a:r>
              <a:rPr lang="fr-FR" dirty="0" err="1"/>
              <a:t>nuclear</a:t>
            </a:r>
            <a:r>
              <a:rPr lang="fr-FR" dirty="0"/>
              <a:t> </a:t>
            </a:r>
            <a:r>
              <a:rPr lang="fr-FR" dirty="0" err="1"/>
              <a:t>physics</a:t>
            </a:r>
            <a:r>
              <a:rPr lang="fr-FR" dirty="0"/>
              <a:t> </a:t>
            </a:r>
          </a:p>
        </p:txBody>
      </p:sp>
      <p:sp>
        <p:nvSpPr>
          <p:cNvPr id="2" name="Espace réservé de la date 1">
            <a:extLst>
              <a:ext uri="{FF2B5EF4-FFF2-40B4-BE49-F238E27FC236}">
                <a16:creationId xmlns:a16="http://schemas.microsoft.com/office/drawing/2014/main" id="{1601C6A6-FBC2-4F12-844D-B5CAFEC2D604}"/>
              </a:ext>
            </a:extLst>
          </p:cNvPr>
          <p:cNvSpPr>
            <a:spLocks noGrp="1"/>
          </p:cNvSpPr>
          <p:nvPr>
            <p:ph type="dt" sz="half" idx="10"/>
          </p:nvPr>
        </p:nvSpPr>
        <p:spPr/>
        <p:txBody>
          <a:bodyPr/>
          <a:lstStyle/>
          <a:p>
            <a:r>
              <a:rPr lang="fr-FR"/>
              <a:t>09/03/2026</a:t>
            </a:r>
          </a:p>
        </p:txBody>
      </p:sp>
      <p:sp>
        <p:nvSpPr>
          <p:cNvPr id="3" name="Espace réservé du pied de page 2">
            <a:extLst>
              <a:ext uri="{FF2B5EF4-FFF2-40B4-BE49-F238E27FC236}">
                <a16:creationId xmlns:a16="http://schemas.microsoft.com/office/drawing/2014/main" id="{C506CB26-D95A-4D50-90CE-E2C6BCC2B079}"/>
              </a:ext>
            </a:extLst>
          </p:cNvPr>
          <p:cNvSpPr>
            <a:spLocks noGrp="1"/>
          </p:cNvSpPr>
          <p:nvPr>
            <p:ph type="ftr" sz="quarter" idx="11"/>
          </p:nvPr>
        </p:nvSpPr>
        <p:spPr/>
        <p:txBody>
          <a:bodyPr/>
          <a:lstStyle/>
          <a:p>
            <a:r>
              <a:rPr lang="en-US" dirty="0"/>
              <a:t>P(ND)2-3, Perspectives on nuclear data for the next decade</a:t>
            </a:r>
            <a:endParaRPr lang="fr-FR" dirty="0"/>
          </a:p>
        </p:txBody>
      </p:sp>
      <p:sp>
        <p:nvSpPr>
          <p:cNvPr id="24" name="Rectangle à coins arrondis 3">
            <a:extLst>
              <a:ext uri="{FF2B5EF4-FFF2-40B4-BE49-F238E27FC236}">
                <a16:creationId xmlns:a16="http://schemas.microsoft.com/office/drawing/2014/main" id="{535C9E0B-7311-453E-B8D4-360DF559E3F3}"/>
              </a:ext>
            </a:extLst>
          </p:cNvPr>
          <p:cNvSpPr/>
          <p:nvPr/>
        </p:nvSpPr>
        <p:spPr>
          <a:xfrm>
            <a:off x="426973" y="2178344"/>
            <a:ext cx="1405890" cy="410759"/>
          </a:xfrm>
          <a:prstGeom prst="roundRect">
            <a:avLst/>
          </a:prstGeom>
          <a:solidFill>
            <a:srgbClr val="FF0000"/>
          </a:solidFill>
          <a:ln w="3810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Calibri"/>
                <a:ea typeface="+mn-ea"/>
                <a:cs typeface="+mn-cs"/>
              </a:rPr>
              <a:t>Effective Nuclear</a:t>
            </a:r>
            <a:r>
              <a:rPr kumimoji="0" lang="fr-FR" sz="1100" b="0" i="0" u="none" strike="noStrike" kern="0" cap="none" spc="0" normalizeH="0" noProof="0" dirty="0">
                <a:ln>
                  <a:noFill/>
                </a:ln>
                <a:solidFill>
                  <a:prstClr val="white"/>
                </a:solidFill>
                <a:effectLst/>
                <a:uLnTx/>
                <a:uFillTx/>
                <a:latin typeface="Calibri"/>
                <a:ea typeface="+mn-ea"/>
                <a:cs typeface="+mn-cs"/>
              </a:rPr>
              <a:t> Interaction</a:t>
            </a:r>
            <a:r>
              <a:rPr kumimoji="0" lang="fr-FR" sz="1200" b="0" i="0" u="none" strike="noStrike" kern="0" cap="none" spc="0" normalizeH="0" baseline="0" noProof="0" dirty="0">
                <a:ln>
                  <a:noFill/>
                </a:ln>
                <a:solidFill>
                  <a:prstClr val="white"/>
                </a:solidFill>
                <a:effectLst/>
                <a:uLnTx/>
                <a:uFillTx/>
                <a:latin typeface="Calibri"/>
                <a:ea typeface="+mn-ea"/>
                <a:cs typeface="+mn-cs"/>
              </a:rPr>
              <a:t> </a:t>
            </a:r>
          </a:p>
        </p:txBody>
      </p:sp>
      <p:sp>
        <p:nvSpPr>
          <p:cNvPr id="25" name="Rectangle à coins arrondis 4">
            <a:extLst>
              <a:ext uri="{FF2B5EF4-FFF2-40B4-BE49-F238E27FC236}">
                <a16:creationId xmlns:a16="http://schemas.microsoft.com/office/drawing/2014/main" id="{95AD1792-DBDA-4ECC-8070-9E338BD4653D}"/>
              </a:ext>
            </a:extLst>
          </p:cNvPr>
          <p:cNvSpPr/>
          <p:nvPr/>
        </p:nvSpPr>
        <p:spPr>
          <a:xfrm>
            <a:off x="539593" y="1369524"/>
            <a:ext cx="1136837" cy="432856"/>
          </a:xfrm>
          <a:prstGeom prst="roundRect">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Calibri"/>
                <a:ea typeface="+mn-ea"/>
                <a:cs typeface="+mn-cs"/>
              </a:rPr>
              <a:t>Ab-</a:t>
            </a:r>
            <a:r>
              <a:rPr kumimoji="0" lang="fr-FR" sz="1100" b="0" i="0" u="none" strike="noStrike" kern="0" cap="none" spc="0" normalizeH="0" baseline="0" noProof="0" dirty="0" err="1">
                <a:ln>
                  <a:noFill/>
                </a:ln>
                <a:solidFill>
                  <a:prstClr val="white"/>
                </a:solidFill>
                <a:effectLst/>
                <a:uLnTx/>
                <a:uFillTx/>
                <a:latin typeface="Calibri"/>
                <a:ea typeface="+mn-ea"/>
                <a:cs typeface="+mn-cs"/>
              </a:rPr>
              <a:t>Initio</a:t>
            </a:r>
            <a:r>
              <a:rPr kumimoji="0" lang="fr-FR" sz="1100" b="0" i="0" u="none" strike="noStrike" kern="0" cap="none" spc="0" normalizeH="0" baseline="0" noProof="0" dirty="0">
                <a:ln>
                  <a:noFill/>
                </a:ln>
                <a:solidFill>
                  <a:prstClr val="white"/>
                </a:solidFill>
                <a:effectLst/>
                <a:uLnTx/>
                <a:uFillTx/>
                <a:latin typeface="Calibri"/>
                <a:ea typeface="+mn-ea"/>
                <a:cs typeface="+mn-cs"/>
              </a:rPr>
              <a:t> </a:t>
            </a:r>
          </a:p>
        </p:txBody>
      </p:sp>
      <p:cxnSp>
        <p:nvCxnSpPr>
          <p:cNvPr id="27" name="Connecteur en angle 5">
            <a:extLst>
              <a:ext uri="{FF2B5EF4-FFF2-40B4-BE49-F238E27FC236}">
                <a16:creationId xmlns:a16="http://schemas.microsoft.com/office/drawing/2014/main" id="{1F92567E-8DC7-4E3B-8B26-6DA8D4F3DC17}"/>
              </a:ext>
            </a:extLst>
          </p:cNvPr>
          <p:cNvCxnSpPr>
            <a:stCxn id="25" idx="1"/>
            <a:endCxn id="24" idx="0"/>
          </p:cNvCxnSpPr>
          <p:nvPr/>
        </p:nvCxnSpPr>
        <p:spPr>
          <a:xfrm rot="10800000" flipH="1" flipV="1">
            <a:off x="539592" y="1585952"/>
            <a:ext cx="590325" cy="592392"/>
          </a:xfrm>
          <a:prstGeom prst="bentConnector4">
            <a:avLst>
              <a:gd name="adj1" fmla="val -38724"/>
              <a:gd name="adj2" fmla="val 68267"/>
            </a:avLst>
          </a:prstGeom>
          <a:noFill/>
          <a:ln w="31750" cap="flat" cmpd="sng" algn="ctr">
            <a:solidFill>
              <a:srgbClr val="92D050"/>
            </a:solidFill>
            <a:prstDash val="solid"/>
            <a:miter lim="800000"/>
            <a:tailEnd type="arrow"/>
          </a:ln>
          <a:effectLst/>
        </p:spPr>
      </p:cxnSp>
      <p:cxnSp>
        <p:nvCxnSpPr>
          <p:cNvPr id="28" name="Connecteur en angle 6">
            <a:extLst>
              <a:ext uri="{FF2B5EF4-FFF2-40B4-BE49-F238E27FC236}">
                <a16:creationId xmlns:a16="http://schemas.microsoft.com/office/drawing/2014/main" id="{CA87A9AA-64E1-4663-8057-15B4793769C8}"/>
              </a:ext>
            </a:extLst>
          </p:cNvPr>
          <p:cNvCxnSpPr>
            <a:stCxn id="24" idx="2"/>
            <a:endCxn id="35" idx="0"/>
          </p:cNvCxnSpPr>
          <p:nvPr/>
        </p:nvCxnSpPr>
        <p:spPr>
          <a:xfrm rot="16200000" flipH="1">
            <a:off x="976051" y="2742970"/>
            <a:ext cx="621199" cy="313464"/>
          </a:xfrm>
          <a:prstGeom prst="bentConnector3">
            <a:avLst>
              <a:gd name="adj1" fmla="val 50000"/>
            </a:avLst>
          </a:prstGeom>
          <a:noFill/>
          <a:ln w="31750" cap="flat" cmpd="sng" algn="ctr">
            <a:solidFill>
              <a:srgbClr val="FF0000"/>
            </a:solidFill>
            <a:prstDash val="solid"/>
            <a:miter lim="800000"/>
            <a:tailEnd type="arrow"/>
          </a:ln>
          <a:effectLst/>
        </p:spPr>
      </p:cxnSp>
      <p:cxnSp>
        <p:nvCxnSpPr>
          <p:cNvPr id="32" name="Connecteur en angle 7">
            <a:extLst>
              <a:ext uri="{FF2B5EF4-FFF2-40B4-BE49-F238E27FC236}">
                <a16:creationId xmlns:a16="http://schemas.microsoft.com/office/drawing/2014/main" id="{2351C49D-5B37-4C3B-9CE5-DA041ACECA09}"/>
              </a:ext>
            </a:extLst>
          </p:cNvPr>
          <p:cNvCxnSpPr>
            <a:stCxn id="37" idx="0"/>
            <a:endCxn id="35" idx="3"/>
          </p:cNvCxnSpPr>
          <p:nvPr/>
        </p:nvCxnSpPr>
        <p:spPr>
          <a:xfrm rot="16200000" flipV="1">
            <a:off x="3329504" y="2956672"/>
            <a:ext cx="189777" cy="1235192"/>
          </a:xfrm>
          <a:prstGeom prst="bentConnector2">
            <a:avLst/>
          </a:prstGeom>
          <a:noFill/>
          <a:ln w="31750" cap="flat" cmpd="sng" algn="ctr">
            <a:solidFill>
              <a:srgbClr val="218380"/>
            </a:solidFill>
            <a:prstDash val="solid"/>
            <a:miter lim="800000"/>
            <a:tailEnd type="arrow"/>
          </a:ln>
          <a:effectLst/>
        </p:spPr>
      </p:cxnSp>
      <p:sp>
        <p:nvSpPr>
          <p:cNvPr id="35" name="Rectangle à coins arrondis 8">
            <a:extLst>
              <a:ext uri="{FF2B5EF4-FFF2-40B4-BE49-F238E27FC236}">
                <a16:creationId xmlns:a16="http://schemas.microsoft.com/office/drawing/2014/main" id="{39DA6CC6-8A72-4AB5-B612-AFDF4177C44F}"/>
              </a:ext>
            </a:extLst>
          </p:cNvPr>
          <p:cNvSpPr/>
          <p:nvPr/>
        </p:nvSpPr>
        <p:spPr>
          <a:xfrm>
            <a:off x="79967" y="3210302"/>
            <a:ext cx="2726829" cy="538153"/>
          </a:xfrm>
          <a:prstGeom prst="roundRect">
            <a:avLst/>
          </a:prstGeom>
          <a:solidFill>
            <a:srgbClr val="0070C0"/>
          </a:solidFill>
          <a:ln w="28575" cap="flat" cmpd="sng" algn="ctr">
            <a:solidFill>
              <a:srgbClr val="FF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Calibri"/>
                <a:ea typeface="+mn-ea"/>
                <a:cs typeface="+mn-cs"/>
              </a:rPr>
              <a:t>N-body-Nuclear</a:t>
            </a:r>
            <a:r>
              <a:rPr kumimoji="0" lang="fr-FR" sz="1100" b="0" i="0" u="none" strike="noStrike" kern="0" cap="none" spc="0" normalizeH="0" noProof="0" dirty="0">
                <a:ln>
                  <a:noFill/>
                </a:ln>
                <a:solidFill>
                  <a:prstClr val="white"/>
                </a:solidFill>
                <a:effectLst/>
                <a:uLnTx/>
                <a:uFillTx/>
                <a:latin typeface="Calibri"/>
                <a:ea typeface="+mn-ea"/>
                <a:cs typeface="+mn-cs"/>
              </a:rPr>
              <a:t> Structure and </a:t>
            </a:r>
            <a:r>
              <a:rPr kumimoji="0" lang="fr-FR" sz="1100" b="0" i="0" u="none" strike="noStrike" kern="0" cap="none" spc="0" normalizeH="0" noProof="0" dirty="0" err="1">
                <a:ln>
                  <a:noFill/>
                </a:ln>
                <a:solidFill>
                  <a:prstClr val="white"/>
                </a:solidFill>
                <a:effectLst/>
                <a:uLnTx/>
                <a:uFillTx/>
                <a:latin typeface="Calibri"/>
                <a:ea typeface="+mn-ea"/>
                <a:cs typeface="+mn-cs"/>
              </a:rPr>
              <a:t>Reactions</a:t>
            </a:r>
            <a:endParaRPr kumimoji="0" lang="fr-FR" sz="11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err="1">
                <a:ln>
                  <a:noFill/>
                </a:ln>
                <a:solidFill>
                  <a:prstClr val="white"/>
                </a:solidFill>
                <a:effectLst/>
                <a:uLnTx/>
                <a:uFillTx/>
                <a:latin typeface="Calibri"/>
                <a:ea typeface="+mn-ea"/>
                <a:cs typeface="+mn-cs"/>
              </a:rPr>
              <a:t>Elemental</a:t>
            </a:r>
            <a:r>
              <a:rPr kumimoji="0" lang="fr-FR" sz="1100" b="0" i="0" u="none" strike="noStrike" kern="0" cap="none" spc="0" normalizeH="0" baseline="0" noProof="0" dirty="0">
                <a:ln>
                  <a:noFill/>
                </a:ln>
                <a:solidFill>
                  <a:prstClr val="white"/>
                </a:solidFill>
                <a:effectLst/>
                <a:uLnTx/>
                <a:uFillTx/>
                <a:latin typeface="Calibri"/>
                <a:ea typeface="+mn-ea"/>
                <a:cs typeface="+mn-cs"/>
              </a:rPr>
              <a:t> </a:t>
            </a:r>
            <a:r>
              <a:rPr kumimoji="0" lang="fr-FR" sz="1100" b="0" i="0" u="none" strike="noStrike" kern="0" cap="none" spc="0" normalizeH="0" baseline="0" noProof="0" dirty="0" err="1">
                <a:ln>
                  <a:noFill/>
                </a:ln>
                <a:solidFill>
                  <a:prstClr val="white"/>
                </a:solidFill>
                <a:effectLst/>
                <a:uLnTx/>
                <a:uFillTx/>
                <a:latin typeface="Calibri"/>
                <a:ea typeface="+mn-ea"/>
                <a:cs typeface="+mn-cs"/>
              </a:rPr>
              <a:t>physical</a:t>
            </a:r>
            <a:r>
              <a:rPr kumimoji="0" lang="fr-FR" sz="1100" b="0" i="0" u="none" strike="noStrike" kern="0" cap="none" spc="0" normalizeH="0" baseline="0" noProof="0" dirty="0">
                <a:ln>
                  <a:noFill/>
                </a:ln>
                <a:solidFill>
                  <a:prstClr val="white"/>
                </a:solidFill>
                <a:effectLst/>
                <a:uLnTx/>
                <a:uFillTx/>
                <a:latin typeface="Calibri"/>
                <a:ea typeface="+mn-ea"/>
                <a:cs typeface="+mn-cs"/>
              </a:rPr>
              <a:t> </a:t>
            </a:r>
            <a:r>
              <a:rPr kumimoji="0" lang="fr-FR" sz="1100" b="0" i="0" u="none" strike="noStrike" kern="0" cap="none" spc="0" normalizeH="0" baseline="0" noProof="0" dirty="0" err="1">
                <a:ln>
                  <a:noFill/>
                </a:ln>
                <a:solidFill>
                  <a:prstClr val="white"/>
                </a:solidFill>
                <a:effectLst/>
                <a:uLnTx/>
                <a:uFillTx/>
                <a:latin typeface="Calibri"/>
                <a:ea typeface="+mn-ea"/>
                <a:cs typeface="+mn-cs"/>
              </a:rPr>
              <a:t>quantities</a:t>
            </a:r>
            <a:r>
              <a:rPr kumimoji="0" lang="fr-FR" sz="1100" b="0" i="0" u="none" strike="noStrike" kern="0" cap="none" spc="0" normalizeH="0" baseline="0" noProof="0" dirty="0">
                <a:ln>
                  <a:noFill/>
                </a:ln>
                <a:solidFill>
                  <a:prstClr val="white"/>
                </a:solidFill>
                <a:effectLst/>
                <a:uLnTx/>
                <a:uFillTx/>
                <a:latin typeface="Calibri"/>
                <a:ea typeface="+mn-ea"/>
                <a:cs typeface="+mn-cs"/>
              </a:rPr>
              <a:t>:  Energies, masses, Spins,…</a:t>
            </a:r>
          </a:p>
        </p:txBody>
      </p:sp>
      <p:sp>
        <p:nvSpPr>
          <p:cNvPr id="36" name="Rectangle 35">
            <a:extLst>
              <a:ext uri="{FF2B5EF4-FFF2-40B4-BE49-F238E27FC236}">
                <a16:creationId xmlns:a16="http://schemas.microsoft.com/office/drawing/2014/main" id="{2FD04AF0-49AF-4E99-888C-ED169492BE72}"/>
              </a:ext>
            </a:extLst>
          </p:cNvPr>
          <p:cNvSpPr/>
          <p:nvPr/>
        </p:nvSpPr>
        <p:spPr>
          <a:xfrm>
            <a:off x="3612776" y="5847281"/>
            <a:ext cx="177800" cy="215900"/>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Rectangle à coins arrondis 10">
            <a:extLst>
              <a:ext uri="{FF2B5EF4-FFF2-40B4-BE49-F238E27FC236}">
                <a16:creationId xmlns:a16="http://schemas.microsoft.com/office/drawing/2014/main" id="{727448EA-F5C1-4C57-85BB-29738B04005B}"/>
              </a:ext>
            </a:extLst>
          </p:cNvPr>
          <p:cNvSpPr/>
          <p:nvPr/>
        </p:nvSpPr>
        <p:spPr>
          <a:xfrm>
            <a:off x="3346128" y="3669156"/>
            <a:ext cx="1391720" cy="396933"/>
          </a:xfrm>
          <a:prstGeom prst="roundRect">
            <a:avLst/>
          </a:prstGeom>
          <a:solidFill>
            <a:srgbClr val="218380"/>
          </a:solidFill>
          <a:ln w="12700" cap="flat" cmpd="sng" algn="ctr">
            <a:solidFill>
              <a:srgbClr val="92D05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kern="0" dirty="0">
                <a:solidFill>
                  <a:prstClr val="white"/>
                </a:solidFill>
                <a:latin typeface="Calibri"/>
              </a:rPr>
              <a:t>P</a:t>
            </a:r>
            <a:r>
              <a:rPr kumimoji="0" lang="fr-FR" sz="1100" b="0" i="0" u="none" strike="noStrike" kern="0" cap="none" spc="0" normalizeH="0" baseline="0" noProof="0" dirty="0" err="1">
                <a:ln>
                  <a:noFill/>
                </a:ln>
                <a:solidFill>
                  <a:prstClr val="white"/>
                </a:solidFill>
                <a:effectLst/>
                <a:uLnTx/>
                <a:uFillTx/>
                <a:latin typeface="Calibri"/>
                <a:ea typeface="+mn-ea"/>
                <a:cs typeface="+mn-cs"/>
              </a:rPr>
              <a:t>henomenological</a:t>
            </a:r>
            <a:r>
              <a:rPr kumimoji="0" lang="fr-FR" sz="1100" b="0" i="0" u="none" strike="noStrike" kern="0" cap="none" spc="0" normalizeH="0" noProof="0" dirty="0">
                <a:ln>
                  <a:noFill/>
                </a:ln>
                <a:solidFill>
                  <a:prstClr val="white"/>
                </a:solidFill>
                <a:effectLst/>
                <a:uLnTx/>
                <a:uFillTx/>
                <a:latin typeface="Calibri"/>
                <a:ea typeface="+mn-ea"/>
                <a:cs typeface="+mn-cs"/>
              </a:rPr>
              <a:t> </a:t>
            </a:r>
            <a:r>
              <a:rPr kumimoji="0" lang="fr-FR" sz="1100" b="0" i="0" u="none" strike="noStrike" kern="0" cap="none" spc="0" normalizeH="0" noProof="0" dirty="0" err="1">
                <a:ln>
                  <a:noFill/>
                </a:ln>
                <a:solidFill>
                  <a:prstClr val="white"/>
                </a:solidFill>
                <a:effectLst/>
                <a:uLnTx/>
                <a:uFillTx/>
                <a:latin typeface="Calibri"/>
                <a:ea typeface="+mn-ea"/>
                <a:cs typeface="+mn-cs"/>
              </a:rPr>
              <a:t>Models</a:t>
            </a:r>
            <a:endParaRPr kumimoji="0" lang="fr-FR"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Rectangle à coins arrondis 11">
            <a:extLst>
              <a:ext uri="{FF2B5EF4-FFF2-40B4-BE49-F238E27FC236}">
                <a16:creationId xmlns:a16="http://schemas.microsoft.com/office/drawing/2014/main" id="{F6738263-81F1-41D6-A751-9CD7E7EB9627}"/>
              </a:ext>
            </a:extLst>
          </p:cNvPr>
          <p:cNvSpPr/>
          <p:nvPr/>
        </p:nvSpPr>
        <p:spPr>
          <a:xfrm>
            <a:off x="692678" y="5240311"/>
            <a:ext cx="3702716" cy="769965"/>
          </a:xfrm>
          <a:prstGeom prst="roundRect">
            <a:avLst/>
          </a:prstGeom>
          <a:solidFill>
            <a:srgbClr val="8F2D56">
              <a:lumMod val="40000"/>
              <a:lumOff val="60000"/>
            </a:srgbClr>
          </a:solidFill>
          <a:ln w="12700" cap="flat" cmpd="sng" algn="ctr">
            <a:solidFill>
              <a:srgbClr val="8F2D56">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Nuclear</a:t>
            </a:r>
            <a:r>
              <a:rPr kumimoji="0" lang="fr-FR" sz="1800" b="1" i="0" u="none" strike="noStrike" kern="0" cap="none" spc="0" normalizeH="0" noProof="0" dirty="0">
                <a:ln>
                  <a:noFill/>
                </a:ln>
                <a:solidFill>
                  <a:prstClr val="white"/>
                </a:solidFill>
                <a:effectLst/>
                <a:uLnTx/>
                <a:uFillTx/>
                <a:latin typeface="Calibri"/>
                <a:ea typeface="+mn-ea"/>
                <a:cs typeface="+mn-cs"/>
              </a:rPr>
              <a:t> Data </a:t>
            </a:r>
            <a:r>
              <a:rPr kumimoji="0" lang="fr-FR" sz="1800" b="1" i="0" u="none" strike="noStrike" kern="0" cap="none" spc="0" normalizeH="0" noProof="0" dirty="0" err="1">
                <a:ln>
                  <a:noFill/>
                </a:ln>
                <a:solidFill>
                  <a:prstClr val="white"/>
                </a:solidFill>
                <a:effectLst/>
                <a:uLnTx/>
                <a:uFillTx/>
                <a:latin typeface="Calibri"/>
                <a:ea typeface="+mn-ea"/>
                <a:cs typeface="+mn-cs"/>
              </a:rPr>
              <a:t>evaluation</a:t>
            </a:r>
            <a:endParaRPr kumimoji="0" lang="fr-FR" sz="1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Cross sections, </a:t>
            </a:r>
            <a:r>
              <a:rPr kumimoji="0" lang="fr-FR" sz="1400" b="1" i="0" u="none" strike="noStrike" kern="0" cap="none" spc="0" normalizeH="0" baseline="0" noProof="0" dirty="0" err="1">
                <a:ln>
                  <a:noFill/>
                </a:ln>
                <a:solidFill>
                  <a:prstClr val="white"/>
                </a:solidFill>
                <a:effectLst/>
                <a:uLnTx/>
                <a:uFillTx/>
                <a:latin typeface="Calibri"/>
                <a:ea typeface="+mn-ea"/>
                <a:cs typeface="+mn-cs"/>
              </a:rPr>
              <a:t>angular</a:t>
            </a:r>
            <a:r>
              <a:rPr kumimoji="0" lang="fr-FR" sz="1400" b="1" i="0" u="none" strike="noStrike" kern="0" cap="none" spc="0" normalizeH="0" noProof="0" dirty="0">
                <a:ln>
                  <a:noFill/>
                </a:ln>
                <a:solidFill>
                  <a:prstClr val="white"/>
                </a:solidFill>
                <a:effectLst/>
                <a:uLnTx/>
                <a:uFillTx/>
                <a:latin typeface="Calibri"/>
                <a:ea typeface="+mn-ea"/>
                <a:cs typeface="+mn-cs"/>
              </a:rPr>
              <a:t> distributions</a:t>
            </a:r>
            <a:r>
              <a:rPr kumimoji="0" lang="fr-FR" sz="1400" b="1" i="0" u="none" strike="noStrike" kern="0" cap="none" spc="0" normalizeH="0" baseline="0" noProof="0" dirty="0">
                <a:ln>
                  <a:noFill/>
                </a:ln>
                <a:solidFill>
                  <a:prstClr val="white"/>
                </a:solidFill>
                <a:effectLst/>
                <a:uLnTx/>
                <a:uFillTx/>
                <a:latin typeface="Calibri"/>
                <a:ea typeface="+mn-ea"/>
                <a:cs typeface="+mn-cs"/>
              </a:rPr>
              <a:t>, </a:t>
            </a:r>
            <a:r>
              <a:rPr kumimoji="0" lang="fr-FR" sz="1400" b="1" i="0" u="none" strike="noStrike" kern="0" cap="none" spc="0" normalizeH="0" baseline="0" noProof="0" dirty="0" err="1">
                <a:ln>
                  <a:noFill/>
                </a:ln>
                <a:solidFill>
                  <a:prstClr val="white"/>
                </a:solidFill>
                <a:effectLst/>
                <a:uLnTx/>
                <a:uFillTx/>
                <a:latin typeface="Calibri"/>
                <a:ea typeface="+mn-ea"/>
                <a:cs typeface="+mn-cs"/>
              </a:rPr>
              <a:t>spectra</a:t>
            </a:r>
            <a:r>
              <a:rPr kumimoji="0" lang="fr-FR" sz="1400" b="1" i="0" u="none" strike="noStrike" kern="0" cap="none" spc="0" normalizeH="0" baseline="0" noProof="0" dirty="0">
                <a:ln>
                  <a:noFill/>
                </a:ln>
                <a:solidFill>
                  <a:prstClr val="white"/>
                </a:solidFill>
                <a:effectLst/>
                <a:uLnTx/>
                <a:uFillTx/>
                <a:latin typeface="Calibri"/>
                <a:ea typeface="+mn-ea"/>
                <a:cs typeface="+mn-cs"/>
              </a:rPr>
              <a:t>/</a:t>
            </a:r>
            <a:r>
              <a:rPr kumimoji="0" lang="fr-FR" sz="1400" b="1" i="0" u="none" strike="noStrike" kern="0" cap="none" spc="0" normalizeH="0" baseline="0" noProof="0" dirty="0" err="1">
                <a:ln>
                  <a:noFill/>
                </a:ln>
                <a:solidFill>
                  <a:prstClr val="white"/>
                </a:solidFill>
                <a:effectLst/>
                <a:uLnTx/>
                <a:uFillTx/>
                <a:latin typeface="Calibri"/>
                <a:ea typeface="+mn-ea"/>
                <a:cs typeface="+mn-cs"/>
              </a:rPr>
              <a:t>multiplicities</a:t>
            </a:r>
            <a:r>
              <a:rPr kumimoji="0" lang="fr-FR" sz="1400" b="1" i="0" u="none" strike="noStrike" kern="0" cap="none" spc="0" normalizeH="0" baseline="0" noProof="0" dirty="0">
                <a:ln>
                  <a:noFill/>
                </a:ln>
                <a:solidFill>
                  <a:prstClr val="white"/>
                </a:solidFill>
                <a:effectLst/>
                <a:uLnTx/>
                <a:uFillTx/>
                <a:latin typeface="Calibri"/>
                <a:ea typeface="+mn-ea"/>
                <a:cs typeface="+mn-cs"/>
              </a:rPr>
              <a:t>, </a:t>
            </a:r>
            <a:r>
              <a:rPr lang="fr-FR" sz="1400" b="1" kern="0" noProof="0" dirty="0">
                <a:solidFill>
                  <a:prstClr val="white"/>
                </a:solidFill>
                <a:latin typeface="Calibri"/>
              </a:rPr>
              <a:t>f</a:t>
            </a:r>
            <a:r>
              <a:rPr lang="fr-FR" sz="1400" b="1" kern="0" dirty="0">
                <a:solidFill>
                  <a:prstClr val="white"/>
                </a:solidFill>
                <a:latin typeface="Calibri"/>
              </a:rPr>
              <a:t>i</a:t>
            </a:r>
            <a:r>
              <a:rPr kumimoji="0" lang="fr-FR" sz="1400" b="1" i="0" u="none" strike="noStrike" kern="0" cap="none" spc="0" normalizeH="0" baseline="0" noProof="0" dirty="0" err="1">
                <a:ln>
                  <a:noFill/>
                </a:ln>
                <a:solidFill>
                  <a:prstClr val="white"/>
                </a:solidFill>
                <a:effectLst/>
                <a:uLnTx/>
                <a:uFillTx/>
                <a:latin typeface="Calibri"/>
                <a:ea typeface="+mn-ea"/>
                <a:cs typeface="+mn-cs"/>
              </a:rPr>
              <a:t>ssion</a:t>
            </a:r>
            <a:r>
              <a:rPr kumimoji="0" lang="fr-FR" sz="1400" b="1" i="0" u="none" strike="noStrike" kern="0" cap="none" spc="0" normalizeH="0" baseline="0" noProof="0" dirty="0">
                <a:ln>
                  <a:noFill/>
                </a:ln>
                <a:solidFill>
                  <a:prstClr val="white"/>
                </a:solidFill>
                <a:effectLst/>
                <a:uLnTx/>
                <a:uFillTx/>
                <a:latin typeface="Calibri"/>
                <a:ea typeface="+mn-ea"/>
                <a:cs typeface="+mn-cs"/>
              </a:rPr>
              <a:t> </a:t>
            </a:r>
            <a:r>
              <a:rPr kumimoji="0" lang="fr-FR" sz="1400" b="1" i="0" u="none" strike="noStrike" kern="0" cap="none" spc="0" normalizeH="0" baseline="0" noProof="0" dirty="0" err="1">
                <a:ln>
                  <a:noFill/>
                </a:ln>
                <a:solidFill>
                  <a:prstClr val="white"/>
                </a:solidFill>
                <a:effectLst/>
                <a:uLnTx/>
                <a:uFillTx/>
                <a:latin typeface="Calibri"/>
                <a:ea typeface="+mn-ea"/>
                <a:cs typeface="+mn-cs"/>
              </a:rPr>
              <a:t>yields</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39" name="Connecteur en angle 12">
            <a:extLst>
              <a:ext uri="{FF2B5EF4-FFF2-40B4-BE49-F238E27FC236}">
                <a16:creationId xmlns:a16="http://schemas.microsoft.com/office/drawing/2014/main" id="{02A80352-1753-4D65-ABDE-FBDFEBF3CDD1}"/>
              </a:ext>
            </a:extLst>
          </p:cNvPr>
          <p:cNvCxnSpPr>
            <a:cxnSpLocks/>
            <a:stCxn id="38" idx="2"/>
            <a:endCxn id="40" idx="1"/>
          </p:cNvCxnSpPr>
          <p:nvPr/>
        </p:nvCxnSpPr>
        <p:spPr>
          <a:xfrm rot="5400000" flipH="1" flipV="1">
            <a:off x="4502894" y="3888422"/>
            <a:ext cx="162995" cy="4080713"/>
          </a:xfrm>
          <a:prstGeom prst="bentConnector4">
            <a:avLst>
              <a:gd name="adj1" fmla="val -140250"/>
              <a:gd name="adj2" fmla="val 72684"/>
            </a:avLst>
          </a:prstGeom>
          <a:noFill/>
          <a:ln w="31750" cap="flat" cmpd="sng" algn="ctr">
            <a:solidFill>
              <a:srgbClr val="8F2D56">
                <a:lumMod val="40000"/>
                <a:lumOff val="60000"/>
              </a:srgbClr>
            </a:solidFill>
            <a:prstDash val="solid"/>
            <a:miter lim="800000"/>
            <a:tailEnd type="arrow"/>
          </a:ln>
          <a:effectLst/>
        </p:spPr>
      </p:cxnSp>
      <p:pic>
        <p:nvPicPr>
          <p:cNvPr id="40" name="Image 39" descr="file.png">
            <a:extLst>
              <a:ext uri="{FF2B5EF4-FFF2-40B4-BE49-F238E27FC236}">
                <a16:creationId xmlns:a16="http://schemas.microsoft.com/office/drawing/2014/main" id="{BAD64AA7-7FA9-44A6-B0B6-2640758FA358}"/>
              </a:ext>
            </a:extLst>
          </p:cNvPr>
          <p:cNvPicPr>
            <a:picLocks noChangeAspect="1"/>
          </p:cNvPicPr>
          <p:nvPr/>
        </p:nvPicPr>
        <p:blipFill>
          <a:blip r:embed="rId13"/>
          <a:stretch>
            <a:fillRect/>
          </a:stretch>
        </p:blipFill>
        <p:spPr>
          <a:xfrm>
            <a:off x="6624749" y="5457425"/>
            <a:ext cx="779712" cy="779712"/>
          </a:xfrm>
          <a:prstGeom prst="rect">
            <a:avLst/>
          </a:prstGeom>
        </p:spPr>
      </p:pic>
      <p:pic>
        <p:nvPicPr>
          <p:cNvPr id="41" name="Image 40" descr="Iconleak-Cerulean-Database.ico">
            <a:extLst>
              <a:ext uri="{FF2B5EF4-FFF2-40B4-BE49-F238E27FC236}">
                <a16:creationId xmlns:a16="http://schemas.microsoft.com/office/drawing/2014/main" id="{9D5B251E-A78E-47E6-A7AF-C4691186E165}"/>
              </a:ext>
            </a:extLst>
          </p:cNvPr>
          <p:cNvPicPr>
            <a:picLocks noChangeAspect="1"/>
          </p:cNvPicPr>
          <p:nvPr/>
        </p:nvPicPr>
        <p:blipFill>
          <a:blip r:embed="rId14"/>
          <a:stretch>
            <a:fillRect/>
          </a:stretch>
        </p:blipFill>
        <p:spPr>
          <a:xfrm>
            <a:off x="7368041" y="5457425"/>
            <a:ext cx="770232" cy="770232"/>
          </a:xfrm>
          <a:prstGeom prst="rect">
            <a:avLst/>
          </a:prstGeom>
        </p:spPr>
      </p:pic>
      <p:cxnSp>
        <p:nvCxnSpPr>
          <p:cNvPr id="42" name="Connecteur en angle 15">
            <a:extLst>
              <a:ext uri="{FF2B5EF4-FFF2-40B4-BE49-F238E27FC236}">
                <a16:creationId xmlns:a16="http://schemas.microsoft.com/office/drawing/2014/main" id="{D39059C0-78D7-49CD-A448-451AA2874BC5}"/>
              </a:ext>
            </a:extLst>
          </p:cNvPr>
          <p:cNvCxnSpPr>
            <a:stCxn id="35" idx="2"/>
            <a:endCxn id="43" idx="1"/>
          </p:cNvCxnSpPr>
          <p:nvPr/>
        </p:nvCxnSpPr>
        <p:spPr>
          <a:xfrm rot="5400000">
            <a:off x="714286" y="3950383"/>
            <a:ext cx="931024" cy="527169"/>
          </a:xfrm>
          <a:prstGeom prst="bentConnector4">
            <a:avLst>
              <a:gd name="adj1" fmla="val 37346"/>
              <a:gd name="adj2" fmla="val 143364"/>
            </a:avLst>
          </a:prstGeom>
          <a:noFill/>
          <a:ln w="31750" cap="flat" cmpd="sng" algn="ctr">
            <a:solidFill>
              <a:srgbClr val="0070C0"/>
            </a:solidFill>
            <a:prstDash val="solid"/>
            <a:miter lim="800000"/>
            <a:tailEnd type="arrow"/>
          </a:ln>
          <a:effectLst/>
        </p:spPr>
      </p:cxnSp>
      <p:sp>
        <p:nvSpPr>
          <p:cNvPr id="43" name="Rectangle avec flèche vers le bas 16">
            <a:extLst>
              <a:ext uri="{FF2B5EF4-FFF2-40B4-BE49-F238E27FC236}">
                <a16:creationId xmlns:a16="http://schemas.microsoft.com/office/drawing/2014/main" id="{18EB5CCA-586A-479E-8765-FA32BA60364B}"/>
              </a:ext>
            </a:extLst>
          </p:cNvPr>
          <p:cNvSpPr/>
          <p:nvPr/>
        </p:nvSpPr>
        <p:spPr>
          <a:xfrm>
            <a:off x="916213" y="4443853"/>
            <a:ext cx="3255645" cy="725261"/>
          </a:xfrm>
          <a:prstGeom prst="downArrowCallout">
            <a:avLst/>
          </a:prstGeom>
          <a:solidFill>
            <a:srgbClr val="008BBC">
              <a:lumMod val="20000"/>
              <a:lumOff val="80000"/>
            </a:srgbClr>
          </a:solidFill>
          <a:ln w="28575"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err="1">
                <a:ln>
                  <a:noFill/>
                </a:ln>
                <a:solidFill>
                  <a:srgbClr val="3F3F3F"/>
                </a:solidFill>
                <a:effectLst/>
                <a:uLnTx/>
                <a:uFillTx/>
                <a:latin typeface="Calibri"/>
                <a:ea typeface="+mn-ea"/>
                <a:cs typeface="+mn-cs"/>
              </a:rPr>
              <a:t>Macroscopic</a:t>
            </a:r>
            <a:r>
              <a:rPr kumimoji="0" lang="fr-FR" sz="1100" b="1" i="0" u="none" strike="noStrike" kern="0" cap="none" spc="0" normalizeH="0" noProof="0" dirty="0">
                <a:ln>
                  <a:noFill/>
                </a:ln>
                <a:solidFill>
                  <a:srgbClr val="3F3F3F"/>
                </a:solidFill>
                <a:effectLst/>
                <a:uLnTx/>
                <a:uFillTx/>
                <a:latin typeface="Calibri"/>
                <a:ea typeface="+mn-ea"/>
                <a:cs typeface="+mn-cs"/>
              </a:rPr>
              <a:t> </a:t>
            </a:r>
            <a:r>
              <a:rPr kumimoji="0" lang="fr-FR" sz="1100" b="1" i="0" u="none" strike="noStrike" kern="0" cap="none" spc="0" normalizeH="0" noProof="0" dirty="0" err="1">
                <a:ln>
                  <a:noFill/>
                </a:ln>
                <a:solidFill>
                  <a:srgbClr val="3F3F3F"/>
                </a:solidFill>
                <a:effectLst/>
                <a:uLnTx/>
                <a:uFillTx/>
                <a:latin typeface="Calibri"/>
                <a:ea typeface="+mn-ea"/>
                <a:cs typeface="+mn-cs"/>
              </a:rPr>
              <a:t>physical</a:t>
            </a:r>
            <a:r>
              <a:rPr kumimoji="0" lang="fr-FR" sz="1100" b="1" i="0" u="none" strike="noStrike" kern="0" cap="none" spc="0" normalizeH="0" noProof="0" dirty="0">
                <a:ln>
                  <a:noFill/>
                </a:ln>
                <a:solidFill>
                  <a:srgbClr val="3F3F3F"/>
                </a:solidFill>
                <a:effectLst/>
                <a:uLnTx/>
                <a:uFillTx/>
                <a:latin typeface="Calibri"/>
                <a:ea typeface="+mn-ea"/>
                <a:cs typeface="+mn-cs"/>
              </a:rPr>
              <a:t> </a:t>
            </a:r>
            <a:r>
              <a:rPr kumimoji="0" lang="fr-FR" sz="1100" b="1" i="0" u="none" strike="noStrike" kern="0" cap="none" spc="0" normalizeH="0" noProof="0" dirty="0" err="1">
                <a:ln>
                  <a:noFill/>
                </a:ln>
                <a:solidFill>
                  <a:srgbClr val="3F3F3F"/>
                </a:solidFill>
                <a:effectLst/>
                <a:uLnTx/>
                <a:uFillTx/>
                <a:latin typeface="Calibri"/>
                <a:ea typeface="+mn-ea"/>
                <a:cs typeface="+mn-cs"/>
              </a:rPr>
              <a:t>quantities</a:t>
            </a:r>
            <a:endParaRPr kumimoji="0" lang="fr-FR" sz="1100" b="1" i="0" u="none" strike="noStrike" kern="0" cap="none" spc="0" normalizeH="0" baseline="0" noProof="0" dirty="0">
              <a:ln>
                <a:noFill/>
              </a:ln>
              <a:solidFill>
                <a:srgbClr val="3F3F3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3F3F3F"/>
                </a:solidFill>
                <a:effectLst/>
                <a:uLnTx/>
                <a:uFillTx/>
                <a:latin typeface="Calibri"/>
                <a:ea typeface="+mn-ea"/>
                <a:cs typeface="+mn-cs"/>
              </a:rPr>
              <a:t>Transmission, </a:t>
            </a:r>
            <a:r>
              <a:rPr kumimoji="0" lang="fr-FR" sz="1100" b="1" i="0" u="none" strike="noStrike" kern="0" cap="none" spc="0" normalizeH="0" baseline="0" noProof="0" dirty="0" err="1">
                <a:ln>
                  <a:noFill/>
                </a:ln>
                <a:solidFill>
                  <a:srgbClr val="3F3F3F"/>
                </a:solidFill>
                <a:effectLst/>
                <a:uLnTx/>
                <a:uFillTx/>
                <a:latin typeface="Calibri"/>
                <a:ea typeface="+mn-ea"/>
                <a:cs typeface="+mn-cs"/>
              </a:rPr>
              <a:t>strength</a:t>
            </a:r>
            <a:r>
              <a:rPr kumimoji="0" lang="fr-FR" sz="1100" b="1" i="0" u="none" strike="noStrike" kern="0" cap="none" spc="0" normalizeH="0" baseline="0" noProof="0" dirty="0">
                <a:ln>
                  <a:noFill/>
                </a:ln>
                <a:solidFill>
                  <a:srgbClr val="3F3F3F"/>
                </a:solidFill>
                <a:effectLst/>
                <a:uLnTx/>
                <a:uFillTx/>
                <a:latin typeface="Calibri"/>
                <a:ea typeface="+mn-ea"/>
                <a:cs typeface="+mn-cs"/>
              </a:rPr>
              <a:t> </a:t>
            </a:r>
            <a:r>
              <a:rPr kumimoji="0" lang="fr-FR" sz="1100" b="1" i="0" u="none" strike="noStrike" kern="0" cap="none" spc="0" normalizeH="0" baseline="0" noProof="0" dirty="0" err="1">
                <a:ln>
                  <a:noFill/>
                </a:ln>
                <a:solidFill>
                  <a:srgbClr val="3F3F3F"/>
                </a:solidFill>
                <a:effectLst/>
                <a:uLnTx/>
                <a:uFillTx/>
                <a:latin typeface="Calibri"/>
                <a:ea typeface="+mn-ea"/>
                <a:cs typeface="+mn-cs"/>
              </a:rPr>
              <a:t>functions</a:t>
            </a:r>
            <a:r>
              <a:rPr kumimoji="0" lang="fr-FR" sz="1100" b="1" i="0" u="none" strike="noStrike" kern="0" cap="none" spc="0" normalizeH="0" baseline="0" noProof="0" dirty="0">
                <a:ln>
                  <a:noFill/>
                </a:ln>
                <a:solidFill>
                  <a:srgbClr val="3F3F3F"/>
                </a:solidFill>
                <a:effectLst/>
                <a:uLnTx/>
                <a:uFillTx/>
                <a:latin typeface="Calibri"/>
                <a:ea typeface="+mn-ea"/>
                <a:cs typeface="+mn-cs"/>
              </a:rPr>
              <a:t>, fission</a:t>
            </a:r>
            <a:r>
              <a:rPr kumimoji="0" lang="fr-FR" sz="1100" b="1" i="0" u="none" strike="noStrike" kern="0" cap="none" spc="0" normalizeH="0" noProof="0" dirty="0">
                <a:ln>
                  <a:noFill/>
                </a:ln>
                <a:solidFill>
                  <a:srgbClr val="3F3F3F"/>
                </a:solidFill>
                <a:effectLst/>
                <a:uLnTx/>
                <a:uFillTx/>
                <a:latin typeface="Calibri"/>
                <a:ea typeface="+mn-ea"/>
                <a:cs typeface="+mn-cs"/>
              </a:rPr>
              <a:t> </a:t>
            </a:r>
            <a:r>
              <a:rPr kumimoji="0" lang="fr-FR" sz="1100" b="1" i="0" u="none" strike="noStrike" kern="0" cap="none" spc="0" normalizeH="0" noProof="0" dirty="0" err="1">
                <a:ln>
                  <a:noFill/>
                </a:ln>
                <a:solidFill>
                  <a:srgbClr val="3F3F3F"/>
                </a:solidFill>
                <a:effectLst/>
                <a:uLnTx/>
                <a:uFillTx/>
                <a:latin typeface="Calibri"/>
                <a:ea typeface="+mn-ea"/>
                <a:cs typeface="+mn-cs"/>
              </a:rPr>
              <a:t>yields</a:t>
            </a:r>
            <a:r>
              <a:rPr kumimoji="0" lang="fr-FR" sz="1100" b="1" i="0" u="none" strike="noStrike" kern="0" cap="none" spc="0" normalizeH="0" baseline="0" noProof="0" dirty="0">
                <a:ln>
                  <a:noFill/>
                </a:ln>
                <a:solidFill>
                  <a:srgbClr val="3F3F3F"/>
                </a:solidFill>
                <a:effectLst/>
                <a:uLnTx/>
                <a:uFillTx/>
                <a:latin typeface="Calibri"/>
                <a:ea typeface="+mn-ea"/>
                <a:cs typeface="+mn-cs"/>
              </a:rPr>
              <a:t>…</a:t>
            </a:r>
          </a:p>
        </p:txBody>
      </p:sp>
      <p:cxnSp>
        <p:nvCxnSpPr>
          <p:cNvPr id="44" name="Connecteur en angle 17">
            <a:extLst>
              <a:ext uri="{FF2B5EF4-FFF2-40B4-BE49-F238E27FC236}">
                <a16:creationId xmlns:a16="http://schemas.microsoft.com/office/drawing/2014/main" id="{6268AA5E-202C-4863-91A4-0800568E02E1}"/>
              </a:ext>
            </a:extLst>
          </p:cNvPr>
          <p:cNvCxnSpPr>
            <a:stCxn id="37" idx="2"/>
            <a:endCxn id="43" idx="0"/>
          </p:cNvCxnSpPr>
          <p:nvPr/>
        </p:nvCxnSpPr>
        <p:spPr>
          <a:xfrm rot="5400000">
            <a:off x="3104130" y="3505995"/>
            <a:ext cx="377764" cy="1497952"/>
          </a:xfrm>
          <a:prstGeom prst="bentConnector3">
            <a:avLst>
              <a:gd name="adj1" fmla="val 50000"/>
            </a:avLst>
          </a:prstGeom>
          <a:noFill/>
          <a:ln w="31750" cap="flat" cmpd="sng" algn="ctr">
            <a:solidFill>
              <a:srgbClr val="218380"/>
            </a:solidFill>
            <a:prstDash val="solid"/>
            <a:miter lim="800000"/>
            <a:tailEnd type="arrow"/>
          </a:ln>
          <a:effectLst/>
        </p:spPr>
      </p:cxnSp>
      <p:pic>
        <p:nvPicPr>
          <p:cNvPr id="64" name="Image 63">
            <a:extLst>
              <a:ext uri="{FF2B5EF4-FFF2-40B4-BE49-F238E27FC236}">
                <a16:creationId xmlns:a16="http://schemas.microsoft.com/office/drawing/2014/main" id="{D669663C-E345-4B90-8361-5B8A06A7C68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284" y="2447580"/>
            <a:ext cx="815729" cy="817495"/>
          </a:xfrm>
          <a:prstGeom prst="rect">
            <a:avLst/>
          </a:prstGeom>
          <a:noFill/>
          <a:ln>
            <a:noFill/>
          </a:ln>
        </p:spPr>
      </p:pic>
      <p:cxnSp>
        <p:nvCxnSpPr>
          <p:cNvPr id="65" name="Connecteur en angle 37">
            <a:extLst>
              <a:ext uri="{FF2B5EF4-FFF2-40B4-BE49-F238E27FC236}">
                <a16:creationId xmlns:a16="http://schemas.microsoft.com/office/drawing/2014/main" id="{0F47DE61-BA88-43A5-B350-7570EAB157C5}"/>
              </a:ext>
            </a:extLst>
          </p:cNvPr>
          <p:cNvCxnSpPr>
            <a:cxnSpLocks/>
            <a:stCxn id="25" idx="3"/>
          </p:cNvCxnSpPr>
          <p:nvPr/>
        </p:nvCxnSpPr>
        <p:spPr>
          <a:xfrm>
            <a:off x="1676430" y="1585952"/>
            <a:ext cx="307667" cy="1624350"/>
          </a:xfrm>
          <a:prstGeom prst="bentConnector2">
            <a:avLst/>
          </a:prstGeom>
          <a:noFill/>
          <a:ln w="31750" cap="flat" cmpd="sng" algn="ctr">
            <a:solidFill>
              <a:srgbClr val="92D050"/>
            </a:solidFill>
            <a:prstDash val="solid"/>
            <a:miter lim="800000"/>
            <a:tailEnd type="arrow"/>
          </a:ln>
          <a:effectLst/>
        </p:spPr>
      </p:cxnSp>
      <p:sp>
        <p:nvSpPr>
          <p:cNvPr id="73" name="Rectangle à coins arrondis 87">
            <a:extLst>
              <a:ext uri="{FF2B5EF4-FFF2-40B4-BE49-F238E27FC236}">
                <a16:creationId xmlns:a16="http://schemas.microsoft.com/office/drawing/2014/main" id="{2C541C8B-8AEE-4462-A97D-21B125A77EE0}"/>
              </a:ext>
            </a:extLst>
          </p:cNvPr>
          <p:cNvSpPr/>
          <p:nvPr/>
        </p:nvSpPr>
        <p:spPr>
          <a:xfrm>
            <a:off x="9304099" y="5457425"/>
            <a:ext cx="1709043" cy="761892"/>
          </a:xfrm>
          <a:prstGeom prst="roundRect">
            <a:avLst/>
          </a:prstGeom>
          <a:solidFill>
            <a:schemeClr val="tx1"/>
          </a:solidFill>
          <a:ln w="12700" cap="flat" cmpd="sng" algn="ctr">
            <a:solidFill>
              <a:schemeClr val="tx1"/>
            </a:solidFill>
            <a:prstDash val="solid"/>
            <a:miter lim="800000"/>
          </a:ln>
          <a:effectLst/>
        </p:spPr>
        <p:txBody>
          <a:bodyPr rtlCol="0" anchor="ctr"/>
          <a:lstStyle/>
          <a:p>
            <a:pPr algn="ctr" defTabSz="914400"/>
            <a:r>
              <a:rPr lang="fr-FR" sz="1200" b="1" kern="0" dirty="0">
                <a:solidFill>
                  <a:prstClr val="white"/>
                </a:solidFill>
                <a:latin typeface="Calibri"/>
              </a:rPr>
              <a:t>Benchmarks (</a:t>
            </a:r>
            <a:r>
              <a:rPr lang="fr-FR" sz="1200" b="1" kern="0" dirty="0" err="1">
                <a:solidFill>
                  <a:prstClr val="white"/>
                </a:solidFill>
                <a:latin typeface="Calibri"/>
              </a:rPr>
              <a:t>Integral</a:t>
            </a:r>
            <a:r>
              <a:rPr lang="fr-FR" sz="1200" b="1" kern="0" dirty="0">
                <a:solidFill>
                  <a:prstClr val="white"/>
                </a:solidFill>
                <a:latin typeface="Calibri"/>
              </a:rPr>
              <a:t> </a:t>
            </a:r>
            <a:r>
              <a:rPr lang="fr-FR" sz="1200" b="1" kern="0" dirty="0" err="1">
                <a:solidFill>
                  <a:prstClr val="white"/>
                </a:solidFill>
                <a:latin typeface="Calibri"/>
              </a:rPr>
              <a:t>quantities</a:t>
            </a:r>
            <a:r>
              <a:rPr lang="fr-FR" sz="1200" b="1" kern="0" dirty="0">
                <a:solidFill>
                  <a:prstClr val="white"/>
                </a:solidFill>
                <a:latin typeface="Calibri"/>
              </a:rPr>
              <a:t>)</a:t>
            </a:r>
          </a:p>
        </p:txBody>
      </p:sp>
      <p:sp>
        <p:nvSpPr>
          <p:cNvPr id="79" name="Rectangle à coins arrondis 3">
            <a:extLst>
              <a:ext uri="{FF2B5EF4-FFF2-40B4-BE49-F238E27FC236}">
                <a16:creationId xmlns:a16="http://schemas.microsoft.com/office/drawing/2014/main" id="{4D8AB47B-C3F4-43FE-9A32-612DBEFEBC97}"/>
              </a:ext>
            </a:extLst>
          </p:cNvPr>
          <p:cNvSpPr/>
          <p:nvPr/>
        </p:nvSpPr>
        <p:spPr>
          <a:xfrm>
            <a:off x="426972" y="2178344"/>
            <a:ext cx="1405890" cy="410759"/>
          </a:xfrm>
          <a:prstGeom prst="roundRect">
            <a:avLst/>
          </a:prstGeom>
          <a:solidFill>
            <a:srgbClr val="FF0000"/>
          </a:solidFill>
          <a:ln w="3810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Calibri"/>
                <a:ea typeface="+mn-ea"/>
                <a:cs typeface="+mn-cs"/>
              </a:rPr>
              <a:t>Effective Nuclear</a:t>
            </a:r>
            <a:r>
              <a:rPr kumimoji="0" lang="fr-FR" sz="1100" b="0" i="0" u="none" strike="noStrike" kern="0" cap="none" spc="0" normalizeH="0" noProof="0" dirty="0">
                <a:ln>
                  <a:noFill/>
                </a:ln>
                <a:solidFill>
                  <a:prstClr val="white"/>
                </a:solidFill>
                <a:effectLst/>
                <a:uLnTx/>
                <a:uFillTx/>
                <a:latin typeface="Calibri"/>
                <a:ea typeface="+mn-ea"/>
                <a:cs typeface="+mn-cs"/>
              </a:rPr>
              <a:t> Interaction</a:t>
            </a:r>
            <a:r>
              <a:rPr kumimoji="0" lang="fr-FR" sz="1200" b="0" i="0" u="none" strike="noStrike" kern="0" cap="none" spc="0" normalizeH="0" baseline="0" noProof="0" dirty="0">
                <a:ln>
                  <a:noFill/>
                </a:ln>
                <a:solidFill>
                  <a:prstClr val="white"/>
                </a:solidFill>
                <a:effectLst/>
                <a:uLnTx/>
                <a:uFillTx/>
                <a:latin typeface="Calibri"/>
                <a:ea typeface="+mn-ea"/>
                <a:cs typeface="+mn-cs"/>
              </a:rPr>
              <a:t> </a:t>
            </a:r>
          </a:p>
        </p:txBody>
      </p:sp>
      <p:cxnSp>
        <p:nvCxnSpPr>
          <p:cNvPr id="94" name="Connecteur en angle 17">
            <a:extLst>
              <a:ext uri="{FF2B5EF4-FFF2-40B4-BE49-F238E27FC236}">
                <a16:creationId xmlns:a16="http://schemas.microsoft.com/office/drawing/2014/main" id="{15E853CF-30AA-483A-9BCB-A18C7928ACD2}"/>
              </a:ext>
            </a:extLst>
          </p:cNvPr>
          <p:cNvCxnSpPr>
            <a:cxnSpLocks/>
            <a:stCxn id="37" idx="3"/>
            <a:endCxn id="38" idx="3"/>
          </p:cNvCxnSpPr>
          <p:nvPr/>
        </p:nvCxnSpPr>
        <p:spPr>
          <a:xfrm flipH="1">
            <a:off x="4395394" y="3867623"/>
            <a:ext cx="342454" cy="1757671"/>
          </a:xfrm>
          <a:prstGeom prst="bentConnector3">
            <a:avLst>
              <a:gd name="adj1" fmla="val -66753"/>
            </a:avLst>
          </a:prstGeom>
          <a:noFill/>
          <a:ln w="31750" cap="flat" cmpd="sng" algn="ctr">
            <a:solidFill>
              <a:srgbClr val="218380"/>
            </a:solidFill>
            <a:prstDash val="solid"/>
            <a:miter lim="800000"/>
            <a:tailEnd type="arrow"/>
          </a:ln>
          <a:effectLst/>
        </p:spPr>
      </p:cxnSp>
      <p:sp>
        <p:nvSpPr>
          <p:cNvPr id="100" name="Espace réservé du contenu 6">
            <a:extLst>
              <a:ext uri="{FF2B5EF4-FFF2-40B4-BE49-F238E27FC236}">
                <a16:creationId xmlns:a16="http://schemas.microsoft.com/office/drawing/2014/main" id="{8195E497-96EE-470E-9C4E-D42E524D57E5}"/>
              </a:ext>
            </a:extLst>
          </p:cNvPr>
          <p:cNvSpPr>
            <a:spLocks noGrp="1"/>
          </p:cNvSpPr>
          <p:nvPr>
            <p:ph idx="1"/>
          </p:nvPr>
        </p:nvSpPr>
        <p:spPr>
          <a:xfrm>
            <a:off x="2690667" y="951847"/>
            <a:ext cx="4649720" cy="1517770"/>
          </a:xfrm>
        </p:spPr>
        <p:txBody>
          <a:bodyPr>
            <a:noAutofit/>
          </a:bodyPr>
          <a:lstStyle/>
          <a:p>
            <a:pPr lvl="1">
              <a:spcBef>
                <a:spcPts val="1200"/>
              </a:spcBef>
            </a:pPr>
            <a:r>
              <a:rPr lang="en-GB" sz="2000" dirty="0"/>
              <a:t>Nuclear interaction</a:t>
            </a:r>
          </a:p>
          <a:p>
            <a:pPr marL="609600" lvl="2" indent="-342900">
              <a:spcBef>
                <a:spcPts val="1200"/>
              </a:spcBef>
              <a:buClr>
                <a:srgbClr val="00B050"/>
              </a:buClr>
              <a:buFont typeface="Arial" panose="020B0604020202020204" pitchFamily="34" charset="0"/>
              <a:buChar char="Ѳ"/>
              <a:defRPr/>
            </a:pPr>
            <a:r>
              <a:rPr lang="en-GB" sz="2000" dirty="0">
                <a:solidFill>
                  <a:srgbClr val="262626"/>
                </a:solidFill>
                <a:latin typeface="Arial"/>
              </a:rPr>
              <a:t>Biases and uncertainties</a:t>
            </a:r>
          </a:p>
          <a:p>
            <a:pPr marL="609600" lvl="2" indent="-342900">
              <a:spcBef>
                <a:spcPts val="1200"/>
              </a:spcBef>
              <a:buClr>
                <a:srgbClr val="00B050"/>
              </a:buClr>
              <a:buFont typeface="Arial" panose="020B0604020202020204" pitchFamily="34" charset="0"/>
              <a:buChar char="Ѳ"/>
              <a:defRPr/>
            </a:pPr>
            <a:r>
              <a:rPr lang="en-GB" sz="2000" dirty="0">
                <a:solidFill>
                  <a:srgbClr val="262626"/>
                </a:solidFill>
                <a:latin typeface="Arial"/>
              </a:rPr>
              <a:t>Power counting</a:t>
            </a:r>
          </a:p>
          <a:p>
            <a:pPr lvl="1">
              <a:spcBef>
                <a:spcPts val="1200"/>
              </a:spcBef>
            </a:pPr>
            <a:endParaRPr lang="en-GB" sz="2000" dirty="0"/>
          </a:p>
          <a:p>
            <a:pPr marL="0" lvl="1" indent="0">
              <a:buNone/>
            </a:pPr>
            <a:endParaRPr lang="en-GB" dirty="0"/>
          </a:p>
        </p:txBody>
      </p:sp>
      <p:sp>
        <p:nvSpPr>
          <p:cNvPr id="101" name="ZoneTexte 100">
            <a:extLst>
              <a:ext uri="{FF2B5EF4-FFF2-40B4-BE49-F238E27FC236}">
                <a16:creationId xmlns:a16="http://schemas.microsoft.com/office/drawing/2014/main" id="{5AF4B2DE-7E5D-48C8-9D0E-F0EDDE0926C4}"/>
              </a:ext>
            </a:extLst>
          </p:cNvPr>
          <p:cNvSpPr txBox="1"/>
          <p:nvPr/>
        </p:nvSpPr>
        <p:spPr>
          <a:xfrm>
            <a:off x="6848669" y="2730848"/>
            <a:ext cx="6139786" cy="707886"/>
          </a:xfrm>
          <a:prstGeom prst="rect">
            <a:avLst/>
          </a:prstGeom>
          <a:noFill/>
        </p:spPr>
        <p:txBody>
          <a:bodyPr wrap="square">
            <a:spAutoFit/>
          </a:bodyPr>
          <a:lstStyle/>
          <a:p>
            <a:pPr marL="266700" marR="0" lvl="1" indent="-266700" algn="l" defTabSz="914400" rtl="0" eaLnBrk="1" fontAlgn="auto" latinLnBrk="0" hangingPunct="1">
              <a:lnSpc>
                <a:spcPct val="100000"/>
              </a:lnSpc>
              <a:spcBef>
                <a:spcPts val="1200"/>
              </a:spcBef>
              <a:spcAft>
                <a:spcPts val="0"/>
              </a:spcAft>
              <a:buClr>
                <a:srgbClr val="E50019"/>
              </a:buClr>
              <a:buSzPct val="90000"/>
              <a:buFont typeface="Arial" panose="020B0604020202020204" pitchFamily="34" charset="0"/>
              <a:buChar char="■"/>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rPr>
              <a:t>Impact of approximation (HFB, mean-Field, beyond mean-field,….)</a:t>
            </a:r>
          </a:p>
        </p:txBody>
      </p:sp>
      <p:sp>
        <p:nvSpPr>
          <p:cNvPr id="102" name="Dodécagone 101">
            <a:extLst>
              <a:ext uri="{FF2B5EF4-FFF2-40B4-BE49-F238E27FC236}">
                <a16:creationId xmlns:a16="http://schemas.microsoft.com/office/drawing/2014/main" id="{7B0EFAB5-8B8F-464A-8720-AAED0CAB4DDF}"/>
              </a:ext>
            </a:extLst>
          </p:cNvPr>
          <p:cNvSpPr/>
          <p:nvPr/>
        </p:nvSpPr>
        <p:spPr>
          <a:xfrm>
            <a:off x="2348882" y="931817"/>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1</a:t>
            </a:r>
          </a:p>
        </p:txBody>
      </p:sp>
      <p:sp>
        <p:nvSpPr>
          <p:cNvPr id="103" name="Dodécagone 102">
            <a:extLst>
              <a:ext uri="{FF2B5EF4-FFF2-40B4-BE49-F238E27FC236}">
                <a16:creationId xmlns:a16="http://schemas.microsoft.com/office/drawing/2014/main" id="{060DA01C-29FE-4325-B69B-01F04D4E5C6D}"/>
              </a:ext>
            </a:extLst>
          </p:cNvPr>
          <p:cNvSpPr/>
          <p:nvPr/>
        </p:nvSpPr>
        <p:spPr>
          <a:xfrm>
            <a:off x="6582991" y="2753197"/>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3</a:t>
            </a:r>
          </a:p>
        </p:txBody>
      </p:sp>
      <p:sp>
        <p:nvSpPr>
          <p:cNvPr id="107" name="ZoneTexte 106">
            <a:extLst>
              <a:ext uri="{FF2B5EF4-FFF2-40B4-BE49-F238E27FC236}">
                <a16:creationId xmlns:a16="http://schemas.microsoft.com/office/drawing/2014/main" id="{37F18A7D-A059-430E-B93E-C07F9A43673E}"/>
              </a:ext>
            </a:extLst>
          </p:cNvPr>
          <p:cNvSpPr txBox="1"/>
          <p:nvPr/>
        </p:nvSpPr>
        <p:spPr>
          <a:xfrm>
            <a:off x="5039472" y="3328198"/>
            <a:ext cx="8691464" cy="1785104"/>
          </a:xfrm>
          <a:prstGeom prst="rect">
            <a:avLst/>
          </a:prstGeom>
          <a:noFill/>
        </p:spPr>
        <p:txBody>
          <a:bodyPr wrap="square">
            <a:spAutoFit/>
          </a:bodyPr>
          <a:lstStyle/>
          <a:p>
            <a:pPr marL="266700" marR="0" lvl="1" indent="-266700" algn="l" defTabSz="914400" rtl="0" eaLnBrk="1" fontAlgn="auto" latinLnBrk="0" hangingPunct="1">
              <a:lnSpc>
                <a:spcPct val="100000"/>
              </a:lnSpc>
              <a:spcBef>
                <a:spcPts val="1200"/>
              </a:spcBef>
              <a:spcAft>
                <a:spcPts val="0"/>
              </a:spcAft>
              <a:buClr>
                <a:srgbClr val="E50019"/>
              </a:buClr>
              <a:buSzPct val="90000"/>
              <a:buFont typeface="Arial" panose="020B0604020202020204" pitchFamily="34" charset="0"/>
              <a:buChar char="■"/>
              <a:tabLst/>
              <a:defRPr/>
            </a:pPr>
            <a:endParaRPr kumimoji="0" lang="en-GB" sz="2000" b="0" i="0" u="none" strike="noStrike" kern="1200" cap="none" spc="0" normalizeH="0" baseline="0" noProof="0" dirty="0">
              <a:ln>
                <a:noFill/>
              </a:ln>
              <a:solidFill>
                <a:srgbClr val="262626"/>
              </a:solidFill>
              <a:effectLst/>
              <a:uLnTx/>
              <a:uFillTx/>
              <a:latin typeface="Arial"/>
              <a:ea typeface="+mn-ea"/>
              <a:cs typeface="+mn-cs"/>
              <a:sym typeface="Wingdings" panose="05000000000000000000" pitchFamily="2" charset="2"/>
            </a:endParaRPr>
          </a:p>
          <a:p>
            <a:pPr marL="266700" marR="0" lvl="1" indent="-266700" algn="l" defTabSz="914400" rtl="0" eaLnBrk="1" fontAlgn="auto" latinLnBrk="0" hangingPunct="1">
              <a:lnSpc>
                <a:spcPct val="100000"/>
              </a:lnSpc>
              <a:spcBef>
                <a:spcPts val="1200"/>
              </a:spcBef>
              <a:spcAft>
                <a:spcPts val="0"/>
              </a:spcAft>
              <a:buClr>
                <a:srgbClr val="E50019"/>
              </a:buClr>
              <a:buSzPct val="90000"/>
              <a:buFont typeface="Arial" panose="020B0604020202020204" pitchFamily="34" charset="0"/>
              <a:buChar char="■"/>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sym typeface="Wingdings" panose="05000000000000000000" pitchFamily="2" charset="2"/>
              </a:rPr>
              <a:t>Complementary </a:t>
            </a:r>
          </a:p>
          <a:p>
            <a:pPr marL="0" marR="0" lvl="1" algn="l" defTabSz="914400" rtl="0" eaLnBrk="1" fontAlgn="auto" latinLnBrk="0" hangingPunct="1">
              <a:lnSpc>
                <a:spcPct val="100000"/>
              </a:lnSpc>
              <a:spcBef>
                <a:spcPts val="1200"/>
              </a:spcBef>
              <a:spcAft>
                <a:spcPts val="0"/>
              </a:spcAft>
              <a:buClr>
                <a:srgbClr val="E50019"/>
              </a:buClr>
              <a:buSzPct val="90000"/>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sym typeface="Wingdings" panose="05000000000000000000" pitchFamily="2" charset="2"/>
              </a:rPr>
              <a:t>phenomenological models…</a:t>
            </a:r>
          </a:p>
          <a:p>
            <a:pPr marL="0" marR="0" lvl="1" algn="l" defTabSz="914400" rtl="0" eaLnBrk="1" fontAlgn="auto" latinLnBrk="0" hangingPunct="1">
              <a:lnSpc>
                <a:spcPct val="100000"/>
              </a:lnSpc>
              <a:spcBef>
                <a:spcPts val="1200"/>
              </a:spcBef>
              <a:spcAft>
                <a:spcPts val="0"/>
              </a:spcAft>
              <a:buClr>
                <a:srgbClr val="E50019"/>
              </a:buClr>
              <a:buSzPct val="90000"/>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sym typeface="Wingdings" panose="05000000000000000000" pitchFamily="2" charset="2"/>
              </a:rPr>
              <a:t>to fit existing data…</a:t>
            </a:r>
          </a:p>
        </p:txBody>
      </p:sp>
      <p:sp>
        <p:nvSpPr>
          <p:cNvPr id="110" name="Dodécagone 109">
            <a:extLst>
              <a:ext uri="{FF2B5EF4-FFF2-40B4-BE49-F238E27FC236}">
                <a16:creationId xmlns:a16="http://schemas.microsoft.com/office/drawing/2014/main" id="{5B814F91-9E84-44E7-B428-3EEB5AE94D7D}"/>
              </a:ext>
            </a:extLst>
          </p:cNvPr>
          <p:cNvSpPr/>
          <p:nvPr/>
        </p:nvSpPr>
        <p:spPr>
          <a:xfrm>
            <a:off x="2420726" y="2738694"/>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2</a:t>
            </a:r>
          </a:p>
        </p:txBody>
      </p:sp>
      <p:sp>
        <p:nvSpPr>
          <p:cNvPr id="111" name="Dodécagone 110">
            <a:extLst>
              <a:ext uri="{FF2B5EF4-FFF2-40B4-BE49-F238E27FC236}">
                <a16:creationId xmlns:a16="http://schemas.microsoft.com/office/drawing/2014/main" id="{200A98D1-89C3-41B7-9675-C092704F7D2A}"/>
              </a:ext>
            </a:extLst>
          </p:cNvPr>
          <p:cNvSpPr/>
          <p:nvPr/>
        </p:nvSpPr>
        <p:spPr>
          <a:xfrm>
            <a:off x="4853231" y="3743285"/>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pic>
        <p:nvPicPr>
          <p:cNvPr id="114" name="Picture 3">
            <a:extLst>
              <a:ext uri="{FF2B5EF4-FFF2-40B4-BE49-F238E27FC236}">
                <a16:creationId xmlns:a16="http://schemas.microsoft.com/office/drawing/2014/main" id="{775872B6-D514-4006-A63D-09999CCCF24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70337" y="740822"/>
            <a:ext cx="3945781" cy="83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5" name="Connecteur en angle 12">
            <a:extLst>
              <a:ext uri="{FF2B5EF4-FFF2-40B4-BE49-F238E27FC236}">
                <a16:creationId xmlns:a16="http://schemas.microsoft.com/office/drawing/2014/main" id="{AD02E5B9-C57F-4376-9DE0-C407A62627BF}"/>
              </a:ext>
            </a:extLst>
          </p:cNvPr>
          <p:cNvCxnSpPr>
            <a:cxnSpLocks/>
            <a:stCxn id="41" idx="3"/>
            <a:endCxn id="73" idx="1"/>
          </p:cNvCxnSpPr>
          <p:nvPr/>
        </p:nvCxnSpPr>
        <p:spPr>
          <a:xfrm flipV="1">
            <a:off x="8138273" y="5838371"/>
            <a:ext cx="1165826" cy="4170"/>
          </a:xfrm>
          <a:prstGeom prst="bentConnector3">
            <a:avLst>
              <a:gd name="adj1" fmla="val 50000"/>
            </a:avLst>
          </a:prstGeom>
          <a:noFill/>
          <a:ln w="31750" cap="flat" cmpd="sng" algn="ctr">
            <a:solidFill>
              <a:schemeClr val="tx1"/>
            </a:solidFill>
            <a:prstDash val="solid"/>
            <a:miter lim="800000"/>
            <a:tailEnd type="arrow"/>
          </a:ln>
          <a:effectLst/>
        </p:spPr>
      </p:cxnSp>
      <p:pic>
        <p:nvPicPr>
          <p:cNvPr id="122" name="Image 121">
            <a:extLst>
              <a:ext uri="{FF2B5EF4-FFF2-40B4-BE49-F238E27FC236}">
                <a16:creationId xmlns:a16="http://schemas.microsoft.com/office/drawing/2014/main" id="{2A202A0E-BFAE-456B-9FCF-7B02C86FE30C}"/>
              </a:ext>
            </a:extLst>
          </p:cNvPr>
          <p:cNvPicPr>
            <a:picLocks noChangeAspect="1"/>
          </p:cNvPicPr>
          <p:nvPr/>
        </p:nvPicPr>
        <p:blipFill>
          <a:blip r:embed="rId17"/>
          <a:stretch>
            <a:fillRect/>
          </a:stretch>
        </p:blipFill>
        <p:spPr>
          <a:xfrm>
            <a:off x="6296117" y="1732077"/>
            <a:ext cx="5356290" cy="934129"/>
          </a:xfrm>
          <a:prstGeom prst="rect">
            <a:avLst/>
          </a:prstGeom>
        </p:spPr>
      </p:pic>
      <p:sp>
        <p:nvSpPr>
          <p:cNvPr id="123" name="ZoneTexte 122">
            <a:extLst>
              <a:ext uri="{FF2B5EF4-FFF2-40B4-BE49-F238E27FC236}">
                <a16:creationId xmlns:a16="http://schemas.microsoft.com/office/drawing/2014/main" id="{50943CE2-2F0D-4ADC-B8D7-98B1A071F578}"/>
              </a:ext>
            </a:extLst>
          </p:cNvPr>
          <p:cNvSpPr txBox="1"/>
          <p:nvPr/>
        </p:nvSpPr>
        <p:spPr>
          <a:xfrm>
            <a:off x="8574881" y="3599326"/>
            <a:ext cx="6153538" cy="861774"/>
          </a:xfrm>
          <a:prstGeom prst="rect">
            <a:avLst/>
          </a:prstGeom>
          <a:solidFill>
            <a:schemeClr val="accent5">
              <a:lumMod val="20000"/>
              <a:lumOff val="80000"/>
            </a:schemeClr>
          </a:solidFill>
        </p:spPr>
        <p:txBody>
          <a:bodyPr wrap="square">
            <a:spAutoFit/>
          </a:bodyPr>
          <a:lstStyle/>
          <a:p>
            <a:pPr marL="266700" marR="0" lvl="1" indent="-266700" algn="l" defTabSz="914400" rtl="0" eaLnBrk="1" fontAlgn="auto" latinLnBrk="0" hangingPunct="1">
              <a:lnSpc>
                <a:spcPct val="100000"/>
              </a:lnSpc>
              <a:spcBef>
                <a:spcPts val="1200"/>
              </a:spcBef>
              <a:spcAft>
                <a:spcPts val="0"/>
              </a:spcAft>
              <a:buClr>
                <a:srgbClr val="E50019"/>
              </a:buClr>
              <a:buSzPct val="90000"/>
              <a:buFont typeface="Arial" panose="020B0604020202020204" pitchFamily="34" charset="0"/>
              <a:buChar char="■"/>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rPr>
              <a:t>HPC, GPU, QC,….</a:t>
            </a:r>
          </a:p>
          <a:p>
            <a:pPr marL="0" marR="0" lvl="1" algn="l" defTabSz="914400" rtl="0" eaLnBrk="1" fontAlgn="auto" latinLnBrk="0" hangingPunct="1">
              <a:lnSpc>
                <a:spcPct val="100000"/>
              </a:lnSpc>
              <a:spcBef>
                <a:spcPts val="1200"/>
              </a:spcBef>
              <a:spcAft>
                <a:spcPts val="0"/>
              </a:spcAft>
              <a:buClr>
                <a:srgbClr val="E50019"/>
              </a:buClr>
              <a:buSzPct val="90000"/>
              <a:tabLst/>
              <a:defRPr/>
            </a:pPr>
            <a:r>
              <a:rPr lang="en-GB" sz="2000" dirty="0">
                <a:solidFill>
                  <a:srgbClr val="262626"/>
                </a:solidFill>
                <a:latin typeface="Arial"/>
              </a:rPr>
              <a:t>    IA (</a:t>
            </a:r>
            <a:r>
              <a:rPr lang="en-GB" sz="2000" dirty="0" err="1">
                <a:solidFill>
                  <a:srgbClr val="262626"/>
                </a:solidFill>
                <a:latin typeface="Arial"/>
              </a:rPr>
              <a:t>MetaModel</a:t>
            </a:r>
            <a:r>
              <a:rPr lang="en-GB" sz="2000" dirty="0">
                <a:solidFill>
                  <a:srgbClr val="262626"/>
                </a:solidFill>
                <a:latin typeface="Arial"/>
              </a:rPr>
              <a:t>)</a:t>
            </a:r>
            <a:endParaRPr kumimoji="0" lang="en-GB" sz="2000" b="0" i="0" u="none" strike="noStrike" kern="1200" cap="none" spc="0" normalizeH="0" baseline="0" noProof="0" dirty="0">
              <a:ln>
                <a:noFill/>
              </a:ln>
              <a:solidFill>
                <a:srgbClr val="262626"/>
              </a:solidFill>
              <a:effectLst/>
              <a:uLnTx/>
              <a:uFillTx/>
              <a:latin typeface="Arial"/>
              <a:ea typeface="+mn-ea"/>
              <a:cs typeface="+mn-cs"/>
            </a:endParaRPr>
          </a:p>
        </p:txBody>
      </p:sp>
      <p:sp>
        <p:nvSpPr>
          <p:cNvPr id="124" name="Dodécagone 123">
            <a:extLst>
              <a:ext uri="{FF2B5EF4-FFF2-40B4-BE49-F238E27FC236}">
                <a16:creationId xmlns:a16="http://schemas.microsoft.com/office/drawing/2014/main" id="{DD4483D0-CC8B-49DE-B4B1-B1AD142BE27D}"/>
              </a:ext>
            </a:extLst>
          </p:cNvPr>
          <p:cNvSpPr/>
          <p:nvPr/>
        </p:nvSpPr>
        <p:spPr>
          <a:xfrm>
            <a:off x="8347528" y="3599326"/>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5</a:t>
            </a:r>
          </a:p>
        </p:txBody>
      </p:sp>
    </p:spTree>
    <p:extLst>
      <p:ext uri="{BB962C8B-B14F-4D97-AF65-F5344CB8AC3E}">
        <p14:creationId xmlns:p14="http://schemas.microsoft.com/office/powerpoint/2010/main" val="82224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0"/>
                                        </p:tgtEl>
                                        <p:attrNameLst>
                                          <p:attrName>style.visibility</p:attrName>
                                        </p:attrNameLst>
                                      </p:cBhvr>
                                      <p:to>
                                        <p:strVal val="visible"/>
                                      </p:to>
                                    </p:set>
                                    <p:anim calcmode="lin" valueType="num">
                                      <p:cBhvr additive="base">
                                        <p:cTn id="21" dur="500" fill="hold"/>
                                        <p:tgtEl>
                                          <p:spTgt spid="110"/>
                                        </p:tgtEl>
                                        <p:attrNameLst>
                                          <p:attrName>ppt_x</p:attrName>
                                        </p:attrNameLst>
                                      </p:cBhvr>
                                      <p:tavLst>
                                        <p:tav tm="0">
                                          <p:val>
                                            <p:strVal val="#ppt_x"/>
                                          </p:val>
                                        </p:tav>
                                        <p:tav tm="100000">
                                          <p:val>
                                            <p:strVal val="#ppt_x"/>
                                          </p:val>
                                        </p:tav>
                                      </p:tavLst>
                                    </p:anim>
                                    <p:anim calcmode="lin" valueType="num">
                                      <p:cBhvr additive="base">
                                        <p:cTn id="22"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3"/>
                                        </p:tgtEl>
                                        <p:attrNameLst>
                                          <p:attrName>style.visibility</p:attrName>
                                        </p:attrNameLst>
                                      </p:cBhvr>
                                      <p:to>
                                        <p:strVal val="visible"/>
                                      </p:to>
                                    </p:set>
                                    <p:anim calcmode="lin" valueType="num">
                                      <p:cBhvr additive="base">
                                        <p:cTn id="27" dur="500" fill="hold"/>
                                        <p:tgtEl>
                                          <p:spTgt spid="103"/>
                                        </p:tgtEl>
                                        <p:attrNameLst>
                                          <p:attrName>ppt_x</p:attrName>
                                        </p:attrNameLst>
                                      </p:cBhvr>
                                      <p:tavLst>
                                        <p:tav tm="0">
                                          <p:val>
                                            <p:strVal val="#ppt_x"/>
                                          </p:val>
                                        </p:tav>
                                        <p:tav tm="100000">
                                          <p:val>
                                            <p:strVal val="#ppt_x"/>
                                          </p:val>
                                        </p:tav>
                                      </p:tavLst>
                                    </p:anim>
                                    <p:anim calcmode="lin" valueType="num">
                                      <p:cBhvr additive="base">
                                        <p:cTn id="28" dur="500" fill="hold"/>
                                        <p:tgtEl>
                                          <p:spTgt spid="10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additive="base">
                                        <p:cTn id="31" dur="500" fill="hold"/>
                                        <p:tgtEl>
                                          <p:spTgt spid="101"/>
                                        </p:tgtEl>
                                        <p:attrNameLst>
                                          <p:attrName>ppt_x</p:attrName>
                                        </p:attrNameLst>
                                      </p:cBhvr>
                                      <p:tavLst>
                                        <p:tav tm="0">
                                          <p:val>
                                            <p:strVal val="#ppt_x"/>
                                          </p:val>
                                        </p:tav>
                                        <p:tav tm="100000">
                                          <p:val>
                                            <p:strVal val="#ppt_x"/>
                                          </p:val>
                                        </p:tav>
                                      </p:tavLst>
                                    </p:anim>
                                    <p:anim calcmode="lin" valueType="num">
                                      <p:cBhvr additive="base">
                                        <p:cTn id="32"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0" grpId="0" build="p"/>
      <p:bldP spid="101" grpId="0"/>
      <p:bldP spid="102" grpId="0" animBg="1"/>
      <p:bldP spid="103" grpId="0" animBg="1"/>
      <p:bldP spid="107" grpId="0"/>
      <p:bldP spid="110" grpId="0" animBg="1"/>
      <p:bldP spid="111" grpId="0" animBg="1"/>
      <p:bldP spid="123" grpId="0" animBg="1"/>
      <p:bldP spid="1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570CC9A-B202-48D5-96B0-CFB83EC5F0DE}"/>
              </a:ext>
            </a:extLst>
          </p:cNvPr>
          <p:cNvSpPr txBox="1"/>
          <p:nvPr/>
        </p:nvSpPr>
        <p:spPr>
          <a:xfrm>
            <a:off x="6120590" y="1920895"/>
            <a:ext cx="6153538" cy="3016210"/>
          </a:xfrm>
          <a:prstGeom prst="rect">
            <a:avLst/>
          </a:prstGeom>
          <a:noFill/>
        </p:spPr>
        <p:txBody>
          <a:bodyPr wrap="square">
            <a:spAutoFit/>
          </a:bodyPr>
          <a:lstStyle/>
          <a:p>
            <a:pPr marL="266700" marR="0" lvl="1" indent="-266700" algn="l" defTabSz="914400" rtl="0" eaLnBrk="1" fontAlgn="auto" latinLnBrk="0" hangingPunct="1">
              <a:lnSpc>
                <a:spcPct val="100000"/>
              </a:lnSpc>
              <a:spcBef>
                <a:spcPts val="1200"/>
              </a:spcBef>
              <a:spcAft>
                <a:spcPts val="0"/>
              </a:spcAft>
              <a:buClr>
                <a:srgbClr val="E50019"/>
              </a:buClr>
              <a:buSzPct val="90000"/>
              <a:buFont typeface="Arial" panose="020B0604020202020204" pitchFamily="34" charset="0"/>
              <a:buChar char="■"/>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rPr>
              <a:t>Important to propose innovative and out of the scope experiments</a:t>
            </a:r>
          </a:p>
          <a:p>
            <a:pPr marL="609600" marR="0" lvl="2" indent="-342900" algn="l" defTabSz="914400" rtl="0" eaLnBrk="1" fontAlgn="auto" latinLnBrk="0" hangingPunct="1">
              <a:lnSpc>
                <a:spcPct val="100000"/>
              </a:lnSpc>
              <a:spcBef>
                <a:spcPts val="1200"/>
              </a:spcBef>
              <a:spcAft>
                <a:spcPts val="0"/>
              </a:spcAft>
              <a:buClr>
                <a:srgbClr val="00B050"/>
              </a:buClr>
              <a:buSzPct val="90000"/>
              <a:buFont typeface="Arial" panose="020B0604020202020204" pitchFamily="34" charset="0"/>
              <a:buChar char="Ѳ"/>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rPr>
              <a:t>Multi-observable (fission) / Difficult (</a:t>
            </a:r>
            <a:r>
              <a:rPr kumimoji="0" lang="en-GB" sz="2000" b="0" i="0" u="none" strike="noStrike" kern="1200" cap="none" spc="0" normalizeH="0" baseline="0" noProof="0" dirty="0" err="1">
                <a:ln>
                  <a:noFill/>
                </a:ln>
                <a:solidFill>
                  <a:srgbClr val="262626"/>
                </a:solidFill>
                <a:effectLst/>
                <a:uLnTx/>
                <a:uFillTx/>
                <a:latin typeface="Arial"/>
                <a:ea typeface="+mn-ea"/>
                <a:cs typeface="+mn-cs"/>
              </a:rPr>
              <a:t>n,xn</a:t>
            </a:r>
            <a:r>
              <a:rPr kumimoji="0" lang="en-GB" sz="2000" b="0" i="0" u="none" strike="noStrike" kern="1200" cap="none" spc="0" normalizeH="0" baseline="0" noProof="0" dirty="0">
                <a:ln>
                  <a:noFill/>
                </a:ln>
                <a:solidFill>
                  <a:srgbClr val="262626"/>
                </a:solidFill>
                <a:effectLst/>
                <a:uLnTx/>
                <a:uFillTx/>
                <a:latin typeface="Arial"/>
                <a:ea typeface="+mn-ea"/>
                <a:cs typeface="+mn-cs"/>
              </a:rPr>
              <a:t>)</a:t>
            </a:r>
          </a:p>
          <a:p>
            <a:pPr marL="609600" marR="0" lvl="2" indent="-342900" algn="l" defTabSz="914400" rtl="0" eaLnBrk="1" fontAlgn="auto" latinLnBrk="0" hangingPunct="1">
              <a:lnSpc>
                <a:spcPct val="100000"/>
              </a:lnSpc>
              <a:spcBef>
                <a:spcPts val="1200"/>
              </a:spcBef>
              <a:spcAft>
                <a:spcPts val="0"/>
              </a:spcAft>
              <a:buClr>
                <a:srgbClr val="00B050"/>
              </a:buClr>
              <a:buSzPct val="90000"/>
              <a:buFont typeface="Arial" panose="020B0604020202020204" pitchFamily="34" charset="0"/>
              <a:buChar char="Ѳ"/>
              <a:tabLst/>
              <a:defRPr/>
            </a:pPr>
            <a:r>
              <a:rPr lang="en-GB" sz="2000" dirty="0">
                <a:solidFill>
                  <a:srgbClr val="262626"/>
                </a:solidFill>
                <a:latin typeface="Arial"/>
              </a:rPr>
              <a:t>Observables for meta-stable/instable isotopes</a:t>
            </a:r>
          </a:p>
          <a:p>
            <a:pPr lvl="1">
              <a:spcBef>
                <a:spcPts val="1200"/>
              </a:spcBef>
            </a:pPr>
            <a:r>
              <a:rPr lang="en-GB" sz="2000" dirty="0">
                <a:sym typeface="Wingdings" panose="05000000000000000000" pitchFamily="2" charset="2"/>
              </a:rPr>
              <a:t>Standards*</a:t>
            </a:r>
          </a:p>
          <a:p>
            <a:pPr marL="609600" lvl="2" indent="-342900">
              <a:spcBef>
                <a:spcPts val="1200"/>
              </a:spcBef>
              <a:buClr>
                <a:srgbClr val="00B050"/>
              </a:buClr>
              <a:buFont typeface="Arial" panose="020B0604020202020204" pitchFamily="34" charset="0"/>
              <a:buChar char="Ѳ"/>
              <a:defRPr/>
            </a:pPr>
            <a:r>
              <a:rPr lang="en-GB" sz="2000" dirty="0">
                <a:solidFill>
                  <a:srgbClr val="262626"/>
                </a:solidFill>
                <a:sym typeface="Wingdings" panose="05000000000000000000" pitchFamily="2" charset="2"/>
              </a:rPr>
              <a:t>Absolute experiments…</a:t>
            </a:r>
            <a:endParaRPr lang="en-GB" sz="2000" dirty="0">
              <a:solidFill>
                <a:srgbClr val="262626"/>
              </a:solidFill>
            </a:endParaRPr>
          </a:p>
          <a:p>
            <a:pPr marL="266700" marR="0" lvl="2" algn="l" defTabSz="914400" rtl="0" eaLnBrk="1" fontAlgn="auto" latinLnBrk="0" hangingPunct="1">
              <a:lnSpc>
                <a:spcPct val="100000"/>
              </a:lnSpc>
              <a:spcBef>
                <a:spcPts val="1200"/>
              </a:spcBef>
              <a:spcAft>
                <a:spcPts val="0"/>
              </a:spcAft>
              <a:buClr>
                <a:srgbClr val="00B050"/>
              </a:buClr>
              <a:buSzPct val="90000"/>
              <a:tabLst/>
              <a:defRPr/>
            </a:pPr>
            <a:endParaRPr lang="en-GB" sz="2000" dirty="0">
              <a:solidFill>
                <a:srgbClr val="262626"/>
              </a:solidFill>
              <a:latin typeface="Arial"/>
            </a:endParaRPr>
          </a:p>
        </p:txBody>
      </p:sp>
      <p:sp>
        <p:nvSpPr>
          <p:cNvPr id="46"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271009" y="1903075"/>
            <a:ext cx="5948046" cy="2920850"/>
          </a:xfrm>
        </p:spPr>
        <p:txBody>
          <a:bodyPr>
            <a:noAutofit/>
          </a:bodyPr>
          <a:lstStyle/>
          <a:p>
            <a:pPr lvl="1">
              <a:spcBef>
                <a:spcPts val="1200"/>
              </a:spcBef>
            </a:pPr>
            <a:r>
              <a:rPr lang="en-GB" sz="2000" dirty="0"/>
              <a:t>Metrology can help basic science </a:t>
            </a:r>
          </a:p>
          <a:p>
            <a:pPr marL="609600" lvl="2" indent="-342900">
              <a:spcBef>
                <a:spcPts val="1200"/>
              </a:spcBef>
              <a:buClr>
                <a:srgbClr val="00B050"/>
              </a:buClr>
              <a:buFont typeface="Arial" panose="020B0604020202020204" pitchFamily="34" charset="0"/>
              <a:buChar char="Ѳ"/>
              <a:defRPr/>
            </a:pPr>
            <a:r>
              <a:rPr lang="en-GB" sz="2000" dirty="0">
                <a:solidFill>
                  <a:srgbClr val="262626"/>
                </a:solidFill>
                <a:latin typeface="Arial"/>
              </a:rPr>
              <a:t>High precision experiments</a:t>
            </a:r>
          </a:p>
          <a:p>
            <a:pPr lvl="1">
              <a:spcBef>
                <a:spcPts val="1200"/>
              </a:spcBef>
            </a:pPr>
            <a:r>
              <a:rPr lang="en-GB" sz="2000" dirty="0"/>
              <a:t>Measurements can highlight new physics (SOFIA) </a:t>
            </a:r>
            <a:r>
              <a:rPr lang="en-GB" sz="2000" dirty="0">
                <a:sym typeface="Wingdings" panose="05000000000000000000" pitchFamily="2" charset="2"/>
              </a:rPr>
              <a:t> challenge to theoretician</a:t>
            </a:r>
          </a:p>
          <a:p>
            <a:pPr marL="0" lvl="1" indent="0">
              <a:buNone/>
            </a:pPr>
            <a:endParaRPr lang="en-GB" b="1"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12</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136870" y="52652"/>
            <a:ext cx="10728325" cy="871827"/>
          </a:xfrm>
        </p:spPr>
        <p:txBody>
          <a:bodyPr>
            <a:normAutofit fontScale="90000"/>
          </a:bodyPr>
          <a:lstStyle/>
          <a:p>
            <a:r>
              <a:rPr lang="fr-FR" dirty="0" err="1"/>
              <a:t>Experimental</a:t>
            </a:r>
            <a:r>
              <a:rPr lang="fr-FR" dirty="0"/>
              <a:t> challenges : </a:t>
            </a:r>
            <a:r>
              <a:rPr lang="fr-FR" dirty="0" err="1"/>
              <a:t>knowledge</a:t>
            </a:r>
            <a:r>
              <a:rPr lang="fr-FR" dirty="0"/>
              <a:t> and </a:t>
            </a:r>
            <a:r>
              <a:rPr lang="fr-FR" dirty="0" err="1"/>
              <a:t>uncertainties</a:t>
            </a:r>
            <a:endParaRPr lang="fr-FR" dirty="0"/>
          </a:p>
        </p:txBody>
      </p:sp>
      <p:sp>
        <p:nvSpPr>
          <p:cNvPr id="14" name="Organigramme : Alternative 13">
            <a:extLst>
              <a:ext uri="{FF2B5EF4-FFF2-40B4-BE49-F238E27FC236}">
                <a16:creationId xmlns:a16="http://schemas.microsoft.com/office/drawing/2014/main" id="{4F256FC9-5A62-44AF-8CAB-2FF1D3B358B7}"/>
              </a:ext>
            </a:extLst>
          </p:cNvPr>
          <p:cNvSpPr/>
          <p:nvPr/>
        </p:nvSpPr>
        <p:spPr>
          <a:xfrm>
            <a:off x="1772816" y="851320"/>
            <a:ext cx="2851027" cy="1001831"/>
          </a:xfrm>
          <a:prstGeom prst="flowChartAlternateProcess">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err="1">
                <a:ln>
                  <a:noFill/>
                </a:ln>
                <a:solidFill>
                  <a:prstClr val="black"/>
                </a:solidFill>
                <a:effectLst/>
                <a:uLnTx/>
                <a:uFillTx/>
                <a:latin typeface="Arial"/>
                <a:ea typeface="+mn-ea"/>
                <a:cs typeface="+mn-cs"/>
              </a:rPr>
              <a:t>Precision</a:t>
            </a:r>
            <a:r>
              <a:rPr kumimoji="0" lang="fr-FR" b="1" i="0" u="none" strike="noStrike" kern="1200" cap="none" spc="0" normalizeH="0" baseline="0" noProof="0" dirty="0">
                <a:ln>
                  <a:noFill/>
                </a:ln>
                <a:solidFill>
                  <a:prstClr val="black"/>
                </a:solidFill>
                <a:effectLst/>
                <a:uLnTx/>
                <a:uFillTx/>
                <a:latin typeface="Arial"/>
                <a:ea typeface="+mn-ea"/>
                <a:cs typeface="+mn-cs"/>
              </a:rPr>
              <a:t>/</a:t>
            </a:r>
            <a:r>
              <a:rPr kumimoji="0" lang="fr-FR" b="1" i="0" u="none" strike="noStrike" kern="1200" cap="none" spc="0" normalizeH="0" baseline="0" noProof="0" dirty="0" err="1">
                <a:ln>
                  <a:noFill/>
                </a:ln>
                <a:solidFill>
                  <a:prstClr val="black"/>
                </a:solidFill>
                <a:effectLst/>
                <a:uLnTx/>
                <a:uFillTx/>
                <a:latin typeface="Arial"/>
                <a:ea typeface="+mn-ea"/>
                <a:cs typeface="+mn-cs"/>
              </a:rPr>
              <a:t>Exhaustivity</a:t>
            </a:r>
            <a:endParaRPr kumimoji="0" lang="fr-FR" b="1" i="0" u="none" strike="noStrike" kern="1200" cap="none" spc="0" normalizeH="0" baseline="0" noProof="0" dirty="0">
              <a:ln>
                <a:noFill/>
              </a:ln>
              <a:solidFill>
                <a:prstClr val="black"/>
              </a:solidFill>
              <a:effectLst/>
              <a:uLnTx/>
              <a:uFillTx/>
              <a:latin typeface="Arial"/>
              <a:ea typeface="+mn-ea"/>
              <a:cs typeface="+mn-cs"/>
            </a:endParaRPr>
          </a:p>
        </p:txBody>
      </p:sp>
      <p:pic>
        <p:nvPicPr>
          <p:cNvPr id="15" name="Image 14" descr="Thisness of a that: Linedancers avoid false balance">
            <a:extLst>
              <a:ext uri="{FF2B5EF4-FFF2-40B4-BE49-F238E27FC236}">
                <a16:creationId xmlns:a16="http://schemas.microsoft.com/office/drawing/2014/main" id="{8B2F7AAA-8809-42AC-B920-7482EB606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3011" y="1020233"/>
            <a:ext cx="1436044" cy="1040868"/>
          </a:xfrm>
          <a:prstGeom prst="rect">
            <a:avLst/>
          </a:prstGeom>
        </p:spPr>
      </p:pic>
      <p:sp>
        <p:nvSpPr>
          <p:cNvPr id="16" name="Organigramme : Alternative 15">
            <a:extLst>
              <a:ext uri="{FF2B5EF4-FFF2-40B4-BE49-F238E27FC236}">
                <a16:creationId xmlns:a16="http://schemas.microsoft.com/office/drawing/2014/main" id="{2517F8DB-B65B-4F55-909B-558AE0AD9869}"/>
              </a:ext>
            </a:extLst>
          </p:cNvPr>
          <p:cNvSpPr/>
          <p:nvPr/>
        </p:nvSpPr>
        <p:spPr>
          <a:xfrm>
            <a:off x="6378223" y="826913"/>
            <a:ext cx="2490531" cy="1022363"/>
          </a:xfrm>
          <a:prstGeom prst="flowChartAlternateProcess">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fr-FR" b="1" dirty="0">
                <a:solidFill>
                  <a:prstClr val="black"/>
                </a:solidFill>
              </a:rPr>
              <a:t>Audacity/</a:t>
            </a:r>
            <a:r>
              <a:rPr lang="fr-FR" b="1" dirty="0" err="1">
                <a:solidFill>
                  <a:prstClr val="black"/>
                </a:solidFill>
              </a:rPr>
              <a:t>Boldness</a:t>
            </a:r>
            <a:endParaRPr kumimoji="0" lang="fr-FR" b="1" i="0" u="none" strike="noStrike" kern="1200" cap="none" spc="0" normalizeH="0" baseline="0" noProof="0" dirty="0">
              <a:ln>
                <a:noFill/>
              </a:ln>
              <a:solidFill>
                <a:prstClr val="black"/>
              </a:solidFill>
              <a:effectLst/>
              <a:uLnTx/>
              <a:uFillTx/>
              <a:latin typeface="Arial"/>
            </a:endParaRPr>
          </a:p>
        </p:txBody>
      </p:sp>
      <p:pic>
        <p:nvPicPr>
          <p:cNvPr id="1026" name="Picture 2" descr="M C Escher Hände 8 x 10 - Etsy Schweiz">
            <a:extLst>
              <a:ext uri="{FF2B5EF4-FFF2-40B4-BE49-F238E27FC236}">
                <a16:creationId xmlns:a16="http://schemas.microsoft.com/office/drawing/2014/main" id="{729913FB-37EE-4ADA-99F8-FA6DA56E9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6881" y="3614800"/>
            <a:ext cx="851438" cy="1063399"/>
          </a:xfrm>
          <a:prstGeom prst="rect">
            <a:avLst/>
          </a:prstGeom>
          <a:noFill/>
          <a:extLst>
            <a:ext uri="{909E8E84-426E-40DD-AFC4-6F175D3DCCD1}">
              <a14:hiddenFill xmlns:a14="http://schemas.microsoft.com/office/drawing/2010/main">
                <a:solidFill>
                  <a:srgbClr val="FFFFFF"/>
                </a:solidFill>
              </a14:hiddenFill>
            </a:ext>
          </a:extLst>
        </p:spPr>
      </p:pic>
      <p:sp>
        <p:nvSpPr>
          <p:cNvPr id="11" name="Dodécagone 10">
            <a:extLst>
              <a:ext uri="{FF2B5EF4-FFF2-40B4-BE49-F238E27FC236}">
                <a16:creationId xmlns:a16="http://schemas.microsoft.com/office/drawing/2014/main" id="{AA9D10F2-FCB3-4A5F-897C-C676786925CD}"/>
              </a:ext>
            </a:extLst>
          </p:cNvPr>
          <p:cNvSpPr/>
          <p:nvPr/>
        </p:nvSpPr>
        <p:spPr>
          <a:xfrm>
            <a:off x="19082" y="1873657"/>
            <a:ext cx="503853" cy="467567"/>
          </a:xfrm>
          <a:prstGeom prst="dodec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1</a:t>
            </a:r>
          </a:p>
        </p:txBody>
      </p:sp>
      <p:sp>
        <p:nvSpPr>
          <p:cNvPr id="29" name="Dodécagone 28">
            <a:extLst>
              <a:ext uri="{FF2B5EF4-FFF2-40B4-BE49-F238E27FC236}">
                <a16:creationId xmlns:a16="http://schemas.microsoft.com/office/drawing/2014/main" id="{2F5961A5-8858-4E5B-A827-52D430254263}"/>
              </a:ext>
            </a:extLst>
          </p:cNvPr>
          <p:cNvSpPr/>
          <p:nvPr/>
        </p:nvSpPr>
        <p:spPr>
          <a:xfrm>
            <a:off x="-3839" y="2791052"/>
            <a:ext cx="503853" cy="467567"/>
          </a:xfrm>
          <a:prstGeom prst="dodec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2</a:t>
            </a:r>
          </a:p>
        </p:txBody>
      </p:sp>
      <p:sp>
        <p:nvSpPr>
          <p:cNvPr id="12" name="Espace réservé de la date 11">
            <a:extLst>
              <a:ext uri="{FF2B5EF4-FFF2-40B4-BE49-F238E27FC236}">
                <a16:creationId xmlns:a16="http://schemas.microsoft.com/office/drawing/2014/main" id="{7C27934E-F37B-4134-A982-003A49F78CE0}"/>
              </a:ext>
            </a:extLst>
          </p:cNvPr>
          <p:cNvSpPr>
            <a:spLocks noGrp="1"/>
          </p:cNvSpPr>
          <p:nvPr>
            <p:ph type="dt" sz="half" idx="10"/>
          </p:nvPr>
        </p:nvSpPr>
        <p:spPr/>
        <p:txBody>
          <a:bodyPr/>
          <a:lstStyle/>
          <a:p>
            <a:r>
              <a:rPr lang="fr-FR"/>
              <a:t>09/03/2026</a:t>
            </a:r>
          </a:p>
        </p:txBody>
      </p:sp>
      <p:sp>
        <p:nvSpPr>
          <p:cNvPr id="13" name="Espace réservé du pied de page 12">
            <a:extLst>
              <a:ext uri="{FF2B5EF4-FFF2-40B4-BE49-F238E27FC236}">
                <a16:creationId xmlns:a16="http://schemas.microsoft.com/office/drawing/2014/main" id="{4C73B13C-8AB4-4A64-A577-1565115B318C}"/>
              </a:ext>
            </a:extLst>
          </p:cNvPr>
          <p:cNvSpPr>
            <a:spLocks noGrp="1"/>
          </p:cNvSpPr>
          <p:nvPr>
            <p:ph type="ftr" sz="quarter" idx="11"/>
          </p:nvPr>
        </p:nvSpPr>
        <p:spPr/>
        <p:txBody>
          <a:bodyPr/>
          <a:lstStyle/>
          <a:p>
            <a:r>
              <a:rPr lang="en-US"/>
              <a:t>P(ND)2-3, Perspectives on nuclear data for the next decade</a:t>
            </a:r>
            <a:endParaRPr lang="fr-FR"/>
          </a:p>
        </p:txBody>
      </p:sp>
      <p:sp>
        <p:nvSpPr>
          <p:cNvPr id="18" name="ZoneTexte 17">
            <a:extLst>
              <a:ext uri="{FF2B5EF4-FFF2-40B4-BE49-F238E27FC236}">
                <a16:creationId xmlns:a16="http://schemas.microsoft.com/office/drawing/2014/main" id="{087FD7D2-4EFF-4B7C-A266-F8C7D05124F8}"/>
              </a:ext>
            </a:extLst>
          </p:cNvPr>
          <p:cNvSpPr txBox="1"/>
          <p:nvPr/>
        </p:nvSpPr>
        <p:spPr>
          <a:xfrm>
            <a:off x="259548" y="4567162"/>
            <a:ext cx="11672904" cy="1631216"/>
          </a:xfrm>
          <a:prstGeom prst="rect">
            <a:avLst/>
          </a:prstGeom>
          <a:noFill/>
        </p:spPr>
        <p:txBody>
          <a:bodyPr wrap="square">
            <a:spAutoFit/>
          </a:bodyPr>
          <a:lstStyle/>
          <a:p>
            <a:pPr marL="266700" marR="0" lvl="1" indent="-266700" algn="l" defTabSz="914400" rtl="0" eaLnBrk="1" fontAlgn="auto" latinLnBrk="0" hangingPunct="1">
              <a:lnSpc>
                <a:spcPct val="100000"/>
              </a:lnSpc>
              <a:spcBef>
                <a:spcPts val="1200"/>
              </a:spcBef>
              <a:spcAft>
                <a:spcPts val="0"/>
              </a:spcAft>
              <a:buClr>
                <a:srgbClr val="E50019"/>
              </a:buClr>
              <a:buSzPct val="90000"/>
              <a:buFont typeface="Arial" panose="020B0604020202020204" pitchFamily="34" charset="0"/>
              <a:buChar char="■"/>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rPr>
              <a:t>IA for experimental design and or analysis</a:t>
            </a:r>
          </a:p>
          <a:p>
            <a:pPr marL="609600" marR="0" lvl="2" indent="-342900" algn="l" defTabSz="914400" rtl="0" eaLnBrk="1" fontAlgn="auto" latinLnBrk="0" hangingPunct="1">
              <a:lnSpc>
                <a:spcPct val="100000"/>
              </a:lnSpc>
              <a:spcBef>
                <a:spcPts val="1200"/>
              </a:spcBef>
              <a:spcAft>
                <a:spcPts val="0"/>
              </a:spcAft>
              <a:buClr>
                <a:srgbClr val="00B050"/>
              </a:buClr>
              <a:buSzPct val="90000"/>
              <a:buFont typeface="Arial" panose="020B0604020202020204" pitchFamily="34" charset="0"/>
              <a:buChar char="Ѳ"/>
              <a:tabLst/>
              <a:defRPr/>
            </a:pPr>
            <a:r>
              <a:rPr lang="en-GB" sz="2000" dirty="0">
                <a:solidFill>
                  <a:srgbClr val="262626"/>
                </a:solidFill>
                <a:latin typeface="Arial"/>
              </a:rPr>
              <a:t>Smart and innovative integral experiments  </a:t>
            </a:r>
            <a:r>
              <a:rPr lang="en-GB" sz="2000" dirty="0">
                <a:solidFill>
                  <a:srgbClr val="262626"/>
                </a:solidFill>
                <a:latin typeface="Arial"/>
                <a:sym typeface="Wingdings" panose="05000000000000000000" pitchFamily="2" charset="2"/>
              </a:rPr>
              <a:t> reduce compensation / design to tackle one isotope/one energy domain/one reaction</a:t>
            </a:r>
          </a:p>
          <a:p>
            <a:pPr marL="609600" marR="0" lvl="2" indent="-342900" algn="l" defTabSz="914400" rtl="0" eaLnBrk="1" fontAlgn="auto" latinLnBrk="0" hangingPunct="1">
              <a:lnSpc>
                <a:spcPct val="100000"/>
              </a:lnSpc>
              <a:spcBef>
                <a:spcPts val="1200"/>
              </a:spcBef>
              <a:spcAft>
                <a:spcPts val="0"/>
              </a:spcAft>
              <a:buClr>
                <a:srgbClr val="00B050"/>
              </a:buClr>
              <a:buSzPct val="90000"/>
              <a:buFont typeface="Arial" panose="020B0604020202020204" pitchFamily="34" charset="0"/>
              <a:buChar char="Ѳ"/>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rPr>
              <a:t>Smart and innovative differential experiments </a:t>
            </a:r>
            <a:r>
              <a:rPr kumimoji="0" lang="en-GB" sz="2000" b="0" i="0" u="none" strike="noStrike" kern="1200" cap="none" spc="0" normalizeH="0" baseline="0" noProof="0" dirty="0">
                <a:ln>
                  <a:noFill/>
                </a:ln>
                <a:solidFill>
                  <a:srgbClr val="262626"/>
                </a:solidFill>
                <a:effectLst/>
                <a:uLnTx/>
                <a:uFillTx/>
                <a:latin typeface="Arial"/>
                <a:ea typeface="+mn-ea"/>
                <a:cs typeface="+mn-cs"/>
                <a:sym typeface="Wingdings" panose="05000000000000000000" pitchFamily="2" charset="2"/>
              </a:rPr>
              <a:t> IA for data reduction process (Signal/Noise)</a:t>
            </a:r>
            <a:endParaRPr kumimoji="0" lang="en-GB" sz="2000" b="0" i="0" u="none" strike="noStrike" kern="1200" cap="none" spc="0" normalizeH="0" baseline="0" noProof="0" dirty="0">
              <a:ln>
                <a:noFill/>
              </a:ln>
              <a:solidFill>
                <a:srgbClr val="262626"/>
              </a:solidFill>
              <a:effectLst/>
              <a:uLnTx/>
              <a:uFillTx/>
              <a:latin typeface="Arial"/>
              <a:ea typeface="+mn-ea"/>
              <a:cs typeface="+mn-cs"/>
            </a:endParaRPr>
          </a:p>
        </p:txBody>
      </p:sp>
      <p:sp>
        <p:nvSpPr>
          <p:cNvPr id="19" name="Dodécagone 18">
            <a:extLst>
              <a:ext uri="{FF2B5EF4-FFF2-40B4-BE49-F238E27FC236}">
                <a16:creationId xmlns:a16="http://schemas.microsoft.com/office/drawing/2014/main" id="{863FE8A9-AD18-4603-B6EC-4CDD31BE0C02}"/>
              </a:ext>
            </a:extLst>
          </p:cNvPr>
          <p:cNvSpPr/>
          <p:nvPr/>
        </p:nvSpPr>
        <p:spPr>
          <a:xfrm>
            <a:off x="65158" y="4567162"/>
            <a:ext cx="503853" cy="467567"/>
          </a:xfrm>
          <a:prstGeom prst="dodec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5</a:t>
            </a:r>
          </a:p>
        </p:txBody>
      </p:sp>
      <p:sp>
        <p:nvSpPr>
          <p:cNvPr id="23" name="ZoneTexte 22">
            <a:extLst>
              <a:ext uri="{FF2B5EF4-FFF2-40B4-BE49-F238E27FC236}">
                <a16:creationId xmlns:a16="http://schemas.microsoft.com/office/drawing/2014/main" id="{CF00FA33-A454-4021-84B1-08C7BEE3465A}"/>
              </a:ext>
            </a:extLst>
          </p:cNvPr>
          <p:cNvSpPr txBox="1"/>
          <p:nvPr/>
        </p:nvSpPr>
        <p:spPr>
          <a:xfrm>
            <a:off x="5417684" y="6490604"/>
            <a:ext cx="6172200" cy="307777"/>
          </a:xfrm>
          <a:prstGeom prst="rect">
            <a:avLst/>
          </a:prstGeom>
          <a:noFill/>
        </p:spPr>
        <p:txBody>
          <a:bodyPr wrap="square">
            <a:spAutoFit/>
          </a:bodyPr>
          <a:lstStyle/>
          <a:p>
            <a:r>
              <a:rPr lang="en-GB" sz="1400" i="1" dirty="0">
                <a:solidFill>
                  <a:srgbClr val="262626"/>
                </a:solidFill>
                <a:latin typeface="Arial"/>
                <a:sym typeface="Wingdings" panose="05000000000000000000" pitchFamily="2" charset="2"/>
              </a:rPr>
              <a:t>*follow the standard, but don’t be the standard !</a:t>
            </a:r>
            <a:endParaRPr lang="fr-FR" sz="1400" i="1" dirty="0"/>
          </a:p>
        </p:txBody>
      </p:sp>
      <p:sp>
        <p:nvSpPr>
          <p:cNvPr id="22" name="Dodécagone 21">
            <a:extLst>
              <a:ext uri="{FF2B5EF4-FFF2-40B4-BE49-F238E27FC236}">
                <a16:creationId xmlns:a16="http://schemas.microsoft.com/office/drawing/2014/main" id="{AB7B28FC-C38B-42A0-9F96-E0BC141E6991}"/>
              </a:ext>
            </a:extLst>
          </p:cNvPr>
          <p:cNvSpPr/>
          <p:nvPr/>
        </p:nvSpPr>
        <p:spPr>
          <a:xfrm>
            <a:off x="5874370" y="1943712"/>
            <a:ext cx="503853" cy="467567"/>
          </a:xfrm>
          <a:prstGeom prst="dodec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3</a:t>
            </a:r>
          </a:p>
        </p:txBody>
      </p:sp>
      <p:sp>
        <p:nvSpPr>
          <p:cNvPr id="30" name="Dodécagone 29">
            <a:extLst>
              <a:ext uri="{FF2B5EF4-FFF2-40B4-BE49-F238E27FC236}">
                <a16:creationId xmlns:a16="http://schemas.microsoft.com/office/drawing/2014/main" id="{4F4A2165-6F0B-4F74-8A7C-663D360413D0}"/>
              </a:ext>
            </a:extLst>
          </p:cNvPr>
          <p:cNvSpPr/>
          <p:nvPr/>
        </p:nvSpPr>
        <p:spPr>
          <a:xfrm>
            <a:off x="5897292" y="3551949"/>
            <a:ext cx="480931" cy="467567"/>
          </a:xfrm>
          <a:prstGeom prst="dodec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spTree>
    <p:extLst>
      <p:ext uri="{BB962C8B-B14F-4D97-AF65-F5344CB8AC3E}">
        <p14:creationId xmlns:p14="http://schemas.microsoft.com/office/powerpoint/2010/main" val="6866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6" grpId="0" build="p"/>
      <p:bldP spid="11" grpId="0" animBg="1"/>
      <p:bldP spid="29" grpId="0" animBg="1"/>
      <p:bldP spid="18" grpId="0"/>
      <p:bldP spid="19" grpId="0" animBg="1"/>
      <p:bldP spid="22"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399039" y="878439"/>
            <a:ext cx="5289532" cy="3648373"/>
          </a:xfrm>
        </p:spPr>
        <p:txBody>
          <a:bodyPr>
            <a:noAutofit/>
          </a:bodyPr>
          <a:lstStyle/>
          <a:p>
            <a:pPr lvl="1">
              <a:spcBef>
                <a:spcPts val="1200"/>
              </a:spcBef>
            </a:pPr>
            <a:r>
              <a:rPr lang="en-GB" sz="2000" dirty="0"/>
              <a:t>Validation of nuclear data uncertainties</a:t>
            </a:r>
          </a:p>
          <a:p>
            <a:pPr marL="0" lvl="1" indent="0">
              <a:spcBef>
                <a:spcPts val="1200"/>
              </a:spcBef>
              <a:buNone/>
            </a:pPr>
            <a:endParaRPr lang="en-GB" sz="2000" dirty="0"/>
          </a:p>
          <a:p>
            <a:pPr lvl="1">
              <a:spcBef>
                <a:spcPts val="1200"/>
              </a:spcBef>
            </a:pPr>
            <a:r>
              <a:rPr lang="en-GB" sz="2000" dirty="0"/>
              <a:t>Mathematical sounded evaluations  </a:t>
            </a:r>
            <a:endParaRPr lang="en-GB" sz="2000" dirty="0">
              <a:sym typeface="Wingdings" panose="05000000000000000000" pitchFamily="2" charset="2"/>
            </a:endParaRPr>
          </a:p>
          <a:p>
            <a:pPr lvl="1">
              <a:spcBef>
                <a:spcPts val="1200"/>
              </a:spcBef>
            </a:pPr>
            <a:endParaRPr lang="en-GB" sz="2000" dirty="0">
              <a:sym typeface="Wingdings" panose="05000000000000000000" pitchFamily="2" charset="2"/>
            </a:endParaRPr>
          </a:p>
          <a:p>
            <a:pPr lvl="1">
              <a:spcBef>
                <a:spcPts val="1200"/>
              </a:spcBef>
            </a:pPr>
            <a:r>
              <a:rPr lang="en-GB" sz="2000" dirty="0">
                <a:sym typeface="Wingdings" panose="05000000000000000000" pitchFamily="2" charset="2"/>
              </a:rPr>
              <a:t>Model defects  </a:t>
            </a:r>
          </a:p>
          <a:p>
            <a:pPr lvl="1">
              <a:spcBef>
                <a:spcPts val="1200"/>
              </a:spcBef>
            </a:pPr>
            <a:endParaRPr lang="en-GB" sz="2000" dirty="0">
              <a:sym typeface="Wingdings" panose="05000000000000000000" pitchFamily="2" charset="2"/>
            </a:endParaRPr>
          </a:p>
          <a:p>
            <a:pPr lvl="1">
              <a:spcBef>
                <a:spcPts val="1200"/>
              </a:spcBef>
            </a:pPr>
            <a:r>
              <a:rPr lang="en-GB" sz="2000" dirty="0">
                <a:sym typeface="Wingdings" panose="05000000000000000000" pitchFamily="2" charset="2"/>
              </a:rPr>
              <a:t>How to add microscopic approaches ?</a:t>
            </a:r>
          </a:p>
          <a:p>
            <a:pPr marL="0" lvl="1" indent="0">
              <a:buNone/>
            </a:pPr>
            <a:endParaRPr lang="en-GB"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13</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297543" y="169336"/>
            <a:ext cx="10675258" cy="824578"/>
          </a:xfrm>
        </p:spPr>
        <p:txBody>
          <a:bodyPr>
            <a:normAutofit/>
          </a:bodyPr>
          <a:lstStyle/>
          <a:p>
            <a:r>
              <a:rPr lang="fr-FR" dirty="0"/>
              <a:t>Evaluation (of </a:t>
            </a:r>
            <a:r>
              <a:rPr lang="fr-FR" dirty="0" err="1"/>
              <a:t>uncertainties</a:t>
            </a:r>
            <a:r>
              <a:rPr lang="fr-FR" dirty="0"/>
              <a:t>) </a:t>
            </a:r>
          </a:p>
        </p:txBody>
      </p:sp>
      <p:sp>
        <p:nvSpPr>
          <p:cNvPr id="26" name="ZoneTexte 25">
            <a:extLst>
              <a:ext uri="{FF2B5EF4-FFF2-40B4-BE49-F238E27FC236}">
                <a16:creationId xmlns:a16="http://schemas.microsoft.com/office/drawing/2014/main" id="{309E4C02-FBD6-4ABA-8814-5BF087C96089}"/>
              </a:ext>
            </a:extLst>
          </p:cNvPr>
          <p:cNvSpPr txBox="1"/>
          <p:nvPr/>
        </p:nvSpPr>
        <p:spPr>
          <a:xfrm>
            <a:off x="5933415" y="1619546"/>
            <a:ext cx="6153538" cy="1938992"/>
          </a:xfrm>
          <a:prstGeom prst="rect">
            <a:avLst/>
          </a:prstGeom>
          <a:noFill/>
        </p:spPr>
        <p:txBody>
          <a:bodyPr wrap="square">
            <a:spAutoFit/>
          </a:bodyPr>
          <a:lstStyle/>
          <a:p>
            <a:pPr marL="266700" marR="0" lvl="1" indent="-266700" algn="l" defTabSz="914400" rtl="0" eaLnBrk="1" fontAlgn="auto" latinLnBrk="0" hangingPunct="1">
              <a:lnSpc>
                <a:spcPct val="100000"/>
              </a:lnSpc>
              <a:spcBef>
                <a:spcPts val="1200"/>
              </a:spcBef>
              <a:spcAft>
                <a:spcPts val="0"/>
              </a:spcAft>
              <a:buClr>
                <a:srgbClr val="E50019"/>
              </a:buClr>
              <a:buSzPct val="90000"/>
              <a:buFont typeface="Arial" panose="020B0604020202020204" pitchFamily="34" charset="0"/>
              <a:buChar char="■"/>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rPr>
              <a:t>Integral experiments</a:t>
            </a:r>
          </a:p>
          <a:p>
            <a:pPr marL="609600" marR="0" lvl="2" indent="-342900" algn="l" defTabSz="914400" rtl="0" eaLnBrk="1" fontAlgn="auto" latinLnBrk="0" hangingPunct="1">
              <a:lnSpc>
                <a:spcPct val="100000"/>
              </a:lnSpc>
              <a:spcBef>
                <a:spcPts val="1200"/>
              </a:spcBef>
              <a:spcAft>
                <a:spcPts val="0"/>
              </a:spcAft>
              <a:buClr>
                <a:srgbClr val="00B050"/>
              </a:buClr>
              <a:buSzPct val="90000"/>
              <a:buFont typeface="Arial" panose="020B0604020202020204" pitchFamily="34" charset="0"/>
              <a:buChar char="Ѳ"/>
              <a:tabLst/>
              <a:defRPr/>
            </a:pPr>
            <a:r>
              <a:rPr lang="en-GB" sz="2000" dirty="0">
                <a:solidFill>
                  <a:srgbClr val="262626"/>
                </a:solidFill>
                <a:latin typeface="Arial"/>
              </a:rPr>
              <a:t>Recent advances  : Transmission at </a:t>
            </a:r>
            <a:r>
              <a:rPr lang="en-GB" sz="2000" dirty="0" err="1">
                <a:solidFill>
                  <a:srgbClr val="262626"/>
                </a:solidFill>
                <a:latin typeface="Arial"/>
              </a:rPr>
              <a:t>Geel</a:t>
            </a:r>
            <a:r>
              <a:rPr lang="en-GB" sz="2000" dirty="0">
                <a:solidFill>
                  <a:srgbClr val="262626"/>
                </a:solidFill>
                <a:latin typeface="Arial"/>
              </a:rPr>
              <a:t> (CEA/JRC)</a:t>
            </a:r>
          </a:p>
          <a:p>
            <a:pPr marL="609600" lvl="2" indent="-342900">
              <a:spcBef>
                <a:spcPts val="1200"/>
              </a:spcBef>
              <a:buClr>
                <a:srgbClr val="00B050"/>
              </a:buClr>
              <a:buSzPct val="90000"/>
              <a:buFont typeface="Arial" panose="020B0604020202020204" pitchFamily="34" charset="0"/>
              <a:buChar char="Ѳ"/>
              <a:defRPr/>
            </a:pPr>
            <a:r>
              <a:rPr lang="en-GB" sz="2000" dirty="0">
                <a:solidFill>
                  <a:srgbClr val="262626"/>
                </a:solidFill>
              </a:rPr>
              <a:t>PARADIGM : designed </a:t>
            </a:r>
            <a:r>
              <a:rPr kumimoji="0" lang="en-GB" sz="2000" b="0" i="0" u="none" strike="noStrike" kern="1200" cap="none" spc="0" normalizeH="0" baseline="0" noProof="0" dirty="0">
                <a:ln>
                  <a:noFill/>
                </a:ln>
                <a:solidFill>
                  <a:srgbClr val="262626"/>
                </a:solidFill>
                <a:effectLst/>
                <a:uLnTx/>
                <a:uFillTx/>
                <a:latin typeface="Arial"/>
                <a:ea typeface="+mn-ea"/>
                <a:cs typeface="+mn-cs"/>
              </a:rPr>
              <a:t>IA based experiments (LANL) </a:t>
            </a:r>
          </a:p>
        </p:txBody>
      </p:sp>
      <p:sp>
        <p:nvSpPr>
          <p:cNvPr id="11" name="Dodécagone 10">
            <a:extLst>
              <a:ext uri="{FF2B5EF4-FFF2-40B4-BE49-F238E27FC236}">
                <a16:creationId xmlns:a16="http://schemas.microsoft.com/office/drawing/2014/main" id="{AA9D10F2-FCB3-4A5F-897C-C676786925CD}"/>
              </a:ext>
            </a:extLst>
          </p:cNvPr>
          <p:cNvSpPr/>
          <p:nvPr/>
        </p:nvSpPr>
        <p:spPr>
          <a:xfrm>
            <a:off x="68373" y="909426"/>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1</a:t>
            </a:r>
          </a:p>
        </p:txBody>
      </p:sp>
      <p:sp>
        <p:nvSpPr>
          <p:cNvPr id="29" name="Dodécagone 28">
            <a:extLst>
              <a:ext uri="{FF2B5EF4-FFF2-40B4-BE49-F238E27FC236}">
                <a16:creationId xmlns:a16="http://schemas.microsoft.com/office/drawing/2014/main" id="{2F5961A5-8858-4E5B-A827-52D430254263}"/>
              </a:ext>
            </a:extLst>
          </p:cNvPr>
          <p:cNvSpPr/>
          <p:nvPr/>
        </p:nvSpPr>
        <p:spPr>
          <a:xfrm>
            <a:off x="85155" y="1756027"/>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2</a:t>
            </a:r>
          </a:p>
        </p:txBody>
      </p:sp>
      <p:sp>
        <p:nvSpPr>
          <p:cNvPr id="30" name="Dodécagone 29">
            <a:extLst>
              <a:ext uri="{FF2B5EF4-FFF2-40B4-BE49-F238E27FC236}">
                <a16:creationId xmlns:a16="http://schemas.microsoft.com/office/drawing/2014/main" id="{4F4A2165-6F0B-4F74-8A7C-663D360413D0}"/>
              </a:ext>
            </a:extLst>
          </p:cNvPr>
          <p:cNvSpPr/>
          <p:nvPr/>
        </p:nvSpPr>
        <p:spPr>
          <a:xfrm>
            <a:off x="105047" y="2690725"/>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3</a:t>
            </a:r>
          </a:p>
        </p:txBody>
      </p:sp>
      <p:sp>
        <p:nvSpPr>
          <p:cNvPr id="31" name="Dodécagone 30">
            <a:extLst>
              <a:ext uri="{FF2B5EF4-FFF2-40B4-BE49-F238E27FC236}">
                <a16:creationId xmlns:a16="http://schemas.microsoft.com/office/drawing/2014/main" id="{3B73F8E2-AB65-4CDB-B5EB-8F336463AFB1}"/>
              </a:ext>
            </a:extLst>
          </p:cNvPr>
          <p:cNvSpPr/>
          <p:nvPr/>
        </p:nvSpPr>
        <p:spPr>
          <a:xfrm>
            <a:off x="105047" y="3576769"/>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sp>
        <p:nvSpPr>
          <p:cNvPr id="33" name="ZoneTexte 32">
            <a:extLst>
              <a:ext uri="{FF2B5EF4-FFF2-40B4-BE49-F238E27FC236}">
                <a16:creationId xmlns:a16="http://schemas.microsoft.com/office/drawing/2014/main" id="{11F32711-832A-4318-B278-F4C3BFAEDB5D}"/>
              </a:ext>
            </a:extLst>
          </p:cNvPr>
          <p:cNvSpPr txBox="1"/>
          <p:nvPr/>
        </p:nvSpPr>
        <p:spPr>
          <a:xfrm>
            <a:off x="1776191" y="4662201"/>
            <a:ext cx="4092456" cy="1323439"/>
          </a:xfrm>
          <a:prstGeom prst="rect">
            <a:avLst/>
          </a:prstGeom>
          <a:noFill/>
        </p:spPr>
        <p:txBody>
          <a:bodyPr wrap="square">
            <a:spAutoFit/>
          </a:bodyPr>
          <a:lstStyle/>
          <a:p>
            <a:pPr marL="266700" marR="0" lvl="1" indent="-266700" algn="l" defTabSz="914400" rtl="0" eaLnBrk="1" fontAlgn="auto" latinLnBrk="0" hangingPunct="1">
              <a:lnSpc>
                <a:spcPct val="100000"/>
              </a:lnSpc>
              <a:spcBef>
                <a:spcPts val="1200"/>
              </a:spcBef>
              <a:spcAft>
                <a:spcPts val="0"/>
              </a:spcAft>
              <a:buClr>
                <a:srgbClr val="E50019"/>
              </a:buClr>
              <a:buSzPct val="90000"/>
              <a:buFont typeface="Arial" panose="020B0604020202020204" pitchFamily="34" charset="0"/>
              <a:buChar char="■"/>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rPr>
              <a:t>Transposition to applications</a:t>
            </a:r>
          </a:p>
          <a:p>
            <a:pPr marL="609600" marR="0" lvl="2" indent="-342900" algn="l" defTabSz="914400" rtl="0" eaLnBrk="1" fontAlgn="auto" latinLnBrk="0" hangingPunct="1">
              <a:lnSpc>
                <a:spcPct val="100000"/>
              </a:lnSpc>
              <a:spcBef>
                <a:spcPts val="1200"/>
              </a:spcBef>
              <a:spcAft>
                <a:spcPts val="0"/>
              </a:spcAft>
              <a:buClr>
                <a:srgbClr val="00B050"/>
              </a:buClr>
              <a:buSzPct val="90000"/>
              <a:buFont typeface="Arial" panose="020B0604020202020204" pitchFamily="34" charset="0"/>
              <a:buChar char="Ѳ"/>
              <a:tabLst/>
              <a:defRPr/>
            </a:pPr>
            <a:r>
              <a:rPr lang="en-GB" sz="2000" dirty="0">
                <a:solidFill>
                  <a:srgbClr val="262626"/>
                </a:solidFill>
                <a:latin typeface="Arial"/>
              </a:rPr>
              <a:t>sensitivities </a:t>
            </a:r>
            <a:endParaRPr kumimoji="0" lang="en-GB" sz="2000" b="0" i="0" u="none" strike="noStrike" kern="1200" cap="none" spc="0" normalizeH="0" baseline="0" noProof="0" dirty="0">
              <a:ln>
                <a:noFill/>
              </a:ln>
              <a:solidFill>
                <a:srgbClr val="262626"/>
              </a:solidFill>
              <a:effectLst/>
              <a:uLnTx/>
              <a:uFillTx/>
              <a:latin typeface="Arial"/>
              <a:ea typeface="+mn-ea"/>
              <a:cs typeface="+mn-cs"/>
            </a:endParaRPr>
          </a:p>
          <a:p>
            <a:pPr marL="609600" marR="0" lvl="2" indent="-342900" algn="l" defTabSz="914400" rtl="0" eaLnBrk="1" fontAlgn="auto" latinLnBrk="0" hangingPunct="1">
              <a:lnSpc>
                <a:spcPct val="100000"/>
              </a:lnSpc>
              <a:spcBef>
                <a:spcPts val="1200"/>
              </a:spcBef>
              <a:spcAft>
                <a:spcPts val="0"/>
              </a:spcAft>
              <a:buClr>
                <a:srgbClr val="00B050"/>
              </a:buClr>
              <a:buSzPct val="90000"/>
              <a:buFont typeface="Arial" panose="020B0604020202020204" pitchFamily="34" charset="0"/>
              <a:buChar char="Ѳ"/>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rPr>
              <a:t>similarities</a:t>
            </a:r>
          </a:p>
        </p:txBody>
      </p:sp>
      <p:sp>
        <p:nvSpPr>
          <p:cNvPr id="34" name="Dodécagone 33">
            <a:extLst>
              <a:ext uri="{FF2B5EF4-FFF2-40B4-BE49-F238E27FC236}">
                <a16:creationId xmlns:a16="http://schemas.microsoft.com/office/drawing/2014/main" id="{A2409D91-83F6-4821-A7F2-DAA0A3F41DEE}"/>
              </a:ext>
            </a:extLst>
          </p:cNvPr>
          <p:cNvSpPr/>
          <p:nvPr/>
        </p:nvSpPr>
        <p:spPr>
          <a:xfrm>
            <a:off x="5706062" y="1583399"/>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5</a:t>
            </a:r>
          </a:p>
        </p:txBody>
      </p:sp>
      <p:sp>
        <p:nvSpPr>
          <p:cNvPr id="2" name="Espace réservé de la date 1">
            <a:extLst>
              <a:ext uri="{FF2B5EF4-FFF2-40B4-BE49-F238E27FC236}">
                <a16:creationId xmlns:a16="http://schemas.microsoft.com/office/drawing/2014/main" id="{1601C6A6-FBC2-4F12-844D-B5CAFEC2D604}"/>
              </a:ext>
            </a:extLst>
          </p:cNvPr>
          <p:cNvSpPr>
            <a:spLocks noGrp="1"/>
          </p:cNvSpPr>
          <p:nvPr>
            <p:ph type="dt" sz="half" idx="10"/>
          </p:nvPr>
        </p:nvSpPr>
        <p:spPr/>
        <p:txBody>
          <a:bodyPr/>
          <a:lstStyle/>
          <a:p>
            <a:r>
              <a:rPr lang="fr-FR"/>
              <a:t>09/03/2026</a:t>
            </a:r>
          </a:p>
        </p:txBody>
      </p:sp>
      <p:sp>
        <p:nvSpPr>
          <p:cNvPr id="3" name="Espace réservé du pied de page 2">
            <a:extLst>
              <a:ext uri="{FF2B5EF4-FFF2-40B4-BE49-F238E27FC236}">
                <a16:creationId xmlns:a16="http://schemas.microsoft.com/office/drawing/2014/main" id="{C506CB26-D95A-4D50-90CE-E2C6BCC2B079}"/>
              </a:ext>
            </a:extLst>
          </p:cNvPr>
          <p:cNvSpPr>
            <a:spLocks noGrp="1"/>
          </p:cNvSpPr>
          <p:nvPr>
            <p:ph type="ftr" sz="quarter" idx="11"/>
          </p:nvPr>
        </p:nvSpPr>
        <p:spPr/>
        <p:txBody>
          <a:bodyPr/>
          <a:lstStyle/>
          <a:p>
            <a:r>
              <a:rPr lang="en-US"/>
              <a:t>P(ND)2-3, Perspectives on nuclear data for the next decade</a:t>
            </a:r>
            <a:endParaRPr lang="fr-FR"/>
          </a:p>
        </p:txBody>
      </p:sp>
      <p:pic>
        <p:nvPicPr>
          <p:cNvPr id="19" name="Picture 4" descr="Trou Souris Banque d'images et photos libres de droit - iStock">
            <a:extLst>
              <a:ext uri="{FF2B5EF4-FFF2-40B4-BE49-F238E27FC236}">
                <a16:creationId xmlns:a16="http://schemas.microsoft.com/office/drawing/2014/main" id="{22BA7898-8250-43D2-A303-0BD14D44BF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862" b="14262"/>
          <a:stretch/>
        </p:blipFill>
        <p:spPr bwMode="auto">
          <a:xfrm>
            <a:off x="105047" y="4744109"/>
            <a:ext cx="1294257" cy="1015449"/>
          </a:xfrm>
          <a:prstGeom prst="rect">
            <a:avLst/>
          </a:prstGeom>
          <a:noFill/>
          <a:extLst>
            <a:ext uri="{909E8E84-426E-40DD-AFC4-6F175D3DCCD1}">
              <a14:hiddenFill xmlns:a14="http://schemas.microsoft.com/office/drawing/2010/main">
                <a:solidFill>
                  <a:srgbClr val="FFFFFF"/>
                </a:solidFill>
              </a14:hiddenFill>
            </a:ext>
          </a:extLst>
        </p:spPr>
      </p:pic>
      <p:sp>
        <p:nvSpPr>
          <p:cNvPr id="24" name="Dodécagone 23">
            <a:extLst>
              <a:ext uri="{FF2B5EF4-FFF2-40B4-BE49-F238E27FC236}">
                <a16:creationId xmlns:a16="http://schemas.microsoft.com/office/drawing/2014/main" id="{043B0DF5-1F14-4A92-A3D2-1FF727D9CE85}"/>
              </a:ext>
            </a:extLst>
          </p:cNvPr>
          <p:cNvSpPr/>
          <p:nvPr/>
        </p:nvSpPr>
        <p:spPr>
          <a:xfrm>
            <a:off x="1595981" y="4675676"/>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6</a:t>
            </a:r>
          </a:p>
        </p:txBody>
      </p:sp>
      <p:sp>
        <p:nvSpPr>
          <p:cNvPr id="5" name="Phylactère : pensées 4">
            <a:extLst>
              <a:ext uri="{FF2B5EF4-FFF2-40B4-BE49-F238E27FC236}">
                <a16:creationId xmlns:a16="http://schemas.microsoft.com/office/drawing/2014/main" id="{F1CED6F4-FC98-41AA-9D2B-D4CC1F7F7D41}"/>
              </a:ext>
            </a:extLst>
          </p:cNvPr>
          <p:cNvSpPr/>
          <p:nvPr/>
        </p:nvSpPr>
        <p:spPr>
          <a:xfrm>
            <a:off x="7373263" y="118129"/>
            <a:ext cx="4319809" cy="1312222"/>
          </a:xfrm>
          <a:prstGeom prst="cloudCallout">
            <a:avLst>
              <a:gd name="adj1" fmla="val -51678"/>
              <a:gd name="adj2" fmla="val 7158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marL="609600" marR="0" lvl="2" indent="-342900" algn="l" defTabSz="914400" rtl="0" eaLnBrk="1" fontAlgn="auto" latinLnBrk="0" hangingPunct="1">
              <a:lnSpc>
                <a:spcPct val="100000"/>
              </a:lnSpc>
              <a:spcBef>
                <a:spcPts val="1200"/>
              </a:spcBef>
              <a:spcAft>
                <a:spcPts val="0"/>
              </a:spcAft>
              <a:buClr>
                <a:srgbClr val="00B050"/>
              </a:buClr>
              <a:buSzPct val="90000"/>
              <a:buFont typeface="Arial" panose="020B0604020202020204" pitchFamily="34" charset="0"/>
              <a:buChar char="Ѳ"/>
              <a:tabLst/>
              <a:defRPr/>
            </a:pPr>
            <a:r>
              <a:rPr kumimoji="0" lang="en-GB" sz="1400" b="0" i="0" u="none" strike="noStrike" kern="1200" cap="none" spc="0" normalizeH="0" baseline="0" noProof="0" dirty="0">
                <a:ln>
                  <a:noFill/>
                </a:ln>
                <a:solidFill>
                  <a:schemeClr val="bg1"/>
                </a:solidFill>
                <a:effectLst/>
                <a:uLnTx/>
                <a:uFillTx/>
                <a:latin typeface="Arial"/>
                <a:ea typeface="+mn-ea"/>
                <a:cs typeface="+mn-cs"/>
              </a:rPr>
              <a:t>Old/correlated/broad sensitivities to </a:t>
            </a:r>
            <a:r>
              <a:rPr kumimoji="0" lang="en-GB" sz="1400" b="0" i="0" u="none" strike="noStrike" kern="1200" cap="none" spc="0" normalizeH="0" baseline="0" noProof="0" dirty="0" err="1">
                <a:ln>
                  <a:noFill/>
                </a:ln>
                <a:solidFill>
                  <a:schemeClr val="bg1"/>
                </a:solidFill>
                <a:effectLst/>
                <a:uLnTx/>
                <a:uFillTx/>
                <a:latin typeface="Arial"/>
                <a:ea typeface="+mn-ea"/>
                <a:cs typeface="+mn-cs"/>
              </a:rPr>
              <a:t>nd</a:t>
            </a:r>
            <a:endParaRPr kumimoji="0" lang="en-GB" sz="1400" b="0" i="0" u="none" strike="noStrike" kern="1200" cap="none" spc="0" normalizeH="0" baseline="0" noProof="0" dirty="0">
              <a:ln>
                <a:noFill/>
              </a:ln>
              <a:solidFill>
                <a:schemeClr val="bg1"/>
              </a:solidFill>
              <a:effectLst/>
              <a:uLnTx/>
              <a:uFillTx/>
              <a:latin typeface="Arial"/>
              <a:ea typeface="+mn-ea"/>
              <a:cs typeface="+mn-cs"/>
            </a:endParaRPr>
          </a:p>
          <a:p>
            <a:pPr marL="609600" lvl="2" indent="-342900">
              <a:spcBef>
                <a:spcPts val="1200"/>
              </a:spcBef>
              <a:buClr>
                <a:srgbClr val="00B050"/>
              </a:buClr>
              <a:buSzPct val="90000"/>
              <a:buFont typeface="Arial" panose="020B0604020202020204" pitchFamily="34" charset="0"/>
              <a:buChar char="Ѳ"/>
              <a:defRPr/>
            </a:pPr>
            <a:r>
              <a:rPr lang="en-GB" sz="1400" dirty="0">
                <a:solidFill>
                  <a:schemeClr val="bg1"/>
                </a:solidFill>
              </a:rPr>
              <a:t>Compensation effects</a:t>
            </a:r>
          </a:p>
        </p:txBody>
      </p:sp>
      <p:sp>
        <p:nvSpPr>
          <p:cNvPr id="17" name="ZoneTexte 16">
            <a:extLst>
              <a:ext uri="{FF2B5EF4-FFF2-40B4-BE49-F238E27FC236}">
                <a16:creationId xmlns:a16="http://schemas.microsoft.com/office/drawing/2014/main" id="{8E276D9B-5A4F-4E6E-B051-467860B8DA45}"/>
              </a:ext>
            </a:extLst>
          </p:cNvPr>
          <p:cNvSpPr txBox="1"/>
          <p:nvPr/>
        </p:nvSpPr>
        <p:spPr>
          <a:xfrm>
            <a:off x="5941234" y="3781952"/>
            <a:ext cx="6153538" cy="1323439"/>
          </a:xfrm>
          <a:prstGeom prst="rect">
            <a:avLst/>
          </a:prstGeom>
          <a:noFill/>
        </p:spPr>
        <p:txBody>
          <a:bodyPr wrap="square">
            <a:spAutoFit/>
          </a:bodyPr>
          <a:lstStyle/>
          <a:p>
            <a:pPr marL="266700" marR="0" lvl="1" indent="-266700" algn="l" defTabSz="914400" rtl="0" eaLnBrk="1" fontAlgn="auto" latinLnBrk="0" hangingPunct="1">
              <a:lnSpc>
                <a:spcPct val="100000"/>
              </a:lnSpc>
              <a:spcBef>
                <a:spcPts val="1200"/>
              </a:spcBef>
              <a:spcAft>
                <a:spcPts val="0"/>
              </a:spcAft>
              <a:buClr>
                <a:srgbClr val="E50019"/>
              </a:buClr>
              <a:buSzPct val="90000"/>
              <a:buFont typeface="Arial" panose="020B0604020202020204" pitchFamily="34" charset="0"/>
              <a:buChar char="■"/>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rPr>
              <a:t>Deal with discrepancies</a:t>
            </a:r>
          </a:p>
          <a:p>
            <a:pPr marL="609600" marR="0" lvl="2" indent="-342900" algn="l" defTabSz="914400" rtl="0" eaLnBrk="1" fontAlgn="auto" latinLnBrk="0" hangingPunct="1">
              <a:lnSpc>
                <a:spcPct val="100000"/>
              </a:lnSpc>
              <a:spcBef>
                <a:spcPts val="1200"/>
              </a:spcBef>
              <a:spcAft>
                <a:spcPts val="0"/>
              </a:spcAft>
              <a:buClr>
                <a:srgbClr val="00B050"/>
              </a:buClr>
              <a:buSzPct val="90000"/>
              <a:buFont typeface="Arial" panose="020B0604020202020204" pitchFamily="34" charset="0"/>
              <a:buChar char="Ѳ"/>
              <a:tabLst/>
              <a:defRPr/>
            </a:pPr>
            <a:r>
              <a:rPr lang="en-GB" sz="2000" dirty="0">
                <a:solidFill>
                  <a:srgbClr val="262626"/>
                </a:solidFill>
                <a:latin typeface="Arial"/>
              </a:rPr>
              <a:t>U</a:t>
            </a:r>
            <a:r>
              <a:rPr kumimoji="0" lang="en-GB" sz="2000" b="0" i="0" u="none" strike="noStrike" kern="1200" cap="none" spc="0" normalizeH="0" baseline="0" noProof="0" dirty="0" err="1">
                <a:ln>
                  <a:noFill/>
                </a:ln>
                <a:solidFill>
                  <a:srgbClr val="262626"/>
                </a:solidFill>
                <a:effectLst/>
                <a:uLnTx/>
                <a:uFillTx/>
                <a:latin typeface="Arial"/>
                <a:ea typeface="+mn-ea"/>
                <a:cs typeface="+mn-cs"/>
              </a:rPr>
              <a:t>nconsistent</a:t>
            </a:r>
            <a:r>
              <a:rPr kumimoji="0" lang="en-GB" sz="2000" b="0" i="0" u="none" strike="noStrike" kern="1200" cap="none" spc="0" normalizeH="0" baseline="0" noProof="0" dirty="0">
                <a:ln>
                  <a:noFill/>
                </a:ln>
                <a:solidFill>
                  <a:srgbClr val="262626"/>
                </a:solidFill>
                <a:effectLst/>
                <a:uLnTx/>
                <a:uFillTx/>
                <a:latin typeface="Arial"/>
                <a:ea typeface="+mn-ea"/>
                <a:cs typeface="+mn-cs"/>
              </a:rPr>
              <a:t> experiments</a:t>
            </a:r>
          </a:p>
          <a:p>
            <a:pPr marL="609600" marR="0" lvl="2" indent="-342900" algn="l" defTabSz="914400" rtl="0" eaLnBrk="1" fontAlgn="auto" latinLnBrk="0" hangingPunct="1">
              <a:lnSpc>
                <a:spcPct val="100000"/>
              </a:lnSpc>
              <a:spcBef>
                <a:spcPts val="1200"/>
              </a:spcBef>
              <a:spcAft>
                <a:spcPts val="0"/>
              </a:spcAft>
              <a:buClr>
                <a:srgbClr val="00B050"/>
              </a:buClr>
              <a:buSzPct val="90000"/>
              <a:buFont typeface="Arial" panose="020B0604020202020204" pitchFamily="34" charset="0"/>
              <a:buChar char="Ѳ"/>
              <a:tabLst/>
              <a:defRPr/>
            </a:pPr>
            <a:r>
              <a:rPr kumimoji="0" lang="en-GB" sz="2000" b="0" i="0" u="none" strike="noStrike" kern="1200" cap="none" spc="0" normalizeH="0" baseline="0" noProof="0" dirty="0">
                <a:ln>
                  <a:noFill/>
                </a:ln>
                <a:solidFill>
                  <a:srgbClr val="262626"/>
                </a:solidFill>
                <a:effectLst/>
                <a:uLnTx/>
                <a:uFillTx/>
                <a:latin typeface="Arial"/>
                <a:ea typeface="+mn-ea"/>
                <a:cs typeface="+mn-cs"/>
              </a:rPr>
              <a:t>Sounded choices can be made</a:t>
            </a:r>
          </a:p>
        </p:txBody>
      </p:sp>
      <p:sp>
        <p:nvSpPr>
          <p:cNvPr id="18" name="Dodécagone 17">
            <a:extLst>
              <a:ext uri="{FF2B5EF4-FFF2-40B4-BE49-F238E27FC236}">
                <a16:creationId xmlns:a16="http://schemas.microsoft.com/office/drawing/2014/main" id="{AC987648-BD22-4D08-B5B7-F0F3C302A230}"/>
              </a:ext>
            </a:extLst>
          </p:cNvPr>
          <p:cNvSpPr/>
          <p:nvPr/>
        </p:nvSpPr>
        <p:spPr>
          <a:xfrm>
            <a:off x="5710300" y="3760041"/>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7</a:t>
            </a:r>
          </a:p>
        </p:txBody>
      </p:sp>
    </p:spTree>
    <p:extLst>
      <p:ext uri="{BB962C8B-B14F-4D97-AF65-F5344CB8AC3E}">
        <p14:creationId xmlns:p14="http://schemas.microsoft.com/office/powerpoint/2010/main" val="4545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DA1638E4-11DA-6660-1929-BE999F839FA8}"/>
              </a:ext>
            </a:extLst>
          </p:cNvPr>
          <p:cNvSpPr>
            <a:spLocks noGrp="1"/>
          </p:cNvSpPr>
          <p:nvPr>
            <p:ph type="dt" sz="half" idx="14"/>
          </p:nvPr>
        </p:nvSpPr>
        <p:spPr/>
        <p:txBody>
          <a:bodyPr/>
          <a:lstStyle/>
          <a:p>
            <a:r>
              <a:rPr lang="fr-FR"/>
              <a:t>09/03/2026</a:t>
            </a:r>
          </a:p>
        </p:txBody>
      </p:sp>
      <p:sp>
        <p:nvSpPr>
          <p:cNvPr id="8" name="Espace réservé du pied de page 7">
            <a:extLst>
              <a:ext uri="{FF2B5EF4-FFF2-40B4-BE49-F238E27FC236}">
                <a16:creationId xmlns:a16="http://schemas.microsoft.com/office/drawing/2014/main" id="{0DA3035F-6247-682B-2C79-F22A1888F5F1}"/>
              </a:ext>
            </a:extLst>
          </p:cNvPr>
          <p:cNvSpPr>
            <a:spLocks noGrp="1"/>
          </p:cNvSpPr>
          <p:nvPr>
            <p:ph type="ftr" sz="quarter" idx="15"/>
          </p:nvPr>
        </p:nvSpPr>
        <p:spPr/>
        <p:txBody>
          <a:bodyPr/>
          <a:lstStyle/>
          <a:p>
            <a:r>
              <a:rPr lang="en-US"/>
              <a:t>P(ND)2-3, Perspectives on nuclear data for the next decade</a:t>
            </a:r>
            <a:endParaRPr lang="fr-FR" dirty="0"/>
          </a:p>
        </p:txBody>
      </p:sp>
      <p:sp>
        <p:nvSpPr>
          <p:cNvPr id="9" name="Espace réservé du numéro de diapositive 8">
            <a:extLst>
              <a:ext uri="{FF2B5EF4-FFF2-40B4-BE49-F238E27FC236}">
                <a16:creationId xmlns:a16="http://schemas.microsoft.com/office/drawing/2014/main" id="{B8469576-4304-F1F8-2ECF-16CB9DD69AF6}"/>
              </a:ext>
            </a:extLst>
          </p:cNvPr>
          <p:cNvSpPr>
            <a:spLocks noGrp="1"/>
          </p:cNvSpPr>
          <p:nvPr>
            <p:ph type="sldNum" sz="quarter" idx="16"/>
          </p:nvPr>
        </p:nvSpPr>
        <p:spPr/>
        <p:txBody>
          <a:bodyPr/>
          <a:lstStyle/>
          <a:p>
            <a:fld id="{0CBC77A0-1F4E-42FF-9FFC-F45C3A64AF90}" type="slidenum">
              <a:rPr lang="fr-FR" smtClean="0"/>
              <a:pPr/>
              <a:t>14</a:t>
            </a:fld>
            <a:endParaRPr lang="fr-FR" dirty="0"/>
          </a:p>
        </p:txBody>
      </p:sp>
      <p:sp>
        <p:nvSpPr>
          <p:cNvPr id="2" name="Titre 1">
            <a:extLst>
              <a:ext uri="{FF2B5EF4-FFF2-40B4-BE49-F238E27FC236}">
                <a16:creationId xmlns:a16="http://schemas.microsoft.com/office/drawing/2014/main" id="{C3E0687C-BF33-B602-1691-6C6F37D147E2}"/>
              </a:ext>
            </a:extLst>
          </p:cNvPr>
          <p:cNvSpPr>
            <a:spLocks noGrp="1"/>
          </p:cNvSpPr>
          <p:nvPr>
            <p:ph type="title"/>
          </p:nvPr>
        </p:nvSpPr>
        <p:spPr/>
        <p:txBody>
          <a:bodyPr>
            <a:normAutofit/>
          </a:bodyPr>
          <a:lstStyle/>
          <a:p>
            <a:r>
              <a:rPr lang="da-DK" sz="6000" b="1" dirty="0">
                <a:latin typeface="Cambria" panose="02040503050406030204" pitchFamily="18" charset="0"/>
                <a:ea typeface="Cambria" panose="02040503050406030204" pitchFamily="18" charset="0"/>
                <a:cs typeface="Calibri Light" panose="020F0302020204030204" pitchFamily="34" charset="0"/>
              </a:rPr>
              <a:t>Conclusions</a:t>
            </a:r>
            <a:endParaRPr lang="fr-FR" b="1" dirty="0">
              <a:latin typeface="Cambria" panose="02040503050406030204" pitchFamily="18" charset="0"/>
              <a:ea typeface="Cambria" panose="02040503050406030204" pitchFamily="18" charset="0"/>
              <a:cs typeface="Calibri Light" panose="020F0302020204030204" pitchFamily="34" charset="0"/>
            </a:endParaRPr>
          </a:p>
        </p:txBody>
      </p:sp>
      <p:sp>
        <p:nvSpPr>
          <p:cNvPr id="4"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p:txBody>
          <a:bodyPr/>
          <a:lstStyle/>
          <a:p>
            <a:r>
              <a:rPr lang="fr-FR" dirty="0"/>
              <a:t>4</a:t>
            </a:r>
          </a:p>
        </p:txBody>
      </p:sp>
      <p:sp>
        <p:nvSpPr>
          <p:cNvPr id="7" name="Espace réservé du texte 5"/>
          <p:cNvSpPr>
            <a:spLocks noGrp="1"/>
          </p:cNvSpPr>
          <p:nvPr>
            <p:ph type="body" idx="1"/>
          </p:nvPr>
        </p:nvSpPr>
        <p:spPr>
          <a:xfrm>
            <a:off x="3771900" y="4702628"/>
            <a:ext cx="7688263" cy="1387021"/>
          </a:xfrm>
        </p:spPr>
        <p:txBody>
          <a:bodyPr/>
          <a:lstStyle/>
          <a:p>
            <a:endParaRPr lang="fr-FR" dirty="0"/>
          </a:p>
        </p:txBody>
      </p:sp>
    </p:spTree>
    <p:extLst>
      <p:ext uri="{BB962C8B-B14F-4D97-AF65-F5344CB8AC3E}">
        <p14:creationId xmlns:p14="http://schemas.microsoft.com/office/powerpoint/2010/main" val="197294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731838" y="1429703"/>
            <a:ext cx="10267496" cy="4150215"/>
          </a:xfrm>
        </p:spPr>
        <p:txBody>
          <a:bodyPr>
            <a:noAutofit/>
          </a:bodyPr>
          <a:lstStyle/>
          <a:p>
            <a:pPr lvl="1">
              <a:spcBef>
                <a:spcPts val="1200"/>
              </a:spcBef>
            </a:pPr>
            <a:r>
              <a:rPr lang="fr-FR" sz="2400" b="1" dirty="0" err="1">
                <a:solidFill>
                  <a:srgbClr val="3E4A83"/>
                </a:solidFill>
              </a:rPr>
              <a:t>Many</a:t>
            </a:r>
            <a:r>
              <a:rPr lang="fr-FR" sz="2400" b="1" dirty="0">
                <a:solidFill>
                  <a:srgbClr val="3E4A83"/>
                </a:solidFill>
              </a:rPr>
              <a:t> </a:t>
            </a:r>
            <a:r>
              <a:rPr lang="fr-FR" sz="2400" b="1" dirty="0" err="1">
                <a:solidFill>
                  <a:srgbClr val="3E4A83"/>
                </a:solidFill>
              </a:rPr>
              <a:t>theoretical</a:t>
            </a:r>
            <a:r>
              <a:rPr lang="fr-FR" sz="2400" b="1" dirty="0">
                <a:solidFill>
                  <a:srgbClr val="3E4A83"/>
                </a:solidFill>
              </a:rPr>
              <a:t> and </a:t>
            </a:r>
            <a:r>
              <a:rPr lang="fr-FR" sz="2400" b="1" dirty="0" err="1">
                <a:solidFill>
                  <a:srgbClr val="3E4A83"/>
                </a:solidFill>
              </a:rPr>
              <a:t>experimental</a:t>
            </a:r>
            <a:r>
              <a:rPr lang="fr-FR" sz="2400" b="1" dirty="0">
                <a:solidFill>
                  <a:srgbClr val="3E4A83"/>
                </a:solidFill>
              </a:rPr>
              <a:t> challenges</a:t>
            </a:r>
          </a:p>
          <a:p>
            <a:pPr lvl="1">
              <a:spcBef>
                <a:spcPts val="1200"/>
              </a:spcBef>
            </a:pPr>
            <a:endParaRPr lang="fr-FR" sz="2000" dirty="0"/>
          </a:p>
          <a:p>
            <a:pPr lvl="1">
              <a:spcBef>
                <a:spcPts val="1200"/>
              </a:spcBef>
            </a:pPr>
            <a:endParaRPr lang="fr-FR" sz="2000" dirty="0"/>
          </a:p>
          <a:p>
            <a:pPr lvl="1">
              <a:spcBef>
                <a:spcPts val="1200"/>
              </a:spcBef>
            </a:pPr>
            <a:endParaRPr lang="fr-FR" sz="2000" dirty="0"/>
          </a:p>
          <a:p>
            <a:pPr lvl="1">
              <a:spcBef>
                <a:spcPts val="1200"/>
              </a:spcBef>
            </a:pPr>
            <a:endParaRPr lang="fr-FR" sz="2000" dirty="0"/>
          </a:p>
          <a:p>
            <a:pPr lvl="1">
              <a:spcBef>
                <a:spcPts val="1200"/>
              </a:spcBef>
            </a:pPr>
            <a:endParaRPr lang="fr-FR" sz="2000" dirty="0"/>
          </a:p>
          <a:p>
            <a:pPr lvl="1">
              <a:spcBef>
                <a:spcPts val="1200"/>
              </a:spcBef>
            </a:pPr>
            <a:endParaRPr lang="fr-FR" sz="2000" dirty="0"/>
          </a:p>
          <a:p>
            <a:pPr lvl="1">
              <a:spcBef>
                <a:spcPts val="1200"/>
              </a:spcBef>
            </a:pPr>
            <a:r>
              <a:rPr lang="fr-FR" sz="2400" b="1" dirty="0" err="1">
                <a:solidFill>
                  <a:srgbClr val="3E4A83"/>
                </a:solidFill>
              </a:rPr>
              <a:t>Some</a:t>
            </a:r>
            <a:r>
              <a:rPr lang="fr-FR" sz="2400" b="1" dirty="0">
                <a:solidFill>
                  <a:srgbClr val="3E4A83"/>
                </a:solidFill>
              </a:rPr>
              <a:t> of </a:t>
            </a:r>
            <a:r>
              <a:rPr lang="fr-FR" sz="2400" b="1" dirty="0" err="1">
                <a:solidFill>
                  <a:srgbClr val="3E4A83"/>
                </a:solidFill>
              </a:rPr>
              <a:t>them</a:t>
            </a:r>
            <a:r>
              <a:rPr lang="fr-FR" sz="2400" b="1" dirty="0">
                <a:solidFill>
                  <a:srgbClr val="3E4A83"/>
                </a:solidFill>
              </a:rPr>
              <a:t> are </a:t>
            </a:r>
            <a:r>
              <a:rPr lang="fr-FR" sz="2400" b="1" dirty="0" err="1">
                <a:solidFill>
                  <a:srgbClr val="3E4A83"/>
                </a:solidFill>
              </a:rPr>
              <a:t>addressed</a:t>
            </a:r>
            <a:r>
              <a:rPr lang="fr-FR" sz="2400" b="1" dirty="0">
                <a:solidFill>
                  <a:srgbClr val="3E4A83"/>
                </a:solidFill>
              </a:rPr>
              <a:t> </a:t>
            </a:r>
            <a:r>
              <a:rPr lang="fr-FR" sz="2400" b="1" dirty="0" err="1">
                <a:solidFill>
                  <a:srgbClr val="3E4A83"/>
                </a:solidFill>
              </a:rPr>
              <a:t>nowadays</a:t>
            </a:r>
            <a:r>
              <a:rPr lang="fr-FR" sz="2400" b="1" dirty="0">
                <a:solidFill>
                  <a:srgbClr val="3E4A83"/>
                </a:solidFill>
              </a:rPr>
              <a:t> (</a:t>
            </a:r>
            <a:r>
              <a:rPr lang="fr-FR" sz="2400" b="1" dirty="0" err="1">
                <a:solidFill>
                  <a:srgbClr val="3E4A83"/>
                </a:solidFill>
              </a:rPr>
              <a:t>see</a:t>
            </a:r>
            <a:r>
              <a:rPr lang="fr-FR" sz="2400" b="1" dirty="0">
                <a:solidFill>
                  <a:srgbClr val="3E4A83"/>
                </a:solidFill>
              </a:rPr>
              <a:t> </a:t>
            </a:r>
            <a:r>
              <a:rPr lang="fr-FR" sz="2400" b="1" dirty="0" err="1">
                <a:solidFill>
                  <a:srgbClr val="3E4A83"/>
                </a:solidFill>
              </a:rPr>
              <a:t>various</a:t>
            </a:r>
            <a:r>
              <a:rPr lang="fr-FR" sz="2400" b="1" dirty="0">
                <a:solidFill>
                  <a:srgbClr val="3E4A83"/>
                </a:solidFill>
              </a:rPr>
              <a:t> </a:t>
            </a:r>
            <a:r>
              <a:rPr kumimoji="0" lang="en-US" sz="2000" b="1" i="1" u="none" strike="noStrike" kern="1200" cap="none" spc="0" normalizeH="0" baseline="0" noProof="0" dirty="0">
                <a:ln>
                  <a:noFill/>
                </a:ln>
                <a:solidFill>
                  <a:srgbClr val="3E4A83"/>
                </a:solidFill>
                <a:effectLst/>
                <a:uLnTx/>
                <a:uFillTx/>
                <a:latin typeface="Arial"/>
                <a:ea typeface="+mn-ea"/>
                <a:cs typeface="+mn-cs"/>
              </a:rPr>
              <a:t>P(ND)</a:t>
            </a:r>
            <a:r>
              <a:rPr kumimoji="0" lang="en-US" sz="2000" b="1" i="1" u="none" strike="noStrike" kern="1200" cap="none" spc="0" normalizeH="0" baseline="30000" noProof="0" dirty="0">
                <a:ln>
                  <a:noFill/>
                </a:ln>
                <a:solidFill>
                  <a:srgbClr val="3E4A83"/>
                </a:solidFill>
                <a:effectLst/>
                <a:uLnTx/>
                <a:uFillTx/>
                <a:latin typeface="Arial"/>
                <a:ea typeface="+mn-ea"/>
                <a:cs typeface="+mn-cs"/>
              </a:rPr>
              <a:t>2</a:t>
            </a:r>
            <a:r>
              <a:rPr kumimoji="0" lang="en-US" sz="2000" b="1" i="1" u="none" strike="noStrike" kern="1200" cap="none" spc="0" normalizeH="0" baseline="0" noProof="0" dirty="0">
                <a:ln>
                  <a:noFill/>
                </a:ln>
                <a:solidFill>
                  <a:srgbClr val="3E4A83"/>
                </a:solidFill>
                <a:effectLst/>
                <a:uLnTx/>
                <a:uFillTx/>
                <a:latin typeface="Arial"/>
                <a:ea typeface="+mn-ea"/>
                <a:cs typeface="+mn-cs"/>
              </a:rPr>
              <a:t>-3 </a:t>
            </a:r>
            <a:r>
              <a:rPr lang="fr-FR" sz="2400" b="1" dirty="0" err="1">
                <a:solidFill>
                  <a:srgbClr val="3E4A83"/>
                </a:solidFill>
              </a:rPr>
              <a:t>talks</a:t>
            </a:r>
            <a:r>
              <a:rPr lang="fr-FR" sz="2400" b="1" dirty="0">
                <a:solidFill>
                  <a:srgbClr val="3E4A83"/>
                </a:solidFill>
              </a:rPr>
              <a:t>)</a:t>
            </a:r>
          </a:p>
          <a:p>
            <a:pPr lvl="1">
              <a:spcBef>
                <a:spcPts val="1200"/>
              </a:spcBef>
            </a:pPr>
            <a:endParaRPr lang="fr-FR" sz="2000" dirty="0"/>
          </a:p>
          <a:p>
            <a:pPr marL="0" lvl="1" indent="0">
              <a:buNone/>
            </a:pPr>
            <a:endParaRPr lang="fr-FR" dirty="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a:t>09/03/2026</a:t>
            </a:r>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en-US"/>
              <a:t>P(ND)2-3, Perspectives on nuclear data for the next decade</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15</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err="1"/>
              <a:t>Nuclear</a:t>
            </a:r>
            <a:r>
              <a:rPr lang="fr-FR" dirty="0"/>
              <a:t> data </a:t>
            </a:r>
            <a:r>
              <a:rPr lang="fr-FR" dirty="0" err="1"/>
              <a:t>uncertainties</a:t>
            </a:r>
            <a:endParaRPr lang="fr-FR" dirty="0"/>
          </a:p>
        </p:txBody>
      </p:sp>
      <p:sp>
        <p:nvSpPr>
          <p:cNvPr id="9" name="Dodécagone 8">
            <a:extLst>
              <a:ext uri="{FF2B5EF4-FFF2-40B4-BE49-F238E27FC236}">
                <a16:creationId xmlns:a16="http://schemas.microsoft.com/office/drawing/2014/main" id="{EAD4DAB5-0694-4F93-A550-1B6CF201C5B9}"/>
              </a:ext>
            </a:extLst>
          </p:cNvPr>
          <p:cNvSpPr/>
          <p:nvPr/>
        </p:nvSpPr>
        <p:spPr>
          <a:xfrm>
            <a:off x="1024907" y="2141491"/>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1</a:t>
            </a:r>
          </a:p>
        </p:txBody>
      </p:sp>
      <p:sp>
        <p:nvSpPr>
          <p:cNvPr id="3" name="ZoneTexte 2">
            <a:extLst>
              <a:ext uri="{FF2B5EF4-FFF2-40B4-BE49-F238E27FC236}">
                <a16:creationId xmlns:a16="http://schemas.microsoft.com/office/drawing/2014/main" id="{5EC6A0D3-1073-4894-9F01-62DC6ACC67C1}"/>
              </a:ext>
            </a:extLst>
          </p:cNvPr>
          <p:cNvSpPr txBox="1"/>
          <p:nvPr/>
        </p:nvSpPr>
        <p:spPr>
          <a:xfrm>
            <a:off x="1628775" y="2190609"/>
            <a:ext cx="8738290" cy="369332"/>
          </a:xfrm>
          <a:prstGeom prst="rect">
            <a:avLst/>
          </a:prstGeom>
          <a:noFill/>
        </p:spPr>
        <p:txBody>
          <a:bodyPr wrap="none" rtlCol="0">
            <a:spAutoFit/>
          </a:bodyPr>
          <a:lstStyle/>
          <a:p>
            <a:r>
              <a:rPr lang="fr-FR" dirty="0" err="1"/>
              <a:t>From</a:t>
            </a:r>
            <a:r>
              <a:rPr lang="fr-FR" dirty="0"/>
              <a:t> ab-initio to </a:t>
            </a:r>
            <a:r>
              <a:rPr lang="fr-FR" dirty="0" err="1"/>
              <a:t>evaluation</a:t>
            </a:r>
            <a:r>
              <a:rPr lang="fr-FR" dirty="0"/>
              <a:t>, a long </a:t>
            </a:r>
            <a:r>
              <a:rPr lang="fr-FR" dirty="0" err="1"/>
              <a:t>journey</a:t>
            </a:r>
            <a:r>
              <a:rPr lang="fr-FR" dirty="0"/>
              <a:t> for </a:t>
            </a:r>
            <a:r>
              <a:rPr lang="fr-FR" dirty="0" err="1"/>
              <a:t>uncertainties</a:t>
            </a:r>
            <a:r>
              <a:rPr lang="fr-FR" dirty="0"/>
              <a:t> (and for </a:t>
            </a:r>
            <a:r>
              <a:rPr lang="fr-FR" dirty="0" err="1"/>
              <a:t>nuclear</a:t>
            </a:r>
            <a:r>
              <a:rPr lang="fr-FR" dirty="0"/>
              <a:t> data…) </a:t>
            </a:r>
          </a:p>
        </p:txBody>
      </p:sp>
      <p:sp>
        <p:nvSpPr>
          <p:cNvPr id="10" name="Dodécagone 9">
            <a:extLst>
              <a:ext uri="{FF2B5EF4-FFF2-40B4-BE49-F238E27FC236}">
                <a16:creationId xmlns:a16="http://schemas.microsoft.com/office/drawing/2014/main" id="{3488156C-F23D-4967-992D-728387AE5F9A}"/>
              </a:ext>
            </a:extLst>
          </p:cNvPr>
          <p:cNvSpPr/>
          <p:nvPr/>
        </p:nvSpPr>
        <p:spPr>
          <a:xfrm>
            <a:off x="1024907" y="2691896"/>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2</a:t>
            </a:r>
          </a:p>
        </p:txBody>
      </p:sp>
      <p:sp>
        <p:nvSpPr>
          <p:cNvPr id="11" name="ZoneTexte 10">
            <a:extLst>
              <a:ext uri="{FF2B5EF4-FFF2-40B4-BE49-F238E27FC236}">
                <a16:creationId xmlns:a16="http://schemas.microsoft.com/office/drawing/2014/main" id="{2310AEEC-DC2C-4D44-9445-EED9691D1EFC}"/>
              </a:ext>
            </a:extLst>
          </p:cNvPr>
          <p:cNvSpPr txBox="1"/>
          <p:nvPr/>
        </p:nvSpPr>
        <p:spPr>
          <a:xfrm>
            <a:off x="1628775" y="2741014"/>
            <a:ext cx="3749744" cy="369332"/>
          </a:xfrm>
          <a:prstGeom prst="rect">
            <a:avLst/>
          </a:prstGeom>
          <a:noFill/>
        </p:spPr>
        <p:txBody>
          <a:bodyPr wrap="none" rtlCol="0">
            <a:spAutoFit/>
          </a:bodyPr>
          <a:lstStyle/>
          <a:p>
            <a:r>
              <a:rPr lang="fr-FR" dirty="0" err="1"/>
              <a:t>Experiments</a:t>
            </a:r>
            <a:r>
              <a:rPr lang="fr-FR" dirty="0"/>
              <a:t> as reality </a:t>
            </a:r>
            <a:r>
              <a:rPr lang="fr-FR" dirty="0" err="1"/>
              <a:t>constraints</a:t>
            </a:r>
            <a:r>
              <a:rPr lang="fr-FR" dirty="0"/>
              <a:t> </a:t>
            </a:r>
          </a:p>
        </p:txBody>
      </p:sp>
      <p:sp>
        <p:nvSpPr>
          <p:cNvPr id="12" name="Dodécagone 11">
            <a:extLst>
              <a:ext uri="{FF2B5EF4-FFF2-40B4-BE49-F238E27FC236}">
                <a16:creationId xmlns:a16="http://schemas.microsoft.com/office/drawing/2014/main" id="{09ABF9B3-8665-484F-967B-314D5845A3FA}"/>
              </a:ext>
            </a:extLst>
          </p:cNvPr>
          <p:cNvSpPr/>
          <p:nvPr/>
        </p:nvSpPr>
        <p:spPr>
          <a:xfrm>
            <a:off x="1024907" y="3273247"/>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3</a:t>
            </a:r>
          </a:p>
        </p:txBody>
      </p:sp>
      <p:sp>
        <p:nvSpPr>
          <p:cNvPr id="13" name="ZoneTexte 12">
            <a:extLst>
              <a:ext uri="{FF2B5EF4-FFF2-40B4-BE49-F238E27FC236}">
                <a16:creationId xmlns:a16="http://schemas.microsoft.com/office/drawing/2014/main" id="{3C154826-BFB7-4356-8BDC-1DE895E3F547}"/>
              </a:ext>
            </a:extLst>
          </p:cNvPr>
          <p:cNvSpPr txBox="1"/>
          <p:nvPr/>
        </p:nvSpPr>
        <p:spPr>
          <a:xfrm>
            <a:off x="1628775" y="3320847"/>
            <a:ext cx="4831492" cy="369332"/>
          </a:xfrm>
          <a:prstGeom prst="rect">
            <a:avLst/>
          </a:prstGeom>
          <a:noFill/>
        </p:spPr>
        <p:txBody>
          <a:bodyPr wrap="square" rtlCol="0">
            <a:spAutoFit/>
          </a:bodyPr>
          <a:lstStyle/>
          <a:p>
            <a:pPr>
              <a:spcBef>
                <a:spcPts val="1200"/>
              </a:spcBef>
            </a:pPr>
            <a:r>
              <a:rPr lang="fr-FR" dirty="0"/>
              <a:t>IA and </a:t>
            </a:r>
            <a:r>
              <a:rPr lang="fr-FR" dirty="0" err="1"/>
              <a:t>particularly</a:t>
            </a:r>
            <a:r>
              <a:rPr lang="fr-FR" dirty="0"/>
              <a:t> NN can </a:t>
            </a:r>
            <a:r>
              <a:rPr lang="fr-FR" dirty="0" err="1"/>
              <a:t>be</a:t>
            </a:r>
            <a:r>
              <a:rPr lang="fr-FR" dirty="0"/>
              <a:t> </a:t>
            </a:r>
            <a:r>
              <a:rPr lang="fr-FR" dirty="0" err="1"/>
              <a:t>game</a:t>
            </a:r>
            <a:r>
              <a:rPr lang="fr-FR" dirty="0"/>
              <a:t> </a:t>
            </a:r>
            <a:r>
              <a:rPr lang="fr-FR" dirty="0" err="1"/>
              <a:t>changers</a:t>
            </a:r>
            <a:endParaRPr lang="fr-FR" dirty="0"/>
          </a:p>
        </p:txBody>
      </p:sp>
      <p:sp>
        <p:nvSpPr>
          <p:cNvPr id="14" name="Dodécagone 13">
            <a:extLst>
              <a:ext uri="{FF2B5EF4-FFF2-40B4-BE49-F238E27FC236}">
                <a16:creationId xmlns:a16="http://schemas.microsoft.com/office/drawing/2014/main" id="{301F11B5-92A8-4E30-9603-6869A9AADCCD}"/>
              </a:ext>
            </a:extLst>
          </p:cNvPr>
          <p:cNvSpPr/>
          <p:nvPr/>
        </p:nvSpPr>
        <p:spPr>
          <a:xfrm>
            <a:off x="1024906" y="3897106"/>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sp>
        <p:nvSpPr>
          <p:cNvPr id="15" name="ZoneTexte 14">
            <a:extLst>
              <a:ext uri="{FF2B5EF4-FFF2-40B4-BE49-F238E27FC236}">
                <a16:creationId xmlns:a16="http://schemas.microsoft.com/office/drawing/2014/main" id="{1ABE1000-7720-422C-AAE4-7B823775110A}"/>
              </a:ext>
            </a:extLst>
          </p:cNvPr>
          <p:cNvSpPr txBox="1"/>
          <p:nvPr/>
        </p:nvSpPr>
        <p:spPr>
          <a:xfrm>
            <a:off x="1620616" y="3910877"/>
            <a:ext cx="7071167" cy="369332"/>
          </a:xfrm>
          <a:prstGeom prst="rect">
            <a:avLst/>
          </a:prstGeom>
          <a:noFill/>
        </p:spPr>
        <p:txBody>
          <a:bodyPr wrap="none" rtlCol="0">
            <a:spAutoFit/>
          </a:bodyPr>
          <a:lstStyle/>
          <a:p>
            <a:pPr>
              <a:spcBef>
                <a:spcPts val="1200"/>
              </a:spcBef>
            </a:pPr>
            <a:r>
              <a:rPr lang="fr-FR" dirty="0"/>
              <a:t>HPC </a:t>
            </a:r>
            <a:r>
              <a:rPr lang="fr-FR" dirty="0" err="1"/>
              <a:t>is</a:t>
            </a:r>
            <a:r>
              <a:rPr lang="fr-FR" dirty="0"/>
              <a:t> </a:t>
            </a:r>
            <a:r>
              <a:rPr lang="fr-FR" dirty="0" err="1"/>
              <a:t>mandatory</a:t>
            </a:r>
            <a:r>
              <a:rPr lang="fr-FR" dirty="0"/>
              <a:t> for </a:t>
            </a:r>
            <a:r>
              <a:rPr lang="fr-FR" dirty="0" err="1"/>
              <a:t>evaluation</a:t>
            </a:r>
            <a:r>
              <a:rPr lang="fr-FR" dirty="0"/>
              <a:t>, propagation or </a:t>
            </a:r>
            <a:r>
              <a:rPr lang="fr-FR" dirty="0" err="1"/>
              <a:t>meta-modelization</a:t>
            </a:r>
            <a:endParaRPr lang="fr-FR" dirty="0"/>
          </a:p>
        </p:txBody>
      </p:sp>
    </p:spTree>
    <p:extLst>
      <p:ext uri="{BB962C8B-B14F-4D97-AF65-F5344CB8AC3E}">
        <p14:creationId xmlns:p14="http://schemas.microsoft.com/office/powerpoint/2010/main" val="232805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356616" y="1055630"/>
            <a:ext cx="11631168" cy="5147743"/>
          </a:xfrm>
        </p:spPr>
        <p:txBody>
          <a:bodyPr>
            <a:noAutofit/>
          </a:bodyPr>
          <a:lstStyle/>
          <a:p>
            <a:pPr lvl="1"/>
            <a:r>
              <a:rPr lang="fr-FR" sz="2000" dirty="0" err="1"/>
              <a:t>Needs</a:t>
            </a:r>
            <a:r>
              <a:rPr lang="fr-FR" sz="2000" dirty="0"/>
              <a:t> for the future, </a:t>
            </a:r>
            <a:r>
              <a:rPr lang="fr-FR" sz="2000" dirty="0" err="1"/>
              <a:t>mostly</a:t>
            </a:r>
            <a:r>
              <a:rPr lang="fr-FR" sz="2000" dirty="0"/>
              <a:t> </a:t>
            </a:r>
            <a:r>
              <a:rPr lang="fr-FR" sz="2000" dirty="0" err="1"/>
              <a:t>driven</a:t>
            </a:r>
            <a:r>
              <a:rPr lang="fr-FR" sz="2000" dirty="0"/>
              <a:t> by the </a:t>
            </a:r>
            <a:r>
              <a:rPr lang="fr-FR" sz="2000" dirty="0" err="1"/>
              <a:t>recent</a:t>
            </a:r>
            <a:r>
              <a:rPr lang="fr-FR" sz="2000" dirty="0"/>
              <a:t> « revival of </a:t>
            </a:r>
            <a:r>
              <a:rPr lang="fr-FR" sz="2000" dirty="0" err="1"/>
              <a:t>nuclear</a:t>
            </a:r>
            <a:r>
              <a:rPr lang="fr-FR" sz="2000" dirty="0"/>
              <a:t> power »</a:t>
            </a:r>
          </a:p>
          <a:p>
            <a:pPr lvl="2"/>
            <a:r>
              <a:rPr lang="en-US" dirty="0">
                <a:solidFill>
                  <a:srgbClr val="262626"/>
                </a:solidFill>
              </a:rPr>
              <a:t>Extension of current reactors lifetime</a:t>
            </a:r>
          </a:p>
          <a:p>
            <a:pPr lvl="2"/>
            <a:r>
              <a:rPr lang="en-US" dirty="0">
                <a:solidFill>
                  <a:srgbClr val="262626"/>
                </a:solidFill>
              </a:rPr>
              <a:t>SMRs</a:t>
            </a:r>
          </a:p>
          <a:p>
            <a:pPr lvl="2"/>
            <a:r>
              <a:rPr lang="en-US" dirty="0">
                <a:solidFill>
                  <a:srgbClr val="262626"/>
                </a:solidFill>
              </a:rPr>
              <a:t>New reactor concepts proposed by newcomers</a:t>
            </a:r>
          </a:p>
          <a:p>
            <a:pPr lvl="2"/>
            <a:r>
              <a:rPr lang="en-US" dirty="0">
                <a:solidFill>
                  <a:srgbClr val="262626"/>
                </a:solidFill>
              </a:rPr>
              <a:t>Fusion </a:t>
            </a:r>
          </a:p>
          <a:p>
            <a:pPr lvl="2"/>
            <a:r>
              <a:rPr lang="en-US" dirty="0">
                <a:solidFill>
                  <a:srgbClr val="262626"/>
                </a:solidFill>
              </a:rPr>
              <a:t>But also radiation protection, radiotherapy, dosimetry, proliferation, monitoring </a:t>
            </a:r>
            <a:endParaRPr lang="fr-FR" dirty="0"/>
          </a:p>
          <a:p>
            <a:pPr lvl="1">
              <a:spcBef>
                <a:spcPts val="1200"/>
              </a:spcBef>
            </a:pPr>
            <a:r>
              <a:rPr lang="en-US" sz="2000" dirty="0"/>
              <a:t>A continuous international effort </a:t>
            </a:r>
            <a:r>
              <a:rPr lang="fr-FR" sz="2000" dirty="0" err="1"/>
              <a:t>is</a:t>
            </a:r>
            <a:r>
              <a:rPr lang="fr-FR" sz="2000" dirty="0"/>
              <a:t> </a:t>
            </a:r>
            <a:r>
              <a:rPr lang="fr-FR" sz="2000" dirty="0" err="1"/>
              <a:t>needed</a:t>
            </a:r>
            <a:r>
              <a:rPr lang="fr-FR" sz="2000" dirty="0"/>
              <a:t> to master the </a:t>
            </a:r>
            <a:r>
              <a:rPr lang="fr-FR" sz="2000" dirty="0" err="1"/>
              <a:t>whole</a:t>
            </a:r>
            <a:r>
              <a:rPr lang="fr-FR" sz="2000" dirty="0"/>
              <a:t> </a:t>
            </a:r>
            <a:r>
              <a:rPr lang="fr-FR" sz="2000" dirty="0" err="1"/>
              <a:t>chain</a:t>
            </a:r>
            <a:r>
              <a:rPr lang="fr-FR" sz="2000" dirty="0"/>
              <a:t> </a:t>
            </a:r>
            <a:r>
              <a:rPr lang="fr-FR" sz="2000" dirty="0" err="1"/>
              <a:t>from</a:t>
            </a:r>
            <a:r>
              <a:rPr lang="fr-FR" sz="2000" dirty="0"/>
              <a:t> the </a:t>
            </a:r>
            <a:r>
              <a:rPr lang="fr-FR" sz="2000" dirty="0" err="1"/>
              <a:t>differential</a:t>
            </a:r>
            <a:r>
              <a:rPr lang="fr-FR" sz="2000" dirty="0"/>
              <a:t> </a:t>
            </a:r>
            <a:r>
              <a:rPr lang="fr-FR" sz="2000" dirty="0" err="1"/>
              <a:t>measurements</a:t>
            </a:r>
            <a:r>
              <a:rPr lang="fr-FR" sz="2000" dirty="0"/>
              <a:t> to the inclusion of an </a:t>
            </a:r>
            <a:r>
              <a:rPr lang="fr-FR" sz="2000" dirty="0" err="1"/>
              <a:t>evaluation</a:t>
            </a:r>
            <a:r>
              <a:rPr lang="fr-FR" sz="2000" dirty="0"/>
              <a:t> </a:t>
            </a:r>
            <a:r>
              <a:rPr lang="fr-FR" sz="2000" dirty="0" err="1"/>
              <a:t>into</a:t>
            </a:r>
            <a:r>
              <a:rPr lang="fr-FR" sz="2000" dirty="0"/>
              <a:t> a </a:t>
            </a:r>
            <a:r>
              <a:rPr lang="fr-FR" sz="2000" dirty="0" err="1"/>
              <a:t>library</a:t>
            </a:r>
            <a:r>
              <a:rPr lang="en-US" sz="2000" dirty="0"/>
              <a:t>:</a:t>
            </a:r>
            <a:endParaRPr lang="fr-FR" sz="2000" dirty="0"/>
          </a:p>
          <a:p>
            <a:pPr lvl="2"/>
            <a:r>
              <a:rPr lang="en-US" dirty="0"/>
              <a:t>Access to experimental infrastructure and investments in upgraded facilities </a:t>
            </a:r>
          </a:p>
          <a:p>
            <a:pPr lvl="2"/>
            <a:r>
              <a:rPr lang="en-US" dirty="0"/>
              <a:t>Collaboration in theory, modelling and evaluation</a:t>
            </a:r>
          </a:p>
          <a:p>
            <a:pPr lvl="2"/>
            <a:r>
              <a:rPr lang="en-US" dirty="0"/>
              <a:t>Identifying the nuclei that are critical for the different application communities </a:t>
            </a:r>
          </a:p>
          <a:p>
            <a:pPr lvl="2"/>
            <a:r>
              <a:rPr lang="en-US" dirty="0"/>
              <a:t>Recommending the most pertinent measurements to improve nuclear data for each nucleus</a:t>
            </a:r>
          </a:p>
          <a:p>
            <a:pPr lvl="2"/>
            <a:endParaRPr lang="fr-FR" sz="2000" dirty="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a:t>09/03/2026</a:t>
            </a:r>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en-US"/>
              <a:t>P(ND)2-3, Perspectives on nuclear data for the next decade</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16</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err="1"/>
              <a:t>Considerations</a:t>
            </a:r>
            <a:r>
              <a:rPr lang="fr-FR" dirty="0"/>
              <a:t> for the future</a:t>
            </a:r>
          </a:p>
        </p:txBody>
      </p:sp>
    </p:spTree>
    <p:extLst>
      <p:ext uri="{BB962C8B-B14F-4D97-AF65-F5344CB8AC3E}">
        <p14:creationId xmlns:p14="http://schemas.microsoft.com/office/powerpoint/2010/main" val="674219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121298" y="1211802"/>
            <a:ext cx="11737909" cy="5288020"/>
          </a:xfrm>
        </p:spPr>
        <p:txBody>
          <a:bodyPr>
            <a:noAutofit/>
          </a:bodyPr>
          <a:lstStyle/>
          <a:p>
            <a:pPr lvl="1"/>
            <a:r>
              <a:rPr lang="en-US" sz="1800" b="1" i="0" u="none" strike="noStrike" baseline="0" dirty="0">
                <a:latin typeface="DejaVu-Sans-Bold"/>
              </a:rPr>
              <a:t>Nuclear Data versus Machine Learning, D. </a:t>
            </a:r>
            <a:r>
              <a:rPr lang="en-US" sz="1800" b="1" i="0" u="none" strike="noStrike" baseline="0" dirty="0" err="1">
                <a:latin typeface="DejaVu-Sans-Bold"/>
              </a:rPr>
              <a:t>Neudecker</a:t>
            </a:r>
            <a:r>
              <a:rPr lang="en-US" sz="1800" b="1" i="0" u="none" strike="noStrike" baseline="0" dirty="0">
                <a:latin typeface="DejaVu-Sans-Bold"/>
              </a:rPr>
              <a:t> </a:t>
            </a:r>
          </a:p>
          <a:p>
            <a:pPr lvl="1"/>
            <a:r>
              <a:rPr lang="en-US" sz="1800" b="1" i="0" u="none" strike="noStrike" baseline="0" dirty="0">
                <a:latin typeface="DejaVu-Sans-Bold"/>
              </a:rPr>
              <a:t>ND for Reactors: What we need for GIV, for SMR, for all solutions, D. Bernard</a:t>
            </a:r>
          </a:p>
          <a:p>
            <a:pPr lvl="1"/>
            <a:r>
              <a:rPr lang="en-US" sz="1800" b="1" i="0" u="none" strike="noStrike" baseline="0" dirty="0">
                <a:latin typeface="DejaVu-Sans-Bold"/>
              </a:rPr>
              <a:t>UQ Developments at the IAEA-Nuclear Data Section and Perspectives</a:t>
            </a:r>
            <a:r>
              <a:rPr lang="en-US" b="1" dirty="0">
                <a:latin typeface="DejaVu-Sans-Bold"/>
              </a:rPr>
              <a:t>, G. Schnabel</a:t>
            </a:r>
          </a:p>
          <a:p>
            <a:pPr lvl="1"/>
            <a:r>
              <a:rPr lang="en-US" sz="1800" b="1" i="0" u="none" strike="noStrike" baseline="0" dirty="0">
                <a:latin typeface="DejaVu-Sans-Bold"/>
              </a:rPr>
              <a:t>Uncertainty Quantification in Optical Potentials, C. </a:t>
            </a:r>
            <a:r>
              <a:rPr lang="en-US" sz="1800" b="1" i="0" u="none" strike="noStrike" baseline="0" dirty="0" err="1">
                <a:latin typeface="DejaVu-Sans-Bold"/>
              </a:rPr>
              <a:t>Pruit</a:t>
            </a:r>
            <a:endParaRPr lang="en-US" sz="1800" b="1" i="0" u="none" strike="noStrike" baseline="0" dirty="0">
              <a:latin typeface="DejaVu-Sans-Bold"/>
            </a:endParaRPr>
          </a:p>
          <a:p>
            <a:pPr lvl="1"/>
            <a:r>
              <a:rPr lang="en-US" sz="1800" b="1" i="0" u="none" strike="noStrike" baseline="0" dirty="0">
                <a:latin typeface="DejaVu-Sans-Bold"/>
              </a:rPr>
              <a:t>What to expect in 2026 from microscopic nuclear modelling for </a:t>
            </a:r>
            <a:r>
              <a:rPr lang="en-US" sz="1800" b="1" i="0" u="none" strike="noStrike" baseline="0" dirty="0" err="1">
                <a:latin typeface="DejaVu-Sans-Bold"/>
              </a:rPr>
              <a:t>keff</a:t>
            </a:r>
            <a:r>
              <a:rPr lang="en-US" sz="1800" b="1" i="0" u="none" strike="noStrike" baseline="0" dirty="0">
                <a:latin typeface="DejaVu-Sans-Bold"/>
              </a:rPr>
              <a:t> calculations, D. </a:t>
            </a:r>
            <a:r>
              <a:rPr lang="en-US" sz="1800" b="1" i="0" u="none" strike="noStrike" baseline="0" dirty="0" err="1">
                <a:latin typeface="DejaVu-Sans-Bold"/>
              </a:rPr>
              <a:t>Rochmann</a:t>
            </a:r>
            <a:endParaRPr lang="en-US" b="1" dirty="0">
              <a:latin typeface="DejaVu-Sans-Bold"/>
            </a:endParaRPr>
          </a:p>
          <a:p>
            <a:pPr lvl="1"/>
            <a:r>
              <a:rPr lang="en-US" sz="1800" b="1" i="0" u="none" strike="noStrike" baseline="0" dirty="0">
                <a:latin typeface="DejaVu-Sans-Bold"/>
              </a:rPr>
              <a:t>Recent Advances in Experimental Uncertainty Quantification for Fission Yields </a:t>
            </a:r>
            <a:r>
              <a:rPr lang="fr-FR" sz="1800" b="1" i="0" u="none" strike="noStrike" baseline="0" dirty="0">
                <a:latin typeface="DejaVu-Sans-Bold"/>
              </a:rPr>
              <a:t>data, G. </a:t>
            </a:r>
            <a:r>
              <a:rPr lang="fr-FR" sz="1800" b="1" i="0" u="none" strike="noStrike" baseline="0" dirty="0" err="1">
                <a:latin typeface="DejaVu-Sans-Bold"/>
              </a:rPr>
              <a:t>Kessedjian</a:t>
            </a:r>
            <a:endParaRPr lang="fr-FR" sz="1800" b="1" i="0" u="none" strike="noStrike" baseline="0" dirty="0">
              <a:latin typeface="DejaVu-Sans-Bold"/>
            </a:endParaRPr>
          </a:p>
          <a:p>
            <a:pPr lvl="1"/>
            <a:r>
              <a:rPr lang="en-US" sz="1800" b="1" i="0" u="none" strike="noStrike" baseline="0" dirty="0">
                <a:latin typeface="DejaVu-Sans-Bold"/>
              </a:rPr>
              <a:t>Innovations in the Surrogate Reactions Method: Integrating Microscopic Theory for Improved Nuclear Data, J. Escher</a:t>
            </a:r>
          </a:p>
          <a:p>
            <a:pPr lvl="1"/>
            <a:r>
              <a:rPr lang="en-US" sz="1800" b="1" i="0" u="none" strike="noStrike" baseline="0" dirty="0">
                <a:latin typeface="DejaVu-Sans-Bold"/>
              </a:rPr>
              <a:t>Microscopic driven Optical Model Potentials, H. </a:t>
            </a:r>
            <a:r>
              <a:rPr lang="en-US" b="1" dirty="0">
                <a:latin typeface="DejaVu-Sans-Bold"/>
              </a:rPr>
              <a:t>A</a:t>
            </a:r>
            <a:r>
              <a:rPr lang="en-US" sz="1800" b="1" i="0" u="none" strike="noStrike" baseline="0" dirty="0">
                <a:latin typeface="DejaVu-Sans-Bold"/>
              </a:rPr>
              <a:t>rellano</a:t>
            </a:r>
          </a:p>
          <a:p>
            <a:pPr lvl="1"/>
            <a:r>
              <a:rPr lang="en-US" sz="1800" b="1" i="0" u="none" strike="noStrike" baseline="0" dirty="0">
                <a:latin typeface="DejaVu-Sans-Bold"/>
              </a:rPr>
              <a:t>Constraining Direct and Pre-equilibrium Models through Microscopic Approaches</a:t>
            </a:r>
            <a:r>
              <a:rPr lang="en-US" b="1" dirty="0">
                <a:latin typeface="DejaVu-Sans-Bold"/>
              </a:rPr>
              <a:t>, H. </a:t>
            </a:r>
            <a:r>
              <a:rPr lang="en-US" b="1" dirty="0" err="1">
                <a:latin typeface="DejaVu-Sans-Bold"/>
              </a:rPr>
              <a:t>Sazaki</a:t>
            </a:r>
            <a:endParaRPr lang="en-US" b="1" dirty="0">
              <a:latin typeface="DejaVu-Sans-Bold"/>
            </a:endParaRPr>
          </a:p>
          <a:p>
            <a:pPr lvl="1"/>
            <a:r>
              <a:rPr lang="fr-FR" sz="1800" b="1" i="0" u="none" strike="noStrike" baseline="0" dirty="0" err="1">
                <a:latin typeface="DejaVu-Sans-Bold"/>
              </a:rPr>
              <a:t>Gogny</a:t>
            </a:r>
            <a:r>
              <a:rPr lang="fr-FR" sz="1800" b="1" i="0" u="none" strike="noStrike" baseline="0" dirty="0">
                <a:latin typeface="DejaVu-Sans-Bold"/>
              </a:rPr>
              <a:t> Forces versus HFB, UQ, N. Pillet </a:t>
            </a:r>
          </a:p>
          <a:p>
            <a:pPr lvl="1"/>
            <a:r>
              <a:rPr lang="en-US" sz="1800" b="1" i="0" u="none" strike="noStrike" baseline="0" dirty="0">
                <a:latin typeface="DejaVu-Sans-Bold"/>
              </a:rPr>
              <a:t>From nuclear structure to neutron-induced cross-section evaluations</a:t>
            </a:r>
            <a:r>
              <a:rPr lang="fr-FR" b="1" dirty="0">
                <a:latin typeface="DejaVu-Sans-Bold"/>
              </a:rPr>
              <a:t>, G. </a:t>
            </a:r>
            <a:r>
              <a:rPr lang="fr-FR" b="1" dirty="0" err="1">
                <a:latin typeface="DejaVu-Sans-Bold"/>
              </a:rPr>
              <a:t>Noguere</a:t>
            </a:r>
            <a:endParaRPr lang="fr-FR" b="1" dirty="0">
              <a:latin typeface="DejaVu-Sans-Bold"/>
            </a:endParaRPr>
          </a:p>
          <a:p>
            <a:pPr lvl="1"/>
            <a:r>
              <a:rPr lang="en-US" sz="1800" b="1" i="0" u="none" strike="noStrike" baseline="0" dirty="0">
                <a:latin typeface="DejaVu-Sans-Bold"/>
              </a:rPr>
              <a:t>A perspective on the role of integral benchmarks for improving nuclear data, S. Van Der Mark</a:t>
            </a:r>
          </a:p>
          <a:p>
            <a:pPr lvl="1"/>
            <a:r>
              <a:rPr lang="en-US" b="1" dirty="0">
                <a:latin typeface="DejaVu-Sans-Bold"/>
              </a:rPr>
              <a:t>….more or less all experimental talks !!!</a:t>
            </a:r>
            <a:endParaRPr lang="en-US" sz="1800" b="1" i="0" u="none" strike="noStrike" baseline="0" dirty="0">
              <a:latin typeface="DejaVu-Sans-Bold"/>
            </a:endParaRPr>
          </a:p>
          <a:p>
            <a:pPr marL="266700" lvl="2" indent="0">
              <a:buNone/>
            </a:pPr>
            <a:endParaRPr lang="fr-FR" sz="2000" dirty="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a:t>09/03/2026</a:t>
            </a:r>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en-US" dirty="0"/>
              <a:t>P(ND)2-3, Perspectives on nuclear data for the next decade</a:t>
            </a: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17</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121298" y="143750"/>
            <a:ext cx="11737909" cy="871827"/>
          </a:xfrm>
        </p:spPr>
        <p:txBody>
          <a:bodyPr>
            <a:normAutofit fontScale="90000"/>
          </a:bodyPr>
          <a:lstStyle/>
          <a:p>
            <a:r>
              <a:rPr lang="en-US" dirty="0"/>
              <a:t>P(ND)2-3, Perspectives on nuclear data </a:t>
            </a:r>
            <a:br>
              <a:rPr lang="en-US" dirty="0"/>
            </a:br>
            <a:r>
              <a:rPr lang="en-US" dirty="0"/>
              <a:t>for the next decade ; “Uncertainty” talks</a:t>
            </a:r>
            <a:endParaRPr lang="fr-FR" dirty="0"/>
          </a:p>
        </p:txBody>
      </p:sp>
      <p:sp>
        <p:nvSpPr>
          <p:cNvPr id="9" name="Dodécagone 8">
            <a:extLst>
              <a:ext uri="{FF2B5EF4-FFF2-40B4-BE49-F238E27FC236}">
                <a16:creationId xmlns:a16="http://schemas.microsoft.com/office/drawing/2014/main" id="{48B4AB0D-B016-40F5-A8C7-FAF3E5543D32}"/>
              </a:ext>
            </a:extLst>
          </p:cNvPr>
          <p:cNvSpPr/>
          <p:nvPr/>
        </p:nvSpPr>
        <p:spPr>
          <a:xfrm>
            <a:off x="9575800" y="4893163"/>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5</a:t>
            </a:r>
          </a:p>
        </p:txBody>
      </p:sp>
      <p:sp>
        <p:nvSpPr>
          <p:cNvPr id="11" name="Dodécagone 10">
            <a:extLst>
              <a:ext uri="{FF2B5EF4-FFF2-40B4-BE49-F238E27FC236}">
                <a16:creationId xmlns:a16="http://schemas.microsoft.com/office/drawing/2014/main" id="{CDCC89DC-DDEE-4116-ADF7-2FB3D2D092DE}"/>
              </a:ext>
            </a:extLst>
          </p:cNvPr>
          <p:cNvSpPr/>
          <p:nvPr/>
        </p:nvSpPr>
        <p:spPr>
          <a:xfrm>
            <a:off x="4416221" y="4211730"/>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1</a:t>
            </a:r>
          </a:p>
        </p:txBody>
      </p:sp>
      <p:sp>
        <p:nvSpPr>
          <p:cNvPr id="12" name="Dodécagone 11">
            <a:extLst>
              <a:ext uri="{FF2B5EF4-FFF2-40B4-BE49-F238E27FC236}">
                <a16:creationId xmlns:a16="http://schemas.microsoft.com/office/drawing/2014/main" id="{8E235B70-1692-4322-B6D1-085CACDB3543}"/>
              </a:ext>
            </a:extLst>
          </p:cNvPr>
          <p:cNvSpPr/>
          <p:nvPr/>
        </p:nvSpPr>
        <p:spPr>
          <a:xfrm>
            <a:off x="5710333" y="1154300"/>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5</a:t>
            </a:r>
          </a:p>
        </p:txBody>
      </p:sp>
      <p:sp>
        <p:nvSpPr>
          <p:cNvPr id="13" name="Dodécagone 12">
            <a:extLst>
              <a:ext uri="{FF2B5EF4-FFF2-40B4-BE49-F238E27FC236}">
                <a16:creationId xmlns:a16="http://schemas.microsoft.com/office/drawing/2014/main" id="{EC5D9F46-4239-4CE0-838E-78C1AB6CDC54}"/>
              </a:ext>
            </a:extLst>
          </p:cNvPr>
          <p:cNvSpPr/>
          <p:nvPr/>
        </p:nvSpPr>
        <p:spPr>
          <a:xfrm>
            <a:off x="8394268" y="1835541"/>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2</a:t>
            </a:r>
          </a:p>
        </p:txBody>
      </p:sp>
      <p:sp>
        <p:nvSpPr>
          <p:cNvPr id="14" name="Dodécagone 13">
            <a:extLst>
              <a:ext uri="{FF2B5EF4-FFF2-40B4-BE49-F238E27FC236}">
                <a16:creationId xmlns:a16="http://schemas.microsoft.com/office/drawing/2014/main" id="{726FF57E-F614-48B1-B44F-69C0D24A3EF2}"/>
              </a:ext>
            </a:extLst>
          </p:cNvPr>
          <p:cNvSpPr/>
          <p:nvPr/>
        </p:nvSpPr>
        <p:spPr>
          <a:xfrm>
            <a:off x="9323873" y="3855812"/>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sp>
        <p:nvSpPr>
          <p:cNvPr id="15" name="Dodécagone 14">
            <a:extLst>
              <a:ext uri="{FF2B5EF4-FFF2-40B4-BE49-F238E27FC236}">
                <a16:creationId xmlns:a16="http://schemas.microsoft.com/office/drawing/2014/main" id="{31051CA7-53B3-43A8-B89C-1DD97914FC01}"/>
              </a:ext>
            </a:extLst>
          </p:cNvPr>
          <p:cNvSpPr/>
          <p:nvPr/>
        </p:nvSpPr>
        <p:spPr>
          <a:xfrm>
            <a:off x="11399180" y="3195216"/>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sp>
        <p:nvSpPr>
          <p:cNvPr id="16" name="Dodécagone 15">
            <a:extLst>
              <a:ext uri="{FF2B5EF4-FFF2-40B4-BE49-F238E27FC236}">
                <a16:creationId xmlns:a16="http://schemas.microsoft.com/office/drawing/2014/main" id="{558BB8FC-D908-4B91-9812-DE8CD88AEE96}"/>
              </a:ext>
            </a:extLst>
          </p:cNvPr>
          <p:cNvSpPr/>
          <p:nvPr/>
        </p:nvSpPr>
        <p:spPr>
          <a:xfrm>
            <a:off x="8425367" y="4554893"/>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sp>
        <p:nvSpPr>
          <p:cNvPr id="17" name="Dodécagone 16">
            <a:extLst>
              <a:ext uri="{FF2B5EF4-FFF2-40B4-BE49-F238E27FC236}">
                <a16:creationId xmlns:a16="http://schemas.microsoft.com/office/drawing/2014/main" id="{BA6ABD7C-0696-4FF3-B7B8-44671AFDAFC6}"/>
              </a:ext>
            </a:extLst>
          </p:cNvPr>
          <p:cNvSpPr/>
          <p:nvPr/>
        </p:nvSpPr>
        <p:spPr>
          <a:xfrm>
            <a:off x="6034157" y="3563079"/>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sp>
        <p:nvSpPr>
          <p:cNvPr id="18" name="Dodécagone 17">
            <a:extLst>
              <a:ext uri="{FF2B5EF4-FFF2-40B4-BE49-F238E27FC236}">
                <a16:creationId xmlns:a16="http://schemas.microsoft.com/office/drawing/2014/main" id="{7A6E5582-5598-4984-9201-9A68206C6885}"/>
              </a:ext>
            </a:extLst>
          </p:cNvPr>
          <p:cNvSpPr/>
          <p:nvPr/>
        </p:nvSpPr>
        <p:spPr>
          <a:xfrm>
            <a:off x="8929220" y="1835713"/>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3</a:t>
            </a:r>
          </a:p>
        </p:txBody>
      </p:sp>
      <p:sp>
        <p:nvSpPr>
          <p:cNvPr id="19" name="Dodécagone 18">
            <a:extLst>
              <a:ext uri="{FF2B5EF4-FFF2-40B4-BE49-F238E27FC236}">
                <a16:creationId xmlns:a16="http://schemas.microsoft.com/office/drawing/2014/main" id="{21EE2BA6-99EB-42CA-BA41-A9ED097B3933}"/>
              </a:ext>
            </a:extLst>
          </p:cNvPr>
          <p:cNvSpPr/>
          <p:nvPr/>
        </p:nvSpPr>
        <p:spPr>
          <a:xfrm>
            <a:off x="5988178" y="2201134"/>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sp>
        <p:nvSpPr>
          <p:cNvPr id="20" name="Dodécagone 19">
            <a:extLst>
              <a:ext uri="{FF2B5EF4-FFF2-40B4-BE49-F238E27FC236}">
                <a16:creationId xmlns:a16="http://schemas.microsoft.com/office/drawing/2014/main" id="{69EDBB38-C683-4BC4-9AB2-7EF517E38B89}"/>
              </a:ext>
            </a:extLst>
          </p:cNvPr>
          <p:cNvSpPr/>
          <p:nvPr/>
        </p:nvSpPr>
        <p:spPr>
          <a:xfrm>
            <a:off x="9882673" y="2831894"/>
            <a:ext cx="503853" cy="467567"/>
          </a:xfrm>
          <a:prstGeom prst="dodec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5</a:t>
            </a:r>
          </a:p>
        </p:txBody>
      </p:sp>
      <p:sp>
        <p:nvSpPr>
          <p:cNvPr id="21" name="Dodécagone 20">
            <a:extLst>
              <a:ext uri="{FF2B5EF4-FFF2-40B4-BE49-F238E27FC236}">
                <a16:creationId xmlns:a16="http://schemas.microsoft.com/office/drawing/2014/main" id="{6A072412-75E8-4781-906B-9E2A6F17FE74}"/>
              </a:ext>
            </a:extLst>
          </p:cNvPr>
          <p:cNvSpPr/>
          <p:nvPr/>
        </p:nvSpPr>
        <p:spPr>
          <a:xfrm>
            <a:off x="4456663" y="5269793"/>
            <a:ext cx="503853" cy="467567"/>
          </a:xfrm>
          <a:prstGeom prst="dodec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1</a:t>
            </a:r>
          </a:p>
        </p:txBody>
      </p:sp>
      <p:sp>
        <p:nvSpPr>
          <p:cNvPr id="22" name="Dodécagone 21">
            <a:extLst>
              <a:ext uri="{FF2B5EF4-FFF2-40B4-BE49-F238E27FC236}">
                <a16:creationId xmlns:a16="http://schemas.microsoft.com/office/drawing/2014/main" id="{5C8CB1AC-636D-4D34-8328-5FD8365F4915}"/>
              </a:ext>
            </a:extLst>
          </p:cNvPr>
          <p:cNvSpPr/>
          <p:nvPr/>
        </p:nvSpPr>
        <p:spPr>
          <a:xfrm>
            <a:off x="5103243" y="5269792"/>
            <a:ext cx="503853" cy="467567"/>
          </a:xfrm>
          <a:prstGeom prst="dodec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2</a:t>
            </a:r>
          </a:p>
        </p:txBody>
      </p:sp>
      <p:sp>
        <p:nvSpPr>
          <p:cNvPr id="23" name="Dodécagone 22">
            <a:extLst>
              <a:ext uri="{FF2B5EF4-FFF2-40B4-BE49-F238E27FC236}">
                <a16:creationId xmlns:a16="http://schemas.microsoft.com/office/drawing/2014/main" id="{1052C377-8FB7-4A58-929A-F6C94B030393}"/>
              </a:ext>
            </a:extLst>
          </p:cNvPr>
          <p:cNvSpPr/>
          <p:nvPr/>
        </p:nvSpPr>
        <p:spPr>
          <a:xfrm>
            <a:off x="5710333" y="5269817"/>
            <a:ext cx="503853" cy="467567"/>
          </a:xfrm>
          <a:prstGeom prst="dodec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3</a:t>
            </a:r>
          </a:p>
        </p:txBody>
      </p:sp>
      <p:sp>
        <p:nvSpPr>
          <p:cNvPr id="25" name="Dodécagone 24">
            <a:extLst>
              <a:ext uri="{FF2B5EF4-FFF2-40B4-BE49-F238E27FC236}">
                <a16:creationId xmlns:a16="http://schemas.microsoft.com/office/drawing/2014/main" id="{74E9B644-58C0-4553-9F60-A972210CBCB1}"/>
              </a:ext>
            </a:extLst>
          </p:cNvPr>
          <p:cNvSpPr/>
          <p:nvPr/>
        </p:nvSpPr>
        <p:spPr>
          <a:xfrm>
            <a:off x="7912465" y="1490450"/>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6</a:t>
            </a:r>
          </a:p>
        </p:txBody>
      </p:sp>
      <p:sp>
        <p:nvSpPr>
          <p:cNvPr id="26" name="Dodécagone 25">
            <a:extLst>
              <a:ext uri="{FF2B5EF4-FFF2-40B4-BE49-F238E27FC236}">
                <a16:creationId xmlns:a16="http://schemas.microsoft.com/office/drawing/2014/main" id="{A3513F5F-EF08-4582-92CC-C2DAC618C409}"/>
              </a:ext>
            </a:extLst>
          </p:cNvPr>
          <p:cNvSpPr/>
          <p:nvPr/>
        </p:nvSpPr>
        <p:spPr>
          <a:xfrm>
            <a:off x="4960516" y="4215812"/>
            <a:ext cx="503853" cy="467567"/>
          </a:xfrm>
          <a:prstGeom prst="dodec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2</a:t>
            </a:r>
          </a:p>
        </p:txBody>
      </p:sp>
      <p:sp>
        <p:nvSpPr>
          <p:cNvPr id="24" name="Dodécagone 23">
            <a:extLst>
              <a:ext uri="{FF2B5EF4-FFF2-40B4-BE49-F238E27FC236}">
                <a16:creationId xmlns:a16="http://schemas.microsoft.com/office/drawing/2014/main" id="{DD401090-3BEE-4CE2-908A-836A6956428F}"/>
              </a:ext>
            </a:extLst>
          </p:cNvPr>
          <p:cNvSpPr/>
          <p:nvPr/>
        </p:nvSpPr>
        <p:spPr>
          <a:xfrm>
            <a:off x="9000583" y="4545994"/>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sp>
        <p:nvSpPr>
          <p:cNvPr id="27" name="Dodécagone 26">
            <a:extLst>
              <a:ext uri="{FF2B5EF4-FFF2-40B4-BE49-F238E27FC236}">
                <a16:creationId xmlns:a16="http://schemas.microsoft.com/office/drawing/2014/main" id="{7AADA654-55F7-42CC-91B6-B0FA04860829}"/>
              </a:ext>
            </a:extLst>
          </p:cNvPr>
          <p:cNvSpPr/>
          <p:nvPr/>
        </p:nvSpPr>
        <p:spPr>
          <a:xfrm>
            <a:off x="11730270" y="3195215"/>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sp>
        <p:nvSpPr>
          <p:cNvPr id="28" name="Dodécagone 27">
            <a:extLst>
              <a:ext uri="{FF2B5EF4-FFF2-40B4-BE49-F238E27FC236}">
                <a16:creationId xmlns:a16="http://schemas.microsoft.com/office/drawing/2014/main" id="{81F959E0-1D78-44B2-9296-E5E0169CDA0E}"/>
              </a:ext>
            </a:extLst>
          </p:cNvPr>
          <p:cNvSpPr/>
          <p:nvPr/>
        </p:nvSpPr>
        <p:spPr>
          <a:xfrm>
            <a:off x="10319442" y="2831894"/>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2</a:t>
            </a:r>
          </a:p>
        </p:txBody>
      </p:sp>
      <p:sp>
        <p:nvSpPr>
          <p:cNvPr id="29" name="Dodécagone 28">
            <a:extLst>
              <a:ext uri="{FF2B5EF4-FFF2-40B4-BE49-F238E27FC236}">
                <a16:creationId xmlns:a16="http://schemas.microsoft.com/office/drawing/2014/main" id="{CB4FF72B-4ECA-40FB-A6F3-FC4A7E9C89C2}"/>
              </a:ext>
            </a:extLst>
          </p:cNvPr>
          <p:cNvSpPr/>
          <p:nvPr/>
        </p:nvSpPr>
        <p:spPr>
          <a:xfrm>
            <a:off x="9893661" y="3857170"/>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sp>
        <p:nvSpPr>
          <p:cNvPr id="30" name="Dodécagone 29">
            <a:extLst>
              <a:ext uri="{FF2B5EF4-FFF2-40B4-BE49-F238E27FC236}">
                <a16:creationId xmlns:a16="http://schemas.microsoft.com/office/drawing/2014/main" id="{E09F995A-082B-405A-BDBF-102D522B2BB9}"/>
              </a:ext>
            </a:extLst>
          </p:cNvPr>
          <p:cNvSpPr/>
          <p:nvPr/>
        </p:nvSpPr>
        <p:spPr>
          <a:xfrm>
            <a:off x="6610042" y="3543943"/>
            <a:ext cx="503853" cy="467567"/>
          </a:xfrm>
          <a:prstGeom prst="dodec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b="1" dirty="0"/>
              <a:t>4</a:t>
            </a:r>
          </a:p>
        </p:txBody>
      </p:sp>
    </p:spTree>
    <p:extLst>
      <p:ext uri="{BB962C8B-B14F-4D97-AF65-F5344CB8AC3E}">
        <p14:creationId xmlns:p14="http://schemas.microsoft.com/office/powerpoint/2010/main" val="1847458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6E18B26D-0179-A943-7870-CD26EDE6595B}"/>
              </a:ext>
            </a:extLst>
          </p:cNvPr>
          <p:cNvSpPr>
            <a:spLocks noGrp="1"/>
          </p:cNvSpPr>
          <p:nvPr>
            <p:ph type="dt" sz="half" idx="10"/>
          </p:nvPr>
        </p:nvSpPr>
        <p:spPr/>
        <p:txBody>
          <a:bodyPr/>
          <a:lstStyle/>
          <a:p>
            <a:r>
              <a:rPr lang="fr-FR"/>
              <a:t>09/03/2026</a:t>
            </a:r>
          </a:p>
        </p:txBody>
      </p:sp>
      <p:sp>
        <p:nvSpPr>
          <p:cNvPr id="7" name="Espace réservé du pied de page 6">
            <a:extLst>
              <a:ext uri="{FF2B5EF4-FFF2-40B4-BE49-F238E27FC236}">
                <a16:creationId xmlns:a16="http://schemas.microsoft.com/office/drawing/2014/main" id="{888BE5CB-B7D0-CC86-F69F-F0D47EDFCDE8}"/>
              </a:ext>
            </a:extLst>
          </p:cNvPr>
          <p:cNvSpPr>
            <a:spLocks noGrp="1"/>
          </p:cNvSpPr>
          <p:nvPr>
            <p:ph type="ftr" sz="quarter" idx="11"/>
          </p:nvPr>
        </p:nvSpPr>
        <p:spPr/>
        <p:txBody>
          <a:bodyPr/>
          <a:lstStyle/>
          <a:p>
            <a:r>
              <a:rPr lang="en-US"/>
              <a:t>P(ND)2-3, Perspectives on nuclear data for the next decade</a:t>
            </a:r>
            <a:endParaRPr lang="fr-FR"/>
          </a:p>
        </p:txBody>
      </p:sp>
      <p:sp>
        <p:nvSpPr>
          <p:cNvPr id="8" name="Espace réservé du numéro de diapositive 7">
            <a:extLst>
              <a:ext uri="{FF2B5EF4-FFF2-40B4-BE49-F238E27FC236}">
                <a16:creationId xmlns:a16="http://schemas.microsoft.com/office/drawing/2014/main" id="{2BCFE208-93CF-59EA-28C6-4BE6BA24315B}"/>
              </a:ext>
            </a:extLst>
          </p:cNvPr>
          <p:cNvSpPr>
            <a:spLocks noGrp="1"/>
          </p:cNvSpPr>
          <p:nvPr>
            <p:ph type="sldNum" sz="quarter" idx="12"/>
          </p:nvPr>
        </p:nvSpPr>
        <p:spPr/>
        <p:txBody>
          <a:bodyPr/>
          <a:lstStyle/>
          <a:p>
            <a:fld id="{0CBC77A0-1F4E-42FF-9FFC-F45C3A64AF90}" type="slidenum">
              <a:rPr lang="fr-FR" smtClean="0"/>
              <a:pPr/>
              <a:t>18</a:t>
            </a:fld>
            <a:endParaRPr lang="fr-FR"/>
          </a:p>
        </p:txBody>
      </p:sp>
      <p:sp>
        <p:nvSpPr>
          <p:cNvPr id="2" name="Espace réservé du texte 1">
            <a:extLst>
              <a:ext uri="{FF2B5EF4-FFF2-40B4-BE49-F238E27FC236}">
                <a16:creationId xmlns:a16="http://schemas.microsoft.com/office/drawing/2014/main" id="{6A006F85-3E20-EEF8-9D4F-41E9A2E796C5}"/>
              </a:ext>
            </a:extLst>
          </p:cNvPr>
          <p:cNvSpPr>
            <a:spLocks noGrp="1"/>
          </p:cNvSpPr>
          <p:nvPr>
            <p:ph type="body" idx="1"/>
          </p:nvPr>
        </p:nvSpPr>
        <p:spPr/>
        <p:txBody>
          <a:bodyPr/>
          <a:lstStyle/>
          <a:p>
            <a:r>
              <a:rPr lang="fr-FR" dirty="0"/>
              <a:t>Richard Feynman</a:t>
            </a:r>
          </a:p>
        </p:txBody>
      </p:sp>
      <p:sp>
        <p:nvSpPr>
          <p:cNvPr id="6" name="Titre 5">
            <a:extLst>
              <a:ext uri="{FF2B5EF4-FFF2-40B4-BE49-F238E27FC236}">
                <a16:creationId xmlns:a16="http://schemas.microsoft.com/office/drawing/2014/main" id="{EF090333-708B-CF65-4F46-0434EDEAB766}"/>
              </a:ext>
            </a:extLst>
          </p:cNvPr>
          <p:cNvSpPr>
            <a:spLocks noGrp="1"/>
          </p:cNvSpPr>
          <p:nvPr>
            <p:ph type="title"/>
          </p:nvPr>
        </p:nvSpPr>
        <p:spPr/>
        <p:txBody>
          <a:bodyPr>
            <a:normAutofit fontScale="90000"/>
          </a:bodyPr>
          <a:lstStyle/>
          <a:p>
            <a:r>
              <a:rPr lang="en-US" i="1" dirty="0"/>
              <a:t>It doesn't matter how beautiful your theory is, it doesn't matter how smart you are. If it doesn't agree with experiment, it's wrong.</a:t>
            </a:r>
            <a:r>
              <a:rPr lang="fr-FR" dirty="0"/>
              <a:t>’’ </a:t>
            </a:r>
          </a:p>
        </p:txBody>
      </p:sp>
    </p:spTree>
    <p:extLst>
      <p:ext uri="{BB962C8B-B14F-4D97-AF65-F5344CB8AC3E}">
        <p14:creationId xmlns:p14="http://schemas.microsoft.com/office/powerpoint/2010/main" val="4203980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E7C6220-27BF-EE46-598B-6D39D773A69B}"/>
              </a:ext>
            </a:extLst>
          </p:cNvPr>
          <p:cNvSpPr>
            <a:spLocks noGrp="1"/>
          </p:cNvSpPr>
          <p:nvPr>
            <p:ph type="title"/>
          </p:nvPr>
        </p:nvSpPr>
        <p:spPr>
          <a:xfrm>
            <a:off x="731837" y="3449638"/>
            <a:ext cx="3029672" cy="703262"/>
          </a:xfrm>
        </p:spPr>
        <p:txBody>
          <a:bodyPr>
            <a:normAutofit/>
          </a:bodyPr>
          <a:lstStyle/>
          <a:p>
            <a:r>
              <a:rPr lang="fr-FR" dirty="0" err="1"/>
              <a:t>Thank</a:t>
            </a:r>
            <a:r>
              <a:rPr lang="fr-FR" dirty="0"/>
              <a:t> </a:t>
            </a:r>
            <a:r>
              <a:rPr lang="fr-FR" dirty="0" err="1"/>
              <a:t>you</a:t>
            </a:r>
            <a:endParaRPr lang="fr-FR" dirty="0"/>
          </a:p>
        </p:txBody>
      </p:sp>
      <p:sp>
        <p:nvSpPr>
          <p:cNvPr id="10" name="Espace réservé du texte 9">
            <a:extLst>
              <a:ext uri="{FF2B5EF4-FFF2-40B4-BE49-F238E27FC236}">
                <a16:creationId xmlns:a16="http://schemas.microsoft.com/office/drawing/2014/main" id="{5C06C1AD-C206-9068-1666-0461833958EF}"/>
              </a:ext>
            </a:extLst>
          </p:cNvPr>
          <p:cNvSpPr>
            <a:spLocks noGrp="1"/>
          </p:cNvSpPr>
          <p:nvPr>
            <p:ph type="body" sz="quarter" idx="16"/>
          </p:nvPr>
        </p:nvSpPr>
        <p:spPr/>
        <p:txBody>
          <a:bodyPr>
            <a:normAutofit/>
          </a:bodyPr>
          <a:lstStyle/>
          <a:p>
            <a:r>
              <a:rPr lang="fr-FR" b="1" dirty="0"/>
              <a:t>CEA DAM</a:t>
            </a:r>
          </a:p>
          <a:p>
            <a:r>
              <a:rPr lang="fr-FR" dirty="0"/>
              <a:t>cyrille.desaintjean@cea.fr</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98612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DA9F46-4F62-E360-1FBE-21E49137DE4C}"/>
              </a:ext>
            </a:extLst>
          </p:cNvPr>
          <p:cNvSpPr>
            <a:spLocks noGrp="1"/>
          </p:cNvSpPr>
          <p:nvPr>
            <p:ph idx="1"/>
          </p:nvPr>
        </p:nvSpPr>
        <p:spPr/>
        <p:txBody>
          <a:bodyPr numCol="1">
            <a:normAutofit/>
          </a:bodyPr>
          <a:lstStyle/>
          <a:p>
            <a:r>
              <a:rPr lang="fr-FR" sz="2800" b="1" dirty="0" err="1">
                <a:latin typeface="Cambria" panose="02040503050406030204" pitchFamily="18" charset="0"/>
                <a:ea typeface="Cambria" panose="02040503050406030204" pitchFamily="18" charset="0"/>
                <a:cs typeface="Calibri Light" panose="020F0302020204030204" pitchFamily="34" charset="0"/>
              </a:rPr>
              <a:t>What</a:t>
            </a:r>
            <a:r>
              <a:rPr lang="fr-FR" sz="2800" b="1" dirty="0">
                <a:latin typeface="Cambria" panose="02040503050406030204" pitchFamily="18" charset="0"/>
                <a:ea typeface="Cambria" panose="02040503050406030204" pitchFamily="18" charset="0"/>
                <a:cs typeface="Calibri Light" panose="020F0302020204030204" pitchFamily="34" charset="0"/>
              </a:rPr>
              <a:t> are </a:t>
            </a:r>
            <a:r>
              <a:rPr lang="fr-FR" sz="2800" b="1" dirty="0" err="1">
                <a:latin typeface="Cambria" panose="02040503050406030204" pitchFamily="18" charset="0"/>
                <a:ea typeface="Cambria" panose="02040503050406030204" pitchFamily="18" charset="0"/>
                <a:cs typeface="Calibri Light" panose="020F0302020204030204" pitchFamily="34" charset="0"/>
              </a:rPr>
              <a:t>we</a:t>
            </a:r>
            <a:r>
              <a:rPr lang="fr-FR" sz="2800" b="1" dirty="0">
                <a:latin typeface="Cambria" panose="02040503050406030204" pitchFamily="18" charset="0"/>
                <a:ea typeface="Cambria" panose="02040503050406030204" pitchFamily="18" charset="0"/>
                <a:cs typeface="Calibri Light" panose="020F0302020204030204" pitchFamily="34" charset="0"/>
              </a:rPr>
              <a:t> </a:t>
            </a:r>
            <a:r>
              <a:rPr lang="fr-FR" sz="2800" b="1" dirty="0" err="1">
                <a:latin typeface="Cambria" panose="02040503050406030204" pitchFamily="18" charset="0"/>
                <a:ea typeface="Cambria" panose="02040503050406030204" pitchFamily="18" charset="0"/>
                <a:cs typeface="Calibri Light" panose="020F0302020204030204" pitchFamily="34" charset="0"/>
              </a:rPr>
              <a:t>talking</a:t>
            </a:r>
            <a:r>
              <a:rPr lang="fr-FR" sz="2800" b="1" dirty="0">
                <a:latin typeface="Cambria" panose="02040503050406030204" pitchFamily="18" charset="0"/>
                <a:ea typeface="Cambria" panose="02040503050406030204" pitchFamily="18" charset="0"/>
                <a:cs typeface="Calibri Light" panose="020F0302020204030204" pitchFamily="34" charset="0"/>
              </a:rPr>
              <a:t> about ?</a:t>
            </a:r>
            <a:endParaRPr lang="da-DK" sz="2000" b="1" dirty="0">
              <a:latin typeface="Cambria" panose="02040503050406030204" pitchFamily="18" charset="0"/>
              <a:ea typeface="Cambria" panose="02040503050406030204" pitchFamily="18" charset="0"/>
              <a:cs typeface="Calibri Light" panose="020F0302020204030204" pitchFamily="34" charset="0"/>
            </a:endParaRPr>
          </a:p>
          <a:p>
            <a:r>
              <a:rPr lang="fr-FR" sz="2800" b="1" dirty="0">
                <a:latin typeface="Cambria" panose="02040503050406030204" pitchFamily="18" charset="0"/>
                <a:ea typeface="Cambria" panose="02040503050406030204" pitchFamily="18" charset="0"/>
                <a:cs typeface="Calibri Light" panose="020F0302020204030204" pitchFamily="34" charset="0"/>
              </a:rPr>
              <a:t>Next </a:t>
            </a:r>
            <a:r>
              <a:rPr lang="fr-FR" sz="2800" b="1" dirty="0" err="1">
                <a:latin typeface="Cambria" panose="02040503050406030204" pitchFamily="18" charset="0"/>
                <a:ea typeface="Cambria" panose="02040503050406030204" pitchFamily="18" charset="0"/>
                <a:cs typeface="Calibri Light" panose="020F0302020204030204" pitchFamily="34" charset="0"/>
              </a:rPr>
              <a:t>decade</a:t>
            </a:r>
            <a:r>
              <a:rPr lang="fr-FR" sz="2800" b="1" dirty="0">
                <a:latin typeface="Cambria" panose="02040503050406030204" pitchFamily="18" charset="0"/>
                <a:ea typeface="Cambria" panose="02040503050406030204" pitchFamily="18" charset="0"/>
                <a:cs typeface="Calibri Light" panose="020F0302020204030204" pitchFamily="34" charset="0"/>
              </a:rPr>
              <a:t> challenges</a:t>
            </a:r>
          </a:p>
          <a:p>
            <a:r>
              <a:rPr lang="da-DK" sz="2800" b="1" dirty="0">
                <a:latin typeface="Cambria" panose="02040503050406030204" pitchFamily="18" charset="0"/>
                <a:ea typeface="Cambria" panose="02040503050406030204" pitchFamily="18" charset="0"/>
                <a:cs typeface="Calibri Light" panose="020F0302020204030204" pitchFamily="34" charset="0"/>
              </a:rPr>
              <a:t>Conclusions</a:t>
            </a:r>
            <a:endParaRPr lang="fr-FR" sz="2400" b="1" dirty="0">
              <a:latin typeface="Cambria" panose="02040503050406030204" pitchFamily="18" charset="0"/>
              <a:ea typeface="Cambria" panose="02040503050406030204" pitchFamily="18" charset="0"/>
              <a:cs typeface="Calibri Light" panose="020F0302020204030204" pitchFamily="34" charset="0"/>
            </a:endParaRPr>
          </a:p>
          <a:p>
            <a:endParaRPr lang="fr-FR" dirty="0"/>
          </a:p>
        </p:txBody>
      </p:sp>
      <p:sp>
        <p:nvSpPr>
          <p:cNvPr id="8" name="Titre 1">
            <a:extLst>
              <a:ext uri="{FF2B5EF4-FFF2-40B4-BE49-F238E27FC236}">
                <a16:creationId xmlns:a16="http://schemas.microsoft.com/office/drawing/2014/main" id="{83CA77CF-90B0-156C-C226-029958F16310}"/>
              </a:ext>
            </a:extLst>
          </p:cNvPr>
          <p:cNvSpPr>
            <a:spLocks noGrp="1"/>
          </p:cNvSpPr>
          <p:nvPr>
            <p:ph type="title"/>
          </p:nvPr>
        </p:nvSpPr>
        <p:spPr/>
        <p:txBody>
          <a:bodyPr anchor="t"/>
          <a:lstStyle/>
          <a:p>
            <a:r>
              <a:rPr lang="fr-FR" dirty="0" err="1"/>
              <a:t>Uncertainties</a:t>
            </a:r>
            <a:r>
              <a:rPr lang="fr-FR" dirty="0"/>
              <a:t> in </a:t>
            </a:r>
            <a:r>
              <a:rPr lang="fr-FR" dirty="0" err="1"/>
              <a:t>Nuclear</a:t>
            </a:r>
            <a:r>
              <a:rPr lang="fr-FR" dirty="0"/>
              <a:t> Data</a:t>
            </a:r>
          </a:p>
        </p:txBody>
      </p:sp>
      <p:sp>
        <p:nvSpPr>
          <p:cNvPr id="4" name="Espace réservé de la date 3">
            <a:extLst>
              <a:ext uri="{FF2B5EF4-FFF2-40B4-BE49-F238E27FC236}">
                <a16:creationId xmlns:a16="http://schemas.microsoft.com/office/drawing/2014/main" id="{DE6646E4-AC2D-2AE6-38D5-1C39CE6138F5}"/>
              </a:ext>
            </a:extLst>
          </p:cNvPr>
          <p:cNvSpPr>
            <a:spLocks noGrp="1"/>
          </p:cNvSpPr>
          <p:nvPr>
            <p:ph type="dt" sz="half" idx="10"/>
          </p:nvPr>
        </p:nvSpPr>
        <p:spPr/>
        <p:txBody>
          <a:bodyPr/>
          <a:lstStyle/>
          <a:p>
            <a:r>
              <a:rPr lang="fr-FR"/>
              <a:t>09/03/2026</a:t>
            </a:r>
          </a:p>
        </p:txBody>
      </p:sp>
      <p:sp>
        <p:nvSpPr>
          <p:cNvPr id="2" name="Espace réservé du pied de page 1">
            <a:extLst>
              <a:ext uri="{FF2B5EF4-FFF2-40B4-BE49-F238E27FC236}">
                <a16:creationId xmlns:a16="http://schemas.microsoft.com/office/drawing/2014/main" id="{F0F225C7-2A54-8795-689F-FCC4525F9130}"/>
              </a:ext>
            </a:extLst>
          </p:cNvPr>
          <p:cNvSpPr>
            <a:spLocks noGrp="1"/>
          </p:cNvSpPr>
          <p:nvPr>
            <p:ph type="ftr" sz="quarter" idx="11"/>
          </p:nvPr>
        </p:nvSpPr>
        <p:spPr/>
        <p:txBody>
          <a:bodyPr/>
          <a:lstStyle/>
          <a:p>
            <a:r>
              <a:rPr lang="en-US"/>
              <a:t>P(ND)2-3, Perspectives on nuclear data for the next decade</a:t>
            </a:r>
            <a:endParaRPr lang="fr-FR" dirty="0"/>
          </a:p>
        </p:txBody>
      </p:sp>
      <p:sp>
        <p:nvSpPr>
          <p:cNvPr id="7" name="Espace réservé du numéro de diapositive 6">
            <a:extLst>
              <a:ext uri="{FF2B5EF4-FFF2-40B4-BE49-F238E27FC236}">
                <a16:creationId xmlns:a16="http://schemas.microsoft.com/office/drawing/2014/main" id="{C9B0E96E-CC02-3FED-3FAF-F96BE8D9AECE}"/>
              </a:ext>
            </a:extLst>
          </p:cNvPr>
          <p:cNvSpPr>
            <a:spLocks noGrp="1"/>
          </p:cNvSpPr>
          <p:nvPr>
            <p:ph type="sldNum" sz="quarter" idx="12"/>
          </p:nvPr>
        </p:nvSpPr>
        <p:spPr/>
        <p:txBody>
          <a:bodyPr/>
          <a:lstStyle/>
          <a:p>
            <a:fld id="{0CBC77A0-1F4E-42FF-9FFC-F45C3A64AF90}" type="slidenum">
              <a:rPr lang="fr-FR" smtClean="0"/>
              <a:pPr/>
              <a:t>2</a:t>
            </a:fld>
            <a:endParaRPr lang="fr-FR" dirty="0"/>
          </a:p>
        </p:txBody>
      </p:sp>
    </p:spTree>
    <p:extLst>
      <p:ext uri="{BB962C8B-B14F-4D97-AF65-F5344CB8AC3E}">
        <p14:creationId xmlns:p14="http://schemas.microsoft.com/office/powerpoint/2010/main" val="207819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09/03/2026</a:t>
            </a:r>
          </a:p>
        </p:txBody>
      </p:sp>
      <p:sp>
        <p:nvSpPr>
          <p:cNvPr id="4" name="Espace réservé du numéro de diapositive 3"/>
          <p:cNvSpPr>
            <a:spLocks noGrp="1"/>
          </p:cNvSpPr>
          <p:nvPr>
            <p:ph type="sldNum" sz="quarter" idx="12"/>
          </p:nvPr>
        </p:nvSpPr>
        <p:spPr/>
        <p:txBody>
          <a:bodyPr/>
          <a:lstStyle/>
          <a:p>
            <a:fld id="{0CBC77A0-1F4E-42FF-9FFC-F45C3A64AF90}" type="slidenum">
              <a:rPr lang="fr-FR" smtClean="0"/>
              <a:t>20</a:t>
            </a:fld>
            <a:endParaRPr lang="fr-FR"/>
          </a:p>
        </p:txBody>
      </p:sp>
      <p:sp>
        <p:nvSpPr>
          <p:cNvPr id="5" name="Titre 4"/>
          <p:cNvSpPr>
            <a:spLocks noGrp="1"/>
          </p:cNvSpPr>
          <p:nvPr>
            <p:ph type="title"/>
          </p:nvPr>
        </p:nvSpPr>
        <p:spPr>
          <a:xfrm>
            <a:off x="539074" y="105590"/>
            <a:ext cx="10728325" cy="871827"/>
          </a:xfrm>
        </p:spPr>
        <p:txBody>
          <a:bodyPr>
            <a:normAutofit/>
          </a:bodyPr>
          <a:lstStyle/>
          <a:p>
            <a:r>
              <a:rPr lang="fr-FR" baseline="30000" dirty="0"/>
              <a:t>239</a:t>
            </a:r>
            <a:r>
              <a:rPr lang="fr-FR" dirty="0"/>
              <a:t>Pu ; </a:t>
            </a:r>
            <a:r>
              <a:rPr lang="fr-FR" dirty="0" err="1"/>
              <a:t>Integral</a:t>
            </a:r>
            <a:r>
              <a:rPr lang="fr-FR" dirty="0"/>
              <a:t> data assimilation</a:t>
            </a:r>
          </a:p>
        </p:txBody>
      </p:sp>
      <p:sp>
        <p:nvSpPr>
          <p:cNvPr id="3" name="Rectangle 2"/>
          <p:cNvSpPr/>
          <p:nvPr/>
        </p:nvSpPr>
        <p:spPr>
          <a:xfrm>
            <a:off x="-174416" y="562876"/>
            <a:ext cx="11593426" cy="400110"/>
          </a:xfrm>
          <a:prstGeom prst="rect">
            <a:avLst/>
          </a:prstGeom>
        </p:spPr>
        <p:txBody>
          <a:bodyPr wrap="square">
            <a:spAutoFit/>
          </a:bodyPr>
          <a:lstStyle/>
          <a:p>
            <a:pPr lvl="0" algn="ctr" defTabSz="638617">
              <a:defRPr/>
            </a:pPr>
            <a:r>
              <a:rPr lang="fr-FR" sz="2000" b="1" dirty="0" err="1">
                <a:solidFill>
                  <a:srgbClr val="FF0000"/>
                </a:solidFill>
                <a:latin typeface="Calibri"/>
              </a:rPr>
              <a:t>Compensations~correlations</a:t>
            </a:r>
            <a:endParaRPr lang="fr-FR" sz="2000" b="1" dirty="0">
              <a:solidFill>
                <a:srgbClr val="FF0000"/>
              </a:solidFill>
              <a:latin typeface="Calibri"/>
            </a:endParaRPr>
          </a:p>
        </p:txBody>
      </p:sp>
      <p:sp>
        <p:nvSpPr>
          <p:cNvPr id="22" name="Text Box 5"/>
          <p:cNvSpPr txBox="1">
            <a:spLocks noChangeArrowheads="1"/>
          </p:cNvSpPr>
          <p:nvPr/>
        </p:nvSpPr>
        <p:spPr bwMode="auto">
          <a:xfrm>
            <a:off x="-174416" y="1243475"/>
            <a:ext cx="6750750" cy="812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5100" rIns="67500" bIns="351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4" charset="0"/>
                <a:cs typeface="Arial" charset="0"/>
              </a:defRPr>
            </a:lvl1pPr>
            <a:lvl2pPr marL="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4"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4"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4"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4"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4"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4"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4"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4" charset="0"/>
                <a:cs typeface="Arial" charset="0"/>
              </a:defRPr>
            </a:lvl9pPr>
          </a:lstStyle>
          <a:p>
            <a:pPr marL="214313" indent="-214313" algn="just" defTabSz="336947">
              <a:spcBef>
                <a:spcPts val="844"/>
              </a:spcBef>
              <a:buClr>
                <a:srgbClr val="CC0000"/>
              </a:buClr>
              <a:buSzPct val="100000"/>
              <a:buFont typeface="Wingdings" panose="05000000000000000000" pitchFamily="2" charset="2"/>
              <a:buChar char="Ø"/>
            </a:pPr>
            <a:endParaRPr lang="fr-FR" sz="1350" b="1" kern="0" dirty="0">
              <a:solidFill>
                <a:srgbClr val="EE2626"/>
              </a:solidFill>
              <a:latin typeface="+mj-lt"/>
            </a:endParaRPr>
          </a:p>
          <a:p>
            <a:pPr marL="271463" defTabSz="336947">
              <a:spcBef>
                <a:spcPts val="844"/>
              </a:spcBef>
              <a:buClr>
                <a:srgbClr val="CC0000"/>
              </a:buClr>
              <a:buSzPct val="100000"/>
              <a:tabLst/>
            </a:pPr>
            <a:r>
              <a:rPr lang="fr-FR" sz="1350" b="1" kern="0" dirty="0">
                <a:solidFill>
                  <a:srgbClr val="EE2626"/>
                </a:solidFill>
                <a:latin typeface="Comic Sans MS" panose="030F0702030302020204" pitchFamily="66" charset="0"/>
              </a:rPr>
              <a:t>	Full </a:t>
            </a:r>
            <a:r>
              <a:rPr lang="fr-FR" sz="1350" b="1" kern="0" dirty="0" err="1">
                <a:latin typeface="Comic Sans MS" panose="030F0702030302020204" pitchFamily="66" charset="0"/>
              </a:rPr>
              <a:t>nuclear</a:t>
            </a:r>
            <a:r>
              <a:rPr lang="fr-FR" sz="1350" b="1" kern="0" dirty="0">
                <a:latin typeface="Comic Sans MS" panose="030F0702030302020204" pitchFamily="66" charset="0"/>
              </a:rPr>
              <a:t> data </a:t>
            </a:r>
            <a:r>
              <a:rPr lang="fr-FR" sz="1350" b="1" kern="0" dirty="0" err="1">
                <a:latin typeface="Comic Sans MS" panose="030F0702030302020204" pitchFamily="66" charset="0"/>
              </a:rPr>
              <a:t>adjustement</a:t>
            </a:r>
            <a:r>
              <a:rPr lang="fr-FR" sz="1350" b="1" kern="0" dirty="0">
                <a:latin typeface="Comic Sans MS" panose="030F0702030302020204" pitchFamily="66" charset="0"/>
              </a:rPr>
              <a:t> (</a:t>
            </a:r>
            <a:r>
              <a:rPr lang="fr-FR" sz="1350" b="1" kern="0" dirty="0">
                <a:latin typeface="Comic Sans MS" panose="030F0702030302020204" pitchFamily="66" charset="0"/>
                <a:sym typeface="Symbol"/>
              </a:rPr>
              <a:t>, , )*</a:t>
            </a:r>
            <a:r>
              <a:rPr lang="fr-FR" sz="1350" b="1" kern="0" dirty="0">
                <a:latin typeface="Comic Sans MS" panose="030F0702030302020204" pitchFamily="66" charset="0"/>
              </a:rPr>
              <a:t> </a:t>
            </a:r>
            <a:endParaRPr lang="fr-FR" sz="525" b="1" kern="0" dirty="0">
              <a:solidFill>
                <a:schemeClr val="tx1"/>
              </a:solidFill>
              <a:latin typeface="+mj-lt"/>
            </a:endParaRPr>
          </a:p>
          <a:p>
            <a:pPr marL="271462" algn="just" defTabSz="336947">
              <a:spcBef>
                <a:spcPts val="844"/>
              </a:spcBef>
              <a:buClr>
                <a:srgbClr val="CC0000"/>
              </a:buClr>
              <a:buSzPct val="100000"/>
            </a:pPr>
            <a:endParaRPr lang="fr-FR" sz="788" b="1" kern="0" dirty="0">
              <a:solidFill>
                <a:schemeClr val="tx1"/>
              </a:solidFill>
              <a:latin typeface="+mj-lt"/>
            </a:endParaRPr>
          </a:p>
        </p:txBody>
      </p:sp>
      <p:sp>
        <p:nvSpPr>
          <p:cNvPr id="24" name="Rectangle 23"/>
          <p:cNvSpPr/>
          <p:nvPr/>
        </p:nvSpPr>
        <p:spPr>
          <a:xfrm>
            <a:off x="49870" y="2894157"/>
            <a:ext cx="5016324" cy="715581"/>
          </a:xfrm>
          <a:prstGeom prst="rect">
            <a:avLst/>
          </a:prstGeom>
        </p:spPr>
        <p:txBody>
          <a:bodyPr wrap="square">
            <a:spAutoFit/>
          </a:bodyPr>
          <a:lstStyle/>
          <a:p>
            <a:r>
              <a:rPr lang="en-US" sz="1350" dirty="0"/>
              <a:t>Sensitivity to “priors”</a:t>
            </a:r>
          </a:p>
          <a:p>
            <a:r>
              <a:rPr lang="en-US" sz="1350" dirty="0"/>
              <a:t>Correlations between </a:t>
            </a:r>
            <a:r>
              <a:rPr lang="fr-FR" sz="1350" b="1" kern="0" dirty="0">
                <a:latin typeface="Comic Sans MS" panose="030F0702030302020204" pitchFamily="66" charset="0"/>
              </a:rPr>
              <a:t>(</a:t>
            </a:r>
            <a:r>
              <a:rPr lang="fr-FR" sz="1350" b="1" kern="0" dirty="0">
                <a:latin typeface="Comic Sans MS" panose="030F0702030302020204" pitchFamily="66" charset="0"/>
                <a:sym typeface="Symbol"/>
              </a:rPr>
              <a:t>, , )</a:t>
            </a:r>
            <a:r>
              <a:rPr lang="en-US" sz="1350" dirty="0"/>
              <a:t>  </a:t>
            </a:r>
            <a:r>
              <a:rPr lang="en-US" sz="1350" dirty="0">
                <a:sym typeface="Wingdings" panose="05000000000000000000" pitchFamily="2" charset="2"/>
              </a:rPr>
              <a:t>ENDF ; GND ?</a:t>
            </a:r>
          </a:p>
          <a:p>
            <a:r>
              <a:rPr lang="en-US" sz="1350" dirty="0">
                <a:sym typeface="Wingdings" panose="05000000000000000000" pitchFamily="2" charset="2"/>
              </a:rPr>
              <a:t>Drastic uncertainty reduction ~ </a:t>
            </a:r>
            <a:r>
              <a:rPr lang="en-US" sz="1350" dirty="0">
                <a:sym typeface="Symbol"/>
              </a:rPr>
              <a:t>I</a:t>
            </a:r>
            <a:r>
              <a:rPr lang="en-US" sz="1310" baseline="-25000" dirty="0">
                <a:sym typeface="Symbol"/>
              </a:rPr>
              <a:t>JEZEBEL </a:t>
            </a:r>
          </a:p>
        </p:txBody>
      </p:sp>
      <p:pic>
        <p:nvPicPr>
          <p:cNvPr id="25" name="Imag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3357" y="3824061"/>
            <a:ext cx="4604504" cy="2475436"/>
          </a:xfrm>
          <a:prstGeom prst="rect">
            <a:avLst/>
          </a:prstGeom>
        </p:spPr>
      </p:pic>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943" y="1003906"/>
            <a:ext cx="3015222" cy="273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9831" y="1047308"/>
            <a:ext cx="2945707" cy="2687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302023" y="889023"/>
            <a:ext cx="2898936" cy="369332"/>
          </a:xfrm>
          <a:prstGeom prst="rect">
            <a:avLst/>
          </a:prstGeom>
          <a:solidFill>
            <a:schemeClr val="accent1"/>
          </a:solidFill>
        </p:spPr>
        <p:txBody>
          <a:bodyPr wrap="square" rtlCol="0">
            <a:spAutoFit/>
          </a:bodyPr>
          <a:lstStyle/>
          <a:p>
            <a:pPr algn="ctr"/>
            <a:r>
              <a:rPr lang="fr-FR" dirty="0">
                <a:solidFill>
                  <a:schemeClr val="bg1"/>
                </a:solidFill>
              </a:rPr>
              <a:t>JEZEBEL</a:t>
            </a:r>
          </a:p>
        </p:txBody>
      </p:sp>
      <p:sp>
        <p:nvSpPr>
          <p:cNvPr id="30" name="Flèche droite 29"/>
          <p:cNvSpPr/>
          <p:nvPr/>
        </p:nvSpPr>
        <p:spPr>
          <a:xfrm>
            <a:off x="40348" y="3994154"/>
            <a:ext cx="978408" cy="733663"/>
          </a:xfrm>
          <a:prstGeom prst="rightArrow">
            <a:avLst/>
          </a:prstGeom>
          <a:solidFill>
            <a:srgbClr val="FF0000"/>
          </a:solidFill>
          <a:effectLst>
            <a:softEdge rad="50800"/>
          </a:effectLst>
        </p:spPr>
        <p:txBody>
          <a:bodyPr wrap="square" rtlCol="0">
            <a:spAutoFit/>
          </a:bodyPr>
          <a:lstStyle/>
          <a:p>
            <a:pPr algn="ctr"/>
            <a:endParaRPr lang="fr-FR" b="1">
              <a:solidFill>
                <a:schemeClr val="bg1"/>
              </a:solidFill>
              <a:latin typeface="Carlito" panose="020F0502020204030204" pitchFamily="34" charset="0"/>
              <a:cs typeface="Carlito" panose="020F0502020204030204" pitchFamily="34" charset="0"/>
            </a:endParaRPr>
          </a:p>
        </p:txBody>
      </p:sp>
      <p:sp>
        <p:nvSpPr>
          <p:cNvPr id="31" name="ZoneTexte 30"/>
          <p:cNvSpPr txBox="1"/>
          <p:nvPr/>
        </p:nvSpPr>
        <p:spPr>
          <a:xfrm>
            <a:off x="935703" y="4069830"/>
            <a:ext cx="4863800" cy="646331"/>
          </a:xfrm>
          <a:prstGeom prst="rect">
            <a:avLst/>
          </a:prstGeom>
          <a:solidFill>
            <a:srgbClr val="FF0000"/>
          </a:solidFill>
          <a:effectLst>
            <a:softEdge rad="76200"/>
          </a:effectLst>
        </p:spPr>
        <p:txBody>
          <a:bodyPr wrap="square" rtlCol="0">
            <a:spAutoFit/>
          </a:bodyPr>
          <a:lstStyle/>
          <a:p>
            <a:pPr algn="ctr"/>
            <a:r>
              <a:rPr lang="fr-FR" b="1" dirty="0">
                <a:solidFill>
                  <a:schemeClr val="bg1"/>
                </a:solidFill>
                <a:latin typeface="Carlito" panose="020F0502020204030204" pitchFamily="34" charset="0"/>
                <a:cs typeface="Carlito" panose="020F0502020204030204" pitchFamily="34" charset="0"/>
              </a:rPr>
              <a:t>Vital </a:t>
            </a:r>
            <a:r>
              <a:rPr lang="fr-FR" b="1" dirty="0" err="1">
                <a:solidFill>
                  <a:schemeClr val="bg1"/>
                </a:solidFill>
                <a:latin typeface="Carlito" panose="020F0502020204030204" pitchFamily="34" charset="0"/>
                <a:cs typeface="Carlito" panose="020F0502020204030204" pitchFamily="34" charset="0"/>
              </a:rPr>
              <a:t>needs</a:t>
            </a:r>
            <a:r>
              <a:rPr lang="fr-FR" b="1" dirty="0">
                <a:solidFill>
                  <a:schemeClr val="bg1"/>
                </a:solidFill>
                <a:latin typeface="Carlito" panose="020F0502020204030204" pitchFamily="34" charset="0"/>
                <a:cs typeface="Carlito" panose="020F0502020204030204" pitchFamily="34" charset="0"/>
              </a:rPr>
              <a:t> for fine </a:t>
            </a:r>
            <a:r>
              <a:rPr lang="fr-FR" b="1" dirty="0" err="1">
                <a:solidFill>
                  <a:schemeClr val="bg1"/>
                </a:solidFill>
                <a:latin typeface="Carlito" panose="020F0502020204030204" pitchFamily="34" charset="0"/>
                <a:cs typeface="Carlito" panose="020F0502020204030204" pitchFamily="34" charset="0"/>
              </a:rPr>
              <a:t>diffrential</a:t>
            </a:r>
            <a:r>
              <a:rPr lang="fr-FR" b="1" dirty="0">
                <a:solidFill>
                  <a:schemeClr val="bg1"/>
                </a:solidFill>
                <a:latin typeface="Carlito" panose="020F0502020204030204" pitchFamily="34" charset="0"/>
                <a:cs typeface="Carlito" panose="020F0502020204030204" pitchFamily="34" charset="0"/>
              </a:rPr>
              <a:t> </a:t>
            </a:r>
            <a:r>
              <a:rPr lang="fr-FR" b="1" dirty="0" err="1">
                <a:solidFill>
                  <a:schemeClr val="bg1"/>
                </a:solidFill>
                <a:latin typeface="Carlito" panose="020F0502020204030204" pitchFamily="34" charset="0"/>
                <a:cs typeface="Carlito" panose="020F0502020204030204" pitchFamily="34" charset="0"/>
              </a:rPr>
              <a:t>measurements</a:t>
            </a:r>
            <a:r>
              <a:rPr lang="fr-FR" b="1" dirty="0">
                <a:solidFill>
                  <a:schemeClr val="bg1"/>
                </a:solidFill>
                <a:latin typeface="Carlito" panose="020F0502020204030204" pitchFamily="34" charset="0"/>
                <a:cs typeface="Carlito" panose="020F0502020204030204" pitchFamily="34" charset="0"/>
              </a:rPr>
              <a:t>: contraints on « </a:t>
            </a:r>
            <a:r>
              <a:rPr lang="fr-FR" b="1" dirty="0" err="1">
                <a:solidFill>
                  <a:schemeClr val="bg1"/>
                </a:solidFill>
                <a:latin typeface="Carlito" panose="020F0502020204030204" pitchFamily="34" charset="0"/>
                <a:cs typeface="Carlito" panose="020F0502020204030204" pitchFamily="34" charset="0"/>
              </a:rPr>
              <a:t>priors</a:t>
            </a:r>
            <a:r>
              <a:rPr lang="fr-FR" b="1">
                <a:solidFill>
                  <a:schemeClr val="bg1"/>
                </a:solidFill>
                <a:latin typeface="Carlito" panose="020F0502020204030204" pitchFamily="34" charset="0"/>
                <a:cs typeface="Carlito" panose="020F0502020204030204" pitchFamily="34" charset="0"/>
              </a:rPr>
              <a:t> »</a:t>
            </a:r>
            <a:endParaRPr lang="fr-FR" b="1" dirty="0">
              <a:solidFill>
                <a:schemeClr val="bg1"/>
              </a:solidFill>
              <a:latin typeface="Carlito" panose="020F0502020204030204" pitchFamily="34" charset="0"/>
              <a:cs typeface="Carlito" panose="020F0502020204030204" pitchFamily="34" charset="0"/>
            </a:endParaRPr>
          </a:p>
        </p:txBody>
      </p:sp>
      <p:sp>
        <p:nvSpPr>
          <p:cNvPr id="32" name="Flèche droite 31"/>
          <p:cNvSpPr/>
          <p:nvPr/>
        </p:nvSpPr>
        <p:spPr>
          <a:xfrm>
            <a:off x="49870" y="5063028"/>
            <a:ext cx="978408" cy="733663"/>
          </a:xfrm>
          <a:prstGeom prst="rightArrow">
            <a:avLst/>
          </a:prstGeom>
          <a:solidFill>
            <a:srgbClr val="FF0000"/>
          </a:solidFill>
          <a:effectLst>
            <a:softEdge rad="50800"/>
          </a:effectLst>
        </p:spPr>
        <p:txBody>
          <a:bodyPr wrap="square" rtlCol="0">
            <a:spAutoFit/>
          </a:bodyPr>
          <a:lstStyle/>
          <a:p>
            <a:pPr algn="ctr"/>
            <a:endParaRPr lang="fr-FR" b="1">
              <a:solidFill>
                <a:schemeClr val="bg1"/>
              </a:solidFill>
              <a:latin typeface="Carlito" panose="020F0502020204030204" pitchFamily="34" charset="0"/>
              <a:cs typeface="Carlito" panose="020F0502020204030204" pitchFamily="34" charset="0"/>
            </a:endParaRPr>
          </a:p>
        </p:txBody>
      </p:sp>
      <p:sp>
        <p:nvSpPr>
          <p:cNvPr id="33" name="ZoneTexte 32"/>
          <p:cNvSpPr txBox="1"/>
          <p:nvPr/>
        </p:nvSpPr>
        <p:spPr>
          <a:xfrm>
            <a:off x="1018756" y="5245193"/>
            <a:ext cx="4863800" cy="369332"/>
          </a:xfrm>
          <a:prstGeom prst="rect">
            <a:avLst/>
          </a:prstGeom>
          <a:solidFill>
            <a:srgbClr val="FF0000"/>
          </a:solidFill>
          <a:effectLst>
            <a:softEdge rad="76200"/>
          </a:effectLst>
        </p:spPr>
        <p:txBody>
          <a:bodyPr wrap="square" rtlCol="0">
            <a:spAutoFit/>
          </a:bodyPr>
          <a:lstStyle/>
          <a:p>
            <a:pPr algn="ctr"/>
            <a:r>
              <a:rPr lang="fr-FR" b="1" dirty="0" err="1">
                <a:solidFill>
                  <a:schemeClr val="bg1"/>
                </a:solidFill>
                <a:latin typeface="Carlito" panose="020F0502020204030204" pitchFamily="34" charset="0"/>
                <a:cs typeface="Carlito" panose="020F0502020204030204" pitchFamily="34" charset="0"/>
              </a:rPr>
              <a:t>nubar</a:t>
            </a:r>
            <a:r>
              <a:rPr lang="fr-FR" b="1" dirty="0">
                <a:solidFill>
                  <a:schemeClr val="bg1"/>
                </a:solidFill>
                <a:latin typeface="Carlito" panose="020F0502020204030204" pitchFamily="34" charset="0"/>
                <a:cs typeface="Carlito" panose="020F0502020204030204" pitchFamily="34" charset="0"/>
              </a:rPr>
              <a:t> </a:t>
            </a:r>
            <a:r>
              <a:rPr lang="fr-FR" b="1" dirty="0" err="1">
                <a:solidFill>
                  <a:schemeClr val="bg1"/>
                </a:solidFill>
                <a:latin typeface="Carlito" panose="020F0502020204030204" pitchFamily="34" charset="0"/>
                <a:cs typeface="Carlito" panose="020F0502020204030204" pitchFamily="34" charset="0"/>
              </a:rPr>
              <a:t>measurements</a:t>
            </a:r>
            <a:r>
              <a:rPr lang="fr-FR" b="1" dirty="0">
                <a:solidFill>
                  <a:schemeClr val="bg1"/>
                </a:solidFill>
                <a:latin typeface="Carlito" panose="020F0502020204030204" pitchFamily="34" charset="0"/>
                <a:cs typeface="Carlito" panose="020F0502020204030204" pitchFamily="34" charset="0"/>
              </a:rPr>
              <a:t> </a:t>
            </a:r>
            <a:r>
              <a:rPr lang="fr-FR" b="1" dirty="0" err="1">
                <a:solidFill>
                  <a:schemeClr val="bg1"/>
                </a:solidFill>
                <a:latin typeface="Carlito" panose="020F0502020204030204" pitchFamily="34" charset="0"/>
                <a:cs typeface="Carlito" panose="020F0502020204030204" pitchFamily="34" charset="0"/>
              </a:rPr>
              <a:t>very</a:t>
            </a:r>
            <a:r>
              <a:rPr lang="fr-FR" b="1" dirty="0">
                <a:solidFill>
                  <a:schemeClr val="bg1"/>
                </a:solidFill>
                <a:latin typeface="Carlito" panose="020F0502020204030204" pitchFamily="34" charset="0"/>
                <a:cs typeface="Carlito" panose="020F0502020204030204" pitchFamily="34" charset="0"/>
              </a:rPr>
              <a:t> important !!</a:t>
            </a:r>
          </a:p>
        </p:txBody>
      </p:sp>
      <p:sp>
        <p:nvSpPr>
          <p:cNvPr id="34" name="Rectangle 33"/>
          <p:cNvSpPr/>
          <p:nvPr/>
        </p:nvSpPr>
        <p:spPr>
          <a:xfrm>
            <a:off x="49870" y="1938996"/>
            <a:ext cx="4968382" cy="646331"/>
          </a:xfrm>
          <a:prstGeom prst="rect">
            <a:avLst/>
          </a:prstGeom>
          <a:solidFill>
            <a:schemeClr val="accent1"/>
          </a:solidFill>
        </p:spPr>
        <p:txBody>
          <a:bodyPr wrap="square" rtlCol="0">
            <a:spAutoFit/>
          </a:bodyPr>
          <a:lstStyle/>
          <a:p>
            <a:pPr algn="ctr"/>
            <a:r>
              <a:rPr lang="fr-FR" dirty="0" err="1">
                <a:solidFill>
                  <a:schemeClr val="bg1"/>
                </a:solidFill>
              </a:rPr>
              <a:t>Two</a:t>
            </a:r>
            <a:r>
              <a:rPr lang="fr-FR" dirty="0">
                <a:solidFill>
                  <a:schemeClr val="bg1"/>
                </a:solidFill>
              </a:rPr>
              <a:t> scenarios:</a:t>
            </a:r>
          </a:p>
          <a:p>
            <a:pPr algn="ctr"/>
            <a:r>
              <a:rPr lang="fr-FR" dirty="0">
                <a:solidFill>
                  <a:schemeClr val="bg1"/>
                </a:solidFill>
              </a:rPr>
              <a:t>(1) </a:t>
            </a:r>
            <a:r>
              <a:rPr lang="fr-FR" dirty="0">
                <a:solidFill>
                  <a:schemeClr val="bg1"/>
                </a:solidFill>
                <a:sym typeface="Symbol" panose="05050102010706020507" pitchFamily="18" charset="2"/>
              </a:rPr>
              <a:t> = 0,5%  ou (2)  = 1,5% </a:t>
            </a:r>
            <a:r>
              <a:rPr lang="fr-FR" dirty="0">
                <a:solidFill>
                  <a:schemeClr val="bg1"/>
                </a:solidFill>
              </a:rPr>
              <a:t>  </a:t>
            </a:r>
          </a:p>
        </p:txBody>
      </p:sp>
      <p:sp>
        <p:nvSpPr>
          <p:cNvPr id="6" name="Rectangle 5"/>
          <p:cNvSpPr/>
          <p:nvPr/>
        </p:nvSpPr>
        <p:spPr>
          <a:xfrm>
            <a:off x="5862603" y="3244334"/>
            <a:ext cx="466794" cy="369332"/>
          </a:xfrm>
          <a:prstGeom prst="rect">
            <a:avLst/>
          </a:prstGeom>
        </p:spPr>
        <p:txBody>
          <a:bodyPr wrap="none">
            <a:spAutoFit/>
          </a:bodyPr>
          <a:lstStyle/>
          <a:p>
            <a:r>
              <a:rPr lang="fr-FR" dirty="0">
                <a:solidFill>
                  <a:schemeClr val="bg1"/>
                </a:solidFill>
              </a:rPr>
              <a:t>(1)</a:t>
            </a:r>
            <a:endParaRPr lang="fr-FR" dirty="0"/>
          </a:p>
        </p:txBody>
      </p:sp>
      <p:sp>
        <p:nvSpPr>
          <p:cNvPr id="7" name="Rectangle 6"/>
          <p:cNvSpPr/>
          <p:nvPr/>
        </p:nvSpPr>
        <p:spPr>
          <a:xfrm>
            <a:off x="5332709" y="2639443"/>
            <a:ext cx="466794" cy="369332"/>
          </a:xfrm>
          <a:prstGeom prst="rect">
            <a:avLst/>
          </a:prstGeom>
        </p:spPr>
        <p:txBody>
          <a:bodyPr wrap="none">
            <a:spAutoFit/>
          </a:bodyPr>
          <a:lstStyle/>
          <a:p>
            <a:r>
              <a:rPr lang="fr-FR" dirty="0">
                <a:solidFill>
                  <a:srgbClr val="FF0000"/>
                </a:solidFill>
              </a:rPr>
              <a:t>(1)</a:t>
            </a:r>
          </a:p>
        </p:txBody>
      </p:sp>
      <p:sp>
        <p:nvSpPr>
          <p:cNvPr id="35" name="Rectangle 34"/>
          <p:cNvSpPr/>
          <p:nvPr/>
        </p:nvSpPr>
        <p:spPr>
          <a:xfrm>
            <a:off x="8986761" y="2639443"/>
            <a:ext cx="466794" cy="369332"/>
          </a:xfrm>
          <a:prstGeom prst="rect">
            <a:avLst/>
          </a:prstGeom>
        </p:spPr>
        <p:txBody>
          <a:bodyPr wrap="none">
            <a:spAutoFit/>
          </a:bodyPr>
          <a:lstStyle/>
          <a:p>
            <a:r>
              <a:rPr lang="fr-FR" dirty="0">
                <a:solidFill>
                  <a:srgbClr val="FF0000"/>
                </a:solidFill>
              </a:rPr>
              <a:t>(2)</a:t>
            </a:r>
          </a:p>
        </p:txBody>
      </p:sp>
      <p:sp>
        <p:nvSpPr>
          <p:cNvPr id="36" name="Rectangle 35"/>
          <p:cNvSpPr/>
          <p:nvPr/>
        </p:nvSpPr>
        <p:spPr>
          <a:xfrm>
            <a:off x="11034002" y="5060527"/>
            <a:ext cx="466794" cy="369332"/>
          </a:xfrm>
          <a:prstGeom prst="rect">
            <a:avLst/>
          </a:prstGeom>
        </p:spPr>
        <p:txBody>
          <a:bodyPr wrap="none">
            <a:spAutoFit/>
          </a:bodyPr>
          <a:lstStyle/>
          <a:p>
            <a:r>
              <a:rPr lang="fr-FR" dirty="0">
                <a:solidFill>
                  <a:srgbClr val="FF0000"/>
                </a:solidFill>
              </a:rPr>
              <a:t>(2)</a:t>
            </a:r>
          </a:p>
        </p:txBody>
      </p:sp>
      <p:sp>
        <p:nvSpPr>
          <p:cNvPr id="37" name="Rectangle 36"/>
          <p:cNvSpPr/>
          <p:nvPr/>
        </p:nvSpPr>
        <p:spPr>
          <a:xfrm>
            <a:off x="11034002" y="5417477"/>
            <a:ext cx="466794" cy="369332"/>
          </a:xfrm>
          <a:prstGeom prst="rect">
            <a:avLst/>
          </a:prstGeom>
        </p:spPr>
        <p:txBody>
          <a:bodyPr wrap="none">
            <a:spAutoFit/>
          </a:bodyPr>
          <a:lstStyle/>
          <a:p>
            <a:r>
              <a:rPr lang="fr-FR" dirty="0">
                <a:solidFill>
                  <a:srgbClr val="FF0000"/>
                </a:solidFill>
              </a:rPr>
              <a:t>(1)</a:t>
            </a:r>
          </a:p>
        </p:txBody>
      </p:sp>
      <p:sp>
        <p:nvSpPr>
          <p:cNvPr id="8" name="Espace réservé du pied de page 7"/>
          <p:cNvSpPr>
            <a:spLocks noGrp="1"/>
          </p:cNvSpPr>
          <p:nvPr>
            <p:ph type="ftr" sz="quarter" idx="11"/>
          </p:nvPr>
        </p:nvSpPr>
        <p:spPr/>
        <p:txBody>
          <a:bodyPr/>
          <a:lstStyle/>
          <a:p>
            <a:r>
              <a:rPr lang="en-US" dirty="0"/>
              <a:t>P(ND)2-3, Perspectives on nuclear data for the next decade</a:t>
            </a:r>
            <a:endParaRPr lang="fr-FR" dirty="0"/>
          </a:p>
        </p:txBody>
      </p:sp>
    </p:spTree>
    <p:extLst>
      <p:ext uri="{BB962C8B-B14F-4D97-AF65-F5344CB8AC3E}">
        <p14:creationId xmlns:p14="http://schemas.microsoft.com/office/powerpoint/2010/main" val="364319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DA1638E4-11DA-6660-1929-BE999F839FA8}"/>
              </a:ext>
            </a:extLst>
          </p:cNvPr>
          <p:cNvSpPr>
            <a:spLocks noGrp="1"/>
          </p:cNvSpPr>
          <p:nvPr>
            <p:ph type="dt" sz="half" idx="14"/>
          </p:nvPr>
        </p:nvSpPr>
        <p:spPr/>
        <p:txBody>
          <a:bodyPr/>
          <a:lstStyle/>
          <a:p>
            <a:r>
              <a:rPr lang="fr-FR"/>
              <a:t>09/03/2026</a:t>
            </a:r>
          </a:p>
        </p:txBody>
      </p:sp>
      <p:sp>
        <p:nvSpPr>
          <p:cNvPr id="8" name="Espace réservé du pied de page 7">
            <a:extLst>
              <a:ext uri="{FF2B5EF4-FFF2-40B4-BE49-F238E27FC236}">
                <a16:creationId xmlns:a16="http://schemas.microsoft.com/office/drawing/2014/main" id="{0DA3035F-6247-682B-2C79-F22A1888F5F1}"/>
              </a:ext>
            </a:extLst>
          </p:cNvPr>
          <p:cNvSpPr>
            <a:spLocks noGrp="1"/>
          </p:cNvSpPr>
          <p:nvPr>
            <p:ph type="ftr" sz="quarter" idx="15"/>
          </p:nvPr>
        </p:nvSpPr>
        <p:spPr/>
        <p:txBody>
          <a:bodyPr/>
          <a:lstStyle/>
          <a:p>
            <a:r>
              <a:rPr lang="en-US"/>
              <a:t>P(ND)2-3, Perspectives on nuclear data for the next decade</a:t>
            </a:r>
            <a:endParaRPr lang="fr-FR" dirty="0"/>
          </a:p>
        </p:txBody>
      </p:sp>
      <p:sp>
        <p:nvSpPr>
          <p:cNvPr id="9" name="Espace réservé du numéro de diapositive 8">
            <a:extLst>
              <a:ext uri="{FF2B5EF4-FFF2-40B4-BE49-F238E27FC236}">
                <a16:creationId xmlns:a16="http://schemas.microsoft.com/office/drawing/2014/main" id="{B8469576-4304-F1F8-2ECF-16CB9DD69AF6}"/>
              </a:ext>
            </a:extLst>
          </p:cNvPr>
          <p:cNvSpPr>
            <a:spLocks noGrp="1"/>
          </p:cNvSpPr>
          <p:nvPr>
            <p:ph type="sldNum" sz="quarter" idx="16"/>
          </p:nvPr>
        </p:nvSpPr>
        <p:spPr/>
        <p:txBody>
          <a:bodyPr/>
          <a:lstStyle/>
          <a:p>
            <a:fld id="{0CBC77A0-1F4E-42FF-9FFC-F45C3A64AF90}" type="slidenum">
              <a:rPr lang="fr-FR" smtClean="0"/>
              <a:pPr/>
              <a:t>3</a:t>
            </a:fld>
            <a:endParaRPr lang="fr-FR" dirty="0"/>
          </a:p>
        </p:txBody>
      </p:sp>
      <p:sp>
        <p:nvSpPr>
          <p:cNvPr id="2" name="Titre 1">
            <a:extLst>
              <a:ext uri="{FF2B5EF4-FFF2-40B4-BE49-F238E27FC236}">
                <a16:creationId xmlns:a16="http://schemas.microsoft.com/office/drawing/2014/main" id="{C3E0687C-BF33-B602-1691-6C6F37D147E2}"/>
              </a:ext>
            </a:extLst>
          </p:cNvPr>
          <p:cNvSpPr>
            <a:spLocks noGrp="1"/>
          </p:cNvSpPr>
          <p:nvPr>
            <p:ph type="title"/>
          </p:nvPr>
        </p:nvSpPr>
        <p:spPr>
          <a:xfrm>
            <a:off x="3771900" y="2171700"/>
            <a:ext cx="8168309" cy="2390775"/>
          </a:xfrm>
        </p:spPr>
        <p:txBody>
          <a:bodyPr>
            <a:normAutofit/>
          </a:bodyPr>
          <a:lstStyle/>
          <a:p>
            <a:r>
              <a:rPr lang="fr-FR" sz="6000" b="1" dirty="0" err="1">
                <a:latin typeface="Cambria" panose="02040503050406030204" pitchFamily="18" charset="0"/>
                <a:ea typeface="Cambria" panose="02040503050406030204" pitchFamily="18" charset="0"/>
                <a:cs typeface="Calibri Light" panose="020F0302020204030204" pitchFamily="34" charset="0"/>
              </a:rPr>
              <a:t>What</a:t>
            </a:r>
            <a:r>
              <a:rPr lang="fr-FR" sz="6000" b="1" dirty="0">
                <a:latin typeface="Cambria" panose="02040503050406030204" pitchFamily="18" charset="0"/>
                <a:ea typeface="Cambria" panose="02040503050406030204" pitchFamily="18" charset="0"/>
                <a:cs typeface="Calibri Light" panose="020F0302020204030204" pitchFamily="34" charset="0"/>
              </a:rPr>
              <a:t> are </a:t>
            </a:r>
            <a:r>
              <a:rPr lang="fr-FR" sz="6000" b="1" dirty="0" err="1">
                <a:latin typeface="Cambria" panose="02040503050406030204" pitchFamily="18" charset="0"/>
                <a:ea typeface="Cambria" panose="02040503050406030204" pitchFamily="18" charset="0"/>
                <a:cs typeface="Calibri Light" panose="020F0302020204030204" pitchFamily="34" charset="0"/>
              </a:rPr>
              <a:t>we</a:t>
            </a:r>
            <a:r>
              <a:rPr lang="fr-FR" sz="6000" b="1" dirty="0">
                <a:latin typeface="Cambria" panose="02040503050406030204" pitchFamily="18" charset="0"/>
                <a:ea typeface="Cambria" panose="02040503050406030204" pitchFamily="18" charset="0"/>
                <a:cs typeface="Calibri Light" panose="020F0302020204030204" pitchFamily="34" charset="0"/>
              </a:rPr>
              <a:t> </a:t>
            </a:r>
            <a:r>
              <a:rPr lang="fr-FR" sz="6000" b="1" dirty="0" err="1">
                <a:latin typeface="Cambria" panose="02040503050406030204" pitchFamily="18" charset="0"/>
                <a:ea typeface="Cambria" panose="02040503050406030204" pitchFamily="18" charset="0"/>
                <a:cs typeface="Calibri Light" panose="020F0302020204030204" pitchFamily="34" charset="0"/>
              </a:rPr>
              <a:t>talking</a:t>
            </a:r>
            <a:r>
              <a:rPr lang="fr-FR" sz="6000" b="1" dirty="0">
                <a:latin typeface="Cambria" panose="02040503050406030204" pitchFamily="18" charset="0"/>
                <a:ea typeface="Cambria" panose="02040503050406030204" pitchFamily="18" charset="0"/>
                <a:cs typeface="Calibri Light" panose="020F0302020204030204" pitchFamily="34" charset="0"/>
              </a:rPr>
              <a:t> about ?</a:t>
            </a:r>
            <a:endParaRPr lang="da-DK" sz="4800" b="1" dirty="0">
              <a:latin typeface="Cambria" panose="02040503050406030204" pitchFamily="18" charset="0"/>
              <a:ea typeface="Cambria" panose="02040503050406030204" pitchFamily="18" charset="0"/>
              <a:cs typeface="Calibri Light" panose="020F0302020204030204" pitchFamily="34" charset="0"/>
            </a:endParaRPr>
          </a:p>
        </p:txBody>
      </p:sp>
      <p:sp>
        <p:nvSpPr>
          <p:cNvPr id="4"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p:txBody>
          <a:bodyPr/>
          <a:lstStyle/>
          <a:p>
            <a:r>
              <a:rPr lang="fr-FR" dirty="0"/>
              <a:t>1</a:t>
            </a:r>
          </a:p>
        </p:txBody>
      </p:sp>
      <p:sp>
        <p:nvSpPr>
          <p:cNvPr id="7" name="Espace réservé du texte 5"/>
          <p:cNvSpPr>
            <a:spLocks noGrp="1"/>
          </p:cNvSpPr>
          <p:nvPr>
            <p:ph type="body" idx="1"/>
          </p:nvPr>
        </p:nvSpPr>
        <p:spPr>
          <a:xfrm>
            <a:off x="3771900" y="4702628"/>
            <a:ext cx="7688263" cy="1387021"/>
          </a:xfrm>
        </p:spPr>
        <p:txBody>
          <a:bodyPr/>
          <a:lstStyle/>
          <a:p>
            <a:endParaRPr lang="fr-FR" dirty="0"/>
          </a:p>
        </p:txBody>
      </p:sp>
    </p:spTree>
    <p:extLst>
      <p:ext uri="{BB962C8B-B14F-4D97-AF65-F5344CB8AC3E}">
        <p14:creationId xmlns:p14="http://schemas.microsoft.com/office/powerpoint/2010/main" val="76489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 droite 11">
            <a:extLst>
              <a:ext uri="{FF2B5EF4-FFF2-40B4-BE49-F238E27FC236}">
                <a16:creationId xmlns:a16="http://schemas.microsoft.com/office/drawing/2014/main" id="{41372996-02D3-408F-A1D3-A687082D18DE}"/>
              </a:ext>
            </a:extLst>
          </p:cNvPr>
          <p:cNvSpPr/>
          <p:nvPr/>
        </p:nvSpPr>
        <p:spPr>
          <a:xfrm>
            <a:off x="395008" y="3129530"/>
            <a:ext cx="7163697" cy="104605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4</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2795298" y="77969"/>
            <a:ext cx="10728325" cy="871827"/>
          </a:xfrm>
        </p:spPr>
        <p:txBody>
          <a:bodyPr>
            <a:normAutofit/>
          </a:bodyPr>
          <a:lstStyle/>
          <a:p>
            <a:r>
              <a:rPr lang="fr-FR" dirty="0" err="1"/>
              <a:t>What</a:t>
            </a:r>
            <a:r>
              <a:rPr lang="fr-FR" dirty="0"/>
              <a:t> are </a:t>
            </a:r>
            <a:r>
              <a:rPr lang="fr-FR" dirty="0" err="1"/>
              <a:t>we</a:t>
            </a:r>
            <a:r>
              <a:rPr lang="fr-FR" dirty="0"/>
              <a:t> </a:t>
            </a:r>
            <a:r>
              <a:rPr lang="fr-FR" dirty="0" err="1"/>
              <a:t>talking</a:t>
            </a:r>
            <a:r>
              <a:rPr lang="fr-FR" dirty="0"/>
              <a:t> about ?</a:t>
            </a:r>
          </a:p>
        </p:txBody>
      </p:sp>
      <p:sp>
        <p:nvSpPr>
          <p:cNvPr id="32" name="Flèche droite 31"/>
          <p:cNvSpPr/>
          <p:nvPr/>
        </p:nvSpPr>
        <p:spPr>
          <a:xfrm>
            <a:off x="4124086" y="1615768"/>
            <a:ext cx="444767" cy="484632"/>
          </a:xfrm>
          <a:prstGeom prst="right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rganigramme : Alternative 34"/>
          <p:cNvSpPr/>
          <p:nvPr/>
        </p:nvSpPr>
        <p:spPr>
          <a:xfrm>
            <a:off x="395008" y="940142"/>
            <a:ext cx="3637533" cy="2056193"/>
          </a:xfrm>
          <a:prstGeom prst="flowChartAlternateProcess">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fr-FR" dirty="0">
                <a:solidFill>
                  <a:prstClr val="black"/>
                </a:solidFill>
              </a:rPr>
              <a:t>Cross sections </a:t>
            </a:r>
          </a:p>
          <a:p>
            <a:pPr lvl="0" algn="ctr" defTabSz="685800">
              <a:defRPr/>
            </a:pPr>
            <a:r>
              <a:rPr lang="fr-FR" dirty="0">
                <a:solidFill>
                  <a:prstClr val="black"/>
                </a:solidFill>
              </a:rPr>
              <a:t>(fission, capture, n2n,…)</a:t>
            </a:r>
          </a:p>
          <a:p>
            <a:pPr lvl="0" algn="ctr" defTabSz="685800">
              <a:defRPr/>
            </a:pPr>
            <a:r>
              <a:rPr lang="fr-FR" dirty="0" err="1">
                <a:solidFill>
                  <a:prstClr val="black"/>
                </a:solidFill>
              </a:rPr>
              <a:t>Spectra</a:t>
            </a:r>
            <a:r>
              <a:rPr lang="fr-FR" dirty="0">
                <a:solidFill>
                  <a:prstClr val="black"/>
                </a:solidFill>
              </a:rPr>
              <a:t> and </a:t>
            </a:r>
            <a:r>
              <a:rPr lang="fr-FR" dirty="0" err="1">
                <a:solidFill>
                  <a:prstClr val="black"/>
                </a:solidFill>
              </a:rPr>
              <a:t>multiplicities</a:t>
            </a:r>
            <a:r>
              <a:rPr lang="fr-FR" dirty="0">
                <a:solidFill>
                  <a:prstClr val="black"/>
                </a:solidFill>
              </a:rPr>
              <a:t> (neutrons, gammas…)</a:t>
            </a:r>
            <a:endParaRPr lang="fr-FR" dirty="0">
              <a:solidFill>
                <a:prstClr val="black"/>
              </a:solidFill>
              <a:latin typeface="Arial"/>
            </a:endParaRPr>
          </a:p>
          <a:p>
            <a:pPr lvl="0" algn="ctr" defTabSz="685800">
              <a:defRPr/>
            </a:pPr>
            <a:r>
              <a:rPr lang="fr-FR" dirty="0" err="1">
                <a:solidFill>
                  <a:prstClr val="black"/>
                </a:solidFill>
                <a:latin typeface="Arial"/>
              </a:rPr>
              <a:t>Yields</a:t>
            </a:r>
            <a:r>
              <a:rPr lang="fr-FR" dirty="0">
                <a:solidFill>
                  <a:prstClr val="black"/>
                </a:solidFill>
                <a:latin typeface="Arial"/>
              </a:rPr>
              <a:t>, </a:t>
            </a:r>
            <a:r>
              <a:rPr lang="fr-FR" dirty="0" err="1">
                <a:solidFill>
                  <a:prstClr val="black"/>
                </a:solidFill>
                <a:latin typeface="Arial"/>
              </a:rPr>
              <a:t>Branching</a:t>
            </a:r>
            <a:r>
              <a:rPr lang="fr-FR" dirty="0">
                <a:solidFill>
                  <a:prstClr val="black"/>
                </a:solidFill>
                <a:latin typeface="Arial"/>
              </a:rPr>
              <a:t> ratios</a:t>
            </a:r>
          </a:p>
          <a:p>
            <a:pPr lvl="0" algn="ctr" defTabSz="685800">
              <a:defRPr/>
            </a:pPr>
            <a:r>
              <a:rPr lang="fr-FR" dirty="0">
                <a:solidFill>
                  <a:prstClr val="black"/>
                </a:solidFill>
                <a:latin typeface="Arial"/>
              </a:rPr>
              <a:t>Energy balance</a:t>
            </a:r>
            <a:endParaRPr lang="fr-FR" dirty="0">
              <a:solidFill>
                <a:prstClr val="black"/>
              </a:solidFill>
            </a:endParaRPr>
          </a:p>
        </p:txBody>
      </p:sp>
      <p:pic>
        <p:nvPicPr>
          <p:cNvPr id="36" name="Image 35" descr="file.png"/>
          <p:cNvPicPr>
            <a:picLocks noChangeAspect="1"/>
          </p:cNvPicPr>
          <p:nvPr/>
        </p:nvPicPr>
        <p:blipFill>
          <a:blip r:embed="rId2"/>
          <a:stretch>
            <a:fillRect/>
          </a:stretch>
        </p:blipFill>
        <p:spPr>
          <a:xfrm>
            <a:off x="9441543" y="1295326"/>
            <a:ext cx="1274313" cy="1274313"/>
          </a:xfrm>
          <a:prstGeom prst="rect">
            <a:avLst/>
          </a:prstGeom>
        </p:spPr>
      </p:pic>
      <p:pic>
        <p:nvPicPr>
          <p:cNvPr id="37" name="Image 36" descr="Iconleak-Cerulean-Database.ico"/>
          <p:cNvPicPr>
            <a:picLocks noChangeAspect="1"/>
          </p:cNvPicPr>
          <p:nvPr/>
        </p:nvPicPr>
        <p:blipFill>
          <a:blip r:embed="rId3"/>
          <a:stretch>
            <a:fillRect/>
          </a:stretch>
        </p:blipFill>
        <p:spPr>
          <a:xfrm>
            <a:off x="8060608" y="1445117"/>
            <a:ext cx="974733" cy="974733"/>
          </a:xfrm>
          <a:prstGeom prst="rect">
            <a:avLst/>
          </a:prstGeom>
        </p:spPr>
      </p:pic>
      <p:sp>
        <p:nvSpPr>
          <p:cNvPr id="40" name="Organigramme : Alternative 39"/>
          <p:cNvSpPr/>
          <p:nvPr/>
        </p:nvSpPr>
        <p:spPr>
          <a:xfrm>
            <a:off x="457200" y="4473900"/>
            <a:ext cx="1491833" cy="1001831"/>
          </a:xfrm>
          <a:prstGeom prst="flowChartAlternateProcess">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err="1">
                <a:ln>
                  <a:noFill/>
                </a:ln>
                <a:solidFill>
                  <a:prstClr val="black"/>
                </a:solidFill>
                <a:effectLst/>
                <a:uLnTx/>
                <a:uFillTx/>
                <a:latin typeface="Arial"/>
                <a:ea typeface="+mn-ea"/>
                <a:cs typeface="+mn-cs"/>
              </a:rPr>
              <a:t>Precision</a:t>
            </a:r>
            <a:endParaRPr kumimoji="0" lang="fr-FR" b="1" i="0" u="none" strike="noStrike" kern="1200" cap="none" spc="0" normalizeH="0" baseline="0" noProof="0" dirty="0">
              <a:ln>
                <a:noFill/>
              </a:ln>
              <a:solidFill>
                <a:prstClr val="black"/>
              </a:solidFill>
              <a:effectLst/>
              <a:uLnTx/>
              <a:uFillTx/>
              <a:latin typeface="Arial"/>
              <a:ea typeface="+mn-ea"/>
              <a:cs typeface="+mn-cs"/>
            </a:endParaRPr>
          </a:p>
        </p:txBody>
      </p:sp>
      <p:pic>
        <p:nvPicPr>
          <p:cNvPr id="41" name="Image 40" descr="Thisness of a that: Linedancers avoid false bala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201" y="4642813"/>
            <a:ext cx="1436044" cy="1040868"/>
          </a:xfrm>
          <a:prstGeom prst="rect">
            <a:avLst/>
          </a:prstGeom>
        </p:spPr>
      </p:pic>
      <p:sp>
        <p:nvSpPr>
          <p:cNvPr id="42" name="Organigramme : Alternative 41"/>
          <p:cNvSpPr/>
          <p:nvPr/>
        </p:nvSpPr>
        <p:spPr>
          <a:xfrm>
            <a:off x="3703413" y="4449493"/>
            <a:ext cx="1938375" cy="1022363"/>
          </a:xfrm>
          <a:prstGeom prst="flowChartAlternateProcess">
            <a:avLst/>
          </a:prstGeom>
          <a:solidFill>
            <a:srgbClr val="FFC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fr-FR" b="1" dirty="0" err="1">
                <a:solidFill>
                  <a:prstClr val="black"/>
                </a:solidFill>
              </a:rPr>
              <a:t>Completeness</a:t>
            </a:r>
            <a:endParaRPr kumimoji="0" lang="fr-FR" b="1" i="0" u="none" strike="noStrike" kern="1200" cap="none" spc="0" normalizeH="0" baseline="0" noProof="0" dirty="0">
              <a:ln>
                <a:noFill/>
              </a:ln>
              <a:solidFill>
                <a:prstClr val="black"/>
              </a:solidFill>
              <a:effectLst/>
              <a:uLnTx/>
              <a:uFillTx/>
              <a:latin typeface="Arial"/>
            </a:endParaRPr>
          </a:p>
        </p:txBody>
      </p:sp>
      <p:sp>
        <p:nvSpPr>
          <p:cNvPr id="2" name="Rectangle à coins arrondis 1"/>
          <p:cNvSpPr/>
          <p:nvPr/>
        </p:nvSpPr>
        <p:spPr>
          <a:xfrm>
            <a:off x="5414286" y="1485213"/>
            <a:ext cx="1107173" cy="291621"/>
          </a:xfrm>
          <a:prstGeom prst="round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fr-FR" dirty="0">
                <a:solidFill>
                  <a:prstClr val="white"/>
                </a:solidFill>
                <a:latin typeface="Calibri"/>
              </a:rPr>
              <a:t>Theory</a:t>
            </a:r>
          </a:p>
        </p:txBody>
      </p:sp>
      <p:sp>
        <p:nvSpPr>
          <p:cNvPr id="24" name="Rectangle à coins arrondis 23"/>
          <p:cNvSpPr/>
          <p:nvPr/>
        </p:nvSpPr>
        <p:spPr>
          <a:xfrm>
            <a:off x="5212588" y="2072336"/>
            <a:ext cx="1667973" cy="291621"/>
          </a:xfrm>
          <a:prstGeom prst="round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r>
              <a:rPr lang="fr-FR" dirty="0" err="1">
                <a:solidFill>
                  <a:prstClr val="white"/>
                </a:solidFill>
                <a:latin typeface="Calibri"/>
              </a:rPr>
              <a:t>Experiment</a:t>
            </a:r>
            <a:endParaRPr lang="fr-FR" dirty="0">
              <a:solidFill>
                <a:prstClr val="white"/>
              </a:solidFill>
              <a:latin typeface="Calibri"/>
            </a:endParaRPr>
          </a:p>
        </p:txBody>
      </p:sp>
      <p:sp>
        <p:nvSpPr>
          <p:cNvPr id="46"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1425576" y="5757709"/>
            <a:ext cx="10267496" cy="569013"/>
          </a:xfrm>
        </p:spPr>
        <p:txBody>
          <a:bodyPr>
            <a:noAutofit/>
          </a:bodyPr>
          <a:lstStyle/>
          <a:p>
            <a:pPr marL="0" lvl="1" indent="0">
              <a:spcBef>
                <a:spcPts val="1200"/>
              </a:spcBef>
              <a:buNone/>
            </a:pPr>
            <a:r>
              <a:rPr lang="en-GB" sz="2000" b="1" dirty="0">
                <a:solidFill>
                  <a:srgbClr val="FF0000"/>
                </a:solidFill>
              </a:rPr>
              <a:t>Their impacts are major….or sometimes equivalent to other contributors </a:t>
            </a:r>
          </a:p>
          <a:p>
            <a:pPr marL="0" lvl="1" indent="0">
              <a:buNone/>
            </a:pPr>
            <a:endParaRPr lang="en-GB" dirty="0"/>
          </a:p>
        </p:txBody>
      </p:sp>
      <p:sp>
        <p:nvSpPr>
          <p:cNvPr id="14" name="Rectangle à coins arrondis 30">
            <a:extLst>
              <a:ext uri="{FF2B5EF4-FFF2-40B4-BE49-F238E27FC236}">
                <a16:creationId xmlns:a16="http://schemas.microsoft.com/office/drawing/2014/main" id="{880182A9-EA95-4FC9-A1B7-3F192261AC63}"/>
              </a:ext>
            </a:extLst>
          </p:cNvPr>
          <p:cNvSpPr/>
          <p:nvPr/>
        </p:nvSpPr>
        <p:spPr>
          <a:xfrm>
            <a:off x="7758267" y="2679590"/>
            <a:ext cx="4268070" cy="2286412"/>
          </a:xfrm>
          <a:prstGeom prst="roundRect">
            <a:avLst/>
          </a:prstGeom>
          <a:solidFill>
            <a:schemeClr val="accent3">
              <a:lumMod val="40000"/>
              <a:lumOff val="60000"/>
              <a:alpha val="14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i="0" dirty="0" err="1">
                <a:solidFill>
                  <a:srgbClr val="3C4043"/>
                </a:solidFill>
                <a:effectLst/>
                <a:latin typeface="Candara Light" panose="020E0502030303020204" pitchFamily="34" charset="0"/>
                <a:ea typeface="MS UI Gothic" panose="020B0600070205080204" pitchFamily="34" charset="-128"/>
              </a:rPr>
              <a:t>Nuclear</a:t>
            </a:r>
            <a:r>
              <a:rPr lang="fr-FR" sz="1600" b="1" i="0" dirty="0">
                <a:solidFill>
                  <a:srgbClr val="3C4043"/>
                </a:solidFill>
                <a:effectLst/>
                <a:latin typeface="Candara Light" panose="020E0502030303020204" pitchFamily="34" charset="0"/>
                <a:ea typeface="MS UI Gothic" panose="020B0600070205080204" pitchFamily="34" charset="-128"/>
              </a:rPr>
              <a:t> </a:t>
            </a:r>
            <a:r>
              <a:rPr lang="fr-FR" sz="1600" b="1" i="0" dirty="0" err="1">
                <a:solidFill>
                  <a:srgbClr val="3C4043"/>
                </a:solidFill>
                <a:effectLst/>
                <a:latin typeface="Candara Light" panose="020E0502030303020204" pitchFamily="34" charset="0"/>
                <a:ea typeface="MS UI Gothic" panose="020B0600070205080204" pitchFamily="34" charset="-128"/>
              </a:rPr>
              <a:t>reactors</a:t>
            </a:r>
            <a:r>
              <a:rPr lang="fr-FR" sz="1600" b="1" i="0" dirty="0">
                <a:solidFill>
                  <a:srgbClr val="3C4043"/>
                </a:solidFill>
                <a:effectLst/>
                <a:latin typeface="Candara Light" panose="020E0502030303020204" pitchFamily="34" charset="0"/>
                <a:ea typeface="MS UI Gothic" panose="020B0600070205080204" pitchFamily="34" charset="-128"/>
              </a:rPr>
              <a:t> (</a:t>
            </a:r>
            <a:r>
              <a:rPr lang="fr-FR" sz="1600" b="1" i="0" dirty="0" err="1">
                <a:solidFill>
                  <a:srgbClr val="3C4043"/>
                </a:solidFill>
                <a:effectLst/>
                <a:latin typeface="Candara Light" panose="020E0502030303020204" pitchFamily="34" charset="0"/>
                <a:ea typeface="MS UI Gothic" panose="020B0600070205080204" pitchFamily="34" charset="-128"/>
              </a:rPr>
              <a:t>conventional</a:t>
            </a:r>
            <a:r>
              <a:rPr lang="fr-FR" sz="1600" b="1" i="0" dirty="0">
                <a:solidFill>
                  <a:srgbClr val="3C4043"/>
                </a:solidFill>
                <a:effectLst/>
                <a:latin typeface="Candara Light" panose="020E0502030303020204" pitchFamily="34" charset="0"/>
                <a:ea typeface="MS UI Gothic" panose="020B0600070205080204" pitchFamily="34" charset="-128"/>
              </a:rPr>
              <a:t> or future) </a:t>
            </a:r>
          </a:p>
          <a:p>
            <a:pPr algn="ctr"/>
            <a:r>
              <a:rPr lang="fr-FR" sz="1600" b="1" i="0" dirty="0" err="1">
                <a:solidFill>
                  <a:srgbClr val="3C4043"/>
                </a:solidFill>
                <a:effectLst/>
                <a:latin typeface="Candara Light" panose="020E0502030303020204" pitchFamily="34" charset="0"/>
                <a:ea typeface="MS UI Gothic" panose="020B0600070205080204" pitchFamily="34" charset="-128"/>
              </a:rPr>
              <a:t>Electronic</a:t>
            </a:r>
            <a:r>
              <a:rPr lang="fr-FR" sz="1600" b="1" i="0" dirty="0">
                <a:solidFill>
                  <a:srgbClr val="3C4043"/>
                </a:solidFill>
                <a:effectLst/>
                <a:latin typeface="Candara Light" panose="020E0502030303020204" pitchFamily="34" charset="0"/>
                <a:ea typeface="MS UI Gothic" panose="020B0600070205080204" pitchFamily="34" charset="-128"/>
              </a:rPr>
              <a:t> damage (</a:t>
            </a:r>
            <a:r>
              <a:rPr lang="fr-FR" sz="1600" b="1" i="0" dirty="0" err="1">
                <a:solidFill>
                  <a:srgbClr val="3C4043"/>
                </a:solidFill>
                <a:effectLst/>
                <a:latin typeface="Candara Light" panose="020E0502030303020204" pitchFamily="34" charset="0"/>
                <a:ea typeface="MS UI Gothic" panose="020B0600070205080204" pitchFamily="34" charset="-128"/>
              </a:rPr>
              <a:t>space</a:t>
            </a:r>
            <a:r>
              <a:rPr lang="fr-FR" sz="1600" b="1" i="0" dirty="0">
                <a:solidFill>
                  <a:srgbClr val="3C4043"/>
                </a:solidFill>
                <a:effectLst/>
                <a:latin typeface="Candara Light" panose="020E0502030303020204" pitchFamily="34" charset="0"/>
                <a:ea typeface="MS UI Gothic" panose="020B0600070205080204" pitchFamily="34" charset="-128"/>
              </a:rPr>
              <a:t>) </a:t>
            </a:r>
          </a:p>
          <a:p>
            <a:pPr algn="ctr"/>
            <a:r>
              <a:rPr lang="fr-FR" sz="1600" b="1" i="0" dirty="0" err="1">
                <a:solidFill>
                  <a:srgbClr val="3C4043"/>
                </a:solidFill>
                <a:effectLst/>
                <a:latin typeface="Candara Light" panose="020E0502030303020204" pitchFamily="34" charset="0"/>
                <a:ea typeface="MS UI Gothic" panose="020B0600070205080204" pitchFamily="34" charset="-128"/>
              </a:rPr>
              <a:t>Radiotherapy</a:t>
            </a:r>
            <a:r>
              <a:rPr lang="fr-FR" sz="1600" b="1" i="0" dirty="0">
                <a:solidFill>
                  <a:srgbClr val="3C4043"/>
                </a:solidFill>
                <a:effectLst/>
                <a:latin typeface="Candara Light" panose="020E0502030303020204" pitchFamily="34" charset="0"/>
                <a:ea typeface="MS UI Gothic" panose="020B0600070205080204" pitchFamily="34" charset="-128"/>
              </a:rPr>
              <a:t> </a:t>
            </a:r>
          </a:p>
          <a:p>
            <a:pPr algn="ctr"/>
            <a:r>
              <a:rPr lang="fr-FR" sz="1600" b="1" i="0" dirty="0" err="1">
                <a:solidFill>
                  <a:srgbClr val="3C4043"/>
                </a:solidFill>
                <a:effectLst/>
                <a:latin typeface="Candara Light" panose="020E0502030303020204" pitchFamily="34" charset="0"/>
                <a:ea typeface="MS UI Gothic" panose="020B0600070205080204" pitchFamily="34" charset="-128"/>
              </a:rPr>
              <a:t>Geology</a:t>
            </a:r>
            <a:r>
              <a:rPr lang="fr-FR" sz="1600" b="1" i="0" dirty="0">
                <a:solidFill>
                  <a:srgbClr val="3C4043"/>
                </a:solidFill>
                <a:effectLst/>
                <a:latin typeface="Candara Light" panose="020E0502030303020204" pitchFamily="34" charset="0"/>
                <a:ea typeface="MS UI Gothic" panose="020B0600070205080204" pitchFamily="34" charset="-128"/>
              </a:rPr>
              <a:t> (exploration, etc.) </a:t>
            </a:r>
          </a:p>
          <a:p>
            <a:pPr algn="ctr"/>
            <a:r>
              <a:rPr lang="fr-FR" sz="1600" b="1" i="0" dirty="0" err="1">
                <a:solidFill>
                  <a:srgbClr val="3C4043"/>
                </a:solidFill>
                <a:effectLst/>
                <a:latin typeface="Candara Light" panose="020E0502030303020204" pitchFamily="34" charset="0"/>
                <a:ea typeface="MS UI Gothic" panose="020B0600070205080204" pitchFamily="34" charset="-128"/>
              </a:rPr>
              <a:t>Non-proliferation</a:t>
            </a:r>
            <a:r>
              <a:rPr lang="fr-FR" sz="1600" b="1" i="0" dirty="0">
                <a:solidFill>
                  <a:srgbClr val="3C4043"/>
                </a:solidFill>
                <a:effectLst/>
                <a:latin typeface="Candara Light" panose="020E0502030303020204" pitchFamily="34" charset="0"/>
                <a:ea typeface="MS UI Gothic" panose="020B0600070205080204" pitchFamily="34" charset="-128"/>
              </a:rPr>
              <a:t> and </a:t>
            </a:r>
            <a:r>
              <a:rPr lang="fr-FR" sz="1600" b="1" i="0" dirty="0" err="1">
                <a:solidFill>
                  <a:srgbClr val="3C4043"/>
                </a:solidFill>
                <a:effectLst/>
                <a:latin typeface="Candara Light" panose="020E0502030303020204" pitchFamily="34" charset="0"/>
                <a:ea typeface="MS UI Gothic" panose="020B0600070205080204" pitchFamily="34" charset="-128"/>
              </a:rPr>
              <a:t>Safegard</a:t>
            </a:r>
            <a:r>
              <a:rPr lang="fr-FR" sz="1600" b="1" i="0" dirty="0">
                <a:solidFill>
                  <a:srgbClr val="3C4043"/>
                </a:solidFill>
                <a:effectLst/>
                <a:latin typeface="Candara Light" panose="020E0502030303020204" pitchFamily="34" charset="0"/>
                <a:ea typeface="MS UI Gothic" panose="020B0600070205080204" pitchFamily="34" charset="-128"/>
              </a:rPr>
              <a:t> </a:t>
            </a:r>
          </a:p>
          <a:p>
            <a:pPr algn="ctr"/>
            <a:r>
              <a:rPr lang="fr-FR" sz="1600" b="1" i="0" dirty="0">
                <a:solidFill>
                  <a:srgbClr val="3C4043"/>
                </a:solidFill>
                <a:effectLst/>
                <a:latin typeface="Candara Light" panose="020E0502030303020204" pitchFamily="34" charset="0"/>
                <a:ea typeface="MS UI Gothic" panose="020B0600070205080204" pitchFamily="34" charset="-128"/>
              </a:rPr>
              <a:t>Non-destructive </a:t>
            </a:r>
            <a:r>
              <a:rPr lang="fr-FR" sz="1600" b="1" i="0" dirty="0" err="1">
                <a:solidFill>
                  <a:srgbClr val="3C4043"/>
                </a:solidFill>
                <a:effectLst/>
                <a:latin typeface="Candara Light" panose="020E0502030303020204" pitchFamily="34" charset="0"/>
                <a:ea typeface="MS UI Gothic" panose="020B0600070205080204" pitchFamily="34" charset="-128"/>
              </a:rPr>
              <a:t>testing</a:t>
            </a:r>
            <a:r>
              <a:rPr lang="fr-FR" sz="1600" b="1" i="0" dirty="0">
                <a:solidFill>
                  <a:srgbClr val="3C4043"/>
                </a:solidFill>
                <a:effectLst/>
                <a:latin typeface="Candara Light" panose="020E0502030303020204" pitchFamily="34" charset="0"/>
                <a:ea typeface="MS UI Gothic" panose="020B0600070205080204" pitchFamily="34" charset="-128"/>
              </a:rPr>
              <a:t> Fuel cycle, </a:t>
            </a:r>
          </a:p>
          <a:p>
            <a:pPr algn="ctr"/>
            <a:r>
              <a:rPr lang="fr-FR" sz="1600" b="1" i="0" dirty="0" err="1">
                <a:solidFill>
                  <a:srgbClr val="3C4043"/>
                </a:solidFill>
                <a:effectLst/>
                <a:latin typeface="Candara Light" panose="020E0502030303020204" pitchFamily="34" charset="0"/>
                <a:ea typeface="MS UI Gothic" panose="020B0600070205080204" pitchFamily="34" charset="-128"/>
              </a:rPr>
              <a:t>waste</a:t>
            </a:r>
            <a:r>
              <a:rPr lang="fr-FR" sz="1600" b="1" i="0" dirty="0">
                <a:solidFill>
                  <a:srgbClr val="3C4043"/>
                </a:solidFill>
                <a:effectLst/>
                <a:latin typeface="Candara Light" panose="020E0502030303020204" pitchFamily="34" charset="0"/>
                <a:ea typeface="MS UI Gothic" panose="020B0600070205080204" pitchFamily="34" charset="-128"/>
              </a:rPr>
              <a:t> management </a:t>
            </a:r>
          </a:p>
          <a:p>
            <a:pPr algn="ctr"/>
            <a:r>
              <a:rPr lang="fr-FR" sz="1600" b="1" i="0" dirty="0" err="1">
                <a:solidFill>
                  <a:srgbClr val="3C4043"/>
                </a:solidFill>
                <a:effectLst/>
                <a:latin typeface="Candara Light" panose="020E0502030303020204" pitchFamily="34" charset="0"/>
                <a:ea typeface="MS UI Gothic" panose="020B0600070205080204" pitchFamily="34" charset="-128"/>
              </a:rPr>
              <a:t>Astrophysics</a:t>
            </a:r>
            <a:r>
              <a:rPr lang="fr-FR" sz="1600" b="1" i="0" dirty="0">
                <a:solidFill>
                  <a:srgbClr val="3C4043"/>
                </a:solidFill>
                <a:effectLst/>
                <a:latin typeface="Candara Light" panose="020E0502030303020204" pitchFamily="34" charset="0"/>
                <a:ea typeface="MS UI Gothic" panose="020B0600070205080204" pitchFamily="34" charset="-128"/>
              </a:rPr>
              <a:t>, </a:t>
            </a:r>
            <a:r>
              <a:rPr lang="fr-FR" sz="1600" b="1" i="0" dirty="0" err="1">
                <a:solidFill>
                  <a:srgbClr val="3C4043"/>
                </a:solidFill>
                <a:effectLst/>
                <a:latin typeface="Candara Light" panose="020E0502030303020204" pitchFamily="34" charset="0"/>
                <a:ea typeface="MS UI Gothic" panose="020B0600070205080204" pitchFamily="34" charset="-128"/>
              </a:rPr>
              <a:t>nucleosynthesis</a:t>
            </a:r>
            <a:r>
              <a:rPr lang="fr-FR" sz="1600" b="1" i="0" dirty="0">
                <a:solidFill>
                  <a:srgbClr val="3C4043"/>
                </a:solidFill>
                <a:effectLst/>
                <a:latin typeface="Candara Light" panose="020E0502030303020204" pitchFamily="34" charset="0"/>
                <a:ea typeface="MS UI Gothic" panose="020B0600070205080204" pitchFamily="34" charset="-128"/>
              </a:rPr>
              <a:t>…</a:t>
            </a:r>
            <a:endParaRPr lang="fr-FR" sz="1600" b="1" dirty="0">
              <a:solidFill>
                <a:srgbClr val="FF0000"/>
              </a:solidFill>
              <a:latin typeface="Candara Light" panose="020E0502030303020204" pitchFamily="34" charset="0"/>
              <a:ea typeface="MS UI Gothic" panose="020B0600070205080204" pitchFamily="34" charset="-128"/>
            </a:endParaRPr>
          </a:p>
        </p:txBody>
      </p:sp>
      <p:sp>
        <p:nvSpPr>
          <p:cNvPr id="3" name="ZoneTexte 2">
            <a:extLst>
              <a:ext uri="{FF2B5EF4-FFF2-40B4-BE49-F238E27FC236}">
                <a16:creationId xmlns:a16="http://schemas.microsoft.com/office/drawing/2014/main" id="{C562605C-6F80-4FFA-B1C5-F7460063BAFF}"/>
              </a:ext>
            </a:extLst>
          </p:cNvPr>
          <p:cNvSpPr txBox="1"/>
          <p:nvPr/>
        </p:nvSpPr>
        <p:spPr>
          <a:xfrm>
            <a:off x="6804534" y="5099197"/>
            <a:ext cx="3637534" cy="369332"/>
          </a:xfrm>
          <a:prstGeom prst="rect">
            <a:avLst/>
          </a:prstGeom>
          <a:solidFill>
            <a:schemeClr val="accent5">
              <a:lumMod val="20000"/>
              <a:lumOff val="80000"/>
            </a:schemeClr>
          </a:solidFill>
          <a:ln w="47625">
            <a:solidFill>
              <a:schemeClr val="accent1"/>
            </a:solidFill>
          </a:ln>
        </p:spPr>
        <p:txBody>
          <a:bodyPr wrap="none" rtlCol="0">
            <a:spAutoFit/>
          </a:bodyPr>
          <a:lstStyle/>
          <a:p>
            <a:pPr algn="l" rtl="0"/>
            <a:r>
              <a:rPr lang="en-US" b="1" i="0" dirty="0">
                <a:solidFill>
                  <a:srgbClr val="FF0000"/>
                </a:solidFill>
                <a:effectLst/>
                <a:latin typeface="Roboto"/>
              </a:rPr>
              <a:t>It's nonsense and an oxymoron</a:t>
            </a:r>
            <a:endParaRPr lang="fr-FR" b="1" dirty="0">
              <a:solidFill>
                <a:srgbClr val="FF0000"/>
              </a:solidFill>
            </a:endParaRPr>
          </a:p>
        </p:txBody>
      </p:sp>
      <p:cxnSp>
        <p:nvCxnSpPr>
          <p:cNvPr id="5" name="Connecteur : en angle 4">
            <a:extLst>
              <a:ext uri="{FF2B5EF4-FFF2-40B4-BE49-F238E27FC236}">
                <a16:creationId xmlns:a16="http://schemas.microsoft.com/office/drawing/2014/main" id="{0B8FFB0C-B08B-443B-BD30-1E57D169D6BA}"/>
              </a:ext>
            </a:extLst>
          </p:cNvPr>
          <p:cNvCxnSpPr>
            <a:cxnSpLocks/>
            <a:endCxn id="3" idx="1"/>
          </p:cNvCxnSpPr>
          <p:nvPr/>
        </p:nvCxnSpPr>
        <p:spPr>
          <a:xfrm rot="16200000" flipH="1">
            <a:off x="5959678" y="4439006"/>
            <a:ext cx="1306075" cy="383637"/>
          </a:xfrm>
          <a:prstGeom prst="bentConnector2">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24AC1795-5A69-4972-BC70-016178DF7456}"/>
              </a:ext>
            </a:extLst>
          </p:cNvPr>
          <p:cNvSpPr txBox="1"/>
          <p:nvPr/>
        </p:nvSpPr>
        <p:spPr>
          <a:xfrm>
            <a:off x="457200" y="3475261"/>
            <a:ext cx="6867536" cy="369332"/>
          </a:xfrm>
          <a:prstGeom prst="rect">
            <a:avLst/>
          </a:prstGeom>
          <a:noFill/>
        </p:spPr>
        <p:txBody>
          <a:bodyPr wrap="square">
            <a:spAutoFit/>
          </a:bodyPr>
          <a:lstStyle/>
          <a:p>
            <a:pPr algn="ctr"/>
            <a:r>
              <a:rPr lang="fr-FR" sz="1800" dirty="0" err="1">
                <a:solidFill>
                  <a:schemeClr val="bg2"/>
                </a:solidFill>
                <a:latin typeface="Roboto"/>
              </a:rPr>
              <a:t>Providing</a:t>
            </a:r>
            <a:r>
              <a:rPr lang="fr-FR" sz="1800" dirty="0">
                <a:solidFill>
                  <a:schemeClr val="bg2"/>
                </a:solidFill>
                <a:latin typeface="Roboto"/>
              </a:rPr>
              <a:t> applications </a:t>
            </a:r>
            <a:r>
              <a:rPr lang="fr-FR" sz="1800" dirty="0" err="1">
                <a:solidFill>
                  <a:schemeClr val="bg2"/>
                </a:solidFill>
                <a:latin typeface="Roboto"/>
              </a:rPr>
              <a:t>with</a:t>
            </a:r>
            <a:r>
              <a:rPr lang="fr-FR" sz="1800" dirty="0">
                <a:solidFill>
                  <a:schemeClr val="bg2"/>
                </a:solidFill>
                <a:latin typeface="Roboto"/>
              </a:rPr>
              <a:t> </a:t>
            </a:r>
            <a:r>
              <a:rPr lang="fr-FR" sz="1800" dirty="0" err="1">
                <a:solidFill>
                  <a:schemeClr val="bg2"/>
                </a:solidFill>
                <a:latin typeface="Roboto"/>
              </a:rPr>
              <a:t>evaluated</a:t>
            </a:r>
            <a:r>
              <a:rPr lang="fr-FR" sz="1800" dirty="0">
                <a:solidFill>
                  <a:schemeClr val="bg2"/>
                </a:solidFill>
                <a:latin typeface="Roboto"/>
              </a:rPr>
              <a:t> </a:t>
            </a:r>
            <a:r>
              <a:rPr lang="fr-FR" sz="1800" dirty="0" err="1">
                <a:solidFill>
                  <a:schemeClr val="bg2"/>
                </a:solidFill>
                <a:latin typeface="Roboto"/>
              </a:rPr>
              <a:t>nuclear</a:t>
            </a:r>
            <a:r>
              <a:rPr lang="fr-FR" sz="1800" dirty="0">
                <a:solidFill>
                  <a:schemeClr val="bg2"/>
                </a:solidFill>
                <a:latin typeface="Roboto"/>
              </a:rPr>
              <a:t> data  </a:t>
            </a:r>
            <a:r>
              <a:rPr lang="fr-FR" dirty="0">
                <a:solidFill>
                  <a:schemeClr val="bg2"/>
                </a:solidFill>
                <a:latin typeface="Roboto"/>
              </a:rPr>
              <a:t>« </a:t>
            </a:r>
            <a:r>
              <a:rPr lang="fr-FR" sz="1800" b="1" dirty="0">
                <a:solidFill>
                  <a:schemeClr val="accent5">
                    <a:lumMod val="60000"/>
                    <a:lumOff val="40000"/>
                  </a:schemeClr>
                </a:solidFill>
                <a:latin typeface="Roboto"/>
              </a:rPr>
              <a:t>constant</a:t>
            </a:r>
            <a:r>
              <a:rPr lang="fr-FR" sz="1800" b="1" dirty="0">
                <a:solidFill>
                  <a:schemeClr val="bg2"/>
                </a:solidFill>
                <a:latin typeface="Roboto"/>
              </a:rPr>
              <a:t> »</a:t>
            </a:r>
            <a:r>
              <a:rPr lang="fr-FR" sz="1800" dirty="0">
                <a:solidFill>
                  <a:schemeClr val="bg2"/>
                </a:solidFill>
                <a:latin typeface="Roboto"/>
              </a:rPr>
              <a:t> </a:t>
            </a:r>
            <a:r>
              <a:rPr lang="fr-FR" sz="1800" dirty="0">
                <a:solidFill>
                  <a:srgbClr val="00B0F0"/>
                </a:solidFill>
                <a:latin typeface="Roboto"/>
              </a:rPr>
              <a:t>*</a:t>
            </a:r>
            <a:endParaRPr lang="fr-FR" sz="1800" b="1" u="sng" dirty="0">
              <a:solidFill>
                <a:srgbClr val="00B0F0"/>
              </a:solidFill>
            </a:endParaRPr>
          </a:p>
        </p:txBody>
      </p:sp>
      <p:sp>
        <p:nvSpPr>
          <p:cNvPr id="19" name="Flèche : courbe vers la droite 18">
            <a:extLst>
              <a:ext uri="{FF2B5EF4-FFF2-40B4-BE49-F238E27FC236}">
                <a16:creationId xmlns:a16="http://schemas.microsoft.com/office/drawing/2014/main" id="{6E08C039-DF93-4237-BFA9-95056E32E592}"/>
              </a:ext>
            </a:extLst>
          </p:cNvPr>
          <p:cNvSpPr/>
          <p:nvPr/>
        </p:nvSpPr>
        <p:spPr>
          <a:xfrm>
            <a:off x="4640917" y="1516490"/>
            <a:ext cx="430069" cy="772494"/>
          </a:xfrm>
          <a:prstGeom prst="curvedRightArrow">
            <a:avLst>
              <a:gd name="adj1" fmla="val 25000"/>
              <a:gd name="adj2" fmla="val 50000"/>
              <a:gd name="adj3" fmla="val 25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solidFill>
                <a:schemeClr val="tx1"/>
              </a:solidFill>
            </a:endParaRPr>
          </a:p>
        </p:txBody>
      </p:sp>
      <p:sp>
        <p:nvSpPr>
          <p:cNvPr id="30" name="Flèche : courbe vers la droite 29">
            <a:extLst>
              <a:ext uri="{FF2B5EF4-FFF2-40B4-BE49-F238E27FC236}">
                <a16:creationId xmlns:a16="http://schemas.microsoft.com/office/drawing/2014/main" id="{321F39E2-9FD1-4705-A1DA-D7874C5EA351}"/>
              </a:ext>
            </a:extLst>
          </p:cNvPr>
          <p:cNvSpPr/>
          <p:nvPr/>
        </p:nvSpPr>
        <p:spPr>
          <a:xfrm rot="10367849">
            <a:off x="6999355" y="1498946"/>
            <a:ext cx="430069" cy="772494"/>
          </a:xfrm>
          <a:prstGeom prst="curv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solidFill>
                <a:schemeClr val="tx1"/>
              </a:solidFill>
            </a:endParaRPr>
          </a:p>
        </p:txBody>
      </p:sp>
      <p:sp>
        <p:nvSpPr>
          <p:cNvPr id="33" name="Flèche droite 31">
            <a:extLst>
              <a:ext uri="{FF2B5EF4-FFF2-40B4-BE49-F238E27FC236}">
                <a16:creationId xmlns:a16="http://schemas.microsoft.com/office/drawing/2014/main" id="{C7516FE4-D54C-4940-979F-B4B4B35F57CC}"/>
              </a:ext>
            </a:extLst>
          </p:cNvPr>
          <p:cNvSpPr/>
          <p:nvPr/>
        </p:nvSpPr>
        <p:spPr>
          <a:xfrm>
            <a:off x="7635124" y="1642877"/>
            <a:ext cx="444767" cy="484632"/>
          </a:xfrm>
          <a:prstGeom prst="right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38" name="Image 37">
            <a:extLst>
              <a:ext uri="{FF2B5EF4-FFF2-40B4-BE49-F238E27FC236}">
                <a16:creationId xmlns:a16="http://schemas.microsoft.com/office/drawing/2014/main" id="{679F6075-FC12-49A5-8DD4-525F0C8B3A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41788" y="692134"/>
            <a:ext cx="693738" cy="69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1">
            <a:extLst>
              <a:ext uri="{FF2B5EF4-FFF2-40B4-BE49-F238E27FC236}">
                <a16:creationId xmlns:a16="http://schemas.microsoft.com/office/drawing/2014/main" id="{84CC69BC-04F6-4CD8-BAC4-74C428721723}"/>
              </a:ext>
            </a:extLst>
          </p:cNvPr>
          <p:cNvPicPr/>
          <p:nvPr/>
        </p:nvPicPr>
        <p:blipFill rotWithShape="1">
          <a:blip r:embed="rId6" cstate="hqprint">
            <a:extLst>
              <a:ext uri="{28A0092B-C50C-407E-A947-70E740481C1C}">
                <a14:useLocalDpi xmlns:a14="http://schemas.microsoft.com/office/drawing/2010/main" val="0"/>
              </a:ext>
            </a:extLst>
          </a:blip>
          <a:srcRect t="11291"/>
          <a:stretch/>
        </p:blipFill>
        <p:spPr bwMode="auto">
          <a:xfrm>
            <a:off x="5527049" y="2404573"/>
            <a:ext cx="923215" cy="697286"/>
          </a:xfrm>
          <a:prstGeom prst="rect">
            <a:avLst/>
          </a:prstGeom>
          <a:ln>
            <a:noFill/>
          </a:ln>
          <a:extLst>
            <a:ext uri="{53640926-AAD7-44D8-BBD7-CCE9431645EC}">
              <a14:shadowObscured xmlns:a14="http://schemas.microsoft.com/office/drawing/2010/main"/>
            </a:ext>
          </a:extLst>
        </p:spPr>
      </p:pic>
      <p:sp>
        <p:nvSpPr>
          <p:cNvPr id="25" name="Rectangle : coins arrondis 24">
            <a:extLst>
              <a:ext uri="{FF2B5EF4-FFF2-40B4-BE49-F238E27FC236}">
                <a16:creationId xmlns:a16="http://schemas.microsoft.com/office/drawing/2014/main" id="{78F75427-BE88-44B5-83F4-9F303E41B243}"/>
              </a:ext>
            </a:extLst>
          </p:cNvPr>
          <p:cNvSpPr/>
          <p:nvPr/>
        </p:nvSpPr>
        <p:spPr>
          <a:xfrm>
            <a:off x="0" y="531278"/>
            <a:ext cx="1948518" cy="58776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r>
              <a:rPr lang="fr-FR" dirty="0" err="1"/>
              <a:t>Nuclear</a:t>
            </a:r>
            <a:r>
              <a:rPr lang="fr-FR" dirty="0"/>
              <a:t> </a:t>
            </a:r>
            <a:r>
              <a:rPr lang="fr-FR" dirty="0" err="1"/>
              <a:t>reactions</a:t>
            </a:r>
            <a:endParaRPr lang="fr-FR" dirty="0"/>
          </a:p>
        </p:txBody>
      </p:sp>
      <p:sp>
        <p:nvSpPr>
          <p:cNvPr id="26" name="ZoneTexte 25">
            <a:extLst>
              <a:ext uri="{FF2B5EF4-FFF2-40B4-BE49-F238E27FC236}">
                <a16:creationId xmlns:a16="http://schemas.microsoft.com/office/drawing/2014/main" id="{E9C2B8DB-C090-4E59-B0A2-8C010E927080}"/>
              </a:ext>
            </a:extLst>
          </p:cNvPr>
          <p:cNvSpPr txBox="1"/>
          <p:nvPr/>
        </p:nvSpPr>
        <p:spPr>
          <a:xfrm>
            <a:off x="5778336" y="6326464"/>
            <a:ext cx="2204450" cy="369332"/>
          </a:xfrm>
          <a:prstGeom prst="rect">
            <a:avLst/>
          </a:prstGeom>
          <a:noFill/>
        </p:spPr>
        <p:txBody>
          <a:bodyPr wrap="none" rtlCol="0">
            <a:spAutoFit/>
          </a:bodyPr>
          <a:lstStyle/>
          <a:p>
            <a:r>
              <a:rPr lang="fr-FR" i="1" dirty="0">
                <a:solidFill>
                  <a:schemeClr val="accent5">
                    <a:lumMod val="60000"/>
                    <a:lumOff val="40000"/>
                  </a:schemeClr>
                </a:solidFill>
              </a:rPr>
              <a:t>*user perspective </a:t>
            </a:r>
            <a:r>
              <a:rPr lang="fr-FR" i="1" dirty="0">
                <a:solidFill>
                  <a:schemeClr val="accent5">
                    <a:lumMod val="60000"/>
                    <a:lumOff val="40000"/>
                  </a:schemeClr>
                </a:solidFill>
                <a:sym typeface="Wingdings" panose="05000000000000000000" pitchFamily="2" charset="2"/>
              </a:rPr>
              <a:t></a:t>
            </a:r>
            <a:endParaRPr lang="fr-FR" i="1" dirty="0">
              <a:solidFill>
                <a:schemeClr val="accent5">
                  <a:lumMod val="60000"/>
                  <a:lumOff val="40000"/>
                </a:schemeClr>
              </a:solidFill>
            </a:endParaRPr>
          </a:p>
        </p:txBody>
      </p:sp>
      <p:sp>
        <p:nvSpPr>
          <p:cNvPr id="4" name="Espace réservé de la date 3">
            <a:extLst>
              <a:ext uri="{FF2B5EF4-FFF2-40B4-BE49-F238E27FC236}">
                <a16:creationId xmlns:a16="http://schemas.microsoft.com/office/drawing/2014/main" id="{95EC8455-1E25-48C7-BB83-5234CF30C754}"/>
              </a:ext>
            </a:extLst>
          </p:cNvPr>
          <p:cNvSpPr>
            <a:spLocks noGrp="1"/>
          </p:cNvSpPr>
          <p:nvPr>
            <p:ph type="dt" sz="half" idx="10"/>
          </p:nvPr>
        </p:nvSpPr>
        <p:spPr/>
        <p:txBody>
          <a:bodyPr/>
          <a:lstStyle/>
          <a:p>
            <a:r>
              <a:rPr lang="fr-FR"/>
              <a:t>09/03/2026</a:t>
            </a:r>
          </a:p>
        </p:txBody>
      </p:sp>
      <p:sp>
        <p:nvSpPr>
          <p:cNvPr id="7" name="Espace réservé du pied de page 6">
            <a:extLst>
              <a:ext uri="{FF2B5EF4-FFF2-40B4-BE49-F238E27FC236}">
                <a16:creationId xmlns:a16="http://schemas.microsoft.com/office/drawing/2014/main" id="{22FBD675-4117-4F0A-A0A1-8571DD2AF243}"/>
              </a:ext>
            </a:extLst>
          </p:cNvPr>
          <p:cNvSpPr>
            <a:spLocks noGrp="1"/>
          </p:cNvSpPr>
          <p:nvPr>
            <p:ph type="ftr" sz="quarter" idx="11"/>
          </p:nvPr>
        </p:nvSpPr>
        <p:spPr/>
        <p:txBody>
          <a:bodyPr/>
          <a:lstStyle/>
          <a:p>
            <a:r>
              <a:rPr lang="en-US"/>
              <a:t>P(ND)2-3, Perspectives on nuclear data for the next decade</a:t>
            </a:r>
            <a:endParaRPr lang="fr-FR"/>
          </a:p>
        </p:txBody>
      </p:sp>
    </p:spTree>
    <p:extLst>
      <p:ext uri="{BB962C8B-B14F-4D97-AF65-F5344CB8AC3E}">
        <p14:creationId xmlns:p14="http://schemas.microsoft.com/office/powerpoint/2010/main" val="234345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0" presetClass="entr" presetSubtype="0" fill="hold" grpId="0" nodeType="withEffect">
                                  <p:stCondLst>
                                    <p:cond delay="0"/>
                                  </p:st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fade">
                                      <p:cBhvr>
                                        <p:cTn id="59"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2" grpId="0" animBg="1"/>
      <p:bldP spid="35" grpId="0" animBg="1"/>
      <p:bldP spid="40" grpId="0" animBg="1"/>
      <p:bldP spid="42" grpId="0" animBg="1"/>
      <p:bldP spid="2" grpId="0" animBg="1"/>
      <p:bldP spid="24" grpId="0" animBg="1"/>
      <p:bldP spid="46" grpId="0" build="p"/>
      <p:bldP spid="14" grpId="0" animBg="1"/>
      <p:bldP spid="3" grpId="0" animBg="1"/>
      <p:bldP spid="21" grpId="0"/>
      <p:bldP spid="19" grpId="0" animBg="1"/>
      <p:bldP spid="30" grpId="0" animBg="1"/>
      <p:bldP spid="33"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09/03/2026</a:t>
            </a:r>
          </a:p>
        </p:txBody>
      </p:sp>
      <p:sp>
        <p:nvSpPr>
          <p:cNvPr id="3" name="Espace réservé du pied de page 2"/>
          <p:cNvSpPr>
            <a:spLocks noGrp="1"/>
          </p:cNvSpPr>
          <p:nvPr>
            <p:ph type="ftr" sz="quarter" idx="11"/>
          </p:nvPr>
        </p:nvSpPr>
        <p:spPr/>
        <p:txBody>
          <a:bodyPr/>
          <a:lstStyle/>
          <a:p>
            <a:r>
              <a:rPr lang="en-US"/>
              <a:t>P(ND)2-3, Perspectives on nuclear data for the next decade</a:t>
            </a:r>
            <a:endParaRPr lang="fr-FR" dirty="0"/>
          </a:p>
        </p:txBody>
      </p:sp>
      <p:sp>
        <p:nvSpPr>
          <p:cNvPr id="4" name="Espace réservé du numéro de diapositive 3"/>
          <p:cNvSpPr>
            <a:spLocks noGrp="1"/>
          </p:cNvSpPr>
          <p:nvPr>
            <p:ph type="sldNum" sz="quarter" idx="12"/>
          </p:nvPr>
        </p:nvSpPr>
        <p:spPr/>
        <p:txBody>
          <a:bodyPr/>
          <a:lstStyle/>
          <a:p>
            <a:fld id="{0CBC77A0-1F4E-42FF-9FFC-F45C3A64AF90}" type="slidenum">
              <a:rPr lang="fr-FR" smtClean="0"/>
              <a:t>5</a:t>
            </a:fld>
            <a:endParaRPr lang="fr-FR"/>
          </a:p>
        </p:txBody>
      </p:sp>
      <p:pic>
        <p:nvPicPr>
          <p:cNvPr id="5" name="Image 4"/>
          <p:cNvPicPr>
            <a:picLocks noChangeAspect="1"/>
          </p:cNvPicPr>
          <p:nvPr/>
        </p:nvPicPr>
        <p:blipFill>
          <a:blip r:embed="rId2"/>
          <a:stretch>
            <a:fillRect/>
          </a:stretch>
        </p:blipFill>
        <p:spPr>
          <a:xfrm>
            <a:off x="2926008" y="860083"/>
            <a:ext cx="6821357" cy="5096943"/>
          </a:xfrm>
          <a:prstGeom prst="rect">
            <a:avLst/>
          </a:prstGeom>
        </p:spPr>
      </p:pic>
      <p:sp>
        <p:nvSpPr>
          <p:cNvPr id="7" name="Rectangle 6" descr=" 18"/>
          <p:cNvSpPr/>
          <p:nvPr/>
        </p:nvSpPr>
        <p:spPr>
          <a:xfrm>
            <a:off x="62896" y="1712526"/>
            <a:ext cx="4521877" cy="932579"/>
          </a:xfrm>
          <a:prstGeom prst="rect">
            <a:avLst/>
          </a:prstGeom>
          <a:solidFill>
            <a:srgbClr val="0472EC"/>
          </a:solidFill>
        </p:spPr>
        <p:txBody>
          <a:bodyPr wrap="square">
            <a:noAutofit/>
          </a:bodyPr>
          <a:lstStyle/>
          <a:p>
            <a:pPr defTabSz="914400" fontAlgn="base">
              <a:spcBef>
                <a:spcPct val="0"/>
              </a:spcBef>
              <a:spcAft>
                <a:spcPct val="0"/>
              </a:spcAft>
            </a:pPr>
            <a:r>
              <a:rPr lang="en-GB" sz="1600" b="1" dirty="0">
                <a:solidFill>
                  <a:schemeClr val="bg2"/>
                </a:solidFill>
                <a:latin typeface="Calisto MT" panose="02040603050505030304" pitchFamily="18" charset="0"/>
                <a:cs typeface="Calibri" panose="020F0502020204030204" pitchFamily="34" charset="0"/>
              </a:rPr>
              <a:t>Phenomenological Models </a:t>
            </a:r>
            <a:r>
              <a:rPr lang="en-GB" sz="1600" b="1" dirty="0">
                <a:solidFill>
                  <a:schemeClr val="bg2"/>
                </a:solidFill>
                <a:latin typeface="Calisto MT" panose="02040603050505030304" pitchFamily="18" charset="0"/>
                <a:cs typeface="Calibri" panose="020F0502020204030204" pitchFamily="34" charset="0"/>
                <a:sym typeface="Wingdings" panose="05000000000000000000" pitchFamily="2" charset="2"/>
              </a:rPr>
              <a:t> parameters</a:t>
            </a:r>
            <a:endParaRPr lang="en-GB" sz="1600" b="1" dirty="0">
              <a:solidFill>
                <a:schemeClr val="bg2"/>
              </a:solidFill>
              <a:latin typeface="Calisto MT" panose="02040603050505030304" pitchFamily="18" charset="0"/>
              <a:cs typeface="Calibri" panose="020F0502020204030204" pitchFamily="34" charset="0"/>
            </a:endParaRPr>
          </a:p>
          <a:p>
            <a:pPr fontAlgn="base">
              <a:spcBef>
                <a:spcPct val="0"/>
              </a:spcBef>
              <a:spcAft>
                <a:spcPct val="0"/>
              </a:spcAft>
            </a:pPr>
            <a:r>
              <a:rPr lang="en-GB" sz="1600" b="1" dirty="0">
                <a:solidFill>
                  <a:schemeClr val="bg2"/>
                </a:solidFill>
                <a:latin typeface="Calisto MT" panose="02040603050505030304" pitchFamily="18" charset="0"/>
                <a:cs typeface="Arial" charset="0"/>
              </a:rPr>
              <a:t>« Microscopic »  models</a:t>
            </a:r>
            <a:r>
              <a:rPr lang="en-GB" sz="1600" b="1" dirty="0">
                <a:solidFill>
                  <a:schemeClr val="bg2"/>
                </a:solidFill>
                <a:latin typeface="Calisto MT" panose="02040603050505030304" pitchFamily="18" charset="0"/>
                <a:cs typeface="Arial" charset="0"/>
                <a:sym typeface="Wingdings" panose="05000000000000000000" pitchFamily="2" charset="2"/>
              </a:rPr>
              <a:t> uncertainties/biases ?</a:t>
            </a:r>
            <a:endParaRPr lang="en-GB" sz="1600" b="1" dirty="0">
              <a:solidFill>
                <a:schemeClr val="bg2"/>
              </a:solidFill>
              <a:latin typeface="Calisto MT" panose="02040603050505030304" pitchFamily="18" charset="0"/>
              <a:cs typeface="Arial" charset="0"/>
            </a:endParaRPr>
          </a:p>
          <a:p>
            <a:pPr defTabSz="914400" fontAlgn="base">
              <a:spcBef>
                <a:spcPct val="0"/>
              </a:spcBef>
              <a:spcAft>
                <a:spcPct val="0"/>
              </a:spcAft>
            </a:pPr>
            <a:r>
              <a:rPr lang="en-GB" sz="1600" b="1" dirty="0">
                <a:solidFill>
                  <a:schemeClr val="bg2"/>
                </a:solidFill>
                <a:latin typeface="Calisto MT" panose="02040603050505030304" pitchFamily="18" charset="0"/>
                <a:cs typeface="Arial" charset="0"/>
              </a:rPr>
              <a:t>Balance </a:t>
            </a:r>
            <a:r>
              <a:rPr lang="en-GB" sz="1600" b="1" u="sng" dirty="0">
                <a:solidFill>
                  <a:schemeClr val="bg2"/>
                </a:solidFill>
                <a:latin typeface="Calisto MT" panose="02040603050505030304" pitchFamily="18" charset="0"/>
                <a:cs typeface="Arial" charset="0"/>
              </a:rPr>
              <a:t>prediction/precision</a:t>
            </a:r>
            <a:endParaRPr lang="en-GB" sz="1600" b="1" u="sng" dirty="0">
              <a:solidFill>
                <a:schemeClr val="bg2"/>
              </a:solidFill>
              <a:latin typeface="Arial" charset="0"/>
              <a:cs typeface="Arial" charset="0"/>
            </a:endParaRPr>
          </a:p>
        </p:txBody>
      </p:sp>
      <p:sp>
        <p:nvSpPr>
          <p:cNvPr id="8" name="Rectangle 7" descr=" 17"/>
          <p:cNvSpPr/>
          <p:nvPr/>
        </p:nvSpPr>
        <p:spPr>
          <a:xfrm>
            <a:off x="7607229" y="1092471"/>
            <a:ext cx="4471123" cy="1569660"/>
          </a:xfrm>
          <a:prstGeom prst="rect">
            <a:avLst/>
          </a:prstGeom>
          <a:solidFill>
            <a:srgbClr val="80319F"/>
          </a:solidFill>
        </p:spPr>
        <p:txBody>
          <a:bodyPr wrap="square">
            <a:spAutoFit/>
          </a:bodyPr>
          <a:lstStyle/>
          <a:p>
            <a:pPr fontAlgn="base">
              <a:spcBef>
                <a:spcPct val="0"/>
              </a:spcBef>
              <a:spcAft>
                <a:spcPct val="0"/>
              </a:spcAft>
            </a:pPr>
            <a:r>
              <a:rPr lang="fr-FR" sz="1600" b="1" u="sng" dirty="0" err="1">
                <a:solidFill>
                  <a:schemeClr val="bg2"/>
                </a:solidFill>
                <a:latin typeface="Calisto MT" panose="02040603050505030304" pitchFamily="18" charset="0"/>
                <a:cs typeface="Calibri" panose="020F0502020204030204" pitchFamily="34" charset="0"/>
              </a:rPr>
              <a:t>Differential</a:t>
            </a:r>
            <a:r>
              <a:rPr lang="fr-FR" sz="1600" b="1" u="sng" dirty="0">
                <a:solidFill>
                  <a:schemeClr val="bg2"/>
                </a:solidFill>
                <a:latin typeface="Calisto MT" panose="02040603050505030304" pitchFamily="18" charset="0"/>
                <a:cs typeface="Calibri" panose="020F0502020204030204" pitchFamily="34" charset="0"/>
              </a:rPr>
              <a:t> </a:t>
            </a:r>
            <a:r>
              <a:rPr lang="fr-FR" sz="1600" b="1" u="sng" dirty="0" err="1">
                <a:solidFill>
                  <a:schemeClr val="bg2"/>
                </a:solidFill>
                <a:latin typeface="Calisto MT" panose="02040603050505030304" pitchFamily="18" charset="0"/>
                <a:cs typeface="Calibri" panose="020F0502020204030204" pitchFamily="34" charset="0"/>
              </a:rPr>
              <a:t>experiments</a:t>
            </a:r>
            <a:endParaRPr lang="fr-FR" sz="1600" b="1" u="sng" dirty="0">
              <a:solidFill>
                <a:schemeClr val="bg2"/>
              </a:solidFill>
              <a:latin typeface="Calisto MT" panose="02040603050505030304" pitchFamily="18" charset="0"/>
              <a:cs typeface="Calibri" panose="020F0502020204030204" pitchFamily="34" charset="0"/>
            </a:endParaRPr>
          </a:p>
          <a:p>
            <a:pPr fontAlgn="base">
              <a:spcBef>
                <a:spcPct val="0"/>
              </a:spcBef>
              <a:spcAft>
                <a:spcPct val="0"/>
              </a:spcAft>
            </a:pPr>
            <a:r>
              <a:rPr lang="fr-FR" sz="1600" dirty="0" err="1">
                <a:solidFill>
                  <a:schemeClr val="bg2"/>
                </a:solidFill>
                <a:latin typeface="Calisto MT" panose="02040603050505030304" pitchFamily="18" charset="0"/>
                <a:cs typeface="Calibri" panose="020F0502020204030204" pitchFamily="34" charset="0"/>
              </a:rPr>
              <a:t>Very</a:t>
            </a:r>
            <a:r>
              <a:rPr lang="fr-FR" sz="1600" dirty="0">
                <a:solidFill>
                  <a:schemeClr val="bg2"/>
                </a:solidFill>
                <a:latin typeface="Calisto MT" panose="02040603050505030304" pitchFamily="18" charset="0"/>
                <a:cs typeface="Calibri" panose="020F0502020204030204" pitchFamily="34" charset="0"/>
              </a:rPr>
              <a:t> few </a:t>
            </a:r>
            <a:r>
              <a:rPr lang="fr-FR" sz="1600" dirty="0" err="1">
                <a:solidFill>
                  <a:schemeClr val="bg2"/>
                </a:solidFill>
                <a:latin typeface="Calisto MT" panose="02040603050505030304" pitchFamily="18" charset="0"/>
                <a:cs typeface="Calibri" panose="020F0502020204030204" pitchFamily="34" charset="0"/>
              </a:rPr>
              <a:t>experiments</a:t>
            </a:r>
            <a:r>
              <a:rPr lang="fr-FR" sz="1600" dirty="0">
                <a:solidFill>
                  <a:schemeClr val="bg2"/>
                </a:solidFill>
                <a:latin typeface="Calisto MT" panose="02040603050505030304" pitchFamily="18" charset="0"/>
                <a:cs typeface="Calibri" panose="020F0502020204030204" pitchFamily="34" charset="0"/>
              </a:rPr>
              <a:t> for </a:t>
            </a:r>
            <a:r>
              <a:rPr lang="fr-FR" sz="1600" dirty="0" err="1">
                <a:solidFill>
                  <a:schemeClr val="bg2"/>
                </a:solidFill>
                <a:latin typeface="Calisto MT" panose="02040603050505030304" pitchFamily="18" charset="0"/>
                <a:cs typeface="Calibri" panose="020F0502020204030204" pitchFamily="34" charset="0"/>
              </a:rPr>
              <a:t>some</a:t>
            </a:r>
            <a:r>
              <a:rPr lang="fr-FR" sz="1600" dirty="0">
                <a:solidFill>
                  <a:schemeClr val="bg2"/>
                </a:solidFill>
                <a:latin typeface="Calisto MT" panose="02040603050505030304" pitchFamily="18" charset="0"/>
                <a:cs typeface="Calibri" panose="020F0502020204030204" pitchFamily="34" charset="0"/>
              </a:rPr>
              <a:t> isotopes and </a:t>
            </a:r>
            <a:r>
              <a:rPr lang="fr-FR" sz="1600" dirty="0" err="1">
                <a:solidFill>
                  <a:schemeClr val="bg2"/>
                </a:solidFill>
                <a:latin typeface="Calisto MT" panose="02040603050505030304" pitchFamily="18" charset="0"/>
                <a:cs typeface="Calibri" panose="020F0502020204030204" pitchFamily="34" charset="0"/>
              </a:rPr>
              <a:t>some</a:t>
            </a:r>
            <a:r>
              <a:rPr lang="fr-FR" sz="1600" dirty="0">
                <a:solidFill>
                  <a:schemeClr val="bg2"/>
                </a:solidFill>
                <a:latin typeface="Calisto MT" panose="02040603050505030304" pitchFamily="18" charset="0"/>
                <a:cs typeface="Calibri" panose="020F0502020204030204" pitchFamily="34" charset="0"/>
              </a:rPr>
              <a:t> </a:t>
            </a:r>
            <a:r>
              <a:rPr lang="fr-FR" sz="1600" dirty="0" err="1">
                <a:solidFill>
                  <a:schemeClr val="bg2"/>
                </a:solidFill>
                <a:latin typeface="Calisto MT" panose="02040603050505030304" pitchFamily="18" charset="0"/>
                <a:cs typeface="Calibri" panose="020F0502020204030204" pitchFamily="34" charset="0"/>
              </a:rPr>
              <a:t>energy</a:t>
            </a:r>
            <a:r>
              <a:rPr lang="fr-FR" sz="1600" dirty="0">
                <a:solidFill>
                  <a:schemeClr val="bg2"/>
                </a:solidFill>
                <a:latin typeface="Calisto MT" panose="02040603050505030304" pitchFamily="18" charset="0"/>
                <a:cs typeface="Calibri" panose="020F0502020204030204" pitchFamily="34" charset="0"/>
              </a:rPr>
              <a:t> </a:t>
            </a:r>
            <a:r>
              <a:rPr lang="fr-FR" sz="1600" dirty="0" err="1">
                <a:solidFill>
                  <a:schemeClr val="bg2"/>
                </a:solidFill>
                <a:latin typeface="Calisto MT" panose="02040603050505030304" pitchFamily="18" charset="0"/>
                <a:cs typeface="Calibri" panose="020F0502020204030204" pitchFamily="34" charset="0"/>
              </a:rPr>
              <a:t>domains</a:t>
            </a:r>
            <a:endParaRPr lang="fr-FR" sz="1600" dirty="0">
              <a:solidFill>
                <a:schemeClr val="bg2"/>
              </a:solidFill>
              <a:latin typeface="Calisto MT" panose="02040603050505030304" pitchFamily="18" charset="0"/>
              <a:cs typeface="Calibri" panose="020F0502020204030204" pitchFamily="34" charset="0"/>
            </a:endParaRPr>
          </a:p>
          <a:p>
            <a:pPr fontAlgn="base">
              <a:spcBef>
                <a:spcPct val="0"/>
              </a:spcBef>
              <a:spcAft>
                <a:spcPct val="0"/>
              </a:spcAft>
            </a:pPr>
            <a:r>
              <a:rPr lang="fr-FR" sz="1600" dirty="0" err="1">
                <a:solidFill>
                  <a:schemeClr val="bg2"/>
                </a:solidFill>
                <a:latin typeface="Calisto MT" panose="02040603050505030304" pitchFamily="18" charset="0"/>
                <a:cs typeface="Calibri" panose="020F0502020204030204" pitchFamily="34" charset="0"/>
              </a:rPr>
              <a:t>Systematic</a:t>
            </a:r>
            <a:r>
              <a:rPr lang="fr-FR" sz="1600" dirty="0">
                <a:solidFill>
                  <a:schemeClr val="bg2"/>
                </a:solidFill>
                <a:latin typeface="Calisto MT" panose="02040603050505030304" pitchFamily="18" charset="0"/>
                <a:cs typeface="Calibri" panose="020F0502020204030204" pitchFamily="34" charset="0"/>
              </a:rPr>
              <a:t> </a:t>
            </a:r>
            <a:r>
              <a:rPr lang="fr-FR" sz="1600" dirty="0" err="1">
                <a:solidFill>
                  <a:schemeClr val="bg2"/>
                </a:solidFill>
                <a:latin typeface="Calisto MT" panose="02040603050505030304" pitchFamily="18" charset="0"/>
                <a:cs typeface="Calibri" panose="020F0502020204030204" pitchFamily="34" charset="0"/>
              </a:rPr>
              <a:t>uncertainties</a:t>
            </a:r>
            <a:endParaRPr lang="fr-FR" sz="1600" dirty="0">
              <a:solidFill>
                <a:schemeClr val="bg2"/>
              </a:solidFill>
              <a:latin typeface="Calisto MT" panose="02040603050505030304" pitchFamily="18" charset="0"/>
              <a:cs typeface="Calibri" panose="020F0502020204030204" pitchFamily="34" charset="0"/>
            </a:endParaRPr>
          </a:p>
          <a:p>
            <a:pPr fontAlgn="base">
              <a:spcBef>
                <a:spcPct val="0"/>
              </a:spcBef>
              <a:spcAft>
                <a:spcPct val="0"/>
              </a:spcAft>
            </a:pPr>
            <a:r>
              <a:rPr lang="fr-FR" sz="1600" dirty="0">
                <a:solidFill>
                  <a:schemeClr val="bg2"/>
                </a:solidFill>
                <a:latin typeface="Calisto MT" panose="02040603050505030304" pitchFamily="18" charset="0"/>
                <a:cs typeface="Calibri" panose="020F0502020204030204" pitchFamily="34" charset="0"/>
              </a:rPr>
              <a:t>« Old » </a:t>
            </a:r>
            <a:r>
              <a:rPr lang="fr-FR" sz="1600" dirty="0" err="1">
                <a:solidFill>
                  <a:schemeClr val="bg2"/>
                </a:solidFill>
                <a:latin typeface="Calisto MT" panose="02040603050505030304" pitchFamily="18" charset="0"/>
                <a:cs typeface="Calibri" panose="020F0502020204030204" pitchFamily="34" charset="0"/>
              </a:rPr>
              <a:t>Experiments</a:t>
            </a:r>
            <a:endParaRPr lang="fr-FR" sz="1600" dirty="0">
              <a:solidFill>
                <a:schemeClr val="bg2"/>
              </a:solidFill>
              <a:latin typeface="Calisto MT" panose="02040603050505030304" pitchFamily="18" charset="0"/>
              <a:cs typeface="Calibri" panose="020F0502020204030204" pitchFamily="34" charset="0"/>
            </a:endParaRPr>
          </a:p>
          <a:p>
            <a:pPr fontAlgn="base">
              <a:spcBef>
                <a:spcPct val="0"/>
              </a:spcBef>
              <a:spcAft>
                <a:spcPct val="0"/>
              </a:spcAft>
            </a:pPr>
            <a:r>
              <a:rPr lang="fr-FR" sz="1600" dirty="0" err="1">
                <a:solidFill>
                  <a:schemeClr val="bg2"/>
                </a:solidFill>
                <a:latin typeface="Calisto MT" panose="02040603050505030304" pitchFamily="18" charset="0"/>
                <a:cs typeface="Calibri" panose="020F0502020204030204" pitchFamily="34" charset="0"/>
              </a:rPr>
              <a:t>Discrepancies</a:t>
            </a:r>
            <a:endParaRPr lang="fr-FR" sz="1600" dirty="0">
              <a:solidFill>
                <a:schemeClr val="bg2"/>
              </a:solidFill>
              <a:latin typeface="Calisto MT" panose="02040603050505030304" pitchFamily="18" charset="0"/>
              <a:cs typeface="Calibri" panose="020F0502020204030204" pitchFamily="34" charset="0"/>
            </a:endParaRPr>
          </a:p>
        </p:txBody>
      </p:sp>
      <p:sp>
        <p:nvSpPr>
          <p:cNvPr id="9" name="Rectangle 8" descr=" 19"/>
          <p:cNvSpPr/>
          <p:nvPr/>
        </p:nvSpPr>
        <p:spPr>
          <a:xfrm>
            <a:off x="8227536" y="5758875"/>
            <a:ext cx="4176464" cy="584775"/>
          </a:xfrm>
          <a:prstGeom prst="rect">
            <a:avLst/>
          </a:prstGeom>
          <a:solidFill>
            <a:srgbClr val="80319F"/>
          </a:solidFill>
        </p:spPr>
        <p:txBody>
          <a:bodyPr wrap="square">
            <a:spAutoFit/>
          </a:bodyPr>
          <a:lstStyle/>
          <a:p>
            <a:pPr fontAlgn="base">
              <a:spcBef>
                <a:spcPct val="0"/>
              </a:spcBef>
              <a:spcAft>
                <a:spcPct val="0"/>
              </a:spcAft>
            </a:pPr>
            <a:r>
              <a:rPr lang="fr-FR" sz="1600" b="1" u="sng" dirty="0" err="1">
                <a:solidFill>
                  <a:schemeClr val="bg2"/>
                </a:solidFill>
                <a:latin typeface="Calisto MT" panose="02040603050505030304" pitchFamily="18" charset="0"/>
                <a:cs typeface="Calibri" panose="020F0502020204030204" pitchFamily="34" charset="0"/>
              </a:rPr>
              <a:t>Integral</a:t>
            </a:r>
            <a:r>
              <a:rPr lang="fr-FR" sz="1600" b="1" u="sng" dirty="0">
                <a:solidFill>
                  <a:schemeClr val="bg2"/>
                </a:solidFill>
                <a:latin typeface="Calisto MT" panose="02040603050505030304" pitchFamily="18" charset="0"/>
                <a:cs typeface="Calibri" panose="020F0502020204030204" pitchFamily="34" charset="0"/>
              </a:rPr>
              <a:t> </a:t>
            </a:r>
            <a:r>
              <a:rPr lang="fr-FR" sz="1600" b="1" u="sng" dirty="0" err="1">
                <a:solidFill>
                  <a:schemeClr val="bg2"/>
                </a:solidFill>
                <a:latin typeface="Calisto MT" panose="02040603050505030304" pitchFamily="18" charset="0"/>
                <a:cs typeface="Calibri" panose="020F0502020204030204" pitchFamily="34" charset="0"/>
              </a:rPr>
              <a:t>Experiments</a:t>
            </a:r>
            <a:endParaRPr lang="fr-FR" sz="1600" b="1" u="sng" dirty="0">
              <a:solidFill>
                <a:schemeClr val="bg2"/>
              </a:solidFill>
              <a:latin typeface="Calisto MT" panose="02040603050505030304" pitchFamily="18" charset="0"/>
              <a:cs typeface="Calibri" panose="020F0502020204030204" pitchFamily="34" charset="0"/>
            </a:endParaRPr>
          </a:p>
          <a:p>
            <a:pPr fontAlgn="base">
              <a:spcBef>
                <a:spcPct val="0"/>
              </a:spcBef>
              <a:spcAft>
                <a:spcPct val="0"/>
              </a:spcAft>
            </a:pPr>
            <a:r>
              <a:rPr lang="fr-FR" sz="1600" dirty="0" err="1">
                <a:solidFill>
                  <a:schemeClr val="bg2"/>
                </a:solidFill>
                <a:latin typeface="Calisto MT" panose="02040603050505030304" pitchFamily="18" charset="0"/>
                <a:cs typeface="Calibri" panose="020F0502020204030204" pitchFamily="34" charset="0"/>
              </a:rPr>
              <a:t>Nuclear</a:t>
            </a:r>
            <a:r>
              <a:rPr lang="fr-FR" sz="1600" dirty="0">
                <a:solidFill>
                  <a:schemeClr val="bg2"/>
                </a:solidFill>
                <a:latin typeface="Calisto MT" panose="02040603050505030304" pitchFamily="18" charset="0"/>
                <a:cs typeface="Calibri" panose="020F0502020204030204" pitchFamily="34" charset="0"/>
              </a:rPr>
              <a:t> Data </a:t>
            </a:r>
            <a:r>
              <a:rPr lang="fr-FR" sz="1600" dirty="0" err="1">
                <a:solidFill>
                  <a:schemeClr val="bg2"/>
                </a:solidFill>
                <a:latin typeface="Calisto MT" panose="02040603050505030304" pitchFamily="18" charset="0"/>
                <a:cs typeface="Calibri" panose="020F0502020204030204" pitchFamily="34" charset="0"/>
              </a:rPr>
              <a:t>correlations</a:t>
            </a:r>
            <a:r>
              <a:rPr lang="fr-FR" sz="1600" dirty="0">
                <a:solidFill>
                  <a:schemeClr val="bg2"/>
                </a:solidFill>
                <a:latin typeface="Calisto MT" panose="02040603050505030304" pitchFamily="18" charset="0"/>
                <a:cs typeface="Calibri" panose="020F0502020204030204" pitchFamily="34" charset="0"/>
              </a:rPr>
              <a:t>/compensations</a:t>
            </a:r>
          </a:p>
        </p:txBody>
      </p:sp>
      <p:sp>
        <p:nvSpPr>
          <p:cNvPr id="10" name="Rectangle 9" descr=" 16"/>
          <p:cNvSpPr/>
          <p:nvPr/>
        </p:nvSpPr>
        <p:spPr>
          <a:xfrm>
            <a:off x="107041" y="5319341"/>
            <a:ext cx="5279868" cy="830997"/>
          </a:xfrm>
          <a:prstGeom prst="rect">
            <a:avLst/>
          </a:prstGeom>
          <a:solidFill>
            <a:srgbClr val="009999"/>
          </a:solidFill>
        </p:spPr>
        <p:txBody>
          <a:bodyPr wrap="square">
            <a:spAutoFit/>
          </a:bodyPr>
          <a:lstStyle/>
          <a:p>
            <a:pPr defTabSz="914400" fontAlgn="base">
              <a:spcBef>
                <a:spcPct val="0"/>
              </a:spcBef>
              <a:spcAft>
                <a:spcPct val="0"/>
              </a:spcAft>
            </a:pPr>
            <a:r>
              <a:rPr lang="fr-FR" sz="1600" b="1" u="sng" dirty="0" err="1">
                <a:solidFill>
                  <a:schemeClr val="bg2"/>
                </a:solidFill>
                <a:latin typeface="Calisto MT" panose="02040603050505030304" pitchFamily="18" charset="0"/>
                <a:cs typeface="Calibri" panose="020F0502020204030204" pitchFamily="34" charset="0"/>
              </a:rPr>
              <a:t>Nuclear</a:t>
            </a:r>
            <a:r>
              <a:rPr lang="fr-FR" sz="1600" b="1" u="sng" dirty="0">
                <a:solidFill>
                  <a:schemeClr val="bg2"/>
                </a:solidFill>
                <a:latin typeface="Calisto MT" panose="02040603050505030304" pitchFamily="18" charset="0"/>
                <a:cs typeface="Calibri" panose="020F0502020204030204" pitchFamily="34" charset="0"/>
              </a:rPr>
              <a:t> Data assimilation</a:t>
            </a:r>
          </a:p>
          <a:p>
            <a:pPr marL="285750" indent="-285750" defTabSz="914400" fontAlgn="base">
              <a:spcBef>
                <a:spcPct val="0"/>
              </a:spcBef>
              <a:spcAft>
                <a:spcPct val="0"/>
              </a:spcAft>
              <a:buFont typeface="Wingdings" panose="05000000000000000000" pitchFamily="2" charset="2"/>
              <a:buChar char="§"/>
            </a:pPr>
            <a:r>
              <a:rPr lang="fr-FR" sz="1600" dirty="0" err="1">
                <a:solidFill>
                  <a:schemeClr val="bg2"/>
                </a:solidFill>
                <a:latin typeface="Calisto MT" panose="02040603050505030304" pitchFamily="18" charset="0"/>
                <a:cs typeface="Calibri" panose="020F0502020204030204" pitchFamily="34" charset="0"/>
              </a:rPr>
              <a:t>Mathematical</a:t>
            </a:r>
            <a:r>
              <a:rPr lang="fr-FR" sz="1600" dirty="0">
                <a:solidFill>
                  <a:schemeClr val="bg2"/>
                </a:solidFill>
                <a:latin typeface="Calisto MT" panose="02040603050505030304" pitchFamily="18" charset="0"/>
                <a:cs typeface="Calibri" panose="020F0502020204030204" pitchFamily="34" charset="0"/>
              </a:rPr>
              <a:t> </a:t>
            </a:r>
            <a:r>
              <a:rPr lang="fr-FR" sz="1600" dirty="0" err="1">
                <a:solidFill>
                  <a:schemeClr val="bg2"/>
                </a:solidFill>
                <a:latin typeface="Calisto MT" panose="02040603050505030304" pitchFamily="18" charset="0"/>
                <a:cs typeface="Calibri" panose="020F0502020204030204" pitchFamily="34" charset="0"/>
              </a:rPr>
              <a:t>framework</a:t>
            </a:r>
            <a:r>
              <a:rPr lang="fr-FR" sz="1600" dirty="0">
                <a:solidFill>
                  <a:schemeClr val="bg2"/>
                </a:solidFill>
                <a:latin typeface="Calisto MT" panose="02040603050505030304" pitchFamily="18" charset="0"/>
                <a:cs typeface="Calibri" panose="020F0502020204030204" pitchFamily="34" charset="0"/>
              </a:rPr>
              <a:t> for C/E </a:t>
            </a:r>
            <a:r>
              <a:rPr lang="fr-FR" sz="1600" dirty="0" err="1">
                <a:solidFill>
                  <a:schemeClr val="bg2"/>
                </a:solidFill>
                <a:latin typeface="Calisto MT" panose="02040603050505030304" pitchFamily="18" charset="0"/>
                <a:cs typeface="Calibri" panose="020F0502020204030204" pitchFamily="34" charset="0"/>
              </a:rPr>
              <a:t>comparison</a:t>
            </a:r>
            <a:endParaRPr lang="fr-FR" sz="1600" dirty="0">
              <a:solidFill>
                <a:schemeClr val="bg2"/>
              </a:solidFill>
              <a:latin typeface="Calisto MT" panose="02040603050505030304" pitchFamily="18" charset="0"/>
              <a:cs typeface="Calibri" panose="020F0502020204030204" pitchFamily="34" charset="0"/>
            </a:endParaRPr>
          </a:p>
          <a:p>
            <a:pPr marL="285750" indent="-285750" defTabSz="914400" fontAlgn="base">
              <a:spcBef>
                <a:spcPct val="0"/>
              </a:spcBef>
              <a:spcAft>
                <a:spcPct val="0"/>
              </a:spcAft>
              <a:buFont typeface="Wingdings" panose="05000000000000000000" pitchFamily="2" charset="2"/>
              <a:buChar char="§"/>
            </a:pPr>
            <a:r>
              <a:rPr lang="fr-FR" sz="1600" dirty="0" err="1">
                <a:solidFill>
                  <a:schemeClr val="bg2"/>
                </a:solidFill>
                <a:latin typeface="Calisto MT" panose="02040603050505030304" pitchFamily="18" charset="0"/>
                <a:cs typeface="Calibri" panose="020F0502020204030204" pitchFamily="34" charset="0"/>
              </a:rPr>
              <a:t>What</a:t>
            </a:r>
            <a:r>
              <a:rPr lang="fr-FR" sz="1600" dirty="0">
                <a:solidFill>
                  <a:schemeClr val="bg2"/>
                </a:solidFill>
                <a:latin typeface="Calisto MT" panose="02040603050505030304" pitchFamily="18" charset="0"/>
                <a:cs typeface="Calibri" panose="020F0502020204030204" pitchFamily="34" charset="0"/>
              </a:rPr>
              <a:t> about </a:t>
            </a:r>
            <a:r>
              <a:rPr lang="fr-FR" sz="1600" dirty="0" err="1">
                <a:solidFill>
                  <a:schemeClr val="bg2"/>
                </a:solidFill>
                <a:latin typeface="Calisto MT" panose="02040603050505030304" pitchFamily="18" charset="0"/>
                <a:cs typeface="Calibri" panose="020F0502020204030204" pitchFamily="34" charset="0"/>
              </a:rPr>
              <a:t>prior</a:t>
            </a:r>
            <a:r>
              <a:rPr lang="fr-FR" sz="1600" dirty="0">
                <a:solidFill>
                  <a:schemeClr val="bg2"/>
                </a:solidFill>
                <a:latin typeface="Calisto MT" panose="02040603050505030304" pitchFamily="18" charset="0"/>
                <a:cs typeface="Calibri" panose="020F0502020204030204" pitchFamily="34" charset="0"/>
              </a:rPr>
              <a:t> </a:t>
            </a:r>
            <a:r>
              <a:rPr lang="fr-FR" sz="1600" dirty="0" err="1">
                <a:solidFill>
                  <a:schemeClr val="bg2"/>
                </a:solidFill>
                <a:latin typeface="Calisto MT" panose="02040603050505030304" pitchFamily="18" charset="0"/>
                <a:cs typeface="Calibri" panose="020F0502020204030204" pitchFamily="34" charset="0"/>
              </a:rPr>
              <a:t>knowledge</a:t>
            </a:r>
            <a:r>
              <a:rPr lang="fr-FR" sz="1600" dirty="0">
                <a:solidFill>
                  <a:schemeClr val="bg2"/>
                </a:solidFill>
                <a:latin typeface="Calisto MT" panose="02040603050505030304" pitchFamily="18" charset="0"/>
                <a:cs typeface="Calibri" panose="020F0502020204030204" pitchFamily="34" charset="0"/>
              </a:rPr>
              <a:t> ?</a:t>
            </a:r>
          </a:p>
        </p:txBody>
      </p:sp>
      <p:sp>
        <p:nvSpPr>
          <p:cNvPr id="12" name="Titre 1" descr=" 20"/>
          <p:cNvSpPr txBox="1">
            <a:spLocks/>
          </p:cNvSpPr>
          <p:nvPr/>
        </p:nvSpPr>
        <p:spPr>
          <a:xfrm>
            <a:off x="-73757" y="-14991"/>
            <a:ext cx="11157495" cy="9325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2"/>
                </a:solidFill>
              </a:rPr>
              <a:t>The evaluation of nuclear data </a:t>
            </a:r>
          </a:p>
          <a:p>
            <a:r>
              <a:rPr lang="fr-FR" altLang="fr-FR" sz="2400" dirty="0">
                <a:solidFill>
                  <a:schemeClr val="tx2"/>
                </a:solidFill>
              </a:rPr>
              <a:t>(v</a:t>
            </a:r>
            <a:r>
              <a:rPr lang="fr-FR" altLang="fr-FR" sz="2400" dirty="0">
                <a:solidFill>
                  <a:schemeClr val="tx2"/>
                </a:solidFill>
                <a:sym typeface="Symbol" panose="05050102010706020507" pitchFamily="18" charset="2"/>
              </a:rPr>
              <a:t></a:t>
            </a:r>
            <a:r>
              <a:rPr lang="fr-FR" altLang="fr-FR" sz="2400" dirty="0">
                <a:solidFill>
                  <a:schemeClr val="tx2"/>
                </a:solidFill>
                <a:sym typeface="Symbol"/>
              </a:rPr>
              <a:t>v)</a:t>
            </a:r>
            <a:r>
              <a:rPr lang="fr-FR" altLang="fr-FR" sz="2400" dirty="0">
                <a:solidFill>
                  <a:schemeClr val="tx2"/>
                </a:solidFill>
                <a:sym typeface="Symbol" panose="05050102010706020507" pitchFamily="18" charset="2"/>
              </a:rPr>
              <a:t>  </a:t>
            </a:r>
            <a:r>
              <a:rPr lang="en-US" sz="2400" dirty="0">
                <a:solidFill>
                  <a:schemeClr val="tx2"/>
                </a:solidFill>
              </a:rPr>
              <a:t>the correct numbers of E.  </a:t>
            </a:r>
            <a:r>
              <a:rPr lang="en-US" sz="2400" dirty="0" err="1">
                <a:solidFill>
                  <a:schemeClr val="tx2"/>
                </a:solidFill>
              </a:rPr>
              <a:t>Segré</a:t>
            </a:r>
            <a:endParaRPr lang="fr-FR" sz="2400" dirty="0">
              <a:solidFill>
                <a:schemeClr val="tx2"/>
              </a:solidFill>
            </a:endParaRPr>
          </a:p>
        </p:txBody>
      </p:sp>
      <p:cxnSp>
        <p:nvCxnSpPr>
          <p:cNvPr id="11" name="Connecteur en angle 10"/>
          <p:cNvCxnSpPr>
            <a:cxnSpLocks/>
            <a:stCxn id="5" idx="1"/>
            <a:endCxn id="7" idx="2"/>
          </p:cNvCxnSpPr>
          <p:nvPr/>
        </p:nvCxnSpPr>
        <p:spPr>
          <a:xfrm rot="10800000">
            <a:off x="2323836" y="2645105"/>
            <a:ext cx="602173" cy="763450"/>
          </a:xfrm>
          <a:prstGeom prst="bentConnector2">
            <a:avLst/>
          </a:prstGeom>
          <a:ln w="47625">
            <a:solidFill>
              <a:srgbClr val="0472E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en angle 14"/>
          <p:cNvCxnSpPr>
            <a:endCxn id="9" idx="1"/>
          </p:cNvCxnSpPr>
          <p:nvPr/>
        </p:nvCxnSpPr>
        <p:spPr>
          <a:xfrm>
            <a:off x="7566643" y="5845075"/>
            <a:ext cx="660893" cy="206188"/>
          </a:xfrm>
          <a:prstGeom prst="bentConnector3">
            <a:avLst>
              <a:gd name="adj1" fmla="val 50000"/>
            </a:avLst>
          </a:prstGeom>
          <a:ln w="47625">
            <a:solidFill>
              <a:srgbClr val="80319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a:cxnSpLocks/>
            <a:endCxn id="8" idx="2"/>
          </p:cNvCxnSpPr>
          <p:nvPr/>
        </p:nvCxnSpPr>
        <p:spPr>
          <a:xfrm rot="5400000" flipH="1" flipV="1">
            <a:off x="8599110" y="3067062"/>
            <a:ext cx="1648612" cy="838750"/>
          </a:xfrm>
          <a:prstGeom prst="bentConnector3">
            <a:avLst>
              <a:gd name="adj1" fmla="val 50000"/>
            </a:avLst>
          </a:prstGeom>
          <a:ln w="47625">
            <a:solidFill>
              <a:srgbClr val="A558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en angle 29"/>
          <p:cNvCxnSpPr>
            <a:endCxn id="10" idx="3"/>
          </p:cNvCxnSpPr>
          <p:nvPr/>
        </p:nvCxnSpPr>
        <p:spPr>
          <a:xfrm rot="5400000">
            <a:off x="5358891" y="5253123"/>
            <a:ext cx="509736" cy="453699"/>
          </a:xfrm>
          <a:prstGeom prst="bentConnector2">
            <a:avLst/>
          </a:prstGeom>
          <a:ln w="476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4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09/03/2026</a:t>
            </a:r>
          </a:p>
        </p:txBody>
      </p:sp>
      <p:sp>
        <p:nvSpPr>
          <p:cNvPr id="3" name="Espace réservé du pied de page 2"/>
          <p:cNvSpPr>
            <a:spLocks noGrp="1"/>
          </p:cNvSpPr>
          <p:nvPr>
            <p:ph type="ftr" sz="quarter" idx="11"/>
          </p:nvPr>
        </p:nvSpPr>
        <p:spPr/>
        <p:txBody>
          <a:bodyPr/>
          <a:lstStyle/>
          <a:p>
            <a:r>
              <a:rPr lang="en-US"/>
              <a:t>P(ND)2-3, Perspectives on nuclear data for the next decade</a:t>
            </a:r>
            <a:endParaRPr lang="fr-FR"/>
          </a:p>
        </p:txBody>
      </p:sp>
      <p:sp>
        <p:nvSpPr>
          <p:cNvPr id="4" name="Espace réservé du numéro de diapositive 3"/>
          <p:cNvSpPr>
            <a:spLocks noGrp="1"/>
          </p:cNvSpPr>
          <p:nvPr>
            <p:ph type="sldNum" sz="quarter" idx="12"/>
          </p:nvPr>
        </p:nvSpPr>
        <p:spPr/>
        <p:txBody>
          <a:bodyPr/>
          <a:lstStyle/>
          <a:p>
            <a:fld id="{0CBC77A0-1F4E-42FF-9FFC-F45C3A64AF90}" type="slidenum">
              <a:rPr lang="fr-FR" smtClean="0"/>
              <a:t>6</a:t>
            </a:fld>
            <a:endParaRPr lang="fr-FR"/>
          </a:p>
        </p:txBody>
      </p:sp>
      <p:pic>
        <p:nvPicPr>
          <p:cNvPr id="5" name="Image 4" descr=" 2"/>
          <p:cNvPicPr>
            <a:picLocks noChangeAspect="1"/>
          </p:cNvPicPr>
          <p:nvPr/>
        </p:nvPicPr>
        <p:blipFill>
          <a:blip r:embed="rId2"/>
          <a:stretch>
            <a:fillRect/>
          </a:stretch>
        </p:blipFill>
        <p:spPr>
          <a:xfrm>
            <a:off x="-136013" y="537193"/>
            <a:ext cx="8896952" cy="5910707"/>
          </a:xfrm>
          <a:prstGeom prst="rect">
            <a:avLst/>
          </a:prstGeom>
        </p:spPr>
      </p:pic>
      <p:pic>
        <p:nvPicPr>
          <p:cNvPr id="6" name="Image 5" descr="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6344" y="844607"/>
            <a:ext cx="4221745" cy="4225242"/>
          </a:xfrm>
          <a:prstGeom prst="rect">
            <a:avLst/>
          </a:prstGeom>
        </p:spPr>
      </p:pic>
      <p:sp>
        <p:nvSpPr>
          <p:cNvPr id="7" name="Flèche droite 6" descr=" 76"/>
          <p:cNvSpPr/>
          <p:nvPr/>
        </p:nvSpPr>
        <p:spPr>
          <a:xfrm rot="5400000">
            <a:off x="9375672" y="4357384"/>
            <a:ext cx="1123139" cy="621284"/>
          </a:xfrm>
          <a:prstGeom prst="rightArrow">
            <a:avLst/>
          </a:prstGeom>
          <a:solidFill>
            <a:srgbClr val="FF0000"/>
          </a:solidFill>
          <a:ln w="25400">
            <a:solidFill>
              <a:srgbClr val="FF0000"/>
            </a:solidFill>
          </a:ln>
          <a:effectLst>
            <a:outerShdw blurRad="40000" dist="23000" dir="5400000" rotWithShape="0">
              <a:srgbClr val="000000">
                <a:alpha val="35000"/>
              </a:srgbClr>
            </a:outerShdw>
            <a:softEdge rad="254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8" name="ZoneTexte 7" descr=" 77"/>
          <p:cNvSpPr txBox="1"/>
          <p:nvPr/>
        </p:nvSpPr>
        <p:spPr>
          <a:xfrm>
            <a:off x="8760939" y="5174099"/>
            <a:ext cx="3477150" cy="1169551"/>
          </a:xfrm>
          <a:prstGeom prst="rect">
            <a:avLst/>
          </a:prstGeom>
          <a:solidFill>
            <a:schemeClr val="accent6">
              <a:lumMod val="20000"/>
              <a:lumOff val="80000"/>
            </a:schemeClr>
          </a:solidFill>
          <a:effectLst>
            <a:softEdge rad="63500"/>
          </a:effectLst>
        </p:spPr>
        <p:txBody>
          <a:bodyPr wrap="square" rtlCol="0">
            <a:spAutoFit/>
          </a:bodyPr>
          <a:lstStyle>
            <a:defPPr>
              <a:defRPr lang="en-US"/>
            </a:defPPr>
            <a:lvl1pPr algn="ctr" defTabSz="914400" fontAlgn="base">
              <a:spcBef>
                <a:spcPct val="0"/>
              </a:spcBef>
              <a:spcAft>
                <a:spcPct val="0"/>
              </a:spcAft>
              <a:defRPr sz="1600">
                <a:solidFill>
                  <a:prstClr val="black"/>
                </a:solidFill>
                <a:latin typeface="Arial" charset="0"/>
                <a:cs typeface="Arial" charset="0"/>
              </a:defRPr>
            </a:lvl1pPr>
          </a:lstStyle>
          <a:p>
            <a:endParaRPr lang="fr-FR" sz="1400" dirty="0"/>
          </a:p>
          <a:p>
            <a:r>
              <a:rPr lang="fr-FR" sz="1400" b="1" dirty="0" err="1">
                <a:solidFill>
                  <a:srgbClr val="FF0000"/>
                </a:solidFill>
              </a:rPr>
              <a:t>Phenomenological</a:t>
            </a:r>
            <a:r>
              <a:rPr lang="fr-FR" sz="1400" b="1" dirty="0">
                <a:solidFill>
                  <a:srgbClr val="FF0000"/>
                </a:solidFill>
              </a:rPr>
              <a:t> </a:t>
            </a:r>
            <a:r>
              <a:rPr lang="fr-FR" sz="1400" b="1" dirty="0" err="1">
                <a:solidFill>
                  <a:srgbClr val="FF0000"/>
                </a:solidFill>
              </a:rPr>
              <a:t>models</a:t>
            </a:r>
            <a:r>
              <a:rPr lang="fr-FR" sz="1400" b="1" dirty="0">
                <a:solidFill>
                  <a:srgbClr val="FF0000"/>
                </a:solidFill>
              </a:rPr>
              <a:t> : </a:t>
            </a:r>
            <a:r>
              <a:rPr lang="fr-FR" sz="1400" b="1" dirty="0" err="1">
                <a:solidFill>
                  <a:srgbClr val="FF0000"/>
                </a:solidFill>
              </a:rPr>
              <a:t>parameters</a:t>
            </a:r>
            <a:r>
              <a:rPr lang="fr-FR" sz="1400" b="1" dirty="0">
                <a:solidFill>
                  <a:srgbClr val="FF0000"/>
                </a:solidFill>
              </a:rPr>
              <a:t> are </a:t>
            </a:r>
            <a:r>
              <a:rPr lang="fr-FR" sz="1400" b="1" dirty="0" err="1">
                <a:solidFill>
                  <a:srgbClr val="FF0000"/>
                </a:solidFill>
              </a:rPr>
              <a:t>vectors</a:t>
            </a:r>
            <a:r>
              <a:rPr lang="fr-FR" sz="1400" b="1" dirty="0">
                <a:solidFill>
                  <a:srgbClr val="FF0000"/>
                </a:solidFill>
              </a:rPr>
              <a:t> of </a:t>
            </a:r>
            <a:r>
              <a:rPr lang="fr-FR" sz="1400" b="1" dirty="0" err="1">
                <a:solidFill>
                  <a:srgbClr val="FF0000"/>
                </a:solidFill>
              </a:rPr>
              <a:t>uncertainties</a:t>
            </a:r>
            <a:r>
              <a:rPr lang="fr-FR" sz="1400" b="1" dirty="0">
                <a:solidFill>
                  <a:srgbClr val="FF0000"/>
                </a:solidFill>
              </a:rPr>
              <a:t> </a:t>
            </a:r>
          </a:p>
          <a:p>
            <a:r>
              <a:rPr lang="fr-FR" sz="1400" dirty="0"/>
              <a:t>  </a:t>
            </a:r>
          </a:p>
        </p:txBody>
      </p:sp>
      <p:sp>
        <p:nvSpPr>
          <p:cNvPr id="9" name="Titre 1" descr=" 20"/>
          <p:cNvSpPr txBox="1">
            <a:spLocks/>
          </p:cNvSpPr>
          <p:nvPr/>
        </p:nvSpPr>
        <p:spPr>
          <a:xfrm>
            <a:off x="-224588" y="-269447"/>
            <a:ext cx="11157495" cy="9325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2"/>
                </a:solidFill>
              </a:rPr>
              <a:t>The evaluation of nuclear data </a:t>
            </a:r>
          </a:p>
        </p:txBody>
      </p:sp>
      <p:sp>
        <p:nvSpPr>
          <p:cNvPr id="10" name="ZoneTexte 9" descr=" 3"/>
          <p:cNvSpPr txBox="1"/>
          <p:nvPr/>
        </p:nvSpPr>
        <p:spPr>
          <a:xfrm>
            <a:off x="3281699" y="422694"/>
            <a:ext cx="4144923" cy="369332"/>
          </a:xfrm>
          <a:prstGeom prst="rect">
            <a:avLst/>
          </a:prstGeom>
          <a:solidFill>
            <a:schemeClr val="accent6">
              <a:lumMod val="20000"/>
              <a:lumOff val="80000"/>
            </a:schemeClr>
          </a:solidFill>
        </p:spPr>
        <p:txBody>
          <a:bodyPr wrap="square" rtlCol="0">
            <a:spAutoFit/>
          </a:bodyPr>
          <a:lstStyle/>
          <a:p>
            <a:pPr algn="ctr"/>
            <a:r>
              <a:rPr lang="fr-FR" b="1" dirty="0" err="1">
                <a:solidFill>
                  <a:srgbClr val="FF0000"/>
                </a:solidFill>
                <a:effectLst>
                  <a:outerShdw blurRad="38100" dist="38100" dir="2700000" algn="tl">
                    <a:srgbClr val="000000">
                      <a:alpha val="43137"/>
                    </a:srgbClr>
                  </a:outerShdw>
                </a:effectLst>
              </a:rPr>
              <a:t>Theoretical</a:t>
            </a:r>
            <a:r>
              <a:rPr lang="fr-FR" b="1" dirty="0">
                <a:solidFill>
                  <a:srgbClr val="FF0000"/>
                </a:solidFill>
                <a:effectLst>
                  <a:outerShdw blurRad="38100" dist="38100" dir="2700000" algn="tl">
                    <a:srgbClr val="000000">
                      <a:alpha val="43137"/>
                    </a:srgbClr>
                  </a:outerShdw>
                </a:effectLst>
              </a:rPr>
              <a:t> </a:t>
            </a:r>
            <a:r>
              <a:rPr lang="fr-FR" b="1" dirty="0" err="1">
                <a:solidFill>
                  <a:srgbClr val="FF0000"/>
                </a:solidFill>
                <a:effectLst>
                  <a:outerShdw blurRad="38100" dist="38100" dir="2700000" algn="tl">
                    <a:srgbClr val="000000">
                      <a:alpha val="43137"/>
                    </a:srgbClr>
                  </a:outerShdw>
                </a:effectLst>
              </a:rPr>
              <a:t>models</a:t>
            </a:r>
            <a:endParaRPr lang="fr-FR" b="1" dirty="0">
              <a:solidFill>
                <a:srgbClr val="FF0000"/>
              </a:solidFill>
              <a:effectLst>
                <a:outerShdw blurRad="38100" dist="38100" dir="2700000" algn="tl">
                  <a:srgbClr val="000000">
                    <a:alpha val="43137"/>
                  </a:srgbClr>
                </a:outerShdw>
              </a:effectLst>
            </a:endParaRPr>
          </a:p>
        </p:txBody>
      </p:sp>
      <p:sp>
        <p:nvSpPr>
          <p:cNvPr id="11" name="ZoneTexte 10" descr=" 18"/>
          <p:cNvSpPr txBox="1"/>
          <p:nvPr/>
        </p:nvSpPr>
        <p:spPr>
          <a:xfrm>
            <a:off x="7396604" y="2982927"/>
            <a:ext cx="1837362" cy="1815882"/>
          </a:xfrm>
          <a:prstGeom prst="rect">
            <a:avLst/>
          </a:prstGeom>
          <a:solidFill>
            <a:schemeClr val="accent6">
              <a:lumMod val="20000"/>
              <a:lumOff val="80000"/>
            </a:schemeClr>
          </a:solidFill>
          <a:effectLst>
            <a:softEdge rad="63500"/>
          </a:effectLst>
        </p:spPr>
        <p:txBody>
          <a:bodyPr wrap="none" rtlCol="0">
            <a:spAutoFit/>
          </a:bodyPr>
          <a:lstStyle/>
          <a:p>
            <a:pPr algn="ctr" defTabSz="914400" fontAlgn="base">
              <a:spcBef>
                <a:spcPct val="0"/>
              </a:spcBef>
              <a:spcAft>
                <a:spcPct val="0"/>
              </a:spcAft>
            </a:pPr>
            <a:endParaRPr lang="fr-FR" sz="1600" dirty="0">
              <a:solidFill>
                <a:prstClr val="black"/>
              </a:solidFill>
              <a:latin typeface="Arial" charset="0"/>
              <a:cs typeface="Arial" charset="0"/>
            </a:endParaRPr>
          </a:p>
          <a:p>
            <a:pPr algn="ctr" defTabSz="914400" fontAlgn="base">
              <a:spcBef>
                <a:spcPct val="0"/>
              </a:spcBef>
              <a:spcAft>
                <a:spcPct val="0"/>
              </a:spcAft>
            </a:pPr>
            <a:endParaRPr lang="fr-FR" sz="1200" dirty="0">
              <a:solidFill>
                <a:prstClr val="black"/>
              </a:solidFill>
              <a:latin typeface="Arial" charset="0"/>
              <a:cs typeface="Arial" charset="0"/>
            </a:endParaRPr>
          </a:p>
          <a:p>
            <a:pPr algn="ctr" defTabSz="914400" fontAlgn="base">
              <a:spcBef>
                <a:spcPct val="0"/>
              </a:spcBef>
              <a:spcAft>
                <a:spcPct val="0"/>
              </a:spcAft>
            </a:pPr>
            <a:endParaRPr lang="fr-FR" sz="1200" dirty="0">
              <a:solidFill>
                <a:prstClr val="black"/>
              </a:solidFill>
              <a:latin typeface="Arial" charset="0"/>
              <a:cs typeface="Arial" charset="0"/>
            </a:endParaRPr>
          </a:p>
          <a:p>
            <a:pPr algn="ctr" defTabSz="914400" fontAlgn="base">
              <a:spcBef>
                <a:spcPct val="0"/>
              </a:spcBef>
              <a:spcAft>
                <a:spcPct val="0"/>
              </a:spcAft>
            </a:pPr>
            <a:r>
              <a:rPr lang="fr-FR" sz="1200" dirty="0" err="1">
                <a:solidFill>
                  <a:prstClr val="black"/>
                </a:solidFill>
                <a:latin typeface="Arial" charset="0"/>
                <a:cs typeface="Arial" charset="0"/>
              </a:rPr>
              <a:t>Microscopic</a:t>
            </a:r>
            <a:r>
              <a:rPr lang="fr-FR" sz="1200" dirty="0">
                <a:solidFill>
                  <a:prstClr val="black"/>
                </a:solidFill>
                <a:latin typeface="Arial" charset="0"/>
                <a:cs typeface="Arial" charset="0"/>
              </a:rPr>
              <a:t> </a:t>
            </a:r>
            <a:r>
              <a:rPr lang="fr-FR" sz="1200" dirty="0" err="1">
                <a:solidFill>
                  <a:prstClr val="black"/>
                </a:solidFill>
                <a:latin typeface="Arial" charset="0"/>
                <a:cs typeface="Arial" charset="0"/>
              </a:rPr>
              <a:t>approaches</a:t>
            </a:r>
            <a:endParaRPr lang="fr-FR" sz="1200" dirty="0">
              <a:solidFill>
                <a:prstClr val="black"/>
              </a:solidFill>
              <a:latin typeface="Arial" charset="0"/>
              <a:cs typeface="Arial" charset="0"/>
            </a:endParaRPr>
          </a:p>
          <a:p>
            <a:pPr algn="ctr" defTabSz="914400" fontAlgn="base">
              <a:spcBef>
                <a:spcPct val="0"/>
              </a:spcBef>
              <a:spcAft>
                <a:spcPct val="0"/>
              </a:spcAft>
            </a:pPr>
            <a:r>
              <a:rPr lang="fr-FR" sz="1200" dirty="0">
                <a:solidFill>
                  <a:prstClr val="black"/>
                </a:solidFill>
                <a:latin typeface="Arial" charset="0"/>
                <a:cs typeface="Arial" charset="0"/>
              </a:rPr>
              <a:t>QRPA/JLM</a:t>
            </a:r>
          </a:p>
          <a:p>
            <a:pPr algn="ctr" defTabSz="914400" fontAlgn="base">
              <a:spcBef>
                <a:spcPct val="0"/>
              </a:spcBef>
              <a:spcAft>
                <a:spcPct val="0"/>
              </a:spcAft>
            </a:pPr>
            <a:r>
              <a:rPr lang="fr-FR" sz="1200" dirty="0">
                <a:solidFill>
                  <a:prstClr val="black"/>
                </a:solidFill>
                <a:latin typeface="Arial" charset="0"/>
                <a:cs typeface="Arial" charset="0"/>
                <a:sym typeface="Symbol" panose="05050102010706020507" pitchFamily="18" charset="2"/>
              </a:rPr>
              <a:t> </a:t>
            </a:r>
            <a:r>
              <a:rPr lang="fr-FR" sz="1200" dirty="0" err="1">
                <a:solidFill>
                  <a:prstClr val="black"/>
                </a:solidFill>
                <a:latin typeface="Arial" charset="0"/>
                <a:cs typeface="Arial" charset="0"/>
                <a:sym typeface="Symbol" panose="05050102010706020507" pitchFamily="18" charset="2"/>
              </a:rPr>
              <a:t>Strength</a:t>
            </a:r>
            <a:r>
              <a:rPr lang="fr-FR" sz="1200" dirty="0">
                <a:solidFill>
                  <a:prstClr val="black"/>
                </a:solidFill>
                <a:latin typeface="Arial" charset="0"/>
                <a:cs typeface="Arial" charset="0"/>
                <a:sym typeface="Symbol" panose="05050102010706020507" pitchFamily="18" charset="2"/>
              </a:rPr>
              <a:t> </a:t>
            </a:r>
            <a:r>
              <a:rPr lang="fr-FR" sz="1200" dirty="0" err="1">
                <a:solidFill>
                  <a:prstClr val="black"/>
                </a:solidFill>
                <a:latin typeface="Arial" charset="0"/>
                <a:cs typeface="Arial" charset="0"/>
                <a:sym typeface="Symbol" panose="05050102010706020507" pitchFamily="18" charset="2"/>
              </a:rPr>
              <a:t>functions</a:t>
            </a:r>
            <a:endParaRPr lang="fr-FR" sz="1200" dirty="0">
              <a:solidFill>
                <a:prstClr val="black"/>
              </a:solidFill>
              <a:latin typeface="Arial" charset="0"/>
              <a:cs typeface="Arial" charset="0"/>
            </a:endParaRPr>
          </a:p>
          <a:p>
            <a:pPr algn="ctr" defTabSz="914400" fontAlgn="base">
              <a:spcBef>
                <a:spcPct val="0"/>
              </a:spcBef>
              <a:spcAft>
                <a:spcPct val="0"/>
              </a:spcAft>
            </a:pPr>
            <a:r>
              <a:rPr lang="fr-FR" sz="1200" dirty="0">
                <a:solidFill>
                  <a:prstClr val="black"/>
                </a:solidFill>
                <a:latin typeface="Arial" charset="0"/>
                <a:cs typeface="Arial" charset="0"/>
              </a:rPr>
              <a:t>Fission</a:t>
            </a:r>
          </a:p>
          <a:p>
            <a:pPr algn="ctr" defTabSz="914400" fontAlgn="base">
              <a:spcBef>
                <a:spcPct val="0"/>
              </a:spcBef>
              <a:spcAft>
                <a:spcPct val="0"/>
              </a:spcAft>
            </a:pPr>
            <a:r>
              <a:rPr lang="fr-FR" sz="1200" dirty="0" err="1">
                <a:solidFill>
                  <a:prstClr val="black"/>
                </a:solidFill>
                <a:latin typeface="Arial" charset="0"/>
                <a:cs typeface="Arial" charset="0"/>
              </a:rPr>
              <a:t>Level</a:t>
            </a:r>
            <a:r>
              <a:rPr lang="fr-FR" sz="1200" dirty="0">
                <a:solidFill>
                  <a:prstClr val="black"/>
                </a:solidFill>
                <a:latin typeface="Arial" charset="0"/>
                <a:cs typeface="Arial" charset="0"/>
              </a:rPr>
              <a:t> </a:t>
            </a:r>
            <a:r>
              <a:rPr lang="fr-FR" sz="1200" dirty="0" err="1">
                <a:solidFill>
                  <a:prstClr val="black"/>
                </a:solidFill>
                <a:latin typeface="Arial" charset="0"/>
                <a:cs typeface="Arial" charset="0"/>
              </a:rPr>
              <a:t>densities</a:t>
            </a:r>
            <a:endParaRPr lang="fr-FR" sz="1200" dirty="0">
              <a:solidFill>
                <a:prstClr val="black"/>
              </a:solidFill>
              <a:latin typeface="Arial" charset="0"/>
              <a:cs typeface="Arial" charset="0"/>
            </a:endParaRPr>
          </a:p>
          <a:p>
            <a:pPr algn="ctr" defTabSz="914400" fontAlgn="base">
              <a:spcBef>
                <a:spcPct val="0"/>
              </a:spcBef>
              <a:spcAft>
                <a:spcPct val="0"/>
              </a:spcAft>
            </a:pPr>
            <a:r>
              <a:rPr lang="fr-FR" sz="1200" dirty="0">
                <a:solidFill>
                  <a:prstClr val="black"/>
                </a:solidFill>
                <a:latin typeface="Arial" charset="0"/>
                <a:cs typeface="Arial" charset="0"/>
              </a:rPr>
              <a:t>Fusion </a:t>
            </a:r>
            <a:r>
              <a:rPr lang="fr-FR" sz="1200" dirty="0" err="1">
                <a:solidFill>
                  <a:prstClr val="black"/>
                </a:solidFill>
                <a:latin typeface="Arial" charset="0"/>
                <a:cs typeface="Arial" charset="0"/>
              </a:rPr>
              <a:t>reactions</a:t>
            </a:r>
            <a:endParaRPr lang="fr-FR" sz="1200" dirty="0">
              <a:solidFill>
                <a:prstClr val="black"/>
              </a:solidFill>
              <a:latin typeface="Arial" charset="0"/>
              <a:cs typeface="Arial" charset="0"/>
            </a:endParaRPr>
          </a:p>
        </p:txBody>
      </p:sp>
      <p:sp>
        <p:nvSpPr>
          <p:cNvPr id="12" name="Plus 11" descr=" 4"/>
          <p:cNvSpPr/>
          <p:nvPr/>
        </p:nvSpPr>
        <p:spPr>
          <a:xfrm>
            <a:off x="8069639" y="3152833"/>
            <a:ext cx="502069" cy="431004"/>
          </a:xfrm>
          <a:prstGeom prst="mathPlus">
            <a:avLst>
              <a:gd name="adj1" fmla="val 20723"/>
            </a:avLst>
          </a:prstGeom>
          <a:solidFill>
            <a:srgbClr val="FF0000"/>
          </a:solidFill>
          <a:ln w="25400">
            <a:solidFill>
              <a:srgbClr val="FF0000"/>
            </a:solidFill>
          </a:ln>
          <a:effectLst>
            <a:outerShdw blurRad="40000" dist="23000" dir="5400000" rotWithShape="0">
              <a:srgbClr val="000000">
                <a:alpha val="35000"/>
              </a:srgbClr>
            </a:outerShdw>
            <a:softEdge rad="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257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09/03/2026</a:t>
            </a:r>
          </a:p>
        </p:txBody>
      </p:sp>
      <p:sp>
        <p:nvSpPr>
          <p:cNvPr id="3" name="Espace réservé du pied de page 2"/>
          <p:cNvSpPr>
            <a:spLocks noGrp="1"/>
          </p:cNvSpPr>
          <p:nvPr>
            <p:ph type="ftr" sz="quarter" idx="11"/>
          </p:nvPr>
        </p:nvSpPr>
        <p:spPr/>
        <p:txBody>
          <a:bodyPr/>
          <a:lstStyle/>
          <a:p>
            <a:r>
              <a:rPr lang="en-US"/>
              <a:t>P(ND)2-3, Perspectives on nuclear data for the next decade</a:t>
            </a:r>
            <a:endParaRPr lang="fr-FR"/>
          </a:p>
        </p:txBody>
      </p:sp>
      <p:sp>
        <p:nvSpPr>
          <p:cNvPr id="4" name="Espace réservé du numéro de diapositive 3"/>
          <p:cNvSpPr>
            <a:spLocks noGrp="1"/>
          </p:cNvSpPr>
          <p:nvPr>
            <p:ph type="sldNum" sz="quarter" idx="12"/>
          </p:nvPr>
        </p:nvSpPr>
        <p:spPr/>
        <p:txBody>
          <a:bodyPr/>
          <a:lstStyle/>
          <a:p>
            <a:fld id="{0CBC77A0-1F4E-42FF-9FFC-F45C3A64AF90}" type="slidenum">
              <a:rPr lang="fr-FR" smtClean="0"/>
              <a:t>7</a:t>
            </a:fld>
            <a:endParaRPr lang="fr-FR"/>
          </a:p>
        </p:txBody>
      </p:sp>
      <p:sp>
        <p:nvSpPr>
          <p:cNvPr id="9" name="Titre 1" descr=" 20"/>
          <p:cNvSpPr txBox="1">
            <a:spLocks/>
          </p:cNvSpPr>
          <p:nvPr/>
        </p:nvSpPr>
        <p:spPr>
          <a:xfrm>
            <a:off x="-91080" y="-295527"/>
            <a:ext cx="11157495" cy="9325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2"/>
                </a:solidFill>
              </a:rPr>
              <a:t>The evaluation of nuclear data </a:t>
            </a:r>
          </a:p>
        </p:txBody>
      </p:sp>
      <p:sp>
        <p:nvSpPr>
          <p:cNvPr id="13" name="ZoneTexte 12" descr=" 3"/>
          <p:cNvSpPr txBox="1"/>
          <p:nvPr/>
        </p:nvSpPr>
        <p:spPr>
          <a:xfrm>
            <a:off x="3999943" y="452386"/>
            <a:ext cx="2708436" cy="369332"/>
          </a:xfrm>
          <a:prstGeom prst="rect">
            <a:avLst/>
          </a:prstGeom>
          <a:solidFill>
            <a:schemeClr val="accent6">
              <a:lumMod val="20000"/>
              <a:lumOff val="80000"/>
            </a:schemeClr>
          </a:solidFill>
        </p:spPr>
        <p:txBody>
          <a:bodyPr wrap="square" rtlCol="0">
            <a:spAutoFit/>
          </a:bodyPr>
          <a:lstStyle/>
          <a:p>
            <a:pPr algn="ctr"/>
            <a:r>
              <a:rPr lang="fr-FR" b="1" dirty="0" err="1">
                <a:solidFill>
                  <a:srgbClr val="FF0000"/>
                </a:solidFill>
                <a:effectLst>
                  <a:outerShdw blurRad="38100" dist="38100" dir="2700000" algn="tl">
                    <a:srgbClr val="000000">
                      <a:alpha val="43137"/>
                    </a:srgbClr>
                  </a:outerShdw>
                </a:effectLst>
              </a:rPr>
              <a:t>Measurements</a:t>
            </a:r>
            <a:endParaRPr lang="fr-FR" b="1" dirty="0">
              <a:solidFill>
                <a:srgbClr val="FF0000"/>
              </a:solidFill>
              <a:effectLst>
                <a:outerShdw blurRad="38100" dist="38100" dir="2700000" algn="tl">
                  <a:srgbClr val="000000">
                    <a:alpha val="43137"/>
                  </a:srgbClr>
                </a:outerShdw>
              </a:effectLst>
            </a:endParaRPr>
          </a:p>
        </p:txBody>
      </p:sp>
      <p:sp>
        <p:nvSpPr>
          <p:cNvPr id="32" name="ZoneTexte 31" descr=" 9"/>
          <p:cNvSpPr txBox="1"/>
          <p:nvPr/>
        </p:nvSpPr>
        <p:spPr>
          <a:xfrm>
            <a:off x="623211" y="1048057"/>
            <a:ext cx="2635657" cy="369332"/>
          </a:xfrm>
          <a:prstGeom prst="rect">
            <a:avLst/>
          </a:prstGeom>
          <a:solidFill>
            <a:srgbClr val="4F81BD"/>
          </a:solidFill>
        </p:spPr>
        <p:txBody>
          <a:bodyPr wrap="none" rtlCol="0">
            <a:spAutoFit/>
          </a:bodyPr>
          <a:lstStyle>
            <a:defPPr>
              <a:defRPr lang="en-US"/>
            </a:defPPr>
            <a:lvl1pPr algn="ctr">
              <a:defRPr sz="1400">
                <a:solidFill>
                  <a:schemeClr val="bg1"/>
                </a:solidFill>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rPr>
              <a:t>Fundamental Observables</a:t>
            </a:r>
          </a:p>
        </p:txBody>
      </p:sp>
      <p:sp>
        <p:nvSpPr>
          <p:cNvPr id="33" name="ZoneTexte 32" descr=" 23"/>
          <p:cNvSpPr txBox="1"/>
          <p:nvPr/>
        </p:nvSpPr>
        <p:spPr>
          <a:xfrm>
            <a:off x="4338503" y="1048058"/>
            <a:ext cx="2904962" cy="369332"/>
          </a:xfrm>
          <a:prstGeom prst="rect">
            <a:avLst/>
          </a:prstGeom>
          <a:solidFill>
            <a:srgbClr val="4F81BD"/>
          </a:solidFill>
        </p:spPr>
        <p:txBody>
          <a:bodyPr wrap="none" rtlCol="0">
            <a:spAutoFit/>
          </a:bodyPr>
          <a:lstStyle>
            <a:defPPr>
              <a:defRPr lang="en-US"/>
            </a:defPPr>
            <a:lvl1pPr algn="ctr">
              <a:defRPr sz="1400">
                <a:solidFill>
                  <a:schemeClr val="bg1"/>
                </a:solidFill>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rPr>
              <a:t>« </a:t>
            </a:r>
            <a:r>
              <a:rPr kumimoji="0" lang="fr-FR" sz="1800" b="0" i="0" u="none" strike="noStrike" kern="0" cap="none" spc="0" normalizeH="0" baseline="0" noProof="0" dirty="0" err="1">
                <a:ln>
                  <a:noFill/>
                </a:ln>
                <a:solidFill>
                  <a:prstClr val="white"/>
                </a:solidFill>
                <a:effectLst/>
                <a:uLnTx/>
                <a:uFillTx/>
                <a:latin typeface="Calibri"/>
              </a:rPr>
              <a:t>Nuclear</a:t>
            </a:r>
            <a:r>
              <a:rPr kumimoji="0" lang="fr-FR" sz="1800" b="0" i="0" u="none" strike="noStrike" kern="0" cap="none" spc="0" normalizeH="0" baseline="0" noProof="0" dirty="0">
                <a:ln>
                  <a:noFill/>
                </a:ln>
                <a:solidFill>
                  <a:prstClr val="white"/>
                </a:solidFill>
                <a:effectLst/>
                <a:uLnTx/>
                <a:uFillTx/>
                <a:latin typeface="Calibri"/>
              </a:rPr>
              <a:t> data » observables</a:t>
            </a:r>
          </a:p>
        </p:txBody>
      </p:sp>
      <p:sp>
        <p:nvSpPr>
          <p:cNvPr id="34" name="ZoneTexte 33" descr=" 24"/>
          <p:cNvSpPr txBox="1"/>
          <p:nvPr/>
        </p:nvSpPr>
        <p:spPr>
          <a:xfrm>
            <a:off x="8678116" y="1037006"/>
            <a:ext cx="2450682" cy="369332"/>
          </a:xfrm>
          <a:prstGeom prst="rect">
            <a:avLst/>
          </a:prstGeom>
          <a:solidFill>
            <a:srgbClr val="4F81BD"/>
          </a:solidFill>
        </p:spPr>
        <p:txBody>
          <a:bodyPr wrap="square" rtlCol="0">
            <a:spAutoFit/>
          </a:bodyPr>
          <a:lstStyle>
            <a:defPPr>
              <a:defRPr lang="en-US"/>
            </a:defPPr>
            <a:lvl1pPr algn="ctr">
              <a:defRPr sz="1400">
                <a:solidFill>
                  <a:schemeClr val="bg1"/>
                </a:solidFill>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a:rPr>
              <a:t>« </a:t>
            </a:r>
            <a:r>
              <a:rPr kumimoji="0" lang="fr-FR" sz="1800" b="0" i="0" u="none" strike="noStrike" kern="0" cap="none" spc="0" normalizeH="0" baseline="0" noProof="0" dirty="0" err="1">
                <a:ln>
                  <a:noFill/>
                </a:ln>
                <a:solidFill>
                  <a:prstClr val="white"/>
                </a:solidFill>
                <a:effectLst/>
                <a:uLnTx/>
                <a:uFillTx/>
                <a:latin typeface="Calibri"/>
              </a:rPr>
              <a:t>Integral</a:t>
            </a:r>
            <a:r>
              <a:rPr kumimoji="0" lang="fr-FR" sz="1800" b="0" i="0" u="none" strike="noStrike" kern="0" cap="none" spc="0" normalizeH="0" baseline="0" noProof="0" dirty="0">
                <a:ln>
                  <a:noFill/>
                </a:ln>
                <a:solidFill>
                  <a:prstClr val="white"/>
                </a:solidFill>
                <a:effectLst/>
                <a:uLnTx/>
                <a:uFillTx/>
                <a:latin typeface="Calibri"/>
              </a:rPr>
              <a:t> » observables</a:t>
            </a:r>
          </a:p>
        </p:txBody>
      </p:sp>
      <p:pic>
        <p:nvPicPr>
          <p:cNvPr id="35" name="Picture 2" descr="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6968" y="2077592"/>
            <a:ext cx="3255027" cy="2898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descr=" 30"/>
          <p:cNvSpPr/>
          <p:nvPr/>
        </p:nvSpPr>
        <p:spPr>
          <a:xfrm>
            <a:off x="3918793" y="5312482"/>
            <a:ext cx="3744368" cy="523220"/>
          </a:xfrm>
          <a:prstGeom prst="rect">
            <a:avLst/>
          </a:prstGeom>
        </p:spPr>
        <p:txBody>
          <a:bodyPr wrap="square">
            <a:spAutoFit/>
          </a:bodyPr>
          <a:lstStyle/>
          <a:p>
            <a:pPr algn="ctr" defTabSz="457200"/>
            <a:r>
              <a:rPr lang="fr-FR" altLang="fr-FR" sz="1400" b="1" dirty="0">
                <a:solidFill>
                  <a:srgbClr val="3F3F3F"/>
                </a:solidFill>
                <a:latin typeface="Calibri"/>
              </a:rPr>
              <a:t>PFNS  </a:t>
            </a:r>
            <a:r>
              <a:rPr lang="fr-FR" altLang="fr-FR" sz="1400" b="1" baseline="30000" dirty="0">
                <a:solidFill>
                  <a:srgbClr val="3F3F3F"/>
                </a:solidFill>
                <a:latin typeface="Calibri"/>
              </a:rPr>
              <a:t>239,240</a:t>
            </a:r>
            <a:r>
              <a:rPr lang="fr-FR" altLang="fr-FR" sz="1400" b="1" dirty="0">
                <a:solidFill>
                  <a:srgbClr val="3F3F3F"/>
                </a:solidFill>
                <a:latin typeface="Calibri"/>
              </a:rPr>
              <a:t>Pu and </a:t>
            </a:r>
            <a:r>
              <a:rPr lang="fr-FR" altLang="fr-FR" sz="1400" b="1" baseline="30000" dirty="0">
                <a:solidFill>
                  <a:srgbClr val="3F3F3F"/>
                </a:solidFill>
                <a:latin typeface="Calibri"/>
              </a:rPr>
              <a:t>235,238</a:t>
            </a:r>
            <a:r>
              <a:rPr lang="fr-FR" altLang="fr-FR" sz="1400" b="1" dirty="0">
                <a:solidFill>
                  <a:srgbClr val="3F3F3F"/>
                </a:solidFill>
                <a:latin typeface="Calibri"/>
              </a:rPr>
              <a:t>U  </a:t>
            </a:r>
          </a:p>
          <a:p>
            <a:pPr algn="ctr" defTabSz="457200"/>
            <a:r>
              <a:rPr lang="fr-FR" altLang="fr-FR" sz="1400" b="1" dirty="0">
                <a:solidFill>
                  <a:srgbClr val="3F3F3F"/>
                </a:solidFill>
                <a:latin typeface="Calibri"/>
              </a:rPr>
              <a:t>CEA/LANL</a:t>
            </a:r>
          </a:p>
        </p:txBody>
      </p:sp>
      <p:pic>
        <p:nvPicPr>
          <p:cNvPr id="37" name="Image 36" descr=" 31"/>
          <p:cNvPicPr/>
          <p:nvPr/>
        </p:nvPicPr>
        <p:blipFill>
          <a:blip r:embed="rId3"/>
          <a:stretch>
            <a:fillRect/>
          </a:stretch>
        </p:blipFill>
        <p:spPr>
          <a:xfrm>
            <a:off x="8580801" y="2077145"/>
            <a:ext cx="2589962" cy="2777320"/>
          </a:xfrm>
          <a:prstGeom prst="rect">
            <a:avLst/>
          </a:prstGeom>
        </p:spPr>
      </p:pic>
      <p:sp>
        <p:nvSpPr>
          <p:cNvPr id="38" name="Rectangle 37" descr=" 32"/>
          <p:cNvSpPr/>
          <p:nvPr/>
        </p:nvSpPr>
        <p:spPr>
          <a:xfrm>
            <a:off x="8003598" y="5343259"/>
            <a:ext cx="3744368" cy="307777"/>
          </a:xfrm>
          <a:prstGeom prst="rect">
            <a:avLst/>
          </a:prstGeom>
        </p:spPr>
        <p:txBody>
          <a:bodyPr wrap="square">
            <a:spAutoFit/>
          </a:bodyPr>
          <a:lstStyle/>
          <a:p>
            <a:pPr algn="ctr" defTabSz="457200"/>
            <a:r>
              <a:rPr lang="fr-FR" altLang="fr-FR" sz="1400" b="1" dirty="0">
                <a:solidFill>
                  <a:srgbClr val="3F3F3F"/>
                </a:solidFill>
                <a:latin typeface="Calibri"/>
              </a:rPr>
              <a:t>Critical S/A </a:t>
            </a:r>
            <a:r>
              <a:rPr lang="fr-FR" altLang="fr-FR" sz="1400" b="1" baseline="30000" dirty="0">
                <a:solidFill>
                  <a:srgbClr val="3F3F3F"/>
                </a:solidFill>
                <a:latin typeface="Calibri"/>
              </a:rPr>
              <a:t>239</a:t>
            </a:r>
            <a:r>
              <a:rPr lang="fr-FR" altLang="fr-FR" sz="1400" b="1" dirty="0">
                <a:solidFill>
                  <a:srgbClr val="3F3F3F"/>
                </a:solidFill>
                <a:latin typeface="Calibri"/>
              </a:rPr>
              <a:t>Pu, </a:t>
            </a:r>
            <a:r>
              <a:rPr lang="fr-FR" altLang="fr-FR" sz="1400" b="1" baseline="30000" dirty="0">
                <a:solidFill>
                  <a:srgbClr val="3F3F3F"/>
                </a:solidFill>
                <a:latin typeface="Calibri"/>
              </a:rPr>
              <a:t>235,238</a:t>
            </a:r>
            <a:r>
              <a:rPr lang="fr-FR" altLang="fr-FR" sz="1400" b="1" dirty="0">
                <a:solidFill>
                  <a:srgbClr val="3F3F3F"/>
                </a:solidFill>
                <a:latin typeface="Calibri"/>
              </a:rPr>
              <a:t>U … et al. </a:t>
            </a:r>
            <a:r>
              <a:rPr lang="fr-FR" altLang="fr-FR" sz="1200" dirty="0">
                <a:solidFill>
                  <a:srgbClr val="3F3F3F"/>
                </a:solidFill>
                <a:latin typeface="Calibri"/>
              </a:rPr>
              <a:t> </a:t>
            </a:r>
          </a:p>
        </p:txBody>
      </p:sp>
      <p:pic>
        <p:nvPicPr>
          <p:cNvPr id="39" name="Image 38" descr="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207" y="2211913"/>
            <a:ext cx="3393663" cy="2900399"/>
          </a:xfrm>
          <a:prstGeom prst="rect">
            <a:avLst/>
          </a:prstGeom>
        </p:spPr>
      </p:pic>
      <p:sp>
        <p:nvSpPr>
          <p:cNvPr id="40" name="Text Box 7" descr=" 34"/>
          <p:cNvSpPr txBox="1">
            <a:spLocks noChangeArrowheads="1"/>
          </p:cNvSpPr>
          <p:nvPr/>
        </p:nvSpPr>
        <p:spPr bwMode="auto">
          <a:xfrm>
            <a:off x="1017216" y="5312482"/>
            <a:ext cx="26083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defTabSz="457200"/>
            <a:r>
              <a:rPr lang="fr-FR" sz="1400" b="1" dirty="0">
                <a:solidFill>
                  <a:srgbClr val="3F3F3F"/>
                </a:solidFill>
                <a:latin typeface="Calibri"/>
              </a:rPr>
              <a:t>Excitation </a:t>
            </a:r>
            <a:r>
              <a:rPr lang="fr-FR" sz="1400" b="1" dirty="0" err="1">
                <a:solidFill>
                  <a:srgbClr val="3F3F3F"/>
                </a:solidFill>
                <a:latin typeface="Calibri"/>
              </a:rPr>
              <a:t>energies</a:t>
            </a:r>
            <a:endParaRPr lang="fr-FR" sz="1400" b="1" dirty="0">
              <a:solidFill>
                <a:srgbClr val="3F3F3F"/>
              </a:solidFill>
              <a:latin typeface="Calibri"/>
            </a:endParaRPr>
          </a:p>
        </p:txBody>
      </p:sp>
      <p:sp>
        <p:nvSpPr>
          <p:cNvPr id="50" name="Pentagone 49" descr=" 39"/>
          <p:cNvSpPr/>
          <p:nvPr/>
        </p:nvSpPr>
        <p:spPr>
          <a:xfrm>
            <a:off x="677002" y="1611326"/>
            <a:ext cx="10505586" cy="706877"/>
          </a:xfrm>
          <a:prstGeom prst="homePlate">
            <a:avLst/>
          </a:prstGeom>
          <a:solidFill>
            <a:schemeClr val="accent6">
              <a:lumMod val="20000"/>
              <a:lumOff val="80000"/>
            </a:schemeClr>
          </a:solid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ZoneTexte 50" descr=" 40"/>
          <p:cNvSpPr txBox="1"/>
          <p:nvPr/>
        </p:nvSpPr>
        <p:spPr>
          <a:xfrm flipH="1">
            <a:off x="93868" y="1629682"/>
            <a:ext cx="3876318" cy="646331"/>
          </a:xfrm>
          <a:prstGeom prst="rect">
            <a:avLst/>
          </a:prstGeom>
          <a:noFill/>
        </p:spPr>
        <p:txBody>
          <a:bodyPr wrap="square" rtlCol="0">
            <a:spAutoFit/>
          </a:bodyPr>
          <a:lstStyle/>
          <a:p>
            <a:pPr algn="ctr"/>
            <a:r>
              <a:rPr lang="fr-FR" dirty="0"/>
              <a:t>Basic/Universal </a:t>
            </a:r>
          </a:p>
          <a:p>
            <a:pPr algn="ctr"/>
            <a:r>
              <a:rPr lang="fr-FR" dirty="0"/>
              <a:t>Information</a:t>
            </a:r>
          </a:p>
        </p:txBody>
      </p:sp>
      <p:sp>
        <p:nvSpPr>
          <p:cNvPr id="52" name="ZoneTexte 51" descr=" 41"/>
          <p:cNvSpPr txBox="1"/>
          <p:nvPr/>
        </p:nvSpPr>
        <p:spPr>
          <a:xfrm flipH="1">
            <a:off x="4350533" y="1628861"/>
            <a:ext cx="3077508" cy="646331"/>
          </a:xfrm>
          <a:prstGeom prst="rect">
            <a:avLst/>
          </a:prstGeom>
          <a:noFill/>
        </p:spPr>
        <p:txBody>
          <a:bodyPr wrap="square" rtlCol="0">
            <a:spAutoFit/>
          </a:bodyPr>
          <a:lstStyle/>
          <a:p>
            <a:pPr algn="ctr"/>
            <a:r>
              <a:rPr lang="en-US" dirty="0"/>
              <a:t>Targeted information on an observable of an isotope</a:t>
            </a:r>
          </a:p>
        </p:txBody>
      </p:sp>
      <p:sp>
        <p:nvSpPr>
          <p:cNvPr id="53" name="ZoneTexte 52" descr=" 42"/>
          <p:cNvSpPr txBox="1"/>
          <p:nvPr/>
        </p:nvSpPr>
        <p:spPr>
          <a:xfrm flipH="1">
            <a:off x="8082493" y="1640901"/>
            <a:ext cx="3077508" cy="646331"/>
          </a:xfrm>
          <a:prstGeom prst="rect">
            <a:avLst/>
          </a:prstGeom>
          <a:noFill/>
        </p:spPr>
        <p:txBody>
          <a:bodyPr wrap="square" rtlCol="0">
            <a:spAutoFit/>
          </a:bodyPr>
          <a:lstStyle/>
          <a:p>
            <a:pPr algn="ctr"/>
            <a:r>
              <a:rPr lang="fr-FR" dirty="0"/>
              <a:t>Information on </a:t>
            </a:r>
            <a:r>
              <a:rPr lang="fr-FR" dirty="0" err="1"/>
              <a:t>several</a:t>
            </a:r>
            <a:r>
              <a:rPr lang="fr-FR" dirty="0"/>
              <a:t> isotopes/observables</a:t>
            </a:r>
          </a:p>
        </p:txBody>
      </p:sp>
      <p:sp>
        <p:nvSpPr>
          <p:cNvPr id="5" name="ZoneTexte 4">
            <a:extLst>
              <a:ext uri="{FF2B5EF4-FFF2-40B4-BE49-F238E27FC236}">
                <a16:creationId xmlns:a16="http://schemas.microsoft.com/office/drawing/2014/main" id="{D0E2C051-E21C-4804-AB43-91F7E1B993BB}"/>
              </a:ext>
            </a:extLst>
          </p:cNvPr>
          <p:cNvSpPr txBox="1"/>
          <p:nvPr/>
        </p:nvSpPr>
        <p:spPr>
          <a:xfrm>
            <a:off x="2038724" y="5919855"/>
            <a:ext cx="8114552" cy="369332"/>
          </a:xfrm>
          <a:prstGeom prst="rect">
            <a:avLst/>
          </a:prstGeom>
          <a:solidFill>
            <a:schemeClr val="accent6">
              <a:lumMod val="20000"/>
              <a:lumOff val="80000"/>
            </a:schemeClr>
          </a:solidFill>
          <a:effectLst>
            <a:softEdge rad="63500"/>
          </a:effectLst>
        </p:spPr>
        <p:txBody>
          <a:bodyPr wrap="square" rtlCol="0">
            <a:spAutoFit/>
          </a:bodyPr>
          <a:lstStyle>
            <a:defPPr>
              <a:defRPr lang="fr-FR"/>
            </a:defPPr>
            <a:lvl1pPr algn="ctr" fontAlgn="base">
              <a:spcBef>
                <a:spcPct val="0"/>
              </a:spcBef>
              <a:spcAft>
                <a:spcPct val="0"/>
              </a:spcAft>
              <a:defRPr sz="1400">
                <a:solidFill>
                  <a:prstClr val="black"/>
                </a:solidFill>
                <a:latin typeface="Arial" charset="0"/>
                <a:cs typeface="Arial" charset="0"/>
              </a:defRPr>
            </a:lvl1pPr>
          </a:lstStyle>
          <a:p>
            <a:r>
              <a:rPr lang="fr-FR" sz="1800" b="1" dirty="0">
                <a:solidFill>
                  <a:srgbClr val="FF0000"/>
                </a:solidFill>
              </a:rPr>
              <a:t>Evaluation of </a:t>
            </a:r>
            <a:r>
              <a:rPr lang="fr-FR" sz="1800" b="1" dirty="0" err="1">
                <a:solidFill>
                  <a:srgbClr val="FF0000"/>
                </a:solidFill>
              </a:rPr>
              <a:t>statistical</a:t>
            </a:r>
            <a:r>
              <a:rPr lang="fr-FR" sz="1800" b="1" dirty="0">
                <a:solidFill>
                  <a:srgbClr val="FF0000"/>
                </a:solidFill>
              </a:rPr>
              <a:t> and </a:t>
            </a:r>
            <a:r>
              <a:rPr lang="fr-FR" sz="1800" b="1" dirty="0" err="1">
                <a:solidFill>
                  <a:srgbClr val="FF0000"/>
                </a:solidFill>
              </a:rPr>
              <a:t>systematic</a:t>
            </a:r>
            <a:r>
              <a:rPr lang="fr-FR" sz="1800" b="1" dirty="0">
                <a:solidFill>
                  <a:srgbClr val="FF0000"/>
                </a:solidFill>
              </a:rPr>
              <a:t> </a:t>
            </a:r>
            <a:r>
              <a:rPr lang="fr-FR" sz="1800" b="1" dirty="0" err="1">
                <a:solidFill>
                  <a:srgbClr val="FF0000"/>
                </a:solidFill>
              </a:rPr>
              <a:t>uncertainties</a:t>
            </a:r>
            <a:r>
              <a:rPr lang="fr-FR" sz="1800" b="1" dirty="0">
                <a:solidFill>
                  <a:srgbClr val="FF0000"/>
                </a:solidFill>
              </a:rPr>
              <a:t> ; </a:t>
            </a:r>
            <a:r>
              <a:rPr lang="fr-FR" sz="1800" b="1" dirty="0" err="1">
                <a:solidFill>
                  <a:srgbClr val="FF0000"/>
                </a:solidFill>
              </a:rPr>
              <a:t>Discrepancies</a:t>
            </a:r>
            <a:r>
              <a:rPr lang="fr-FR" sz="1800" b="1" dirty="0">
                <a:solidFill>
                  <a:srgbClr val="FF0000"/>
                </a:solidFill>
              </a:rPr>
              <a:t>, …</a:t>
            </a:r>
          </a:p>
        </p:txBody>
      </p:sp>
    </p:spTree>
    <p:extLst>
      <p:ext uri="{BB962C8B-B14F-4D97-AF65-F5344CB8AC3E}">
        <p14:creationId xmlns:p14="http://schemas.microsoft.com/office/powerpoint/2010/main" val="5493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8</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3718428" y="0"/>
            <a:ext cx="10728325" cy="871827"/>
          </a:xfrm>
        </p:spPr>
        <p:txBody>
          <a:bodyPr>
            <a:noAutofit/>
          </a:bodyPr>
          <a:lstStyle/>
          <a:p>
            <a:r>
              <a:rPr lang="fr-FR" sz="3600" dirty="0" err="1"/>
              <a:t>Uncertainties</a:t>
            </a:r>
            <a:r>
              <a:rPr lang="fr-FR" sz="3600" dirty="0"/>
              <a:t> ?</a:t>
            </a:r>
            <a:br>
              <a:rPr lang="fr-FR" sz="3600" dirty="0"/>
            </a:br>
            <a:endParaRPr lang="fr-FR" sz="3600" dirty="0"/>
          </a:p>
        </p:txBody>
      </p:sp>
      <p:sp>
        <p:nvSpPr>
          <p:cNvPr id="46"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48089" y="1054390"/>
            <a:ext cx="6079013" cy="3308408"/>
          </a:xfrm>
          <a:solidFill>
            <a:schemeClr val="accent3">
              <a:lumMod val="20000"/>
              <a:lumOff val="80000"/>
            </a:schemeClr>
          </a:solidFill>
        </p:spPr>
        <p:txBody>
          <a:bodyPr>
            <a:noAutofit/>
          </a:bodyPr>
          <a:lstStyle/>
          <a:p>
            <a:pPr lvl="1">
              <a:spcBef>
                <a:spcPts val="1200"/>
              </a:spcBef>
            </a:pPr>
            <a:r>
              <a:rPr lang="en-GB" sz="2000" dirty="0"/>
              <a:t>Nuclear data are evaluated with models, differential measurements and “</a:t>
            </a:r>
            <a:r>
              <a:rPr lang="en-GB" sz="2000" b="1" i="1" dirty="0"/>
              <a:t>validated</a:t>
            </a:r>
            <a:r>
              <a:rPr lang="en-GB" sz="2000" dirty="0"/>
              <a:t>” on integral experiments (mimic of applications)</a:t>
            </a:r>
          </a:p>
          <a:p>
            <a:pPr lvl="1">
              <a:spcBef>
                <a:spcPts val="1200"/>
              </a:spcBef>
            </a:pPr>
            <a:r>
              <a:rPr lang="en-GB" sz="2000" dirty="0"/>
              <a:t>Quantifies the level of knowledge (what we know)</a:t>
            </a:r>
          </a:p>
          <a:p>
            <a:pPr lvl="1">
              <a:spcBef>
                <a:spcPts val="1200"/>
              </a:spcBef>
            </a:pPr>
            <a:r>
              <a:rPr lang="en-GB" sz="2000" dirty="0"/>
              <a:t>Quantifies the level of unknown</a:t>
            </a:r>
          </a:p>
          <a:p>
            <a:pPr lvl="1">
              <a:spcBef>
                <a:spcPts val="1200"/>
              </a:spcBef>
            </a:pPr>
            <a:r>
              <a:rPr lang="en-GB" sz="2000" dirty="0"/>
              <a:t>It is a commitment ….</a:t>
            </a:r>
          </a:p>
          <a:p>
            <a:pPr lvl="1">
              <a:spcBef>
                <a:spcPts val="1200"/>
              </a:spcBef>
            </a:pPr>
            <a:r>
              <a:rPr lang="en-GB" sz="2000" dirty="0"/>
              <a:t>Excellent activity to understand the physics of your model as it relates to reality </a:t>
            </a:r>
            <a:r>
              <a:rPr lang="en-GB" sz="2000" b="1" dirty="0"/>
              <a:t>!</a:t>
            </a:r>
          </a:p>
          <a:p>
            <a:pPr marL="0" lvl="1" indent="0">
              <a:buNone/>
            </a:pPr>
            <a:endParaRPr lang="en-GB" dirty="0"/>
          </a:p>
        </p:txBody>
      </p:sp>
      <p:pic>
        <p:nvPicPr>
          <p:cNvPr id="14" name="Picture 2">
            <a:extLst>
              <a:ext uri="{FF2B5EF4-FFF2-40B4-BE49-F238E27FC236}">
                <a16:creationId xmlns:a16="http://schemas.microsoft.com/office/drawing/2014/main" id="{5FEF2874-C075-447A-8876-EE2D5EBB7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096" y="2487971"/>
            <a:ext cx="1108745" cy="108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e la date 1">
            <a:extLst>
              <a:ext uri="{FF2B5EF4-FFF2-40B4-BE49-F238E27FC236}">
                <a16:creationId xmlns:a16="http://schemas.microsoft.com/office/drawing/2014/main" id="{C4457218-1588-4BCD-8A64-B2D5887D5AD5}"/>
              </a:ext>
            </a:extLst>
          </p:cNvPr>
          <p:cNvSpPr>
            <a:spLocks noGrp="1"/>
          </p:cNvSpPr>
          <p:nvPr>
            <p:ph type="dt" sz="half" idx="10"/>
          </p:nvPr>
        </p:nvSpPr>
        <p:spPr/>
        <p:txBody>
          <a:bodyPr/>
          <a:lstStyle/>
          <a:p>
            <a:r>
              <a:rPr lang="fr-FR"/>
              <a:t>09/03/2026</a:t>
            </a:r>
          </a:p>
        </p:txBody>
      </p:sp>
      <p:sp>
        <p:nvSpPr>
          <p:cNvPr id="3" name="Espace réservé du pied de page 2">
            <a:extLst>
              <a:ext uri="{FF2B5EF4-FFF2-40B4-BE49-F238E27FC236}">
                <a16:creationId xmlns:a16="http://schemas.microsoft.com/office/drawing/2014/main" id="{CC8845D5-F9D9-4D57-A658-21D92270BA51}"/>
              </a:ext>
            </a:extLst>
          </p:cNvPr>
          <p:cNvSpPr>
            <a:spLocks noGrp="1"/>
          </p:cNvSpPr>
          <p:nvPr>
            <p:ph type="ftr" sz="quarter" idx="11"/>
          </p:nvPr>
        </p:nvSpPr>
        <p:spPr/>
        <p:txBody>
          <a:bodyPr/>
          <a:lstStyle/>
          <a:p>
            <a:r>
              <a:rPr lang="en-US"/>
              <a:t>P(ND)2-3, Perspectives on nuclear data for the next decade</a:t>
            </a:r>
            <a:endParaRPr lang="fr-FR"/>
          </a:p>
        </p:txBody>
      </p:sp>
      <p:sp>
        <p:nvSpPr>
          <p:cNvPr id="11" name="ZoneTexte 10">
            <a:extLst>
              <a:ext uri="{FF2B5EF4-FFF2-40B4-BE49-F238E27FC236}">
                <a16:creationId xmlns:a16="http://schemas.microsoft.com/office/drawing/2014/main" id="{A9EB955D-5B6C-4045-9069-F83EF400AB2E}"/>
              </a:ext>
            </a:extLst>
          </p:cNvPr>
          <p:cNvSpPr txBox="1"/>
          <p:nvPr/>
        </p:nvSpPr>
        <p:spPr>
          <a:xfrm>
            <a:off x="7461766" y="596655"/>
            <a:ext cx="6153538" cy="461665"/>
          </a:xfrm>
          <a:prstGeom prst="rect">
            <a:avLst/>
          </a:prstGeom>
          <a:noFill/>
        </p:spPr>
        <p:txBody>
          <a:bodyPr wrap="square">
            <a:spAutoFit/>
          </a:bodyPr>
          <a:lstStyle/>
          <a:p>
            <a:r>
              <a:rPr kumimoji="0" lang="fr-FR" sz="2400" b="0" i="0" u="none" strike="noStrike" kern="1200" cap="none" spc="0" normalizeH="0" baseline="0" noProof="0" dirty="0" err="1">
                <a:ln>
                  <a:noFill/>
                </a:ln>
                <a:solidFill>
                  <a:srgbClr val="E50019"/>
                </a:solidFill>
                <a:effectLst/>
                <a:uLnTx/>
                <a:uFillTx/>
                <a:latin typeface="Arial Black"/>
                <a:ea typeface="+mj-ea"/>
                <a:cs typeface="+mj-cs"/>
              </a:rPr>
              <a:t>User’s</a:t>
            </a:r>
            <a:r>
              <a:rPr kumimoji="0" lang="fr-FR" sz="2400" b="0" i="0" u="none" strike="noStrike" kern="1200" cap="none" spc="0" normalizeH="0" baseline="0" noProof="0" dirty="0">
                <a:ln>
                  <a:noFill/>
                </a:ln>
                <a:solidFill>
                  <a:srgbClr val="E50019"/>
                </a:solidFill>
                <a:effectLst/>
                <a:uLnTx/>
                <a:uFillTx/>
                <a:latin typeface="Arial Black"/>
                <a:ea typeface="+mj-ea"/>
                <a:cs typeface="+mj-cs"/>
              </a:rPr>
              <a:t> </a:t>
            </a:r>
            <a:r>
              <a:rPr kumimoji="0" lang="fr-FR" sz="2400" b="0" i="0" u="none" strike="noStrike" kern="1200" cap="none" spc="0" normalizeH="0" baseline="0" noProof="0" dirty="0" err="1">
                <a:ln>
                  <a:noFill/>
                </a:ln>
                <a:solidFill>
                  <a:srgbClr val="E50019"/>
                </a:solidFill>
                <a:effectLst/>
                <a:uLnTx/>
                <a:uFillTx/>
                <a:latin typeface="Arial Black"/>
                <a:ea typeface="+mj-ea"/>
                <a:cs typeface="+mj-cs"/>
              </a:rPr>
              <a:t>pespective</a:t>
            </a:r>
            <a:endParaRPr lang="fr-FR" sz="1400" dirty="0"/>
          </a:p>
        </p:txBody>
      </p:sp>
      <p:sp>
        <p:nvSpPr>
          <p:cNvPr id="15" name="ZoneTexte 14">
            <a:extLst>
              <a:ext uri="{FF2B5EF4-FFF2-40B4-BE49-F238E27FC236}">
                <a16:creationId xmlns:a16="http://schemas.microsoft.com/office/drawing/2014/main" id="{26A925FC-16BB-47F9-917B-B1E56FDCC628}"/>
              </a:ext>
            </a:extLst>
          </p:cNvPr>
          <p:cNvSpPr txBox="1"/>
          <p:nvPr/>
        </p:nvSpPr>
        <p:spPr>
          <a:xfrm>
            <a:off x="48089" y="592724"/>
            <a:ext cx="6662056" cy="461665"/>
          </a:xfrm>
          <a:prstGeom prst="rect">
            <a:avLst/>
          </a:prstGeom>
          <a:noFill/>
        </p:spPr>
        <p:txBody>
          <a:bodyPr wrap="square">
            <a:spAutoFit/>
          </a:bodyPr>
          <a:lstStyle/>
          <a:p>
            <a:r>
              <a:rPr kumimoji="0" lang="fr-FR" sz="2400" b="0" i="0" u="none" strike="noStrike" kern="1200" cap="none" spc="0" normalizeH="0" baseline="0" noProof="0" dirty="0" err="1">
                <a:ln>
                  <a:noFill/>
                </a:ln>
                <a:solidFill>
                  <a:srgbClr val="E50019"/>
                </a:solidFill>
                <a:effectLst/>
                <a:uLnTx/>
                <a:uFillTx/>
                <a:latin typeface="Arial Black"/>
                <a:ea typeface="+mj-ea"/>
                <a:cs typeface="+mj-cs"/>
              </a:rPr>
              <a:t>Evaluator‘s</a:t>
            </a:r>
            <a:r>
              <a:rPr kumimoji="0" lang="fr-FR" sz="2400" b="0" i="0" u="none" strike="noStrike" kern="1200" cap="none" spc="0" normalizeH="0" baseline="0" noProof="0" dirty="0">
                <a:ln>
                  <a:noFill/>
                </a:ln>
                <a:solidFill>
                  <a:srgbClr val="E50019"/>
                </a:solidFill>
                <a:effectLst/>
                <a:uLnTx/>
                <a:uFillTx/>
                <a:latin typeface="Arial Black"/>
                <a:ea typeface="+mj-ea"/>
                <a:cs typeface="+mj-cs"/>
              </a:rPr>
              <a:t> perspective</a:t>
            </a:r>
            <a:endParaRPr lang="fr-FR" sz="1400" dirty="0"/>
          </a:p>
        </p:txBody>
      </p:sp>
      <p:sp>
        <p:nvSpPr>
          <p:cNvPr id="16" name="Espace réservé du contenu 6">
            <a:extLst>
              <a:ext uri="{FF2B5EF4-FFF2-40B4-BE49-F238E27FC236}">
                <a16:creationId xmlns:a16="http://schemas.microsoft.com/office/drawing/2014/main" id="{03F54873-9DDD-41A1-B633-1BC0C94EEF6E}"/>
              </a:ext>
            </a:extLst>
          </p:cNvPr>
          <p:cNvSpPr txBox="1">
            <a:spLocks/>
          </p:cNvSpPr>
          <p:nvPr/>
        </p:nvSpPr>
        <p:spPr>
          <a:xfrm>
            <a:off x="6270175" y="1058320"/>
            <a:ext cx="5898621" cy="3308407"/>
          </a:xfrm>
          <a:prstGeom prst="rect">
            <a:avLst/>
          </a:prstGeom>
          <a:solidFill>
            <a:schemeClr val="accent5">
              <a:lumMod val="20000"/>
              <a:lumOff val="80000"/>
            </a:schemeClr>
          </a:solidFill>
          <a:ln>
            <a:solidFill>
              <a:schemeClr val="accent5">
                <a:lumMod val="20000"/>
                <a:lumOff val="80000"/>
              </a:schemeClr>
            </a:solidFill>
          </a:ln>
        </p:spPr>
        <p:txBody>
          <a:bodyPr vert="horz" lIns="0" tIns="45720" rIns="0" bIns="45720" rtlCol="0">
            <a:no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200"/>
              </a:spcBef>
            </a:pPr>
            <a:r>
              <a:rPr lang="en-GB" sz="2000" dirty="0"/>
              <a:t>Applications needs nuclear data and want to asses a level of confidence in their use:</a:t>
            </a:r>
          </a:p>
          <a:p>
            <a:pPr marL="609600" lvl="2" indent="-342900">
              <a:spcBef>
                <a:spcPts val="1200"/>
              </a:spcBef>
              <a:buClr>
                <a:srgbClr val="00B050"/>
              </a:buClr>
              <a:buFont typeface="Arial" panose="020B0604020202020204" pitchFamily="34" charset="0"/>
              <a:buChar char="Ѳ"/>
              <a:defRPr/>
            </a:pPr>
            <a:r>
              <a:rPr lang="en-GB" sz="2000" dirty="0">
                <a:solidFill>
                  <a:srgbClr val="262626"/>
                </a:solidFill>
                <a:latin typeface="Arial"/>
              </a:rPr>
              <a:t>validation of these ND (C/E of ICSBEP/IRPHEP/… benchmarks)  </a:t>
            </a:r>
          </a:p>
          <a:p>
            <a:pPr marL="609600" lvl="2" indent="-342900">
              <a:spcBef>
                <a:spcPts val="1200"/>
              </a:spcBef>
              <a:buClr>
                <a:srgbClr val="00B050"/>
              </a:buClr>
              <a:buFont typeface="Arial" panose="020B0604020202020204" pitchFamily="34" charset="0"/>
              <a:buChar char="Ѳ"/>
              <a:defRPr/>
            </a:pPr>
            <a:r>
              <a:rPr lang="en-GB" sz="2000" dirty="0">
                <a:solidFill>
                  <a:srgbClr val="262626"/>
                </a:solidFill>
                <a:latin typeface="Arial"/>
              </a:rPr>
              <a:t>Uncertainty evaluated and propagated</a:t>
            </a:r>
          </a:p>
          <a:p>
            <a:pPr lvl="1">
              <a:spcBef>
                <a:spcPts val="1200"/>
              </a:spcBef>
            </a:pPr>
            <a:r>
              <a:rPr lang="en-GB" sz="2000" dirty="0"/>
              <a:t>Impact on applications :  calculations is mandatory but…difficult…</a:t>
            </a:r>
          </a:p>
          <a:p>
            <a:pPr lvl="1">
              <a:spcBef>
                <a:spcPts val="1200"/>
              </a:spcBef>
            </a:pPr>
            <a:r>
              <a:rPr lang="en-GB" sz="2000" dirty="0"/>
              <a:t>What about uncertainties validation ?  </a:t>
            </a:r>
          </a:p>
          <a:p>
            <a:pPr marL="0" lvl="1" indent="0">
              <a:buFont typeface="Arial" panose="020B0604020202020204" pitchFamily="34" charset="0"/>
              <a:buNone/>
            </a:pPr>
            <a:endParaRPr lang="en-GB" dirty="0"/>
          </a:p>
        </p:txBody>
      </p:sp>
      <p:sp>
        <p:nvSpPr>
          <p:cNvPr id="18" name="ZoneTexte 17">
            <a:extLst>
              <a:ext uri="{FF2B5EF4-FFF2-40B4-BE49-F238E27FC236}">
                <a16:creationId xmlns:a16="http://schemas.microsoft.com/office/drawing/2014/main" id="{2728B3D9-4EDC-471C-A2F1-6A36DFD7CA64}"/>
              </a:ext>
            </a:extLst>
          </p:cNvPr>
          <p:cNvSpPr txBox="1"/>
          <p:nvPr/>
        </p:nvSpPr>
        <p:spPr>
          <a:xfrm>
            <a:off x="-14288" y="5237758"/>
            <a:ext cx="12220575" cy="923330"/>
          </a:xfrm>
          <a:prstGeom prst="rect">
            <a:avLst/>
          </a:prstGeom>
          <a:solidFill>
            <a:srgbClr val="FF0000">
              <a:alpha val="49000"/>
            </a:srgbClr>
          </a:solidFill>
        </p:spPr>
        <p:txBody>
          <a:bodyPr wrap="square">
            <a:spAutoFit/>
          </a:bodyPr>
          <a:lstStyle/>
          <a:p>
            <a:r>
              <a:rPr lang="en-US" dirty="0"/>
              <a:t>Long standing activity of data assimilation of integral experiment in reactor physics (FR and more recently PWR/BWR) </a:t>
            </a:r>
          </a:p>
          <a:p>
            <a:r>
              <a:rPr lang="en-US" dirty="0">
                <a:sym typeface="Wingdings" panose="05000000000000000000" pitchFamily="2" charset="2"/>
              </a:rPr>
              <a:t></a:t>
            </a:r>
            <a:r>
              <a:rPr lang="en-US" dirty="0"/>
              <a:t>high uncertainty reduction for reactors….Questionable…still in debate  ; Adjusted ENDF library …in debate as well</a:t>
            </a:r>
          </a:p>
          <a:p>
            <a:r>
              <a:rPr lang="en-US" dirty="0">
                <a:sym typeface="Wingdings" panose="05000000000000000000" pitchFamily="2" charset="2"/>
              </a:rPr>
              <a:t></a:t>
            </a:r>
            <a:r>
              <a:rPr lang="en-US" dirty="0"/>
              <a:t>Transposition …. A mock-up or a critical S/A is not a commercial reactor, but, …</a:t>
            </a:r>
          </a:p>
        </p:txBody>
      </p:sp>
      <p:sp>
        <p:nvSpPr>
          <p:cNvPr id="19" name="ZoneTexte 18">
            <a:extLst>
              <a:ext uri="{FF2B5EF4-FFF2-40B4-BE49-F238E27FC236}">
                <a16:creationId xmlns:a16="http://schemas.microsoft.com/office/drawing/2014/main" id="{C0249062-4936-4B7B-B275-76F3EF01AEBE}"/>
              </a:ext>
            </a:extLst>
          </p:cNvPr>
          <p:cNvSpPr txBox="1"/>
          <p:nvPr/>
        </p:nvSpPr>
        <p:spPr>
          <a:xfrm>
            <a:off x="4115546" y="4684812"/>
            <a:ext cx="6153538" cy="461665"/>
          </a:xfrm>
          <a:prstGeom prst="rect">
            <a:avLst/>
          </a:prstGeom>
          <a:noFill/>
        </p:spPr>
        <p:txBody>
          <a:bodyPr wrap="square">
            <a:spAutoFit/>
          </a:bodyPr>
          <a:lstStyle/>
          <a:p>
            <a:r>
              <a:rPr kumimoji="0" lang="fr-FR" sz="2400" b="0" i="0" u="none" strike="noStrike" kern="1200" cap="none" spc="0" normalizeH="0" baseline="0" noProof="0" dirty="0" err="1">
                <a:ln>
                  <a:noFill/>
                </a:ln>
                <a:solidFill>
                  <a:srgbClr val="E50019"/>
                </a:solidFill>
                <a:effectLst/>
                <a:uLnTx/>
                <a:uFillTx/>
                <a:latin typeface="Arial Black"/>
                <a:ea typeface="+mj-ea"/>
                <a:cs typeface="+mj-cs"/>
              </a:rPr>
              <a:t>Both</a:t>
            </a:r>
            <a:r>
              <a:rPr lang="fr-FR" sz="2400" dirty="0">
                <a:solidFill>
                  <a:srgbClr val="E50019"/>
                </a:solidFill>
                <a:latin typeface="Arial Black"/>
                <a:ea typeface="+mj-ea"/>
                <a:cs typeface="+mj-cs"/>
              </a:rPr>
              <a:t>……</a:t>
            </a:r>
            <a:endParaRPr lang="fr-FR" sz="1400" dirty="0"/>
          </a:p>
        </p:txBody>
      </p:sp>
    </p:spTree>
    <p:extLst>
      <p:ext uri="{BB962C8B-B14F-4D97-AF65-F5344CB8AC3E}">
        <p14:creationId xmlns:p14="http://schemas.microsoft.com/office/powerpoint/2010/main" val="29914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animBg="1"/>
      <p:bldP spid="11" grpId="0"/>
      <p:bldP spid="15" grpId="0"/>
      <p:bldP spid="16" grpId="0" animBg="1"/>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09/03/2026</a:t>
            </a:r>
          </a:p>
        </p:txBody>
      </p:sp>
      <p:sp>
        <p:nvSpPr>
          <p:cNvPr id="3" name="Espace réservé du pied de page 2"/>
          <p:cNvSpPr>
            <a:spLocks noGrp="1"/>
          </p:cNvSpPr>
          <p:nvPr>
            <p:ph type="ftr" sz="quarter" idx="11"/>
          </p:nvPr>
        </p:nvSpPr>
        <p:spPr/>
        <p:txBody>
          <a:bodyPr/>
          <a:lstStyle/>
          <a:p>
            <a:r>
              <a:rPr lang="en-US"/>
              <a:t>P(ND)2-3, Perspectives on nuclear data for the next decade</a:t>
            </a:r>
            <a:endParaRPr lang="fr-FR"/>
          </a:p>
        </p:txBody>
      </p:sp>
      <p:sp>
        <p:nvSpPr>
          <p:cNvPr id="4" name="Espace réservé du numéro de diapositive 3"/>
          <p:cNvSpPr>
            <a:spLocks noGrp="1"/>
          </p:cNvSpPr>
          <p:nvPr>
            <p:ph type="sldNum" sz="quarter" idx="12"/>
          </p:nvPr>
        </p:nvSpPr>
        <p:spPr/>
        <p:txBody>
          <a:bodyPr/>
          <a:lstStyle/>
          <a:p>
            <a:fld id="{0CBC77A0-1F4E-42FF-9FFC-F45C3A64AF90}" type="slidenum">
              <a:rPr lang="fr-FR" smtClean="0"/>
              <a:t>9</a:t>
            </a:fld>
            <a:endParaRPr lang="fr-FR"/>
          </a:p>
        </p:txBody>
      </p:sp>
      <p:sp>
        <p:nvSpPr>
          <p:cNvPr id="5" name="Titre 4"/>
          <p:cNvSpPr>
            <a:spLocks noGrp="1"/>
          </p:cNvSpPr>
          <p:nvPr>
            <p:ph type="title"/>
          </p:nvPr>
        </p:nvSpPr>
        <p:spPr>
          <a:xfrm>
            <a:off x="271009" y="98792"/>
            <a:ext cx="10728325" cy="871827"/>
          </a:xfrm>
        </p:spPr>
        <p:txBody>
          <a:bodyPr>
            <a:normAutofit fontScale="90000"/>
          </a:bodyPr>
          <a:lstStyle/>
          <a:p>
            <a:r>
              <a:rPr lang="fr-FR" dirty="0" err="1"/>
              <a:t>Uncertainties</a:t>
            </a:r>
            <a:r>
              <a:rPr lang="fr-FR" dirty="0"/>
              <a:t> </a:t>
            </a:r>
            <a:r>
              <a:rPr lang="fr-FR" dirty="0" err="1"/>
              <a:t>needs</a:t>
            </a:r>
            <a:r>
              <a:rPr lang="fr-FR" dirty="0"/>
              <a:t> ?</a:t>
            </a:r>
            <a:br>
              <a:rPr lang="fr-FR" dirty="0"/>
            </a:br>
            <a:r>
              <a:rPr lang="fr-FR" dirty="0"/>
              <a:t>Example of neutron transport in </a:t>
            </a:r>
            <a:r>
              <a:rPr lang="fr-FR" dirty="0" err="1"/>
              <a:t>matter</a:t>
            </a:r>
            <a:endParaRPr lang="fr-FR" dirty="0"/>
          </a:p>
        </p:txBody>
      </p:sp>
      <mc:AlternateContent xmlns:mc="http://schemas.openxmlformats.org/markup-compatibility/2006" xmlns:a14="http://schemas.microsoft.com/office/drawing/2010/main">
        <mc:Choice Requires="a14">
          <p:sp>
            <p:nvSpPr>
              <p:cNvPr id="6" name="ZoneTexte 5"/>
              <p:cNvSpPr txBox="1"/>
              <p:nvPr/>
            </p:nvSpPr>
            <p:spPr>
              <a:xfrm>
                <a:off x="88665" y="701678"/>
                <a:ext cx="11474824" cy="5364161"/>
              </a:xfrm>
              <a:prstGeom prst="rect">
                <a:avLst/>
              </a:prstGeom>
              <a:noFill/>
            </p:spPr>
            <p:txBody>
              <a:bodyPr wrap="square">
                <a:spAutoFit/>
              </a:bodyPr>
              <a:lstStyle/>
              <a:p>
                <a:pPr algn="just">
                  <a:defRPr/>
                </a:pPr>
                <a:endParaRPr lang="fr-FR" sz="1600" dirty="0"/>
              </a:p>
              <a:p>
                <a:pPr marL="285750" indent="-285750" algn="just">
                  <a:buBlip>
                    <a:blip r:embed="rId2"/>
                  </a:buBlip>
                  <a:defRPr/>
                </a:pPr>
                <a:endParaRPr lang="fr-FR" sz="1600" dirty="0"/>
              </a:p>
              <a:p>
                <a:pPr marL="285750" indent="-285750" algn="just">
                  <a:buBlip>
                    <a:blip r:embed="rId2"/>
                  </a:buBlip>
                  <a:defRPr/>
                </a:pPr>
                <a:r>
                  <a:rPr lang="fr-FR" sz="1600" dirty="0"/>
                  <a:t>Boltzmann </a:t>
                </a:r>
                <a:r>
                  <a:rPr lang="fr-FR" sz="1600" dirty="0" err="1"/>
                  <a:t>equation</a:t>
                </a:r>
                <a:r>
                  <a:rPr lang="fr-FR" sz="1600" dirty="0"/>
                  <a:t> (one of </a:t>
                </a:r>
                <a:r>
                  <a:rPr lang="fr-FR" sz="1600" dirty="0" err="1"/>
                  <a:t>them</a:t>
                </a:r>
                <a:r>
                  <a:rPr lang="fr-FR" sz="1600" dirty="0"/>
                  <a:t>…)</a:t>
                </a:r>
              </a:p>
              <a:p>
                <a:pPr algn="just">
                  <a:defRPr/>
                </a:pPr>
                <a:endParaRPr lang="fr-FR" sz="1600" dirty="0"/>
              </a:p>
              <a:p>
                <a:pPr marL="285750" indent="-285750" algn="just">
                  <a:buBlip>
                    <a:blip r:embed="rId2"/>
                  </a:buBlip>
                  <a:defRPr/>
                </a:pPr>
                <a:endParaRPr lang="fr-FR" sz="1600" dirty="0"/>
              </a:p>
              <a:p>
                <a:pPr marL="285750" indent="-285750" algn="just">
                  <a:buBlip>
                    <a:blip r:embed="rId2"/>
                  </a:buBlip>
                  <a:defRPr/>
                </a:pPr>
                <a:endParaRPr lang="fr-FR" sz="1600" dirty="0"/>
              </a:p>
              <a:p>
                <a:pPr marL="285750" indent="-285750" algn="just">
                  <a:buBlip>
                    <a:blip r:embed="rId2"/>
                  </a:buBlip>
                  <a:defRPr/>
                </a:pPr>
                <a:endParaRPr lang="fr-FR" sz="1600" dirty="0"/>
              </a:p>
              <a:p>
                <a:pPr marL="285750" indent="-285750" algn="just">
                  <a:buBlip>
                    <a:blip r:embed="rId2"/>
                  </a:buBlip>
                  <a:defRPr/>
                </a:pPr>
                <a:endParaRPr lang="fr-FR" sz="1600" dirty="0"/>
              </a:p>
              <a:p>
                <a:pPr marL="285750" indent="-285750" algn="just">
                  <a:buBlip>
                    <a:blip r:embed="rId2"/>
                  </a:buBlip>
                  <a:defRPr/>
                </a:pPr>
                <a:endParaRPr lang="fr-FR" sz="1600" dirty="0"/>
              </a:p>
              <a:p>
                <a:pPr algn="just">
                  <a:defRPr/>
                </a:pPr>
                <a:endParaRPr lang="fr-FR" sz="1600" dirty="0"/>
              </a:p>
              <a:p>
                <a:pPr marL="285750" indent="-285750" algn="just">
                  <a:buBlip>
                    <a:blip r:embed="rId2"/>
                  </a:buBlip>
                  <a:defRPr/>
                </a:pPr>
                <a:endParaRPr lang="fr-FR" sz="1600" dirty="0"/>
              </a:p>
              <a:p>
                <a:pPr marL="285750" indent="-285750" algn="just">
                  <a:buBlip>
                    <a:blip r:embed="rId2"/>
                  </a:buBlip>
                  <a:defRPr/>
                </a:pPr>
                <a:endParaRPr lang="fr-FR" sz="1600" dirty="0"/>
              </a:p>
              <a:p>
                <a:pPr marL="285750" indent="-285750" algn="just">
                  <a:buBlip>
                    <a:blip r:embed="rId2"/>
                  </a:buBlip>
                  <a:defRPr/>
                </a:pPr>
                <a:endParaRPr lang="en-US" sz="1600" dirty="0">
                  <a:solidFill>
                    <a:srgbClr val="3C4043"/>
                  </a:solidFill>
                  <a:latin typeface="Roboto"/>
                </a:endParaRPr>
              </a:p>
              <a:p>
                <a:pPr marL="285750" indent="-285750" algn="just">
                  <a:buBlip>
                    <a:blip r:embed="rId2"/>
                  </a:buBlip>
                  <a:defRPr/>
                </a:pPr>
                <a:r>
                  <a:rPr lang="en-US" sz="1600" dirty="0">
                    <a:solidFill>
                      <a:srgbClr val="3C4043"/>
                    </a:solidFill>
                    <a:latin typeface="Roboto"/>
                  </a:rPr>
                  <a:t>The unknown: the neutron flux</a:t>
                </a:r>
                <a:r>
                  <a:rPr lang="fr-FR" sz="1600" dirty="0"/>
                  <a:t> (n/cm</a:t>
                </a:r>
                <a:r>
                  <a:rPr lang="fr-FR" sz="1600" baseline="30000" dirty="0"/>
                  <a:t>2</a:t>
                </a:r>
                <a:r>
                  <a:rPr lang="fr-FR" sz="1600" dirty="0"/>
                  <a:t>/s) </a:t>
                </a:r>
                <a14:m>
                  <m:oMath xmlns:m="http://schemas.openxmlformats.org/officeDocument/2006/math">
                    <m:r>
                      <a:rPr lang="fr-FR" sz="2000" b="1" i="1" u="sng">
                        <a:latin typeface="Cambria Math"/>
                      </a:rPr>
                      <m:t>𝝍</m:t>
                    </m:r>
                    <m:d>
                      <m:dPr>
                        <m:ctrlPr>
                          <a:rPr lang="fr-FR" sz="2000" b="1" i="1" u="sng">
                            <a:latin typeface="Cambria Math" panose="02040503050406030204" pitchFamily="18" charset="0"/>
                          </a:rPr>
                        </m:ctrlPr>
                      </m:dPr>
                      <m:e>
                        <m:acc>
                          <m:accPr>
                            <m:chr m:val="⃗"/>
                            <m:ctrlPr>
                              <a:rPr lang="fr-FR" sz="2000" b="1" i="1" u="sng">
                                <a:latin typeface="Cambria Math" panose="02040503050406030204" pitchFamily="18" charset="0"/>
                              </a:rPr>
                            </m:ctrlPr>
                          </m:accPr>
                          <m:e>
                            <m:r>
                              <a:rPr lang="fr-FR" sz="2000" b="1" i="1" u="sng">
                                <a:latin typeface="Cambria Math"/>
                              </a:rPr>
                              <m:t>𝒓</m:t>
                            </m:r>
                          </m:e>
                        </m:acc>
                        <m:r>
                          <a:rPr lang="fr-FR" sz="2000" b="1" i="1" u="sng">
                            <a:latin typeface="Cambria Math"/>
                          </a:rPr>
                          <m:t>,</m:t>
                        </m:r>
                        <m:r>
                          <a:rPr lang="fr-FR" sz="2000" b="1" i="1" u="sng">
                            <a:latin typeface="Cambria Math"/>
                          </a:rPr>
                          <m:t>𝑬</m:t>
                        </m:r>
                        <m:r>
                          <a:rPr lang="fr-FR" sz="2000" b="1" i="1" u="sng">
                            <a:latin typeface="Cambria Math"/>
                          </a:rPr>
                          <m:t>,</m:t>
                        </m:r>
                        <m:acc>
                          <m:accPr>
                            <m:chr m:val="̂"/>
                            <m:ctrlPr>
                              <a:rPr lang="fr-FR" sz="2000" b="1" i="1" u="sng">
                                <a:latin typeface="Cambria Math" panose="02040503050406030204" pitchFamily="18" charset="0"/>
                              </a:rPr>
                            </m:ctrlPr>
                          </m:accPr>
                          <m:e>
                            <m:r>
                              <a:rPr lang="fr-FR" sz="2000" b="1" i="1" u="sng">
                                <a:latin typeface="Cambria Math"/>
                              </a:rPr>
                              <m:t>𝜴</m:t>
                            </m:r>
                          </m:e>
                        </m:acc>
                        <m:r>
                          <a:rPr lang="fr-FR" sz="2000" b="1" i="1" u="sng">
                            <a:latin typeface="Cambria Math"/>
                          </a:rPr>
                          <m:t>,</m:t>
                        </m:r>
                        <m:r>
                          <a:rPr lang="fr-FR" sz="2000" b="1" i="1" u="sng">
                            <a:latin typeface="Cambria Math"/>
                          </a:rPr>
                          <m:t>𝒕</m:t>
                        </m:r>
                      </m:e>
                    </m:d>
                  </m:oMath>
                </a14:m>
                <a:endParaRPr lang="fr-FR" sz="1600" b="1" u="sng" dirty="0"/>
              </a:p>
              <a:p>
                <a:pPr algn="just">
                  <a:defRPr/>
                </a:pPr>
                <a:endParaRPr lang="en-US" sz="1600" dirty="0">
                  <a:solidFill>
                    <a:srgbClr val="3C4043"/>
                  </a:solidFill>
                  <a:latin typeface="Roboto"/>
                </a:endParaRPr>
              </a:p>
              <a:p>
                <a:pPr marL="285750" indent="-285750" algn="just">
                  <a:buBlip>
                    <a:blip r:embed="rId2"/>
                  </a:buBlip>
                  <a:defRPr/>
                </a:pPr>
                <a:r>
                  <a:rPr lang="en-US" sz="1600" b="0" i="0" dirty="0">
                    <a:solidFill>
                      <a:srgbClr val="3C4043"/>
                    </a:solidFill>
                    <a:effectLst/>
                    <a:latin typeface="Roboto"/>
                  </a:rPr>
                  <a:t>Several types of nuclear data (</a:t>
                </a:r>
                <a:r>
                  <a:rPr lang="en-US" sz="1600" b="1" i="0" dirty="0">
                    <a:solidFill>
                      <a:srgbClr val="FF0000"/>
                    </a:solidFill>
                    <a:effectLst/>
                    <a:latin typeface="Roboto"/>
                  </a:rPr>
                  <a:t>in red</a:t>
                </a:r>
                <a:r>
                  <a:rPr lang="en-US" sz="1600" b="0" i="0" dirty="0">
                    <a:solidFill>
                      <a:srgbClr val="3C4043"/>
                    </a:solidFill>
                    <a:effectLst/>
                    <a:latin typeface="Roboto"/>
                  </a:rPr>
                  <a:t>): cross sections, spectra/multiplicities… </a:t>
                </a:r>
              </a:p>
              <a:p>
                <a:pPr algn="just">
                  <a:defRPr/>
                </a:pPr>
                <a:r>
                  <a:rPr lang="en-US" sz="1600" b="0" i="0" dirty="0">
                    <a:solidFill>
                      <a:srgbClr val="3C4043"/>
                    </a:solidFill>
                    <a:effectLst/>
                    <a:latin typeface="Roboto"/>
                  </a:rPr>
                  <a:t>+ Evolution of materials under flux + delayed neutrons + …</a:t>
                </a:r>
                <a:endParaRPr lang="fr-FR" sz="1600" dirty="0"/>
              </a:p>
              <a:p>
                <a:pPr algn="just">
                  <a:defRPr/>
                </a:pPr>
                <a:endParaRPr lang="fr-FR" sz="1600" dirty="0"/>
              </a:p>
              <a:p>
                <a:pPr algn="just">
                  <a:defRPr/>
                </a:pPr>
                <a:endParaRPr lang="fr-FR" sz="1600" dirty="0"/>
              </a:p>
              <a:p>
                <a:pPr algn="just">
                  <a:defRPr/>
                </a:pPr>
                <a:endParaRPr lang="fr-FR" sz="1600" dirty="0"/>
              </a:p>
              <a:p>
                <a:pPr algn="just">
                  <a:defRPr/>
                </a:pPr>
                <a:endParaRPr lang="fr-FR" sz="1600" dirty="0"/>
              </a:p>
            </p:txBody>
          </p:sp>
        </mc:Choice>
        <mc:Fallback xmlns="">
          <p:sp>
            <p:nvSpPr>
              <p:cNvPr id="6" name="ZoneTexte 5"/>
              <p:cNvSpPr txBox="1">
                <a:spLocks noRot="1" noChangeAspect="1" noMove="1" noResize="1" noEditPoints="1" noAdjustHandles="1" noChangeArrowheads="1" noChangeShapeType="1" noTextEdit="1"/>
              </p:cNvSpPr>
              <p:nvPr/>
            </p:nvSpPr>
            <p:spPr>
              <a:xfrm>
                <a:off x="88665" y="701678"/>
                <a:ext cx="11474824" cy="5364161"/>
              </a:xfrm>
              <a:prstGeom prst="rect">
                <a:avLst/>
              </a:prstGeom>
              <a:blipFill>
                <a:blip r:embed="rId3"/>
                <a:stretch>
                  <a:fillRect l="-31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3075" y="1598047"/>
                <a:ext cx="5869152" cy="1435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i="1">
                              <a:latin typeface="Cambria Math" panose="02040503050406030204" pitchFamily="18" charset="0"/>
                            </a:rPr>
                          </m:ctrlPr>
                        </m:dPr>
                        <m:e>
                          <m:f>
                            <m:fPr>
                              <m:ctrlPr>
                                <a:rPr lang="fr-FR" i="1">
                                  <a:latin typeface="Cambria Math" panose="02040503050406030204" pitchFamily="18" charset="0"/>
                                </a:rPr>
                              </m:ctrlPr>
                            </m:fPr>
                            <m:num>
                              <m:r>
                                <a:rPr lang="fr-FR" i="1">
                                  <a:latin typeface="Cambria Math"/>
                                </a:rPr>
                                <m:t>1</m:t>
                              </m:r>
                            </m:num>
                            <m:den>
                              <m:r>
                                <a:rPr lang="fr-FR" i="1">
                                  <a:latin typeface="Cambria Math"/>
                                </a:rPr>
                                <m:t>𝑣</m:t>
                              </m:r>
                            </m:den>
                          </m:f>
                          <m:f>
                            <m:fPr>
                              <m:ctrlPr>
                                <a:rPr lang="fr-FR" i="1">
                                  <a:latin typeface="Cambria Math" panose="02040503050406030204" pitchFamily="18" charset="0"/>
                                </a:rPr>
                              </m:ctrlPr>
                            </m:fPr>
                            <m:num>
                              <m:r>
                                <a:rPr lang="fr-FR" i="1">
                                  <a:latin typeface="Cambria Math"/>
                                </a:rPr>
                                <m:t>𝜕</m:t>
                              </m:r>
                            </m:num>
                            <m:den>
                              <m:r>
                                <a:rPr lang="fr-FR" i="1">
                                  <a:latin typeface="Cambria Math"/>
                                </a:rPr>
                                <m:t>𝜕</m:t>
                              </m:r>
                              <m:r>
                                <a:rPr lang="fr-FR" i="1">
                                  <a:latin typeface="Cambria Math"/>
                                </a:rPr>
                                <m:t>𝑡</m:t>
                              </m:r>
                            </m:den>
                          </m:f>
                          <m:r>
                            <a:rPr lang="fr-FR" i="1">
                              <a:latin typeface="Cambria Math"/>
                            </a:rPr>
                            <m:t>+</m:t>
                          </m:r>
                          <m:acc>
                            <m:accPr>
                              <m:chr m:val="̂"/>
                              <m:ctrlPr>
                                <a:rPr lang="fr-FR" i="1">
                                  <a:latin typeface="Cambria Math" panose="02040503050406030204" pitchFamily="18" charset="0"/>
                                </a:rPr>
                              </m:ctrlPr>
                            </m:accPr>
                            <m:e>
                              <m:r>
                                <m:rPr>
                                  <m:sty m:val="p"/>
                                </m:rPr>
                                <a:rPr lang="fr-FR">
                                  <a:latin typeface="Cambria Math"/>
                                </a:rPr>
                                <m:t>Ω</m:t>
                              </m:r>
                            </m:e>
                          </m:acc>
                          <m:r>
                            <a:rPr lang="fr-FR">
                              <a:latin typeface="Cambria Math"/>
                            </a:rPr>
                            <m:t>​</m:t>
                          </m:r>
                          <m:r>
                            <a:rPr lang="fr-FR" i="1">
                              <a:latin typeface="Cambria Math"/>
                            </a:rPr>
                            <m:t>⋅</m:t>
                          </m:r>
                          <m:r>
                            <a:rPr lang="fr-FR">
                              <a:latin typeface="Cambria Math"/>
                            </a:rPr>
                            <m:t>​</m:t>
                          </m:r>
                          <m:acc>
                            <m:accPr>
                              <m:chr m:val="⃗"/>
                              <m:ctrlPr>
                                <a:rPr lang="fr-FR" i="1">
                                  <a:latin typeface="Cambria Math" panose="02040503050406030204" pitchFamily="18" charset="0"/>
                                </a:rPr>
                              </m:ctrlPr>
                            </m:accPr>
                            <m:e>
                              <m:r>
                                <a:rPr lang="fr-FR" i="1">
                                  <a:latin typeface="Cambria Math"/>
                                </a:rPr>
                                <m:t>𝛻</m:t>
                              </m:r>
                            </m:e>
                          </m:acc>
                          <m:r>
                            <a:rPr lang="fr-FR" i="1">
                              <a:latin typeface="Cambria Math"/>
                            </a:rPr>
                            <m:t>+</m:t>
                          </m:r>
                          <m:r>
                            <a:rPr lang="fr-FR" b="1" i="1" smtClean="0">
                              <a:solidFill>
                                <a:srgbClr val="FF0000"/>
                              </a:solidFill>
                              <a:latin typeface="Cambria Math"/>
                            </a:rPr>
                            <m:t>𝚺</m:t>
                          </m:r>
                        </m:e>
                      </m:d>
                      <m:r>
                        <a:rPr lang="fr-FR" i="1">
                          <a:latin typeface="Cambria Math"/>
                        </a:rPr>
                        <m:t> </m:t>
                      </m:r>
                      <m:r>
                        <a:rPr lang="fr-FR" i="1">
                          <a:latin typeface="Cambria Math"/>
                        </a:rPr>
                        <m:t>𝜓</m:t>
                      </m:r>
                      <m:d>
                        <m:dPr>
                          <m:ctrlPr>
                            <a:rPr lang="fr-FR" i="1">
                              <a:latin typeface="Cambria Math" panose="02040503050406030204" pitchFamily="18" charset="0"/>
                            </a:rPr>
                          </m:ctrlPr>
                        </m:dPr>
                        <m:e>
                          <m:acc>
                            <m:accPr>
                              <m:chr m:val="⃗"/>
                              <m:ctrlPr>
                                <a:rPr lang="fr-FR" i="1">
                                  <a:latin typeface="Cambria Math" panose="02040503050406030204" pitchFamily="18" charset="0"/>
                                </a:rPr>
                              </m:ctrlPr>
                            </m:accPr>
                            <m:e>
                              <m:r>
                                <a:rPr lang="fr-FR" i="1">
                                  <a:latin typeface="Cambria Math"/>
                                </a:rPr>
                                <m:t>𝑟</m:t>
                              </m:r>
                            </m:e>
                          </m:acc>
                          <m:r>
                            <a:rPr lang="fr-FR" i="1">
                              <a:latin typeface="Cambria Math"/>
                            </a:rPr>
                            <m:t>,</m:t>
                          </m:r>
                          <m:r>
                            <a:rPr lang="fr-FR" i="1">
                              <a:latin typeface="Cambria Math"/>
                            </a:rPr>
                            <m:t>𝐸</m:t>
                          </m:r>
                          <m:r>
                            <a:rPr lang="fr-FR" i="1">
                              <a:latin typeface="Cambria Math"/>
                            </a:rPr>
                            <m:t>,</m:t>
                          </m:r>
                          <m:acc>
                            <m:accPr>
                              <m:chr m:val="̂"/>
                              <m:ctrlPr>
                                <a:rPr lang="fr-FR" i="1">
                                  <a:latin typeface="Cambria Math" panose="02040503050406030204" pitchFamily="18" charset="0"/>
                                </a:rPr>
                              </m:ctrlPr>
                            </m:accPr>
                            <m:e>
                              <m:r>
                                <m:rPr>
                                  <m:sty m:val="p"/>
                                </m:rPr>
                                <a:rPr lang="fr-FR">
                                  <a:latin typeface="Cambria Math"/>
                                </a:rPr>
                                <m:t>Ω</m:t>
                              </m:r>
                            </m:e>
                          </m:acc>
                          <m:r>
                            <a:rPr lang="fr-FR" i="1">
                              <a:latin typeface="Cambria Math"/>
                            </a:rPr>
                            <m:t>,</m:t>
                          </m:r>
                          <m:r>
                            <a:rPr lang="fr-FR" i="1">
                              <a:latin typeface="Cambria Math"/>
                            </a:rPr>
                            <m:t>𝑡</m:t>
                          </m:r>
                        </m:e>
                      </m:d>
                      <m:r>
                        <a:rPr lang="fr-FR" i="1">
                          <a:latin typeface="Cambria Math"/>
                        </a:rPr>
                        <m:t>=</m:t>
                      </m:r>
                      <m:nary>
                        <m:naryPr>
                          <m:limLoc m:val="subSup"/>
                          <m:ctrlPr>
                            <a:rPr lang="fr-FR" i="1">
                              <a:latin typeface="Cambria Math" panose="02040503050406030204" pitchFamily="18" charset="0"/>
                            </a:rPr>
                          </m:ctrlPr>
                        </m:naryPr>
                        <m:sub>
                          <m:r>
                            <a:rPr lang="fr-FR" i="1">
                              <a:latin typeface="Cambria Math"/>
                            </a:rPr>
                            <m:t>0</m:t>
                          </m:r>
                        </m:sub>
                        <m:sup>
                          <m:r>
                            <a:rPr lang="fr-FR" i="1">
                              <a:latin typeface="Cambria Math"/>
                            </a:rPr>
                            <m:t>∞</m:t>
                          </m:r>
                        </m:sup>
                        <m:e>
                          <m:r>
                            <a:rPr lang="fr-FR" i="1">
                              <a:latin typeface="Cambria Math"/>
                            </a:rPr>
                            <m:t>𝑑</m:t>
                          </m:r>
                          <m:sSup>
                            <m:sSupPr>
                              <m:ctrlPr>
                                <a:rPr lang="fr-FR" i="1">
                                  <a:latin typeface="Cambria Math" panose="02040503050406030204" pitchFamily="18" charset="0"/>
                                </a:rPr>
                              </m:ctrlPr>
                            </m:sSupPr>
                            <m:e>
                              <m:r>
                                <a:rPr lang="fr-FR" i="1">
                                  <a:latin typeface="Cambria Math"/>
                                </a:rPr>
                                <m:t>𝐸</m:t>
                              </m:r>
                            </m:e>
                            <m:sup>
                              <m:r>
                                <a:rPr lang="fr-FR" i="1">
                                  <a:latin typeface="Cambria Math"/>
                                </a:rPr>
                                <m:t>′</m:t>
                              </m:r>
                            </m:sup>
                          </m:sSup>
                          <m:nary>
                            <m:naryPr>
                              <m:limLoc m:val="undOvr"/>
                              <m:subHide m:val="on"/>
                              <m:supHide m:val="on"/>
                              <m:ctrlPr>
                                <a:rPr lang="fr-FR" i="1">
                                  <a:latin typeface="Cambria Math" panose="02040503050406030204" pitchFamily="18" charset="0"/>
                                </a:rPr>
                              </m:ctrlPr>
                            </m:naryPr>
                            <m:sub/>
                            <m:sup/>
                            <m:e>
                              <m:r>
                                <a:rPr lang="fr-FR" i="1">
                                  <a:latin typeface="Cambria Math"/>
                                </a:rPr>
                                <m:t>𝑑</m:t>
                              </m:r>
                              <m:acc>
                                <m:accPr>
                                  <m:chr m:val="̂"/>
                                  <m:ctrlPr>
                                    <a:rPr lang="fr-FR" i="1">
                                      <a:latin typeface="Cambria Math" panose="02040503050406030204" pitchFamily="18" charset="0"/>
                                    </a:rPr>
                                  </m:ctrlPr>
                                </m:accPr>
                                <m:e>
                                  <m:r>
                                    <m:rPr>
                                      <m:sty m:val="p"/>
                                    </m:rPr>
                                    <a:rPr lang="fr-FR">
                                      <a:latin typeface="Cambria Math"/>
                                    </a:rPr>
                                    <m:t>Ω</m:t>
                                  </m:r>
                                </m:e>
                              </m:acc>
                              <m:sSup>
                                <m:sSupPr>
                                  <m:ctrlPr>
                                    <a:rPr lang="fr-FR" i="1">
                                      <a:latin typeface="Cambria Math" panose="02040503050406030204" pitchFamily="18" charset="0"/>
                                    </a:rPr>
                                  </m:ctrlPr>
                                </m:sSupPr>
                                <m:e>
                                  <m:r>
                                    <a:rPr lang="fr-FR">
                                      <a:latin typeface="Cambria Math"/>
                                    </a:rPr>
                                    <m:t>​</m:t>
                                  </m:r>
                                </m:e>
                                <m:sup>
                                  <m:r>
                                    <a:rPr lang="fr-FR" i="1">
                                      <a:latin typeface="Cambria Math"/>
                                    </a:rPr>
                                    <m:t>′</m:t>
                                  </m:r>
                                </m:sup>
                              </m:sSup>
                            </m:e>
                          </m:nary>
                          <m:r>
                            <a:rPr lang="fr-FR" i="1">
                              <a:latin typeface="Cambria Math"/>
                            </a:rPr>
                            <m:t> </m:t>
                          </m:r>
                        </m:e>
                      </m:nary>
                      <m:sSub>
                        <m:sSubPr>
                          <m:ctrlPr>
                            <a:rPr lang="fr-FR" b="1" i="1" smtClean="0">
                              <a:solidFill>
                                <a:srgbClr val="FF0000"/>
                              </a:solidFill>
                              <a:latin typeface="Cambria Math" panose="02040503050406030204" pitchFamily="18" charset="0"/>
                            </a:rPr>
                          </m:ctrlPr>
                        </m:sSubPr>
                        <m:e>
                          <m:r>
                            <a:rPr lang="fr-FR" b="1" i="1">
                              <a:solidFill>
                                <a:srgbClr val="FF0000"/>
                              </a:solidFill>
                              <a:latin typeface="Cambria Math"/>
                            </a:rPr>
                            <m:t>𝜮</m:t>
                          </m:r>
                        </m:e>
                        <m:sub>
                          <m:r>
                            <a:rPr lang="fr-FR" b="1" i="1">
                              <a:solidFill>
                                <a:srgbClr val="FF0000"/>
                              </a:solidFill>
                              <a:latin typeface="Cambria Math"/>
                            </a:rPr>
                            <m:t>𝒔</m:t>
                          </m:r>
                        </m:sub>
                      </m:sSub>
                      <m:d>
                        <m:dPr>
                          <m:ctrlPr>
                            <a:rPr lang="fr-FR" i="1">
                              <a:latin typeface="Cambria Math" panose="02040503050406030204" pitchFamily="18" charset="0"/>
                            </a:rPr>
                          </m:ctrlPr>
                        </m:dPr>
                        <m:e>
                          <m:acc>
                            <m:accPr>
                              <m:chr m:val="⃗"/>
                              <m:ctrlPr>
                                <a:rPr lang="fr-FR" i="1">
                                  <a:latin typeface="Cambria Math" panose="02040503050406030204" pitchFamily="18" charset="0"/>
                                </a:rPr>
                              </m:ctrlPr>
                            </m:accPr>
                            <m:e>
                              <m:r>
                                <a:rPr lang="fr-FR" i="1">
                                  <a:latin typeface="Cambria Math"/>
                                </a:rPr>
                                <m:t>𝑟</m:t>
                              </m:r>
                            </m:e>
                          </m:acc>
                          <m:r>
                            <a:rPr lang="fr-FR" i="1">
                              <a:latin typeface="Cambria Math"/>
                            </a:rPr>
                            <m:t>,</m:t>
                          </m:r>
                          <m:sSup>
                            <m:sSupPr>
                              <m:ctrlPr>
                                <a:rPr lang="fr-FR" i="1">
                                  <a:latin typeface="Cambria Math" panose="02040503050406030204" pitchFamily="18" charset="0"/>
                                </a:rPr>
                              </m:ctrlPr>
                            </m:sSupPr>
                            <m:e>
                              <m:r>
                                <a:rPr lang="fr-FR" i="1">
                                  <a:latin typeface="Cambria Math"/>
                                </a:rPr>
                                <m:t>𝐸</m:t>
                              </m:r>
                            </m:e>
                            <m:sup>
                              <m:r>
                                <a:rPr lang="fr-FR" i="1">
                                  <a:latin typeface="Cambria Math"/>
                                </a:rPr>
                                <m:t>′</m:t>
                              </m:r>
                            </m:sup>
                          </m:sSup>
                          <m:r>
                            <a:rPr lang="fr-FR" i="1">
                              <a:latin typeface="Cambria Math"/>
                            </a:rPr>
                            <m:t>→</m:t>
                          </m:r>
                          <m:r>
                            <a:rPr lang="fr-FR" i="1">
                              <a:latin typeface="Cambria Math"/>
                            </a:rPr>
                            <m:t>𝐸</m:t>
                          </m:r>
                          <m:r>
                            <a:rPr lang="fr-FR" i="1">
                              <a:latin typeface="Cambria Math"/>
                            </a:rPr>
                            <m:t>,</m:t>
                          </m:r>
                          <m:acc>
                            <m:accPr>
                              <m:chr m:val="̂"/>
                              <m:ctrlPr>
                                <a:rPr lang="fr-FR" i="1">
                                  <a:latin typeface="Cambria Math" panose="02040503050406030204" pitchFamily="18" charset="0"/>
                                </a:rPr>
                              </m:ctrlPr>
                            </m:accPr>
                            <m:e>
                              <m:r>
                                <m:rPr>
                                  <m:sty m:val="p"/>
                                </m:rPr>
                                <a:rPr lang="fr-FR">
                                  <a:latin typeface="Cambria Math"/>
                                </a:rPr>
                                <m:t>Ω</m:t>
                              </m:r>
                            </m:e>
                          </m:acc>
                          <m:sSup>
                            <m:sSupPr>
                              <m:ctrlPr>
                                <a:rPr lang="fr-FR" i="1">
                                  <a:latin typeface="Cambria Math" panose="02040503050406030204" pitchFamily="18" charset="0"/>
                                </a:rPr>
                              </m:ctrlPr>
                            </m:sSupPr>
                            <m:e>
                              <m:r>
                                <a:rPr lang="fr-FR">
                                  <a:latin typeface="Cambria Math"/>
                                </a:rPr>
                                <m:t>​</m:t>
                              </m:r>
                            </m:e>
                            <m:sup>
                              <m:r>
                                <a:rPr lang="fr-FR" i="1">
                                  <a:latin typeface="Cambria Math"/>
                                </a:rPr>
                                <m:t>′</m:t>
                              </m:r>
                            </m:sup>
                          </m:sSup>
                          <m:r>
                            <a:rPr lang="fr-FR">
                              <a:latin typeface="Cambria Math"/>
                            </a:rPr>
                            <m:t>→</m:t>
                          </m:r>
                          <m:acc>
                            <m:accPr>
                              <m:chr m:val="̂"/>
                              <m:ctrlPr>
                                <a:rPr lang="fr-FR" i="1">
                                  <a:latin typeface="Cambria Math" panose="02040503050406030204" pitchFamily="18" charset="0"/>
                                </a:rPr>
                              </m:ctrlPr>
                            </m:accPr>
                            <m:e>
                              <m:r>
                                <m:rPr>
                                  <m:sty m:val="p"/>
                                </m:rPr>
                                <a:rPr lang="fr-FR">
                                  <a:latin typeface="Cambria Math"/>
                                </a:rPr>
                                <m:t>Ω</m:t>
                              </m:r>
                            </m:e>
                          </m:acc>
                          <m:r>
                            <a:rPr lang="fr-FR">
                              <a:latin typeface="Cambria Math"/>
                            </a:rPr>
                            <m:t>​</m:t>
                          </m:r>
                        </m:e>
                      </m:d>
                      <m:r>
                        <a:rPr lang="fr-FR" i="1">
                          <a:latin typeface="Cambria Math"/>
                        </a:rPr>
                        <m:t>𝜓</m:t>
                      </m:r>
                      <m:d>
                        <m:dPr>
                          <m:ctrlPr>
                            <a:rPr lang="fr-FR" i="1">
                              <a:latin typeface="Cambria Math" panose="02040503050406030204" pitchFamily="18" charset="0"/>
                            </a:rPr>
                          </m:ctrlPr>
                        </m:dPr>
                        <m:e>
                          <m:acc>
                            <m:accPr>
                              <m:chr m:val="⃗"/>
                              <m:ctrlPr>
                                <a:rPr lang="fr-FR" i="1">
                                  <a:latin typeface="Cambria Math" panose="02040503050406030204" pitchFamily="18" charset="0"/>
                                </a:rPr>
                              </m:ctrlPr>
                            </m:accPr>
                            <m:e>
                              <m:r>
                                <a:rPr lang="fr-FR" i="1">
                                  <a:latin typeface="Cambria Math"/>
                                </a:rPr>
                                <m:t>𝑟</m:t>
                              </m:r>
                            </m:e>
                          </m:acc>
                          <m:r>
                            <a:rPr lang="fr-FR" i="1">
                              <a:latin typeface="Cambria Math"/>
                            </a:rPr>
                            <m:t>,</m:t>
                          </m:r>
                          <m:r>
                            <a:rPr lang="fr-FR" i="1">
                              <a:latin typeface="Cambria Math"/>
                            </a:rPr>
                            <m:t>𝐸</m:t>
                          </m:r>
                          <m:r>
                            <a:rPr lang="fr-FR" i="1">
                              <a:latin typeface="Cambria Math"/>
                            </a:rPr>
                            <m:t>′,</m:t>
                          </m:r>
                          <m:acc>
                            <m:accPr>
                              <m:chr m:val="̂"/>
                              <m:ctrlPr>
                                <a:rPr lang="fr-FR" i="1">
                                  <a:latin typeface="Cambria Math" panose="02040503050406030204" pitchFamily="18" charset="0"/>
                                </a:rPr>
                              </m:ctrlPr>
                            </m:accPr>
                            <m:e>
                              <m:r>
                                <m:rPr>
                                  <m:sty m:val="p"/>
                                </m:rPr>
                                <a:rPr lang="fr-FR">
                                  <a:latin typeface="Cambria Math"/>
                                </a:rPr>
                                <m:t>Ω</m:t>
                              </m:r>
                            </m:e>
                          </m:acc>
                          <m:r>
                            <a:rPr lang="fr-FR" i="1">
                              <a:latin typeface="Cambria Math"/>
                            </a:rPr>
                            <m:t>′,</m:t>
                          </m:r>
                          <m:r>
                            <a:rPr lang="fr-FR" i="1">
                              <a:latin typeface="Cambria Math"/>
                            </a:rPr>
                            <m:t>𝑡</m:t>
                          </m:r>
                        </m:e>
                      </m:d>
                    </m:oMath>
                  </m:oMathPara>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43075" y="1598047"/>
                <a:ext cx="5869152" cy="143526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0" y="2841679"/>
                <a:ext cx="8064896" cy="7657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i="1" smtClean="0">
                          <a:latin typeface="Cambria Math"/>
                        </a:rPr>
                        <m:t>+</m:t>
                      </m:r>
                      <m:nary>
                        <m:naryPr>
                          <m:chr m:val="∑"/>
                          <m:limLoc m:val="undOvr"/>
                          <m:supHide m:val="on"/>
                          <m:ctrlPr>
                            <a:rPr lang="fr-FR" i="1">
                              <a:latin typeface="Cambria Math" panose="02040503050406030204" pitchFamily="18" charset="0"/>
                            </a:rPr>
                          </m:ctrlPr>
                        </m:naryPr>
                        <m:sub>
                          <m:r>
                            <a:rPr lang="fr-FR" i="1">
                              <a:latin typeface="Cambria Math"/>
                            </a:rPr>
                            <m:t>𝑥</m:t>
                          </m:r>
                        </m:sub>
                        <m:sup/>
                        <m:e>
                          <m:f>
                            <m:fPr>
                              <m:ctrlPr>
                                <a:rPr lang="fr-FR" i="1">
                                  <a:latin typeface="Cambria Math" panose="02040503050406030204" pitchFamily="18" charset="0"/>
                                </a:rPr>
                              </m:ctrlPr>
                            </m:fPr>
                            <m:num>
                              <m:r>
                                <a:rPr lang="fr-FR" i="1">
                                  <a:latin typeface="Cambria Math"/>
                                </a:rPr>
                                <m:t>1</m:t>
                              </m:r>
                            </m:num>
                            <m:den>
                              <m:r>
                                <a:rPr lang="fr-FR" i="1">
                                  <a:latin typeface="Cambria Math"/>
                                </a:rPr>
                                <m:t>4</m:t>
                              </m:r>
                              <m:r>
                                <a:rPr lang="fr-FR" i="1">
                                  <a:latin typeface="Cambria Math"/>
                                </a:rPr>
                                <m:t>𝜋</m:t>
                              </m:r>
                            </m:den>
                          </m:f>
                        </m:e>
                      </m:nary>
                      <m:nary>
                        <m:naryPr>
                          <m:limLoc m:val="subSup"/>
                          <m:ctrlPr>
                            <a:rPr lang="fr-FR" i="1">
                              <a:latin typeface="Cambria Math" panose="02040503050406030204" pitchFamily="18" charset="0"/>
                            </a:rPr>
                          </m:ctrlPr>
                        </m:naryPr>
                        <m:sub>
                          <m:r>
                            <a:rPr lang="fr-FR" i="1">
                              <a:latin typeface="Cambria Math"/>
                            </a:rPr>
                            <m:t>0</m:t>
                          </m:r>
                        </m:sub>
                        <m:sup>
                          <m:r>
                            <a:rPr lang="fr-FR" i="1">
                              <a:latin typeface="Cambria Math"/>
                            </a:rPr>
                            <m:t>∞</m:t>
                          </m:r>
                        </m:sup>
                        <m:e>
                          <m:r>
                            <a:rPr lang="fr-FR" i="1">
                              <a:latin typeface="Cambria Math"/>
                            </a:rPr>
                            <m:t>𝑑</m:t>
                          </m:r>
                        </m:e>
                      </m:nary>
                      <m:sSup>
                        <m:sSupPr>
                          <m:ctrlPr>
                            <a:rPr lang="fr-FR" i="1">
                              <a:latin typeface="Cambria Math" panose="02040503050406030204" pitchFamily="18" charset="0"/>
                            </a:rPr>
                          </m:ctrlPr>
                        </m:sSupPr>
                        <m:e>
                          <m:r>
                            <a:rPr lang="fr-FR" i="1">
                              <a:latin typeface="Cambria Math"/>
                            </a:rPr>
                            <m:t>𝐸</m:t>
                          </m:r>
                        </m:e>
                        <m:sup>
                          <m:r>
                            <a:rPr lang="fr-FR" i="1">
                              <a:latin typeface="Cambria Math"/>
                            </a:rPr>
                            <m:t>′</m:t>
                          </m:r>
                        </m:sup>
                      </m:sSup>
                      <m:r>
                        <a:rPr lang="fr-FR" i="1">
                          <a:latin typeface="Cambria Math"/>
                        </a:rPr>
                        <m:t> </m:t>
                      </m:r>
                      <m:sSub>
                        <m:sSubPr>
                          <m:ctrlPr>
                            <a:rPr lang="fr-FR" b="1" i="1">
                              <a:latin typeface="Cambria Math" panose="02040503050406030204" pitchFamily="18" charset="0"/>
                            </a:rPr>
                          </m:ctrlPr>
                        </m:sSubPr>
                        <m:e>
                          <m:sSub>
                            <m:sSubPr>
                              <m:ctrlPr>
                                <a:rPr lang="fr-FR" b="1" i="1">
                                  <a:latin typeface="Cambria Math" panose="02040503050406030204" pitchFamily="18" charset="0"/>
                                </a:rPr>
                              </m:ctrlPr>
                            </m:sSubPr>
                            <m:e>
                              <m:sSub>
                                <m:sSubPr>
                                  <m:ctrlPr>
                                    <a:rPr lang="fr-FR" b="1" i="1" smtClean="0">
                                      <a:solidFill>
                                        <a:srgbClr val="FF0000"/>
                                      </a:solidFill>
                                      <a:latin typeface="Cambria Math" panose="02040503050406030204" pitchFamily="18" charset="0"/>
                                    </a:rPr>
                                  </m:ctrlPr>
                                </m:sSubPr>
                                <m:e>
                                  <m:r>
                                    <a:rPr lang="fr-FR" b="1" i="1">
                                      <a:solidFill>
                                        <a:srgbClr val="FF0000"/>
                                      </a:solidFill>
                                      <a:latin typeface="Cambria Math"/>
                                    </a:rPr>
                                    <m:t>𝝌</m:t>
                                  </m:r>
                                </m:e>
                                <m:sub>
                                  <m:r>
                                    <a:rPr lang="fr-FR" b="1" i="1">
                                      <a:solidFill>
                                        <a:srgbClr val="FF0000"/>
                                      </a:solidFill>
                                      <a:latin typeface="Cambria Math"/>
                                    </a:rPr>
                                    <m:t>𝒙</m:t>
                                  </m:r>
                                </m:sub>
                              </m:sSub>
                              <m:d>
                                <m:dPr>
                                  <m:ctrlPr>
                                    <a:rPr lang="fr-FR" i="1">
                                      <a:latin typeface="Cambria Math" panose="02040503050406030204" pitchFamily="18" charset="0"/>
                                    </a:rPr>
                                  </m:ctrlPr>
                                </m:dPr>
                                <m:e>
                                  <m:acc>
                                    <m:accPr>
                                      <m:chr m:val="⃗"/>
                                      <m:ctrlPr>
                                        <a:rPr lang="fr-FR" i="1">
                                          <a:latin typeface="Cambria Math" panose="02040503050406030204" pitchFamily="18" charset="0"/>
                                        </a:rPr>
                                      </m:ctrlPr>
                                    </m:accPr>
                                    <m:e>
                                      <m:r>
                                        <a:rPr lang="fr-FR" i="1">
                                          <a:latin typeface="Cambria Math"/>
                                        </a:rPr>
                                        <m:t>𝑟</m:t>
                                      </m:r>
                                    </m:e>
                                  </m:acc>
                                  <m:r>
                                    <a:rPr lang="fr-FR" i="1">
                                      <a:latin typeface="Cambria Math"/>
                                    </a:rPr>
                                    <m:t>,</m:t>
                                  </m:r>
                                  <m:sSup>
                                    <m:sSupPr>
                                      <m:ctrlPr>
                                        <a:rPr lang="fr-FR" i="1">
                                          <a:latin typeface="Cambria Math" panose="02040503050406030204" pitchFamily="18" charset="0"/>
                                        </a:rPr>
                                      </m:ctrlPr>
                                    </m:sSupPr>
                                    <m:e>
                                      <m:r>
                                        <a:rPr lang="fr-FR" i="1">
                                          <a:latin typeface="Cambria Math"/>
                                        </a:rPr>
                                        <m:t>𝐸</m:t>
                                      </m:r>
                                    </m:e>
                                    <m:sup>
                                      <m:r>
                                        <a:rPr lang="fr-FR" i="1">
                                          <a:latin typeface="Cambria Math"/>
                                        </a:rPr>
                                        <m:t>′</m:t>
                                      </m:r>
                                    </m:sup>
                                  </m:sSup>
                                  <m:r>
                                    <a:rPr lang="fr-FR" i="1">
                                      <a:latin typeface="Cambria Math"/>
                                    </a:rPr>
                                    <m:t>→</m:t>
                                  </m:r>
                                  <m:r>
                                    <a:rPr lang="fr-FR" i="1">
                                      <a:latin typeface="Cambria Math"/>
                                    </a:rPr>
                                    <m:t>𝐸</m:t>
                                  </m:r>
                                </m:e>
                              </m:d>
                              <m:r>
                                <a:rPr lang="fr-FR" b="1" i="1" smtClean="0">
                                  <a:latin typeface="Cambria Math"/>
                                </a:rPr>
                                <m:t> </m:t>
                              </m:r>
                              <m:r>
                                <a:rPr lang="fr-FR" b="1" i="1" smtClean="0">
                                  <a:solidFill>
                                    <a:srgbClr val="FF0000"/>
                                  </a:solidFill>
                                  <a:latin typeface="Cambria Math"/>
                                </a:rPr>
                                <m:t>𝝂</m:t>
                              </m:r>
                            </m:e>
                            <m:sub>
                              <m:r>
                                <a:rPr lang="fr-FR" b="1" i="1" smtClean="0">
                                  <a:solidFill>
                                    <a:srgbClr val="FF0000"/>
                                  </a:solidFill>
                                  <a:latin typeface="Cambria Math"/>
                                </a:rPr>
                                <m:t>𝒙</m:t>
                              </m:r>
                            </m:sub>
                          </m:sSub>
                          <m:r>
                            <a:rPr lang="fr-FR" i="1">
                              <a:latin typeface="Cambria Math"/>
                            </a:rPr>
                            <m:t>(</m:t>
                          </m:r>
                          <m:sSup>
                            <m:sSupPr>
                              <m:ctrlPr>
                                <a:rPr lang="fr-FR" i="1">
                                  <a:latin typeface="Cambria Math" panose="02040503050406030204" pitchFamily="18" charset="0"/>
                                </a:rPr>
                              </m:ctrlPr>
                            </m:sSupPr>
                            <m:e>
                              <m:r>
                                <a:rPr lang="fr-FR" i="1">
                                  <a:latin typeface="Cambria Math"/>
                                </a:rPr>
                                <m:t>𝐸</m:t>
                              </m:r>
                            </m:e>
                            <m:sup>
                              <m:r>
                                <a:rPr lang="fr-FR" i="1">
                                  <a:latin typeface="Cambria Math"/>
                                </a:rPr>
                                <m:t>′</m:t>
                              </m:r>
                            </m:sup>
                          </m:sSup>
                          <m:r>
                            <a:rPr lang="fr-FR" i="1">
                              <a:latin typeface="Cambria Math"/>
                            </a:rPr>
                            <m:t>,</m:t>
                          </m:r>
                          <m:r>
                            <a:rPr lang="fr-FR" i="1">
                              <a:latin typeface="Cambria Math"/>
                            </a:rPr>
                            <m:t>𝐸</m:t>
                          </m:r>
                          <m:r>
                            <a:rPr lang="fr-FR" i="1">
                              <a:latin typeface="Cambria Math"/>
                            </a:rPr>
                            <m:t>)</m:t>
                          </m:r>
                          <m:r>
                            <a:rPr lang="fr-FR" b="1" i="1" smtClean="0">
                              <a:solidFill>
                                <a:srgbClr val="FF0000"/>
                              </a:solidFill>
                              <a:latin typeface="Cambria Math"/>
                            </a:rPr>
                            <m:t>𝜮</m:t>
                          </m:r>
                        </m:e>
                        <m:sub>
                          <m:r>
                            <a:rPr lang="fr-FR" b="1" i="1" smtClean="0">
                              <a:solidFill>
                                <a:srgbClr val="FF0000"/>
                              </a:solidFill>
                              <a:latin typeface="Cambria Math"/>
                            </a:rPr>
                            <m:t>𝒇</m:t>
                          </m:r>
                          <m:r>
                            <a:rPr lang="fr-FR" b="1" i="1" smtClean="0">
                              <a:solidFill>
                                <a:srgbClr val="FF0000"/>
                              </a:solidFill>
                              <a:latin typeface="Cambria Math"/>
                            </a:rPr>
                            <m:t>,</m:t>
                          </m:r>
                          <m:r>
                            <a:rPr lang="fr-FR" b="1" i="1" smtClean="0">
                              <a:solidFill>
                                <a:srgbClr val="FF0000"/>
                              </a:solidFill>
                              <a:latin typeface="Cambria Math"/>
                            </a:rPr>
                            <m:t>𝒙</m:t>
                          </m:r>
                        </m:sub>
                      </m:sSub>
                      <m:r>
                        <a:rPr lang="fr-FR" i="1">
                          <a:latin typeface="Cambria Math"/>
                        </a:rPr>
                        <m:t>(</m:t>
                      </m:r>
                      <m:r>
                        <a:rPr lang="fr-FR" i="1">
                          <a:latin typeface="Cambria Math"/>
                        </a:rPr>
                        <m:t>𝐸</m:t>
                      </m:r>
                      <m:r>
                        <a:rPr lang="fr-FR" i="1">
                          <a:latin typeface="Cambria Math"/>
                        </a:rPr>
                        <m:t>′,</m:t>
                      </m:r>
                      <m:acc>
                        <m:accPr>
                          <m:chr m:val="⃗"/>
                          <m:ctrlPr>
                            <a:rPr lang="fr-FR" i="1">
                              <a:latin typeface="Cambria Math" panose="02040503050406030204" pitchFamily="18" charset="0"/>
                            </a:rPr>
                          </m:ctrlPr>
                        </m:accPr>
                        <m:e>
                          <m:r>
                            <a:rPr lang="fr-FR" i="1">
                              <a:latin typeface="Cambria Math"/>
                            </a:rPr>
                            <m:t>𝑟</m:t>
                          </m:r>
                        </m:e>
                      </m:acc>
                      <m:r>
                        <a:rPr lang="fr-FR" i="1">
                          <a:latin typeface="Cambria Math"/>
                        </a:rPr>
                        <m:t>) </m:t>
                      </m:r>
                      <m:r>
                        <a:rPr lang="fr-FR" i="1">
                          <a:latin typeface="Cambria Math"/>
                        </a:rPr>
                        <m:t>𝜙</m:t>
                      </m:r>
                      <m:r>
                        <a:rPr lang="fr-FR" i="1">
                          <a:latin typeface="Cambria Math"/>
                        </a:rPr>
                        <m:t>(</m:t>
                      </m:r>
                      <m:acc>
                        <m:accPr>
                          <m:chr m:val="⃗"/>
                          <m:ctrlPr>
                            <a:rPr lang="fr-FR" i="1">
                              <a:latin typeface="Cambria Math" panose="02040503050406030204" pitchFamily="18" charset="0"/>
                            </a:rPr>
                          </m:ctrlPr>
                        </m:accPr>
                        <m:e>
                          <m:r>
                            <a:rPr lang="fr-FR" i="1">
                              <a:latin typeface="Cambria Math"/>
                            </a:rPr>
                            <m:t>𝑟</m:t>
                          </m:r>
                        </m:e>
                      </m:acc>
                      <m:r>
                        <a:rPr lang="fr-FR" i="1">
                          <a:latin typeface="Cambria Math"/>
                        </a:rPr>
                        <m:t>,</m:t>
                      </m:r>
                      <m:sSup>
                        <m:sSupPr>
                          <m:ctrlPr>
                            <a:rPr lang="fr-FR" i="1">
                              <a:latin typeface="Cambria Math" panose="02040503050406030204" pitchFamily="18" charset="0"/>
                            </a:rPr>
                          </m:ctrlPr>
                        </m:sSupPr>
                        <m:e>
                          <m:r>
                            <a:rPr lang="fr-FR" i="1">
                              <a:latin typeface="Cambria Math"/>
                            </a:rPr>
                            <m:t>𝐸</m:t>
                          </m:r>
                        </m:e>
                        <m:sup>
                          <m:r>
                            <a:rPr lang="fr-FR" i="1">
                              <a:latin typeface="Cambria Math"/>
                            </a:rPr>
                            <m:t>′</m:t>
                          </m:r>
                        </m:sup>
                      </m:sSup>
                      <m:r>
                        <a:rPr lang="fr-FR" i="1">
                          <a:latin typeface="Cambria Math"/>
                        </a:rPr>
                        <m:t>)+</m:t>
                      </m:r>
                      <m:sSub>
                        <m:sSubPr>
                          <m:ctrlPr>
                            <a:rPr lang="fr-FR" i="1">
                              <a:latin typeface="Cambria Math" panose="02040503050406030204" pitchFamily="18" charset="0"/>
                            </a:rPr>
                          </m:ctrlPr>
                        </m:sSubPr>
                        <m:e>
                          <m:r>
                            <a:rPr lang="fr-FR" i="1">
                              <a:latin typeface="Cambria Math"/>
                            </a:rPr>
                            <m:t>𝑆</m:t>
                          </m:r>
                        </m:e>
                        <m:sub>
                          <m:r>
                            <a:rPr lang="fr-FR" i="1">
                              <a:latin typeface="Cambria Math"/>
                            </a:rPr>
                            <m:t>𝑒𝑥𝑡</m:t>
                          </m:r>
                        </m:sub>
                      </m:sSub>
                      <m:r>
                        <a:rPr lang="fr-FR" i="1">
                          <a:latin typeface="Cambria Math"/>
                        </a:rPr>
                        <m:t>(</m:t>
                      </m:r>
                      <m:acc>
                        <m:accPr>
                          <m:chr m:val="⃗"/>
                          <m:ctrlPr>
                            <a:rPr lang="fr-FR" i="1">
                              <a:latin typeface="Cambria Math" panose="02040503050406030204" pitchFamily="18" charset="0"/>
                            </a:rPr>
                          </m:ctrlPr>
                        </m:accPr>
                        <m:e>
                          <m:r>
                            <a:rPr lang="fr-FR" i="1">
                              <a:latin typeface="Cambria Math"/>
                            </a:rPr>
                            <m:t>𝑟</m:t>
                          </m:r>
                        </m:e>
                      </m:acc>
                      <m:r>
                        <a:rPr lang="fr-FR" i="1">
                          <a:latin typeface="Cambria Math"/>
                        </a:rPr>
                        <m:t>,</m:t>
                      </m:r>
                      <m:r>
                        <a:rPr lang="fr-FR" i="1">
                          <a:latin typeface="Cambria Math"/>
                        </a:rPr>
                        <m:t>𝐸</m:t>
                      </m:r>
                      <m:r>
                        <a:rPr lang="fr-FR" i="1">
                          <a:latin typeface="Cambria Math"/>
                        </a:rPr>
                        <m:t>,</m:t>
                      </m:r>
                      <m:acc>
                        <m:accPr>
                          <m:chr m:val="̂"/>
                          <m:ctrlPr>
                            <a:rPr lang="fr-FR" i="1">
                              <a:latin typeface="Cambria Math" panose="02040503050406030204" pitchFamily="18" charset="0"/>
                            </a:rPr>
                          </m:ctrlPr>
                        </m:accPr>
                        <m:e>
                          <m:r>
                            <m:rPr>
                              <m:sty m:val="p"/>
                            </m:rPr>
                            <a:rPr lang="fr-FR">
                              <a:latin typeface="Cambria Math"/>
                            </a:rPr>
                            <m:t>Ω</m:t>
                          </m:r>
                        </m:e>
                      </m:acc>
                      <m:r>
                        <a:rPr lang="fr-FR" i="1">
                          <a:latin typeface="Cambria Math"/>
                        </a:rPr>
                        <m:t>,</m:t>
                      </m:r>
                      <m:r>
                        <a:rPr lang="fr-FR" i="1">
                          <a:latin typeface="Cambria Math"/>
                        </a:rPr>
                        <m:t>𝑡</m:t>
                      </m:r>
                      <m:r>
                        <a:rPr lang="fr-FR" i="1">
                          <a:latin typeface="Cambria Math"/>
                        </a:rPr>
                        <m:t>)</m:t>
                      </m:r>
                    </m:oMath>
                  </m:oMathPara>
                </a14:m>
                <a:endParaRPr lang="fr-FR" dirty="0"/>
              </a:p>
            </p:txBody>
          </p:sp>
        </mc:Choice>
        <mc:Fallback xmlns="">
          <p:sp>
            <p:nvSpPr>
              <p:cNvPr id="8" name="Rectangle 7"/>
              <p:cNvSpPr>
                <a:spLocks noRot="1" noChangeAspect="1" noMove="1" noResize="1" noEditPoints="1" noAdjustHandles="1" noChangeArrowheads="1" noChangeShapeType="1" noTextEdit="1"/>
              </p:cNvSpPr>
              <p:nvPr/>
            </p:nvSpPr>
            <p:spPr>
              <a:xfrm>
                <a:off x="0" y="2841679"/>
                <a:ext cx="8064896" cy="765787"/>
              </a:xfrm>
              <a:prstGeom prst="rect">
                <a:avLst/>
              </a:prstGeom>
              <a:blipFill>
                <a:blip r:embed="rId5"/>
                <a:stretch>
                  <a:fillRect/>
                </a:stretch>
              </a:blipFill>
            </p:spPr>
            <p:txBody>
              <a:bodyPr/>
              <a:lstStyle/>
              <a:p>
                <a:r>
                  <a:rPr lang="fr-FR">
                    <a:noFill/>
                  </a:rPr>
                  <a:t> </a:t>
                </a:r>
              </a:p>
            </p:txBody>
          </p:sp>
        </mc:Fallback>
      </mc:AlternateContent>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0504" y="1347137"/>
            <a:ext cx="4107975" cy="3035672"/>
          </a:xfrm>
          <a:prstGeom prst="rect">
            <a:avLst/>
          </a:prstGeom>
        </p:spPr>
      </p:pic>
      <p:sp>
        <p:nvSpPr>
          <p:cNvPr id="10" name="Rectangle 9"/>
          <p:cNvSpPr/>
          <p:nvPr/>
        </p:nvSpPr>
        <p:spPr>
          <a:xfrm>
            <a:off x="524580" y="5322998"/>
            <a:ext cx="10821623" cy="666977"/>
          </a:xfrm>
          <a:prstGeom prst="rect">
            <a:avLst/>
          </a:prstGeom>
          <a:solidFill>
            <a:srgbClr val="FFC000">
              <a:alpha val="20000"/>
            </a:srgbClr>
          </a:solidFill>
          <a:effectLst>
            <a:softEdge rad="31750"/>
          </a:effectLst>
        </p:spPr>
        <p:txBody>
          <a:bodyPr wrap="square">
            <a:spAutoFit/>
          </a:bodyPr>
          <a:lstStyle/>
          <a:p>
            <a:pPr algn="ctr" defTabSz="851468">
              <a:defRPr/>
            </a:pPr>
            <a:r>
              <a:rPr lang="en-US" sz="1867" dirty="0">
                <a:solidFill>
                  <a:srgbClr val="3F3F3F"/>
                </a:solidFill>
                <a:latin typeface="Calibri"/>
              </a:rPr>
              <a:t>Due to the intensive use of Monte Carlo calculations and the reduction of calculation biases, the final accuracy of neutron calculations depends more and more on the </a:t>
            </a:r>
            <a:r>
              <a:rPr lang="en-US" sz="1867" b="1" u="sng" dirty="0">
                <a:solidFill>
                  <a:srgbClr val="FF0000"/>
                </a:solidFill>
                <a:latin typeface="Calibri"/>
              </a:rPr>
              <a:t>quality of the nuclear data used.</a:t>
            </a:r>
            <a:endParaRPr lang="fr-FR" sz="1867" b="1" u="sng" dirty="0">
              <a:solidFill>
                <a:srgbClr val="FF0000"/>
              </a:solidFill>
              <a:latin typeface="Calibri"/>
            </a:endParaRPr>
          </a:p>
        </p:txBody>
      </p:sp>
      <p:sp>
        <p:nvSpPr>
          <p:cNvPr id="11" name="Rectangle à coins arrondis 10"/>
          <p:cNvSpPr/>
          <p:nvPr/>
        </p:nvSpPr>
        <p:spPr>
          <a:xfrm>
            <a:off x="3175496" y="2852633"/>
            <a:ext cx="1905000" cy="685712"/>
          </a:xfrm>
          <a:prstGeom prst="roundRect">
            <a:avLst/>
          </a:prstGeom>
          <a:solidFill>
            <a:schemeClr val="tx2">
              <a:alpha val="22000"/>
            </a:scheme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Tree>
    <p:extLst>
      <p:ext uri="{BB962C8B-B14F-4D97-AF65-F5344CB8AC3E}">
        <p14:creationId xmlns:p14="http://schemas.microsoft.com/office/powerpoint/2010/main" val="377555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Thème Office">
  <a:themeElements>
    <a:clrScheme name="CEA 2023">
      <a:dk1>
        <a:srgbClr val="262626"/>
      </a:dk1>
      <a:lt1>
        <a:sysClr val="window" lastClr="FFFFFF"/>
      </a:lt1>
      <a:dk2>
        <a:srgbClr val="E50019"/>
      </a:dk2>
      <a:lt2>
        <a:srgbClr val="FFFFFF"/>
      </a:lt2>
      <a:accent1>
        <a:srgbClr val="3E4A83"/>
      </a:accent1>
      <a:accent2>
        <a:srgbClr val="7E9CBB"/>
      </a:accent2>
      <a:accent3>
        <a:srgbClr val="FFCD31"/>
      </a:accent3>
      <a:accent4>
        <a:srgbClr val="DA837B"/>
      </a:accent4>
      <a:accent5>
        <a:srgbClr val="0093A7"/>
      </a:accent5>
      <a:accent6>
        <a:srgbClr val="BD987A"/>
      </a:accent6>
      <a:hlink>
        <a:srgbClr val="E50019"/>
      </a:hlink>
      <a:folHlink>
        <a:srgbClr val="E50019"/>
      </a:folHlink>
    </a:clrScheme>
    <a:fontScheme name="CE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44000" tIns="108000" rIns="144000" bIns="144000" rtlCol="0" anchor="ctr">
        <a:sp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CEA final-V6.potx" id="{EC381E7A-0124-48FC-8DBE-B12F4FE076FD}" vid="{F86E971A-F893-4679-B8E7-24078A6E511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référentiel" ma:contentTypeID="0x010100108A61D7BE634F76874FDC084DD0BD15009E39C29C26594BAC90AC8ED3FDFD77E000BCE28098BA0F0B45BA4517838BD1AEEF" ma:contentTypeVersion="33" ma:contentTypeDescription="" ma:contentTypeScope="" ma:versionID="4c5be590388616a1b551115da05bc43b">
  <xsd:schema xmlns:xsd="http://www.w3.org/2001/XMLSchema" xmlns:xs="http://www.w3.org/2001/XMLSchema" xmlns:p="http://schemas.microsoft.com/office/2006/metadata/properties" xmlns:ns1="98091354-8d82-4ad1-b5dd-6b09eb5ff196" xmlns:ns3="91130d52-d7c5-4e9c-ae1e-8e8e5c28245c" targetNamespace="http://schemas.microsoft.com/office/2006/metadata/properties" ma:root="true" ma:fieldsID="44338b7d3fa432cfa170dc216eb8433d" ns1:_="" ns3:_="">
    <xsd:import namespace="98091354-8d82-4ad1-b5dd-6b09eb5ff196"/>
    <xsd:import namespace="91130d52-d7c5-4e9c-ae1e-8e8e5c28245c"/>
    <xsd:element name="properties">
      <xsd:complexType>
        <xsd:sequence>
          <xsd:element name="documentManagement">
            <xsd:complexType>
              <xsd:all>
                <xsd:element ref="ns1:CollabTypeDocument"/>
                <xsd:element ref="ns1:CollabObjetResume" minOccurs="0"/>
                <xsd:element ref="ns3:CollabExternalReferences"/>
                <xsd:element ref="ns3:CollabDate"/>
                <xsd:element ref="ns3:CollabComments" minOccurs="0"/>
                <xsd:element ref="ns1:CollabEnVigueur" minOccurs="0"/>
                <xsd:element ref="ns1:g65f1e9585ce45a29a8379f50f13cd0c" minOccurs="0"/>
                <xsd:element ref="ns1:TaxCatchAll" minOccurs="0"/>
                <xsd:element ref="ns1: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91354-8d82-4ad1-b5dd-6b09eb5ff196" elementFormDefault="qualified">
    <xsd:import namespace="http://schemas.microsoft.com/office/2006/documentManagement/types"/>
    <xsd:import namespace="http://schemas.microsoft.com/office/infopath/2007/PartnerControls"/>
    <xsd:element name="CollabTypeDocument" ma:index="0" ma:displayName="Type de document" ma:format="Dropdown" ma:internalName="CollabTypeDocument">
      <xsd:simpleType>
        <xsd:restriction base="dms:Choice">
          <xsd:enumeration value="Accord"/>
          <xsd:enumeration value="Circulaire"/>
          <xsd:enumeration value="Consigne"/>
          <xsd:enumeration value="Contrat objectifs"/>
          <xsd:enumeration value="Convention"/>
          <xsd:enumeration value="Dossier processus"/>
          <xsd:enumeration value="Fiche processus"/>
          <xsd:enumeration value="Formulaire"/>
          <xsd:enumeration value="Guide"/>
          <xsd:enumeration value="Lettre de mission"/>
          <xsd:enumeration value="Liste"/>
          <xsd:enumeration value="Liste Documents Applicables"/>
          <xsd:enumeration value="Logo"/>
          <xsd:enumeration value="Manuel opérateur"/>
          <xsd:enumeration value="Mode opératoire"/>
          <xsd:enumeration value="Note Instruction Générale (NIG)"/>
          <xsd:enumeration value="Note Instruction Générale CEA (NIGCEA)"/>
          <xsd:enumeration value="Note Instruction Générale groupe (NIGG)"/>
          <xsd:enumeration value="Note Instruction Particulière (NIP)"/>
          <xsd:enumeration value="Note"/>
          <xsd:enumeration value="Note Administrateur Général (Note AG)"/>
          <xsd:enumeration value="Note application"/>
          <xsd:enumeration value="Note nomination"/>
          <xsd:enumeration value="Note organisation"/>
          <xsd:enumeration value="Organigramme"/>
          <xsd:enumeration value="Plan Qualité"/>
          <xsd:enumeration value="Procédure"/>
          <xsd:enumeration value="Rapport"/>
          <xsd:enumeration value="Tableau de gestion"/>
        </xsd:restriction>
      </xsd:simpleType>
    </xsd:element>
    <xsd:element name="CollabObjetResume" ma:index="3" nillable="true" ma:displayName="Objet - Résumé" ma:internalName="CollabObjetResume" ma:readOnly="false">
      <xsd:simpleType>
        <xsd:restriction base="dms:Note"/>
      </xsd:simpleType>
    </xsd:element>
    <xsd:element name="CollabEnVigueur" ma:index="8" nillable="true" ma:displayName="En vigueur" ma:default="1" ma:internalName="CollabEnVigueur" ma:readOnly="false">
      <xsd:simpleType>
        <xsd:restriction base="dms:Boolean"/>
      </xsd:simpleType>
    </xsd:element>
    <xsd:element name="g65f1e9585ce45a29a8379f50f13cd0c" ma:index="14" ma:taxonomy="true" ma:internalName="g65f1e9585ce45a29a8379f50f13cd0c" ma:taxonomyFieldName="CollabEmetteur" ma:displayName="Emetteur" ma:readOnly="false" ma:default="" ma:fieldId="{065f1e95-85ce-45a2-9a83-79f50f13cd0c}" ma:taxonomyMulti="true" ma:sspId="ea6c1742-5521-40b5-9022-00c35f6f2763" ma:termSetId="b0eb54bb-5d02-4f03-af81-45912abcbe3a"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2fcd52ac-d771-4543-96ea-276209a03e87}" ma:internalName="TaxCatchAll" ma:showField="CatchAllData" ma:web="98091354-8d82-4ad1-b5dd-6b09eb5ff196">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2fcd52ac-d771-4543-96ea-276209a03e87}" ma:internalName="TaxCatchAllLabel" ma:readOnly="true" ma:showField="CatchAllDataLabel" ma:web="98091354-8d82-4ad1-b5dd-6b09eb5ff1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1130d52-d7c5-4e9c-ae1e-8e8e5c28245c" elementFormDefault="qualified">
    <xsd:import namespace="http://schemas.microsoft.com/office/2006/documentManagement/types"/>
    <xsd:import namespace="http://schemas.microsoft.com/office/infopath/2007/PartnerControls"/>
    <xsd:element name="CollabExternalReferences" ma:index="4" ma:displayName="Référence" ma:internalName="CollabExternalReferences" ma:readOnly="false">
      <xsd:simpleType>
        <xsd:restriction base="dms:Text">
          <xsd:maxLength value="255"/>
        </xsd:restriction>
      </xsd:simpleType>
    </xsd:element>
    <xsd:element name="CollabDate" ma:index="5" ma:displayName="Date édition" ma:format="DateOnly" ma:LCID="1036" ma:internalName="CollabDate" ma:readOnly="false">
      <xsd:simpleType>
        <xsd:restriction base="dms:DateTime"/>
      </xsd:simpleType>
    </xsd:element>
    <xsd:element name="CollabComments" ma:index="7" nillable="true" ma:displayName="Observation(s)" ma:internalName="CollabComment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Type de contenu"/>
        <xsd:element ref="dc:title" maxOccurs="1" ma:index="2"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llabComments xmlns="91130d52-d7c5-4e9c-ae1e-8e8e5c28245c" xsi:nil="true"/>
    <CollabTypeDocument xmlns="98091354-8d82-4ad1-b5dd-6b09eb5ff196">Procédure</CollabTypeDocument>
    <CollabDate xmlns="91130d52-d7c5-4e9c-ae1e-8e8e5c28245c">2023-01-30T23:00:00+00:00</CollabDate>
    <CollabObjetResume xmlns="98091354-8d82-4ad1-b5dd-6b09eb5ff196" xsi:nil="true"/>
    <g65f1e9585ce45a29a8379f50f13cd0c xmlns="98091354-8d82-4ad1-b5dd-6b09eb5ff196">
      <Terms xmlns="http://schemas.microsoft.com/office/infopath/2007/PartnerControls">
        <TermInfo xmlns="http://schemas.microsoft.com/office/infopath/2007/PartnerControls">
          <TermName xmlns="http://schemas.microsoft.com/office/infopath/2007/PartnerControls">DCOM</TermName>
          <TermId xmlns="http://schemas.microsoft.com/office/infopath/2007/PartnerControls">5d454b4e-7aaa-470d-be17-032317e26456</TermId>
        </TermInfo>
      </Terms>
    </g65f1e9585ce45a29a8379f50f13cd0c>
    <TaxCatchAll xmlns="98091354-8d82-4ad1-b5dd-6b09eb5ff196">
      <Value>16</Value>
    </TaxCatchAll>
    <CollabExternalReferences xmlns="91130d52-d7c5-4e9c-ae1e-8e8e5c28245c">PowerPoint-Charte-CEA-31-01-2023</CollabExternalReferences>
    <CollabEnVigueur xmlns="98091354-8d82-4ad1-b5dd-6b09eb5ff196">true</CollabEnVigueu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EC486A-0672-4505-861A-9ABA0A52B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091354-8d82-4ad1-b5dd-6b09eb5ff196"/>
    <ds:schemaRef ds:uri="91130d52-d7c5-4e9c-ae1e-8e8e5c2824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9AC980-F838-4C77-A3AE-FDEBF3D188EC}">
  <ds:schemaRefs>
    <ds:schemaRef ds:uri="91130d52-d7c5-4e9c-ae1e-8e8e5c28245c"/>
    <ds:schemaRef ds:uri="http://schemas.microsoft.com/office/2006/metadata/properties"/>
    <ds:schemaRef ds:uri="http://schemas.microsoft.com/office/2006/documentManagement/types"/>
    <ds:schemaRef ds:uri="98091354-8d82-4ad1-b5dd-6b09eb5ff196"/>
    <ds:schemaRef ds:uri="http://purl.org/dc/terms/"/>
    <ds:schemaRef ds:uri="http://schemas.openxmlformats.org/package/2006/metadata/core-properties"/>
    <ds:schemaRef ds:uri="http://purl.org/dc/dcmitype/"/>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AE23F73-0210-43BD-8C18-BB447B54A4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PPT-CEA final-V6</Template>
  <TotalTime>7178</TotalTime>
  <Words>1818</Words>
  <Application>Microsoft Office PowerPoint</Application>
  <PresentationFormat>Grand écran</PresentationFormat>
  <Paragraphs>338</Paragraphs>
  <Slides>20</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Arial</vt:lpstr>
      <vt:lpstr>Arial Black</vt:lpstr>
      <vt:lpstr>Calibri</vt:lpstr>
      <vt:lpstr>Calisto MT</vt:lpstr>
      <vt:lpstr>Cambria</vt:lpstr>
      <vt:lpstr>Cambria Math</vt:lpstr>
      <vt:lpstr>Candara Light</vt:lpstr>
      <vt:lpstr>Carlito</vt:lpstr>
      <vt:lpstr>Comic Sans MS</vt:lpstr>
      <vt:lpstr>DejaVu-Sans-Bold</vt:lpstr>
      <vt:lpstr>Roboto</vt:lpstr>
      <vt:lpstr>Wingdings</vt:lpstr>
      <vt:lpstr>Thème Office</vt:lpstr>
      <vt:lpstr>Uncertainties in Nuclear Data</vt:lpstr>
      <vt:lpstr>Uncertainties in Nuclear Data</vt:lpstr>
      <vt:lpstr>What are we talking about ?</vt:lpstr>
      <vt:lpstr>What are we talking about ?</vt:lpstr>
      <vt:lpstr>Présentation PowerPoint</vt:lpstr>
      <vt:lpstr>Présentation PowerPoint</vt:lpstr>
      <vt:lpstr>Présentation PowerPoint</vt:lpstr>
      <vt:lpstr>Uncertainties ? </vt:lpstr>
      <vt:lpstr>Uncertainties needs ? Example of neutron transport in matter</vt:lpstr>
      <vt:lpstr>Next decade challenges and questions to be adressed</vt:lpstr>
      <vt:lpstr>Uncertainty flow in nuclear physics </vt:lpstr>
      <vt:lpstr>Experimental challenges : knowledge and uncertainties</vt:lpstr>
      <vt:lpstr>Evaluation (of uncertainties) </vt:lpstr>
      <vt:lpstr>Conclusions</vt:lpstr>
      <vt:lpstr>Nuclear data uncertainties</vt:lpstr>
      <vt:lpstr>Considerations for the future</vt:lpstr>
      <vt:lpstr>P(ND)2-3, Perspectives on nuclear data  for the next decade ; “Uncertainty” talks</vt:lpstr>
      <vt:lpstr>It doesn't matter how beautiful your theory is, it doesn't matter how smart you are. If it doesn't agree with experiment, it's wrong.’’ </vt:lpstr>
      <vt:lpstr>Thank you</vt:lpstr>
      <vt:lpstr>239Pu ; Integral data assimilation</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PowerPoint-Charte-CEA-2023</dc:title>
  <dc:creator>HARTMANN Marion</dc:creator>
  <cp:lastModifiedBy>DE SAINT JEAN Cyrille 164959</cp:lastModifiedBy>
  <cp:revision>141</cp:revision>
  <dcterms:created xsi:type="dcterms:W3CDTF">2023-01-31T13:15:02Z</dcterms:created>
  <dcterms:modified xsi:type="dcterms:W3CDTF">2026-03-08T21:07:33Z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0x010100108A61D7BE634F76874FDC084DD0BD15009E39C29C26594BAC90AC8ED3FDFD77E000BCE28098BA0F0B45BA4517838BD1AEEF</vt:lpwstr>
  </property>
  <property fmtid="{D5CDD505-2E9C-101B-9397-08002B2CF9AE}" pid="3" name="CollabXmlContent">
    <vt:lpwstr>&lt;CollabItems&gt;_x000d_
  &lt;CollabItem&gt;_x000d_
    &lt;FileLeafRef&gt;Modele-PPT-CEA-VF.pptx&lt;/FileLeafRef&gt;_x000d_
    &lt;Title&gt;PowerPoint-Charte-CEA-2023&lt;/Title&gt;_x000d_
    &lt;CollabTypeDocument&gt;Procédure&lt;/CollabTypeDocument&gt;_x000d_
    &lt;CollabObjetResume /&gt;_x000d_
    &lt;CollabExternalReferences&gt;PowerPoin</vt:lpwstr>
  </property>
  <property fmtid="{D5CDD505-2E9C-101B-9397-08002B2CF9AE}" pid="4" name="IsCollabDocument">
    <vt:bool>true</vt:bool>
  </property>
  <property fmtid="{D5CDD505-2E9C-101B-9397-08002B2CF9AE}" pid="5" name="CollabEmetteur">
    <vt:lpwstr>16;#DCOM|5d454b4e-7aaa-470d-be17-032317e26456</vt:lpwstr>
  </property>
  <property fmtid="{D5CDD505-2E9C-101B-9397-08002B2CF9AE}" pid="6" name="I2ICODE">
    <vt:lpwstr>COLLAB</vt:lpwstr>
  </property>
  <property fmtid="{D5CDD505-2E9C-101B-9397-08002B2CF9AE}" pid="7" name="WebApplicationID">
    <vt:lpwstr>bb36ce6d-0f69-46d8-b0d4-d9bf5a87d995</vt:lpwstr>
  </property>
  <property fmtid="{D5CDD505-2E9C-101B-9397-08002B2CF9AE}" pid="8" name="I2ISITECODE">
    <vt:lpwstr/>
  </property>
</Properties>
</file>