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4"/>
  </p:notesMasterIdLst>
  <p:handoutMasterIdLst>
    <p:handoutMasterId r:id="rId25"/>
  </p:handoutMasterIdLst>
  <p:sldIdLst>
    <p:sldId id="261" r:id="rId6"/>
    <p:sldId id="349" r:id="rId7"/>
    <p:sldId id="350" r:id="rId8"/>
    <p:sldId id="353" r:id="rId9"/>
    <p:sldId id="356" r:id="rId10"/>
    <p:sldId id="359" r:id="rId11"/>
    <p:sldId id="360" r:id="rId12"/>
    <p:sldId id="361" r:id="rId13"/>
    <p:sldId id="362" r:id="rId14"/>
    <p:sldId id="363" r:id="rId15"/>
    <p:sldId id="366" r:id="rId16"/>
    <p:sldId id="367" r:id="rId17"/>
    <p:sldId id="369" r:id="rId18"/>
    <p:sldId id="368" r:id="rId19"/>
    <p:sldId id="365" r:id="rId20"/>
    <p:sldId id="355" r:id="rId21"/>
    <p:sldId id="364" r:id="rId22"/>
    <p:sldId id="346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A83"/>
    <a:srgbClr val="000000"/>
    <a:srgbClr val="E60019"/>
    <a:srgbClr val="BD987A"/>
    <a:srgbClr val="A558A0"/>
    <a:srgbClr val="993D3F"/>
    <a:srgbClr val="E18B76"/>
    <a:srgbClr val="D18B8B"/>
    <a:srgbClr val="009099"/>
    <a:srgbClr val="6B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3979" autoAdjust="0"/>
  </p:normalViewPr>
  <p:slideViewPr>
    <p:cSldViewPr snapToGrid="0">
      <p:cViewPr varScale="1">
        <p:scale>
          <a:sx n="125" d="100"/>
          <a:sy n="125" d="100"/>
        </p:scale>
        <p:origin x="120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637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March 09,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March 09,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March 09,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March 09, 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P(ND)2-3, Perspectives on Nuclear Data for the Next Decade, March, 9-13, 2026, Paris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March 09, 2026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March 09, 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P(ND)2-3, Perspectives on Nuclear Data for the Next Decade, March, 9-13, 2026, Paris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March 09, 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P(ND)2-3, Perspectives on Nuclear Data for the Next Decade, March, 9-13, 2026, Paris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March 09,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March 09,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March 09,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March 09,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March 09,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March 09, 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March 09, 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March 09, 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P(ND)2-3, Perspectives on Nuclear Data for the Next Decade, March, 9-13, 2026, Paris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March 09, 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P(ND)2-3, Perspectives on Nuclear Data for the Next Decade, March, 9-13, 2026, Paris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March 09,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March 09,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March 09,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March 09,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890433"/>
            <a:ext cx="4053600" cy="14814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March 09,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March 09,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March 09,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March 09,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March 09,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900397"/>
            <a:ext cx="4029633" cy="147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March 09, 2026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P(ND)2-3, Perspectives on Nuclear Data for the Next Decade, March, 9-13, 2026, Paris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March 09, 2026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P(ND)2-3, Perspectives on Nuclear Data for the Next Decade, March, 9-13, 2026, Paris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March 09,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March 09, 2026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P(ND)2-3, Perspectives on Nuclear Data for the Next Decade, March, 9-13, 2026, Paris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March 09, 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March 09, 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P(ND)2-3, Perspectives on Nuclear Data for the Next Decade, March, 9-13, 2026, Paris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5" r:id="rId36"/>
    <p:sldLayoutId id="2147483694" r:id="rId37"/>
    <p:sldLayoutId id="2147483668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hyperlink" Target="http://www.sanda-nd.eu/" TargetMode="Externa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1.jpeg"/><Relationship Id="rId7" Type="http://schemas.openxmlformats.org/officeDocument/2006/relationships/image" Target="../media/image75.emf"/><Relationship Id="rId2" Type="http://schemas.openxmlformats.org/officeDocument/2006/relationships/hyperlink" Target="https://www.oecd-nea.org/download/wpec/hprl/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cea-iresne" TargetMode="External"/><Relationship Id="rId2" Type="http://schemas.openxmlformats.org/officeDocument/2006/relationships/hyperlink" Target="https://www.cea.fr/energies/iresne" TargetMode="Externa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emf"/><Relationship Id="rId4" Type="http://schemas.openxmlformats.org/officeDocument/2006/relationships/image" Target="../media/image3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0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0.wmf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8F5523B-07B7-9DEB-2F12-7DEA76B03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109323"/>
            <a:ext cx="10728326" cy="1587501"/>
          </a:xfrm>
        </p:spPr>
        <p:txBody>
          <a:bodyPr/>
          <a:lstStyle/>
          <a:p>
            <a:r>
              <a:rPr lang="en-US" baseline="30000" dirty="0">
                <a:solidFill>
                  <a:srgbClr val="FF0000"/>
                </a:solidFill>
              </a:rPr>
              <a:t>ND for Reactors: “What we need for GEN-III, GEN-IV, for SMR, for all solutions”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914050DC-D09E-731D-2398-1B9D2E3B4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6" y="3477924"/>
            <a:ext cx="10574840" cy="3380075"/>
          </a:xfrm>
        </p:spPr>
        <p:txBody>
          <a:bodyPr>
            <a:normAutofit/>
          </a:bodyPr>
          <a:lstStyle/>
          <a:p>
            <a:endParaRPr lang="fr-FR" sz="1200" dirty="0"/>
          </a:p>
          <a:p>
            <a:r>
              <a:rPr lang="fr-FR" sz="1200" b="1" u="sng" dirty="0"/>
              <a:t>D. BERNARD</a:t>
            </a:r>
            <a:r>
              <a:rPr lang="fr-FR" sz="1200" dirty="0"/>
              <a:t>, on </a:t>
            </a:r>
            <a:r>
              <a:rPr lang="fr-FR" sz="1200" dirty="0" err="1"/>
              <a:t>behalf</a:t>
            </a:r>
            <a:r>
              <a:rPr lang="fr-FR" sz="1200" dirty="0"/>
              <a:t> of all the « Nuclear </a:t>
            </a:r>
            <a:r>
              <a:rPr lang="fr-FR" sz="1200" dirty="0" err="1"/>
              <a:t>Physics</a:t>
            </a:r>
            <a:r>
              <a:rPr lang="fr-FR" sz="1200" dirty="0"/>
              <a:t> &amp; Nuclear Data + </a:t>
            </a:r>
            <a:r>
              <a:rPr lang="fr-FR" sz="1200" dirty="0" err="1"/>
              <a:t>applied</a:t>
            </a:r>
            <a:r>
              <a:rPr lang="fr-FR" sz="1200" dirty="0"/>
              <a:t> </a:t>
            </a:r>
            <a:r>
              <a:rPr lang="fr-FR" sz="1200" dirty="0" err="1"/>
              <a:t>neutronics</a:t>
            </a:r>
            <a:r>
              <a:rPr lang="fr-FR" sz="1200" dirty="0"/>
              <a:t> &amp; </a:t>
            </a:r>
            <a:r>
              <a:rPr lang="fr-FR" sz="1200" dirty="0" err="1"/>
              <a:t>photonics</a:t>
            </a:r>
            <a:r>
              <a:rPr lang="fr-FR" sz="1200" dirty="0"/>
              <a:t> for </a:t>
            </a:r>
            <a:r>
              <a:rPr lang="fr-FR" sz="1200" dirty="0" err="1"/>
              <a:t>reactors</a:t>
            </a:r>
            <a:r>
              <a:rPr lang="fr-FR" sz="1200" dirty="0"/>
              <a:t> » group at CEA</a:t>
            </a:r>
          </a:p>
          <a:p>
            <a:endParaRPr lang="fr-FR" sz="12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883391-8AC2-42ED-AADB-3246F3FA9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771" y="409516"/>
            <a:ext cx="5579705" cy="2384107"/>
          </a:xfrm>
          <a:prstGeom prst="rect">
            <a:avLst/>
          </a:prstGeom>
        </p:spPr>
      </p:pic>
      <p:sp>
        <p:nvSpPr>
          <p:cNvPr id="2" name="AutoShape 2" descr="La piscine du réacteur EPR de Flamanville 3 raccordé au réseau fin 2024.">
            <a:extLst>
              <a:ext uri="{FF2B5EF4-FFF2-40B4-BE49-F238E27FC236}">
                <a16:creationId xmlns:a16="http://schemas.microsoft.com/office/drawing/2014/main" id="{75667224-BDF4-4F01-86E3-FA1BE9A7A5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8" name="Picture 4" descr="La piscine du réacteur EPR de Flamanville 3 raccordé au réseau fin 2024.">
            <a:extLst>
              <a:ext uri="{FF2B5EF4-FFF2-40B4-BE49-F238E27FC236}">
                <a16:creationId xmlns:a16="http://schemas.microsoft.com/office/drawing/2014/main" id="{BB5C373A-840A-4810-9817-10769F405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762" y="4387651"/>
            <a:ext cx="4063916" cy="228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ix Generation IV Nuclear Systems schematics (LFR, SFR, GFR, VHTR, MSR, SCWR)">
            <a:extLst>
              <a:ext uri="{FF2B5EF4-FFF2-40B4-BE49-F238E27FC236}">
                <a16:creationId xmlns:a16="http://schemas.microsoft.com/office/drawing/2014/main" id="{1BBAB71E-CD94-4033-BB93-08AEC648F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604" y="4387651"/>
            <a:ext cx="4218893" cy="228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771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E275D6-18E6-4254-9A97-086C1D48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P(ND)</a:t>
            </a:r>
            <a:r>
              <a:rPr lang="en-US" baseline="30000" dirty="0"/>
              <a:t>2</a:t>
            </a:r>
            <a:r>
              <a:rPr lang="en-US" dirty="0"/>
              <a:t>-3, Perspectives on Nuclear Data for the Next Decade, March, 9-13, 2026, Paris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6AA554-5DDC-4018-B860-CB5B5862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FB34A61-70FC-4240-95E0-5D643097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Example #3: </a:t>
            </a:r>
            <a:r>
              <a:rPr lang="fr-FR" baseline="30000" dirty="0"/>
              <a:t>238</a:t>
            </a:r>
            <a:r>
              <a:rPr lang="fr-FR" dirty="0"/>
              <a:t>U(n</a:t>
            </a:r>
            <a:r>
              <a:rPr lang="fr-FR" baseline="-25000" dirty="0"/>
              <a:t>36eV</a:t>
            </a:r>
            <a:r>
              <a:rPr lang="fr-FR" dirty="0"/>
              <a:t>,</a:t>
            </a:r>
            <a:r>
              <a:rPr lang="fr-FR" dirty="0">
                <a:latin typeface="Symbol" panose="05050102010706020507" pitchFamily="18" charset="2"/>
              </a:rPr>
              <a:t>g</a:t>
            </a:r>
            <a:r>
              <a:rPr lang="fr-FR" dirty="0"/>
              <a:t>) for GEN-III </a:t>
            </a:r>
            <a:r>
              <a:rPr lang="fr-FR" dirty="0" err="1"/>
              <a:t>reactors</a:t>
            </a:r>
            <a:endParaRPr lang="fr-FR" dirty="0"/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0FDC49E6-1604-4B3E-BB6E-857C4DC8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372734" cy="365125"/>
          </a:xfrm>
        </p:spPr>
        <p:txBody>
          <a:bodyPr/>
          <a:lstStyle/>
          <a:p>
            <a:r>
              <a:rPr lang="fr-FR" dirty="0"/>
              <a:t>March 09, 2026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3EF8B01C-6649-44EE-9A81-61B547B0E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252" y="1048261"/>
            <a:ext cx="10728325" cy="4532313"/>
          </a:xfrm>
        </p:spPr>
        <p:txBody>
          <a:bodyPr/>
          <a:lstStyle/>
          <a:p>
            <a:r>
              <a:rPr lang="en-US" b="1" u="sng" dirty="0"/>
              <a:t>Doppler reactivity coefficient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7CAFAC0-74AC-4355-90D4-1E291809F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889" y="833844"/>
            <a:ext cx="2395086" cy="1327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4D966FB-74B1-4C36-9C55-898B8C0CD161}"/>
                  </a:ext>
                </a:extLst>
              </p:cNvPr>
              <p:cNvSpPr txBox="1"/>
              <p:nvPr/>
            </p:nvSpPr>
            <p:spPr>
              <a:xfrm>
                <a:off x="4266185" y="854723"/>
                <a:ext cx="2733556" cy="764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fr-FR" sz="1800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b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p>
                                <m:sSup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fr-FR" sz="180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  <m:sSup>
                                        <m:sSupPr>
                                          <m:ctrlP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8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8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fr-FR" sz="18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nary>
                        </m:e>
                      </m:eqAr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4D966FB-74B1-4C36-9C55-898B8C0CD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185" y="854723"/>
                <a:ext cx="2733556" cy="7645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7DFB0BBD-F160-42CE-8184-6D7CA6D8B20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261" y="1619228"/>
            <a:ext cx="3073614" cy="1384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CCE4492-ED76-4CFF-A55D-4BADF3AA4BB8}"/>
              </a:ext>
            </a:extLst>
          </p:cNvPr>
          <p:cNvSpPr txBox="1"/>
          <p:nvPr/>
        </p:nvSpPr>
        <p:spPr>
          <a:xfrm>
            <a:off x="2761347" y="1807266"/>
            <a:ext cx="573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 dirty="0"/>
              <a:t>T=900K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4FCB1D-3DD6-44BF-A2ED-7DFBFAD2C48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32" y="1412854"/>
            <a:ext cx="2313121" cy="190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34D881E-4D7A-41CD-9956-50E665096045}"/>
              </a:ext>
            </a:extLst>
          </p:cNvPr>
          <p:cNvSpPr txBox="1"/>
          <p:nvPr/>
        </p:nvSpPr>
        <p:spPr>
          <a:xfrm>
            <a:off x="7365664" y="1812491"/>
            <a:ext cx="2064989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fr-FR" sz="1400" dirty="0" err="1">
                <a:solidFill>
                  <a:srgbClr val="FF0000"/>
                </a:solidFill>
              </a:rPr>
              <a:t>Resonant</a:t>
            </a:r>
            <a:r>
              <a:rPr lang="fr-FR" sz="1400" dirty="0">
                <a:solidFill>
                  <a:srgbClr val="FF0000"/>
                </a:solidFill>
              </a:rPr>
              <a:t> Up-</a:t>
            </a:r>
            <a:r>
              <a:rPr lang="fr-FR" sz="1400" dirty="0" err="1">
                <a:solidFill>
                  <a:srgbClr val="FF0000"/>
                </a:solidFill>
              </a:rPr>
              <a:t>scattering</a:t>
            </a:r>
            <a:endParaRPr lang="fr-FR" sz="1400" dirty="0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87B111-8EB2-4777-8D0F-0DA6EC22A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509" y="3407359"/>
            <a:ext cx="8975558" cy="2770289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7597EB6-2465-4D60-BF2B-0023020B7BE9}"/>
              </a:ext>
            </a:extLst>
          </p:cNvPr>
          <p:cNvSpPr txBox="1"/>
          <p:nvPr/>
        </p:nvSpPr>
        <p:spPr>
          <a:xfrm>
            <a:off x="9524889" y="4176916"/>
            <a:ext cx="2294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Need to reduce the uncertainty of the 36eV resonance parameters and phonon spectra of many molecules</a:t>
            </a:r>
          </a:p>
        </p:txBody>
      </p:sp>
    </p:spTree>
    <p:extLst>
      <p:ext uri="{BB962C8B-B14F-4D97-AF65-F5344CB8AC3E}">
        <p14:creationId xmlns:p14="http://schemas.microsoft.com/office/powerpoint/2010/main" val="276905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E275D6-18E6-4254-9A97-086C1D48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P(ND)</a:t>
            </a:r>
            <a:r>
              <a:rPr lang="en-US" baseline="30000" dirty="0"/>
              <a:t>2</a:t>
            </a:r>
            <a:r>
              <a:rPr lang="en-US" dirty="0"/>
              <a:t>-3, Perspectives on Nuclear Data for the Next Decade, March, 9-13, 2026, Paris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6AA554-5DDC-4018-B860-CB5B5862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FB34A61-70FC-4240-95E0-5D643097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dirty="0"/>
              <a:t>Example #4: neutron </a:t>
            </a:r>
            <a:r>
              <a:rPr lang="fr-FR" sz="2400" dirty="0" err="1"/>
              <a:t>induced</a:t>
            </a:r>
            <a:r>
              <a:rPr lang="fr-FR" sz="2400" dirty="0"/>
              <a:t> fission </a:t>
            </a:r>
            <a:r>
              <a:rPr lang="fr-FR" sz="2400" dirty="0" err="1"/>
              <a:t>yields</a:t>
            </a:r>
            <a:r>
              <a:rPr lang="fr-FR" sz="2400" dirty="0"/>
              <a:t> for GEN-III </a:t>
            </a:r>
            <a:r>
              <a:rPr lang="fr-FR" sz="2400" dirty="0" err="1"/>
              <a:t>reactors</a:t>
            </a:r>
            <a:endParaRPr lang="fr-FR" sz="2400" dirty="0"/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0FDC49E6-1604-4B3E-BB6E-857C4DC8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372734" cy="365125"/>
          </a:xfrm>
        </p:spPr>
        <p:txBody>
          <a:bodyPr/>
          <a:lstStyle/>
          <a:p>
            <a:r>
              <a:rPr lang="fr-FR" dirty="0"/>
              <a:t>March 09, 2026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3EF8B01C-6649-44EE-9A81-61B547B0E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654" y="1381125"/>
            <a:ext cx="11710736" cy="4532313"/>
          </a:xfrm>
        </p:spPr>
        <p:txBody>
          <a:bodyPr>
            <a:normAutofit/>
          </a:bodyPr>
          <a:lstStyle/>
          <a:p>
            <a:r>
              <a:rPr lang="en-US" sz="1600" b="1" u="sng" dirty="0"/>
              <a:t>Fuel depletion (Post Irradiation Experiments = radiochemical analyses) and its reactivity</a:t>
            </a:r>
            <a:r>
              <a:rPr lang="en-US" sz="1600" dirty="0"/>
              <a:t>, a long standing problem partly solved in JEFF-4.0</a:t>
            </a:r>
          </a:p>
          <a:p>
            <a:endParaRPr lang="en-US" sz="1600" dirty="0"/>
          </a:p>
          <a:p>
            <a:r>
              <a:rPr lang="en-US" sz="1600" baseline="30000" dirty="0"/>
              <a:t>239</a:t>
            </a:r>
            <a:r>
              <a:rPr lang="en-US" sz="1600" dirty="0"/>
              <a:t>Pu(</a:t>
            </a:r>
            <a:r>
              <a:rPr lang="en-US" sz="1600" dirty="0" err="1"/>
              <a:t>n</a:t>
            </a:r>
            <a:r>
              <a:rPr lang="en-US" sz="1600" baseline="-25000" dirty="0" err="1"/>
              <a:t>th</a:t>
            </a:r>
            <a:r>
              <a:rPr lang="en-US" sz="1600" dirty="0" err="1"/>
              <a:t>,f</a:t>
            </a:r>
            <a:r>
              <a:rPr lang="en-US" sz="1600" dirty="0"/>
              <a:t>)</a:t>
            </a:r>
            <a:r>
              <a:rPr lang="en-US" sz="1600" baseline="30000" dirty="0"/>
              <a:t>153</a:t>
            </a:r>
            <a:r>
              <a:rPr lang="en-US" sz="1600" dirty="0"/>
              <a:t>Sm cumulated yield measurement @ILL/Lohengrin to restore the JEFF-3.1.1/LWR reactivity versus burn-up.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C2D16D7-F128-4473-95BD-FC8F903D3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310" y="2877649"/>
            <a:ext cx="3761764" cy="259922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C17E176-22A9-4485-B3BE-A08B7A672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7" y="3116513"/>
            <a:ext cx="3353091" cy="223742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5633455-88AD-41C5-920C-019FD3A3E76A}"/>
              </a:ext>
            </a:extLst>
          </p:cNvPr>
          <p:cNvSpPr txBox="1"/>
          <p:nvPr/>
        </p:nvSpPr>
        <p:spPr>
          <a:xfrm>
            <a:off x="322763" y="5784152"/>
            <a:ext cx="6148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+ New JEFF/4.0/</a:t>
            </a:r>
            <a:r>
              <a:rPr lang="en-US" baseline="30000" dirty="0"/>
              <a:t>147</a:t>
            </a:r>
            <a:r>
              <a:rPr lang="en-US" dirty="0"/>
              <a:t>Pm(</a:t>
            </a:r>
            <a:r>
              <a:rPr lang="en-US" dirty="0" err="1"/>
              <a:t>n</a:t>
            </a:r>
            <a:r>
              <a:rPr lang="en-US" baseline="-25000" dirty="0" err="1"/>
              <a:t>th+epi</a:t>
            </a:r>
            <a:r>
              <a:rPr lang="en-US" dirty="0" err="1"/>
              <a:t>,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/>
              <a:t>)</a:t>
            </a:r>
            <a:r>
              <a:rPr lang="en-US" baseline="30000" dirty="0"/>
              <a:t>148g+m</a:t>
            </a:r>
            <a:r>
              <a:rPr lang="en-US" dirty="0"/>
              <a:t>Pm…+70pcm…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E0A94BE-6277-41C3-AF20-B75EE5C9D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583" y="2986068"/>
            <a:ext cx="3373252" cy="249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2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484FD7D-68F9-46A6-92C3-E36BDFF1A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250" y="809821"/>
            <a:ext cx="3618257" cy="3647879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E275D6-18E6-4254-9A97-086C1D48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P(ND)</a:t>
            </a:r>
            <a:r>
              <a:rPr lang="en-US" baseline="30000" dirty="0"/>
              <a:t>2</a:t>
            </a:r>
            <a:r>
              <a:rPr lang="en-US" dirty="0"/>
              <a:t>-3, Perspectives on Nuclear Data for the Next Decade, March, 9-13, 2026, Paris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6AA554-5DDC-4018-B860-CB5B5862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0FDC49E6-1604-4B3E-BB6E-857C4DC8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372734" cy="365125"/>
          </a:xfrm>
        </p:spPr>
        <p:txBody>
          <a:bodyPr/>
          <a:lstStyle/>
          <a:p>
            <a:r>
              <a:rPr lang="fr-FR" dirty="0"/>
              <a:t>March 09, 2026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3EF8B01C-6649-44EE-9A81-61B547B0E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408" y="922868"/>
            <a:ext cx="10728325" cy="4532313"/>
          </a:xfrm>
        </p:spPr>
        <p:txBody>
          <a:bodyPr/>
          <a:lstStyle/>
          <a:p>
            <a:r>
              <a:rPr lang="en-US" b="1" u="sng" dirty="0"/>
              <a:t>Decay Heat: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1923EE0-1D3C-4561-BA46-0D549F13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649" y="3958084"/>
            <a:ext cx="3830934" cy="230599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99E29A7-3693-497D-9C0D-260A10BD3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428" y="1098933"/>
            <a:ext cx="3987445" cy="231739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ED675EC-547E-4E39-8EA5-4EE25892AC0D}"/>
              </a:ext>
            </a:extLst>
          </p:cNvPr>
          <p:cNvSpPr txBox="1"/>
          <p:nvPr/>
        </p:nvSpPr>
        <p:spPr>
          <a:xfrm rot="19525584">
            <a:off x="7769042" y="2412920"/>
            <a:ext cx="4343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highlight>
                  <a:srgbClr val="FFFF00"/>
                </a:highlight>
              </a:rPr>
              <a:t>N-FY “experimental” covariance : JEFF-4.0 matrices</a:t>
            </a:r>
          </a:p>
        </p:txBody>
      </p:sp>
      <p:sp>
        <p:nvSpPr>
          <p:cNvPr id="19" name="Titre 5">
            <a:extLst>
              <a:ext uri="{FF2B5EF4-FFF2-40B4-BE49-F238E27FC236}">
                <a16:creationId xmlns:a16="http://schemas.microsoft.com/office/drawing/2014/main" id="{A33C49FE-5915-4C1B-97D0-A22BDA2F2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Autofit/>
          </a:bodyPr>
          <a:lstStyle/>
          <a:p>
            <a:r>
              <a:rPr lang="fr-FR" sz="2400" dirty="0"/>
              <a:t>Example #4: neutron </a:t>
            </a:r>
            <a:r>
              <a:rPr lang="fr-FR" sz="2400" dirty="0" err="1"/>
              <a:t>induced</a:t>
            </a:r>
            <a:r>
              <a:rPr lang="fr-FR" sz="2400" dirty="0"/>
              <a:t> fission </a:t>
            </a:r>
            <a:r>
              <a:rPr lang="fr-FR" sz="2400" dirty="0" err="1"/>
              <a:t>yields</a:t>
            </a:r>
            <a:r>
              <a:rPr lang="fr-FR" sz="2400" dirty="0"/>
              <a:t> for GEN-III </a:t>
            </a:r>
            <a:r>
              <a:rPr lang="fr-FR" sz="2400" dirty="0" err="1"/>
              <a:t>reactors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77C1CC-6362-421A-970E-E23B5ED3746D}"/>
              </a:ext>
            </a:extLst>
          </p:cNvPr>
          <p:cNvSpPr/>
          <p:nvPr/>
        </p:nvSpPr>
        <p:spPr>
          <a:xfrm>
            <a:off x="3333751" y="1098933"/>
            <a:ext cx="1635292" cy="10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Decay heat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A0DBF5-15F1-4E6A-B9BC-AB03226071FA}"/>
              </a:ext>
            </a:extLst>
          </p:cNvPr>
          <p:cNvSpPr/>
          <p:nvPr/>
        </p:nvSpPr>
        <p:spPr>
          <a:xfrm>
            <a:off x="3645504" y="3179082"/>
            <a:ext cx="1635292" cy="377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Cooling time [s]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06DDC22-5051-4B08-985F-192CC84FA316}"/>
              </a:ext>
            </a:extLst>
          </p:cNvPr>
          <p:cNvSpPr txBox="1"/>
          <p:nvPr/>
        </p:nvSpPr>
        <p:spPr>
          <a:xfrm>
            <a:off x="731838" y="4457700"/>
            <a:ext cx="2913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Experimental correlations and charge invariance lead to decrease </a:t>
            </a:r>
            <a:r>
              <a:rPr lang="en-US" i="1" dirty="0"/>
              <a:t>prior</a:t>
            </a:r>
            <a:r>
              <a:rPr lang="en-US" dirty="0"/>
              <a:t> ND uncertainty</a:t>
            </a:r>
          </a:p>
        </p:txBody>
      </p:sp>
    </p:spTree>
    <p:extLst>
      <p:ext uri="{BB962C8B-B14F-4D97-AF65-F5344CB8AC3E}">
        <p14:creationId xmlns:p14="http://schemas.microsoft.com/office/powerpoint/2010/main" val="68858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5" grpId="0"/>
      <p:bldP spid="12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A6B5F7-B209-4FA4-9039-135E0E7A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March 09,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B5E7F6-CFE5-4B4F-8DA0-839EA92A0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P(ND)2-3, Perspectives on Nuclear Data for the Next Decade, March, 9-13, 2026, Paris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C0C151-E393-41BF-B76A-68D318570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5504B2-B92D-4847-A8D8-529C00316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346" y="3944438"/>
            <a:ext cx="3139712" cy="250049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A30E256-69AE-40B3-ACBA-95C8C658AF29}"/>
              </a:ext>
            </a:extLst>
          </p:cNvPr>
          <p:cNvSpPr txBox="1"/>
          <p:nvPr/>
        </p:nvSpPr>
        <p:spPr>
          <a:xfrm>
            <a:off x="1662712" y="4813228"/>
            <a:ext cx="33410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New JEFF-4.0/</a:t>
            </a:r>
            <a:r>
              <a:rPr lang="en-US" b="1" u="sng" baseline="30000" dirty="0"/>
              <a:t>9</a:t>
            </a:r>
            <a:r>
              <a:rPr lang="en-US" b="1" u="sng" dirty="0"/>
              <a:t>Be(</a:t>
            </a:r>
            <a:r>
              <a:rPr lang="en-US" b="1" u="sng" dirty="0">
                <a:latin typeface="Symbol" panose="05050102010706020507" pitchFamily="18" charset="2"/>
              </a:rPr>
              <a:t>a</a:t>
            </a:r>
            <a:r>
              <a:rPr lang="en-US" b="1" u="sng" dirty="0"/>
              <a:t>,n</a:t>
            </a:r>
            <a:r>
              <a:rPr lang="en-US" b="1" u="sng" baseline="-25000" dirty="0"/>
              <a:t>0</a:t>
            </a:r>
            <a:r>
              <a:rPr lang="en-US" b="1" u="sng" dirty="0"/>
              <a:t>)/SAD</a:t>
            </a:r>
            <a:r>
              <a:rPr lang="en-US" dirty="0"/>
              <a:t> during core loading to prevent low reactivity accidents</a:t>
            </a:r>
          </a:p>
        </p:txBody>
      </p:sp>
      <p:sp>
        <p:nvSpPr>
          <p:cNvPr id="10" name="Titre 5">
            <a:extLst>
              <a:ext uri="{FF2B5EF4-FFF2-40B4-BE49-F238E27FC236}">
                <a16:creationId xmlns:a16="http://schemas.microsoft.com/office/drawing/2014/main" id="{236E9B03-ABB7-4CE4-8321-640A465E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Autofit/>
          </a:bodyPr>
          <a:lstStyle/>
          <a:p>
            <a:r>
              <a:rPr lang="fr-FR" sz="2400" dirty="0"/>
              <a:t>Example #5: neutron start-up sources for </a:t>
            </a:r>
            <a:r>
              <a:rPr lang="fr-FR" sz="2400" dirty="0" err="1"/>
              <a:t>almost</a:t>
            </a:r>
            <a:r>
              <a:rPr lang="fr-FR" sz="2400" dirty="0"/>
              <a:t> all </a:t>
            </a:r>
            <a:r>
              <a:rPr lang="fr-FR" sz="2400" dirty="0" err="1"/>
              <a:t>reactors</a:t>
            </a:r>
            <a:endParaRPr lang="fr-FR" sz="24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62728D1-6680-4BB0-948D-57CE452AD9BB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62781" y="1120165"/>
            <a:ext cx="3865609" cy="246491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3D23FC5-2C20-42E0-B96E-E868E6F75383}"/>
              </a:ext>
            </a:extLst>
          </p:cNvPr>
          <p:cNvSpPr txBox="1"/>
          <p:nvPr/>
        </p:nvSpPr>
        <p:spPr>
          <a:xfrm>
            <a:off x="363610" y="1411520"/>
            <a:ext cx="7577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During fuel loading (</a:t>
            </a:r>
            <a:r>
              <a:rPr lang="en-US" dirty="0" err="1"/>
              <a:t>k</a:t>
            </a:r>
            <a:r>
              <a:rPr lang="en-US" baseline="-25000" dirty="0" err="1"/>
              <a:t>eff</a:t>
            </a:r>
            <a:r>
              <a:rPr lang="en-US" dirty="0"/>
              <a:t>&lt;1), </a:t>
            </a:r>
            <a:r>
              <a:rPr lang="en-US" i="1" dirty="0"/>
              <a:t>i.e.</a:t>
            </a:r>
            <a:r>
              <a:rPr lang="en-US" dirty="0"/>
              <a:t> subcritical approach, </a:t>
            </a:r>
            <a:r>
              <a:rPr lang="en-US" dirty="0">
                <a:solidFill>
                  <a:srgbClr val="00B0F0"/>
                </a:solidFill>
              </a:rPr>
              <a:t>low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(&lt;1 MeV) </a:t>
            </a:r>
            <a:r>
              <a:rPr lang="en-US" dirty="0"/>
              <a:t>and </a:t>
            </a:r>
            <a:r>
              <a:rPr lang="en-US" dirty="0">
                <a:solidFill>
                  <a:schemeClr val="tx2"/>
                </a:solidFill>
              </a:rPr>
              <a:t>high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(&gt;3 MeV)</a:t>
            </a:r>
            <a:r>
              <a:rPr lang="en-US" dirty="0"/>
              <a:t> energy neutrons are crucial for: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their amplification through </a:t>
            </a:r>
            <a:r>
              <a:rPr lang="en-US" baseline="30000" dirty="0">
                <a:solidFill>
                  <a:srgbClr val="00B0F0"/>
                </a:solidFill>
              </a:rPr>
              <a:t>235</a:t>
            </a:r>
            <a:r>
              <a:rPr lang="en-US" dirty="0">
                <a:solidFill>
                  <a:srgbClr val="00B0F0"/>
                </a:solidFill>
              </a:rPr>
              <a:t>U(</a:t>
            </a:r>
            <a:r>
              <a:rPr lang="en-US" dirty="0" err="1">
                <a:solidFill>
                  <a:srgbClr val="00B0F0"/>
                </a:solidFill>
              </a:rPr>
              <a:t>n,f</a:t>
            </a:r>
            <a:r>
              <a:rPr lang="en-US" dirty="0">
                <a:solidFill>
                  <a:srgbClr val="00B0F0"/>
                </a:solidFill>
              </a:rPr>
              <a:t>)</a:t>
            </a:r>
            <a:r>
              <a:rPr lang="en-US" dirty="0"/>
              <a:t> and </a:t>
            </a:r>
            <a:r>
              <a:rPr lang="en-US" baseline="30000" dirty="0">
                <a:solidFill>
                  <a:schemeClr val="tx2"/>
                </a:solidFill>
              </a:rPr>
              <a:t>238</a:t>
            </a:r>
            <a:r>
              <a:rPr lang="en-US" dirty="0">
                <a:solidFill>
                  <a:schemeClr val="tx2"/>
                </a:solidFill>
              </a:rPr>
              <a:t>U(</a:t>
            </a:r>
            <a:r>
              <a:rPr lang="en-US" dirty="0" err="1">
                <a:solidFill>
                  <a:schemeClr val="tx2"/>
                </a:solidFill>
              </a:rPr>
              <a:t>n,f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their monitoring by ex-core detectors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976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E275D6-18E6-4254-9A97-086C1D48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P(ND)</a:t>
            </a:r>
            <a:r>
              <a:rPr lang="en-US" baseline="30000" dirty="0"/>
              <a:t>2</a:t>
            </a:r>
            <a:r>
              <a:rPr lang="en-US" dirty="0"/>
              <a:t>-3, Perspectives on Nuclear Data for the Next Decade, March, 9-13, 2026, Paris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6AA554-5DDC-4018-B860-CB5B5862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FB34A61-70FC-4240-95E0-5D643097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Examples</a:t>
            </a:r>
            <a:r>
              <a:rPr lang="fr-FR" dirty="0"/>
              <a:t> #6 of ND </a:t>
            </a:r>
            <a:r>
              <a:rPr lang="fr-FR" dirty="0" err="1"/>
              <a:t>needs</a:t>
            </a:r>
            <a:r>
              <a:rPr lang="fr-FR" dirty="0"/>
              <a:t> for </a:t>
            </a:r>
            <a:r>
              <a:rPr lang="fr-FR" dirty="0" err="1"/>
              <a:t>nuclear</a:t>
            </a:r>
            <a:r>
              <a:rPr lang="fr-FR" dirty="0"/>
              <a:t> cycle</a:t>
            </a:r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0FDC49E6-1604-4B3E-BB6E-857C4DC8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372734" cy="365125"/>
          </a:xfrm>
        </p:spPr>
        <p:txBody>
          <a:bodyPr/>
          <a:lstStyle/>
          <a:p>
            <a:r>
              <a:rPr lang="fr-FR" dirty="0"/>
              <a:t>March 09, 2026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3EF8B01C-6649-44EE-9A81-61B547B0E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Photofission </a:t>
            </a:r>
            <a:r>
              <a:rPr lang="en-US" b="1" dirty="0" err="1"/>
              <a:t>XS+yields</a:t>
            </a:r>
            <a:r>
              <a:rPr lang="en-US" b="1" dirty="0"/>
              <a:t> </a:t>
            </a:r>
            <a:r>
              <a:rPr lang="en-US" dirty="0"/>
              <a:t>for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-inspection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aseline="30000" dirty="0"/>
          </a:p>
          <a:p>
            <a:endParaRPr lang="en-US" baseline="30000" dirty="0"/>
          </a:p>
          <a:p>
            <a:r>
              <a:rPr lang="en-US" baseline="30000" dirty="0"/>
              <a:t>237</a:t>
            </a:r>
            <a:r>
              <a:rPr lang="en-US" dirty="0"/>
              <a:t>Np(n,2n) and </a:t>
            </a:r>
            <a:r>
              <a:rPr lang="en-US" b="1" baseline="30000" dirty="0"/>
              <a:t>241</a:t>
            </a:r>
            <a:r>
              <a:rPr lang="en-US" b="1" dirty="0"/>
              <a:t>Am(</a:t>
            </a:r>
            <a:r>
              <a:rPr lang="en-US" b="1" dirty="0" err="1"/>
              <a:t>n,</a:t>
            </a:r>
            <a:r>
              <a:rPr lang="en-US" b="1" dirty="0" err="1">
                <a:latin typeface="Symbol" panose="05050102010706020507" pitchFamily="18" charset="2"/>
              </a:rPr>
              <a:t>g</a:t>
            </a:r>
            <a:r>
              <a:rPr lang="en-US" b="1" dirty="0"/>
              <a:t>)</a:t>
            </a:r>
            <a:r>
              <a:rPr lang="en-US" dirty="0"/>
              <a:t> branching ratios resp. for radiotoxicity [</a:t>
            </a:r>
            <a:r>
              <a:rPr lang="en-US" baseline="30000" dirty="0"/>
              <a:t>232</a:t>
            </a:r>
            <a:r>
              <a:rPr lang="en-US" dirty="0"/>
              <a:t>U] and decay heat [</a:t>
            </a:r>
            <a:r>
              <a:rPr lang="en-US" baseline="30000" dirty="0"/>
              <a:t>242</a:t>
            </a:r>
            <a:r>
              <a:rPr lang="en-US" dirty="0"/>
              <a:t>Cm]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4E7800-FB16-48A3-8F4D-62FBB58BF8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45" y="4623319"/>
            <a:ext cx="3100429" cy="1362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A04D439-C97E-4B31-A6DD-A36A9B39EB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669" y="4247707"/>
            <a:ext cx="3303476" cy="2056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F371B1F-D370-4001-BADF-4DA99DBB0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200" y="994407"/>
            <a:ext cx="3454333" cy="240534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A7E4D47-F6DA-4C0B-A2AA-0860AAA6A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5800" y="888415"/>
            <a:ext cx="2033049" cy="270271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F97C072-F0B0-4397-94ED-DFB451AF0192}"/>
              </a:ext>
            </a:extLst>
          </p:cNvPr>
          <p:cNvSpPr txBox="1"/>
          <p:nvPr/>
        </p:nvSpPr>
        <p:spPr>
          <a:xfrm>
            <a:off x="9301111" y="4785984"/>
            <a:ext cx="2725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FIFRELIN/EM cascade calculations for the 2 </a:t>
            </a:r>
            <a:r>
              <a:rPr lang="en-US" dirty="0" err="1"/>
              <a:t>J</a:t>
            </a:r>
            <a:r>
              <a:rPr lang="en-US" baseline="30000" dirty="0" err="1">
                <a:latin typeface="Symbol" panose="05050102010706020507" pitchFamily="18" charset="2"/>
              </a:rPr>
              <a:t>p</a:t>
            </a:r>
            <a:r>
              <a:rPr lang="en-US" dirty="0"/>
              <a:t> resonances with different LDM and PSF.</a:t>
            </a:r>
          </a:p>
        </p:txBody>
      </p:sp>
    </p:spTree>
    <p:extLst>
      <p:ext uri="{BB962C8B-B14F-4D97-AF65-F5344CB8AC3E}">
        <p14:creationId xmlns:p14="http://schemas.microsoft.com/office/powerpoint/2010/main" val="311586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E275D6-18E6-4254-9A97-086C1D48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P(ND)</a:t>
            </a:r>
            <a:r>
              <a:rPr lang="en-US" baseline="30000" dirty="0"/>
              <a:t>2</a:t>
            </a:r>
            <a:r>
              <a:rPr lang="en-US" dirty="0"/>
              <a:t>-3, Perspectives on Nuclear Data for the Next Decade, March, 9-13, 2026, Paris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6AA554-5DDC-4018-B860-CB5B5862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FB34A61-70FC-4240-95E0-5D643097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Longer </a:t>
            </a:r>
            <a:r>
              <a:rPr lang="fr-FR" dirty="0" err="1"/>
              <a:t>term</a:t>
            </a:r>
            <a:r>
              <a:rPr lang="fr-FR" dirty="0"/>
              <a:t> : GEN-IV </a:t>
            </a:r>
            <a:r>
              <a:rPr lang="fr-FR" dirty="0" err="1"/>
              <a:t>reactors</a:t>
            </a:r>
            <a:endParaRPr lang="fr-FR" dirty="0"/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0FDC49E6-1604-4B3E-BB6E-857C4DC8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372734" cy="365125"/>
          </a:xfrm>
        </p:spPr>
        <p:txBody>
          <a:bodyPr/>
          <a:lstStyle/>
          <a:p>
            <a:r>
              <a:rPr lang="fr-FR" dirty="0"/>
              <a:t>March 09, 2026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3EF8B01C-6649-44EE-9A81-61B547B0E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04" y="1162843"/>
            <a:ext cx="8279028" cy="4532313"/>
          </a:xfrm>
        </p:spPr>
        <p:txBody>
          <a:bodyPr/>
          <a:lstStyle/>
          <a:p>
            <a:r>
              <a:rPr lang="en-US" b="1" dirty="0"/>
              <a:t>Molten Salt Fast Reactor </a:t>
            </a:r>
            <a:r>
              <a:rPr lang="en-US" dirty="0"/>
              <a:t>dedicated to transmute </a:t>
            </a:r>
            <a:r>
              <a:rPr lang="en-US" dirty="0" err="1"/>
              <a:t>transuranians</a:t>
            </a:r>
            <a:r>
              <a:rPr lang="en-US" dirty="0"/>
              <a:t> as an example.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baseline="30000" dirty="0"/>
              <a:t>241</a:t>
            </a:r>
            <a:r>
              <a:rPr lang="en-US" b="1" dirty="0"/>
              <a:t>Am(</a:t>
            </a:r>
            <a:r>
              <a:rPr lang="en-US" b="1" dirty="0" err="1"/>
              <a:t>n</a:t>
            </a:r>
            <a:r>
              <a:rPr lang="en-US" b="1" baseline="-25000" dirty="0" err="1"/>
              <a:t>FAST</a:t>
            </a:r>
            <a:r>
              <a:rPr lang="en-US" b="1" dirty="0" err="1"/>
              <a:t>,f</a:t>
            </a:r>
            <a:r>
              <a:rPr lang="en-US" b="1" dirty="0"/>
              <a:t>)PFNS is mandatory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AA8712E-5A1E-4D7C-9E4D-56A498D8B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28" y="2003944"/>
            <a:ext cx="5835145" cy="27271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707B98-06E9-406B-A6DB-D399234CC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582" y="2875129"/>
            <a:ext cx="5281414" cy="34589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A4209C-931C-4FC9-A49F-AC2D0DB5F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070" y="105067"/>
            <a:ext cx="2979002" cy="246112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35FF283-5DCF-4486-80F2-575AA7AB2A12}"/>
              </a:ext>
            </a:extLst>
          </p:cNvPr>
          <p:cNvSpPr txBox="1"/>
          <p:nvPr/>
        </p:nvSpPr>
        <p:spPr>
          <a:xfrm>
            <a:off x="2563542" y="1649691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</a:rPr>
              <a:t>k</a:t>
            </a:r>
            <a:r>
              <a:rPr lang="en-US" b="1" baseline="-25000" dirty="0" err="1">
                <a:solidFill>
                  <a:schemeClr val="tx2"/>
                </a:solidFill>
              </a:rPr>
              <a:t>eff</a:t>
            </a:r>
            <a:r>
              <a:rPr lang="en-US" b="1" dirty="0">
                <a:solidFill>
                  <a:schemeClr val="tx2"/>
                </a:solidFill>
              </a:rPr>
              <a:t> uncertainty [pcm]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E23FE22-836D-415C-B20C-F355C8D5E00E}"/>
              </a:ext>
            </a:extLst>
          </p:cNvPr>
          <p:cNvSpPr txBox="1"/>
          <p:nvPr/>
        </p:nvSpPr>
        <p:spPr>
          <a:xfrm>
            <a:off x="6566982" y="2545688"/>
            <a:ext cx="5708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tx2"/>
                </a:solidFill>
                <a:latin typeface="Symbol" panose="05050102010706020507" pitchFamily="18" charset="2"/>
              </a:rPr>
              <a:t>L</a:t>
            </a:r>
            <a:r>
              <a:rPr lang="en-US" sz="1600" b="1" baseline="-25000" dirty="0" err="1">
                <a:solidFill>
                  <a:schemeClr val="tx2"/>
                </a:solidFill>
              </a:rPr>
              <a:t>eff</a:t>
            </a:r>
            <a:r>
              <a:rPr lang="en-US" sz="1600" b="1" dirty="0">
                <a:solidFill>
                  <a:schemeClr val="tx2"/>
                </a:solidFill>
              </a:rPr>
              <a:t> (effective neutron generation time) uncertainty [pcm]</a:t>
            </a:r>
          </a:p>
        </p:txBody>
      </p:sp>
    </p:spTree>
    <p:extLst>
      <p:ext uri="{BB962C8B-B14F-4D97-AF65-F5344CB8AC3E}">
        <p14:creationId xmlns:p14="http://schemas.microsoft.com/office/powerpoint/2010/main" val="286089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2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E275D6-18E6-4254-9A97-086C1D48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P(ND)</a:t>
            </a:r>
            <a:r>
              <a:rPr lang="en-US" baseline="30000" dirty="0"/>
              <a:t>2</a:t>
            </a:r>
            <a:r>
              <a:rPr lang="en-US" dirty="0"/>
              <a:t>-3, Perspectives on Nuclear Data for the Next Decade, March, 9-13, 2026, Paris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6AA554-5DDC-4018-B860-CB5B5862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FB34A61-70FC-4240-95E0-5D6430974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835" y="116537"/>
            <a:ext cx="11260433" cy="871827"/>
          </a:xfrm>
        </p:spPr>
        <p:txBody>
          <a:bodyPr>
            <a:noAutofit/>
          </a:bodyPr>
          <a:lstStyle/>
          <a:p>
            <a:r>
              <a:rPr lang="fr-FR" sz="2400" dirty="0"/>
              <a:t>EU/SANDA </a:t>
            </a:r>
            <a:r>
              <a:rPr lang="fr-FR" sz="2400" dirty="0" err="1"/>
              <a:t>project</a:t>
            </a:r>
            <a:r>
              <a:rPr lang="fr-FR" sz="2400" dirty="0"/>
              <a:t> (2019-2023), </a:t>
            </a:r>
            <a:r>
              <a:rPr lang="fr-FR" sz="2400" dirty="0">
                <a:hlinkClick r:id="rId2"/>
              </a:rPr>
              <a:t>http://www.sanda-nd.eu/</a:t>
            </a:r>
            <a:r>
              <a:rPr lang="fr-FR" sz="2400" dirty="0"/>
              <a:t> </a:t>
            </a:r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0FDC49E6-1604-4B3E-BB6E-857C4DC8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372734" cy="365125"/>
          </a:xfrm>
        </p:spPr>
        <p:txBody>
          <a:bodyPr/>
          <a:lstStyle/>
          <a:p>
            <a:r>
              <a:rPr lang="fr-FR" dirty="0"/>
              <a:t>March 09, 2026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4E0DBA-2B62-4559-8406-B254D66BA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959" y="700299"/>
            <a:ext cx="7369444" cy="437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ACDC7DF-E676-4BFF-B2E3-2014724504FB}"/>
              </a:ext>
            </a:extLst>
          </p:cNvPr>
          <p:cNvSpPr txBox="1"/>
          <p:nvPr/>
        </p:nvSpPr>
        <p:spPr>
          <a:xfrm>
            <a:off x="1875295" y="5321436"/>
            <a:ext cx="7979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</a:t>
            </a:r>
            <a:r>
              <a:rPr lang="en-US" baseline="30000" dirty="0"/>
              <a:t>27</a:t>
            </a:r>
            <a:r>
              <a:rPr lang="en-US" dirty="0"/>
              <a:t>Al(</a:t>
            </a:r>
            <a:r>
              <a:rPr lang="en-US" dirty="0" err="1"/>
              <a:t>n,n&amp;n</a:t>
            </a:r>
            <a:r>
              <a:rPr lang="en-US" dirty="0"/>
              <a:t>’), </a:t>
            </a:r>
            <a:r>
              <a:rPr lang="en-US" baseline="30000" dirty="0"/>
              <a:t>27</a:t>
            </a:r>
            <a:r>
              <a:rPr lang="en-US" dirty="0"/>
              <a:t>Al(</a:t>
            </a:r>
            <a:r>
              <a:rPr lang="en-US" dirty="0" err="1"/>
              <a:t>n,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/>
              <a:t>), </a:t>
            </a:r>
            <a:r>
              <a:rPr lang="en-US" baseline="30000" dirty="0"/>
              <a:t>135</a:t>
            </a:r>
            <a:r>
              <a:rPr lang="en-US" dirty="0"/>
              <a:t>Xe(</a:t>
            </a:r>
            <a:r>
              <a:rPr lang="en-US" dirty="0" err="1"/>
              <a:t>n,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/>
              <a:t>) for JHR studies</a:t>
            </a:r>
          </a:p>
          <a:p>
            <a:r>
              <a:rPr lang="en-US" dirty="0"/>
              <a:t>+ Chlorine, Calcium, </a:t>
            </a:r>
            <a:r>
              <a:rPr lang="en-US" dirty="0" err="1"/>
              <a:t>silicium</a:t>
            </a:r>
            <a:r>
              <a:rPr lang="en-US" dirty="0"/>
              <a:t> isotopes, for High Level Waste disposal studies</a:t>
            </a:r>
          </a:p>
          <a:p>
            <a:r>
              <a:rPr lang="en-US" dirty="0"/>
              <a:t>+ </a:t>
            </a:r>
            <a:r>
              <a:rPr lang="en-US" dirty="0" err="1"/>
              <a:t>Tungstene</a:t>
            </a:r>
            <a:r>
              <a:rPr lang="en-US" dirty="0"/>
              <a:t> &amp; Osmium for fusion applications</a:t>
            </a:r>
          </a:p>
        </p:txBody>
      </p:sp>
    </p:spTree>
    <p:extLst>
      <p:ext uri="{BB962C8B-B14F-4D97-AF65-F5344CB8AC3E}">
        <p14:creationId xmlns:p14="http://schemas.microsoft.com/office/powerpoint/2010/main" val="225394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E275D6-18E6-4254-9A97-086C1D48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P(ND)</a:t>
            </a:r>
            <a:r>
              <a:rPr lang="en-US" baseline="30000" dirty="0"/>
              <a:t>2</a:t>
            </a:r>
            <a:r>
              <a:rPr lang="en-US" dirty="0"/>
              <a:t>-3, Perspectives on Nuclear Data for the Next Decade, March, 9-13, 2026, Paris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6AA554-5DDC-4018-B860-CB5B5862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FB34A61-70FC-4240-95E0-5D643097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0FDC49E6-1604-4B3E-BB6E-857C4DC8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372734" cy="365125"/>
          </a:xfrm>
        </p:spPr>
        <p:txBody>
          <a:bodyPr/>
          <a:lstStyle/>
          <a:p>
            <a:r>
              <a:rPr lang="fr-FR" dirty="0"/>
              <a:t>March 09, 2026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3EF8B01C-6649-44EE-9A81-61B547B0E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45" y="796051"/>
            <a:ext cx="10880363" cy="4668890"/>
          </a:xfrm>
        </p:spPr>
        <p:txBody>
          <a:bodyPr/>
          <a:lstStyle/>
          <a:p>
            <a:r>
              <a:rPr lang="en-US" b="1" u="sng" dirty="0">
                <a:solidFill>
                  <a:srgbClr val="FF0000"/>
                </a:solidFill>
              </a:rPr>
              <a:t>Thanks to HPC, Nuclear Data is now the main source of uncertainty in reactor calculations </a:t>
            </a:r>
            <a:r>
              <a:rPr lang="en-US" b="1" dirty="0">
                <a:solidFill>
                  <a:srgbClr val="FF0000"/>
                </a:solidFill>
              </a:rPr>
              <a:t>!</a:t>
            </a:r>
          </a:p>
          <a:p>
            <a:endParaRPr lang="en-US" b="1" dirty="0"/>
          </a:p>
          <a:p>
            <a:r>
              <a:rPr lang="en-US" b="1" dirty="0"/>
              <a:t>Structure data </a:t>
            </a:r>
            <a:r>
              <a:rPr lang="en-US" dirty="0"/>
              <a:t>is mandatory to reduce data from independent FY or (</a:t>
            </a:r>
            <a:r>
              <a:rPr lang="en-US" dirty="0" err="1"/>
              <a:t>n,n’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/>
              <a:t>) measurements</a:t>
            </a:r>
          </a:p>
          <a:p>
            <a:r>
              <a:rPr lang="en-US" b="1" dirty="0"/>
              <a:t>Reaction data</a:t>
            </a:r>
            <a:r>
              <a:rPr lang="en-US" dirty="0"/>
              <a:t>: Big5 n-XS (</a:t>
            </a:r>
            <a:r>
              <a:rPr lang="en-US" baseline="30000" dirty="0"/>
              <a:t>235,238</a:t>
            </a:r>
            <a:r>
              <a:rPr lang="en-US" dirty="0"/>
              <a:t>U, </a:t>
            </a:r>
            <a:r>
              <a:rPr lang="en-US" baseline="30000" dirty="0"/>
              <a:t>239</a:t>
            </a:r>
            <a:r>
              <a:rPr lang="en-US" dirty="0"/>
              <a:t>Pu, </a:t>
            </a:r>
            <a:r>
              <a:rPr lang="en-US" baseline="30000" dirty="0"/>
              <a:t>1</a:t>
            </a:r>
            <a:r>
              <a:rPr lang="en-US" dirty="0"/>
              <a:t>H, </a:t>
            </a:r>
            <a:r>
              <a:rPr lang="en-US" baseline="30000" dirty="0"/>
              <a:t>16</a:t>
            </a:r>
            <a:r>
              <a:rPr lang="en-US" dirty="0"/>
              <a:t>O)+ structural/absorbing materials, PFNS, SAD, SAED, P(</a:t>
            </a:r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dirty="0"/>
              <a:t>), </a:t>
            </a:r>
            <a:r>
              <a:rPr lang="en-US" dirty="0">
                <a:latin typeface="Symbol" panose="05050102010706020507" pitchFamily="18" charset="2"/>
              </a:rPr>
              <a:t>r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dirty="0"/>
              <a:t>), </a:t>
            </a:r>
            <a:r>
              <a:rPr lang="en-US" dirty="0" err="1"/>
              <a:t>n+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/>
              <a:t> induced FY,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production…</a:t>
            </a:r>
          </a:p>
          <a:p>
            <a:r>
              <a:rPr lang="en-US" dirty="0"/>
              <a:t>Short lived nuclei XS (IAEA initiative few years ago?): </a:t>
            </a:r>
            <a:r>
              <a:rPr lang="en-US" baseline="30000" dirty="0"/>
              <a:t>135m</a:t>
            </a:r>
            <a:r>
              <a:rPr lang="en-US" dirty="0"/>
              <a:t>Xe…</a:t>
            </a:r>
          </a:p>
          <a:p>
            <a:r>
              <a:rPr lang="en-US" dirty="0"/>
              <a:t>Delayed neutron emission (experiments are on going), spectra have to be re-measured or calculated (summation calculations will need to improve </a:t>
            </a:r>
            <a:r>
              <a:rPr lang="en-US" dirty="0" err="1"/>
              <a:t>P</a:t>
            </a:r>
            <a:r>
              <a:rPr lang="en-US" baseline="-25000" dirty="0" err="1"/>
              <a:t>xn</a:t>
            </a:r>
            <a:r>
              <a:rPr lang="en-US" dirty="0"/>
              <a:t> in Decay Data files)</a:t>
            </a:r>
          </a:p>
          <a:p>
            <a:r>
              <a:rPr lang="en-US" dirty="0"/>
              <a:t>SPND (</a:t>
            </a:r>
            <a:r>
              <a:rPr lang="en-US" baseline="30000" dirty="0"/>
              <a:t>51</a:t>
            </a:r>
            <a:r>
              <a:rPr lang="en-US" dirty="0"/>
              <a:t>V(</a:t>
            </a:r>
            <a:r>
              <a:rPr lang="en-US" dirty="0" err="1"/>
              <a:t>n,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/>
              <a:t>), </a:t>
            </a:r>
            <a:r>
              <a:rPr lang="en-US" baseline="30000" dirty="0"/>
              <a:t>59</a:t>
            </a:r>
            <a:r>
              <a:rPr lang="en-US" dirty="0"/>
              <a:t>Co(</a:t>
            </a:r>
            <a:r>
              <a:rPr lang="en-US" dirty="0" err="1"/>
              <a:t>n,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/>
              <a:t>), </a:t>
            </a:r>
            <a:r>
              <a:rPr lang="en-US" baseline="30000" dirty="0"/>
              <a:t>103</a:t>
            </a:r>
            <a:r>
              <a:rPr lang="en-US" dirty="0"/>
              <a:t>Rh(</a:t>
            </a:r>
            <a:r>
              <a:rPr lang="en-US" dirty="0" err="1"/>
              <a:t>n,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/>
              <a:t>)), </a:t>
            </a:r>
            <a:r>
              <a:rPr lang="en-US" dirty="0" err="1"/>
              <a:t>dosimetric</a:t>
            </a:r>
            <a:r>
              <a:rPr lang="en-US" dirty="0"/>
              <a:t> files…</a:t>
            </a:r>
          </a:p>
          <a:p>
            <a:r>
              <a:rPr lang="en-US" b="1" dirty="0"/>
              <a:t>Decay Data</a:t>
            </a:r>
            <a:r>
              <a:rPr lang="en-US" dirty="0"/>
              <a:t>: full covariance is needed (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baseline="30000" dirty="0"/>
              <a:t>±</a:t>
            </a:r>
            <a:r>
              <a:rPr lang="en-US" dirty="0"/>
              <a:t>/</a:t>
            </a:r>
            <a:r>
              <a:rPr lang="en-US" dirty="0" err="1">
                <a:latin typeface="Symbol" panose="05050102010706020507" pitchFamily="18" charset="2"/>
              </a:rPr>
              <a:t>e</a:t>
            </a:r>
            <a:r>
              <a:rPr lang="en-US" dirty="0" err="1"/>
              <a:t>,</a:t>
            </a:r>
            <a:r>
              <a:rPr lang="en-US" dirty="0" err="1">
                <a:latin typeface="Symbol" panose="05050102010706020507" pitchFamily="18" charset="2"/>
              </a:rPr>
              <a:t>a</a:t>
            </a:r>
            <a:r>
              <a:rPr lang="en-US" dirty="0">
                <a:latin typeface="Symbol" panose="05050102010706020507" pitchFamily="18" charset="2"/>
              </a:rPr>
              <a:t>, g/</a:t>
            </a:r>
            <a:r>
              <a:rPr lang="en-US" dirty="0"/>
              <a:t>ICC, </a:t>
            </a:r>
            <a:r>
              <a:rPr lang="en-US" dirty="0" err="1"/>
              <a:t>eA</a:t>
            </a:r>
            <a:r>
              <a:rPr lang="en-US" dirty="0"/>
              <a:t>, X-rays…)…</a:t>
            </a:r>
          </a:p>
          <a:p>
            <a:r>
              <a:rPr lang="en-US" dirty="0"/>
              <a:t>Almost all you want to know : see HPRL website </a:t>
            </a:r>
            <a:r>
              <a:rPr lang="en-US" dirty="0">
                <a:hlinkClick r:id="rId2"/>
              </a:rPr>
              <a:t>https://www.oecd-nea.org/download/wpec/hprl/</a:t>
            </a:r>
            <a:r>
              <a:rPr lang="en-US" dirty="0"/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51D64A1-99D1-45F9-BD48-3228723F2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5745" y="2802290"/>
            <a:ext cx="738337" cy="9844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5764C7-A255-4313-8F06-1C899493C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0835" y="1550363"/>
            <a:ext cx="738337" cy="984450"/>
          </a:xfrm>
          <a:prstGeom prst="rect">
            <a:avLst/>
          </a:prstGeom>
        </p:spPr>
      </p:pic>
      <p:grpSp>
        <p:nvGrpSpPr>
          <p:cNvPr id="11" name="Groupe 2054">
            <a:extLst>
              <a:ext uri="{FF2B5EF4-FFF2-40B4-BE49-F238E27FC236}">
                <a16:creationId xmlns:a16="http://schemas.microsoft.com/office/drawing/2014/main" id="{F8A7AB6A-7910-423C-86A8-C479EBC1F194}"/>
              </a:ext>
            </a:extLst>
          </p:cNvPr>
          <p:cNvGrpSpPr/>
          <p:nvPr/>
        </p:nvGrpSpPr>
        <p:grpSpPr>
          <a:xfrm>
            <a:off x="3849478" y="5196189"/>
            <a:ext cx="1863368" cy="1197672"/>
            <a:chOff x="5410086" y="2780928"/>
            <a:chExt cx="3611740" cy="20882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93655C-455E-4E95-8CC3-68F02C81D783}"/>
                </a:ext>
              </a:extLst>
            </p:cNvPr>
            <p:cNvSpPr/>
            <p:nvPr/>
          </p:nvSpPr>
          <p:spPr>
            <a:xfrm>
              <a:off x="5410086" y="2780928"/>
              <a:ext cx="3611740" cy="2088232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grpSp>
          <p:nvGrpSpPr>
            <p:cNvPr id="13" name="Groupe 2053">
              <a:extLst>
                <a:ext uri="{FF2B5EF4-FFF2-40B4-BE49-F238E27FC236}">
                  <a16:creationId xmlns:a16="http://schemas.microsoft.com/office/drawing/2014/main" id="{3239595F-C460-4BE6-A33E-1C0CA2331764}"/>
                </a:ext>
              </a:extLst>
            </p:cNvPr>
            <p:cNvGrpSpPr/>
            <p:nvPr/>
          </p:nvGrpSpPr>
          <p:grpSpPr>
            <a:xfrm>
              <a:off x="5564449" y="3045662"/>
              <a:ext cx="3184758" cy="1620066"/>
              <a:chOff x="4977883" y="2359813"/>
              <a:chExt cx="4134342" cy="2305915"/>
            </a:xfrm>
          </p:grpSpPr>
          <p:sp>
            <p:nvSpPr>
              <p:cNvPr id="14" name="Oval 48">
                <a:extLst>
                  <a:ext uri="{FF2B5EF4-FFF2-40B4-BE49-F238E27FC236}">
                    <a16:creationId xmlns:a16="http://schemas.microsoft.com/office/drawing/2014/main" id="{7461AB4A-9537-4221-A3AF-7D0F4C406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883" y="3659428"/>
                <a:ext cx="182093" cy="144866"/>
              </a:xfrm>
              <a:prstGeom prst="ellipse">
                <a:avLst/>
              </a:prstGeom>
              <a:gradFill rotWithShape="0">
                <a:gsLst>
                  <a:gs pos="0">
                    <a:srgbClr val="333399">
                      <a:gamma/>
                      <a:tint val="51373"/>
                      <a:invGamma/>
                    </a:srgbClr>
                  </a:gs>
                  <a:gs pos="100000">
                    <a:srgbClr val="33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685800">
                  <a:defRPr/>
                </a:pPr>
                <a:endParaRPr lang="fr-FR" sz="1350" ker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5" name="Groupe 2052">
                <a:extLst>
                  <a:ext uri="{FF2B5EF4-FFF2-40B4-BE49-F238E27FC236}">
                    <a16:creationId xmlns:a16="http://schemas.microsoft.com/office/drawing/2014/main" id="{CE21B032-84CE-4A17-B860-90F9544B4DA1}"/>
                  </a:ext>
                </a:extLst>
              </p:cNvPr>
              <p:cNvGrpSpPr/>
              <p:nvPr/>
            </p:nvGrpSpPr>
            <p:grpSpPr>
              <a:xfrm>
                <a:off x="5346717" y="2979571"/>
                <a:ext cx="1785503" cy="1126883"/>
                <a:chOff x="5346717" y="2979571"/>
                <a:chExt cx="1785503" cy="1126883"/>
              </a:xfrm>
            </p:grpSpPr>
            <p:grpSp>
              <p:nvGrpSpPr>
                <p:cNvPr id="104" name="Group 8">
                  <a:extLst>
                    <a:ext uri="{FF2B5EF4-FFF2-40B4-BE49-F238E27FC236}">
                      <a16:creationId xmlns:a16="http://schemas.microsoft.com/office/drawing/2014/main" id="{C3148623-E821-4D42-BFAA-F61D0E9723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46717" y="3309497"/>
                  <a:ext cx="758456" cy="627530"/>
                  <a:chOff x="1355" y="701"/>
                  <a:chExt cx="2691" cy="2764"/>
                </a:xfrm>
              </p:grpSpPr>
              <p:sp>
                <p:nvSpPr>
                  <p:cNvPr id="135" name="Oval 9">
                    <a:extLst>
                      <a:ext uri="{FF2B5EF4-FFF2-40B4-BE49-F238E27FC236}">
                        <a16:creationId xmlns:a16="http://schemas.microsoft.com/office/drawing/2014/main" id="{8EE35771-421A-4818-B89D-ECAE7B9822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55" y="1539"/>
                    <a:ext cx="927" cy="92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6" name="Oval 10">
                    <a:extLst>
                      <a:ext uri="{FF2B5EF4-FFF2-40B4-BE49-F238E27FC236}">
                        <a16:creationId xmlns:a16="http://schemas.microsoft.com/office/drawing/2014/main" id="{23355275-FD10-4110-8AE5-74C2FE8C97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19" y="1204"/>
                    <a:ext cx="927" cy="92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7" name="Oval 11">
                    <a:extLst>
                      <a:ext uri="{FF2B5EF4-FFF2-40B4-BE49-F238E27FC236}">
                        <a16:creationId xmlns:a16="http://schemas.microsoft.com/office/drawing/2014/main" id="{28F29B1B-7A7E-4F41-82BA-2790D06B70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07" y="1287"/>
                    <a:ext cx="926" cy="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8" name="Oval 12">
                    <a:extLst>
                      <a:ext uri="{FF2B5EF4-FFF2-40B4-BE49-F238E27FC236}">
                        <a16:creationId xmlns:a16="http://schemas.microsoft.com/office/drawing/2014/main" id="{EFAFE217-B05E-4BBD-AE82-7CDF6BCAE5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07" y="2041"/>
                    <a:ext cx="926" cy="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9" name="Oval 13">
                    <a:extLst>
                      <a:ext uri="{FF2B5EF4-FFF2-40B4-BE49-F238E27FC236}">
                        <a16:creationId xmlns:a16="http://schemas.microsoft.com/office/drawing/2014/main" id="{983251F7-AA65-4CBF-8BC7-F1DFA9364E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6" y="785"/>
                    <a:ext cx="926" cy="92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0" name="Oval 14">
                    <a:extLst>
                      <a:ext uri="{FF2B5EF4-FFF2-40B4-BE49-F238E27FC236}">
                        <a16:creationId xmlns:a16="http://schemas.microsoft.com/office/drawing/2014/main" id="{4B8E14B0-E1F6-4AAB-B09D-FB8829A340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64" y="2460"/>
                    <a:ext cx="925" cy="92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1" name="Oval 15">
                    <a:extLst>
                      <a:ext uri="{FF2B5EF4-FFF2-40B4-BE49-F238E27FC236}">
                        <a16:creationId xmlns:a16="http://schemas.microsoft.com/office/drawing/2014/main" id="{CF66365E-915C-4E87-96B9-CD15D82FA22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53" y="1874"/>
                    <a:ext cx="925" cy="92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2" name="Oval 16">
                    <a:extLst>
                      <a:ext uri="{FF2B5EF4-FFF2-40B4-BE49-F238E27FC236}">
                        <a16:creationId xmlns:a16="http://schemas.microsoft.com/office/drawing/2014/main" id="{6BA2AEE0-6DD7-4B38-8C82-0D5785CF12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1" y="701"/>
                    <a:ext cx="924" cy="92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3" name="Oval 17">
                    <a:extLst>
                      <a:ext uri="{FF2B5EF4-FFF2-40B4-BE49-F238E27FC236}">
                        <a16:creationId xmlns:a16="http://schemas.microsoft.com/office/drawing/2014/main" id="{DE220199-EF71-4523-99E7-A6F747DF6F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66" y="1539"/>
                    <a:ext cx="924" cy="92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4" name="Oval 18">
                    <a:extLst>
                      <a:ext uri="{FF2B5EF4-FFF2-40B4-BE49-F238E27FC236}">
                        <a16:creationId xmlns:a16="http://schemas.microsoft.com/office/drawing/2014/main" id="{24667AF4-615A-4779-AA35-36B5B15FAC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45" y="2545"/>
                    <a:ext cx="924" cy="92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5" name="Oval 19">
                    <a:extLst>
                      <a:ext uri="{FF2B5EF4-FFF2-40B4-BE49-F238E27FC236}">
                        <a16:creationId xmlns:a16="http://schemas.microsoft.com/office/drawing/2014/main" id="{6DA06773-3AF0-4B03-84DD-576843CF88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19" y="2209"/>
                    <a:ext cx="927" cy="92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6" name="Oval 20">
                    <a:extLst>
                      <a:ext uri="{FF2B5EF4-FFF2-40B4-BE49-F238E27FC236}">
                        <a16:creationId xmlns:a16="http://schemas.microsoft.com/office/drawing/2014/main" id="{FA4524F1-F564-4ACB-BDDC-81C5DD4E78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9" y="1119"/>
                    <a:ext cx="923" cy="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05" name="Group 21">
                  <a:extLst>
                    <a:ext uri="{FF2B5EF4-FFF2-40B4-BE49-F238E27FC236}">
                      <a16:creationId xmlns:a16="http://schemas.microsoft.com/office/drawing/2014/main" id="{91253F71-4E97-4DD4-AA00-3D0B90E7849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42095" y="3799365"/>
                  <a:ext cx="416438" cy="307089"/>
                  <a:chOff x="1355" y="701"/>
                  <a:chExt cx="2691" cy="2764"/>
                </a:xfrm>
              </p:grpSpPr>
              <p:sp>
                <p:nvSpPr>
                  <p:cNvPr id="123" name="Oval 22">
                    <a:extLst>
                      <a:ext uri="{FF2B5EF4-FFF2-40B4-BE49-F238E27FC236}">
                        <a16:creationId xmlns:a16="http://schemas.microsoft.com/office/drawing/2014/main" id="{B42DB5DA-DB93-4BF1-8757-E4D6493360B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55" y="1536"/>
                    <a:ext cx="926" cy="92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24" name="Oval 23">
                    <a:extLst>
                      <a:ext uri="{FF2B5EF4-FFF2-40B4-BE49-F238E27FC236}">
                        <a16:creationId xmlns:a16="http://schemas.microsoft.com/office/drawing/2014/main" id="{3D2ED8C6-5477-4CCB-8BFB-B8F735F5F6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0" y="1206"/>
                    <a:ext cx="926" cy="91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25" name="Oval 24">
                    <a:extLst>
                      <a:ext uri="{FF2B5EF4-FFF2-40B4-BE49-F238E27FC236}">
                        <a16:creationId xmlns:a16="http://schemas.microsoft.com/office/drawing/2014/main" id="{CC801C9A-7A30-4041-AA1E-C688C6DE35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07" y="1287"/>
                    <a:ext cx="926" cy="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26" name="Oval 25">
                    <a:extLst>
                      <a:ext uri="{FF2B5EF4-FFF2-40B4-BE49-F238E27FC236}">
                        <a16:creationId xmlns:a16="http://schemas.microsoft.com/office/drawing/2014/main" id="{B913A1DC-B101-4AC9-B4CB-32AEEA6ED9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07" y="2041"/>
                    <a:ext cx="926" cy="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27" name="Oval 26">
                    <a:extLst>
                      <a:ext uri="{FF2B5EF4-FFF2-40B4-BE49-F238E27FC236}">
                        <a16:creationId xmlns:a16="http://schemas.microsoft.com/office/drawing/2014/main" id="{0EC06677-5843-4C28-9642-B167B735E3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6" y="785"/>
                    <a:ext cx="926" cy="92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28" name="Oval 27">
                    <a:extLst>
                      <a:ext uri="{FF2B5EF4-FFF2-40B4-BE49-F238E27FC236}">
                        <a16:creationId xmlns:a16="http://schemas.microsoft.com/office/drawing/2014/main" id="{6D9765EA-5C17-49C4-8A4C-C0A6BA5F000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64" y="2460"/>
                    <a:ext cx="925" cy="92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29" name="Oval 28">
                    <a:extLst>
                      <a:ext uri="{FF2B5EF4-FFF2-40B4-BE49-F238E27FC236}">
                        <a16:creationId xmlns:a16="http://schemas.microsoft.com/office/drawing/2014/main" id="{0D4870EA-513C-40A2-AAAD-B7C6B993E2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53" y="1874"/>
                    <a:ext cx="925" cy="92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0" name="Oval 29">
                    <a:extLst>
                      <a:ext uri="{FF2B5EF4-FFF2-40B4-BE49-F238E27FC236}">
                        <a16:creationId xmlns:a16="http://schemas.microsoft.com/office/drawing/2014/main" id="{027C2F7A-7D1F-4CF7-AB29-2D12304286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1" y="701"/>
                    <a:ext cx="921" cy="91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1" name="Oval 30">
                    <a:extLst>
                      <a:ext uri="{FF2B5EF4-FFF2-40B4-BE49-F238E27FC236}">
                        <a16:creationId xmlns:a16="http://schemas.microsoft.com/office/drawing/2014/main" id="{33FA1D68-B384-4A3E-9C67-6706EF580D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63" y="1536"/>
                    <a:ext cx="926" cy="92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2" name="Oval 31">
                    <a:extLst>
                      <a:ext uri="{FF2B5EF4-FFF2-40B4-BE49-F238E27FC236}">
                        <a16:creationId xmlns:a16="http://schemas.microsoft.com/office/drawing/2014/main" id="{140D302E-D399-4391-A048-74AF9D8067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43" y="2546"/>
                    <a:ext cx="926" cy="91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3" name="Oval 32">
                    <a:extLst>
                      <a:ext uri="{FF2B5EF4-FFF2-40B4-BE49-F238E27FC236}">
                        <a16:creationId xmlns:a16="http://schemas.microsoft.com/office/drawing/2014/main" id="{765D1699-C908-4E94-9FEF-29F7EB65B92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0" y="2209"/>
                    <a:ext cx="926" cy="91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4" name="Oval 33">
                    <a:extLst>
                      <a:ext uri="{FF2B5EF4-FFF2-40B4-BE49-F238E27FC236}">
                        <a16:creationId xmlns:a16="http://schemas.microsoft.com/office/drawing/2014/main" id="{77DE80C4-94FC-4670-AF39-F48BB1253D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9" y="1119"/>
                    <a:ext cx="923" cy="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06" name="Oval 34">
                  <a:extLst>
                    <a:ext uri="{FF2B5EF4-FFF2-40B4-BE49-F238E27FC236}">
                      <a16:creationId xmlns:a16="http://schemas.microsoft.com/office/drawing/2014/main" id="{99450130-A67A-4BE6-A734-579C17CCCA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28089" y="3111753"/>
                  <a:ext cx="182885" cy="1448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>
                        <a:gamma/>
                        <a:tint val="51373"/>
                        <a:invGamma/>
                      </a:srgbClr>
                    </a:gs>
                    <a:gs pos="100000">
                      <a:srgbClr val="3333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685800">
                    <a:defRPr/>
                  </a:pPr>
                  <a:endParaRPr lang="fr-FR" sz="1350" kern="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07" name="Groupe 8">
                  <a:extLst>
                    <a:ext uri="{FF2B5EF4-FFF2-40B4-BE49-F238E27FC236}">
                      <a16:creationId xmlns:a16="http://schemas.microsoft.com/office/drawing/2014/main" id="{37446301-0BA8-450A-BDE4-259EDB17E895}"/>
                    </a:ext>
                  </a:extLst>
                </p:cNvPr>
                <p:cNvGrpSpPr/>
                <p:nvPr/>
              </p:nvGrpSpPr>
              <p:grpSpPr>
                <a:xfrm>
                  <a:off x="6277967" y="2979571"/>
                  <a:ext cx="480567" cy="435265"/>
                  <a:chOff x="7034213" y="139700"/>
                  <a:chExt cx="963612" cy="1035050"/>
                </a:xfrm>
              </p:grpSpPr>
              <p:sp>
                <p:nvSpPr>
                  <p:cNvPr id="112" name="Oval 35">
                    <a:extLst>
                      <a:ext uri="{FF2B5EF4-FFF2-40B4-BE49-F238E27FC236}">
                        <a16:creationId xmlns:a16="http://schemas.microsoft.com/office/drawing/2014/main" id="{D8BE214D-85FE-4A38-ACAB-135EE92C52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631113" y="328613"/>
                    <a:ext cx="366712" cy="34448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3" name="Oval 36">
                    <a:extLst>
                      <a:ext uri="{FF2B5EF4-FFF2-40B4-BE49-F238E27FC236}">
                        <a16:creationId xmlns:a16="http://schemas.microsoft.com/office/drawing/2014/main" id="{488DEDA0-7FCA-4B9C-B497-77E7385533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34213" y="358775"/>
                    <a:ext cx="365125" cy="3460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4" name="Oval 37">
                    <a:extLst>
                      <a:ext uri="{FF2B5EF4-FFF2-40B4-BE49-F238E27FC236}">
                        <a16:creationId xmlns:a16="http://schemas.microsoft.com/office/drawing/2014/main" id="{79F9FABD-BA8A-4FCE-8BC4-17E5B58ADF8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34213" y="641350"/>
                    <a:ext cx="365125" cy="3460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5" name="Oval 38">
                    <a:extLst>
                      <a:ext uri="{FF2B5EF4-FFF2-40B4-BE49-F238E27FC236}">
                        <a16:creationId xmlns:a16="http://schemas.microsoft.com/office/drawing/2014/main" id="{F2622F3F-3ABB-4D89-A3FD-68B16F1777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32675" y="171450"/>
                    <a:ext cx="366713" cy="3444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" name="Oval 39">
                    <a:extLst>
                      <a:ext uri="{FF2B5EF4-FFF2-40B4-BE49-F238E27FC236}">
                        <a16:creationId xmlns:a16="http://schemas.microsoft.com/office/drawing/2014/main" id="{AC020468-8B87-443D-BA42-AEF9ADE97B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332663" y="798513"/>
                    <a:ext cx="366712" cy="34448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7" name="Oval 40">
                    <a:extLst>
                      <a:ext uri="{FF2B5EF4-FFF2-40B4-BE49-F238E27FC236}">
                        <a16:creationId xmlns:a16="http://schemas.microsoft.com/office/drawing/2014/main" id="{7EC6AE2D-851A-4974-80A4-A5B6664D32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566025" y="579438"/>
                    <a:ext cx="365125" cy="34448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8" name="Oval 41">
                    <a:extLst>
                      <a:ext uri="{FF2B5EF4-FFF2-40B4-BE49-F238E27FC236}">
                        <a16:creationId xmlns:a16="http://schemas.microsoft.com/office/drawing/2014/main" id="{FDFCF784-F72C-4FCE-AF55-3793929A05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34225" y="139700"/>
                    <a:ext cx="365125" cy="3444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9" name="Oval 42">
                    <a:extLst>
                      <a:ext uri="{FF2B5EF4-FFF2-40B4-BE49-F238E27FC236}">
                        <a16:creationId xmlns:a16="http://schemas.microsoft.com/office/drawing/2014/main" id="{34970168-0E53-4664-AADA-6D72D78E71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332663" y="454025"/>
                    <a:ext cx="366712" cy="3444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20" name="Oval 43">
                    <a:extLst>
                      <a:ext uri="{FF2B5EF4-FFF2-40B4-BE49-F238E27FC236}">
                        <a16:creationId xmlns:a16="http://schemas.microsoft.com/office/drawing/2014/main" id="{52312976-D49D-4EF9-B6C3-FA8FDEF6FC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67563" y="830263"/>
                    <a:ext cx="365125" cy="34448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21" name="Oval 44">
                    <a:extLst>
                      <a:ext uri="{FF2B5EF4-FFF2-40B4-BE49-F238E27FC236}">
                        <a16:creationId xmlns:a16="http://schemas.microsoft.com/office/drawing/2014/main" id="{C97DCA65-76BC-4EE2-B6C0-D190582DFC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631113" y="704850"/>
                    <a:ext cx="366712" cy="3444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22" name="Oval 45">
                    <a:extLst>
                      <a:ext uri="{FF2B5EF4-FFF2-40B4-BE49-F238E27FC236}">
                        <a16:creationId xmlns:a16="http://schemas.microsoft.com/office/drawing/2014/main" id="{CFDCC08F-21CC-42A5-904A-DA00E657EA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34263" y="296863"/>
                    <a:ext cx="365125" cy="34448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08" name="Oval 46">
                  <a:extLst>
                    <a:ext uri="{FF2B5EF4-FFF2-40B4-BE49-F238E27FC236}">
                      <a16:creationId xmlns:a16="http://schemas.microsoft.com/office/drawing/2014/main" id="{586599BA-902B-4321-86CB-3284BCD0BB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0127" y="3158484"/>
                  <a:ext cx="182093" cy="1448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>
                        <a:gamma/>
                        <a:tint val="51373"/>
                        <a:invGamma/>
                      </a:srgbClr>
                    </a:gs>
                    <a:gs pos="100000">
                      <a:srgbClr val="3333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685800">
                    <a:defRPr/>
                  </a:pPr>
                  <a:endParaRPr lang="fr-FR" sz="1350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" name="Oval 47">
                  <a:extLst>
                    <a:ext uri="{FF2B5EF4-FFF2-40B4-BE49-F238E27FC236}">
                      <a16:creationId xmlns:a16="http://schemas.microsoft.com/office/drawing/2014/main" id="{F8452A0C-7A14-42DF-BA86-630F812979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27070" y="3868453"/>
                  <a:ext cx="182093" cy="1448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>
                        <a:gamma/>
                        <a:tint val="51373"/>
                        <a:invGamma/>
                      </a:srgbClr>
                    </a:gs>
                    <a:gs pos="100000">
                      <a:srgbClr val="3333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685800">
                    <a:defRPr/>
                  </a:pPr>
                  <a:endParaRPr lang="fr-FR" sz="1350" kern="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110" name="Connecteur droit avec flèche 109">
                  <a:extLst>
                    <a:ext uri="{FF2B5EF4-FFF2-40B4-BE49-F238E27FC236}">
                      <a16:creationId xmlns:a16="http://schemas.microsoft.com/office/drawing/2014/main" id="{9FE7270D-6C37-43E7-8455-1A6D2ADD35A2}"/>
                    </a:ext>
                  </a:extLst>
                </p:cNvPr>
                <p:cNvCxnSpPr/>
                <p:nvPr/>
              </p:nvCxnSpPr>
              <p:spPr>
                <a:xfrm flipV="1">
                  <a:off x="6105173" y="3336061"/>
                  <a:ext cx="172794" cy="6542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necteur droit avec flèche 110">
                  <a:extLst>
                    <a:ext uri="{FF2B5EF4-FFF2-40B4-BE49-F238E27FC236}">
                      <a16:creationId xmlns:a16="http://schemas.microsoft.com/office/drawing/2014/main" id="{BCA4E879-384F-48D3-944B-094C586D2812}"/>
                    </a:ext>
                  </a:extLst>
                </p:cNvPr>
                <p:cNvCxnSpPr/>
                <p:nvPr/>
              </p:nvCxnSpPr>
              <p:spPr>
                <a:xfrm>
                  <a:off x="6057823" y="3892136"/>
                  <a:ext cx="220145" cy="6544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e 189">
                <a:extLst>
                  <a:ext uri="{FF2B5EF4-FFF2-40B4-BE49-F238E27FC236}">
                    <a16:creationId xmlns:a16="http://schemas.microsoft.com/office/drawing/2014/main" id="{DB48A1A0-D218-4FA1-88A5-D045292D952D}"/>
                  </a:ext>
                </a:extLst>
              </p:cNvPr>
              <p:cNvGrpSpPr/>
              <p:nvPr/>
            </p:nvGrpSpPr>
            <p:grpSpPr>
              <a:xfrm>
                <a:off x="7251149" y="2359813"/>
                <a:ext cx="1785503" cy="1126883"/>
                <a:chOff x="5346717" y="2979571"/>
                <a:chExt cx="1785503" cy="1126883"/>
              </a:xfrm>
            </p:grpSpPr>
            <p:grpSp>
              <p:nvGrpSpPr>
                <p:cNvPr id="61" name="Group 8">
                  <a:extLst>
                    <a:ext uri="{FF2B5EF4-FFF2-40B4-BE49-F238E27FC236}">
                      <a16:creationId xmlns:a16="http://schemas.microsoft.com/office/drawing/2014/main" id="{03CC6CBD-033C-4935-A030-B4A1BCB38DE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46717" y="3309497"/>
                  <a:ext cx="758456" cy="627530"/>
                  <a:chOff x="1355" y="701"/>
                  <a:chExt cx="2691" cy="2764"/>
                </a:xfrm>
              </p:grpSpPr>
              <p:sp>
                <p:nvSpPr>
                  <p:cNvPr id="92" name="Oval 9">
                    <a:extLst>
                      <a:ext uri="{FF2B5EF4-FFF2-40B4-BE49-F238E27FC236}">
                        <a16:creationId xmlns:a16="http://schemas.microsoft.com/office/drawing/2014/main" id="{220AE2E8-85E8-4288-99A8-9B3276F5B0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55" y="1539"/>
                    <a:ext cx="927" cy="92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93" name="Oval 10">
                    <a:extLst>
                      <a:ext uri="{FF2B5EF4-FFF2-40B4-BE49-F238E27FC236}">
                        <a16:creationId xmlns:a16="http://schemas.microsoft.com/office/drawing/2014/main" id="{07B00C57-CE84-4317-A0D5-C5E1B13A3F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19" y="1204"/>
                    <a:ext cx="927" cy="92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94" name="Oval 11">
                    <a:extLst>
                      <a:ext uri="{FF2B5EF4-FFF2-40B4-BE49-F238E27FC236}">
                        <a16:creationId xmlns:a16="http://schemas.microsoft.com/office/drawing/2014/main" id="{A0194F63-9E57-4B4B-BBD9-4C80553540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07" y="1287"/>
                    <a:ext cx="926" cy="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95" name="Oval 12">
                    <a:extLst>
                      <a:ext uri="{FF2B5EF4-FFF2-40B4-BE49-F238E27FC236}">
                        <a16:creationId xmlns:a16="http://schemas.microsoft.com/office/drawing/2014/main" id="{A6B03215-7F15-4F85-A0F0-D683C1D0B1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07" y="2041"/>
                    <a:ext cx="926" cy="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96" name="Oval 13">
                    <a:extLst>
                      <a:ext uri="{FF2B5EF4-FFF2-40B4-BE49-F238E27FC236}">
                        <a16:creationId xmlns:a16="http://schemas.microsoft.com/office/drawing/2014/main" id="{5A3B0623-5B54-4234-8A5D-61F86DDA80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6" y="785"/>
                    <a:ext cx="926" cy="92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97" name="Oval 14">
                    <a:extLst>
                      <a:ext uri="{FF2B5EF4-FFF2-40B4-BE49-F238E27FC236}">
                        <a16:creationId xmlns:a16="http://schemas.microsoft.com/office/drawing/2014/main" id="{8E821AE0-5ABB-4B6D-9952-FEA4648DE0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64" y="2460"/>
                    <a:ext cx="925" cy="92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98" name="Oval 15">
                    <a:extLst>
                      <a:ext uri="{FF2B5EF4-FFF2-40B4-BE49-F238E27FC236}">
                        <a16:creationId xmlns:a16="http://schemas.microsoft.com/office/drawing/2014/main" id="{5A1BDAA8-ABA7-4C57-BA74-44EEA26474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53" y="1874"/>
                    <a:ext cx="925" cy="92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99" name="Oval 16">
                    <a:extLst>
                      <a:ext uri="{FF2B5EF4-FFF2-40B4-BE49-F238E27FC236}">
                        <a16:creationId xmlns:a16="http://schemas.microsoft.com/office/drawing/2014/main" id="{50D36D4D-4F0D-459B-ACDE-7503E8CA0F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1" y="701"/>
                    <a:ext cx="924" cy="92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00" name="Oval 17">
                    <a:extLst>
                      <a:ext uri="{FF2B5EF4-FFF2-40B4-BE49-F238E27FC236}">
                        <a16:creationId xmlns:a16="http://schemas.microsoft.com/office/drawing/2014/main" id="{69557953-D262-4C0E-93AD-2D7CDC21A4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66" y="1539"/>
                    <a:ext cx="924" cy="92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01" name="Oval 18">
                    <a:extLst>
                      <a:ext uri="{FF2B5EF4-FFF2-40B4-BE49-F238E27FC236}">
                        <a16:creationId xmlns:a16="http://schemas.microsoft.com/office/drawing/2014/main" id="{04AD3EFE-57CB-4EE2-8615-6DC01ED1A8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45" y="2545"/>
                    <a:ext cx="924" cy="92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02" name="Oval 19">
                    <a:extLst>
                      <a:ext uri="{FF2B5EF4-FFF2-40B4-BE49-F238E27FC236}">
                        <a16:creationId xmlns:a16="http://schemas.microsoft.com/office/drawing/2014/main" id="{0EDD9A0E-BB3B-4E5E-9745-1EB3D60BB2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19" y="2209"/>
                    <a:ext cx="927" cy="92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03" name="Oval 20">
                    <a:extLst>
                      <a:ext uri="{FF2B5EF4-FFF2-40B4-BE49-F238E27FC236}">
                        <a16:creationId xmlns:a16="http://schemas.microsoft.com/office/drawing/2014/main" id="{A27D2707-87E7-4741-89ED-4A7CCC58F16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9" y="1119"/>
                    <a:ext cx="923" cy="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62" name="Group 21">
                  <a:extLst>
                    <a:ext uri="{FF2B5EF4-FFF2-40B4-BE49-F238E27FC236}">
                      <a16:creationId xmlns:a16="http://schemas.microsoft.com/office/drawing/2014/main" id="{23610C6F-B50C-45E2-827A-B4C61E2B235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42095" y="3799365"/>
                  <a:ext cx="416438" cy="307089"/>
                  <a:chOff x="1355" y="701"/>
                  <a:chExt cx="2691" cy="2764"/>
                </a:xfrm>
              </p:grpSpPr>
              <p:sp>
                <p:nvSpPr>
                  <p:cNvPr id="80" name="Oval 22">
                    <a:extLst>
                      <a:ext uri="{FF2B5EF4-FFF2-40B4-BE49-F238E27FC236}">
                        <a16:creationId xmlns:a16="http://schemas.microsoft.com/office/drawing/2014/main" id="{9D582E8B-81C6-40B6-96D1-66764A3CB6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55" y="1536"/>
                    <a:ext cx="926" cy="92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1" name="Oval 23">
                    <a:extLst>
                      <a:ext uri="{FF2B5EF4-FFF2-40B4-BE49-F238E27FC236}">
                        <a16:creationId xmlns:a16="http://schemas.microsoft.com/office/drawing/2014/main" id="{E8CFB471-1B50-48A8-AE47-C41268314F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0" y="1206"/>
                    <a:ext cx="926" cy="91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2" name="Oval 24">
                    <a:extLst>
                      <a:ext uri="{FF2B5EF4-FFF2-40B4-BE49-F238E27FC236}">
                        <a16:creationId xmlns:a16="http://schemas.microsoft.com/office/drawing/2014/main" id="{34B1414F-B287-40E3-80E6-760F8DA001E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07" y="1287"/>
                    <a:ext cx="926" cy="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3" name="Oval 25">
                    <a:extLst>
                      <a:ext uri="{FF2B5EF4-FFF2-40B4-BE49-F238E27FC236}">
                        <a16:creationId xmlns:a16="http://schemas.microsoft.com/office/drawing/2014/main" id="{6385ED00-8CF3-4FBB-9FDC-93DEAA18A6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07" y="2041"/>
                    <a:ext cx="926" cy="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4" name="Oval 26">
                    <a:extLst>
                      <a:ext uri="{FF2B5EF4-FFF2-40B4-BE49-F238E27FC236}">
                        <a16:creationId xmlns:a16="http://schemas.microsoft.com/office/drawing/2014/main" id="{4CB387BD-EF1B-4A16-B031-93A38867E12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6" y="785"/>
                    <a:ext cx="926" cy="92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5" name="Oval 27">
                    <a:extLst>
                      <a:ext uri="{FF2B5EF4-FFF2-40B4-BE49-F238E27FC236}">
                        <a16:creationId xmlns:a16="http://schemas.microsoft.com/office/drawing/2014/main" id="{D9AEA331-15D7-4BBC-9078-DBB5290BC2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64" y="2460"/>
                    <a:ext cx="925" cy="92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6" name="Oval 28">
                    <a:extLst>
                      <a:ext uri="{FF2B5EF4-FFF2-40B4-BE49-F238E27FC236}">
                        <a16:creationId xmlns:a16="http://schemas.microsoft.com/office/drawing/2014/main" id="{58D389E4-BD47-446A-B45F-98E08F6309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53" y="1874"/>
                    <a:ext cx="925" cy="92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7" name="Oval 29">
                    <a:extLst>
                      <a:ext uri="{FF2B5EF4-FFF2-40B4-BE49-F238E27FC236}">
                        <a16:creationId xmlns:a16="http://schemas.microsoft.com/office/drawing/2014/main" id="{739B6B86-68E7-4DF3-B7D2-C09DCBA5B9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1" y="701"/>
                    <a:ext cx="921" cy="91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8" name="Oval 30">
                    <a:extLst>
                      <a:ext uri="{FF2B5EF4-FFF2-40B4-BE49-F238E27FC236}">
                        <a16:creationId xmlns:a16="http://schemas.microsoft.com/office/drawing/2014/main" id="{BB084893-24D6-459A-BA39-1D1ADF08E8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63" y="1536"/>
                    <a:ext cx="926" cy="92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9" name="Oval 31">
                    <a:extLst>
                      <a:ext uri="{FF2B5EF4-FFF2-40B4-BE49-F238E27FC236}">
                        <a16:creationId xmlns:a16="http://schemas.microsoft.com/office/drawing/2014/main" id="{1D6ADD95-4049-4954-B227-55A0E2503EE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43" y="2546"/>
                    <a:ext cx="926" cy="91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90" name="Oval 32">
                    <a:extLst>
                      <a:ext uri="{FF2B5EF4-FFF2-40B4-BE49-F238E27FC236}">
                        <a16:creationId xmlns:a16="http://schemas.microsoft.com/office/drawing/2014/main" id="{1CC90B7A-4E1B-4554-BFE2-4C6A2F3641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0" y="2209"/>
                    <a:ext cx="926" cy="91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91" name="Oval 33">
                    <a:extLst>
                      <a:ext uri="{FF2B5EF4-FFF2-40B4-BE49-F238E27FC236}">
                        <a16:creationId xmlns:a16="http://schemas.microsoft.com/office/drawing/2014/main" id="{9B9F28A7-3969-4224-A8D6-FE1B08CD3C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9" y="1119"/>
                    <a:ext cx="923" cy="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63" name="Oval 34">
                  <a:extLst>
                    <a:ext uri="{FF2B5EF4-FFF2-40B4-BE49-F238E27FC236}">
                      <a16:creationId xmlns:a16="http://schemas.microsoft.com/office/drawing/2014/main" id="{E268F615-EEFA-4AEA-86E8-0AB954630D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28089" y="3111753"/>
                  <a:ext cx="182885" cy="1448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>
                        <a:gamma/>
                        <a:tint val="51373"/>
                        <a:invGamma/>
                      </a:srgbClr>
                    </a:gs>
                    <a:gs pos="100000">
                      <a:srgbClr val="3333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685800">
                    <a:defRPr/>
                  </a:pPr>
                  <a:endParaRPr lang="fr-FR" sz="1350" kern="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64" name="Groupe 193">
                  <a:extLst>
                    <a:ext uri="{FF2B5EF4-FFF2-40B4-BE49-F238E27FC236}">
                      <a16:creationId xmlns:a16="http://schemas.microsoft.com/office/drawing/2014/main" id="{07944ED4-A905-48D9-9718-BBA98B3621A3}"/>
                    </a:ext>
                  </a:extLst>
                </p:cNvPr>
                <p:cNvGrpSpPr/>
                <p:nvPr/>
              </p:nvGrpSpPr>
              <p:grpSpPr>
                <a:xfrm>
                  <a:off x="6277967" y="2979571"/>
                  <a:ext cx="480567" cy="435265"/>
                  <a:chOff x="7034213" y="139700"/>
                  <a:chExt cx="963612" cy="1035050"/>
                </a:xfrm>
              </p:grpSpPr>
              <p:sp>
                <p:nvSpPr>
                  <p:cNvPr id="69" name="Oval 35">
                    <a:extLst>
                      <a:ext uri="{FF2B5EF4-FFF2-40B4-BE49-F238E27FC236}">
                        <a16:creationId xmlns:a16="http://schemas.microsoft.com/office/drawing/2014/main" id="{4D924AFD-E193-43C8-B315-595D5712C5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631113" y="328613"/>
                    <a:ext cx="366712" cy="34448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0" name="Oval 36">
                    <a:extLst>
                      <a:ext uri="{FF2B5EF4-FFF2-40B4-BE49-F238E27FC236}">
                        <a16:creationId xmlns:a16="http://schemas.microsoft.com/office/drawing/2014/main" id="{77AC8BCA-0BBC-49E0-862B-6303EF0660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34213" y="358775"/>
                    <a:ext cx="365125" cy="3460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1" name="Oval 37">
                    <a:extLst>
                      <a:ext uri="{FF2B5EF4-FFF2-40B4-BE49-F238E27FC236}">
                        <a16:creationId xmlns:a16="http://schemas.microsoft.com/office/drawing/2014/main" id="{5537C5B1-6CDD-4461-9B5E-4AE84968AC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34213" y="641350"/>
                    <a:ext cx="365125" cy="3460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2" name="Oval 38">
                    <a:extLst>
                      <a:ext uri="{FF2B5EF4-FFF2-40B4-BE49-F238E27FC236}">
                        <a16:creationId xmlns:a16="http://schemas.microsoft.com/office/drawing/2014/main" id="{569CE28C-B6BB-4CD9-B62E-B4BB83F18E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32675" y="171450"/>
                    <a:ext cx="366713" cy="3444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3" name="Oval 39">
                    <a:extLst>
                      <a:ext uri="{FF2B5EF4-FFF2-40B4-BE49-F238E27FC236}">
                        <a16:creationId xmlns:a16="http://schemas.microsoft.com/office/drawing/2014/main" id="{B11888A1-769D-4521-ADE6-7859D20F43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332663" y="798513"/>
                    <a:ext cx="366712" cy="34448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4" name="Oval 40">
                    <a:extLst>
                      <a:ext uri="{FF2B5EF4-FFF2-40B4-BE49-F238E27FC236}">
                        <a16:creationId xmlns:a16="http://schemas.microsoft.com/office/drawing/2014/main" id="{669267A3-48CE-49F0-9AE7-41CD7C9C327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566025" y="579438"/>
                    <a:ext cx="365125" cy="34448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5" name="Oval 41">
                    <a:extLst>
                      <a:ext uri="{FF2B5EF4-FFF2-40B4-BE49-F238E27FC236}">
                        <a16:creationId xmlns:a16="http://schemas.microsoft.com/office/drawing/2014/main" id="{6A2E5198-DC9D-4D66-8E7A-00D06816A4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34225" y="139700"/>
                    <a:ext cx="365125" cy="3444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6" name="Oval 42">
                    <a:extLst>
                      <a:ext uri="{FF2B5EF4-FFF2-40B4-BE49-F238E27FC236}">
                        <a16:creationId xmlns:a16="http://schemas.microsoft.com/office/drawing/2014/main" id="{39353AF6-0151-4A1C-8F63-E6C730A7C5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332663" y="454025"/>
                    <a:ext cx="366712" cy="3444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7" name="Oval 43">
                    <a:extLst>
                      <a:ext uri="{FF2B5EF4-FFF2-40B4-BE49-F238E27FC236}">
                        <a16:creationId xmlns:a16="http://schemas.microsoft.com/office/drawing/2014/main" id="{3C26B0AC-5810-43D3-B569-F6F02AF4B6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67563" y="830263"/>
                    <a:ext cx="365125" cy="34448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8" name="Oval 44">
                    <a:extLst>
                      <a:ext uri="{FF2B5EF4-FFF2-40B4-BE49-F238E27FC236}">
                        <a16:creationId xmlns:a16="http://schemas.microsoft.com/office/drawing/2014/main" id="{594EEC37-18BB-4B1B-A599-2BF7B675B1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631113" y="704850"/>
                    <a:ext cx="366712" cy="3444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9" name="Oval 45">
                    <a:extLst>
                      <a:ext uri="{FF2B5EF4-FFF2-40B4-BE49-F238E27FC236}">
                        <a16:creationId xmlns:a16="http://schemas.microsoft.com/office/drawing/2014/main" id="{E9F29C47-F89F-4DA9-83B5-06CA8424FF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34263" y="296863"/>
                    <a:ext cx="365125" cy="34448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65" name="Oval 46">
                  <a:extLst>
                    <a:ext uri="{FF2B5EF4-FFF2-40B4-BE49-F238E27FC236}">
                      <a16:creationId xmlns:a16="http://schemas.microsoft.com/office/drawing/2014/main" id="{BC835292-E430-4A55-8677-A9BB15D44F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0127" y="3158484"/>
                  <a:ext cx="182093" cy="1448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>
                        <a:gamma/>
                        <a:tint val="51373"/>
                        <a:invGamma/>
                      </a:srgbClr>
                    </a:gs>
                    <a:gs pos="100000">
                      <a:srgbClr val="3333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685800">
                    <a:defRPr/>
                  </a:pPr>
                  <a:endParaRPr lang="fr-FR" sz="1350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" name="Oval 47">
                  <a:extLst>
                    <a:ext uri="{FF2B5EF4-FFF2-40B4-BE49-F238E27FC236}">
                      <a16:creationId xmlns:a16="http://schemas.microsoft.com/office/drawing/2014/main" id="{6B4E38F3-CFD4-488F-A52B-B5A0AD2C19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27070" y="3868453"/>
                  <a:ext cx="182093" cy="1448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>
                        <a:gamma/>
                        <a:tint val="51373"/>
                        <a:invGamma/>
                      </a:srgbClr>
                    </a:gs>
                    <a:gs pos="100000">
                      <a:srgbClr val="3333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685800">
                    <a:defRPr/>
                  </a:pPr>
                  <a:endParaRPr lang="fr-FR" sz="1350" kern="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67" name="Connecteur droit avec flèche 66">
                  <a:extLst>
                    <a:ext uri="{FF2B5EF4-FFF2-40B4-BE49-F238E27FC236}">
                      <a16:creationId xmlns:a16="http://schemas.microsoft.com/office/drawing/2014/main" id="{89DE0001-8984-47C1-8FA3-85BF4AF2568A}"/>
                    </a:ext>
                  </a:extLst>
                </p:cNvPr>
                <p:cNvCxnSpPr/>
                <p:nvPr/>
              </p:nvCxnSpPr>
              <p:spPr>
                <a:xfrm flipV="1">
                  <a:off x="6105173" y="3336061"/>
                  <a:ext cx="172794" cy="6542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necteur droit avec flèche 67">
                  <a:extLst>
                    <a:ext uri="{FF2B5EF4-FFF2-40B4-BE49-F238E27FC236}">
                      <a16:creationId xmlns:a16="http://schemas.microsoft.com/office/drawing/2014/main" id="{72A8C578-3D8D-48C1-BA60-CB75960D8E9B}"/>
                    </a:ext>
                  </a:extLst>
                </p:cNvPr>
                <p:cNvCxnSpPr/>
                <p:nvPr/>
              </p:nvCxnSpPr>
              <p:spPr>
                <a:xfrm>
                  <a:off x="6057823" y="3892136"/>
                  <a:ext cx="220145" cy="6544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e 233">
                <a:extLst>
                  <a:ext uri="{FF2B5EF4-FFF2-40B4-BE49-F238E27FC236}">
                    <a16:creationId xmlns:a16="http://schemas.microsoft.com/office/drawing/2014/main" id="{484C2CB6-DD45-46E4-BE4A-ECC170D29A6C}"/>
                  </a:ext>
                </a:extLst>
              </p:cNvPr>
              <p:cNvGrpSpPr/>
              <p:nvPr/>
            </p:nvGrpSpPr>
            <p:grpSpPr>
              <a:xfrm>
                <a:off x="7326722" y="3538845"/>
                <a:ext cx="1785503" cy="1126883"/>
                <a:chOff x="5346717" y="2979571"/>
                <a:chExt cx="1785503" cy="1126883"/>
              </a:xfrm>
            </p:grpSpPr>
            <p:grpSp>
              <p:nvGrpSpPr>
                <p:cNvPr id="18" name="Group 8">
                  <a:extLst>
                    <a:ext uri="{FF2B5EF4-FFF2-40B4-BE49-F238E27FC236}">
                      <a16:creationId xmlns:a16="http://schemas.microsoft.com/office/drawing/2014/main" id="{5ABA14A0-3D59-4A36-A584-0B2D34B0CB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46717" y="3309497"/>
                  <a:ext cx="758456" cy="627530"/>
                  <a:chOff x="1355" y="701"/>
                  <a:chExt cx="2691" cy="2764"/>
                </a:xfrm>
              </p:grpSpPr>
              <p:sp>
                <p:nvSpPr>
                  <p:cNvPr id="49" name="Oval 9">
                    <a:extLst>
                      <a:ext uri="{FF2B5EF4-FFF2-40B4-BE49-F238E27FC236}">
                        <a16:creationId xmlns:a16="http://schemas.microsoft.com/office/drawing/2014/main" id="{9356291B-DA2D-45FC-9C53-23AAD4E522A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55" y="1539"/>
                    <a:ext cx="927" cy="92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0" name="Oval 10">
                    <a:extLst>
                      <a:ext uri="{FF2B5EF4-FFF2-40B4-BE49-F238E27FC236}">
                        <a16:creationId xmlns:a16="http://schemas.microsoft.com/office/drawing/2014/main" id="{102DD019-0C85-49EA-8F3F-6E09F786AE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19" y="1204"/>
                    <a:ext cx="927" cy="92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1" name="Oval 11">
                    <a:extLst>
                      <a:ext uri="{FF2B5EF4-FFF2-40B4-BE49-F238E27FC236}">
                        <a16:creationId xmlns:a16="http://schemas.microsoft.com/office/drawing/2014/main" id="{2293EC24-68D8-448F-B7C9-A341E6F7CE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07" y="1287"/>
                    <a:ext cx="926" cy="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2" name="Oval 12">
                    <a:extLst>
                      <a:ext uri="{FF2B5EF4-FFF2-40B4-BE49-F238E27FC236}">
                        <a16:creationId xmlns:a16="http://schemas.microsoft.com/office/drawing/2014/main" id="{163A2015-9DDC-4622-B811-297B4189EB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07" y="2041"/>
                    <a:ext cx="926" cy="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3" name="Oval 13">
                    <a:extLst>
                      <a:ext uri="{FF2B5EF4-FFF2-40B4-BE49-F238E27FC236}">
                        <a16:creationId xmlns:a16="http://schemas.microsoft.com/office/drawing/2014/main" id="{84CF4E87-FEFB-41B0-BFC7-08BD05EDE5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6" y="785"/>
                    <a:ext cx="926" cy="92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4" name="Oval 14">
                    <a:extLst>
                      <a:ext uri="{FF2B5EF4-FFF2-40B4-BE49-F238E27FC236}">
                        <a16:creationId xmlns:a16="http://schemas.microsoft.com/office/drawing/2014/main" id="{84BF8E1B-ADB2-42B1-AB1F-C2C4472729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64" y="2460"/>
                    <a:ext cx="925" cy="92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" name="Oval 15">
                    <a:extLst>
                      <a:ext uri="{FF2B5EF4-FFF2-40B4-BE49-F238E27FC236}">
                        <a16:creationId xmlns:a16="http://schemas.microsoft.com/office/drawing/2014/main" id="{201C694C-BE95-4A42-98E6-EEA558E9D4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53" y="1874"/>
                    <a:ext cx="925" cy="92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6" name="Oval 16">
                    <a:extLst>
                      <a:ext uri="{FF2B5EF4-FFF2-40B4-BE49-F238E27FC236}">
                        <a16:creationId xmlns:a16="http://schemas.microsoft.com/office/drawing/2014/main" id="{39577468-ADBB-4B4D-B75E-EEC72AF89C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1" y="701"/>
                    <a:ext cx="924" cy="92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" name="Oval 17">
                    <a:extLst>
                      <a:ext uri="{FF2B5EF4-FFF2-40B4-BE49-F238E27FC236}">
                        <a16:creationId xmlns:a16="http://schemas.microsoft.com/office/drawing/2014/main" id="{502A0970-5FC2-49B5-B44B-D9F820C6678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66" y="1539"/>
                    <a:ext cx="924" cy="92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8" name="Oval 18">
                    <a:extLst>
                      <a:ext uri="{FF2B5EF4-FFF2-40B4-BE49-F238E27FC236}">
                        <a16:creationId xmlns:a16="http://schemas.microsoft.com/office/drawing/2014/main" id="{3E0ECAF0-5A87-405F-BF93-5F4C0A31FAD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45" y="2545"/>
                    <a:ext cx="924" cy="92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9" name="Oval 19">
                    <a:extLst>
                      <a:ext uri="{FF2B5EF4-FFF2-40B4-BE49-F238E27FC236}">
                        <a16:creationId xmlns:a16="http://schemas.microsoft.com/office/drawing/2014/main" id="{D67BB40D-7670-4F7F-BF7F-7ED5C7F9F4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19" y="2209"/>
                    <a:ext cx="927" cy="92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0" name="Oval 20">
                    <a:extLst>
                      <a:ext uri="{FF2B5EF4-FFF2-40B4-BE49-F238E27FC236}">
                        <a16:creationId xmlns:a16="http://schemas.microsoft.com/office/drawing/2014/main" id="{836AC782-072E-42CC-83CF-663D4AE1C17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9" y="1119"/>
                    <a:ext cx="923" cy="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9" name="Group 21">
                  <a:extLst>
                    <a:ext uri="{FF2B5EF4-FFF2-40B4-BE49-F238E27FC236}">
                      <a16:creationId xmlns:a16="http://schemas.microsoft.com/office/drawing/2014/main" id="{C8362F9E-280A-4FD9-A145-1D92126C405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42095" y="3799365"/>
                  <a:ext cx="416438" cy="307089"/>
                  <a:chOff x="1355" y="701"/>
                  <a:chExt cx="2691" cy="2764"/>
                </a:xfrm>
              </p:grpSpPr>
              <p:sp>
                <p:nvSpPr>
                  <p:cNvPr id="37" name="Oval 22">
                    <a:extLst>
                      <a:ext uri="{FF2B5EF4-FFF2-40B4-BE49-F238E27FC236}">
                        <a16:creationId xmlns:a16="http://schemas.microsoft.com/office/drawing/2014/main" id="{3C317AAC-6183-47BD-ABF3-CA04722F126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55" y="1536"/>
                    <a:ext cx="926" cy="92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8" name="Oval 23">
                    <a:extLst>
                      <a:ext uri="{FF2B5EF4-FFF2-40B4-BE49-F238E27FC236}">
                        <a16:creationId xmlns:a16="http://schemas.microsoft.com/office/drawing/2014/main" id="{70EA91C9-54B1-40C4-8BCF-4220C4C941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0" y="1206"/>
                    <a:ext cx="926" cy="91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9" name="Oval 24">
                    <a:extLst>
                      <a:ext uri="{FF2B5EF4-FFF2-40B4-BE49-F238E27FC236}">
                        <a16:creationId xmlns:a16="http://schemas.microsoft.com/office/drawing/2014/main" id="{6E4F0277-DDD1-453B-B633-9687751E05E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07" y="1287"/>
                    <a:ext cx="926" cy="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0" name="Oval 25">
                    <a:extLst>
                      <a:ext uri="{FF2B5EF4-FFF2-40B4-BE49-F238E27FC236}">
                        <a16:creationId xmlns:a16="http://schemas.microsoft.com/office/drawing/2014/main" id="{03229BC4-C0C5-406A-A735-3ABBE0FCEE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07" y="2041"/>
                    <a:ext cx="926" cy="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" name="Oval 26">
                    <a:extLst>
                      <a:ext uri="{FF2B5EF4-FFF2-40B4-BE49-F238E27FC236}">
                        <a16:creationId xmlns:a16="http://schemas.microsoft.com/office/drawing/2014/main" id="{FCB10DE7-DC53-4BC8-82FC-D60758B0AF1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6" y="785"/>
                    <a:ext cx="926" cy="92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" name="Oval 27">
                    <a:extLst>
                      <a:ext uri="{FF2B5EF4-FFF2-40B4-BE49-F238E27FC236}">
                        <a16:creationId xmlns:a16="http://schemas.microsoft.com/office/drawing/2014/main" id="{5B70A8F5-A436-480A-B402-417926BBA5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64" y="2460"/>
                    <a:ext cx="925" cy="92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3" name="Oval 28">
                    <a:extLst>
                      <a:ext uri="{FF2B5EF4-FFF2-40B4-BE49-F238E27FC236}">
                        <a16:creationId xmlns:a16="http://schemas.microsoft.com/office/drawing/2014/main" id="{E519F044-6442-4709-8B5D-25299E6E6ED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53" y="1874"/>
                    <a:ext cx="925" cy="92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4" name="Oval 29">
                    <a:extLst>
                      <a:ext uri="{FF2B5EF4-FFF2-40B4-BE49-F238E27FC236}">
                        <a16:creationId xmlns:a16="http://schemas.microsoft.com/office/drawing/2014/main" id="{9554F1FC-6139-407B-9CEC-665FDE66AE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1" y="701"/>
                    <a:ext cx="921" cy="91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5" name="Oval 30">
                    <a:extLst>
                      <a:ext uri="{FF2B5EF4-FFF2-40B4-BE49-F238E27FC236}">
                        <a16:creationId xmlns:a16="http://schemas.microsoft.com/office/drawing/2014/main" id="{2A54C6C1-3115-40EC-B708-3493409265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63" y="1536"/>
                    <a:ext cx="926" cy="92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6" name="Oval 31">
                    <a:extLst>
                      <a:ext uri="{FF2B5EF4-FFF2-40B4-BE49-F238E27FC236}">
                        <a16:creationId xmlns:a16="http://schemas.microsoft.com/office/drawing/2014/main" id="{A7AB98CE-165D-4B02-AA70-B9FDC18933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43" y="2546"/>
                    <a:ext cx="926" cy="91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7" name="Oval 32">
                    <a:extLst>
                      <a:ext uri="{FF2B5EF4-FFF2-40B4-BE49-F238E27FC236}">
                        <a16:creationId xmlns:a16="http://schemas.microsoft.com/office/drawing/2014/main" id="{D371C66E-6045-46C4-872C-4BBBCCA650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0" y="2209"/>
                    <a:ext cx="926" cy="91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8" name="Oval 33">
                    <a:extLst>
                      <a:ext uri="{FF2B5EF4-FFF2-40B4-BE49-F238E27FC236}">
                        <a16:creationId xmlns:a16="http://schemas.microsoft.com/office/drawing/2014/main" id="{5C66F4DF-7998-4A21-94A8-F93EFDD917A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9" y="1119"/>
                    <a:ext cx="923" cy="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0" name="Oval 34">
                  <a:extLst>
                    <a:ext uri="{FF2B5EF4-FFF2-40B4-BE49-F238E27FC236}">
                      <a16:creationId xmlns:a16="http://schemas.microsoft.com/office/drawing/2014/main" id="{7DC2925F-01C9-4FBF-A328-7BCDAAC6D6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28089" y="3111753"/>
                  <a:ext cx="182885" cy="1448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>
                        <a:gamma/>
                        <a:tint val="51373"/>
                        <a:invGamma/>
                      </a:srgbClr>
                    </a:gs>
                    <a:gs pos="100000">
                      <a:srgbClr val="3333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685800">
                    <a:defRPr/>
                  </a:pPr>
                  <a:endParaRPr lang="fr-FR" sz="1350" kern="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" name="Groupe 237">
                  <a:extLst>
                    <a:ext uri="{FF2B5EF4-FFF2-40B4-BE49-F238E27FC236}">
                      <a16:creationId xmlns:a16="http://schemas.microsoft.com/office/drawing/2014/main" id="{EC373519-CA13-4052-B327-C57E5968F871}"/>
                    </a:ext>
                  </a:extLst>
                </p:cNvPr>
                <p:cNvGrpSpPr/>
                <p:nvPr/>
              </p:nvGrpSpPr>
              <p:grpSpPr>
                <a:xfrm>
                  <a:off x="6277967" y="2979571"/>
                  <a:ext cx="480567" cy="435265"/>
                  <a:chOff x="7034213" y="139700"/>
                  <a:chExt cx="963612" cy="1035050"/>
                </a:xfrm>
              </p:grpSpPr>
              <p:sp>
                <p:nvSpPr>
                  <p:cNvPr id="26" name="Oval 35">
                    <a:extLst>
                      <a:ext uri="{FF2B5EF4-FFF2-40B4-BE49-F238E27FC236}">
                        <a16:creationId xmlns:a16="http://schemas.microsoft.com/office/drawing/2014/main" id="{4FA6C752-6EE6-43DF-8ED3-99E9EA5119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631113" y="328613"/>
                    <a:ext cx="366712" cy="34448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7" name="Oval 36">
                    <a:extLst>
                      <a:ext uri="{FF2B5EF4-FFF2-40B4-BE49-F238E27FC236}">
                        <a16:creationId xmlns:a16="http://schemas.microsoft.com/office/drawing/2014/main" id="{ED37C96C-FEA1-4607-92F5-B0C1E02A82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34213" y="358775"/>
                    <a:ext cx="365125" cy="3460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8" name="Oval 37">
                    <a:extLst>
                      <a:ext uri="{FF2B5EF4-FFF2-40B4-BE49-F238E27FC236}">
                        <a16:creationId xmlns:a16="http://schemas.microsoft.com/office/drawing/2014/main" id="{499B34FA-3E59-48C0-902D-CF7E84826F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34213" y="641350"/>
                    <a:ext cx="365125" cy="3460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9" name="Oval 38">
                    <a:extLst>
                      <a:ext uri="{FF2B5EF4-FFF2-40B4-BE49-F238E27FC236}">
                        <a16:creationId xmlns:a16="http://schemas.microsoft.com/office/drawing/2014/main" id="{E632DC07-07A5-498A-B793-1224617FC4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32675" y="171450"/>
                    <a:ext cx="366713" cy="3444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0" name="Oval 39">
                    <a:extLst>
                      <a:ext uri="{FF2B5EF4-FFF2-40B4-BE49-F238E27FC236}">
                        <a16:creationId xmlns:a16="http://schemas.microsoft.com/office/drawing/2014/main" id="{8633AE39-A2A3-4443-816A-007A78A095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332663" y="798513"/>
                    <a:ext cx="366712" cy="34448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" name="Oval 40">
                    <a:extLst>
                      <a:ext uri="{FF2B5EF4-FFF2-40B4-BE49-F238E27FC236}">
                        <a16:creationId xmlns:a16="http://schemas.microsoft.com/office/drawing/2014/main" id="{B47FFB9C-4775-4AC0-9C40-AE7C8C417D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566025" y="579438"/>
                    <a:ext cx="365125" cy="34448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" name="Oval 41">
                    <a:extLst>
                      <a:ext uri="{FF2B5EF4-FFF2-40B4-BE49-F238E27FC236}">
                        <a16:creationId xmlns:a16="http://schemas.microsoft.com/office/drawing/2014/main" id="{B7572D32-BFD1-4499-925C-6883636870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34225" y="139700"/>
                    <a:ext cx="365125" cy="3444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3" name="Oval 42">
                    <a:extLst>
                      <a:ext uri="{FF2B5EF4-FFF2-40B4-BE49-F238E27FC236}">
                        <a16:creationId xmlns:a16="http://schemas.microsoft.com/office/drawing/2014/main" id="{223A39F5-9C53-494B-A5AB-D92B782784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332663" y="454025"/>
                    <a:ext cx="366712" cy="3444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" name="Oval 43">
                    <a:extLst>
                      <a:ext uri="{FF2B5EF4-FFF2-40B4-BE49-F238E27FC236}">
                        <a16:creationId xmlns:a16="http://schemas.microsoft.com/office/drawing/2014/main" id="{4E3C224C-FB03-441F-AB27-A3052283EB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67563" y="830263"/>
                    <a:ext cx="365125" cy="34448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" name="Oval 44">
                    <a:extLst>
                      <a:ext uri="{FF2B5EF4-FFF2-40B4-BE49-F238E27FC236}">
                        <a16:creationId xmlns:a16="http://schemas.microsoft.com/office/drawing/2014/main" id="{6ED99416-9D00-4AF9-833F-8F081746B4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631113" y="704850"/>
                    <a:ext cx="366712" cy="3444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>
                          <a:gamma/>
                          <a:tint val="51373"/>
                          <a:invGamma/>
                        </a:srgbClr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defTabSz="685800">
                      <a:defRPr/>
                    </a:pPr>
                    <a:endParaRPr lang="fr-FR" sz="1350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6" name="Oval 45">
                    <a:extLst>
                      <a:ext uri="{FF2B5EF4-FFF2-40B4-BE49-F238E27FC236}">
                        <a16:creationId xmlns:a16="http://schemas.microsoft.com/office/drawing/2014/main" id="{862D5AD9-2C43-4FDE-AD67-A7070704DD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34263" y="296863"/>
                    <a:ext cx="365125" cy="34448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E9A094"/>
                      </a:gs>
                      <a:gs pos="100000">
                        <a:srgbClr val="CA1F0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defTabSz="685800" eaLnBrk="1" hangingPunct="1">
                      <a:defRPr/>
                    </a:pPr>
                    <a:endParaRPr lang="fr-FR" altLang="fr-FR" sz="1350" kern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2" name="Oval 46">
                  <a:extLst>
                    <a:ext uri="{FF2B5EF4-FFF2-40B4-BE49-F238E27FC236}">
                      <a16:creationId xmlns:a16="http://schemas.microsoft.com/office/drawing/2014/main" id="{BE32C325-E7A7-485C-8F60-F655417946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0127" y="3158484"/>
                  <a:ext cx="182093" cy="1448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>
                        <a:gamma/>
                        <a:tint val="51373"/>
                        <a:invGamma/>
                      </a:srgbClr>
                    </a:gs>
                    <a:gs pos="100000">
                      <a:srgbClr val="3333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685800">
                    <a:defRPr/>
                  </a:pPr>
                  <a:endParaRPr lang="fr-FR" sz="1350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Oval 47">
                  <a:extLst>
                    <a:ext uri="{FF2B5EF4-FFF2-40B4-BE49-F238E27FC236}">
                      <a16:creationId xmlns:a16="http://schemas.microsoft.com/office/drawing/2014/main" id="{0A918058-4E6A-4229-96B7-78E8891447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27070" y="3868453"/>
                  <a:ext cx="182093" cy="1448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>
                        <a:gamma/>
                        <a:tint val="51373"/>
                        <a:invGamma/>
                      </a:srgbClr>
                    </a:gs>
                    <a:gs pos="100000">
                      <a:srgbClr val="3333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685800">
                    <a:defRPr/>
                  </a:pPr>
                  <a:endParaRPr lang="fr-FR" sz="1350" kern="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24" name="Connecteur droit avec flèche 23">
                  <a:extLst>
                    <a:ext uri="{FF2B5EF4-FFF2-40B4-BE49-F238E27FC236}">
                      <a16:creationId xmlns:a16="http://schemas.microsoft.com/office/drawing/2014/main" id="{31D79076-C8AB-4658-88CC-6B09ACEEA81E}"/>
                    </a:ext>
                  </a:extLst>
                </p:cNvPr>
                <p:cNvCxnSpPr/>
                <p:nvPr/>
              </p:nvCxnSpPr>
              <p:spPr>
                <a:xfrm flipV="1">
                  <a:off x="6105173" y="3336061"/>
                  <a:ext cx="172794" cy="6542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cteur droit avec flèche 24">
                  <a:extLst>
                    <a:ext uri="{FF2B5EF4-FFF2-40B4-BE49-F238E27FC236}">
                      <a16:creationId xmlns:a16="http://schemas.microsoft.com/office/drawing/2014/main" id="{D6B93C17-9267-4BA6-93DD-D9BCA696FD0A}"/>
                    </a:ext>
                  </a:extLst>
                </p:cNvPr>
                <p:cNvCxnSpPr/>
                <p:nvPr/>
              </p:nvCxnSpPr>
              <p:spPr>
                <a:xfrm>
                  <a:off x="6057823" y="3892136"/>
                  <a:ext cx="220145" cy="6544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47" name="Picture 2">
            <a:extLst>
              <a:ext uri="{FF2B5EF4-FFF2-40B4-BE49-F238E27FC236}">
                <a16:creationId xmlns:a16="http://schemas.microsoft.com/office/drawing/2014/main" id="{FB103768-5649-424C-9B4F-8F90E20F2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139" y="5196189"/>
            <a:ext cx="1863367" cy="119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2" descr="Afficher l'image d'origine">
            <a:extLst>
              <a:ext uri="{FF2B5EF4-FFF2-40B4-BE49-F238E27FC236}">
                <a16:creationId xmlns:a16="http://schemas.microsoft.com/office/drawing/2014/main" id="{4B49216B-FB37-409B-8B7B-E5308EA9E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659" y="5182065"/>
            <a:ext cx="3066595" cy="120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Image 148">
            <a:extLst>
              <a:ext uri="{FF2B5EF4-FFF2-40B4-BE49-F238E27FC236}">
                <a16:creationId xmlns:a16="http://schemas.microsoft.com/office/drawing/2014/main" id="{08321506-B242-45DC-8E43-BAC1F5509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0839" y="3922084"/>
            <a:ext cx="2076985" cy="1301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0" name="Image 149">
            <a:extLst>
              <a:ext uri="{FF2B5EF4-FFF2-40B4-BE49-F238E27FC236}">
                <a16:creationId xmlns:a16="http://schemas.microsoft.com/office/drawing/2014/main" id="{585CEE5A-CCB0-43B1-9C02-880555113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9599" y="205566"/>
            <a:ext cx="1659467" cy="124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6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731836" y="3449638"/>
            <a:ext cx="5773237" cy="703262"/>
          </a:xfrm>
        </p:spPr>
        <p:txBody>
          <a:bodyPr>
            <a:normAutofit/>
          </a:bodyPr>
          <a:lstStyle/>
          <a:p>
            <a:r>
              <a:rPr lang="en-US" dirty="0"/>
              <a:t>Merci ! Questions ?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b="1" dirty="0"/>
              <a:t>CEA CADARACHE</a:t>
            </a:r>
          </a:p>
          <a:p>
            <a:r>
              <a:rPr lang="fr-FR" dirty="0"/>
              <a:t>13115 Saint Paul Lez Durance Cedex</a:t>
            </a:r>
          </a:p>
          <a:p>
            <a:r>
              <a:rPr lang="fr-FR" dirty="0"/>
              <a:t>France</a:t>
            </a:r>
          </a:p>
          <a:p>
            <a:r>
              <a:rPr lang="fr-FR" dirty="0"/>
              <a:t>david.bernard@cea.fr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731838" y="4568370"/>
            <a:ext cx="6564312" cy="1017676"/>
          </a:xfrm>
        </p:spPr>
        <p:txBody>
          <a:bodyPr>
            <a:noAutofit/>
          </a:bodyPr>
          <a:lstStyle/>
          <a:p>
            <a:r>
              <a:rPr lang="fr-FR" sz="1200" b="0" dirty="0"/>
              <a:t>iresne@cea.fr </a:t>
            </a:r>
          </a:p>
          <a:p>
            <a:r>
              <a:rPr lang="fr-FR" sz="1200" b="0" dirty="0">
                <a:hlinkClick r:id="rId2"/>
              </a:rPr>
              <a:t>Site internet CEA IRESNE</a:t>
            </a:r>
            <a:endParaRPr lang="fr-FR" sz="1200" b="0" dirty="0"/>
          </a:p>
          <a:p>
            <a:r>
              <a:rPr lang="fr-FR" sz="1200" b="0" dirty="0">
                <a:hlinkClick r:id="rId3"/>
              </a:rPr>
              <a:t>LinkedIn CEA IRESNE</a:t>
            </a:r>
            <a:endParaRPr lang="fr-FR" sz="1200" b="0" dirty="0"/>
          </a:p>
        </p:txBody>
      </p:sp>
    </p:spTree>
    <p:extLst>
      <p:ext uri="{BB962C8B-B14F-4D97-AF65-F5344CB8AC3E}">
        <p14:creationId xmlns:p14="http://schemas.microsoft.com/office/powerpoint/2010/main" val="923256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315FBE8-0807-44C2-A7E4-79614B9F5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3367994" y="736557"/>
            <a:ext cx="8761174" cy="5688305"/>
          </a:xfrm>
          <a:prstGeom prst="rect">
            <a:avLst/>
          </a:prstGeom>
          <a:effectLst>
            <a:softEdge rad="1206500"/>
          </a:effectLst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7D30C70-2653-4E9C-A8C2-1576E3807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541" y="1100931"/>
            <a:ext cx="11782627" cy="5408863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500"/>
              </a:spcAft>
            </a:pPr>
            <a:r>
              <a:rPr lang="en-US" b="1" dirty="0"/>
              <a:t>Application-driven activity :</a:t>
            </a:r>
          </a:p>
          <a:p>
            <a:pPr marL="5524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For </a:t>
            </a:r>
            <a:r>
              <a:rPr lang="en-US" b="1" dirty="0"/>
              <a:t>reactor physics </a:t>
            </a:r>
            <a:r>
              <a:rPr lang="en-US" dirty="0"/>
              <a:t>under operating </a:t>
            </a:r>
            <a:r>
              <a:rPr lang="en-US" b="1" dirty="0"/>
              <a:t>and</a:t>
            </a:r>
            <a:r>
              <a:rPr lang="en-US" dirty="0"/>
              <a:t> accidental conditions, including instrumentation…(</a:t>
            </a:r>
            <a:r>
              <a:rPr lang="en-US" dirty="0" err="1"/>
              <a:t>static+dynamic</a:t>
            </a:r>
            <a:r>
              <a:rPr lang="en-US" dirty="0"/>
              <a:t> physics of neutrons)</a:t>
            </a:r>
          </a:p>
          <a:p>
            <a:pPr marL="5524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For, </a:t>
            </a:r>
            <a:r>
              <a:rPr lang="en-US" b="1" dirty="0"/>
              <a:t>back-end cycle</a:t>
            </a:r>
            <a:r>
              <a:rPr lang="en-US" dirty="0"/>
              <a:t>, radiation exposure…</a:t>
            </a:r>
          </a:p>
          <a:p>
            <a:pPr>
              <a:spcAft>
                <a:spcPts val="500"/>
              </a:spcAft>
            </a:pPr>
            <a:endParaRPr lang="en-US" dirty="0"/>
          </a:p>
          <a:p>
            <a:pPr>
              <a:spcAft>
                <a:spcPts val="500"/>
              </a:spcAft>
            </a:pPr>
            <a:r>
              <a:rPr lang="en-US" b="1" dirty="0"/>
              <a:t>General goals/objectives: </a:t>
            </a:r>
            <a:r>
              <a:rPr lang="en-US" dirty="0"/>
              <a:t>Ensure safety </a:t>
            </a:r>
            <a:r>
              <a:rPr lang="en-US" b="1" dirty="0"/>
              <a:t>and </a:t>
            </a:r>
            <a:r>
              <a:rPr lang="en-US" dirty="0"/>
              <a:t>competitiveness !</a:t>
            </a:r>
          </a:p>
          <a:p>
            <a:pPr>
              <a:spcAft>
                <a:spcPts val="500"/>
              </a:spcAft>
            </a:pPr>
            <a:endParaRPr lang="en-US" dirty="0"/>
          </a:p>
          <a:p>
            <a:pPr marL="1347788" indent="-1347788">
              <a:spcAft>
                <a:spcPts val="500"/>
              </a:spcAft>
            </a:pPr>
            <a:r>
              <a:rPr lang="en-US" b="1" dirty="0"/>
              <a:t>Methodology</a:t>
            </a:r>
            <a:r>
              <a:rPr lang="en-US" dirty="0"/>
              <a:t> : Industrials have to propose operating </a:t>
            </a:r>
            <a:r>
              <a:rPr lang="en-US" b="1" dirty="0"/>
              <a:t>realistic </a:t>
            </a:r>
            <a:r>
              <a:rPr lang="en-US" dirty="0"/>
              <a:t>margins (safety vs $) to TSOs. In other words, they have to demonstrate the validation of reactor physics codes associated to a given nuclear data library.</a:t>
            </a:r>
          </a:p>
          <a:p>
            <a:pPr>
              <a:spcAft>
                <a:spcPts val="500"/>
              </a:spcAft>
            </a:pPr>
            <a:endParaRPr lang="en-US" dirty="0"/>
          </a:p>
          <a:p>
            <a:pPr>
              <a:spcAft>
                <a:spcPts val="500"/>
              </a:spcAft>
            </a:pPr>
            <a:r>
              <a:rPr lang="en-US" b="1" dirty="0"/>
              <a:t>Ways to achieve </a:t>
            </a:r>
            <a:r>
              <a:rPr lang="en-US" dirty="0"/>
              <a:t>:</a:t>
            </a:r>
          </a:p>
          <a:p>
            <a:pPr marL="5524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compare </a:t>
            </a:r>
            <a:r>
              <a:rPr lang="en-US" dirty="0" err="1"/>
              <a:t>code&amp;ND</a:t>
            </a:r>
            <a:r>
              <a:rPr lang="en-US" dirty="0"/>
              <a:t> calculations to integral measurements </a:t>
            </a:r>
            <a:r>
              <a:rPr lang="en-US" b="1" dirty="0"/>
              <a:t>or</a:t>
            </a:r>
            <a:r>
              <a:rPr lang="en-US" dirty="0"/>
              <a:t> propagate ND </a:t>
            </a:r>
            <a:r>
              <a:rPr lang="en-US" i="1" dirty="0"/>
              <a:t>prior</a:t>
            </a:r>
            <a:r>
              <a:rPr lang="en-US" dirty="0"/>
              <a:t> uncertainty (ND assimilation is according to the desire…)</a:t>
            </a:r>
          </a:p>
          <a:p>
            <a:pPr marL="5524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Select (specific) ND to be measure to reduce the C/E values or uncertainties </a:t>
            </a:r>
            <a:r>
              <a:rPr lang="en-US" i="1" dirty="0"/>
              <a:t>via</a:t>
            </a:r>
            <a:r>
              <a:rPr lang="en-US" dirty="0"/>
              <a:t>, for instance, Target Accuracy Requirement </a:t>
            </a:r>
            <a:r>
              <a:rPr lang="en-US" dirty="0" err="1"/>
              <a:t>exercices</a:t>
            </a:r>
            <a:endParaRPr lang="en-US" dirty="0">
              <a:sym typeface="Wingdings" panose="05000000000000000000" pitchFamily="2" charset="2"/>
            </a:endParaRPr>
          </a:p>
          <a:p>
            <a:pPr marL="5524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spcAft>
                <a:spcPts val="500"/>
              </a:spcAft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Short term actions (5-10 years) GEN-II &amp; III</a:t>
            </a:r>
          </a:p>
          <a:p>
            <a:pPr marL="342900" indent="-342900">
              <a:spcAft>
                <a:spcPts val="500"/>
              </a:spcAft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Long term actions (&gt;10 years) GEN-IV, Fusion</a:t>
            </a:r>
          </a:p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417A154-2B74-487A-B143-E5EA7A8C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372734" cy="365125"/>
          </a:xfrm>
        </p:spPr>
        <p:txBody>
          <a:bodyPr/>
          <a:lstStyle/>
          <a:p>
            <a:r>
              <a:rPr lang="fr-FR" dirty="0"/>
              <a:t>March 09, 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42970A-CE44-4918-BDBA-6591D601D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P(ND)</a:t>
            </a:r>
            <a:r>
              <a:rPr lang="en-US" baseline="30000" dirty="0"/>
              <a:t>2</a:t>
            </a:r>
            <a:r>
              <a:rPr lang="en-US" dirty="0"/>
              <a:t>-3, Perspectives on Nuclear Data for the Next Decade, March, 9-13, 2026, Paris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40BAE0C-9168-4E3B-A590-A119EB6C4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583DC994-0AF5-4985-AC90-505B885D8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/>
              <a:t>Nuclear (+Atomic) data </a:t>
            </a:r>
            <a:r>
              <a:rPr lang="fr-FR" sz="2800" dirty="0" err="1"/>
              <a:t>needs</a:t>
            </a:r>
            <a:r>
              <a:rPr lang="fr-FR" sz="2800" dirty="0"/>
              <a:t> for </a:t>
            </a:r>
            <a:r>
              <a:rPr lang="fr-FR" sz="2800" dirty="0" err="1"/>
              <a:t>reactor</a:t>
            </a:r>
            <a:r>
              <a:rPr lang="fr-FR" sz="2800" dirty="0"/>
              <a:t> applications</a:t>
            </a:r>
          </a:p>
        </p:txBody>
      </p:sp>
    </p:spTree>
    <p:extLst>
      <p:ext uri="{BB962C8B-B14F-4D97-AF65-F5344CB8AC3E}">
        <p14:creationId xmlns:p14="http://schemas.microsoft.com/office/powerpoint/2010/main" val="82420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E6FD5FA9-1970-4B8C-A240-39B71DE2F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6163" y="3622565"/>
            <a:ext cx="3839573" cy="2868943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6531C3-A7FE-4EBB-B836-548A96E0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P(ND)</a:t>
            </a:r>
            <a:r>
              <a:rPr lang="en-US" baseline="30000" dirty="0"/>
              <a:t>2</a:t>
            </a:r>
            <a:r>
              <a:rPr lang="en-US" dirty="0"/>
              <a:t>-3, Perspectives on Nuclear Data for the Next Decade, March, 9-13, 2026, Paris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F6254E-1F74-431D-A310-6ACE456A6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81EF847-0CD7-4CB1-9F6F-F8AC55433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1157065"/>
            <a:ext cx="6185504" cy="1570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1005E73E-BE75-49B8-AF11-51ABB8861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14036"/>
            <a:ext cx="11668125" cy="871827"/>
          </a:xfrm>
        </p:spPr>
        <p:txBody>
          <a:bodyPr>
            <a:noAutofit/>
          </a:bodyPr>
          <a:lstStyle/>
          <a:p>
            <a:r>
              <a:rPr lang="fr-FR" sz="2400" dirty="0" err="1"/>
              <a:t>Reactor</a:t>
            </a:r>
            <a:r>
              <a:rPr lang="fr-FR" sz="2400" dirty="0"/>
              <a:t> </a:t>
            </a:r>
            <a:r>
              <a:rPr lang="fr-FR" sz="2400" dirty="0" err="1"/>
              <a:t>physics</a:t>
            </a:r>
            <a:r>
              <a:rPr lang="fr-FR" sz="2400" dirty="0"/>
              <a:t>: neutron </a:t>
            </a:r>
            <a:r>
              <a:rPr lang="fr-FR" sz="2400" dirty="0" err="1"/>
              <a:t>act</a:t>
            </a:r>
            <a:r>
              <a:rPr lang="fr-FR" sz="2400" dirty="0"/>
              <a:t> as a </a:t>
            </a:r>
            <a:r>
              <a:rPr lang="fr-FR" sz="2400" dirty="0" err="1"/>
              <a:t>gas</a:t>
            </a:r>
            <a:r>
              <a:rPr lang="fr-FR" sz="2400" dirty="0"/>
              <a:t> </a:t>
            </a:r>
            <a:r>
              <a:rPr lang="fr-FR" sz="2400" dirty="0" err="1"/>
              <a:t>without</a:t>
            </a:r>
            <a:r>
              <a:rPr lang="fr-FR" sz="2400" dirty="0"/>
              <a:t> </a:t>
            </a:r>
            <a:r>
              <a:rPr lang="fr-FR" sz="2400" dirty="0" err="1"/>
              <a:t>mutual</a:t>
            </a:r>
            <a:r>
              <a:rPr lang="fr-FR" sz="2400" dirty="0"/>
              <a:t> interactions </a:t>
            </a:r>
            <a:r>
              <a:rPr lang="fr-FR" sz="2400" dirty="0">
                <a:sym typeface="Symbol" panose="05050102010706020507" pitchFamily="18" charset="2"/>
              </a:rPr>
              <a:t></a:t>
            </a:r>
            <a:br>
              <a:rPr lang="fr-FR" sz="2400" dirty="0">
                <a:sym typeface="Symbol" panose="05050102010706020507" pitchFamily="18" charset="2"/>
              </a:rPr>
            </a:br>
            <a:r>
              <a:rPr lang="fr-FR" sz="1600" strike="sngStrike" dirty="0">
                <a:sym typeface="Symbol" panose="05050102010706020507" pitchFamily="18" charset="2"/>
              </a:rPr>
              <a:t>Fokker-Planck</a:t>
            </a:r>
            <a:r>
              <a:rPr lang="fr-FR" sz="2400" dirty="0">
                <a:sym typeface="Symbol" panose="05050102010706020507" pitchFamily="18" charset="2"/>
              </a:rPr>
              <a:t> </a:t>
            </a:r>
            <a:r>
              <a:rPr lang="fr-FR" sz="2400" u="sng" dirty="0">
                <a:sym typeface="Symbol" panose="05050102010706020507" pitchFamily="18" charset="2"/>
              </a:rPr>
              <a:t>Boltzmann</a:t>
            </a:r>
            <a:r>
              <a:rPr lang="fr-FR" sz="2400" dirty="0">
                <a:sym typeface="Symbol" panose="05050102010706020507" pitchFamily="18" charset="2"/>
              </a:rPr>
              <a:t> non-</a:t>
            </a:r>
            <a:r>
              <a:rPr lang="fr-FR" sz="2400" dirty="0" err="1">
                <a:sym typeface="Symbol" panose="05050102010706020507" pitchFamily="18" charset="2"/>
              </a:rPr>
              <a:t>relativistic</a:t>
            </a:r>
            <a:r>
              <a:rPr lang="fr-FR" sz="2400" dirty="0">
                <a:sym typeface="Symbol" panose="05050102010706020507" pitchFamily="18" charset="2"/>
              </a:rPr>
              <a:t> </a:t>
            </a:r>
            <a:r>
              <a:rPr lang="fr-FR" sz="2400" dirty="0" err="1">
                <a:sym typeface="Symbol" panose="05050102010706020507" pitchFamily="18" charset="2"/>
              </a:rPr>
              <a:t>mesoscopic</a:t>
            </a:r>
            <a:r>
              <a:rPr lang="fr-FR" sz="2400" dirty="0">
                <a:sym typeface="Symbol" panose="05050102010706020507" pitchFamily="18" charset="2"/>
              </a:rPr>
              <a:t> </a:t>
            </a:r>
            <a:r>
              <a:rPr lang="fr-FR" sz="2400" dirty="0" err="1">
                <a:sym typeface="Symbol" panose="05050102010706020507" pitchFamily="18" charset="2"/>
              </a:rPr>
              <a:t>equation</a:t>
            </a:r>
            <a:endParaRPr lang="fr-FR" sz="24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A2AC1CF-6F65-42AB-BE5B-B0061A6E6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80" y="3123502"/>
            <a:ext cx="7904824" cy="299712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E539BF7-3529-49EE-957E-4D9BB8B515FF}"/>
              </a:ext>
            </a:extLst>
          </p:cNvPr>
          <p:cNvSpPr txBox="1"/>
          <p:nvPr/>
        </p:nvSpPr>
        <p:spPr>
          <a:xfrm>
            <a:off x="7280941" y="1686141"/>
            <a:ext cx="4589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 </a:t>
            </a:r>
            <a:r>
              <a:rPr lang="fr-FR" dirty="0">
                <a:solidFill>
                  <a:srgbClr val="FF0000"/>
                </a:solidFill>
              </a:rPr>
              <a:t>Bateman ODE </a:t>
            </a:r>
            <a:r>
              <a:rPr lang="fr-FR" dirty="0" err="1">
                <a:solidFill>
                  <a:srgbClr val="FF0000"/>
                </a:solidFill>
              </a:rPr>
              <a:t>equations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+ a </a:t>
            </a:r>
            <a:r>
              <a:rPr lang="fr-FR" dirty="0" err="1"/>
              <a:t>derivation</a:t>
            </a:r>
            <a:r>
              <a:rPr lang="fr-FR" dirty="0"/>
              <a:t> of </a:t>
            </a:r>
            <a:r>
              <a:rPr lang="fr-FR" dirty="0" err="1"/>
              <a:t>both</a:t>
            </a:r>
            <a:r>
              <a:rPr lang="fr-FR" dirty="0"/>
              <a:t>: the </a:t>
            </a:r>
            <a:r>
              <a:rPr lang="fr-FR" dirty="0">
                <a:solidFill>
                  <a:srgbClr val="FF0000"/>
                </a:solidFill>
              </a:rPr>
              <a:t>in-</a:t>
            </a:r>
            <a:r>
              <a:rPr lang="fr-FR" dirty="0" err="1">
                <a:solidFill>
                  <a:srgbClr val="FF0000"/>
                </a:solidFill>
              </a:rPr>
              <a:t>hour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equation</a:t>
            </a:r>
            <a:r>
              <a:rPr lang="fr-FR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Espace réservé de la date 2">
            <a:extLst>
              <a:ext uri="{FF2B5EF4-FFF2-40B4-BE49-F238E27FC236}">
                <a16:creationId xmlns:a16="http://schemas.microsoft.com/office/drawing/2014/main" id="{66F379AA-4CD2-4C36-877D-3D65A72F8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372734" cy="365125"/>
          </a:xfrm>
        </p:spPr>
        <p:txBody>
          <a:bodyPr/>
          <a:lstStyle/>
          <a:p>
            <a:r>
              <a:rPr lang="fr-FR" dirty="0"/>
              <a:t>March 09, 2026</a:t>
            </a:r>
          </a:p>
        </p:txBody>
      </p:sp>
      <p:pic>
        <p:nvPicPr>
          <p:cNvPr id="14" name="Picture 5" descr="RÃ©sultat de recherche d'images pour &quot;hiÃ©roglyphe&quot;">
            <a:extLst>
              <a:ext uri="{FF2B5EF4-FFF2-40B4-BE49-F238E27FC236}">
                <a16:creationId xmlns:a16="http://schemas.microsoft.com/office/drawing/2014/main" id="{E411A082-B213-4291-9F4A-742D7E58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434" y="2938337"/>
            <a:ext cx="1639138" cy="111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 descr="file.png">
            <a:extLst>
              <a:ext uri="{FF2B5EF4-FFF2-40B4-BE49-F238E27FC236}">
                <a16:creationId xmlns:a16="http://schemas.microsoft.com/office/drawing/2014/main" id="{7A63D7E2-8250-474D-B2A4-28466ADC0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4240" y="2652066"/>
            <a:ext cx="1183282" cy="118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0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B45B24E-E9FD-4DFF-B7D5-2EA9F5C94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47" y="1494516"/>
            <a:ext cx="11670631" cy="4946389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12 main </a:t>
            </a:r>
            <a:r>
              <a:rPr lang="fr-FR" sz="1600" dirty="0" err="1">
                <a:solidFill>
                  <a:srgbClr val="FF0000"/>
                </a:solidFill>
              </a:rPr>
              <a:t>parameters</a:t>
            </a:r>
            <a:r>
              <a:rPr lang="fr-FR" sz="1600" dirty="0">
                <a:solidFill>
                  <a:srgbClr val="FF0000"/>
                </a:solidFill>
              </a:rPr>
              <a:t>:</a:t>
            </a:r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fr-FR" sz="1600" dirty="0">
                <a:solidFill>
                  <a:srgbClr val="FF0000"/>
                </a:solidFill>
              </a:rPr>
              <a:t>-</a:t>
            </a:r>
            <a:r>
              <a:rPr lang="fr-FR" sz="1600" dirty="0" err="1">
                <a:solidFill>
                  <a:srgbClr val="FF0000"/>
                </a:solidFill>
              </a:rPr>
              <a:t>heating</a:t>
            </a:r>
            <a:r>
              <a:rPr lang="fr-FR" sz="1600" dirty="0">
                <a:solidFill>
                  <a:srgbClr val="FF0000"/>
                </a:solidFill>
              </a:rPr>
              <a:t> in structural </a:t>
            </a:r>
            <a:r>
              <a:rPr lang="fr-FR" sz="1600" dirty="0" err="1">
                <a:solidFill>
                  <a:srgbClr val="FF0000"/>
                </a:solidFill>
              </a:rPr>
              <a:t>materials</a:t>
            </a:r>
            <a:r>
              <a:rPr lang="fr-FR" sz="1600" dirty="0">
                <a:solidFill>
                  <a:srgbClr val="FF0000"/>
                </a:solidFill>
              </a:rPr>
              <a:t> (prompts by capture/fission and </a:t>
            </a:r>
            <a:r>
              <a:rPr lang="fr-FR" sz="1600" dirty="0" err="1">
                <a:solidFill>
                  <a:srgbClr val="FF0000"/>
                </a:solidFill>
              </a:rPr>
              <a:t>delayed</a:t>
            </a:r>
            <a:r>
              <a:rPr lang="fr-FR" sz="1600" dirty="0">
                <a:solidFill>
                  <a:srgbClr val="FF0000"/>
                </a:solidFill>
              </a:rPr>
              <a:t> by activation/fission)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Vessel fluence and DPA (Prompt Neutron Fission </a:t>
            </a:r>
            <a:r>
              <a:rPr lang="fr-FR" sz="1600" dirty="0" err="1">
                <a:solidFill>
                  <a:srgbClr val="FF0000"/>
                </a:solidFill>
              </a:rPr>
              <a:t>Spectra</a:t>
            </a:r>
            <a:r>
              <a:rPr lang="fr-FR" sz="1600" dirty="0">
                <a:solidFill>
                  <a:srgbClr val="FF0000"/>
                </a:solidFill>
              </a:rPr>
              <a:t>, </a:t>
            </a:r>
            <a:r>
              <a:rPr lang="fr-FR" sz="1600" baseline="30000" dirty="0">
                <a:solidFill>
                  <a:srgbClr val="FF0000"/>
                </a:solidFill>
              </a:rPr>
              <a:t>56</a:t>
            </a:r>
            <a:r>
              <a:rPr lang="fr-FR" sz="1600" dirty="0">
                <a:solidFill>
                  <a:srgbClr val="FF0000"/>
                </a:solidFill>
              </a:rPr>
              <a:t>Fe(</a:t>
            </a:r>
            <a:r>
              <a:rPr lang="fr-FR" sz="1600" dirty="0" err="1">
                <a:solidFill>
                  <a:srgbClr val="FF0000"/>
                </a:solidFill>
              </a:rPr>
              <a:t>n,n</a:t>
            </a:r>
            <a:r>
              <a:rPr lang="fr-FR" sz="1600" dirty="0">
                <a:solidFill>
                  <a:srgbClr val="FF0000"/>
                </a:solidFill>
              </a:rPr>
              <a:t>’)SAED)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Power over Activation (P/A) for in-</a:t>
            </a:r>
            <a:r>
              <a:rPr lang="fr-FR" sz="1600" dirty="0" err="1">
                <a:solidFill>
                  <a:srgbClr val="FF0000"/>
                </a:solidFill>
              </a:rPr>
              <a:t>core</a:t>
            </a:r>
            <a:r>
              <a:rPr lang="fr-FR" sz="1600" dirty="0">
                <a:solidFill>
                  <a:srgbClr val="FF0000"/>
                </a:solidFill>
              </a:rPr>
              <a:t> instrumentation, Self Power Neutron Detectors…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FF0000"/>
                </a:solidFill>
              </a:rPr>
              <a:t>Neutronic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emmisivity</a:t>
            </a:r>
            <a:r>
              <a:rPr lang="fr-FR" sz="1600" dirty="0">
                <a:solidFill>
                  <a:srgbClr val="FF0000"/>
                </a:solidFill>
              </a:rPr>
              <a:t> and </a:t>
            </a:r>
            <a:r>
              <a:rPr lang="fr-FR" sz="1600" dirty="0" err="1">
                <a:solidFill>
                  <a:srgbClr val="FF0000"/>
                </a:solidFill>
              </a:rPr>
              <a:t>spectrum</a:t>
            </a:r>
            <a:r>
              <a:rPr lang="fr-FR" sz="1600" dirty="0">
                <a:solidFill>
                  <a:srgbClr val="FF0000"/>
                </a:solidFill>
              </a:rPr>
              <a:t> of start-up sources (</a:t>
            </a:r>
            <a:r>
              <a:rPr lang="fr-FR" sz="1600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fr-FR" sz="1600" dirty="0" err="1">
                <a:solidFill>
                  <a:srgbClr val="FF0000"/>
                </a:solidFill>
              </a:rPr>
              <a:t>,n</a:t>
            </a:r>
            <a:r>
              <a:rPr lang="fr-FR" sz="1600" dirty="0">
                <a:solidFill>
                  <a:srgbClr val="FF0000"/>
                </a:solidFill>
              </a:rPr>
              <a:t>) XS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FF0000"/>
                </a:solidFill>
              </a:rPr>
              <a:t>Cladding</a:t>
            </a:r>
            <a:r>
              <a:rPr lang="fr-FR" sz="1600" dirty="0">
                <a:solidFill>
                  <a:srgbClr val="FF0000"/>
                </a:solidFill>
              </a:rPr>
              <a:t> rupture (Fission Gas </a:t>
            </a:r>
            <a:r>
              <a:rPr lang="fr-FR" sz="1600" dirty="0" err="1">
                <a:solidFill>
                  <a:srgbClr val="FF0000"/>
                </a:solidFill>
              </a:rPr>
              <a:t>Released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>
                <a:solidFill>
                  <a:srgbClr val="FF0000"/>
                </a:solidFill>
                <a:sym typeface="Symbol" panose="05050102010706020507" pitchFamily="18" charset="2"/>
              </a:rPr>
              <a:t> </a:t>
            </a:r>
            <a:r>
              <a:rPr lang="fr-FR" sz="1600" dirty="0" err="1">
                <a:solidFill>
                  <a:srgbClr val="FF0000"/>
                </a:solidFill>
                <a:sym typeface="Symbol" panose="05050102010706020507" pitchFamily="18" charset="2"/>
              </a:rPr>
              <a:t>niFY</a:t>
            </a:r>
            <a:r>
              <a:rPr lang="fr-FR" sz="1600" dirty="0">
                <a:solidFill>
                  <a:srgbClr val="FF0000"/>
                </a:solidFill>
              </a:rPr>
              <a:t>), </a:t>
            </a:r>
            <a:r>
              <a:rPr lang="fr-FR" sz="1600" dirty="0" err="1">
                <a:solidFill>
                  <a:srgbClr val="FF0000"/>
                </a:solidFill>
              </a:rPr>
              <a:t>some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devices</a:t>
            </a:r>
            <a:r>
              <a:rPr lang="fr-FR" sz="1600" dirty="0">
                <a:solidFill>
                  <a:srgbClr val="FF0000"/>
                </a:solidFill>
              </a:rPr>
              <a:t> are </a:t>
            </a:r>
            <a:r>
              <a:rPr lang="fr-FR" sz="1600" dirty="0" err="1">
                <a:solidFill>
                  <a:srgbClr val="FF0000"/>
                </a:solidFill>
              </a:rPr>
              <a:t>radiosensitives</a:t>
            </a:r>
            <a:r>
              <a:rPr lang="fr-FR" sz="1600" dirty="0">
                <a:solidFill>
                  <a:srgbClr val="FF0000"/>
                </a:solidFill>
              </a:rPr>
              <a:t>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Neutron noise to </a:t>
            </a:r>
            <a:r>
              <a:rPr lang="en-US" sz="1600" dirty="0">
                <a:solidFill>
                  <a:srgbClr val="FF0000"/>
                </a:solidFill>
              </a:rPr>
              <a:t>prevent</a:t>
            </a:r>
            <a:r>
              <a:rPr lang="fr-FR" sz="1600" dirty="0">
                <a:solidFill>
                  <a:srgbClr val="FF0000"/>
                </a:solidFill>
              </a:rPr>
              <a:t> accident and to </a:t>
            </a:r>
            <a:r>
              <a:rPr lang="fr-FR" sz="1600" dirty="0" err="1">
                <a:solidFill>
                  <a:srgbClr val="FF0000"/>
                </a:solidFill>
              </a:rPr>
              <a:t>measure</a:t>
            </a:r>
            <a:r>
              <a:rPr lang="fr-FR" sz="1600" dirty="0">
                <a:solidFill>
                  <a:srgbClr val="FF0000"/>
                </a:solidFill>
              </a:rPr>
              <a:t> neutron </a:t>
            </a:r>
            <a:r>
              <a:rPr lang="fr-FR" sz="1600" dirty="0" err="1">
                <a:solidFill>
                  <a:srgbClr val="FF0000"/>
                </a:solidFill>
              </a:rPr>
              <a:t>dynamic</a:t>
            </a:r>
            <a:r>
              <a:rPr lang="fr-FR" sz="1600" dirty="0" err="1">
                <a:solidFill>
                  <a:srgbClr val="FF0000"/>
                </a:solidFill>
                <a:sym typeface="Symbol" panose="05050102010706020507" pitchFamily="18" charset="2"/>
              </a:rPr>
              <a:t></a:t>
            </a:r>
            <a:r>
              <a:rPr lang="fr-FR" sz="1600" dirty="0" err="1">
                <a:solidFill>
                  <a:srgbClr val="FF0000"/>
                </a:solidFill>
              </a:rPr>
              <a:t>P</a:t>
            </a:r>
            <a:r>
              <a:rPr lang="fr-FR" sz="1600" dirty="0">
                <a:solidFill>
                  <a:srgbClr val="FF0000"/>
                </a:solidFill>
              </a:rPr>
              <a:t>(</a:t>
            </a:r>
            <a:r>
              <a:rPr lang="fr-FR" sz="160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fr-FR" sz="1600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r>
              <a:rPr lang="en-US" sz="1600" b="1" dirty="0"/>
              <a:t>Target accuracy on LWR neutronics parameters is about 2 to 5 times lower than the </a:t>
            </a:r>
            <a:r>
              <a:rPr lang="en-US" sz="1600" b="1" i="1" dirty="0"/>
              <a:t>a priori </a:t>
            </a:r>
            <a:r>
              <a:rPr lang="en-US" sz="1600" b="1" dirty="0"/>
              <a:t>uncertainty (1σ) due to nuclear data.</a:t>
            </a:r>
            <a:endParaRPr lang="fr-FR" sz="1600" b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E275D6-18E6-4254-9A97-086C1D48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P(ND)</a:t>
            </a:r>
            <a:r>
              <a:rPr lang="en-US" baseline="30000" dirty="0"/>
              <a:t>2</a:t>
            </a:r>
            <a:r>
              <a:rPr lang="en-US" dirty="0"/>
              <a:t>-3, Perspectives on Nuclear Data for the Next Decade, March, 9-13, 2026, Paris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6AA554-5DDC-4018-B860-CB5B5862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FB34A61-70FC-4240-95E0-5D6430974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65" y="281899"/>
            <a:ext cx="11259636" cy="871827"/>
          </a:xfrm>
        </p:spPr>
        <p:txBody>
          <a:bodyPr>
            <a:normAutofit fontScale="90000"/>
          </a:bodyPr>
          <a:lstStyle/>
          <a:p>
            <a:r>
              <a:rPr lang="fr-FR" dirty="0"/>
              <a:t>Nuclear Data for GEN-II+III </a:t>
            </a:r>
            <a:r>
              <a:rPr lang="fr-FR" dirty="0" err="1"/>
              <a:t>current</a:t>
            </a:r>
            <a:r>
              <a:rPr lang="fr-FR" dirty="0"/>
              <a:t> and </a:t>
            </a:r>
            <a:r>
              <a:rPr lang="fr-FR" dirty="0" err="1"/>
              <a:t>actual</a:t>
            </a:r>
            <a:r>
              <a:rPr lang="fr-FR" dirty="0"/>
              <a:t> </a:t>
            </a:r>
            <a:r>
              <a:rPr lang="fr-FR" dirty="0" err="1"/>
              <a:t>reactors</a:t>
            </a:r>
            <a:endParaRPr lang="fr-FR" dirty="0"/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0FDC49E6-1604-4B3E-BB6E-857C4DC8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372734" cy="365125"/>
          </a:xfrm>
        </p:spPr>
        <p:txBody>
          <a:bodyPr/>
          <a:lstStyle/>
          <a:p>
            <a:r>
              <a:rPr lang="fr-FR" dirty="0"/>
              <a:t>March 09, 2026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742A91B-38D3-4911-AA14-460D1430A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419" y="902880"/>
            <a:ext cx="4293704" cy="261825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684EC59-8C55-4272-A356-1FC8B60A2703}"/>
              </a:ext>
            </a:extLst>
          </p:cNvPr>
          <p:cNvSpPr txBox="1"/>
          <p:nvPr/>
        </p:nvSpPr>
        <p:spPr>
          <a:xfrm rot="5400000">
            <a:off x="6069629" y="2064730"/>
            <a:ext cx="17235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@Santamarina, ND2007</a:t>
            </a:r>
          </a:p>
        </p:txBody>
      </p:sp>
      <p:pic>
        <p:nvPicPr>
          <p:cNvPr id="10" name="Picture 10" descr="plume cartX">
            <a:extLst>
              <a:ext uri="{FF2B5EF4-FFF2-40B4-BE49-F238E27FC236}">
                <a16:creationId xmlns:a16="http://schemas.microsoft.com/office/drawing/2014/main" id="{176EBA8E-5442-4A9A-A87D-135DC1570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014" y="1066430"/>
            <a:ext cx="1265058" cy="111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" descr="3d_full">
            <a:extLst>
              <a:ext uri="{FF2B5EF4-FFF2-40B4-BE49-F238E27FC236}">
                <a16:creationId xmlns:a16="http://schemas.microsoft.com/office/drawing/2014/main" id="{543C39FF-1D7D-48CA-8041-B614AFC26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772" y="794446"/>
            <a:ext cx="1450115" cy="166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AF5C00D-4F49-48F2-8990-BB635C96DE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044" y="2614404"/>
            <a:ext cx="628997" cy="155213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302EC0-9862-4A01-BA2D-C369BAB03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0887" y="4336609"/>
            <a:ext cx="2063583" cy="1319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1638D92-1258-429E-8913-DF195A093B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99" y="2664192"/>
            <a:ext cx="2622853" cy="152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1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B45B24E-E9FD-4DFF-B7D5-2EA9F5C94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13" y="1084346"/>
            <a:ext cx="11388272" cy="4532313"/>
          </a:xfrm>
        </p:spPr>
        <p:txBody>
          <a:bodyPr/>
          <a:lstStyle/>
          <a:p>
            <a:r>
              <a:rPr lang="fr-FR" b="1" dirty="0"/>
              <a:t>Gas</a:t>
            </a:r>
            <a:r>
              <a:rPr lang="fr-FR" dirty="0"/>
              <a:t> </a:t>
            </a:r>
            <a:r>
              <a:rPr lang="fr-FR" dirty="0" err="1"/>
              <a:t>inducing</a:t>
            </a:r>
            <a:r>
              <a:rPr lang="fr-FR" dirty="0"/>
              <a:t> </a:t>
            </a:r>
            <a:r>
              <a:rPr lang="fr-FR" dirty="0" err="1"/>
              <a:t>cladding</a:t>
            </a:r>
            <a:r>
              <a:rPr lang="fr-FR" dirty="0"/>
              <a:t> pressure (fission </a:t>
            </a:r>
            <a:r>
              <a:rPr lang="fr-FR" dirty="0" err="1"/>
              <a:t>yields</a:t>
            </a:r>
            <a:r>
              <a:rPr lang="fr-FR" dirty="0"/>
              <a:t>), </a:t>
            </a:r>
            <a:r>
              <a:rPr lang="fr-FR" b="1" dirty="0"/>
              <a:t>Tritium production </a:t>
            </a:r>
            <a:r>
              <a:rPr lang="fr-FR" dirty="0"/>
              <a:t>(fuel </a:t>
            </a:r>
            <a:r>
              <a:rPr lang="fr-FR" i="1" dirty="0"/>
              <a:t>via</a:t>
            </a:r>
            <a:r>
              <a:rPr lang="fr-FR" dirty="0"/>
              <a:t> </a:t>
            </a:r>
            <a:r>
              <a:rPr lang="fr-FR" dirty="0" err="1"/>
              <a:t>ternary</a:t>
            </a:r>
            <a:r>
              <a:rPr lang="fr-FR" dirty="0"/>
              <a:t> fission and </a:t>
            </a:r>
            <a:r>
              <a:rPr lang="fr-FR" dirty="0" err="1"/>
              <a:t>primary</a:t>
            </a:r>
            <a:r>
              <a:rPr lang="fr-FR" dirty="0"/>
              <a:t> circuit </a:t>
            </a:r>
            <a:r>
              <a:rPr lang="fr-FR" i="1" dirty="0"/>
              <a:t>via</a:t>
            </a:r>
            <a:r>
              <a:rPr lang="fr-FR" dirty="0"/>
              <a:t> </a:t>
            </a:r>
            <a:r>
              <a:rPr lang="fr-FR" baseline="30000" dirty="0"/>
              <a:t>10</a:t>
            </a:r>
            <a:r>
              <a:rPr lang="fr-FR" dirty="0"/>
              <a:t>B(</a:t>
            </a:r>
            <a:r>
              <a:rPr lang="fr-FR" dirty="0" err="1"/>
              <a:t>n</a:t>
            </a:r>
            <a:r>
              <a:rPr lang="fr-FR" baseline="-25000" dirty="0" err="1"/>
              <a:t>FAST</a:t>
            </a:r>
            <a:r>
              <a:rPr lang="fr-FR" dirty="0" err="1"/>
              <a:t>,t</a:t>
            </a:r>
            <a:r>
              <a:rPr lang="fr-FR" dirty="0"/>
              <a:t>))</a:t>
            </a:r>
          </a:p>
          <a:p>
            <a:r>
              <a:rPr lang="fr-FR" dirty="0" err="1"/>
              <a:t>Primary</a:t>
            </a:r>
            <a:r>
              <a:rPr lang="fr-FR" dirty="0"/>
              <a:t> circuit </a:t>
            </a:r>
            <a:r>
              <a:rPr lang="fr-FR" b="1" dirty="0"/>
              <a:t>corrosion </a:t>
            </a:r>
            <a:r>
              <a:rPr lang="fr-FR" b="1" dirty="0" err="1"/>
              <a:t>products</a:t>
            </a:r>
            <a:r>
              <a:rPr lang="fr-FR" b="1" dirty="0"/>
              <a:t>: </a:t>
            </a:r>
            <a:r>
              <a:rPr lang="fr-FR" dirty="0"/>
              <a:t>(</a:t>
            </a:r>
            <a:r>
              <a:rPr lang="fr-FR" dirty="0" err="1"/>
              <a:t>n,lcp</a:t>
            </a:r>
            <a:r>
              <a:rPr lang="fr-FR" dirty="0"/>
              <a:t>) </a:t>
            </a:r>
            <a:r>
              <a:rPr lang="fr-FR" dirty="0" err="1"/>
              <a:t>reactions</a:t>
            </a:r>
            <a:endParaRPr lang="fr-FR" dirty="0"/>
          </a:p>
          <a:p>
            <a:r>
              <a:rPr lang="fr-FR" b="1" dirty="0" err="1"/>
              <a:t>Spent</a:t>
            </a:r>
            <a:r>
              <a:rPr lang="fr-FR" b="1" dirty="0"/>
              <a:t> fuel </a:t>
            </a:r>
            <a:r>
              <a:rPr lang="fr-FR" dirty="0" err="1"/>
              <a:t>caracterisation</a:t>
            </a:r>
            <a:r>
              <a:rPr lang="fr-FR" dirty="0"/>
              <a:t> ([</a:t>
            </a:r>
            <a:r>
              <a:rPr lang="fr-FR" baseline="30000" dirty="0"/>
              <a:t>232</a:t>
            </a:r>
            <a:r>
              <a:rPr lang="fr-FR" dirty="0"/>
              <a:t>U], [</a:t>
            </a:r>
            <a:r>
              <a:rPr lang="fr-FR" baseline="30000" dirty="0"/>
              <a:t>244</a:t>
            </a:r>
            <a:r>
              <a:rPr lang="fr-FR" dirty="0"/>
              <a:t>Cm]…)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radioprotection, Dose, </a:t>
            </a:r>
            <a:r>
              <a:rPr lang="fr-FR" dirty="0" err="1"/>
              <a:t>Decay</a:t>
            </a:r>
            <a:r>
              <a:rPr lang="fr-FR" dirty="0"/>
              <a:t> </a:t>
            </a:r>
            <a:r>
              <a:rPr lang="fr-FR" dirty="0" err="1"/>
              <a:t>Heat</a:t>
            </a:r>
            <a:r>
              <a:rPr lang="fr-FR" dirty="0"/>
              <a:t> </a:t>
            </a:r>
            <a:r>
              <a:rPr lang="fr-FR" sz="1600" dirty="0"/>
              <a:t>(</a:t>
            </a:r>
            <a:r>
              <a:rPr lang="fr-FR" sz="1600" b="1" baseline="30000" dirty="0"/>
              <a:t>241</a:t>
            </a:r>
            <a:r>
              <a:rPr lang="fr-FR" sz="1600" b="1" dirty="0"/>
              <a:t>Am(</a:t>
            </a:r>
            <a:r>
              <a:rPr lang="fr-FR" sz="1600" b="1" dirty="0" err="1"/>
              <a:t>n</a:t>
            </a:r>
            <a:r>
              <a:rPr lang="fr-FR" sz="1600" b="1" baseline="-25000" dirty="0" err="1"/>
              <a:t>th-epi</a:t>
            </a:r>
            <a:r>
              <a:rPr lang="fr-FR" sz="1600" b="1" dirty="0" err="1"/>
              <a:t>,</a:t>
            </a:r>
            <a:r>
              <a:rPr lang="fr-FR" sz="1600" b="1" dirty="0" err="1">
                <a:latin typeface="Symbol" panose="05050102010706020507" pitchFamily="18" charset="2"/>
              </a:rPr>
              <a:t>g</a:t>
            </a:r>
            <a:r>
              <a:rPr lang="fr-FR" sz="1600" b="1" dirty="0"/>
              <a:t>)</a:t>
            </a:r>
            <a:r>
              <a:rPr lang="fr-FR" sz="1600" b="1" baseline="30000" dirty="0"/>
              <a:t>242g+m</a:t>
            </a:r>
            <a:r>
              <a:rPr lang="fr-FR" sz="1600" b="1" dirty="0"/>
              <a:t>Am</a:t>
            </a:r>
            <a:r>
              <a:rPr lang="fr-FR" sz="1600" dirty="0"/>
              <a:t>, </a:t>
            </a:r>
            <a:r>
              <a:rPr lang="fr-FR" sz="1600" b="1" baseline="30000" dirty="0"/>
              <a:t>242</a:t>
            </a:r>
            <a:r>
              <a:rPr lang="fr-FR" sz="1600" b="1" dirty="0"/>
              <a:t>Pu(</a:t>
            </a:r>
            <a:r>
              <a:rPr lang="fr-FR" sz="1600" b="1" dirty="0" err="1"/>
              <a:t>n,</a:t>
            </a:r>
            <a:r>
              <a:rPr lang="fr-FR" sz="1600" b="1" dirty="0" err="1">
                <a:latin typeface="Symbol" panose="05050102010706020507" pitchFamily="18" charset="2"/>
              </a:rPr>
              <a:t>g</a:t>
            </a:r>
            <a:r>
              <a:rPr lang="fr-FR" sz="1600" b="1" dirty="0"/>
              <a:t>)</a:t>
            </a:r>
            <a:r>
              <a:rPr lang="fr-FR" sz="1600" baseline="30000" dirty="0"/>
              <a:t>243</a:t>
            </a:r>
            <a:r>
              <a:rPr lang="fr-FR" sz="1600" dirty="0"/>
              <a:t>Pu(</a:t>
            </a:r>
            <a:r>
              <a:rPr lang="fr-FR" sz="1600" dirty="0">
                <a:latin typeface="Symbol" panose="05050102010706020507" pitchFamily="18" charset="2"/>
              </a:rPr>
              <a:t>b</a:t>
            </a:r>
            <a:r>
              <a:rPr lang="fr-FR" sz="1600" baseline="30000" dirty="0"/>
              <a:t>-</a:t>
            </a:r>
            <a:r>
              <a:rPr lang="fr-FR" sz="1600" dirty="0"/>
              <a:t>)</a:t>
            </a:r>
            <a:r>
              <a:rPr lang="fr-FR" sz="1600" b="1" baseline="30000" dirty="0"/>
              <a:t>243</a:t>
            </a:r>
            <a:r>
              <a:rPr lang="fr-FR" sz="1600" b="1" dirty="0"/>
              <a:t>Am(</a:t>
            </a:r>
            <a:r>
              <a:rPr lang="fr-FR" sz="1600" b="1" dirty="0" err="1"/>
              <a:t>n,</a:t>
            </a:r>
            <a:r>
              <a:rPr lang="fr-FR" sz="1600" b="1" dirty="0" err="1">
                <a:latin typeface="Symbol" panose="05050102010706020507" pitchFamily="18" charset="2"/>
              </a:rPr>
              <a:t>g</a:t>
            </a:r>
            <a:r>
              <a:rPr lang="fr-FR" sz="1600" b="1" dirty="0"/>
              <a:t>)</a:t>
            </a:r>
            <a:r>
              <a:rPr lang="fr-FR" sz="1600" baseline="30000" dirty="0"/>
              <a:t>244g+m</a:t>
            </a:r>
            <a:r>
              <a:rPr lang="fr-FR" sz="1600" dirty="0"/>
              <a:t>Am(</a:t>
            </a:r>
            <a:r>
              <a:rPr lang="fr-FR" sz="1600" dirty="0">
                <a:latin typeface="Symbol" panose="05050102010706020507" pitchFamily="18" charset="2"/>
              </a:rPr>
              <a:t>b</a:t>
            </a:r>
            <a:r>
              <a:rPr lang="fr-FR" sz="1600" baseline="30000" dirty="0"/>
              <a:t>-</a:t>
            </a:r>
            <a:r>
              <a:rPr lang="fr-FR" sz="1600" dirty="0"/>
              <a:t>)</a:t>
            </a:r>
            <a:r>
              <a:rPr lang="fr-FR" sz="1600" baseline="30000" dirty="0"/>
              <a:t>244</a:t>
            </a:r>
            <a:r>
              <a:rPr lang="fr-FR" sz="1600" dirty="0"/>
              <a:t>Cm)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Neutron rate </a:t>
            </a:r>
            <a:r>
              <a:rPr lang="fr-FR" dirty="0" err="1"/>
              <a:t>emission</a:t>
            </a:r>
            <a:r>
              <a:rPr lang="fr-FR" dirty="0"/>
              <a:t> (</a:t>
            </a:r>
            <a:r>
              <a:rPr lang="fr-FR" dirty="0" err="1"/>
              <a:t>spontaneous</a:t>
            </a:r>
            <a:r>
              <a:rPr lang="fr-FR" dirty="0"/>
              <a:t> fission and (</a:t>
            </a:r>
            <a:r>
              <a:rPr lang="fr-FR" dirty="0" err="1">
                <a:latin typeface="Symbol" panose="05050102010706020507" pitchFamily="18" charset="2"/>
              </a:rPr>
              <a:t>g</a:t>
            </a:r>
            <a:r>
              <a:rPr lang="fr-FR" dirty="0" err="1"/>
              <a:t>,n</a:t>
            </a:r>
            <a:r>
              <a:rPr lang="fr-FR" dirty="0"/>
              <a:t>)+(</a:t>
            </a:r>
            <a:r>
              <a:rPr lang="fr-FR" dirty="0" err="1">
                <a:latin typeface="Symbol" panose="05050102010706020507" pitchFamily="18" charset="2"/>
              </a:rPr>
              <a:t>a</a:t>
            </a:r>
            <a:r>
              <a:rPr lang="fr-FR" dirty="0" err="1"/>
              <a:t>,n</a:t>
            </a:r>
            <a:r>
              <a:rPr lang="fr-FR" dirty="0"/>
              <a:t>))</a:t>
            </a:r>
          </a:p>
          <a:p>
            <a:endParaRPr lang="fr-FR" dirty="0"/>
          </a:p>
          <a:p>
            <a:r>
              <a:rPr lang="fr-FR" dirty="0"/>
              <a:t>Non destructive identification of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waste</a:t>
            </a:r>
            <a:r>
              <a:rPr lang="fr-FR" dirty="0"/>
              <a:t> packages/</a:t>
            </a:r>
            <a:r>
              <a:rPr lang="en-US" dirty="0"/>
              <a:t>Safeguards and Nuclear Material Management</a:t>
            </a:r>
            <a:r>
              <a:rPr lang="fr-FR" dirty="0"/>
              <a:t> :  </a:t>
            </a:r>
            <a:r>
              <a:rPr lang="fr-FR" b="1" dirty="0"/>
              <a:t> 		</a:t>
            </a:r>
            <a:r>
              <a:rPr lang="fr-FR" b="1" dirty="0">
                <a:sym typeface="Symbol" panose="05050102010706020507" pitchFamily="18" charset="2"/>
              </a:rPr>
              <a:t> </a:t>
            </a:r>
            <a:r>
              <a:rPr lang="fr-FR" b="1" dirty="0"/>
              <a:t>(</a:t>
            </a:r>
            <a:r>
              <a:rPr lang="fr-FR" b="1" dirty="0" err="1">
                <a:latin typeface="Symbol" panose="05050102010706020507" pitchFamily="18" charset="2"/>
              </a:rPr>
              <a:t>g</a:t>
            </a:r>
            <a:r>
              <a:rPr lang="fr-FR" b="1" dirty="0" err="1"/>
              <a:t>,f</a:t>
            </a:r>
            <a:r>
              <a:rPr lang="fr-FR" b="1" dirty="0"/>
              <a:t>) Fission </a:t>
            </a:r>
            <a:r>
              <a:rPr lang="fr-FR" b="1" dirty="0" err="1"/>
              <a:t>Yields</a:t>
            </a:r>
            <a:endParaRPr lang="fr-FR" b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E275D6-18E6-4254-9A97-086C1D48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P(ND)</a:t>
            </a:r>
            <a:r>
              <a:rPr lang="en-US" baseline="30000" dirty="0"/>
              <a:t>2</a:t>
            </a:r>
            <a:r>
              <a:rPr lang="en-US" dirty="0"/>
              <a:t>-3, Perspectives on Nuclear Data for the Next Decade, March, 9-13, 2026, Paris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6AA554-5DDC-4018-B860-CB5B5862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FB34A61-70FC-4240-95E0-5D643097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Nuclear Data for GEN-II+III fuel cycle</a:t>
            </a:r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0FDC49E6-1604-4B3E-BB6E-857C4DC8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372734" cy="365125"/>
          </a:xfrm>
        </p:spPr>
        <p:txBody>
          <a:bodyPr/>
          <a:lstStyle/>
          <a:p>
            <a:r>
              <a:rPr lang="fr-FR" dirty="0"/>
              <a:t>March 09, 2026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940B1E30-8EF5-46EA-9573-FC13BDEB3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903" y="4348747"/>
            <a:ext cx="1276684" cy="196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9D4E043-50A4-4327-98CA-9A929DF22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77" y="4564641"/>
            <a:ext cx="2792969" cy="1666192"/>
          </a:xfrm>
          <a:prstGeom prst="rect">
            <a:avLst/>
          </a:prstGeom>
        </p:spPr>
      </p:pic>
      <p:pic>
        <p:nvPicPr>
          <p:cNvPr id="10" name="Picture 6" descr="http://www.cigeo.com/images/Bloc_Diagramme_3D_Cig%C3%A9o_2.jpg">
            <a:extLst>
              <a:ext uri="{FF2B5EF4-FFF2-40B4-BE49-F238E27FC236}">
                <a16:creationId xmlns:a16="http://schemas.microsoft.com/office/drawing/2014/main" id="{8A7C4721-BA91-4FE7-9046-68FE745AD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831" y="4348747"/>
            <a:ext cx="2331878" cy="156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A466B5-B374-4762-B6D7-9438096A9A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72" y="4564641"/>
            <a:ext cx="882110" cy="1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3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E275D6-18E6-4254-9A97-086C1D48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P(ND)</a:t>
            </a:r>
            <a:r>
              <a:rPr lang="en-US" baseline="30000" dirty="0"/>
              <a:t>2</a:t>
            </a:r>
            <a:r>
              <a:rPr lang="en-US" dirty="0"/>
              <a:t>-3, Perspectives on Nuclear Data for the Next Decade, March, 9-13, 2026, Paris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6AA554-5DDC-4018-B860-CB5B5862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FB34A61-70FC-4240-95E0-5D643097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Example #1 of ND </a:t>
            </a:r>
            <a:r>
              <a:rPr lang="fr-FR" dirty="0" err="1"/>
              <a:t>needs</a:t>
            </a:r>
            <a:r>
              <a:rPr lang="fr-FR" dirty="0"/>
              <a:t> for GEN-III </a:t>
            </a:r>
            <a:r>
              <a:rPr lang="fr-FR" dirty="0" err="1"/>
              <a:t>reactors</a:t>
            </a:r>
            <a:endParaRPr lang="fr-FR" dirty="0"/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0FDC49E6-1604-4B3E-BB6E-857C4DC8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372734" cy="365125"/>
          </a:xfrm>
        </p:spPr>
        <p:txBody>
          <a:bodyPr/>
          <a:lstStyle/>
          <a:p>
            <a:r>
              <a:rPr lang="fr-FR" dirty="0"/>
              <a:t>March 09, 2026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3EF8B01C-6649-44EE-9A81-61B547B0E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863" y="2943726"/>
            <a:ext cx="6833938" cy="2969712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/>
              <a:t>Prior</a:t>
            </a:r>
            <a:r>
              <a:rPr lang="en-US" dirty="0"/>
              <a:t> uncertainties covariance propagation is about ±5% on radial assembly power maps on </a:t>
            </a:r>
            <a:r>
              <a:rPr lang="en-US" b="1" dirty="0"/>
              <a:t>large and heterogeneous cores</a:t>
            </a:r>
            <a:r>
              <a:rPr lang="en-US" dirty="0"/>
              <a:t>. This is leading to about ±10% on control rod worth !</a:t>
            </a:r>
          </a:p>
          <a:p>
            <a:endParaRPr lang="en-US" dirty="0"/>
          </a:p>
          <a:p>
            <a:r>
              <a:rPr lang="en-US" b="1" dirty="0"/>
              <a:t>Usual suspects </a:t>
            </a:r>
            <a:r>
              <a:rPr lang="en-US" dirty="0"/>
              <a:t>(for different reactor configurations):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30000" dirty="0"/>
              <a:t>238</a:t>
            </a:r>
            <a:r>
              <a:rPr lang="en-US" dirty="0"/>
              <a:t>U(n</a:t>
            </a:r>
            <a:r>
              <a:rPr lang="en-US" baseline="-25000" dirty="0"/>
              <a:t>[2-5]</a:t>
            </a:r>
            <a:r>
              <a:rPr lang="en-US" baseline="-25000" dirty="0" err="1"/>
              <a:t>MeV</a:t>
            </a:r>
            <a:r>
              <a:rPr lang="en-US" dirty="0" err="1"/>
              <a:t>,n’</a:t>
            </a:r>
            <a:r>
              <a:rPr lang="en-US" baseline="-25000" dirty="0" err="1"/>
              <a:t>cont</a:t>
            </a:r>
            <a:r>
              <a:rPr lang="en-US" dirty="0"/>
              <a:t>) plateau XS.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p(n</a:t>
            </a:r>
            <a:r>
              <a:rPr lang="en-US" baseline="-25000" dirty="0"/>
              <a:t>[0.1-5]</a:t>
            </a:r>
            <a:r>
              <a:rPr lang="en-US" baseline="-25000" dirty="0" err="1"/>
              <a:t>MeV</a:t>
            </a:r>
            <a:r>
              <a:rPr lang="en-US" dirty="0" err="1"/>
              <a:t>,p</a:t>
            </a:r>
            <a:r>
              <a:rPr lang="en-US" dirty="0"/>
              <a:t>)n : a IAEA standard, but still work to </a:t>
            </a:r>
            <a:r>
              <a:rPr lang="en-US" dirty="0" err="1"/>
              <a:t>to</a:t>
            </a:r>
            <a:r>
              <a:rPr lang="en-US" dirty="0"/>
              <a:t>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p(</a:t>
            </a:r>
            <a:r>
              <a:rPr lang="en-US" dirty="0" err="1"/>
              <a:t>n</a:t>
            </a:r>
            <a:r>
              <a:rPr lang="en-US" baseline="-25000" dirty="0" err="1"/>
              <a:t>th</a:t>
            </a:r>
            <a:r>
              <a:rPr lang="en-US" dirty="0" err="1"/>
              <a:t>,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/>
              <a:t>)d, very </a:t>
            </a:r>
            <a:r>
              <a:rPr lang="en-US" dirty="0" err="1"/>
              <a:t>usefull</a:t>
            </a:r>
            <a:r>
              <a:rPr lang="en-US" dirty="0"/>
              <a:t> for Big Bang Nuclear Synthesis, but for LWR </a:t>
            </a:r>
            <a:r>
              <a:rPr lang="en-US" dirty="0" err="1"/>
              <a:t>aswell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7B2612E-8684-430C-9556-4A9AA8BCA494}"/>
              </a:ext>
            </a:extLst>
          </p:cNvPr>
          <p:cNvGrpSpPr/>
          <p:nvPr/>
        </p:nvGrpSpPr>
        <p:grpSpPr>
          <a:xfrm>
            <a:off x="1766707" y="944562"/>
            <a:ext cx="4641816" cy="1923120"/>
            <a:chOff x="107801" y="980728"/>
            <a:chExt cx="8344768" cy="3290887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67296940-2C96-47D9-BC85-6BB4569C9D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801" y="980728"/>
              <a:ext cx="6048375" cy="329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D7E2C0A9-5909-4455-A4AB-E705986047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8481" y="1268760"/>
              <a:ext cx="2224088" cy="116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39">
            <a:extLst>
              <a:ext uri="{FF2B5EF4-FFF2-40B4-BE49-F238E27FC236}">
                <a16:creationId xmlns:a16="http://schemas.microsoft.com/office/drawing/2014/main" id="{B9CB2DFE-AE8C-4D3E-9016-0A4A5724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9980" y="950913"/>
            <a:ext cx="5051640" cy="4577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E322B45-CDDC-490C-98A7-CD17C8F90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926" y="5678053"/>
            <a:ext cx="3205358" cy="5616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F2CE74-5C63-4259-AAAF-E803170BB9E9}"/>
              </a:ext>
            </a:extLst>
          </p:cNvPr>
          <p:cNvSpPr/>
          <p:nvPr/>
        </p:nvSpPr>
        <p:spPr>
          <a:xfrm>
            <a:off x="9520989" y="5701688"/>
            <a:ext cx="433137" cy="4564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34DAFA4-044B-40E6-812E-4D934ABB002D}"/>
              </a:ext>
            </a:extLst>
          </p:cNvPr>
          <p:cNvSpPr txBox="1"/>
          <p:nvPr/>
        </p:nvSpPr>
        <p:spPr>
          <a:xfrm>
            <a:off x="8978153" y="6142031"/>
            <a:ext cx="1782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Eigen Value Separation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122885-D410-4AF9-8BCD-2BBD6B745AA1}"/>
              </a:ext>
            </a:extLst>
          </p:cNvPr>
          <p:cNvSpPr/>
          <p:nvPr/>
        </p:nvSpPr>
        <p:spPr>
          <a:xfrm>
            <a:off x="3721648" y="938096"/>
            <a:ext cx="2686875" cy="192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02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59E686AC-3365-4C46-ACC9-D69EA8387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408" y="4349097"/>
            <a:ext cx="3449910" cy="208742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E275D6-18E6-4254-9A97-086C1D48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P(ND)</a:t>
            </a:r>
            <a:r>
              <a:rPr lang="en-US" baseline="30000" dirty="0"/>
              <a:t>2</a:t>
            </a:r>
            <a:r>
              <a:rPr lang="en-US" dirty="0"/>
              <a:t>-3, Perspectives on Nuclear Data for the Next Decade, March, 9-13, 2026, Paris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6AA554-5DDC-4018-B860-CB5B5862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FB34A61-70FC-4240-95E0-5D643097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Example #1: </a:t>
            </a:r>
            <a:r>
              <a:rPr lang="fr-FR" baseline="30000" dirty="0"/>
              <a:t>238</a:t>
            </a:r>
            <a:r>
              <a:rPr lang="fr-FR" dirty="0"/>
              <a:t>U(n</a:t>
            </a:r>
            <a:r>
              <a:rPr lang="fr-FR" baseline="-25000" dirty="0"/>
              <a:t> [2-5]</a:t>
            </a:r>
            <a:r>
              <a:rPr lang="fr-FR" baseline="-25000" dirty="0" err="1"/>
              <a:t>MeV</a:t>
            </a:r>
            <a:r>
              <a:rPr lang="fr-FR" dirty="0" err="1"/>
              <a:t>,n</a:t>
            </a:r>
            <a:r>
              <a:rPr lang="fr-FR" dirty="0"/>
              <a:t>’) for </a:t>
            </a:r>
            <a:r>
              <a:rPr lang="fr-FR" dirty="0" err="1"/>
              <a:t>almost</a:t>
            </a:r>
            <a:r>
              <a:rPr lang="fr-FR" dirty="0"/>
              <a:t> all </a:t>
            </a:r>
            <a:r>
              <a:rPr lang="fr-FR" dirty="0" err="1"/>
              <a:t>reactors</a:t>
            </a:r>
            <a:endParaRPr lang="fr-FR" dirty="0"/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0FDC49E6-1604-4B3E-BB6E-857C4DC8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372734" cy="365125"/>
          </a:xfrm>
        </p:spPr>
        <p:txBody>
          <a:bodyPr/>
          <a:lstStyle/>
          <a:p>
            <a:r>
              <a:rPr lang="fr-FR" dirty="0"/>
              <a:t>March 09, 2026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3EF8B01C-6649-44EE-9A81-61B547B0E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Lower XS value @1MeV because of </a:t>
            </a:r>
            <a:r>
              <a:rPr lang="en-US" dirty="0" err="1"/>
              <a:t>Ramsauer</a:t>
            </a:r>
            <a:r>
              <a:rPr lang="en-US" dirty="0"/>
              <a:t>-Townsend effect: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This gives large migration area to 1 MeV neutrons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This constrains the radial map in large LWR !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These 1 MeV neutrons are coming  from </a:t>
            </a:r>
            <a:r>
              <a:rPr lang="en-US" baseline="30000" dirty="0"/>
              <a:t>238</a:t>
            </a:r>
            <a:r>
              <a:rPr lang="en-US" dirty="0"/>
              <a:t>U(n</a:t>
            </a:r>
            <a:r>
              <a:rPr lang="en-US" baseline="-25000" dirty="0"/>
              <a:t>[2-5]</a:t>
            </a:r>
            <a:r>
              <a:rPr lang="en-US" baseline="-25000" dirty="0" err="1"/>
              <a:t>MeV</a:t>
            </a:r>
            <a:r>
              <a:rPr lang="en-US" dirty="0" err="1"/>
              <a:t>,n</a:t>
            </a:r>
            <a:r>
              <a:rPr lang="en-US" baseline="-25000" dirty="0" err="1"/>
              <a:t>cont</a:t>
            </a:r>
            <a:r>
              <a:rPr lang="en-US" dirty="0"/>
              <a:t>’) !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Why inelastic from continuum ? Because of secondary K-M </a:t>
            </a:r>
            <a:r>
              <a:rPr lang="en-US" dirty="0" err="1"/>
              <a:t>angle+energy</a:t>
            </a:r>
            <a:r>
              <a:rPr lang="en-US" dirty="0"/>
              <a:t> distributions (MF6/MT91) !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The regime change between discrete and continuum has to be smooth: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C381EF0-7BE1-4E35-92D0-64F274788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893" y="1000457"/>
            <a:ext cx="2871589" cy="207058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3C8A7F1B-5CC8-4C68-A973-FC993068C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904" y="1616075"/>
            <a:ext cx="2072129" cy="219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C69CC3C-AE8D-481E-A333-121ED0C44E20}"/>
              </a:ext>
            </a:extLst>
          </p:cNvPr>
          <p:cNvCxnSpPr>
            <a:cxnSpLocks/>
          </p:cNvCxnSpPr>
          <p:nvPr/>
        </p:nvCxnSpPr>
        <p:spPr>
          <a:xfrm flipH="1" flipV="1">
            <a:off x="8479519" y="1872284"/>
            <a:ext cx="1528420" cy="990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60F6EC1-726B-4D3D-8D36-19326A2EAC99}"/>
                  </a:ext>
                </a:extLst>
              </p:cNvPr>
              <p:cNvSpPr txBox="1"/>
              <p:nvPr/>
            </p:nvSpPr>
            <p:spPr>
              <a:xfrm>
                <a:off x="900365" y="4895372"/>
                <a:ext cx="6148136" cy="6504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836967"/>
                    </a:solidFill>
                  </a:rPr>
                  <a:t>TALYS, EMPIRE…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d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num>
                      <m:den>
                        <m:r>
                          <a:rPr lang="en-US" i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den>
                    </m:f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𝑐𝑜𝑛𝑡</m:t>
                                    </m:r>
                                  </m:sub>
                                  <m:sup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d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num>
                      <m:den>
                        <m:r>
                          <a:rPr lang="en-US" i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 ???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60F6EC1-726B-4D3D-8D36-19326A2EA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365" y="4895372"/>
                <a:ext cx="6148136" cy="650499"/>
              </a:xfrm>
              <a:prstGeom prst="rect">
                <a:avLst/>
              </a:prstGeom>
              <a:blipFill>
                <a:blip r:embed="rId5"/>
                <a:stretch>
                  <a:fillRect l="-893" b="-2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8AEAD961-F1A2-4792-A81E-BAB393DC0D13}"/>
              </a:ext>
            </a:extLst>
          </p:cNvPr>
          <p:cNvSpPr/>
          <p:nvPr/>
        </p:nvSpPr>
        <p:spPr>
          <a:xfrm>
            <a:off x="7581784" y="5851830"/>
            <a:ext cx="1372734" cy="4391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100" dirty="0">
                <a:solidFill>
                  <a:schemeClr val="tx2"/>
                </a:solidFill>
              </a:rPr>
              <a:t>Zone of interest</a:t>
            </a:r>
          </a:p>
        </p:txBody>
      </p:sp>
    </p:spTree>
    <p:extLst>
      <p:ext uri="{BB962C8B-B14F-4D97-AF65-F5344CB8AC3E}">
        <p14:creationId xmlns:p14="http://schemas.microsoft.com/office/powerpoint/2010/main" val="214657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9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5C38B51-2B3B-45C4-967C-E107E411D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575" y="5090340"/>
            <a:ext cx="4684300" cy="1767660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E275D6-18E6-4254-9A97-086C1D48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P(ND)</a:t>
            </a:r>
            <a:r>
              <a:rPr lang="en-US" baseline="30000" dirty="0"/>
              <a:t>2</a:t>
            </a:r>
            <a:r>
              <a:rPr lang="en-US" dirty="0"/>
              <a:t>-3, Perspectives on Nuclear Data for the Next Decade, March, 9-13, 2026, Paris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6AA554-5DDC-4018-B860-CB5B5862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FB34A61-70FC-4240-95E0-5D643097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Example #1: </a:t>
            </a:r>
            <a:r>
              <a:rPr lang="fr-FR" baseline="30000" dirty="0"/>
              <a:t>238</a:t>
            </a:r>
            <a:r>
              <a:rPr lang="fr-FR" dirty="0"/>
              <a:t>U(n</a:t>
            </a:r>
            <a:r>
              <a:rPr lang="fr-FR" baseline="-25000" dirty="0"/>
              <a:t>[2-5]</a:t>
            </a:r>
            <a:r>
              <a:rPr lang="fr-FR" baseline="-25000" dirty="0" err="1"/>
              <a:t>MeV</a:t>
            </a:r>
            <a:r>
              <a:rPr lang="fr-FR" dirty="0" err="1"/>
              <a:t>,n</a:t>
            </a:r>
            <a:r>
              <a:rPr lang="fr-FR" dirty="0"/>
              <a:t>’) for </a:t>
            </a:r>
            <a:r>
              <a:rPr lang="fr-FR" dirty="0" err="1"/>
              <a:t>almost</a:t>
            </a:r>
            <a:r>
              <a:rPr lang="fr-FR" dirty="0"/>
              <a:t> all </a:t>
            </a:r>
            <a:r>
              <a:rPr lang="fr-FR" dirty="0" err="1"/>
              <a:t>reactors</a:t>
            </a:r>
            <a:endParaRPr lang="fr-FR" dirty="0"/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0FDC49E6-1604-4B3E-BB6E-857C4DC8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372734" cy="365125"/>
          </a:xfrm>
        </p:spPr>
        <p:txBody>
          <a:bodyPr/>
          <a:lstStyle/>
          <a:p>
            <a:r>
              <a:rPr lang="fr-FR" dirty="0"/>
              <a:t>March 09, 2026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3EF8B01C-6649-44EE-9A81-61B547B0E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59" y="1381125"/>
            <a:ext cx="7413428" cy="479197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Lot of </a:t>
            </a:r>
            <a:r>
              <a:rPr lang="en-US" b="1" dirty="0"/>
              <a:t>integral and </a:t>
            </a:r>
            <a:r>
              <a:rPr lang="en-US" b="1" dirty="0" err="1"/>
              <a:t>ToF</a:t>
            </a:r>
            <a:r>
              <a:rPr lang="en-US" b="1" dirty="0"/>
              <a:t> </a:t>
            </a:r>
            <a:r>
              <a:rPr lang="en-US" dirty="0"/>
              <a:t>new experiments: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aseline="30000" dirty="0"/>
          </a:p>
          <a:p>
            <a:endParaRPr lang="en-US" baseline="30000" dirty="0"/>
          </a:p>
          <a:p>
            <a:r>
              <a:rPr lang="en-US" baseline="30000" dirty="0"/>
              <a:t>238</a:t>
            </a:r>
            <a:r>
              <a:rPr lang="en-US" dirty="0"/>
              <a:t>U(</a:t>
            </a:r>
            <a:r>
              <a:rPr lang="en-US" dirty="0" err="1"/>
              <a:t>n,n’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/>
              <a:t>) for which </a:t>
            </a:r>
            <a:r>
              <a:rPr lang="en-US" b="1" dirty="0"/>
              <a:t>nuclear structure data are needed</a:t>
            </a:r>
            <a:r>
              <a:rPr lang="en-US" dirty="0"/>
              <a:t>, even for </a:t>
            </a:r>
            <a:r>
              <a:rPr lang="en-US" baseline="30000" dirty="0"/>
              <a:t>238</a:t>
            </a:r>
            <a:r>
              <a:rPr lang="en-US" dirty="0"/>
              <a:t>U</a:t>
            </a:r>
            <a:r>
              <a:rPr lang="en-US" b="1" dirty="0"/>
              <a:t> </a:t>
            </a:r>
            <a:r>
              <a:rPr lang="en-US" dirty="0"/>
              <a:t>!!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 the end of the day, JEFF-4.0/</a:t>
            </a:r>
            <a:r>
              <a:rPr lang="en-US" baseline="30000" dirty="0"/>
              <a:t>238</a:t>
            </a:r>
            <a:r>
              <a:rPr lang="en-US" dirty="0"/>
              <a:t>U+n solves partially the issue…but we still </a:t>
            </a:r>
            <a:r>
              <a:rPr lang="en-US" b="1" dirty="0"/>
              <a:t>need some </a:t>
            </a:r>
            <a:r>
              <a:rPr lang="en-US" b="1" u="sng" dirty="0"/>
              <a:t>associated realistic covariances </a:t>
            </a:r>
            <a:r>
              <a:rPr lang="en-US" dirty="0"/>
              <a:t>there…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B01112-59AB-4872-95BC-8C635C56E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621" y="879286"/>
            <a:ext cx="5526794" cy="2695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1A7781-19A5-4CC0-9BB8-90DF68066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337" y="1785402"/>
            <a:ext cx="4164102" cy="1960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F07A95BE-344A-4D67-8B19-04EBD19BB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0727" y="3592698"/>
            <a:ext cx="3513547" cy="1281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675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E275D6-18E6-4254-9A97-086C1D48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P(ND)</a:t>
            </a:r>
            <a:r>
              <a:rPr lang="en-US" baseline="30000" dirty="0"/>
              <a:t>2</a:t>
            </a:r>
            <a:r>
              <a:rPr lang="en-US" dirty="0"/>
              <a:t>-3, Perspectives on Nuclear Data for the Next Decade, March, 9-13, 2026, Paris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6AA554-5DDC-4018-B860-CB5B5862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FB34A61-70FC-4240-95E0-5D643097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Example #2: </a:t>
            </a:r>
            <a:r>
              <a:rPr lang="fr-FR" baseline="30000" dirty="0"/>
              <a:t>1</a:t>
            </a:r>
            <a:r>
              <a:rPr lang="fr-FR" dirty="0"/>
              <a:t>H(</a:t>
            </a:r>
            <a:r>
              <a:rPr lang="fr-FR" dirty="0" err="1"/>
              <a:t>n</a:t>
            </a:r>
            <a:r>
              <a:rPr lang="fr-FR" baseline="-25000" dirty="0" err="1"/>
              <a:t>th</a:t>
            </a:r>
            <a:r>
              <a:rPr lang="fr-FR" dirty="0" err="1"/>
              <a:t>,</a:t>
            </a:r>
            <a:r>
              <a:rPr lang="fr-FR" dirty="0" err="1">
                <a:latin typeface="Symbol" panose="05050102010706020507" pitchFamily="18" charset="2"/>
              </a:rPr>
              <a:t>g</a:t>
            </a:r>
            <a:r>
              <a:rPr lang="fr-FR" dirty="0"/>
              <a:t>) for GEN-III </a:t>
            </a:r>
            <a:r>
              <a:rPr lang="fr-FR" dirty="0" err="1"/>
              <a:t>reactors</a:t>
            </a:r>
            <a:endParaRPr lang="fr-FR" dirty="0"/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0FDC49E6-1604-4B3E-BB6E-857C4DC8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372734" cy="365125"/>
          </a:xfrm>
        </p:spPr>
        <p:txBody>
          <a:bodyPr/>
          <a:lstStyle/>
          <a:p>
            <a:r>
              <a:rPr lang="fr-FR" dirty="0"/>
              <a:t>March 09, 2026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3EF8B01C-6649-44EE-9A81-61B547B0E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993" y="1163518"/>
            <a:ext cx="9639383" cy="50196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(</a:t>
            </a:r>
            <a:r>
              <a:rPr lang="en-US" dirty="0" err="1"/>
              <a:t>n+p</a:t>
            </a:r>
            <a:r>
              <a:rPr lang="en-US" dirty="0"/>
              <a:t>) system is evaluated mainly at US/LANL through phenomenological R-Matrix formalism including almost 6000 experiments (direct and inverse </a:t>
            </a:r>
            <a:r>
              <a:rPr lang="en-US" dirty="0" err="1"/>
              <a:t>d+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/>
              <a:t>)…More experiments will not help…</a:t>
            </a:r>
          </a:p>
          <a:p>
            <a:r>
              <a:rPr lang="en-US" dirty="0"/>
              <a:t>Improvements are still needed for LWR temperature coefficients, radial power and reactivity.</a:t>
            </a:r>
          </a:p>
          <a:p>
            <a:r>
              <a:rPr lang="en-US" b="1" dirty="0"/>
              <a:t>My point</a:t>
            </a:r>
            <a:r>
              <a:rPr lang="en-US" dirty="0"/>
              <a:t>: </a:t>
            </a:r>
            <a:r>
              <a:rPr lang="en-US" u="sng" dirty="0"/>
              <a:t>nuclear theory is </a:t>
            </a:r>
            <a:r>
              <a:rPr lang="en-US" b="1" u="sng" dirty="0"/>
              <a:t>always useful </a:t>
            </a:r>
            <a:r>
              <a:rPr lang="en-US" u="sng" dirty="0"/>
              <a:t>and will </a:t>
            </a:r>
            <a:r>
              <a:rPr lang="en-US" b="1" u="sng" dirty="0"/>
              <a:t>become</a:t>
            </a:r>
            <a:r>
              <a:rPr lang="en-US" u="sng" dirty="0"/>
              <a:t> </a:t>
            </a:r>
            <a:r>
              <a:rPr lang="en-US" b="1" u="sng" dirty="0"/>
              <a:t>essential</a:t>
            </a:r>
            <a:r>
              <a:rPr lang="en-US" u="sng" dirty="0"/>
              <a:t> </a:t>
            </a:r>
            <a:r>
              <a:rPr lang="en-US" dirty="0"/>
              <a:t>! Choose your </a:t>
            </a:r>
            <a:r>
              <a:rPr lang="en-US" dirty="0" err="1"/>
              <a:t>dof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Very encouraging results coming from basic nuclear </a:t>
            </a:r>
            <a:r>
              <a:rPr lang="en-US" sz="20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c</a:t>
            </a:r>
            <a:r>
              <a:rPr lang="en-US" sz="2000" b="1" dirty="0" err="1">
                <a:solidFill>
                  <a:srgbClr val="FF0000"/>
                </a:solidFill>
              </a:rPr>
              <a:t>EFT</a:t>
            </a:r>
            <a:r>
              <a:rPr lang="en-US" sz="2000" b="1" dirty="0">
                <a:solidFill>
                  <a:srgbClr val="FF0000"/>
                </a:solidFill>
              </a:rPr>
              <a:t> theory </a:t>
            </a:r>
            <a:r>
              <a:rPr lang="en-US" sz="2000" b="1" u="sng" dirty="0">
                <a:solidFill>
                  <a:srgbClr val="FF0000"/>
                </a:solidFill>
              </a:rPr>
              <a:t>and</a:t>
            </a:r>
            <a:r>
              <a:rPr lang="en-US" sz="2000" b="1" dirty="0">
                <a:solidFill>
                  <a:srgbClr val="FF0000"/>
                </a:solidFill>
              </a:rPr>
              <a:t> LQCD !</a:t>
            </a:r>
          </a:p>
          <a:p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28F07E8-C382-4541-ADA8-45469638E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65" y="4138464"/>
            <a:ext cx="3231362" cy="11142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08677E4-D6DF-4C40-AF18-E972E8705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03" y="3327013"/>
            <a:ext cx="3503235" cy="630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0BDE0D5-4080-42C6-A1D7-BE699697723D}"/>
                  </a:ext>
                </a:extLst>
              </p:cNvPr>
              <p:cNvSpPr txBox="1"/>
              <p:nvPr/>
            </p:nvSpPr>
            <p:spPr>
              <a:xfrm>
                <a:off x="4041769" y="2555527"/>
                <a:ext cx="3674484" cy="293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</a:rPr>
                  <a:t>ENDF/B-VIII.1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d>
                          <m:dPr>
                            <m:ctrlPr>
                              <a:rPr lang="fr-FR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fr-FR" sz="1200" b="1" i="1" baseline="-250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𝒕𝒉</m:t>
                            </m:r>
                            <m:r>
                              <a:rPr lang="fr-FR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𝜸</m:t>
                            </m:r>
                          </m:e>
                        </m:d>
                      </m:sub>
                    </m:sSub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𝟑𝟑𝟐</m:t>
                        </m:r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e>
                    </m:d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𝒎𝒃</m:t>
                    </m:r>
                  </m:oMath>
                </a14:m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0BDE0D5-4080-42C6-A1D7-BE6996977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769" y="2555527"/>
                <a:ext cx="3674484" cy="293607"/>
              </a:xfrm>
              <a:prstGeom prst="rect">
                <a:avLst/>
              </a:prstGeom>
              <a:blipFill>
                <a:blip r:embed="rId4"/>
                <a:stretch>
                  <a:fillRect t="-2083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CFA8C6DF-6C76-4EDE-816C-90C1EB30F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035" y="2930805"/>
            <a:ext cx="4319245" cy="263538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E840321-A857-42FD-9207-637FADC70D63}"/>
              </a:ext>
            </a:extLst>
          </p:cNvPr>
          <p:cNvSpPr txBox="1"/>
          <p:nvPr/>
        </p:nvSpPr>
        <p:spPr>
          <a:xfrm>
            <a:off x="1133375" y="5223838"/>
            <a:ext cx="61481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(C = 317.7 mb)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2549A4F-FA8B-430D-BD77-B0ADA452B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0866" y="3044721"/>
            <a:ext cx="2894228" cy="658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DD03F31-AE12-474D-8055-7495FFB213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1901" y="3957595"/>
            <a:ext cx="2752159" cy="153630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9736FE2-1881-4C33-B207-A14F13482791}"/>
              </a:ext>
            </a:extLst>
          </p:cNvPr>
          <p:cNvSpPr/>
          <p:nvPr/>
        </p:nvSpPr>
        <p:spPr>
          <a:xfrm>
            <a:off x="9352310" y="5102282"/>
            <a:ext cx="1533124" cy="3916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D176C4E-C87F-4B6A-8540-40A6942BFA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5810" y="2768153"/>
            <a:ext cx="712259" cy="510132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85441A03-4F87-44AF-9A9A-9730BEE29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76" y="5696929"/>
            <a:ext cx="1298181" cy="97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A9282B4-AB76-4CBC-A81A-A735E7EE40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4372" y="864137"/>
            <a:ext cx="1317567" cy="172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5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1" grpId="0" uiExpand="1"/>
      <p:bldP spid="16" grpId="0" uiExpand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5003DA-E900-47F2-BA91-7AD870D471EB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582fa2ad-bcfb-4c30-8490-7bbd511b1880"/>
    <ds:schemaRef ds:uri="http://purl.org/dc/terms/"/>
    <ds:schemaRef ds:uri="http://schemas.openxmlformats.org/package/2006/metadata/core-properties"/>
    <ds:schemaRef ds:uri="151dffeb-2989-4a61-aef8-844a993007f8"/>
    <ds:schemaRef ds:uri="http://schemas.microsoft.com/office/2006/documentManagement/types"/>
    <ds:schemaRef ds:uri="http://schemas.microsoft.com/sharepoint/v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2029</TotalTime>
  <Words>1951</Words>
  <Application>Microsoft Office PowerPoint</Application>
  <PresentationFormat>Grand écran</PresentationFormat>
  <Paragraphs>212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Cambria Math</vt:lpstr>
      <vt:lpstr>Symbol</vt:lpstr>
      <vt:lpstr>Thème Office</vt:lpstr>
      <vt:lpstr>ND for Reactors: “What we need for GEN-III, GEN-IV, for SMR, for all solutions”</vt:lpstr>
      <vt:lpstr>Nuclear (+Atomic) data needs for reactor applications</vt:lpstr>
      <vt:lpstr>Reactor physics: neutron act as a gas without mutual interactions  Fokker-Planck Boltzmann non-relativistic mesoscopic equation</vt:lpstr>
      <vt:lpstr>Nuclear Data for GEN-II+III current and actual reactors</vt:lpstr>
      <vt:lpstr>Nuclear Data for GEN-II+III fuel cycle</vt:lpstr>
      <vt:lpstr>Example #1 of ND needs for GEN-III reactors</vt:lpstr>
      <vt:lpstr>Example #1: 238U(n [2-5]MeV,n’) for almost all reactors</vt:lpstr>
      <vt:lpstr>Example #1: 238U(n[2-5]MeV,n’) for almost all reactors</vt:lpstr>
      <vt:lpstr>Example #2: 1H(nth,g) for GEN-III reactors</vt:lpstr>
      <vt:lpstr>Example #3: 238U(n36eV,g) for GEN-III reactors</vt:lpstr>
      <vt:lpstr>Example #4: neutron induced fission yields for GEN-III reactors</vt:lpstr>
      <vt:lpstr>Example #4: neutron induced fission yields for GEN-III reactors</vt:lpstr>
      <vt:lpstr>Example #5: neutron start-up sources for almost all reactors</vt:lpstr>
      <vt:lpstr>Examples #6 of ND needs for nuclear cycle</vt:lpstr>
      <vt:lpstr>Longer term : GEN-IV reactors</vt:lpstr>
      <vt:lpstr>EU/SANDA project (2019-2023), http://www.sanda-nd.eu/ </vt:lpstr>
      <vt:lpstr>Conclusion</vt:lpstr>
      <vt:lpstr>Merci ! Questions ?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BERNARD David 165617</cp:lastModifiedBy>
  <cp:revision>322</cp:revision>
  <dcterms:created xsi:type="dcterms:W3CDTF">2023-01-13T15:17:34Z</dcterms:created>
  <dcterms:modified xsi:type="dcterms:W3CDTF">2026-03-04T13:54:01Z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</Properties>
</file>