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5" r:id="rId1"/>
  </p:sldMasterIdLst>
  <p:notesMasterIdLst>
    <p:notesMasterId r:id="rId23"/>
  </p:notesMasterIdLst>
  <p:sldIdLst>
    <p:sldId id="257" r:id="rId2"/>
    <p:sldId id="1814" r:id="rId3"/>
    <p:sldId id="1815" r:id="rId4"/>
    <p:sldId id="1721" r:id="rId5"/>
    <p:sldId id="1767" r:id="rId6"/>
    <p:sldId id="1799" r:id="rId7"/>
    <p:sldId id="705" r:id="rId8"/>
    <p:sldId id="1798" r:id="rId9"/>
    <p:sldId id="1793" r:id="rId10"/>
    <p:sldId id="772" r:id="rId11"/>
    <p:sldId id="1817" r:id="rId12"/>
    <p:sldId id="1808" r:id="rId13"/>
    <p:sldId id="1816" r:id="rId14"/>
    <p:sldId id="941" r:id="rId15"/>
    <p:sldId id="1813" r:id="rId16"/>
    <p:sldId id="1812" r:id="rId17"/>
    <p:sldId id="1811" r:id="rId18"/>
    <p:sldId id="1764" r:id="rId19"/>
    <p:sldId id="1760" r:id="rId20"/>
    <p:sldId id="1765" r:id="rId21"/>
    <p:sldId id="1718" r:id="rId22"/>
  </p:sldIdLst>
  <p:sldSz cx="9144000" cy="5143500" type="screen16x9"/>
  <p:notesSz cx="7315200" cy="96012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orient="horz" pos="1620">
          <p15:clr>
            <a:srgbClr val="A4A3A4"/>
          </p15:clr>
        </p15:guide>
        <p15:guide id="3" pos="2878">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his Wiedeking" initials="MW" lastIdx="1" clrIdx="0">
    <p:extLst>
      <p:ext uri="{19B8F6BF-5375-455C-9EA6-DF929625EA0E}">
        <p15:presenceInfo xmlns:p15="http://schemas.microsoft.com/office/powerpoint/2012/main" userId="Mathis Wiedekin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385C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65" autoAdjust="0"/>
    <p:restoredTop sz="94660"/>
  </p:normalViewPr>
  <p:slideViewPr>
    <p:cSldViewPr snapToGrid="0">
      <p:cViewPr varScale="1">
        <p:scale>
          <a:sx n="90" d="100"/>
          <a:sy n="90" d="100"/>
        </p:scale>
        <p:origin x="124" y="104"/>
      </p:cViewPr>
      <p:guideLst>
        <p:guide orient="horz" pos="3240"/>
        <p:guide orient="horz" pos="1620"/>
        <p:guide pos="287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169920" cy="480060"/>
          </a:xfrm>
          <a:prstGeom prst="rect">
            <a:avLst/>
          </a:prstGeom>
          <a:noFill/>
          <a:ln>
            <a:noFill/>
          </a:ln>
        </p:spPr>
        <p:txBody>
          <a:bodyPr spcFirstLastPara="1" wrap="square" lIns="96645" tIns="48309" rIns="96645" bIns="48309"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143587" y="0"/>
            <a:ext cx="3169920" cy="480060"/>
          </a:xfrm>
          <a:prstGeom prst="rect">
            <a:avLst/>
          </a:prstGeom>
          <a:noFill/>
          <a:ln>
            <a:noFill/>
          </a:ln>
        </p:spPr>
        <p:txBody>
          <a:bodyPr spcFirstLastPara="1" wrap="square" lIns="96645" tIns="48309" rIns="96645" bIns="48309"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31520" y="4560570"/>
            <a:ext cx="5852160" cy="4320540"/>
          </a:xfrm>
          <a:prstGeom prst="rect">
            <a:avLst/>
          </a:prstGeom>
          <a:noFill/>
          <a:ln>
            <a:noFill/>
          </a:ln>
        </p:spPr>
        <p:txBody>
          <a:bodyPr spcFirstLastPara="1" wrap="square" lIns="96645" tIns="48309" rIns="96645" bIns="48309"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119474"/>
            <a:ext cx="3169920" cy="480060"/>
          </a:xfrm>
          <a:prstGeom prst="rect">
            <a:avLst/>
          </a:prstGeom>
          <a:noFill/>
          <a:ln>
            <a:noFill/>
          </a:ln>
        </p:spPr>
        <p:txBody>
          <a:bodyPr spcFirstLastPara="1" wrap="square" lIns="96645" tIns="48309" rIns="96645" bIns="48309"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9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143587" y="9119474"/>
            <a:ext cx="3169920" cy="480060"/>
          </a:xfrm>
          <a:prstGeom prst="rect">
            <a:avLst/>
          </a:prstGeom>
          <a:noFill/>
          <a:ln>
            <a:noFill/>
          </a:ln>
        </p:spPr>
        <p:txBody>
          <a:bodyPr spcFirstLastPara="1" wrap="square" lIns="96645" tIns="48309" rIns="96645" bIns="48309" anchor="b" anchorCtr="0">
            <a:noAutofit/>
          </a:bodyPr>
          <a:lstStyle/>
          <a:p>
            <a:pPr algn="r"/>
            <a:fld id="{00000000-1234-1234-1234-123412341234}" type="slidenum">
              <a:rPr lang="en-US" sz="1300" smtClean="0">
                <a:solidFill>
                  <a:schemeClr val="dk1"/>
                </a:solidFill>
                <a:latin typeface="Calibri"/>
                <a:ea typeface="Calibri"/>
                <a:cs typeface="Calibri"/>
                <a:sym typeface="Calibri"/>
              </a:rPr>
              <a:pPr algn="r"/>
              <a:t>‹#›</a:t>
            </a:fld>
            <a:endParaRPr lang="en-US" sz="130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2: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endParaRPr/>
          </a:p>
        </p:txBody>
      </p:sp>
      <p:sp>
        <p:nvSpPr>
          <p:cNvPr id="1292" name="Google Shape;1292;p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8B66DA9-4CD5-4265-9128-F9AC50450112}" type="slidenum">
              <a:rPr lang="en-US" smtClean="0"/>
              <a:t>2</a:t>
            </a:fld>
            <a:endParaRPr lang="en-US"/>
          </a:p>
        </p:txBody>
      </p:sp>
    </p:spTree>
    <p:extLst>
      <p:ext uri="{BB962C8B-B14F-4D97-AF65-F5344CB8AC3E}">
        <p14:creationId xmlns:p14="http://schemas.microsoft.com/office/powerpoint/2010/main" val="18788166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68B66DA9-4CD5-4265-9128-F9AC50450112}" type="slidenum">
              <a:rPr lang="en-US" smtClean="0"/>
              <a:t>3</a:t>
            </a:fld>
            <a:endParaRPr lang="en-US"/>
          </a:p>
        </p:txBody>
      </p:sp>
    </p:spTree>
    <p:extLst>
      <p:ext uri="{BB962C8B-B14F-4D97-AF65-F5344CB8AC3E}">
        <p14:creationId xmlns:p14="http://schemas.microsoft.com/office/powerpoint/2010/main" val="785452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generation γ-ray distribution (yellow triangle) is given by the product of the level density ρ(</a:t>
            </a:r>
            <a:r>
              <a:rPr lang="en-US" dirty="0" err="1"/>
              <a:t>Ei</a:t>
            </a:r>
            <a:r>
              <a:rPr lang="en-US" dirty="0"/>
              <a:t> − </a:t>
            </a:r>
            <a:r>
              <a:rPr lang="en-US" dirty="0" err="1"/>
              <a:t>Eγ</a:t>
            </a:r>
            <a:r>
              <a:rPr lang="en-US" dirty="0"/>
              <a:t>)</a:t>
            </a:r>
            <a:r>
              <a:rPr lang="en-US" dirty="0" err="1"/>
              <a:t>andtheγ</a:t>
            </a:r>
            <a:r>
              <a:rPr lang="en-US" dirty="0"/>
              <a:t>-ray transmission coefficient </a:t>
            </a:r>
            <a:r>
              <a:rPr lang="en-US" dirty="0" err="1"/>
              <a:t>Tγ</a:t>
            </a:r>
            <a:r>
              <a:rPr lang="en-US" dirty="0"/>
              <a:t>(</a:t>
            </a:r>
            <a:r>
              <a:rPr lang="en-US" dirty="0" err="1"/>
              <a:t>Eγ</a:t>
            </a:r>
            <a:r>
              <a:rPr lang="en-US" dirty="0"/>
              <a:t>). </a:t>
            </a:r>
          </a:p>
        </p:txBody>
      </p:sp>
      <p:sp>
        <p:nvSpPr>
          <p:cNvPr id="4" name="Slide Number Placeholder 3"/>
          <p:cNvSpPr>
            <a:spLocks noGrp="1"/>
          </p:cNvSpPr>
          <p:nvPr>
            <p:ph type="sldNum" idx="12"/>
          </p:nvPr>
        </p:nvSpPr>
        <p:spPr/>
        <p:txBody>
          <a:bodyPr/>
          <a:lstStyle/>
          <a:p>
            <a:pPr algn="r"/>
            <a:fld id="{00000000-1234-1234-1234-123412341234}" type="slidenum">
              <a:rPr lang="en-US" sz="1300" smtClean="0">
                <a:solidFill>
                  <a:schemeClr val="dk1"/>
                </a:solidFill>
                <a:latin typeface="Calibri"/>
                <a:ea typeface="Calibri"/>
                <a:cs typeface="Calibri"/>
                <a:sym typeface="Calibri"/>
              </a:rPr>
              <a:pPr algn="r"/>
              <a:t>5</a:t>
            </a:fld>
            <a:endParaRPr lang="en-US" sz="13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91473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p2:notes"/>
          <p:cNvSpPr txBox="1">
            <a:spLocks noGrp="1"/>
          </p:cNvSpPr>
          <p:nvPr>
            <p:ph type="body" idx="1"/>
          </p:nvPr>
        </p:nvSpPr>
        <p:spPr>
          <a:xfrm>
            <a:off x="731520" y="4560570"/>
            <a:ext cx="5852160" cy="4320540"/>
          </a:xfrm>
          <a:prstGeom prst="rect">
            <a:avLst/>
          </a:prstGeom>
        </p:spPr>
        <p:txBody>
          <a:bodyPr spcFirstLastPara="1" wrap="square" lIns="96645" tIns="48309" rIns="96645" bIns="48309" anchor="t" anchorCtr="0">
            <a:noAutofit/>
          </a:bodyPr>
          <a:lstStyle/>
          <a:p>
            <a:pPr marL="0" indent="0"/>
            <a:endParaRPr/>
          </a:p>
        </p:txBody>
      </p:sp>
      <p:sp>
        <p:nvSpPr>
          <p:cNvPr id="1292" name="Google Shape;1292;p2: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7477763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w/Dark Background">
  <p:cSld name="Title Slide w/Dark Background">
    <p:bg>
      <p:bgPr>
        <a:solidFill>
          <a:schemeClr val="lt1"/>
        </a:solidFill>
        <a:effectLst/>
      </p:bgPr>
    </p:bg>
    <p:spTree>
      <p:nvGrpSpPr>
        <p:cNvPr id="1" name="Shape 309"/>
        <p:cNvGrpSpPr/>
        <p:nvPr/>
      </p:nvGrpSpPr>
      <p:grpSpPr>
        <a:xfrm>
          <a:off x="0" y="0"/>
          <a:ext cx="0" cy="0"/>
          <a:chOff x="0" y="0"/>
          <a:chExt cx="0" cy="0"/>
        </a:xfrm>
      </p:grpSpPr>
      <p:sp>
        <p:nvSpPr>
          <p:cNvPr id="310" name="Google Shape;310;p3"/>
          <p:cNvSpPr txBox="1">
            <a:spLocks noGrp="1"/>
          </p:cNvSpPr>
          <p:nvPr>
            <p:ph type="ctrTitle"/>
          </p:nvPr>
        </p:nvSpPr>
        <p:spPr>
          <a:xfrm>
            <a:off x="458657" y="850949"/>
            <a:ext cx="8226600" cy="1817100"/>
          </a:xfrm>
          <a:prstGeom prst="rect">
            <a:avLst/>
          </a:prstGeom>
          <a:noFill/>
          <a:ln>
            <a:noFill/>
          </a:ln>
        </p:spPr>
        <p:txBody>
          <a:bodyPr spcFirstLastPara="1" wrap="square" lIns="68575" tIns="34275" rIns="68575" bIns="34275" anchor="b" anchorCtr="0">
            <a:noAutofit/>
          </a:bodyPr>
          <a:lstStyle>
            <a:lvl1pPr lvl="0" algn="ctr">
              <a:spcBef>
                <a:spcPts val="0"/>
              </a:spcBef>
              <a:spcAft>
                <a:spcPts val="0"/>
              </a:spcAft>
              <a:buClr>
                <a:schemeClr val="lt1"/>
              </a:buClr>
              <a:buSzPts val="4100"/>
              <a:buFont typeface="Arial"/>
              <a:buNone/>
              <a:defRPr sz="4100" b="1" i="0">
                <a:solidFill>
                  <a:schemeClr val="lt1"/>
                </a:solidFill>
                <a:latin typeface="Arial"/>
                <a:ea typeface="Arial"/>
                <a:cs typeface="Arial"/>
                <a:sym typeface="Arial"/>
              </a:defRPr>
            </a:lvl1pPr>
            <a:lvl2pPr lvl="1" algn="ctr">
              <a:spcBef>
                <a:spcPts val="0"/>
              </a:spcBef>
              <a:spcAft>
                <a:spcPts val="0"/>
              </a:spcAft>
              <a:buSzPts val="1100"/>
              <a:buNone/>
              <a:defRPr/>
            </a:lvl2pPr>
            <a:lvl3pPr lvl="2" algn="ctr">
              <a:spcBef>
                <a:spcPts val="0"/>
              </a:spcBef>
              <a:spcAft>
                <a:spcPts val="0"/>
              </a:spcAft>
              <a:buSzPts val="1100"/>
              <a:buNone/>
              <a:defRPr/>
            </a:lvl3pPr>
            <a:lvl4pPr lvl="3" algn="ctr">
              <a:spcBef>
                <a:spcPts val="0"/>
              </a:spcBef>
              <a:spcAft>
                <a:spcPts val="0"/>
              </a:spcAft>
              <a:buSzPts val="1100"/>
              <a:buNone/>
              <a:defRPr/>
            </a:lvl4pPr>
            <a:lvl5pPr lvl="4" algn="ctr">
              <a:spcBef>
                <a:spcPts val="0"/>
              </a:spcBef>
              <a:spcAft>
                <a:spcPts val="0"/>
              </a:spcAft>
              <a:buSzPts val="1100"/>
              <a:buNone/>
              <a:defRPr/>
            </a:lvl5pPr>
            <a:lvl6pPr lvl="5" algn="ctr">
              <a:spcBef>
                <a:spcPts val="0"/>
              </a:spcBef>
              <a:spcAft>
                <a:spcPts val="0"/>
              </a:spcAft>
              <a:buSzPts val="1100"/>
              <a:buNone/>
              <a:defRPr/>
            </a:lvl6pPr>
            <a:lvl7pPr lvl="6" algn="ctr">
              <a:spcBef>
                <a:spcPts val="0"/>
              </a:spcBef>
              <a:spcAft>
                <a:spcPts val="0"/>
              </a:spcAft>
              <a:buSzPts val="1100"/>
              <a:buNone/>
              <a:defRPr/>
            </a:lvl7pPr>
            <a:lvl8pPr lvl="7" algn="ctr">
              <a:spcBef>
                <a:spcPts val="0"/>
              </a:spcBef>
              <a:spcAft>
                <a:spcPts val="0"/>
              </a:spcAft>
              <a:buSzPts val="1100"/>
              <a:buNone/>
              <a:defRPr/>
            </a:lvl8pPr>
            <a:lvl9pPr lvl="8" algn="ctr">
              <a:spcBef>
                <a:spcPts val="0"/>
              </a:spcBef>
              <a:spcAft>
                <a:spcPts val="0"/>
              </a:spcAft>
              <a:buSzPts val="1100"/>
              <a:buNone/>
              <a:defRPr/>
            </a:lvl9pPr>
          </a:lstStyle>
          <a:p>
            <a:endParaRPr/>
          </a:p>
        </p:txBody>
      </p:sp>
      <p:sp>
        <p:nvSpPr>
          <p:cNvPr id="311" name="Google Shape;311;p3"/>
          <p:cNvSpPr txBox="1">
            <a:spLocks noGrp="1"/>
          </p:cNvSpPr>
          <p:nvPr>
            <p:ph type="subTitle" idx="1"/>
          </p:nvPr>
        </p:nvSpPr>
        <p:spPr>
          <a:xfrm>
            <a:off x="457732" y="2914651"/>
            <a:ext cx="8226600" cy="819000"/>
          </a:xfrm>
          <a:prstGeom prst="rect">
            <a:avLst/>
          </a:prstGeom>
          <a:noFill/>
          <a:ln>
            <a:noFill/>
          </a:ln>
        </p:spPr>
        <p:txBody>
          <a:bodyPr spcFirstLastPara="1" wrap="square" lIns="68575" tIns="34275" rIns="68575" bIns="34275" anchor="t" anchorCtr="0">
            <a:noAutofit/>
          </a:bodyPr>
          <a:lstStyle>
            <a:lvl1pPr lvl="0" algn="ctr">
              <a:lnSpc>
                <a:spcPct val="110000"/>
              </a:lnSpc>
              <a:spcBef>
                <a:spcPts val="600"/>
              </a:spcBef>
              <a:spcAft>
                <a:spcPts val="0"/>
              </a:spcAft>
              <a:buSzPts val="1500"/>
              <a:buNone/>
              <a:defRPr b="0" i="0">
                <a:solidFill>
                  <a:schemeClr val="lt1"/>
                </a:solidFill>
              </a:defRPr>
            </a:lvl1pPr>
            <a:lvl2pPr lvl="1" algn="ctr">
              <a:lnSpc>
                <a:spcPct val="110000"/>
              </a:lnSpc>
              <a:spcBef>
                <a:spcPts val="300"/>
              </a:spcBef>
              <a:spcAft>
                <a:spcPts val="0"/>
              </a:spcAft>
              <a:buSzPts val="1500"/>
              <a:buNone/>
              <a:defRPr>
                <a:solidFill>
                  <a:srgbClr val="888C8F"/>
                </a:solidFill>
              </a:defRPr>
            </a:lvl2pPr>
            <a:lvl3pPr lvl="2" algn="ctr">
              <a:spcBef>
                <a:spcPts val="300"/>
              </a:spcBef>
              <a:spcAft>
                <a:spcPts val="0"/>
              </a:spcAft>
              <a:buSzPts val="1300"/>
              <a:buNone/>
              <a:defRPr>
                <a:solidFill>
                  <a:srgbClr val="888C8F"/>
                </a:solidFill>
              </a:defRPr>
            </a:lvl3pPr>
            <a:lvl4pPr lvl="3" algn="ctr">
              <a:spcBef>
                <a:spcPts val="300"/>
              </a:spcBef>
              <a:spcAft>
                <a:spcPts val="0"/>
              </a:spcAft>
              <a:buSzPts val="1300"/>
              <a:buNone/>
              <a:defRPr>
                <a:solidFill>
                  <a:srgbClr val="888C8F"/>
                </a:solidFill>
              </a:defRPr>
            </a:lvl4pPr>
            <a:lvl5pPr lvl="4" algn="ctr">
              <a:spcBef>
                <a:spcPts val="300"/>
              </a:spcBef>
              <a:spcAft>
                <a:spcPts val="0"/>
              </a:spcAft>
              <a:buSzPts val="1500"/>
              <a:buNone/>
              <a:defRPr>
                <a:solidFill>
                  <a:srgbClr val="888C8F"/>
                </a:solidFill>
              </a:defRPr>
            </a:lvl5pPr>
            <a:lvl6pPr lvl="5" algn="ctr">
              <a:spcBef>
                <a:spcPts val="300"/>
              </a:spcBef>
              <a:spcAft>
                <a:spcPts val="0"/>
              </a:spcAft>
              <a:buClr>
                <a:srgbClr val="888C8F"/>
              </a:buClr>
              <a:buSzPts val="1500"/>
              <a:buNone/>
              <a:defRPr>
                <a:solidFill>
                  <a:srgbClr val="888C8F"/>
                </a:solidFill>
              </a:defRPr>
            </a:lvl6pPr>
            <a:lvl7pPr lvl="6" algn="ctr">
              <a:spcBef>
                <a:spcPts val="300"/>
              </a:spcBef>
              <a:spcAft>
                <a:spcPts val="0"/>
              </a:spcAft>
              <a:buClr>
                <a:srgbClr val="888C8F"/>
              </a:buClr>
              <a:buSzPts val="1500"/>
              <a:buNone/>
              <a:defRPr>
                <a:solidFill>
                  <a:srgbClr val="888C8F"/>
                </a:solidFill>
              </a:defRPr>
            </a:lvl7pPr>
            <a:lvl8pPr lvl="7" algn="ctr">
              <a:spcBef>
                <a:spcPts val="300"/>
              </a:spcBef>
              <a:spcAft>
                <a:spcPts val="0"/>
              </a:spcAft>
              <a:buClr>
                <a:srgbClr val="888C8F"/>
              </a:buClr>
              <a:buSzPts val="1500"/>
              <a:buNone/>
              <a:defRPr>
                <a:solidFill>
                  <a:srgbClr val="888C8F"/>
                </a:solidFill>
              </a:defRPr>
            </a:lvl8pPr>
            <a:lvl9pPr lvl="8" algn="ctr">
              <a:spcBef>
                <a:spcPts val="300"/>
              </a:spcBef>
              <a:spcAft>
                <a:spcPts val="0"/>
              </a:spcAft>
              <a:buClr>
                <a:srgbClr val="888C8F"/>
              </a:buClr>
              <a:buSzPts val="1500"/>
              <a:buNone/>
              <a:defRPr>
                <a:solidFill>
                  <a:srgbClr val="888C8F"/>
                </a:solidFill>
              </a:defRPr>
            </a:lvl9pPr>
          </a:lstStyle>
          <a:p>
            <a:endParaRPr/>
          </a:p>
        </p:txBody>
      </p:sp>
      <p:grpSp>
        <p:nvGrpSpPr>
          <p:cNvPr id="312" name="Google Shape;312;p3"/>
          <p:cNvGrpSpPr/>
          <p:nvPr/>
        </p:nvGrpSpPr>
        <p:grpSpPr>
          <a:xfrm>
            <a:off x="-151324" y="-105874"/>
            <a:ext cx="9439923" cy="5352395"/>
            <a:chOff x="-151324" y="-141165"/>
            <a:chExt cx="9439923" cy="7136527"/>
          </a:xfrm>
        </p:grpSpPr>
        <p:grpSp>
          <p:nvGrpSpPr>
            <p:cNvPr id="313" name="Google Shape;313;p3"/>
            <p:cNvGrpSpPr/>
            <p:nvPr/>
          </p:nvGrpSpPr>
          <p:grpSpPr>
            <a:xfrm>
              <a:off x="457731" y="6873247"/>
              <a:ext cx="8226688" cy="122115"/>
              <a:chOff x="457731" y="6582508"/>
              <a:chExt cx="8226688" cy="486507"/>
            </a:xfrm>
          </p:grpSpPr>
          <p:cxnSp>
            <p:nvCxnSpPr>
              <p:cNvPr id="314" name="Google Shape;314;p3"/>
              <p:cNvCxnSpPr/>
              <p:nvPr/>
            </p:nvCxnSpPr>
            <p:spPr>
              <a:xfrm>
                <a:off x="457731"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15" name="Google Shape;315;p3"/>
              <p:cNvCxnSpPr/>
              <p:nvPr/>
            </p:nvCxnSpPr>
            <p:spPr>
              <a:xfrm>
                <a:off x="8684419" y="6582508"/>
                <a:ext cx="0" cy="486507"/>
              </a:xfrm>
              <a:prstGeom prst="straightConnector1">
                <a:avLst/>
              </a:prstGeom>
              <a:noFill/>
              <a:ln w="9525" cap="flat" cmpd="sng">
                <a:solidFill>
                  <a:schemeClr val="dk1"/>
                </a:solidFill>
                <a:prstDash val="dot"/>
                <a:round/>
                <a:headEnd type="none" w="sm" len="sm"/>
                <a:tailEnd type="none" w="sm" len="sm"/>
              </a:ln>
            </p:spPr>
          </p:cxnSp>
          <p:grpSp>
            <p:nvGrpSpPr>
              <p:cNvPr id="316" name="Google Shape;316;p3"/>
              <p:cNvGrpSpPr/>
              <p:nvPr/>
            </p:nvGrpSpPr>
            <p:grpSpPr>
              <a:xfrm>
                <a:off x="7986158" y="6582508"/>
                <a:ext cx="152400" cy="486507"/>
                <a:chOff x="7983415" y="6582508"/>
                <a:chExt cx="152400" cy="486507"/>
              </a:xfrm>
            </p:grpSpPr>
            <p:cxnSp>
              <p:nvCxnSpPr>
                <p:cNvPr id="317" name="Google Shape;317;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18" name="Google Shape;318;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19" name="Google Shape;319;p3"/>
              <p:cNvGrpSpPr/>
              <p:nvPr/>
            </p:nvGrpSpPr>
            <p:grpSpPr>
              <a:xfrm>
                <a:off x="7287901" y="6582508"/>
                <a:ext cx="152400" cy="486507"/>
                <a:chOff x="7983415" y="6582508"/>
                <a:chExt cx="152400" cy="486507"/>
              </a:xfrm>
            </p:grpSpPr>
            <p:cxnSp>
              <p:nvCxnSpPr>
                <p:cNvPr id="320" name="Google Shape;320;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21" name="Google Shape;321;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22" name="Google Shape;322;p3"/>
              <p:cNvGrpSpPr/>
              <p:nvPr/>
            </p:nvGrpSpPr>
            <p:grpSpPr>
              <a:xfrm>
                <a:off x="6589644" y="6582508"/>
                <a:ext cx="152400" cy="486507"/>
                <a:chOff x="7983415" y="6582508"/>
                <a:chExt cx="152400" cy="486507"/>
              </a:xfrm>
            </p:grpSpPr>
            <p:cxnSp>
              <p:nvCxnSpPr>
                <p:cNvPr id="323" name="Google Shape;323;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24" name="Google Shape;324;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25" name="Google Shape;325;p3"/>
              <p:cNvGrpSpPr/>
              <p:nvPr/>
            </p:nvGrpSpPr>
            <p:grpSpPr>
              <a:xfrm>
                <a:off x="5891387" y="6582508"/>
                <a:ext cx="152400" cy="486507"/>
                <a:chOff x="7983415" y="6582508"/>
                <a:chExt cx="152400" cy="486507"/>
              </a:xfrm>
            </p:grpSpPr>
            <p:cxnSp>
              <p:nvCxnSpPr>
                <p:cNvPr id="326" name="Google Shape;326;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27" name="Google Shape;327;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28" name="Google Shape;328;p3"/>
              <p:cNvGrpSpPr/>
              <p:nvPr/>
            </p:nvGrpSpPr>
            <p:grpSpPr>
              <a:xfrm>
                <a:off x="5193130" y="6582508"/>
                <a:ext cx="152400" cy="486507"/>
                <a:chOff x="7983415" y="6582508"/>
                <a:chExt cx="152400" cy="486507"/>
              </a:xfrm>
            </p:grpSpPr>
            <p:cxnSp>
              <p:nvCxnSpPr>
                <p:cNvPr id="329" name="Google Shape;329;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30" name="Google Shape;330;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31" name="Google Shape;331;p3"/>
              <p:cNvGrpSpPr/>
              <p:nvPr/>
            </p:nvGrpSpPr>
            <p:grpSpPr>
              <a:xfrm>
                <a:off x="4494873" y="6582508"/>
                <a:ext cx="152400" cy="486507"/>
                <a:chOff x="7983415" y="6582508"/>
                <a:chExt cx="152400" cy="486507"/>
              </a:xfrm>
            </p:grpSpPr>
            <p:cxnSp>
              <p:nvCxnSpPr>
                <p:cNvPr id="332" name="Google Shape;332;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33" name="Google Shape;333;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34" name="Google Shape;334;p3"/>
              <p:cNvGrpSpPr/>
              <p:nvPr/>
            </p:nvGrpSpPr>
            <p:grpSpPr>
              <a:xfrm>
                <a:off x="3796616" y="6582508"/>
                <a:ext cx="152400" cy="486507"/>
                <a:chOff x="7983415" y="6582508"/>
                <a:chExt cx="152400" cy="486507"/>
              </a:xfrm>
            </p:grpSpPr>
            <p:cxnSp>
              <p:nvCxnSpPr>
                <p:cNvPr id="335" name="Google Shape;335;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36" name="Google Shape;336;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37" name="Google Shape;337;p3"/>
              <p:cNvGrpSpPr/>
              <p:nvPr/>
            </p:nvGrpSpPr>
            <p:grpSpPr>
              <a:xfrm>
                <a:off x="3098359" y="6582508"/>
                <a:ext cx="152400" cy="486507"/>
                <a:chOff x="7983415" y="6582508"/>
                <a:chExt cx="152400" cy="486507"/>
              </a:xfrm>
            </p:grpSpPr>
            <p:cxnSp>
              <p:nvCxnSpPr>
                <p:cNvPr id="338" name="Google Shape;338;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39" name="Google Shape;339;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40" name="Google Shape;340;p3"/>
              <p:cNvGrpSpPr/>
              <p:nvPr/>
            </p:nvGrpSpPr>
            <p:grpSpPr>
              <a:xfrm>
                <a:off x="2400102" y="6582508"/>
                <a:ext cx="152400" cy="486507"/>
                <a:chOff x="7983415" y="6582508"/>
                <a:chExt cx="152400" cy="486507"/>
              </a:xfrm>
            </p:grpSpPr>
            <p:cxnSp>
              <p:nvCxnSpPr>
                <p:cNvPr id="341" name="Google Shape;341;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42" name="Google Shape;342;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43" name="Google Shape;343;p3"/>
              <p:cNvGrpSpPr/>
              <p:nvPr/>
            </p:nvGrpSpPr>
            <p:grpSpPr>
              <a:xfrm>
                <a:off x="1701845" y="6582508"/>
                <a:ext cx="152400" cy="486507"/>
                <a:chOff x="7983415" y="6582508"/>
                <a:chExt cx="152400" cy="486507"/>
              </a:xfrm>
            </p:grpSpPr>
            <p:cxnSp>
              <p:nvCxnSpPr>
                <p:cNvPr id="344" name="Google Shape;344;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45" name="Google Shape;345;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46" name="Google Shape;346;p3"/>
              <p:cNvGrpSpPr/>
              <p:nvPr/>
            </p:nvGrpSpPr>
            <p:grpSpPr>
              <a:xfrm>
                <a:off x="1003588" y="6582508"/>
                <a:ext cx="152400" cy="486507"/>
                <a:chOff x="7983415" y="6582508"/>
                <a:chExt cx="152400" cy="486507"/>
              </a:xfrm>
            </p:grpSpPr>
            <p:cxnSp>
              <p:nvCxnSpPr>
                <p:cNvPr id="347" name="Google Shape;347;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48" name="Google Shape;348;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grpSp>
          <p:nvGrpSpPr>
            <p:cNvPr id="349" name="Google Shape;349;p3"/>
            <p:cNvGrpSpPr/>
            <p:nvPr/>
          </p:nvGrpSpPr>
          <p:grpSpPr>
            <a:xfrm>
              <a:off x="-151324" y="454006"/>
              <a:ext cx="122115" cy="5945205"/>
              <a:chOff x="-238874" y="454006"/>
              <a:chExt cx="122115" cy="5945205"/>
            </a:xfrm>
          </p:grpSpPr>
          <p:cxnSp>
            <p:nvCxnSpPr>
              <p:cNvPr id="350" name="Google Shape;350;p3"/>
              <p:cNvCxnSpPr/>
              <p:nvPr/>
            </p:nvCxnSpPr>
            <p:spPr>
              <a:xfrm>
                <a:off x="-177817" y="392949"/>
                <a:ext cx="0" cy="122115"/>
              </a:xfrm>
              <a:prstGeom prst="straightConnector1">
                <a:avLst/>
              </a:prstGeom>
              <a:noFill/>
              <a:ln w="9525" cap="flat" cmpd="sng">
                <a:solidFill>
                  <a:schemeClr val="dk1"/>
                </a:solidFill>
                <a:prstDash val="dot"/>
                <a:round/>
                <a:headEnd type="none" w="sm" len="sm"/>
                <a:tailEnd type="none" w="sm" len="sm"/>
              </a:ln>
            </p:spPr>
          </p:cxnSp>
          <p:grpSp>
            <p:nvGrpSpPr>
              <p:cNvPr id="351" name="Google Shape;351;p3"/>
              <p:cNvGrpSpPr/>
              <p:nvPr/>
            </p:nvGrpSpPr>
            <p:grpSpPr>
              <a:xfrm rot="5400000">
                <a:off x="-254017" y="5940709"/>
                <a:ext cx="152400" cy="122115"/>
                <a:chOff x="7983415" y="6582508"/>
                <a:chExt cx="152400" cy="486507"/>
              </a:xfrm>
            </p:grpSpPr>
            <p:cxnSp>
              <p:nvCxnSpPr>
                <p:cNvPr id="352" name="Google Shape;352;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53" name="Google Shape;353;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54" name="Google Shape;354;p3"/>
              <p:cNvGrpSpPr/>
              <p:nvPr/>
            </p:nvGrpSpPr>
            <p:grpSpPr>
              <a:xfrm rot="5400000">
                <a:off x="-254017" y="5467067"/>
                <a:ext cx="152400" cy="122115"/>
                <a:chOff x="7983415" y="6582508"/>
                <a:chExt cx="152400" cy="486507"/>
              </a:xfrm>
            </p:grpSpPr>
            <p:cxnSp>
              <p:nvCxnSpPr>
                <p:cNvPr id="355" name="Google Shape;355;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56" name="Google Shape;356;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57" name="Google Shape;357;p3"/>
              <p:cNvGrpSpPr/>
              <p:nvPr/>
            </p:nvGrpSpPr>
            <p:grpSpPr>
              <a:xfrm rot="5400000">
                <a:off x="-254017" y="4993425"/>
                <a:ext cx="152400" cy="122115"/>
                <a:chOff x="7983415" y="6582508"/>
                <a:chExt cx="152400" cy="486507"/>
              </a:xfrm>
            </p:grpSpPr>
            <p:cxnSp>
              <p:nvCxnSpPr>
                <p:cNvPr id="358" name="Google Shape;358;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59" name="Google Shape;359;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60" name="Google Shape;360;p3"/>
              <p:cNvGrpSpPr/>
              <p:nvPr/>
            </p:nvGrpSpPr>
            <p:grpSpPr>
              <a:xfrm rot="5400000">
                <a:off x="-254017" y="4519783"/>
                <a:ext cx="152400" cy="122115"/>
                <a:chOff x="7983415" y="6582508"/>
                <a:chExt cx="152400" cy="486507"/>
              </a:xfrm>
            </p:grpSpPr>
            <p:cxnSp>
              <p:nvCxnSpPr>
                <p:cNvPr id="361" name="Google Shape;361;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62" name="Google Shape;362;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63" name="Google Shape;363;p3"/>
              <p:cNvGrpSpPr/>
              <p:nvPr/>
            </p:nvGrpSpPr>
            <p:grpSpPr>
              <a:xfrm rot="5400000">
                <a:off x="-254017" y="4046141"/>
                <a:ext cx="152400" cy="122115"/>
                <a:chOff x="7983415" y="6582508"/>
                <a:chExt cx="152400" cy="486507"/>
              </a:xfrm>
            </p:grpSpPr>
            <p:cxnSp>
              <p:nvCxnSpPr>
                <p:cNvPr id="364" name="Google Shape;364;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65" name="Google Shape;365;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66" name="Google Shape;366;p3"/>
              <p:cNvGrpSpPr/>
              <p:nvPr/>
            </p:nvGrpSpPr>
            <p:grpSpPr>
              <a:xfrm rot="5400000">
                <a:off x="-254017" y="3572499"/>
                <a:ext cx="152400" cy="122115"/>
                <a:chOff x="7983415" y="6582508"/>
                <a:chExt cx="152400" cy="486507"/>
              </a:xfrm>
            </p:grpSpPr>
            <p:cxnSp>
              <p:nvCxnSpPr>
                <p:cNvPr id="367" name="Google Shape;367;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68" name="Google Shape;368;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69" name="Google Shape;369;p3"/>
              <p:cNvGrpSpPr/>
              <p:nvPr/>
            </p:nvGrpSpPr>
            <p:grpSpPr>
              <a:xfrm rot="5400000">
                <a:off x="-254017" y="3098857"/>
                <a:ext cx="152400" cy="122115"/>
                <a:chOff x="7983415" y="6582508"/>
                <a:chExt cx="152400" cy="486507"/>
              </a:xfrm>
            </p:grpSpPr>
            <p:cxnSp>
              <p:nvCxnSpPr>
                <p:cNvPr id="370" name="Google Shape;370;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71" name="Google Shape;371;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72" name="Google Shape;372;p3"/>
              <p:cNvGrpSpPr/>
              <p:nvPr/>
            </p:nvGrpSpPr>
            <p:grpSpPr>
              <a:xfrm rot="5400000">
                <a:off x="-254017" y="2625215"/>
                <a:ext cx="152400" cy="122115"/>
                <a:chOff x="7983415" y="6582508"/>
                <a:chExt cx="152400" cy="486507"/>
              </a:xfrm>
            </p:grpSpPr>
            <p:cxnSp>
              <p:nvCxnSpPr>
                <p:cNvPr id="373" name="Google Shape;373;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74" name="Google Shape;374;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75" name="Google Shape;375;p3"/>
              <p:cNvGrpSpPr/>
              <p:nvPr/>
            </p:nvGrpSpPr>
            <p:grpSpPr>
              <a:xfrm rot="5400000">
                <a:off x="-254017" y="2151573"/>
                <a:ext cx="152400" cy="122115"/>
                <a:chOff x="7983415" y="6582508"/>
                <a:chExt cx="152400" cy="486507"/>
              </a:xfrm>
            </p:grpSpPr>
            <p:cxnSp>
              <p:nvCxnSpPr>
                <p:cNvPr id="376" name="Google Shape;376;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77" name="Google Shape;377;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78" name="Google Shape;378;p3"/>
              <p:cNvGrpSpPr/>
              <p:nvPr/>
            </p:nvGrpSpPr>
            <p:grpSpPr>
              <a:xfrm rot="5400000">
                <a:off x="-254017" y="1677931"/>
                <a:ext cx="152400" cy="122115"/>
                <a:chOff x="7983415" y="6582508"/>
                <a:chExt cx="152400" cy="486507"/>
              </a:xfrm>
            </p:grpSpPr>
            <p:cxnSp>
              <p:nvCxnSpPr>
                <p:cNvPr id="379" name="Google Shape;379;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80" name="Google Shape;380;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81" name="Google Shape;381;p3"/>
              <p:cNvGrpSpPr/>
              <p:nvPr/>
            </p:nvGrpSpPr>
            <p:grpSpPr>
              <a:xfrm rot="5400000">
                <a:off x="-254017" y="997340"/>
                <a:ext cx="152400" cy="122115"/>
                <a:chOff x="7983415" y="6582508"/>
                <a:chExt cx="152400" cy="486507"/>
              </a:xfrm>
            </p:grpSpPr>
            <p:cxnSp>
              <p:nvCxnSpPr>
                <p:cNvPr id="382" name="Google Shape;382;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83" name="Google Shape;383;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cxnSp>
            <p:nvCxnSpPr>
              <p:cNvPr id="384" name="Google Shape;384;p3"/>
              <p:cNvCxnSpPr/>
              <p:nvPr/>
            </p:nvCxnSpPr>
            <p:spPr>
              <a:xfrm>
                <a:off x="-177817" y="6338154"/>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385" name="Google Shape;385;p3"/>
            <p:cNvGrpSpPr/>
            <p:nvPr/>
          </p:nvGrpSpPr>
          <p:grpSpPr>
            <a:xfrm>
              <a:off x="9166483" y="454006"/>
              <a:ext cx="122115" cy="5945205"/>
              <a:chOff x="-238874" y="454006"/>
              <a:chExt cx="122115" cy="5945205"/>
            </a:xfrm>
          </p:grpSpPr>
          <p:cxnSp>
            <p:nvCxnSpPr>
              <p:cNvPr id="386" name="Google Shape;386;p3"/>
              <p:cNvCxnSpPr/>
              <p:nvPr/>
            </p:nvCxnSpPr>
            <p:spPr>
              <a:xfrm>
                <a:off x="-177817" y="392949"/>
                <a:ext cx="0" cy="122115"/>
              </a:xfrm>
              <a:prstGeom prst="straightConnector1">
                <a:avLst/>
              </a:prstGeom>
              <a:noFill/>
              <a:ln w="9525" cap="flat" cmpd="sng">
                <a:solidFill>
                  <a:schemeClr val="dk1"/>
                </a:solidFill>
                <a:prstDash val="dot"/>
                <a:round/>
                <a:headEnd type="none" w="sm" len="sm"/>
                <a:tailEnd type="none" w="sm" len="sm"/>
              </a:ln>
            </p:spPr>
          </p:cxnSp>
          <p:grpSp>
            <p:nvGrpSpPr>
              <p:cNvPr id="387" name="Google Shape;387;p3"/>
              <p:cNvGrpSpPr/>
              <p:nvPr/>
            </p:nvGrpSpPr>
            <p:grpSpPr>
              <a:xfrm rot="5400000">
                <a:off x="-254017" y="5940709"/>
                <a:ext cx="152400" cy="122115"/>
                <a:chOff x="7983415" y="6582508"/>
                <a:chExt cx="152400" cy="486507"/>
              </a:xfrm>
            </p:grpSpPr>
            <p:cxnSp>
              <p:nvCxnSpPr>
                <p:cNvPr id="388" name="Google Shape;388;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89" name="Google Shape;389;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90" name="Google Shape;390;p3"/>
              <p:cNvGrpSpPr/>
              <p:nvPr/>
            </p:nvGrpSpPr>
            <p:grpSpPr>
              <a:xfrm rot="5400000">
                <a:off x="-254017" y="5467067"/>
                <a:ext cx="152400" cy="122115"/>
                <a:chOff x="7983415" y="6582508"/>
                <a:chExt cx="152400" cy="486507"/>
              </a:xfrm>
            </p:grpSpPr>
            <p:cxnSp>
              <p:nvCxnSpPr>
                <p:cNvPr id="391" name="Google Shape;391;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92" name="Google Shape;392;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93" name="Google Shape;393;p3"/>
              <p:cNvGrpSpPr/>
              <p:nvPr/>
            </p:nvGrpSpPr>
            <p:grpSpPr>
              <a:xfrm rot="5400000">
                <a:off x="-254017" y="4993425"/>
                <a:ext cx="152400" cy="122115"/>
                <a:chOff x="7983415" y="6582508"/>
                <a:chExt cx="152400" cy="486507"/>
              </a:xfrm>
            </p:grpSpPr>
            <p:cxnSp>
              <p:nvCxnSpPr>
                <p:cNvPr id="394" name="Google Shape;394;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95" name="Google Shape;395;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96" name="Google Shape;396;p3"/>
              <p:cNvGrpSpPr/>
              <p:nvPr/>
            </p:nvGrpSpPr>
            <p:grpSpPr>
              <a:xfrm rot="5400000">
                <a:off x="-254017" y="4519783"/>
                <a:ext cx="152400" cy="122115"/>
                <a:chOff x="7983415" y="6582508"/>
                <a:chExt cx="152400" cy="486507"/>
              </a:xfrm>
            </p:grpSpPr>
            <p:cxnSp>
              <p:nvCxnSpPr>
                <p:cNvPr id="397" name="Google Shape;397;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98" name="Google Shape;398;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99" name="Google Shape;399;p3"/>
              <p:cNvGrpSpPr/>
              <p:nvPr/>
            </p:nvGrpSpPr>
            <p:grpSpPr>
              <a:xfrm rot="5400000">
                <a:off x="-254017" y="4046141"/>
                <a:ext cx="152400" cy="122115"/>
                <a:chOff x="7983415" y="6582508"/>
                <a:chExt cx="152400" cy="486507"/>
              </a:xfrm>
            </p:grpSpPr>
            <p:cxnSp>
              <p:nvCxnSpPr>
                <p:cNvPr id="400" name="Google Shape;400;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01" name="Google Shape;401;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02" name="Google Shape;402;p3"/>
              <p:cNvGrpSpPr/>
              <p:nvPr/>
            </p:nvGrpSpPr>
            <p:grpSpPr>
              <a:xfrm rot="5400000">
                <a:off x="-254017" y="3572499"/>
                <a:ext cx="152400" cy="122115"/>
                <a:chOff x="7983415" y="6582508"/>
                <a:chExt cx="152400" cy="486507"/>
              </a:xfrm>
            </p:grpSpPr>
            <p:cxnSp>
              <p:nvCxnSpPr>
                <p:cNvPr id="403" name="Google Shape;403;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04" name="Google Shape;404;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05" name="Google Shape;405;p3"/>
              <p:cNvGrpSpPr/>
              <p:nvPr/>
            </p:nvGrpSpPr>
            <p:grpSpPr>
              <a:xfrm rot="5400000">
                <a:off x="-254017" y="3098857"/>
                <a:ext cx="152400" cy="122115"/>
                <a:chOff x="7983415" y="6582508"/>
                <a:chExt cx="152400" cy="486507"/>
              </a:xfrm>
            </p:grpSpPr>
            <p:cxnSp>
              <p:nvCxnSpPr>
                <p:cNvPr id="406" name="Google Shape;406;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07" name="Google Shape;407;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08" name="Google Shape;408;p3"/>
              <p:cNvGrpSpPr/>
              <p:nvPr/>
            </p:nvGrpSpPr>
            <p:grpSpPr>
              <a:xfrm rot="5400000">
                <a:off x="-254017" y="2625215"/>
                <a:ext cx="152400" cy="122115"/>
                <a:chOff x="7983415" y="6582508"/>
                <a:chExt cx="152400" cy="486507"/>
              </a:xfrm>
            </p:grpSpPr>
            <p:cxnSp>
              <p:nvCxnSpPr>
                <p:cNvPr id="409" name="Google Shape;409;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10" name="Google Shape;410;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11" name="Google Shape;411;p3"/>
              <p:cNvGrpSpPr/>
              <p:nvPr/>
            </p:nvGrpSpPr>
            <p:grpSpPr>
              <a:xfrm rot="5400000">
                <a:off x="-254017" y="2151573"/>
                <a:ext cx="152400" cy="122115"/>
                <a:chOff x="7983415" y="6582508"/>
                <a:chExt cx="152400" cy="486507"/>
              </a:xfrm>
            </p:grpSpPr>
            <p:cxnSp>
              <p:nvCxnSpPr>
                <p:cNvPr id="412" name="Google Shape;412;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13" name="Google Shape;413;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14" name="Google Shape;414;p3"/>
              <p:cNvGrpSpPr/>
              <p:nvPr/>
            </p:nvGrpSpPr>
            <p:grpSpPr>
              <a:xfrm rot="5400000">
                <a:off x="-254017" y="1677931"/>
                <a:ext cx="152400" cy="122115"/>
                <a:chOff x="7983415" y="6582508"/>
                <a:chExt cx="152400" cy="486507"/>
              </a:xfrm>
            </p:grpSpPr>
            <p:cxnSp>
              <p:nvCxnSpPr>
                <p:cNvPr id="415" name="Google Shape;415;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16" name="Google Shape;416;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17" name="Google Shape;417;p3"/>
              <p:cNvGrpSpPr/>
              <p:nvPr/>
            </p:nvGrpSpPr>
            <p:grpSpPr>
              <a:xfrm rot="5400000">
                <a:off x="-254017" y="997340"/>
                <a:ext cx="152400" cy="122115"/>
                <a:chOff x="7983415" y="6582508"/>
                <a:chExt cx="152400" cy="486507"/>
              </a:xfrm>
            </p:grpSpPr>
            <p:cxnSp>
              <p:nvCxnSpPr>
                <p:cNvPr id="418" name="Google Shape;418;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19" name="Google Shape;419;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cxnSp>
            <p:nvCxnSpPr>
              <p:cNvPr id="420" name="Google Shape;420;p3"/>
              <p:cNvCxnSpPr/>
              <p:nvPr/>
            </p:nvCxnSpPr>
            <p:spPr>
              <a:xfrm>
                <a:off x="-177817" y="6338154"/>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421" name="Google Shape;421;p3"/>
            <p:cNvGrpSpPr/>
            <p:nvPr/>
          </p:nvGrpSpPr>
          <p:grpSpPr>
            <a:xfrm>
              <a:off x="457731" y="-141165"/>
              <a:ext cx="8226688" cy="122115"/>
              <a:chOff x="457731" y="6582508"/>
              <a:chExt cx="8226688" cy="486507"/>
            </a:xfrm>
          </p:grpSpPr>
          <p:cxnSp>
            <p:nvCxnSpPr>
              <p:cNvPr id="422" name="Google Shape;422;p3"/>
              <p:cNvCxnSpPr/>
              <p:nvPr/>
            </p:nvCxnSpPr>
            <p:spPr>
              <a:xfrm>
                <a:off x="457731"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23" name="Google Shape;423;p3"/>
              <p:cNvCxnSpPr/>
              <p:nvPr/>
            </p:nvCxnSpPr>
            <p:spPr>
              <a:xfrm>
                <a:off x="8684419" y="6582508"/>
                <a:ext cx="0" cy="486507"/>
              </a:xfrm>
              <a:prstGeom prst="straightConnector1">
                <a:avLst/>
              </a:prstGeom>
              <a:noFill/>
              <a:ln w="9525" cap="flat" cmpd="sng">
                <a:solidFill>
                  <a:schemeClr val="dk1"/>
                </a:solidFill>
                <a:prstDash val="dot"/>
                <a:round/>
                <a:headEnd type="none" w="sm" len="sm"/>
                <a:tailEnd type="none" w="sm" len="sm"/>
              </a:ln>
            </p:spPr>
          </p:cxnSp>
          <p:grpSp>
            <p:nvGrpSpPr>
              <p:cNvPr id="424" name="Google Shape;424;p3"/>
              <p:cNvGrpSpPr/>
              <p:nvPr/>
            </p:nvGrpSpPr>
            <p:grpSpPr>
              <a:xfrm>
                <a:off x="7986158" y="6582508"/>
                <a:ext cx="152400" cy="486507"/>
                <a:chOff x="7983415" y="6582508"/>
                <a:chExt cx="152400" cy="486507"/>
              </a:xfrm>
            </p:grpSpPr>
            <p:cxnSp>
              <p:nvCxnSpPr>
                <p:cNvPr id="425" name="Google Shape;425;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26" name="Google Shape;426;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27" name="Google Shape;427;p3"/>
              <p:cNvGrpSpPr/>
              <p:nvPr/>
            </p:nvGrpSpPr>
            <p:grpSpPr>
              <a:xfrm>
                <a:off x="7287901" y="6582508"/>
                <a:ext cx="152400" cy="486507"/>
                <a:chOff x="7983415" y="6582508"/>
                <a:chExt cx="152400" cy="486507"/>
              </a:xfrm>
            </p:grpSpPr>
            <p:cxnSp>
              <p:nvCxnSpPr>
                <p:cNvPr id="428" name="Google Shape;428;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29" name="Google Shape;429;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30" name="Google Shape;430;p3"/>
              <p:cNvGrpSpPr/>
              <p:nvPr/>
            </p:nvGrpSpPr>
            <p:grpSpPr>
              <a:xfrm>
                <a:off x="6589644" y="6582508"/>
                <a:ext cx="152400" cy="486507"/>
                <a:chOff x="7983415" y="6582508"/>
                <a:chExt cx="152400" cy="486507"/>
              </a:xfrm>
            </p:grpSpPr>
            <p:cxnSp>
              <p:nvCxnSpPr>
                <p:cNvPr id="431" name="Google Shape;431;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32" name="Google Shape;432;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33" name="Google Shape;433;p3"/>
              <p:cNvGrpSpPr/>
              <p:nvPr/>
            </p:nvGrpSpPr>
            <p:grpSpPr>
              <a:xfrm>
                <a:off x="5891387" y="6582508"/>
                <a:ext cx="152400" cy="486507"/>
                <a:chOff x="7983415" y="6582508"/>
                <a:chExt cx="152400" cy="486507"/>
              </a:xfrm>
            </p:grpSpPr>
            <p:cxnSp>
              <p:nvCxnSpPr>
                <p:cNvPr id="434" name="Google Shape;434;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35" name="Google Shape;435;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36" name="Google Shape;436;p3"/>
              <p:cNvGrpSpPr/>
              <p:nvPr/>
            </p:nvGrpSpPr>
            <p:grpSpPr>
              <a:xfrm>
                <a:off x="5193130" y="6582508"/>
                <a:ext cx="152400" cy="486507"/>
                <a:chOff x="7983415" y="6582508"/>
                <a:chExt cx="152400" cy="486507"/>
              </a:xfrm>
            </p:grpSpPr>
            <p:cxnSp>
              <p:nvCxnSpPr>
                <p:cNvPr id="437" name="Google Shape;437;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38" name="Google Shape;438;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39" name="Google Shape;439;p3"/>
              <p:cNvGrpSpPr/>
              <p:nvPr/>
            </p:nvGrpSpPr>
            <p:grpSpPr>
              <a:xfrm>
                <a:off x="4494873" y="6582508"/>
                <a:ext cx="152400" cy="486507"/>
                <a:chOff x="7983415" y="6582508"/>
                <a:chExt cx="152400" cy="486507"/>
              </a:xfrm>
            </p:grpSpPr>
            <p:cxnSp>
              <p:nvCxnSpPr>
                <p:cNvPr id="440" name="Google Shape;440;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41" name="Google Shape;441;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42" name="Google Shape;442;p3"/>
              <p:cNvGrpSpPr/>
              <p:nvPr/>
            </p:nvGrpSpPr>
            <p:grpSpPr>
              <a:xfrm>
                <a:off x="3796616" y="6582508"/>
                <a:ext cx="152400" cy="486507"/>
                <a:chOff x="7983415" y="6582508"/>
                <a:chExt cx="152400" cy="486507"/>
              </a:xfrm>
            </p:grpSpPr>
            <p:cxnSp>
              <p:nvCxnSpPr>
                <p:cNvPr id="443" name="Google Shape;443;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44" name="Google Shape;444;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45" name="Google Shape;445;p3"/>
              <p:cNvGrpSpPr/>
              <p:nvPr/>
            </p:nvGrpSpPr>
            <p:grpSpPr>
              <a:xfrm>
                <a:off x="3098359" y="6582508"/>
                <a:ext cx="152400" cy="486507"/>
                <a:chOff x="7983415" y="6582508"/>
                <a:chExt cx="152400" cy="486507"/>
              </a:xfrm>
            </p:grpSpPr>
            <p:cxnSp>
              <p:nvCxnSpPr>
                <p:cNvPr id="446" name="Google Shape;446;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47" name="Google Shape;447;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48" name="Google Shape;448;p3"/>
              <p:cNvGrpSpPr/>
              <p:nvPr/>
            </p:nvGrpSpPr>
            <p:grpSpPr>
              <a:xfrm>
                <a:off x="2400102" y="6582508"/>
                <a:ext cx="152400" cy="486507"/>
                <a:chOff x="7983415" y="6582508"/>
                <a:chExt cx="152400" cy="486507"/>
              </a:xfrm>
            </p:grpSpPr>
            <p:cxnSp>
              <p:nvCxnSpPr>
                <p:cNvPr id="449" name="Google Shape;449;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50" name="Google Shape;450;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51" name="Google Shape;451;p3"/>
              <p:cNvGrpSpPr/>
              <p:nvPr/>
            </p:nvGrpSpPr>
            <p:grpSpPr>
              <a:xfrm>
                <a:off x="1701845" y="6582508"/>
                <a:ext cx="152400" cy="486507"/>
                <a:chOff x="7983415" y="6582508"/>
                <a:chExt cx="152400" cy="486507"/>
              </a:xfrm>
            </p:grpSpPr>
            <p:cxnSp>
              <p:nvCxnSpPr>
                <p:cNvPr id="452" name="Google Shape;452;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53" name="Google Shape;453;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54" name="Google Shape;454;p3"/>
              <p:cNvGrpSpPr/>
              <p:nvPr/>
            </p:nvGrpSpPr>
            <p:grpSpPr>
              <a:xfrm>
                <a:off x="1003588" y="6582508"/>
                <a:ext cx="152400" cy="486507"/>
                <a:chOff x="7983415" y="6582508"/>
                <a:chExt cx="152400" cy="486507"/>
              </a:xfrm>
            </p:grpSpPr>
            <p:cxnSp>
              <p:nvCxnSpPr>
                <p:cNvPr id="455" name="Google Shape;455;p3"/>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56" name="Google Shape;456;p3"/>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grpSp>
      <p:pic>
        <p:nvPicPr>
          <p:cNvPr id="457" name="Google Shape;457;p3" descr="DOE_Office_Science_white.png"/>
          <p:cNvPicPr preferRelativeResize="0"/>
          <p:nvPr/>
        </p:nvPicPr>
        <p:blipFill rotWithShape="1">
          <a:blip r:embed="rId2">
            <a:alphaModFix/>
          </a:blip>
          <a:srcRect/>
          <a:stretch/>
        </p:blipFill>
        <p:spPr>
          <a:xfrm>
            <a:off x="7532769" y="306262"/>
            <a:ext cx="1327150" cy="441260"/>
          </a:xfrm>
          <a:prstGeom prst="rect">
            <a:avLst/>
          </a:prstGeom>
          <a:noFill/>
          <a:ln>
            <a:noFill/>
          </a:ln>
        </p:spPr>
      </p:pic>
      <p:pic>
        <p:nvPicPr>
          <p:cNvPr id="458" name="Google Shape;458;p3" descr="A picture containing drawing&#10;&#10;Description automatically generated"/>
          <p:cNvPicPr preferRelativeResize="0"/>
          <p:nvPr/>
        </p:nvPicPr>
        <p:blipFill rotWithShape="1">
          <a:blip r:embed="rId3">
            <a:alphaModFix/>
          </a:blip>
          <a:srcRect/>
          <a:stretch/>
        </p:blipFill>
        <p:spPr>
          <a:xfrm>
            <a:off x="450112" y="242811"/>
            <a:ext cx="2400299" cy="54178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533400" y="895350"/>
            <a:ext cx="7759700" cy="38481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602906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7603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11" name="Rectangle 2"/>
          <p:cNvSpPr>
            <a:spLocks noGrp="1" noChangeArrowheads="1"/>
          </p:cNvSpPr>
          <p:nvPr>
            <p:ph type="title"/>
          </p:nvPr>
        </p:nvSpPr>
        <p:spPr bwMode="auto">
          <a:xfrm>
            <a:off x="1295400" y="32147"/>
            <a:ext cx="5638060" cy="742950"/>
          </a:xfrm>
          <a:prstGeom prst="rect">
            <a:avLst/>
          </a:prstGeom>
          <a:noFill/>
          <a:ln w="9525">
            <a:noFill/>
            <a:miter lim="800000"/>
            <a:headEnd/>
            <a:tailEnd/>
          </a:ln>
        </p:spPr>
        <p:txBody>
          <a:bodyPr/>
          <a:lstStyle/>
          <a:p>
            <a:pPr lvl="0"/>
            <a:endParaRPr lang="en-US" dirty="0"/>
          </a:p>
        </p:txBody>
      </p:sp>
    </p:spTree>
    <p:extLst>
      <p:ext uri="{BB962C8B-B14F-4D97-AF65-F5344CB8AC3E}">
        <p14:creationId xmlns:p14="http://schemas.microsoft.com/office/powerpoint/2010/main" val="873863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10611B12-5AF3-A6D6-028C-344CE04199EE}"/>
              </a:ext>
            </a:extLst>
          </p:cNvPr>
          <p:cNvSpPr>
            <a:spLocks noGrp="1"/>
          </p:cNvSpPr>
          <p:nvPr>
            <p:ph idx="1"/>
          </p:nvPr>
        </p:nvSpPr>
        <p:spPr>
          <a:xfrm>
            <a:off x="628650" y="1550194"/>
            <a:ext cx="7886700" cy="3082529"/>
          </a:xfrm>
        </p:spPr>
        <p:txBody>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7" name="Date Placeholder 6">
            <a:extLst>
              <a:ext uri="{FF2B5EF4-FFF2-40B4-BE49-F238E27FC236}">
                <a16:creationId xmlns:a16="http://schemas.microsoft.com/office/drawing/2014/main" id="{A7BC50C6-5A60-C9D5-4450-3BF07FDE97FA}"/>
              </a:ext>
            </a:extLst>
          </p:cNvPr>
          <p:cNvSpPr>
            <a:spLocks noGrp="1"/>
          </p:cNvSpPr>
          <p:nvPr>
            <p:ph type="dt" sz="half" idx="10"/>
          </p:nvPr>
        </p:nvSpPr>
        <p:spPr/>
        <p:txBody>
          <a:bodyPr/>
          <a:lstStyle/>
          <a:p>
            <a:fld id="{4EB24887-5EE8-4387-A265-01307F7D84A9}" type="datetimeFigureOut">
              <a:rPr lang="es-ES" smtClean="0"/>
              <a:t>07/03/2026</a:t>
            </a:fld>
            <a:endParaRPr lang="es-ES"/>
          </a:p>
        </p:txBody>
      </p:sp>
      <p:sp>
        <p:nvSpPr>
          <p:cNvPr id="8" name="Footer Placeholder 7">
            <a:extLst>
              <a:ext uri="{FF2B5EF4-FFF2-40B4-BE49-F238E27FC236}">
                <a16:creationId xmlns:a16="http://schemas.microsoft.com/office/drawing/2014/main" id="{89D457A6-04E8-9B4A-7B2F-78637B0CA17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94EE199-4B22-FB82-2F02-1C6B2D9A423C}"/>
              </a:ext>
            </a:extLst>
          </p:cNvPr>
          <p:cNvSpPr>
            <a:spLocks noGrp="1"/>
          </p:cNvSpPr>
          <p:nvPr>
            <p:ph type="sldNum" sz="quarter" idx="12"/>
          </p:nvPr>
        </p:nvSpPr>
        <p:spPr/>
        <p:txBody>
          <a:bodyPr/>
          <a:lstStyle/>
          <a:p>
            <a:fld id="{265B1252-D230-487A-94A4-4BA60442782E}" type="slidenum">
              <a:rPr lang="es-ES" smtClean="0"/>
              <a:t>‹#›</a:t>
            </a:fld>
            <a:endParaRPr lang="es-ES"/>
          </a:p>
        </p:txBody>
      </p:sp>
      <p:sp>
        <p:nvSpPr>
          <p:cNvPr id="10" name="Title 9">
            <a:extLst>
              <a:ext uri="{FF2B5EF4-FFF2-40B4-BE49-F238E27FC236}">
                <a16:creationId xmlns:a16="http://schemas.microsoft.com/office/drawing/2014/main" id="{FB4F09D5-7873-5512-6BF3-16A4E30BE33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763795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alpha val="0"/>
          </a:schemeClr>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459486" y="340504"/>
            <a:ext cx="8229600" cy="8598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1" name="Google Shape;11;p1"/>
          <p:cNvSpPr txBox="1">
            <a:spLocks noGrp="1"/>
          </p:cNvSpPr>
          <p:nvPr>
            <p:ph type="body" idx="1"/>
          </p:nvPr>
        </p:nvSpPr>
        <p:spPr>
          <a:xfrm>
            <a:off x="459486" y="1200151"/>
            <a:ext cx="8229600" cy="3394500"/>
          </a:xfrm>
          <a:prstGeom prst="rect">
            <a:avLst/>
          </a:prstGeom>
          <a:noFill/>
          <a:ln>
            <a:noFill/>
          </a:ln>
        </p:spPr>
        <p:txBody>
          <a:bodyPr spcFirstLastPara="1" wrap="square" lIns="68575" tIns="34275" rIns="68575" bIns="34275" anchor="t" anchorCtr="0">
            <a:noAutofit/>
          </a:bodyPr>
          <a:lstStyle>
            <a:lvl1pPr marL="457200" marR="0" lvl="0" indent="-323850" algn="l" rtl="0">
              <a:lnSpc>
                <a:spcPct val="110000"/>
              </a:lnSpc>
              <a:spcBef>
                <a:spcPts val="600"/>
              </a:spcBef>
              <a:spcAft>
                <a:spcPts val="0"/>
              </a:spcAft>
              <a:buClr>
                <a:schemeClr val="accent2"/>
              </a:buClr>
              <a:buSzPts val="1500"/>
              <a:buFont typeface="Arial"/>
              <a:buChar char="•"/>
              <a:defRPr sz="1500" b="0" i="0" u="none" strike="noStrike" cap="none">
                <a:solidFill>
                  <a:schemeClr val="dk1"/>
                </a:solidFill>
                <a:latin typeface="Arial"/>
                <a:ea typeface="Arial"/>
                <a:cs typeface="Arial"/>
                <a:sym typeface="Arial"/>
              </a:defRPr>
            </a:lvl1pPr>
            <a:lvl2pPr marL="914400" marR="0" lvl="1" indent="-323850" algn="l" rtl="0">
              <a:lnSpc>
                <a:spcPct val="110000"/>
              </a:lnSpc>
              <a:spcBef>
                <a:spcPts val="300"/>
              </a:spcBef>
              <a:spcAft>
                <a:spcPts val="0"/>
              </a:spcAft>
              <a:buClr>
                <a:schemeClr val="accent2"/>
              </a:buClr>
              <a:buSzPts val="1500"/>
              <a:buFont typeface="Arial"/>
              <a:buChar char="–"/>
              <a:defRPr sz="1500" b="0" i="0" u="none" strike="noStrike" cap="none">
                <a:solidFill>
                  <a:schemeClr val="dk1"/>
                </a:solidFill>
                <a:latin typeface="Arial"/>
                <a:ea typeface="Arial"/>
                <a:cs typeface="Arial"/>
                <a:sym typeface="Arial"/>
              </a:defRPr>
            </a:lvl2pPr>
            <a:lvl3pPr marL="1371600" marR="0" lvl="2" indent="-311150" algn="l" rtl="0">
              <a:spcBef>
                <a:spcPts val="300"/>
              </a:spcBef>
              <a:spcAft>
                <a:spcPts val="0"/>
              </a:spcAft>
              <a:buClr>
                <a:schemeClr val="accent2"/>
              </a:buClr>
              <a:buSzPts val="1300"/>
              <a:buFont typeface="Arial"/>
              <a:buChar char="•"/>
              <a:defRPr sz="1500" b="0" i="0" u="none" strike="noStrike" cap="none">
                <a:solidFill>
                  <a:schemeClr val="dk1"/>
                </a:solidFill>
                <a:latin typeface="Arial"/>
                <a:ea typeface="Arial"/>
                <a:cs typeface="Arial"/>
                <a:sym typeface="Arial"/>
              </a:defRPr>
            </a:lvl3pPr>
            <a:lvl4pPr marL="1828800" marR="0" lvl="3" indent="-311150" algn="l" rtl="0">
              <a:spcBef>
                <a:spcPts val="300"/>
              </a:spcBef>
              <a:spcAft>
                <a:spcPts val="0"/>
              </a:spcAft>
              <a:buClr>
                <a:schemeClr val="accent2"/>
              </a:buClr>
              <a:buSzPts val="1300"/>
              <a:buFont typeface="Arial"/>
              <a:buChar char="–"/>
              <a:defRPr sz="1500" b="0" i="0" u="none" strike="noStrike" cap="none">
                <a:solidFill>
                  <a:schemeClr val="dk1"/>
                </a:solidFill>
                <a:latin typeface="Arial"/>
                <a:ea typeface="Arial"/>
                <a:cs typeface="Arial"/>
                <a:sym typeface="Arial"/>
              </a:defRPr>
            </a:lvl4pPr>
            <a:lvl5pPr marL="2286000" marR="0" lvl="4" indent="-323850" algn="l" rtl="0">
              <a:spcBef>
                <a:spcPts val="300"/>
              </a:spcBef>
              <a:spcAft>
                <a:spcPts val="0"/>
              </a:spcAft>
              <a:buClr>
                <a:schemeClr val="accent2"/>
              </a:buClr>
              <a:buSzPts val="1500"/>
              <a:buFont typeface="Arial"/>
              <a:buChar char="»"/>
              <a:defRPr sz="1500" b="0" i="0" u="none" strike="noStrike" cap="none">
                <a:solidFill>
                  <a:schemeClr val="dk1"/>
                </a:solidFill>
                <a:latin typeface="Arial"/>
                <a:ea typeface="Arial"/>
                <a:cs typeface="Arial"/>
                <a:sym typeface="Arial"/>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Arial"/>
                <a:ea typeface="Arial"/>
                <a:cs typeface="Arial"/>
                <a:sym typeface="Arial"/>
              </a:defRPr>
            </a:lvl9pPr>
          </a:lstStyle>
          <a:p>
            <a:endParaRPr dirty="0"/>
          </a:p>
        </p:txBody>
      </p:sp>
      <p:grpSp>
        <p:nvGrpSpPr>
          <p:cNvPr id="12" name="Google Shape;12;p1"/>
          <p:cNvGrpSpPr/>
          <p:nvPr/>
        </p:nvGrpSpPr>
        <p:grpSpPr>
          <a:xfrm>
            <a:off x="-151324" y="-105874"/>
            <a:ext cx="9439923" cy="5352395"/>
            <a:chOff x="-151324" y="-141165"/>
            <a:chExt cx="9439923" cy="7136527"/>
          </a:xfrm>
        </p:grpSpPr>
        <p:grpSp>
          <p:nvGrpSpPr>
            <p:cNvPr id="13" name="Google Shape;13;p1"/>
            <p:cNvGrpSpPr/>
            <p:nvPr/>
          </p:nvGrpSpPr>
          <p:grpSpPr>
            <a:xfrm>
              <a:off x="457731" y="6873247"/>
              <a:ext cx="8226688" cy="122115"/>
              <a:chOff x="457731" y="6582508"/>
              <a:chExt cx="8226688" cy="486507"/>
            </a:xfrm>
          </p:grpSpPr>
          <p:cxnSp>
            <p:nvCxnSpPr>
              <p:cNvPr id="14" name="Google Shape;14;p1"/>
              <p:cNvCxnSpPr/>
              <p:nvPr/>
            </p:nvCxnSpPr>
            <p:spPr>
              <a:xfrm>
                <a:off x="457731"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5" name="Google Shape;15;p1"/>
              <p:cNvCxnSpPr/>
              <p:nvPr/>
            </p:nvCxnSpPr>
            <p:spPr>
              <a:xfrm>
                <a:off x="8684419" y="6582508"/>
                <a:ext cx="0" cy="486507"/>
              </a:xfrm>
              <a:prstGeom prst="straightConnector1">
                <a:avLst/>
              </a:prstGeom>
              <a:noFill/>
              <a:ln w="9525" cap="flat" cmpd="sng">
                <a:solidFill>
                  <a:schemeClr val="dk1"/>
                </a:solidFill>
                <a:prstDash val="dot"/>
                <a:round/>
                <a:headEnd type="none" w="sm" len="sm"/>
                <a:tailEnd type="none" w="sm" len="sm"/>
              </a:ln>
            </p:spPr>
          </p:cxnSp>
          <p:grpSp>
            <p:nvGrpSpPr>
              <p:cNvPr id="16" name="Google Shape;16;p1"/>
              <p:cNvGrpSpPr/>
              <p:nvPr/>
            </p:nvGrpSpPr>
            <p:grpSpPr>
              <a:xfrm>
                <a:off x="7986158" y="6582508"/>
                <a:ext cx="152400" cy="486507"/>
                <a:chOff x="7983415" y="6582508"/>
                <a:chExt cx="152400" cy="486507"/>
              </a:xfrm>
            </p:grpSpPr>
            <p:cxnSp>
              <p:nvCxnSpPr>
                <p:cNvPr id="17" name="Google Shape;17;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8" name="Google Shape;18;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9" name="Google Shape;19;p1"/>
              <p:cNvGrpSpPr/>
              <p:nvPr/>
            </p:nvGrpSpPr>
            <p:grpSpPr>
              <a:xfrm>
                <a:off x="7287901" y="6582508"/>
                <a:ext cx="152400" cy="486507"/>
                <a:chOff x="7983415" y="6582508"/>
                <a:chExt cx="152400" cy="486507"/>
              </a:xfrm>
            </p:grpSpPr>
            <p:cxnSp>
              <p:nvCxnSpPr>
                <p:cNvPr id="20" name="Google Shape;20;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21" name="Google Shape;21;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22" name="Google Shape;22;p1"/>
              <p:cNvGrpSpPr/>
              <p:nvPr/>
            </p:nvGrpSpPr>
            <p:grpSpPr>
              <a:xfrm>
                <a:off x="6589644" y="6582508"/>
                <a:ext cx="152400" cy="486507"/>
                <a:chOff x="7983415" y="6582508"/>
                <a:chExt cx="152400" cy="486507"/>
              </a:xfrm>
            </p:grpSpPr>
            <p:cxnSp>
              <p:nvCxnSpPr>
                <p:cNvPr id="23" name="Google Shape;23;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24" name="Google Shape;24;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25" name="Google Shape;25;p1"/>
              <p:cNvGrpSpPr/>
              <p:nvPr/>
            </p:nvGrpSpPr>
            <p:grpSpPr>
              <a:xfrm>
                <a:off x="5891387" y="6582508"/>
                <a:ext cx="152400" cy="486507"/>
                <a:chOff x="7983415" y="6582508"/>
                <a:chExt cx="152400" cy="486507"/>
              </a:xfrm>
            </p:grpSpPr>
            <p:cxnSp>
              <p:nvCxnSpPr>
                <p:cNvPr id="26" name="Google Shape;26;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27" name="Google Shape;27;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28" name="Google Shape;28;p1"/>
              <p:cNvGrpSpPr/>
              <p:nvPr/>
            </p:nvGrpSpPr>
            <p:grpSpPr>
              <a:xfrm>
                <a:off x="5193130" y="6582508"/>
                <a:ext cx="152400" cy="486507"/>
                <a:chOff x="7983415" y="6582508"/>
                <a:chExt cx="152400" cy="486507"/>
              </a:xfrm>
            </p:grpSpPr>
            <p:cxnSp>
              <p:nvCxnSpPr>
                <p:cNvPr id="29" name="Google Shape;29;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0" name="Google Shape;30;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1" name="Google Shape;31;p1"/>
              <p:cNvGrpSpPr/>
              <p:nvPr/>
            </p:nvGrpSpPr>
            <p:grpSpPr>
              <a:xfrm>
                <a:off x="4494873" y="6582508"/>
                <a:ext cx="152400" cy="486507"/>
                <a:chOff x="7983415" y="6582508"/>
                <a:chExt cx="152400" cy="486507"/>
              </a:xfrm>
            </p:grpSpPr>
            <p:cxnSp>
              <p:nvCxnSpPr>
                <p:cNvPr id="32" name="Google Shape;32;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3" name="Google Shape;33;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4" name="Google Shape;34;p1"/>
              <p:cNvGrpSpPr/>
              <p:nvPr/>
            </p:nvGrpSpPr>
            <p:grpSpPr>
              <a:xfrm>
                <a:off x="3796616" y="6582508"/>
                <a:ext cx="152400" cy="486507"/>
                <a:chOff x="7983415" y="6582508"/>
                <a:chExt cx="152400" cy="486507"/>
              </a:xfrm>
            </p:grpSpPr>
            <p:cxnSp>
              <p:nvCxnSpPr>
                <p:cNvPr id="35" name="Google Shape;35;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6" name="Google Shape;36;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37" name="Google Shape;37;p1"/>
              <p:cNvGrpSpPr/>
              <p:nvPr/>
            </p:nvGrpSpPr>
            <p:grpSpPr>
              <a:xfrm>
                <a:off x="3098359" y="6582508"/>
                <a:ext cx="152400" cy="486507"/>
                <a:chOff x="7983415" y="6582508"/>
                <a:chExt cx="152400" cy="486507"/>
              </a:xfrm>
            </p:grpSpPr>
            <p:cxnSp>
              <p:nvCxnSpPr>
                <p:cNvPr id="38" name="Google Shape;38;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39" name="Google Shape;39;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0" name="Google Shape;40;p1"/>
              <p:cNvGrpSpPr/>
              <p:nvPr/>
            </p:nvGrpSpPr>
            <p:grpSpPr>
              <a:xfrm>
                <a:off x="2400102" y="6582508"/>
                <a:ext cx="152400" cy="486507"/>
                <a:chOff x="7983415" y="6582508"/>
                <a:chExt cx="152400" cy="486507"/>
              </a:xfrm>
            </p:grpSpPr>
            <p:cxnSp>
              <p:nvCxnSpPr>
                <p:cNvPr id="41" name="Google Shape;41;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2" name="Google Shape;42;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3" name="Google Shape;43;p1"/>
              <p:cNvGrpSpPr/>
              <p:nvPr/>
            </p:nvGrpSpPr>
            <p:grpSpPr>
              <a:xfrm>
                <a:off x="1701845" y="6582508"/>
                <a:ext cx="152400" cy="486507"/>
                <a:chOff x="7983415" y="6582508"/>
                <a:chExt cx="152400" cy="486507"/>
              </a:xfrm>
            </p:grpSpPr>
            <p:cxnSp>
              <p:nvCxnSpPr>
                <p:cNvPr id="44" name="Google Shape;44;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5" name="Google Shape;45;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46" name="Google Shape;46;p1"/>
              <p:cNvGrpSpPr/>
              <p:nvPr/>
            </p:nvGrpSpPr>
            <p:grpSpPr>
              <a:xfrm>
                <a:off x="1003588" y="6582508"/>
                <a:ext cx="152400" cy="486507"/>
                <a:chOff x="7983415" y="6582508"/>
                <a:chExt cx="152400" cy="486507"/>
              </a:xfrm>
            </p:grpSpPr>
            <p:cxnSp>
              <p:nvCxnSpPr>
                <p:cNvPr id="47" name="Google Shape;47;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48" name="Google Shape;48;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grpSp>
          <p:nvGrpSpPr>
            <p:cNvPr id="49" name="Google Shape;49;p1"/>
            <p:cNvGrpSpPr/>
            <p:nvPr/>
          </p:nvGrpSpPr>
          <p:grpSpPr>
            <a:xfrm>
              <a:off x="-151324" y="454006"/>
              <a:ext cx="122115" cy="5945205"/>
              <a:chOff x="-238874" y="454006"/>
              <a:chExt cx="122115" cy="5945205"/>
            </a:xfrm>
          </p:grpSpPr>
          <p:cxnSp>
            <p:nvCxnSpPr>
              <p:cNvPr id="50" name="Google Shape;50;p1"/>
              <p:cNvCxnSpPr/>
              <p:nvPr/>
            </p:nvCxnSpPr>
            <p:spPr>
              <a:xfrm>
                <a:off x="-177817" y="392949"/>
                <a:ext cx="0" cy="122115"/>
              </a:xfrm>
              <a:prstGeom prst="straightConnector1">
                <a:avLst/>
              </a:prstGeom>
              <a:noFill/>
              <a:ln w="9525" cap="flat" cmpd="sng">
                <a:solidFill>
                  <a:schemeClr val="dk1"/>
                </a:solidFill>
                <a:prstDash val="dot"/>
                <a:round/>
                <a:headEnd type="none" w="sm" len="sm"/>
                <a:tailEnd type="none" w="sm" len="sm"/>
              </a:ln>
            </p:spPr>
          </p:cxnSp>
          <p:grpSp>
            <p:nvGrpSpPr>
              <p:cNvPr id="51" name="Google Shape;51;p1"/>
              <p:cNvGrpSpPr/>
              <p:nvPr/>
            </p:nvGrpSpPr>
            <p:grpSpPr>
              <a:xfrm rot="5400000">
                <a:off x="-254017" y="5940709"/>
                <a:ext cx="152400" cy="122115"/>
                <a:chOff x="7983415" y="6582508"/>
                <a:chExt cx="152400" cy="486507"/>
              </a:xfrm>
            </p:grpSpPr>
            <p:cxnSp>
              <p:nvCxnSpPr>
                <p:cNvPr id="52" name="Google Shape;52;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53" name="Google Shape;53;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54" name="Google Shape;54;p1"/>
              <p:cNvGrpSpPr/>
              <p:nvPr/>
            </p:nvGrpSpPr>
            <p:grpSpPr>
              <a:xfrm rot="5400000">
                <a:off x="-254017" y="5467067"/>
                <a:ext cx="152400" cy="122115"/>
                <a:chOff x="7983415" y="6582508"/>
                <a:chExt cx="152400" cy="486507"/>
              </a:xfrm>
            </p:grpSpPr>
            <p:cxnSp>
              <p:nvCxnSpPr>
                <p:cNvPr id="55" name="Google Shape;55;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56" name="Google Shape;56;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57" name="Google Shape;57;p1"/>
              <p:cNvGrpSpPr/>
              <p:nvPr/>
            </p:nvGrpSpPr>
            <p:grpSpPr>
              <a:xfrm rot="5400000">
                <a:off x="-254017" y="4993425"/>
                <a:ext cx="152400" cy="122115"/>
                <a:chOff x="7983415" y="6582508"/>
                <a:chExt cx="152400" cy="486507"/>
              </a:xfrm>
            </p:grpSpPr>
            <p:cxnSp>
              <p:nvCxnSpPr>
                <p:cNvPr id="58" name="Google Shape;58;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59" name="Google Shape;59;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0" name="Google Shape;60;p1"/>
              <p:cNvGrpSpPr/>
              <p:nvPr/>
            </p:nvGrpSpPr>
            <p:grpSpPr>
              <a:xfrm rot="5400000">
                <a:off x="-254017" y="4519783"/>
                <a:ext cx="152400" cy="122115"/>
                <a:chOff x="7983415" y="6582508"/>
                <a:chExt cx="152400" cy="486507"/>
              </a:xfrm>
            </p:grpSpPr>
            <p:cxnSp>
              <p:nvCxnSpPr>
                <p:cNvPr id="61" name="Google Shape;61;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2" name="Google Shape;62;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3" name="Google Shape;63;p1"/>
              <p:cNvGrpSpPr/>
              <p:nvPr/>
            </p:nvGrpSpPr>
            <p:grpSpPr>
              <a:xfrm rot="5400000">
                <a:off x="-254017" y="4046141"/>
                <a:ext cx="152400" cy="122115"/>
                <a:chOff x="7983415" y="6582508"/>
                <a:chExt cx="152400" cy="486507"/>
              </a:xfrm>
            </p:grpSpPr>
            <p:cxnSp>
              <p:nvCxnSpPr>
                <p:cNvPr id="64" name="Google Shape;64;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5" name="Google Shape;65;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6" name="Google Shape;66;p1"/>
              <p:cNvGrpSpPr/>
              <p:nvPr/>
            </p:nvGrpSpPr>
            <p:grpSpPr>
              <a:xfrm rot="5400000">
                <a:off x="-254017" y="3572499"/>
                <a:ext cx="152400" cy="122115"/>
                <a:chOff x="7983415" y="6582508"/>
                <a:chExt cx="152400" cy="486507"/>
              </a:xfrm>
            </p:grpSpPr>
            <p:cxnSp>
              <p:nvCxnSpPr>
                <p:cNvPr id="67" name="Google Shape;67;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68" name="Google Shape;68;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69" name="Google Shape;69;p1"/>
              <p:cNvGrpSpPr/>
              <p:nvPr/>
            </p:nvGrpSpPr>
            <p:grpSpPr>
              <a:xfrm rot="5400000">
                <a:off x="-254017" y="3098857"/>
                <a:ext cx="152400" cy="122115"/>
                <a:chOff x="7983415" y="6582508"/>
                <a:chExt cx="152400" cy="486507"/>
              </a:xfrm>
            </p:grpSpPr>
            <p:cxnSp>
              <p:nvCxnSpPr>
                <p:cNvPr id="70" name="Google Shape;70;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1" name="Google Shape;71;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2" name="Google Shape;72;p1"/>
              <p:cNvGrpSpPr/>
              <p:nvPr/>
            </p:nvGrpSpPr>
            <p:grpSpPr>
              <a:xfrm rot="5400000">
                <a:off x="-254017" y="2625215"/>
                <a:ext cx="152400" cy="122115"/>
                <a:chOff x="7983415" y="6582508"/>
                <a:chExt cx="152400" cy="486507"/>
              </a:xfrm>
            </p:grpSpPr>
            <p:cxnSp>
              <p:nvCxnSpPr>
                <p:cNvPr id="73" name="Google Shape;73;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4" name="Google Shape;74;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5" name="Google Shape;75;p1"/>
              <p:cNvGrpSpPr/>
              <p:nvPr/>
            </p:nvGrpSpPr>
            <p:grpSpPr>
              <a:xfrm rot="5400000">
                <a:off x="-254017" y="2151573"/>
                <a:ext cx="152400" cy="122115"/>
                <a:chOff x="7983415" y="6582508"/>
                <a:chExt cx="152400" cy="486507"/>
              </a:xfrm>
            </p:grpSpPr>
            <p:cxnSp>
              <p:nvCxnSpPr>
                <p:cNvPr id="76" name="Google Shape;76;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77" name="Google Shape;77;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78" name="Google Shape;78;p1"/>
              <p:cNvGrpSpPr/>
              <p:nvPr/>
            </p:nvGrpSpPr>
            <p:grpSpPr>
              <a:xfrm rot="5400000">
                <a:off x="-254017" y="1677931"/>
                <a:ext cx="152400" cy="122115"/>
                <a:chOff x="7983415" y="6582508"/>
                <a:chExt cx="152400" cy="486507"/>
              </a:xfrm>
            </p:grpSpPr>
            <p:cxnSp>
              <p:nvCxnSpPr>
                <p:cNvPr id="79" name="Google Shape;79;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80" name="Google Shape;80;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81" name="Google Shape;81;p1"/>
              <p:cNvGrpSpPr/>
              <p:nvPr/>
            </p:nvGrpSpPr>
            <p:grpSpPr>
              <a:xfrm rot="5400000">
                <a:off x="-254017" y="997340"/>
                <a:ext cx="152400" cy="122115"/>
                <a:chOff x="7983415" y="6582508"/>
                <a:chExt cx="152400" cy="486507"/>
              </a:xfrm>
            </p:grpSpPr>
            <p:cxnSp>
              <p:nvCxnSpPr>
                <p:cNvPr id="82" name="Google Shape;82;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83" name="Google Shape;83;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cxnSp>
            <p:nvCxnSpPr>
              <p:cNvPr id="84" name="Google Shape;84;p1"/>
              <p:cNvCxnSpPr/>
              <p:nvPr/>
            </p:nvCxnSpPr>
            <p:spPr>
              <a:xfrm>
                <a:off x="-177817" y="6338154"/>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85" name="Google Shape;85;p1"/>
            <p:cNvGrpSpPr/>
            <p:nvPr/>
          </p:nvGrpSpPr>
          <p:grpSpPr>
            <a:xfrm>
              <a:off x="9166483" y="454006"/>
              <a:ext cx="122115" cy="5945205"/>
              <a:chOff x="-238874" y="454006"/>
              <a:chExt cx="122115" cy="5945205"/>
            </a:xfrm>
          </p:grpSpPr>
          <p:cxnSp>
            <p:nvCxnSpPr>
              <p:cNvPr id="86" name="Google Shape;86;p1"/>
              <p:cNvCxnSpPr/>
              <p:nvPr/>
            </p:nvCxnSpPr>
            <p:spPr>
              <a:xfrm>
                <a:off x="-177817" y="392949"/>
                <a:ext cx="0" cy="122115"/>
              </a:xfrm>
              <a:prstGeom prst="straightConnector1">
                <a:avLst/>
              </a:prstGeom>
              <a:noFill/>
              <a:ln w="9525" cap="flat" cmpd="sng">
                <a:solidFill>
                  <a:schemeClr val="dk1"/>
                </a:solidFill>
                <a:prstDash val="dot"/>
                <a:round/>
                <a:headEnd type="none" w="sm" len="sm"/>
                <a:tailEnd type="none" w="sm" len="sm"/>
              </a:ln>
            </p:spPr>
          </p:cxnSp>
          <p:grpSp>
            <p:nvGrpSpPr>
              <p:cNvPr id="87" name="Google Shape;87;p1"/>
              <p:cNvGrpSpPr/>
              <p:nvPr/>
            </p:nvGrpSpPr>
            <p:grpSpPr>
              <a:xfrm rot="5400000">
                <a:off x="-254017" y="5940709"/>
                <a:ext cx="152400" cy="122115"/>
                <a:chOff x="7983415" y="6582508"/>
                <a:chExt cx="152400" cy="486507"/>
              </a:xfrm>
            </p:grpSpPr>
            <p:cxnSp>
              <p:nvCxnSpPr>
                <p:cNvPr id="88" name="Google Shape;88;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89" name="Google Shape;89;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90" name="Google Shape;90;p1"/>
              <p:cNvGrpSpPr/>
              <p:nvPr/>
            </p:nvGrpSpPr>
            <p:grpSpPr>
              <a:xfrm rot="5400000">
                <a:off x="-254017" y="5467067"/>
                <a:ext cx="152400" cy="122115"/>
                <a:chOff x="7983415" y="6582508"/>
                <a:chExt cx="152400" cy="486507"/>
              </a:xfrm>
            </p:grpSpPr>
            <p:cxnSp>
              <p:nvCxnSpPr>
                <p:cNvPr id="91" name="Google Shape;91;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92" name="Google Shape;92;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93" name="Google Shape;93;p1"/>
              <p:cNvGrpSpPr/>
              <p:nvPr/>
            </p:nvGrpSpPr>
            <p:grpSpPr>
              <a:xfrm rot="5400000">
                <a:off x="-254017" y="4993425"/>
                <a:ext cx="152400" cy="122115"/>
                <a:chOff x="7983415" y="6582508"/>
                <a:chExt cx="152400" cy="486507"/>
              </a:xfrm>
            </p:grpSpPr>
            <p:cxnSp>
              <p:nvCxnSpPr>
                <p:cNvPr id="94" name="Google Shape;94;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95" name="Google Shape;95;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96" name="Google Shape;96;p1"/>
              <p:cNvGrpSpPr/>
              <p:nvPr/>
            </p:nvGrpSpPr>
            <p:grpSpPr>
              <a:xfrm rot="5400000">
                <a:off x="-254017" y="4519783"/>
                <a:ext cx="152400" cy="122115"/>
                <a:chOff x="7983415" y="6582508"/>
                <a:chExt cx="152400" cy="486507"/>
              </a:xfrm>
            </p:grpSpPr>
            <p:cxnSp>
              <p:nvCxnSpPr>
                <p:cNvPr id="97" name="Google Shape;97;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98" name="Google Shape;98;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99" name="Google Shape;99;p1"/>
              <p:cNvGrpSpPr/>
              <p:nvPr/>
            </p:nvGrpSpPr>
            <p:grpSpPr>
              <a:xfrm rot="5400000">
                <a:off x="-254017" y="4046141"/>
                <a:ext cx="152400" cy="122115"/>
                <a:chOff x="7983415" y="6582508"/>
                <a:chExt cx="152400" cy="486507"/>
              </a:xfrm>
            </p:grpSpPr>
            <p:cxnSp>
              <p:nvCxnSpPr>
                <p:cNvPr id="100" name="Google Shape;100;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01" name="Google Shape;101;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02" name="Google Shape;102;p1"/>
              <p:cNvGrpSpPr/>
              <p:nvPr/>
            </p:nvGrpSpPr>
            <p:grpSpPr>
              <a:xfrm rot="5400000">
                <a:off x="-254017" y="3572499"/>
                <a:ext cx="152400" cy="122115"/>
                <a:chOff x="7983415" y="6582508"/>
                <a:chExt cx="152400" cy="486507"/>
              </a:xfrm>
            </p:grpSpPr>
            <p:cxnSp>
              <p:nvCxnSpPr>
                <p:cNvPr id="103" name="Google Shape;103;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04" name="Google Shape;104;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05" name="Google Shape;105;p1"/>
              <p:cNvGrpSpPr/>
              <p:nvPr/>
            </p:nvGrpSpPr>
            <p:grpSpPr>
              <a:xfrm rot="5400000">
                <a:off x="-254017" y="3098857"/>
                <a:ext cx="152400" cy="122115"/>
                <a:chOff x="7983415" y="6582508"/>
                <a:chExt cx="152400" cy="486507"/>
              </a:xfrm>
            </p:grpSpPr>
            <p:cxnSp>
              <p:nvCxnSpPr>
                <p:cNvPr id="106" name="Google Shape;106;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07" name="Google Shape;107;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08" name="Google Shape;108;p1"/>
              <p:cNvGrpSpPr/>
              <p:nvPr/>
            </p:nvGrpSpPr>
            <p:grpSpPr>
              <a:xfrm rot="5400000">
                <a:off x="-254017" y="2625215"/>
                <a:ext cx="152400" cy="122115"/>
                <a:chOff x="7983415" y="6582508"/>
                <a:chExt cx="152400" cy="486507"/>
              </a:xfrm>
            </p:grpSpPr>
            <p:cxnSp>
              <p:nvCxnSpPr>
                <p:cNvPr id="109" name="Google Shape;109;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10" name="Google Shape;110;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11" name="Google Shape;111;p1"/>
              <p:cNvGrpSpPr/>
              <p:nvPr/>
            </p:nvGrpSpPr>
            <p:grpSpPr>
              <a:xfrm rot="5400000">
                <a:off x="-254017" y="2151573"/>
                <a:ext cx="152400" cy="122115"/>
                <a:chOff x="7983415" y="6582508"/>
                <a:chExt cx="152400" cy="486507"/>
              </a:xfrm>
            </p:grpSpPr>
            <p:cxnSp>
              <p:nvCxnSpPr>
                <p:cNvPr id="112" name="Google Shape;112;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13" name="Google Shape;113;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14" name="Google Shape;114;p1"/>
              <p:cNvGrpSpPr/>
              <p:nvPr/>
            </p:nvGrpSpPr>
            <p:grpSpPr>
              <a:xfrm rot="5400000">
                <a:off x="-254017" y="1677931"/>
                <a:ext cx="152400" cy="122115"/>
                <a:chOff x="7983415" y="6582508"/>
                <a:chExt cx="152400" cy="486507"/>
              </a:xfrm>
            </p:grpSpPr>
            <p:cxnSp>
              <p:nvCxnSpPr>
                <p:cNvPr id="115" name="Google Shape;115;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16" name="Google Shape;116;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17" name="Google Shape;117;p1"/>
              <p:cNvGrpSpPr/>
              <p:nvPr/>
            </p:nvGrpSpPr>
            <p:grpSpPr>
              <a:xfrm rot="5400000">
                <a:off x="-254017" y="997340"/>
                <a:ext cx="152400" cy="122115"/>
                <a:chOff x="7983415" y="6582508"/>
                <a:chExt cx="152400" cy="486507"/>
              </a:xfrm>
            </p:grpSpPr>
            <p:cxnSp>
              <p:nvCxnSpPr>
                <p:cNvPr id="118" name="Google Shape;118;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19" name="Google Shape;119;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cxnSp>
            <p:nvCxnSpPr>
              <p:cNvPr id="120" name="Google Shape;120;p1"/>
              <p:cNvCxnSpPr/>
              <p:nvPr/>
            </p:nvCxnSpPr>
            <p:spPr>
              <a:xfrm>
                <a:off x="-177817" y="6338154"/>
                <a:ext cx="0" cy="122115"/>
              </a:xfrm>
              <a:prstGeom prst="straightConnector1">
                <a:avLst/>
              </a:prstGeom>
              <a:noFill/>
              <a:ln w="9525" cap="flat" cmpd="sng">
                <a:solidFill>
                  <a:schemeClr val="dk1"/>
                </a:solidFill>
                <a:prstDash val="dot"/>
                <a:round/>
                <a:headEnd type="none" w="sm" len="sm"/>
                <a:tailEnd type="none" w="sm" len="sm"/>
              </a:ln>
            </p:spPr>
          </p:cxnSp>
        </p:grpSp>
        <p:grpSp>
          <p:nvGrpSpPr>
            <p:cNvPr id="121" name="Google Shape;121;p1"/>
            <p:cNvGrpSpPr/>
            <p:nvPr/>
          </p:nvGrpSpPr>
          <p:grpSpPr>
            <a:xfrm>
              <a:off x="457731" y="-141165"/>
              <a:ext cx="8226688" cy="122115"/>
              <a:chOff x="457731" y="6582508"/>
              <a:chExt cx="8226688" cy="486507"/>
            </a:xfrm>
          </p:grpSpPr>
          <p:cxnSp>
            <p:nvCxnSpPr>
              <p:cNvPr id="122" name="Google Shape;122;p1"/>
              <p:cNvCxnSpPr/>
              <p:nvPr/>
            </p:nvCxnSpPr>
            <p:spPr>
              <a:xfrm>
                <a:off x="457731"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23" name="Google Shape;123;p1"/>
              <p:cNvCxnSpPr/>
              <p:nvPr/>
            </p:nvCxnSpPr>
            <p:spPr>
              <a:xfrm>
                <a:off x="8684419" y="6582508"/>
                <a:ext cx="0" cy="486507"/>
              </a:xfrm>
              <a:prstGeom prst="straightConnector1">
                <a:avLst/>
              </a:prstGeom>
              <a:noFill/>
              <a:ln w="9525" cap="flat" cmpd="sng">
                <a:solidFill>
                  <a:schemeClr val="dk1"/>
                </a:solidFill>
                <a:prstDash val="dot"/>
                <a:round/>
                <a:headEnd type="none" w="sm" len="sm"/>
                <a:tailEnd type="none" w="sm" len="sm"/>
              </a:ln>
            </p:spPr>
          </p:cxnSp>
          <p:grpSp>
            <p:nvGrpSpPr>
              <p:cNvPr id="124" name="Google Shape;124;p1"/>
              <p:cNvGrpSpPr/>
              <p:nvPr/>
            </p:nvGrpSpPr>
            <p:grpSpPr>
              <a:xfrm>
                <a:off x="7986158" y="6582508"/>
                <a:ext cx="152400" cy="486507"/>
                <a:chOff x="7983415" y="6582508"/>
                <a:chExt cx="152400" cy="486507"/>
              </a:xfrm>
            </p:grpSpPr>
            <p:cxnSp>
              <p:nvCxnSpPr>
                <p:cNvPr id="125" name="Google Shape;125;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26" name="Google Shape;126;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27" name="Google Shape;127;p1"/>
              <p:cNvGrpSpPr/>
              <p:nvPr/>
            </p:nvGrpSpPr>
            <p:grpSpPr>
              <a:xfrm>
                <a:off x="7287901" y="6582508"/>
                <a:ext cx="152400" cy="486507"/>
                <a:chOff x="7983415" y="6582508"/>
                <a:chExt cx="152400" cy="486507"/>
              </a:xfrm>
            </p:grpSpPr>
            <p:cxnSp>
              <p:nvCxnSpPr>
                <p:cNvPr id="128" name="Google Shape;128;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29" name="Google Shape;129;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30" name="Google Shape;130;p1"/>
              <p:cNvGrpSpPr/>
              <p:nvPr/>
            </p:nvGrpSpPr>
            <p:grpSpPr>
              <a:xfrm>
                <a:off x="6589644" y="6582508"/>
                <a:ext cx="152400" cy="486507"/>
                <a:chOff x="7983415" y="6582508"/>
                <a:chExt cx="152400" cy="486507"/>
              </a:xfrm>
            </p:grpSpPr>
            <p:cxnSp>
              <p:nvCxnSpPr>
                <p:cNvPr id="131" name="Google Shape;131;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32" name="Google Shape;132;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33" name="Google Shape;133;p1"/>
              <p:cNvGrpSpPr/>
              <p:nvPr/>
            </p:nvGrpSpPr>
            <p:grpSpPr>
              <a:xfrm>
                <a:off x="5891387" y="6582508"/>
                <a:ext cx="152400" cy="486507"/>
                <a:chOff x="7983415" y="6582508"/>
                <a:chExt cx="152400" cy="486507"/>
              </a:xfrm>
            </p:grpSpPr>
            <p:cxnSp>
              <p:nvCxnSpPr>
                <p:cNvPr id="134" name="Google Shape;134;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35" name="Google Shape;135;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36" name="Google Shape;136;p1"/>
              <p:cNvGrpSpPr/>
              <p:nvPr/>
            </p:nvGrpSpPr>
            <p:grpSpPr>
              <a:xfrm>
                <a:off x="5193130" y="6582508"/>
                <a:ext cx="152400" cy="486507"/>
                <a:chOff x="7983415" y="6582508"/>
                <a:chExt cx="152400" cy="486507"/>
              </a:xfrm>
            </p:grpSpPr>
            <p:cxnSp>
              <p:nvCxnSpPr>
                <p:cNvPr id="137" name="Google Shape;137;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38" name="Google Shape;138;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39" name="Google Shape;139;p1"/>
              <p:cNvGrpSpPr/>
              <p:nvPr/>
            </p:nvGrpSpPr>
            <p:grpSpPr>
              <a:xfrm>
                <a:off x="4494873" y="6582508"/>
                <a:ext cx="152400" cy="486507"/>
                <a:chOff x="7983415" y="6582508"/>
                <a:chExt cx="152400" cy="486507"/>
              </a:xfrm>
            </p:grpSpPr>
            <p:cxnSp>
              <p:nvCxnSpPr>
                <p:cNvPr id="140" name="Google Shape;140;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41" name="Google Shape;141;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42" name="Google Shape;142;p1"/>
              <p:cNvGrpSpPr/>
              <p:nvPr/>
            </p:nvGrpSpPr>
            <p:grpSpPr>
              <a:xfrm>
                <a:off x="3796616" y="6582508"/>
                <a:ext cx="152400" cy="486507"/>
                <a:chOff x="7983415" y="6582508"/>
                <a:chExt cx="152400" cy="486507"/>
              </a:xfrm>
            </p:grpSpPr>
            <p:cxnSp>
              <p:nvCxnSpPr>
                <p:cNvPr id="143" name="Google Shape;143;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44" name="Google Shape;144;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45" name="Google Shape;145;p1"/>
              <p:cNvGrpSpPr/>
              <p:nvPr/>
            </p:nvGrpSpPr>
            <p:grpSpPr>
              <a:xfrm>
                <a:off x="3098359" y="6582508"/>
                <a:ext cx="152400" cy="486507"/>
                <a:chOff x="7983415" y="6582508"/>
                <a:chExt cx="152400" cy="486507"/>
              </a:xfrm>
            </p:grpSpPr>
            <p:cxnSp>
              <p:nvCxnSpPr>
                <p:cNvPr id="146" name="Google Shape;146;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47" name="Google Shape;147;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48" name="Google Shape;148;p1"/>
              <p:cNvGrpSpPr/>
              <p:nvPr/>
            </p:nvGrpSpPr>
            <p:grpSpPr>
              <a:xfrm>
                <a:off x="2400102" y="6582508"/>
                <a:ext cx="152400" cy="486507"/>
                <a:chOff x="7983415" y="6582508"/>
                <a:chExt cx="152400" cy="486507"/>
              </a:xfrm>
            </p:grpSpPr>
            <p:cxnSp>
              <p:nvCxnSpPr>
                <p:cNvPr id="149" name="Google Shape;149;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50" name="Google Shape;150;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51" name="Google Shape;151;p1"/>
              <p:cNvGrpSpPr/>
              <p:nvPr/>
            </p:nvGrpSpPr>
            <p:grpSpPr>
              <a:xfrm>
                <a:off x="1701845" y="6582508"/>
                <a:ext cx="152400" cy="486507"/>
                <a:chOff x="7983415" y="6582508"/>
                <a:chExt cx="152400" cy="486507"/>
              </a:xfrm>
            </p:grpSpPr>
            <p:cxnSp>
              <p:nvCxnSpPr>
                <p:cNvPr id="152" name="Google Shape;152;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53" name="Google Shape;153;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nvGrpSpPr>
              <p:cNvPr id="154" name="Google Shape;154;p1"/>
              <p:cNvGrpSpPr/>
              <p:nvPr/>
            </p:nvGrpSpPr>
            <p:grpSpPr>
              <a:xfrm>
                <a:off x="1003588" y="6582508"/>
                <a:ext cx="152400" cy="486507"/>
                <a:chOff x="7983415" y="6582508"/>
                <a:chExt cx="152400" cy="486507"/>
              </a:xfrm>
            </p:grpSpPr>
            <p:cxnSp>
              <p:nvCxnSpPr>
                <p:cNvPr id="155" name="Google Shape;155;p1"/>
                <p:cNvCxnSpPr/>
                <p:nvPr/>
              </p:nvCxnSpPr>
              <p:spPr>
                <a:xfrm>
                  <a:off x="8135815" y="6582508"/>
                  <a:ext cx="0" cy="486507"/>
                </a:xfrm>
                <a:prstGeom prst="straightConnector1">
                  <a:avLst/>
                </a:prstGeom>
                <a:noFill/>
                <a:ln w="9525" cap="flat" cmpd="sng">
                  <a:solidFill>
                    <a:schemeClr val="dk1"/>
                  </a:solidFill>
                  <a:prstDash val="dot"/>
                  <a:round/>
                  <a:headEnd type="none" w="sm" len="sm"/>
                  <a:tailEnd type="none" w="sm" len="sm"/>
                </a:ln>
              </p:spPr>
            </p:cxnSp>
            <p:cxnSp>
              <p:nvCxnSpPr>
                <p:cNvPr id="156" name="Google Shape;156;p1"/>
                <p:cNvCxnSpPr/>
                <p:nvPr/>
              </p:nvCxnSpPr>
              <p:spPr>
                <a:xfrm>
                  <a:off x="7983415" y="6582508"/>
                  <a:ext cx="0" cy="486507"/>
                </a:xfrm>
                <a:prstGeom prst="straightConnector1">
                  <a:avLst/>
                </a:prstGeom>
                <a:noFill/>
                <a:ln w="9525" cap="flat" cmpd="sng">
                  <a:solidFill>
                    <a:schemeClr val="dk1"/>
                  </a:solidFill>
                  <a:prstDash val="dot"/>
                  <a:round/>
                  <a:headEnd type="none" w="sm" len="sm"/>
                  <a:tailEnd type="none" w="sm" len="sm"/>
                </a:ln>
              </p:spPr>
            </p:cxnSp>
          </p:grpSp>
        </p:grpSp>
      </p:grpSp>
      <p:sp>
        <p:nvSpPr>
          <p:cNvPr id="158" name="Google Shape;620;p6">
            <a:extLst>
              <a:ext uri="{FF2B5EF4-FFF2-40B4-BE49-F238E27FC236}">
                <a16:creationId xmlns:a16="http://schemas.microsoft.com/office/drawing/2014/main" id="{2F7F719A-4785-45AB-8300-24B269A7C081}"/>
              </a:ext>
            </a:extLst>
          </p:cNvPr>
          <p:cNvSpPr txBox="1"/>
          <p:nvPr userDrawn="1"/>
        </p:nvSpPr>
        <p:spPr>
          <a:xfrm>
            <a:off x="374905" y="4767272"/>
            <a:ext cx="7324607" cy="273900"/>
          </a:xfrm>
          <a:prstGeom prst="rect">
            <a:avLst/>
          </a:prstGeom>
          <a:noFill/>
          <a:ln>
            <a:noFill/>
          </a:ln>
        </p:spPr>
        <p:txBody>
          <a:bodyPr spcFirstLastPara="1" wrap="square" lIns="68575" tIns="68575" rIns="68575" bIns="68575" anchor="ctr" anchorCtr="0">
            <a:noAutofit/>
          </a:bodyPr>
          <a:lstStyle/>
          <a:p>
            <a:pPr marL="0" lvl="0" indent="0" algn="l" rtl="0">
              <a:spcBef>
                <a:spcPts val="0"/>
              </a:spcBef>
              <a:spcAft>
                <a:spcPts val="0"/>
              </a:spcAft>
              <a:buNone/>
            </a:pPr>
            <a:r>
              <a:rPr lang="en-US" sz="800" dirty="0">
                <a:solidFill>
                  <a:schemeClr val="bg1">
                    <a:lumMod val="65000"/>
                  </a:schemeClr>
                </a:solidFill>
              </a:rPr>
              <a:t>Constraining Neutron-Capture Cross Sections: Recent Results from the Shape and Inverse Oslo Methods | BERKELEY LAB</a:t>
            </a:r>
            <a:endParaRPr sz="800" dirty="0">
              <a:solidFill>
                <a:schemeClr val="bg1">
                  <a:lumMod val="65000"/>
                </a:schemeClr>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69" r:id="rId2"/>
    <p:sldLayoutId id="2147483679" r:id="rId3"/>
    <p:sldLayoutId id="2147483680" r:id="rId4"/>
    <p:sldLayoutId id="2147483681" r:id="rId5"/>
  </p:sldLayoutIdLst>
  <p:hf hdr="0" ftr="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7.png"/><Relationship Id="rId5" Type="http://schemas.openxmlformats.org/officeDocument/2006/relationships/image" Target="../media/image46.emf"/><Relationship Id="rId4" Type="http://schemas.openxmlformats.org/officeDocument/2006/relationships/image" Target="https://www-nds.iaea.org/exfor/x4data/E4R19409_e4.gif?ID=35358591"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1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11.jpeg"/><Relationship Id="rId5" Type="http://schemas.openxmlformats.org/officeDocument/2006/relationships/image" Target="../media/image10.pn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15.jpeg"/><Relationship Id="rId1" Type="http://schemas.openxmlformats.org/officeDocument/2006/relationships/slideLayout" Target="../slideLayouts/slideLayout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27.png"/><Relationship Id="rId2" Type="http://schemas.openxmlformats.org/officeDocument/2006/relationships/image" Target="../media/image28.jpeg"/><Relationship Id="rId1" Type="http://schemas.openxmlformats.org/officeDocument/2006/relationships/slideLayout" Target="../slideLayouts/slideLayout4.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93"/>
        <p:cNvGrpSpPr/>
        <p:nvPr/>
      </p:nvGrpSpPr>
      <p:grpSpPr>
        <a:xfrm>
          <a:off x="0" y="0"/>
          <a:ext cx="0" cy="0"/>
          <a:chOff x="0" y="0"/>
          <a:chExt cx="0" cy="0"/>
        </a:xfrm>
      </p:grpSpPr>
      <p:sp>
        <p:nvSpPr>
          <p:cNvPr id="1294" name="Google Shape;1294;p20"/>
          <p:cNvSpPr txBox="1">
            <a:spLocks noGrp="1"/>
          </p:cNvSpPr>
          <p:nvPr>
            <p:ph type="ctrTitle"/>
          </p:nvPr>
        </p:nvSpPr>
        <p:spPr>
          <a:xfrm>
            <a:off x="1" y="1042335"/>
            <a:ext cx="9143999" cy="1457202"/>
          </a:xfrm>
          <a:prstGeom prst="rect">
            <a:avLst/>
          </a:prstGeom>
          <a:noFill/>
          <a:ln>
            <a:noFill/>
          </a:ln>
        </p:spPr>
        <p:txBody>
          <a:bodyPr spcFirstLastPara="1" wrap="square" lIns="68575" tIns="34275" rIns="68575" bIns="34275" anchor="b" anchorCtr="0">
            <a:noAutofit/>
          </a:bodyPr>
          <a:lstStyle/>
          <a:p>
            <a:pPr lvl="0"/>
            <a:r>
              <a:rPr lang="en-US" sz="2800" dirty="0"/>
              <a:t>Constraining Neutron-Capture Cross Sections: Recent Results from the Shape and Inverse Oslo Methods</a:t>
            </a:r>
            <a:endParaRPr sz="2800" dirty="0"/>
          </a:p>
        </p:txBody>
      </p:sp>
      <p:sp>
        <p:nvSpPr>
          <p:cNvPr id="1295" name="Google Shape;1295;p20"/>
          <p:cNvSpPr txBox="1">
            <a:spLocks noGrp="1"/>
          </p:cNvSpPr>
          <p:nvPr>
            <p:ph type="subTitle" idx="1"/>
          </p:nvPr>
        </p:nvSpPr>
        <p:spPr>
          <a:xfrm>
            <a:off x="0" y="2992623"/>
            <a:ext cx="9144000" cy="819000"/>
          </a:xfrm>
          <a:prstGeom prst="rect">
            <a:avLst/>
          </a:prstGeom>
          <a:noFill/>
          <a:ln>
            <a:noFill/>
          </a:ln>
        </p:spPr>
        <p:txBody>
          <a:bodyPr spcFirstLastPara="1" wrap="square" lIns="68575" tIns="34275" rIns="68575" bIns="34275" anchor="t" anchorCtr="0">
            <a:noAutofit/>
          </a:bodyPr>
          <a:lstStyle/>
          <a:p>
            <a:pPr marL="0" lvl="0" indent="0">
              <a:spcBef>
                <a:spcPts val="0"/>
              </a:spcBef>
            </a:pPr>
            <a:r>
              <a:rPr lang="en-US" dirty="0">
                <a:latin typeface="+mj-lt"/>
              </a:rPr>
              <a:t>Mathis Wiedeking</a:t>
            </a:r>
          </a:p>
          <a:p>
            <a:pPr marL="0" indent="0">
              <a:spcBef>
                <a:spcPts val="0"/>
              </a:spcBef>
            </a:pPr>
            <a:r>
              <a:rPr lang="en-US" dirty="0"/>
              <a:t>Nuclear Science Division</a:t>
            </a:r>
            <a:endParaRPr lang="en-US" dirty="0">
              <a:latin typeface="+mj-lt"/>
            </a:endParaRPr>
          </a:p>
          <a:p>
            <a:pPr marL="0" lvl="0" indent="0">
              <a:spcBef>
                <a:spcPts val="0"/>
              </a:spcBef>
            </a:pPr>
            <a:r>
              <a:rPr lang="en-US" dirty="0">
                <a:solidFill>
                  <a:schemeClr val="bg1"/>
                </a:solidFill>
                <a:latin typeface="+mj-lt"/>
              </a:rPr>
              <a:t>mwiedeking@lbl.gov</a:t>
            </a:r>
          </a:p>
          <a:p>
            <a:pPr marL="0" indent="0">
              <a:spcBef>
                <a:spcPts val="0"/>
              </a:spcBef>
            </a:pPr>
            <a:r>
              <a:rPr lang="en-US" dirty="0">
                <a:solidFill>
                  <a:schemeClr val="bg1"/>
                </a:solidFill>
                <a:latin typeface="+mj-lt"/>
                <a:ea typeface="Times New Roman" charset="0"/>
                <a:cs typeface="Times New Roman" charset="0"/>
              </a:rPr>
              <a:t>https://nuclearscience.lbl.gov/</a:t>
            </a:r>
          </a:p>
        </p:txBody>
      </p:sp>
      <p:sp>
        <p:nvSpPr>
          <p:cNvPr id="1296" name="Google Shape;1296;p20"/>
          <p:cNvSpPr txBox="1">
            <a:spLocks noGrp="1"/>
          </p:cNvSpPr>
          <p:nvPr>
            <p:ph type="body" idx="4294967295"/>
          </p:nvPr>
        </p:nvSpPr>
        <p:spPr>
          <a:xfrm>
            <a:off x="0" y="4304709"/>
            <a:ext cx="9144000" cy="621707"/>
          </a:xfrm>
          <a:prstGeom prst="rect">
            <a:avLst/>
          </a:prstGeom>
          <a:noFill/>
          <a:ln>
            <a:noFill/>
          </a:ln>
        </p:spPr>
        <p:txBody>
          <a:bodyPr spcFirstLastPara="1" wrap="square" lIns="68575" tIns="34275" rIns="68575" bIns="34275" anchor="t" anchorCtr="0">
            <a:noAutofit/>
          </a:bodyPr>
          <a:lstStyle/>
          <a:p>
            <a:pPr marL="165100" lvl="0" indent="-165100" algn="ctr">
              <a:spcBef>
                <a:spcPts val="0"/>
              </a:spcBef>
              <a:buSzPts val="800"/>
              <a:buNone/>
            </a:pPr>
            <a:r>
              <a:rPr lang="en-US" sz="900" b="1" dirty="0">
                <a:solidFill>
                  <a:schemeClr val="bg1"/>
                </a:solidFill>
              </a:rPr>
              <a:t>This material is based upon work supported by the U.S. Department of Energy’s National Nuclear Security Administration, the U.S. Department of Energy, Office of Science, Office of Nuclear Physics under Contracts No. DE-AC02-05CH11231 and the US Nuclear Data Program.</a:t>
            </a:r>
            <a:endParaRPr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823"/>
            <a:ext cx="6858000" cy="628357"/>
          </a:xfrm>
        </p:spPr>
        <p:txBody>
          <a:bodyPr>
            <a:noAutofit/>
          </a:bodyPr>
          <a:lstStyle/>
          <a:p>
            <a:pPr algn="ctr"/>
            <a:r>
              <a:rPr lang="en-ZA" sz="3000" b="0" baseline="30000" dirty="0">
                <a:solidFill>
                  <a:srgbClr val="002060"/>
                </a:solidFill>
              </a:rPr>
              <a:t>66</a:t>
            </a:r>
            <a:r>
              <a:rPr lang="en-ZA" sz="3000" b="0" dirty="0">
                <a:solidFill>
                  <a:srgbClr val="002060"/>
                </a:solidFill>
              </a:rPr>
              <a:t>Ni(n,</a:t>
            </a:r>
            <a:r>
              <a:rPr lang="el-GR" sz="3000" b="0" dirty="0">
                <a:solidFill>
                  <a:srgbClr val="002060"/>
                </a:solidFill>
              </a:rPr>
              <a:t>γ</a:t>
            </a:r>
            <a:r>
              <a:rPr lang="en-ZA" sz="3000" b="0" dirty="0">
                <a:solidFill>
                  <a:srgbClr val="002060"/>
                </a:solidFill>
              </a:rPr>
              <a:t>)</a:t>
            </a:r>
            <a:endParaRPr lang="en-US" sz="3000" b="0" dirty="0">
              <a:solidFill>
                <a:srgbClr val="002060"/>
              </a:solidFill>
            </a:endParaRPr>
          </a:p>
        </p:txBody>
      </p:sp>
      <p:pic>
        <p:nvPicPr>
          <p:cNvPr id="4" name="Picture 3">
            <a:extLst>
              <a:ext uri="{FF2B5EF4-FFF2-40B4-BE49-F238E27FC236}">
                <a16:creationId xmlns:a16="http://schemas.microsoft.com/office/drawing/2014/main" id="{9827E1DE-E803-4191-93D6-552658EAF6B2}"/>
              </a:ext>
            </a:extLst>
          </p:cNvPr>
          <p:cNvPicPr>
            <a:picLocks noChangeAspect="1"/>
          </p:cNvPicPr>
          <p:nvPr/>
        </p:nvPicPr>
        <p:blipFill>
          <a:blip r:embed="rId2"/>
          <a:stretch>
            <a:fillRect/>
          </a:stretch>
        </p:blipFill>
        <p:spPr>
          <a:xfrm>
            <a:off x="198057" y="882870"/>
            <a:ext cx="4256575" cy="3377760"/>
          </a:xfrm>
          <a:prstGeom prst="rect">
            <a:avLst/>
          </a:prstGeom>
        </p:spPr>
      </p:pic>
      <p:sp>
        <p:nvSpPr>
          <p:cNvPr id="6" name="Rectangle 5">
            <a:extLst>
              <a:ext uri="{FF2B5EF4-FFF2-40B4-BE49-F238E27FC236}">
                <a16:creationId xmlns:a16="http://schemas.microsoft.com/office/drawing/2014/main" id="{05FFD003-9FF4-45E1-B226-426F03783718}"/>
              </a:ext>
            </a:extLst>
          </p:cNvPr>
          <p:cNvSpPr/>
          <p:nvPr/>
        </p:nvSpPr>
        <p:spPr>
          <a:xfrm>
            <a:off x="5353715" y="4814974"/>
            <a:ext cx="4001358" cy="276999"/>
          </a:xfrm>
          <a:prstGeom prst="rect">
            <a:avLst/>
          </a:prstGeom>
        </p:spPr>
        <p:txBody>
          <a:bodyPr wrap="square">
            <a:spAutoFit/>
          </a:bodyPr>
          <a:lstStyle/>
          <a:p>
            <a:r>
              <a:rPr lang="en-US" sz="1200" dirty="0"/>
              <a:t>V. Ingeberg </a:t>
            </a:r>
            <a:r>
              <a:rPr lang="en-US" sz="1200" i="1" dirty="0"/>
              <a:t>et al, </a:t>
            </a:r>
            <a:r>
              <a:rPr lang="en-US" sz="1200" dirty="0"/>
              <a:t>Phys. Rev. C 111, 015803 (2025).</a:t>
            </a:r>
            <a:endParaRPr lang="en-ZA" sz="1200" dirty="0"/>
          </a:p>
        </p:txBody>
      </p:sp>
      <p:pic>
        <p:nvPicPr>
          <p:cNvPr id="7" name="Picture 6">
            <a:extLst>
              <a:ext uri="{FF2B5EF4-FFF2-40B4-BE49-F238E27FC236}">
                <a16:creationId xmlns:a16="http://schemas.microsoft.com/office/drawing/2014/main" id="{11CF956A-1F79-4294-B048-9554435597A2}"/>
              </a:ext>
            </a:extLst>
          </p:cNvPr>
          <p:cNvPicPr>
            <a:picLocks noChangeAspect="1"/>
          </p:cNvPicPr>
          <p:nvPr/>
        </p:nvPicPr>
        <p:blipFill>
          <a:blip r:embed="rId3"/>
          <a:stretch>
            <a:fillRect/>
          </a:stretch>
        </p:blipFill>
        <p:spPr>
          <a:xfrm>
            <a:off x="4851021" y="794015"/>
            <a:ext cx="4094922" cy="3379304"/>
          </a:xfrm>
          <a:prstGeom prst="rect">
            <a:avLst/>
          </a:prstGeom>
        </p:spPr>
      </p:pic>
    </p:spTree>
    <p:extLst>
      <p:ext uri="{BB962C8B-B14F-4D97-AF65-F5344CB8AC3E}">
        <p14:creationId xmlns:p14="http://schemas.microsoft.com/office/powerpoint/2010/main" val="41762488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23"/>
            <a:ext cx="9144000" cy="628357"/>
          </a:xfrm>
        </p:spPr>
        <p:txBody>
          <a:bodyPr>
            <a:noAutofit/>
          </a:bodyPr>
          <a:lstStyle/>
          <a:p>
            <a:pPr algn="ctr"/>
            <a:r>
              <a:rPr lang="en-ZA" sz="3200" b="0" baseline="30000" dirty="0">
                <a:solidFill>
                  <a:srgbClr val="002060"/>
                </a:solidFill>
                <a:latin typeface="+mj-lt"/>
                <a:cs typeface="Calibri" panose="020F0502020204030204" pitchFamily="34" charset="0"/>
              </a:rPr>
              <a:t>66</a:t>
            </a:r>
            <a:r>
              <a:rPr lang="en-ZA" sz="3200" b="0" dirty="0">
                <a:solidFill>
                  <a:srgbClr val="002060"/>
                </a:solidFill>
                <a:latin typeface="+mj-lt"/>
                <a:cs typeface="Calibri" panose="020F0502020204030204" pitchFamily="34" charset="0"/>
              </a:rPr>
              <a:t>Ni(n,</a:t>
            </a:r>
            <a:r>
              <a:rPr lang="el-GR" sz="3200" b="0" dirty="0">
                <a:solidFill>
                  <a:srgbClr val="002060"/>
                </a:solidFill>
                <a:latin typeface="+mj-lt"/>
                <a:cs typeface="Calibri" panose="020F0502020204030204" pitchFamily="34" charset="0"/>
              </a:rPr>
              <a:t>γ</a:t>
            </a:r>
            <a:r>
              <a:rPr lang="en-ZA" sz="3200" b="0" dirty="0">
                <a:solidFill>
                  <a:srgbClr val="002060"/>
                </a:solidFill>
                <a:latin typeface="+mj-lt"/>
                <a:cs typeface="Calibri" panose="020F0502020204030204" pitchFamily="34" charset="0"/>
              </a:rPr>
              <a:t>) </a:t>
            </a:r>
            <a:r>
              <a:rPr lang="en-ZA" sz="3200" b="0" dirty="0" err="1">
                <a:solidFill>
                  <a:srgbClr val="002060"/>
                </a:solidFill>
                <a:latin typeface="+mj-lt"/>
                <a:cs typeface="Calibri" panose="020F0502020204030204" pitchFamily="34" charset="0"/>
              </a:rPr>
              <a:t>i</a:t>
            </a:r>
            <a:r>
              <a:rPr lang="en-ZA" sz="3200" b="0" dirty="0">
                <a:solidFill>
                  <a:srgbClr val="002060"/>
                </a:solidFill>
                <a:latin typeface="+mj-lt"/>
                <a:cs typeface="Calibri" panose="020F0502020204030204" pitchFamily="34" charset="0"/>
              </a:rPr>
              <a:t>-process nucleosynthesis</a:t>
            </a:r>
            <a:endParaRPr lang="en-US" sz="3200" b="0" dirty="0">
              <a:solidFill>
                <a:srgbClr val="002060"/>
              </a:solidFill>
              <a:latin typeface="+mj-lt"/>
              <a:cs typeface="Calibri" panose="020F0502020204030204" pitchFamily="34" charset="0"/>
            </a:endParaRPr>
          </a:p>
        </p:txBody>
      </p:sp>
      <p:sp>
        <p:nvSpPr>
          <p:cNvPr id="6" name="Rectangle 5"/>
          <p:cNvSpPr/>
          <p:nvPr/>
        </p:nvSpPr>
        <p:spPr>
          <a:xfrm>
            <a:off x="-10541" y="1118941"/>
            <a:ext cx="3121767" cy="1077218"/>
          </a:xfrm>
          <a:prstGeom prst="rect">
            <a:avLst/>
          </a:prstGeom>
        </p:spPr>
        <p:txBody>
          <a:bodyPr wrap="square">
            <a:spAutoFit/>
          </a:bodyPr>
          <a:lstStyle/>
          <a:p>
            <a:pPr algn="ctr"/>
            <a:r>
              <a:rPr lang="en-ZA" dirty="0">
                <a:solidFill>
                  <a:srgbClr val="FF0000"/>
                </a:solidFill>
              </a:rPr>
              <a:t>One zone model:</a:t>
            </a:r>
          </a:p>
          <a:p>
            <a:pPr algn="ctr"/>
            <a:r>
              <a:rPr lang="en-ZA" dirty="0">
                <a:solidFill>
                  <a:srgbClr val="FF0000"/>
                </a:solidFill>
              </a:rPr>
              <a:t>“The </a:t>
            </a:r>
            <a:r>
              <a:rPr lang="en-ZA" baseline="30000" dirty="0">
                <a:solidFill>
                  <a:srgbClr val="FF0000"/>
                </a:solidFill>
              </a:rPr>
              <a:t>66</a:t>
            </a:r>
            <a:r>
              <a:rPr lang="en-ZA" dirty="0">
                <a:solidFill>
                  <a:srgbClr val="FF0000"/>
                </a:solidFill>
              </a:rPr>
              <a:t>Ni(</a:t>
            </a:r>
            <a:r>
              <a:rPr lang="en-ZA" dirty="0" err="1">
                <a:solidFill>
                  <a:srgbClr val="FF0000"/>
                </a:solidFill>
              </a:rPr>
              <a:t>n,γ</a:t>
            </a:r>
            <a:r>
              <a:rPr lang="en-ZA" dirty="0">
                <a:solidFill>
                  <a:srgbClr val="FF0000"/>
                </a:solidFill>
              </a:rPr>
              <a:t>) reaction is found to behave as a major bottleneck for the </a:t>
            </a:r>
            <a:r>
              <a:rPr lang="en-ZA" dirty="0" err="1">
                <a:solidFill>
                  <a:srgbClr val="FF0000"/>
                </a:solidFill>
              </a:rPr>
              <a:t>i</a:t>
            </a:r>
            <a:r>
              <a:rPr lang="en-ZA" dirty="0">
                <a:solidFill>
                  <a:srgbClr val="FF0000"/>
                </a:solidFill>
              </a:rPr>
              <a:t>-process nucleosynthesis.” </a:t>
            </a:r>
          </a:p>
          <a:p>
            <a:pPr algn="ctr"/>
            <a:r>
              <a:rPr lang="en-ZA" sz="800" dirty="0"/>
              <a:t>McKay </a:t>
            </a:r>
            <a:r>
              <a:rPr lang="en-ZA" sz="800" i="1" dirty="0"/>
              <a:t>et al</a:t>
            </a:r>
            <a:r>
              <a:rPr lang="en-ZA" sz="800" dirty="0"/>
              <a:t>., MNRAS 491, 5179 (2020).</a:t>
            </a:r>
          </a:p>
        </p:txBody>
      </p:sp>
      <p:pic>
        <p:nvPicPr>
          <p:cNvPr id="9" name="Picture 8">
            <a:extLst>
              <a:ext uri="{FF2B5EF4-FFF2-40B4-BE49-F238E27FC236}">
                <a16:creationId xmlns:a16="http://schemas.microsoft.com/office/drawing/2014/main" id="{8ADFA9B9-C689-40AD-BBAB-5A0E97973103}"/>
              </a:ext>
            </a:extLst>
          </p:cNvPr>
          <p:cNvPicPr>
            <a:picLocks noChangeAspect="1"/>
          </p:cNvPicPr>
          <p:nvPr/>
        </p:nvPicPr>
        <p:blipFill>
          <a:blip r:embed="rId2"/>
          <a:stretch>
            <a:fillRect/>
          </a:stretch>
        </p:blipFill>
        <p:spPr>
          <a:xfrm>
            <a:off x="3005846" y="972086"/>
            <a:ext cx="2898383" cy="1699603"/>
          </a:xfrm>
          <a:prstGeom prst="rect">
            <a:avLst/>
          </a:prstGeom>
        </p:spPr>
      </p:pic>
      <p:pic>
        <p:nvPicPr>
          <p:cNvPr id="11" name="Picture 10">
            <a:extLst>
              <a:ext uri="{FF2B5EF4-FFF2-40B4-BE49-F238E27FC236}">
                <a16:creationId xmlns:a16="http://schemas.microsoft.com/office/drawing/2014/main" id="{DC2BF7BD-7EF8-42CF-967E-EBAE8DB83C1C}"/>
              </a:ext>
            </a:extLst>
          </p:cNvPr>
          <p:cNvPicPr>
            <a:picLocks noChangeAspect="1"/>
          </p:cNvPicPr>
          <p:nvPr/>
        </p:nvPicPr>
        <p:blipFill>
          <a:blip r:embed="rId3"/>
          <a:stretch>
            <a:fillRect/>
          </a:stretch>
        </p:blipFill>
        <p:spPr>
          <a:xfrm>
            <a:off x="6127614" y="1012379"/>
            <a:ext cx="2724856" cy="1628588"/>
          </a:xfrm>
          <a:prstGeom prst="rect">
            <a:avLst/>
          </a:prstGeom>
        </p:spPr>
      </p:pic>
      <p:sp>
        <p:nvSpPr>
          <p:cNvPr id="13" name="TextBox 12">
            <a:extLst>
              <a:ext uri="{FF2B5EF4-FFF2-40B4-BE49-F238E27FC236}">
                <a16:creationId xmlns:a16="http://schemas.microsoft.com/office/drawing/2014/main" id="{F093D8BF-072C-4D0A-83B6-0DFF34F7BF2D}"/>
              </a:ext>
            </a:extLst>
          </p:cNvPr>
          <p:cNvSpPr txBox="1"/>
          <p:nvPr/>
        </p:nvSpPr>
        <p:spPr>
          <a:xfrm>
            <a:off x="0" y="660661"/>
            <a:ext cx="9144000" cy="307777"/>
          </a:xfrm>
          <a:prstGeom prst="rect">
            <a:avLst/>
          </a:prstGeom>
          <a:noFill/>
        </p:spPr>
        <p:txBody>
          <a:bodyPr wrap="square">
            <a:spAutoFit/>
          </a:bodyPr>
          <a:lstStyle/>
          <a:p>
            <a:pPr algn="ctr"/>
            <a:r>
              <a:rPr lang="en-US" dirty="0"/>
              <a:t>Low-metallicity, low-mass stars during the early thermally pulsating Asymptotic Giant Branch phase. </a:t>
            </a:r>
          </a:p>
        </p:txBody>
      </p:sp>
      <p:sp>
        <p:nvSpPr>
          <p:cNvPr id="10" name="Rectangle 9">
            <a:extLst>
              <a:ext uri="{FF2B5EF4-FFF2-40B4-BE49-F238E27FC236}">
                <a16:creationId xmlns:a16="http://schemas.microsoft.com/office/drawing/2014/main" id="{1277D298-D01D-4348-9BE7-886A0FEDDD7C}"/>
              </a:ext>
            </a:extLst>
          </p:cNvPr>
          <p:cNvSpPr/>
          <p:nvPr/>
        </p:nvSpPr>
        <p:spPr>
          <a:xfrm>
            <a:off x="6080310" y="4848542"/>
            <a:ext cx="3136655" cy="246221"/>
          </a:xfrm>
          <a:prstGeom prst="rect">
            <a:avLst/>
          </a:prstGeom>
        </p:spPr>
        <p:txBody>
          <a:bodyPr wrap="square">
            <a:spAutoFit/>
          </a:bodyPr>
          <a:lstStyle/>
          <a:p>
            <a:r>
              <a:rPr lang="en-US" sz="1000" dirty="0"/>
              <a:t>V. Ingeberg </a:t>
            </a:r>
            <a:r>
              <a:rPr lang="en-US" sz="1000" i="1" dirty="0"/>
              <a:t>et al, </a:t>
            </a:r>
            <a:r>
              <a:rPr lang="en-US" sz="1000" dirty="0"/>
              <a:t>Phys. Rev. C 111, 015803 (2025).</a:t>
            </a:r>
            <a:endParaRPr lang="en-ZA" sz="1000" dirty="0"/>
          </a:p>
        </p:txBody>
      </p:sp>
      <p:pic>
        <p:nvPicPr>
          <p:cNvPr id="8" name="Picture 7">
            <a:extLst>
              <a:ext uri="{FF2B5EF4-FFF2-40B4-BE49-F238E27FC236}">
                <a16:creationId xmlns:a16="http://schemas.microsoft.com/office/drawing/2014/main" id="{1944E4DD-A0AC-42CB-B7FC-F951DB856730}"/>
              </a:ext>
            </a:extLst>
          </p:cNvPr>
          <p:cNvPicPr>
            <a:picLocks noChangeAspect="1"/>
          </p:cNvPicPr>
          <p:nvPr/>
        </p:nvPicPr>
        <p:blipFill>
          <a:blip r:embed="rId4"/>
          <a:stretch>
            <a:fillRect/>
          </a:stretch>
        </p:blipFill>
        <p:spPr>
          <a:xfrm>
            <a:off x="3988637" y="2844505"/>
            <a:ext cx="3038272" cy="1345901"/>
          </a:xfrm>
          <a:prstGeom prst="rect">
            <a:avLst/>
          </a:prstGeom>
        </p:spPr>
      </p:pic>
      <p:pic>
        <p:nvPicPr>
          <p:cNvPr id="12" name="Picture 11">
            <a:extLst>
              <a:ext uri="{FF2B5EF4-FFF2-40B4-BE49-F238E27FC236}">
                <a16:creationId xmlns:a16="http://schemas.microsoft.com/office/drawing/2014/main" id="{FC98C723-C9D6-4837-827B-32F1DB1C0923}"/>
              </a:ext>
            </a:extLst>
          </p:cNvPr>
          <p:cNvPicPr>
            <a:picLocks noChangeAspect="1"/>
          </p:cNvPicPr>
          <p:nvPr/>
        </p:nvPicPr>
        <p:blipFill>
          <a:blip r:embed="rId5"/>
          <a:stretch>
            <a:fillRect/>
          </a:stretch>
        </p:blipFill>
        <p:spPr>
          <a:xfrm>
            <a:off x="77605" y="2804212"/>
            <a:ext cx="3337301" cy="1407569"/>
          </a:xfrm>
          <a:prstGeom prst="rect">
            <a:avLst/>
          </a:prstGeom>
        </p:spPr>
      </p:pic>
      <p:sp>
        <p:nvSpPr>
          <p:cNvPr id="14" name="TextBox 13">
            <a:extLst>
              <a:ext uri="{FF2B5EF4-FFF2-40B4-BE49-F238E27FC236}">
                <a16:creationId xmlns:a16="http://schemas.microsoft.com/office/drawing/2014/main" id="{B3F73D9B-CFB2-4C8F-B42D-8D61DB5DDC1C}"/>
              </a:ext>
            </a:extLst>
          </p:cNvPr>
          <p:cNvSpPr txBox="1"/>
          <p:nvPr/>
        </p:nvSpPr>
        <p:spPr>
          <a:xfrm>
            <a:off x="72887" y="4190406"/>
            <a:ext cx="7050156" cy="584775"/>
          </a:xfrm>
          <a:prstGeom prst="rect">
            <a:avLst/>
          </a:prstGeom>
          <a:noFill/>
        </p:spPr>
        <p:txBody>
          <a:bodyPr wrap="square">
            <a:spAutoFit/>
          </a:bodyPr>
          <a:lstStyle/>
          <a:p>
            <a:pPr algn="ctr"/>
            <a:r>
              <a:rPr lang="en-US" sz="1600" dirty="0">
                <a:solidFill>
                  <a:srgbClr val="FF0000"/>
                </a:solidFill>
                <a:latin typeface="+mj-lt"/>
              </a:rPr>
              <a:t>Impact is marginal in multi-zone low-mass, low-metallicity AGB stellar models experiencing </a:t>
            </a:r>
            <a:r>
              <a:rPr lang="en-US" sz="1600" dirty="0" err="1">
                <a:solidFill>
                  <a:srgbClr val="FF0000"/>
                </a:solidFill>
                <a:latin typeface="+mj-lt"/>
              </a:rPr>
              <a:t>i</a:t>
            </a:r>
            <a:r>
              <a:rPr lang="en-US" sz="1600" dirty="0">
                <a:solidFill>
                  <a:srgbClr val="FF0000"/>
                </a:solidFill>
                <a:latin typeface="+mj-lt"/>
              </a:rPr>
              <a:t>-process nucleosynthesis.</a:t>
            </a:r>
          </a:p>
        </p:txBody>
      </p:sp>
    </p:spTree>
    <p:extLst>
      <p:ext uri="{BB962C8B-B14F-4D97-AF65-F5344CB8AC3E}">
        <p14:creationId xmlns:p14="http://schemas.microsoft.com/office/powerpoint/2010/main" val="17314680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C115-3EB0-423A-838C-19BA3CF564B6}"/>
              </a:ext>
            </a:extLst>
          </p:cNvPr>
          <p:cNvSpPr>
            <a:spLocks noGrp="1"/>
          </p:cNvSpPr>
          <p:nvPr>
            <p:ph type="title"/>
          </p:nvPr>
        </p:nvSpPr>
        <p:spPr>
          <a:xfrm>
            <a:off x="0" y="32147"/>
            <a:ext cx="9144000" cy="742950"/>
          </a:xfrm>
        </p:spPr>
        <p:txBody>
          <a:bodyPr/>
          <a:lstStyle/>
          <a:p>
            <a:pPr algn="ctr"/>
            <a:r>
              <a:rPr lang="en-US" b="0" dirty="0"/>
              <a:t>D(</a:t>
            </a:r>
            <a:r>
              <a:rPr lang="en-US" b="0" baseline="30000" dirty="0"/>
              <a:t>132</a:t>
            </a:r>
            <a:r>
              <a:rPr lang="en-US" b="0" dirty="0"/>
              <a:t>Xe,p)</a:t>
            </a:r>
            <a:r>
              <a:rPr lang="en-US" b="0" baseline="30000" dirty="0"/>
              <a:t>133</a:t>
            </a:r>
            <a:r>
              <a:rPr lang="en-US" b="0" dirty="0"/>
              <a:t>Xe - 530 MeV: Inverse Oslo</a:t>
            </a:r>
          </a:p>
        </p:txBody>
      </p:sp>
      <p:sp>
        <p:nvSpPr>
          <p:cNvPr id="3" name="TextBox 2">
            <a:extLst>
              <a:ext uri="{FF2B5EF4-FFF2-40B4-BE49-F238E27FC236}">
                <a16:creationId xmlns:a16="http://schemas.microsoft.com/office/drawing/2014/main" id="{5E460CBB-6B2C-4365-93AA-A8A3D3420687}"/>
              </a:ext>
            </a:extLst>
          </p:cNvPr>
          <p:cNvSpPr txBox="1"/>
          <p:nvPr/>
        </p:nvSpPr>
        <p:spPr>
          <a:xfrm>
            <a:off x="221320" y="529932"/>
            <a:ext cx="4432624" cy="738664"/>
          </a:xfrm>
          <a:prstGeom prst="rect">
            <a:avLst/>
          </a:prstGeom>
          <a:noFill/>
        </p:spPr>
        <p:txBody>
          <a:bodyPr wrap="none" rtlCol="0">
            <a:spAutoFit/>
          </a:bodyPr>
          <a:lstStyle/>
          <a:p>
            <a:r>
              <a:rPr lang="en-US" dirty="0">
                <a:latin typeface="+mj-lt"/>
              </a:rPr>
              <a:t>Measurement in support of NIF shots on </a:t>
            </a:r>
            <a:r>
              <a:rPr lang="en-US" baseline="30000" dirty="0">
                <a:latin typeface="+mj-lt"/>
              </a:rPr>
              <a:t>132</a:t>
            </a:r>
            <a:r>
              <a:rPr lang="en-US" dirty="0">
                <a:latin typeface="+mj-lt"/>
              </a:rPr>
              <a:t>Xe</a:t>
            </a:r>
          </a:p>
          <a:p>
            <a:pPr algn="l"/>
            <a:r>
              <a:rPr lang="en-US" dirty="0">
                <a:latin typeface="+mj-lt"/>
              </a:rPr>
              <a:t>A</a:t>
            </a:r>
            <a:r>
              <a:rPr lang="en-US" b="0" i="0" u="none" strike="noStrike" baseline="0" dirty="0">
                <a:latin typeface="+mj-lt"/>
              </a:rPr>
              <a:t>nnular particle telescope and a scintillator </a:t>
            </a:r>
          </a:p>
          <a:p>
            <a:pPr algn="l"/>
            <a:r>
              <a:rPr lang="en-US" b="0" i="0" u="none" strike="noStrike" baseline="0" dirty="0">
                <a:latin typeface="+mj-lt"/>
              </a:rPr>
              <a:t>LaBr3(Ce) and BGO-shielded </a:t>
            </a:r>
            <a:r>
              <a:rPr lang="en-US" b="0" i="0" u="none" strike="noStrike" baseline="0" dirty="0" err="1">
                <a:latin typeface="+mj-lt"/>
              </a:rPr>
              <a:t>HPGe</a:t>
            </a:r>
            <a:r>
              <a:rPr lang="en-US" b="0" i="0" u="none" strike="noStrike" baseline="0" dirty="0">
                <a:latin typeface="+mj-lt"/>
              </a:rPr>
              <a:t> Clover detectors.</a:t>
            </a:r>
            <a:endParaRPr lang="en-US" dirty="0">
              <a:latin typeface="+mj-lt"/>
            </a:endParaRPr>
          </a:p>
        </p:txBody>
      </p:sp>
      <p:pic>
        <p:nvPicPr>
          <p:cNvPr id="5" name="Picture 4">
            <a:extLst>
              <a:ext uri="{FF2B5EF4-FFF2-40B4-BE49-F238E27FC236}">
                <a16:creationId xmlns:a16="http://schemas.microsoft.com/office/drawing/2014/main" id="{8A6C7ADF-CD5D-4126-AF37-7A6446440AD6}"/>
              </a:ext>
            </a:extLst>
          </p:cNvPr>
          <p:cNvPicPr>
            <a:picLocks noChangeAspect="1"/>
          </p:cNvPicPr>
          <p:nvPr/>
        </p:nvPicPr>
        <p:blipFill>
          <a:blip r:embed="rId2"/>
          <a:stretch>
            <a:fillRect/>
          </a:stretch>
        </p:blipFill>
        <p:spPr>
          <a:xfrm>
            <a:off x="136544" y="1395869"/>
            <a:ext cx="2468854" cy="2034934"/>
          </a:xfrm>
          <a:prstGeom prst="rect">
            <a:avLst/>
          </a:prstGeom>
        </p:spPr>
      </p:pic>
      <p:pic>
        <p:nvPicPr>
          <p:cNvPr id="11" name="Picture 10">
            <a:extLst>
              <a:ext uri="{FF2B5EF4-FFF2-40B4-BE49-F238E27FC236}">
                <a16:creationId xmlns:a16="http://schemas.microsoft.com/office/drawing/2014/main" id="{F7279EE5-86E0-492B-B5D4-52EC30692E34}"/>
              </a:ext>
            </a:extLst>
          </p:cNvPr>
          <p:cNvPicPr>
            <a:picLocks noChangeAspect="1"/>
          </p:cNvPicPr>
          <p:nvPr/>
        </p:nvPicPr>
        <p:blipFill>
          <a:blip r:embed="rId3"/>
          <a:stretch>
            <a:fillRect/>
          </a:stretch>
        </p:blipFill>
        <p:spPr>
          <a:xfrm>
            <a:off x="2876767" y="2188884"/>
            <a:ext cx="2733260" cy="2178510"/>
          </a:xfrm>
          <a:prstGeom prst="rect">
            <a:avLst/>
          </a:prstGeom>
        </p:spPr>
      </p:pic>
      <p:pic>
        <p:nvPicPr>
          <p:cNvPr id="6" name="Picture 5">
            <a:extLst>
              <a:ext uri="{FF2B5EF4-FFF2-40B4-BE49-F238E27FC236}">
                <a16:creationId xmlns:a16="http://schemas.microsoft.com/office/drawing/2014/main" id="{EDAF3279-6EC6-4732-B2DC-E04BFF5D6C76}"/>
              </a:ext>
            </a:extLst>
          </p:cNvPr>
          <p:cNvPicPr>
            <a:picLocks noChangeAspect="1"/>
          </p:cNvPicPr>
          <p:nvPr/>
        </p:nvPicPr>
        <p:blipFill>
          <a:blip r:embed="rId4"/>
          <a:stretch>
            <a:fillRect/>
          </a:stretch>
        </p:blipFill>
        <p:spPr>
          <a:xfrm>
            <a:off x="5052454" y="541371"/>
            <a:ext cx="3271937" cy="1606389"/>
          </a:xfrm>
          <a:prstGeom prst="rect">
            <a:avLst/>
          </a:prstGeom>
        </p:spPr>
      </p:pic>
      <p:pic>
        <p:nvPicPr>
          <p:cNvPr id="8" name="Picture 7">
            <a:extLst>
              <a:ext uri="{FF2B5EF4-FFF2-40B4-BE49-F238E27FC236}">
                <a16:creationId xmlns:a16="http://schemas.microsoft.com/office/drawing/2014/main" id="{4A2ECE99-0025-4F74-9BC7-9D815A696B39}"/>
              </a:ext>
            </a:extLst>
          </p:cNvPr>
          <p:cNvPicPr>
            <a:picLocks noChangeAspect="1"/>
          </p:cNvPicPr>
          <p:nvPr/>
        </p:nvPicPr>
        <p:blipFill>
          <a:blip r:embed="rId5"/>
          <a:stretch>
            <a:fillRect/>
          </a:stretch>
        </p:blipFill>
        <p:spPr>
          <a:xfrm>
            <a:off x="388806" y="3687216"/>
            <a:ext cx="960814" cy="1345050"/>
          </a:xfrm>
          <a:prstGeom prst="rect">
            <a:avLst/>
          </a:prstGeom>
        </p:spPr>
      </p:pic>
      <p:sp>
        <p:nvSpPr>
          <p:cNvPr id="12" name="TextBox 11">
            <a:extLst>
              <a:ext uri="{FF2B5EF4-FFF2-40B4-BE49-F238E27FC236}">
                <a16:creationId xmlns:a16="http://schemas.microsoft.com/office/drawing/2014/main" id="{4F57A446-16E2-410F-A20E-200B6CDD40A7}"/>
              </a:ext>
            </a:extLst>
          </p:cNvPr>
          <p:cNvSpPr txBox="1"/>
          <p:nvPr/>
        </p:nvSpPr>
        <p:spPr>
          <a:xfrm>
            <a:off x="1370971" y="4010538"/>
            <a:ext cx="1319203" cy="523220"/>
          </a:xfrm>
          <a:prstGeom prst="rect">
            <a:avLst/>
          </a:prstGeom>
          <a:noFill/>
        </p:spPr>
        <p:txBody>
          <a:bodyPr wrap="square" rtlCol="0">
            <a:spAutoFit/>
          </a:bodyPr>
          <a:lstStyle/>
          <a:p>
            <a:r>
              <a:rPr lang="en-US" dirty="0"/>
              <a:t>MSc project</a:t>
            </a:r>
          </a:p>
          <a:p>
            <a:r>
              <a:rPr lang="en-US" dirty="0"/>
              <a:t>Hannah Berg</a:t>
            </a:r>
          </a:p>
        </p:txBody>
      </p:sp>
      <p:sp>
        <p:nvSpPr>
          <p:cNvPr id="13" name="TextBox 12">
            <a:extLst>
              <a:ext uri="{FF2B5EF4-FFF2-40B4-BE49-F238E27FC236}">
                <a16:creationId xmlns:a16="http://schemas.microsoft.com/office/drawing/2014/main" id="{1B9BFC2A-286E-4C72-9B01-9B534D824FB3}"/>
              </a:ext>
            </a:extLst>
          </p:cNvPr>
          <p:cNvSpPr txBox="1"/>
          <p:nvPr/>
        </p:nvSpPr>
        <p:spPr>
          <a:xfrm>
            <a:off x="3286682" y="4819894"/>
            <a:ext cx="5205663" cy="307777"/>
          </a:xfrm>
          <a:prstGeom prst="rect">
            <a:avLst/>
          </a:prstGeom>
          <a:solidFill>
            <a:schemeClr val="bg1"/>
          </a:solidFill>
        </p:spPr>
        <p:txBody>
          <a:bodyPr wrap="square" rtlCol="0">
            <a:spAutoFit/>
          </a:bodyPr>
          <a:lstStyle/>
          <a:p>
            <a:r>
              <a:rPr lang="en-US" dirty="0"/>
              <a:t>Inspired </a:t>
            </a:r>
            <a:r>
              <a:rPr lang="en-US" baseline="30000" dirty="0"/>
              <a:t>136</a:t>
            </a:r>
            <a:r>
              <a:rPr lang="en-US" dirty="0"/>
              <a:t>Xe(</a:t>
            </a:r>
            <a:r>
              <a:rPr lang="en-US" dirty="0" err="1"/>
              <a:t>p,p</a:t>
            </a:r>
            <a:r>
              <a:rPr lang="en-US" dirty="0"/>
              <a:t>’) inverse measurement at Texas A&amp;M 2026.</a:t>
            </a:r>
          </a:p>
        </p:txBody>
      </p:sp>
      <p:pic>
        <p:nvPicPr>
          <p:cNvPr id="7" name="Picture 6">
            <a:extLst>
              <a:ext uri="{FF2B5EF4-FFF2-40B4-BE49-F238E27FC236}">
                <a16:creationId xmlns:a16="http://schemas.microsoft.com/office/drawing/2014/main" id="{DE302B9F-709B-4546-ACBE-E42C6A756CD8}"/>
              </a:ext>
            </a:extLst>
          </p:cNvPr>
          <p:cNvPicPr>
            <a:picLocks noChangeAspect="1"/>
          </p:cNvPicPr>
          <p:nvPr/>
        </p:nvPicPr>
        <p:blipFill>
          <a:blip r:embed="rId6"/>
          <a:stretch>
            <a:fillRect/>
          </a:stretch>
        </p:blipFill>
        <p:spPr>
          <a:xfrm>
            <a:off x="5889514" y="2188884"/>
            <a:ext cx="2725214" cy="2258736"/>
          </a:xfrm>
          <a:prstGeom prst="rect">
            <a:avLst/>
          </a:prstGeom>
        </p:spPr>
      </p:pic>
      <p:sp>
        <p:nvSpPr>
          <p:cNvPr id="14" name="Rectangle 13">
            <a:extLst>
              <a:ext uri="{FF2B5EF4-FFF2-40B4-BE49-F238E27FC236}">
                <a16:creationId xmlns:a16="http://schemas.microsoft.com/office/drawing/2014/main" id="{327F4192-DE55-45E0-AD36-623761356D83}"/>
              </a:ext>
            </a:extLst>
          </p:cNvPr>
          <p:cNvSpPr/>
          <p:nvPr/>
        </p:nvSpPr>
        <p:spPr>
          <a:xfrm>
            <a:off x="4449568" y="4434970"/>
            <a:ext cx="3136655" cy="246221"/>
          </a:xfrm>
          <a:prstGeom prst="rect">
            <a:avLst/>
          </a:prstGeom>
        </p:spPr>
        <p:txBody>
          <a:bodyPr wrap="square">
            <a:spAutoFit/>
          </a:bodyPr>
          <a:lstStyle/>
          <a:p>
            <a:r>
              <a:rPr lang="en-US" sz="1000" dirty="0"/>
              <a:t>H. Berg </a:t>
            </a:r>
            <a:r>
              <a:rPr lang="en-US" sz="1000" i="1" dirty="0"/>
              <a:t>et al, </a:t>
            </a:r>
            <a:r>
              <a:rPr lang="en-US" sz="1000" dirty="0"/>
              <a:t>Submitted to Phys. Rev. C (2026).</a:t>
            </a:r>
            <a:endParaRPr lang="en-ZA" sz="1000" dirty="0"/>
          </a:p>
        </p:txBody>
      </p:sp>
    </p:spTree>
    <p:extLst>
      <p:ext uri="{BB962C8B-B14F-4D97-AF65-F5344CB8AC3E}">
        <p14:creationId xmlns:p14="http://schemas.microsoft.com/office/powerpoint/2010/main" val="21577464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E845FDB6-B3C3-4111-84B1-30DC05416DB4}"/>
              </a:ext>
            </a:extLst>
          </p:cNvPr>
          <p:cNvSpPr txBox="1">
            <a:spLocks/>
          </p:cNvSpPr>
          <p:nvPr/>
        </p:nvSpPr>
        <p:spPr>
          <a:xfrm>
            <a:off x="0" y="1010"/>
            <a:ext cx="9144000" cy="600164"/>
          </a:xfrm>
          <a:prstGeom prst="rect">
            <a:avLst/>
          </a:prstGeom>
          <a:solidFill>
            <a:schemeClr val="bg1"/>
          </a:solidFill>
          <a:ln>
            <a:noFill/>
          </a:ln>
        </p:spPr>
        <p:txBody>
          <a:bodyPr spcFirstLastPara="1" wrap="square" lIns="68575" tIns="34275" rIns="68575" bIns="34275"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a:r>
              <a:rPr lang="en-US" sz="3200" b="0" dirty="0">
                <a:solidFill>
                  <a:srgbClr val="002060"/>
                </a:solidFill>
                <a:latin typeface="Calibri" panose="020F0502020204030204" pitchFamily="34" charset="0"/>
                <a:cs typeface="Calibri" panose="020F0502020204030204" pitchFamily="34" charset="0"/>
              </a:rPr>
              <a:t>Applications of QC Data: Reactors and Safeguards</a:t>
            </a:r>
            <a:endParaRPr lang="en-ZA" sz="3200" b="0" dirty="0">
              <a:solidFill>
                <a:srgbClr val="00206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DBC08634-200A-496F-8239-D3BCBAD32D3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427" y="2261555"/>
            <a:ext cx="2366047" cy="2059252"/>
          </a:xfrm>
          <a:prstGeom prst="rect">
            <a:avLst/>
          </a:prstGeom>
        </p:spPr>
      </p:pic>
      <p:sp>
        <p:nvSpPr>
          <p:cNvPr id="11" name="Text Placeholder 23">
            <a:extLst>
              <a:ext uri="{FF2B5EF4-FFF2-40B4-BE49-F238E27FC236}">
                <a16:creationId xmlns:a16="http://schemas.microsoft.com/office/drawing/2014/main" id="{430CB607-E929-45AB-B195-10FB59E04D62}"/>
              </a:ext>
            </a:extLst>
          </p:cNvPr>
          <p:cNvSpPr txBox="1">
            <a:spLocks/>
          </p:cNvSpPr>
          <p:nvPr/>
        </p:nvSpPr>
        <p:spPr>
          <a:xfrm>
            <a:off x="144943" y="683499"/>
            <a:ext cx="6660047" cy="1459467"/>
          </a:xfrm>
          <a:prstGeom prst="rect">
            <a:avLst/>
          </a:prstGeom>
        </p:spPr>
        <p:txBody>
          <a:bodyPr/>
          <a:lstStyle>
            <a:lvl1pPr marL="285750" indent="-228600" algn="l" rtl="0" eaLnBrk="1" latinLnBrk="0" hangingPunct="1">
              <a:spcBef>
                <a:spcPts val="1800"/>
              </a:spcBef>
              <a:spcAft>
                <a:spcPts val="0"/>
              </a:spcAft>
              <a:buClr>
                <a:schemeClr val="accent1">
                  <a:lumMod val="75000"/>
                </a:schemeClr>
              </a:buClr>
              <a:buSzPct val="90000"/>
              <a:buFont typeface="Wingdings" charset="2"/>
              <a:buChar char="§"/>
              <a:tabLst/>
              <a:defRPr kumimoji="0" sz="2000" b="0" i="0" kern="1200">
                <a:solidFill>
                  <a:schemeClr val="tx1"/>
                </a:solidFill>
                <a:latin typeface="Open Sans" panose="020B0606030504020204" pitchFamily="34" charset="0"/>
                <a:ea typeface="BatangChe" panose="020B0503020000020004" pitchFamily="49" charset="-127"/>
                <a:cs typeface="Open Sans" panose="020B0606030504020204" pitchFamily="34" charset="0"/>
              </a:defRPr>
            </a:lvl1pPr>
            <a:lvl2pPr marL="628650" indent="-285750" algn="l" rtl="0" eaLnBrk="1" latinLnBrk="0" hangingPunct="1">
              <a:spcBef>
                <a:spcPts val="0"/>
              </a:spcBef>
              <a:spcAft>
                <a:spcPts val="0"/>
              </a:spcAft>
              <a:buClrTx/>
              <a:buSzPct val="90000"/>
              <a:buFont typeface="Calibri" panose="020F0502020204030204" pitchFamily="34" charset="0"/>
              <a:buChar char="—"/>
              <a:defRPr kumimoji="0" sz="2000" b="0" i="0" kern="1200">
                <a:solidFill>
                  <a:schemeClr val="tx1"/>
                </a:solidFill>
                <a:latin typeface="Open Sans" panose="020B0606030504020204" pitchFamily="34" charset="0"/>
                <a:ea typeface="BatangChe" panose="020B0503020000020004" pitchFamily="49" charset="-127"/>
                <a:cs typeface="Open Sans" panose="020B0606030504020204" pitchFamily="34" charset="0"/>
              </a:defRPr>
            </a:lvl2pPr>
            <a:lvl3pPr marL="800100" indent="-171450" algn="l" rtl="0" eaLnBrk="1" latinLnBrk="0" hangingPunct="1">
              <a:spcBef>
                <a:spcPts val="0"/>
              </a:spcBef>
              <a:spcAft>
                <a:spcPts val="0"/>
              </a:spcAft>
              <a:buClr>
                <a:srgbClr val="319785"/>
              </a:buClr>
              <a:buSzPct val="90000"/>
              <a:buFont typeface="Arial" panose="020B0604020202020204" pitchFamily="34" charset="0"/>
              <a:buChar char="•"/>
              <a:defRPr kumimoji="0" sz="2000" b="0" i="0" kern="1200">
                <a:solidFill>
                  <a:schemeClr val="tx1"/>
                </a:solidFill>
                <a:latin typeface="Open Sans" panose="020B0606030504020204" pitchFamily="34" charset="0"/>
                <a:ea typeface="BatangChe" panose="020B0503020000020004" pitchFamily="49" charset="-127"/>
                <a:cs typeface="Open Sans" panose="020B0606030504020204" pitchFamily="34" charset="0"/>
              </a:defRPr>
            </a:lvl3pPr>
            <a:lvl4pPr marL="1028700" indent="-171450" algn="l" rtl="0" eaLnBrk="1" latinLnBrk="0" hangingPunct="1">
              <a:spcBef>
                <a:spcPts val="0"/>
              </a:spcBef>
              <a:spcAft>
                <a:spcPts val="0"/>
              </a:spcAft>
              <a:buClrTx/>
              <a:buSzPct val="100000"/>
              <a:buFont typeface="Lucida Grande"/>
              <a:buChar char="–"/>
              <a:defRPr kumimoji="0" sz="2000" b="0" i="0" kern="1200">
                <a:solidFill>
                  <a:schemeClr val="tx1"/>
                </a:solidFill>
                <a:latin typeface="Open Sans" panose="020B0606030504020204" pitchFamily="34" charset="0"/>
                <a:ea typeface="BatangChe" panose="020B0503020000020004" pitchFamily="49" charset="-127"/>
                <a:cs typeface="Open Sans" panose="020B0606030504020204" pitchFamily="34" charset="0"/>
              </a:defRPr>
            </a:lvl4pPr>
            <a:lvl5pPr marL="1257300" indent="-171450" algn="l" rtl="0" eaLnBrk="1" latinLnBrk="0" hangingPunct="1">
              <a:spcBef>
                <a:spcPts val="0"/>
              </a:spcBef>
              <a:spcAft>
                <a:spcPts val="0"/>
              </a:spcAft>
              <a:buClr>
                <a:srgbClr val="58595B"/>
              </a:buClr>
              <a:buFont typeface="Arial"/>
              <a:buChar char="•"/>
              <a:tabLst>
                <a:tab pos="1200150" algn="l"/>
              </a:tabLst>
              <a:defRPr kumimoji="0" lang="en-US" sz="2000" b="0" i="0" kern="1200" smtClean="0">
                <a:solidFill>
                  <a:schemeClr val="tx1"/>
                </a:solidFill>
                <a:latin typeface="Open Sans" panose="020B0606030504020204" pitchFamily="34" charset="0"/>
                <a:ea typeface="BatangChe" panose="020B0503020000020004" pitchFamily="49" charset="-127"/>
                <a:cs typeface="Open Sans" panose="020B0606030504020204" pitchFamily="34" charset="0"/>
              </a:defRPr>
            </a:lvl5pPr>
            <a:lvl6pPr marL="1627632" indent="-182880" algn="l" rtl="0" eaLnBrk="1" latinLnBrk="0" hangingPunct="1">
              <a:spcBef>
                <a:spcPct val="20000"/>
              </a:spcBef>
              <a:buClr>
                <a:schemeClr val="accent6"/>
              </a:buClr>
              <a:buSzPct val="100000"/>
              <a:buFont typeface="Wingdings 2"/>
              <a:buChar char=""/>
              <a:defRPr kumimoji="0" sz="2000" kern="1200">
                <a:solidFill>
                  <a:schemeClr val="tx1"/>
                </a:solidFill>
                <a:latin typeface="+mn-lt"/>
                <a:ea typeface="+mn-ea"/>
                <a:cs typeface="+mn-cs"/>
              </a:defRPr>
            </a:lvl6pPr>
            <a:lvl7pPr marL="1828800" indent="-182880" algn="l" rtl="0" eaLnBrk="1" latinLnBrk="0" hangingPunct="1">
              <a:spcBef>
                <a:spcPct val="20000"/>
              </a:spcBef>
              <a:buClr>
                <a:schemeClr val="accent1"/>
              </a:buClr>
              <a:buSzPct val="100000"/>
              <a:buFont typeface="Wingdings 2"/>
              <a:buChar char=""/>
              <a:defRPr kumimoji="0" sz="1800" kern="1200">
                <a:solidFill>
                  <a:schemeClr val="tx1"/>
                </a:solidFill>
                <a:latin typeface="+mn-lt"/>
                <a:ea typeface="+mn-ea"/>
                <a:cs typeface="+mn-cs"/>
              </a:defRPr>
            </a:lvl7pPr>
            <a:lvl8pPr marL="2029968" indent="-182880" algn="l" rtl="0" eaLnBrk="1" latinLnBrk="0" hangingPunct="1">
              <a:spcBef>
                <a:spcPct val="20000"/>
              </a:spcBef>
              <a:buClr>
                <a:schemeClr val="accent2"/>
              </a:buClr>
              <a:buFont typeface="Wingdings 2" pitchFamily="18" charset="2"/>
              <a:buChar char=""/>
              <a:defRPr kumimoji="0" sz="1800" kern="1200">
                <a:solidFill>
                  <a:schemeClr val="tx1"/>
                </a:solidFill>
                <a:latin typeface="+mn-lt"/>
                <a:ea typeface="+mn-ea"/>
                <a:cs typeface="+mn-cs"/>
              </a:defRPr>
            </a:lvl8pPr>
            <a:lvl9pPr marL="2231136" indent="-182880" algn="l" rtl="0" eaLnBrk="1" latinLnBrk="0" hangingPunct="1">
              <a:spcBef>
                <a:spcPct val="20000"/>
              </a:spcBef>
              <a:buClr>
                <a:schemeClr val="accent3"/>
              </a:buClr>
              <a:buFont typeface="Wingdings 2" pitchFamily="18" charset="2"/>
              <a:buChar char=""/>
              <a:defRPr kumimoji="0" sz="1800" kern="1200" baseline="0">
                <a:solidFill>
                  <a:schemeClr val="tx1"/>
                </a:solidFill>
                <a:latin typeface="+mn-lt"/>
                <a:ea typeface="+mn-ea"/>
                <a:cs typeface="+mn-cs"/>
              </a:defRPr>
            </a:lvl9pPr>
          </a:lstStyle>
          <a:p>
            <a:pPr defTabSz="685800">
              <a:spcBef>
                <a:spcPts val="450"/>
              </a:spcBef>
            </a:pPr>
            <a:r>
              <a:rPr lang="en-US" sz="1350" baseline="30000" dirty="0">
                <a:latin typeface="Arial" panose="020B0604020202020204" pitchFamily="34" charset="0"/>
                <a:cs typeface="Arial" panose="020B0604020202020204" pitchFamily="34" charset="0"/>
              </a:rPr>
              <a:t>135</a:t>
            </a:r>
            <a:r>
              <a:rPr lang="en-US" sz="1350" dirty="0">
                <a:latin typeface="Arial" panose="020B0604020202020204" pitchFamily="34" charset="0"/>
                <a:cs typeface="Arial" panose="020B0604020202020204" pitchFamily="34" charset="0"/>
              </a:rPr>
              <a:t>Xe is a neutron poison in nuclear reactors.</a:t>
            </a:r>
          </a:p>
          <a:p>
            <a:pPr defTabSz="685800">
              <a:spcBef>
                <a:spcPts val="450"/>
              </a:spcBef>
            </a:pPr>
            <a:r>
              <a:rPr lang="en-US" sz="1350" dirty="0">
                <a:latin typeface="Arial" panose="020B0604020202020204" pitchFamily="34" charset="0"/>
                <a:cs typeface="Arial" panose="020B0604020202020204" pitchFamily="34" charset="0"/>
              </a:rPr>
              <a:t>Knowledge of its burnup rate needed to reactor operation as well as atmospheric monitoring for nuclear safeguards [1].</a:t>
            </a:r>
          </a:p>
          <a:p>
            <a:pPr defTabSz="685800">
              <a:spcBef>
                <a:spcPts val="450"/>
              </a:spcBef>
            </a:pPr>
            <a:r>
              <a:rPr lang="en-US" sz="1350" baseline="30000" dirty="0">
                <a:latin typeface="Arial" panose="020B0604020202020204" pitchFamily="34" charset="0"/>
                <a:cs typeface="Arial" panose="020B0604020202020204" pitchFamily="34" charset="0"/>
              </a:rPr>
              <a:t>135</a:t>
            </a:r>
            <a:r>
              <a:rPr lang="en-US" sz="1350" dirty="0">
                <a:latin typeface="Arial" panose="020B0604020202020204" pitchFamily="34" charset="0"/>
                <a:cs typeface="Arial" panose="020B0604020202020204" pitchFamily="34" charset="0"/>
              </a:rPr>
              <a:t>Xe(</a:t>
            </a:r>
            <a:r>
              <a:rPr lang="en-US" sz="1350" dirty="0" err="1">
                <a:latin typeface="Arial" panose="020B0604020202020204" pitchFamily="34" charset="0"/>
                <a:cs typeface="Arial" panose="020B0604020202020204" pitchFamily="34" charset="0"/>
              </a:rPr>
              <a:t>n,</a:t>
            </a:r>
            <a:r>
              <a:rPr lang="en-US" sz="1350" dirty="0" err="1">
                <a:latin typeface="Symbol" pitchFamily="2" charset="2"/>
                <a:cs typeface="Arial" panose="020B0604020202020204" pitchFamily="34" charset="0"/>
              </a:rPr>
              <a:t>g</a:t>
            </a:r>
            <a:r>
              <a:rPr lang="en-US" sz="1350" dirty="0">
                <a:latin typeface="Arial" panose="020B0604020202020204" pitchFamily="34" charset="0"/>
                <a:cs typeface="Arial" panose="020B0604020202020204" pitchFamily="34" charset="0"/>
              </a:rPr>
              <a:t>) cross section is unknown at energies higher than thermal.</a:t>
            </a:r>
          </a:p>
        </p:txBody>
      </p:sp>
      <p:pic>
        <p:nvPicPr>
          <p:cNvPr id="13" name="Picture 1">
            <a:extLst>
              <a:ext uri="{FF2B5EF4-FFF2-40B4-BE49-F238E27FC236}">
                <a16:creationId xmlns:a16="http://schemas.microsoft.com/office/drawing/2014/main" id="{82FED39F-B3FE-4E9D-9463-6351620A5F83}"/>
              </a:ext>
            </a:extLst>
          </p:cNvPr>
          <p:cNvPicPr>
            <a:picLocks noChangeAspect="1" noChangeArrowheads="1"/>
          </p:cNvPicPr>
          <p:nvPr/>
        </p:nvPicPr>
        <p:blipFill rotWithShape="1">
          <a:blip r:embed="rId3" r:link="rId4">
            <a:extLst>
              <a:ext uri="{28A0092B-C50C-407E-A947-70E740481C1C}">
                <a14:useLocalDpi xmlns:a14="http://schemas.microsoft.com/office/drawing/2010/main" val="0"/>
              </a:ext>
            </a:extLst>
          </a:blip>
          <a:srcRect r="4639" b="1447"/>
          <a:stretch>
            <a:fillRect/>
          </a:stretch>
        </p:blipFill>
        <p:spPr bwMode="auto">
          <a:xfrm>
            <a:off x="6058040" y="2196510"/>
            <a:ext cx="2909514" cy="2189341"/>
          </a:xfrm>
          <a:prstGeom prst="rect">
            <a:avLst/>
          </a:prstGeom>
          <a:solidFill>
            <a:schemeClr val="accent4">
              <a:lumMod val="60000"/>
              <a:lumOff val="40000"/>
            </a:schemeClr>
          </a:solidFill>
        </p:spPr>
      </p:pic>
      <p:grpSp>
        <p:nvGrpSpPr>
          <p:cNvPr id="15" name="Group 14">
            <a:extLst>
              <a:ext uri="{FF2B5EF4-FFF2-40B4-BE49-F238E27FC236}">
                <a16:creationId xmlns:a16="http://schemas.microsoft.com/office/drawing/2014/main" id="{F52B816F-E76B-4380-BC50-5DF660781FDB}"/>
              </a:ext>
            </a:extLst>
          </p:cNvPr>
          <p:cNvGrpSpPr/>
          <p:nvPr/>
        </p:nvGrpSpPr>
        <p:grpSpPr>
          <a:xfrm>
            <a:off x="2953135" y="2158999"/>
            <a:ext cx="2728748" cy="2321851"/>
            <a:chOff x="4253386" y="3027153"/>
            <a:chExt cx="3764263" cy="3162722"/>
          </a:xfrm>
        </p:grpSpPr>
        <p:pic>
          <p:nvPicPr>
            <p:cNvPr id="22" name="Picture 21">
              <a:extLst>
                <a:ext uri="{FF2B5EF4-FFF2-40B4-BE49-F238E27FC236}">
                  <a16:creationId xmlns:a16="http://schemas.microsoft.com/office/drawing/2014/main" id="{083E5B63-EB59-46B1-982D-63DBA956B3A4}"/>
                </a:ext>
              </a:extLst>
            </p:cNvPr>
            <p:cNvPicPr>
              <a:picLocks noChangeAspect="1"/>
            </p:cNvPicPr>
            <p:nvPr/>
          </p:nvPicPr>
          <p:blipFill>
            <a:blip r:embed="rId5"/>
            <a:srcRect l="7599" t="9142" r="53130" b="65411"/>
            <a:stretch/>
          </p:blipFill>
          <p:spPr>
            <a:xfrm>
              <a:off x="4253386" y="3027153"/>
              <a:ext cx="3764263" cy="3162722"/>
            </a:xfrm>
            <a:prstGeom prst="rect">
              <a:avLst/>
            </a:prstGeom>
          </p:spPr>
        </p:pic>
        <p:sp>
          <p:nvSpPr>
            <p:cNvPr id="25" name="TextBox 24">
              <a:extLst>
                <a:ext uri="{FF2B5EF4-FFF2-40B4-BE49-F238E27FC236}">
                  <a16:creationId xmlns:a16="http://schemas.microsoft.com/office/drawing/2014/main" id="{DC51F999-07D9-4B1F-850F-BD54E7E016AC}"/>
                </a:ext>
              </a:extLst>
            </p:cNvPr>
            <p:cNvSpPr txBox="1"/>
            <p:nvPr/>
          </p:nvSpPr>
          <p:spPr>
            <a:xfrm>
              <a:off x="6498825" y="3338265"/>
              <a:ext cx="757041" cy="373336"/>
            </a:xfrm>
            <a:prstGeom prst="rect">
              <a:avLst/>
            </a:prstGeom>
            <a:noFill/>
          </p:spPr>
          <p:txBody>
            <a:bodyPr wrap="none" rtlCol="0">
              <a:spAutoFit/>
            </a:bodyPr>
            <a:lstStyle/>
            <a:p>
              <a:r>
                <a:rPr lang="en-US" sz="1050" dirty="0">
                  <a:solidFill>
                    <a:srgbClr val="C00000"/>
                  </a:solidFill>
                </a:rPr>
                <a:t>Gen4</a:t>
              </a:r>
            </a:p>
          </p:txBody>
        </p:sp>
        <p:sp>
          <p:nvSpPr>
            <p:cNvPr id="26" name="TextBox 25">
              <a:extLst>
                <a:ext uri="{FF2B5EF4-FFF2-40B4-BE49-F238E27FC236}">
                  <a16:creationId xmlns:a16="http://schemas.microsoft.com/office/drawing/2014/main" id="{94E5F300-94B6-4CCB-94B8-EFC7085F5AA8}"/>
                </a:ext>
              </a:extLst>
            </p:cNvPr>
            <p:cNvSpPr txBox="1"/>
            <p:nvPr/>
          </p:nvSpPr>
          <p:spPr>
            <a:xfrm>
              <a:off x="4922150" y="4649762"/>
              <a:ext cx="733472" cy="373336"/>
            </a:xfrm>
            <a:prstGeom prst="rect">
              <a:avLst/>
            </a:prstGeom>
            <a:noFill/>
          </p:spPr>
          <p:txBody>
            <a:bodyPr wrap="none" rtlCol="0">
              <a:spAutoFit/>
            </a:bodyPr>
            <a:lstStyle/>
            <a:p>
              <a:r>
                <a:rPr lang="en-US" sz="1050" dirty="0">
                  <a:solidFill>
                    <a:srgbClr val="0070C0"/>
                  </a:solidFill>
                </a:rPr>
                <a:t>PWR</a:t>
              </a:r>
            </a:p>
          </p:txBody>
        </p:sp>
      </p:grpSp>
      <p:pic>
        <p:nvPicPr>
          <p:cNvPr id="27" name="Picture 6" descr="Nuclear Reactor Definition, History, Components Britannica, 47% OFF">
            <a:extLst>
              <a:ext uri="{FF2B5EF4-FFF2-40B4-BE49-F238E27FC236}">
                <a16:creationId xmlns:a16="http://schemas.microsoft.com/office/drawing/2014/main" id="{464F86F9-1434-4CAA-BA47-B395672E646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04382" y="601174"/>
            <a:ext cx="1888729" cy="133959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DF61010D-4FDD-47FF-A5D0-D221A75F4626}"/>
              </a:ext>
            </a:extLst>
          </p:cNvPr>
          <p:cNvSpPr txBox="1"/>
          <p:nvPr/>
        </p:nvSpPr>
        <p:spPr>
          <a:xfrm>
            <a:off x="7076660" y="4771967"/>
            <a:ext cx="2067339" cy="369332"/>
          </a:xfrm>
          <a:prstGeom prst="rect">
            <a:avLst/>
          </a:prstGeom>
          <a:noFill/>
        </p:spPr>
        <p:txBody>
          <a:bodyPr wrap="square">
            <a:spAutoFit/>
          </a:bodyPr>
          <a:lstStyle/>
          <a:p>
            <a:r>
              <a:rPr lang="en-US" sz="900" dirty="0">
                <a:latin typeface="Crlt"/>
              </a:rPr>
              <a:t>[1] J. Carlson,, </a:t>
            </a:r>
            <a:r>
              <a:rPr lang="en-US" sz="900" i="1" dirty="0">
                <a:latin typeface="Crlt"/>
              </a:rPr>
              <a:t>et al.</a:t>
            </a:r>
            <a:r>
              <a:rPr lang="en-US" sz="900" dirty="0">
                <a:latin typeface="Crlt"/>
              </a:rPr>
              <a:t>, Progress in Particle and Nuclear Physics 94, 68 (2017)</a:t>
            </a:r>
            <a:endParaRPr lang="en-US" sz="900" dirty="0"/>
          </a:p>
        </p:txBody>
      </p:sp>
      <p:sp>
        <p:nvSpPr>
          <p:cNvPr id="29" name="TextBox 28">
            <a:extLst>
              <a:ext uri="{FF2B5EF4-FFF2-40B4-BE49-F238E27FC236}">
                <a16:creationId xmlns:a16="http://schemas.microsoft.com/office/drawing/2014/main" id="{A184B3C4-919A-43D6-97DC-7615AB43BDC0}"/>
              </a:ext>
            </a:extLst>
          </p:cNvPr>
          <p:cNvSpPr txBox="1"/>
          <p:nvPr/>
        </p:nvSpPr>
        <p:spPr>
          <a:xfrm>
            <a:off x="2812916" y="4556523"/>
            <a:ext cx="3097551" cy="215444"/>
          </a:xfrm>
          <a:prstGeom prst="rect">
            <a:avLst/>
          </a:prstGeom>
          <a:noFill/>
        </p:spPr>
        <p:txBody>
          <a:bodyPr wrap="square">
            <a:spAutoFit/>
          </a:bodyPr>
          <a:lstStyle/>
          <a:p>
            <a:r>
              <a:rPr lang="en-US" sz="800" dirty="0">
                <a:latin typeface="+mj-lt"/>
              </a:rPr>
              <a:t>Yang, </a:t>
            </a:r>
            <a:r>
              <a:rPr lang="en-US" sz="800" i="1" dirty="0">
                <a:latin typeface="+mj-lt"/>
              </a:rPr>
              <a:t>Nuclear Engineering and Technology</a:t>
            </a:r>
            <a:r>
              <a:rPr lang="en-US" sz="800" dirty="0">
                <a:latin typeface="+mj-lt"/>
              </a:rPr>
              <a:t>, 44(2), 722 (2012).</a:t>
            </a:r>
          </a:p>
        </p:txBody>
      </p:sp>
      <p:sp>
        <p:nvSpPr>
          <p:cNvPr id="31" name="TextBox 30">
            <a:extLst>
              <a:ext uri="{FF2B5EF4-FFF2-40B4-BE49-F238E27FC236}">
                <a16:creationId xmlns:a16="http://schemas.microsoft.com/office/drawing/2014/main" id="{EEB306B2-7705-43FF-B421-D8601C285C38}"/>
              </a:ext>
            </a:extLst>
          </p:cNvPr>
          <p:cNvSpPr txBox="1"/>
          <p:nvPr/>
        </p:nvSpPr>
        <p:spPr>
          <a:xfrm>
            <a:off x="0" y="4894534"/>
            <a:ext cx="1912703" cy="246221"/>
          </a:xfrm>
          <a:prstGeom prst="rect">
            <a:avLst/>
          </a:prstGeom>
          <a:noFill/>
        </p:spPr>
        <p:txBody>
          <a:bodyPr wrap="none" rtlCol="0">
            <a:spAutoFit/>
          </a:bodyPr>
          <a:lstStyle/>
          <a:p>
            <a:r>
              <a:rPr lang="en-US" sz="1000" dirty="0"/>
              <a:t>Slide adapted from D.L. </a:t>
            </a:r>
            <a:r>
              <a:rPr lang="en-US" sz="1000" dirty="0" err="1"/>
              <a:t>Bleuel</a:t>
            </a:r>
            <a:endParaRPr lang="en-US" sz="1000" dirty="0"/>
          </a:p>
        </p:txBody>
      </p:sp>
    </p:spTree>
    <p:extLst>
      <p:ext uri="{BB962C8B-B14F-4D97-AF65-F5344CB8AC3E}">
        <p14:creationId xmlns:p14="http://schemas.microsoft.com/office/powerpoint/2010/main" val="30228020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1DAB7F6E-E39B-4199-8465-CA2498218D97}"/>
              </a:ext>
            </a:extLst>
          </p:cNvPr>
          <p:cNvSpPr txBox="1">
            <a:spLocks/>
          </p:cNvSpPr>
          <p:nvPr/>
        </p:nvSpPr>
        <p:spPr bwMode="auto">
          <a:xfrm>
            <a:off x="0" y="-7070"/>
            <a:ext cx="9144000" cy="565609"/>
          </a:xfrm>
          <a:prstGeom prst="rect">
            <a:avLst/>
          </a:prstGeom>
          <a:noFill/>
          <a:ln w="9525">
            <a:noFill/>
            <a:miter lim="800000"/>
            <a:headEnd/>
            <a:tailEnd/>
          </a:ln>
        </p:spPr>
        <p:txBody>
          <a:bodyPr vert="horz" lIns="68580" tIns="34290" rIns="68580" bIns="34290" rtlCol="0"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00" dirty="0">
                <a:solidFill>
                  <a:srgbClr val="000000"/>
                </a:solidFill>
              </a:rPr>
              <a:t>Use of Shape Method</a:t>
            </a:r>
            <a:endParaRPr lang="en-ZA" sz="3300" dirty="0">
              <a:solidFill>
                <a:srgbClr val="000000"/>
              </a:solidFill>
            </a:endParaRPr>
          </a:p>
        </p:txBody>
      </p:sp>
      <p:pic>
        <p:nvPicPr>
          <p:cNvPr id="6" name="Picture 5">
            <a:extLst>
              <a:ext uri="{FF2B5EF4-FFF2-40B4-BE49-F238E27FC236}">
                <a16:creationId xmlns:a16="http://schemas.microsoft.com/office/drawing/2014/main" id="{3D8327D8-455C-4AF6-8231-582794959EDB}"/>
              </a:ext>
            </a:extLst>
          </p:cNvPr>
          <p:cNvPicPr>
            <a:picLocks noChangeAspect="1"/>
          </p:cNvPicPr>
          <p:nvPr/>
        </p:nvPicPr>
        <p:blipFill>
          <a:blip r:embed="rId2"/>
          <a:stretch>
            <a:fillRect/>
          </a:stretch>
        </p:blipFill>
        <p:spPr>
          <a:xfrm>
            <a:off x="0" y="627962"/>
            <a:ext cx="3139808" cy="2124951"/>
          </a:xfrm>
          <a:prstGeom prst="rect">
            <a:avLst/>
          </a:prstGeom>
        </p:spPr>
      </p:pic>
      <p:pic>
        <p:nvPicPr>
          <p:cNvPr id="7" name="Picture 6">
            <a:extLst>
              <a:ext uri="{FF2B5EF4-FFF2-40B4-BE49-F238E27FC236}">
                <a16:creationId xmlns:a16="http://schemas.microsoft.com/office/drawing/2014/main" id="{32B20863-BEDB-4000-9173-552D1B9EEDAD}"/>
              </a:ext>
            </a:extLst>
          </p:cNvPr>
          <p:cNvPicPr>
            <a:picLocks noChangeAspect="1"/>
          </p:cNvPicPr>
          <p:nvPr/>
        </p:nvPicPr>
        <p:blipFill>
          <a:blip r:embed="rId3"/>
          <a:stretch>
            <a:fillRect/>
          </a:stretch>
        </p:blipFill>
        <p:spPr>
          <a:xfrm>
            <a:off x="3148913" y="559164"/>
            <a:ext cx="2002321" cy="2430257"/>
          </a:xfrm>
          <a:prstGeom prst="rect">
            <a:avLst/>
          </a:prstGeom>
        </p:spPr>
      </p:pic>
      <p:sp>
        <p:nvSpPr>
          <p:cNvPr id="9" name="Rectangle 8">
            <a:extLst>
              <a:ext uri="{FF2B5EF4-FFF2-40B4-BE49-F238E27FC236}">
                <a16:creationId xmlns:a16="http://schemas.microsoft.com/office/drawing/2014/main" id="{C914E534-8926-42D7-B39D-2041E722923D}"/>
              </a:ext>
            </a:extLst>
          </p:cNvPr>
          <p:cNvSpPr/>
          <p:nvPr/>
        </p:nvSpPr>
        <p:spPr>
          <a:xfrm>
            <a:off x="0" y="2743200"/>
            <a:ext cx="3511627" cy="246221"/>
          </a:xfrm>
          <a:prstGeom prst="rect">
            <a:avLst/>
          </a:prstGeom>
        </p:spPr>
        <p:txBody>
          <a:bodyPr wrap="square">
            <a:spAutoFit/>
          </a:bodyPr>
          <a:lstStyle/>
          <a:p>
            <a:r>
              <a:rPr lang="en-ZA" sz="1000" dirty="0"/>
              <a:t>M. Markova et al., Phys. Rev. C 106, 034322  (2022).</a:t>
            </a:r>
          </a:p>
        </p:txBody>
      </p:sp>
      <p:sp>
        <p:nvSpPr>
          <p:cNvPr id="11" name="Rectangle 10">
            <a:extLst>
              <a:ext uri="{FF2B5EF4-FFF2-40B4-BE49-F238E27FC236}">
                <a16:creationId xmlns:a16="http://schemas.microsoft.com/office/drawing/2014/main" id="{D6EC6061-9ECA-4781-9B59-A3C3E8DD2177}"/>
              </a:ext>
            </a:extLst>
          </p:cNvPr>
          <p:cNvSpPr/>
          <p:nvPr/>
        </p:nvSpPr>
        <p:spPr>
          <a:xfrm>
            <a:off x="5201489" y="542597"/>
            <a:ext cx="3947064" cy="4524315"/>
          </a:xfrm>
          <a:prstGeom prst="rect">
            <a:avLst/>
          </a:prstGeom>
        </p:spPr>
        <p:txBody>
          <a:bodyPr wrap="square">
            <a:spAutoFit/>
          </a:bodyPr>
          <a:lstStyle/>
          <a:p>
            <a:r>
              <a:rPr lang="en-ZA" sz="1200" u="sng" dirty="0">
                <a:solidFill>
                  <a:srgbClr val="FF0000"/>
                </a:solidFill>
              </a:rPr>
              <a:t>Shape method applied (probably more):</a:t>
            </a:r>
          </a:p>
          <a:p>
            <a:r>
              <a:rPr lang="en-ZA" sz="1200" b="1" baseline="30000" dirty="0"/>
              <a:t>93</a:t>
            </a:r>
            <a:r>
              <a:rPr lang="en-ZA" sz="1200" b="1" dirty="0"/>
              <a:t>Sr</a:t>
            </a:r>
            <a:r>
              <a:rPr lang="en-ZA" sz="1200" dirty="0"/>
              <a:t>: Sweet et al., Phys. Rev. C 109, 054305 (2024).</a:t>
            </a:r>
          </a:p>
          <a:p>
            <a:r>
              <a:rPr lang="en-ZA" sz="1200" b="1" baseline="30000" dirty="0"/>
              <a:t>144,145,150</a:t>
            </a:r>
            <a:r>
              <a:rPr lang="en-ZA" sz="1200" b="1" dirty="0"/>
              <a:t>Nd</a:t>
            </a:r>
            <a:r>
              <a:rPr lang="en-ZA" sz="1200" dirty="0"/>
              <a:t>: </a:t>
            </a:r>
            <a:r>
              <a:rPr lang="nb-NO" sz="1200" dirty="0"/>
              <a:t>Guttormsen et al., Phys. Rev. C 106, 034314 (2022). </a:t>
            </a:r>
            <a:endParaRPr lang="en-US" sz="1200" dirty="0"/>
          </a:p>
          <a:p>
            <a:r>
              <a:rPr lang="en-US" sz="1200" b="1" baseline="30000" dirty="0"/>
              <a:t>120,124</a:t>
            </a:r>
            <a:r>
              <a:rPr lang="en-US" sz="1200" b="1" dirty="0"/>
              <a:t>Sn</a:t>
            </a:r>
            <a:r>
              <a:rPr lang="en-US" sz="1200" dirty="0"/>
              <a:t>: </a:t>
            </a:r>
            <a:r>
              <a:rPr lang="en-ZA" sz="1200" dirty="0"/>
              <a:t>Markova et al., Phys. Rev. C 106, 034322  (2022).</a:t>
            </a:r>
            <a:endParaRPr lang="en-US" sz="1200" dirty="0"/>
          </a:p>
          <a:p>
            <a:r>
              <a:rPr lang="en-US" sz="1200" b="1" baseline="30000" dirty="0"/>
              <a:t>112</a:t>
            </a:r>
            <a:r>
              <a:rPr lang="en-US" sz="1200" b="1" dirty="0"/>
              <a:t>Cd</a:t>
            </a:r>
            <a:r>
              <a:rPr lang="en-US" sz="1200" dirty="0"/>
              <a:t>: Goriely et al., Phys Rev C 106, 044315 (2022).</a:t>
            </a:r>
          </a:p>
          <a:p>
            <a:r>
              <a:rPr lang="en-US" sz="1200" b="1" baseline="30000" dirty="0"/>
              <a:t>96,100</a:t>
            </a:r>
            <a:r>
              <a:rPr lang="en-US" sz="1200" b="1" dirty="0"/>
              <a:t>Mo</a:t>
            </a:r>
            <a:r>
              <a:rPr lang="en-US" sz="1200" dirty="0"/>
              <a:t>: Larsson, Ph.D. thesis, University </a:t>
            </a:r>
            <a:r>
              <a:rPr lang="en-US" sz="1200" dirty="0" err="1"/>
              <a:t>Osof</a:t>
            </a:r>
            <a:r>
              <a:rPr lang="en-US" sz="1200" dirty="0"/>
              <a:t> lo (2023).</a:t>
            </a:r>
          </a:p>
          <a:p>
            <a:r>
              <a:rPr lang="en-US" sz="1200" b="1" baseline="30000" dirty="0"/>
              <a:t>164</a:t>
            </a:r>
            <a:r>
              <a:rPr lang="en-US" sz="1200" b="1" dirty="0"/>
              <a:t>Dy, </a:t>
            </a:r>
            <a:r>
              <a:rPr lang="en-US" sz="1200" b="1" baseline="30000" dirty="0"/>
              <a:t>56</a:t>
            </a:r>
            <a:r>
              <a:rPr lang="en-US" sz="1200" b="1" dirty="0"/>
              <a:t>Fe, </a:t>
            </a:r>
            <a:r>
              <a:rPr lang="en-US" sz="1200" b="1" baseline="30000" dirty="0"/>
              <a:t>92</a:t>
            </a:r>
            <a:r>
              <a:rPr lang="en-US" sz="1200" b="1" dirty="0"/>
              <a:t>Zr</a:t>
            </a:r>
            <a:r>
              <a:rPr lang="en-US" sz="1200" dirty="0"/>
              <a:t>: Wiedeking et al., Phys Rev C 104, 014311 (2021).</a:t>
            </a:r>
          </a:p>
          <a:p>
            <a:r>
              <a:rPr lang="en-US" sz="1200" b="1" baseline="30000" dirty="0"/>
              <a:t>106</a:t>
            </a:r>
            <a:r>
              <a:rPr lang="en-US" sz="1200" b="1" dirty="0"/>
              <a:t>Cd</a:t>
            </a:r>
            <a:r>
              <a:rPr lang="en-US" sz="1200" dirty="0"/>
              <a:t>: Tsewu, ongoing, Ph.D. University of Johannesburg (2025).</a:t>
            </a:r>
          </a:p>
          <a:p>
            <a:r>
              <a:rPr lang="en-US" sz="1200" b="1" baseline="30000" dirty="0"/>
              <a:t>76</a:t>
            </a:r>
            <a:r>
              <a:rPr lang="en-US" sz="1200" b="1" dirty="0"/>
              <a:t>Ge, </a:t>
            </a:r>
            <a:r>
              <a:rPr lang="en-US" sz="1200" b="1" baseline="30000" dirty="0"/>
              <a:t>88</a:t>
            </a:r>
            <a:r>
              <a:rPr lang="en-US" sz="1200" b="1" dirty="0"/>
              <a:t>Kr</a:t>
            </a:r>
            <a:r>
              <a:rPr lang="en-US" sz="1200" dirty="0"/>
              <a:t>: </a:t>
            </a:r>
            <a:r>
              <a:rPr lang="en-US" sz="1200" dirty="0" err="1"/>
              <a:t>Mücher</a:t>
            </a:r>
            <a:r>
              <a:rPr lang="en-US" sz="1200" dirty="0"/>
              <a:t> et al. Phys Rev C 107, L011602 (2023).</a:t>
            </a:r>
          </a:p>
          <a:p>
            <a:r>
              <a:rPr lang="en-US" sz="1200" b="1" baseline="30000" dirty="0"/>
              <a:t>63</a:t>
            </a:r>
            <a:r>
              <a:rPr lang="en-US" sz="1200" b="1" dirty="0"/>
              <a:t>Ni, </a:t>
            </a:r>
            <a:r>
              <a:rPr lang="en-US" sz="1200" b="1" baseline="30000" dirty="0"/>
              <a:t>85</a:t>
            </a:r>
            <a:r>
              <a:rPr lang="en-US" sz="1200" b="1" dirty="0"/>
              <a:t>Kr</a:t>
            </a:r>
            <a:r>
              <a:rPr lang="en-US" sz="1200" dirty="0"/>
              <a:t>: </a:t>
            </a:r>
            <a:r>
              <a:rPr lang="en-US" sz="1200" dirty="0" err="1"/>
              <a:t>Nkalanga</a:t>
            </a:r>
            <a:r>
              <a:rPr lang="en-US" sz="1200" dirty="0"/>
              <a:t>, ongoing, PhD, University of Johannesburg (2025)</a:t>
            </a:r>
          </a:p>
          <a:p>
            <a:r>
              <a:rPr lang="en-US" sz="1200" b="1" baseline="30000" dirty="0"/>
              <a:t>140</a:t>
            </a:r>
            <a:r>
              <a:rPr lang="en-US" sz="1200" b="1" dirty="0"/>
              <a:t>Ba</a:t>
            </a:r>
            <a:r>
              <a:rPr lang="en-US" sz="1200" dirty="0"/>
              <a:t>: </a:t>
            </a:r>
            <a:r>
              <a:rPr lang="en-US" sz="1200" dirty="0" err="1"/>
              <a:t>Spyrou</a:t>
            </a:r>
            <a:r>
              <a:rPr lang="en-US" sz="1200" dirty="0"/>
              <a:t> et al. Phys. Rev. Lett. 132, 202701 (2024). </a:t>
            </a:r>
          </a:p>
          <a:p>
            <a:r>
              <a:rPr lang="en-US" sz="1200" b="1" baseline="30000" dirty="0"/>
              <a:t>58</a:t>
            </a:r>
            <a:r>
              <a:rPr lang="en-US" sz="1200" b="1" dirty="0"/>
              <a:t>Fe</a:t>
            </a:r>
            <a:r>
              <a:rPr lang="en-US" sz="1200" dirty="0"/>
              <a:t>: Abbott et al., Phys. Rev. C 111, 034322 (2025).</a:t>
            </a:r>
          </a:p>
          <a:p>
            <a:r>
              <a:rPr lang="en-US" sz="1200" b="1" dirty="0"/>
              <a:t>Zr</a:t>
            </a:r>
            <a:r>
              <a:rPr lang="en-US" sz="1200" dirty="0"/>
              <a:t>: Larsen et al., ongoing</a:t>
            </a:r>
          </a:p>
          <a:p>
            <a:r>
              <a:rPr lang="en-US" sz="1200" b="1" dirty="0"/>
              <a:t>Ce:</a:t>
            </a:r>
            <a:r>
              <a:rPr lang="en-US" sz="1200" dirty="0"/>
              <a:t> </a:t>
            </a:r>
            <a:r>
              <a:rPr lang="en-US" sz="1200" dirty="0" err="1"/>
              <a:t>Spyrou</a:t>
            </a:r>
            <a:r>
              <a:rPr lang="en-US" sz="1200" dirty="0"/>
              <a:t> et al., ongoing</a:t>
            </a:r>
          </a:p>
          <a:p>
            <a:r>
              <a:rPr lang="en-US" sz="1200" b="1" baseline="30000" dirty="0"/>
              <a:t>70</a:t>
            </a:r>
            <a:r>
              <a:rPr lang="en-US" sz="1200" b="1" dirty="0"/>
              <a:t>Cu</a:t>
            </a:r>
            <a:r>
              <a:rPr lang="en-US" sz="1200" dirty="0"/>
              <a:t>: </a:t>
            </a:r>
            <a:r>
              <a:rPr lang="en-US" sz="1200" dirty="0" err="1"/>
              <a:t>Ronning</a:t>
            </a:r>
            <a:r>
              <a:rPr lang="en-US" sz="1200" dirty="0"/>
              <a:t> et al, in preparation.</a:t>
            </a:r>
          </a:p>
          <a:p>
            <a:r>
              <a:rPr lang="en-US" sz="1200" b="1" dirty="0"/>
              <a:t>……</a:t>
            </a:r>
            <a:endParaRPr lang="en-US" sz="1200" dirty="0"/>
          </a:p>
        </p:txBody>
      </p:sp>
      <p:pic>
        <p:nvPicPr>
          <p:cNvPr id="12" name="Picture 11">
            <a:extLst>
              <a:ext uri="{FF2B5EF4-FFF2-40B4-BE49-F238E27FC236}">
                <a16:creationId xmlns:a16="http://schemas.microsoft.com/office/drawing/2014/main" id="{5D027A90-A915-4B35-9B48-A8CF4B1D1928}"/>
              </a:ext>
            </a:extLst>
          </p:cNvPr>
          <p:cNvPicPr>
            <a:picLocks noChangeAspect="1"/>
          </p:cNvPicPr>
          <p:nvPr/>
        </p:nvPicPr>
        <p:blipFill>
          <a:blip r:embed="rId4"/>
          <a:stretch>
            <a:fillRect/>
          </a:stretch>
        </p:blipFill>
        <p:spPr>
          <a:xfrm>
            <a:off x="420963" y="3052159"/>
            <a:ext cx="4151037" cy="1840067"/>
          </a:xfrm>
          <a:prstGeom prst="rect">
            <a:avLst/>
          </a:prstGeom>
        </p:spPr>
      </p:pic>
      <p:sp>
        <p:nvSpPr>
          <p:cNvPr id="13" name="Rectangle 12">
            <a:extLst>
              <a:ext uri="{FF2B5EF4-FFF2-40B4-BE49-F238E27FC236}">
                <a16:creationId xmlns:a16="http://schemas.microsoft.com/office/drawing/2014/main" id="{8B791288-7A8C-4AD9-9C4A-059B0BEAB9D1}"/>
              </a:ext>
            </a:extLst>
          </p:cNvPr>
          <p:cNvSpPr/>
          <p:nvPr/>
        </p:nvSpPr>
        <p:spPr>
          <a:xfrm>
            <a:off x="723671" y="4821533"/>
            <a:ext cx="3545619" cy="230832"/>
          </a:xfrm>
          <a:prstGeom prst="rect">
            <a:avLst/>
          </a:prstGeom>
          <a:solidFill>
            <a:schemeClr val="bg1"/>
          </a:solidFill>
        </p:spPr>
        <p:txBody>
          <a:bodyPr wrap="square">
            <a:spAutoFit/>
          </a:bodyPr>
          <a:lstStyle/>
          <a:p>
            <a:r>
              <a:rPr lang="nb-NO" sz="900" dirty="0"/>
              <a:t>Guttormsen, Ay, Ozgur et al., Phys. Rev. C 106, 034314 (2022). </a:t>
            </a:r>
          </a:p>
        </p:txBody>
      </p:sp>
    </p:spTree>
    <p:extLst>
      <p:ext uri="{BB962C8B-B14F-4D97-AF65-F5344CB8AC3E}">
        <p14:creationId xmlns:p14="http://schemas.microsoft.com/office/powerpoint/2010/main" val="36165366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ABBA5CE-83A5-4797-9FA1-0915FFD32D7C}"/>
              </a:ext>
            </a:extLst>
          </p:cNvPr>
          <p:cNvPicPr>
            <a:picLocks noChangeAspect="1"/>
          </p:cNvPicPr>
          <p:nvPr/>
        </p:nvPicPr>
        <p:blipFill>
          <a:blip r:embed="rId2"/>
          <a:stretch>
            <a:fillRect/>
          </a:stretch>
        </p:blipFill>
        <p:spPr>
          <a:xfrm>
            <a:off x="2470129" y="2819402"/>
            <a:ext cx="2438237" cy="2042228"/>
          </a:xfrm>
          <a:prstGeom prst="rect">
            <a:avLst/>
          </a:prstGeom>
        </p:spPr>
      </p:pic>
      <p:pic>
        <p:nvPicPr>
          <p:cNvPr id="7" name="Picture 6">
            <a:extLst>
              <a:ext uri="{FF2B5EF4-FFF2-40B4-BE49-F238E27FC236}">
                <a16:creationId xmlns:a16="http://schemas.microsoft.com/office/drawing/2014/main" id="{1496DC5A-D39F-47E5-9482-66240F72DBE9}"/>
              </a:ext>
            </a:extLst>
          </p:cNvPr>
          <p:cNvPicPr>
            <a:picLocks noChangeAspect="1"/>
          </p:cNvPicPr>
          <p:nvPr/>
        </p:nvPicPr>
        <p:blipFill>
          <a:blip r:embed="rId3"/>
          <a:stretch>
            <a:fillRect/>
          </a:stretch>
        </p:blipFill>
        <p:spPr>
          <a:xfrm>
            <a:off x="317479" y="3172756"/>
            <a:ext cx="990600" cy="1045634"/>
          </a:xfrm>
          <a:prstGeom prst="rect">
            <a:avLst/>
          </a:prstGeom>
        </p:spPr>
      </p:pic>
      <p:sp>
        <p:nvSpPr>
          <p:cNvPr id="9" name="TextBox 8">
            <a:extLst>
              <a:ext uri="{FF2B5EF4-FFF2-40B4-BE49-F238E27FC236}">
                <a16:creationId xmlns:a16="http://schemas.microsoft.com/office/drawing/2014/main" id="{C5957D23-8724-434B-A41E-4129D6BF595E}"/>
              </a:ext>
            </a:extLst>
          </p:cNvPr>
          <p:cNvSpPr txBox="1"/>
          <p:nvPr/>
        </p:nvSpPr>
        <p:spPr>
          <a:xfrm>
            <a:off x="1308079" y="3326241"/>
            <a:ext cx="1162050" cy="738664"/>
          </a:xfrm>
          <a:prstGeom prst="rect">
            <a:avLst/>
          </a:prstGeom>
          <a:noFill/>
        </p:spPr>
        <p:txBody>
          <a:bodyPr wrap="square" rtlCol="0">
            <a:spAutoFit/>
          </a:bodyPr>
          <a:lstStyle/>
          <a:p>
            <a:r>
              <a:rPr lang="en-US" dirty="0"/>
              <a:t>PhD </a:t>
            </a:r>
          </a:p>
          <a:p>
            <a:r>
              <a:rPr lang="en-US" dirty="0" err="1"/>
              <a:t>Nkalanga</a:t>
            </a:r>
            <a:r>
              <a:rPr lang="en-US" dirty="0"/>
              <a:t> </a:t>
            </a:r>
          </a:p>
          <a:p>
            <a:r>
              <a:rPr lang="en-US" dirty="0" err="1"/>
              <a:t>Mhlangano</a:t>
            </a:r>
            <a:endParaRPr lang="en-US" dirty="0"/>
          </a:p>
        </p:txBody>
      </p:sp>
      <p:sp>
        <p:nvSpPr>
          <p:cNvPr id="10" name="Title 1">
            <a:extLst>
              <a:ext uri="{FF2B5EF4-FFF2-40B4-BE49-F238E27FC236}">
                <a16:creationId xmlns:a16="http://schemas.microsoft.com/office/drawing/2014/main" id="{16631256-7979-478A-B51C-E2797A5ADAE0}"/>
              </a:ext>
            </a:extLst>
          </p:cNvPr>
          <p:cNvSpPr txBox="1">
            <a:spLocks/>
          </p:cNvSpPr>
          <p:nvPr/>
        </p:nvSpPr>
        <p:spPr bwMode="auto">
          <a:xfrm>
            <a:off x="368299" y="31149"/>
            <a:ext cx="8725701" cy="742950"/>
          </a:xfrm>
          <a:prstGeom prst="rect">
            <a:avLst/>
          </a:prstGeom>
          <a:noFill/>
          <a:ln w="9525">
            <a:noFill/>
            <a:miter lim="800000"/>
            <a:headEnd/>
            <a:tailEnd/>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a:r>
              <a:rPr lang="en-US" b="0" baseline="30000" dirty="0"/>
              <a:t>64</a:t>
            </a:r>
            <a:r>
              <a:rPr lang="en-US" b="0" dirty="0"/>
              <a:t>Ni(</a:t>
            </a:r>
            <a:r>
              <a:rPr lang="en-US" b="0" dirty="0" err="1"/>
              <a:t>p,d</a:t>
            </a:r>
            <a:r>
              <a:rPr lang="en-US" b="0" dirty="0"/>
              <a:t>)</a:t>
            </a:r>
            <a:r>
              <a:rPr lang="en-US" b="0" baseline="30000" dirty="0"/>
              <a:t>63</a:t>
            </a:r>
            <a:r>
              <a:rPr lang="en-US" b="0" dirty="0"/>
              <a:t>Ni - 27 MeV: Shape Method</a:t>
            </a:r>
          </a:p>
        </p:txBody>
      </p:sp>
      <p:pic>
        <p:nvPicPr>
          <p:cNvPr id="5" name="Picture 4">
            <a:extLst>
              <a:ext uri="{FF2B5EF4-FFF2-40B4-BE49-F238E27FC236}">
                <a16:creationId xmlns:a16="http://schemas.microsoft.com/office/drawing/2014/main" id="{38B3E323-CD4E-4DB5-907B-7C57D0E6355A}"/>
              </a:ext>
            </a:extLst>
          </p:cNvPr>
          <p:cNvPicPr>
            <a:picLocks noChangeAspect="1"/>
          </p:cNvPicPr>
          <p:nvPr/>
        </p:nvPicPr>
        <p:blipFill>
          <a:blip r:embed="rId4"/>
          <a:stretch>
            <a:fillRect/>
          </a:stretch>
        </p:blipFill>
        <p:spPr>
          <a:xfrm>
            <a:off x="5051272" y="3695573"/>
            <a:ext cx="3800628" cy="1019977"/>
          </a:xfrm>
          <a:prstGeom prst="rect">
            <a:avLst/>
          </a:prstGeom>
        </p:spPr>
      </p:pic>
      <p:pic>
        <p:nvPicPr>
          <p:cNvPr id="3" name="Picture 2">
            <a:extLst>
              <a:ext uri="{FF2B5EF4-FFF2-40B4-BE49-F238E27FC236}">
                <a16:creationId xmlns:a16="http://schemas.microsoft.com/office/drawing/2014/main" id="{C47969CD-9613-4809-BA70-C6159D0836BB}"/>
              </a:ext>
            </a:extLst>
          </p:cNvPr>
          <p:cNvPicPr>
            <a:picLocks noChangeAspect="1"/>
          </p:cNvPicPr>
          <p:nvPr/>
        </p:nvPicPr>
        <p:blipFill>
          <a:blip r:embed="rId5"/>
          <a:stretch>
            <a:fillRect/>
          </a:stretch>
        </p:blipFill>
        <p:spPr>
          <a:xfrm>
            <a:off x="368299" y="592593"/>
            <a:ext cx="3426260" cy="2071268"/>
          </a:xfrm>
          <a:prstGeom prst="rect">
            <a:avLst/>
          </a:prstGeom>
        </p:spPr>
      </p:pic>
      <p:grpSp>
        <p:nvGrpSpPr>
          <p:cNvPr id="16" name="Group 15">
            <a:extLst>
              <a:ext uri="{FF2B5EF4-FFF2-40B4-BE49-F238E27FC236}">
                <a16:creationId xmlns:a16="http://schemas.microsoft.com/office/drawing/2014/main" id="{63076B8C-34A7-4B01-A8D0-EC471E8CF263}"/>
              </a:ext>
            </a:extLst>
          </p:cNvPr>
          <p:cNvGrpSpPr/>
          <p:nvPr/>
        </p:nvGrpSpPr>
        <p:grpSpPr>
          <a:xfrm>
            <a:off x="5051272" y="592593"/>
            <a:ext cx="3701110" cy="2583067"/>
            <a:chOff x="5051272" y="592593"/>
            <a:chExt cx="3701110" cy="2583067"/>
          </a:xfrm>
        </p:grpSpPr>
        <p:pic>
          <p:nvPicPr>
            <p:cNvPr id="12" name="Picture 11">
              <a:extLst>
                <a:ext uri="{FF2B5EF4-FFF2-40B4-BE49-F238E27FC236}">
                  <a16:creationId xmlns:a16="http://schemas.microsoft.com/office/drawing/2014/main" id="{8BB2249F-E9C3-4571-8760-C206556378C2}"/>
                </a:ext>
              </a:extLst>
            </p:cNvPr>
            <p:cNvPicPr>
              <a:picLocks noChangeAspect="1"/>
            </p:cNvPicPr>
            <p:nvPr/>
          </p:nvPicPr>
          <p:blipFill>
            <a:blip r:embed="rId6"/>
            <a:stretch>
              <a:fillRect/>
            </a:stretch>
          </p:blipFill>
          <p:spPr>
            <a:xfrm>
              <a:off x="5051272" y="592593"/>
              <a:ext cx="3701110" cy="2583067"/>
            </a:xfrm>
            <a:prstGeom prst="rect">
              <a:avLst/>
            </a:prstGeom>
          </p:spPr>
        </p:pic>
        <p:sp>
          <p:nvSpPr>
            <p:cNvPr id="14" name="Rectangle 13">
              <a:extLst>
                <a:ext uri="{FF2B5EF4-FFF2-40B4-BE49-F238E27FC236}">
                  <a16:creationId xmlns:a16="http://schemas.microsoft.com/office/drawing/2014/main" id="{153EF7FF-1D6E-4CAE-8DD7-1F8DB712E842}"/>
                </a:ext>
              </a:extLst>
            </p:cNvPr>
            <p:cNvSpPr/>
            <p:nvPr/>
          </p:nvSpPr>
          <p:spPr>
            <a:xfrm>
              <a:off x="8368748" y="1716157"/>
              <a:ext cx="218661" cy="7893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8249E12E-E180-48D8-8E1D-599C9DBFEFA1}"/>
              </a:ext>
            </a:extLst>
          </p:cNvPr>
          <p:cNvSpPr txBox="1"/>
          <p:nvPr/>
        </p:nvSpPr>
        <p:spPr>
          <a:xfrm>
            <a:off x="7302074" y="2457669"/>
            <a:ext cx="1080745" cy="307777"/>
          </a:xfrm>
          <a:prstGeom prst="rect">
            <a:avLst/>
          </a:prstGeom>
          <a:noFill/>
        </p:spPr>
        <p:txBody>
          <a:bodyPr wrap="none" rtlCol="0">
            <a:spAutoFit/>
          </a:bodyPr>
          <a:lstStyle/>
          <a:p>
            <a:r>
              <a:rPr lang="en-US" dirty="0"/>
              <a:t>Preliminary</a:t>
            </a:r>
          </a:p>
        </p:txBody>
      </p:sp>
    </p:spTree>
    <p:extLst>
      <p:ext uri="{BB962C8B-B14F-4D97-AF65-F5344CB8AC3E}">
        <p14:creationId xmlns:p14="http://schemas.microsoft.com/office/powerpoint/2010/main" val="38783758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BE0B7C-AAFA-41A4-ACC2-9AA5281CA751}"/>
              </a:ext>
            </a:extLst>
          </p:cNvPr>
          <p:cNvPicPr>
            <a:picLocks noChangeAspect="1"/>
          </p:cNvPicPr>
          <p:nvPr/>
        </p:nvPicPr>
        <p:blipFill>
          <a:blip r:embed="rId2"/>
          <a:stretch>
            <a:fillRect/>
          </a:stretch>
        </p:blipFill>
        <p:spPr>
          <a:xfrm>
            <a:off x="3290503" y="862392"/>
            <a:ext cx="2269262" cy="2033208"/>
          </a:xfrm>
          <a:prstGeom prst="rect">
            <a:avLst/>
          </a:prstGeom>
        </p:spPr>
      </p:pic>
      <p:sp>
        <p:nvSpPr>
          <p:cNvPr id="7" name="Title 1">
            <a:extLst>
              <a:ext uri="{FF2B5EF4-FFF2-40B4-BE49-F238E27FC236}">
                <a16:creationId xmlns:a16="http://schemas.microsoft.com/office/drawing/2014/main" id="{E338F8CF-5537-494B-87DE-B39908A6D62A}"/>
              </a:ext>
            </a:extLst>
          </p:cNvPr>
          <p:cNvSpPr>
            <a:spLocks noGrp="1"/>
          </p:cNvSpPr>
          <p:nvPr>
            <p:ph type="title"/>
          </p:nvPr>
        </p:nvSpPr>
        <p:spPr>
          <a:xfrm>
            <a:off x="0" y="32147"/>
            <a:ext cx="6006360" cy="742950"/>
          </a:xfrm>
        </p:spPr>
        <p:txBody>
          <a:bodyPr/>
          <a:lstStyle/>
          <a:p>
            <a:pPr algn="ctr"/>
            <a:r>
              <a:rPr lang="en-US" b="0" dirty="0"/>
              <a:t>D(</a:t>
            </a:r>
            <a:r>
              <a:rPr lang="en-US" b="0" baseline="30000" dirty="0"/>
              <a:t>84</a:t>
            </a:r>
            <a:r>
              <a:rPr lang="en-US" b="0" dirty="0"/>
              <a:t>Kr,p)</a:t>
            </a:r>
            <a:r>
              <a:rPr lang="en-US" b="0" baseline="30000" dirty="0"/>
              <a:t>85</a:t>
            </a:r>
            <a:r>
              <a:rPr lang="en-US" b="0" dirty="0"/>
              <a:t>Kr - 428 MeV: Inverse Oslo &amp; Shape Method</a:t>
            </a:r>
          </a:p>
        </p:txBody>
      </p:sp>
      <p:pic>
        <p:nvPicPr>
          <p:cNvPr id="5" name="Picture 4">
            <a:extLst>
              <a:ext uri="{FF2B5EF4-FFF2-40B4-BE49-F238E27FC236}">
                <a16:creationId xmlns:a16="http://schemas.microsoft.com/office/drawing/2014/main" id="{D2A09DEA-88CF-45DC-8F10-95961684B236}"/>
              </a:ext>
            </a:extLst>
          </p:cNvPr>
          <p:cNvPicPr>
            <a:picLocks noChangeAspect="1"/>
          </p:cNvPicPr>
          <p:nvPr/>
        </p:nvPicPr>
        <p:blipFill>
          <a:blip r:embed="rId3"/>
          <a:stretch>
            <a:fillRect/>
          </a:stretch>
        </p:blipFill>
        <p:spPr>
          <a:xfrm rot="60000">
            <a:off x="7055444" y="9290"/>
            <a:ext cx="1074044" cy="1074044"/>
          </a:xfrm>
          <a:prstGeom prst="rect">
            <a:avLst/>
          </a:prstGeom>
        </p:spPr>
      </p:pic>
      <p:sp>
        <p:nvSpPr>
          <p:cNvPr id="10" name="AutoShape 2" descr="Mr. Mhlangano Freedom Nkalanga - University of Johannesburg">
            <a:extLst>
              <a:ext uri="{FF2B5EF4-FFF2-40B4-BE49-F238E27FC236}">
                <a16:creationId xmlns:a16="http://schemas.microsoft.com/office/drawing/2014/main" id="{28E9BE49-DCB6-4123-92C2-8D8D7B34E361}"/>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5D54A923-10BB-40DC-BB10-5ECBE9E47531}"/>
              </a:ext>
            </a:extLst>
          </p:cNvPr>
          <p:cNvPicPr>
            <a:picLocks noChangeAspect="1"/>
          </p:cNvPicPr>
          <p:nvPr/>
        </p:nvPicPr>
        <p:blipFill>
          <a:blip r:embed="rId4"/>
          <a:stretch>
            <a:fillRect/>
          </a:stretch>
        </p:blipFill>
        <p:spPr>
          <a:xfrm>
            <a:off x="8153400" y="30960"/>
            <a:ext cx="990600" cy="1045634"/>
          </a:xfrm>
          <a:prstGeom prst="rect">
            <a:avLst/>
          </a:prstGeom>
        </p:spPr>
      </p:pic>
      <p:pic>
        <p:nvPicPr>
          <p:cNvPr id="13" name="Picture 12">
            <a:extLst>
              <a:ext uri="{FF2B5EF4-FFF2-40B4-BE49-F238E27FC236}">
                <a16:creationId xmlns:a16="http://schemas.microsoft.com/office/drawing/2014/main" id="{4FE87ADE-61B7-4FF9-8C12-D41D45FCE5AF}"/>
              </a:ext>
            </a:extLst>
          </p:cNvPr>
          <p:cNvPicPr>
            <a:picLocks noChangeAspect="1"/>
          </p:cNvPicPr>
          <p:nvPr/>
        </p:nvPicPr>
        <p:blipFill>
          <a:blip r:embed="rId5"/>
          <a:stretch>
            <a:fillRect/>
          </a:stretch>
        </p:blipFill>
        <p:spPr>
          <a:xfrm>
            <a:off x="677187" y="2724150"/>
            <a:ext cx="1734028" cy="1841657"/>
          </a:xfrm>
          <a:prstGeom prst="rect">
            <a:avLst/>
          </a:prstGeom>
        </p:spPr>
      </p:pic>
      <p:sp>
        <p:nvSpPr>
          <p:cNvPr id="18" name="TextBox 17">
            <a:extLst>
              <a:ext uri="{FF2B5EF4-FFF2-40B4-BE49-F238E27FC236}">
                <a16:creationId xmlns:a16="http://schemas.microsoft.com/office/drawing/2014/main" id="{D2861756-E6D3-469A-99FA-FA206A02AEAA}"/>
              </a:ext>
            </a:extLst>
          </p:cNvPr>
          <p:cNvSpPr txBox="1"/>
          <p:nvPr/>
        </p:nvSpPr>
        <p:spPr>
          <a:xfrm>
            <a:off x="6020980" y="-7224"/>
            <a:ext cx="1150843" cy="1169551"/>
          </a:xfrm>
          <a:prstGeom prst="rect">
            <a:avLst/>
          </a:prstGeom>
          <a:noFill/>
        </p:spPr>
        <p:txBody>
          <a:bodyPr wrap="square" rtlCol="0">
            <a:spAutoFit/>
          </a:bodyPr>
          <a:lstStyle/>
          <a:p>
            <a:r>
              <a:rPr lang="en-US" dirty="0"/>
              <a:t>MSc Trine </a:t>
            </a:r>
            <a:r>
              <a:rPr lang="en-US" dirty="0" err="1"/>
              <a:t>Olafsen</a:t>
            </a:r>
            <a:endParaRPr lang="en-US" dirty="0"/>
          </a:p>
          <a:p>
            <a:r>
              <a:rPr lang="en-US" dirty="0"/>
              <a:t>PhD </a:t>
            </a:r>
            <a:r>
              <a:rPr lang="en-US" dirty="0" err="1"/>
              <a:t>Nkalanga</a:t>
            </a:r>
            <a:r>
              <a:rPr lang="en-US" dirty="0"/>
              <a:t> </a:t>
            </a:r>
            <a:r>
              <a:rPr lang="en-US" dirty="0" err="1"/>
              <a:t>Mhlangano</a:t>
            </a:r>
            <a:endParaRPr lang="en-US" dirty="0"/>
          </a:p>
        </p:txBody>
      </p:sp>
      <p:pic>
        <p:nvPicPr>
          <p:cNvPr id="3" name="Picture 2">
            <a:extLst>
              <a:ext uri="{FF2B5EF4-FFF2-40B4-BE49-F238E27FC236}">
                <a16:creationId xmlns:a16="http://schemas.microsoft.com/office/drawing/2014/main" id="{14D04C7D-3C28-4430-AA71-5DE44DE51D89}"/>
              </a:ext>
            </a:extLst>
          </p:cNvPr>
          <p:cNvPicPr>
            <a:picLocks noChangeAspect="1"/>
          </p:cNvPicPr>
          <p:nvPr/>
        </p:nvPicPr>
        <p:blipFill>
          <a:blip r:embed="rId6"/>
          <a:stretch>
            <a:fillRect/>
          </a:stretch>
        </p:blipFill>
        <p:spPr>
          <a:xfrm>
            <a:off x="112644" y="862392"/>
            <a:ext cx="2981739" cy="1712095"/>
          </a:xfrm>
          <a:prstGeom prst="rect">
            <a:avLst/>
          </a:prstGeom>
        </p:spPr>
      </p:pic>
      <p:sp>
        <p:nvSpPr>
          <p:cNvPr id="19" name="TextBox 18">
            <a:extLst>
              <a:ext uri="{FF2B5EF4-FFF2-40B4-BE49-F238E27FC236}">
                <a16:creationId xmlns:a16="http://schemas.microsoft.com/office/drawing/2014/main" id="{D8C0A17A-6352-4FC8-8FBE-73CB0542EC52}"/>
              </a:ext>
            </a:extLst>
          </p:cNvPr>
          <p:cNvSpPr txBox="1"/>
          <p:nvPr/>
        </p:nvSpPr>
        <p:spPr>
          <a:xfrm>
            <a:off x="615478" y="4582699"/>
            <a:ext cx="2109236" cy="215444"/>
          </a:xfrm>
          <a:prstGeom prst="rect">
            <a:avLst/>
          </a:prstGeom>
          <a:noFill/>
        </p:spPr>
        <p:txBody>
          <a:bodyPr wrap="square">
            <a:spAutoFit/>
          </a:bodyPr>
          <a:lstStyle/>
          <a:p>
            <a:r>
              <a:rPr lang="en-US" sz="8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Singh &amp; Chen, </a:t>
            </a:r>
            <a:r>
              <a:rPr lang="en-US" sz="800" i="0" dirty="0" err="1">
                <a:solidFill>
                  <a:srgbClr val="000000"/>
                </a:solidFill>
                <a:effectLst/>
                <a:latin typeface="Calibri" panose="020F0502020204030204" pitchFamily="34" charset="0"/>
                <a:ea typeface="Calibri" panose="020F0502020204030204" pitchFamily="34" charset="0"/>
                <a:cs typeface="Calibri" panose="020F0502020204030204" pitchFamily="34" charset="0"/>
              </a:rPr>
              <a:t>Nucl</a:t>
            </a:r>
            <a:r>
              <a:rPr lang="en-US" sz="8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Data Sheets 116, 1 (2014)</a:t>
            </a:r>
            <a:endParaRPr lang="en-US" sz="800" dirty="0">
              <a:latin typeface="Calibri" panose="020F0502020204030204" pitchFamily="34" charset="0"/>
              <a:ea typeface="Calibri" panose="020F0502020204030204" pitchFamily="34" charset="0"/>
              <a:cs typeface="Calibri" panose="020F0502020204030204" pitchFamily="34" charset="0"/>
            </a:endParaRPr>
          </a:p>
        </p:txBody>
      </p:sp>
      <p:pic>
        <p:nvPicPr>
          <p:cNvPr id="21" name="Picture 20">
            <a:extLst>
              <a:ext uri="{FF2B5EF4-FFF2-40B4-BE49-F238E27FC236}">
                <a16:creationId xmlns:a16="http://schemas.microsoft.com/office/drawing/2014/main" id="{06A5BDBE-74EF-4FED-975B-AA464A1541F1}"/>
              </a:ext>
            </a:extLst>
          </p:cNvPr>
          <p:cNvPicPr>
            <a:picLocks noChangeAspect="1"/>
          </p:cNvPicPr>
          <p:nvPr/>
        </p:nvPicPr>
        <p:blipFill>
          <a:blip r:embed="rId7"/>
          <a:stretch>
            <a:fillRect/>
          </a:stretch>
        </p:blipFill>
        <p:spPr>
          <a:xfrm>
            <a:off x="3194807" y="3002957"/>
            <a:ext cx="2364958" cy="2033207"/>
          </a:xfrm>
          <a:prstGeom prst="rect">
            <a:avLst/>
          </a:prstGeom>
        </p:spPr>
      </p:pic>
      <p:pic>
        <p:nvPicPr>
          <p:cNvPr id="4" name="Picture 3">
            <a:extLst>
              <a:ext uri="{FF2B5EF4-FFF2-40B4-BE49-F238E27FC236}">
                <a16:creationId xmlns:a16="http://schemas.microsoft.com/office/drawing/2014/main" id="{D86D1B7C-7169-4203-980C-9E7BBC14206B}"/>
              </a:ext>
            </a:extLst>
          </p:cNvPr>
          <p:cNvPicPr>
            <a:picLocks noChangeAspect="1"/>
          </p:cNvPicPr>
          <p:nvPr/>
        </p:nvPicPr>
        <p:blipFill>
          <a:blip r:embed="rId8"/>
          <a:stretch>
            <a:fillRect/>
          </a:stretch>
        </p:blipFill>
        <p:spPr>
          <a:xfrm>
            <a:off x="5696928" y="1807934"/>
            <a:ext cx="3426085" cy="2390045"/>
          </a:xfrm>
          <a:prstGeom prst="rect">
            <a:avLst/>
          </a:prstGeom>
        </p:spPr>
      </p:pic>
      <p:sp>
        <p:nvSpPr>
          <p:cNvPr id="6" name="TextBox 5">
            <a:extLst>
              <a:ext uri="{FF2B5EF4-FFF2-40B4-BE49-F238E27FC236}">
                <a16:creationId xmlns:a16="http://schemas.microsoft.com/office/drawing/2014/main" id="{63793A78-8C7F-4299-B14E-B1CF1AB8C1E2}"/>
              </a:ext>
            </a:extLst>
          </p:cNvPr>
          <p:cNvSpPr txBox="1"/>
          <p:nvPr/>
        </p:nvSpPr>
        <p:spPr>
          <a:xfrm>
            <a:off x="7623885" y="3644978"/>
            <a:ext cx="1499128" cy="307777"/>
          </a:xfrm>
          <a:prstGeom prst="rect">
            <a:avLst/>
          </a:prstGeom>
          <a:noFill/>
        </p:spPr>
        <p:txBody>
          <a:bodyPr wrap="none" rtlCol="0">
            <a:spAutoFit/>
          </a:bodyPr>
          <a:lstStyle/>
          <a:p>
            <a:r>
              <a:rPr lang="en-US" dirty="0"/>
              <a:t>Very Preliminary</a:t>
            </a:r>
          </a:p>
        </p:txBody>
      </p:sp>
    </p:spTree>
    <p:extLst>
      <p:ext uri="{BB962C8B-B14F-4D97-AF65-F5344CB8AC3E}">
        <p14:creationId xmlns:p14="http://schemas.microsoft.com/office/powerpoint/2010/main" val="37901224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6F247E-F574-4F16-B3CB-ACC7A1D634D3}"/>
              </a:ext>
            </a:extLst>
          </p:cNvPr>
          <p:cNvSpPr>
            <a:spLocks noGrp="1"/>
          </p:cNvSpPr>
          <p:nvPr>
            <p:ph type="title"/>
          </p:nvPr>
        </p:nvSpPr>
        <p:spPr>
          <a:xfrm>
            <a:off x="17688" y="32147"/>
            <a:ext cx="9108624" cy="742950"/>
          </a:xfrm>
        </p:spPr>
        <p:txBody>
          <a:bodyPr/>
          <a:lstStyle/>
          <a:p>
            <a:pPr algn="ctr"/>
            <a:r>
              <a:rPr lang="en-US" sz="2300" b="0" dirty="0"/>
              <a:t>D(</a:t>
            </a:r>
            <a:r>
              <a:rPr lang="en-US" sz="2300" b="0" baseline="30000" dirty="0"/>
              <a:t>57</a:t>
            </a:r>
            <a:r>
              <a:rPr lang="en-US" sz="2300" b="0" dirty="0"/>
              <a:t>Fe,p)</a:t>
            </a:r>
            <a:r>
              <a:rPr lang="en-US" sz="2300" b="0" baseline="30000" dirty="0"/>
              <a:t>58</a:t>
            </a:r>
            <a:r>
              <a:rPr lang="en-US" sz="2300" b="0" dirty="0"/>
              <a:t>Fe - 428 MeV: Inverse Oslo &amp; Shape methods @ TAMU </a:t>
            </a:r>
          </a:p>
        </p:txBody>
      </p:sp>
      <p:pic>
        <p:nvPicPr>
          <p:cNvPr id="4" name="Picture 3">
            <a:extLst>
              <a:ext uri="{FF2B5EF4-FFF2-40B4-BE49-F238E27FC236}">
                <a16:creationId xmlns:a16="http://schemas.microsoft.com/office/drawing/2014/main" id="{59604639-5447-40F6-A964-C5E9DF2F479E}"/>
              </a:ext>
            </a:extLst>
          </p:cNvPr>
          <p:cNvPicPr>
            <a:picLocks noChangeAspect="1"/>
          </p:cNvPicPr>
          <p:nvPr/>
        </p:nvPicPr>
        <p:blipFill>
          <a:blip r:embed="rId2"/>
          <a:stretch>
            <a:fillRect/>
          </a:stretch>
        </p:blipFill>
        <p:spPr>
          <a:xfrm>
            <a:off x="5060949" y="2343438"/>
            <a:ext cx="4024457" cy="2793868"/>
          </a:xfrm>
          <a:prstGeom prst="rect">
            <a:avLst/>
          </a:prstGeom>
        </p:spPr>
      </p:pic>
      <p:pic>
        <p:nvPicPr>
          <p:cNvPr id="6" name="Picture 5">
            <a:extLst>
              <a:ext uri="{FF2B5EF4-FFF2-40B4-BE49-F238E27FC236}">
                <a16:creationId xmlns:a16="http://schemas.microsoft.com/office/drawing/2014/main" id="{BE7F06C5-0D94-4A8A-8148-D5A2FC7C0732}"/>
              </a:ext>
            </a:extLst>
          </p:cNvPr>
          <p:cNvPicPr>
            <a:picLocks noChangeAspect="1"/>
          </p:cNvPicPr>
          <p:nvPr/>
        </p:nvPicPr>
        <p:blipFill>
          <a:blip r:embed="rId3"/>
          <a:stretch>
            <a:fillRect/>
          </a:stretch>
        </p:blipFill>
        <p:spPr>
          <a:xfrm>
            <a:off x="96665" y="775097"/>
            <a:ext cx="4691822" cy="2199934"/>
          </a:xfrm>
          <a:prstGeom prst="rect">
            <a:avLst/>
          </a:prstGeom>
        </p:spPr>
      </p:pic>
      <p:pic>
        <p:nvPicPr>
          <p:cNvPr id="8" name="Picture 7">
            <a:extLst>
              <a:ext uri="{FF2B5EF4-FFF2-40B4-BE49-F238E27FC236}">
                <a16:creationId xmlns:a16="http://schemas.microsoft.com/office/drawing/2014/main" id="{9A6E6549-6B88-40D7-A6BD-BDC78A017A77}"/>
              </a:ext>
            </a:extLst>
          </p:cNvPr>
          <p:cNvPicPr>
            <a:picLocks noChangeAspect="1"/>
          </p:cNvPicPr>
          <p:nvPr/>
        </p:nvPicPr>
        <p:blipFill>
          <a:blip r:embed="rId4"/>
          <a:stretch>
            <a:fillRect/>
          </a:stretch>
        </p:blipFill>
        <p:spPr>
          <a:xfrm>
            <a:off x="149255" y="3410585"/>
            <a:ext cx="4422745" cy="1266513"/>
          </a:xfrm>
          <a:prstGeom prst="rect">
            <a:avLst/>
          </a:prstGeom>
        </p:spPr>
      </p:pic>
      <p:pic>
        <p:nvPicPr>
          <p:cNvPr id="9" name="Picture 2">
            <a:extLst>
              <a:ext uri="{FF2B5EF4-FFF2-40B4-BE49-F238E27FC236}">
                <a16:creationId xmlns:a16="http://schemas.microsoft.com/office/drawing/2014/main" id="{9567A0A6-D25C-4F2A-840F-5813E4CC94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8077" y="486791"/>
            <a:ext cx="1988235" cy="191665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Texas A&amp;M University">
            <a:extLst>
              <a:ext uri="{FF2B5EF4-FFF2-40B4-BE49-F238E27FC236}">
                <a16:creationId xmlns:a16="http://schemas.microsoft.com/office/drawing/2014/main" id="{872C7F91-2902-45CA-B4F6-D1C0B7B06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5859" y="1290871"/>
            <a:ext cx="1377210" cy="308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6786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81ED3-EC65-4A57-B8B4-6BCFEA3173F7}"/>
              </a:ext>
            </a:extLst>
          </p:cNvPr>
          <p:cNvSpPr>
            <a:spLocks noGrp="1"/>
          </p:cNvSpPr>
          <p:nvPr>
            <p:ph type="title"/>
          </p:nvPr>
        </p:nvSpPr>
        <p:spPr>
          <a:xfrm>
            <a:off x="0" y="0"/>
            <a:ext cx="9144000" cy="618663"/>
          </a:xfrm>
        </p:spPr>
        <p:txBody>
          <a:bodyPr>
            <a:noAutofit/>
          </a:bodyPr>
          <a:lstStyle/>
          <a:p>
            <a:pPr algn="ctr"/>
            <a:r>
              <a:rPr lang="en-US" sz="3200" b="0" dirty="0">
                <a:solidFill>
                  <a:srgbClr val="002060"/>
                </a:solidFill>
                <a:latin typeface="+mj-lt"/>
                <a:cs typeface="Calibri" panose="020F0502020204030204" pitchFamily="34" charset="0"/>
              </a:rPr>
              <a:t>Photon Strength Function Database</a:t>
            </a:r>
            <a:endParaRPr lang="en-ZA" sz="3200" b="0" dirty="0">
              <a:solidFill>
                <a:srgbClr val="002060"/>
              </a:solidFill>
              <a:latin typeface="+mj-lt"/>
              <a:cs typeface="Calibri" panose="020F0502020204030204" pitchFamily="34" charset="0"/>
            </a:endParaRPr>
          </a:p>
        </p:txBody>
      </p:sp>
      <p:sp>
        <p:nvSpPr>
          <p:cNvPr id="4" name="TextBox 3">
            <a:extLst>
              <a:ext uri="{FF2B5EF4-FFF2-40B4-BE49-F238E27FC236}">
                <a16:creationId xmlns:a16="http://schemas.microsoft.com/office/drawing/2014/main" id="{DB979098-FF96-4D8C-B11B-ADCCC274EB36}"/>
              </a:ext>
            </a:extLst>
          </p:cNvPr>
          <p:cNvSpPr txBox="1"/>
          <p:nvPr/>
        </p:nvSpPr>
        <p:spPr>
          <a:xfrm>
            <a:off x="207804" y="653946"/>
            <a:ext cx="3684120"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000000"/>
                </a:solidFill>
                <a:effectLst/>
                <a:uLnTx/>
                <a:uFillTx/>
                <a:latin typeface="Arial"/>
                <a:cs typeface="Arial"/>
                <a:sym typeface="Arial"/>
              </a:rPr>
              <a:t>IAEA Coordinated Research Project on Photonuclear Data and Photon Strength Functions F41032, 2016-2019.</a:t>
            </a:r>
          </a:p>
        </p:txBody>
      </p:sp>
      <p:sp>
        <p:nvSpPr>
          <p:cNvPr id="9" name="Rectangle 8">
            <a:extLst>
              <a:ext uri="{FF2B5EF4-FFF2-40B4-BE49-F238E27FC236}">
                <a16:creationId xmlns:a16="http://schemas.microsoft.com/office/drawing/2014/main" id="{B9115DEB-1C8E-493D-9211-01BDC1E07DE9}"/>
              </a:ext>
            </a:extLst>
          </p:cNvPr>
          <p:cNvSpPr/>
          <p:nvPr/>
        </p:nvSpPr>
        <p:spPr>
          <a:xfrm>
            <a:off x="4894119" y="3125707"/>
            <a:ext cx="424988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ZA" sz="1800" b="0" i="0" u="none" strike="noStrike" kern="0" cap="none" spc="0" normalizeH="0" baseline="0" noProof="0" dirty="0">
                <a:ln>
                  <a:noFill/>
                </a:ln>
                <a:solidFill>
                  <a:srgbClr val="FF0000"/>
                </a:solidFill>
                <a:effectLst/>
                <a:uLnTx/>
                <a:uFillTx/>
                <a:latin typeface="Arial"/>
                <a:cs typeface="Arial"/>
                <a:sym typeface="Arial"/>
              </a:rPr>
              <a:t>https://www-nds.iaea.org/PSFdatabase/</a:t>
            </a:r>
          </a:p>
        </p:txBody>
      </p:sp>
      <p:sp>
        <p:nvSpPr>
          <p:cNvPr id="11" name="Rectangle 10">
            <a:extLst>
              <a:ext uri="{FF2B5EF4-FFF2-40B4-BE49-F238E27FC236}">
                <a16:creationId xmlns:a16="http://schemas.microsoft.com/office/drawing/2014/main" id="{2FF9A0DA-8BB6-42EB-B5F2-BC0B89D42C6B}"/>
              </a:ext>
            </a:extLst>
          </p:cNvPr>
          <p:cNvSpPr/>
          <p:nvPr/>
        </p:nvSpPr>
        <p:spPr>
          <a:xfrm>
            <a:off x="0" y="1626367"/>
            <a:ext cx="4841738" cy="3144451"/>
          </a:xfrm>
          <a:prstGeom prst="rect">
            <a:avLst/>
          </a:prstGeom>
        </p:spPr>
        <p:txBody>
          <a:bodyPr wrap="square">
            <a:spAutoFit/>
          </a:bodyPr>
          <a:lstStyle/>
          <a:p>
            <a:pPr marL="190500" marR="0" lvl="0" indent="0" algn="l" defTabSz="914400" rtl="0" eaLnBrk="1" fontAlgn="auto" latinLnBrk="0" hangingPunct="1">
              <a:lnSpc>
                <a:spcPct val="100000"/>
              </a:lnSpc>
              <a:spcBef>
                <a:spcPts val="150"/>
              </a:spcBef>
              <a:spcAft>
                <a:spcPts val="0"/>
              </a:spcAft>
              <a:buClr>
                <a:srgbClr val="000000"/>
              </a:buClr>
              <a:buSzTx/>
              <a:buFont typeface="Arial"/>
              <a:buNone/>
              <a:tabLst/>
              <a:defRPr/>
            </a:pPr>
            <a:r>
              <a:rPr kumimoji="0" lang="en-ZA" sz="1500" b="0" i="0" u="none" strike="noStrike" kern="0" cap="none" spc="0" normalizeH="0" baseline="0" noProof="0" dirty="0">
                <a:ln>
                  <a:noFill/>
                </a:ln>
                <a:solidFill>
                  <a:srgbClr val="FF0000"/>
                </a:solidFill>
                <a:effectLst/>
                <a:uLnTx/>
                <a:uFillTx/>
                <a:latin typeface="Arial"/>
                <a:cs typeface="Arial"/>
                <a:sym typeface="Arial"/>
              </a:rPr>
              <a:t>Experimental data: </a:t>
            </a:r>
            <a:r>
              <a:rPr kumimoji="0" lang="en-US" sz="1500" b="0" i="0" u="none" strike="noStrike" kern="0" cap="none" spc="0" normalizeH="0" baseline="0" noProof="0" dirty="0">
                <a:ln>
                  <a:noFill/>
                </a:ln>
                <a:solidFill>
                  <a:srgbClr val="FF0000"/>
                </a:solidFill>
                <a:effectLst/>
                <a:uLnTx/>
                <a:uFillTx/>
                <a:latin typeface="Arial"/>
                <a:cs typeface="Arial"/>
                <a:sym typeface="Arial"/>
              </a:rPr>
              <a:t>338 unique nuclides </a:t>
            </a:r>
          </a:p>
          <a:p>
            <a:pPr marL="190500" marR="0" lvl="0" indent="0" algn="l" defTabSz="914400" rtl="0" eaLnBrk="1" fontAlgn="auto" latinLnBrk="0" hangingPunct="1">
              <a:lnSpc>
                <a:spcPct val="100000"/>
              </a:lnSpc>
              <a:spcBef>
                <a:spcPts val="15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FF0000"/>
                </a:solidFill>
                <a:effectLst/>
                <a:uLnTx/>
                <a:uFillTx/>
                <a:latin typeface="Arial"/>
                <a:cs typeface="Arial"/>
                <a:sym typeface="Arial"/>
              </a:rPr>
              <a:t>(1123 data files) for all experimental methods</a:t>
            </a:r>
            <a:endParaRPr kumimoji="0" lang="en-ZA" sz="1500" b="0" i="0" u="none" strike="noStrike" kern="0" cap="none" spc="0" normalizeH="0" baseline="0" noProof="0" dirty="0">
              <a:ln>
                <a:noFill/>
              </a:ln>
              <a:solidFill>
                <a:srgbClr val="FF0000"/>
              </a:solidFill>
              <a:effectLst/>
              <a:uLnTx/>
              <a:uFillTx/>
              <a:latin typeface="Arial"/>
              <a:cs typeface="Arial"/>
              <a:sym typeface="Arial"/>
            </a:endParaRPr>
          </a:p>
          <a:p>
            <a:pPr marL="404813" marR="0" lvl="0" indent="-214313" algn="l" defTabSz="914400" rtl="0" eaLnBrk="1" fontAlgn="auto" latinLnBrk="0" hangingPunct="1">
              <a:lnSpc>
                <a:spcPct val="100000"/>
              </a:lnSpc>
              <a:spcBef>
                <a:spcPts val="150"/>
              </a:spcBef>
              <a:spcAft>
                <a:spcPts val="0"/>
              </a:spcAft>
              <a:buClr>
                <a:srgbClr val="000000"/>
              </a:buClr>
              <a:buSzTx/>
              <a:buFont typeface="Arial" panose="020B0604020202020204" pitchFamily="34" charset="0"/>
              <a:buChar char="•"/>
              <a:tabLst/>
              <a:defRPr/>
            </a:pPr>
            <a:r>
              <a:rPr kumimoji="0" lang="en-ZA" sz="1500" b="0" i="0" u="none" strike="noStrike" kern="0" cap="none" spc="0" normalizeH="0" baseline="0" noProof="0" dirty="0">
                <a:ln>
                  <a:noFill/>
                </a:ln>
                <a:solidFill>
                  <a:srgbClr val="000000"/>
                </a:solidFill>
                <a:effectLst/>
                <a:uLnTx/>
                <a:uFillTx/>
                <a:latin typeface="Arial"/>
                <a:cs typeface="Arial"/>
                <a:sym typeface="Arial"/>
              </a:rPr>
              <a:t>NRF for 29 nuclei, 47 data files</a:t>
            </a:r>
          </a:p>
          <a:p>
            <a:pPr marL="404813" marR="0" lvl="0" indent="-214313" algn="l" defTabSz="914400" rtl="0" eaLnBrk="1" fontAlgn="auto" latinLnBrk="0" hangingPunct="1">
              <a:lnSpc>
                <a:spcPct val="100000"/>
              </a:lnSpc>
              <a:spcBef>
                <a:spcPts val="150"/>
              </a:spcBef>
              <a:spcAft>
                <a:spcPts val="0"/>
              </a:spcAft>
              <a:buClr>
                <a:srgbClr val="000000"/>
              </a:buClr>
              <a:buSzTx/>
              <a:buFont typeface="Arial" panose="020B0604020202020204" pitchFamily="34" charset="0"/>
              <a:buChar char="•"/>
              <a:tabLst/>
              <a:defRPr/>
            </a:pPr>
            <a:r>
              <a:rPr kumimoji="0" lang="en-ZA" sz="1500" b="0" i="0" u="none" strike="noStrike" kern="0" cap="none" spc="0" normalizeH="0" baseline="0" noProof="0" dirty="0">
                <a:ln>
                  <a:noFill/>
                </a:ln>
                <a:solidFill>
                  <a:srgbClr val="000000"/>
                </a:solidFill>
                <a:effectLst/>
                <a:uLnTx/>
                <a:uFillTx/>
                <a:latin typeface="Arial"/>
                <a:cs typeface="Arial"/>
                <a:sym typeface="Arial"/>
              </a:rPr>
              <a:t>Oslo method for 113 nuclei, </a:t>
            </a:r>
            <a:r>
              <a:rPr lang="en-ZA" sz="1500" dirty="0"/>
              <a:t>222</a:t>
            </a:r>
            <a:r>
              <a:rPr kumimoji="0" lang="en-ZA" sz="1500" b="0" i="0" u="none" strike="noStrike" kern="0" cap="none" spc="0" normalizeH="0" baseline="0" noProof="0" dirty="0">
                <a:ln>
                  <a:noFill/>
                </a:ln>
                <a:solidFill>
                  <a:srgbClr val="000000"/>
                </a:solidFill>
                <a:effectLst/>
                <a:uLnTx/>
                <a:uFillTx/>
                <a:latin typeface="Arial"/>
                <a:cs typeface="Arial"/>
                <a:sym typeface="Arial"/>
              </a:rPr>
              <a:t> data files</a:t>
            </a:r>
          </a:p>
          <a:p>
            <a:pPr marL="404813" marR="0" lvl="0" indent="-214313" algn="l" defTabSz="914400" rtl="0" eaLnBrk="1" fontAlgn="auto" latinLnBrk="0" hangingPunct="1">
              <a:lnSpc>
                <a:spcPct val="100000"/>
              </a:lnSpc>
              <a:spcBef>
                <a:spcPts val="150"/>
              </a:spcBef>
              <a:spcAft>
                <a:spcPts val="0"/>
              </a:spcAft>
              <a:buClr>
                <a:srgbClr val="000000"/>
              </a:buClr>
              <a:buSzTx/>
              <a:buFont typeface="Arial" panose="020B0604020202020204" pitchFamily="34" charset="0"/>
              <a:buChar char="•"/>
              <a:tabLst/>
              <a:defRPr/>
            </a:pPr>
            <a:r>
              <a:rPr kumimoji="0" lang="en-ZA" sz="1500" b="0" i="0" u="none" strike="noStrike" kern="0" cap="none" spc="0" normalizeH="0" baseline="0" noProof="0" dirty="0">
                <a:ln>
                  <a:noFill/>
                </a:ln>
                <a:solidFill>
                  <a:srgbClr val="000000"/>
                </a:solidFill>
                <a:effectLst/>
                <a:uLnTx/>
                <a:uFillTx/>
                <a:latin typeface="Arial"/>
                <a:cs typeface="Arial"/>
                <a:sym typeface="Arial"/>
              </a:rPr>
              <a:t>ARC for 54 nuclei, </a:t>
            </a:r>
            <a:r>
              <a:rPr lang="en-ZA" sz="1500" dirty="0"/>
              <a:t>123</a:t>
            </a:r>
            <a:r>
              <a:rPr kumimoji="0" lang="en-ZA" sz="1500" b="0" i="0" u="none" strike="noStrike" kern="0" cap="none" spc="0" normalizeH="0" baseline="0" noProof="0" dirty="0">
                <a:ln>
                  <a:noFill/>
                </a:ln>
                <a:solidFill>
                  <a:srgbClr val="000000"/>
                </a:solidFill>
                <a:effectLst/>
                <a:uLnTx/>
                <a:uFillTx/>
                <a:latin typeface="Arial"/>
                <a:cs typeface="Arial"/>
                <a:sym typeface="Arial"/>
              </a:rPr>
              <a:t> data files</a:t>
            </a:r>
          </a:p>
          <a:p>
            <a:pPr marL="404813" marR="0" lvl="0" indent="-214313" algn="l" defTabSz="914400" rtl="0" eaLnBrk="1" fontAlgn="auto" latinLnBrk="0" hangingPunct="1">
              <a:lnSpc>
                <a:spcPct val="100000"/>
              </a:lnSpc>
              <a:spcBef>
                <a:spcPts val="150"/>
              </a:spcBef>
              <a:spcAft>
                <a:spcPts val="0"/>
              </a:spcAft>
              <a:buClr>
                <a:srgbClr val="000000"/>
              </a:buClr>
              <a:buSzTx/>
              <a:buFont typeface="Arial" panose="020B0604020202020204" pitchFamily="34" charset="0"/>
              <a:buChar char="•"/>
              <a:tabLst/>
              <a:defRPr/>
            </a:pPr>
            <a:r>
              <a:rPr lang="en-ZA" sz="1500" dirty="0"/>
              <a:t>DRC for 52 nuclei, 99 data files</a:t>
            </a:r>
            <a:endParaRPr kumimoji="0" lang="en-ZA" sz="1500" b="0" i="0" u="none" strike="noStrike" kern="0" cap="none" spc="0" normalizeH="0" baseline="0" noProof="0" dirty="0">
              <a:ln>
                <a:noFill/>
              </a:ln>
              <a:solidFill>
                <a:srgbClr val="000000"/>
              </a:solidFill>
              <a:effectLst/>
              <a:uLnTx/>
              <a:uFillTx/>
              <a:latin typeface="Arial"/>
              <a:cs typeface="Arial"/>
              <a:sym typeface="Arial"/>
            </a:endParaRPr>
          </a:p>
          <a:p>
            <a:pPr marL="404813" marR="0" lvl="0" indent="-214313" algn="l" defTabSz="914400" rtl="0" eaLnBrk="1" fontAlgn="auto" latinLnBrk="0" hangingPunct="1">
              <a:lnSpc>
                <a:spcPct val="100000"/>
              </a:lnSpc>
              <a:spcBef>
                <a:spcPts val="150"/>
              </a:spcBef>
              <a:spcAft>
                <a:spcPts val="0"/>
              </a:spcAft>
              <a:buClr>
                <a:srgbClr val="000000"/>
              </a:buClr>
              <a:buSzTx/>
              <a:buFont typeface="Arial" panose="020B0604020202020204" pitchFamily="34" charset="0"/>
              <a:buChar char="•"/>
              <a:tabLst/>
              <a:defRPr/>
            </a:pPr>
            <a:r>
              <a:rPr kumimoji="0" lang="en-ZA" sz="1500" b="0" i="0" u="none" strike="noStrike" kern="0" cap="none" spc="0" normalizeH="0" baseline="0" noProof="0" dirty="0">
                <a:ln>
                  <a:noFill/>
                </a:ln>
                <a:solidFill>
                  <a:srgbClr val="000000"/>
                </a:solidFill>
                <a:effectLst/>
                <a:uLnTx/>
                <a:uFillTx/>
                <a:latin typeface="Arial"/>
                <a:cs typeface="Arial"/>
                <a:sym typeface="Arial"/>
              </a:rPr>
              <a:t>(p,</a:t>
            </a:r>
            <a:r>
              <a:rPr kumimoji="0" lang="el-GR" sz="1500" b="0" i="0" u="none" strike="noStrike" kern="0" cap="none" spc="0" normalizeH="0" baseline="0" noProof="0" dirty="0">
                <a:ln>
                  <a:noFill/>
                </a:ln>
                <a:solidFill>
                  <a:srgbClr val="000000"/>
                </a:solidFill>
                <a:effectLst/>
                <a:uLnTx/>
                <a:uFillTx/>
                <a:latin typeface="Arial"/>
                <a:cs typeface="Arial"/>
                <a:sym typeface="Arial"/>
              </a:rPr>
              <a:t>γ</a:t>
            </a:r>
            <a:r>
              <a:rPr kumimoji="0" lang="en-ZA" sz="1500" b="0" i="0" u="none" strike="noStrike" kern="0" cap="none" spc="0" normalizeH="0" baseline="0" noProof="0" dirty="0">
                <a:ln>
                  <a:noFill/>
                </a:ln>
                <a:solidFill>
                  <a:srgbClr val="000000"/>
                </a:solidFill>
                <a:effectLst/>
                <a:uLnTx/>
                <a:uFillTx/>
                <a:latin typeface="Arial"/>
                <a:cs typeface="Arial"/>
                <a:sym typeface="Arial"/>
              </a:rPr>
              <a:t>) for 22 nuclei, 37 data files</a:t>
            </a:r>
          </a:p>
          <a:p>
            <a:pPr marL="404813" marR="0" lvl="0" indent="-214313" algn="l" defTabSz="914400" rtl="0" eaLnBrk="1" fontAlgn="auto" latinLnBrk="0" hangingPunct="1">
              <a:lnSpc>
                <a:spcPct val="100000"/>
              </a:lnSpc>
              <a:spcBef>
                <a:spcPts val="150"/>
              </a:spcBef>
              <a:spcAft>
                <a:spcPts val="0"/>
              </a:spcAft>
              <a:buClr>
                <a:srgbClr val="000000"/>
              </a:buClr>
              <a:buSzTx/>
              <a:buFont typeface="Arial" panose="020B0604020202020204" pitchFamily="34" charset="0"/>
              <a:buChar char="•"/>
              <a:tabLst/>
              <a:defRPr/>
            </a:pPr>
            <a:r>
              <a:rPr kumimoji="0" lang="en-ZA" sz="1500" b="0" i="0" u="none" strike="noStrike" kern="0" cap="none" spc="0" normalizeH="0" baseline="0" noProof="0" dirty="0">
                <a:ln>
                  <a:noFill/>
                </a:ln>
                <a:solidFill>
                  <a:srgbClr val="000000"/>
                </a:solidFill>
                <a:effectLst/>
                <a:uLnTx/>
                <a:uFillTx/>
                <a:latin typeface="Arial"/>
                <a:cs typeface="Arial"/>
                <a:sym typeface="Arial"/>
              </a:rPr>
              <a:t>Shape/Ratio method for 13 nuclei, </a:t>
            </a:r>
            <a:r>
              <a:rPr lang="en-ZA" sz="1500" dirty="0"/>
              <a:t>34</a:t>
            </a:r>
            <a:r>
              <a:rPr kumimoji="0" lang="en-ZA" sz="1500" b="0" i="0" u="none" strike="noStrike" kern="0" cap="none" spc="0" normalizeH="0" baseline="0" noProof="0" dirty="0">
                <a:ln>
                  <a:noFill/>
                </a:ln>
                <a:solidFill>
                  <a:srgbClr val="000000"/>
                </a:solidFill>
                <a:effectLst/>
                <a:uLnTx/>
                <a:uFillTx/>
                <a:latin typeface="Arial"/>
                <a:cs typeface="Arial"/>
                <a:sym typeface="Arial"/>
              </a:rPr>
              <a:t> data files</a:t>
            </a:r>
          </a:p>
          <a:p>
            <a:pPr marL="404813" marR="0" lvl="0" indent="-214313" algn="l" defTabSz="914400" rtl="0" eaLnBrk="1" fontAlgn="auto" latinLnBrk="0" hangingPunct="1">
              <a:lnSpc>
                <a:spcPct val="100000"/>
              </a:lnSpc>
              <a:spcBef>
                <a:spcPts val="150"/>
              </a:spcBef>
              <a:spcAft>
                <a:spcPts val="0"/>
              </a:spcAft>
              <a:buClr>
                <a:srgbClr val="000000"/>
              </a:buClr>
              <a:buSzTx/>
              <a:buFont typeface="Arial" panose="020B0604020202020204" pitchFamily="34" charset="0"/>
              <a:buChar char="•"/>
              <a:tabLst/>
              <a:defRPr/>
            </a:pPr>
            <a:r>
              <a:rPr kumimoji="0" lang="en-ZA" sz="1500" b="0" i="0" u="none" strike="noStrike" kern="0" cap="none" spc="0" normalizeH="0" baseline="0" noProof="0" dirty="0">
                <a:ln>
                  <a:noFill/>
                </a:ln>
                <a:solidFill>
                  <a:srgbClr val="000000"/>
                </a:solidFill>
                <a:effectLst/>
                <a:uLnTx/>
                <a:uFillTx/>
                <a:latin typeface="Arial"/>
                <a:cs typeface="Arial"/>
                <a:sym typeface="Arial"/>
              </a:rPr>
              <a:t>(p,p</a:t>
            </a:r>
            <a:r>
              <a:rPr kumimoji="0" lang="en-ZA" sz="1500" b="0" i="0" u="none" strike="noStrike" kern="0" cap="none" spc="0" normalizeH="0" baseline="-25000" noProof="0" dirty="0">
                <a:ln>
                  <a:noFill/>
                </a:ln>
                <a:solidFill>
                  <a:srgbClr val="000000"/>
                </a:solidFill>
                <a:effectLst/>
                <a:uLnTx/>
                <a:uFillTx/>
                <a:latin typeface="Arial"/>
                <a:cs typeface="Arial"/>
                <a:sym typeface="Arial"/>
              </a:rPr>
              <a:t>0</a:t>
            </a:r>
            <a:r>
              <a:rPr kumimoji="0" lang="en-ZA" sz="1500" b="0" i="0" u="none" strike="noStrike" kern="0" cap="none" spc="0" normalizeH="0" baseline="0" noProof="0" dirty="0">
                <a:ln>
                  <a:noFill/>
                </a:ln>
                <a:solidFill>
                  <a:srgbClr val="000000"/>
                </a:solidFill>
                <a:effectLst/>
                <a:uLnTx/>
                <a:uFillTx/>
                <a:latin typeface="Arial"/>
                <a:cs typeface="Arial"/>
                <a:sym typeface="Arial"/>
              </a:rPr>
              <a:t>) </a:t>
            </a:r>
            <a:r>
              <a:rPr lang="en-ZA" sz="1500" dirty="0"/>
              <a:t>scattering</a:t>
            </a:r>
            <a:r>
              <a:rPr kumimoji="0" lang="en-ZA" sz="1500" b="0" i="0" u="none" strike="noStrike" kern="0" cap="none" spc="0" normalizeH="0" baseline="0" noProof="0" dirty="0">
                <a:ln>
                  <a:noFill/>
                </a:ln>
                <a:solidFill>
                  <a:srgbClr val="000000"/>
                </a:solidFill>
                <a:effectLst/>
                <a:uLnTx/>
                <a:uFillTx/>
                <a:latin typeface="Arial"/>
                <a:cs typeface="Arial"/>
                <a:sym typeface="Arial"/>
              </a:rPr>
              <a:t> for 9 nuclei, </a:t>
            </a:r>
            <a:r>
              <a:rPr lang="en-ZA" sz="1500" dirty="0"/>
              <a:t>55</a:t>
            </a:r>
            <a:r>
              <a:rPr kumimoji="0" lang="en-ZA" sz="1500" b="0" i="0" u="none" strike="noStrike" kern="0" cap="none" spc="0" normalizeH="0" baseline="0" noProof="0" dirty="0">
                <a:ln>
                  <a:noFill/>
                </a:ln>
                <a:solidFill>
                  <a:srgbClr val="000000"/>
                </a:solidFill>
                <a:effectLst/>
                <a:uLnTx/>
                <a:uFillTx/>
                <a:latin typeface="Arial"/>
                <a:cs typeface="Arial"/>
                <a:sym typeface="Arial"/>
              </a:rPr>
              <a:t> data files</a:t>
            </a:r>
          </a:p>
          <a:p>
            <a:pPr marL="404813" marR="0" lvl="0" indent="-214313" algn="l" defTabSz="914400" rtl="0" eaLnBrk="1" fontAlgn="auto" latinLnBrk="0" hangingPunct="1">
              <a:lnSpc>
                <a:spcPct val="100000"/>
              </a:lnSpc>
              <a:spcBef>
                <a:spcPts val="150"/>
              </a:spcBef>
              <a:spcAft>
                <a:spcPts val="0"/>
              </a:spcAft>
              <a:buClr>
                <a:srgbClr val="000000"/>
              </a:buClr>
              <a:buSzTx/>
              <a:buFont typeface="Arial" panose="020B0604020202020204" pitchFamily="34" charset="0"/>
              <a:buChar char="•"/>
              <a:tabLst/>
              <a:defRPr/>
            </a:pPr>
            <a:r>
              <a:rPr lang="en-ZA" sz="1500" dirty="0"/>
              <a:t>Photonuclear</a:t>
            </a:r>
            <a:r>
              <a:rPr kumimoji="0" lang="en-ZA" sz="1500" b="0" i="0" u="none" strike="noStrike" kern="0" cap="none" spc="0" normalizeH="0" baseline="0" noProof="0" dirty="0">
                <a:ln>
                  <a:noFill/>
                </a:ln>
                <a:solidFill>
                  <a:srgbClr val="000000"/>
                </a:solidFill>
                <a:effectLst/>
                <a:uLnTx/>
                <a:uFillTx/>
                <a:latin typeface="Arial"/>
                <a:cs typeface="Arial"/>
                <a:sym typeface="Arial"/>
              </a:rPr>
              <a:t> for 154 nuclei, </a:t>
            </a:r>
            <a:r>
              <a:rPr lang="en-ZA" sz="1500" dirty="0"/>
              <a:t>337</a:t>
            </a:r>
            <a:r>
              <a:rPr kumimoji="0" lang="en-ZA" sz="1500" b="0" i="0" u="none" strike="noStrike" kern="0" cap="none" spc="0" normalizeH="0" baseline="0" noProof="0" dirty="0">
                <a:ln>
                  <a:noFill/>
                </a:ln>
                <a:solidFill>
                  <a:srgbClr val="000000"/>
                </a:solidFill>
                <a:effectLst/>
                <a:uLnTx/>
                <a:uFillTx/>
                <a:latin typeface="Arial"/>
                <a:cs typeface="Arial"/>
                <a:sym typeface="Arial"/>
              </a:rPr>
              <a:t> data files</a:t>
            </a:r>
          </a:p>
          <a:p>
            <a:pPr marL="404813" marR="0" lvl="0" indent="-214313" algn="l" defTabSz="914400" rtl="0" eaLnBrk="1" fontAlgn="auto" latinLnBrk="0" hangingPunct="1">
              <a:lnSpc>
                <a:spcPct val="100000"/>
              </a:lnSpc>
              <a:spcBef>
                <a:spcPts val="150"/>
              </a:spcBef>
              <a:spcAft>
                <a:spcPts val="0"/>
              </a:spcAft>
              <a:buClr>
                <a:srgbClr val="000000"/>
              </a:buClr>
              <a:buSzTx/>
              <a:buFont typeface="Arial" panose="020B0604020202020204" pitchFamily="34" charset="0"/>
              <a:buChar char="•"/>
              <a:tabLst/>
              <a:defRPr/>
            </a:pPr>
            <a:r>
              <a:rPr kumimoji="0" lang="en-US" sz="1500" b="0" i="0" u="none" strike="noStrike" kern="0" cap="none" spc="0" normalizeH="0" baseline="0" noProof="0" dirty="0">
                <a:ln>
                  <a:noFill/>
                </a:ln>
                <a:solidFill>
                  <a:srgbClr val="333333"/>
                </a:solidFill>
                <a:effectLst/>
                <a:uLnTx/>
                <a:uFillTx/>
                <a:latin typeface="Arial"/>
                <a:cs typeface="Arial"/>
                <a:sym typeface="Arial"/>
              </a:rPr>
              <a:t>Absolute </a:t>
            </a:r>
            <a:r>
              <a:rPr lang="en-US" sz="1500" dirty="0">
                <a:solidFill>
                  <a:srgbClr val="333333"/>
                </a:solidFill>
              </a:rPr>
              <a:t>Photonuclear for 63 nuclei, 115 files</a:t>
            </a:r>
          </a:p>
          <a:p>
            <a:pPr marL="404813" marR="0" lvl="0" indent="-214313" algn="l" defTabSz="914400" rtl="0" eaLnBrk="1" fontAlgn="auto" latinLnBrk="0" hangingPunct="1">
              <a:lnSpc>
                <a:spcPct val="100000"/>
              </a:lnSpc>
              <a:spcBef>
                <a:spcPts val="150"/>
              </a:spcBef>
              <a:spcAft>
                <a:spcPts val="0"/>
              </a:spcAft>
              <a:buClr>
                <a:srgbClr val="000000"/>
              </a:buClr>
              <a:buSzTx/>
              <a:buFont typeface="Arial" panose="020B0604020202020204" pitchFamily="34" charset="0"/>
              <a:buChar char="•"/>
              <a:tabLst/>
              <a:defRPr/>
            </a:pPr>
            <a:r>
              <a:rPr kumimoji="0" lang="en-US" sz="1500" b="0" i="0" u="none" strike="noStrike" kern="0" cap="none" spc="0" normalizeH="0" baseline="0" noProof="0" dirty="0">
                <a:ln>
                  <a:noFill/>
                </a:ln>
                <a:solidFill>
                  <a:srgbClr val="333333"/>
                </a:solidFill>
                <a:effectLst/>
                <a:uLnTx/>
                <a:uFillTx/>
                <a:latin typeface="Arial"/>
                <a:cs typeface="Arial"/>
                <a:sym typeface="Arial"/>
              </a:rPr>
              <a:t>T</a:t>
            </a:r>
            <a:r>
              <a:rPr kumimoji="0" lang="en-ZA" sz="1500" b="0" i="0" u="none" strike="noStrike" kern="0" cap="none" spc="0" normalizeH="0" baseline="0" noProof="0" dirty="0">
                <a:ln>
                  <a:noFill/>
                </a:ln>
                <a:solidFill>
                  <a:srgbClr val="333333"/>
                </a:solidFill>
                <a:effectLst/>
                <a:uLnTx/>
                <a:uFillTx/>
                <a:latin typeface="Arial"/>
                <a:cs typeface="Arial"/>
                <a:sym typeface="Arial"/>
              </a:rPr>
              <a:t>C and EGAF for 58 nuclei, 137 data files</a:t>
            </a:r>
            <a:endParaRPr kumimoji="0" lang="en-ZA" sz="1200" b="0" i="0" u="none" strike="noStrike" kern="0" cap="none" spc="0" normalizeH="0" baseline="0" noProof="0" dirty="0">
              <a:ln>
                <a:noFill/>
              </a:ln>
              <a:solidFill>
                <a:srgbClr val="333333"/>
              </a:solidFill>
              <a:effectLst/>
              <a:uLnTx/>
              <a:uFillTx/>
              <a:latin typeface="Arial"/>
              <a:cs typeface="Arial"/>
              <a:sym typeface="Arial"/>
            </a:endParaRPr>
          </a:p>
        </p:txBody>
      </p:sp>
      <p:pic>
        <p:nvPicPr>
          <p:cNvPr id="3" name="Picture 2"/>
          <p:cNvPicPr>
            <a:picLocks noChangeAspect="1"/>
          </p:cNvPicPr>
          <p:nvPr/>
        </p:nvPicPr>
        <p:blipFill>
          <a:blip r:embed="rId2"/>
          <a:stretch>
            <a:fillRect/>
          </a:stretch>
        </p:blipFill>
        <p:spPr>
          <a:xfrm>
            <a:off x="4228759" y="609826"/>
            <a:ext cx="4707437" cy="1475282"/>
          </a:xfrm>
          <a:prstGeom prst="rect">
            <a:avLst/>
          </a:prstGeom>
        </p:spPr>
      </p:pic>
      <p:sp>
        <p:nvSpPr>
          <p:cNvPr id="6" name="Rectangle 5"/>
          <p:cNvSpPr/>
          <p:nvPr/>
        </p:nvSpPr>
        <p:spPr>
          <a:xfrm>
            <a:off x="5484969" y="2243198"/>
            <a:ext cx="2730793" cy="836126"/>
          </a:xfrm>
          <a:prstGeom prst="rect">
            <a:avLst/>
          </a:prstGeom>
        </p:spPr>
        <p:txBody>
          <a:bodyPr wrap="square">
            <a:spAutoFit/>
          </a:bodyPr>
          <a:lstStyle/>
          <a:p>
            <a:pPr marL="190500" marR="0" lvl="0" indent="0" algn="l" defTabSz="914400" rtl="0" eaLnBrk="1" fontAlgn="auto" latinLnBrk="0" hangingPunct="1">
              <a:lnSpc>
                <a:spcPct val="100000"/>
              </a:lnSpc>
              <a:spcBef>
                <a:spcPts val="150"/>
              </a:spcBef>
              <a:spcAft>
                <a:spcPts val="0"/>
              </a:spcAft>
              <a:buClr>
                <a:srgbClr val="000000"/>
              </a:buClr>
              <a:buSzTx/>
              <a:buFont typeface="Arial"/>
              <a:buNone/>
              <a:tabLst/>
              <a:defRPr/>
            </a:pPr>
            <a:r>
              <a:rPr kumimoji="0" lang="en-US" sz="1500" b="0" i="0" u="none" strike="noStrike" kern="0" cap="none" spc="0" normalizeH="0" baseline="0" noProof="0" dirty="0">
                <a:ln>
                  <a:noFill/>
                </a:ln>
                <a:solidFill>
                  <a:srgbClr val="FF0000"/>
                </a:solidFill>
                <a:effectLst/>
                <a:uLnTx/>
                <a:uFillTx/>
                <a:latin typeface="Arial"/>
                <a:cs typeface="Arial"/>
                <a:sym typeface="Arial"/>
              </a:rPr>
              <a:t>T</a:t>
            </a:r>
            <a:r>
              <a:rPr kumimoji="0" lang="en-ZA" sz="1500" b="0" i="0" u="none" strike="noStrike" kern="0" cap="none" spc="0" normalizeH="0" baseline="0" noProof="0" dirty="0" err="1">
                <a:ln>
                  <a:noFill/>
                </a:ln>
                <a:solidFill>
                  <a:srgbClr val="FF0000"/>
                </a:solidFill>
                <a:effectLst/>
                <a:uLnTx/>
                <a:uFillTx/>
                <a:latin typeface="Arial"/>
                <a:cs typeface="Arial"/>
                <a:sym typeface="Arial"/>
              </a:rPr>
              <a:t>heoretical</a:t>
            </a:r>
            <a:r>
              <a:rPr kumimoji="0" lang="en-ZA" sz="1500" b="0" i="0" u="none" strike="noStrike" kern="0" cap="none" spc="0" normalizeH="0" baseline="0" noProof="0" dirty="0">
                <a:ln>
                  <a:noFill/>
                </a:ln>
                <a:solidFill>
                  <a:srgbClr val="FF0000"/>
                </a:solidFill>
                <a:effectLst/>
                <a:uLnTx/>
                <a:uFillTx/>
                <a:latin typeface="Arial"/>
                <a:cs typeface="Arial"/>
                <a:sym typeface="Arial"/>
              </a:rPr>
              <a:t> data:</a:t>
            </a:r>
          </a:p>
          <a:p>
            <a:pPr marL="319088" marR="0" lvl="0" indent="-128588" algn="l" defTabSz="914400" rtl="0" eaLnBrk="1" fontAlgn="auto" latinLnBrk="0" hangingPunct="1">
              <a:lnSpc>
                <a:spcPct val="100000"/>
              </a:lnSpc>
              <a:spcBef>
                <a:spcPts val="150"/>
              </a:spcBef>
              <a:spcAft>
                <a:spcPts val="0"/>
              </a:spcAft>
              <a:buClr>
                <a:srgbClr val="000000"/>
              </a:buClr>
              <a:buSzTx/>
              <a:buFont typeface="Arial" panose="020B0604020202020204" pitchFamily="34" charset="0"/>
              <a:buChar char="•"/>
              <a:tabLst/>
              <a:defRPr/>
            </a:pPr>
            <a:r>
              <a:rPr kumimoji="0" lang="en-ZA" sz="1500" b="0" i="0" u="none" strike="noStrike" kern="0" cap="none" spc="0" normalizeH="0" baseline="0" noProof="0" dirty="0">
                <a:ln>
                  <a:noFill/>
                </a:ln>
                <a:solidFill>
                  <a:srgbClr val="000000"/>
                </a:solidFill>
                <a:effectLst/>
                <a:uLnTx/>
                <a:uFillTx/>
                <a:latin typeface="Arial"/>
                <a:cs typeface="Arial"/>
                <a:sym typeface="Arial"/>
              </a:rPr>
              <a:t>  D1M-QRPA data files </a:t>
            </a:r>
          </a:p>
          <a:p>
            <a:pPr marL="319088" marR="0" lvl="0" indent="-128588" algn="l" defTabSz="914400" rtl="0" eaLnBrk="1" fontAlgn="auto" latinLnBrk="0" hangingPunct="1">
              <a:lnSpc>
                <a:spcPct val="100000"/>
              </a:lnSpc>
              <a:spcBef>
                <a:spcPts val="150"/>
              </a:spcBef>
              <a:spcAft>
                <a:spcPts val="0"/>
              </a:spcAft>
              <a:buClr>
                <a:srgbClr val="000000"/>
              </a:buClr>
              <a:buSzTx/>
              <a:buFont typeface="Arial" panose="020B0604020202020204" pitchFamily="34" charset="0"/>
              <a:buChar char="•"/>
              <a:tabLst/>
              <a:defRPr/>
            </a:pPr>
            <a:r>
              <a:rPr kumimoji="0" lang="en-ZA" sz="1500" b="0" i="0" u="none" strike="noStrike" kern="0" cap="none" spc="0" normalizeH="0" baseline="0" noProof="0" dirty="0">
                <a:ln>
                  <a:noFill/>
                </a:ln>
                <a:solidFill>
                  <a:srgbClr val="000000"/>
                </a:solidFill>
                <a:effectLst/>
                <a:uLnTx/>
                <a:uFillTx/>
                <a:latin typeface="Arial"/>
                <a:cs typeface="Arial"/>
                <a:sym typeface="Arial"/>
              </a:rPr>
              <a:t>  SMLO data file</a:t>
            </a:r>
          </a:p>
        </p:txBody>
      </p:sp>
      <p:sp>
        <p:nvSpPr>
          <p:cNvPr id="10" name="TextBox 9">
            <a:extLst>
              <a:ext uri="{FF2B5EF4-FFF2-40B4-BE49-F238E27FC236}">
                <a16:creationId xmlns:a16="http://schemas.microsoft.com/office/drawing/2014/main" id="{825EFEC0-5100-4570-ADB5-B7E4BFC16B0B}"/>
              </a:ext>
            </a:extLst>
          </p:cNvPr>
          <p:cNvSpPr txBox="1"/>
          <p:nvPr/>
        </p:nvSpPr>
        <p:spPr>
          <a:xfrm>
            <a:off x="5389750" y="3793016"/>
            <a:ext cx="3303182" cy="877163"/>
          </a:xfrm>
          <a:prstGeom prst="rect">
            <a:avLst/>
          </a:prstGeom>
          <a:solidFill>
            <a:srgbClr val="FFFFC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550" b="1" i="0" u="none" strike="noStrike" kern="0" cap="none" spc="0" normalizeH="0" baseline="0" noProof="0" dirty="0">
                <a:ln>
                  <a:noFill/>
                </a:ln>
                <a:solidFill>
                  <a:srgbClr val="FF0000"/>
                </a:solidFill>
                <a:effectLst/>
                <a:uLnTx/>
                <a:uFillTx/>
                <a:latin typeface="Arial"/>
                <a:cs typeface="Arial"/>
                <a:sym typeface="Arial"/>
              </a:rPr>
              <a:t>2025 </a:t>
            </a:r>
            <a:r>
              <a:rPr lang="en-US" sz="2550" b="1" dirty="0">
                <a:solidFill>
                  <a:srgbClr val="FF0000"/>
                </a:solidFill>
              </a:rPr>
              <a:t>u</a:t>
            </a:r>
            <a:r>
              <a:rPr kumimoji="0" lang="en-US" sz="2550" b="1" i="0" u="none" strike="noStrike" kern="0" cap="none" spc="0" normalizeH="0" baseline="0" noProof="0" dirty="0" err="1">
                <a:ln>
                  <a:noFill/>
                </a:ln>
                <a:solidFill>
                  <a:srgbClr val="FF0000"/>
                </a:solidFill>
                <a:effectLst/>
                <a:uLnTx/>
                <a:uFillTx/>
                <a:latin typeface="Arial"/>
                <a:cs typeface="Arial"/>
                <a:sym typeface="Arial"/>
              </a:rPr>
              <a:t>pdate</a:t>
            </a:r>
            <a:r>
              <a:rPr kumimoji="0" lang="en-US" sz="2550" b="1" i="0" u="none" strike="noStrike" kern="0" cap="none" spc="0" normalizeH="0" baseline="0" noProof="0" dirty="0">
                <a:ln>
                  <a:noFill/>
                </a:ln>
                <a:solidFill>
                  <a:srgbClr val="FF0000"/>
                </a:solidFill>
                <a:effectLst/>
                <a:uLnTx/>
                <a:uFillTx/>
                <a:latin typeface="Arial"/>
                <a:cs typeface="Arial"/>
                <a:sym typeface="Arial"/>
              </a:rPr>
              <a:t> </a:t>
            </a:r>
            <a:r>
              <a:rPr lang="en-US" sz="2550" b="1" dirty="0">
                <a:solidFill>
                  <a:srgbClr val="FF0000"/>
                </a:solidFill>
              </a:rPr>
              <a:t>available soon.</a:t>
            </a:r>
            <a:endParaRPr kumimoji="0" lang="en-US" sz="2550" b="1" i="0" u="none" strike="noStrike" kern="0" cap="none" spc="0" normalizeH="0" baseline="0" noProof="0" dirty="0">
              <a:ln>
                <a:noFill/>
              </a:ln>
              <a:solidFill>
                <a:srgbClr val="FF0000"/>
              </a:solidFill>
              <a:effectLst/>
              <a:uLnTx/>
              <a:uFillTx/>
              <a:latin typeface="Arial"/>
              <a:cs typeface="Arial"/>
              <a:sym typeface="Arial"/>
            </a:endParaRPr>
          </a:p>
        </p:txBody>
      </p:sp>
    </p:spTree>
    <p:extLst>
      <p:ext uri="{BB962C8B-B14F-4D97-AF65-F5344CB8AC3E}">
        <p14:creationId xmlns:p14="http://schemas.microsoft.com/office/powerpoint/2010/main" val="25577741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81ED3-EC65-4A57-B8B4-6BCFEA3173F7}"/>
              </a:ext>
            </a:extLst>
          </p:cNvPr>
          <p:cNvSpPr>
            <a:spLocks noGrp="1"/>
          </p:cNvSpPr>
          <p:nvPr>
            <p:ph type="title"/>
          </p:nvPr>
        </p:nvSpPr>
        <p:spPr>
          <a:xfrm>
            <a:off x="0" y="0"/>
            <a:ext cx="9144000" cy="618663"/>
          </a:xfrm>
        </p:spPr>
        <p:txBody>
          <a:bodyPr>
            <a:noAutofit/>
          </a:bodyPr>
          <a:lstStyle/>
          <a:p>
            <a:pPr algn="ctr"/>
            <a:r>
              <a:rPr lang="en-US" sz="2600" b="0" dirty="0">
                <a:solidFill>
                  <a:srgbClr val="002060"/>
                </a:solidFill>
              </a:rPr>
              <a:t>Updating/Improving Nuclear Level Densities for Applications</a:t>
            </a:r>
            <a:endParaRPr lang="en-ZA" sz="2600" b="0" dirty="0">
              <a:solidFill>
                <a:srgbClr val="002060"/>
              </a:solidFill>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5E5A8DD7-429A-4A70-A04C-FAFEAB7FF593}"/>
              </a:ext>
            </a:extLst>
          </p:cNvPr>
          <p:cNvSpPr/>
          <p:nvPr/>
        </p:nvSpPr>
        <p:spPr>
          <a:xfrm>
            <a:off x="125730" y="1002089"/>
            <a:ext cx="8892540" cy="347787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FF0000"/>
                </a:solidFill>
                <a:effectLst/>
                <a:uLnTx/>
                <a:uFillTx/>
                <a:latin typeface="Arial"/>
                <a:cs typeface="Arial"/>
                <a:sym typeface="Arial"/>
              </a:rPr>
              <a:t>Since 2008</a:t>
            </a:r>
            <a:r>
              <a:rPr kumimoji="0" lang="en-US" sz="2200" b="0" i="0" u="none" strike="noStrike" kern="0" cap="none" spc="0" normalizeH="0" baseline="0" noProof="0" dirty="0">
                <a:ln>
                  <a:noFill/>
                </a:ln>
                <a:solidFill>
                  <a:srgbClr val="000000"/>
                </a:solidFill>
                <a:effectLst/>
                <a:uLnTx/>
                <a:uFillTx/>
                <a:latin typeface="Arial"/>
                <a:cs typeface="Arial"/>
                <a:sym typeface="Arial"/>
              </a:rPr>
              <a:t>: important developments and new information available</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Wealth of new experimental information obtained also with new methods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New advanced modelling capabilities for global calculations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Improved fundamental theories to guide the models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New measurements to validate the models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200" b="0" i="0" u="none" strike="noStrike" kern="0" cap="none" spc="0" normalizeH="0" baseline="0" noProof="0" dirty="0">
                <a:ln>
                  <a:noFill/>
                </a:ln>
                <a:solidFill>
                  <a:srgbClr val="000000"/>
                </a:solidFill>
                <a:effectLst/>
                <a:uLnTx/>
                <a:uFillTx/>
                <a:latin typeface="Arial"/>
                <a:cs typeface="Arial"/>
                <a:sym typeface="Arial"/>
              </a:rPr>
              <a:t>Enhanced dissemination tools: interactive retrieval interfaces, web-based APIs</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200" dirty="0"/>
              <a:t>IAEA CRP started 2025. </a:t>
            </a: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200" dirty="0"/>
              <a:t>Estimated dissemination 2028.</a:t>
            </a:r>
            <a:endParaRPr kumimoji="0" lang="en-US" sz="22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47479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6C020C-5E62-446B-84EF-E56B2E4DD2FF}"/>
              </a:ext>
            </a:extLst>
          </p:cNvPr>
          <p:cNvPicPr>
            <a:picLocks noChangeAspect="1"/>
          </p:cNvPicPr>
          <p:nvPr/>
        </p:nvPicPr>
        <p:blipFill>
          <a:blip r:embed="rId3"/>
          <a:stretch>
            <a:fillRect/>
          </a:stretch>
        </p:blipFill>
        <p:spPr>
          <a:xfrm>
            <a:off x="4790250" y="623006"/>
            <a:ext cx="4235116" cy="2000465"/>
          </a:xfrm>
          <a:prstGeom prst="rect">
            <a:avLst/>
          </a:prstGeom>
        </p:spPr>
      </p:pic>
      <p:sp>
        <p:nvSpPr>
          <p:cNvPr id="2" name="Title 1">
            <a:extLst>
              <a:ext uri="{FF2B5EF4-FFF2-40B4-BE49-F238E27FC236}">
                <a16:creationId xmlns:a16="http://schemas.microsoft.com/office/drawing/2014/main" id="{7B3C915F-F8BB-4D18-B469-1B055D24BCE8}"/>
              </a:ext>
            </a:extLst>
          </p:cNvPr>
          <p:cNvSpPr>
            <a:spLocks noGrp="1"/>
          </p:cNvSpPr>
          <p:nvPr>
            <p:ph type="title"/>
          </p:nvPr>
        </p:nvSpPr>
        <p:spPr>
          <a:xfrm>
            <a:off x="0" y="1010"/>
            <a:ext cx="9144000" cy="600164"/>
          </a:xfrm>
          <a:solidFill>
            <a:schemeClr val="bg1"/>
          </a:solidFill>
        </p:spPr>
        <p:txBody>
          <a:bodyPr>
            <a:normAutofit/>
          </a:bodyPr>
          <a:lstStyle/>
          <a:p>
            <a:pPr algn="ctr"/>
            <a:r>
              <a:rPr lang="en-US" sz="3200" b="0" dirty="0">
                <a:solidFill>
                  <a:srgbClr val="002060"/>
                </a:solidFill>
                <a:latin typeface="Calibri" panose="020F0502020204030204" pitchFamily="34" charset="0"/>
                <a:cs typeface="Calibri" panose="020F0502020204030204" pitchFamily="34" charset="0"/>
              </a:rPr>
              <a:t>Quasi-continuum data: Outline</a:t>
            </a:r>
            <a:endParaRPr lang="en-ZA" sz="3200" b="0" dirty="0">
              <a:solidFill>
                <a:srgbClr val="002060"/>
              </a:solidFill>
              <a:latin typeface="Calibri" panose="020F0502020204030204" pitchFamily="34" charset="0"/>
              <a:cs typeface="Calibri" panose="020F0502020204030204" pitchFamily="34" charset="0"/>
            </a:endParaRPr>
          </a:p>
        </p:txBody>
      </p:sp>
      <p:sp>
        <p:nvSpPr>
          <p:cNvPr id="34" name="Rectangle 33">
            <a:extLst>
              <a:ext uri="{FF2B5EF4-FFF2-40B4-BE49-F238E27FC236}">
                <a16:creationId xmlns:a16="http://schemas.microsoft.com/office/drawing/2014/main" id="{A73DA373-2C74-4F5A-BE11-A2EEF1D224F8}"/>
              </a:ext>
            </a:extLst>
          </p:cNvPr>
          <p:cNvSpPr/>
          <p:nvPr/>
        </p:nvSpPr>
        <p:spPr>
          <a:xfrm>
            <a:off x="601025" y="906620"/>
            <a:ext cx="1397318" cy="677207"/>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a:solidFill>
                  <a:srgbClr val="FF0000"/>
                </a:solidFill>
              </a:rPr>
              <a:t>PSF/NLD</a:t>
            </a:r>
            <a:endParaRPr lang="en-ZA" sz="1650" dirty="0">
              <a:solidFill>
                <a:srgbClr val="FF0000"/>
              </a:solidFill>
            </a:endParaRPr>
          </a:p>
        </p:txBody>
      </p:sp>
      <p:sp>
        <p:nvSpPr>
          <p:cNvPr id="37" name="Rectangle 36">
            <a:extLst>
              <a:ext uri="{FF2B5EF4-FFF2-40B4-BE49-F238E27FC236}">
                <a16:creationId xmlns:a16="http://schemas.microsoft.com/office/drawing/2014/main" id="{F4331DA6-03E8-48B4-9CD5-5E53507B27B4}"/>
              </a:ext>
            </a:extLst>
          </p:cNvPr>
          <p:cNvSpPr/>
          <p:nvPr/>
        </p:nvSpPr>
        <p:spPr>
          <a:xfrm>
            <a:off x="2935918" y="921714"/>
            <a:ext cx="1343120" cy="677207"/>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a:solidFill>
                  <a:srgbClr val="FF0000"/>
                </a:solidFill>
              </a:rPr>
              <a:t>(</a:t>
            </a:r>
            <a:r>
              <a:rPr lang="en-US" sz="1650" dirty="0" err="1">
                <a:solidFill>
                  <a:srgbClr val="FF0000"/>
                </a:solidFill>
              </a:rPr>
              <a:t>n,γ</a:t>
            </a:r>
            <a:r>
              <a:rPr lang="en-US" sz="1650" dirty="0">
                <a:solidFill>
                  <a:srgbClr val="FF0000"/>
                </a:solidFill>
              </a:rPr>
              <a:t>) cross sections</a:t>
            </a:r>
            <a:endParaRPr lang="en-ZA" sz="1650" dirty="0">
              <a:solidFill>
                <a:srgbClr val="FF0000"/>
              </a:solidFill>
            </a:endParaRPr>
          </a:p>
        </p:txBody>
      </p:sp>
      <p:cxnSp>
        <p:nvCxnSpPr>
          <p:cNvPr id="38" name="Straight Arrow Connector 37">
            <a:extLst>
              <a:ext uri="{FF2B5EF4-FFF2-40B4-BE49-F238E27FC236}">
                <a16:creationId xmlns:a16="http://schemas.microsoft.com/office/drawing/2014/main" id="{5DF5EE7A-6228-4C97-8B4E-A7770E23E2BE}"/>
              </a:ext>
            </a:extLst>
          </p:cNvPr>
          <p:cNvCxnSpPr>
            <a:cxnSpLocks/>
          </p:cNvCxnSpPr>
          <p:nvPr/>
        </p:nvCxnSpPr>
        <p:spPr>
          <a:xfrm>
            <a:off x="3600603" y="1598921"/>
            <a:ext cx="0" cy="2913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id="{D468A0B2-7BF3-4F9D-9E4B-7F8D8D7D8BB0}"/>
              </a:ext>
            </a:extLst>
          </p:cNvPr>
          <p:cNvCxnSpPr>
            <a:cxnSpLocks/>
          </p:cNvCxnSpPr>
          <p:nvPr/>
        </p:nvCxnSpPr>
        <p:spPr>
          <a:xfrm>
            <a:off x="1306559" y="1598921"/>
            <a:ext cx="0" cy="2913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1254AB6A-F4A9-4FB4-8004-77557814058E}"/>
              </a:ext>
            </a:extLst>
          </p:cNvPr>
          <p:cNvSpPr txBox="1"/>
          <p:nvPr/>
        </p:nvSpPr>
        <p:spPr>
          <a:xfrm>
            <a:off x="368984" y="1889604"/>
            <a:ext cx="1861408" cy="346249"/>
          </a:xfrm>
          <a:prstGeom prst="rect">
            <a:avLst/>
          </a:prstGeom>
          <a:noFill/>
        </p:spPr>
        <p:txBody>
          <a:bodyPr wrap="none" rtlCol="0">
            <a:spAutoFit/>
          </a:bodyPr>
          <a:lstStyle/>
          <a:p>
            <a:pPr algn="ctr"/>
            <a:r>
              <a:rPr lang="en-US" sz="1650" dirty="0"/>
              <a:t>Hauser-</a:t>
            </a:r>
            <a:r>
              <a:rPr lang="en-US" sz="1650" dirty="0" err="1"/>
              <a:t>Feshbach</a:t>
            </a:r>
            <a:endParaRPr lang="en-ZA" sz="1650" dirty="0"/>
          </a:p>
        </p:txBody>
      </p:sp>
      <p:sp>
        <p:nvSpPr>
          <p:cNvPr id="41" name="TextBox 40">
            <a:extLst>
              <a:ext uri="{FF2B5EF4-FFF2-40B4-BE49-F238E27FC236}">
                <a16:creationId xmlns:a16="http://schemas.microsoft.com/office/drawing/2014/main" id="{0C62169B-6170-4AC8-9721-EE223B9980E5}"/>
              </a:ext>
            </a:extLst>
          </p:cNvPr>
          <p:cNvSpPr txBox="1"/>
          <p:nvPr/>
        </p:nvSpPr>
        <p:spPr>
          <a:xfrm>
            <a:off x="2689611" y="1882244"/>
            <a:ext cx="1835734" cy="600164"/>
          </a:xfrm>
          <a:prstGeom prst="rect">
            <a:avLst/>
          </a:prstGeom>
          <a:noFill/>
        </p:spPr>
        <p:txBody>
          <a:bodyPr wrap="square" rtlCol="0">
            <a:spAutoFit/>
          </a:bodyPr>
          <a:lstStyle/>
          <a:p>
            <a:pPr algn="ctr"/>
            <a:r>
              <a:rPr lang="en-US" sz="1650" dirty="0"/>
              <a:t>Applications</a:t>
            </a:r>
          </a:p>
          <a:p>
            <a:pPr algn="ctr"/>
            <a:r>
              <a:rPr lang="en-US" sz="1650" dirty="0"/>
              <a:t>Nucleosynthesis</a:t>
            </a:r>
            <a:endParaRPr lang="en-ZA" sz="1650" dirty="0"/>
          </a:p>
        </p:txBody>
      </p:sp>
      <p:sp>
        <p:nvSpPr>
          <p:cNvPr id="13" name="TextBox 12">
            <a:extLst>
              <a:ext uri="{FF2B5EF4-FFF2-40B4-BE49-F238E27FC236}">
                <a16:creationId xmlns:a16="http://schemas.microsoft.com/office/drawing/2014/main" id="{55D80A9E-339B-4672-BA64-A231D899C1EC}"/>
              </a:ext>
            </a:extLst>
          </p:cNvPr>
          <p:cNvSpPr txBox="1"/>
          <p:nvPr/>
        </p:nvSpPr>
        <p:spPr>
          <a:xfrm>
            <a:off x="6603879" y="1871547"/>
            <a:ext cx="1840832" cy="338554"/>
          </a:xfrm>
          <a:prstGeom prst="rect">
            <a:avLst/>
          </a:prstGeom>
          <a:noFill/>
        </p:spPr>
        <p:txBody>
          <a:bodyPr wrap="square" rtlCol="0">
            <a:spAutoFit/>
          </a:bodyPr>
          <a:lstStyle/>
          <a:p>
            <a:pPr lvl="0">
              <a:defRPr/>
            </a:pPr>
            <a:r>
              <a:rPr lang="en-US" sz="800" dirty="0"/>
              <a:t>Wiedeking</a:t>
            </a:r>
            <a:r>
              <a:rPr kumimoji="0" lang="en-US" sz="800" b="0" i="0" u="none" strike="noStrike" kern="0" cap="none" spc="0" normalizeH="0" baseline="0" noProof="0" dirty="0">
                <a:ln>
                  <a:noFill/>
                </a:ln>
                <a:solidFill>
                  <a:srgbClr val="000000"/>
                </a:solidFill>
                <a:effectLst/>
                <a:uLnTx/>
                <a:uFillTx/>
                <a:latin typeface="Arial"/>
                <a:cs typeface="Arial"/>
                <a:sym typeface="Arial"/>
              </a:rPr>
              <a:t> &amp; </a:t>
            </a:r>
            <a:r>
              <a:rPr kumimoji="0" lang="en-US" sz="800" b="0" i="0" u="none" strike="noStrike" kern="0" cap="none" spc="0" normalizeH="0" baseline="0" noProof="0" dirty="0" err="1">
                <a:ln>
                  <a:noFill/>
                </a:ln>
                <a:solidFill>
                  <a:srgbClr val="000000"/>
                </a:solidFill>
                <a:effectLst/>
                <a:uLnTx/>
                <a:uFillTx/>
                <a:latin typeface="Arial"/>
                <a:cs typeface="Arial"/>
                <a:sym typeface="Arial"/>
              </a:rPr>
              <a:t>Goriely</a:t>
            </a:r>
            <a:r>
              <a:rPr kumimoji="0" lang="en-US" sz="800" b="0" i="0" u="none" strike="noStrike" kern="0" cap="none" spc="0" normalizeH="0" baseline="0" noProof="0" dirty="0">
                <a:ln>
                  <a:noFill/>
                </a:ln>
                <a:solidFill>
                  <a:srgbClr val="000000"/>
                </a:solidFill>
                <a:effectLst/>
                <a:uLnTx/>
                <a:uFillTx/>
                <a:latin typeface="Arial"/>
                <a:cs typeface="Arial"/>
                <a:sym typeface="Arial"/>
              </a:rPr>
              <a:t>, </a:t>
            </a:r>
            <a:r>
              <a:rPr lang="fr-FR" sz="800" dirty="0"/>
              <a:t>Phil. Trans. R. Soc. A 382, 20230125 (2024)</a:t>
            </a:r>
            <a:r>
              <a:rPr kumimoji="0" lang="en-US" sz="800" b="0" i="0" u="none" strike="noStrike" kern="0" cap="none" spc="0" normalizeH="0" baseline="0" noProof="0" dirty="0">
                <a:ln>
                  <a:noFill/>
                </a:ln>
                <a:solidFill>
                  <a:srgbClr val="000000"/>
                </a:solidFill>
                <a:effectLst/>
                <a:uLnTx/>
                <a:uFillTx/>
                <a:latin typeface="Arial"/>
                <a:cs typeface="Arial"/>
                <a:sym typeface="Arial"/>
              </a:rPr>
              <a:t>.</a:t>
            </a:r>
            <a:endParaRPr kumimoji="0" lang="en-ZA" sz="8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3554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0" y="0"/>
            <a:ext cx="9144000" cy="540060"/>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ct val="20000"/>
              </a:spcBef>
              <a:spcAft>
                <a:spcPts val="0"/>
              </a:spcAft>
              <a:buClr>
                <a:srgbClr val="000000"/>
              </a:buClr>
              <a:buSzTx/>
              <a:buFont typeface="Arial" pitchFamily="34" charset="0"/>
              <a:buNone/>
              <a:tabLst/>
              <a:defRPr/>
            </a:pPr>
            <a:r>
              <a:rPr kumimoji="0" lang="en-ZA" sz="3200" b="0" i="0" u="none" strike="noStrike" kern="1200" cap="none" spc="0" normalizeH="0" baseline="0" noProof="0" dirty="0">
                <a:ln>
                  <a:noFill/>
                </a:ln>
                <a:solidFill>
                  <a:srgbClr val="002060"/>
                </a:solidFill>
                <a:effectLst/>
                <a:uLnTx/>
                <a:uFillTx/>
                <a:latin typeface="Arial"/>
                <a:ea typeface="+mn-ea"/>
                <a:cs typeface="Calibri" panose="020F0502020204030204" pitchFamily="34" charset="0"/>
                <a:sym typeface="Arial"/>
              </a:rPr>
              <a:t>Summary</a:t>
            </a:r>
          </a:p>
        </p:txBody>
      </p:sp>
      <p:sp>
        <p:nvSpPr>
          <p:cNvPr id="7" name="Content Placeholder 2">
            <a:extLst>
              <a:ext uri="{FF2B5EF4-FFF2-40B4-BE49-F238E27FC236}">
                <a16:creationId xmlns:a16="http://schemas.microsoft.com/office/drawing/2014/main" id="{1753A8C6-CC03-4B3D-9991-2D1466B9FEC2}"/>
              </a:ext>
            </a:extLst>
          </p:cNvPr>
          <p:cNvSpPr txBox="1">
            <a:spLocks/>
          </p:cNvSpPr>
          <p:nvPr/>
        </p:nvSpPr>
        <p:spPr>
          <a:xfrm>
            <a:off x="1265445" y="921680"/>
            <a:ext cx="7023254" cy="3402378"/>
          </a:xfrm>
          <a:prstGeom prst="rect">
            <a:avLst/>
          </a:prstGeom>
        </p:spPr>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
                <a:srgbClr val="000000"/>
              </a:buClr>
              <a:buSzTx/>
              <a:buFont typeface="Arial" pitchFamily="34" charset="0"/>
              <a:buChar char="•"/>
              <a:tabLst/>
              <a:defRPr/>
            </a:pPr>
            <a:endParaRPr kumimoji="0" lang="en-ZA" sz="1500" b="0" i="0" u="none" strike="noStrike" kern="1200" cap="none" spc="0" normalizeH="0" baseline="0" noProof="0" dirty="0">
              <a:ln>
                <a:noFill/>
              </a:ln>
              <a:solidFill>
                <a:srgbClr val="000000"/>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8A9681D1-F983-4988-BCF7-6DB842F56052}"/>
              </a:ext>
            </a:extLst>
          </p:cNvPr>
          <p:cNvSpPr txBox="1"/>
          <p:nvPr/>
        </p:nvSpPr>
        <p:spPr>
          <a:xfrm>
            <a:off x="0" y="1108378"/>
            <a:ext cx="9144000" cy="3877985"/>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lang="en-US" sz="2000" dirty="0"/>
              <a:t>Tools available to obtain (n,</a:t>
            </a:r>
            <a:r>
              <a:rPr lang="el-GR" sz="2000" dirty="0"/>
              <a:t>γ</a:t>
            </a:r>
            <a:r>
              <a:rPr lang="en-US" sz="2000" dirty="0"/>
              <a:t>) cross sections away from stability.</a:t>
            </a:r>
          </a:p>
          <a:p>
            <a:pPr marR="0" lvl="0" algn="l" defTabSz="914400" rtl="0" eaLnBrk="1" fontAlgn="auto" latinLnBrk="0" hangingPunct="1">
              <a:lnSpc>
                <a:spcPct val="100000"/>
              </a:lnSpc>
              <a:spcBef>
                <a:spcPts val="0"/>
              </a:spcBef>
              <a:spcAft>
                <a:spcPts val="0"/>
              </a:spcAft>
              <a:buClr>
                <a:srgbClr val="000000"/>
              </a:buClr>
              <a:buSzTx/>
              <a:tabLst/>
              <a:defRPr/>
            </a:pPr>
            <a:endParaRPr lang="en-US" sz="1200" dirty="0"/>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Arial"/>
                <a:cs typeface="Arial"/>
                <a:sym typeface="Arial"/>
              </a:rPr>
              <a:t>Inverse Oslo Method </a:t>
            </a:r>
          </a:p>
          <a:p>
            <a:pPr lvl="3">
              <a:defRPr/>
            </a:pPr>
            <a:r>
              <a:rPr lang="en-US" sz="1600" dirty="0"/>
              <a:t>	-</a:t>
            </a:r>
            <a:r>
              <a:rPr kumimoji="0" lang="en-US" sz="1600" b="0" i="0" u="none" strike="noStrike" kern="0" cap="none" spc="0" normalizeH="0" baseline="0" noProof="0" dirty="0">
                <a:ln>
                  <a:noFill/>
                </a:ln>
                <a:effectLst/>
                <a:uLnTx/>
                <a:uFillTx/>
                <a:latin typeface="Arial"/>
                <a:cs typeface="Arial"/>
                <a:sym typeface="Arial"/>
              </a:rPr>
              <a:t> complementary and potential option when other methods cannot be used.</a:t>
            </a:r>
          </a:p>
          <a:p>
            <a:pPr lvl="4">
              <a:defRPr/>
            </a:pPr>
            <a:r>
              <a:rPr lang="en-US" sz="1600" dirty="0"/>
              <a:t>	</a:t>
            </a:r>
            <a:endParaRPr kumimoji="0" lang="en-US" sz="1200" b="0" i="0" u="none" strike="noStrike" kern="0" cap="none" spc="0" normalizeH="0" baseline="0" noProof="0" dirty="0">
              <a:ln>
                <a:noFill/>
              </a:ln>
              <a:effectLst/>
              <a:uLnTx/>
              <a:uFillTx/>
              <a:latin typeface="Arial"/>
              <a:cs typeface="Arial"/>
              <a:sym typeface="Arial"/>
            </a:endParaRPr>
          </a:p>
          <a:p>
            <a:pPr marL="342900" marR="0" lvl="0" indent="-342900"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2000" b="0" i="0" u="none" strike="noStrike" kern="0" cap="none" spc="0" normalizeH="0" baseline="0" noProof="0" dirty="0">
                <a:ln>
                  <a:noFill/>
                </a:ln>
                <a:effectLst/>
                <a:uLnTx/>
                <a:uFillTx/>
                <a:latin typeface="Arial"/>
                <a:cs typeface="Arial"/>
                <a:sym typeface="Arial"/>
              </a:rPr>
              <a:t>Shape Method</a:t>
            </a:r>
          </a:p>
          <a:p>
            <a:pPr marR="0" lvl="3" algn="l" defTabSz="914400" rtl="0" eaLnBrk="1" fontAlgn="auto" latinLnBrk="0" hangingPunct="1">
              <a:lnSpc>
                <a:spcPct val="100000"/>
              </a:lnSpc>
              <a:spcBef>
                <a:spcPts val="0"/>
              </a:spcBef>
              <a:spcAft>
                <a:spcPts val="0"/>
              </a:spcAft>
              <a:buClr>
                <a:srgbClr val="000000"/>
              </a:buClr>
              <a:buSzTx/>
              <a:tabLst/>
              <a:defRPr/>
            </a:pPr>
            <a:r>
              <a:rPr lang="en-US" sz="2200" dirty="0"/>
              <a:t>	- </a:t>
            </a:r>
            <a:r>
              <a:rPr lang="en-US" sz="1600" dirty="0"/>
              <a:t>n</a:t>
            </a:r>
            <a:r>
              <a:rPr kumimoji="0" lang="en-US" sz="1600" b="0" i="0" u="none" strike="noStrike" kern="0" cap="none" spc="0" normalizeH="0" baseline="0" noProof="0" dirty="0" err="1">
                <a:ln>
                  <a:noFill/>
                </a:ln>
                <a:effectLst/>
                <a:uLnTx/>
                <a:uFillTx/>
                <a:latin typeface="Arial"/>
                <a:cs typeface="Arial"/>
                <a:sym typeface="Arial"/>
              </a:rPr>
              <a:t>ormalization</a:t>
            </a:r>
            <a:r>
              <a:rPr kumimoji="0" lang="en-US" sz="1600" b="0" i="0" u="none" strike="noStrike" kern="0" cap="none" spc="0" normalizeH="0" baseline="0" noProof="0" dirty="0">
                <a:ln>
                  <a:noFill/>
                </a:ln>
                <a:effectLst/>
                <a:uLnTx/>
                <a:uFillTx/>
                <a:latin typeface="Arial"/>
                <a:cs typeface="Arial"/>
                <a:sym typeface="Arial"/>
              </a:rPr>
              <a:t> when neutron resonance spacing is not available.</a:t>
            </a:r>
          </a:p>
          <a:p>
            <a:pPr marR="0" lvl="3" algn="l" defTabSz="914400" rtl="0" eaLnBrk="1" fontAlgn="auto" latinLnBrk="0" hangingPunct="1">
              <a:lnSpc>
                <a:spcPct val="100000"/>
              </a:lnSpc>
              <a:spcBef>
                <a:spcPts val="0"/>
              </a:spcBef>
              <a:spcAft>
                <a:spcPts val="0"/>
              </a:spcAft>
              <a:buClr>
                <a:srgbClr val="000000"/>
              </a:buClr>
              <a:buSzTx/>
              <a:tabLst/>
              <a:defRPr/>
            </a:pPr>
            <a:endParaRPr kumimoji="0" lang="en-US" sz="1600" b="0" i="0" u="none" strike="noStrike" kern="0" cap="none" spc="0" normalizeH="0" baseline="0" noProof="0" dirty="0">
              <a:ln>
                <a:noFill/>
              </a:ln>
              <a:effectLst/>
              <a:uLnTx/>
              <a:uFillTx/>
              <a:latin typeface="Arial"/>
              <a:cs typeface="Arial"/>
              <a:sym typeface="Arial"/>
            </a:endParaRPr>
          </a:p>
          <a:p>
            <a:pPr marL="342900" lvl="3" indent="-342900">
              <a:buFont typeface="Arial" panose="020B0604020202020204" pitchFamily="34" charset="0"/>
              <a:buChar char="•"/>
              <a:defRPr/>
            </a:pPr>
            <a:r>
              <a:rPr lang="en-US" sz="2000" dirty="0"/>
              <a:t>Many measurements/analyses underway</a:t>
            </a:r>
          </a:p>
          <a:p>
            <a:pPr marR="0" lvl="3" algn="l" defTabSz="914400" rtl="0" eaLnBrk="1" fontAlgn="auto" latinLnBrk="0" hangingPunct="1">
              <a:lnSpc>
                <a:spcPct val="100000"/>
              </a:lnSpc>
              <a:spcBef>
                <a:spcPts val="0"/>
              </a:spcBef>
              <a:spcAft>
                <a:spcPts val="0"/>
              </a:spcAft>
              <a:buClr>
                <a:srgbClr val="000000"/>
              </a:buClr>
              <a:buSzTx/>
              <a:tabLst/>
              <a:defRPr/>
            </a:pPr>
            <a:endParaRPr lang="en-US" sz="1600" dirty="0"/>
          </a:p>
          <a:p>
            <a:pPr marL="285750" indent="-285750">
              <a:buFont typeface="Arial" panose="020B0604020202020204" pitchFamily="34" charset="0"/>
              <a:buChar char="•"/>
            </a:pPr>
            <a:r>
              <a:rPr lang="en-US" sz="2000" dirty="0"/>
              <a:t> Database developments</a:t>
            </a:r>
          </a:p>
          <a:p>
            <a:r>
              <a:rPr lang="en-US" sz="1600" dirty="0"/>
              <a:t>    	- PSF annual updates, NLD started</a:t>
            </a:r>
          </a:p>
          <a:p>
            <a:pPr marR="0" lvl="3" algn="l" defTabSz="914400" rtl="0" eaLnBrk="1" fontAlgn="auto" latinLnBrk="0" hangingPunct="1">
              <a:lnSpc>
                <a:spcPct val="100000"/>
              </a:lnSpc>
              <a:spcBef>
                <a:spcPts val="0"/>
              </a:spcBef>
              <a:spcAft>
                <a:spcPts val="0"/>
              </a:spcAft>
              <a:buClr>
                <a:srgbClr val="000000"/>
              </a:buClr>
              <a:buSzTx/>
              <a:tabLst/>
              <a:defRPr/>
            </a:pPr>
            <a:endParaRPr kumimoji="0" lang="en-US" sz="1600" b="0" i="0" u="none" strike="noStrike" kern="0" cap="none" spc="0" normalizeH="0" baseline="0" noProof="0" dirty="0">
              <a:ln>
                <a:noFill/>
              </a:ln>
              <a:effectLst/>
              <a:uLnTx/>
              <a:uFillTx/>
              <a:latin typeface="Arial"/>
              <a:cs typeface="Arial"/>
              <a:sym typeface="Arial"/>
            </a:endParaRPr>
          </a:p>
          <a:p>
            <a:pPr lvl="6">
              <a:defRPr/>
            </a:pPr>
            <a:r>
              <a:rPr lang="en-US" sz="1600" dirty="0"/>
              <a:t>	</a:t>
            </a:r>
          </a:p>
        </p:txBody>
      </p:sp>
    </p:spTree>
    <p:extLst>
      <p:ext uri="{BB962C8B-B14F-4D97-AF65-F5344CB8AC3E}">
        <p14:creationId xmlns:p14="http://schemas.microsoft.com/office/powerpoint/2010/main" val="31386647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293"/>
        <p:cNvGrpSpPr/>
        <p:nvPr/>
      </p:nvGrpSpPr>
      <p:grpSpPr>
        <a:xfrm>
          <a:off x="0" y="0"/>
          <a:ext cx="0" cy="0"/>
          <a:chOff x="0" y="0"/>
          <a:chExt cx="0" cy="0"/>
        </a:xfrm>
      </p:grpSpPr>
      <p:sp>
        <p:nvSpPr>
          <p:cNvPr id="1294" name="Google Shape;1294;p20"/>
          <p:cNvSpPr txBox="1">
            <a:spLocks noGrp="1"/>
          </p:cNvSpPr>
          <p:nvPr>
            <p:ph type="ctrTitle"/>
          </p:nvPr>
        </p:nvSpPr>
        <p:spPr>
          <a:xfrm>
            <a:off x="0" y="850949"/>
            <a:ext cx="9143999" cy="1417330"/>
          </a:xfrm>
          <a:prstGeom prst="rect">
            <a:avLst/>
          </a:prstGeom>
          <a:noFill/>
          <a:ln>
            <a:noFill/>
          </a:ln>
        </p:spPr>
        <p:txBody>
          <a:bodyPr spcFirstLastPara="1" wrap="square" lIns="68575" tIns="34275" rIns="68575" bIns="34275" anchor="b" anchorCtr="0">
            <a:noAutofit/>
          </a:bodyPr>
          <a:lstStyle/>
          <a:p>
            <a:pPr lvl="0"/>
            <a:r>
              <a:rPr lang="en-US" dirty="0"/>
              <a:t>Thank you!</a:t>
            </a:r>
            <a:endParaRPr dirty="0"/>
          </a:p>
        </p:txBody>
      </p:sp>
      <p:sp>
        <p:nvSpPr>
          <p:cNvPr id="1295" name="Google Shape;1295;p20"/>
          <p:cNvSpPr txBox="1">
            <a:spLocks noGrp="1"/>
          </p:cNvSpPr>
          <p:nvPr>
            <p:ph type="subTitle" idx="1"/>
          </p:nvPr>
        </p:nvSpPr>
        <p:spPr>
          <a:xfrm>
            <a:off x="0" y="2914651"/>
            <a:ext cx="9144000" cy="819000"/>
          </a:xfrm>
          <a:prstGeom prst="rect">
            <a:avLst/>
          </a:prstGeom>
          <a:noFill/>
          <a:ln>
            <a:noFill/>
          </a:ln>
        </p:spPr>
        <p:txBody>
          <a:bodyPr spcFirstLastPara="1" wrap="square" lIns="68575" tIns="34275" rIns="68575" bIns="34275" anchor="t" anchorCtr="0">
            <a:noAutofit/>
          </a:bodyPr>
          <a:lstStyle/>
          <a:p>
            <a:pPr marL="0" lvl="0" indent="0">
              <a:spcBef>
                <a:spcPts val="0"/>
              </a:spcBef>
            </a:pPr>
            <a:r>
              <a:rPr lang="en-US" dirty="0">
                <a:latin typeface="+mj-lt"/>
              </a:rPr>
              <a:t>Mathis Wiedeking</a:t>
            </a:r>
          </a:p>
          <a:p>
            <a:pPr marL="0" indent="0">
              <a:spcBef>
                <a:spcPts val="0"/>
              </a:spcBef>
            </a:pPr>
            <a:r>
              <a:rPr lang="en-US" dirty="0"/>
              <a:t>Nuclear Science Division</a:t>
            </a:r>
            <a:endParaRPr lang="en-US" dirty="0">
              <a:latin typeface="+mj-lt"/>
            </a:endParaRPr>
          </a:p>
          <a:p>
            <a:pPr marL="0" lvl="0" indent="0">
              <a:spcBef>
                <a:spcPts val="0"/>
              </a:spcBef>
            </a:pPr>
            <a:r>
              <a:rPr lang="en-US" dirty="0">
                <a:solidFill>
                  <a:schemeClr val="bg1"/>
                </a:solidFill>
                <a:latin typeface="+mj-lt"/>
              </a:rPr>
              <a:t>mwiedeking@lbl.gov</a:t>
            </a:r>
          </a:p>
          <a:p>
            <a:pPr marL="0" indent="0">
              <a:spcBef>
                <a:spcPts val="0"/>
              </a:spcBef>
            </a:pPr>
            <a:r>
              <a:rPr lang="en-US" dirty="0">
                <a:solidFill>
                  <a:schemeClr val="bg1"/>
                </a:solidFill>
                <a:latin typeface="+mj-lt"/>
                <a:ea typeface="Times New Roman" charset="0"/>
                <a:cs typeface="Times New Roman" charset="0"/>
              </a:rPr>
              <a:t>https://nuclearscience.lbl.gov/</a:t>
            </a:r>
          </a:p>
        </p:txBody>
      </p:sp>
      <p:sp>
        <p:nvSpPr>
          <p:cNvPr id="1296" name="Google Shape;1296;p20"/>
          <p:cNvSpPr txBox="1">
            <a:spLocks noGrp="1"/>
          </p:cNvSpPr>
          <p:nvPr>
            <p:ph type="body" idx="4294967295"/>
          </p:nvPr>
        </p:nvSpPr>
        <p:spPr>
          <a:xfrm>
            <a:off x="0" y="4219649"/>
            <a:ext cx="9144000" cy="621707"/>
          </a:xfrm>
          <a:prstGeom prst="rect">
            <a:avLst/>
          </a:prstGeom>
          <a:noFill/>
          <a:ln>
            <a:noFill/>
          </a:ln>
        </p:spPr>
        <p:txBody>
          <a:bodyPr spcFirstLastPara="1" wrap="square" lIns="68575" tIns="34275" rIns="68575" bIns="34275" anchor="t" anchorCtr="0">
            <a:noAutofit/>
          </a:bodyPr>
          <a:lstStyle/>
          <a:p>
            <a:pPr marL="165100" lvl="0" indent="-165100" algn="ctr">
              <a:spcBef>
                <a:spcPts val="0"/>
              </a:spcBef>
              <a:buSzPts val="800"/>
              <a:buNone/>
            </a:pPr>
            <a:r>
              <a:rPr lang="en-US" sz="900" b="1" dirty="0">
                <a:solidFill>
                  <a:schemeClr val="bg1"/>
                </a:solidFill>
              </a:rPr>
              <a:t>This material is based upon work supported by the U.S. Department of Energy’s National Nuclear Security Administration, the U.S. Department of Energy, Office of Science, Office of Nuclear Physics under Contracts No. DE-AC02-05CH11231 and the US Nuclear Data Program.</a:t>
            </a:r>
            <a:endParaRPr lang="en-US" sz="900" dirty="0">
              <a:solidFill>
                <a:schemeClr val="bg1"/>
              </a:solidFill>
            </a:endParaRPr>
          </a:p>
        </p:txBody>
      </p:sp>
    </p:spTree>
    <p:extLst>
      <p:ext uri="{BB962C8B-B14F-4D97-AF65-F5344CB8AC3E}">
        <p14:creationId xmlns:p14="http://schemas.microsoft.com/office/powerpoint/2010/main" val="10429799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76C020C-5E62-446B-84EF-E56B2E4DD2FF}"/>
              </a:ext>
            </a:extLst>
          </p:cNvPr>
          <p:cNvPicPr>
            <a:picLocks noChangeAspect="1"/>
          </p:cNvPicPr>
          <p:nvPr/>
        </p:nvPicPr>
        <p:blipFill>
          <a:blip r:embed="rId3"/>
          <a:stretch>
            <a:fillRect/>
          </a:stretch>
        </p:blipFill>
        <p:spPr>
          <a:xfrm>
            <a:off x="4790250" y="623006"/>
            <a:ext cx="4235116" cy="2000465"/>
          </a:xfrm>
          <a:prstGeom prst="rect">
            <a:avLst/>
          </a:prstGeom>
        </p:spPr>
      </p:pic>
      <p:sp>
        <p:nvSpPr>
          <p:cNvPr id="2" name="Title 1">
            <a:extLst>
              <a:ext uri="{FF2B5EF4-FFF2-40B4-BE49-F238E27FC236}">
                <a16:creationId xmlns:a16="http://schemas.microsoft.com/office/drawing/2014/main" id="{7B3C915F-F8BB-4D18-B469-1B055D24BCE8}"/>
              </a:ext>
            </a:extLst>
          </p:cNvPr>
          <p:cNvSpPr>
            <a:spLocks noGrp="1"/>
          </p:cNvSpPr>
          <p:nvPr>
            <p:ph type="title"/>
          </p:nvPr>
        </p:nvSpPr>
        <p:spPr>
          <a:xfrm>
            <a:off x="0" y="1010"/>
            <a:ext cx="9144000" cy="600164"/>
          </a:xfrm>
          <a:solidFill>
            <a:schemeClr val="bg1"/>
          </a:solidFill>
        </p:spPr>
        <p:txBody>
          <a:bodyPr>
            <a:normAutofit/>
          </a:bodyPr>
          <a:lstStyle/>
          <a:p>
            <a:pPr algn="ctr"/>
            <a:r>
              <a:rPr lang="en-US" sz="3200" b="0" dirty="0">
                <a:solidFill>
                  <a:srgbClr val="002060"/>
                </a:solidFill>
                <a:latin typeface="Calibri" panose="020F0502020204030204" pitchFamily="34" charset="0"/>
                <a:cs typeface="Calibri" panose="020F0502020204030204" pitchFamily="34" charset="0"/>
              </a:rPr>
              <a:t>Quasi-continuum data: Outline</a:t>
            </a:r>
            <a:endParaRPr lang="en-ZA" sz="3200" b="0" dirty="0">
              <a:solidFill>
                <a:srgbClr val="002060"/>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EBAF02F1-9195-4A48-8EF3-05E5DD87520B}"/>
              </a:ext>
            </a:extLst>
          </p:cNvPr>
          <p:cNvPicPr>
            <a:picLocks noChangeAspect="1"/>
          </p:cNvPicPr>
          <p:nvPr/>
        </p:nvPicPr>
        <p:blipFill>
          <a:blip r:embed="rId4"/>
          <a:stretch>
            <a:fillRect/>
          </a:stretch>
        </p:blipFill>
        <p:spPr>
          <a:xfrm>
            <a:off x="4942843" y="2706805"/>
            <a:ext cx="3703787" cy="2435685"/>
          </a:xfrm>
          <a:prstGeom prst="rect">
            <a:avLst/>
          </a:prstGeom>
        </p:spPr>
      </p:pic>
      <p:sp>
        <p:nvSpPr>
          <p:cNvPr id="30" name="TextBox 29">
            <a:extLst>
              <a:ext uri="{FF2B5EF4-FFF2-40B4-BE49-F238E27FC236}">
                <a16:creationId xmlns:a16="http://schemas.microsoft.com/office/drawing/2014/main" id="{678A86AE-340D-401E-98BA-239A8A89F63F}"/>
              </a:ext>
            </a:extLst>
          </p:cNvPr>
          <p:cNvSpPr txBox="1"/>
          <p:nvPr/>
        </p:nvSpPr>
        <p:spPr>
          <a:xfrm>
            <a:off x="5885467" y="4338766"/>
            <a:ext cx="1436823" cy="338554"/>
          </a:xfrm>
          <a:prstGeom prst="rect">
            <a:avLst/>
          </a:prstGeom>
          <a:noFill/>
        </p:spPr>
        <p:txBody>
          <a:bodyPr wrap="square" rtlCol="0">
            <a:spAutoFit/>
          </a:bodyPr>
          <a:lstStyle/>
          <a:p>
            <a:r>
              <a:rPr lang="en-US" sz="800" dirty="0"/>
              <a:t>S </a:t>
            </a:r>
            <a:r>
              <a:rPr lang="en-US" sz="800" dirty="0" err="1"/>
              <a:t>Goriely</a:t>
            </a:r>
            <a:r>
              <a:rPr lang="en-US" sz="800" dirty="0"/>
              <a:t> </a:t>
            </a:r>
            <a:r>
              <a:rPr lang="en-US" sz="800" i="1" dirty="0"/>
              <a:t>et al</a:t>
            </a:r>
            <a:r>
              <a:rPr lang="en-US" sz="800" dirty="0"/>
              <a:t>., Eur. Phys. J. A 55, 172 (2019). </a:t>
            </a:r>
            <a:endParaRPr lang="en-ZA" sz="800" dirty="0"/>
          </a:p>
        </p:txBody>
      </p:sp>
      <p:sp>
        <p:nvSpPr>
          <p:cNvPr id="13" name="TextBox 12">
            <a:extLst>
              <a:ext uri="{FF2B5EF4-FFF2-40B4-BE49-F238E27FC236}">
                <a16:creationId xmlns:a16="http://schemas.microsoft.com/office/drawing/2014/main" id="{55D80A9E-339B-4672-BA64-A231D899C1EC}"/>
              </a:ext>
            </a:extLst>
          </p:cNvPr>
          <p:cNvSpPr txBox="1"/>
          <p:nvPr/>
        </p:nvSpPr>
        <p:spPr>
          <a:xfrm>
            <a:off x="6603879" y="1871547"/>
            <a:ext cx="1840832" cy="338554"/>
          </a:xfrm>
          <a:prstGeom prst="rect">
            <a:avLst/>
          </a:prstGeom>
          <a:noFill/>
        </p:spPr>
        <p:txBody>
          <a:bodyPr wrap="square" rtlCol="0">
            <a:spAutoFit/>
          </a:bodyPr>
          <a:lstStyle/>
          <a:p>
            <a:pPr lvl="0">
              <a:defRPr/>
            </a:pPr>
            <a:r>
              <a:rPr lang="en-US" sz="800" dirty="0"/>
              <a:t>Wiedeking</a:t>
            </a:r>
            <a:r>
              <a:rPr kumimoji="0" lang="en-US" sz="800" b="0" i="0" u="none" strike="noStrike" kern="0" cap="none" spc="0" normalizeH="0" baseline="0" noProof="0" dirty="0">
                <a:ln>
                  <a:noFill/>
                </a:ln>
                <a:solidFill>
                  <a:srgbClr val="000000"/>
                </a:solidFill>
                <a:effectLst/>
                <a:uLnTx/>
                <a:uFillTx/>
                <a:latin typeface="Arial"/>
                <a:cs typeface="Arial"/>
                <a:sym typeface="Arial"/>
              </a:rPr>
              <a:t> &amp; </a:t>
            </a:r>
            <a:r>
              <a:rPr kumimoji="0" lang="en-US" sz="800" b="0" i="0" u="none" strike="noStrike" kern="0" cap="none" spc="0" normalizeH="0" baseline="0" noProof="0" dirty="0" err="1">
                <a:ln>
                  <a:noFill/>
                </a:ln>
                <a:solidFill>
                  <a:srgbClr val="000000"/>
                </a:solidFill>
                <a:effectLst/>
                <a:uLnTx/>
                <a:uFillTx/>
                <a:latin typeface="Arial"/>
                <a:cs typeface="Arial"/>
                <a:sym typeface="Arial"/>
              </a:rPr>
              <a:t>Goriely</a:t>
            </a:r>
            <a:r>
              <a:rPr kumimoji="0" lang="en-US" sz="800" b="0" i="0" u="none" strike="noStrike" kern="0" cap="none" spc="0" normalizeH="0" baseline="0" noProof="0" dirty="0">
                <a:ln>
                  <a:noFill/>
                </a:ln>
                <a:solidFill>
                  <a:srgbClr val="000000"/>
                </a:solidFill>
                <a:effectLst/>
                <a:uLnTx/>
                <a:uFillTx/>
                <a:latin typeface="Arial"/>
                <a:cs typeface="Arial"/>
                <a:sym typeface="Arial"/>
              </a:rPr>
              <a:t>, </a:t>
            </a:r>
            <a:r>
              <a:rPr lang="fr-FR" sz="800" dirty="0"/>
              <a:t>Phil. Trans. R. Soc. A 382, 20230125 (2024)</a:t>
            </a:r>
            <a:r>
              <a:rPr kumimoji="0" lang="en-US" sz="800" b="0" i="0" u="none" strike="noStrike" kern="0" cap="none" spc="0" normalizeH="0" baseline="0" noProof="0" dirty="0">
                <a:ln>
                  <a:noFill/>
                </a:ln>
                <a:solidFill>
                  <a:srgbClr val="000000"/>
                </a:solidFill>
                <a:effectLst/>
                <a:uLnTx/>
                <a:uFillTx/>
                <a:latin typeface="Arial"/>
                <a:cs typeface="Arial"/>
                <a:sym typeface="Arial"/>
              </a:rPr>
              <a:t>.</a:t>
            </a:r>
            <a:endParaRPr kumimoji="0" lang="en-ZA" sz="8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Rectangle 16">
            <a:extLst>
              <a:ext uri="{FF2B5EF4-FFF2-40B4-BE49-F238E27FC236}">
                <a16:creationId xmlns:a16="http://schemas.microsoft.com/office/drawing/2014/main" id="{64340614-9F37-4CB9-90B6-2A053D3BDAAF}"/>
              </a:ext>
            </a:extLst>
          </p:cNvPr>
          <p:cNvSpPr/>
          <p:nvPr/>
        </p:nvSpPr>
        <p:spPr>
          <a:xfrm>
            <a:off x="2913524" y="2705215"/>
            <a:ext cx="1397318" cy="677207"/>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a:solidFill>
                  <a:srgbClr val="FF0000"/>
                </a:solidFill>
              </a:rPr>
              <a:t>New approaches</a:t>
            </a:r>
            <a:endParaRPr lang="en-ZA" sz="1650" dirty="0">
              <a:solidFill>
                <a:srgbClr val="FF0000"/>
              </a:solidFill>
            </a:endParaRPr>
          </a:p>
        </p:txBody>
      </p:sp>
      <p:cxnSp>
        <p:nvCxnSpPr>
          <p:cNvPr id="20" name="Straight Arrow Connector 19">
            <a:extLst>
              <a:ext uri="{FF2B5EF4-FFF2-40B4-BE49-F238E27FC236}">
                <a16:creationId xmlns:a16="http://schemas.microsoft.com/office/drawing/2014/main" id="{E5230744-63D4-4852-B3A0-C13B18483FFD}"/>
              </a:ext>
            </a:extLst>
          </p:cNvPr>
          <p:cNvCxnSpPr>
            <a:cxnSpLocks/>
          </p:cNvCxnSpPr>
          <p:nvPr/>
        </p:nvCxnSpPr>
        <p:spPr>
          <a:xfrm>
            <a:off x="3612183" y="3382422"/>
            <a:ext cx="0" cy="2913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C852095B-A661-4B35-A43F-B1BE31409E1B}"/>
              </a:ext>
            </a:extLst>
          </p:cNvPr>
          <p:cNvSpPr txBox="1"/>
          <p:nvPr/>
        </p:nvSpPr>
        <p:spPr>
          <a:xfrm>
            <a:off x="2552102" y="3624565"/>
            <a:ext cx="2133918" cy="854080"/>
          </a:xfrm>
          <a:prstGeom prst="rect">
            <a:avLst/>
          </a:prstGeom>
          <a:noFill/>
        </p:spPr>
        <p:txBody>
          <a:bodyPr wrap="none" rtlCol="0">
            <a:spAutoFit/>
          </a:bodyPr>
          <a:lstStyle/>
          <a:p>
            <a:pPr algn="ctr"/>
            <a:r>
              <a:rPr lang="en-US" sz="1650" dirty="0"/>
              <a:t>Shape Method</a:t>
            </a:r>
          </a:p>
          <a:p>
            <a:pPr algn="ctr"/>
            <a:r>
              <a:rPr lang="en-US" sz="1650" dirty="0"/>
              <a:t>Inverse-Oslo Method</a:t>
            </a:r>
          </a:p>
          <a:p>
            <a:pPr algn="ctr"/>
            <a:r>
              <a:rPr lang="el-GR" sz="1650" dirty="0"/>
              <a:t>β</a:t>
            </a:r>
            <a:r>
              <a:rPr lang="en-US" sz="1650" dirty="0"/>
              <a:t>-Oslo Method</a:t>
            </a:r>
            <a:endParaRPr lang="en-ZA" sz="1650" dirty="0"/>
          </a:p>
        </p:txBody>
      </p:sp>
      <p:sp>
        <p:nvSpPr>
          <p:cNvPr id="22" name="TextBox 21">
            <a:extLst>
              <a:ext uri="{FF2B5EF4-FFF2-40B4-BE49-F238E27FC236}">
                <a16:creationId xmlns:a16="http://schemas.microsoft.com/office/drawing/2014/main" id="{91C637F4-EA93-488C-B259-8C213010BA48}"/>
              </a:ext>
            </a:extLst>
          </p:cNvPr>
          <p:cNvSpPr txBox="1"/>
          <p:nvPr/>
        </p:nvSpPr>
        <p:spPr>
          <a:xfrm>
            <a:off x="154628" y="3673779"/>
            <a:ext cx="1710725" cy="600164"/>
          </a:xfrm>
          <a:prstGeom prst="rect">
            <a:avLst/>
          </a:prstGeom>
          <a:noFill/>
        </p:spPr>
        <p:txBody>
          <a:bodyPr wrap="none" rtlCol="0">
            <a:spAutoFit/>
          </a:bodyPr>
          <a:lstStyle/>
          <a:p>
            <a:pPr algn="ctr"/>
            <a:r>
              <a:rPr lang="en-US" sz="1650" dirty="0"/>
              <a:t>Talk by Larsen: </a:t>
            </a:r>
          </a:p>
          <a:p>
            <a:pPr algn="ctr"/>
            <a:r>
              <a:rPr lang="en-US" sz="1650" dirty="0"/>
              <a:t>Thursday 14:50 </a:t>
            </a:r>
            <a:endParaRPr lang="en-ZA" sz="1650" dirty="0"/>
          </a:p>
        </p:txBody>
      </p:sp>
      <p:cxnSp>
        <p:nvCxnSpPr>
          <p:cNvPr id="23" name="Straight Arrow Connector 22">
            <a:extLst>
              <a:ext uri="{FF2B5EF4-FFF2-40B4-BE49-F238E27FC236}">
                <a16:creationId xmlns:a16="http://schemas.microsoft.com/office/drawing/2014/main" id="{915AEFD6-572F-4704-8823-8DF1E7E7D7CB}"/>
              </a:ext>
            </a:extLst>
          </p:cNvPr>
          <p:cNvCxnSpPr>
            <a:cxnSpLocks/>
          </p:cNvCxnSpPr>
          <p:nvPr/>
        </p:nvCxnSpPr>
        <p:spPr>
          <a:xfrm>
            <a:off x="1729409" y="4121426"/>
            <a:ext cx="1152253" cy="21734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BE54E460-7BAA-442A-93F4-AB833293BC11}"/>
              </a:ext>
            </a:extLst>
          </p:cNvPr>
          <p:cNvSpPr/>
          <p:nvPr/>
        </p:nvSpPr>
        <p:spPr>
          <a:xfrm>
            <a:off x="601025" y="906620"/>
            <a:ext cx="1397318" cy="677207"/>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a:solidFill>
                  <a:srgbClr val="FF0000"/>
                </a:solidFill>
              </a:rPr>
              <a:t>PSF/NLD</a:t>
            </a:r>
            <a:endParaRPr lang="en-ZA" sz="1650" dirty="0">
              <a:solidFill>
                <a:srgbClr val="FF0000"/>
              </a:solidFill>
            </a:endParaRPr>
          </a:p>
        </p:txBody>
      </p:sp>
      <p:sp>
        <p:nvSpPr>
          <p:cNvPr id="19" name="Rectangle 18">
            <a:extLst>
              <a:ext uri="{FF2B5EF4-FFF2-40B4-BE49-F238E27FC236}">
                <a16:creationId xmlns:a16="http://schemas.microsoft.com/office/drawing/2014/main" id="{F74553F7-47C6-41D7-A06A-BD2522DFC04E}"/>
              </a:ext>
            </a:extLst>
          </p:cNvPr>
          <p:cNvSpPr/>
          <p:nvPr/>
        </p:nvSpPr>
        <p:spPr>
          <a:xfrm>
            <a:off x="2935918" y="921714"/>
            <a:ext cx="1343120" cy="677207"/>
          </a:xfrm>
          <a:prstGeom prst="rect">
            <a:avLst/>
          </a:prstGeom>
          <a:noFill/>
          <a:ln w="317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50" dirty="0">
                <a:solidFill>
                  <a:srgbClr val="FF0000"/>
                </a:solidFill>
              </a:rPr>
              <a:t>(</a:t>
            </a:r>
            <a:r>
              <a:rPr lang="en-US" sz="1650" dirty="0" err="1">
                <a:solidFill>
                  <a:srgbClr val="FF0000"/>
                </a:solidFill>
              </a:rPr>
              <a:t>n,γ</a:t>
            </a:r>
            <a:r>
              <a:rPr lang="en-US" sz="1650" dirty="0">
                <a:solidFill>
                  <a:srgbClr val="FF0000"/>
                </a:solidFill>
              </a:rPr>
              <a:t>) cross sections</a:t>
            </a:r>
            <a:endParaRPr lang="en-ZA" sz="1650" dirty="0">
              <a:solidFill>
                <a:srgbClr val="FF0000"/>
              </a:solidFill>
            </a:endParaRPr>
          </a:p>
        </p:txBody>
      </p:sp>
      <p:cxnSp>
        <p:nvCxnSpPr>
          <p:cNvPr id="24" name="Straight Arrow Connector 23">
            <a:extLst>
              <a:ext uri="{FF2B5EF4-FFF2-40B4-BE49-F238E27FC236}">
                <a16:creationId xmlns:a16="http://schemas.microsoft.com/office/drawing/2014/main" id="{2A9E7109-A915-4761-AE66-056880B0DD45}"/>
              </a:ext>
            </a:extLst>
          </p:cNvPr>
          <p:cNvCxnSpPr>
            <a:cxnSpLocks/>
          </p:cNvCxnSpPr>
          <p:nvPr/>
        </p:nvCxnSpPr>
        <p:spPr>
          <a:xfrm>
            <a:off x="3600603" y="1598921"/>
            <a:ext cx="0" cy="2913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5C21D4E-77B9-41E2-B5A0-523A8703614B}"/>
              </a:ext>
            </a:extLst>
          </p:cNvPr>
          <p:cNvCxnSpPr>
            <a:cxnSpLocks/>
          </p:cNvCxnSpPr>
          <p:nvPr/>
        </p:nvCxnSpPr>
        <p:spPr>
          <a:xfrm>
            <a:off x="1306559" y="1598921"/>
            <a:ext cx="0" cy="291357"/>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D078BCD-667F-4BBE-B08A-D3C2FBC83D05}"/>
              </a:ext>
            </a:extLst>
          </p:cNvPr>
          <p:cNvSpPr txBox="1"/>
          <p:nvPr/>
        </p:nvSpPr>
        <p:spPr>
          <a:xfrm>
            <a:off x="368984" y="1889604"/>
            <a:ext cx="1861408" cy="346249"/>
          </a:xfrm>
          <a:prstGeom prst="rect">
            <a:avLst/>
          </a:prstGeom>
          <a:noFill/>
        </p:spPr>
        <p:txBody>
          <a:bodyPr wrap="none" rtlCol="0">
            <a:spAutoFit/>
          </a:bodyPr>
          <a:lstStyle/>
          <a:p>
            <a:pPr algn="ctr"/>
            <a:r>
              <a:rPr lang="en-US" sz="1650" dirty="0"/>
              <a:t>Hauser-</a:t>
            </a:r>
            <a:r>
              <a:rPr lang="en-US" sz="1650" dirty="0" err="1"/>
              <a:t>Feshbach</a:t>
            </a:r>
            <a:endParaRPr lang="en-ZA" sz="1650" dirty="0"/>
          </a:p>
        </p:txBody>
      </p:sp>
      <p:sp>
        <p:nvSpPr>
          <p:cNvPr id="28" name="TextBox 27">
            <a:extLst>
              <a:ext uri="{FF2B5EF4-FFF2-40B4-BE49-F238E27FC236}">
                <a16:creationId xmlns:a16="http://schemas.microsoft.com/office/drawing/2014/main" id="{ED132159-4BFA-41E0-A9B3-A32A37E42C0B}"/>
              </a:ext>
            </a:extLst>
          </p:cNvPr>
          <p:cNvSpPr txBox="1"/>
          <p:nvPr/>
        </p:nvSpPr>
        <p:spPr>
          <a:xfrm>
            <a:off x="2689611" y="1882244"/>
            <a:ext cx="1835734" cy="600164"/>
          </a:xfrm>
          <a:prstGeom prst="rect">
            <a:avLst/>
          </a:prstGeom>
          <a:noFill/>
        </p:spPr>
        <p:txBody>
          <a:bodyPr wrap="square" rtlCol="0">
            <a:spAutoFit/>
          </a:bodyPr>
          <a:lstStyle/>
          <a:p>
            <a:pPr algn="ctr"/>
            <a:r>
              <a:rPr lang="en-US" sz="1650" dirty="0"/>
              <a:t>Applications</a:t>
            </a:r>
          </a:p>
          <a:p>
            <a:pPr algn="ctr"/>
            <a:r>
              <a:rPr lang="en-US" sz="1650" dirty="0"/>
              <a:t>Nucleosynthesis</a:t>
            </a:r>
            <a:endParaRPr lang="en-ZA" sz="1650" dirty="0"/>
          </a:p>
        </p:txBody>
      </p:sp>
    </p:spTree>
    <p:extLst>
      <p:ext uri="{BB962C8B-B14F-4D97-AF65-F5344CB8AC3E}">
        <p14:creationId xmlns:p14="http://schemas.microsoft.com/office/powerpoint/2010/main" val="4272329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5748820" y="768065"/>
            <a:ext cx="3285526" cy="2146080"/>
            <a:chOff x="703787" y="308980"/>
            <a:chExt cx="4714632" cy="3022196"/>
          </a:xfrm>
        </p:grpSpPr>
        <p:grpSp>
          <p:nvGrpSpPr>
            <p:cNvPr id="6" name="Group 5"/>
            <p:cNvGrpSpPr/>
            <p:nvPr/>
          </p:nvGrpSpPr>
          <p:grpSpPr>
            <a:xfrm>
              <a:off x="703787" y="601111"/>
              <a:ext cx="4714632" cy="2730065"/>
              <a:chOff x="583842" y="1667385"/>
              <a:chExt cx="4348757" cy="2480588"/>
            </a:xfrm>
            <a:effectLst/>
          </p:grpSpPr>
          <p:grpSp>
            <p:nvGrpSpPr>
              <p:cNvPr id="11" name="Group 1"/>
              <p:cNvGrpSpPr>
                <a:grpSpLocks/>
              </p:cNvGrpSpPr>
              <p:nvPr/>
            </p:nvGrpSpPr>
            <p:grpSpPr bwMode="auto">
              <a:xfrm>
                <a:off x="583842" y="1667385"/>
                <a:ext cx="4348757" cy="2480588"/>
                <a:chOff x="251520" y="2614047"/>
                <a:chExt cx="5322669" cy="2973346"/>
              </a:xfrm>
            </p:grpSpPr>
            <p:sp>
              <p:nvSpPr>
                <p:cNvPr id="12" name="Oval 14"/>
                <p:cNvSpPr>
                  <a:spLocks noChangeAspect="1" noChangeArrowheads="1"/>
                </p:cNvSpPr>
                <p:nvPr/>
              </p:nvSpPr>
              <p:spPr bwMode="auto">
                <a:xfrm>
                  <a:off x="1728788" y="4954588"/>
                  <a:ext cx="103187" cy="101600"/>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13" name="Oval 15"/>
                <p:cNvSpPr>
                  <a:spLocks noChangeAspect="1" noChangeArrowheads="1"/>
                </p:cNvSpPr>
                <p:nvPr/>
              </p:nvSpPr>
              <p:spPr bwMode="auto">
                <a:xfrm>
                  <a:off x="2036763" y="4954588"/>
                  <a:ext cx="103187" cy="101600"/>
                </a:xfrm>
                <a:prstGeom prst="ellipse">
                  <a:avLst/>
                </a:prstGeom>
                <a:solidFill>
                  <a:srgbClr val="00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14" name="Oval 16"/>
                <p:cNvSpPr>
                  <a:spLocks noChangeAspect="1" noChangeArrowheads="1"/>
                </p:cNvSpPr>
                <p:nvPr/>
              </p:nvSpPr>
              <p:spPr bwMode="auto">
                <a:xfrm>
                  <a:off x="1831975" y="5056188"/>
                  <a:ext cx="103188" cy="103187"/>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15" name="Oval 17"/>
                <p:cNvSpPr>
                  <a:spLocks noChangeAspect="1" noChangeArrowheads="1"/>
                </p:cNvSpPr>
                <p:nvPr/>
              </p:nvSpPr>
              <p:spPr bwMode="auto">
                <a:xfrm>
                  <a:off x="1985963" y="4902200"/>
                  <a:ext cx="103187" cy="103188"/>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16" name="Oval 18"/>
                <p:cNvSpPr>
                  <a:spLocks noChangeAspect="1" noChangeArrowheads="1"/>
                </p:cNvSpPr>
                <p:nvPr/>
              </p:nvSpPr>
              <p:spPr bwMode="auto">
                <a:xfrm>
                  <a:off x="496888" y="4902200"/>
                  <a:ext cx="101600" cy="103188"/>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17" name="Oval 19"/>
                <p:cNvSpPr>
                  <a:spLocks noChangeAspect="1" noChangeArrowheads="1"/>
                </p:cNvSpPr>
                <p:nvPr/>
              </p:nvSpPr>
              <p:spPr bwMode="auto">
                <a:xfrm>
                  <a:off x="547688" y="4954588"/>
                  <a:ext cx="103187" cy="101600"/>
                </a:xfrm>
                <a:prstGeom prst="ellipse">
                  <a:avLst/>
                </a:prstGeom>
                <a:solidFill>
                  <a:srgbClr val="00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18" name="Oval 20"/>
                <p:cNvSpPr>
                  <a:spLocks noChangeAspect="1" noChangeArrowheads="1"/>
                </p:cNvSpPr>
                <p:nvPr/>
              </p:nvSpPr>
              <p:spPr bwMode="auto">
                <a:xfrm>
                  <a:off x="598488" y="4902200"/>
                  <a:ext cx="103187" cy="103188"/>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19" name="Line 21"/>
                <p:cNvSpPr>
                  <a:spLocks noChangeAspect="1" noChangeShapeType="1"/>
                </p:cNvSpPr>
                <p:nvPr/>
              </p:nvSpPr>
              <p:spPr bwMode="auto">
                <a:xfrm>
                  <a:off x="752475" y="4954588"/>
                  <a:ext cx="771525" cy="0"/>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sz="1050"/>
                </a:p>
              </p:txBody>
            </p:sp>
            <p:sp>
              <p:nvSpPr>
                <p:cNvPr id="20" name="Oval 22"/>
                <p:cNvSpPr>
                  <a:spLocks noChangeAspect="1" noChangeArrowheads="1"/>
                </p:cNvSpPr>
                <p:nvPr/>
              </p:nvSpPr>
              <p:spPr bwMode="auto">
                <a:xfrm>
                  <a:off x="1831975" y="4800600"/>
                  <a:ext cx="103188" cy="101600"/>
                </a:xfrm>
                <a:prstGeom prst="ellipse">
                  <a:avLst/>
                </a:prstGeom>
                <a:solidFill>
                  <a:srgbClr val="00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21" name="Oval 23"/>
                <p:cNvSpPr>
                  <a:spLocks noChangeAspect="1" noChangeArrowheads="1"/>
                </p:cNvSpPr>
                <p:nvPr/>
              </p:nvSpPr>
              <p:spPr bwMode="auto">
                <a:xfrm>
                  <a:off x="1781175" y="4902200"/>
                  <a:ext cx="101600" cy="103188"/>
                </a:xfrm>
                <a:prstGeom prst="ellipse">
                  <a:avLst/>
                </a:prstGeom>
                <a:solidFill>
                  <a:srgbClr val="00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22" name="Oval 24"/>
                <p:cNvSpPr>
                  <a:spLocks noChangeAspect="1" noChangeArrowheads="1"/>
                </p:cNvSpPr>
                <p:nvPr/>
              </p:nvSpPr>
              <p:spPr bwMode="auto">
                <a:xfrm>
                  <a:off x="1985963" y="4851400"/>
                  <a:ext cx="103187" cy="103188"/>
                </a:xfrm>
                <a:prstGeom prst="ellipse">
                  <a:avLst/>
                </a:prstGeom>
                <a:solidFill>
                  <a:srgbClr val="00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23" name="Oval 25"/>
                <p:cNvSpPr>
                  <a:spLocks noChangeAspect="1" noChangeArrowheads="1"/>
                </p:cNvSpPr>
                <p:nvPr/>
              </p:nvSpPr>
              <p:spPr bwMode="auto">
                <a:xfrm>
                  <a:off x="1882775" y="4902200"/>
                  <a:ext cx="103188" cy="103188"/>
                </a:xfrm>
                <a:prstGeom prst="ellipse">
                  <a:avLst/>
                </a:prstGeom>
                <a:solidFill>
                  <a:srgbClr val="00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24" name="Oval 26"/>
                <p:cNvSpPr>
                  <a:spLocks noChangeAspect="1" noChangeArrowheads="1"/>
                </p:cNvSpPr>
                <p:nvPr/>
              </p:nvSpPr>
              <p:spPr bwMode="auto">
                <a:xfrm>
                  <a:off x="1882775" y="4851400"/>
                  <a:ext cx="103188" cy="103188"/>
                </a:xfrm>
                <a:prstGeom prst="ellipse">
                  <a:avLst/>
                </a:prstGeom>
                <a:solidFill>
                  <a:srgbClr val="00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25" name="Oval 27"/>
                <p:cNvSpPr>
                  <a:spLocks noChangeAspect="1" noChangeArrowheads="1"/>
                </p:cNvSpPr>
                <p:nvPr/>
              </p:nvSpPr>
              <p:spPr bwMode="auto">
                <a:xfrm>
                  <a:off x="1882775" y="5005388"/>
                  <a:ext cx="103188" cy="103187"/>
                </a:xfrm>
                <a:prstGeom prst="ellipse">
                  <a:avLst/>
                </a:prstGeom>
                <a:solidFill>
                  <a:srgbClr val="00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26" name="Oval 28"/>
                <p:cNvSpPr>
                  <a:spLocks noChangeAspect="1" noChangeArrowheads="1"/>
                </p:cNvSpPr>
                <p:nvPr/>
              </p:nvSpPr>
              <p:spPr bwMode="auto">
                <a:xfrm>
                  <a:off x="1935163" y="4954588"/>
                  <a:ext cx="101600" cy="101600"/>
                </a:xfrm>
                <a:prstGeom prst="ellipse">
                  <a:avLst/>
                </a:prstGeom>
                <a:solidFill>
                  <a:srgbClr val="00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27" name="Oval 29"/>
                <p:cNvSpPr>
                  <a:spLocks noChangeAspect="1" noChangeArrowheads="1"/>
                </p:cNvSpPr>
                <p:nvPr/>
              </p:nvSpPr>
              <p:spPr bwMode="auto">
                <a:xfrm>
                  <a:off x="1781175" y="5005388"/>
                  <a:ext cx="101600" cy="103187"/>
                </a:xfrm>
                <a:prstGeom prst="ellipse">
                  <a:avLst/>
                </a:prstGeom>
                <a:solidFill>
                  <a:srgbClr val="00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28" name="Oval 30"/>
                <p:cNvSpPr>
                  <a:spLocks noChangeAspect="1" noChangeArrowheads="1"/>
                </p:cNvSpPr>
                <p:nvPr/>
              </p:nvSpPr>
              <p:spPr bwMode="auto">
                <a:xfrm>
                  <a:off x="1781175" y="4851400"/>
                  <a:ext cx="101600" cy="103188"/>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29" name="Oval 31"/>
                <p:cNvSpPr>
                  <a:spLocks noChangeAspect="1" noChangeArrowheads="1"/>
                </p:cNvSpPr>
                <p:nvPr/>
              </p:nvSpPr>
              <p:spPr bwMode="auto">
                <a:xfrm>
                  <a:off x="1985963" y="5005388"/>
                  <a:ext cx="103187" cy="103187"/>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30" name="Oval 32"/>
                <p:cNvSpPr>
                  <a:spLocks noChangeAspect="1" noChangeArrowheads="1"/>
                </p:cNvSpPr>
                <p:nvPr/>
              </p:nvSpPr>
              <p:spPr bwMode="auto">
                <a:xfrm>
                  <a:off x="1935163" y="4800600"/>
                  <a:ext cx="101600" cy="101600"/>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31" name="Oval 33"/>
                <p:cNvSpPr>
                  <a:spLocks noChangeAspect="1" noChangeArrowheads="1"/>
                </p:cNvSpPr>
                <p:nvPr/>
              </p:nvSpPr>
              <p:spPr bwMode="auto">
                <a:xfrm>
                  <a:off x="1831975" y="4954588"/>
                  <a:ext cx="103188" cy="101600"/>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32" name="Oval 34"/>
                <p:cNvSpPr>
                  <a:spLocks noChangeAspect="1" noChangeArrowheads="1"/>
                </p:cNvSpPr>
                <p:nvPr/>
              </p:nvSpPr>
              <p:spPr bwMode="auto">
                <a:xfrm>
                  <a:off x="1935163" y="5056188"/>
                  <a:ext cx="101600" cy="103187"/>
                </a:xfrm>
                <a:prstGeom prst="ellipse">
                  <a:avLst/>
                </a:prstGeom>
                <a:solidFill>
                  <a:srgbClr val="00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33" name="Oval 35"/>
                <p:cNvSpPr>
                  <a:spLocks noChangeAspect="1" noChangeArrowheads="1"/>
                </p:cNvSpPr>
                <p:nvPr/>
              </p:nvSpPr>
              <p:spPr bwMode="auto">
                <a:xfrm>
                  <a:off x="2755900" y="4389438"/>
                  <a:ext cx="103188" cy="101600"/>
                </a:xfrm>
                <a:prstGeom prst="ellipse">
                  <a:avLst/>
                </a:prstGeom>
                <a:solidFill>
                  <a:srgbClr val="00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34" name="Oval 36"/>
                <p:cNvSpPr>
                  <a:spLocks noChangeAspect="1" noChangeArrowheads="1"/>
                </p:cNvSpPr>
                <p:nvPr/>
              </p:nvSpPr>
              <p:spPr bwMode="auto">
                <a:xfrm>
                  <a:off x="2808288" y="4440238"/>
                  <a:ext cx="101600" cy="103187"/>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35" name="Oval 37"/>
                <p:cNvSpPr>
                  <a:spLocks noChangeAspect="1" noChangeArrowheads="1"/>
                </p:cNvSpPr>
                <p:nvPr/>
              </p:nvSpPr>
              <p:spPr bwMode="auto">
                <a:xfrm>
                  <a:off x="2859088" y="4389438"/>
                  <a:ext cx="103187" cy="101600"/>
                </a:xfrm>
                <a:prstGeom prst="ellipse">
                  <a:avLst/>
                </a:prstGeom>
                <a:solidFill>
                  <a:srgbClr val="000000"/>
                </a:solid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36" name="Line 39"/>
                <p:cNvSpPr>
                  <a:spLocks noChangeAspect="1" noChangeShapeType="1"/>
                </p:cNvSpPr>
                <p:nvPr/>
              </p:nvSpPr>
              <p:spPr bwMode="auto">
                <a:xfrm flipV="1">
                  <a:off x="2859088" y="4064173"/>
                  <a:ext cx="615950" cy="358775"/>
                </a:xfrm>
                <a:prstGeom prst="line">
                  <a:avLst/>
                </a:prstGeom>
                <a:noFill/>
                <a:ln w="9525">
                  <a:solidFill>
                    <a:schemeClr val="tx1"/>
                  </a:solidFill>
                  <a:round/>
                  <a:headEnd/>
                  <a:tailEnd type="triangle" w="med" len="med"/>
                </a:ln>
              </p:spPr>
              <p:txBody>
                <a:bodyPr wrap="none" anchor="ctr">
                  <a:prstTxWarp prst="textNoShape">
                    <a:avLst/>
                  </a:prstTxWarp>
                </a:bodyPr>
                <a:lstStyle/>
                <a:p>
                  <a:endParaRPr lang="en-US" sz="1050"/>
                </a:p>
              </p:txBody>
            </p:sp>
            <p:sp>
              <p:nvSpPr>
                <p:cNvPr id="37" name="Line 40"/>
                <p:cNvSpPr>
                  <a:spLocks noChangeAspect="1" noChangeShapeType="1"/>
                </p:cNvSpPr>
                <p:nvPr/>
              </p:nvSpPr>
              <p:spPr bwMode="auto">
                <a:xfrm>
                  <a:off x="1574800" y="4954588"/>
                  <a:ext cx="2773363" cy="0"/>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1050"/>
                </a:p>
              </p:txBody>
            </p:sp>
            <p:sp>
              <p:nvSpPr>
                <p:cNvPr id="38" name="Line 41"/>
                <p:cNvSpPr>
                  <a:spLocks noChangeAspect="1" noChangeShapeType="1"/>
                </p:cNvSpPr>
                <p:nvPr/>
              </p:nvSpPr>
              <p:spPr bwMode="auto">
                <a:xfrm flipV="1">
                  <a:off x="1882775" y="4337050"/>
                  <a:ext cx="1130300" cy="617538"/>
                </a:xfrm>
                <a:prstGeom prst="line">
                  <a:avLst/>
                </a:prstGeom>
                <a:noFill/>
                <a:ln w="9525" cap="rnd">
                  <a:solidFill>
                    <a:schemeClr val="tx1"/>
                  </a:solidFill>
                  <a:prstDash val="sysDot"/>
                  <a:round/>
                  <a:headEnd/>
                  <a:tailEnd/>
                </a:ln>
              </p:spPr>
              <p:txBody>
                <a:bodyPr wrap="none" anchor="ctr">
                  <a:prstTxWarp prst="textNoShape">
                    <a:avLst/>
                  </a:prstTxWarp>
                </a:bodyPr>
                <a:lstStyle/>
                <a:p>
                  <a:endParaRPr lang="en-US" sz="1050"/>
                </a:p>
              </p:txBody>
            </p:sp>
            <p:sp>
              <p:nvSpPr>
                <p:cNvPr id="39" name="Arc 42"/>
                <p:cNvSpPr>
                  <a:spLocks noChangeAspect="1"/>
                </p:cNvSpPr>
                <p:nvPr/>
              </p:nvSpPr>
              <p:spPr bwMode="auto">
                <a:xfrm>
                  <a:off x="2293938" y="4700588"/>
                  <a:ext cx="153987" cy="254000"/>
                </a:xfrm>
                <a:custGeom>
                  <a:avLst/>
                  <a:gdLst>
                    <a:gd name="T0" fmla="*/ 278 w 21600"/>
                    <a:gd name="T1" fmla="*/ 0 h 21337"/>
                    <a:gd name="T2" fmla="*/ 692 w 21600"/>
                    <a:gd name="T3" fmla="*/ 1905 h 21337"/>
                    <a:gd name="T4" fmla="*/ 0 w 21600"/>
                    <a:gd name="T5" fmla="*/ 1762 h 21337"/>
                    <a:gd name="T6" fmla="*/ 0 60000 65536"/>
                    <a:gd name="T7" fmla="*/ 0 60000 65536"/>
                    <a:gd name="T8" fmla="*/ 0 60000 65536"/>
                    <a:gd name="T9" fmla="*/ 0 w 21600"/>
                    <a:gd name="T10" fmla="*/ 0 h 21337"/>
                    <a:gd name="T11" fmla="*/ 21600 w 21600"/>
                    <a:gd name="T12" fmla="*/ 21337 h 21337"/>
                  </a:gdLst>
                  <a:ahLst/>
                  <a:cxnLst>
                    <a:cxn ang="T6">
                      <a:pos x="T0" y="T1"/>
                    </a:cxn>
                    <a:cxn ang="T7">
                      <a:pos x="T2" y="T3"/>
                    </a:cxn>
                    <a:cxn ang="T8">
                      <a:pos x="T4" y="T5"/>
                    </a:cxn>
                  </a:cxnLst>
                  <a:rect l="T9" t="T10" r="T11" b="T12"/>
                  <a:pathLst>
                    <a:path w="21600" h="21337" fill="none" extrusionOk="0">
                      <a:moveTo>
                        <a:pt x="8674" y="-1"/>
                      </a:moveTo>
                      <a:cubicBezTo>
                        <a:pt x="16527" y="3442"/>
                        <a:pt x="21600" y="11205"/>
                        <a:pt x="21600" y="19781"/>
                      </a:cubicBezTo>
                      <a:cubicBezTo>
                        <a:pt x="21600" y="20300"/>
                        <a:pt x="21581" y="20819"/>
                        <a:pt x="21543" y="21337"/>
                      </a:cubicBezTo>
                    </a:path>
                    <a:path w="21600" h="21337" stroke="0" extrusionOk="0">
                      <a:moveTo>
                        <a:pt x="8674" y="-1"/>
                      </a:moveTo>
                      <a:cubicBezTo>
                        <a:pt x="16527" y="3442"/>
                        <a:pt x="21600" y="11205"/>
                        <a:pt x="21600" y="19781"/>
                      </a:cubicBezTo>
                      <a:cubicBezTo>
                        <a:pt x="21600" y="20300"/>
                        <a:pt x="21581" y="20819"/>
                        <a:pt x="21543" y="21337"/>
                      </a:cubicBezTo>
                      <a:lnTo>
                        <a:pt x="0" y="19781"/>
                      </a:lnTo>
                      <a:close/>
                    </a:path>
                  </a:pathLst>
                </a:custGeom>
                <a:noFill/>
                <a:ln w="9525">
                  <a:solidFill>
                    <a:schemeClr val="tx1"/>
                  </a:solidFill>
                  <a:round/>
                  <a:headEnd/>
                  <a:tailEnd/>
                </a:ln>
              </p:spPr>
              <p:txBody>
                <a:bodyPr wrap="none" anchor="ctr">
                  <a:prstTxWarp prst="textNoShape">
                    <a:avLst/>
                  </a:prstTxWarp>
                </a:bodyPr>
                <a:lstStyle/>
                <a:p>
                  <a:pPr eaLnBrk="0" hangingPunct="0"/>
                  <a:endParaRPr lang="en-GB" sz="1050"/>
                </a:p>
              </p:txBody>
            </p:sp>
            <p:grpSp>
              <p:nvGrpSpPr>
                <p:cNvPr id="41" name="Group 44"/>
                <p:cNvGrpSpPr>
                  <a:grpSpLocks noChangeAspect="1"/>
                </p:cNvGrpSpPr>
                <p:nvPr/>
              </p:nvGrpSpPr>
              <p:grpSpPr bwMode="auto">
                <a:xfrm>
                  <a:off x="1530400" y="4084675"/>
                  <a:ext cx="309509" cy="715927"/>
                  <a:chOff x="2166" y="2931"/>
                  <a:chExt cx="290" cy="669"/>
                </a:xfrm>
              </p:grpSpPr>
              <p:sp>
                <p:nvSpPr>
                  <p:cNvPr id="56" name="Freeform 45"/>
                  <p:cNvSpPr>
                    <a:spLocks noChangeAspect="1"/>
                  </p:cNvSpPr>
                  <p:nvPr/>
                </p:nvSpPr>
                <p:spPr bwMode="auto">
                  <a:xfrm>
                    <a:off x="2208" y="3120"/>
                    <a:ext cx="248" cy="480"/>
                  </a:xfrm>
                  <a:custGeom>
                    <a:avLst/>
                    <a:gdLst>
                      <a:gd name="T0" fmla="*/ 248 w 248"/>
                      <a:gd name="T1" fmla="*/ 480 h 480"/>
                      <a:gd name="T2" fmla="*/ 104 w 248"/>
                      <a:gd name="T3" fmla="*/ 432 h 480"/>
                      <a:gd name="T4" fmla="*/ 200 w 248"/>
                      <a:gd name="T5" fmla="*/ 336 h 480"/>
                      <a:gd name="T6" fmla="*/ 104 w 248"/>
                      <a:gd name="T7" fmla="*/ 288 h 480"/>
                      <a:gd name="T8" fmla="*/ 152 w 248"/>
                      <a:gd name="T9" fmla="*/ 192 h 480"/>
                      <a:gd name="T10" fmla="*/ 8 w 248"/>
                      <a:gd name="T11" fmla="*/ 144 h 480"/>
                      <a:gd name="T12" fmla="*/ 104 w 248"/>
                      <a:gd name="T13" fmla="*/ 48 h 480"/>
                      <a:gd name="T14" fmla="*/ 8 w 248"/>
                      <a:gd name="T15" fmla="*/ 0 h 480"/>
                      <a:gd name="T16" fmla="*/ 0 60000 65536"/>
                      <a:gd name="T17" fmla="*/ 0 60000 65536"/>
                      <a:gd name="T18" fmla="*/ 0 60000 65536"/>
                      <a:gd name="T19" fmla="*/ 0 60000 65536"/>
                      <a:gd name="T20" fmla="*/ 0 60000 65536"/>
                      <a:gd name="T21" fmla="*/ 0 60000 65536"/>
                      <a:gd name="T22" fmla="*/ 0 60000 65536"/>
                      <a:gd name="T23" fmla="*/ 0 60000 65536"/>
                      <a:gd name="T24" fmla="*/ 0 w 248"/>
                      <a:gd name="T25" fmla="*/ 0 h 480"/>
                      <a:gd name="T26" fmla="*/ 248 w 248"/>
                      <a:gd name="T27" fmla="*/ 480 h 4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48" h="480">
                        <a:moveTo>
                          <a:pt x="248" y="480"/>
                        </a:moveTo>
                        <a:cubicBezTo>
                          <a:pt x="180" y="468"/>
                          <a:pt x="112" y="456"/>
                          <a:pt x="104" y="432"/>
                        </a:cubicBezTo>
                        <a:cubicBezTo>
                          <a:pt x="96" y="408"/>
                          <a:pt x="200" y="360"/>
                          <a:pt x="200" y="336"/>
                        </a:cubicBezTo>
                        <a:cubicBezTo>
                          <a:pt x="200" y="312"/>
                          <a:pt x="112" y="312"/>
                          <a:pt x="104" y="288"/>
                        </a:cubicBezTo>
                        <a:cubicBezTo>
                          <a:pt x="96" y="264"/>
                          <a:pt x="168" y="216"/>
                          <a:pt x="152" y="192"/>
                        </a:cubicBezTo>
                        <a:cubicBezTo>
                          <a:pt x="136" y="168"/>
                          <a:pt x="16" y="168"/>
                          <a:pt x="8" y="144"/>
                        </a:cubicBezTo>
                        <a:cubicBezTo>
                          <a:pt x="0" y="120"/>
                          <a:pt x="104" y="72"/>
                          <a:pt x="104" y="48"/>
                        </a:cubicBezTo>
                        <a:cubicBezTo>
                          <a:pt x="104" y="24"/>
                          <a:pt x="24" y="8"/>
                          <a:pt x="8" y="0"/>
                        </a:cubicBezTo>
                      </a:path>
                    </a:pathLst>
                  </a:custGeom>
                  <a:noFill/>
                  <a:ln w="9525">
                    <a:solidFill>
                      <a:schemeClr val="tx1"/>
                    </a:solidFill>
                    <a:round/>
                    <a:headEnd/>
                    <a:tailEnd/>
                  </a:ln>
                </p:spPr>
                <p:txBody>
                  <a:bodyPr wrap="none" anchor="ctr">
                    <a:prstTxWarp prst="textNoShape">
                      <a:avLst/>
                    </a:prstTxWarp>
                  </a:bodyPr>
                  <a:lstStyle/>
                  <a:p>
                    <a:pPr eaLnBrk="0" hangingPunct="0"/>
                    <a:endParaRPr lang="en-GB" sz="1050"/>
                  </a:p>
                </p:txBody>
              </p:sp>
              <p:sp>
                <p:nvSpPr>
                  <p:cNvPr id="57" name="Line 46"/>
                  <p:cNvSpPr>
                    <a:spLocks noChangeAspect="1" noChangeShapeType="1"/>
                  </p:cNvSpPr>
                  <p:nvPr/>
                </p:nvSpPr>
                <p:spPr bwMode="auto">
                  <a:xfrm flipH="1" flipV="1">
                    <a:off x="2166" y="2931"/>
                    <a:ext cx="48" cy="192"/>
                  </a:xfrm>
                  <a:prstGeom prst="line">
                    <a:avLst/>
                  </a:prstGeom>
                  <a:noFill/>
                  <a:ln w="9525">
                    <a:solidFill>
                      <a:schemeClr val="tx1"/>
                    </a:solidFill>
                    <a:round/>
                    <a:headEnd/>
                    <a:tailEnd type="triangle" w="lg" len="med"/>
                  </a:ln>
                </p:spPr>
                <p:txBody>
                  <a:bodyPr wrap="none" anchor="ctr">
                    <a:prstTxWarp prst="textNoShape">
                      <a:avLst/>
                    </a:prstTxWarp>
                  </a:bodyPr>
                  <a:lstStyle/>
                  <a:p>
                    <a:endParaRPr lang="en-US" sz="1050"/>
                  </a:p>
                </p:txBody>
              </p:sp>
            </p:grpSp>
            <p:sp>
              <p:nvSpPr>
                <p:cNvPr id="42" name="Line 48"/>
                <p:cNvSpPr>
                  <a:spLocks noChangeAspect="1" noChangeShapeType="1"/>
                </p:cNvSpPr>
                <p:nvPr/>
              </p:nvSpPr>
              <p:spPr bwMode="auto">
                <a:xfrm rot="-2100000">
                  <a:off x="3767891" y="3833552"/>
                  <a:ext cx="783483" cy="0"/>
                </a:xfrm>
                <a:prstGeom prst="line">
                  <a:avLst/>
                </a:prstGeom>
                <a:noFill/>
                <a:ln w="9525">
                  <a:solidFill>
                    <a:schemeClr val="tx1"/>
                  </a:solidFill>
                  <a:round/>
                  <a:headEnd/>
                  <a:tailEnd/>
                </a:ln>
              </p:spPr>
              <p:txBody>
                <a:bodyPr wrap="none" anchor="ctr">
                  <a:prstTxWarp prst="textNoShape">
                    <a:avLst/>
                  </a:prstTxWarp>
                </a:bodyPr>
                <a:lstStyle/>
                <a:p>
                  <a:endParaRPr lang="en-US" sz="1050"/>
                </a:p>
              </p:txBody>
            </p:sp>
            <p:sp>
              <p:nvSpPr>
                <p:cNvPr id="43" name="Line 49"/>
                <p:cNvSpPr>
                  <a:spLocks noChangeAspect="1" noChangeShapeType="1"/>
                </p:cNvSpPr>
                <p:nvPr/>
              </p:nvSpPr>
              <p:spPr bwMode="auto">
                <a:xfrm rot="19500000">
                  <a:off x="3530622" y="3498461"/>
                  <a:ext cx="786064" cy="0"/>
                </a:xfrm>
                <a:prstGeom prst="line">
                  <a:avLst/>
                </a:prstGeom>
                <a:noFill/>
                <a:ln w="9525">
                  <a:solidFill>
                    <a:schemeClr val="tx1"/>
                  </a:solidFill>
                  <a:round/>
                  <a:headEnd/>
                  <a:tailEnd/>
                </a:ln>
              </p:spPr>
              <p:txBody>
                <a:bodyPr wrap="none" anchor="ctr">
                  <a:prstTxWarp prst="textNoShape">
                    <a:avLst/>
                  </a:prstTxWarp>
                </a:bodyPr>
                <a:lstStyle/>
                <a:p>
                  <a:endParaRPr lang="en-US" sz="1050"/>
                </a:p>
              </p:txBody>
            </p:sp>
            <p:sp>
              <p:nvSpPr>
                <p:cNvPr id="44" name="Line 50"/>
                <p:cNvSpPr>
                  <a:spLocks noChangeAspect="1" noChangeShapeType="1"/>
                </p:cNvSpPr>
                <p:nvPr/>
              </p:nvSpPr>
              <p:spPr bwMode="auto">
                <a:xfrm rot="19500000">
                  <a:off x="3724683" y="3670776"/>
                  <a:ext cx="0" cy="409575"/>
                </a:xfrm>
                <a:prstGeom prst="line">
                  <a:avLst/>
                </a:prstGeom>
                <a:noFill/>
                <a:ln w="22225">
                  <a:solidFill>
                    <a:schemeClr val="tx1"/>
                  </a:solidFill>
                  <a:round/>
                  <a:headEnd/>
                  <a:tailEnd/>
                </a:ln>
              </p:spPr>
              <p:txBody>
                <a:bodyPr wrap="none" anchor="ctr">
                  <a:prstTxWarp prst="textNoShape">
                    <a:avLst/>
                  </a:prstTxWarp>
                </a:bodyPr>
                <a:lstStyle/>
                <a:p>
                  <a:endParaRPr lang="en-US" sz="1050"/>
                </a:p>
              </p:txBody>
            </p:sp>
            <p:sp>
              <p:nvSpPr>
                <p:cNvPr id="45" name="Rectangle 53"/>
                <p:cNvSpPr>
                  <a:spLocks noChangeAspect="1" noChangeArrowheads="1"/>
                </p:cNvSpPr>
                <p:nvPr/>
              </p:nvSpPr>
              <p:spPr bwMode="auto">
                <a:xfrm rot="19500000">
                  <a:off x="3811227" y="3604732"/>
                  <a:ext cx="51385" cy="409575"/>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prstTxWarp prst="textNoShape">
                    <a:avLst/>
                  </a:prstTxWarp>
                </a:bodyPr>
                <a:lstStyle/>
                <a:p>
                  <a:pPr eaLnBrk="0" hangingPunct="0"/>
                  <a:endParaRPr lang="en-GB" sz="1050"/>
                </a:p>
              </p:txBody>
            </p:sp>
            <p:sp>
              <p:nvSpPr>
                <p:cNvPr id="46" name="Rectangle 54"/>
                <p:cNvSpPr>
                  <a:spLocks noChangeAspect="1" noChangeArrowheads="1"/>
                </p:cNvSpPr>
                <p:nvPr/>
              </p:nvSpPr>
              <p:spPr bwMode="auto">
                <a:xfrm rot="-2100000">
                  <a:off x="3895684" y="3383684"/>
                  <a:ext cx="513848" cy="409575"/>
                </a:xfrm>
                <a:prstGeom prst="rect">
                  <a:avLst/>
                </a:prstGeom>
                <a:ln>
                  <a:headEnd/>
                  <a:tailEnd/>
                </a:ln>
              </p:spPr>
              <p:style>
                <a:lnRef idx="1">
                  <a:schemeClr val="dk1"/>
                </a:lnRef>
                <a:fillRef idx="2">
                  <a:schemeClr val="dk1"/>
                </a:fillRef>
                <a:effectRef idx="1">
                  <a:schemeClr val="dk1"/>
                </a:effectRef>
                <a:fontRef idx="minor">
                  <a:schemeClr val="dk1"/>
                </a:fontRef>
              </p:style>
              <p:txBody>
                <a:bodyPr wrap="none" anchor="ctr">
                  <a:prstTxWarp prst="textNoShape">
                    <a:avLst/>
                  </a:prstTxWarp>
                </a:bodyPr>
                <a:lstStyle/>
                <a:p>
                  <a:pPr eaLnBrk="0" hangingPunct="0"/>
                  <a:endParaRPr lang="en-GB" sz="1050"/>
                </a:p>
              </p:txBody>
            </p:sp>
            <p:sp>
              <p:nvSpPr>
                <p:cNvPr id="47" name="AutoShape 58"/>
                <p:cNvSpPr>
                  <a:spLocks noChangeAspect="1" noChangeArrowheads="1"/>
                </p:cNvSpPr>
                <p:nvPr/>
              </p:nvSpPr>
              <p:spPr bwMode="auto">
                <a:xfrm rot="9600000" flipH="1">
                  <a:off x="1023938" y="3057525"/>
                  <a:ext cx="411162" cy="360363"/>
                </a:xfrm>
                <a:custGeom>
                  <a:avLst/>
                  <a:gdLst>
                    <a:gd name="T0" fmla="*/ 6396 w 21600"/>
                    <a:gd name="T1" fmla="*/ 2803 h 21600"/>
                    <a:gd name="T2" fmla="*/ 3655 w 21600"/>
                    <a:gd name="T3" fmla="*/ 5606 h 21600"/>
                    <a:gd name="T4" fmla="*/ 914 w 21600"/>
                    <a:gd name="T5" fmla="*/ 2803 h 21600"/>
                    <a:gd name="T6" fmla="*/ 3655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ln>
                  <a:headEnd/>
                  <a:tailEnd/>
                </a:ln>
              </p:spPr>
              <p:style>
                <a:lnRef idx="1">
                  <a:schemeClr val="dk1"/>
                </a:lnRef>
                <a:fillRef idx="3">
                  <a:schemeClr val="dk1"/>
                </a:fillRef>
                <a:effectRef idx="2">
                  <a:schemeClr val="dk1"/>
                </a:effectRef>
                <a:fontRef idx="minor">
                  <a:schemeClr val="lt1"/>
                </a:fontRef>
              </p:style>
              <p:txBody>
                <a:bodyPr rot="10800000" wrap="none" anchor="ctr">
                  <a:prstTxWarp prst="textNoShape">
                    <a:avLst/>
                  </a:prstTxWarp>
                </a:bodyPr>
                <a:lstStyle/>
                <a:p>
                  <a:pPr eaLnBrk="0" hangingPunct="0"/>
                  <a:endParaRPr lang="en-GB" sz="1050"/>
                </a:p>
              </p:txBody>
            </p:sp>
            <p:sp>
              <p:nvSpPr>
                <p:cNvPr id="48" name="Rectangle 59"/>
                <p:cNvSpPr>
                  <a:spLocks noChangeAspect="1" noChangeArrowheads="1"/>
                </p:cNvSpPr>
                <p:nvPr/>
              </p:nvSpPr>
              <p:spPr bwMode="auto">
                <a:xfrm rot="15000000">
                  <a:off x="848085" y="2742634"/>
                  <a:ext cx="461962" cy="204788"/>
                </a:xfrm>
                <a:prstGeom prst="rect">
                  <a:avLst/>
                </a:prstGeom>
                <a:ln>
                  <a:headEnd/>
                  <a:tailEnd/>
                </a:ln>
              </p:spPr>
              <p:style>
                <a:lnRef idx="1">
                  <a:schemeClr val="dk1"/>
                </a:lnRef>
                <a:fillRef idx="3">
                  <a:schemeClr val="dk1"/>
                </a:fillRef>
                <a:effectRef idx="2">
                  <a:schemeClr val="dk1"/>
                </a:effectRef>
                <a:fontRef idx="minor">
                  <a:schemeClr val="lt1"/>
                </a:fontRef>
              </p:style>
              <p:txBody>
                <a:bodyPr vert="eaVert" wrap="none" anchor="ctr">
                  <a:prstTxWarp prst="textNoShape">
                    <a:avLst/>
                  </a:prstTxWarp>
                </a:bodyPr>
                <a:lstStyle/>
                <a:p>
                  <a:pPr eaLnBrk="0" hangingPunct="0"/>
                  <a:endParaRPr lang="en-GB" sz="1050"/>
                </a:p>
              </p:txBody>
            </p:sp>
            <p:sp>
              <p:nvSpPr>
                <p:cNvPr id="49" name="Rectangle 60"/>
                <p:cNvSpPr>
                  <a:spLocks noChangeAspect="1" noChangeArrowheads="1"/>
                </p:cNvSpPr>
                <p:nvPr/>
              </p:nvSpPr>
              <p:spPr bwMode="auto">
                <a:xfrm rot="-6600000">
                  <a:off x="1155701" y="3395662"/>
                  <a:ext cx="411162" cy="411163"/>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vert="eaVert" wrap="none" anchor="ctr">
                  <a:prstTxWarp prst="textNoShape">
                    <a:avLst/>
                  </a:prstTxWarp>
                </a:bodyPr>
                <a:lstStyle/>
                <a:p>
                  <a:pPr eaLnBrk="0" hangingPunct="0"/>
                  <a:endParaRPr lang="en-GB" sz="1050"/>
                </a:p>
              </p:txBody>
            </p:sp>
            <p:sp>
              <p:nvSpPr>
                <p:cNvPr id="51" name="Rectangle 62"/>
                <p:cNvSpPr>
                  <a:spLocks noChangeAspect="1" noChangeArrowheads="1"/>
                </p:cNvSpPr>
                <p:nvPr/>
              </p:nvSpPr>
              <p:spPr bwMode="auto">
                <a:xfrm>
                  <a:off x="4275207" y="4177526"/>
                  <a:ext cx="1298982" cy="672667"/>
                </a:xfrm>
                <a:prstGeom prst="rect">
                  <a:avLst/>
                </a:prstGeom>
                <a:noFill/>
                <a:ln w="9525">
                  <a:noFill/>
                  <a:miter lim="800000"/>
                  <a:headEnd/>
                  <a:tailEnd/>
                </a:ln>
              </p:spPr>
              <p:txBody>
                <a:bodyPr wrap="none">
                  <a:prstTxWarp prst="textNoShape">
                    <a:avLst/>
                  </a:prstTxWarp>
                  <a:spAutoFit/>
                </a:bodyPr>
                <a:lstStyle/>
                <a:p>
                  <a:pPr eaLnBrk="0" hangingPunct="0"/>
                  <a:r>
                    <a:rPr lang="nb-NO" sz="1125" dirty="0"/>
                    <a:t>Si </a:t>
                  </a:r>
                  <a:r>
                    <a:rPr lang="nb-NO" sz="1125" dirty="0">
                      <a:sym typeface="Symbol" pitchFamily="84" charset="2"/>
                    </a:rPr>
                    <a:t></a:t>
                  </a:r>
                  <a:r>
                    <a:rPr lang="nb-NO" sz="1125" dirty="0"/>
                    <a:t>E-E </a:t>
                  </a:r>
                </a:p>
                <a:p>
                  <a:pPr eaLnBrk="0" hangingPunct="0"/>
                  <a:r>
                    <a:rPr lang="nb-NO" sz="1125" dirty="0"/>
                    <a:t>telescope</a:t>
                  </a:r>
                </a:p>
              </p:txBody>
            </p:sp>
            <p:sp>
              <p:nvSpPr>
                <p:cNvPr id="52" name="Rectangle 63"/>
                <p:cNvSpPr>
                  <a:spLocks noChangeAspect="1" noChangeArrowheads="1"/>
                </p:cNvSpPr>
                <p:nvPr/>
              </p:nvSpPr>
              <p:spPr bwMode="auto">
                <a:xfrm>
                  <a:off x="251520" y="4509119"/>
                  <a:ext cx="919830" cy="424842"/>
                </a:xfrm>
                <a:prstGeom prst="rect">
                  <a:avLst/>
                </a:prstGeom>
                <a:noFill/>
                <a:ln w="9525">
                  <a:noFill/>
                  <a:miter lim="800000"/>
                  <a:headEnd/>
                  <a:tailEnd/>
                </a:ln>
              </p:spPr>
              <p:txBody>
                <a:bodyPr wrap="none">
                  <a:prstTxWarp prst="textNoShape">
                    <a:avLst/>
                  </a:prstTxWarp>
                  <a:spAutoFit/>
                </a:bodyPr>
                <a:lstStyle/>
                <a:p>
                  <a:pPr eaLnBrk="0" hangingPunct="0"/>
                  <a:r>
                    <a:rPr lang="nb-NO" sz="1200" dirty="0"/>
                    <a:t>beam</a:t>
                  </a:r>
                </a:p>
              </p:txBody>
            </p:sp>
            <p:sp>
              <p:nvSpPr>
                <p:cNvPr id="53" name="Rectangle 64"/>
                <p:cNvSpPr>
                  <a:spLocks noChangeAspect="1" noChangeArrowheads="1"/>
                </p:cNvSpPr>
                <p:nvPr/>
              </p:nvSpPr>
              <p:spPr bwMode="auto">
                <a:xfrm>
                  <a:off x="1266825" y="5162551"/>
                  <a:ext cx="1943017" cy="424842"/>
                </a:xfrm>
                <a:prstGeom prst="rect">
                  <a:avLst/>
                </a:prstGeom>
                <a:noFill/>
                <a:ln w="9525">
                  <a:noFill/>
                  <a:miter lim="800000"/>
                  <a:headEnd/>
                  <a:tailEnd/>
                </a:ln>
              </p:spPr>
              <p:txBody>
                <a:bodyPr wrap="none">
                  <a:prstTxWarp prst="textNoShape">
                    <a:avLst/>
                  </a:prstTxWarp>
                  <a:spAutoFit/>
                </a:bodyPr>
                <a:lstStyle/>
                <a:p>
                  <a:pPr eaLnBrk="0" hangingPunct="0"/>
                  <a:r>
                    <a:rPr lang="nb-NO" sz="1200" dirty="0"/>
                    <a:t>Target </a:t>
                  </a:r>
                  <a:r>
                    <a:rPr lang="nb-NO" sz="1200" dirty="0" err="1"/>
                    <a:t>nucleus</a:t>
                  </a:r>
                  <a:endParaRPr lang="nb-NO" sz="1200" dirty="0"/>
                </a:p>
              </p:txBody>
            </p:sp>
            <p:sp>
              <p:nvSpPr>
                <p:cNvPr id="54" name="Rectangle 65"/>
                <p:cNvSpPr>
                  <a:spLocks noChangeAspect="1" noChangeArrowheads="1"/>
                </p:cNvSpPr>
                <p:nvPr/>
              </p:nvSpPr>
              <p:spPr bwMode="auto">
                <a:xfrm>
                  <a:off x="2622737" y="3962262"/>
                  <a:ext cx="457579" cy="424842"/>
                </a:xfrm>
                <a:prstGeom prst="rect">
                  <a:avLst/>
                </a:prstGeom>
                <a:noFill/>
                <a:ln w="9525">
                  <a:noFill/>
                  <a:miter lim="800000"/>
                  <a:headEnd/>
                  <a:tailEnd/>
                </a:ln>
              </p:spPr>
              <p:txBody>
                <a:bodyPr wrap="none">
                  <a:prstTxWarp prst="textNoShape">
                    <a:avLst/>
                  </a:prstTxWarp>
                  <a:spAutoFit/>
                </a:bodyPr>
                <a:lstStyle/>
                <a:p>
                  <a:pPr eaLnBrk="0" hangingPunct="0"/>
                  <a:r>
                    <a:rPr lang="nb-NO" sz="1200" dirty="0">
                      <a:sym typeface="Symbol" pitchFamily="84" charset="2"/>
                    </a:rPr>
                    <a:t></a:t>
                  </a:r>
                  <a:endParaRPr lang="nb-NO" sz="1200" dirty="0"/>
                </a:p>
              </p:txBody>
            </p:sp>
            <p:sp>
              <p:nvSpPr>
                <p:cNvPr id="55" name="Oval 38"/>
                <p:cNvSpPr>
                  <a:spLocks noChangeAspect="1" noChangeArrowheads="1"/>
                </p:cNvSpPr>
                <p:nvPr/>
              </p:nvSpPr>
              <p:spPr bwMode="auto">
                <a:xfrm>
                  <a:off x="2808288" y="4337050"/>
                  <a:ext cx="101600" cy="103188"/>
                </a:xfrm>
                <a:prstGeom prst="ellipse">
                  <a:avLst/>
                </a:prstGeom>
                <a:solidFill>
                  <a:srgbClr val="FF0000"/>
                </a:solidFill>
                <a:ln w="9525">
                  <a:solidFill>
                    <a:schemeClr val="tx1"/>
                  </a:solidFill>
                  <a:round/>
                  <a:headEnd/>
                  <a:tailEnd/>
                </a:ln>
              </p:spPr>
              <p:txBody>
                <a:bodyPr wrap="none" anchor="ctr">
                  <a:prstTxWarp prst="textNoShape">
                    <a:avLst/>
                  </a:prstTxWarp>
                </a:bodyPr>
                <a:lstStyle/>
                <a:p>
                  <a:pPr eaLnBrk="0" hangingPunct="0"/>
                  <a:endParaRPr lang="en-GB" sz="1050"/>
                </a:p>
              </p:txBody>
            </p:sp>
          </p:grpSp>
          <p:sp>
            <p:nvSpPr>
              <p:cNvPr id="8" name="Parallelogram 7"/>
              <p:cNvSpPr/>
              <p:nvPr/>
            </p:nvSpPr>
            <p:spPr>
              <a:xfrm rot="20525855" flipH="1">
                <a:off x="1417891" y="2686176"/>
                <a:ext cx="128590" cy="189815"/>
              </a:xfrm>
              <a:prstGeom prst="parallelogram">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50"/>
              </a:p>
            </p:txBody>
          </p:sp>
          <p:sp>
            <p:nvSpPr>
              <p:cNvPr id="9" name="Parallelogram 8"/>
              <p:cNvSpPr/>
              <p:nvPr/>
            </p:nvSpPr>
            <p:spPr>
              <a:xfrm rot="20188806">
                <a:off x="1628522" y="2603696"/>
                <a:ext cx="120416" cy="190394"/>
              </a:xfrm>
              <a:prstGeom prst="parallelogram">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sz="1050"/>
              </a:p>
            </p:txBody>
          </p:sp>
        </p:grpSp>
        <p:pic>
          <p:nvPicPr>
            <p:cNvPr id="58" name="Picture 7" descr="http://www.tunl.duke.edu/groups/nnsa/images/clover.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9444473">
              <a:off x="1189149" y="308980"/>
              <a:ext cx="638175"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115819">
              <a:off x="3533366" y="1237343"/>
              <a:ext cx="1105658" cy="77566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2" name="Rectangle 1">
            <a:extLst>
              <a:ext uri="{FF2B5EF4-FFF2-40B4-BE49-F238E27FC236}">
                <a16:creationId xmlns:a16="http://schemas.microsoft.com/office/drawing/2014/main" id="{EE0CA2DB-EC79-490F-9FA8-BCFED0216D08}"/>
              </a:ext>
            </a:extLst>
          </p:cNvPr>
          <p:cNvSpPr/>
          <p:nvPr/>
        </p:nvSpPr>
        <p:spPr>
          <a:xfrm>
            <a:off x="200347" y="919026"/>
            <a:ext cx="5239820" cy="3393237"/>
          </a:xfrm>
          <a:prstGeom prst="rect">
            <a:avLst/>
          </a:prstGeom>
        </p:spPr>
        <p:txBody>
          <a:bodyPr wrap="square">
            <a:spAutoFit/>
          </a:bodyPr>
          <a:lstStyle/>
          <a:p>
            <a:pPr marL="214313" indent="-214313">
              <a:buFont typeface="Arial" panose="020B0604020202020204" pitchFamily="34" charset="0"/>
              <a:buChar char="•"/>
            </a:pPr>
            <a:r>
              <a:rPr lang="en-US" sz="1950" dirty="0">
                <a:solidFill>
                  <a:schemeClr val="bg1">
                    <a:lumMod val="75000"/>
                  </a:schemeClr>
                </a:solidFill>
              </a:rPr>
              <a:t>Photonuclear Reactions (&gt;S</a:t>
            </a:r>
            <a:r>
              <a:rPr lang="en-US" sz="1950" baseline="-25000" dirty="0">
                <a:solidFill>
                  <a:schemeClr val="bg1">
                    <a:lumMod val="75000"/>
                  </a:schemeClr>
                </a:solidFill>
              </a:rPr>
              <a:t>n</a:t>
            </a:r>
            <a:r>
              <a:rPr lang="en-US" sz="1950" dirty="0">
                <a:solidFill>
                  <a:schemeClr val="bg1">
                    <a:lumMod val="75000"/>
                  </a:schemeClr>
                </a:solidFill>
              </a:rPr>
              <a:t>)</a:t>
            </a:r>
          </a:p>
          <a:p>
            <a:pPr marL="214313" indent="-214313">
              <a:buFont typeface="Arial" panose="020B0604020202020204" pitchFamily="34" charset="0"/>
              <a:buChar char="•"/>
            </a:pPr>
            <a:r>
              <a:rPr lang="en-US" sz="1950" dirty="0">
                <a:solidFill>
                  <a:schemeClr val="bg1">
                    <a:lumMod val="75000"/>
                  </a:schemeClr>
                </a:solidFill>
              </a:rPr>
              <a:t>Primaries from n-capture (&gt;S</a:t>
            </a:r>
            <a:r>
              <a:rPr lang="en-US" sz="1950" baseline="-25000" dirty="0">
                <a:solidFill>
                  <a:schemeClr val="bg1">
                    <a:lumMod val="75000"/>
                  </a:schemeClr>
                </a:solidFill>
              </a:rPr>
              <a:t>n</a:t>
            </a:r>
            <a:r>
              <a:rPr lang="en-US" sz="1950" dirty="0">
                <a:solidFill>
                  <a:schemeClr val="bg1">
                    <a:lumMod val="75000"/>
                  </a:schemeClr>
                </a:solidFill>
              </a:rPr>
              <a:t>)</a:t>
            </a:r>
          </a:p>
          <a:p>
            <a:pPr marL="214313" indent="-214313">
              <a:buFont typeface="Arial" panose="020B0604020202020204" pitchFamily="34" charset="0"/>
              <a:buChar char="•"/>
            </a:pPr>
            <a:r>
              <a:rPr lang="en-US" sz="1950" dirty="0">
                <a:solidFill>
                  <a:schemeClr val="bg1">
                    <a:lumMod val="75000"/>
                  </a:schemeClr>
                </a:solidFill>
              </a:rPr>
              <a:t>Nuclear Resonance Fluorescence (&lt;S</a:t>
            </a:r>
            <a:r>
              <a:rPr lang="en-US" sz="1950" baseline="-25000" dirty="0">
                <a:solidFill>
                  <a:schemeClr val="bg1">
                    <a:lumMod val="75000"/>
                  </a:schemeClr>
                </a:solidFill>
              </a:rPr>
              <a:t>n</a:t>
            </a:r>
            <a:r>
              <a:rPr lang="en-US" sz="1950" dirty="0">
                <a:solidFill>
                  <a:schemeClr val="bg1">
                    <a:lumMod val="75000"/>
                  </a:schemeClr>
                </a:solidFill>
              </a:rPr>
              <a:t>)</a:t>
            </a:r>
          </a:p>
          <a:p>
            <a:pPr marL="214313" indent="-214313">
              <a:buFont typeface="Arial" panose="020B0604020202020204" pitchFamily="34" charset="0"/>
              <a:buChar char="•"/>
            </a:pPr>
            <a:r>
              <a:rPr lang="en-US" sz="1950" dirty="0">
                <a:solidFill>
                  <a:schemeClr val="bg1">
                    <a:lumMod val="75000"/>
                  </a:schemeClr>
                </a:solidFill>
              </a:rPr>
              <a:t>Two-step cascade, n/p capture (&lt;S</a:t>
            </a:r>
            <a:r>
              <a:rPr lang="en-US" sz="1950" baseline="-25000" dirty="0">
                <a:solidFill>
                  <a:schemeClr val="bg1">
                    <a:lumMod val="75000"/>
                  </a:schemeClr>
                </a:solidFill>
              </a:rPr>
              <a:t>n</a:t>
            </a:r>
            <a:r>
              <a:rPr lang="en-US" sz="1950" dirty="0">
                <a:solidFill>
                  <a:schemeClr val="bg1">
                    <a:lumMod val="75000"/>
                  </a:schemeClr>
                </a:solidFill>
              </a:rPr>
              <a:t>)</a:t>
            </a:r>
          </a:p>
          <a:p>
            <a:pPr marL="214313" indent="-214313">
              <a:buFont typeface="Arial" panose="020B0604020202020204" pitchFamily="34" charset="0"/>
              <a:buChar char="•"/>
            </a:pPr>
            <a:r>
              <a:rPr lang="en-US" sz="1950" dirty="0">
                <a:solidFill>
                  <a:schemeClr val="bg1">
                    <a:lumMod val="75000"/>
                  </a:schemeClr>
                </a:solidFill>
              </a:rPr>
              <a:t>Inelastic p scattering with polarized beam (&lt;S</a:t>
            </a:r>
            <a:r>
              <a:rPr lang="en-US" sz="1950" baseline="-25000" dirty="0">
                <a:solidFill>
                  <a:schemeClr val="bg1">
                    <a:lumMod val="75000"/>
                  </a:schemeClr>
                </a:solidFill>
              </a:rPr>
              <a:t>n</a:t>
            </a:r>
            <a:r>
              <a:rPr lang="en-US" sz="1950" dirty="0">
                <a:solidFill>
                  <a:schemeClr val="bg1">
                    <a:lumMod val="75000"/>
                  </a:schemeClr>
                </a:solidFill>
              </a:rPr>
              <a:t> and &gt;S</a:t>
            </a:r>
            <a:r>
              <a:rPr lang="en-US" sz="1950" baseline="-25000" dirty="0">
                <a:solidFill>
                  <a:schemeClr val="bg1">
                    <a:lumMod val="75000"/>
                  </a:schemeClr>
                </a:solidFill>
              </a:rPr>
              <a:t>n</a:t>
            </a:r>
            <a:r>
              <a:rPr lang="en-US" sz="1950" dirty="0">
                <a:solidFill>
                  <a:schemeClr val="bg1">
                    <a:lumMod val="75000"/>
                  </a:schemeClr>
                </a:solidFill>
              </a:rPr>
              <a:t>)</a:t>
            </a:r>
          </a:p>
          <a:p>
            <a:pPr marL="214313" indent="-214313">
              <a:buFont typeface="Arial" panose="020B0604020202020204" pitchFamily="34" charset="0"/>
              <a:buChar char="•"/>
            </a:pPr>
            <a:r>
              <a:rPr lang="en-US" sz="1950" dirty="0">
                <a:solidFill>
                  <a:schemeClr val="bg1">
                    <a:lumMod val="75000"/>
                  </a:schemeClr>
                </a:solidFill>
              </a:rPr>
              <a:t>Primaries from p-capture (&gt;</a:t>
            </a:r>
            <a:r>
              <a:rPr lang="en-US" sz="1950" dirty="0" err="1">
                <a:solidFill>
                  <a:schemeClr val="bg1">
                    <a:lumMod val="75000"/>
                  </a:schemeClr>
                </a:solidFill>
              </a:rPr>
              <a:t>S</a:t>
            </a:r>
            <a:r>
              <a:rPr lang="en-US" sz="1950" baseline="-25000" dirty="0" err="1">
                <a:solidFill>
                  <a:schemeClr val="bg1">
                    <a:lumMod val="75000"/>
                  </a:schemeClr>
                </a:solidFill>
              </a:rPr>
              <a:t>p</a:t>
            </a:r>
            <a:r>
              <a:rPr lang="en-US" sz="1950" baseline="-25000" dirty="0">
                <a:solidFill>
                  <a:schemeClr val="bg1">
                    <a:lumMod val="75000"/>
                  </a:schemeClr>
                </a:solidFill>
              </a:rPr>
              <a:t> </a:t>
            </a:r>
            <a:r>
              <a:rPr lang="en-US" sz="1950" dirty="0">
                <a:solidFill>
                  <a:schemeClr val="bg1">
                    <a:lumMod val="75000"/>
                  </a:schemeClr>
                </a:solidFill>
              </a:rPr>
              <a:t>and &lt;S</a:t>
            </a:r>
            <a:r>
              <a:rPr lang="en-US" sz="1950" baseline="-25000" dirty="0">
                <a:solidFill>
                  <a:schemeClr val="bg1">
                    <a:lumMod val="75000"/>
                  </a:schemeClr>
                </a:solidFill>
              </a:rPr>
              <a:t>n</a:t>
            </a:r>
            <a:r>
              <a:rPr lang="en-US" sz="1950" dirty="0">
                <a:solidFill>
                  <a:schemeClr val="bg1">
                    <a:lumMod val="75000"/>
                  </a:schemeClr>
                </a:solidFill>
              </a:rPr>
              <a:t>)</a:t>
            </a:r>
          </a:p>
          <a:p>
            <a:pPr marL="214313" indent="-214313">
              <a:buFont typeface="Arial" panose="020B0604020202020204" pitchFamily="34" charset="0"/>
              <a:buChar char="•"/>
            </a:pPr>
            <a:r>
              <a:rPr lang="en-US" sz="1950" dirty="0">
                <a:solidFill>
                  <a:srgbClr val="1E924D"/>
                </a:solidFill>
              </a:rPr>
              <a:t>Primaries from charged particle reactions (&lt;S</a:t>
            </a:r>
            <a:r>
              <a:rPr lang="en-US" sz="1950" baseline="-25000" dirty="0">
                <a:solidFill>
                  <a:srgbClr val="1E924D"/>
                </a:solidFill>
              </a:rPr>
              <a:t>n</a:t>
            </a:r>
            <a:r>
              <a:rPr lang="en-US" sz="1950" dirty="0">
                <a:solidFill>
                  <a:srgbClr val="1E924D"/>
                </a:solidFill>
              </a:rPr>
              <a:t>)</a:t>
            </a:r>
          </a:p>
          <a:p>
            <a:pPr marL="557213" lvl="1" indent="-214313">
              <a:buFont typeface="Courier New" panose="02070309020205020404" pitchFamily="49" charset="0"/>
              <a:buChar char="o"/>
            </a:pPr>
            <a:r>
              <a:rPr lang="en-US" sz="1950" dirty="0">
                <a:solidFill>
                  <a:srgbClr val="1E924D"/>
                </a:solidFill>
              </a:rPr>
              <a:t>Oslo, </a:t>
            </a:r>
            <a:r>
              <a:rPr lang="el-GR" sz="1950" dirty="0">
                <a:solidFill>
                  <a:srgbClr val="1E924D"/>
                </a:solidFill>
              </a:rPr>
              <a:t>β</a:t>
            </a:r>
            <a:r>
              <a:rPr lang="en-US" sz="1950" dirty="0">
                <a:solidFill>
                  <a:srgbClr val="1E924D"/>
                </a:solidFill>
              </a:rPr>
              <a:t>-Oslo, inverse Oslo Methods</a:t>
            </a:r>
          </a:p>
          <a:p>
            <a:pPr marL="557213" lvl="1" indent="-214313">
              <a:buFont typeface="Courier New" panose="02070309020205020404" pitchFamily="49" charset="0"/>
              <a:buChar char="o"/>
            </a:pPr>
            <a:r>
              <a:rPr lang="en-US" sz="1950" dirty="0">
                <a:solidFill>
                  <a:srgbClr val="1E924D"/>
                </a:solidFill>
              </a:rPr>
              <a:t>Ratio/Shape Methods</a:t>
            </a:r>
          </a:p>
        </p:txBody>
      </p:sp>
      <p:sp>
        <p:nvSpPr>
          <p:cNvPr id="71" name="Title 1">
            <a:extLst>
              <a:ext uri="{FF2B5EF4-FFF2-40B4-BE49-F238E27FC236}">
                <a16:creationId xmlns:a16="http://schemas.microsoft.com/office/drawing/2014/main" id="{4AABE25A-1FBB-44AF-9C6B-096AC408CE1F}"/>
              </a:ext>
            </a:extLst>
          </p:cNvPr>
          <p:cNvSpPr txBox="1">
            <a:spLocks/>
          </p:cNvSpPr>
          <p:nvPr/>
        </p:nvSpPr>
        <p:spPr>
          <a:xfrm>
            <a:off x="0" y="0"/>
            <a:ext cx="9144000" cy="6286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3200" dirty="0">
                <a:solidFill>
                  <a:srgbClr val="002060"/>
                </a:solidFill>
                <a:latin typeface="Calibri" panose="020F0502020204030204" pitchFamily="34" charset="0"/>
                <a:ea typeface="MS PGothic" charset="0"/>
                <a:cs typeface="Calibri" panose="020F0502020204030204" pitchFamily="34" charset="0"/>
              </a:rPr>
              <a:t>Measuring the PSF and/or NLD</a:t>
            </a:r>
            <a:endParaRPr lang="en-US" sz="3200" dirty="0">
              <a:solidFill>
                <a:srgbClr val="002060"/>
              </a:solidFill>
              <a:latin typeface="Calibri" panose="020F0502020204030204" pitchFamily="34" charset="0"/>
              <a:ea typeface="MS PGothic" charset="0"/>
              <a:cs typeface="Calibri" panose="020F0502020204030204" pitchFamily="34" charset="0"/>
            </a:endParaRPr>
          </a:p>
        </p:txBody>
      </p:sp>
      <p:pic>
        <p:nvPicPr>
          <p:cNvPr id="4" name="Picture 3"/>
          <p:cNvPicPr>
            <a:picLocks noChangeAspect="1"/>
          </p:cNvPicPr>
          <p:nvPr/>
        </p:nvPicPr>
        <p:blipFill>
          <a:blip r:embed="rId4"/>
          <a:stretch>
            <a:fillRect/>
          </a:stretch>
        </p:blipFill>
        <p:spPr>
          <a:xfrm>
            <a:off x="5767996" y="2998740"/>
            <a:ext cx="2675568" cy="1675049"/>
          </a:xfrm>
          <a:prstGeom prst="rect">
            <a:avLst/>
          </a:prstGeom>
        </p:spPr>
      </p:pic>
    </p:spTree>
    <p:extLst>
      <p:ext uri="{BB962C8B-B14F-4D97-AF65-F5344CB8AC3E}">
        <p14:creationId xmlns:p14="http://schemas.microsoft.com/office/powerpoint/2010/main" val="12482554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4AABE25A-1FBB-44AF-9C6B-096AC408CE1F}"/>
              </a:ext>
            </a:extLst>
          </p:cNvPr>
          <p:cNvSpPr txBox="1">
            <a:spLocks/>
          </p:cNvSpPr>
          <p:nvPr/>
        </p:nvSpPr>
        <p:spPr>
          <a:xfrm>
            <a:off x="0" y="0"/>
            <a:ext cx="9144000" cy="628650"/>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altLang="ja-JP" sz="3200" dirty="0">
                <a:solidFill>
                  <a:srgbClr val="002060"/>
                </a:solidFill>
                <a:ea typeface="MS PGothic" charset="0"/>
                <a:cs typeface="Calibri" panose="020F0502020204030204" pitchFamily="34" charset="0"/>
              </a:rPr>
              <a:t>Oslo Methods</a:t>
            </a:r>
            <a:endParaRPr lang="en-US" sz="3200" dirty="0">
              <a:solidFill>
                <a:srgbClr val="002060"/>
              </a:solidFill>
              <a:ea typeface="MS PGothic" charset="0"/>
              <a:cs typeface="Calibri" panose="020F0502020204030204" pitchFamily="34" charset="0"/>
            </a:endParaRPr>
          </a:p>
        </p:txBody>
      </p:sp>
      <p:pic>
        <p:nvPicPr>
          <p:cNvPr id="60" name="Picture 59">
            <a:extLst>
              <a:ext uri="{FF2B5EF4-FFF2-40B4-BE49-F238E27FC236}">
                <a16:creationId xmlns:a16="http://schemas.microsoft.com/office/drawing/2014/main" id="{D4C4F550-4033-4257-A237-60AB98D66C40}"/>
              </a:ext>
            </a:extLst>
          </p:cNvPr>
          <p:cNvPicPr>
            <a:picLocks noChangeAspect="1"/>
          </p:cNvPicPr>
          <p:nvPr/>
        </p:nvPicPr>
        <p:blipFill>
          <a:blip r:embed="rId3"/>
          <a:stretch>
            <a:fillRect/>
          </a:stretch>
        </p:blipFill>
        <p:spPr>
          <a:xfrm>
            <a:off x="168676" y="915927"/>
            <a:ext cx="3128094" cy="1513888"/>
          </a:xfrm>
          <a:prstGeom prst="rect">
            <a:avLst/>
          </a:prstGeom>
        </p:spPr>
      </p:pic>
      <p:grpSp>
        <p:nvGrpSpPr>
          <p:cNvPr id="67" name="Group 66">
            <a:extLst>
              <a:ext uri="{FF2B5EF4-FFF2-40B4-BE49-F238E27FC236}">
                <a16:creationId xmlns:a16="http://schemas.microsoft.com/office/drawing/2014/main" id="{C0C47FFA-1806-4F75-ADBE-2E20A5D4E921}"/>
              </a:ext>
            </a:extLst>
          </p:cNvPr>
          <p:cNvGrpSpPr/>
          <p:nvPr/>
        </p:nvGrpSpPr>
        <p:grpSpPr>
          <a:xfrm>
            <a:off x="764726" y="2771732"/>
            <a:ext cx="2332383" cy="1955365"/>
            <a:chOff x="893374" y="2448883"/>
            <a:chExt cx="2586538" cy="2103242"/>
          </a:xfrm>
        </p:grpSpPr>
        <p:pic>
          <p:nvPicPr>
            <p:cNvPr id="40" name="Picture 39">
              <a:extLst>
                <a:ext uri="{FF2B5EF4-FFF2-40B4-BE49-F238E27FC236}">
                  <a16:creationId xmlns:a16="http://schemas.microsoft.com/office/drawing/2014/main" id="{9F669B5C-1FE6-4FB7-92FB-F38E5C3C4FF5}"/>
                </a:ext>
              </a:extLst>
            </p:cNvPr>
            <p:cNvPicPr>
              <a:picLocks noChangeAspect="1"/>
            </p:cNvPicPr>
            <p:nvPr/>
          </p:nvPicPr>
          <p:blipFill>
            <a:blip r:embed="rId4"/>
            <a:stretch>
              <a:fillRect/>
            </a:stretch>
          </p:blipFill>
          <p:spPr>
            <a:xfrm>
              <a:off x="893374" y="2448883"/>
              <a:ext cx="2009417" cy="2103242"/>
            </a:xfrm>
            <a:prstGeom prst="rect">
              <a:avLst/>
            </a:prstGeom>
          </p:spPr>
        </p:pic>
        <p:pic>
          <p:nvPicPr>
            <p:cNvPr id="65" name="Picture 64">
              <a:extLst>
                <a:ext uri="{FF2B5EF4-FFF2-40B4-BE49-F238E27FC236}">
                  <a16:creationId xmlns:a16="http://schemas.microsoft.com/office/drawing/2014/main" id="{83D72681-D676-4C71-BC47-E9E5C7849450}"/>
                </a:ext>
              </a:extLst>
            </p:cNvPr>
            <p:cNvPicPr>
              <a:picLocks noChangeAspect="1"/>
            </p:cNvPicPr>
            <p:nvPr/>
          </p:nvPicPr>
          <p:blipFill>
            <a:blip r:embed="rId5"/>
            <a:stretch>
              <a:fillRect/>
            </a:stretch>
          </p:blipFill>
          <p:spPr>
            <a:xfrm>
              <a:off x="2325670" y="3807230"/>
              <a:ext cx="1154242" cy="380055"/>
            </a:xfrm>
            <a:prstGeom prst="rect">
              <a:avLst/>
            </a:prstGeom>
          </p:spPr>
        </p:pic>
        <p:sp>
          <p:nvSpPr>
            <p:cNvPr id="66" name="Rectangle 65">
              <a:extLst>
                <a:ext uri="{FF2B5EF4-FFF2-40B4-BE49-F238E27FC236}">
                  <a16:creationId xmlns:a16="http://schemas.microsoft.com/office/drawing/2014/main" id="{9B6AAFDC-8849-4EE4-91A3-FBD78ABF685E}"/>
                </a:ext>
              </a:extLst>
            </p:cNvPr>
            <p:cNvSpPr/>
            <p:nvPr/>
          </p:nvSpPr>
          <p:spPr>
            <a:xfrm>
              <a:off x="2657061" y="2895600"/>
              <a:ext cx="298174" cy="3800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6" name="Rectangle 75">
            <a:extLst>
              <a:ext uri="{FF2B5EF4-FFF2-40B4-BE49-F238E27FC236}">
                <a16:creationId xmlns:a16="http://schemas.microsoft.com/office/drawing/2014/main" id="{2066BCE9-9508-43F9-A6A9-5C07D4D186AD}"/>
              </a:ext>
            </a:extLst>
          </p:cNvPr>
          <p:cNvSpPr/>
          <p:nvPr/>
        </p:nvSpPr>
        <p:spPr>
          <a:xfrm>
            <a:off x="4081088" y="628650"/>
            <a:ext cx="2909434" cy="830997"/>
          </a:xfrm>
          <a:prstGeom prst="rect">
            <a:avLst/>
          </a:prstGeom>
        </p:spPr>
        <p:txBody>
          <a:bodyPr wrap="square">
            <a:spAutoFit/>
          </a:bodyPr>
          <a:lstStyle/>
          <a:p>
            <a:pPr algn="ctr"/>
            <a:r>
              <a:rPr lang="en-US" sz="1600" dirty="0">
                <a:solidFill>
                  <a:srgbClr val="FF0000"/>
                </a:solidFill>
              </a:rPr>
              <a:t>Beta-Oslo method</a:t>
            </a:r>
          </a:p>
          <a:p>
            <a:r>
              <a:rPr lang="en-US" sz="1600" dirty="0"/>
              <a:t>First for NLDs and PSFs to be measured away from stability.</a:t>
            </a:r>
            <a:endParaRPr lang="en-US" sz="1600" dirty="0">
              <a:solidFill>
                <a:srgbClr val="FF0000"/>
              </a:solidFill>
            </a:endParaRPr>
          </a:p>
        </p:txBody>
      </p:sp>
      <p:pic>
        <p:nvPicPr>
          <p:cNvPr id="77" name="Picture 2" descr="SuN group at NSCL">
            <a:extLst>
              <a:ext uri="{FF2B5EF4-FFF2-40B4-BE49-F238E27FC236}">
                <a16:creationId xmlns:a16="http://schemas.microsoft.com/office/drawing/2014/main" id="{32F3641D-6E84-4AE2-8623-BBF2D27EFD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7801" y="604093"/>
            <a:ext cx="1744708" cy="1306847"/>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a:extLst>
              <a:ext uri="{FF2B5EF4-FFF2-40B4-BE49-F238E27FC236}">
                <a16:creationId xmlns:a16="http://schemas.microsoft.com/office/drawing/2014/main" id="{7A0B4D8E-C412-4E12-803B-8056928FD3F2}"/>
              </a:ext>
            </a:extLst>
          </p:cNvPr>
          <p:cNvSpPr/>
          <p:nvPr/>
        </p:nvSpPr>
        <p:spPr>
          <a:xfrm>
            <a:off x="7414647" y="1922228"/>
            <a:ext cx="1451015" cy="461665"/>
          </a:xfrm>
          <a:prstGeom prst="rect">
            <a:avLst/>
          </a:prstGeom>
        </p:spPr>
        <p:txBody>
          <a:bodyPr wrap="square">
            <a:spAutoFit/>
          </a:bodyPr>
          <a:lstStyle/>
          <a:p>
            <a:r>
              <a:rPr lang="en-ZA" sz="800" dirty="0"/>
              <a:t>Picture from: https://groups.nscl.msu.edu/SuN/SuN_photos.php</a:t>
            </a:r>
          </a:p>
        </p:txBody>
      </p:sp>
      <p:pic>
        <p:nvPicPr>
          <p:cNvPr id="79" name="Picture 78">
            <a:extLst>
              <a:ext uri="{FF2B5EF4-FFF2-40B4-BE49-F238E27FC236}">
                <a16:creationId xmlns:a16="http://schemas.microsoft.com/office/drawing/2014/main" id="{A7E8384D-F1B6-4224-89B0-09D68EBBF0F5}"/>
              </a:ext>
            </a:extLst>
          </p:cNvPr>
          <p:cNvPicPr>
            <a:picLocks noChangeAspect="1"/>
          </p:cNvPicPr>
          <p:nvPr/>
        </p:nvPicPr>
        <p:blipFill>
          <a:blip r:embed="rId7"/>
          <a:stretch>
            <a:fillRect/>
          </a:stretch>
        </p:blipFill>
        <p:spPr>
          <a:xfrm>
            <a:off x="3763036" y="1528241"/>
            <a:ext cx="3486001" cy="709017"/>
          </a:xfrm>
          <a:prstGeom prst="rect">
            <a:avLst/>
          </a:prstGeom>
        </p:spPr>
      </p:pic>
      <p:sp>
        <p:nvSpPr>
          <p:cNvPr id="84" name="Rectangle 83">
            <a:extLst>
              <a:ext uri="{FF2B5EF4-FFF2-40B4-BE49-F238E27FC236}">
                <a16:creationId xmlns:a16="http://schemas.microsoft.com/office/drawing/2014/main" id="{23910D43-04E8-4FE1-8F74-D118C8853628}"/>
              </a:ext>
            </a:extLst>
          </p:cNvPr>
          <p:cNvSpPr/>
          <p:nvPr/>
        </p:nvSpPr>
        <p:spPr>
          <a:xfrm>
            <a:off x="4019310" y="2571750"/>
            <a:ext cx="3058472" cy="1077218"/>
          </a:xfrm>
          <a:prstGeom prst="rect">
            <a:avLst/>
          </a:prstGeom>
        </p:spPr>
        <p:txBody>
          <a:bodyPr wrap="square">
            <a:spAutoFit/>
          </a:bodyPr>
          <a:lstStyle/>
          <a:p>
            <a:pPr algn="ctr"/>
            <a:r>
              <a:rPr lang="en-US" sz="1600" dirty="0">
                <a:solidFill>
                  <a:srgbClr val="FF0000"/>
                </a:solidFill>
              </a:rPr>
              <a:t>Inverse-Oslo method</a:t>
            </a:r>
          </a:p>
          <a:p>
            <a:r>
              <a:rPr lang="en-US" sz="1600" dirty="0"/>
              <a:t>NLDs and PSFs from inverse-kinematic reactions. Applicable to stable and RIB facilities.</a:t>
            </a:r>
            <a:endParaRPr lang="en-US" sz="1600" dirty="0">
              <a:solidFill>
                <a:srgbClr val="FF0000"/>
              </a:solidFill>
            </a:endParaRPr>
          </a:p>
        </p:txBody>
      </p:sp>
      <p:pic>
        <p:nvPicPr>
          <p:cNvPr id="85" name="Picture 84">
            <a:extLst>
              <a:ext uri="{FF2B5EF4-FFF2-40B4-BE49-F238E27FC236}">
                <a16:creationId xmlns:a16="http://schemas.microsoft.com/office/drawing/2014/main" id="{12FDC5A8-27F4-4AD0-A2E7-275C224DC9F9}"/>
              </a:ext>
            </a:extLst>
          </p:cNvPr>
          <p:cNvPicPr>
            <a:picLocks noChangeAspect="1"/>
          </p:cNvPicPr>
          <p:nvPr/>
        </p:nvPicPr>
        <p:blipFill>
          <a:blip r:embed="rId8"/>
          <a:stretch>
            <a:fillRect/>
          </a:stretch>
        </p:blipFill>
        <p:spPr>
          <a:xfrm>
            <a:off x="4106570" y="3749415"/>
            <a:ext cx="2883952" cy="1070136"/>
          </a:xfrm>
          <a:prstGeom prst="rect">
            <a:avLst/>
          </a:prstGeom>
        </p:spPr>
      </p:pic>
      <p:pic>
        <p:nvPicPr>
          <p:cNvPr id="86" name="Picture 85">
            <a:extLst>
              <a:ext uri="{FF2B5EF4-FFF2-40B4-BE49-F238E27FC236}">
                <a16:creationId xmlns:a16="http://schemas.microsoft.com/office/drawing/2014/main" id="{35522CAC-2F6D-49AF-881B-53FB75B6B988}"/>
              </a:ext>
            </a:extLst>
          </p:cNvPr>
          <p:cNvPicPr>
            <a:picLocks noChangeAspect="1"/>
          </p:cNvPicPr>
          <p:nvPr/>
        </p:nvPicPr>
        <p:blipFill>
          <a:blip r:embed="rId9"/>
          <a:stretch>
            <a:fillRect/>
          </a:stretch>
        </p:blipFill>
        <p:spPr>
          <a:xfrm>
            <a:off x="7207581" y="2722649"/>
            <a:ext cx="1894963" cy="1263308"/>
          </a:xfrm>
          <a:prstGeom prst="rect">
            <a:avLst/>
          </a:prstGeom>
        </p:spPr>
      </p:pic>
      <p:pic>
        <p:nvPicPr>
          <p:cNvPr id="87" name="Picture 86">
            <a:extLst>
              <a:ext uri="{FF2B5EF4-FFF2-40B4-BE49-F238E27FC236}">
                <a16:creationId xmlns:a16="http://schemas.microsoft.com/office/drawing/2014/main" id="{39DB409D-BE12-4ABD-B3B8-3171D0E146B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295216" y="4048146"/>
            <a:ext cx="1719691" cy="1007957"/>
          </a:xfrm>
          <a:prstGeom prst="rect">
            <a:avLst/>
          </a:prstGeom>
        </p:spPr>
      </p:pic>
      <p:cxnSp>
        <p:nvCxnSpPr>
          <p:cNvPr id="88" name="Straight Connector 87">
            <a:extLst>
              <a:ext uri="{FF2B5EF4-FFF2-40B4-BE49-F238E27FC236}">
                <a16:creationId xmlns:a16="http://schemas.microsoft.com/office/drawing/2014/main" id="{25ED4DE2-AA14-4F2C-AD31-0FFEF1B0EB89}"/>
              </a:ext>
            </a:extLst>
          </p:cNvPr>
          <p:cNvCxnSpPr>
            <a:cxnSpLocks/>
          </p:cNvCxnSpPr>
          <p:nvPr/>
        </p:nvCxnSpPr>
        <p:spPr>
          <a:xfrm>
            <a:off x="3558209" y="599436"/>
            <a:ext cx="0" cy="4164721"/>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B05B3D76-7FE4-410C-8AFD-E7E7D901A523}"/>
              </a:ext>
            </a:extLst>
          </p:cNvPr>
          <p:cNvCxnSpPr>
            <a:cxnSpLocks/>
          </p:cNvCxnSpPr>
          <p:nvPr/>
        </p:nvCxnSpPr>
        <p:spPr>
          <a:xfrm flipH="1">
            <a:off x="3558210" y="2448883"/>
            <a:ext cx="5585790" cy="13253"/>
          </a:xfrm>
          <a:prstGeom prst="line">
            <a:avLst/>
          </a:prstGeom>
        </p:spPr>
        <p:style>
          <a:lnRef idx="1">
            <a:schemeClr val="accent1"/>
          </a:lnRef>
          <a:fillRef idx="0">
            <a:schemeClr val="accent1"/>
          </a:fillRef>
          <a:effectRef idx="0">
            <a:schemeClr val="accent1"/>
          </a:effectRef>
          <a:fontRef idx="minor">
            <a:schemeClr val="tx1"/>
          </a:fontRef>
        </p:style>
      </p:cxnSp>
      <p:sp>
        <p:nvSpPr>
          <p:cNvPr id="94" name="Rectangle 93">
            <a:extLst>
              <a:ext uri="{FF2B5EF4-FFF2-40B4-BE49-F238E27FC236}">
                <a16:creationId xmlns:a16="http://schemas.microsoft.com/office/drawing/2014/main" id="{DE1EC825-7FBF-456A-B8AC-42D059F72E35}"/>
              </a:ext>
            </a:extLst>
          </p:cNvPr>
          <p:cNvSpPr/>
          <p:nvPr/>
        </p:nvSpPr>
        <p:spPr>
          <a:xfrm>
            <a:off x="278338" y="2429815"/>
            <a:ext cx="2869675" cy="230832"/>
          </a:xfrm>
          <a:prstGeom prst="rect">
            <a:avLst/>
          </a:prstGeom>
        </p:spPr>
        <p:txBody>
          <a:bodyPr wrap="square">
            <a:spAutoFit/>
          </a:bodyPr>
          <a:lstStyle/>
          <a:p>
            <a:r>
              <a:rPr lang="en-US" sz="900" dirty="0" err="1"/>
              <a:t>Ingeberg</a:t>
            </a:r>
            <a:r>
              <a:rPr lang="en-US" sz="900" dirty="0"/>
              <a:t> </a:t>
            </a:r>
            <a:r>
              <a:rPr lang="en-US" sz="900" i="1" dirty="0"/>
              <a:t>et al.</a:t>
            </a:r>
            <a:r>
              <a:rPr lang="en-US" sz="900" dirty="0"/>
              <a:t>, Phys. Rev. C 106 054315 (2022).  </a:t>
            </a:r>
            <a:endParaRPr lang="en-ZA" sz="900" dirty="0"/>
          </a:p>
        </p:txBody>
      </p:sp>
      <p:sp>
        <p:nvSpPr>
          <p:cNvPr id="20" name="TextBox 19">
            <a:extLst>
              <a:ext uri="{FF2B5EF4-FFF2-40B4-BE49-F238E27FC236}">
                <a16:creationId xmlns:a16="http://schemas.microsoft.com/office/drawing/2014/main" id="{1446C4D4-1928-4D84-9675-8EFC7A83EDDB}"/>
              </a:ext>
            </a:extLst>
          </p:cNvPr>
          <p:cNvSpPr txBox="1"/>
          <p:nvPr/>
        </p:nvSpPr>
        <p:spPr>
          <a:xfrm>
            <a:off x="199565" y="599436"/>
            <a:ext cx="3128094" cy="307777"/>
          </a:xfrm>
          <a:prstGeom prst="rect">
            <a:avLst/>
          </a:prstGeom>
          <a:noFill/>
        </p:spPr>
        <p:txBody>
          <a:bodyPr wrap="square">
            <a:spAutoFit/>
          </a:bodyPr>
          <a:lstStyle/>
          <a:p>
            <a:pPr algn="ctr"/>
            <a:r>
              <a:rPr lang="en-US" sz="1400" dirty="0">
                <a:solidFill>
                  <a:srgbClr val="FF0000"/>
                </a:solidFill>
              </a:rPr>
              <a:t>“Traditional” Oslo method</a:t>
            </a:r>
          </a:p>
        </p:txBody>
      </p:sp>
    </p:spTree>
    <p:extLst>
      <p:ext uri="{BB962C8B-B14F-4D97-AF65-F5344CB8AC3E}">
        <p14:creationId xmlns:p14="http://schemas.microsoft.com/office/powerpoint/2010/main" val="2503982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7B8D6-08D4-4F16-A39F-267B9A1D7B8F}"/>
              </a:ext>
            </a:extLst>
          </p:cNvPr>
          <p:cNvSpPr>
            <a:spLocks noGrp="1"/>
          </p:cNvSpPr>
          <p:nvPr>
            <p:ph type="title"/>
          </p:nvPr>
        </p:nvSpPr>
        <p:spPr>
          <a:xfrm>
            <a:off x="0" y="-7070"/>
            <a:ext cx="9144000" cy="565609"/>
          </a:xfrm>
        </p:spPr>
        <p:txBody>
          <a:bodyPr>
            <a:normAutofit/>
          </a:bodyPr>
          <a:lstStyle/>
          <a:p>
            <a:pPr algn="ctr"/>
            <a:r>
              <a:rPr lang="en-US" sz="3225" b="0" dirty="0">
                <a:solidFill>
                  <a:srgbClr val="002060"/>
                </a:solidFill>
              </a:rPr>
              <a:t>Shape Method</a:t>
            </a:r>
            <a:endParaRPr lang="en-ZA" sz="3225" b="0" dirty="0">
              <a:solidFill>
                <a:srgbClr val="002060"/>
              </a:solidFill>
            </a:endParaRPr>
          </a:p>
        </p:txBody>
      </p:sp>
      <p:sp>
        <p:nvSpPr>
          <p:cNvPr id="31" name="TextBox 30">
            <a:extLst>
              <a:ext uri="{FF2B5EF4-FFF2-40B4-BE49-F238E27FC236}">
                <a16:creationId xmlns:a16="http://schemas.microsoft.com/office/drawing/2014/main" id="{20AC8EA2-5B65-43E8-8645-074131E9BC08}"/>
              </a:ext>
            </a:extLst>
          </p:cNvPr>
          <p:cNvSpPr txBox="1"/>
          <p:nvPr/>
        </p:nvSpPr>
        <p:spPr>
          <a:xfrm>
            <a:off x="105894" y="569359"/>
            <a:ext cx="8844354" cy="1777410"/>
          </a:xfrm>
          <a:prstGeom prst="rect">
            <a:avLst/>
          </a:prstGeom>
          <a:noFill/>
        </p:spPr>
        <p:txBody>
          <a:bodyPr wrap="square" rtlCol="0">
            <a:spAutoFit/>
          </a:bodyPr>
          <a:lstStyle/>
          <a:p>
            <a:pPr indent="-342900">
              <a:buFont typeface="Arial" panose="020B0604020202020204" pitchFamily="34" charset="0"/>
              <a:buChar char="•"/>
            </a:pPr>
            <a:r>
              <a:rPr lang="en-US" sz="1800" dirty="0"/>
              <a:t>D</a:t>
            </a:r>
            <a:r>
              <a:rPr lang="en-US" sz="1800" baseline="-25000" dirty="0"/>
              <a:t>0 </a:t>
            </a:r>
            <a:r>
              <a:rPr lang="en-US" sz="1800" dirty="0"/>
              <a:t>is not known.</a:t>
            </a:r>
          </a:p>
          <a:p>
            <a:pPr indent="-342900">
              <a:buFont typeface="Arial" panose="020B0604020202020204" pitchFamily="34" charset="0"/>
              <a:buChar char="•"/>
            </a:pPr>
            <a:r>
              <a:rPr lang="en-ZA" sz="1800" dirty="0"/>
              <a:t>No standard</a:t>
            </a:r>
            <a:r>
              <a:rPr lang="en-US" sz="1800" dirty="0"/>
              <a:t> approach in absence of D</a:t>
            </a:r>
            <a:r>
              <a:rPr lang="en-US" sz="1800" baseline="-25000" dirty="0"/>
              <a:t>0 </a:t>
            </a:r>
            <a:r>
              <a:rPr lang="en-US" sz="1800" dirty="0"/>
              <a:t>.</a:t>
            </a:r>
          </a:p>
          <a:p>
            <a:pPr marL="342900" indent="-342900">
              <a:buFont typeface="Arial" panose="020B0604020202020204" pitchFamily="34" charset="0"/>
              <a:buChar char="•"/>
            </a:pPr>
            <a:r>
              <a:rPr lang="en-US" sz="1800" dirty="0"/>
              <a:t>Unambiguous identification of origin and destination of primaries.</a:t>
            </a:r>
          </a:p>
          <a:p>
            <a:pPr marL="342900" indent="-342900">
              <a:buFont typeface="Arial" panose="020B0604020202020204" pitchFamily="34" charset="0"/>
              <a:buChar char="•"/>
            </a:pPr>
            <a:r>
              <a:rPr lang="en-ZA" sz="1800" dirty="0"/>
              <a:t>Functional form is retained between primaries from same excitation energy bin.</a:t>
            </a:r>
          </a:p>
          <a:p>
            <a:pPr indent="-342900">
              <a:buFont typeface="Arial" panose="020B0604020202020204" pitchFamily="34" charset="0"/>
              <a:buChar char="•"/>
            </a:pPr>
            <a:r>
              <a:rPr lang="en-ZA" sz="1800" dirty="0"/>
              <a:t>Concepts from Average Resonance Capture, Ratio, and χ</a:t>
            </a:r>
            <a:r>
              <a:rPr lang="en-ZA" sz="1800" baseline="30000" dirty="0"/>
              <a:t>2</a:t>
            </a:r>
            <a:r>
              <a:rPr lang="en-ZA" sz="1800" dirty="0"/>
              <a:t> methods.</a:t>
            </a:r>
          </a:p>
          <a:p>
            <a:pPr indent="-342900">
              <a:buFont typeface="Arial" panose="020B0604020202020204" pitchFamily="34" charset="0"/>
              <a:buChar char="•"/>
            </a:pPr>
            <a:endParaRPr lang="en-US" sz="1950" dirty="0"/>
          </a:p>
        </p:txBody>
      </p:sp>
      <p:sp>
        <p:nvSpPr>
          <p:cNvPr id="5" name="Rectangle 4"/>
          <p:cNvSpPr/>
          <p:nvPr/>
        </p:nvSpPr>
        <p:spPr>
          <a:xfrm>
            <a:off x="895312" y="3060168"/>
            <a:ext cx="4572000" cy="253916"/>
          </a:xfrm>
          <a:prstGeom prst="rect">
            <a:avLst/>
          </a:prstGeom>
        </p:spPr>
        <p:txBody>
          <a:bodyPr>
            <a:spAutoFit/>
          </a:bodyPr>
          <a:lstStyle/>
          <a:p>
            <a:endParaRPr lang="en-ZA" sz="1050" dirty="0"/>
          </a:p>
        </p:txBody>
      </p:sp>
      <p:pic>
        <p:nvPicPr>
          <p:cNvPr id="3" name="Picture 2">
            <a:extLst>
              <a:ext uri="{FF2B5EF4-FFF2-40B4-BE49-F238E27FC236}">
                <a16:creationId xmlns:a16="http://schemas.microsoft.com/office/drawing/2014/main" id="{F6D8FB3E-BE13-48BD-9249-FA3666C79141}"/>
              </a:ext>
            </a:extLst>
          </p:cNvPr>
          <p:cNvPicPr>
            <a:picLocks noChangeAspect="1"/>
          </p:cNvPicPr>
          <p:nvPr/>
        </p:nvPicPr>
        <p:blipFill>
          <a:blip r:embed="rId2"/>
          <a:stretch>
            <a:fillRect/>
          </a:stretch>
        </p:blipFill>
        <p:spPr>
          <a:xfrm>
            <a:off x="0" y="3540061"/>
            <a:ext cx="3988905" cy="1011495"/>
          </a:xfrm>
          <a:prstGeom prst="rect">
            <a:avLst/>
          </a:prstGeom>
        </p:spPr>
      </p:pic>
      <p:pic>
        <p:nvPicPr>
          <p:cNvPr id="8" name="Picture 7">
            <a:extLst>
              <a:ext uri="{FF2B5EF4-FFF2-40B4-BE49-F238E27FC236}">
                <a16:creationId xmlns:a16="http://schemas.microsoft.com/office/drawing/2014/main" id="{09BFE3FB-128F-42FC-9911-35A835CBE16F}"/>
              </a:ext>
            </a:extLst>
          </p:cNvPr>
          <p:cNvPicPr>
            <a:picLocks noChangeAspect="1"/>
          </p:cNvPicPr>
          <p:nvPr/>
        </p:nvPicPr>
        <p:blipFill>
          <a:blip r:embed="rId3"/>
          <a:stretch>
            <a:fillRect/>
          </a:stretch>
        </p:blipFill>
        <p:spPr>
          <a:xfrm>
            <a:off x="105895" y="2190302"/>
            <a:ext cx="3883010" cy="897120"/>
          </a:xfrm>
          <a:prstGeom prst="rect">
            <a:avLst/>
          </a:prstGeom>
        </p:spPr>
      </p:pic>
      <p:pic>
        <p:nvPicPr>
          <p:cNvPr id="7" name="Picture 6">
            <a:extLst>
              <a:ext uri="{FF2B5EF4-FFF2-40B4-BE49-F238E27FC236}">
                <a16:creationId xmlns:a16="http://schemas.microsoft.com/office/drawing/2014/main" id="{77C54DA0-BFBA-48EC-A0BD-78933145C7CB}"/>
              </a:ext>
            </a:extLst>
          </p:cNvPr>
          <p:cNvPicPr>
            <a:picLocks noChangeAspect="1"/>
          </p:cNvPicPr>
          <p:nvPr/>
        </p:nvPicPr>
        <p:blipFill>
          <a:blip r:embed="rId4"/>
          <a:stretch>
            <a:fillRect/>
          </a:stretch>
        </p:blipFill>
        <p:spPr>
          <a:xfrm>
            <a:off x="4290393" y="2300212"/>
            <a:ext cx="4574421" cy="2027744"/>
          </a:xfrm>
          <a:prstGeom prst="rect">
            <a:avLst/>
          </a:prstGeom>
        </p:spPr>
      </p:pic>
      <p:sp>
        <p:nvSpPr>
          <p:cNvPr id="9" name="Rectangle 8">
            <a:extLst>
              <a:ext uri="{FF2B5EF4-FFF2-40B4-BE49-F238E27FC236}">
                <a16:creationId xmlns:a16="http://schemas.microsoft.com/office/drawing/2014/main" id="{68C66710-7506-4134-AAE5-2DD14661E991}"/>
              </a:ext>
            </a:extLst>
          </p:cNvPr>
          <p:cNvSpPr/>
          <p:nvPr/>
        </p:nvSpPr>
        <p:spPr>
          <a:xfrm>
            <a:off x="5015947" y="4436140"/>
            <a:ext cx="3545619" cy="230832"/>
          </a:xfrm>
          <a:prstGeom prst="rect">
            <a:avLst/>
          </a:prstGeom>
        </p:spPr>
        <p:txBody>
          <a:bodyPr wrap="square">
            <a:spAutoFit/>
          </a:bodyPr>
          <a:lstStyle/>
          <a:p>
            <a:r>
              <a:rPr lang="nb-NO" sz="900" dirty="0"/>
              <a:t>Guttormsen, Ay, Ozgur et al., Phys. Rev. C 106, 034314 (2022). </a:t>
            </a:r>
          </a:p>
        </p:txBody>
      </p:sp>
    </p:spTree>
    <p:extLst>
      <p:ext uri="{BB962C8B-B14F-4D97-AF65-F5344CB8AC3E}">
        <p14:creationId xmlns:p14="http://schemas.microsoft.com/office/powerpoint/2010/main" val="42003132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0"/>
            <a:ext cx="9144000" cy="547322"/>
          </a:xfrm>
          <a:prstGeom prst="rect">
            <a:avLst/>
          </a:prstGeom>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2800" dirty="0">
                <a:solidFill>
                  <a:srgbClr val="002060"/>
                </a:solidFill>
              </a:rPr>
              <a:t>(n,</a:t>
            </a:r>
            <a:r>
              <a:rPr lang="el-GR" sz="2800" dirty="0">
                <a:solidFill>
                  <a:srgbClr val="002060"/>
                </a:solidFill>
              </a:rPr>
              <a:t>γ</a:t>
            </a:r>
            <a:r>
              <a:rPr lang="en-ZA" sz="2800" dirty="0">
                <a:solidFill>
                  <a:srgbClr val="002060"/>
                </a:solidFill>
              </a:rPr>
              <a:t>) capture</a:t>
            </a:r>
            <a:r>
              <a:rPr lang="el-GR" sz="2800" dirty="0">
                <a:solidFill>
                  <a:srgbClr val="002060"/>
                </a:solidFill>
              </a:rPr>
              <a:t> </a:t>
            </a:r>
            <a:r>
              <a:rPr lang="en-US" sz="2800" dirty="0">
                <a:solidFill>
                  <a:srgbClr val="002060"/>
                </a:solidFill>
              </a:rPr>
              <a:t>cross sections from PSF and NLD </a:t>
            </a:r>
            <a:endParaRPr lang="en-ZA" sz="2800" dirty="0">
              <a:solidFill>
                <a:srgbClr val="002060"/>
              </a:solidFill>
            </a:endParaRPr>
          </a:p>
        </p:txBody>
      </p:sp>
      <p:pic>
        <p:nvPicPr>
          <p:cNvPr id="11" name="Picture 10">
            <a:extLst>
              <a:ext uri="{FF2B5EF4-FFF2-40B4-BE49-F238E27FC236}">
                <a16:creationId xmlns:a16="http://schemas.microsoft.com/office/drawing/2014/main" id="{9ECCDEE8-733C-4AD4-85AC-7699FE6D2E95}"/>
              </a:ext>
            </a:extLst>
          </p:cNvPr>
          <p:cNvPicPr>
            <a:picLocks noChangeAspect="1"/>
          </p:cNvPicPr>
          <p:nvPr/>
        </p:nvPicPr>
        <p:blipFill>
          <a:blip r:embed="rId2"/>
          <a:stretch>
            <a:fillRect/>
          </a:stretch>
        </p:blipFill>
        <p:spPr>
          <a:xfrm>
            <a:off x="111903" y="547322"/>
            <a:ext cx="4562703" cy="2944190"/>
          </a:xfrm>
          <a:prstGeom prst="rect">
            <a:avLst/>
          </a:prstGeom>
        </p:spPr>
      </p:pic>
      <p:sp>
        <p:nvSpPr>
          <p:cNvPr id="18" name="TextBox 17">
            <a:extLst>
              <a:ext uri="{FF2B5EF4-FFF2-40B4-BE49-F238E27FC236}">
                <a16:creationId xmlns:a16="http://schemas.microsoft.com/office/drawing/2014/main" id="{24EFD832-571D-441A-98B4-D3BFEA91827E}"/>
              </a:ext>
            </a:extLst>
          </p:cNvPr>
          <p:cNvSpPr txBox="1"/>
          <p:nvPr/>
        </p:nvSpPr>
        <p:spPr>
          <a:xfrm>
            <a:off x="3279710" y="2063919"/>
            <a:ext cx="1093507" cy="507831"/>
          </a:xfrm>
          <a:prstGeom prst="rect">
            <a:avLst/>
          </a:prstGeom>
          <a:noFill/>
        </p:spPr>
        <p:txBody>
          <a:bodyPr wrap="square" rtlCol="0">
            <a:spAutoFit/>
          </a:bodyPr>
          <a:lstStyle/>
          <a:p>
            <a:r>
              <a:rPr lang="en-ZA" sz="900" dirty="0" err="1"/>
              <a:t>Renstrom</a:t>
            </a:r>
            <a:r>
              <a:rPr lang="en-ZA" sz="900" dirty="0"/>
              <a:t> et al., </a:t>
            </a:r>
          </a:p>
          <a:p>
            <a:r>
              <a:rPr lang="en-ZA" sz="900" dirty="0"/>
              <a:t>Phys. Rev. C 98, 054310 (2018).</a:t>
            </a:r>
          </a:p>
        </p:txBody>
      </p:sp>
      <p:sp>
        <p:nvSpPr>
          <p:cNvPr id="14" name="TextBox 13">
            <a:extLst>
              <a:ext uri="{FF2B5EF4-FFF2-40B4-BE49-F238E27FC236}">
                <a16:creationId xmlns:a16="http://schemas.microsoft.com/office/drawing/2014/main" id="{29CB5344-4C92-4355-A554-9C6C685897B5}"/>
              </a:ext>
            </a:extLst>
          </p:cNvPr>
          <p:cNvSpPr txBox="1"/>
          <p:nvPr/>
        </p:nvSpPr>
        <p:spPr>
          <a:xfrm>
            <a:off x="1482493" y="3645337"/>
            <a:ext cx="3406244" cy="1015663"/>
          </a:xfrm>
          <a:prstGeom prst="rect">
            <a:avLst/>
          </a:prstGeom>
          <a:noFill/>
        </p:spPr>
        <p:txBody>
          <a:bodyPr wrap="square" rtlCol="0">
            <a:spAutoFit/>
          </a:bodyPr>
          <a:lstStyle/>
          <a:p>
            <a:r>
              <a:rPr lang="en-US" sz="2000" dirty="0"/>
              <a:t>Satisfying agreement with results from direct cross section measurements.</a:t>
            </a:r>
            <a:endParaRPr lang="en-ZA" sz="2000" dirty="0"/>
          </a:p>
        </p:txBody>
      </p:sp>
      <p:pic>
        <p:nvPicPr>
          <p:cNvPr id="19" name="Picture 2">
            <a:extLst>
              <a:ext uri="{FF2B5EF4-FFF2-40B4-BE49-F238E27FC236}">
                <a16:creationId xmlns:a16="http://schemas.microsoft.com/office/drawing/2014/main" id="{5D5967B5-AEC7-4EAB-9CF6-5AB5CC3E0C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1146" y="547322"/>
            <a:ext cx="1896975" cy="3410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5">
            <a:extLst>
              <a:ext uri="{FF2B5EF4-FFF2-40B4-BE49-F238E27FC236}">
                <a16:creationId xmlns:a16="http://schemas.microsoft.com/office/drawing/2014/main" id="{B94BB661-597D-4F06-B726-2356A237AF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3180" y="508394"/>
            <a:ext cx="1973551" cy="3875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1" name="TextBox 20">
            <a:extLst>
              <a:ext uri="{FF2B5EF4-FFF2-40B4-BE49-F238E27FC236}">
                <a16:creationId xmlns:a16="http://schemas.microsoft.com/office/drawing/2014/main" id="{EA3AEB8D-CDA0-4CFE-973C-A9DB5CC24379}"/>
              </a:ext>
            </a:extLst>
          </p:cNvPr>
          <p:cNvSpPr txBox="1"/>
          <p:nvPr/>
        </p:nvSpPr>
        <p:spPr>
          <a:xfrm>
            <a:off x="7224339" y="3992464"/>
            <a:ext cx="1532053" cy="646331"/>
          </a:xfrm>
          <a:prstGeom prst="rect">
            <a:avLst/>
          </a:prstGeom>
          <a:noFill/>
        </p:spPr>
        <p:txBody>
          <a:bodyPr wrap="square" rtlCol="0">
            <a:spAutoFit/>
          </a:bodyPr>
          <a:lstStyle/>
          <a:p>
            <a:r>
              <a:rPr lang="en-ZA" sz="900" dirty="0"/>
              <a:t>Kheswa et al, Phys. Lett B 744, 268 (2015).</a:t>
            </a:r>
          </a:p>
          <a:p>
            <a:r>
              <a:rPr lang="en-ZA" sz="900" dirty="0"/>
              <a:t>Kheswa et al, Phys. Rev. C 95, 045805 (2017).</a:t>
            </a:r>
          </a:p>
        </p:txBody>
      </p:sp>
      <p:sp>
        <p:nvSpPr>
          <p:cNvPr id="6" name="Rectangle 5">
            <a:extLst>
              <a:ext uri="{FF2B5EF4-FFF2-40B4-BE49-F238E27FC236}">
                <a16:creationId xmlns:a16="http://schemas.microsoft.com/office/drawing/2014/main" id="{E36D8390-AFBD-48CF-B1B0-2E709398EF65}"/>
              </a:ext>
            </a:extLst>
          </p:cNvPr>
          <p:cNvSpPr/>
          <p:nvPr/>
        </p:nvSpPr>
        <p:spPr>
          <a:xfrm>
            <a:off x="5019651" y="4430601"/>
            <a:ext cx="1864287" cy="646331"/>
          </a:xfrm>
          <a:prstGeom prst="rect">
            <a:avLst/>
          </a:prstGeom>
        </p:spPr>
        <p:txBody>
          <a:bodyPr wrap="square">
            <a:spAutoFit/>
          </a:bodyPr>
          <a:lstStyle/>
          <a:p>
            <a:r>
              <a:rPr lang="en-ZA" sz="900" dirty="0" err="1">
                <a:solidFill>
                  <a:schemeClr val="tx1"/>
                </a:solidFill>
                <a:latin typeface="+mj-lt"/>
              </a:rPr>
              <a:t>Matatji</a:t>
            </a:r>
            <a:r>
              <a:rPr lang="en-ZA" sz="900" dirty="0">
                <a:solidFill>
                  <a:schemeClr val="tx1"/>
                </a:solidFill>
                <a:latin typeface="+mj-lt"/>
              </a:rPr>
              <a:t> et al, Phys. Lett. B 791, 403 (2019).</a:t>
            </a:r>
          </a:p>
          <a:p>
            <a:r>
              <a:rPr lang="en-US" sz="900" b="0" i="0" dirty="0">
                <a:solidFill>
                  <a:schemeClr val="tx1"/>
                </a:solidFill>
                <a:effectLst/>
                <a:latin typeface="+mj-lt"/>
              </a:rPr>
              <a:t>Brits et al., Phys. Rev. C 99, 054330 (2019).</a:t>
            </a:r>
            <a:endParaRPr lang="en-US" sz="900" dirty="0">
              <a:solidFill>
                <a:schemeClr val="tx1"/>
              </a:solidFill>
              <a:latin typeface="+mj-lt"/>
            </a:endParaRPr>
          </a:p>
        </p:txBody>
      </p:sp>
      <p:pic>
        <p:nvPicPr>
          <p:cNvPr id="13" name="Picture 6" descr="21,587 Green Check Mark Stock Vector Illustration and Royalty Free Green  Check Mark Clipart">
            <a:extLst>
              <a:ext uri="{FF2B5EF4-FFF2-40B4-BE49-F238E27FC236}">
                <a16:creationId xmlns:a16="http://schemas.microsoft.com/office/drawing/2014/main" id="{FF95BAF7-A426-4817-B088-3110F7E710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36" y="3495944"/>
            <a:ext cx="1314450" cy="1314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04195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2244937" y="678942"/>
            <a:ext cx="2267627" cy="1739161"/>
            <a:chOff x="1892473" y="1516895"/>
            <a:chExt cx="3489846" cy="2565538"/>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87507" y="1516895"/>
              <a:ext cx="3242750" cy="1821836"/>
            </a:xfrm>
            <a:prstGeom prst="rect">
              <a:avLst/>
            </a:prstGeom>
          </p:spPr>
        </p:pic>
        <p:sp>
          <p:nvSpPr>
            <p:cNvPr id="10" name="TextBox 9"/>
            <p:cNvSpPr txBox="1"/>
            <p:nvPr/>
          </p:nvSpPr>
          <p:spPr>
            <a:xfrm>
              <a:off x="1892473" y="3469507"/>
              <a:ext cx="3489846" cy="612926"/>
            </a:xfrm>
            <a:prstGeom prst="rect">
              <a:avLst/>
            </a:prstGeom>
            <a:noFill/>
          </p:spPr>
          <p:txBody>
            <a:bodyPr wrap="square" rtlCol="0">
              <a:spAutoFit/>
            </a:bodyPr>
            <a:lstStyle/>
            <a:p>
              <a:pPr fontAlgn="base">
                <a:spcBef>
                  <a:spcPct val="50000"/>
                </a:spcBef>
                <a:spcAft>
                  <a:spcPct val="0"/>
                </a:spcAft>
              </a:pPr>
              <a:r>
                <a:rPr lang="en-ZA" sz="1050" dirty="0">
                  <a:solidFill>
                    <a:prstClr val="black"/>
                  </a:solidFill>
                  <a:latin typeface="Helvetica" pitchFamily="34" charset="0"/>
                </a:rPr>
                <a:t>300MeV </a:t>
              </a:r>
              <a:r>
                <a:rPr lang="en-ZA" sz="1050" baseline="30000" dirty="0">
                  <a:solidFill>
                    <a:prstClr val="black"/>
                  </a:solidFill>
                  <a:latin typeface="Helvetica" pitchFamily="34" charset="0"/>
                </a:rPr>
                <a:t>86</a:t>
              </a:r>
              <a:r>
                <a:rPr lang="en-ZA" sz="1050" dirty="0">
                  <a:solidFill>
                    <a:prstClr val="black"/>
                  </a:solidFill>
                  <a:latin typeface="Helvetica" pitchFamily="34" charset="0"/>
                </a:rPr>
                <a:t>Kr, CD targets. </a:t>
              </a:r>
              <a:r>
                <a:rPr lang="en-ZA" sz="1050" dirty="0" err="1">
                  <a:solidFill>
                    <a:prstClr val="black"/>
                  </a:solidFill>
                  <a:latin typeface="Helvetica" pitchFamily="34" charset="0"/>
                </a:rPr>
                <a:t>HPGe</a:t>
              </a:r>
              <a:r>
                <a:rPr lang="en-ZA" sz="1050" dirty="0">
                  <a:solidFill>
                    <a:prstClr val="black"/>
                  </a:solidFill>
                  <a:latin typeface="Helvetica" pitchFamily="34" charset="0"/>
                </a:rPr>
                <a:t> + LaBr</a:t>
              </a:r>
              <a:r>
                <a:rPr lang="en-ZA" sz="1050" baseline="-25000" dirty="0">
                  <a:solidFill>
                    <a:prstClr val="black"/>
                  </a:solidFill>
                  <a:latin typeface="Helvetica" pitchFamily="34" charset="0"/>
                </a:rPr>
                <a:t>3</a:t>
              </a:r>
              <a:r>
                <a:rPr lang="en-ZA" sz="1050" dirty="0">
                  <a:solidFill>
                    <a:prstClr val="black"/>
                  </a:solidFill>
                  <a:latin typeface="Helvetica" pitchFamily="34" charset="0"/>
                </a:rPr>
                <a:t>(Ce) + Silicon</a:t>
              </a:r>
            </a:p>
          </p:txBody>
        </p:sp>
      </p:grpSp>
      <p:sp>
        <p:nvSpPr>
          <p:cNvPr id="15" name="Rectangle 14"/>
          <p:cNvSpPr/>
          <p:nvPr/>
        </p:nvSpPr>
        <p:spPr>
          <a:xfrm>
            <a:off x="128643" y="2482095"/>
            <a:ext cx="4331396" cy="2377574"/>
          </a:xfrm>
          <a:prstGeom prst="rect">
            <a:avLst/>
          </a:prstGeom>
        </p:spPr>
        <p:txBody>
          <a:bodyPr wrap="square">
            <a:spAutoFit/>
          </a:bodyPr>
          <a:lstStyle/>
          <a:p>
            <a:pPr marL="214313" indent="-214313">
              <a:buFont typeface="Arial" panose="020B0604020202020204" pitchFamily="34" charset="0"/>
              <a:buChar char="•"/>
            </a:pPr>
            <a:r>
              <a:rPr lang="en-ZA" sz="1650" dirty="0">
                <a:solidFill>
                  <a:prstClr val="black"/>
                </a:solidFill>
              </a:rPr>
              <a:t>First: NLD and PSF from inverse kinematics. </a:t>
            </a:r>
          </a:p>
          <a:p>
            <a:pPr marL="214313" indent="-214313">
              <a:buFont typeface="Arial" panose="020B0604020202020204" pitchFamily="34" charset="0"/>
              <a:buChar char="•"/>
            </a:pPr>
            <a:r>
              <a:rPr lang="en-ZA" sz="1650" dirty="0">
                <a:solidFill>
                  <a:prstClr val="black"/>
                </a:solidFill>
              </a:rPr>
              <a:t>Complementary to Oslo &amp; Beta-Oslo Methods. </a:t>
            </a:r>
            <a:endParaRPr lang="en-ZA" sz="1650" dirty="0"/>
          </a:p>
          <a:p>
            <a:pPr marL="214313" indent="-214313">
              <a:buFont typeface="Arial" panose="020B0604020202020204" pitchFamily="34" charset="0"/>
              <a:buChar char="•"/>
            </a:pPr>
            <a:r>
              <a:rPr lang="en-ZA" sz="1650" dirty="0">
                <a:solidFill>
                  <a:prstClr val="black"/>
                </a:solidFill>
              </a:rPr>
              <a:t>Applicable to </a:t>
            </a:r>
            <a:r>
              <a:rPr lang="en-ZA" sz="1650" b="1" dirty="0">
                <a:solidFill>
                  <a:prstClr val="black"/>
                </a:solidFill>
              </a:rPr>
              <a:t>stable &amp; radioactive </a:t>
            </a:r>
            <a:r>
              <a:rPr lang="en-ZA" sz="1650" dirty="0">
                <a:solidFill>
                  <a:prstClr val="black"/>
                </a:solidFill>
              </a:rPr>
              <a:t>beam facilities. </a:t>
            </a:r>
          </a:p>
          <a:p>
            <a:pPr marL="214313" indent="-214313">
              <a:buFont typeface="Arial" panose="020B0604020202020204" pitchFamily="34" charset="0"/>
              <a:buChar char="•"/>
            </a:pPr>
            <a:r>
              <a:rPr lang="en-ZA" sz="1650" dirty="0" err="1">
                <a:solidFill>
                  <a:prstClr val="black"/>
                </a:solidFill>
              </a:rPr>
              <a:t>iThemba</a:t>
            </a:r>
            <a:r>
              <a:rPr lang="en-ZA" sz="1650" dirty="0">
                <a:solidFill>
                  <a:prstClr val="black"/>
                </a:solidFill>
              </a:rPr>
              <a:t> LABS: </a:t>
            </a:r>
            <a:r>
              <a:rPr lang="en-ZA" sz="1650" baseline="30000" dirty="0">
                <a:solidFill>
                  <a:prstClr val="black"/>
                </a:solidFill>
              </a:rPr>
              <a:t>133</a:t>
            </a:r>
            <a:r>
              <a:rPr lang="en-ZA" sz="1650" dirty="0">
                <a:solidFill>
                  <a:prstClr val="black"/>
                </a:solidFill>
              </a:rPr>
              <a:t>Xe, </a:t>
            </a:r>
            <a:r>
              <a:rPr lang="en-ZA" sz="1650" baseline="30000" dirty="0">
                <a:solidFill>
                  <a:prstClr val="black"/>
                </a:solidFill>
              </a:rPr>
              <a:t>85</a:t>
            </a:r>
            <a:r>
              <a:rPr lang="en-ZA" sz="1650" dirty="0">
                <a:solidFill>
                  <a:prstClr val="black"/>
                </a:solidFill>
              </a:rPr>
              <a:t>Kr, </a:t>
            </a:r>
            <a:r>
              <a:rPr lang="en-ZA" sz="1650" baseline="30000" dirty="0">
                <a:solidFill>
                  <a:prstClr val="black"/>
                </a:solidFill>
              </a:rPr>
              <a:t>87</a:t>
            </a:r>
            <a:r>
              <a:rPr lang="en-ZA" sz="1650" dirty="0">
                <a:solidFill>
                  <a:prstClr val="black"/>
                </a:solidFill>
              </a:rPr>
              <a:t>Kr</a:t>
            </a:r>
          </a:p>
          <a:p>
            <a:pPr marL="214313" indent="-214313">
              <a:buFont typeface="Arial" panose="020B0604020202020204" pitchFamily="34" charset="0"/>
              <a:buChar char="•"/>
            </a:pPr>
            <a:r>
              <a:rPr lang="en-ZA" sz="1650" dirty="0">
                <a:solidFill>
                  <a:prstClr val="black"/>
                </a:solidFill>
              </a:rPr>
              <a:t>Texas A&amp;M: </a:t>
            </a:r>
            <a:r>
              <a:rPr lang="en-ZA" sz="1650" baseline="30000" dirty="0">
                <a:solidFill>
                  <a:prstClr val="black"/>
                </a:solidFill>
              </a:rPr>
              <a:t>58</a:t>
            </a:r>
            <a:r>
              <a:rPr lang="en-ZA" sz="1650" dirty="0">
                <a:solidFill>
                  <a:prstClr val="black"/>
                </a:solidFill>
              </a:rPr>
              <a:t>Fe</a:t>
            </a:r>
          </a:p>
          <a:p>
            <a:pPr marL="214313" indent="-214313">
              <a:buFont typeface="Arial" panose="020B0604020202020204" pitchFamily="34" charset="0"/>
              <a:buChar char="•"/>
            </a:pPr>
            <a:r>
              <a:rPr lang="en-ZA" sz="1650" dirty="0">
                <a:solidFill>
                  <a:prstClr val="black"/>
                </a:solidFill>
              </a:rPr>
              <a:t>HIE-ISOLDE CERN: </a:t>
            </a:r>
            <a:r>
              <a:rPr lang="en-ZA" sz="1650" baseline="30000" dirty="0">
                <a:solidFill>
                  <a:prstClr val="black"/>
                </a:solidFill>
              </a:rPr>
              <a:t>67</a:t>
            </a:r>
            <a:r>
              <a:rPr lang="en-ZA" sz="1650" dirty="0">
                <a:solidFill>
                  <a:prstClr val="black"/>
                </a:solidFill>
              </a:rPr>
              <a:t>Ni</a:t>
            </a:r>
          </a:p>
        </p:txBody>
      </p:sp>
      <p:pic>
        <p:nvPicPr>
          <p:cNvPr id="21" name="Picture 2">
            <a:extLst>
              <a:ext uri="{FF2B5EF4-FFF2-40B4-BE49-F238E27FC236}">
                <a16:creationId xmlns:a16="http://schemas.microsoft.com/office/drawing/2014/main" id="{C2644FBC-CFB9-4C00-BB4A-4A1090954B6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7708" y="789468"/>
            <a:ext cx="2268022" cy="16666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1854" y="662682"/>
            <a:ext cx="1975657" cy="1730760"/>
          </a:xfrm>
          <a:prstGeom prst="rect">
            <a:avLst/>
          </a:prstGeom>
        </p:spPr>
      </p:pic>
      <p:pic>
        <p:nvPicPr>
          <p:cNvPr id="27" name="Picture 26">
            <a:extLst>
              <a:ext uri="{FF2B5EF4-FFF2-40B4-BE49-F238E27FC236}">
                <a16:creationId xmlns:a16="http://schemas.microsoft.com/office/drawing/2014/main" id="{F7C3C249-3A26-437D-B3F2-4FE80A18F54B}"/>
              </a:ext>
            </a:extLst>
          </p:cNvPr>
          <p:cNvPicPr>
            <a:picLocks noChangeAspect="1"/>
          </p:cNvPicPr>
          <p:nvPr/>
        </p:nvPicPr>
        <p:blipFill>
          <a:blip r:embed="rId5"/>
          <a:stretch>
            <a:fillRect/>
          </a:stretch>
        </p:blipFill>
        <p:spPr>
          <a:xfrm>
            <a:off x="4566973" y="652621"/>
            <a:ext cx="2122658" cy="2008284"/>
          </a:xfrm>
          <a:prstGeom prst="rect">
            <a:avLst/>
          </a:prstGeom>
        </p:spPr>
      </p:pic>
      <p:sp>
        <p:nvSpPr>
          <p:cNvPr id="14" name="Title 1">
            <a:extLst>
              <a:ext uri="{FF2B5EF4-FFF2-40B4-BE49-F238E27FC236}">
                <a16:creationId xmlns:a16="http://schemas.microsoft.com/office/drawing/2014/main" id="{A2D3A1F9-2ECB-493F-9F75-E4FC80621118}"/>
              </a:ext>
            </a:extLst>
          </p:cNvPr>
          <p:cNvSpPr txBox="1">
            <a:spLocks/>
          </p:cNvSpPr>
          <p:nvPr/>
        </p:nvSpPr>
        <p:spPr bwMode="auto">
          <a:xfrm>
            <a:off x="0" y="-823"/>
            <a:ext cx="9144000" cy="628357"/>
          </a:xfrm>
          <a:prstGeom prst="rect">
            <a:avLst/>
          </a:prstGeom>
          <a:noFill/>
          <a:ln w="9525">
            <a:noFill/>
            <a:miter lim="800000"/>
            <a:headEnd/>
            <a:tailEnd/>
          </a:ln>
        </p:spPr>
        <p:txBody>
          <a:bodyPr spcFirstLastPara="1" wrap="square" lIns="68575" tIns="34275" rIns="68575" bIns="3427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400"/>
              <a:buFont typeface="Arial"/>
              <a:buNone/>
              <a:defRPr sz="2400" b="1" i="0" u="none" strike="noStrike" cap="none">
                <a:solidFill>
                  <a:schemeClr val="dk2"/>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pPr algn="ctr"/>
            <a:r>
              <a:rPr lang="en-ZA" sz="2800" b="0" dirty="0">
                <a:solidFill>
                  <a:srgbClr val="002060"/>
                </a:solidFill>
                <a:latin typeface="Calibri" panose="020F0502020204030204" pitchFamily="34" charset="0"/>
                <a:ea typeface="Calibri" panose="020F0502020204030204" pitchFamily="34" charset="0"/>
                <a:cs typeface="Calibri" panose="020F0502020204030204" pitchFamily="34" charset="0"/>
              </a:rPr>
              <a:t>D(</a:t>
            </a:r>
            <a:r>
              <a:rPr lang="en-ZA" sz="2800" b="0" baseline="30000" dirty="0">
                <a:solidFill>
                  <a:srgbClr val="002060"/>
                </a:solidFill>
                <a:latin typeface="Calibri" panose="020F0502020204030204" pitchFamily="34" charset="0"/>
                <a:ea typeface="Calibri" panose="020F0502020204030204" pitchFamily="34" charset="0"/>
                <a:cs typeface="Calibri" panose="020F0502020204030204" pitchFamily="34" charset="0"/>
              </a:rPr>
              <a:t>86</a:t>
            </a:r>
            <a:r>
              <a:rPr lang="en-ZA" sz="2800" b="0" dirty="0">
                <a:solidFill>
                  <a:srgbClr val="002060"/>
                </a:solidFill>
                <a:latin typeface="Calibri" panose="020F0502020204030204" pitchFamily="34" charset="0"/>
                <a:ea typeface="Calibri" panose="020F0502020204030204" pitchFamily="34" charset="0"/>
                <a:cs typeface="Calibri" panose="020F0502020204030204" pitchFamily="34" charset="0"/>
              </a:rPr>
              <a:t>Kr,p)</a:t>
            </a:r>
            <a:r>
              <a:rPr lang="en-ZA" sz="2800" b="0" baseline="30000" dirty="0">
                <a:solidFill>
                  <a:srgbClr val="002060"/>
                </a:solidFill>
                <a:latin typeface="Calibri" panose="020F0502020204030204" pitchFamily="34" charset="0"/>
                <a:ea typeface="Calibri" panose="020F0502020204030204" pitchFamily="34" charset="0"/>
                <a:cs typeface="Calibri" panose="020F0502020204030204" pitchFamily="34" charset="0"/>
              </a:rPr>
              <a:t>87</a:t>
            </a:r>
            <a:r>
              <a:rPr lang="en-ZA" sz="2800" b="0" dirty="0">
                <a:solidFill>
                  <a:srgbClr val="002060"/>
                </a:solidFill>
                <a:latin typeface="Calibri" panose="020F0502020204030204" pitchFamily="34" charset="0"/>
                <a:ea typeface="Calibri" panose="020F0502020204030204" pitchFamily="34" charset="0"/>
                <a:cs typeface="Calibri" panose="020F0502020204030204" pitchFamily="34" charset="0"/>
              </a:rPr>
              <a:t>Kr - 300 MeV: Inverse-Oslo</a:t>
            </a:r>
            <a:endParaRPr lang="en-US" sz="2800" b="0"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ECC2B069-68D8-4C45-8696-7D1637CBA081}"/>
              </a:ext>
            </a:extLst>
          </p:cNvPr>
          <p:cNvSpPr txBox="1"/>
          <p:nvPr/>
        </p:nvSpPr>
        <p:spPr>
          <a:xfrm>
            <a:off x="6394083" y="4554406"/>
            <a:ext cx="1432874" cy="523220"/>
          </a:xfrm>
          <a:prstGeom prst="rect">
            <a:avLst/>
          </a:prstGeom>
          <a:noFill/>
        </p:spPr>
        <p:txBody>
          <a:bodyPr wrap="square" rtlCol="0">
            <a:spAutoFit/>
          </a:bodyPr>
          <a:lstStyle/>
          <a:p>
            <a:r>
              <a:rPr lang="en-US" dirty="0"/>
              <a:t>MSc project</a:t>
            </a:r>
          </a:p>
          <a:p>
            <a:r>
              <a:rPr lang="en-US" dirty="0" err="1"/>
              <a:t>Vetle</a:t>
            </a:r>
            <a:r>
              <a:rPr lang="en-US" dirty="0"/>
              <a:t> </a:t>
            </a:r>
            <a:r>
              <a:rPr lang="en-US" dirty="0" err="1"/>
              <a:t>Ingeberg</a:t>
            </a:r>
            <a:endParaRPr lang="en-US" dirty="0"/>
          </a:p>
        </p:txBody>
      </p:sp>
      <p:pic>
        <p:nvPicPr>
          <p:cNvPr id="7" name="Picture 6">
            <a:extLst>
              <a:ext uri="{FF2B5EF4-FFF2-40B4-BE49-F238E27FC236}">
                <a16:creationId xmlns:a16="http://schemas.microsoft.com/office/drawing/2014/main" id="{CBC17DBB-DC38-469C-ACD8-156B435351AB}"/>
              </a:ext>
            </a:extLst>
          </p:cNvPr>
          <p:cNvPicPr>
            <a:picLocks noChangeAspect="1"/>
          </p:cNvPicPr>
          <p:nvPr/>
        </p:nvPicPr>
        <p:blipFill>
          <a:blip r:embed="rId6"/>
          <a:stretch>
            <a:fillRect/>
          </a:stretch>
        </p:blipFill>
        <p:spPr>
          <a:xfrm>
            <a:off x="4618383" y="2845453"/>
            <a:ext cx="4396974" cy="1627366"/>
          </a:xfrm>
          <a:prstGeom prst="rect">
            <a:avLst/>
          </a:prstGeom>
        </p:spPr>
      </p:pic>
      <p:pic>
        <p:nvPicPr>
          <p:cNvPr id="2" name="Picture 1">
            <a:extLst>
              <a:ext uri="{FF2B5EF4-FFF2-40B4-BE49-F238E27FC236}">
                <a16:creationId xmlns:a16="http://schemas.microsoft.com/office/drawing/2014/main" id="{8ADB0322-8DDF-49D9-BFF0-0A6F840B9487}"/>
              </a:ext>
            </a:extLst>
          </p:cNvPr>
          <p:cNvPicPr>
            <a:picLocks noChangeAspect="1"/>
          </p:cNvPicPr>
          <p:nvPr/>
        </p:nvPicPr>
        <p:blipFill>
          <a:blip r:embed="rId7"/>
          <a:stretch>
            <a:fillRect/>
          </a:stretch>
        </p:blipFill>
        <p:spPr>
          <a:xfrm>
            <a:off x="7826957" y="4043231"/>
            <a:ext cx="1022350" cy="1022350"/>
          </a:xfrm>
          <a:prstGeom prst="rect">
            <a:avLst/>
          </a:prstGeom>
        </p:spPr>
      </p:pic>
    </p:spTree>
    <p:extLst>
      <p:ext uri="{BB962C8B-B14F-4D97-AF65-F5344CB8AC3E}">
        <p14:creationId xmlns:p14="http://schemas.microsoft.com/office/powerpoint/2010/main" val="26380895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3E5B46C5-742C-487A-8C48-5B8E24FE9111}"/>
              </a:ext>
            </a:extLst>
          </p:cNvPr>
          <p:cNvSpPr txBox="1">
            <a:spLocks/>
          </p:cNvSpPr>
          <p:nvPr/>
        </p:nvSpPr>
        <p:spPr bwMode="auto">
          <a:xfrm>
            <a:off x="0" y="0"/>
            <a:ext cx="9144000" cy="765544"/>
          </a:xfrm>
          <a:prstGeom prst="rect">
            <a:avLst/>
          </a:prstGeom>
          <a:noFill/>
          <a:ln w="9525">
            <a:noFill/>
            <a:miter lim="800000"/>
            <a:headEnd/>
            <a:tailEnd/>
          </a:ln>
        </p:spPr>
        <p:txBody>
          <a:bodyPr vert="horz" lIns="68580" tIns="34290" rIns="68580" bIns="3429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ZA" sz="2800" dirty="0">
                <a:solidFill>
                  <a:srgbClr val="002060"/>
                </a:solidFill>
                <a:latin typeface="Calibri" panose="020F0502020204030204" pitchFamily="34" charset="0"/>
                <a:cs typeface="Calibri" panose="020F0502020204030204" pitchFamily="34" charset="0"/>
              </a:rPr>
              <a:t>D(</a:t>
            </a:r>
            <a:r>
              <a:rPr lang="en-ZA" sz="2800" baseline="30000" dirty="0">
                <a:solidFill>
                  <a:srgbClr val="002060"/>
                </a:solidFill>
                <a:latin typeface="Calibri" panose="020F0502020204030204" pitchFamily="34" charset="0"/>
                <a:cs typeface="Calibri" panose="020F0502020204030204" pitchFamily="34" charset="0"/>
              </a:rPr>
              <a:t>66</a:t>
            </a:r>
            <a:r>
              <a:rPr lang="en-ZA" sz="2800" dirty="0">
                <a:solidFill>
                  <a:srgbClr val="002060"/>
                </a:solidFill>
                <a:latin typeface="Calibri" panose="020F0502020204030204" pitchFamily="34" charset="0"/>
                <a:cs typeface="Calibri" panose="020F0502020204030204" pitchFamily="34" charset="0"/>
              </a:rPr>
              <a:t>Ni,p)</a:t>
            </a:r>
            <a:r>
              <a:rPr lang="en-ZA" sz="2800" baseline="30000" dirty="0">
                <a:solidFill>
                  <a:srgbClr val="002060"/>
                </a:solidFill>
                <a:latin typeface="Calibri" panose="020F0502020204030204" pitchFamily="34" charset="0"/>
                <a:cs typeface="Calibri" panose="020F0502020204030204" pitchFamily="34" charset="0"/>
              </a:rPr>
              <a:t>67</a:t>
            </a:r>
            <a:r>
              <a:rPr lang="en-ZA" sz="2800" dirty="0">
                <a:solidFill>
                  <a:srgbClr val="002060"/>
                </a:solidFill>
                <a:latin typeface="Calibri" panose="020F0502020204030204" pitchFamily="34" charset="0"/>
                <a:cs typeface="Calibri" panose="020F0502020204030204" pitchFamily="34" charset="0"/>
              </a:rPr>
              <a:t>Ni - 302 MeV: Inverse Oslo</a:t>
            </a:r>
          </a:p>
        </p:txBody>
      </p:sp>
      <p:pic>
        <p:nvPicPr>
          <p:cNvPr id="13" name="Picture 12">
            <a:extLst>
              <a:ext uri="{FF2B5EF4-FFF2-40B4-BE49-F238E27FC236}">
                <a16:creationId xmlns:a16="http://schemas.microsoft.com/office/drawing/2014/main" id="{208385DC-1A60-4923-90FA-859A7ACE4D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68878" y="1120578"/>
            <a:ext cx="1484910" cy="1979778"/>
          </a:xfrm>
          <a:prstGeom prst="rect">
            <a:avLst/>
          </a:prstGeom>
        </p:spPr>
      </p:pic>
      <p:pic>
        <p:nvPicPr>
          <p:cNvPr id="14" name="Picture 13">
            <a:extLst>
              <a:ext uri="{FF2B5EF4-FFF2-40B4-BE49-F238E27FC236}">
                <a16:creationId xmlns:a16="http://schemas.microsoft.com/office/drawing/2014/main" id="{27F1D627-1B02-4D99-94A1-FB7BE0BDC6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357" y="1114333"/>
            <a:ext cx="1475006" cy="1966674"/>
          </a:xfrm>
          <a:prstGeom prst="rect">
            <a:avLst/>
          </a:prstGeom>
        </p:spPr>
      </p:pic>
      <p:sp>
        <p:nvSpPr>
          <p:cNvPr id="3" name="TextBox 2"/>
          <p:cNvSpPr txBox="1"/>
          <p:nvPr/>
        </p:nvSpPr>
        <p:spPr>
          <a:xfrm>
            <a:off x="-1" y="3218619"/>
            <a:ext cx="3983665" cy="1361911"/>
          </a:xfrm>
          <a:prstGeom prst="rect">
            <a:avLst/>
          </a:prstGeom>
          <a:noFill/>
        </p:spPr>
        <p:txBody>
          <a:bodyPr wrap="square" rtlCol="0">
            <a:spAutoFit/>
          </a:bodyPr>
          <a:lstStyle/>
          <a:p>
            <a:pPr marL="342900" indent="-342900">
              <a:buFont typeface="Arial" panose="020B0604020202020204" pitchFamily="34" charset="0"/>
              <a:buChar char="•"/>
            </a:pPr>
            <a:r>
              <a:rPr lang="en-ZA" sz="1650" dirty="0"/>
              <a:t>d(</a:t>
            </a:r>
            <a:r>
              <a:rPr lang="en-ZA" sz="1650" baseline="30000" dirty="0"/>
              <a:t>66</a:t>
            </a:r>
            <a:r>
              <a:rPr lang="en-ZA" sz="1650" dirty="0"/>
              <a:t>Ni,p)</a:t>
            </a:r>
            <a:r>
              <a:rPr lang="en-ZA" sz="1650" baseline="30000" dirty="0"/>
              <a:t>67</a:t>
            </a:r>
            <a:r>
              <a:rPr lang="en-ZA" sz="1650" dirty="0"/>
              <a:t>Ni with 4.5 MeV/u</a:t>
            </a:r>
          </a:p>
          <a:p>
            <a:pPr marL="342900" indent="-342900">
              <a:buFont typeface="Arial" panose="020B0604020202020204" pitchFamily="34" charset="0"/>
              <a:buChar char="•"/>
            </a:pPr>
            <a:r>
              <a:rPr lang="en-US" sz="1650" dirty="0"/>
              <a:t>C</a:t>
            </a:r>
            <a:r>
              <a:rPr lang="en-ZA" sz="1650" dirty="0"/>
              <a:t>D target 0.7mg/cm</a:t>
            </a:r>
            <a:r>
              <a:rPr lang="en-ZA" sz="1650" baseline="30000" dirty="0"/>
              <a:t>2</a:t>
            </a:r>
          </a:p>
          <a:p>
            <a:pPr marL="342900" indent="-342900">
              <a:buFont typeface="Arial" panose="020B0604020202020204" pitchFamily="34" charset="0"/>
              <a:buChar char="•"/>
            </a:pPr>
            <a:r>
              <a:rPr lang="en-US" sz="1650" dirty="0"/>
              <a:t>3</a:t>
            </a:r>
            <a:r>
              <a:rPr lang="en-ZA" sz="1650" dirty="0"/>
              <a:t>.5x10</a:t>
            </a:r>
            <a:r>
              <a:rPr lang="en-ZA" sz="1650" baseline="30000" dirty="0"/>
              <a:t>6</a:t>
            </a:r>
            <a:r>
              <a:rPr lang="en-ZA" sz="1650" dirty="0"/>
              <a:t> </a:t>
            </a:r>
            <a:r>
              <a:rPr lang="en-ZA" sz="1650" dirty="0" err="1"/>
              <a:t>pps</a:t>
            </a:r>
            <a:r>
              <a:rPr lang="en-ZA" sz="1650" dirty="0"/>
              <a:t> for 140 hours</a:t>
            </a:r>
          </a:p>
          <a:p>
            <a:pPr marL="342900" indent="-342900">
              <a:buFont typeface="Arial" panose="020B0604020202020204" pitchFamily="34" charset="0"/>
              <a:buChar char="•"/>
            </a:pPr>
            <a:r>
              <a:rPr lang="en-ZA" sz="1650" dirty="0" err="1"/>
              <a:t>Miniball</a:t>
            </a:r>
            <a:r>
              <a:rPr lang="en-ZA" sz="1650" dirty="0"/>
              <a:t> + LaBr</a:t>
            </a:r>
            <a:r>
              <a:rPr lang="en-ZA" sz="1650" baseline="-25000" dirty="0">
                <a:solidFill>
                  <a:prstClr val="black"/>
                </a:solidFill>
              </a:rPr>
              <a:t>3</a:t>
            </a:r>
            <a:r>
              <a:rPr lang="en-ZA" sz="1650" dirty="0">
                <a:solidFill>
                  <a:prstClr val="black"/>
                </a:solidFill>
              </a:rPr>
              <a:t>(Ce)</a:t>
            </a:r>
            <a:r>
              <a:rPr lang="en-ZA" sz="1650" dirty="0"/>
              <a:t> + C-REX</a:t>
            </a:r>
          </a:p>
          <a:p>
            <a:pPr marL="342900" indent="-342900">
              <a:buFont typeface="Arial" panose="020B0604020202020204" pitchFamily="34" charset="0"/>
              <a:buChar char="•"/>
            </a:pPr>
            <a:r>
              <a:rPr lang="en-US" sz="1650" dirty="0" err="1"/>
              <a:t>LaBr</a:t>
            </a:r>
            <a:r>
              <a:rPr lang="en-US" sz="1650" dirty="0"/>
              <a:t>: ~3</a:t>
            </a:r>
            <a:r>
              <a:rPr lang="en-ZA" sz="1650" dirty="0"/>
              <a:t>20k p-γ, </a:t>
            </a:r>
            <a:r>
              <a:rPr lang="en-ZA" sz="1650" dirty="0" err="1"/>
              <a:t>Miniball</a:t>
            </a:r>
            <a:r>
              <a:rPr lang="en-ZA" sz="1650" dirty="0"/>
              <a:t>: ~1.1m p-</a:t>
            </a:r>
            <a:r>
              <a:rPr lang="el-GR" sz="1650" dirty="0"/>
              <a:t>γ</a:t>
            </a:r>
            <a:endParaRPr lang="en-ZA" sz="1650" dirty="0"/>
          </a:p>
        </p:txBody>
      </p:sp>
      <p:pic>
        <p:nvPicPr>
          <p:cNvPr id="4" name="Picture 3">
            <a:extLst>
              <a:ext uri="{FF2B5EF4-FFF2-40B4-BE49-F238E27FC236}">
                <a16:creationId xmlns:a16="http://schemas.microsoft.com/office/drawing/2014/main" id="{9E38A3D3-B9EA-456D-82DF-640B411BE14B}"/>
              </a:ext>
            </a:extLst>
          </p:cNvPr>
          <p:cNvPicPr>
            <a:picLocks noChangeAspect="1"/>
          </p:cNvPicPr>
          <p:nvPr/>
        </p:nvPicPr>
        <p:blipFill>
          <a:blip r:embed="rId4"/>
          <a:stretch>
            <a:fillRect/>
          </a:stretch>
        </p:blipFill>
        <p:spPr>
          <a:xfrm>
            <a:off x="6352150" y="1553343"/>
            <a:ext cx="2623722" cy="2109848"/>
          </a:xfrm>
          <a:prstGeom prst="rect">
            <a:avLst/>
          </a:prstGeom>
        </p:spPr>
      </p:pic>
      <p:pic>
        <p:nvPicPr>
          <p:cNvPr id="6" name="Picture 5">
            <a:extLst>
              <a:ext uri="{FF2B5EF4-FFF2-40B4-BE49-F238E27FC236}">
                <a16:creationId xmlns:a16="http://schemas.microsoft.com/office/drawing/2014/main" id="{EB277F5D-4321-4492-9080-9ADE5CAF7112}"/>
              </a:ext>
            </a:extLst>
          </p:cNvPr>
          <p:cNvPicPr>
            <a:picLocks noChangeAspect="1"/>
          </p:cNvPicPr>
          <p:nvPr/>
        </p:nvPicPr>
        <p:blipFill>
          <a:blip r:embed="rId5"/>
          <a:stretch>
            <a:fillRect/>
          </a:stretch>
        </p:blipFill>
        <p:spPr>
          <a:xfrm>
            <a:off x="3702091" y="1581925"/>
            <a:ext cx="2527523" cy="2052684"/>
          </a:xfrm>
          <a:prstGeom prst="rect">
            <a:avLst/>
          </a:prstGeom>
        </p:spPr>
      </p:pic>
      <p:pic>
        <p:nvPicPr>
          <p:cNvPr id="2" name="Picture 1">
            <a:extLst>
              <a:ext uri="{FF2B5EF4-FFF2-40B4-BE49-F238E27FC236}">
                <a16:creationId xmlns:a16="http://schemas.microsoft.com/office/drawing/2014/main" id="{2D54CBA0-31E4-4587-AD72-6BF0DF8C64C0}"/>
              </a:ext>
            </a:extLst>
          </p:cNvPr>
          <p:cNvPicPr>
            <a:picLocks noChangeAspect="1"/>
          </p:cNvPicPr>
          <p:nvPr/>
        </p:nvPicPr>
        <p:blipFill>
          <a:blip r:embed="rId6"/>
          <a:stretch>
            <a:fillRect/>
          </a:stretch>
        </p:blipFill>
        <p:spPr>
          <a:xfrm>
            <a:off x="4362794" y="3693526"/>
            <a:ext cx="4613078" cy="1398953"/>
          </a:xfrm>
          <a:prstGeom prst="rect">
            <a:avLst/>
          </a:prstGeom>
        </p:spPr>
      </p:pic>
      <p:pic>
        <p:nvPicPr>
          <p:cNvPr id="9" name="Picture 8">
            <a:extLst>
              <a:ext uri="{FF2B5EF4-FFF2-40B4-BE49-F238E27FC236}">
                <a16:creationId xmlns:a16="http://schemas.microsoft.com/office/drawing/2014/main" id="{3A72C987-F4D3-42E0-8E85-B980562156EA}"/>
              </a:ext>
            </a:extLst>
          </p:cNvPr>
          <p:cNvPicPr>
            <a:picLocks noChangeAspect="1"/>
          </p:cNvPicPr>
          <p:nvPr/>
        </p:nvPicPr>
        <p:blipFill>
          <a:blip r:embed="rId7"/>
          <a:stretch>
            <a:fillRect/>
          </a:stretch>
        </p:blipFill>
        <p:spPr>
          <a:xfrm>
            <a:off x="7910791" y="552261"/>
            <a:ext cx="1022350" cy="1022350"/>
          </a:xfrm>
          <a:prstGeom prst="rect">
            <a:avLst/>
          </a:prstGeom>
        </p:spPr>
      </p:pic>
      <p:sp>
        <p:nvSpPr>
          <p:cNvPr id="10" name="TextBox 9">
            <a:extLst>
              <a:ext uri="{FF2B5EF4-FFF2-40B4-BE49-F238E27FC236}">
                <a16:creationId xmlns:a16="http://schemas.microsoft.com/office/drawing/2014/main" id="{6AEDEAAF-009F-4DDB-9B32-81D702A9A8AD}"/>
              </a:ext>
            </a:extLst>
          </p:cNvPr>
          <p:cNvSpPr txBox="1"/>
          <p:nvPr/>
        </p:nvSpPr>
        <p:spPr>
          <a:xfrm>
            <a:off x="6528717" y="752949"/>
            <a:ext cx="1432874" cy="523220"/>
          </a:xfrm>
          <a:prstGeom prst="rect">
            <a:avLst/>
          </a:prstGeom>
          <a:noFill/>
        </p:spPr>
        <p:txBody>
          <a:bodyPr wrap="square" rtlCol="0">
            <a:spAutoFit/>
          </a:bodyPr>
          <a:lstStyle/>
          <a:p>
            <a:r>
              <a:rPr lang="en-US" dirty="0"/>
              <a:t>PhD project</a:t>
            </a:r>
          </a:p>
          <a:p>
            <a:r>
              <a:rPr lang="en-US" dirty="0" err="1"/>
              <a:t>Vetle</a:t>
            </a:r>
            <a:r>
              <a:rPr lang="en-US" dirty="0"/>
              <a:t> </a:t>
            </a:r>
            <a:r>
              <a:rPr lang="en-US" dirty="0" err="1"/>
              <a:t>Ingeberg</a:t>
            </a:r>
            <a:endParaRPr lang="en-US" dirty="0"/>
          </a:p>
        </p:txBody>
      </p:sp>
    </p:spTree>
    <p:extLst>
      <p:ext uri="{BB962C8B-B14F-4D97-AF65-F5344CB8AC3E}">
        <p14:creationId xmlns:p14="http://schemas.microsoft.com/office/powerpoint/2010/main" val="2904064514"/>
      </p:ext>
    </p:extLst>
  </p:cSld>
  <p:clrMapOvr>
    <a:masterClrMapping/>
  </p:clrMapOvr>
</p:sld>
</file>

<file path=ppt/theme/theme1.xml><?xml version="1.0" encoding="utf-8"?>
<a:theme xmlns:a="http://schemas.openxmlformats.org/drawingml/2006/main" name="Berkeley Lab Wide PPT Theme">
  <a:themeElements>
    <a:clrScheme name="2020 LBNL Color Theme">
      <a:dk1>
        <a:srgbClr val="00303C"/>
      </a:dk1>
      <a:lt1>
        <a:srgbClr val="FFFFFF"/>
      </a:lt1>
      <a:dk2>
        <a:srgbClr val="00303B"/>
      </a:dk2>
      <a:lt2>
        <a:srgbClr val="B1B3B3"/>
      </a:lt2>
      <a:accent1>
        <a:srgbClr val="007681"/>
      </a:accent1>
      <a:accent2>
        <a:srgbClr val="4198B5"/>
      </a:accent2>
      <a:accent3>
        <a:srgbClr val="D57800"/>
      </a:accent3>
      <a:accent4>
        <a:srgbClr val="74AA50"/>
      </a:accent4>
      <a:accent5>
        <a:srgbClr val="EAAA00"/>
      </a:accent5>
      <a:accent6>
        <a:srgbClr val="E04E38"/>
      </a:accent6>
      <a:hlink>
        <a:srgbClr val="0055D1"/>
      </a:hlink>
      <a:folHlink>
        <a:srgbClr val="66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26217</TotalTime>
  <Words>1646</Words>
  <Application>Microsoft Office PowerPoint</Application>
  <PresentationFormat>On-screen Show (16:9)</PresentationFormat>
  <Paragraphs>192</Paragraphs>
  <Slides>21</Slides>
  <Notes>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Courier New</vt:lpstr>
      <vt:lpstr>Crlt</vt:lpstr>
      <vt:lpstr>Helvetica</vt:lpstr>
      <vt:lpstr>Symbol</vt:lpstr>
      <vt:lpstr>Wingdings</vt:lpstr>
      <vt:lpstr>Berkeley Lab Wide PPT Theme</vt:lpstr>
      <vt:lpstr>Constraining Neutron-Capture Cross Sections: Recent Results from the Shape and Inverse Oslo Methods</vt:lpstr>
      <vt:lpstr>Quasi-continuum data: Outline</vt:lpstr>
      <vt:lpstr>Quasi-continuum data: Outline</vt:lpstr>
      <vt:lpstr>PowerPoint Presentation</vt:lpstr>
      <vt:lpstr>PowerPoint Presentation</vt:lpstr>
      <vt:lpstr>Shape Method</vt:lpstr>
      <vt:lpstr>PowerPoint Presentation</vt:lpstr>
      <vt:lpstr>PowerPoint Presentation</vt:lpstr>
      <vt:lpstr>PowerPoint Presentation</vt:lpstr>
      <vt:lpstr>66Ni(n,γ)</vt:lpstr>
      <vt:lpstr>66Ni(n,γ) i-process nucleosynthesis</vt:lpstr>
      <vt:lpstr>D(132Xe,p)133Xe - 530 MeV: Inverse Oslo</vt:lpstr>
      <vt:lpstr>PowerPoint Presentation</vt:lpstr>
      <vt:lpstr>PowerPoint Presentation</vt:lpstr>
      <vt:lpstr>PowerPoint Presentation</vt:lpstr>
      <vt:lpstr>D(84Kr,p)85Kr - 428 MeV: Inverse Oslo &amp; Shape Method</vt:lpstr>
      <vt:lpstr>D(57Fe,p)58Fe - 428 MeV: Inverse Oslo &amp; Shape methods @ TAMU </vt:lpstr>
      <vt:lpstr>Photon Strength Function Database</vt:lpstr>
      <vt:lpstr>Updating/Improving Nuclear Level Densities for Applications</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 w/color backgrounds</dc:title>
  <dc:creator>MWiedeking</dc:creator>
  <cp:lastModifiedBy>Mathis Wiedeking</cp:lastModifiedBy>
  <cp:revision>438</cp:revision>
  <cp:lastPrinted>2024-09-03T19:05:07Z</cp:lastPrinted>
  <dcterms:modified xsi:type="dcterms:W3CDTF">2026-03-09T07:25:06Z</dcterms:modified>
</cp:coreProperties>
</file>