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3" r:id="rId2"/>
  </p:sldMasterIdLst>
  <p:notesMasterIdLst>
    <p:notesMasterId r:id="rId23"/>
  </p:notesMasterIdLst>
  <p:handoutMasterIdLst>
    <p:handoutMasterId r:id="rId24"/>
  </p:handoutMasterIdLst>
  <p:sldIdLst>
    <p:sldId id="277" r:id="rId3"/>
    <p:sldId id="293" r:id="rId4"/>
    <p:sldId id="294" r:id="rId5"/>
    <p:sldId id="310" r:id="rId6"/>
    <p:sldId id="311" r:id="rId7"/>
    <p:sldId id="319" r:id="rId8"/>
    <p:sldId id="314" r:id="rId9"/>
    <p:sldId id="312" r:id="rId10"/>
    <p:sldId id="313" r:id="rId11"/>
    <p:sldId id="315" r:id="rId12"/>
    <p:sldId id="316" r:id="rId13"/>
    <p:sldId id="324" r:id="rId14"/>
    <p:sldId id="318" r:id="rId15"/>
    <p:sldId id="323" r:id="rId16"/>
    <p:sldId id="317" r:id="rId17"/>
    <p:sldId id="321" r:id="rId18"/>
    <p:sldId id="320" r:id="rId19"/>
    <p:sldId id="325" r:id="rId20"/>
    <p:sldId id="322" r:id="rId21"/>
    <p:sldId id="305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1"/>
    <a:srgbClr val="000F7E"/>
    <a:srgbClr val="09198D"/>
    <a:srgbClr val="FF9129"/>
    <a:srgbClr val="00AA64"/>
    <a:srgbClr val="1A70B8"/>
    <a:srgbClr val="0A197E"/>
    <a:srgbClr val="000000"/>
    <a:srgbClr val="69C3FF"/>
    <a:srgbClr val="EB0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7"/>
    <p:restoredTop sz="94953"/>
  </p:normalViewPr>
  <p:slideViewPr>
    <p:cSldViewPr snapToGrid="0" snapToObjects="1" showGuides="1">
      <p:cViewPr>
        <p:scale>
          <a:sx n="120" d="100"/>
          <a:sy n="120" d="100"/>
        </p:scale>
        <p:origin x="336" y="808"/>
      </p:cViewPr>
      <p:guideLst>
        <p:guide/>
        <p:guide orient="horz" pos="1620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 showGuides="1">
      <p:cViewPr varScale="1">
        <p:scale>
          <a:sx n="90" d="100"/>
          <a:sy n="90" d="100"/>
        </p:scale>
        <p:origin x="384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E6B804-3E45-364D-A045-BB358CB8E6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8BAC92-B99D-FF4D-A990-D686745CA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5749E-04CE-F245-A958-C4F030697BC8}" type="datetimeFigureOut">
              <a:rPr lang="en-US" smtClean="0"/>
              <a:t>3/9/26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D6A46C-39E5-FF4C-9921-815AC4BE94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FC7B7-2133-5C4A-AC28-C1AA9FF1AC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CEA21-F2A0-454B-B622-7D3A8835A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69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264E-8066-E947-B6B5-B5BD434D7B6B}" type="datetimeFigureOut">
              <a:rPr lang="en-US" smtClean="0"/>
              <a:t>3/9/26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34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A78D693-BA62-1E4A-A3D2-53CDC72AAE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0" y="190440"/>
            <a:ext cx="8805439" cy="495306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374" y="1486403"/>
            <a:ext cx="3830320" cy="116955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671309"/>
            <a:ext cx="3830320" cy="485140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58373"/>
            <a:ext cx="3331464" cy="152975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297127"/>
            <a:ext cx="2714105" cy="243609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3/9/26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40122"/>
            <a:ext cx="2597150" cy="379412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6401" y="4751400"/>
            <a:ext cx="598099" cy="274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918682" y="4859907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632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632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7200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01768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768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1768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1768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143000"/>
            <a:ext cx="249328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27400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35992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3599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35991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88617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8777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3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98067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572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009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009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009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009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345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45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345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345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8580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580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580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580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143000"/>
            <a:ext cx="8229600" cy="3106216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396742"/>
            <a:ext cx="82296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832136" y="0"/>
            <a:ext cx="565609" cy="565609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832136" y="999242"/>
            <a:ext cx="565609" cy="565609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832136" y="2036191"/>
            <a:ext cx="565609" cy="565609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832136" y="3073140"/>
            <a:ext cx="565609" cy="565609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715416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109430" y="-249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109430" y="98731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109430" y="203369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109430" y="308006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832136" y="4156183"/>
            <a:ext cx="565609" cy="5656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109430" y="416311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1284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Blue BG_Title and text only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2C70FB-7F53-074A-B6BE-83A5226B1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077"/>
          <a:stretch/>
        </p:blipFill>
        <p:spPr>
          <a:xfrm>
            <a:off x="4572000" y="190440"/>
            <a:ext cx="4571999" cy="4953060"/>
          </a:xfrm>
          <a:prstGeom prst="rect">
            <a:avLst/>
          </a:prstGeom>
          <a:ln>
            <a:noFill/>
          </a:ln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D7EDC4A-BEF6-BF42-9D9A-F47ED202C474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0837E2F-4F21-1044-BFBE-A09264C747AB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3/9/26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296882-4466-CA4B-838A-C94D33F4B2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79DEE7-37EE-CA4D-8507-ABBFE1A5E8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28704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671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97816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106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141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658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0364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3671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17717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119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5412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088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00235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519" y="3042072"/>
            <a:ext cx="1097280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8606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9855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43305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72200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59623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12463272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8955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628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063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60375" indent="-230188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914400" indent="-227013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CB73A-3EB2-0F4B-A749-FE602CE5F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7" t="3208" r="30052" b="19629"/>
          <a:stretch/>
        </p:blipFill>
        <p:spPr>
          <a:xfrm>
            <a:off x="3064933" y="-141546"/>
            <a:ext cx="6079068" cy="528504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2999"/>
            <a:ext cx="8226054" cy="320040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1EB0E6-A70D-CE45-BB73-DE0110A910ED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AA508B-E60F-E649-B511-759C564E884D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320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3/9/26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7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8226055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08760"/>
            <a:ext cx="8226054" cy="2906613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44A7A8-335B-174E-9471-7B8989F429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184" y="4809234"/>
            <a:ext cx="1037332" cy="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7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8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BC7184-67F4-D44E-A683-638A4BD086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184" y="4809234"/>
            <a:ext cx="1037332" cy="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6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328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708182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76886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3/9/26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DB747-6C5D-1648-A189-AC12B7E1788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29184" y="4811397"/>
            <a:ext cx="1033271" cy="2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92" r:id="rId3"/>
    <p:sldLayoutId id="2147483707" r:id="rId4"/>
    <p:sldLayoutId id="2147483686" r:id="rId5"/>
    <p:sldLayoutId id="2147483690" r:id="rId6"/>
    <p:sldLayoutId id="2147483667" r:id="rId7"/>
    <p:sldLayoutId id="2147483688" r:id="rId8"/>
    <p:sldLayoutId id="2147483674" r:id="rId9"/>
    <p:sldLayoutId id="2147483684" r:id="rId10"/>
    <p:sldLayoutId id="2147483678" r:id="rId11"/>
    <p:sldLayoutId id="2147483680" r:id="rId12"/>
    <p:sldLayoutId id="2147483682" r:id="rId13"/>
    <p:sldLayoutId id="2147483689" r:id="rId14"/>
    <p:sldLayoutId id="2147483724" r:id="rId15"/>
  </p:sldLayoutIdLst>
  <p:hf hd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222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75" indent="-2301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3/9/26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7886700" cy="667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7886700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0E74A-F632-C648-A3E6-DE91F970873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9184" y="4809234"/>
            <a:ext cx="1037332" cy="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675" r:id="rId2"/>
    <p:sldLayoutId id="2147483708" r:id="rId3"/>
    <p:sldLayoutId id="2147483694" r:id="rId4"/>
    <p:sldLayoutId id="2147483705" r:id="rId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375"/>
        </a:spcBef>
        <a:buClr>
          <a:schemeClr val="bg1"/>
        </a:buClr>
        <a:buSzPct val="100000"/>
        <a:buFont typeface="System Font Regular"/>
        <a:buChar char="–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s://indico.frib.msu.edu/event/52/contributions/616/author/3754" TargetMode="External"/><Relationship Id="rId7" Type="http://schemas.openxmlformats.org/officeDocument/2006/relationships/hyperlink" Target="https://indico.frib.msu.edu/event/52/contributions/616/author/3744" TargetMode="External"/><Relationship Id="rId2" Type="http://schemas.openxmlformats.org/officeDocument/2006/relationships/hyperlink" Target="https://indico.frib.msu.edu/event/52/contributions/616/author/375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dico.frib.msu.edu/event/52/contributions/616/author/3750" TargetMode="External"/><Relationship Id="rId5" Type="http://schemas.openxmlformats.org/officeDocument/2006/relationships/hyperlink" Target="https://indico.frib.msu.edu/event/52/contributions/616/author/3749" TargetMode="External"/><Relationship Id="rId4" Type="http://schemas.openxmlformats.org/officeDocument/2006/relationships/hyperlink" Target="https://indico.frib.msu.edu/event/52/contributions/616/author/374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F3B99C6-D0D0-D441-BB88-E3B30F0BF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373" y="1486403"/>
            <a:ext cx="4323853" cy="1169551"/>
          </a:xfrm>
        </p:spPr>
        <p:txBody>
          <a:bodyPr>
            <a:normAutofit/>
          </a:bodyPr>
          <a:lstStyle/>
          <a:p>
            <a:r>
              <a:rPr lang="en-US" dirty="0"/>
              <a:t>Fission Studies at LANSCE with the Chi-Nu and VENDETA 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7859A57D-2C14-6348-B5C3-04566EA08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776240"/>
            <a:ext cx="3830320" cy="4851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 Devlin, P-3, </a:t>
            </a:r>
          </a:p>
          <a:p>
            <a:r>
              <a:rPr lang="en-US" dirty="0"/>
              <a:t>Los Alamos National Laboratory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397A665-BC2C-524C-A7EC-3526226D8D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3402058"/>
            <a:ext cx="2714105" cy="243609"/>
          </a:xfrm>
        </p:spPr>
        <p:txBody>
          <a:bodyPr/>
          <a:lstStyle/>
          <a:p>
            <a:r>
              <a:rPr lang="en-US" dirty="0"/>
              <a:t>March 10, 2026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F2CC1B-23D2-4314-296E-1DE8260ADEF4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457200" y="4145162"/>
            <a:ext cx="1928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LA-UR-26-21614</a:t>
            </a:r>
          </a:p>
        </p:txBody>
      </p:sp>
    </p:spTree>
    <p:extLst>
      <p:ext uri="{BB962C8B-B14F-4D97-AF65-F5344CB8AC3E}">
        <p14:creationId xmlns:p14="http://schemas.microsoft.com/office/powerpoint/2010/main" val="2623624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5C0711-E462-51B5-4BDA-8A6E574C55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PFNS for </a:t>
            </a:r>
            <a:r>
              <a:rPr lang="en-US" baseline="30000" dirty="0">
                <a:solidFill>
                  <a:schemeClr val="tx2"/>
                </a:solidFill>
              </a:rPr>
              <a:t>239</a:t>
            </a:r>
            <a:r>
              <a:rPr lang="en-US" dirty="0">
                <a:solidFill>
                  <a:schemeClr val="tx2"/>
                </a:solidFill>
              </a:rPr>
              <a:t>Pu(</a:t>
            </a:r>
            <a:r>
              <a:rPr lang="en-US" dirty="0" err="1">
                <a:solidFill>
                  <a:schemeClr val="tx2"/>
                </a:solidFill>
              </a:rPr>
              <a:t>n,f</a:t>
            </a:r>
            <a:r>
              <a:rPr lang="en-US" dirty="0">
                <a:solidFill>
                  <a:schemeClr val="tx2"/>
                </a:solidFill>
              </a:rPr>
              <a:t>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66FD-C612-5B6E-0A74-53DCA75999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1142998"/>
            <a:ext cx="3973182" cy="3352801"/>
          </a:xfrm>
        </p:spPr>
        <p:txBody>
          <a:bodyPr/>
          <a:lstStyle/>
          <a:p>
            <a:r>
              <a:rPr lang="en-US" dirty="0"/>
              <a:t>LANL+LLNL data in black and red, CEA+LANL data in blue, </a:t>
            </a:r>
            <a:r>
              <a:rPr lang="en-US" dirty="0" err="1"/>
              <a:t>Lestone</a:t>
            </a:r>
            <a:r>
              <a:rPr lang="en-US" dirty="0"/>
              <a:t> (1.5 MeV) in green</a:t>
            </a:r>
          </a:p>
          <a:p>
            <a:r>
              <a:rPr lang="en-US" dirty="0"/>
              <a:t>Ratio to a Maxwellian</a:t>
            </a:r>
          </a:p>
          <a:p>
            <a:r>
              <a:rPr lang="en-US" dirty="0"/>
              <a:t>Incident neutron energy spectra range of 1-20 MeV</a:t>
            </a:r>
          </a:p>
          <a:p>
            <a:r>
              <a:rPr lang="en-US" dirty="0"/>
              <a:t>Compared to ENDF/B-VIII.0 at bin edges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0323A-602A-2666-7848-443D2DE1F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65" t="-1" r="2702" b="22337"/>
          <a:stretch/>
        </p:blipFill>
        <p:spPr>
          <a:xfrm>
            <a:off x="4430382" y="1126356"/>
            <a:ext cx="4252872" cy="325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60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13AF86-7877-01BE-F9BC-3D98CBA474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457200"/>
            <a:ext cx="2937933" cy="669156"/>
          </a:xfrm>
        </p:spPr>
        <p:txBody>
          <a:bodyPr/>
          <a:lstStyle/>
          <a:p>
            <a:r>
              <a:rPr lang="en-US" dirty="0"/>
              <a:t>Another View of These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FDF87-93DF-A043-DD89-8ACB6A06F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1" y="110067"/>
            <a:ext cx="61468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9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0AC3A4-0325-1D8A-F204-7AE0527859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aseline="30000" dirty="0"/>
              <a:t>240</a:t>
            </a:r>
            <a:r>
              <a:rPr lang="en-US" dirty="0"/>
              <a:t>Pu(</a:t>
            </a:r>
            <a:r>
              <a:rPr lang="en-US" dirty="0" err="1"/>
              <a:t>n,f</a:t>
            </a:r>
            <a:r>
              <a:rPr lang="en-US" dirty="0"/>
              <a:t>) PFNS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19952-FECC-5185-C547-517AA5BEE1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1" y="1142999"/>
            <a:ext cx="3653624" cy="3200400"/>
          </a:xfrm>
        </p:spPr>
        <p:txBody>
          <a:bodyPr/>
          <a:lstStyle/>
          <a:p>
            <a:r>
              <a:rPr lang="en-US" dirty="0"/>
              <a:t>First measurement of these PFNS above 0.85 MeV</a:t>
            </a:r>
          </a:p>
          <a:p>
            <a:r>
              <a:rPr lang="en-US" dirty="0"/>
              <a:t>Used a 12-cell Parallel Plate Avalanche Counter from LLNL for fission detection</a:t>
            </a:r>
          </a:p>
          <a:p>
            <a:r>
              <a:rPr lang="en-US" dirty="0"/>
              <a:t>Incident neutron energies up to 20 MeV</a:t>
            </a:r>
          </a:p>
          <a:p>
            <a:r>
              <a:rPr lang="en-US" dirty="0"/>
              <a:t>Uncertainties are limited by the </a:t>
            </a:r>
            <a:r>
              <a:rPr lang="en-US" dirty="0">
                <a:latin typeface="Symbol" pitchFamily="2" charset="2"/>
              </a:rPr>
              <a:t>a</a:t>
            </a:r>
            <a:r>
              <a:rPr lang="en-US" dirty="0"/>
              <a:t> background beneath the fission trigger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27EF79-AD3B-45D4-E3D4-D784EA8F6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487" y="1126356"/>
            <a:ext cx="4231910" cy="322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1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3788C-62BD-29D2-058F-E9F8184295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VENDETA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F2096-1925-D489-2721-65B79E0781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1143000"/>
            <a:ext cx="3248526" cy="3195638"/>
          </a:xfrm>
        </p:spPr>
        <p:txBody>
          <a:bodyPr/>
          <a:lstStyle/>
          <a:p>
            <a:r>
              <a:rPr lang="en-US" dirty="0"/>
              <a:t>72 liquid scintillators, slightly smaller than the Chi-Nu detectors</a:t>
            </a:r>
          </a:p>
          <a:p>
            <a:r>
              <a:rPr lang="en-US" dirty="0"/>
              <a:t>1m from the target position</a:t>
            </a:r>
          </a:p>
          <a:p>
            <a:r>
              <a:rPr lang="en-US" dirty="0"/>
              <a:t>Improved photocathode for higher output</a:t>
            </a:r>
          </a:p>
          <a:p>
            <a:r>
              <a:rPr lang="en-US" dirty="0"/>
              <a:t>Improved timing</a:t>
            </a:r>
          </a:p>
          <a:p>
            <a:endParaRPr lang="en-US" dirty="0"/>
          </a:p>
          <a:p>
            <a:endParaRPr lang="en-US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E3A507-3CD0-BEC6-5AC4-94620573C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063" y="1143001"/>
            <a:ext cx="4852737" cy="323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05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161EF2-839A-CE56-4068-E9172A879F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VENDETA compared to Chi-Nu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35599-1382-9EC1-C5B7-7044371C4DD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772" y="1143000"/>
            <a:ext cx="1097280" cy="319563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Chi-Nu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PSD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VENDETA</a:t>
            </a:r>
          </a:p>
        </p:txBody>
      </p:sp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1AA7C9CC-4002-FADA-D150-88AFB3231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143000"/>
            <a:ext cx="3657600" cy="3234406"/>
          </a:xfrm>
          <a:prstGeom prst="rect">
            <a:avLst/>
          </a:prstGeom>
        </p:spPr>
      </p:pic>
      <p:pic>
        <p:nvPicPr>
          <p:cNvPr id="7" name="Picture 6" descr="A picture containing text, measuring stick&#10;&#10;AI-generated content may be incorrect.">
            <a:extLst>
              <a:ext uri="{FF2B5EF4-FFF2-40B4-BE49-F238E27FC236}">
                <a16:creationId xmlns:a16="http://schemas.microsoft.com/office/drawing/2014/main" id="{F5470C0E-5B84-A816-1199-8640BE77F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64" y="2730406"/>
            <a:ext cx="2573143" cy="1506029"/>
          </a:xfrm>
          <a:prstGeom prst="rect">
            <a:avLst/>
          </a:prstGeom>
        </p:spPr>
      </p:pic>
      <p:pic>
        <p:nvPicPr>
          <p:cNvPr id="9" name="Picture 8" descr="Chart, diagram, surface chart&#10;&#10;AI-generated content may be incorrect.">
            <a:extLst>
              <a:ext uri="{FF2B5EF4-FFF2-40B4-BE49-F238E27FC236}">
                <a16:creationId xmlns:a16="http://schemas.microsoft.com/office/drawing/2014/main" id="{35503C5C-6C4D-26EA-7BDB-A67D19DF1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26356"/>
            <a:ext cx="3237337" cy="15060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F275C0-D800-45BE-D61F-AA819BDC9900}"/>
              </a:ext>
            </a:extLst>
          </p:cNvPr>
          <p:cNvSpPr txBox="1"/>
          <p:nvPr/>
        </p:nvSpPr>
        <p:spPr>
          <a:xfrm>
            <a:off x="7161305" y="773668"/>
            <a:ext cx="133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</p:txBody>
      </p:sp>
    </p:spTree>
    <p:extLst>
      <p:ext uri="{BB962C8B-B14F-4D97-AF65-F5344CB8AC3E}">
        <p14:creationId xmlns:p14="http://schemas.microsoft.com/office/powerpoint/2010/main" val="304001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5B72E4-EB04-7AE4-A9DD-24014E712E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aseline="30000" dirty="0"/>
              <a:t>239</a:t>
            </a:r>
            <a:r>
              <a:rPr lang="en-US" dirty="0"/>
              <a:t>Pu(</a:t>
            </a:r>
            <a:r>
              <a:rPr lang="en-US" dirty="0" err="1"/>
              <a:t>n,f</a:t>
            </a:r>
            <a:r>
              <a:rPr lang="en-US" dirty="0"/>
              <a:t>) </a:t>
            </a:r>
            <a:r>
              <a:rPr lang="en-US" dirty="0" err="1"/>
              <a:t>nubar</a:t>
            </a:r>
            <a:r>
              <a:rPr lang="en-US" dirty="0"/>
              <a:t> Measurement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85282-0AD4-B110-D23B-3CB48B858C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1142999"/>
            <a:ext cx="4526281" cy="3200400"/>
          </a:xfrm>
        </p:spPr>
        <p:txBody>
          <a:bodyPr/>
          <a:lstStyle/>
          <a:p>
            <a:r>
              <a:rPr lang="en-US" dirty="0"/>
              <a:t>Unfolding the number of neutrons detected following a fission event can produce a neutron number distribution</a:t>
            </a:r>
          </a:p>
          <a:p>
            <a:r>
              <a:rPr lang="en-US" dirty="0"/>
              <a:t>With the Chi-Nu efficiency, ~10%, the resulting distribution is well enough constrained to produce an average neutron number, </a:t>
            </a:r>
            <a:r>
              <a:rPr lang="en-US" dirty="0" err="1"/>
              <a:t>nubar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EE666-763A-4FEE-D6B1-1E66535AC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481" y="1121318"/>
            <a:ext cx="3699774" cy="3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73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E93B8B-27D7-07A4-3818-DE0551815E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aseline="30000" dirty="0"/>
              <a:t>235</a:t>
            </a:r>
            <a:r>
              <a:rPr lang="en-US" dirty="0"/>
              <a:t>U(</a:t>
            </a:r>
            <a:r>
              <a:rPr lang="en-US" dirty="0" err="1"/>
              <a:t>n,f</a:t>
            </a:r>
            <a:r>
              <a:rPr lang="en-US" dirty="0"/>
              <a:t>) PFNS recently published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6FA68-80E0-8A3E-67D2-F892AA33D4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1142999"/>
            <a:ext cx="4114800" cy="3200400"/>
          </a:xfrm>
        </p:spPr>
        <p:txBody>
          <a:bodyPr/>
          <a:lstStyle/>
          <a:p>
            <a:r>
              <a:rPr lang="en-US" dirty="0"/>
              <a:t>Used Chi-Nu + CEA fission chamber and </a:t>
            </a:r>
            <a:r>
              <a:rPr lang="en-US" dirty="0" err="1"/>
              <a:t>daq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C6089-B223-23AC-3B9D-2D6526660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680" y="1124156"/>
            <a:ext cx="3483573" cy="3307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A68F0-A2E8-FEA6-30A9-49642AFF6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66892"/>
            <a:ext cx="4647086" cy="105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1E8C0C-83A6-7694-A9F4-5D29A3E55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704" y="2859357"/>
            <a:ext cx="2280655" cy="1826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1AF27D-8021-3CA5-C8FF-95991BDFE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88" y="2820692"/>
            <a:ext cx="2280655" cy="19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26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255677-7943-5FB5-F89A-2615008B02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aseline="30000" dirty="0"/>
              <a:t>240</a:t>
            </a:r>
            <a:r>
              <a:rPr lang="en-US" dirty="0"/>
              <a:t>Pu(sf) PFNS with VENDETA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146CC-F1F4-8AB7-3670-A9AE5E3678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1142999"/>
            <a:ext cx="4306824" cy="3200400"/>
          </a:xfrm>
        </p:spPr>
        <p:txBody>
          <a:bodyPr/>
          <a:lstStyle/>
          <a:p>
            <a:r>
              <a:rPr lang="en-US" sz="1600" dirty="0"/>
              <a:t>O. Syrett et al., to be published</a:t>
            </a:r>
          </a:p>
          <a:p>
            <a:r>
              <a:rPr lang="en-US" sz="1600" dirty="0"/>
              <a:t>Measurement performed at LANSCE over about 8 months, using VENDETA and a CEA fission chamber</a:t>
            </a:r>
          </a:p>
          <a:p>
            <a:r>
              <a:rPr lang="en-US" sz="1600" dirty="0"/>
              <a:t>The planned in-beam </a:t>
            </a:r>
            <a:r>
              <a:rPr lang="en-US" sz="1600" baseline="30000" dirty="0"/>
              <a:t>240</a:t>
            </a:r>
            <a:r>
              <a:rPr lang="en-US" sz="1600" dirty="0"/>
              <a:t>Pu(</a:t>
            </a:r>
            <a:r>
              <a:rPr lang="en-US" sz="1600" dirty="0" err="1"/>
              <a:t>n,f</a:t>
            </a:r>
            <a:r>
              <a:rPr lang="en-US" sz="1600" dirty="0"/>
              <a:t>) PFNS measurement did not run due to the lack of LANSCE beam</a:t>
            </a:r>
          </a:p>
          <a:p>
            <a:r>
              <a:rPr lang="en-US" sz="1600" dirty="0"/>
              <a:t>VENDETA now returning to CEA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E0F03-646C-1C4E-F29B-62626F2DA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024" y="1028834"/>
            <a:ext cx="4040149" cy="348969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34E02DA-4BD1-805E-93EE-FC226C4C5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383472"/>
              </p:ext>
            </p:extLst>
          </p:nvPr>
        </p:nvGraphicFramePr>
        <p:xfrm>
          <a:off x="917837" y="3526810"/>
          <a:ext cx="3211953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339">
                  <a:extLst>
                    <a:ext uri="{9D8B030D-6E8A-4147-A177-3AD203B41FA5}">
                      <a16:colId xmlns:a16="http://schemas.microsoft.com/office/drawing/2014/main" val="3464967059"/>
                    </a:ext>
                  </a:extLst>
                </a:gridCol>
                <a:gridCol w="887562">
                  <a:extLst>
                    <a:ext uri="{9D8B030D-6E8A-4147-A177-3AD203B41FA5}">
                      <a16:colId xmlns:a16="http://schemas.microsoft.com/office/drawing/2014/main" val="3936038214"/>
                    </a:ext>
                  </a:extLst>
                </a:gridCol>
                <a:gridCol w="1316052">
                  <a:extLst>
                    <a:ext uri="{9D8B030D-6E8A-4147-A177-3AD203B41FA5}">
                      <a16:colId xmlns:a16="http://schemas.microsoft.com/office/drawing/2014/main" val="4279879612"/>
                    </a:ext>
                  </a:extLst>
                </a:gridCol>
              </a:tblGrid>
              <a:tr h="236002">
                <a:tc>
                  <a:txBody>
                    <a:bodyPr/>
                    <a:lstStyle/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30000" dirty="0"/>
                        <a:t>240</a:t>
                      </a:r>
                      <a:r>
                        <a:rPr lang="en-US" sz="1200" dirty="0"/>
                        <a:t>Pu(sf)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/>
                        <a:t>nubar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</a:t>
                      </a:r>
                      <a:r>
                        <a:rPr lang="en-US" sz="1200" baseline="-25000" dirty="0"/>
                        <a:t>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09373"/>
                  </a:ext>
                </a:extLst>
              </a:tr>
              <a:tr h="236002">
                <a:tc>
                  <a:txBody>
                    <a:bodyPr/>
                    <a:lstStyle/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Gerasimenko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2.044(36)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741985"/>
                  </a:ext>
                </a:extLst>
              </a:tr>
              <a:tr h="236002">
                <a:tc>
                  <a:txBody>
                    <a:bodyPr/>
                    <a:lstStyle/>
                    <a:p>
                      <a:r>
                        <a:rPr lang="en-US" sz="1200" dirty="0"/>
                        <a:t>Evaluation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2.154(5)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939739"/>
                  </a:ext>
                </a:extLst>
              </a:tr>
              <a:tr h="236002">
                <a:tc>
                  <a:txBody>
                    <a:bodyPr/>
                    <a:lstStyle/>
                    <a:p>
                      <a:r>
                        <a:rPr lang="en-US" sz="1200" dirty="0"/>
                        <a:t>New 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2.139(2)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2.005(2)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447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2867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4FF339-4E72-0865-9890-94F2C32108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746BF-B6EE-9CA6-28E4-290B61F6E9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73052" y="1143000"/>
            <a:ext cx="3713747" cy="3195638"/>
          </a:xfrm>
        </p:spPr>
        <p:txBody>
          <a:bodyPr/>
          <a:lstStyle/>
          <a:p>
            <a:endParaRPr lang="en-US" baseline="30000" dirty="0"/>
          </a:p>
          <a:p>
            <a:endParaRPr lang="en-US" baseline="30000" dirty="0"/>
          </a:p>
          <a:p>
            <a:endParaRPr lang="en-US" baseline="30000" dirty="0"/>
          </a:p>
          <a:p>
            <a:r>
              <a:rPr lang="en-US" baseline="30000" dirty="0"/>
              <a:t>233</a:t>
            </a:r>
            <a:r>
              <a:rPr lang="en-US" dirty="0"/>
              <a:t>U(</a:t>
            </a:r>
            <a:r>
              <a:rPr lang="en-US" dirty="0" err="1"/>
              <a:t>n,f</a:t>
            </a:r>
            <a:r>
              <a:rPr lang="en-US" dirty="0"/>
              <a:t>) PFNS with Chi-Nu (2026 – delayed from 2024)</a:t>
            </a:r>
          </a:p>
          <a:p>
            <a:endParaRPr lang="en-US" dirty="0"/>
          </a:p>
          <a:p>
            <a:r>
              <a:rPr lang="en-US" baseline="30000" dirty="0"/>
              <a:t>240</a:t>
            </a:r>
            <a:r>
              <a:rPr lang="en-US" dirty="0"/>
              <a:t>Pu(</a:t>
            </a:r>
            <a:r>
              <a:rPr lang="en-US" dirty="0" err="1"/>
              <a:t>n,f</a:t>
            </a:r>
            <a:r>
              <a:rPr lang="en-US" dirty="0"/>
              <a:t>) PFNS with VENDETA, when LANSCE beam improves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511707-39AB-6C28-D951-55F6D3B5A9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9098" t="-11078" r="-10430" b="-12700"/>
          <a:stretch>
            <a:fillRect/>
          </a:stretch>
        </p:blipFill>
        <p:spPr>
          <a:xfrm>
            <a:off x="112415" y="1303747"/>
            <a:ext cx="5173460" cy="287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95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25A0FF-19A8-CF31-1754-8DF0E1AC8C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79A42-D936-9EC8-2880-BB99F716FB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85346" y="1143000"/>
            <a:ext cx="3601453" cy="3195638"/>
          </a:xfrm>
        </p:spPr>
        <p:txBody>
          <a:bodyPr/>
          <a:lstStyle/>
          <a:p>
            <a:endParaRPr lang="en-US" baseline="30000" dirty="0"/>
          </a:p>
          <a:p>
            <a:r>
              <a:rPr lang="en-US" baseline="30000" dirty="0"/>
              <a:t>237</a:t>
            </a:r>
            <a:r>
              <a:rPr lang="en-US" dirty="0"/>
              <a:t>Np(</a:t>
            </a:r>
            <a:r>
              <a:rPr lang="en-US" dirty="0" err="1"/>
              <a:t>n,f</a:t>
            </a:r>
            <a:r>
              <a:rPr lang="en-US" dirty="0"/>
              <a:t>) and </a:t>
            </a:r>
            <a:r>
              <a:rPr lang="en-US" baseline="30000" dirty="0"/>
              <a:t>242</a:t>
            </a:r>
            <a:r>
              <a:rPr lang="en-US" dirty="0"/>
              <a:t>Pu(</a:t>
            </a:r>
            <a:r>
              <a:rPr lang="en-US" dirty="0" err="1"/>
              <a:t>n,f</a:t>
            </a:r>
            <a:r>
              <a:rPr lang="en-US" dirty="0"/>
              <a:t>) PFNS have been mentioned, but no support yet</a:t>
            </a:r>
          </a:p>
          <a:p>
            <a:endParaRPr lang="en-US" dirty="0"/>
          </a:p>
          <a:p>
            <a:r>
              <a:rPr lang="en-US" dirty="0"/>
              <a:t>Neutron scattering, </a:t>
            </a:r>
            <a:r>
              <a:rPr lang="en-US" dirty="0" err="1"/>
              <a:t>etc</a:t>
            </a:r>
            <a:r>
              <a:rPr lang="en-US" dirty="0"/>
              <a:t> [Inelastic, elastic, (n,2n),…] </a:t>
            </a:r>
          </a:p>
          <a:p>
            <a:endParaRPr lang="en-US" dirty="0"/>
          </a:p>
          <a:p>
            <a:r>
              <a:rPr lang="en-US" dirty="0"/>
              <a:t>Other suggestions?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E47FC-227E-A850-996A-E4DC796706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9098" t="-11078" r="-10430" b="-12700"/>
          <a:stretch>
            <a:fillRect/>
          </a:stretch>
        </p:blipFill>
        <p:spPr>
          <a:xfrm>
            <a:off x="112415" y="1303747"/>
            <a:ext cx="5173460" cy="287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77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12F93B4-DA55-EF43-80C6-E8696B4964C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9B486-0D90-BC46-A743-488D68CB1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96EB8-A281-7246-A5A5-ED735CA953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Intro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474A5A-001C-2347-920E-52D29E8EB9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Fission Spectra</a:t>
            </a:r>
          </a:p>
          <a:p>
            <a:r>
              <a:rPr lang="en-US" dirty="0"/>
              <a:t>History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377068-3F97-0142-B964-23649083E06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Chi-Nu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316B1F-10CE-9048-8488-2668D962004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VENDETA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83F555-C4F4-7E42-AFC9-7F7AC81D37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96F4CA-A4C5-0645-BA3D-68603D662C7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798D823-F72B-2741-98B3-00DCC75F052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2AC0CB-0BC4-444C-A986-883BDF60E59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1D16F0E-6B12-C34F-AB76-BF16698094E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03E553E-8BFD-2644-8F1C-490C44BE901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73671" y="3042072"/>
            <a:ext cx="1081128" cy="1234016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0A918E2-EDE9-6E48-82F0-4009EBCAFA2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95F456E-6B5D-674A-BE8C-3F1749901C2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875F93E-76D0-8E4B-8927-DBDD94847B5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" name="Picture 20" descr="di170287070 - _MP19120.jpg">
            <a:extLst>
              <a:ext uri="{FF2B5EF4-FFF2-40B4-BE49-F238E27FC236}">
                <a16:creationId xmlns:a16="http://schemas.microsoft.com/office/drawing/2014/main" id="{EEC9E147-8092-022E-D96C-3DD707A65C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3" r="8838"/>
          <a:stretch>
            <a:fillRect/>
          </a:stretch>
        </p:blipFill>
        <p:spPr>
          <a:xfrm>
            <a:off x="3292639" y="3209545"/>
            <a:ext cx="1131982" cy="997288"/>
          </a:xfrm>
          <a:prstGeom prst="rect">
            <a:avLst/>
          </a:prstGeom>
        </p:spPr>
      </p:pic>
      <p:pic>
        <p:nvPicPr>
          <p:cNvPr id="22" name="Picture 4" descr="LANSCEeast">
            <a:extLst>
              <a:ext uri="{FF2B5EF4-FFF2-40B4-BE49-F238E27FC236}">
                <a16:creationId xmlns:a16="http://schemas.microsoft.com/office/drawing/2014/main" id="{4DA13606-9E54-B5AB-3789-025147EB6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71" y="3111328"/>
            <a:ext cx="1104764" cy="11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A picture containing indoor, dock&#10;&#10;AI-generated content may be incorrect.">
            <a:extLst>
              <a:ext uri="{FF2B5EF4-FFF2-40B4-BE49-F238E27FC236}">
                <a16:creationId xmlns:a16="http://schemas.microsoft.com/office/drawing/2014/main" id="{04503D2F-5E54-7708-CCC7-CF9B865712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447" t="10063" r="22813" b="4829"/>
          <a:stretch>
            <a:fillRect/>
          </a:stretch>
        </p:blipFill>
        <p:spPr>
          <a:xfrm>
            <a:off x="4738747" y="3111327"/>
            <a:ext cx="1153452" cy="11534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FD6DC8B-32F4-1E89-3884-60ED616CB7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640" r="2484"/>
          <a:stretch>
            <a:fillRect/>
          </a:stretch>
        </p:blipFill>
        <p:spPr>
          <a:xfrm>
            <a:off x="1858436" y="3076699"/>
            <a:ext cx="1171634" cy="1222707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0AEF41B-4B5D-5D9E-ED83-A3C00B1123D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What is next?</a:t>
            </a:r>
          </a:p>
          <a:p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A90B3DF-FA8D-BE2D-19EE-9DDB7F77B2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362" r="16595"/>
          <a:stretch>
            <a:fillRect/>
          </a:stretch>
        </p:blipFill>
        <p:spPr>
          <a:xfrm>
            <a:off x="6161748" y="3342806"/>
            <a:ext cx="1153452" cy="73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5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B0A0974-2457-524B-8F1A-157A361A81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Collaboration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6802EFB-3928-A44D-9D30-9CBD2CAADA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973930"/>
            <a:ext cx="2231756" cy="363681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uFill>
                  <a:solidFill>
                    <a:srgbClr val="000F7E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LANL </a:t>
            </a:r>
          </a:p>
          <a:p>
            <a:pPr marL="0" indent="0">
              <a:buNone/>
            </a:pPr>
            <a:r>
              <a:rPr lang="en-US" dirty="0">
                <a:uFill>
                  <a:solidFill>
                    <a:srgbClr val="000F7E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Keegan Kelly</a:t>
            </a:r>
          </a:p>
          <a:p>
            <a:pPr marL="0" indent="0">
              <a:buNone/>
            </a:pPr>
            <a:r>
              <a:rPr lang="en-US" dirty="0">
                <a:uFill>
                  <a:solidFill>
                    <a:srgbClr val="000F7E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 O'Donnell </a:t>
            </a:r>
            <a:endParaRPr lang="en-US" dirty="0">
              <a:uFill>
                <a:solidFill>
                  <a:srgbClr val="000F7E"/>
                </a:solidFill>
              </a:uFill>
            </a:endParaRPr>
          </a:p>
          <a:p>
            <a:pPr marL="0" indent="0">
              <a:buNone/>
            </a:pPr>
            <a:r>
              <a:rPr lang="en-US" dirty="0">
                <a:uFill>
                  <a:solidFill>
                    <a:srgbClr val="000F7E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Denise Neudecker </a:t>
            </a:r>
            <a:endParaRPr lang="en-US" dirty="0">
              <a:uFill>
                <a:solidFill>
                  <a:srgbClr val="000F7E"/>
                </a:solidFill>
              </a:uFill>
            </a:endParaRPr>
          </a:p>
          <a:p>
            <a:pPr marL="0" indent="0">
              <a:buNone/>
            </a:pPr>
            <a:r>
              <a:rPr lang="en-US" dirty="0">
                <a:uFill>
                  <a:solidFill>
                    <a:srgbClr val="000F7E"/>
                  </a:solidFill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Bob Haight </a:t>
            </a:r>
            <a:endParaRPr lang="en-US" dirty="0">
              <a:uFill>
                <a:solidFill>
                  <a:srgbClr val="000F7E"/>
                </a:solidFill>
              </a:uFill>
            </a:endParaRPr>
          </a:p>
          <a:p>
            <a:pPr marL="0" indent="0">
              <a:buNone/>
            </a:pPr>
            <a:r>
              <a:rPr lang="en-US" dirty="0">
                <a:uFill>
                  <a:solidFill>
                    <a:srgbClr val="000F7E"/>
                  </a:solidFill>
                </a:uFill>
              </a:rPr>
              <a:t>Pat Copp</a:t>
            </a:r>
          </a:p>
          <a:p>
            <a:pPr marL="0" indent="0">
              <a:buNone/>
            </a:pPr>
            <a:r>
              <a:rPr lang="en-US" dirty="0">
                <a:uFill>
                  <a:solidFill>
                    <a:srgbClr val="000F7E"/>
                  </a:solidFill>
                </a:uFill>
              </a:rPr>
              <a:t>Jason Surbrook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4"/>
                </a:solidFill>
                <a:uFill>
                  <a:solidFill>
                    <a:srgbClr val="000F7E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LLNL</a:t>
            </a:r>
            <a:endParaRPr lang="en-US" dirty="0">
              <a:uFill>
                <a:solidFill>
                  <a:srgbClr val="000F7E"/>
                </a:solidFill>
              </a:u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  <a:uFill>
                  <a:solidFill>
                    <a:srgbClr val="000F7E"/>
                  </a:solidFill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Ching-Yen</a:t>
            </a:r>
            <a:r>
              <a:rPr lang="en-US" dirty="0">
                <a:solidFill>
                  <a:schemeClr val="accent4"/>
                </a:solidFill>
                <a:uFill>
                  <a:solidFill>
                    <a:srgbClr val="000F7E"/>
                  </a:solidFill>
                </a:uFill>
              </a:rPr>
              <a:t> Wu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  <a:uFill>
                  <a:solidFill>
                    <a:srgbClr val="000F7E"/>
                  </a:solidFill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Roger Henderson </a:t>
            </a:r>
            <a:r>
              <a:rPr lang="en-US" dirty="0">
                <a:solidFill>
                  <a:schemeClr val="accent4"/>
                </a:solidFill>
                <a:uFill>
                  <a:solidFill>
                    <a:srgbClr val="000F7E"/>
                  </a:solidFill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dirty="0">
              <a:solidFill>
                <a:schemeClr val="accent4"/>
              </a:solidFill>
              <a:uFill>
                <a:solidFill>
                  <a:srgbClr val="000F7E"/>
                </a:solidFill>
              </a:uFill>
            </a:endParaRPr>
          </a:p>
          <a:p>
            <a:endParaRPr lang="en-US" dirty="0"/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73145343-620B-0714-5889-4B28F48078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2" r="25552"/>
          <a:stretch/>
        </p:blipFill>
        <p:spPr>
          <a:prstGeom prst="rect">
            <a:avLst/>
          </a:prstGeom>
        </p:spPr>
      </p:pic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E1897017-5ADD-8E0D-7A3A-470394AB0AEB}"/>
              </a:ext>
            </a:extLst>
          </p:cNvPr>
          <p:cNvSpPr txBox="1">
            <a:spLocks/>
          </p:cNvSpPr>
          <p:nvPr/>
        </p:nvSpPr>
        <p:spPr>
          <a:xfrm>
            <a:off x="2924685" y="973930"/>
            <a:ext cx="2231756" cy="34508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80" indent="-18288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FF00"/>
                </a:solidFill>
                <a:uFill>
                  <a:solidFill>
                    <a:srgbClr val="000F7E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CEA</a:t>
            </a:r>
          </a:p>
          <a:p>
            <a:pPr marL="0" indent="0" algn="r">
              <a:buNone/>
            </a:pPr>
            <a:r>
              <a:rPr lang="en-US" dirty="0">
                <a:solidFill>
                  <a:srgbClr val="FFFF00"/>
                </a:solidFill>
                <a:uFill>
                  <a:solidFill>
                    <a:srgbClr val="000F7E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Julien Taieb</a:t>
            </a:r>
          </a:p>
          <a:p>
            <a:pPr marL="0" indent="0" algn="r">
              <a:buNone/>
            </a:pPr>
            <a:r>
              <a:rPr lang="en-US" dirty="0">
                <a:solidFill>
                  <a:srgbClr val="FFFF00"/>
                </a:solidFill>
                <a:uFill>
                  <a:solidFill>
                    <a:srgbClr val="000F7E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Benoit Mauss</a:t>
            </a:r>
          </a:p>
          <a:p>
            <a:pPr marL="0" indent="0" algn="r">
              <a:buNone/>
            </a:pPr>
            <a:r>
              <a:rPr lang="en-US" dirty="0">
                <a:solidFill>
                  <a:srgbClr val="FFFF00"/>
                </a:solidFill>
                <a:uFill>
                  <a:solidFill>
                    <a:srgbClr val="000F7E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Audrey</a:t>
            </a:r>
            <a:r>
              <a:rPr lang="en-US" dirty="0">
                <a:solidFill>
                  <a:srgbClr val="FFFF00"/>
                </a:solidFill>
                <a:uFill>
                  <a:solidFill>
                    <a:srgbClr val="000F7E"/>
                  </a:solidFill>
                </a:uFill>
              </a:rPr>
              <a:t> Chatillon</a:t>
            </a:r>
          </a:p>
          <a:p>
            <a:pPr marL="0" indent="0" algn="r">
              <a:buNone/>
            </a:pPr>
            <a:r>
              <a:rPr lang="en-US" dirty="0">
                <a:solidFill>
                  <a:srgbClr val="FFFF00"/>
                </a:solidFill>
                <a:uFill>
                  <a:solidFill>
                    <a:srgbClr val="000F7E"/>
                  </a:solidFill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Pierre Mourfouace </a:t>
            </a:r>
            <a:endParaRPr lang="en-US" dirty="0">
              <a:solidFill>
                <a:srgbClr val="FFFF00"/>
              </a:solidFill>
              <a:uFill>
                <a:solidFill>
                  <a:srgbClr val="000F7E"/>
                </a:solidFill>
              </a:uFill>
            </a:endParaRPr>
          </a:p>
          <a:p>
            <a:pPr marL="0" indent="0" algn="r">
              <a:buNone/>
            </a:pPr>
            <a:r>
              <a:rPr lang="en-US" dirty="0">
                <a:solidFill>
                  <a:srgbClr val="FFFF00"/>
                </a:solidFill>
              </a:rPr>
              <a:t>Owen Syrett</a:t>
            </a:r>
          </a:p>
          <a:p>
            <a:pPr marL="0" indent="0" algn="r">
              <a:buNone/>
            </a:pPr>
            <a:r>
              <a:rPr lang="en-US" dirty="0">
                <a:solidFill>
                  <a:srgbClr val="92D050"/>
                </a:solidFill>
              </a:rPr>
              <a:t>David </a:t>
            </a:r>
            <a:r>
              <a:rPr lang="en-US" dirty="0" err="1">
                <a:solidFill>
                  <a:srgbClr val="92D050"/>
                </a:solidFill>
              </a:rPr>
              <a:t>Etasse</a:t>
            </a:r>
            <a:endParaRPr lang="en-US" dirty="0">
              <a:solidFill>
                <a:srgbClr val="92D050"/>
              </a:solidFill>
            </a:endParaRPr>
          </a:p>
          <a:p>
            <a:pPr marL="0" indent="0" algn="r">
              <a:buNone/>
            </a:pP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30928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A57D5-D5D8-074C-858D-ED8F62100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LANSCE: The Los Alamos Neutron Science </a:t>
            </a:r>
            <a:r>
              <a:rPr lang="en-US" dirty="0" err="1"/>
              <a:t>CEnter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FA4A4-F2F0-8540-8CF6-5EF688390C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 </a:t>
            </a:r>
          </a:p>
        </p:txBody>
      </p:sp>
      <p:pic>
        <p:nvPicPr>
          <p:cNvPr id="4" name="Picture 4" descr="LANSCEeast">
            <a:extLst>
              <a:ext uri="{FF2B5EF4-FFF2-40B4-BE49-F238E27FC236}">
                <a16:creationId xmlns:a16="http://schemas.microsoft.com/office/drawing/2014/main" id="{82B04F05-791F-25BA-D3EB-807D0B8DA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3209543" cy="321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98317216-CF2C-D9B1-E72C-2907274BEA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99" t="6512" b="1764"/>
          <a:stretch>
            <a:fillRect/>
          </a:stretch>
        </p:blipFill>
        <p:spPr>
          <a:xfrm>
            <a:off x="5056632" y="2395782"/>
            <a:ext cx="3630168" cy="19663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16EBDD-9643-27B8-485D-6E1634642BA9}"/>
              </a:ext>
            </a:extLst>
          </p:cNvPr>
          <p:cNvSpPr txBox="1"/>
          <p:nvPr/>
        </p:nvSpPr>
        <p:spPr>
          <a:xfrm>
            <a:off x="3776474" y="1143000"/>
            <a:ext cx="4910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 800 MeV proton LINAC with 5 facilities, two of which are used for nuclear physics measurements, the Lujan Center and WNR</a:t>
            </a:r>
          </a:p>
        </p:txBody>
      </p:sp>
    </p:spTree>
    <p:extLst>
      <p:ext uri="{BB962C8B-B14F-4D97-AF65-F5344CB8AC3E}">
        <p14:creationId xmlns:p14="http://schemas.microsoft.com/office/powerpoint/2010/main" val="1872646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30FF50-D818-2F4B-B792-5C5E8A813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Flightpath 15L at WNR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54291-9597-AE0D-DA49-27B2FBE51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128" y="3092432"/>
            <a:ext cx="1947672" cy="141225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C02A055-571D-8B4A-875B-BD954E65B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0788"/>
            <a:ext cx="4151313" cy="1993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1809" descr="wnrflux">
            <a:extLst>
              <a:ext uri="{FF2B5EF4-FFF2-40B4-BE49-F238E27FC236}">
                <a16:creationId xmlns:a16="http://schemas.microsoft.com/office/drawing/2014/main" id="{A133FD07-E9A5-3543-197B-49D2A7000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6" r="8629" b="2482"/>
          <a:stretch>
            <a:fillRect/>
          </a:stretch>
        </p:blipFill>
        <p:spPr bwMode="auto">
          <a:xfrm>
            <a:off x="6132830" y="1143000"/>
            <a:ext cx="2553970" cy="187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AF15E1-987F-EE04-1BFB-706DCD80A995}"/>
              </a:ext>
            </a:extLst>
          </p:cNvPr>
          <p:cNvSpPr txBox="1"/>
          <p:nvPr/>
        </p:nvSpPr>
        <p:spPr>
          <a:xfrm>
            <a:off x="457200" y="1143000"/>
            <a:ext cx="558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WNR has 6 flightpaths, and Chi-Nu + VENDETA use 15L</a:t>
            </a:r>
          </a:p>
          <a:p>
            <a:endParaRPr lang="en-US" dirty="0"/>
          </a:p>
          <a:p>
            <a:r>
              <a:rPr lang="en-US" dirty="0"/>
              <a:t>The neutron flux is Highest at a few MeV, but extends from 10 keV to 100s of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49D103-2599-A225-ED3A-6D7F95CD8107}"/>
              </a:ext>
            </a:extLst>
          </p:cNvPr>
          <p:cNvSpPr txBox="1"/>
          <p:nvPr/>
        </p:nvSpPr>
        <p:spPr>
          <a:xfrm>
            <a:off x="4861814" y="3198395"/>
            <a:ext cx="185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15L has a target station at 21.5m, with a false floor and ‘get lost’ pit</a:t>
            </a:r>
          </a:p>
        </p:txBody>
      </p:sp>
    </p:spTree>
    <p:extLst>
      <p:ext uri="{BB962C8B-B14F-4D97-AF65-F5344CB8AC3E}">
        <p14:creationId xmlns:p14="http://schemas.microsoft.com/office/powerpoint/2010/main" val="2666621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5339A3-234B-23F2-2755-D8B2C6F61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1" y="457200"/>
            <a:ext cx="7048499" cy="4094925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3881CEB-0BCB-134D-B272-43949D55AB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2091555"/>
            <a:ext cx="1295401" cy="17526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Slide shown by KJ Kelly at a workshop in Santa Fe (2020).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19973BC-7168-F349-895F-A9BF412E27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LANL CEA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745387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B73C58-48DA-5CC8-AC10-5C29FC7E93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First Prompt Fission Neutron Energy and Multiplicity Measurements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06A93-7CE7-BFC8-4B06-51F73DE31F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1142999"/>
            <a:ext cx="4967207" cy="3200400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Used the FIGARO detector array, which had 6-8 liquid scintillator detectors, not all of which worked well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A9D463-226B-ADB5-A20A-F568F50FE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437" y="1126356"/>
            <a:ext cx="3537817" cy="3244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918D76-33E3-DFD8-9AAB-44E731272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552034"/>
            <a:ext cx="4839345" cy="129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4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946059-E144-4D5F-95D7-06E0DE5852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Since 2020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90F8D7-AE95-A7C8-B17A-500997531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44652"/>
            <a:ext cx="7064830" cy="3429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DC561D8-671E-8B8E-0F09-CA64DE7BC7C0}"/>
              </a:ext>
            </a:extLst>
          </p:cNvPr>
          <p:cNvSpPr txBox="1"/>
          <p:nvPr/>
        </p:nvSpPr>
        <p:spPr>
          <a:xfrm>
            <a:off x="3594100" y="3728946"/>
            <a:ext cx="4379919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VENDETA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EB74D8-38C3-EBC6-BFFB-BE15BE69CED5}"/>
              </a:ext>
            </a:extLst>
          </p:cNvPr>
          <p:cNvSpPr txBox="1"/>
          <p:nvPr/>
        </p:nvSpPr>
        <p:spPr>
          <a:xfrm>
            <a:off x="629557" y="4157638"/>
            <a:ext cx="7514771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Chi-Nu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39F11B-654C-29F7-D864-6C847A32EEAC}"/>
              </a:ext>
            </a:extLst>
          </p:cNvPr>
          <p:cNvSpPr txBox="1"/>
          <p:nvPr/>
        </p:nvSpPr>
        <p:spPr>
          <a:xfrm>
            <a:off x="905763" y="3307940"/>
            <a:ext cx="69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CF1E31-7686-C552-66D1-BB7C61B0C729}"/>
              </a:ext>
            </a:extLst>
          </p:cNvPr>
          <p:cNvSpPr txBox="1"/>
          <p:nvPr/>
        </p:nvSpPr>
        <p:spPr>
          <a:xfrm>
            <a:off x="3078667" y="3307940"/>
            <a:ext cx="69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B4411F-D391-04FE-006A-6069D141FC1F}"/>
              </a:ext>
            </a:extLst>
          </p:cNvPr>
          <p:cNvSpPr txBox="1"/>
          <p:nvPr/>
        </p:nvSpPr>
        <p:spPr>
          <a:xfrm>
            <a:off x="5178000" y="3315626"/>
            <a:ext cx="69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152E8A-9094-FE76-5FA4-7D710E5F95A7}"/>
              </a:ext>
            </a:extLst>
          </p:cNvPr>
          <p:cNvSpPr txBox="1"/>
          <p:nvPr/>
        </p:nvSpPr>
        <p:spPr>
          <a:xfrm>
            <a:off x="7277333" y="3307940"/>
            <a:ext cx="69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2611B5-895B-AFA7-BF6D-2C3E420A24DB}"/>
              </a:ext>
            </a:extLst>
          </p:cNvPr>
          <p:cNvSpPr txBox="1"/>
          <p:nvPr/>
        </p:nvSpPr>
        <p:spPr>
          <a:xfrm rot="16200000">
            <a:off x="2427956" y="1547551"/>
            <a:ext cx="1963203" cy="83099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/>
              <a:t>239</a:t>
            </a:r>
            <a:r>
              <a:rPr lang="en-US" sz="1600" dirty="0"/>
              <a:t>Pu(</a:t>
            </a:r>
            <a:r>
              <a:rPr lang="en-US" sz="1600" dirty="0" err="1"/>
              <a:t>n,f</a:t>
            </a:r>
            <a:r>
              <a:rPr lang="en-US" sz="1600" dirty="0"/>
              <a:t>) </a:t>
            </a:r>
            <a:r>
              <a:rPr lang="en-US" sz="1600" dirty="0" err="1"/>
              <a:t>nubar</a:t>
            </a:r>
            <a:r>
              <a:rPr lang="en-US" sz="1600" dirty="0"/>
              <a:t> (P Marini et al., PLB 2022)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E1DC02-3537-804A-51FE-074E934C91AF}"/>
              </a:ext>
            </a:extLst>
          </p:cNvPr>
          <p:cNvSpPr txBox="1"/>
          <p:nvPr/>
        </p:nvSpPr>
        <p:spPr>
          <a:xfrm rot="16200000">
            <a:off x="5248421" y="1382882"/>
            <a:ext cx="2268762" cy="58477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/>
              <a:t>235</a:t>
            </a:r>
            <a:r>
              <a:rPr lang="en-US" sz="1600" dirty="0"/>
              <a:t>U(</a:t>
            </a:r>
            <a:r>
              <a:rPr lang="en-US" sz="1600" dirty="0" err="1"/>
              <a:t>n,f</a:t>
            </a:r>
            <a:r>
              <a:rPr lang="en-US" sz="1600" dirty="0"/>
              <a:t>) PFNS (B Mauss et al., PRC 2025)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5EE3B5-9399-FC62-C8F2-9E638E374EE6}"/>
              </a:ext>
            </a:extLst>
          </p:cNvPr>
          <p:cNvSpPr txBox="1"/>
          <p:nvPr/>
        </p:nvSpPr>
        <p:spPr>
          <a:xfrm rot="16200000">
            <a:off x="1429281" y="1368164"/>
            <a:ext cx="1850654" cy="107721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CEA/NNSA PFNS results comparison for </a:t>
            </a:r>
            <a:r>
              <a:rPr lang="en-US" sz="1600" baseline="30000" dirty="0"/>
              <a:t>239</a:t>
            </a:r>
            <a:r>
              <a:rPr lang="en-US" sz="1600" dirty="0"/>
              <a:t>Pu (KJ Kelly et al., NDS 2021)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F2CEB-ECC8-1F35-CC2F-8254C71D9707}"/>
              </a:ext>
            </a:extLst>
          </p:cNvPr>
          <p:cNvSpPr txBox="1"/>
          <p:nvPr/>
        </p:nvSpPr>
        <p:spPr>
          <a:xfrm rot="16200000">
            <a:off x="318056" y="1547550"/>
            <a:ext cx="1963205" cy="83099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/>
              <a:t>239</a:t>
            </a:r>
            <a:r>
              <a:rPr lang="en-US" sz="1600" dirty="0"/>
              <a:t>Pu(</a:t>
            </a:r>
            <a:r>
              <a:rPr lang="en-US" sz="1600" dirty="0" err="1"/>
              <a:t>n,f</a:t>
            </a:r>
            <a:r>
              <a:rPr lang="en-US" sz="1600" dirty="0"/>
              <a:t>) PFNS (P Marini et al., PRC 2020)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58D64C-AFC3-E9B8-9AC4-35E6339EFEAA}"/>
              </a:ext>
            </a:extLst>
          </p:cNvPr>
          <p:cNvSpPr txBox="1"/>
          <p:nvPr/>
        </p:nvSpPr>
        <p:spPr>
          <a:xfrm rot="16200000">
            <a:off x="6998710" y="1727719"/>
            <a:ext cx="2095310" cy="33855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/>
              <a:t>240</a:t>
            </a:r>
            <a:r>
              <a:rPr lang="en-US" sz="1600" dirty="0"/>
              <a:t>Pu(</a:t>
            </a:r>
            <a:r>
              <a:rPr lang="en-US" sz="1600" dirty="0" err="1"/>
              <a:t>n,f</a:t>
            </a:r>
            <a:r>
              <a:rPr lang="en-US" sz="1600" dirty="0"/>
              <a:t>) PFNS (</a:t>
            </a:r>
            <a:r>
              <a:rPr lang="en-US" sz="1600" dirty="0" err="1"/>
              <a:t>tbd</a:t>
            </a:r>
            <a:r>
              <a:rPr lang="en-US" sz="1600" dirty="0"/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5F306B-4EF9-F9A2-C951-466FC3E011CC}"/>
              </a:ext>
            </a:extLst>
          </p:cNvPr>
          <p:cNvSpPr txBox="1"/>
          <p:nvPr/>
        </p:nvSpPr>
        <p:spPr>
          <a:xfrm rot="16200000">
            <a:off x="3603246" y="1563729"/>
            <a:ext cx="1660846" cy="83099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/>
              <a:t>238</a:t>
            </a:r>
            <a:r>
              <a:rPr lang="en-US" sz="1600" dirty="0"/>
              <a:t>U(</a:t>
            </a:r>
            <a:r>
              <a:rPr lang="en-US" sz="1600" dirty="0" err="1"/>
              <a:t>n,f</a:t>
            </a:r>
            <a:r>
              <a:rPr lang="en-US" sz="1600" dirty="0"/>
              <a:t>) PFNS (KJ Kelly et al., PRC 2023)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AE4C26-E85A-A981-AFA6-E58EF62897BF}"/>
              </a:ext>
            </a:extLst>
          </p:cNvPr>
          <p:cNvSpPr txBox="1"/>
          <p:nvPr/>
        </p:nvSpPr>
        <p:spPr>
          <a:xfrm rot="16200000">
            <a:off x="4652130" y="1620005"/>
            <a:ext cx="1805157" cy="83099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/>
              <a:t>240</a:t>
            </a:r>
            <a:r>
              <a:rPr lang="en-US" sz="1600" dirty="0"/>
              <a:t>Pu(</a:t>
            </a:r>
            <a:r>
              <a:rPr lang="en-US" sz="1600" dirty="0" err="1"/>
              <a:t>n,f</a:t>
            </a:r>
            <a:r>
              <a:rPr lang="en-US" sz="1600" dirty="0"/>
              <a:t>) PFNS (KJ Kelly et al., PRC 2024)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A3F8B9-F728-8CFD-8573-E642E2E05104}"/>
              </a:ext>
            </a:extLst>
          </p:cNvPr>
          <p:cNvSpPr txBox="1"/>
          <p:nvPr/>
        </p:nvSpPr>
        <p:spPr>
          <a:xfrm rot="16200000">
            <a:off x="5946879" y="1412878"/>
            <a:ext cx="2177472" cy="58477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/>
              <a:t>240</a:t>
            </a:r>
            <a:r>
              <a:rPr lang="en-US" sz="1600" dirty="0"/>
              <a:t>Pu(sf) PFNS (O Syrett et al., (</a:t>
            </a:r>
            <a:r>
              <a:rPr lang="en-US" sz="1600" dirty="0" err="1"/>
              <a:t>tbp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08427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6764D7-B937-7F41-9961-DD919DA62F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Chi-Nu – Two Neutron Detector Arrays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9BE1905-C0A2-DDAA-7592-6F3B78B52C21}"/>
              </a:ext>
            </a:extLst>
          </p:cNvPr>
          <p:cNvSpPr txBox="1">
            <a:spLocks/>
          </p:cNvSpPr>
          <p:nvPr/>
        </p:nvSpPr>
        <p:spPr>
          <a:xfrm>
            <a:off x="457199" y="1063965"/>
            <a:ext cx="3542307" cy="34364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06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8788" indent="-230188" algn="l" defTabSz="9144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/>
              </a:buClr>
              <a:buSzPct val="100000"/>
              <a:buFont typeface="System Font Regular"/>
              <a:buChar char="–"/>
              <a:tabLst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75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100000"/>
              <a:buFont typeface="System Font Regular"/>
              <a:buChar char="–"/>
              <a:tabLst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q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r>
              <a:rPr lang="en-US" dirty="0">
                <a:latin typeface="Arial" charset="0"/>
              </a:rPr>
              <a:t>Neutron detectors: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r>
              <a:rPr lang="en-US" dirty="0">
                <a:latin typeface="Arial" charset="0"/>
              </a:rPr>
              <a:t>Li Glass Array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dirty="0">
                <a:latin typeface="Arial" charset="0"/>
              </a:rPr>
              <a:t>40cm from the target position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dirty="0">
                <a:latin typeface="Arial" charset="0"/>
              </a:rPr>
              <a:t>22 </a:t>
            </a:r>
            <a:r>
              <a:rPr lang="en-US" baseline="30000" dirty="0">
                <a:latin typeface="Arial" charset="0"/>
              </a:rPr>
              <a:t>6</a:t>
            </a:r>
            <a:r>
              <a:rPr lang="en-US" dirty="0">
                <a:latin typeface="Arial" charset="0"/>
              </a:rPr>
              <a:t>Li Glass Scintillators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endParaRPr lang="en-US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r>
              <a:rPr lang="en-US" dirty="0">
                <a:latin typeface="Arial" charset="0"/>
              </a:rPr>
              <a:t>EJ309 Liquid Scintillator Array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dirty="0">
                <a:latin typeface="Arial" charset="0"/>
              </a:rPr>
              <a:t>1m from the target position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dirty="0">
                <a:latin typeface="Arial" charset="0"/>
              </a:rPr>
              <a:t>54 detectors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endParaRPr lang="en-US" dirty="0">
              <a:latin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</a:pPr>
            <a:r>
              <a:rPr lang="en-US" dirty="0">
                <a:latin typeface="Arial" charset="0"/>
              </a:rPr>
              <a:t>Fission detector: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dirty="0">
                <a:latin typeface="Arial" charset="0"/>
              </a:rPr>
              <a:t>10-cell PPAC built at LLNL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dirty="0">
                <a:latin typeface="Arial" charset="0"/>
              </a:rPr>
              <a:t>for each actinide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0DA6B7-72A6-6BF3-4CF2-A2AD87EF71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733" y="1126355"/>
            <a:ext cx="4788067" cy="3195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04A565-57AC-144A-39AC-AB7D15F88A51}"/>
              </a:ext>
            </a:extLst>
          </p:cNvPr>
          <p:cNvSpPr txBox="1"/>
          <p:nvPr/>
        </p:nvSpPr>
        <p:spPr bwMode="auto">
          <a:xfrm>
            <a:off x="3475941" y="5455576"/>
            <a:ext cx="480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Arial" charset="0"/>
              </a:rPr>
              <a:t>Chi-Nu Liquid Scintillator Detector Array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834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B9135-7BF8-C941-ACAB-39BD7EFC1F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Chi-Nu Prompt Fission Neutron Spectra (PFNS) Measurements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ACC5B-BA06-3F4A-9377-DCB7FD59C2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800" dirty="0"/>
              <a:t>c</a:t>
            </a:r>
          </a:p>
          <a:p>
            <a:pPr marL="0" indent="0">
              <a:buNone/>
            </a:pPr>
            <a:r>
              <a:rPr lang="en-US" b="1" dirty="0"/>
              <a:t>LANL+LLNL</a:t>
            </a:r>
          </a:p>
          <a:p>
            <a:pPr lvl="1"/>
            <a:r>
              <a:rPr lang="en-US" sz="1400" baseline="30000" dirty="0"/>
              <a:t>235</a:t>
            </a:r>
            <a:r>
              <a:rPr lang="en-US" sz="1400" dirty="0"/>
              <a:t>U(</a:t>
            </a:r>
            <a:r>
              <a:rPr lang="en-US" sz="1400" dirty="0" err="1"/>
              <a:t>n,f</a:t>
            </a:r>
            <a:r>
              <a:rPr lang="en-US" sz="1400" dirty="0"/>
              <a:t>)</a:t>
            </a:r>
            <a:r>
              <a:rPr lang="en-US" sz="1400" b="1" i="1" dirty="0"/>
              <a:t> </a:t>
            </a:r>
            <a:r>
              <a:rPr lang="en-US" sz="1400" dirty="0"/>
              <a:t>PRC  </a:t>
            </a:r>
            <a:r>
              <a:rPr lang="en-US" sz="1400" b="1" dirty="0"/>
              <a:t>105</a:t>
            </a:r>
            <a:r>
              <a:rPr lang="en-US" sz="1400" dirty="0"/>
              <a:t>, 044615 (2022)</a:t>
            </a:r>
          </a:p>
          <a:p>
            <a:pPr lvl="1"/>
            <a:r>
              <a:rPr lang="en-US" sz="1400" baseline="30000" dirty="0"/>
              <a:t>239</a:t>
            </a:r>
            <a:r>
              <a:rPr lang="en-US" sz="1400" dirty="0"/>
              <a:t>Pu(</a:t>
            </a:r>
            <a:r>
              <a:rPr lang="en-US" sz="1400" dirty="0" err="1"/>
              <a:t>n,f</a:t>
            </a:r>
            <a:r>
              <a:rPr lang="en-US" sz="1400" dirty="0"/>
              <a:t>) PRC </a:t>
            </a:r>
            <a:r>
              <a:rPr lang="en-US" sz="1400" b="1" dirty="0"/>
              <a:t>102</a:t>
            </a:r>
            <a:r>
              <a:rPr lang="en-US" sz="1400" dirty="0"/>
              <a:t>, 034615 (2020) and PRL </a:t>
            </a:r>
            <a:r>
              <a:rPr lang="en-US" sz="1400" b="1" dirty="0"/>
              <a:t>122</a:t>
            </a:r>
            <a:r>
              <a:rPr lang="en-US" sz="1400" dirty="0"/>
              <a:t>, 072503 (2019)</a:t>
            </a:r>
          </a:p>
          <a:p>
            <a:pPr lvl="1"/>
            <a:r>
              <a:rPr lang="en-US" sz="1400" baseline="30000" dirty="0"/>
              <a:t>238</a:t>
            </a:r>
            <a:r>
              <a:rPr lang="en-US" sz="1400" dirty="0"/>
              <a:t>U(</a:t>
            </a:r>
            <a:r>
              <a:rPr lang="en-US" sz="1400" dirty="0" err="1"/>
              <a:t>n,f</a:t>
            </a:r>
            <a:r>
              <a:rPr lang="en-US" sz="1400" dirty="0"/>
              <a:t>) PRC  </a:t>
            </a:r>
            <a:r>
              <a:rPr lang="en-US" sz="1400" b="1" dirty="0"/>
              <a:t>108</a:t>
            </a:r>
            <a:r>
              <a:rPr lang="en-US" sz="1400" dirty="0"/>
              <a:t>, 024613 (2023)</a:t>
            </a:r>
          </a:p>
          <a:p>
            <a:pPr lvl="1"/>
            <a:r>
              <a:rPr lang="en-US" sz="1400" baseline="30000" dirty="0"/>
              <a:t>240</a:t>
            </a:r>
            <a:r>
              <a:rPr lang="en-US" sz="1400" dirty="0"/>
              <a:t>Pu(</a:t>
            </a:r>
            <a:r>
              <a:rPr lang="en-US" sz="1400" dirty="0" err="1"/>
              <a:t>n,f</a:t>
            </a:r>
            <a:r>
              <a:rPr lang="en-US" sz="1400" dirty="0"/>
              <a:t>) and </a:t>
            </a:r>
            <a:r>
              <a:rPr lang="en-US" sz="1400" baseline="30000" dirty="0"/>
              <a:t>240</a:t>
            </a:r>
            <a:r>
              <a:rPr lang="en-US" sz="1400" dirty="0"/>
              <a:t>Pu(sf)  PRC  </a:t>
            </a:r>
            <a:r>
              <a:rPr lang="en-US" sz="1400" b="1" dirty="0"/>
              <a:t>109</a:t>
            </a:r>
            <a:r>
              <a:rPr lang="en-US" sz="1400" dirty="0"/>
              <a:t>, 064611 (2024) </a:t>
            </a:r>
          </a:p>
          <a:p>
            <a:pPr lvl="1"/>
            <a:r>
              <a:rPr lang="en-US" sz="1400" baseline="30000" dirty="0"/>
              <a:t>242</a:t>
            </a:r>
            <a:r>
              <a:rPr lang="en-US" sz="1400" dirty="0"/>
              <a:t>Pu(sf) to be published</a:t>
            </a:r>
          </a:p>
          <a:p>
            <a:pPr marL="0" indent="0">
              <a:buNone/>
            </a:pPr>
            <a:r>
              <a:rPr lang="en-US" b="1" dirty="0"/>
              <a:t>CEA+LANL</a:t>
            </a:r>
          </a:p>
          <a:p>
            <a:pPr lvl="1"/>
            <a:r>
              <a:rPr lang="en-US" sz="1400" baseline="30000" dirty="0"/>
              <a:t>239</a:t>
            </a:r>
            <a:r>
              <a:rPr lang="en-US" sz="1400" dirty="0"/>
              <a:t>Pu(</a:t>
            </a:r>
            <a:r>
              <a:rPr lang="en-US" sz="1400" dirty="0" err="1"/>
              <a:t>n,f</a:t>
            </a:r>
            <a:r>
              <a:rPr lang="en-US" sz="1400" dirty="0"/>
              <a:t>)</a:t>
            </a:r>
            <a:r>
              <a:rPr lang="en-US" sz="1400" b="1" i="1" dirty="0"/>
              <a:t> </a:t>
            </a:r>
            <a:r>
              <a:rPr lang="en-US" sz="1400" dirty="0"/>
              <a:t>PRC </a:t>
            </a:r>
            <a:r>
              <a:rPr lang="en-US" sz="1400" b="1" dirty="0"/>
              <a:t>101</a:t>
            </a:r>
            <a:r>
              <a:rPr lang="en-US" sz="1400" dirty="0"/>
              <a:t>, 044614 (2020) and PLB </a:t>
            </a:r>
            <a:r>
              <a:rPr lang="en-US" sz="1400" b="1" dirty="0"/>
              <a:t>835</a:t>
            </a:r>
            <a:r>
              <a:rPr lang="en-US" sz="1400" dirty="0"/>
              <a:t>, 137513 (2022)</a:t>
            </a:r>
          </a:p>
          <a:p>
            <a:pPr lvl="1"/>
            <a:r>
              <a:rPr lang="en-US" sz="1400" baseline="30000" dirty="0"/>
              <a:t>235</a:t>
            </a:r>
            <a:r>
              <a:rPr lang="en-US" sz="1400" dirty="0"/>
              <a:t>U(</a:t>
            </a:r>
            <a:r>
              <a:rPr lang="en-US" sz="1400" dirty="0" err="1"/>
              <a:t>n,f</a:t>
            </a:r>
            <a:r>
              <a:rPr lang="en-US" sz="1400" dirty="0"/>
              <a:t>) PRC </a:t>
            </a:r>
            <a:r>
              <a:rPr lang="en-US" sz="1400" b="1" dirty="0"/>
              <a:t>111</a:t>
            </a:r>
            <a:r>
              <a:rPr lang="en-US" sz="1400" dirty="0"/>
              <a:t>, 044611 (2025)</a:t>
            </a:r>
          </a:p>
          <a:p>
            <a:pPr lvl="1"/>
            <a:r>
              <a:rPr lang="en-US" sz="1400" baseline="30000" dirty="0"/>
              <a:t>238</a:t>
            </a:r>
            <a:r>
              <a:rPr lang="en-US" sz="1400" dirty="0"/>
              <a:t>U(</a:t>
            </a:r>
            <a:r>
              <a:rPr lang="en-US" sz="1400" dirty="0" err="1"/>
              <a:t>n,f</a:t>
            </a:r>
            <a:r>
              <a:rPr lang="en-US" sz="1400" dirty="0"/>
              <a:t>) </a:t>
            </a:r>
            <a:r>
              <a:rPr lang="en-US" sz="1400" i="1" dirty="0"/>
              <a:t>EPJ </a:t>
            </a:r>
            <a:r>
              <a:rPr lang="en-US" sz="1400" i="1" dirty="0" err="1"/>
              <a:t>WoC</a:t>
            </a:r>
            <a:r>
              <a:rPr lang="en-US" sz="1400" i="1" dirty="0"/>
              <a:t> </a:t>
            </a:r>
            <a:r>
              <a:rPr lang="en-US" sz="1400" b="1" dirty="0"/>
              <a:t>193</a:t>
            </a:r>
            <a:r>
              <a:rPr lang="en-US" sz="1400" dirty="0"/>
              <a:t>, 03002 (2018) </a:t>
            </a:r>
          </a:p>
          <a:p>
            <a:pPr lvl="1"/>
            <a:r>
              <a:rPr lang="en-US" sz="1400" baseline="30000" dirty="0"/>
              <a:t>240</a:t>
            </a:r>
            <a:r>
              <a:rPr lang="en-US" sz="1400" dirty="0"/>
              <a:t>Pu(sf) with VENDETA, to be published</a:t>
            </a:r>
          </a:p>
        </p:txBody>
      </p:sp>
    </p:spTree>
    <p:extLst>
      <p:ext uri="{BB962C8B-B14F-4D97-AF65-F5344CB8AC3E}">
        <p14:creationId xmlns:p14="http://schemas.microsoft.com/office/powerpoint/2010/main" val="2761733469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C1"/>
      </a:accent1>
      <a:accent2>
        <a:srgbClr val="FF9128"/>
      </a:accent2>
      <a:accent3>
        <a:srgbClr val="CCD0E1"/>
      </a:accent3>
      <a:accent4>
        <a:srgbClr val="00A963"/>
      </a:accent4>
      <a:accent5>
        <a:srgbClr val="69C3FF"/>
      </a:accent5>
      <a:accent6>
        <a:srgbClr val="EB0E1D"/>
      </a:accent6>
      <a:hlink>
        <a:srgbClr val="69C3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26373</TotalTime>
  <Words>872</Words>
  <Application>Microsoft Macintosh PowerPoint</Application>
  <PresentationFormat>On-screen Show (16:9)</PresentationFormat>
  <Paragraphs>148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Acumin Pro</vt:lpstr>
      <vt:lpstr>Arial</vt:lpstr>
      <vt:lpstr>Calibri</vt:lpstr>
      <vt:lpstr>Symbol</vt:lpstr>
      <vt:lpstr>System Font Regular</vt:lpstr>
      <vt:lpstr>Wingdings</vt:lpstr>
      <vt:lpstr>Main</vt:lpstr>
      <vt:lpstr>Custom Design</vt:lpstr>
      <vt:lpstr>Fission Studies at LANSCE with the Chi-Nu and VENDETA </vt:lpstr>
      <vt:lpstr>Outline</vt:lpstr>
      <vt:lpstr>LANSCE: The Los Alamos Neutron Science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Devlin, Matthew James</cp:lastModifiedBy>
  <cp:revision>270</cp:revision>
  <cp:lastPrinted>2026-02-27T19:58:17Z</cp:lastPrinted>
  <dcterms:created xsi:type="dcterms:W3CDTF">2020-12-17T00:35:24Z</dcterms:created>
  <dcterms:modified xsi:type="dcterms:W3CDTF">2026-03-10T11:51:06Z</dcterms:modified>
</cp:coreProperties>
</file>