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0">
  <p:sldMasterIdLst>
    <p:sldMasterId id="2147483648" r:id="rId1"/>
  </p:sldMasterIdLst>
  <p:notesMasterIdLst>
    <p:notesMasterId r:id="rId32"/>
  </p:notesMasterIdLst>
  <p:sldIdLst>
    <p:sldId id="262" r:id="rId2"/>
    <p:sldId id="270" r:id="rId3"/>
    <p:sldId id="273" r:id="rId4"/>
    <p:sldId id="390" r:id="rId5"/>
    <p:sldId id="394" r:id="rId6"/>
    <p:sldId id="395" r:id="rId7"/>
    <p:sldId id="396" r:id="rId8"/>
    <p:sldId id="391" r:id="rId9"/>
    <p:sldId id="401" r:id="rId10"/>
    <p:sldId id="399" r:id="rId11"/>
    <p:sldId id="404" r:id="rId12"/>
    <p:sldId id="402" r:id="rId13"/>
    <p:sldId id="405" r:id="rId14"/>
    <p:sldId id="400" r:id="rId15"/>
    <p:sldId id="406" r:id="rId16"/>
    <p:sldId id="407" r:id="rId17"/>
    <p:sldId id="408" r:id="rId18"/>
    <p:sldId id="409" r:id="rId19"/>
    <p:sldId id="410" r:id="rId20"/>
    <p:sldId id="411" r:id="rId21"/>
    <p:sldId id="412" r:id="rId22"/>
    <p:sldId id="393" r:id="rId23"/>
    <p:sldId id="392" r:id="rId24"/>
    <p:sldId id="403" r:id="rId25"/>
    <p:sldId id="413" r:id="rId26"/>
    <p:sldId id="415" r:id="rId27"/>
    <p:sldId id="414" r:id="rId28"/>
    <p:sldId id="416" r:id="rId29"/>
    <p:sldId id="398" r:id="rId30"/>
    <p:sldId id="39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5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9EBF5"/>
    <a:srgbClr val="325CB4"/>
    <a:srgbClr val="517BB4"/>
    <a:srgbClr val="7BA6D3"/>
    <a:srgbClr val="006AB3"/>
    <a:srgbClr val="CFD5EA"/>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06" autoAdjust="0"/>
    <p:restoredTop sz="94660"/>
  </p:normalViewPr>
  <p:slideViewPr>
    <p:cSldViewPr snapToGrid="0">
      <p:cViewPr varScale="1">
        <p:scale>
          <a:sx n="61" d="100"/>
          <a:sy n="61" d="100"/>
        </p:scale>
        <p:origin x="724" y="52"/>
      </p:cViewPr>
      <p:guideLst>
        <p:guide orient="horz" pos="686"/>
        <p:guide pos="52"/>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F56B84-4933-4453-A31D-8046DB0B7A6C}" type="datetimeFigureOut">
              <a:rPr lang="en-GB" smtClean="0"/>
              <a:t>13/03/2026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F1D765-01B4-40F0-A023-AA2D8BB4E3DF}" type="slidenum">
              <a:rPr lang="en-GB" smtClean="0"/>
              <a:t>‹#›</a:t>
            </a:fld>
            <a:endParaRPr lang="en-GB"/>
          </a:p>
        </p:txBody>
      </p:sp>
    </p:spTree>
    <p:extLst>
      <p:ext uri="{BB962C8B-B14F-4D97-AF65-F5344CB8AC3E}">
        <p14:creationId xmlns:p14="http://schemas.microsoft.com/office/powerpoint/2010/main" val="2583438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074EFCF-1EDD-4A14-8F62-8D09EA0623D0}"/>
              </a:ext>
            </a:extLst>
          </p:cNvPr>
          <p:cNvSpPr>
            <a:spLocks noGrp="1"/>
          </p:cNvSpPr>
          <p:nvPr>
            <p:ph type="ctrTitle"/>
          </p:nvPr>
        </p:nvSpPr>
        <p:spPr>
          <a:xfrm>
            <a:off x="3337389" y="164315"/>
            <a:ext cx="5827160" cy="2387600"/>
          </a:xfrm>
        </p:spPr>
        <p:txBody>
          <a:bodyPr/>
          <a:lstStyle>
            <a:lvl1pPr algn="ctr">
              <a:defRPr/>
            </a:lvl1pPr>
          </a:lstStyle>
          <a:p>
            <a:r>
              <a:rPr lang="en-GB" dirty="0"/>
              <a:t>Handbook title:</a:t>
            </a:r>
            <a:br>
              <a:rPr lang="en-GB" dirty="0"/>
            </a:br>
            <a:r>
              <a:rPr lang="en-GB" dirty="0"/>
              <a:t>chapter title</a:t>
            </a:r>
          </a:p>
        </p:txBody>
      </p:sp>
      <p:sp>
        <p:nvSpPr>
          <p:cNvPr id="7" name="Subtitle 2">
            <a:extLst>
              <a:ext uri="{FF2B5EF4-FFF2-40B4-BE49-F238E27FC236}">
                <a16:creationId xmlns:a16="http://schemas.microsoft.com/office/drawing/2014/main" id="{DE594E41-63C3-4D06-989B-DBD8F82D9A3C}"/>
              </a:ext>
            </a:extLst>
          </p:cNvPr>
          <p:cNvSpPr>
            <a:spLocks noGrp="1"/>
          </p:cNvSpPr>
          <p:nvPr>
            <p:ph type="subTitle" idx="1"/>
          </p:nvPr>
        </p:nvSpPr>
        <p:spPr>
          <a:xfrm>
            <a:off x="1524000" y="2838467"/>
            <a:ext cx="9144000" cy="2677116"/>
          </a:xfrm>
        </p:spPr>
        <p:txBody>
          <a:bodyPr/>
          <a:lstStyle>
            <a:lvl1pPr marL="0" indent="0" algn="ctr">
              <a:buNone/>
              <a:defRPr b="1"/>
            </a:lvl1pPr>
          </a:lstStyle>
          <a:p>
            <a:r>
              <a:rPr lang="en-GB" dirty="0"/>
              <a:t>Chapter section title</a:t>
            </a:r>
          </a:p>
          <a:p>
            <a:r>
              <a:rPr lang="en-GB" dirty="0"/>
              <a:t>(if needed/relevant, also add the subsections covered by this presentation)</a:t>
            </a:r>
          </a:p>
        </p:txBody>
      </p:sp>
      <p:sp>
        <p:nvSpPr>
          <p:cNvPr id="13" name="Text Placeholder 12">
            <a:extLst>
              <a:ext uri="{FF2B5EF4-FFF2-40B4-BE49-F238E27FC236}">
                <a16:creationId xmlns:a16="http://schemas.microsoft.com/office/drawing/2014/main" id="{151BFB42-95FD-4FA0-86E2-FE9ABB3CE731}"/>
              </a:ext>
            </a:extLst>
          </p:cNvPr>
          <p:cNvSpPr>
            <a:spLocks noGrp="1"/>
          </p:cNvSpPr>
          <p:nvPr>
            <p:ph type="body" sz="quarter" idx="11" hasCustomPrompt="1"/>
          </p:nvPr>
        </p:nvSpPr>
        <p:spPr>
          <a:xfrm>
            <a:off x="1524000" y="5802135"/>
            <a:ext cx="9144000" cy="804788"/>
          </a:xfrm>
        </p:spPr>
        <p:txBody>
          <a:bodyPr>
            <a:normAutofit/>
          </a:bodyPr>
          <a:lstStyle>
            <a:lvl1pPr marL="0" indent="0" algn="ctr">
              <a:buNone/>
              <a:defRPr sz="2000"/>
            </a:lvl1pPr>
          </a:lstStyle>
          <a:p>
            <a:pPr lvl="0"/>
            <a:r>
              <a:rPr lang="en-GB" dirty="0"/>
              <a:t>Lecturer’s name</a:t>
            </a:r>
          </a:p>
          <a:p>
            <a:pPr lvl="0"/>
            <a:r>
              <a:rPr lang="en-GB" dirty="0"/>
              <a:t>Lecturer’s affiliation</a:t>
            </a:r>
            <a:endParaRPr lang="LID4096" dirty="0"/>
          </a:p>
        </p:txBody>
      </p:sp>
    </p:spTree>
    <p:extLst>
      <p:ext uri="{BB962C8B-B14F-4D97-AF65-F5344CB8AC3E}">
        <p14:creationId xmlns:p14="http://schemas.microsoft.com/office/powerpoint/2010/main" val="3702897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C41E3-989B-4E89-BE07-B36EF82C4FED}"/>
              </a:ext>
            </a:extLst>
          </p:cNvPr>
          <p:cNvSpPr>
            <a:spLocks noGrp="1"/>
          </p:cNvSpPr>
          <p:nvPr>
            <p:ph type="title"/>
          </p:nvPr>
        </p:nvSpPr>
        <p:spPr/>
        <p:txBody>
          <a:bodyPr/>
          <a:lstStyle>
            <a:lvl1pPr>
              <a:defRPr b="1">
                <a:latin typeface="Garamond" panose="02020404030301010803" pitchFamily="18"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46799261-C51B-4D6E-B6DB-46C3FB9F3E1C}"/>
              </a:ext>
            </a:extLst>
          </p:cNvPr>
          <p:cNvSpPr>
            <a:spLocks noGrp="1"/>
          </p:cNvSpPr>
          <p:nvPr>
            <p:ph idx="1"/>
          </p:nvPr>
        </p:nvSpPr>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9040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5" name="Picture 14" descr="A close up of a logo&#10;&#10;Description automatically generated">
            <a:extLst>
              <a:ext uri="{FF2B5EF4-FFF2-40B4-BE49-F238E27FC236}">
                <a16:creationId xmlns:a16="http://schemas.microsoft.com/office/drawing/2014/main" id="{2CCE97AB-BC02-4EC0-9B02-5E0F8D54B024}"/>
              </a:ext>
            </a:extLst>
          </p:cNvPr>
          <p:cNvPicPr>
            <a:picLocks noChangeAspect="1"/>
          </p:cNvPicPr>
          <p:nvPr userDrawn="1"/>
        </p:nvPicPr>
        <p:blipFill rotWithShape="1">
          <a:blip r:embed="rId2"/>
          <a:srcRect l="33008" t="-2977" r="35034" b="27848"/>
          <a:stretch/>
        </p:blipFill>
        <p:spPr>
          <a:xfrm>
            <a:off x="1668437" y="6218158"/>
            <a:ext cx="1087923" cy="509463"/>
          </a:xfrm>
          <a:prstGeom prst="rect">
            <a:avLst/>
          </a:prstGeom>
        </p:spPr>
      </p:pic>
      <p:sp>
        <p:nvSpPr>
          <p:cNvPr id="16" name="Subtitle 2">
            <a:extLst>
              <a:ext uri="{FF2B5EF4-FFF2-40B4-BE49-F238E27FC236}">
                <a16:creationId xmlns:a16="http://schemas.microsoft.com/office/drawing/2014/main" id="{F64EB957-A4CD-44CE-8570-C3F8EADFCDD0}"/>
              </a:ext>
            </a:extLst>
          </p:cNvPr>
          <p:cNvSpPr txBox="1">
            <a:spLocks/>
          </p:cNvSpPr>
          <p:nvPr userDrawn="1"/>
        </p:nvSpPr>
        <p:spPr>
          <a:xfrm>
            <a:off x="2618468" y="6218156"/>
            <a:ext cx="7489877" cy="50946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100" noProof="0" dirty="0">
                <a:solidFill>
                  <a:schemeClr val="bg2">
                    <a:lumMod val="25000"/>
                  </a:schemeClr>
                </a:solidFill>
                <a:latin typeface="Gill Sans MT" panose="020B0502020104020203" pitchFamily="34" charset="0"/>
              </a:rPr>
              <a:t>This project has received funding from the European Union’s Euratom research and training programme 2019-2020 under the Grant Agreement n°890675. </a:t>
            </a:r>
            <a:r>
              <a:rPr lang="en-GB" sz="1100" kern="1200" dirty="0">
                <a:solidFill>
                  <a:schemeClr val="bg2">
                    <a:lumMod val="25000"/>
                  </a:schemeClr>
                </a:solidFill>
                <a:latin typeface="Gill Sans MT" panose="020B0502020104020203" pitchFamily="34" charset="0"/>
                <a:ea typeface="+mn-ea"/>
                <a:cs typeface="+mn-cs"/>
              </a:rPr>
              <a:t>The content of this document reflects only the author’s view. The European Commission is not responsible for any use that may be made of the information it contains. </a:t>
            </a:r>
          </a:p>
        </p:txBody>
      </p:sp>
      <p:pic>
        <p:nvPicPr>
          <p:cNvPr id="17" name="Picture 16" descr="Icon&#10;&#10;Description automatically generated">
            <a:extLst>
              <a:ext uri="{FF2B5EF4-FFF2-40B4-BE49-F238E27FC236}">
                <a16:creationId xmlns:a16="http://schemas.microsoft.com/office/drawing/2014/main" id="{C303A147-22F1-4365-AE67-6C8E7CDFD05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841761" y="4444560"/>
            <a:ext cx="503537" cy="494162"/>
          </a:xfrm>
          <a:prstGeom prst="rect">
            <a:avLst/>
          </a:prstGeom>
        </p:spPr>
      </p:pic>
      <p:pic>
        <p:nvPicPr>
          <p:cNvPr id="18" name="Picture 17" descr="Logo, icon&#10;&#10;Description automatically generated">
            <a:extLst>
              <a:ext uri="{FF2B5EF4-FFF2-40B4-BE49-F238E27FC236}">
                <a16:creationId xmlns:a16="http://schemas.microsoft.com/office/drawing/2014/main" id="{DFEC90A2-6A69-49C1-AA48-88E57A11CF6C}"/>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774565" y="4499365"/>
            <a:ext cx="420400" cy="384552"/>
          </a:xfrm>
          <a:prstGeom prst="rect">
            <a:avLst/>
          </a:prstGeom>
        </p:spPr>
      </p:pic>
      <p:pic>
        <p:nvPicPr>
          <p:cNvPr id="19" name="Picture 18" descr="Icon&#10;&#10;Description automatically generated">
            <a:extLst>
              <a:ext uri="{FF2B5EF4-FFF2-40B4-BE49-F238E27FC236}">
                <a16:creationId xmlns:a16="http://schemas.microsoft.com/office/drawing/2014/main" id="{3C3539B8-FAAF-48D8-9CFA-0EC4D1A2D19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2624751" y="4419664"/>
            <a:ext cx="503023" cy="494161"/>
          </a:xfrm>
          <a:prstGeom prst="rect">
            <a:avLst/>
          </a:prstGeom>
        </p:spPr>
      </p:pic>
      <p:sp>
        <p:nvSpPr>
          <p:cNvPr id="20" name="TextBox 19">
            <a:extLst>
              <a:ext uri="{FF2B5EF4-FFF2-40B4-BE49-F238E27FC236}">
                <a16:creationId xmlns:a16="http://schemas.microsoft.com/office/drawing/2014/main" id="{A4CBDB19-2855-4239-829D-32C6EB7DFF41}"/>
              </a:ext>
            </a:extLst>
          </p:cNvPr>
          <p:cNvSpPr txBox="1"/>
          <p:nvPr userDrawn="1"/>
        </p:nvSpPr>
        <p:spPr>
          <a:xfrm>
            <a:off x="1665088" y="5009018"/>
            <a:ext cx="2327603" cy="341632"/>
          </a:xfrm>
          <a:prstGeom prst="rect">
            <a:avLst/>
          </a:prstGeom>
          <a:noFill/>
        </p:spPr>
        <p:txBody>
          <a:bodyPr wrap="square" rtlCol="0">
            <a:spAutoFit/>
          </a:body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800" b="0" i="0" u="none" strike="noStrike" kern="1200" cap="none" spc="0" normalizeH="0" baseline="0" noProof="0" dirty="0">
                <a:ln>
                  <a:noFill/>
                </a:ln>
                <a:solidFill>
                  <a:schemeClr val="bg2">
                    <a:lumMod val="25000"/>
                  </a:schemeClr>
                </a:solidFill>
                <a:effectLst/>
                <a:uLnTx/>
                <a:uFillTx/>
                <a:latin typeface="Gill Sans MT" panose="020B0502020104020203" pitchFamily="34" charset="0"/>
                <a:ea typeface="+mn-ea"/>
                <a:cs typeface="+mn-cs"/>
              </a:rPr>
              <a:t>www.great-pioneer.eu</a:t>
            </a:r>
            <a:endParaRPr kumimoji="0" lang="en-US" sz="1800" b="0" i="0" u="none" strike="noStrike" kern="1200" cap="none" spc="0" normalizeH="0" baseline="0" noProof="0" dirty="0">
              <a:ln>
                <a:noFill/>
              </a:ln>
              <a:solidFill>
                <a:schemeClr val="bg2">
                  <a:lumMod val="25000"/>
                </a:schemeClr>
              </a:solidFill>
              <a:effectLst/>
              <a:uLnTx/>
              <a:uFillTx/>
              <a:latin typeface="Gill Sans MT" panose="020B0502020104020203" pitchFamily="34" charset="0"/>
              <a:ea typeface="+mn-ea"/>
              <a:cs typeface="+mn-cs"/>
            </a:endParaRPr>
          </a:p>
        </p:txBody>
      </p:sp>
      <p:sp>
        <p:nvSpPr>
          <p:cNvPr id="21" name="TextBox 20">
            <a:extLst>
              <a:ext uri="{FF2B5EF4-FFF2-40B4-BE49-F238E27FC236}">
                <a16:creationId xmlns:a16="http://schemas.microsoft.com/office/drawing/2014/main" id="{A706DE9A-642B-41D1-B552-0717E011499F}"/>
              </a:ext>
            </a:extLst>
          </p:cNvPr>
          <p:cNvSpPr txBox="1"/>
          <p:nvPr userDrawn="1"/>
        </p:nvSpPr>
        <p:spPr>
          <a:xfrm>
            <a:off x="4726799" y="5026486"/>
            <a:ext cx="2512508" cy="341632"/>
          </a:xfrm>
          <a:prstGeom prst="rect">
            <a:avLst/>
          </a:prstGeom>
          <a:noFill/>
        </p:spPr>
        <p:txBody>
          <a:bodyPr wrap="square" rtlCol="0">
            <a:spAutoFit/>
          </a:body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800" b="0" i="0" u="none" strike="noStrike" kern="1200" cap="none" spc="0" normalizeH="0" baseline="0" noProof="0" dirty="0">
                <a:ln>
                  <a:noFill/>
                </a:ln>
                <a:solidFill>
                  <a:schemeClr val="bg2">
                    <a:lumMod val="25000"/>
                  </a:schemeClr>
                </a:solidFill>
                <a:effectLst/>
                <a:uLnTx/>
                <a:uFillTx/>
                <a:latin typeface="Gill Sans MT" panose="020B0502020104020203" pitchFamily="34" charset="0"/>
                <a:ea typeface="+mn-ea"/>
                <a:cs typeface="+mn-cs"/>
              </a:rPr>
              <a:t>@GREATPIONEeR_EU</a:t>
            </a:r>
            <a:endParaRPr kumimoji="0" lang="en-US" sz="1800" b="0" i="0" u="none" strike="noStrike" kern="1200" cap="none" spc="0" normalizeH="0" baseline="0" noProof="0" dirty="0">
              <a:ln>
                <a:noFill/>
              </a:ln>
              <a:solidFill>
                <a:schemeClr val="bg2">
                  <a:lumMod val="25000"/>
                </a:schemeClr>
              </a:solidFill>
              <a:effectLst/>
              <a:uLnTx/>
              <a:uFillTx/>
              <a:latin typeface="Gill Sans MT" panose="020B0502020104020203" pitchFamily="34" charset="0"/>
              <a:ea typeface="+mn-ea"/>
              <a:cs typeface="+mn-cs"/>
            </a:endParaRPr>
          </a:p>
        </p:txBody>
      </p:sp>
      <p:sp>
        <p:nvSpPr>
          <p:cNvPr id="22" name="TextBox 21">
            <a:extLst>
              <a:ext uri="{FF2B5EF4-FFF2-40B4-BE49-F238E27FC236}">
                <a16:creationId xmlns:a16="http://schemas.microsoft.com/office/drawing/2014/main" id="{2D5D5369-F031-4D51-BA9C-7EE1CB2F026E}"/>
              </a:ext>
            </a:extLst>
          </p:cNvPr>
          <p:cNvSpPr txBox="1"/>
          <p:nvPr userDrawn="1"/>
        </p:nvSpPr>
        <p:spPr>
          <a:xfrm>
            <a:off x="7884026" y="5044951"/>
            <a:ext cx="2419004" cy="646331"/>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dirty="0">
                <a:ln>
                  <a:noFill/>
                </a:ln>
                <a:solidFill>
                  <a:schemeClr val="bg2">
                    <a:lumMod val="25000"/>
                  </a:schemeClr>
                </a:solidFill>
                <a:effectLst/>
                <a:uLnTx/>
                <a:uFillTx/>
                <a:latin typeface="Gill Sans MT" panose="020B0502020104020203" pitchFamily="34" charset="0"/>
                <a:ea typeface="+mn-ea"/>
                <a:cs typeface="+mn-cs"/>
              </a:rPr>
              <a:t>@GREAT-PIONEER</a:t>
            </a:r>
          </a:p>
          <a:p>
            <a:pPr algn="ctr"/>
            <a:endParaRPr lang="en-US" sz="1800" dirty="0"/>
          </a:p>
        </p:txBody>
      </p:sp>
      <p:pic>
        <p:nvPicPr>
          <p:cNvPr id="23" name="Picture 22" descr="Logo&#10;&#10;Description automatically generated">
            <a:extLst>
              <a:ext uri="{FF2B5EF4-FFF2-40B4-BE49-F238E27FC236}">
                <a16:creationId xmlns:a16="http://schemas.microsoft.com/office/drawing/2014/main" id="{97109A3C-9767-4965-AADE-853B7AD6152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06015" y="1743032"/>
            <a:ext cx="7379969" cy="2923712"/>
          </a:xfrm>
          <a:prstGeom prst="rect">
            <a:avLst/>
          </a:prstGeom>
        </p:spPr>
      </p:pic>
    </p:spTree>
    <p:extLst>
      <p:ext uri="{BB962C8B-B14F-4D97-AF65-F5344CB8AC3E}">
        <p14:creationId xmlns:p14="http://schemas.microsoft.com/office/powerpoint/2010/main" val="3159668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074EFCF-1EDD-4A14-8F62-8D09EA0623D0}"/>
              </a:ext>
            </a:extLst>
          </p:cNvPr>
          <p:cNvSpPr>
            <a:spLocks noGrp="1"/>
          </p:cNvSpPr>
          <p:nvPr>
            <p:ph type="ctrTitle"/>
          </p:nvPr>
        </p:nvSpPr>
        <p:spPr>
          <a:xfrm>
            <a:off x="1524000" y="1322169"/>
            <a:ext cx="9144000" cy="1229746"/>
          </a:xfrm>
        </p:spPr>
        <p:txBody>
          <a:bodyPr>
            <a:normAutofit/>
          </a:bodyPr>
          <a:lstStyle>
            <a:lvl1pPr algn="ctr">
              <a:defRPr lang="en-GB" sz="4400" b="1" kern="1200" dirty="0">
                <a:solidFill>
                  <a:srgbClr val="E95A27"/>
                </a:solidFill>
                <a:latin typeface="Gill Sans MT" panose="020B0502020104020203" pitchFamily="34" charset="0"/>
                <a:ea typeface="+mj-ea"/>
                <a:cs typeface="+mj-cs"/>
              </a:defRPr>
            </a:lvl1pPr>
          </a:lstStyle>
          <a:p>
            <a:r>
              <a:rPr lang="en-GB" dirty="0"/>
              <a:t>Handbook title:</a:t>
            </a:r>
            <a:br>
              <a:rPr lang="en-GB" dirty="0"/>
            </a:br>
            <a:r>
              <a:rPr lang="en-GB" dirty="0"/>
              <a:t>chapter title</a:t>
            </a:r>
          </a:p>
        </p:txBody>
      </p:sp>
      <p:sp>
        <p:nvSpPr>
          <p:cNvPr id="7" name="Subtitle 2">
            <a:extLst>
              <a:ext uri="{FF2B5EF4-FFF2-40B4-BE49-F238E27FC236}">
                <a16:creationId xmlns:a16="http://schemas.microsoft.com/office/drawing/2014/main" id="{DE594E41-63C3-4D06-989B-DBD8F82D9A3C}"/>
              </a:ext>
            </a:extLst>
          </p:cNvPr>
          <p:cNvSpPr>
            <a:spLocks noGrp="1"/>
          </p:cNvSpPr>
          <p:nvPr>
            <p:ph type="subTitle" idx="1" hasCustomPrompt="1"/>
          </p:nvPr>
        </p:nvSpPr>
        <p:spPr>
          <a:xfrm>
            <a:off x="1524000" y="2838467"/>
            <a:ext cx="9144000" cy="2677116"/>
          </a:xfrm>
        </p:spPr>
        <p:txBody>
          <a:bodyPr>
            <a:normAutofit/>
          </a:bodyPr>
          <a:lstStyle>
            <a:lvl1pPr marL="0" indent="0" algn="ctr">
              <a:buNone/>
              <a:defRPr lang="en-GB" sz="2800" b="0" kern="1200" dirty="0">
                <a:solidFill>
                  <a:srgbClr val="575756"/>
                </a:solidFill>
                <a:latin typeface="Gill Sans MT" panose="020B0502020104020203" pitchFamily="34" charset="0"/>
                <a:ea typeface="+mn-ea"/>
                <a:cs typeface="+mn-cs"/>
              </a:defRPr>
            </a:lvl1pPr>
          </a:lstStyle>
          <a:p>
            <a:r>
              <a:rPr lang="en-GB" dirty="0"/>
              <a:t>Chapter section title</a:t>
            </a:r>
          </a:p>
          <a:p>
            <a:r>
              <a:rPr lang="en-GB" dirty="0"/>
              <a:t>(if needed/relevant, also add the subsections covered by this presentation)</a:t>
            </a:r>
          </a:p>
        </p:txBody>
      </p:sp>
      <p:sp>
        <p:nvSpPr>
          <p:cNvPr id="13" name="Text Placeholder 12">
            <a:extLst>
              <a:ext uri="{FF2B5EF4-FFF2-40B4-BE49-F238E27FC236}">
                <a16:creationId xmlns:a16="http://schemas.microsoft.com/office/drawing/2014/main" id="{151BFB42-95FD-4FA0-86E2-FE9ABB3CE731}"/>
              </a:ext>
            </a:extLst>
          </p:cNvPr>
          <p:cNvSpPr>
            <a:spLocks noGrp="1"/>
          </p:cNvSpPr>
          <p:nvPr>
            <p:ph type="body" sz="quarter" idx="11" hasCustomPrompt="1"/>
          </p:nvPr>
        </p:nvSpPr>
        <p:spPr>
          <a:xfrm>
            <a:off x="1524000" y="5710687"/>
            <a:ext cx="9144000" cy="922742"/>
          </a:xfrm>
          <a:solidFill>
            <a:srgbClr val="F7AD42"/>
          </a:solidFill>
        </p:spPr>
        <p:txBody>
          <a:bodyPr>
            <a:normAutofit/>
          </a:bodyPr>
          <a:lstStyle>
            <a:lvl1pPr marL="0" indent="0" algn="ctr">
              <a:buNone/>
              <a:defRPr lang="LID4096" sz="2000" b="0" kern="1200" dirty="0">
                <a:solidFill>
                  <a:srgbClr val="575756"/>
                </a:solidFill>
                <a:latin typeface="Gill Sans MT" panose="020B0502020104020203" pitchFamily="34" charset="0"/>
                <a:ea typeface="+mn-ea"/>
                <a:cs typeface="+mn-cs"/>
              </a:defRPr>
            </a:lvl1pPr>
          </a:lstStyle>
          <a:p>
            <a:pPr lvl="0"/>
            <a:r>
              <a:rPr lang="en-GB" dirty="0"/>
              <a:t>Lecturer’s name</a:t>
            </a: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Lecturer’s affiliation</a:t>
            </a:r>
            <a:endParaRPr lang="LID4096" dirty="0"/>
          </a:p>
        </p:txBody>
      </p:sp>
      <p:sp>
        <p:nvSpPr>
          <p:cNvPr id="17" name="Picture Placeholder 3">
            <a:extLst>
              <a:ext uri="{FF2B5EF4-FFF2-40B4-BE49-F238E27FC236}">
                <a16:creationId xmlns:a16="http://schemas.microsoft.com/office/drawing/2014/main" id="{0A10F962-979C-474F-800C-287B3FA5049E}"/>
              </a:ext>
            </a:extLst>
          </p:cNvPr>
          <p:cNvSpPr>
            <a:spLocks noGrp="1"/>
          </p:cNvSpPr>
          <p:nvPr>
            <p:ph type="pic" sz="quarter" idx="12"/>
          </p:nvPr>
        </p:nvSpPr>
        <p:spPr>
          <a:xfrm>
            <a:off x="8316779" y="5719029"/>
            <a:ext cx="914534" cy="914400"/>
          </a:xfrm>
        </p:spPr>
        <p:txBody>
          <a:bodyPr>
            <a:normAutofit/>
          </a:bodyPr>
          <a:lstStyle>
            <a:lvl1pPr marL="0" indent="0">
              <a:buNone/>
              <a:defRPr sz="1050"/>
            </a:lvl1pPr>
          </a:lstStyle>
          <a:p>
            <a:endParaRPr lang="en-GB" dirty="0"/>
          </a:p>
        </p:txBody>
      </p:sp>
      <p:sp>
        <p:nvSpPr>
          <p:cNvPr id="4" name="Rectangle 3">
            <a:extLst>
              <a:ext uri="{FF2B5EF4-FFF2-40B4-BE49-F238E27FC236}">
                <a16:creationId xmlns:a16="http://schemas.microsoft.com/office/drawing/2014/main" id="{53224959-D647-68E0-E7EB-EBB1BFB9EAFF}"/>
              </a:ext>
            </a:extLst>
          </p:cNvPr>
          <p:cNvSpPr/>
          <p:nvPr userDrawn="1"/>
        </p:nvSpPr>
        <p:spPr>
          <a:xfrm>
            <a:off x="0" y="949569"/>
            <a:ext cx="12192000" cy="36000"/>
          </a:xfrm>
          <a:prstGeom prst="rect">
            <a:avLst/>
          </a:prstGeom>
          <a:solidFill>
            <a:srgbClr val="006AB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F62B4BAF-1886-0E0C-EA3E-7815F93ADC1E}"/>
              </a:ext>
            </a:extLst>
          </p:cNvPr>
          <p:cNvPicPr>
            <a:picLocks noChangeAspect="1"/>
          </p:cNvPicPr>
          <p:nvPr userDrawn="1"/>
        </p:nvPicPr>
        <p:blipFill>
          <a:blip r:embed="rId2">
            <a:extLst>
              <a:ext uri="{28A0092B-C50C-407E-A947-70E740481C1C}">
                <a14:useLocalDpi xmlns:a14="http://schemas.microsoft.com/office/drawing/2010/main" val="0"/>
              </a:ext>
            </a:extLst>
          </a:blip>
          <a:srcRect t="5006" b="11528"/>
          <a:stretch>
            <a:fillRect/>
          </a:stretch>
        </p:blipFill>
        <p:spPr>
          <a:xfrm>
            <a:off x="8823778" y="0"/>
            <a:ext cx="3368222" cy="922742"/>
          </a:xfrm>
          <a:prstGeom prst="rect">
            <a:avLst/>
          </a:prstGeom>
        </p:spPr>
      </p:pic>
    </p:spTree>
    <p:extLst>
      <p:ext uri="{BB962C8B-B14F-4D97-AF65-F5344CB8AC3E}">
        <p14:creationId xmlns:p14="http://schemas.microsoft.com/office/powerpoint/2010/main" val="20026938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499B20-E667-49B4-AEAB-C54A07A5743E}"/>
              </a:ext>
            </a:extLst>
          </p:cNvPr>
          <p:cNvSpPr>
            <a:spLocks noGrp="1"/>
          </p:cNvSpPr>
          <p:nvPr>
            <p:ph type="title"/>
          </p:nvPr>
        </p:nvSpPr>
        <p:spPr>
          <a:xfrm>
            <a:off x="838200" y="365129"/>
            <a:ext cx="8345755"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4DF5C8E9-3E6F-46F9-8424-F1FE70BF51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6">
            <a:extLst>
              <a:ext uri="{FF2B5EF4-FFF2-40B4-BE49-F238E27FC236}">
                <a16:creationId xmlns:a16="http://schemas.microsoft.com/office/drawing/2014/main" id="{DD930324-D5DD-42E7-B4B7-C88565258E7B}"/>
              </a:ext>
            </a:extLst>
          </p:cNvPr>
          <p:cNvSpPr/>
          <p:nvPr userDrawn="1"/>
        </p:nvSpPr>
        <p:spPr>
          <a:xfrm>
            <a:off x="9183955" y="0"/>
            <a:ext cx="3008045" cy="1690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2571717623"/>
      </p:ext>
    </p:extLst>
  </p:cSld>
  <p:clrMap bg1="lt1" tx1="dk1" bg2="lt2" tx2="dk2" accent1="accent1" accent2="accent2" accent3="accent3" accent4="accent4" accent5="accent5" accent6="accent6" hlink="hlink" folHlink="folHlink"/>
  <p:sldLayoutIdLst>
    <p:sldLayoutId id="2147483652" r:id="rId1"/>
    <p:sldLayoutId id="2147483650" r:id="rId2"/>
    <p:sldLayoutId id="2147483651" r:id="rId3"/>
    <p:sldLayoutId id="2147483653" r:id="rId4"/>
  </p:sldLayoutIdLst>
  <p:txStyles>
    <p:titleStyle>
      <a:lvl1pPr algn="l" defTabSz="914377" rtl="0" eaLnBrk="1" latinLnBrk="0" hangingPunct="1">
        <a:lnSpc>
          <a:spcPct val="90000"/>
        </a:lnSpc>
        <a:spcBef>
          <a:spcPct val="0"/>
        </a:spcBef>
        <a:buNone/>
        <a:defRPr sz="4400" b="1" kern="1200">
          <a:solidFill>
            <a:schemeClr val="tx1"/>
          </a:solidFill>
          <a:latin typeface="Garamond" panose="02020404030301010803" pitchFamily="18"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hyperlink" Target="https://www.oecd-nea.org/science/meetings/pnd22/presentations/2-MICHEL-SENDIS.pdf"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nds.iaea.org/nrdc/alloc/" TargetMode="External"/><Relationship Id="rId2" Type="http://schemas.openxmlformats.org/officeDocument/2006/relationships/hyperlink" Target="https://nds.iaea.org/exfor-master/x4compil/exfor_input.htm"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 Id="rId5" Type="http://schemas.openxmlformats.org/officeDocument/2006/relationships/image" Target="../media/image40.pn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mailto:oscar.cabellos@upm.es" TargetMode="External"/><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F19F3-8D42-45AE-85FA-251E35AAECF5}"/>
              </a:ext>
            </a:extLst>
          </p:cNvPr>
          <p:cNvSpPr>
            <a:spLocks noGrp="1"/>
          </p:cNvSpPr>
          <p:nvPr>
            <p:ph type="ctrTitle"/>
          </p:nvPr>
        </p:nvSpPr>
        <p:spPr>
          <a:xfrm>
            <a:off x="363409" y="1160463"/>
            <a:ext cx="11468629" cy="2948925"/>
          </a:xfrm>
        </p:spPr>
        <p:txBody>
          <a:bodyPr>
            <a:normAutofit/>
          </a:bodyPr>
          <a:lstStyle/>
          <a:p>
            <a:pPr>
              <a:spcAft>
                <a:spcPts val="600"/>
              </a:spcAft>
            </a:pPr>
            <a:r>
              <a:rPr lang="en-GB" dirty="0">
                <a:solidFill>
                  <a:srgbClr val="006AB3"/>
                </a:solidFill>
              </a:rPr>
              <a:t>UPM Activities in Nuclear Data</a:t>
            </a:r>
          </a:p>
        </p:txBody>
      </p:sp>
      <p:sp>
        <p:nvSpPr>
          <p:cNvPr id="4" name="Text Placeholder 3">
            <a:extLst>
              <a:ext uri="{FF2B5EF4-FFF2-40B4-BE49-F238E27FC236}">
                <a16:creationId xmlns:a16="http://schemas.microsoft.com/office/drawing/2014/main" id="{04B7ECAF-8D5C-4E44-92EF-15A2C7CDADC4}"/>
              </a:ext>
            </a:extLst>
          </p:cNvPr>
          <p:cNvSpPr>
            <a:spLocks noGrp="1"/>
          </p:cNvSpPr>
          <p:nvPr>
            <p:ph type="body" sz="quarter" idx="11"/>
          </p:nvPr>
        </p:nvSpPr>
        <p:spPr>
          <a:xfrm>
            <a:off x="0" y="5222517"/>
            <a:ext cx="12191999" cy="1410912"/>
          </a:xfrm>
          <a:solidFill>
            <a:srgbClr val="006AB3"/>
          </a:solidFill>
        </p:spPr>
        <p:txBody>
          <a:bodyPr>
            <a:normAutofit/>
          </a:bodyPr>
          <a:lstStyle/>
          <a:p>
            <a:r>
              <a:rPr lang="fr-FR" dirty="0">
                <a:solidFill>
                  <a:schemeClr val="bg1"/>
                </a:solidFill>
              </a:rPr>
              <a:t>Prof. Oscar Cabellos</a:t>
            </a:r>
          </a:p>
          <a:p>
            <a:r>
              <a:rPr lang="fr-FR" dirty="0">
                <a:solidFill>
                  <a:schemeClr val="bg1"/>
                </a:solidFill>
              </a:rPr>
              <a:t>oscar.cabellos@upm.es</a:t>
            </a:r>
          </a:p>
          <a:p>
            <a:r>
              <a:rPr lang="fr-FR" dirty="0" err="1">
                <a:solidFill>
                  <a:schemeClr val="bg1"/>
                </a:solidFill>
              </a:rPr>
              <a:t>Technical</a:t>
            </a:r>
            <a:r>
              <a:rPr lang="fr-FR" dirty="0">
                <a:solidFill>
                  <a:schemeClr val="bg1"/>
                </a:solidFill>
              </a:rPr>
              <a:t> </a:t>
            </a:r>
            <a:r>
              <a:rPr lang="fr-FR" dirty="0" err="1">
                <a:solidFill>
                  <a:schemeClr val="bg1"/>
                </a:solidFill>
              </a:rPr>
              <a:t>University</a:t>
            </a:r>
            <a:r>
              <a:rPr lang="fr-FR" dirty="0">
                <a:solidFill>
                  <a:schemeClr val="bg1"/>
                </a:solidFill>
              </a:rPr>
              <a:t> of Madrid</a:t>
            </a:r>
            <a:endParaRPr lang="en-GB" dirty="0">
              <a:solidFill>
                <a:schemeClr val="bg1"/>
              </a:solidFill>
            </a:endParaRPr>
          </a:p>
        </p:txBody>
      </p:sp>
      <p:pic>
        <p:nvPicPr>
          <p:cNvPr id="7" name="Picture Placeholder 6" descr="A person wearing glasses and a suit&#10;&#10;Description automatically generated with medium confidence">
            <a:extLst>
              <a:ext uri="{FF2B5EF4-FFF2-40B4-BE49-F238E27FC236}">
                <a16:creationId xmlns:a16="http://schemas.microsoft.com/office/drawing/2014/main" id="{53A97275-999D-10F8-3B09-B8C28017D070}"/>
              </a:ext>
            </a:extLst>
          </p:cNvPr>
          <p:cNvPicPr>
            <a:picLocks noGrp="1" noChangeAspect="1"/>
          </p:cNvPicPr>
          <p:nvPr>
            <p:ph type="pic" sz="quarter" idx="12"/>
          </p:nvPr>
        </p:nvPicPr>
        <p:blipFill>
          <a:blip r:embed="rId2" cstate="hqprint">
            <a:extLst>
              <a:ext uri="{28A0092B-C50C-407E-A947-70E740481C1C}">
                <a14:useLocalDpi xmlns:a14="http://schemas.microsoft.com/office/drawing/2010/main" val="0"/>
              </a:ext>
            </a:extLst>
          </a:blip>
          <a:srcRect t="21889" b="21889"/>
          <a:stretch>
            <a:fillRect/>
          </a:stretch>
        </p:blipFill>
        <p:spPr>
          <a:xfrm>
            <a:off x="8272391" y="5328006"/>
            <a:ext cx="1155694" cy="1155524"/>
          </a:xfrm>
        </p:spPr>
      </p:pic>
      <p:sp>
        <p:nvSpPr>
          <p:cNvPr id="10" name="TextBox 9">
            <a:extLst>
              <a:ext uri="{FF2B5EF4-FFF2-40B4-BE49-F238E27FC236}">
                <a16:creationId xmlns:a16="http://schemas.microsoft.com/office/drawing/2014/main" id="{40E30520-D928-9504-44EA-120F8E112915}"/>
              </a:ext>
            </a:extLst>
          </p:cNvPr>
          <p:cNvSpPr txBox="1"/>
          <p:nvPr/>
        </p:nvSpPr>
        <p:spPr>
          <a:xfrm>
            <a:off x="1523999" y="4721264"/>
            <a:ext cx="9144000" cy="369332"/>
          </a:xfrm>
          <a:prstGeom prst="rect">
            <a:avLst/>
          </a:prstGeom>
          <a:noFill/>
        </p:spPr>
        <p:txBody>
          <a:bodyPr wrap="square">
            <a:spAutoFit/>
          </a:bodyPr>
          <a:lstStyle/>
          <a:p>
            <a:pPr algn="r"/>
            <a:r>
              <a:rPr lang="en-GB" sz="1800" dirty="0"/>
              <a:t>Third International Workshop on Nuclear Data for the Next Decade (P(ND)</a:t>
            </a:r>
            <a:r>
              <a:rPr lang="en-GB" sz="1800" baseline="30000" dirty="0"/>
              <a:t>2</a:t>
            </a:r>
            <a:r>
              <a:rPr lang="en-GB" sz="1800" dirty="0"/>
              <a:t>-3), March </a:t>
            </a:r>
            <a:r>
              <a:rPr lang="en-GB" dirty="0"/>
              <a:t>9</a:t>
            </a:r>
            <a:r>
              <a:rPr lang="en-GB" sz="1800" dirty="0"/>
              <a:t>-13, 2026</a:t>
            </a:r>
            <a:endParaRPr lang="en-GB" dirty="0"/>
          </a:p>
        </p:txBody>
      </p:sp>
      <p:sp>
        <p:nvSpPr>
          <p:cNvPr id="3" name="Slide Number Placeholder 1">
            <a:extLst>
              <a:ext uri="{FF2B5EF4-FFF2-40B4-BE49-F238E27FC236}">
                <a16:creationId xmlns:a16="http://schemas.microsoft.com/office/drawing/2014/main" id="{5A8040E6-8D22-168A-EED7-99FC3F6CA59E}"/>
              </a:ext>
            </a:extLst>
          </p:cNvPr>
          <p:cNvSpPr txBox="1">
            <a:spLocks/>
          </p:cNvSpPr>
          <p:nvPr/>
        </p:nvSpPr>
        <p:spPr>
          <a:xfrm>
            <a:off x="11857038" y="6633429"/>
            <a:ext cx="334962" cy="238885"/>
          </a:xfrm>
          <a:prstGeom prst="rect">
            <a:avLst/>
          </a:prstGeom>
        </p:spPr>
        <p:txBody>
          <a:bodyPr vert="horz" lIns="91440" tIns="45720" rIns="91440" bIns="45720" rtlCol="0" anchor="ctr"/>
          <a:lstStyle>
            <a:defPPr>
              <a:defRPr lang="en-US"/>
            </a:defPPr>
            <a:lvl1pPr algn="r">
              <a:defRPr sz="1200"/>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6C6AE60A-B69C-4790-82F7-3882EDF23186}" type="slidenum">
              <a:rPr lang="de-DE" sz="1000" smtClean="0"/>
              <a:pPr/>
              <a:t>1</a:t>
            </a:fld>
            <a:endParaRPr lang="de-DE" sz="1000" dirty="0"/>
          </a:p>
        </p:txBody>
      </p:sp>
    </p:spTree>
    <p:extLst>
      <p:ext uri="{BB962C8B-B14F-4D97-AF65-F5344CB8AC3E}">
        <p14:creationId xmlns:p14="http://schemas.microsoft.com/office/powerpoint/2010/main" val="2011820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13ACA-16F4-3974-373D-99F6F5D519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0F6A57-78D4-AA28-1A7F-F48DCD1833CC}"/>
              </a:ext>
            </a:extLst>
          </p:cNvPr>
          <p:cNvSpPr>
            <a:spLocks noGrp="1"/>
          </p:cNvSpPr>
          <p:nvPr>
            <p:ph type="ctrTitle"/>
          </p:nvPr>
        </p:nvSpPr>
        <p:spPr>
          <a:xfrm>
            <a:off x="-3" y="0"/>
            <a:ext cx="8970748" cy="904775"/>
          </a:xfrm>
          <a:solidFill>
            <a:schemeClr val="bg1"/>
          </a:solidFill>
        </p:spPr>
        <p:txBody>
          <a:bodyPr>
            <a:normAutofit/>
          </a:bodyPr>
          <a:lstStyle/>
          <a:p>
            <a:pPr>
              <a:spcAft>
                <a:spcPts val="600"/>
              </a:spcAft>
            </a:pPr>
            <a:r>
              <a:rPr lang="en-GB" sz="3600" dirty="0">
                <a:solidFill>
                  <a:srgbClr val="006AB3"/>
                </a:solidFill>
              </a:rPr>
              <a:t>3. UPM Activities in EU/APRENDE</a:t>
            </a:r>
          </a:p>
        </p:txBody>
      </p:sp>
      <p:sp>
        <p:nvSpPr>
          <p:cNvPr id="9" name="Slide Number Placeholder 1">
            <a:extLst>
              <a:ext uri="{FF2B5EF4-FFF2-40B4-BE49-F238E27FC236}">
                <a16:creationId xmlns:a16="http://schemas.microsoft.com/office/drawing/2014/main" id="{D431D88E-0088-BB70-C537-6C90A154327A}"/>
              </a:ext>
            </a:extLst>
          </p:cNvPr>
          <p:cNvSpPr txBox="1">
            <a:spLocks/>
          </p:cNvSpPr>
          <p:nvPr/>
        </p:nvSpPr>
        <p:spPr>
          <a:xfrm>
            <a:off x="11736280" y="6507189"/>
            <a:ext cx="455720" cy="365125"/>
          </a:xfrm>
          <a:prstGeom prst="rect">
            <a:avLst/>
          </a:prstGeom>
        </p:spPr>
        <p:txBody>
          <a:bodyPr vert="horz" lIns="91440" tIns="45720" rIns="91440" bIns="45720" rtlCol="0" anchor="ctr"/>
          <a:lstStyle>
            <a:defPPr>
              <a:defRPr lang="en-US"/>
            </a:defPPr>
            <a:lvl1pPr algn="r">
              <a:defRPr sz="1200"/>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6C6AE60A-B69C-4790-82F7-3882EDF23186}" type="slidenum">
              <a:rPr lang="de-DE" smtClean="0"/>
              <a:pPr/>
              <a:t>10</a:t>
            </a:fld>
            <a:endParaRPr lang="de-DE" dirty="0"/>
          </a:p>
        </p:txBody>
      </p:sp>
      <p:graphicFrame>
        <p:nvGraphicFramePr>
          <p:cNvPr id="3" name="Table 2">
            <a:extLst>
              <a:ext uri="{FF2B5EF4-FFF2-40B4-BE49-F238E27FC236}">
                <a16:creationId xmlns:a16="http://schemas.microsoft.com/office/drawing/2014/main" id="{42E1572E-718E-561F-AB44-ED7C8E8A87A4}"/>
              </a:ext>
            </a:extLst>
          </p:cNvPr>
          <p:cNvGraphicFramePr>
            <a:graphicFrameLocks noGrp="1"/>
          </p:cNvGraphicFramePr>
          <p:nvPr>
            <p:extLst>
              <p:ext uri="{D42A27DB-BD31-4B8C-83A1-F6EECF244321}">
                <p14:modId xmlns:p14="http://schemas.microsoft.com/office/powerpoint/2010/main" val="2604289339"/>
              </p:ext>
            </p:extLst>
          </p:nvPr>
        </p:nvGraphicFramePr>
        <p:xfrm>
          <a:off x="82550" y="1089025"/>
          <a:ext cx="11963991" cy="5690512"/>
        </p:xfrm>
        <a:graphic>
          <a:graphicData uri="http://schemas.openxmlformats.org/drawingml/2006/table">
            <a:tbl>
              <a:tblPr firstRow="1" firstCol="1">
                <a:tableStyleId>{5C22544A-7EE6-4342-B048-85BDC9FD1C3A}</a:tableStyleId>
              </a:tblPr>
              <a:tblGrid>
                <a:gridCol w="1763415">
                  <a:extLst>
                    <a:ext uri="{9D8B030D-6E8A-4147-A177-3AD203B41FA5}">
                      <a16:colId xmlns:a16="http://schemas.microsoft.com/office/drawing/2014/main" val="814849015"/>
                    </a:ext>
                  </a:extLst>
                </a:gridCol>
                <a:gridCol w="1352639">
                  <a:extLst>
                    <a:ext uri="{9D8B030D-6E8A-4147-A177-3AD203B41FA5}">
                      <a16:colId xmlns:a16="http://schemas.microsoft.com/office/drawing/2014/main" val="1892022459"/>
                    </a:ext>
                  </a:extLst>
                </a:gridCol>
                <a:gridCol w="1442053">
                  <a:extLst>
                    <a:ext uri="{9D8B030D-6E8A-4147-A177-3AD203B41FA5}">
                      <a16:colId xmlns:a16="http://schemas.microsoft.com/office/drawing/2014/main" val="1757512888"/>
                    </a:ext>
                  </a:extLst>
                </a:gridCol>
                <a:gridCol w="3517623">
                  <a:extLst>
                    <a:ext uri="{9D8B030D-6E8A-4147-A177-3AD203B41FA5}">
                      <a16:colId xmlns:a16="http://schemas.microsoft.com/office/drawing/2014/main" val="2659005644"/>
                    </a:ext>
                  </a:extLst>
                </a:gridCol>
                <a:gridCol w="1438406">
                  <a:extLst>
                    <a:ext uri="{9D8B030D-6E8A-4147-A177-3AD203B41FA5}">
                      <a16:colId xmlns:a16="http://schemas.microsoft.com/office/drawing/2014/main" val="3228504776"/>
                    </a:ext>
                  </a:extLst>
                </a:gridCol>
                <a:gridCol w="1438406">
                  <a:extLst>
                    <a:ext uri="{9D8B030D-6E8A-4147-A177-3AD203B41FA5}">
                      <a16:colId xmlns:a16="http://schemas.microsoft.com/office/drawing/2014/main" val="2391517489"/>
                    </a:ext>
                  </a:extLst>
                </a:gridCol>
                <a:gridCol w="1011449">
                  <a:extLst>
                    <a:ext uri="{9D8B030D-6E8A-4147-A177-3AD203B41FA5}">
                      <a16:colId xmlns:a16="http://schemas.microsoft.com/office/drawing/2014/main" val="4189605527"/>
                    </a:ext>
                  </a:extLst>
                </a:gridCol>
              </a:tblGrid>
              <a:tr h="580481">
                <a:tc>
                  <a:txBody>
                    <a:bodyPr/>
                    <a:lstStyle/>
                    <a:p>
                      <a:pPr algn="ctr" fontAlgn="ctr">
                        <a:buNone/>
                      </a:pPr>
                      <a:r>
                        <a:rPr lang="en-GB" sz="1400" u="none" strike="noStrike" dirty="0">
                          <a:effectLst/>
                        </a:rPr>
                        <a:t>WP</a:t>
                      </a:r>
                      <a:endParaRPr lang="en-GB" sz="1400" b="1" i="0" u="none" strike="noStrike" dirty="0">
                        <a:solidFill>
                          <a:srgbClr val="000000"/>
                        </a:solidFill>
                        <a:effectLst/>
                        <a:latin typeface="Calibri" panose="020F0502020204030204" pitchFamily="34" charset="0"/>
                      </a:endParaRPr>
                    </a:p>
                  </a:txBody>
                  <a:tcPr marL="5662" marR="5662" marT="5662" marB="0" anchor="ctr"/>
                </a:tc>
                <a:tc>
                  <a:txBody>
                    <a:bodyPr/>
                    <a:lstStyle/>
                    <a:p>
                      <a:pPr algn="ctr" fontAlgn="ctr">
                        <a:buNone/>
                      </a:pPr>
                      <a:r>
                        <a:rPr lang="en-GB" sz="1600" u="none" strike="noStrike" dirty="0">
                          <a:effectLst/>
                        </a:rPr>
                        <a:t>Task</a:t>
                      </a:r>
                      <a:endParaRPr lang="en-GB" sz="1600" b="1" i="0" u="none" strike="noStrike" dirty="0">
                        <a:solidFill>
                          <a:srgbClr val="000000"/>
                        </a:solidFill>
                        <a:effectLst/>
                        <a:latin typeface="Calibri" panose="020F0502020204030204" pitchFamily="34" charset="0"/>
                      </a:endParaRPr>
                    </a:p>
                  </a:txBody>
                  <a:tcPr marL="5662" marR="5662" marT="5662" marB="0" anchor="ctr"/>
                </a:tc>
                <a:tc>
                  <a:txBody>
                    <a:bodyPr/>
                    <a:lstStyle/>
                    <a:p>
                      <a:pPr algn="ctr" fontAlgn="ctr">
                        <a:buNone/>
                      </a:pPr>
                      <a:r>
                        <a:rPr lang="en-GB" sz="1600" u="none" strike="noStrike" dirty="0">
                          <a:effectLst/>
                        </a:rPr>
                        <a:t>Subtask</a:t>
                      </a:r>
                      <a:endParaRPr lang="en-GB" sz="1600" b="1" i="0" u="none" strike="noStrike" dirty="0">
                        <a:solidFill>
                          <a:srgbClr val="000000"/>
                        </a:solidFill>
                        <a:effectLst/>
                        <a:latin typeface="Calibri" panose="020F0502020204030204" pitchFamily="34" charset="0"/>
                      </a:endParaRPr>
                    </a:p>
                  </a:txBody>
                  <a:tcPr marL="5662" marR="5662" marT="5662" marB="0" anchor="ctr"/>
                </a:tc>
                <a:tc>
                  <a:txBody>
                    <a:bodyPr/>
                    <a:lstStyle/>
                    <a:p>
                      <a:pPr algn="ctr" fontAlgn="ctr">
                        <a:buNone/>
                      </a:pPr>
                      <a:r>
                        <a:rPr lang="en-GB" sz="1600" u="none" strike="noStrike" dirty="0">
                          <a:effectLst/>
                        </a:rPr>
                        <a:t>Milestone </a:t>
                      </a:r>
                      <a:endParaRPr lang="en-GB" sz="1600" b="1" i="0" u="none" strike="noStrike" dirty="0">
                        <a:solidFill>
                          <a:srgbClr val="000000"/>
                        </a:solidFill>
                        <a:effectLst/>
                        <a:latin typeface="Calibri" panose="020F0502020204030204" pitchFamily="34" charset="0"/>
                      </a:endParaRPr>
                    </a:p>
                  </a:txBody>
                  <a:tcPr marL="5662" marR="5662" marT="5662" marB="0" anchor="ctr"/>
                </a:tc>
                <a:tc>
                  <a:txBody>
                    <a:bodyPr/>
                    <a:lstStyle/>
                    <a:p>
                      <a:pPr algn="ctr" fontAlgn="ctr">
                        <a:buNone/>
                      </a:pPr>
                      <a:r>
                        <a:rPr lang="en-GB" sz="1600" u="none" strike="noStrike" dirty="0">
                          <a:effectLst/>
                        </a:rPr>
                        <a:t>Leader-UPM</a:t>
                      </a:r>
                      <a:endParaRPr lang="en-GB" sz="1600" b="1" i="0" u="none" strike="noStrike" dirty="0">
                        <a:solidFill>
                          <a:srgbClr val="000000"/>
                        </a:solidFill>
                        <a:effectLst/>
                        <a:latin typeface="Calibri" panose="020F0502020204030204" pitchFamily="34" charset="0"/>
                      </a:endParaRPr>
                    </a:p>
                  </a:txBody>
                  <a:tcPr marL="5662" marR="5662" marT="5662" marB="0" anchor="ctr"/>
                </a:tc>
                <a:tc>
                  <a:txBody>
                    <a:bodyPr/>
                    <a:lstStyle/>
                    <a:p>
                      <a:pPr algn="ctr" fontAlgn="ctr">
                        <a:buNone/>
                      </a:pPr>
                      <a:r>
                        <a:rPr lang="en-GB" sz="1600" u="none" strike="noStrike" dirty="0">
                          <a:effectLst/>
                        </a:rPr>
                        <a:t>Milestones</a:t>
                      </a:r>
                      <a:endParaRPr lang="en-GB" sz="1600" b="1" i="0" u="none" strike="noStrike" dirty="0">
                        <a:solidFill>
                          <a:srgbClr val="000000"/>
                        </a:solidFill>
                        <a:effectLst/>
                        <a:latin typeface="Calibri" panose="020F0502020204030204" pitchFamily="34" charset="0"/>
                      </a:endParaRPr>
                    </a:p>
                  </a:txBody>
                  <a:tcPr marL="5662" marR="5662" marT="5662" marB="0" anchor="ctr"/>
                </a:tc>
                <a:tc>
                  <a:txBody>
                    <a:bodyPr/>
                    <a:lstStyle/>
                    <a:p>
                      <a:pPr algn="ctr" fontAlgn="ctr">
                        <a:buNone/>
                      </a:pPr>
                      <a:r>
                        <a:rPr lang="en-GB" sz="1600" u="none" strike="noStrike" dirty="0">
                          <a:effectLst/>
                        </a:rPr>
                        <a:t>Deliverable</a:t>
                      </a:r>
                      <a:endParaRPr lang="en-GB" sz="1600" b="1" i="0" u="none" strike="noStrike" dirty="0">
                        <a:solidFill>
                          <a:srgbClr val="000000"/>
                        </a:solidFill>
                        <a:effectLst/>
                        <a:latin typeface="Calibri" panose="020F0502020204030204" pitchFamily="34" charset="0"/>
                      </a:endParaRPr>
                    </a:p>
                  </a:txBody>
                  <a:tcPr marL="5662" marR="5662" marT="5662" marB="0" anchor="ctr"/>
                </a:tc>
                <a:extLst>
                  <a:ext uri="{0D108BD9-81ED-4DB2-BD59-A6C34878D82A}">
                    <a16:rowId xmlns:a16="http://schemas.microsoft.com/office/drawing/2014/main" val="97921814"/>
                  </a:ext>
                </a:extLst>
              </a:tr>
              <a:tr h="1509129">
                <a:tc rowSpan="5">
                  <a:txBody>
                    <a:bodyPr/>
                    <a:lstStyle/>
                    <a:p>
                      <a:pPr algn="ctr" fontAlgn="ctr">
                        <a:buNone/>
                      </a:pPr>
                      <a:r>
                        <a:rPr lang="en-GB" sz="1400" u="none" strike="noStrike" dirty="0">
                          <a:effectLst/>
                        </a:rPr>
                        <a:t>WP4. Nuclear Data Evaluation</a:t>
                      </a:r>
                      <a:endParaRPr lang="en-GB" sz="1400" b="0" i="0" u="none" strike="noStrike" dirty="0">
                        <a:solidFill>
                          <a:srgbClr val="000000"/>
                        </a:solidFill>
                        <a:effectLst/>
                        <a:latin typeface="Calibri" panose="020F0502020204030204" pitchFamily="34" charset="0"/>
                      </a:endParaRPr>
                    </a:p>
                  </a:txBody>
                  <a:tcPr marL="5662" marR="5662" marT="5662" marB="0" anchor="ctr"/>
                </a:tc>
                <a:tc>
                  <a:txBody>
                    <a:bodyPr/>
                    <a:lstStyle/>
                    <a:p>
                      <a:pPr algn="l" fontAlgn="ctr">
                        <a:buNone/>
                      </a:pPr>
                      <a:r>
                        <a:rPr lang="en-GB" sz="1200" b="1" u="none" strike="noStrike" dirty="0">
                          <a:effectLst/>
                        </a:rPr>
                        <a:t>Task 4.3 Fission yield evaluation </a:t>
                      </a:r>
                    </a:p>
                    <a:p>
                      <a:pPr algn="l" fontAlgn="ctr">
                        <a:buNone/>
                      </a:pPr>
                      <a:endParaRPr lang="en-GB" sz="1200" u="none" strike="noStrike" dirty="0">
                        <a:effectLst/>
                      </a:endParaRPr>
                    </a:p>
                    <a:p>
                      <a:pPr algn="l" fontAlgn="ctr">
                        <a:buNone/>
                      </a:pPr>
                      <a:r>
                        <a:rPr lang="en-GB" sz="1200" u="none" strike="noStrike" dirty="0">
                          <a:effectLst/>
                        </a:rPr>
                        <a:t>Task leader: CEA</a:t>
                      </a:r>
                    </a:p>
                    <a:p>
                      <a:pPr algn="l" fontAlgn="ctr">
                        <a:buNone/>
                      </a:pPr>
                      <a:endParaRPr lang="en-GB" sz="1200" u="none" strike="noStrike" dirty="0">
                        <a:effectLst/>
                      </a:endParaRPr>
                    </a:p>
                    <a:p>
                      <a:pPr algn="l" fontAlgn="ctr">
                        <a:buNone/>
                      </a:pPr>
                      <a:r>
                        <a:rPr lang="en-GB" sz="1200" u="none" strike="noStrike" dirty="0">
                          <a:effectLst/>
                        </a:rPr>
                        <a:t>Other participants: CEA, UPM, CNRS, </a:t>
                      </a:r>
                      <a:br>
                        <a:rPr lang="en-GB" sz="1200" u="none" strike="noStrike" dirty="0">
                          <a:effectLst/>
                        </a:rPr>
                      </a:br>
                      <a:r>
                        <a:rPr lang="en-GB" sz="1200" u="none" strike="noStrike" dirty="0">
                          <a:effectLst/>
                        </a:rPr>
                        <a:t>SCK, IRSN</a:t>
                      </a:r>
                      <a:endParaRPr lang="en-GB" sz="1200" b="1" i="0" u="none" strike="noStrike" dirty="0">
                        <a:solidFill>
                          <a:srgbClr val="000000"/>
                        </a:solidFill>
                        <a:effectLst/>
                        <a:latin typeface="Calibri" panose="020F0502020204030204" pitchFamily="34" charset="0"/>
                      </a:endParaRPr>
                    </a:p>
                  </a:txBody>
                  <a:tcPr marL="5662" marR="5662" marT="5662" marB="0" anchor="ctr"/>
                </a:tc>
                <a:tc>
                  <a:txBody>
                    <a:bodyPr/>
                    <a:lstStyle/>
                    <a:p>
                      <a:pPr algn="l" fontAlgn="t">
                        <a:buNone/>
                      </a:pPr>
                      <a:r>
                        <a:rPr lang="en-GB" sz="1200" i="1" u="none" strike="noStrike" dirty="0">
                          <a:effectLst/>
                        </a:rPr>
                        <a:t>Subtask 4.3.2 Fission yield benchmarking.  </a:t>
                      </a:r>
                    </a:p>
                    <a:p>
                      <a:pPr algn="l" fontAlgn="t">
                        <a:buNone/>
                      </a:pPr>
                      <a:endParaRPr lang="en-GB" sz="1200" u="none" strike="noStrike" dirty="0">
                        <a:effectLst/>
                      </a:endParaRPr>
                    </a:p>
                    <a:p>
                      <a:pPr algn="l" fontAlgn="t">
                        <a:buNone/>
                      </a:pPr>
                      <a:r>
                        <a:rPr lang="en-GB" sz="1200" u="none" strike="noStrike" dirty="0">
                          <a:effectLst/>
                        </a:rPr>
                        <a:t>Partners: UPM, CEA, CNRS, SCK, IRSN</a:t>
                      </a:r>
                      <a:endParaRPr lang="en-GB" sz="1200" b="0" i="0" u="none" strike="noStrike" dirty="0">
                        <a:solidFill>
                          <a:srgbClr val="000000"/>
                        </a:solidFill>
                        <a:effectLst/>
                        <a:latin typeface="Aptos Narrow" panose="020B0004020202020204" pitchFamily="34" charset="0"/>
                      </a:endParaRPr>
                    </a:p>
                  </a:txBody>
                  <a:tcPr marL="5662" marR="5662" marT="5662" marB="0" anchor="ctr"/>
                </a:tc>
                <a:tc>
                  <a:txBody>
                    <a:bodyPr/>
                    <a:lstStyle/>
                    <a:p>
                      <a:pPr algn="l" fontAlgn="t">
                        <a:buNone/>
                      </a:pPr>
                      <a:r>
                        <a:rPr lang="en-GB" sz="1200" u="none" strike="noStrike" dirty="0">
                          <a:effectLst/>
                        </a:rPr>
                        <a:t>ENDF-6 evaluated files for the actinides and energies defined in subtask 4.3.1 must be validated on quantities of interest for the user community. The impact of the thermal neutron-induced fission yields evaluations of 233,235U and 239,241Pu will be quantified on reactor observables, based on the expertise of the CEA, UPM and IRSN (MS4.1).</a:t>
                      </a:r>
                      <a:endParaRPr lang="en-GB" sz="1200" b="0" i="0" u="none" strike="noStrike" dirty="0">
                        <a:solidFill>
                          <a:srgbClr val="000000"/>
                        </a:solidFill>
                        <a:effectLst/>
                        <a:latin typeface="Aptos Narrow" panose="020B0004020202020204" pitchFamily="34" charset="0"/>
                      </a:endParaRPr>
                    </a:p>
                  </a:txBody>
                  <a:tcPr marL="5662" marR="5662" marT="5662" marB="0" anchor="ctr"/>
                </a:tc>
                <a:tc>
                  <a:txBody>
                    <a:bodyPr/>
                    <a:lstStyle/>
                    <a:p>
                      <a:pPr algn="l" fontAlgn="ctr">
                        <a:buNone/>
                      </a:pPr>
                      <a:r>
                        <a:rPr lang="en-GB" sz="1200" u="none" strike="noStrike" dirty="0">
                          <a:effectLst/>
                        </a:rPr>
                        <a:t>O. Cabellos</a:t>
                      </a:r>
                      <a:endParaRPr lang="en-GB" sz="1200" b="0" i="0" u="none" strike="noStrike" dirty="0">
                        <a:solidFill>
                          <a:srgbClr val="000000"/>
                        </a:solidFill>
                        <a:effectLst/>
                        <a:latin typeface="Aptos Narrow" panose="020B0004020202020204" pitchFamily="34" charset="0"/>
                      </a:endParaRPr>
                    </a:p>
                  </a:txBody>
                  <a:tcPr marL="5662" marR="5662" marT="5662" marB="0" anchor="ctr"/>
                </a:tc>
                <a:tc>
                  <a:txBody>
                    <a:bodyPr/>
                    <a:lstStyle/>
                    <a:p>
                      <a:pPr algn="l" fontAlgn="ctr">
                        <a:buNone/>
                      </a:pPr>
                      <a:r>
                        <a:rPr lang="en-GB" sz="1200" u="none" strike="noStrike" dirty="0">
                          <a:effectLst/>
                        </a:rPr>
                        <a:t>MS4.1 Presentation on the validation of the fission yield libraries </a:t>
                      </a:r>
                    </a:p>
                    <a:p>
                      <a:pPr algn="ctr" fontAlgn="ctr">
                        <a:buNone/>
                      </a:pPr>
                      <a:r>
                        <a:rPr lang="en-GB" sz="1200" u="none" strike="noStrike" dirty="0">
                          <a:effectLst/>
                        </a:rPr>
                        <a:t>(M36)</a:t>
                      </a:r>
                      <a:endParaRPr lang="en-GB" sz="1200" b="0" i="0" u="none" strike="noStrike" dirty="0">
                        <a:solidFill>
                          <a:srgbClr val="000000"/>
                        </a:solidFill>
                        <a:effectLst/>
                        <a:latin typeface="Aptos Narrow" panose="020B0004020202020204" pitchFamily="34" charset="0"/>
                      </a:endParaRPr>
                    </a:p>
                  </a:txBody>
                  <a:tcPr marL="5662" marR="5662" marT="5662" marB="0" anchor="ctr"/>
                </a:tc>
                <a:tc>
                  <a:txBody>
                    <a:bodyPr/>
                    <a:lstStyle/>
                    <a:p>
                      <a:pPr algn="ctr" fontAlgn="ctr">
                        <a:buNone/>
                      </a:pPr>
                      <a:r>
                        <a:rPr lang="en-GB" sz="1200" b="0" i="0" u="none" strike="noStrike" dirty="0">
                          <a:solidFill>
                            <a:srgbClr val="000000"/>
                          </a:solidFill>
                          <a:effectLst/>
                          <a:latin typeface="Aptos Narrow" panose="020B0004020202020204" pitchFamily="34" charset="0"/>
                        </a:rPr>
                        <a:t>D4.6 Report on the validation of the fission yield libraries (thermal and fast): MYRRHA-like fast systems and thermal systems for decay heat (Lead by CEA) (M42)</a:t>
                      </a:r>
                    </a:p>
                  </a:txBody>
                  <a:tcPr marL="5662" marR="5662" marT="5662" marB="0" anchor="ctr"/>
                </a:tc>
                <a:extLst>
                  <a:ext uri="{0D108BD9-81ED-4DB2-BD59-A6C34878D82A}">
                    <a16:rowId xmlns:a16="http://schemas.microsoft.com/office/drawing/2014/main" val="3229157672"/>
                  </a:ext>
                </a:extLst>
              </a:tr>
              <a:tr h="945387">
                <a:tc vMerge="1">
                  <a:txBody>
                    <a:bodyPr/>
                    <a:lstStyle/>
                    <a:p>
                      <a:endParaRPr lang="en-GB"/>
                    </a:p>
                  </a:txBody>
                  <a:tcPr/>
                </a:tc>
                <a:tc rowSpan="4">
                  <a:txBody>
                    <a:bodyPr/>
                    <a:lstStyle/>
                    <a:p>
                      <a:pPr algn="l" fontAlgn="ctr">
                        <a:buNone/>
                      </a:pPr>
                      <a:r>
                        <a:rPr lang="en-GB" sz="1200" b="1" u="none" strike="noStrike" dirty="0">
                          <a:effectLst/>
                        </a:rPr>
                        <a:t>Task 4.4 Cross section evaluation</a:t>
                      </a:r>
                      <a:endParaRPr lang="en-GB" sz="1200" u="none" strike="noStrike" dirty="0">
                        <a:effectLst/>
                      </a:endParaRPr>
                    </a:p>
                    <a:p>
                      <a:pPr algn="l" fontAlgn="ctr">
                        <a:buNone/>
                      </a:pPr>
                      <a:endParaRPr lang="en-GB" sz="1200" u="none" strike="noStrike" dirty="0">
                        <a:effectLst/>
                      </a:endParaRPr>
                    </a:p>
                    <a:p>
                      <a:pPr algn="l" fontAlgn="ctr">
                        <a:buNone/>
                      </a:pPr>
                      <a:r>
                        <a:rPr lang="en-GB" sz="1200" u="none" strike="noStrike" dirty="0">
                          <a:effectLst/>
                        </a:rPr>
                        <a:t>Task leader: CEA</a:t>
                      </a:r>
                    </a:p>
                    <a:p>
                      <a:pPr algn="l" fontAlgn="ctr">
                        <a:buNone/>
                      </a:pPr>
                      <a:endParaRPr lang="en-GB" sz="1200" u="none" strike="noStrike" dirty="0">
                        <a:effectLst/>
                      </a:endParaRPr>
                    </a:p>
                    <a:p>
                      <a:pPr algn="l" fontAlgn="ctr">
                        <a:buNone/>
                      </a:pPr>
                      <a:r>
                        <a:rPr lang="en-GB" sz="1200" u="none" strike="noStrike" dirty="0">
                          <a:effectLst/>
                        </a:rPr>
                        <a:t>Other participants: DES, CEA DAM, </a:t>
                      </a:r>
                      <a:br>
                        <a:rPr lang="en-GB" sz="1200" u="none" strike="noStrike" dirty="0">
                          <a:effectLst/>
                        </a:rPr>
                      </a:br>
                      <a:r>
                        <a:rPr lang="en-GB" sz="1200" u="none" strike="noStrike" dirty="0">
                          <a:effectLst/>
                        </a:rPr>
                        <a:t>NRG, PSI, JSI, EPFL, </a:t>
                      </a:r>
                      <a:r>
                        <a:rPr lang="en-GB" sz="1200" u="none" strike="noStrike" dirty="0" err="1">
                          <a:effectLst/>
                        </a:rPr>
                        <a:t>JRC-Geel</a:t>
                      </a:r>
                      <a:r>
                        <a:rPr lang="en-GB" sz="1200" u="none" strike="noStrike" dirty="0">
                          <a:effectLst/>
                        </a:rPr>
                        <a:t>, CIEMAT, UU, UPM, SCK, KIT, UBU</a:t>
                      </a:r>
                      <a:endParaRPr lang="en-GB" sz="1200" b="1" i="0" u="none" strike="noStrike" dirty="0">
                        <a:solidFill>
                          <a:srgbClr val="000000"/>
                        </a:solidFill>
                        <a:effectLst/>
                        <a:latin typeface="Calibri" panose="020F0502020204030204" pitchFamily="34" charset="0"/>
                      </a:endParaRPr>
                    </a:p>
                  </a:txBody>
                  <a:tcPr marL="5662" marR="5662" marT="5662" marB="0" anchor="ctr"/>
                </a:tc>
                <a:tc>
                  <a:txBody>
                    <a:bodyPr/>
                    <a:lstStyle/>
                    <a:p>
                      <a:pPr algn="l" fontAlgn="t">
                        <a:buNone/>
                      </a:pPr>
                      <a:r>
                        <a:rPr lang="en-GB" sz="1200" i="1" u="none" strike="noStrike" dirty="0">
                          <a:effectLst/>
                        </a:rPr>
                        <a:t>Subtask 4.4.2 File processing and cross section benchmarking</a:t>
                      </a:r>
                      <a:endParaRPr lang="en-GB" sz="1200" b="0" i="1" u="none" strike="noStrike" dirty="0">
                        <a:solidFill>
                          <a:srgbClr val="000000"/>
                        </a:solidFill>
                        <a:effectLst/>
                        <a:latin typeface="Aptos Narrow" panose="020B0004020202020204" pitchFamily="34" charset="0"/>
                      </a:endParaRPr>
                    </a:p>
                  </a:txBody>
                  <a:tcPr marL="5662" marR="5662" marT="5662" marB="0" anchor="ctr"/>
                </a:tc>
                <a:tc>
                  <a:txBody>
                    <a:bodyPr/>
                    <a:lstStyle/>
                    <a:p>
                      <a:pPr algn="l" fontAlgn="b">
                        <a:buNone/>
                      </a:pPr>
                      <a:r>
                        <a:rPr lang="en-GB" sz="1200" u="none" strike="noStrike" dirty="0">
                          <a:effectLst/>
                        </a:rPr>
                        <a:t>JSI, SCK and EPFL will perform a series of benchmarks on the reactivity dependence on the burnup for PWR assemblies</a:t>
                      </a:r>
                      <a:endParaRPr lang="en-GB" sz="1200" b="0" i="0" u="none" strike="noStrike" dirty="0">
                        <a:solidFill>
                          <a:srgbClr val="000000"/>
                        </a:solidFill>
                        <a:effectLst/>
                        <a:latin typeface="Aptos Narrow" panose="020B0004020202020204" pitchFamily="34" charset="0"/>
                      </a:endParaRPr>
                    </a:p>
                  </a:txBody>
                  <a:tcPr marL="5662" marR="5662" marT="5662" marB="0" anchor="ctr"/>
                </a:tc>
                <a:tc>
                  <a:txBody>
                    <a:bodyPr/>
                    <a:lstStyle/>
                    <a:p>
                      <a:pPr algn="l" fontAlgn="ctr">
                        <a:buNone/>
                      </a:pPr>
                      <a:r>
                        <a:rPr lang="en-GB" sz="1200" u="none" strike="noStrike">
                          <a:effectLst/>
                        </a:rPr>
                        <a:t>O. Cabellos</a:t>
                      </a:r>
                      <a:endParaRPr lang="en-GB" sz="1200" b="0" i="0" u="none" strike="noStrike">
                        <a:solidFill>
                          <a:srgbClr val="000000"/>
                        </a:solidFill>
                        <a:effectLst/>
                        <a:latin typeface="Aptos Narrow" panose="020B0004020202020204" pitchFamily="34" charset="0"/>
                      </a:endParaRPr>
                    </a:p>
                  </a:txBody>
                  <a:tcPr marL="5662" marR="5662" marT="5662" marB="0" anchor="ctr"/>
                </a:tc>
                <a:tc rowSpan="4">
                  <a:txBody>
                    <a:bodyPr/>
                    <a:lstStyle/>
                    <a:p>
                      <a:pPr algn="l" fontAlgn="ctr">
                        <a:buNone/>
                      </a:pPr>
                      <a:r>
                        <a:rPr lang="en-GB" sz="1200" u="none" strike="noStrike" dirty="0">
                          <a:effectLst/>
                        </a:rPr>
                        <a:t>MS4.3 Presentation of various benchmarks based on new evaluations </a:t>
                      </a:r>
                    </a:p>
                    <a:p>
                      <a:pPr algn="ctr" fontAlgn="ctr">
                        <a:buNone/>
                      </a:pPr>
                      <a:r>
                        <a:rPr lang="en-GB" sz="1200" u="none" strike="noStrike" dirty="0">
                          <a:effectLst/>
                        </a:rPr>
                        <a:t>(M36)</a:t>
                      </a:r>
                      <a:endParaRPr lang="en-GB" sz="1200" b="0" i="0" u="none" strike="noStrike" dirty="0">
                        <a:solidFill>
                          <a:srgbClr val="000000"/>
                        </a:solidFill>
                        <a:effectLst/>
                        <a:latin typeface="Aptos Narrow" panose="020B0004020202020204" pitchFamily="34" charset="0"/>
                      </a:endParaRPr>
                    </a:p>
                  </a:txBody>
                  <a:tcPr marL="5662" marR="5662" marT="5662" marB="0" anchor="ctr"/>
                </a:tc>
                <a:tc rowSpan="4">
                  <a:txBody>
                    <a:bodyPr/>
                    <a:lstStyle/>
                    <a:p>
                      <a:pPr algn="ctr" fontAlgn="ctr">
                        <a:buNone/>
                      </a:pPr>
                      <a:r>
                        <a:rPr lang="en-GB" sz="1200" b="0" i="0" u="none" strike="noStrike" dirty="0">
                          <a:solidFill>
                            <a:srgbClr val="000000"/>
                          </a:solidFill>
                          <a:effectLst/>
                          <a:latin typeface="Aptos Narrow" panose="020B0004020202020204" pitchFamily="34" charset="0"/>
                        </a:rPr>
                        <a:t>D4.13 Performance report of the pre-release JEFF-4 library (Lead by EPFL)</a:t>
                      </a:r>
                    </a:p>
                    <a:p>
                      <a:pPr algn="ctr" fontAlgn="ctr">
                        <a:buNone/>
                      </a:pPr>
                      <a:r>
                        <a:rPr lang="en-GB" sz="1200" b="0" i="0" u="none" strike="noStrike" dirty="0">
                          <a:solidFill>
                            <a:srgbClr val="000000"/>
                          </a:solidFill>
                          <a:effectLst/>
                          <a:latin typeface="Aptos Narrow" panose="020B0004020202020204" pitchFamily="34" charset="0"/>
                        </a:rPr>
                        <a:t>(M46)</a:t>
                      </a:r>
                    </a:p>
                  </a:txBody>
                  <a:tcPr marL="5662" marR="5662" marT="5662" marB="0" anchor="ctr"/>
                </a:tc>
                <a:extLst>
                  <a:ext uri="{0D108BD9-81ED-4DB2-BD59-A6C34878D82A}">
                    <a16:rowId xmlns:a16="http://schemas.microsoft.com/office/drawing/2014/main" val="3527282885"/>
                  </a:ext>
                </a:extLst>
              </a:tr>
              <a:tr h="757473">
                <a:tc vMerge="1">
                  <a:txBody>
                    <a:bodyPr/>
                    <a:lstStyle/>
                    <a:p>
                      <a:endParaRPr lang="en-GB"/>
                    </a:p>
                  </a:txBody>
                  <a:tcPr/>
                </a:tc>
                <a:tc vMerge="1">
                  <a:txBody>
                    <a:bodyPr/>
                    <a:lstStyle/>
                    <a:p>
                      <a:endParaRPr lang="en-GB"/>
                    </a:p>
                  </a:txBody>
                  <a:tcPr/>
                </a:tc>
                <a:tc rowSpan="3">
                  <a:txBody>
                    <a:bodyPr/>
                    <a:lstStyle/>
                    <a:p>
                      <a:pPr algn="l" fontAlgn="t">
                        <a:buNone/>
                      </a:pPr>
                      <a:r>
                        <a:rPr lang="en-GB" sz="1200" i="1" u="none" strike="noStrike" dirty="0">
                          <a:effectLst/>
                        </a:rPr>
                        <a:t>Subtask 4.4.2 File processing and cross section benchmarking</a:t>
                      </a:r>
                      <a:endParaRPr lang="en-GB" sz="1200" b="0" i="1" u="none" strike="noStrike" dirty="0">
                        <a:solidFill>
                          <a:srgbClr val="000000"/>
                        </a:solidFill>
                        <a:effectLst/>
                        <a:latin typeface="Aptos Narrow" panose="020B0004020202020204" pitchFamily="34" charset="0"/>
                      </a:endParaRPr>
                    </a:p>
                  </a:txBody>
                  <a:tcPr marL="5662" marR="5662" marT="5662" marB="0" anchor="ctr"/>
                </a:tc>
                <a:tc>
                  <a:txBody>
                    <a:bodyPr/>
                    <a:lstStyle/>
                    <a:p>
                      <a:pPr algn="l" fontAlgn="t">
                        <a:buNone/>
                      </a:pPr>
                      <a:r>
                        <a:rPr lang="en-GB" sz="1200" u="none" strike="noStrike" dirty="0">
                          <a:effectLst/>
                        </a:rPr>
                        <a:t>UPM will be processing the complete pre-release of the JEFF-4 library and convert it to standard formats used in simulation codes (MCNP, SCALE, SERPENT) and deliver them to the NEA databank.</a:t>
                      </a:r>
                      <a:endParaRPr lang="en-GB" sz="1200" b="0" i="0" u="none" strike="noStrike" dirty="0">
                        <a:solidFill>
                          <a:srgbClr val="000000"/>
                        </a:solidFill>
                        <a:effectLst/>
                        <a:latin typeface="Aptos Narrow" panose="020B0004020202020204" pitchFamily="34" charset="0"/>
                      </a:endParaRPr>
                    </a:p>
                  </a:txBody>
                  <a:tcPr marL="5662" marR="5662" marT="5662" marB="0" anchor="ctr"/>
                </a:tc>
                <a:tc rowSpan="3">
                  <a:txBody>
                    <a:bodyPr/>
                    <a:lstStyle/>
                    <a:p>
                      <a:pPr algn="l" fontAlgn="ctr">
                        <a:buNone/>
                      </a:pPr>
                      <a:r>
                        <a:rPr lang="en-GB" sz="1200" u="none" strike="noStrike" dirty="0">
                          <a:effectLst/>
                        </a:rPr>
                        <a:t>O. Cabellos</a:t>
                      </a:r>
                      <a:endParaRPr lang="en-GB" sz="1200" b="0" i="0" u="none" strike="noStrike" dirty="0">
                        <a:solidFill>
                          <a:srgbClr val="000000"/>
                        </a:solidFill>
                        <a:effectLst/>
                        <a:latin typeface="Aptos Narrow" panose="020B0004020202020204" pitchFamily="34" charset="0"/>
                      </a:endParaRPr>
                    </a:p>
                  </a:txBody>
                  <a:tcPr marL="5662" marR="5662" marT="5662" marB="0" anchor="ctr"/>
                </a:tc>
                <a:tc vMerge="1">
                  <a:txBody>
                    <a:bodyPr/>
                    <a:lstStyle/>
                    <a:p>
                      <a:pPr algn="l" fontAlgn="ctr">
                        <a:buNone/>
                      </a:pPr>
                      <a:endParaRPr lang="en-GB" sz="1200" b="0" i="0" u="none" strike="noStrike" dirty="0">
                        <a:solidFill>
                          <a:srgbClr val="000000"/>
                        </a:solidFill>
                        <a:effectLst/>
                        <a:latin typeface="Aptos Narrow" panose="020B0004020202020204" pitchFamily="34" charset="0"/>
                      </a:endParaRPr>
                    </a:p>
                  </a:txBody>
                  <a:tcPr marL="5662" marR="5662" marT="5662" marB="0" anchor="ctr"/>
                </a:tc>
                <a:tc vMerge="1">
                  <a:txBody>
                    <a:bodyPr/>
                    <a:lstStyle/>
                    <a:p>
                      <a:pPr algn="ctr" fontAlgn="ctr">
                        <a:buNone/>
                      </a:pPr>
                      <a:endParaRPr lang="en-GB" sz="1200" b="0" i="0" u="none" strike="noStrike" dirty="0">
                        <a:solidFill>
                          <a:srgbClr val="000000"/>
                        </a:solidFill>
                        <a:effectLst/>
                        <a:latin typeface="Aptos Narrow" panose="020B0004020202020204" pitchFamily="34" charset="0"/>
                      </a:endParaRPr>
                    </a:p>
                  </a:txBody>
                  <a:tcPr marL="5662" marR="5662" marT="5662" marB="0" anchor="ctr"/>
                </a:tc>
                <a:extLst>
                  <a:ext uri="{0D108BD9-81ED-4DB2-BD59-A6C34878D82A}">
                    <a16:rowId xmlns:a16="http://schemas.microsoft.com/office/drawing/2014/main" val="2169770998"/>
                  </a:ext>
                </a:extLst>
              </a:tr>
              <a:tr h="637390">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t">
                        <a:buNone/>
                      </a:pPr>
                      <a:r>
                        <a:rPr lang="en-GB" sz="1200" u="none" strike="noStrike" dirty="0">
                          <a:effectLst/>
                        </a:rPr>
                        <a:t>UPM will make recommendations of reliable benchmarks for validating structural and shielding materials (Cu, Fe).</a:t>
                      </a:r>
                      <a:endParaRPr lang="en-GB" sz="1200" b="0" i="0" u="none" strike="noStrike" dirty="0">
                        <a:solidFill>
                          <a:srgbClr val="000000"/>
                        </a:solidFill>
                        <a:effectLst/>
                        <a:latin typeface="Aptos Narrow" panose="020B0004020202020204" pitchFamily="34" charset="0"/>
                      </a:endParaRPr>
                    </a:p>
                  </a:txBody>
                  <a:tcPr marL="5662" marR="5662" marT="5662" marB="0" anchor="ct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85333545"/>
                  </a:ext>
                </a:extLst>
              </a:tr>
              <a:tr h="56955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t">
                        <a:buNone/>
                      </a:pPr>
                      <a:r>
                        <a:rPr lang="en-GB" sz="1200" u="none" strike="noStrike" dirty="0">
                          <a:effectLst/>
                        </a:rPr>
                        <a:t>For the benchmarking step, different expertise will be applied, taking advantage of the specialization of the different institutes</a:t>
                      </a:r>
                      <a:endParaRPr lang="en-GB" sz="1200" b="0" i="0" u="none" strike="noStrike" dirty="0">
                        <a:solidFill>
                          <a:srgbClr val="000000"/>
                        </a:solidFill>
                        <a:effectLst/>
                        <a:latin typeface="Aptos Narrow" panose="020B0004020202020204" pitchFamily="34" charset="0"/>
                      </a:endParaRPr>
                    </a:p>
                  </a:txBody>
                  <a:tcPr marL="5662" marR="5662" marT="5662" marB="0" anchor="ct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754052905"/>
                  </a:ext>
                </a:extLst>
              </a:tr>
            </a:tbl>
          </a:graphicData>
        </a:graphic>
      </p:graphicFrame>
    </p:spTree>
    <p:extLst>
      <p:ext uri="{BB962C8B-B14F-4D97-AF65-F5344CB8AC3E}">
        <p14:creationId xmlns:p14="http://schemas.microsoft.com/office/powerpoint/2010/main" val="333845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316EE-FBC7-382B-227B-C583ED9E09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594171-1B28-C0D6-01E3-31D38E66CC7E}"/>
              </a:ext>
            </a:extLst>
          </p:cNvPr>
          <p:cNvSpPr>
            <a:spLocks noGrp="1"/>
          </p:cNvSpPr>
          <p:nvPr>
            <p:ph type="ctrTitle"/>
          </p:nvPr>
        </p:nvSpPr>
        <p:spPr>
          <a:xfrm>
            <a:off x="-3" y="0"/>
            <a:ext cx="8970748" cy="904775"/>
          </a:xfrm>
          <a:solidFill>
            <a:schemeClr val="bg1"/>
          </a:solidFill>
        </p:spPr>
        <p:txBody>
          <a:bodyPr>
            <a:normAutofit/>
          </a:bodyPr>
          <a:lstStyle/>
          <a:p>
            <a:pPr>
              <a:spcAft>
                <a:spcPts val="600"/>
              </a:spcAft>
            </a:pPr>
            <a:r>
              <a:rPr lang="en-GB" sz="3600" dirty="0">
                <a:solidFill>
                  <a:srgbClr val="006AB3"/>
                </a:solidFill>
              </a:rPr>
              <a:t>3. UPM Activities in EU/APRENDE</a:t>
            </a:r>
          </a:p>
        </p:txBody>
      </p:sp>
      <p:sp>
        <p:nvSpPr>
          <p:cNvPr id="9" name="Slide Number Placeholder 1">
            <a:extLst>
              <a:ext uri="{FF2B5EF4-FFF2-40B4-BE49-F238E27FC236}">
                <a16:creationId xmlns:a16="http://schemas.microsoft.com/office/drawing/2014/main" id="{93CDF956-3B8E-7B81-65AC-4C994E231A56}"/>
              </a:ext>
            </a:extLst>
          </p:cNvPr>
          <p:cNvSpPr txBox="1">
            <a:spLocks/>
          </p:cNvSpPr>
          <p:nvPr/>
        </p:nvSpPr>
        <p:spPr>
          <a:xfrm>
            <a:off x="11762913" y="6507189"/>
            <a:ext cx="429087" cy="365125"/>
          </a:xfrm>
          <a:prstGeom prst="rect">
            <a:avLst/>
          </a:prstGeom>
        </p:spPr>
        <p:txBody>
          <a:bodyPr vert="horz" lIns="91440" tIns="45720" rIns="91440" bIns="45720" rtlCol="0" anchor="ctr"/>
          <a:lstStyle>
            <a:defPPr>
              <a:defRPr lang="en-US"/>
            </a:defPPr>
            <a:lvl1pPr algn="r">
              <a:defRPr sz="1200"/>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6C6AE60A-B69C-4790-82F7-3882EDF23186}" type="slidenum">
              <a:rPr lang="de-DE" smtClean="0"/>
              <a:pPr/>
              <a:t>11</a:t>
            </a:fld>
            <a:endParaRPr lang="de-DE" dirty="0"/>
          </a:p>
        </p:txBody>
      </p:sp>
      <p:graphicFrame>
        <p:nvGraphicFramePr>
          <p:cNvPr id="4" name="Table 3">
            <a:extLst>
              <a:ext uri="{FF2B5EF4-FFF2-40B4-BE49-F238E27FC236}">
                <a16:creationId xmlns:a16="http://schemas.microsoft.com/office/drawing/2014/main" id="{AEA696E6-3205-7E33-A1F0-137FD1828940}"/>
              </a:ext>
            </a:extLst>
          </p:cNvPr>
          <p:cNvGraphicFramePr>
            <a:graphicFrameLocks noGrp="1"/>
          </p:cNvGraphicFramePr>
          <p:nvPr>
            <p:extLst>
              <p:ext uri="{D42A27DB-BD31-4B8C-83A1-F6EECF244321}">
                <p14:modId xmlns:p14="http://schemas.microsoft.com/office/powerpoint/2010/main" val="3425996764"/>
              </p:ext>
            </p:extLst>
          </p:nvPr>
        </p:nvGraphicFramePr>
        <p:xfrm>
          <a:off x="82550" y="1089026"/>
          <a:ext cx="11920060" cy="1352444"/>
        </p:xfrm>
        <a:graphic>
          <a:graphicData uri="http://schemas.openxmlformats.org/drawingml/2006/table">
            <a:tbl>
              <a:tblPr firstRow="1" firstCol="1">
                <a:tableStyleId>{5C22544A-7EE6-4342-B048-85BDC9FD1C3A}</a:tableStyleId>
              </a:tblPr>
              <a:tblGrid>
                <a:gridCol w="2602862">
                  <a:extLst>
                    <a:ext uri="{9D8B030D-6E8A-4147-A177-3AD203B41FA5}">
                      <a16:colId xmlns:a16="http://schemas.microsoft.com/office/drawing/2014/main" val="814849015"/>
                    </a:ext>
                  </a:extLst>
                </a:gridCol>
                <a:gridCol w="1996542">
                  <a:extLst>
                    <a:ext uri="{9D8B030D-6E8A-4147-A177-3AD203B41FA5}">
                      <a16:colId xmlns:a16="http://schemas.microsoft.com/office/drawing/2014/main" val="1892022459"/>
                    </a:ext>
                  </a:extLst>
                </a:gridCol>
                <a:gridCol w="2128521">
                  <a:extLst>
                    <a:ext uri="{9D8B030D-6E8A-4147-A177-3AD203B41FA5}">
                      <a16:colId xmlns:a16="http://schemas.microsoft.com/office/drawing/2014/main" val="1757512888"/>
                    </a:ext>
                  </a:extLst>
                </a:gridCol>
                <a:gridCol w="5192135">
                  <a:extLst>
                    <a:ext uri="{9D8B030D-6E8A-4147-A177-3AD203B41FA5}">
                      <a16:colId xmlns:a16="http://schemas.microsoft.com/office/drawing/2014/main" val="2659005644"/>
                    </a:ext>
                  </a:extLst>
                </a:gridCol>
              </a:tblGrid>
              <a:tr h="182333">
                <a:tc>
                  <a:txBody>
                    <a:bodyPr/>
                    <a:lstStyle/>
                    <a:p>
                      <a:pPr algn="ctr" fontAlgn="ctr">
                        <a:buNone/>
                      </a:pPr>
                      <a:r>
                        <a:rPr lang="en-GB" sz="1400" u="none" strike="noStrike" dirty="0">
                          <a:effectLst/>
                        </a:rPr>
                        <a:t>WP</a:t>
                      </a:r>
                      <a:endParaRPr lang="en-GB" sz="1400" b="1" i="0" u="none" strike="noStrike" dirty="0">
                        <a:solidFill>
                          <a:srgbClr val="000000"/>
                        </a:solidFill>
                        <a:effectLst/>
                        <a:latin typeface="Calibri" panose="020F0502020204030204" pitchFamily="34" charset="0"/>
                      </a:endParaRPr>
                    </a:p>
                  </a:txBody>
                  <a:tcPr marL="5662" marR="5662" marT="5662" marB="0" anchor="ctr"/>
                </a:tc>
                <a:tc>
                  <a:txBody>
                    <a:bodyPr/>
                    <a:lstStyle/>
                    <a:p>
                      <a:pPr algn="ctr" fontAlgn="ctr">
                        <a:buNone/>
                      </a:pPr>
                      <a:r>
                        <a:rPr lang="en-GB" sz="1600" u="none" strike="noStrike" dirty="0">
                          <a:effectLst/>
                        </a:rPr>
                        <a:t>Task</a:t>
                      </a:r>
                      <a:endParaRPr lang="en-GB" sz="1600" b="1" i="0" u="none" strike="noStrike" dirty="0">
                        <a:solidFill>
                          <a:srgbClr val="000000"/>
                        </a:solidFill>
                        <a:effectLst/>
                        <a:latin typeface="Calibri" panose="020F0502020204030204" pitchFamily="34" charset="0"/>
                      </a:endParaRPr>
                    </a:p>
                  </a:txBody>
                  <a:tcPr marL="5662" marR="5662" marT="5662" marB="0" anchor="ctr"/>
                </a:tc>
                <a:tc>
                  <a:txBody>
                    <a:bodyPr/>
                    <a:lstStyle/>
                    <a:p>
                      <a:pPr algn="ctr" fontAlgn="ctr">
                        <a:buNone/>
                      </a:pPr>
                      <a:r>
                        <a:rPr lang="en-GB" sz="1600" u="none" strike="noStrike" dirty="0">
                          <a:effectLst/>
                        </a:rPr>
                        <a:t>Subtask</a:t>
                      </a:r>
                      <a:endParaRPr lang="en-GB" sz="1600" b="1" i="0" u="none" strike="noStrike" dirty="0">
                        <a:solidFill>
                          <a:srgbClr val="000000"/>
                        </a:solidFill>
                        <a:effectLst/>
                        <a:latin typeface="Calibri" panose="020F0502020204030204" pitchFamily="34" charset="0"/>
                      </a:endParaRPr>
                    </a:p>
                  </a:txBody>
                  <a:tcPr marL="5662" marR="5662" marT="5662" marB="0" anchor="ctr"/>
                </a:tc>
                <a:tc>
                  <a:txBody>
                    <a:bodyPr/>
                    <a:lstStyle/>
                    <a:p>
                      <a:pPr algn="ctr" fontAlgn="ctr">
                        <a:buNone/>
                      </a:pPr>
                      <a:r>
                        <a:rPr lang="en-GB" sz="1600" u="none" strike="noStrike" dirty="0">
                          <a:effectLst/>
                        </a:rPr>
                        <a:t>Milestone </a:t>
                      </a:r>
                      <a:endParaRPr lang="en-GB" sz="1600" b="1" i="0" u="none" strike="noStrike" dirty="0">
                        <a:solidFill>
                          <a:srgbClr val="000000"/>
                        </a:solidFill>
                        <a:effectLst/>
                        <a:latin typeface="Calibri" panose="020F0502020204030204" pitchFamily="34" charset="0"/>
                      </a:endParaRPr>
                    </a:p>
                  </a:txBody>
                  <a:tcPr marL="5662" marR="5662" marT="5662" marB="0" anchor="ctr"/>
                </a:tc>
                <a:extLst>
                  <a:ext uri="{0D108BD9-81ED-4DB2-BD59-A6C34878D82A}">
                    <a16:rowId xmlns:a16="http://schemas.microsoft.com/office/drawing/2014/main" val="97921814"/>
                  </a:ext>
                </a:extLst>
              </a:tr>
              <a:tr h="806016">
                <a:tc>
                  <a:txBody>
                    <a:bodyPr/>
                    <a:lstStyle/>
                    <a:p>
                      <a:pPr algn="ctr" fontAlgn="ctr">
                        <a:buNone/>
                      </a:pPr>
                      <a:r>
                        <a:rPr lang="en-GB" sz="1400" u="none" strike="noStrike" dirty="0">
                          <a:effectLst/>
                        </a:rPr>
                        <a:t>WP4. Nuclear Data Evaluation</a:t>
                      </a:r>
                      <a:endParaRPr lang="en-GB" sz="1400" b="0" i="0" u="none" strike="noStrike" dirty="0">
                        <a:solidFill>
                          <a:srgbClr val="000000"/>
                        </a:solidFill>
                        <a:effectLst/>
                        <a:latin typeface="Calibri" panose="020F0502020204030204" pitchFamily="34" charset="0"/>
                      </a:endParaRPr>
                    </a:p>
                  </a:txBody>
                  <a:tcPr marL="5662" marR="5662" marT="5662" marB="0" anchor="ctr"/>
                </a:tc>
                <a:tc>
                  <a:txBody>
                    <a:bodyPr/>
                    <a:lstStyle/>
                    <a:p>
                      <a:pPr algn="l" fontAlgn="ctr">
                        <a:buNone/>
                      </a:pPr>
                      <a:r>
                        <a:rPr lang="en-GB" sz="1200" b="1" u="none" strike="noStrike" dirty="0">
                          <a:effectLst/>
                        </a:rPr>
                        <a:t>Task 4.3 Fission yield evaluation </a:t>
                      </a:r>
                    </a:p>
                    <a:p>
                      <a:pPr algn="l" fontAlgn="ctr">
                        <a:buNone/>
                      </a:pPr>
                      <a:endParaRPr lang="en-GB" sz="1200" u="none" strike="noStrike" dirty="0">
                        <a:effectLst/>
                      </a:endParaRPr>
                    </a:p>
                  </a:txBody>
                  <a:tcPr marL="5662" marR="5662" marT="5662" marB="0" anchor="ctr"/>
                </a:tc>
                <a:tc>
                  <a:txBody>
                    <a:bodyPr/>
                    <a:lstStyle/>
                    <a:p>
                      <a:pPr algn="l" fontAlgn="t">
                        <a:buNone/>
                      </a:pPr>
                      <a:r>
                        <a:rPr lang="en-GB" sz="1200" i="1" u="none" strike="noStrike" dirty="0">
                          <a:effectLst/>
                        </a:rPr>
                        <a:t>Subtask 4.3.2 Fission yield benchmarking.  </a:t>
                      </a:r>
                    </a:p>
                    <a:p>
                      <a:pPr algn="l" fontAlgn="t">
                        <a:buNone/>
                      </a:pPr>
                      <a:endParaRPr lang="en-GB" sz="1200" u="none" strike="noStrike" dirty="0">
                        <a:effectLst/>
                      </a:endParaRPr>
                    </a:p>
                  </a:txBody>
                  <a:tcPr marL="5662" marR="5662" marT="5662" marB="0" anchor="ctr"/>
                </a:tc>
                <a:tc>
                  <a:txBody>
                    <a:bodyPr/>
                    <a:lstStyle/>
                    <a:p>
                      <a:pPr algn="l" fontAlgn="t">
                        <a:buNone/>
                      </a:pPr>
                      <a:r>
                        <a:rPr lang="en-GB" sz="1200" u="none" strike="noStrike" dirty="0">
                          <a:effectLst/>
                        </a:rPr>
                        <a:t>ENDF-6 evaluated files for the actinides and energies defined in subtask 4.3.1 must be validated on quantities of interest for the user community.</a:t>
                      </a:r>
                    </a:p>
                    <a:p>
                      <a:pPr algn="l" fontAlgn="t">
                        <a:buNone/>
                      </a:pPr>
                      <a:endParaRPr lang="en-GB" sz="1200" u="none" strike="noStrike" dirty="0">
                        <a:effectLst/>
                      </a:endParaRPr>
                    </a:p>
                    <a:p>
                      <a:pPr algn="l" fontAlgn="t">
                        <a:buNone/>
                      </a:pPr>
                      <a:r>
                        <a:rPr lang="en-GB" sz="1200" u="none" strike="noStrike" dirty="0">
                          <a:effectLst/>
                        </a:rPr>
                        <a:t>The impact of the thermal neutron-induced fission yields evaluations of 233,235U and 239,241Pu will be quantified on reactor observables, based on the expertise of the CEA, UPM and IRSN (MS4.1).</a:t>
                      </a:r>
                      <a:endParaRPr lang="en-GB" sz="1200" b="0" i="0" u="none" strike="noStrike" dirty="0">
                        <a:solidFill>
                          <a:srgbClr val="000000"/>
                        </a:solidFill>
                        <a:effectLst/>
                        <a:latin typeface="Aptos Narrow" panose="020B0004020202020204" pitchFamily="34" charset="0"/>
                      </a:endParaRPr>
                    </a:p>
                  </a:txBody>
                  <a:tcPr marL="5662" marR="5662" marT="5662" marB="0" anchor="ctr"/>
                </a:tc>
                <a:extLst>
                  <a:ext uri="{0D108BD9-81ED-4DB2-BD59-A6C34878D82A}">
                    <a16:rowId xmlns:a16="http://schemas.microsoft.com/office/drawing/2014/main" val="3229157672"/>
                  </a:ext>
                </a:extLst>
              </a:tr>
            </a:tbl>
          </a:graphicData>
        </a:graphic>
      </p:graphicFrame>
      <p:pic>
        <p:nvPicPr>
          <p:cNvPr id="7" name="Picture 6">
            <a:extLst>
              <a:ext uri="{FF2B5EF4-FFF2-40B4-BE49-F238E27FC236}">
                <a16:creationId xmlns:a16="http://schemas.microsoft.com/office/drawing/2014/main" id="{517F194C-1F2B-3833-4D0E-996A8EA80AC0}"/>
              </a:ext>
            </a:extLst>
          </p:cNvPr>
          <p:cNvPicPr>
            <a:picLocks noChangeAspect="1"/>
          </p:cNvPicPr>
          <p:nvPr/>
        </p:nvPicPr>
        <p:blipFill>
          <a:blip r:embed="rId2"/>
          <a:srcRect l="34806" t="21418" r="11529" b="5344"/>
          <a:stretch>
            <a:fillRect/>
          </a:stretch>
        </p:blipFill>
        <p:spPr>
          <a:xfrm>
            <a:off x="6096000" y="2494739"/>
            <a:ext cx="5666913" cy="4221352"/>
          </a:xfrm>
          <a:prstGeom prst="rect">
            <a:avLst/>
          </a:prstGeom>
        </p:spPr>
      </p:pic>
      <p:pic>
        <p:nvPicPr>
          <p:cNvPr id="10" name="Picture 9">
            <a:extLst>
              <a:ext uri="{FF2B5EF4-FFF2-40B4-BE49-F238E27FC236}">
                <a16:creationId xmlns:a16="http://schemas.microsoft.com/office/drawing/2014/main" id="{F2808C4A-A802-06DB-BEE9-43ACCA47B5F0}"/>
              </a:ext>
            </a:extLst>
          </p:cNvPr>
          <p:cNvPicPr>
            <a:picLocks noChangeAspect="1"/>
          </p:cNvPicPr>
          <p:nvPr/>
        </p:nvPicPr>
        <p:blipFill>
          <a:blip r:embed="rId3"/>
          <a:srcRect l="34879" t="21685" r="11383" b="5076"/>
          <a:stretch>
            <a:fillRect/>
          </a:stretch>
        </p:blipFill>
        <p:spPr>
          <a:xfrm>
            <a:off x="82551" y="2494738"/>
            <a:ext cx="5674604" cy="4221352"/>
          </a:xfrm>
          <a:prstGeom prst="rect">
            <a:avLst/>
          </a:prstGeom>
        </p:spPr>
      </p:pic>
    </p:spTree>
    <p:extLst>
      <p:ext uri="{BB962C8B-B14F-4D97-AF65-F5344CB8AC3E}">
        <p14:creationId xmlns:p14="http://schemas.microsoft.com/office/powerpoint/2010/main" val="3881439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A4281-F4B1-B57E-B889-58803CDA36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2FCA9B-DC68-BCF0-55A6-DFAA424F6404}"/>
              </a:ext>
            </a:extLst>
          </p:cNvPr>
          <p:cNvSpPr>
            <a:spLocks noGrp="1"/>
          </p:cNvSpPr>
          <p:nvPr>
            <p:ph type="ctrTitle"/>
          </p:nvPr>
        </p:nvSpPr>
        <p:spPr>
          <a:xfrm>
            <a:off x="-3" y="0"/>
            <a:ext cx="8970748" cy="904775"/>
          </a:xfrm>
          <a:solidFill>
            <a:schemeClr val="bg1"/>
          </a:solidFill>
        </p:spPr>
        <p:txBody>
          <a:bodyPr>
            <a:normAutofit/>
          </a:bodyPr>
          <a:lstStyle/>
          <a:p>
            <a:pPr>
              <a:spcAft>
                <a:spcPts val="600"/>
              </a:spcAft>
            </a:pPr>
            <a:r>
              <a:rPr lang="en-GB" sz="3600" dirty="0">
                <a:solidFill>
                  <a:srgbClr val="006AB3"/>
                </a:solidFill>
              </a:rPr>
              <a:t>3. UPM Activities in EU/APRENDE</a:t>
            </a:r>
          </a:p>
        </p:txBody>
      </p:sp>
      <p:sp>
        <p:nvSpPr>
          <p:cNvPr id="9" name="Slide Number Placeholder 1">
            <a:extLst>
              <a:ext uri="{FF2B5EF4-FFF2-40B4-BE49-F238E27FC236}">
                <a16:creationId xmlns:a16="http://schemas.microsoft.com/office/drawing/2014/main" id="{09F21706-9131-5F40-7424-92B0FFCCDF3F}"/>
              </a:ext>
            </a:extLst>
          </p:cNvPr>
          <p:cNvSpPr txBox="1">
            <a:spLocks/>
          </p:cNvSpPr>
          <p:nvPr/>
        </p:nvSpPr>
        <p:spPr>
          <a:xfrm>
            <a:off x="11771790" y="6507189"/>
            <a:ext cx="420210" cy="365125"/>
          </a:xfrm>
          <a:prstGeom prst="rect">
            <a:avLst/>
          </a:prstGeom>
        </p:spPr>
        <p:txBody>
          <a:bodyPr vert="horz" lIns="91440" tIns="45720" rIns="91440" bIns="45720" rtlCol="0" anchor="ctr"/>
          <a:lstStyle>
            <a:defPPr>
              <a:defRPr lang="en-US"/>
            </a:defPPr>
            <a:lvl1pPr algn="r">
              <a:defRPr sz="1200"/>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6C6AE60A-B69C-4790-82F7-3882EDF23186}" type="slidenum">
              <a:rPr lang="de-DE" smtClean="0"/>
              <a:pPr/>
              <a:t>12</a:t>
            </a:fld>
            <a:endParaRPr lang="de-DE" dirty="0"/>
          </a:p>
        </p:txBody>
      </p:sp>
      <p:graphicFrame>
        <p:nvGraphicFramePr>
          <p:cNvPr id="4" name="Table 3">
            <a:extLst>
              <a:ext uri="{FF2B5EF4-FFF2-40B4-BE49-F238E27FC236}">
                <a16:creationId xmlns:a16="http://schemas.microsoft.com/office/drawing/2014/main" id="{7CC50613-9EBB-B181-3D89-6264649A25FC}"/>
              </a:ext>
            </a:extLst>
          </p:cNvPr>
          <p:cNvGraphicFramePr>
            <a:graphicFrameLocks noGrp="1"/>
          </p:cNvGraphicFramePr>
          <p:nvPr>
            <p:extLst>
              <p:ext uri="{D42A27DB-BD31-4B8C-83A1-F6EECF244321}">
                <p14:modId xmlns:p14="http://schemas.microsoft.com/office/powerpoint/2010/main" val="3806231082"/>
              </p:ext>
            </p:extLst>
          </p:nvPr>
        </p:nvGraphicFramePr>
        <p:xfrm>
          <a:off x="82550" y="1089025"/>
          <a:ext cx="11546081" cy="5238215"/>
        </p:xfrm>
        <a:graphic>
          <a:graphicData uri="http://schemas.openxmlformats.org/drawingml/2006/table">
            <a:tbl>
              <a:tblPr firstRow="1" firstCol="1">
                <a:tableStyleId>{5C22544A-7EE6-4342-B048-85BDC9FD1C3A}</a:tableStyleId>
              </a:tblPr>
              <a:tblGrid>
                <a:gridCol w="1471239">
                  <a:extLst>
                    <a:ext uri="{9D8B030D-6E8A-4147-A177-3AD203B41FA5}">
                      <a16:colId xmlns:a16="http://schemas.microsoft.com/office/drawing/2014/main" val="625486030"/>
                    </a:ext>
                  </a:extLst>
                </a:gridCol>
                <a:gridCol w="1471239">
                  <a:extLst>
                    <a:ext uri="{9D8B030D-6E8A-4147-A177-3AD203B41FA5}">
                      <a16:colId xmlns:a16="http://schemas.microsoft.com/office/drawing/2014/main" val="3201998150"/>
                    </a:ext>
                  </a:extLst>
                </a:gridCol>
                <a:gridCol w="1452049">
                  <a:extLst>
                    <a:ext uri="{9D8B030D-6E8A-4147-A177-3AD203B41FA5}">
                      <a16:colId xmlns:a16="http://schemas.microsoft.com/office/drawing/2014/main" val="3836015653"/>
                    </a:ext>
                  </a:extLst>
                </a:gridCol>
                <a:gridCol w="3365437">
                  <a:extLst>
                    <a:ext uri="{9D8B030D-6E8A-4147-A177-3AD203B41FA5}">
                      <a16:colId xmlns:a16="http://schemas.microsoft.com/office/drawing/2014/main" val="2034072965"/>
                    </a:ext>
                  </a:extLst>
                </a:gridCol>
                <a:gridCol w="1262039">
                  <a:extLst>
                    <a:ext uri="{9D8B030D-6E8A-4147-A177-3AD203B41FA5}">
                      <a16:colId xmlns:a16="http://schemas.microsoft.com/office/drawing/2014/main" val="3144293242"/>
                    </a:ext>
                  </a:extLst>
                </a:gridCol>
                <a:gridCol w="1262039">
                  <a:extLst>
                    <a:ext uri="{9D8B030D-6E8A-4147-A177-3AD203B41FA5}">
                      <a16:colId xmlns:a16="http://schemas.microsoft.com/office/drawing/2014/main" val="1274865495"/>
                    </a:ext>
                  </a:extLst>
                </a:gridCol>
                <a:gridCol w="1262039">
                  <a:extLst>
                    <a:ext uri="{9D8B030D-6E8A-4147-A177-3AD203B41FA5}">
                      <a16:colId xmlns:a16="http://schemas.microsoft.com/office/drawing/2014/main" val="678529071"/>
                    </a:ext>
                  </a:extLst>
                </a:gridCol>
              </a:tblGrid>
              <a:tr h="720000">
                <a:tc>
                  <a:txBody>
                    <a:bodyPr/>
                    <a:lstStyle/>
                    <a:p>
                      <a:pPr algn="ctr" fontAlgn="ctr">
                        <a:buNone/>
                      </a:pPr>
                      <a:r>
                        <a:rPr lang="en-GB" sz="1400" u="none" strike="noStrike" dirty="0">
                          <a:effectLst/>
                        </a:rPr>
                        <a:t>WP</a:t>
                      </a:r>
                      <a:endParaRPr lang="en-GB" sz="1400" b="1" i="0" u="none" strike="noStrike" dirty="0">
                        <a:solidFill>
                          <a:srgbClr val="000000"/>
                        </a:solidFill>
                        <a:effectLst/>
                        <a:latin typeface="Calibri" panose="020F0502020204030204" pitchFamily="34" charset="0"/>
                      </a:endParaRPr>
                    </a:p>
                  </a:txBody>
                  <a:tcPr marL="5662" marR="5662" marT="5662" marB="0" anchor="ctr"/>
                </a:tc>
                <a:tc>
                  <a:txBody>
                    <a:bodyPr/>
                    <a:lstStyle/>
                    <a:p>
                      <a:pPr algn="ctr" fontAlgn="ctr">
                        <a:buNone/>
                      </a:pPr>
                      <a:r>
                        <a:rPr lang="en-GB" sz="1400" u="none" strike="noStrike" dirty="0">
                          <a:effectLst/>
                        </a:rPr>
                        <a:t>Task</a:t>
                      </a:r>
                      <a:endParaRPr lang="en-GB" sz="1400" b="1" i="0" u="none" strike="noStrike" dirty="0">
                        <a:solidFill>
                          <a:srgbClr val="000000"/>
                        </a:solidFill>
                        <a:effectLst/>
                        <a:latin typeface="Calibri" panose="020F0502020204030204" pitchFamily="34" charset="0"/>
                      </a:endParaRPr>
                    </a:p>
                  </a:txBody>
                  <a:tcPr marL="5662" marR="5662" marT="5662" marB="0" anchor="ctr"/>
                </a:tc>
                <a:tc>
                  <a:txBody>
                    <a:bodyPr/>
                    <a:lstStyle/>
                    <a:p>
                      <a:pPr algn="ctr" fontAlgn="ctr">
                        <a:buNone/>
                      </a:pPr>
                      <a:r>
                        <a:rPr lang="en-GB" sz="1400" u="none" strike="noStrike" dirty="0">
                          <a:effectLst/>
                        </a:rPr>
                        <a:t>Subtask</a:t>
                      </a:r>
                      <a:endParaRPr lang="en-GB" sz="1400" b="1" i="0" u="none" strike="noStrike" dirty="0">
                        <a:solidFill>
                          <a:srgbClr val="000000"/>
                        </a:solidFill>
                        <a:effectLst/>
                        <a:latin typeface="Calibri" panose="020F0502020204030204" pitchFamily="34" charset="0"/>
                      </a:endParaRPr>
                    </a:p>
                  </a:txBody>
                  <a:tcPr marL="5662" marR="5662" marT="5662" marB="0" anchor="ctr"/>
                </a:tc>
                <a:tc>
                  <a:txBody>
                    <a:bodyPr/>
                    <a:lstStyle/>
                    <a:p>
                      <a:pPr algn="ctr" fontAlgn="ctr">
                        <a:buNone/>
                      </a:pPr>
                      <a:r>
                        <a:rPr lang="en-GB" sz="1400" u="none" strike="noStrike" dirty="0">
                          <a:effectLst/>
                        </a:rPr>
                        <a:t>Milestone </a:t>
                      </a:r>
                      <a:endParaRPr lang="en-GB" sz="1400" b="1" i="0" u="none" strike="noStrike" dirty="0">
                        <a:solidFill>
                          <a:srgbClr val="000000"/>
                        </a:solidFill>
                        <a:effectLst/>
                        <a:latin typeface="Calibri" panose="020F0502020204030204" pitchFamily="34" charset="0"/>
                      </a:endParaRPr>
                    </a:p>
                  </a:txBody>
                  <a:tcPr marL="5662" marR="5662" marT="5662" marB="0" anchor="ctr"/>
                </a:tc>
                <a:tc>
                  <a:txBody>
                    <a:bodyPr/>
                    <a:lstStyle/>
                    <a:p>
                      <a:pPr algn="ctr" fontAlgn="ctr">
                        <a:buNone/>
                      </a:pPr>
                      <a:r>
                        <a:rPr lang="en-GB" sz="1400" u="none" strike="noStrike" dirty="0">
                          <a:effectLst/>
                        </a:rPr>
                        <a:t>Leader-UPM</a:t>
                      </a:r>
                      <a:endParaRPr lang="en-GB" sz="1400" b="1" i="0" u="none" strike="noStrike" dirty="0">
                        <a:solidFill>
                          <a:srgbClr val="000000"/>
                        </a:solidFill>
                        <a:effectLst/>
                        <a:latin typeface="Calibri" panose="020F0502020204030204" pitchFamily="34" charset="0"/>
                      </a:endParaRPr>
                    </a:p>
                  </a:txBody>
                  <a:tcPr marL="5662" marR="5662" marT="5662" marB="0" anchor="ctr"/>
                </a:tc>
                <a:tc>
                  <a:txBody>
                    <a:bodyPr/>
                    <a:lstStyle/>
                    <a:p>
                      <a:pPr algn="ctr" fontAlgn="ctr">
                        <a:buNone/>
                      </a:pPr>
                      <a:r>
                        <a:rPr lang="en-GB" sz="1400" u="none" strike="noStrike" dirty="0">
                          <a:effectLst/>
                        </a:rPr>
                        <a:t>Milestones</a:t>
                      </a:r>
                      <a:endParaRPr lang="en-GB" sz="1400" b="1" i="0" u="none" strike="noStrike" dirty="0">
                        <a:solidFill>
                          <a:srgbClr val="000000"/>
                        </a:solidFill>
                        <a:effectLst/>
                        <a:latin typeface="Calibri" panose="020F0502020204030204" pitchFamily="34" charset="0"/>
                      </a:endParaRPr>
                    </a:p>
                  </a:txBody>
                  <a:tcPr marL="5662" marR="5662" marT="5662" marB="0" anchor="ctr"/>
                </a:tc>
                <a:tc>
                  <a:txBody>
                    <a:bodyPr/>
                    <a:lstStyle/>
                    <a:p>
                      <a:pPr marL="0" algn="ctr" defTabSz="914377" rtl="0" eaLnBrk="1" fontAlgn="ctr" latinLnBrk="0" hangingPunct="1">
                        <a:buNone/>
                      </a:pPr>
                      <a:r>
                        <a:rPr lang="en-GB" sz="1400" b="1" u="none" strike="noStrike" kern="1200" dirty="0">
                          <a:solidFill>
                            <a:schemeClr val="lt1"/>
                          </a:solidFill>
                          <a:effectLst/>
                          <a:latin typeface="+mn-lt"/>
                          <a:ea typeface="+mn-ea"/>
                          <a:cs typeface="+mn-cs"/>
                        </a:rPr>
                        <a:t>Deliverables</a:t>
                      </a:r>
                    </a:p>
                  </a:txBody>
                  <a:tcPr marL="5662" marR="5662" marT="5662" marB="0" anchor="ctr"/>
                </a:tc>
                <a:extLst>
                  <a:ext uri="{0D108BD9-81ED-4DB2-BD59-A6C34878D82A}">
                    <a16:rowId xmlns:a16="http://schemas.microsoft.com/office/drawing/2014/main" val="1701723030"/>
                  </a:ext>
                </a:extLst>
              </a:tr>
              <a:tr h="2064735">
                <a:tc rowSpan="3">
                  <a:txBody>
                    <a:bodyPr/>
                    <a:lstStyle/>
                    <a:p>
                      <a:pPr algn="ctr" fontAlgn="ctr">
                        <a:buNone/>
                      </a:pPr>
                      <a:r>
                        <a:rPr lang="en-GB" sz="1400" u="none" strike="noStrike" dirty="0">
                          <a:effectLst/>
                        </a:rPr>
                        <a:t>WP5. Nuclear data validation, sensitivity analyses and impact studies</a:t>
                      </a:r>
                      <a:endParaRPr lang="en-GB" sz="1400" b="0" i="0" u="none" strike="noStrike" dirty="0">
                        <a:solidFill>
                          <a:srgbClr val="000000"/>
                        </a:solidFill>
                        <a:effectLst/>
                        <a:latin typeface="Calibri" panose="020F0502020204030204" pitchFamily="34" charset="0"/>
                      </a:endParaRPr>
                    </a:p>
                  </a:txBody>
                  <a:tcPr marL="4777" marR="4777" marT="4777" marB="0" anchor="ctr"/>
                </a:tc>
                <a:tc rowSpan="3">
                  <a:txBody>
                    <a:bodyPr/>
                    <a:lstStyle/>
                    <a:p>
                      <a:pPr algn="l" fontAlgn="t">
                        <a:buNone/>
                      </a:pPr>
                      <a:r>
                        <a:rPr lang="en-GB" sz="1200" u="none" strike="noStrike" dirty="0">
                          <a:effectLst/>
                        </a:rPr>
                        <a:t>Task 5.1. Sensitivity analyses, uncertainty quantification, impact studies. </a:t>
                      </a:r>
                    </a:p>
                    <a:p>
                      <a:pPr algn="l" fontAlgn="t">
                        <a:buNone/>
                      </a:pPr>
                      <a:endParaRPr lang="en-GB" sz="1200" u="none" strike="noStrike" dirty="0">
                        <a:effectLst/>
                      </a:endParaRPr>
                    </a:p>
                    <a:p>
                      <a:pPr algn="l" fontAlgn="t">
                        <a:buNone/>
                      </a:pPr>
                      <a:r>
                        <a:rPr lang="en-GB" sz="1200" u="none" strike="noStrike" dirty="0">
                          <a:effectLst/>
                        </a:rPr>
                        <a:t>Task leader: CIEMAT</a:t>
                      </a:r>
                    </a:p>
                    <a:p>
                      <a:pPr algn="l" fontAlgn="t">
                        <a:buNone/>
                      </a:pPr>
                      <a:endParaRPr lang="en-GB" sz="1200" u="none" strike="noStrike" dirty="0">
                        <a:effectLst/>
                      </a:endParaRPr>
                    </a:p>
                    <a:p>
                      <a:pPr algn="l" fontAlgn="t">
                        <a:buNone/>
                      </a:pPr>
                      <a:r>
                        <a:rPr lang="en-GB" sz="1200" u="none" strike="noStrike" dirty="0">
                          <a:effectLst/>
                        </a:rPr>
                        <a:t>Other participants: SCK, STUBA, UPM, UMAR, CNRS, JSI, UKAEA</a:t>
                      </a:r>
                      <a:endParaRPr lang="en-GB" sz="1200" b="1" i="0" u="none" strike="noStrike" dirty="0">
                        <a:solidFill>
                          <a:srgbClr val="000000"/>
                        </a:solidFill>
                        <a:effectLst/>
                        <a:latin typeface="Calibri" panose="020F0502020204030204" pitchFamily="34" charset="0"/>
                      </a:endParaRPr>
                    </a:p>
                  </a:txBody>
                  <a:tcPr marL="4777" marR="4777" marT="4777" marB="0" anchor="ctr"/>
                </a:tc>
                <a:tc rowSpan="2">
                  <a:txBody>
                    <a:bodyPr/>
                    <a:lstStyle/>
                    <a:p>
                      <a:pPr algn="l" fontAlgn="t">
                        <a:buNone/>
                      </a:pPr>
                      <a:r>
                        <a:rPr lang="en-GB" sz="1200" i="1" u="none" strike="noStrike" dirty="0">
                          <a:effectLst/>
                        </a:rPr>
                        <a:t>Subtask 5.1.1. Sensitivity analyses and priorities for nuclear data improvements</a:t>
                      </a:r>
                      <a:endParaRPr lang="en-GB" sz="1200" b="0" i="1" u="none" strike="noStrike" dirty="0">
                        <a:solidFill>
                          <a:srgbClr val="000000"/>
                        </a:solidFill>
                        <a:effectLst/>
                        <a:latin typeface="Aptos Narrow" panose="020B0004020202020204" pitchFamily="34" charset="0"/>
                      </a:endParaRPr>
                    </a:p>
                  </a:txBody>
                  <a:tcPr marL="4777" marR="4777" marT="4777" marB="0" anchor="ctr"/>
                </a:tc>
                <a:tc>
                  <a:txBody>
                    <a:bodyPr/>
                    <a:lstStyle/>
                    <a:p>
                      <a:pPr algn="l" fontAlgn="t">
                        <a:buNone/>
                      </a:pPr>
                      <a:r>
                        <a:rPr lang="en-GB" sz="1200" u="none" strike="noStrike" dirty="0">
                          <a:effectLst/>
                        </a:rPr>
                        <a:t>CIEMAT, UPM, STUBA and CNRS will calculate sensitivity profiles of quantities such as reactivity, Doppler coefficient, spectral indices, dose rates, inventories, decay heat, neutrino emissions and eventually others, to nuclear data for a variety of core models, ranking nuclear data by the importance of the uncertainty contribution. Systems of interest include LWRs with accident tolerant fuels, SFR, GFR, AMR (fast SMR), ADS, MSFR. The focus will be on steady-state equilibrium operating conditions, accounting for fuel depletion</a:t>
                      </a:r>
                      <a:endParaRPr lang="en-GB" sz="1200" b="0" i="0" u="none" strike="noStrike" dirty="0">
                        <a:solidFill>
                          <a:srgbClr val="000000"/>
                        </a:solidFill>
                        <a:effectLst/>
                        <a:latin typeface="Aptos Narrow" panose="020B0004020202020204" pitchFamily="34" charset="0"/>
                      </a:endParaRPr>
                    </a:p>
                  </a:txBody>
                  <a:tcPr marL="4777" marR="4777" marT="4777" marB="0" anchor="ctr"/>
                </a:tc>
                <a:tc>
                  <a:txBody>
                    <a:bodyPr/>
                    <a:lstStyle/>
                    <a:p>
                      <a:pPr algn="l" fontAlgn="ctr">
                        <a:buNone/>
                      </a:pPr>
                      <a:r>
                        <a:rPr lang="en-GB" sz="1200" u="none" strike="noStrike" dirty="0">
                          <a:effectLst/>
                        </a:rPr>
                        <a:t>N. García-Herranz, E. Castro</a:t>
                      </a:r>
                      <a:endParaRPr lang="en-GB" sz="1200" b="0" i="0" u="none" strike="noStrike" dirty="0">
                        <a:solidFill>
                          <a:srgbClr val="000000"/>
                        </a:solidFill>
                        <a:effectLst/>
                        <a:latin typeface="Aptos Narrow" panose="020B0004020202020204" pitchFamily="34" charset="0"/>
                      </a:endParaRPr>
                    </a:p>
                  </a:txBody>
                  <a:tcPr marL="4777" marR="4777" marT="4777" marB="0" anchor="ctr"/>
                </a:tc>
                <a:tc rowSpan="2">
                  <a:txBody>
                    <a:bodyPr/>
                    <a:lstStyle/>
                    <a:p>
                      <a:pPr algn="l" fontAlgn="ctr">
                        <a:buNone/>
                      </a:pPr>
                      <a:r>
                        <a:rPr lang="en-GB" sz="1200" u="none" strike="noStrike" dirty="0">
                          <a:effectLst/>
                        </a:rPr>
                        <a:t>MS5.1 Calculation of sensitivity profiles for ADS, MSR, LWRs, GFR and SFR</a:t>
                      </a:r>
                    </a:p>
                    <a:p>
                      <a:pPr algn="ctr" fontAlgn="ctr">
                        <a:buNone/>
                      </a:pPr>
                      <a:r>
                        <a:rPr lang="en-GB" sz="1200" b="0" i="0" u="none" strike="noStrike" dirty="0">
                          <a:solidFill>
                            <a:srgbClr val="000000"/>
                          </a:solidFill>
                          <a:effectLst/>
                          <a:latin typeface="Aptos Narrow" panose="020B0004020202020204" pitchFamily="34" charset="0"/>
                        </a:rPr>
                        <a:t>(M24)</a:t>
                      </a:r>
                    </a:p>
                  </a:txBody>
                  <a:tcPr marL="4777" marR="4777" marT="4777" marB="0" anchor="ctr"/>
                </a:tc>
                <a:tc rowSpan="2">
                  <a:txBody>
                    <a:bodyPr/>
                    <a:lstStyle/>
                    <a:p>
                      <a:pPr algn="l" fontAlgn="ctr">
                        <a:buNone/>
                      </a:pPr>
                      <a:r>
                        <a:rPr lang="en-GB" sz="1200" u="none" strike="noStrike" dirty="0">
                          <a:effectLst/>
                        </a:rPr>
                        <a:t>D5.1 Sensitivity analyses and priorities for ND improvements (Lead by CIEMAT)</a:t>
                      </a:r>
                    </a:p>
                    <a:p>
                      <a:pPr marL="0" marR="0" lvl="0" indent="0" algn="ctr" defTabSz="914377" rtl="0" eaLnBrk="1" fontAlgn="ctr"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Aptos Narrow" panose="020B0004020202020204" pitchFamily="34" charset="0"/>
                        </a:rPr>
                        <a:t>(M48)</a:t>
                      </a:r>
                    </a:p>
                    <a:p>
                      <a:pPr algn="l" fontAlgn="ctr">
                        <a:buNone/>
                      </a:pPr>
                      <a:endParaRPr lang="en-GB" sz="1200" b="0" i="0" u="none" strike="noStrike" dirty="0">
                        <a:solidFill>
                          <a:srgbClr val="000000"/>
                        </a:solidFill>
                        <a:effectLst/>
                        <a:latin typeface="Aptos Narrow" panose="020B0004020202020204" pitchFamily="34" charset="0"/>
                      </a:endParaRPr>
                    </a:p>
                  </a:txBody>
                  <a:tcPr marL="4777" marR="4777" marT="4777" marB="0" anchor="ctr"/>
                </a:tc>
                <a:extLst>
                  <a:ext uri="{0D108BD9-81ED-4DB2-BD59-A6C34878D82A}">
                    <a16:rowId xmlns:a16="http://schemas.microsoft.com/office/drawing/2014/main" val="2877033119"/>
                  </a:ext>
                </a:extLst>
              </a:tr>
              <a:tr h="985663">
                <a:tc vMerge="1">
                  <a:txBody>
                    <a:bodyPr/>
                    <a:lstStyle/>
                    <a:p>
                      <a:endParaRPr lang="en-GB"/>
                    </a:p>
                  </a:txBody>
                  <a:tcPr/>
                </a:tc>
                <a:tc vMerge="1">
                  <a:txBody>
                    <a:bodyPr/>
                    <a:lstStyle/>
                    <a:p>
                      <a:endParaRPr dirty="0"/>
                    </a:p>
                  </a:txBody>
                  <a:tcPr marL="4777" marR="4777" marT="4777" marB="0"/>
                </a:tc>
                <a:tc vMerge="1">
                  <a:txBody>
                    <a:bodyPr/>
                    <a:lstStyle/>
                    <a:p>
                      <a:endParaRPr dirty="0"/>
                    </a:p>
                  </a:txBody>
                  <a:tcPr marL="4777" marR="4777" marT="4777" marB="0"/>
                </a:tc>
                <a:tc>
                  <a:txBody>
                    <a:bodyPr/>
                    <a:lstStyle/>
                    <a:p>
                      <a:pPr algn="l" fontAlgn="t">
                        <a:buNone/>
                      </a:pPr>
                      <a:r>
                        <a:rPr lang="en-GB" sz="1200" u="none" strike="noStrike" dirty="0">
                          <a:effectLst/>
                        </a:rPr>
                        <a:t>UPM SA will address a non-energy application: neutron activation of concrete shields of proton therapy centres (PTC) (MS5.1 and D5.1).</a:t>
                      </a:r>
                      <a:endParaRPr lang="en-GB" sz="1200" b="0" i="0" u="none" strike="noStrike" dirty="0">
                        <a:solidFill>
                          <a:srgbClr val="000000"/>
                        </a:solidFill>
                        <a:effectLst/>
                        <a:latin typeface="Aptos Narrow" panose="020B0004020202020204" pitchFamily="34" charset="0"/>
                      </a:endParaRPr>
                    </a:p>
                  </a:txBody>
                  <a:tcPr marL="4777" marR="4777" marT="4777" marB="0" anchor="ctr"/>
                </a:tc>
                <a:tc>
                  <a:txBody>
                    <a:bodyPr/>
                    <a:lstStyle/>
                    <a:p>
                      <a:pPr algn="l" fontAlgn="ctr">
                        <a:buNone/>
                      </a:pPr>
                      <a:r>
                        <a:rPr lang="en-GB" sz="1200" u="none" strike="noStrike" dirty="0">
                          <a:effectLst/>
                        </a:rPr>
                        <a:t>Gonzalo F. García</a:t>
                      </a:r>
                      <a:endParaRPr lang="en-GB" sz="1200" b="0" i="0" u="none" strike="noStrike" dirty="0">
                        <a:solidFill>
                          <a:srgbClr val="000000"/>
                        </a:solidFill>
                        <a:effectLst/>
                        <a:latin typeface="Aptos Narrow" panose="020B0004020202020204" pitchFamily="34" charset="0"/>
                      </a:endParaRPr>
                    </a:p>
                  </a:txBody>
                  <a:tcPr marL="4777" marR="4777" marT="4777" marB="0" anchor="ctr"/>
                </a:tc>
                <a:tc vMerge="1">
                  <a:txBody>
                    <a:bodyPr/>
                    <a:lstStyle/>
                    <a:p>
                      <a:pPr algn="l" fontAlgn="ctr">
                        <a:buNone/>
                      </a:pPr>
                      <a:endParaRPr lang="en-GB" sz="1200" b="0" i="0" u="none" strike="noStrike" dirty="0">
                        <a:solidFill>
                          <a:srgbClr val="000000"/>
                        </a:solidFill>
                        <a:effectLst/>
                        <a:latin typeface="Aptos Narrow" panose="020B0004020202020204" pitchFamily="34" charset="0"/>
                      </a:endParaRPr>
                    </a:p>
                  </a:txBody>
                  <a:tcPr marL="4777" marR="4777" marT="4777" marB="0" anchor="ctr"/>
                </a:tc>
                <a:tc vMerge="1">
                  <a:txBody>
                    <a:bodyPr/>
                    <a:lstStyle/>
                    <a:p>
                      <a:pPr algn="l" fontAlgn="ctr">
                        <a:buNone/>
                      </a:pPr>
                      <a:endParaRPr lang="en-GB" sz="1200" b="0" i="0" u="none" strike="noStrike" dirty="0">
                        <a:solidFill>
                          <a:srgbClr val="000000"/>
                        </a:solidFill>
                        <a:effectLst/>
                        <a:latin typeface="Aptos Narrow" panose="020B0004020202020204" pitchFamily="34" charset="0"/>
                      </a:endParaRPr>
                    </a:p>
                  </a:txBody>
                  <a:tcPr marL="4777" marR="4777" marT="4777" marB="0" anchor="ctr"/>
                </a:tc>
                <a:extLst>
                  <a:ext uri="{0D108BD9-81ED-4DB2-BD59-A6C34878D82A}">
                    <a16:rowId xmlns:a16="http://schemas.microsoft.com/office/drawing/2014/main" val="1568612832"/>
                  </a:ext>
                </a:extLst>
              </a:tr>
              <a:tr h="1128443">
                <a:tc vMerge="1">
                  <a:txBody>
                    <a:bodyPr/>
                    <a:lstStyle/>
                    <a:p>
                      <a:endParaRPr lang="en-GB"/>
                    </a:p>
                  </a:txBody>
                  <a:tcPr/>
                </a:tc>
                <a:tc vMerge="1">
                  <a:txBody>
                    <a:bodyPr/>
                    <a:lstStyle/>
                    <a:p>
                      <a:pPr algn="l" fontAlgn="t">
                        <a:buNone/>
                      </a:pPr>
                      <a:endParaRPr lang="en-GB" sz="1200" b="0" i="0" u="none" strike="noStrike" dirty="0">
                        <a:solidFill>
                          <a:srgbClr val="000000"/>
                        </a:solidFill>
                        <a:effectLst/>
                        <a:latin typeface="Aptos Narrow" panose="020B0004020202020204" pitchFamily="34" charset="0"/>
                      </a:endParaRPr>
                    </a:p>
                  </a:txBody>
                  <a:tcPr marL="4777" marR="4777" marT="4777" marB="0"/>
                </a:tc>
                <a:tc>
                  <a:txBody>
                    <a:bodyPr/>
                    <a:lstStyle/>
                    <a:p>
                      <a:pPr algn="l" fontAlgn="t">
                        <a:buNone/>
                      </a:pPr>
                      <a:r>
                        <a:rPr lang="en-GB" sz="1200" i="1" u="none" strike="noStrike" dirty="0">
                          <a:effectLst/>
                        </a:rPr>
                        <a:t>Subtask 5.1.2. Nuclear data uncertainty propagation in reactor and shielding applications</a:t>
                      </a:r>
                      <a:endParaRPr lang="en-GB" sz="1200" b="0" i="1" u="none" strike="noStrike" dirty="0">
                        <a:solidFill>
                          <a:srgbClr val="000000"/>
                        </a:solidFill>
                        <a:effectLst/>
                        <a:latin typeface="Aptos Narrow" panose="020B0004020202020204" pitchFamily="34" charset="0"/>
                      </a:endParaRPr>
                    </a:p>
                  </a:txBody>
                  <a:tcPr marL="4777" marR="4777" marT="4777" marB="0"/>
                </a:tc>
                <a:tc>
                  <a:txBody>
                    <a:bodyPr/>
                    <a:lstStyle/>
                    <a:p>
                      <a:pPr algn="l" fontAlgn="t">
                        <a:buNone/>
                      </a:pPr>
                      <a:r>
                        <a:rPr lang="en-GB" sz="1200" u="none" strike="noStrike">
                          <a:effectLst/>
                        </a:rPr>
                        <a:t>For power transients, the calculations will use coupled neutronics-thermal hydraulics models to propagate nuclear data uncertainties to power and temperature distributions, reactivity, etc., while accounting for feedback effects and time-dependent phenomena.</a:t>
                      </a:r>
                      <a:endParaRPr lang="en-GB" sz="1200" b="0" i="0" u="none" strike="noStrike">
                        <a:solidFill>
                          <a:srgbClr val="000000"/>
                        </a:solidFill>
                        <a:effectLst/>
                        <a:latin typeface="Aptos Narrow" panose="020B0004020202020204" pitchFamily="34" charset="0"/>
                      </a:endParaRPr>
                    </a:p>
                  </a:txBody>
                  <a:tcPr marL="4777" marR="4777" marT="4777" marB="0"/>
                </a:tc>
                <a:tc>
                  <a:txBody>
                    <a:bodyPr/>
                    <a:lstStyle/>
                    <a:p>
                      <a:pPr algn="l" fontAlgn="ctr">
                        <a:buNone/>
                      </a:pPr>
                      <a:r>
                        <a:rPr lang="en-GB" sz="1200" u="none" strike="noStrike" dirty="0">
                          <a:effectLst/>
                        </a:rPr>
                        <a:t>Diana Cuervo</a:t>
                      </a:r>
                      <a:endParaRPr lang="en-GB" sz="1200" b="0" i="0" u="none" strike="noStrike" dirty="0">
                        <a:solidFill>
                          <a:srgbClr val="000000"/>
                        </a:solidFill>
                        <a:effectLst/>
                        <a:latin typeface="Aptos Narrow" panose="020B0004020202020204" pitchFamily="34" charset="0"/>
                      </a:endParaRPr>
                    </a:p>
                  </a:txBody>
                  <a:tcPr marL="4777" marR="4777" marT="4777" marB="0" anchor="ctr"/>
                </a:tc>
                <a:tc>
                  <a:txBody>
                    <a:bodyPr/>
                    <a:lstStyle/>
                    <a:p>
                      <a:pPr algn="l" fontAlgn="ctr">
                        <a:buNone/>
                      </a:pPr>
                      <a:r>
                        <a:rPr lang="en-GB" sz="1200" u="none" strike="noStrike">
                          <a:effectLst/>
                        </a:rPr>
                        <a:t> </a:t>
                      </a:r>
                      <a:endParaRPr lang="en-GB" sz="1200" b="0" i="0" u="none" strike="noStrike">
                        <a:solidFill>
                          <a:srgbClr val="000000"/>
                        </a:solidFill>
                        <a:effectLst/>
                        <a:latin typeface="Aptos Narrow" panose="020B0004020202020204" pitchFamily="34" charset="0"/>
                      </a:endParaRPr>
                    </a:p>
                  </a:txBody>
                  <a:tcPr marL="4777" marR="4777" marT="4777" marB="0" anchor="ctr"/>
                </a:tc>
                <a:tc>
                  <a:txBody>
                    <a:bodyPr/>
                    <a:lstStyle/>
                    <a:p>
                      <a:pPr algn="l" fontAlgn="ctr">
                        <a:buNone/>
                      </a:pPr>
                      <a:r>
                        <a:rPr lang="en-GB" sz="1200" u="none" strike="noStrike" dirty="0">
                          <a:effectLst/>
                        </a:rPr>
                        <a:t>D5.2 ND uncertainty propagation in reactor, shielding and advanced fuels (Lead by CIEMAT)</a:t>
                      </a:r>
                    </a:p>
                    <a:p>
                      <a:pPr marL="0" marR="0" lvl="0" indent="0" algn="ctr" defTabSz="914377" rtl="0" eaLnBrk="1" fontAlgn="ctr"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Aptos Narrow" panose="020B0004020202020204" pitchFamily="34" charset="0"/>
                        </a:rPr>
                        <a:t>(M48)</a:t>
                      </a:r>
                      <a:endParaRPr lang="en-GB" sz="1200" u="none" strike="noStrike" dirty="0">
                        <a:effectLst/>
                      </a:endParaRPr>
                    </a:p>
                    <a:p>
                      <a:pPr algn="l" fontAlgn="ctr">
                        <a:buNone/>
                      </a:pPr>
                      <a:endParaRPr lang="en-GB" sz="1200" b="0" i="0" u="none" strike="noStrike" dirty="0">
                        <a:solidFill>
                          <a:srgbClr val="000000"/>
                        </a:solidFill>
                        <a:effectLst/>
                        <a:latin typeface="Aptos Narrow" panose="020B0004020202020204" pitchFamily="34" charset="0"/>
                      </a:endParaRPr>
                    </a:p>
                  </a:txBody>
                  <a:tcPr marL="4777" marR="4777" marT="4777" marB="0" anchor="ctr"/>
                </a:tc>
                <a:extLst>
                  <a:ext uri="{0D108BD9-81ED-4DB2-BD59-A6C34878D82A}">
                    <a16:rowId xmlns:a16="http://schemas.microsoft.com/office/drawing/2014/main" val="1933150771"/>
                  </a:ext>
                </a:extLst>
              </a:tr>
            </a:tbl>
          </a:graphicData>
        </a:graphic>
      </p:graphicFrame>
    </p:spTree>
    <p:extLst>
      <p:ext uri="{BB962C8B-B14F-4D97-AF65-F5344CB8AC3E}">
        <p14:creationId xmlns:p14="http://schemas.microsoft.com/office/powerpoint/2010/main" val="999103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08C17-3CF2-E21F-2536-57B4B9EEE5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3ABA04-D38D-B0D9-561F-67D3EE0370B3}"/>
              </a:ext>
            </a:extLst>
          </p:cNvPr>
          <p:cNvSpPr>
            <a:spLocks noGrp="1"/>
          </p:cNvSpPr>
          <p:nvPr>
            <p:ph type="ctrTitle"/>
          </p:nvPr>
        </p:nvSpPr>
        <p:spPr>
          <a:xfrm>
            <a:off x="-3" y="0"/>
            <a:ext cx="8970748" cy="904775"/>
          </a:xfrm>
          <a:solidFill>
            <a:schemeClr val="bg1"/>
          </a:solidFill>
        </p:spPr>
        <p:txBody>
          <a:bodyPr>
            <a:normAutofit/>
          </a:bodyPr>
          <a:lstStyle/>
          <a:p>
            <a:pPr>
              <a:spcAft>
                <a:spcPts val="600"/>
              </a:spcAft>
            </a:pPr>
            <a:r>
              <a:rPr lang="en-GB" sz="3600" dirty="0">
                <a:solidFill>
                  <a:srgbClr val="006AB3"/>
                </a:solidFill>
              </a:rPr>
              <a:t>3. UPM Activities in EU/APRENDE</a:t>
            </a:r>
          </a:p>
        </p:txBody>
      </p:sp>
      <p:sp>
        <p:nvSpPr>
          <p:cNvPr id="9" name="Slide Number Placeholder 1">
            <a:extLst>
              <a:ext uri="{FF2B5EF4-FFF2-40B4-BE49-F238E27FC236}">
                <a16:creationId xmlns:a16="http://schemas.microsoft.com/office/drawing/2014/main" id="{F85D3AB6-67D7-4F07-6E45-6F92AD83FD3E}"/>
              </a:ext>
            </a:extLst>
          </p:cNvPr>
          <p:cNvSpPr txBox="1">
            <a:spLocks/>
          </p:cNvSpPr>
          <p:nvPr/>
        </p:nvSpPr>
        <p:spPr>
          <a:xfrm>
            <a:off x="11771790" y="6507189"/>
            <a:ext cx="420210" cy="365125"/>
          </a:xfrm>
          <a:prstGeom prst="rect">
            <a:avLst/>
          </a:prstGeom>
        </p:spPr>
        <p:txBody>
          <a:bodyPr vert="horz" lIns="91440" tIns="45720" rIns="91440" bIns="45720" rtlCol="0" anchor="ctr"/>
          <a:lstStyle>
            <a:defPPr>
              <a:defRPr lang="en-US"/>
            </a:defPPr>
            <a:lvl1pPr algn="r">
              <a:defRPr sz="1200"/>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6C6AE60A-B69C-4790-82F7-3882EDF23186}" type="slidenum">
              <a:rPr lang="de-DE" smtClean="0"/>
              <a:pPr/>
              <a:t>13</a:t>
            </a:fld>
            <a:endParaRPr lang="de-DE" dirty="0"/>
          </a:p>
        </p:txBody>
      </p:sp>
      <p:graphicFrame>
        <p:nvGraphicFramePr>
          <p:cNvPr id="3" name="Table 2">
            <a:extLst>
              <a:ext uri="{FF2B5EF4-FFF2-40B4-BE49-F238E27FC236}">
                <a16:creationId xmlns:a16="http://schemas.microsoft.com/office/drawing/2014/main" id="{FC357831-C48D-5BC7-5117-3C9FB8DCF653}"/>
              </a:ext>
            </a:extLst>
          </p:cNvPr>
          <p:cNvGraphicFramePr>
            <a:graphicFrameLocks noGrp="1"/>
          </p:cNvGraphicFramePr>
          <p:nvPr>
            <p:extLst>
              <p:ext uri="{D42A27DB-BD31-4B8C-83A1-F6EECF244321}">
                <p14:modId xmlns:p14="http://schemas.microsoft.com/office/powerpoint/2010/main" val="2731090083"/>
              </p:ext>
            </p:extLst>
          </p:nvPr>
        </p:nvGraphicFramePr>
        <p:xfrm>
          <a:off x="82549" y="1089025"/>
          <a:ext cx="11928937" cy="2231224"/>
        </p:xfrm>
        <a:graphic>
          <a:graphicData uri="http://schemas.openxmlformats.org/drawingml/2006/table">
            <a:tbl>
              <a:tblPr firstRow="1" firstCol="1">
                <a:tableStyleId>{5C22544A-7EE6-4342-B048-85BDC9FD1C3A}</a:tableStyleId>
              </a:tblPr>
              <a:tblGrid>
                <a:gridCol w="2261649">
                  <a:extLst>
                    <a:ext uri="{9D8B030D-6E8A-4147-A177-3AD203B41FA5}">
                      <a16:colId xmlns:a16="http://schemas.microsoft.com/office/drawing/2014/main" val="625486030"/>
                    </a:ext>
                  </a:extLst>
                </a:gridCol>
                <a:gridCol w="2261649">
                  <a:extLst>
                    <a:ext uri="{9D8B030D-6E8A-4147-A177-3AD203B41FA5}">
                      <a16:colId xmlns:a16="http://schemas.microsoft.com/office/drawing/2014/main" val="3201998150"/>
                    </a:ext>
                  </a:extLst>
                </a:gridCol>
                <a:gridCol w="2232150">
                  <a:extLst>
                    <a:ext uri="{9D8B030D-6E8A-4147-A177-3AD203B41FA5}">
                      <a16:colId xmlns:a16="http://schemas.microsoft.com/office/drawing/2014/main" val="3836015653"/>
                    </a:ext>
                  </a:extLst>
                </a:gridCol>
                <a:gridCol w="5173489">
                  <a:extLst>
                    <a:ext uri="{9D8B030D-6E8A-4147-A177-3AD203B41FA5}">
                      <a16:colId xmlns:a16="http://schemas.microsoft.com/office/drawing/2014/main" val="2034072965"/>
                    </a:ext>
                  </a:extLst>
                </a:gridCol>
              </a:tblGrid>
              <a:tr h="330953">
                <a:tc>
                  <a:txBody>
                    <a:bodyPr/>
                    <a:lstStyle/>
                    <a:p>
                      <a:pPr algn="ctr" fontAlgn="ctr">
                        <a:buNone/>
                      </a:pPr>
                      <a:r>
                        <a:rPr lang="en-GB" sz="1400" u="none" strike="noStrike" dirty="0">
                          <a:effectLst/>
                        </a:rPr>
                        <a:t>WP</a:t>
                      </a:r>
                      <a:endParaRPr lang="en-GB" sz="1400" b="1" i="0" u="none" strike="noStrike" dirty="0">
                        <a:solidFill>
                          <a:srgbClr val="000000"/>
                        </a:solidFill>
                        <a:effectLst/>
                        <a:latin typeface="Calibri" panose="020F0502020204030204" pitchFamily="34" charset="0"/>
                      </a:endParaRPr>
                    </a:p>
                  </a:txBody>
                  <a:tcPr marL="5662" marR="5662" marT="5662" marB="0" anchor="ctr"/>
                </a:tc>
                <a:tc>
                  <a:txBody>
                    <a:bodyPr/>
                    <a:lstStyle/>
                    <a:p>
                      <a:pPr algn="ctr" fontAlgn="ctr">
                        <a:buNone/>
                      </a:pPr>
                      <a:r>
                        <a:rPr lang="en-GB" sz="1400" u="none" strike="noStrike" dirty="0">
                          <a:effectLst/>
                        </a:rPr>
                        <a:t>Task</a:t>
                      </a:r>
                      <a:endParaRPr lang="en-GB" sz="1400" b="1" i="0" u="none" strike="noStrike" dirty="0">
                        <a:solidFill>
                          <a:srgbClr val="000000"/>
                        </a:solidFill>
                        <a:effectLst/>
                        <a:latin typeface="Calibri" panose="020F0502020204030204" pitchFamily="34" charset="0"/>
                      </a:endParaRPr>
                    </a:p>
                  </a:txBody>
                  <a:tcPr marL="5662" marR="5662" marT="5662" marB="0" anchor="ctr"/>
                </a:tc>
                <a:tc>
                  <a:txBody>
                    <a:bodyPr/>
                    <a:lstStyle/>
                    <a:p>
                      <a:pPr algn="ctr" fontAlgn="ctr">
                        <a:buNone/>
                      </a:pPr>
                      <a:r>
                        <a:rPr lang="en-GB" sz="1400" u="none" strike="noStrike" dirty="0">
                          <a:effectLst/>
                        </a:rPr>
                        <a:t>Subtask</a:t>
                      </a:r>
                      <a:endParaRPr lang="en-GB" sz="1400" b="1" i="0" u="none" strike="noStrike" dirty="0">
                        <a:solidFill>
                          <a:srgbClr val="000000"/>
                        </a:solidFill>
                        <a:effectLst/>
                        <a:latin typeface="Calibri" panose="020F0502020204030204" pitchFamily="34" charset="0"/>
                      </a:endParaRPr>
                    </a:p>
                  </a:txBody>
                  <a:tcPr marL="5662" marR="5662" marT="5662" marB="0" anchor="ctr"/>
                </a:tc>
                <a:tc>
                  <a:txBody>
                    <a:bodyPr/>
                    <a:lstStyle/>
                    <a:p>
                      <a:pPr algn="ctr" fontAlgn="ctr">
                        <a:buNone/>
                      </a:pPr>
                      <a:r>
                        <a:rPr lang="en-GB" sz="1400" u="none" strike="noStrike" dirty="0">
                          <a:effectLst/>
                        </a:rPr>
                        <a:t>Milestone </a:t>
                      </a:r>
                      <a:endParaRPr lang="en-GB" sz="1400" b="1" i="0" u="none" strike="noStrike" dirty="0">
                        <a:solidFill>
                          <a:srgbClr val="000000"/>
                        </a:solidFill>
                        <a:effectLst/>
                        <a:latin typeface="Calibri" panose="020F0502020204030204" pitchFamily="34" charset="0"/>
                      </a:endParaRPr>
                    </a:p>
                  </a:txBody>
                  <a:tcPr marL="5662" marR="5662" marT="5662" marB="0" anchor="ctr"/>
                </a:tc>
                <a:extLst>
                  <a:ext uri="{0D108BD9-81ED-4DB2-BD59-A6C34878D82A}">
                    <a16:rowId xmlns:a16="http://schemas.microsoft.com/office/drawing/2014/main" val="1701723030"/>
                  </a:ext>
                </a:extLst>
              </a:tr>
              <a:tr h="1447205">
                <a:tc rowSpan="2">
                  <a:txBody>
                    <a:bodyPr/>
                    <a:lstStyle/>
                    <a:p>
                      <a:pPr algn="ctr" fontAlgn="ctr">
                        <a:buNone/>
                      </a:pPr>
                      <a:r>
                        <a:rPr lang="en-GB" sz="1400" u="none" strike="noStrike" dirty="0">
                          <a:effectLst/>
                        </a:rPr>
                        <a:t>WP5. Nuclear data validation, sensitivity analyses and impact studies</a:t>
                      </a:r>
                      <a:endParaRPr lang="en-GB" sz="1400" b="0" i="0" u="none" strike="noStrike" dirty="0">
                        <a:solidFill>
                          <a:srgbClr val="000000"/>
                        </a:solidFill>
                        <a:effectLst/>
                        <a:latin typeface="Calibri" panose="020F0502020204030204" pitchFamily="34" charset="0"/>
                      </a:endParaRPr>
                    </a:p>
                  </a:txBody>
                  <a:tcPr marL="4777" marR="4777" marT="4777" marB="0" anchor="ctr"/>
                </a:tc>
                <a:tc rowSpan="2">
                  <a:txBody>
                    <a:bodyPr/>
                    <a:lstStyle/>
                    <a:p>
                      <a:pPr algn="l" fontAlgn="t">
                        <a:buNone/>
                      </a:pPr>
                      <a:r>
                        <a:rPr lang="en-GB" sz="1200" u="none" strike="noStrike" dirty="0">
                          <a:effectLst/>
                        </a:rPr>
                        <a:t>Task 5.1. Sensitivity analyses, uncertainty quantification, impact studies. </a:t>
                      </a:r>
                    </a:p>
                    <a:p>
                      <a:pPr algn="l" fontAlgn="t">
                        <a:buNone/>
                      </a:pPr>
                      <a:endParaRPr lang="en-GB" sz="1200" u="none" strike="noStrike" dirty="0">
                        <a:effectLst/>
                      </a:endParaRPr>
                    </a:p>
                  </a:txBody>
                  <a:tcPr marL="4777" marR="4777" marT="4777" marB="0" anchor="ctr"/>
                </a:tc>
                <a:tc rowSpan="2">
                  <a:txBody>
                    <a:bodyPr/>
                    <a:lstStyle/>
                    <a:p>
                      <a:pPr algn="l" fontAlgn="t">
                        <a:buNone/>
                      </a:pPr>
                      <a:r>
                        <a:rPr lang="en-GB" sz="1200" i="1" u="none" strike="noStrike" dirty="0">
                          <a:effectLst/>
                        </a:rPr>
                        <a:t>Subtask 5.1.1. Sensitivity analyses and priorities for nuclear data improvements</a:t>
                      </a:r>
                      <a:endParaRPr lang="en-GB" sz="1200" b="0" i="1" u="none" strike="noStrike" dirty="0">
                        <a:solidFill>
                          <a:srgbClr val="000000"/>
                        </a:solidFill>
                        <a:effectLst/>
                        <a:latin typeface="Aptos Narrow" panose="020B0004020202020204" pitchFamily="34" charset="0"/>
                      </a:endParaRPr>
                    </a:p>
                  </a:txBody>
                  <a:tcPr marL="4777" marR="4777" marT="4777" marB="0" anchor="ctr"/>
                </a:tc>
                <a:tc>
                  <a:txBody>
                    <a:bodyPr/>
                    <a:lstStyle/>
                    <a:p>
                      <a:pPr algn="l" fontAlgn="t">
                        <a:buNone/>
                      </a:pPr>
                      <a:r>
                        <a:rPr lang="en-GB" sz="1200" u="none" strike="noStrike" dirty="0">
                          <a:effectLst/>
                        </a:rPr>
                        <a:t>CIEMAT, UPM, STUBA and CNRS will calculate sensitivity profiles of quantities such as reactivity, Doppler coefficient, spectral indices, dose rates, inventories, decay heat, neutrino emissions and eventually others, to nuclear data for a variety of core models, ranking nuclear data by the importance of the uncertainty contribution. Systems of interest include LWRs with accident tolerant fuels, SFR, GFR, AMR (fast SMR), ADS, MSFR. The focus will be on steady-state equilibrium operating conditions, accounting for fuel depletion</a:t>
                      </a:r>
                      <a:endParaRPr lang="en-GB" sz="1200" b="0" i="0" u="none" strike="noStrike" dirty="0">
                        <a:solidFill>
                          <a:srgbClr val="000000"/>
                        </a:solidFill>
                        <a:effectLst/>
                        <a:latin typeface="Aptos Narrow" panose="020B0004020202020204" pitchFamily="34" charset="0"/>
                      </a:endParaRPr>
                    </a:p>
                  </a:txBody>
                  <a:tcPr marL="4777" marR="4777" marT="4777" marB="0" anchor="ctr"/>
                </a:tc>
                <a:extLst>
                  <a:ext uri="{0D108BD9-81ED-4DB2-BD59-A6C34878D82A}">
                    <a16:rowId xmlns:a16="http://schemas.microsoft.com/office/drawing/2014/main" val="2877033119"/>
                  </a:ext>
                </a:extLst>
              </a:tr>
              <a:tr h="453066">
                <a:tc vMerge="1">
                  <a:txBody>
                    <a:bodyPr/>
                    <a:lstStyle/>
                    <a:p>
                      <a:endParaRPr lang="en-GB"/>
                    </a:p>
                  </a:txBody>
                  <a:tcPr/>
                </a:tc>
                <a:tc vMerge="1">
                  <a:txBody>
                    <a:bodyPr/>
                    <a:lstStyle/>
                    <a:p>
                      <a:endParaRPr dirty="0"/>
                    </a:p>
                  </a:txBody>
                  <a:tcPr marL="4777" marR="4777" marT="4777" marB="0"/>
                </a:tc>
                <a:tc vMerge="1">
                  <a:txBody>
                    <a:bodyPr/>
                    <a:lstStyle/>
                    <a:p>
                      <a:endParaRPr dirty="0"/>
                    </a:p>
                  </a:txBody>
                  <a:tcPr marL="4777" marR="4777" marT="4777" marB="0"/>
                </a:tc>
                <a:tc>
                  <a:txBody>
                    <a:bodyPr/>
                    <a:lstStyle/>
                    <a:p>
                      <a:pPr algn="l" fontAlgn="t">
                        <a:buNone/>
                      </a:pPr>
                      <a:r>
                        <a:rPr lang="en-GB" sz="1200" u="none" strike="noStrike" dirty="0">
                          <a:effectLst/>
                        </a:rPr>
                        <a:t>UPM SA will address a non-energy application: neutron activation of concrete shields of proton therapy centres (PTC) (MS5.1 and D5.1).</a:t>
                      </a:r>
                      <a:endParaRPr lang="en-GB" sz="1200" b="0" i="0" u="none" strike="noStrike" dirty="0">
                        <a:solidFill>
                          <a:srgbClr val="000000"/>
                        </a:solidFill>
                        <a:effectLst/>
                        <a:latin typeface="Aptos Narrow" panose="020B0004020202020204" pitchFamily="34" charset="0"/>
                      </a:endParaRPr>
                    </a:p>
                  </a:txBody>
                  <a:tcPr marL="4777" marR="4777" marT="4777" marB="0" anchor="ctr"/>
                </a:tc>
                <a:extLst>
                  <a:ext uri="{0D108BD9-81ED-4DB2-BD59-A6C34878D82A}">
                    <a16:rowId xmlns:a16="http://schemas.microsoft.com/office/drawing/2014/main" val="1568612832"/>
                  </a:ext>
                </a:extLst>
              </a:tr>
            </a:tbl>
          </a:graphicData>
        </a:graphic>
      </p:graphicFrame>
      <p:pic>
        <p:nvPicPr>
          <p:cNvPr id="6" name="Picture 5">
            <a:extLst>
              <a:ext uri="{FF2B5EF4-FFF2-40B4-BE49-F238E27FC236}">
                <a16:creationId xmlns:a16="http://schemas.microsoft.com/office/drawing/2014/main" id="{EC7924F5-2560-48D0-288E-86B4CB754DD6}"/>
              </a:ext>
            </a:extLst>
          </p:cNvPr>
          <p:cNvPicPr>
            <a:picLocks noChangeAspect="1"/>
          </p:cNvPicPr>
          <p:nvPr/>
        </p:nvPicPr>
        <p:blipFill>
          <a:blip r:embed="rId2"/>
          <a:srcRect l="7936" t="14568" r="8762" b="967"/>
          <a:stretch>
            <a:fillRect/>
          </a:stretch>
        </p:blipFill>
        <p:spPr>
          <a:xfrm>
            <a:off x="104726" y="3995610"/>
            <a:ext cx="4915887" cy="2700000"/>
          </a:xfrm>
          <a:prstGeom prst="rect">
            <a:avLst/>
          </a:prstGeom>
          <a:ln>
            <a:solidFill>
              <a:srgbClr val="333333"/>
            </a:solidFill>
          </a:ln>
        </p:spPr>
      </p:pic>
      <p:sp>
        <p:nvSpPr>
          <p:cNvPr id="8" name="TextBox 7">
            <a:extLst>
              <a:ext uri="{FF2B5EF4-FFF2-40B4-BE49-F238E27FC236}">
                <a16:creationId xmlns:a16="http://schemas.microsoft.com/office/drawing/2014/main" id="{3F9188D3-97CE-AF7B-D232-F2C8E000F8D5}"/>
              </a:ext>
            </a:extLst>
          </p:cNvPr>
          <p:cNvSpPr txBox="1"/>
          <p:nvPr/>
        </p:nvSpPr>
        <p:spPr>
          <a:xfrm>
            <a:off x="82549" y="3353085"/>
            <a:ext cx="5850387" cy="584775"/>
          </a:xfrm>
          <a:prstGeom prst="rect">
            <a:avLst/>
          </a:prstGeom>
          <a:solidFill>
            <a:srgbClr val="E9EBF5"/>
          </a:solidFill>
        </p:spPr>
        <p:txBody>
          <a:bodyPr wrap="square">
            <a:spAutoFit/>
          </a:bodyPr>
          <a:lstStyle/>
          <a:p>
            <a:r>
              <a:rPr lang="en-GB" sz="1600" dirty="0"/>
              <a:t>Nuclear Data Sensitivity Analysis of Key Parameters for </a:t>
            </a:r>
            <a:r>
              <a:rPr lang="en-GB" sz="1600" dirty="0" err="1"/>
              <a:t>eVinci</a:t>
            </a:r>
            <a:r>
              <a:rPr lang="en-GB" sz="1600" dirty="0"/>
              <a:t>-like Heat Pipes Nuclear Microreactors</a:t>
            </a:r>
          </a:p>
        </p:txBody>
      </p:sp>
      <p:sp>
        <p:nvSpPr>
          <p:cNvPr id="11" name="TextBox 10">
            <a:extLst>
              <a:ext uri="{FF2B5EF4-FFF2-40B4-BE49-F238E27FC236}">
                <a16:creationId xmlns:a16="http://schemas.microsoft.com/office/drawing/2014/main" id="{E525B4CC-1BB3-7BD4-D047-D0652506A60D}"/>
              </a:ext>
            </a:extLst>
          </p:cNvPr>
          <p:cNvSpPr txBox="1"/>
          <p:nvPr/>
        </p:nvSpPr>
        <p:spPr>
          <a:xfrm>
            <a:off x="6135810" y="3353085"/>
            <a:ext cx="5850387" cy="584775"/>
          </a:xfrm>
          <a:prstGeom prst="rect">
            <a:avLst/>
          </a:prstGeom>
          <a:solidFill>
            <a:srgbClr val="E9EBF5"/>
          </a:solidFill>
        </p:spPr>
        <p:txBody>
          <a:bodyPr wrap="square">
            <a:spAutoFit/>
          </a:bodyPr>
          <a:lstStyle>
            <a:defPPr>
              <a:defRPr lang="en-US"/>
            </a:defPPr>
            <a:lvl1pPr>
              <a:defRPr sz="1600"/>
            </a:lvl1pPr>
          </a:lstStyle>
          <a:p>
            <a:r>
              <a:rPr lang="en-GB" dirty="0"/>
              <a:t>Activation in proton therapy </a:t>
            </a:r>
            <a:r>
              <a:rPr lang="en-GB" dirty="0" err="1"/>
              <a:t>centers</a:t>
            </a:r>
            <a:r>
              <a:rPr lang="en-GB" dirty="0"/>
              <a:t> depending on type of concrete and nuclear data</a:t>
            </a:r>
          </a:p>
        </p:txBody>
      </p:sp>
      <p:pic>
        <p:nvPicPr>
          <p:cNvPr id="13" name="Picture 12">
            <a:extLst>
              <a:ext uri="{FF2B5EF4-FFF2-40B4-BE49-F238E27FC236}">
                <a16:creationId xmlns:a16="http://schemas.microsoft.com/office/drawing/2014/main" id="{F07DC06A-8B39-A8D1-C5B8-1F4E0D792BF2}"/>
              </a:ext>
            </a:extLst>
          </p:cNvPr>
          <p:cNvPicPr>
            <a:picLocks noChangeAspect="1"/>
          </p:cNvPicPr>
          <p:nvPr/>
        </p:nvPicPr>
        <p:blipFill>
          <a:blip r:embed="rId3"/>
          <a:srcRect l="7895" t="36400" r="39533" b="19173"/>
          <a:stretch>
            <a:fillRect/>
          </a:stretch>
        </p:blipFill>
        <p:spPr>
          <a:xfrm>
            <a:off x="6096326" y="3970696"/>
            <a:ext cx="5898432" cy="2700000"/>
          </a:xfrm>
          <a:prstGeom prst="rect">
            <a:avLst/>
          </a:prstGeom>
        </p:spPr>
      </p:pic>
    </p:spTree>
    <p:extLst>
      <p:ext uri="{BB962C8B-B14F-4D97-AF65-F5344CB8AC3E}">
        <p14:creationId xmlns:p14="http://schemas.microsoft.com/office/powerpoint/2010/main" val="156392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E0D34-6C11-949E-691C-7AE1D83134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0A2BF4-9AD6-61A5-ED75-E0BD750C8BA5}"/>
              </a:ext>
            </a:extLst>
          </p:cNvPr>
          <p:cNvSpPr>
            <a:spLocks noGrp="1"/>
          </p:cNvSpPr>
          <p:nvPr>
            <p:ph type="ctrTitle"/>
          </p:nvPr>
        </p:nvSpPr>
        <p:spPr>
          <a:xfrm>
            <a:off x="-3" y="0"/>
            <a:ext cx="8970748" cy="904775"/>
          </a:xfrm>
          <a:solidFill>
            <a:schemeClr val="bg1"/>
          </a:solidFill>
        </p:spPr>
        <p:txBody>
          <a:bodyPr>
            <a:normAutofit/>
          </a:bodyPr>
          <a:lstStyle/>
          <a:p>
            <a:pPr>
              <a:spcAft>
                <a:spcPts val="600"/>
              </a:spcAft>
            </a:pPr>
            <a:r>
              <a:rPr lang="en-GB" sz="3600" dirty="0">
                <a:solidFill>
                  <a:srgbClr val="006AB3"/>
                </a:solidFill>
              </a:rPr>
              <a:t>3. UPM Activities in EU/APRENDE</a:t>
            </a:r>
          </a:p>
        </p:txBody>
      </p:sp>
      <p:sp>
        <p:nvSpPr>
          <p:cNvPr id="9" name="Slide Number Placeholder 1">
            <a:extLst>
              <a:ext uri="{FF2B5EF4-FFF2-40B4-BE49-F238E27FC236}">
                <a16:creationId xmlns:a16="http://schemas.microsoft.com/office/drawing/2014/main" id="{5674E915-5DBD-3387-1288-CEC0CA5CEF53}"/>
              </a:ext>
            </a:extLst>
          </p:cNvPr>
          <p:cNvSpPr txBox="1">
            <a:spLocks/>
          </p:cNvSpPr>
          <p:nvPr/>
        </p:nvSpPr>
        <p:spPr>
          <a:xfrm>
            <a:off x="11771790" y="6507189"/>
            <a:ext cx="420210" cy="365125"/>
          </a:xfrm>
          <a:prstGeom prst="rect">
            <a:avLst/>
          </a:prstGeom>
        </p:spPr>
        <p:txBody>
          <a:bodyPr vert="horz" lIns="91440" tIns="45720" rIns="91440" bIns="45720" rtlCol="0" anchor="ctr"/>
          <a:lstStyle>
            <a:defPPr>
              <a:defRPr lang="en-US"/>
            </a:defPPr>
            <a:lvl1pPr algn="r">
              <a:defRPr sz="1200"/>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6C6AE60A-B69C-4790-82F7-3882EDF23186}" type="slidenum">
              <a:rPr lang="de-DE" smtClean="0"/>
              <a:pPr/>
              <a:t>14</a:t>
            </a:fld>
            <a:endParaRPr lang="de-DE" dirty="0"/>
          </a:p>
        </p:txBody>
      </p:sp>
      <p:graphicFrame>
        <p:nvGraphicFramePr>
          <p:cNvPr id="4" name="Table 3">
            <a:extLst>
              <a:ext uri="{FF2B5EF4-FFF2-40B4-BE49-F238E27FC236}">
                <a16:creationId xmlns:a16="http://schemas.microsoft.com/office/drawing/2014/main" id="{509AC12D-E35D-C596-8B5F-32E1AE6733FD}"/>
              </a:ext>
            </a:extLst>
          </p:cNvPr>
          <p:cNvGraphicFramePr>
            <a:graphicFrameLocks noGrp="1"/>
          </p:cNvGraphicFramePr>
          <p:nvPr>
            <p:extLst>
              <p:ext uri="{D42A27DB-BD31-4B8C-83A1-F6EECF244321}">
                <p14:modId xmlns:p14="http://schemas.microsoft.com/office/powerpoint/2010/main" val="1458406841"/>
              </p:ext>
            </p:extLst>
          </p:nvPr>
        </p:nvGraphicFramePr>
        <p:xfrm>
          <a:off x="82550" y="1089025"/>
          <a:ext cx="11546081" cy="4792277"/>
        </p:xfrm>
        <a:graphic>
          <a:graphicData uri="http://schemas.openxmlformats.org/drawingml/2006/table">
            <a:tbl>
              <a:tblPr firstRow="1" firstCol="1">
                <a:tableStyleId>{5C22544A-7EE6-4342-B048-85BDC9FD1C3A}</a:tableStyleId>
              </a:tblPr>
              <a:tblGrid>
                <a:gridCol w="1471239">
                  <a:extLst>
                    <a:ext uri="{9D8B030D-6E8A-4147-A177-3AD203B41FA5}">
                      <a16:colId xmlns:a16="http://schemas.microsoft.com/office/drawing/2014/main" val="625486030"/>
                    </a:ext>
                  </a:extLst>
                </a:gridCol>
                <a:gridCol w="1471239">
                  <a:extLst>
                    <a:ext uri="{9D8B030D-6E8A-4147-A177-3AD203B41FA5}">
                      <a16:colId xmlns:a16="http://schemas.microsoft.com/office/drawing/2014/main" val="3201998150"/>
                    </a:ext>
                  </a:extLst>
                </a:gridCol>
                <a:gridCol w="1452049">
                  <a:extLst>
                    <a:ext uri="{9D8B030D-6E8A-4147-A177-3AD203B41FA5}">
                      <a16:colId xmlns:a16="http://schemas.microsoft.com/office/drawing/2014/main" val="3836015653"/>
                    </a:ext>
                  </a:extLst>
                </a:gridCol>
                <a:gridCol w="3365437">
                  <a:extLst>
                    <a:ext uri="{9D8B030D-6E8A-4147-A177-3AD203B41FA5}">
                      <a16:colId xmlns:a16="http://schemas.microsoft.com/office/drawing/2014/main" val="2034072965"/>
                    </a:ext>
                  </a:extLst>
                </a:gridCol>
                <a:gridCol w="1262039">
                  <a:extLst>
                    <a:ext uri="{9D8B030D-6E8A-4147-A177-3AD203B41FA5}">
                      <a16:colId xmlns:a16="http://schemas.microsoft.com/office/drawing/2014/main" val="3144293242"/>
                    </a:ext>
                  </a:extLst>
                </a:gridCol>
                <a:gridCol w="1262039">
                  <a:extLst>
                    <a:ext uri="{9D8B030D-6E8A-4147-A177-3AD203B41FA5}">
                      <a16:colId xmlns:a16="http://schemas.microsoft.com/office/drawing/2014/main" val="1274865495"/>
                    </a:ext>
                  </a:extLst>
                </a:gridCol>
                <a:gridCol w="1262039">
                  <a:extLst>
                    <a:ext uri="{9D8B030D-6E8A-4147-A177-3AD203B41FA5}">
                      <a16:colId xmlns:a16="http://schemas.microsoft.com/office/drawing/2014/main" val="678529071"/>
                    </a:ext>
                  </a:extLst>
                </a:gridCol>
              </a:tblGrid>
              <a:tr h="720000">
                <a:tc>
                  <a:txBody>
                    <a:bodyPr/>
                    <a:lstStyle/>
                    <a:p>
                      <a:pPr algn="ctr" fontAlgn="ctr">
                        <a:buNone/>
                      </a:pPr>
                      <a:r>
                        <a:rPr lang="en-GB" sz="1400" u="none" strike="noStrike" dirty="0">
                          <a:effectLst/>
                        </a:rPr>
                        <a:t>WP</a:t>
                      </a:r>
                      <a:endParaRPr lang="en-GB" sz="1400" b="1" i="0" u="none" strike="noStrike" dirty="0">
                        <a:solidFill>
                          <a:srgbClr val="000000"/>
                        </a:solidFill>
                        <a:effectLst/>
                        <a:latin typeface="Calibri" panose="020F0502020204030204" pitchFamily="34" charset="0"/>
                      </a:endParaRPr>
                    </a:p>
                  </a:txBody>
                  <a:tcPr marL="5662" marR="5662" marT="5662" marB="0" anchor="ctr"/>
                </a:tc>
                <a:tc>
                  <a:txBody>
                    <a:bodyPr/>
                    <a:lstStyle/>
                    <a:p>
                      <a:pPr algn="ctr" fontAlgn="ctr">
                        <a:buNone/>
                      </a:pPr>
                      <a:r>
                        <a:rPr lang="en-GB" sz="1400" u="none" strike="noStrike" dirty="0">
                          <a:effectLst/>
                        </a:rPr>
                        <a:t>Task</a:t>
                      </a:r>
                      <a:endParaRPr lang="en-GB" sz="1400" b="1" i="0" u="none" strike="noStrike" dirty="0">
                        <a:solidFill>
                          <a:srgbClr val="000000"/>
                        </a:solidFill>
                        <a:effectLst/>
                        <a:latin typeface="Calibri" panose="020F0502020204030204" pitchFamily="34" charset="0"/>
                      </a:endParaRPr>
                    </a:p>
                  </a:txBody>
                  <a:tcPr marL="5662" marR="5662" marT="5662" marB="0" anchor="ctr"/>
                </a:tc>
                <a:tc>
                  <a:txBody>
                    <a:bodyPr/>
                    <a:lstStyle/>
                    <a:p>
                      <a:pPr algn="ctr" fontAlgn="ctr">
                        <a:buNone/>
                      </a:pPr>
                      <a:r>
                        <a:rPr lang="en-GB" sz="1400" u="none" strike="noStrike" dirty="0">
                          <a:effectLst/>
                        </a:rPr>
                        <a:t>Subtask</a:t>
                      </a:r>
                      <a:endParaRPr lang="en-GB" sz="1400" b="1" i="0" u="none" strike="noStrike" dirty="0">
                        <a:solidFill>
                          <a:srgbClr val="000000"/>
                        </a:solidFill>
                        <a:effectLst/>
                        <a:latin typeface="Calibri" panose="020F0502020204030204" pitchFamily="34" charset="0"/>
                      </a:endParaRPr>
                    </a:p>
                  </a:txBody>
                  <a:tcPr marL="5662" marR="5662" marT="5662" marB="0" anchor="ctr"/>
                </a:tc>
                <a:tc>
                  <a:txBody>
                    <a:bodyPr/>
                    <a:lstStyle/>
                    <a:p>
                      <a:pPr algn="ctr" fontAlgn="ctr">
                        <a:buNone/>
                      </a:pPr>
                      <a:r>
                        <a:rPr lang="en-GB" sz="1400" u="none" strike="noStrike" dirty="0">
                          <a:effectLst/>
                        </a:rPr>
                        <a:t>Milestone </a:t>
                      </a:r>
                      <a:endParaRPr lang="en-GB" sz="1400" b="1" i="0" u="none" strike="noStrike" dirty="0">
                        <a:solidFill>
                          <a:srgbClr val="000000"/>
                        </a:solidFill>
                        <a:effectLst/>
                        <a:latin typeface="Calibri" panose="020F0502020204030204" pitchFamily="34" charset="0"/>
                      </a:endParaRPr>
                    </a:p>
                  </a:txBody>
                  <a:tcPr marL="5662" marR="5662" marT="5662" marB="0" anchor="ctr"/>
                </a:tc>
                <a:tc>
                  <a:txBody>
                    <a:bodyPr/>
                    <a:lstStyle/>
                    <a:p>
                      <a:pPr algn="ctr" fontAlgn="ctr">
                        <a:buNone/>
                      </a:pPr>
                      <a:r>
                        <a:rPr lang="en-GB" sz="1400" u="none" strike="noStrike" dirty="0">
                          <a:effectLst/>
                        </a:rPr>
                        <a:t>Leader-UPM</a:t>
                      </a:r>
                      <a:endParaRPr lang="en-GB" sz="1400" b="1" i="0" u="none" strike="noStrike" dirty="0">
                        <a:solidFill>
                          <a:srgbClr val="000000"/>
                        </a:solidFill>
                        <a:effectLst/>
                        <a:latin typeface="Calibri" panose="020F0502020204030204" pitchFamily="34" charset="0"/>
                      </a:endParaRPr>
                    </a:p>
                  </a:txBody>
                  <a:tcPr marL="5662" marR="5662" marT="5662" marB="0" anchor="ctr"/>
                </a:tc>
                <a:tc>
                  <a:txBody>
                    <a:bodyPr/>
                    <a:lstStyle/>
                    <a:p>
                      <a:pPr algn="ctr" fontAlgn="ctr">
                        <a:buNone/>
                      </a:pPr>
                      <a:r>
                        <a:rPr lang="en-GB" sz="1400" u="none" strike="noStrike" dirty="0">
                          <a:effectLst/>
                        </a:rPr>
                        <a:t>Milestones</a:t>
                      </a:r>
                      <a:endParaRPr lang="en-GB" sz="1400" b="1" i="0" u="none" strike="noStrike" dirty="0">
                        <a:solidFill>
                          <a:srgbClr val="000000"/>
                        </a:solidFill>
                        <a:effectLst/>
                        <a:latin typeface="Calibri" panose="020F0502020204030204" pitchFamily="34" charset="0"/>
                      </a:endParaRPr>
                    </a:p>
                  </a:txBody>
                  <a:tcPr marL="5662" marR="5662" marT="5662" marB="0" anchor="ctr"/>
                </a:tc>
                <a:tc>
                  <a:txBody>
                    <a:bodyPr/>
                    <a:lstStyle/>
                    <a:p>
                      <a:pPr marL="0" algn="ctr" defTabSz="914377" rtl="0" eaLnBrk="1" fontAlgn="ctr" latinLnBrk="0" hangingPunct="1">
                        <a:buNone/>
                      </a:pPr>
                      <a:r>
                        <a:rPr lang="en-GB" sz="1400" b="1" u="none" strike="noStrike" kern="1200" dirty="0">
                          <a:solidFill>
                            <a:schemeClr val="lt1"/>
                          </a:solidFill>
                          <a:effectLst/>
                          <a:latin typeface="+mn-lt"/>
                          <a:ea typeface="+mn-ea"/>
                          <a:cs typeface="+mn-cs"/>
                        </a:rPr>
                        <a:t>Deliverables</a:t>
                      </a:r>
                    </a:p>
                  </a:txBody>
                  <a:tcPr marL="5662" marR="5662" marT="5662" marB="0" anchor="ctr"/>
                </a:tc>
                <a:extLst>
                  <a:ext uri="{0D108BD9-81ED-4DB2-BD59-A6C34878D82A}">
                    <a16:rowId xmlns:a16="http://schemas.microsoft.com/office/drawing/2014/main" val="1701723030"/>
                  </a:ext>
                </a:extLst>
              </a:tr>
              <a:tr h="1485110">
                <a:tc rowSpan="3">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400" u="none" strike="noStrike" dirty="0">
                          <a:effectLst/>
                        </a:rPr>
                        <a:t>WP5. Nuclear data validation, sensitivity analyses and impact studies</a:t>
                      </a:r>
                      <a:endParaRPr lang="en-GB" sz="1400" b="0" i="0" u="none" strike="noStrike" dirty="0">
                        <a:solidFill>
                          <a:srgbClr val="000000"/>
                        </a:solidFill>
                        <a:effectLst/>
                        <a:latin typeface="Calibri" panose="020F0502020204030204" pitchFamily="34" charset="0"/>
                      </a:endParaRPr>
                    </a:p>
                    <a:p>
                      <a:endParaRPr lang="en-GB" sz="1400" dirty="0"/>
                    </a:p>
                  </a:txBody>
                  <a:tcPr anchor="ctr"/>
                </a:tc>
                <a:tc rowSpan="3">
                  <a:txBody>
                    <a:bodyPr/>
                    <a:lstStyle/>
                    <a:p>
                      <a:pPr algn="l" fontAlgn="ctr">
                        <a:buNone/>
                      </a:pPr>
                      <a:r>
                        <a:rPr lang="en-GB" sz="1200" u="none" strike="noStrike" dirty="0">
                          <a:effectLst/>
                        </a:rPr>
                        <a:t>Task 5.2: Analysis of experiments, validation, and data assimilation. </a:t>
                      </a:r>
                    </a:p>
                    <a:p>
                      <a:pPr algn="l" fontAlgn="ctr">
                        <a:buNone/>
                      </a:pPr>
                      <a:endParaRPr lang="en-GB" sz="1200" u="none" strike="noStrike" dirty="0">
                        <a:effectLst/>
                      </a:endParaRPr>
                    </a:p>
                    <a:p>
                      <a:pPr algn="l" fontAlgn="ctr">
                        <a:buNone/>
                      </a:pPr>
                      <a:r>
                        <a:rPr lang="en-GB" sz="1200" u="none" strike="noStrike" dirty="0">
                          <a:effectLst/>
                        </a:rPr>
                        <a:t>Task leader: UPM</a:t>
                      </a:r>
                    </a:p>
                    <a:p>
                      <a:pPr algn="l" fontAlgn="ctr">
                        <a:buNone/>
                      </a:pPr>
                      <a:endParaRPr lang="en-GB" sz="1200" u="none" strike="noStrike" dirty="0">
                        <a:effectLst/>
                      </a:endParaRPr>
                    </a:p>
                    <a:p>
                      <a:pPr algn="l" fontAlgn="ctr">
                        <a:buNone/>
                      </a:pPr>
                      <a:r>
                        <a:rPr lang="en-GB" sz="1200" u="none" strike="noStrike" dirty="0">
                          <a:effectLst/>
                        </a:rPr>
                        <a:t>Other participants: EPFL, UMAR, IRSN, UU, SCK, CEA, STUBA, UKAEA, CIEMAT</a:t>
                      </a:r>
                      <a:endParaRPr lang="en-GB" sz="1200" b="0" i="0" u="none" strike="noStrike" dirty="0">
                        <a:solidFill>
                          <a:srgbClr val="000000"/>
                        </a:solidFill>
                        <a:effectLst/>
                        <a:latin typeface="Aptos Narrow" panose="020B0004020202020204" pitchFamily="34" charset="0"/>
                      </a:endParaRPr>
                    </a:p>
                  </a:txBody>
                  <a:tcPr marL="4777" marR="4777" marT="4777" marB="0" anchor="ctr"/>
                </a:tc>
                <a:tc>
                  <a:txBody>
                    <a:bodyPr/>
                    <a:lstStyle/>
                    <a:p>
                      <a:pPr algn="l" fontAlgn="t">
                        <a:buNone/>
                      </a:pPr>
                      <a:r>
                        <a:rPr lang="en-GB" sz="1200" i="1" u="none" strike="noStrike" dirty="0">
                          <a:effectLst/>
                        </a:rPr>
                        <a:t>Subtask 5.2.1 Analyses of integral measurements, reactor data</a:t>
                      </a:r>
                      <a:endParaRPr lang="en-GB" sz="1200" b="0" i="1" u="none" strike="noStrike" dirty="0">
                        <a:solidFill>
                          <a:srgbClr val="000000"/>
                        </a:solidFill>
                        <a:effectLst/>
                        <a:latin typeface="Aptos Narrow" panose="020B0004020202020204" pitchFamily="34" charset="0"/>
                      </a:endParaRPr>
                    </a:p>
                  </a:txBody>
                  <a:tcPr marL="4777" marR="4777" marT="4777" marB="0" anchor="ctr"/>
                </a:tc>
                <a:tc>
                  <a:txBody>
                    <a:bodyPr/>
                    <a:lstStyle/>
                    <a:p>
                      <a:pPr algn="l" fontAlgn="t">
                        <a:buNone/>
                      </a:pPr>
                      <a:r>
                        <a:rPr lang="en-GB" sz="1200" u="none" strike="noStrike" dirty="0">
                          <a:effectLst/>
                        </a:rPr>
                        <a:t>Integral measurements such as ex-core calculations in SINBAD benchmark H.B. Robinson-2 for comparison of computed neutron spectrum, fast neutron fluence and iron dpa (UPM)</a:t>
                      </a:r>
                      <a:endParaRPr lang="en-GB" sz="1200" b="0" i="0" u="none" strike="noStrike" dirty="0">
                        <a:solidFill>
                          <a:srgbClr val="000000"/>
                        </a:solidFill>
                        <a:effectLst/>
                        <a:latin typeface="Aptos Narrow" panose="020B0004020202020204" pitchFamily="34" charset="0"/>
                      </a:endParaRPr>
                    </a:p>
                  </a:txBody>
                  <a:tcPr marL="4777" marR="4777" marT="4777" marB="0" anchor="ctr"/>
                </a:tc>
                <a:tc>
                  <a:txBody>
                    <a:bodyPr/>
                    <a:lstStyle/>
                    <a:p>
                      <a:pPr algn="l" fontAlgn="ctr">
                        <a:buNone/>
                      </a:pPr>
                      <a:r>
                        <a:rPr lang="en-GB" sz="1200" u="none" strike="noStrike" dirty="0">
                          <a:effectLst/>
                        </a:rPr>
                        <a:t>N. García-Herranz</a:t>
                      </a:r>
                      <a:endParaRPr lang="en-GB" sz="1200" b="0" i="0" u="none" strike="noStrike" dirty="0">
                        <a:solidFill>
                          <a:srgbClr val="000000"/>
                        </a:solidFill>
                        <a:effectLst/>
                        <a:latin typeface="Aptos Narrow" panose="020B0004020202020204" pitchFamily="34" charset="0"/>
                      </a:endParaRPr>
                    </a:p>
                  </a:txBody>
                  <a:tcPr marL="4777" marR="4777" marT="4777" marB="0" anchor="ctr"/>
                </a:tc>
                <a:tc>
                  <a:txBody>
                    <a:bodyPr/>
                    <a:lstStyle/>
                    <a:p>
                      <a:pPr algn="l" fontAlgn="ctr">
                        <a:buNone/>
                      </a:pPr>
                      <a:r>
                        <a:rPr lang="en-GB" sz="1200" u="none" strike="noStrike" dirty="0">
                          <a:effectLst/>
                        </a:rPr>
                        <a:t>MS 5.3 Results of nuclear data impact studies</a:t>
                      </a:r>
                      <a:endParaRPr lang="en-GB" sz="1200" b="0" i="0" u="none" strike="noStrike" dirty="0">
                        <a:solidFill>
                          <a:srgbClr val="000000"/>
                        </a:solidFill>
                        <a:effectLst/>
                        <a:latin typeface="Aptos Narrow" panose="020B0004020202020204" pitchFamily="34" charset="0"/>
                      </a:endParaRPr>
                    </a:p>
                  </a:txBody>
                  <a:tcPr marL="4777" marR="4777" marT="4777" marB="0" anchor="ctr"/>
                </a:tc>
                <a:tc rowSpan="2">
                  <a:txBody>
                    <a:bodyPr/>
                    <a:lstStyle/>
                    <a:p>
                      <a:pPr algn="l" fontAlgn="ctr">
                        <a:buNone/>
                      </a:pPr>
                      <a:r>
                        <a:rPr lang="en-GB" sz="1200" u="none" strike="noStrike" dirty="0">
                          <a:effectLst/>
                        </a:rPr>
                        <a:t>D5.3 Analyses of integral measurements, reactor data and correlations </a:t>
                      </a:r>
                      <a:br>
                        <a:rPr lang="en-GB" sz="1200" u="none" strike="noStrike" dirty="0">
                          <a:effectLst/>
                        </a:rPr>
                      </a:br>
                      <a:r>
                        <a:rPr lang="en-GB" sz="1200" u="none" strike="noStrike" dirty="0">
                          <a:effectLst/>
                        </a:rPr>
                        <a:t>between integral data </a:t>
                      </a:r>
                    </a:p>
                    <a:p>
                      <a:pPr algn="l" fontAlgn="ctr">
                        <a:buNone/>
                      </a:pPr>
                      <a:r>
                        <a:rPr lang="en-GB" sz="1200" u="none" strike="noStrike" dirty="0">
                          <a:effectLst/>
                        </a:rPr>
                        <a:t>(Lead by UPM)</a:t>
                      </a:r>
                    </a:p>
                    <a:p>
                      <a:pPr algn="ctr" fontAlgn="ctr">
                        <a:buNone/>
                      </a:pPr>
                      <a:r>
                        <a:rPr lang="en-GB" sz="1200" b="0" i="0" u="none" strike="noStrike" dirty="0">
                          <a:solidFill>
                            <a:srgbClr val="000000"/>
                          </a:solidFill>
                          <a:effectLst/>
                          <a:latin typeface="Aptos Narrow" panose="020B0004020202020204" pitchFamily="34" charset="0"/>
                        </a:rPr>
                        <a:t>(M48)</a:t>
                      </a:r>
                    </a:p>
                  </a:txBody>
                  <a:tcPr marL="4777" marR="4777" marT="4777" marB="0" anchor="ctr"/>
                </a:tc>
                <a:extLst>
                  <a:ext uri="{0D108BD9-81ED-4DB2-BD59-A6C34878D82A}">
                    <a16:rowId xmlns:a16="http://schemas.microsoft.com/office/drawing/2014/main" val="344809839"/>
                  </a:ext>
                </a:extLst>
              </a:tr>
              <a:tr h="1485110">
                <a:tc vMerge="1">
                  <a:txBody>
                    <a:bodyPr/>
                    <a:lstStyle/>
                    <a:p>
                      <a:endParaRPr lang="en-GB"/>
                    </a:p>
                  </a:txBody>
                  <a:tcPr/>
                </a:tc>
                <a:tc vMerge="1">
                  <a:txBody>
                    <a:bodyPr/>
                    <a:lstStyle/>
                    <a:p>
                      <a:endParaRPr lang="en-GB"/>
                    </a:p>
                  </a:txBody>
                  <a:tcPr/>
                </a:tc>
                <a:tc>
                  <a:txBody>
                    <a:bodyPr/>
                    <a:lstStyle/>
                    <a:p>
                      <a:pPr algn="l" fontAlgn="t">
                        <a:buNone/>
                      </a:pPr>
                      <a:r>
                        <a:rPr lang="en-GB" sz="1200" i="1" u="none" strike="noStrike" dirty="0">
                          <a:effectLst/>
                        </a:rPr>
                        <a:t>Subtask 5.2.2. Correlations between integral data</a:t>
                      </a:r>
                      <a:endParaRPr lang="en-GB" sz="1200" b="0" i="1" u="none" strike="noStrike" dirty="0">
                        <a:solidFill>
                          <a:srgbClr val="000000"/>
                        </a:solidFill>
                        <a:effectLst/>
                        <a:latin typeface="Aptos Narrow" panose="020B0004020202020204" pitchFamily="34" charset="0"/>
                      </a:endParaRPr>
                    </a:p>
                  </a:txBody>
                  <a:tcPr marL="4777" marR="4777" marT="4777" marB="0" anchor="ctr"/>
                </a:tc>
                <a:tc>
                  <a:txBody>
                    <a:bodyPr/>
                    <a:lstStyle/>
                    <a:p>
                      <a:pPr algn="l" fontAlgn="b">
                        <a:buNone/>
                      </a:pPr>
                      <a:r>
                        <a:rPr lang="en-GB" sz="1200" u="none" strike="noStrike" dirty="0">
                          <a:effectLst/>
                        </a:rPr>
                        <a:t>Consistency between the data assimilation results using different choices of integral benchmarks (ICSBEP, </a:t>
                      </a:r>
                      <a:r>
                        <a:rPr lang="en-GB" sz="1200" u="none" strike="noStrike" dirty="0" err="1">
                          <a:effectLst/>
                        </a:rPr>
                        <a:t>IRPhEP</a:t>
                      </a:r>
                      <a:r>
                        <a:rPr lang="en-GB" sz="1200" u="none" strike="noStrike" dirty="0">
                          <a:effectLst/>
                        </a:rPr>
                        <a:t> and SEFOR experiments) and experimental data (</a:t>
                      </a:r>
                      <a:r>
                        <a:rPr lang="en-GB" sz="1200" u="none" strike="noStrike" dirty="0" err="1">
                          <a:effectLst/>
                        </a:rPr>
                        <a:t>k_eff</a:t>
                      </a:r>
                      <a:r>
                        <a:rPr lang="en-GB" sz="1200" u="none" strike="noStrike" dirty="0">
                          <a:effectLst/>
                        </a:rPr>
                        <a:t>, spectral indices and reactivity coefficients such as coolant voiding, Doppler broadening, or reflector-worth values) will be studied (UPM)</a:t>
                      </a:r>
                      <a:endParaRPr lang="en-GB" sz="1200" b="0" i="0" u="none" strike="noStrike" dirty="0">
                        <a:solidFill>
                          <a:srgbClr val="000000"/>
                        </a:solidFill>
                        <a:effectLst/>
                        <a:latin typeface="Aptos Narrow" panose="020B0004020202020204" pitchFamily="34" charset="0"/>
                      </a:endParaRPr>
                    </a:p>
                  </a:txBody>
                  <a:tcPr marL="4777" marR="4777" marT="4777" marB="0" anchor="ctr"/>
                </a:tc>
                <a:tc>
                  <a:txBody>
                    <a:bodyPr/>
                    <a:lstStyle/>
                    <a:p>
                      <a:pPr algn="l" fontAlgn="ctr">
                        <a:buNone/>
                      </a:pPr>
                      <a:r>
                        <a:rPr lang="en-GB" sz="1200" u="none" strike="noStrike">
                          <a:effectLst/>
                        </a:rPr>
                        <a:t>N. García-Herranz</a:t>
                      </a:r>
                      <a:endParaRPr lang="en-GB" sz="1200" b="0" i="0" u="none" strike="noStrike">
                        <a:solidFill>
                          <a:srgbClr val="000000"/>
                        </a:solidFill>
                        <a:effectLst/>
                        <a:latin typeface="Aptos Narrow" panose="020B0004020202020204" pitchFamily="34" charset="0"/>
                      </a:endParaRPr>
                    </a:p>
                  </a:txBody>
                  <a:tcPr marL="4777" marR="4777" marT="4777" marB="0" anchor="ctr"/>
                </a:tc>
                <a:tc>
                  <a:txBody>
                    <a:bodyPr/>
                    <a:lstStyle/>
                    <a:p>
                      <a:pPr algn="l" fontAlgn="ctr">
                        <a:buNone/>
                      </a:pPr>
                      <a:r>
                        <a:rPr lang="en-GB" sz="1200" u="none" strike="noStrike" dirty="0">
                          <a:effectLst/>
                        </a:rPr>
                        <a:t> </a:t>
                      </a:r>
                      <a:endParaRPr lang="en-GB" sz="1200" b="0" i="0" u="none" strike="noStrike" dirty="0">
                        <a:solidFill>
                          <a:srgbClr val="000000"/>
                        </a:solidFill>
                        <a:effectLst/>
                        <a:latin typeface="Aptos Narrow" panose="020B0004020202020204" pitchFamily="34" charset="0"/>
                      </a:endParaRPr>
                    </a:p>
                  </a:txBody>
                  <a:tcPr marL="4777" marR="4777" marT="4777" marB="0" anchor="ctr"/>
                </a:tc>
                <a:tc vMerge="1">
                  <a:txBody>
                    <a:bodyPr/>
                    <a:lstStyle/>
                    <a:p>
                      <a:pPr algn="l" fontAlgn="ctr">
                        <a:buNone/>
                      </a:pPr>
                      <a:endParaRPr lang="en-GB" sz="1200" b="0" i="0" u="none" strike="noStrike" dirty="0">
                        <a:solidFill>
                          <a:srgbClr val="000000"/>
                        </a:solidFill>
                        <a:effectLst/>
                        <a:latin typeface="Aptos Narrow" panose="020B0004020202020204" pitchFamily="34" charset="0"/>
                      </a:endParaRPr>
                    </a:p>
                  </a:txBody>
                  <a:tcPr marL="4777" marR="4777" marT="4777" marB="0" anchor="ctr"/>
                </a:tc>
                <a:extLst>
                  <a:ext uri="{0D108BD9-81ED-4DB2-BD59-A6C34878D82A}">
                    <a16:rowId xmlns:a16="http://schemas.microsoft.com/office/drawing/2014/main" val="2917207119"/>
                  </a:ext>
                </a:extLst>
              </a:tr>
              <a:tr h="1062370">
                <a:tc vMerge="1">
                  <a:txBody>
                    <a:bodyPr/>
                    <a:lstStyle/>
                    <a:p>
                      <a:endParaRPr lang="en-GB"/>
                    </a:p>
                  </a:txBody>
                  <a:tcPr/>
                </a:tc>
                <a:tc vMerge="1">
                  <a:txBody>
                    <a:bodyPr/>
                    <a:lstStyle/>
                    <a:p>
                      <a:endParaRPr lang="en-GB"/>
                    </a:p>
                  </a:txBody>
                  <a:tcPr/>
                </a:tc>
                <a:tc>
                  <a:txBody>
                    <a:bodyPr/>
                    <a:lstStyle/>
                    <a:p>
                      <a:pPr algn="l" fontAlgn="t">
                        <a:buNone/>
                      </a:pPr>
                      <a:r>
                        <a:rPr lang="en-GB" sz="1200" i="1" u="none" strike="noStrike" dirty="0">
                          <a:effectLst/>
                        </a:rPr>
                        <a:t>Subtask 5.2.3. Assimilation using group-averaged data, derivation of JEFF4 trends</a:t>
                      </a:r>
                      <a:endParaRPr lang="en-GB" sz="1200" b="0" i="1" u="none" strike="noStrike" dirty="0">
                        <a:solidFill>
                          <a:srgbClr val="000000"/>
                        </a:solidFill>
                        <a:effectLst/>
                        <a:latin typeface="Aptos Narrow" panose="020B0004020202020204" pitchFamily="34" charset="0"/>
                      </a:endParaRPr>
                    </a:p>
                  </a:txBody>
                  <a:tcPr marL="4777" marR="4777" marT="4777" marB="0" anchor="ctr"/>
                </a:tc>
                <a:tc>
                  <a:txBody>
                    <a:bodyPr/>
                    <a:lstStyle/>
                    <a:p>
                      <a:pPr algn="l" fontAlgn="t">
                        <a:buNone/>
                      </a:pPr>
                      <a:r>
                        <a:rPr lang="en-GB" sz="1200" u="none" strike="noStrike" dirty="0">
                          <a:effectLst/>
                        </a:rPr>
                        <a:t>In addition, one outcome of these techniques will be the prioritization of new experiments which will be added to the HPRL with the corresponding Target Accuracy Requirement (TAR) calculations (UPM, SCK) (D5.4).</a:t>
                      </a:r>
                      <a:endParaRPr lang="en-GB" sz="1200" b="0" i="0" u="none" strike="noStrike" dirty="0">
                        <a:solidFill>
                          <a:srgbClr val="000000"/>
                        </a:solidFill>
                        <a:effectLst/>
                        <a:latin typeface="Aptos Narrow" panose="020B0004020202020204" pitchFamily="34" charset="0"/>
                      </a:endParaRPr>
                    </a:p>
                  </a:txBody>
                  <a:tcPr marL="4777" marR="4777" marT="4777" marB="0" anchor="ctr"/>
                </a:tc>
                <a:tc>
                  <a:txBody>
                    <a:bodyPr/>
                    <a:lstStyle/>
                    <a:p>
                      <a:pPr algn="l" fontAlgn="ctr">
                        <a:buNone/>
                      </a:pPr>
                      <a:r>
                        <a:rPr lang="en-GB" sz="1200" u="none" strike="noStrike" dirty="0">
                          <a:effectLst/>
                        </a:rPr>
                        <a:t>O. Cabellos</a:t>
                      </a:r>
                      <a:endParaRPr lang="en-GB" sz="1200" b="0" i="0" u="none" strike="noStrike" dirty="0">
                        <a:solidFill>
                          <a:srgbClr val="000000"/>
                        </a:solidFill>
                        <a:effectLst/>
                        <a:latin typeface="Aptos Narrow" panose="020B0004020202020204" pitchFamily="34" charset="0"/>
                      </a:endParaRPr>
                    </a:p>
                  </a:txBody>
                  <a:tcPr marL="4777" marR="4777" marT="4777" marB="0" anchor="ctr"/>
                </a:tc>
                <a:tc>
                  <a:txBody>
                    <a:bodyPr/>
                    <a:lstStyle/>
                    <a:p>
                      <a:pPr algn="l" fontAlgn="ctr">
                        <a:buNone/>
                      </a:pPr>
                      <a:r>
                        <a:rPr lang="en-GB" sz="1200" u="none" strike="noStrike" dirty="0">
                          <a:effectLst/>
                        </a:rPr>
                        <a:t> </a:t>
                      </a:r>
                      <a:endParaRPr lang="en-GB" sz="1200" b="0" i="0" u="none" strike="noStrike" dirty="0">
                        <a:solidFill>
                          <a:srgbClr val="000000"/>
                        </a:solidFill>
                        <a:effectLst/>
                        <a:latin typeface="Aptos Narrow" panose="020B0004020202020204" pitchFamily="34" charset="0"/>
                      </a:endParaRPr>
                    </a:p>
                  </a:txBody>
                  <a:tcPr marL="4777" marR="4777" marT="4777" marB="0" anchor="ctr"/>
                </a:tc>
                <a:tc>
                  <a:txBody>
                    <a:bodyPr/>
                    <a:lstStyle/>
                    <a:p>
                      <a:pPr algn="l" fontAlgn="ctr">
                        <a:buNone/>
                      </a:pPr>
                      <a:r>
                        <a:rPr lang="en-GB" sz="1200" u="none" strike="noStrike" dirty="0">
                          <a:effectLst/>
                        </a:rPr>
                        <a:t>D5.4 Assimilation techniques for the derivation of ND trends </a:t>
                      </a:r>
                    </a:p>
                    <a:p>
                      <a:pPr algn="l" fontAlgn="ctr">
                        <a:buNone/>
                      </a:pPr>
                      <a:r>
                        <a:rPr lang="en-GB" sz="1200" u="none" strike="noStrike" dirty="0">
                          <a:effectLst/>
                        </a:rPr>
                        <a:t>(Lead by UPM)</a:t>
                      </a:r>
                    </a:p>
                    <a:p>
                      <a:pPr marL="0" marR="0" lvl="0" indent="0" algn="ctr" defTabSz="914377" rtl="0" eaLnBrk="1" fontAlgn="ctr"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Aptos Narrow" panose="020B0004020202020204" pitchFamily="34" charset="0"/>
                        </a:rPr>
                        <a:t>(M48)</a:t>
                      </a:r>
                    </a:p>
                  </a:txBody>
                  <a:tcPr marL="4777" marR="4777" marT="4777" marB="0" anchor="ctr"/>
                </a:tc>
                <a:extLst>
                  <a:ext uri="{0D108BD9-81ED-4DB2-BD59-A6C34878D82A}">
                    <a16:rowId xmlns:a16="http://schemas.microsoft.com/office/drawing/2014/main" val="3505142748"/>
                  </a:ext>
                </a:extLst>
              </a:tr>
            </a:tbl>
          </a:graphicData>
        </a:graphic>
      </p:graphicFrame>
    </p:spTree>
    <p:extLst>
      <p:ext uri="{BB962C8B-B14F-4D97-AF65-F5344CB8AC3E}">
        <p14:creationId xmlns:p14="http://schemas.microsoft.com/office/powerpoint/2010/main" val="4109936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D7EF9-D71B-8BFB-ECD6-B698FC4FCB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C5EBCB-605F-05DA-E931-41AC98729A78}"/>
              </a:ext>
            </a:extLst>
          </p:cNvPr>
          <p:cNvSpPr>
            <a:spLocks noGrp="1"/>
          </p:cNvSpPr>
          <p:nvPr>
            <p:ph type="ctrTitle"/>
          </p:nvPr>
        </p:nvSpPr>
        <p:spPr>
          <a:xfrm>
            <a:off x="-3" y="0"/>
            <a:ext cx="8970748" cy="904775"/>
          </a:xfrm>
          <a:solidFill>
            <a:schemeClr val="bg1"/>
          </a:solidFill>
        </p:spPr>
        <p:txBody>
          <a:bodyPr>
            <a:normAutofit/>
          </a:bodyPr>
          <a:lstStyle/>
          <a:p>
            <a:pPr>
              <a:spcAft>
                <a:spcPts val="600"/>
              </a:spcAft>
            </a:pPr>
            <a:r>
              <a:rPr lang="en-GB" sz="3600" dirty="0">
                <a:solidFill>
                  <a:srgbClr val="006AB3"/>
                </a:solidFill>
              </a:rPr>
              <a:t>3. UPM Activities in EU/APRENDE</a:t>
            </a:r>
          </a:p>
        </p:txBody>
      </p:sp>
      <p:sp>
        <p:nvSpPr>
          <p:cNvPr id="9" name="Slide Number Placeholder 1">
            <a:extLst>
              <a:ext uri="{FF2B5EF4-FFF2-40B4-BE49-F238E27FC236}">
                <a16:creationId xmlns:a16="http://schemas.microsoft.com/office/drawing/2014/main" id="{FE41C3D5-1B9E-887F-8E26-51F51BAA9EC9}"/>
              </a:ext>
            </a:extLst>
          </p:cNvPr>
          <p:cNvSpPr txBox="1">
            <a:spLocks/>
          </p:cNvSpPr>
          <p:nvPr/>
        </p:nvSpPr>
        <p:spPr>
          <a:xfrm>
            <a:off x="11771790" y="6507189"/>
            <a:ext cx="420210" cy="365125"/>
          </a:xfrm>
          <a:prstGeom prst="rect">
            <a:avLst/>
          </a:prstGeom>
        </p:spPr>
        <p:txBody>
          <a:bodyPr vert="horz" lIns="91440" tIns="45720" rIns="91440" bIns="45720" rtlCol="0" anchor="ctr"/>
          <a:lstStyle>
            <a:defPPr>
              <a:defRPr lang="en-US"/>
            </a:defPPr>
            <a:lvl1pPr algn="r">
              <a:defRPr sz="1200"/>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6C6AE60A-B69C-4790-82F7-3882EDF23186}" type="slidenum">
              <a:rPr lang="de-DE" smtClean="0"/>
              <a:pPr/>
              <a:t>15</a:t>
            </a:fld>
            <a:endParaRPr lang="de-DE" dirty="0"/>
          </a:p>
        </p:txBody>
      </p:sp>
      <p:graphicFrame>
        <p:nvGraphicFramePr>
          <p:cNvPr id="4" name="Table 3">
            <a:extLst>
              <a:ext uri="{FF2B5EF4-FFF2-40B4-BE49-F238E27FC236}">
                <a16:creationId xmlns:a16="http://schemas.microsoft.com/office/drawing/2014/main" id="{72BE2971-1AD2-8DA3-802B-C4B65FDF68B6}"/>
              </a:ext>
            </a:extLst>
          </p:cNvPr>
          <p:cNvGraphicFramePr>
            <a:graphicFrameLocks noGrp="1"/>
          </p:cNvGraphicFramePr>
          <p:nvPr>
            <p:extLst>
              <p:ext uri="{D42A27DB-BD31-4B8C-83A1-F6EECF244321}">
                <p14:modId xmlns:p14="http://schemas.microsoft.com/office/powerpoint/2010/main" val="3827837201"/>
              </p:ext>
            </p:extLst>
          </p:nvPr>
        </p:nvGraphicFramePr>
        <p:xfrm>
          <a:off x="82550" y="1089025"/>
          <a:ext cx="11939404" cy="1529047"/>
        </p:xfrm>
        <a:graphic>
          <a:graphicData uri="http://schemas.openxmlformats.org/drawingml/2006/table">
            <a:tbl>
              <a:tblPr firstRow="1" firstCol="1">
                <a:tableStyleId>{5C22544A-7EE6-4342-B048-85BDC9FD1C3A}</a:tableStyleId>
              </a:tblPr>
              <a:tblGrid>
                <a:gridCol w="2263634">
                  <a:extLst>
                    <a:ext uri="{9D8B030D-6E8A-4147-A177-3AD203B41FA5}">
                      <a16:colId xmlns:a16="http://schemas.microsoft.com/office/drawing/2014/main" val="625486030"/>
                    </a:ext>
                  </a:extLst>
                </a:gridCol>
                <a:gridCol w="2263634">
                  <a:extLst>
                    <a:ext uri="{9D8B030D-6E8A-4147-A177-3AD203B41FA5}">
                      <a16:colId xmlns:a16="http://schemas.microsoft.com/office/drawing/2014/main" val="3201998150"/>
                    </a:ext>
                  </a:extLst>
                </a:gridCol>
                <a:gridCol w="2234108">
                  <a:extLst>
                    <a:ext uri="{9D8B030D-6E8A-4147-A177-3AD203B41FA5}">
                      <a16:colId xmlns:a16="http://schemas.microsoft.com/office/drawing/2014/main" val="3836015653"/>
                    </a:ext>
                  </a:extLst>
                </a:gridCol>
                <a:gridCol w="5178028">
                  <a:extLst>
                    <a:ext uri="{9D8B030D-6E8A-4147-A177-3AD203B41FA5}">
                      <a16:colId xmlns:a16="http://schemas.microsoft.com/office/drawing/2014/main" val="2034072965"/>
                    </a:ext>
                  </a:extLst>
                </a:gridCol>
              </a:tblGrid>
              <a:tr h="499256">
                <a:tc>
                  <a:txBody>
                    <a:bodyPr/>
                    <a:lstStyle/>
                    <a:p>
                      <a:pPr algn="ctr" fontAlgn="ctr">
                        <a:buNone/>
                      </a:pPr>
                      <a:r>
                        <a:rPr lang="en-GB" sz="1400" u="none" strike="noStrike" dirty="0">
                          <a:effectLst/>
                        </a:rPr>
                        <a:t>WP</a:t>
                      </a:r>
                      <a:endParaRPr lang="en-GB" sz="1400" b="1" i="0" u="none" strike="noStrike" dirty="0">
                        <a:solidFill>
                          <a:srgbClr val="000000"/>
                        </a:solidFill>
                        <a:effectLst/>
                        <a:latin typeface="Calibri" panose="020F0502020204030204" pitchFamily="34" charset="0"/>
                      </a:endParaRPr>
                    </a:p>
                  </a:txBody>
                  <a:tcPr marL="5662" marR="5662" marT="5662" marB="0" anchor="ctr"/>
                </a:tc>
                <a:tc>
                  <a:txBody>
                    <a:bodyPr/>
                    <a:lstStyle/>
                    <a:p>
                      <a:pPr algn="ctr" fontAlgn="ctr">
                        <a:buNone/>
                      </a:pPr>
                      <a:r>
                        <a:rPr lang="en-GB" sz="1400" u="none" strike="noStrike" dirty="0">
                          <a:effectLst/>
                        </a:rPr>
                        <a:t>Task</a:t>
                      </a:r>
                      <a:endParaRPr lang="en-GB" sz="1400" b="1" i="0" u="none" strike="noStrike" dirty="0">
                        <a:solidFill>
                          <a:srgbClr val="000000"/>
                        </a:solidFill>
                        <a:effectLst/>
                        <a:latin typeface="Calibri" panose="020F0502020204030204" pitchFamily="34" charset="0"/>
                      </a:endParaRPr>
                    </a:p>
                  </a:txBody>
                  <a:tcPr marL="5662" marR="5662" marT="5662" marB="0" anchor="ctr"/>
                </a:tc>
                <a:tc>
                  <a:txBody>
                    <a:bodyPr/>
                    <a:lstStyle/>
                    <a:p>
                      <a:pPr algn="ctr" fontAlgn="ctr">
                        <a:buNone/>
                      </a:pPr>
                      <a:r>
                        <a:rPr lang="en-GB" sz="1400" u="none" strike="noStrike" dirty="0">
                          <a:effectLst/>
                        </a:rPr>
                        <a:t>Subtask</a:t>
                      </a:r>
                      <a:endParaRPr lang="en-GB" sz="1400" b="1" i="0" u="none" strike="noStrike" dirty="0">
                        <a:solidFill>
                          <a:srgbClr val="000000"/>
                        </a:solidFill>
                        <a:effectLst/>
                        <a:latin typeface="Calibri" panose="020F0502020204030204" pitchFamily="34" charset="0"/>
                      </a:endParaRPr>
                    </a:p>
                  </a:txBody>
                  <a:tcPr marL="5662" marR="5662" marT="5662" marB="0" anchor="ctr"/>
                </a:tc>
                <a:tc>
                  <a:txBody>
                    <a:bodyPr/>
                    <a:lstStyle/>
                    <a:p>
                      <a:pPr algn="ctr" fontAlgn="ctr">
                        <a:buNone/>
                      </a:pPr>
                      <a:r>
                        <a:rPr lang="en-GB" sz="1400" u="none" strike="noStrike" dirty="0">
                          <a:effectLst/>
                        </a:rPr>
                        <a:t>Milestone </a:t>
                      </a:r>
                      <a:endParaRPr lang="en-GB" sz="1400" b="1" i="0" u="none" strike="noStrike" dirty="0">
                        <a:solidFill>
                          <a:srgbClr val="000000"/>
                        </a:solidFill>
                        <a:effectLst/>
                        <a:latin typeface="Calibri" panose="020F0502020204030204" pitchFamily="34" charset="0"/>
                      </a:endParaRPr>
                    </a:p>
                  </a:txBody>
                  <a:tcPr marL="5662" marR="5662" marT="5662" marB="0" anchor="ctr"/>
                </a:tc>
                <a:extLst>
                  <a:ext uri="{0D108BD9-81ED-4DB2-BD59-A6C34878D82A}">
                    <a16:rowId xmlns:a16="http://schemas.microsoft.com/office/drawing/2014/main" val="1701723030"/>
                  </a:ext>
                </a:extLst>
              </a:tr>
              <a:tr h="1029791">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400" u="none" strike="noStrike" dirty="0">
                          <a:effectLst/>
                        </a:rPr>
                        <a:t>WP5. Nuclear data validation, sensitivity analyses and impact studies</a:t>
                      </a:r>
                      <a:endParaRPr lang="en-GB" sz="1400" b="0" i="0" u="none" strike="noStrike" dirty="0">
                        <a:solidFill>
                          <a:srgbClr val="000000"/>
                        </a:solidFill>
                        <a:effectLst/>
                        <a:latin typeface="Calibri" panose="020F0502020204030204" pitchFamily="34" charset="0"/>
                      </a:endParaRPr>
                    </a:p>
                    <a:p>
                      <a:endParaRPr lang="en-GB" sz="1400" dirty="0"/>
                    </a:p>
                  </a:txBody>
                  <a:tcPr anchor="ctr"/>
                </a:tc>
                <a:tc>
                  <a:txBody>
                    <a:bodyPr/>
                    <a:lstStyle/>
                    <a:p>
                      <a:pPr algn="l" fontAlgn="ctr">
                        <a:buNone/>
                      </a:pPr>
                      <a:r>
                        <a:rPr lang="en-GB" sz="1200" u="none" strike="noStrike" dirty="0">
                          <a:effectLst/>
                        </a:rPr>
                        <a:t>Task 5.2: Analysis of experiments, validation, and data assimilation. </a:t>
                      </a:r>
                    </a:p>
                    <a:p>
                      <a:pPr algn="l" fontAlgn="ctr">
                        <a:buNone/>
                      </a:pPr>
                      <a:endParaRPr lang="en-GB" sz="1200" u="none" strike="noStrike" dirty="0">
                        <a:effectLst/>
                      </a:endParaRPr>
                    </a:p>
                  </a:txBody>
                  <a:tcPr marL="4777" marR="4777" marT="4777" marB="0" anchor="ctr"/>
                </a:tc>
                <a:tc>
                  <a:txBody>
                    <a:bodyPr/>
                    <a:lstStyle/>
                    <a:p>
                      <a:pPr algn="l" fontAlgn="t">
                        <a:buNone/>
                      </a:pPr>
                      <a:r>
                        <a:rPr lang="en-GB" sz="1200" i="1" u="none" strike="noStrike" dirty="0">
                          <a:effectLst/>
                        </a:rPr>
                        <a:t>Subtask 5.2.1 Analyses of integral measurements, reactor data</a:t>
                      </a:r>
                      <a:endParaRPr lang="en-GB" sz="1200" b="0" i="1" u="none" strike="noStrike" dirty="0">
                        <a:solidFill>
                          <a:srgbClr val="000000"/>
                        </a:solidFill>
                        <a:effectLst/>
                        <a:latin typeface="Aptos Narrow" panose="020B0004020202020204" pitchFamily="34" charset="0"/>
                      </a:endParaRPr>
                    </a:p>
                  </a:txBody>
                  <a:tcPr marL="4777" marR="4777" marT="4777" marB="0" anchor="ctr"/>
                </a:tc>
                <a:tc>
                  <a:txBody>
                    <a:bodyPr/>
                    <a:lstStyle/>
                    <a:p>
                      <a:pPr algn="l" fontAlgn="t">
                        <a:buNone/>
                      </a:pPr>
                      <a:r>
                        <a:rPr lang="en-GB" sz="1200" u="none" strike="noStrike" dirty="0">
                          <a:effectLst/>
                        </a:rPr>
                        <a:t>Integral measurements such as ex-core calculations in SINBAD benchmark H.B. Robinson-2 for comparison of computed neutron spectrum, fast neutron fluence and iron dpa (UPM)</a:t>
                      </a:r>
                      <a:endParaRPr lang="en-GB" sz="1200" b="0" i="0" u="none" strike="noStrike" dirty="0">
                        <a:solidFill>
                          <a:srgbClr val="000000"/>
                        </a:solidFill>
                        <a:effectLst/>
                        <a:latin typeface="Aptos Narrow" panose="020B0004020202020204" pitchFamily="34" charset="0"/>
                      </a:endParaRPr>
                    </a:p>
                  </a:txBody>
                  <a:tcPr marL="4777" marR="4777" marT="4777" marB="0" anchor="ctr"/>
                </a:tc>
                <a:extLst>
                  <a:ext uri="{0D108BD9-81ED-4DB2-BD59-A6C34878D82A}">
                    <a16:rowId xmlns:a16="http://schemas.microsoft.com/office/drawing/2014/main" val="344809839"/>
                  </a:ext>
                </a:extLst>
              </a:tr>
            </a:tbl>
          </a:graphicData>
        </a:graphic>
      </p:graphicFrame>
      <p:pic>
        <p:nvPicPr>
          <p:cNvPr id="5" name="Picture 4">
            <a:extLst>
              <a:ext uri="{FF2B5EF4-FFF2-40B4-BE49-F238E27FC236}">
                <a16:creationId xmlns:a16="http://schemas.microsoft.com/office/drawing/2014/main" id="{2EC58E62-ECAE-4AF7-FBFA-673F87001944}"/>
              </a:ext>
            </a:extLst>
          </p:cNvPr>
          <p:cNvPicPr>
            <a:picLocks noChangeAspect="1"/>
          </p:cNvPicPr>
          <p:nvPr/>
        </p:nvPicPr>
        <p:blipFill>
          <a:blip r:embed="rId2"/>
          <a:srcRect l="12869" t="17170" r="13790" b="6457"/>
          <a:stretch>
            <a:fillRect/>
          </a:stretch>
        </p:blipFill>
        <p:spPr>
          <a:xfrm>
            <a:off x="82550" y="3429000"/>
            <a:ext cx="5695321" cy="3212432"/>
          </a:xfrm>
          <a:prstGeom prst="rect">
            <a:avLst/>
          </a:prstGeom>
          <a:ln>
            <a:solidFill>
              <a:srgbClr val="333333"/>
            </a:solidFill>
          </a:ln>
        </p:spPr>
      </p:pic>
      <p:sp>
        <p:nvSpPr>
          <p:cNvPr id="7" name="TextBox 6">
            <a:extLst>
              <a:ext uri="{FF2B5EF4-FFF2-40B4-BE49-F238E27FC236}">
                <a16:creationId xmlns:a16="http://schemas.microsoft.com/office/drawing/2014/main" id="{1E404CB0-6BE6-4DC7-34EC-39D57A626703}"/>
              </a:ext>
            </a:extLst>
          </p:cNvPr>
          <p:cNvSpPr txBox="1"/>
          <p:nvPr/>
        </p:nvSpPr>
        <p:spPr>
          <a:xfrm>
            <a:off x="82550" y="2714995"/>
            <a:ext cx="5788861" cy="584775"/>
          </a:xfrm>
          <a:prstGeom prst="rect">
            <a:avLst/>
          </a:prstGeom>
          <a:solidFill>
            <a:srgbClr val="E9EBF5"/>
          </a:solidFill>
        </p:spPr>
        <p:txBody>
          <a:bodyPr wrap="square">
            <a:spAutoFit/>
          </a:bodyPr>
          <a:lstStyle>
            <a:defPPr>
              <a:defRPr lang="en-US"/>
            </a:defPPr>
            <a:lvl1pPr>
              <a:defRPr sz="1600"/>
            </a:lvl1pPr>
          </a:lstStyle>
          <a:p>
            <a:r>
              <a:rPr lang="en-GB" dirty="0"/>
              <a:t>On the potential of H.B. Robinson-2 benchmark for nuclear data validation</a:t>
            </a:r>
          </a:p>
        </p:txBody>
      </p:sp>
      <p:pic>
        <p:nvPicPr>
          <p:cNvPr id="10" name="Picture 9">
            <a:extLst>
              <a:ext uri="{FF2B5EF4-FFF2-40B4-BE49-F238E27FC236}">
                <a16:creationId xmlns:a16="http://schemas.microsoft.com/office/drawing/2014/main" id="{086E4E08-81DF-0868-EAAE-711BDFC92553}"/>
              </a:ext>
            </a:extLst>
          </p:cNvPr>
          <p:cNvPicPr>
            <a:picLocks noChangeAspect="1"/>
          </p:cNvPicPr>
          <p:nvPr/>
        </p:nvPicPr>
        <p:blipFill>
          <a:blip r:embed="rId3"/>
          <a:srcRect l="24157" t="21326" r="8421" b="9538"/>
          <a:stretch>
            <a:fillRect/>
          </a:stretch>
        </p:blipFill>
        <p:spPr>
          <a:xfrm>
            <a:off x="6096000" y="3446355"/>
            <a:ext cx="5738107" cy="3211727"/>
          </a:xfrm>
          <a:prstGeom prst="rect">
            <a:avLst/>
          </a:prstGeom>
          <a:ln>
            <a:solidFill>
              <a:srgbClr val="333333"/>
            </a:solidFill>
          </a:ln>
        </p:spPr>
      </p:pic>
      <p:sp>
        <p:nvSpPr>
          <p:cNvPr id="12" name="TextBox 11">
            <a:extLst>
              <a:ext uri="{FF2B5EF4-FFF2-40B4-BE49-F238E27FC236}">
                <a16:creationId xmlns:a16="http://schemas.microsoft.com/office/drawing/2014/main" id="{B4D02E22-0DDC-A797-0B24-9EAD610ACA0A}"/>
              </a:ext>
            </a:extLst>
          </p:cNvPr>
          <p:cNvSpPr txBox="1"/>
          <p:nvPr/>
        </p:nvSpPr>
        <p:spPr>
          <a:xfrm>
            <a:off x="6096000" y="2684216"/>
            <a:ext cx="5925954" cy="584775"/>
          </a:xfrm>
          <a:prstGeom prst="rect">
            <a:avLst/>
          </a:prstGeom>
          <a:solidFill>
            <a:srgbClr val="E9EBF5"/>
          </a:solidFill>
        </p:spPr>
        <p:txBody>
          <a:bodyPr wrap="square">
            <a:spAutoFit/>
          </a:bodyPr>
          <a:lstStyle>
            <a:defPPr>
              <a:defRPr lang="en-US"/>
            </a:defPPr>
            <a:lvl1pPr>
              <a:defRPr sz="1600"/>
            </a:lvl1pPr>
          </a:lstStyle>
          <a:p>
            <a:r>
              <a:rPr lang="en-GB" dirty="0"/>
              <a:t>Nuclear Data Validation Using  LWR Measurements: Insights from the OECD/NEA TVA-WB1 Benchmark</a:t>
            </a:r>
          </a:p>
        </p:txBody>
      </p:sp>
    </p:spTree>
    <p:extLst>
      <p:ext uri="{BB962C8B-B14F-4D97-AF65-F5344CB8AC3E}">
        <p14:creationId xmlns:p14="http://schemas.microsoft.com/office/powerpoint/2010/main" val="2325964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E9395-8145-D4B1-B746-E56F41B7BB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BEBD2E-0052-E95F-F8D2-2041C7C2CD4C}"/>
              </a:ext>
            </a:extLst>
          </p:cNvPr>
          <p:cNvSpPr>
            <a:spLocks noGrp="1"/>
          </p:cNvSpPr>
          <p:nvPr>
            <p:ph type="ctrTitle"/>
          </p:nvPr>
        </p:nvSpPr>
        <p:spPr>
          <a:xfrm>
            <a:off x="-3" y="0"/>
            <a:ext cx="8970748" cy="904775"/>
          </a:xfrm>
          <a:solidFill>
            <a:schemeClr val="bg1"/>
          </a:solidFill>
        </p:spPr>
        <p:txBody>
          <a:bodyPr>
            <a:normAutofit/>
          </a:bodyPr>
          <a:lstStyle/>
          <a:p>
            <a:pPr>
              <a:spcAft>
                <a:spcPts val="600"/>
              </a:spcAft>
            </a:pPr>
            <a:r>
              <a:rPr lang="en-GB" sz="3600" dirty="0">
                <a:solidFill>
                  <a:srgbClr val="006AB3"/>
                </a:solidFill>
              </a:rPr>
              <a:t>3. UPM Activities in EU/APRENDE</a:t>
            </a:r>
          </a:p>
        </p:txBody>
      </p:sp>
      <p:sp>
        <p:nvSpPr>
          <p:cNvPr id="9" name="Slide Number Placeholder 1">
            <a:extLst>
              <a:ext uri="{FF2B5EF4-FFF2-40B4-BE49-F238E27FC236}">
                <a16:creationId xmlns:a16="http://schemas.microsoft.com/office/drawing/2014/main" id="{436A0C7B-7801-D67D-9E84-D140E24EAAB1}"/>
              </a:ext>
            </a:extLst>
          </p:cNvPr>
          <p:cNvSpPr txBox="1">
            <a:spLocks/>
          </p:cNvSpPr>
          <p:nvPr/>
        </p:nvSpPr>
        <p:spPr>
          <a:xfrm>
            <a:off x="11771790" y="6507189"/>
            <a:ext cx="420210" cy="365125"/>
          </a:xfrm>
          <a:prstGeom prst="rect">
            <a:avLst/>
          </a:prstGeom>
        </p:spPr>
        <p:txBody>
          <a:bodyPr vert="horz" lIns="91440" tIns="45720" rIns="91440" bIns="45720" rtlCol="0" anchor="ctr"/>
          <a:lstStyle>
            <a:defPPr>
              <a:defRPr lang="en-US"/>
            </a:defPPr>
            <a:lvl1pPr algn="r">
              <a:defRPr sz="1200"/>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6C6AE60A-B69C-4790-82F7-3882EDF23186}" type="slidenum">
              <a:rPr lang="de-DE" smtClean="0"/>
              <a:pPr/>
              <a:t>16</a:t>
            </a:fld>
            <a:endParaRPr lang="de-DE" dirty="0"/>
          </a:p>
        </p:txBody>
      </p:sp>
      <p:graphicFrame>
        <p:nvGraphicFramePr>
          <p:cNvPr id="4" name="Table 3">
            <a:extLst>
              <a:ext uri="{FF2B5EF4-FFF2-40B4-BE49-F238E27FC236}">
                <a16:creationId xmlns:a16="http://schemas.microsoft.com/office/drawing/2014/main" id="{14147AE4-5DF2-EB40-5DBC-A0B20D345E0E}"/>
              </a:ext>
            </a:extLst>
          </p:cNvPr>
          <p:cNvGraphicFramePr>
            <a:graphicFrameLocks noGrp="1"/>
          </p:cNvGraphicFramePr>
          <p:nvPr>
            <p:extLst>
              <p:ext uri="{D42A27DB-BD31-4B8C-83A1-F6EECF244321}">
                <p14:modId xmlns:p14="http://schemas.microsoft.com/office/powerpoint/2010/main" val="1890988665"/>
              </p:ext>
            </p:extLst>
          </p:nvPr>
        </p:nvGraphicFramePr>
        <p:xfrm>
          <a:off x="82550" y="1089025"/>
          <a:ext cx="11939404" cy="1529047"/>
        </p:xfrm>
        <a:graphic>
          <a:graphicData uri="http://schemas.openxmlformats.org/drawingml/2006/table">
            <a:tbl>
              <a:tblPr firstRow="1" firstCol="1">
                <a:tableStyleId>{5C22544A-7EE6-4342-B048-85BDC9FD1C3A}</a:tableStyleId>
              </a:tblPr>
              <a:tblGrid>
                <a:gridCol w="2263634">
                  <a:extLst>
                    <a:ext uri="{9D8B030D-6E8A-4147-A177-3AD203B41FA5}">
                      <a16:colId xmlns:a16="http://schemas.microsoft.com/office/drawing/2014/main" val="625486030"/>
                    </a:ext>
                  </a:extLst>
                </a:gridCol>
                <a:gridCol w="2263634">
                  <a:extLst>
                    <a:ext uri="{9D8B030D-6E8A-4147-A177-3AD203B41FA5}">
                      <a16:colId xmlns:a16="http://schemas.microsoft.com/office/drawing/2014/main" val="3201998150"/>
                    </a:ext>
                  </a:extLst>
                </a:gridCol>
                <a:gridCol w="2234108">
                  <a:extLst>
                    <a:ext uri="{9D8B030D-6E8A-4147-A177-3AD203B41FA5}">
                      <a16:colId xmlns:a16="http://schemas.microsoft.com/office/drawing/2014/main" val="3836015653"/>
                    </a:ext>
                  </a:extLst>
                </a:gridCol>
                <a:gridCol w="5178028">
                  <a:extLst>
                    <a:ext uri="{9D8B030D-6E8A-4147-A177-3AD203B41FA5}">
                      <a16:colId xmlns:a16="http://schemas.microsoft.com/office/drawing/2014/main" val="2034072965"/>
                    </a:ext>
                  </a:extLst>
                </a:gridCol>
              </a:tblGrid>
              <a:tr h="499256">
                <a:tc>
                  <a:txBody>
                    <a:bodyPr/>
                    <a:lstStyle/>
                    <a:p>
                      <a:pPr algn="ctr" fontAlgn="ctr">
                        <a:buNone/>
                      </a:pPr>
                      <a:r>
                        <a:rPr lang="en-GB" sz="1400" u="none" strike="noStrike" dirty="0">
                          <a:effectLst/>
                        </a:rPr>
                        <a:t>WP</a:t>
                      </a:r>
                      <a:endParaRPr lang="en-GB" sz="1400" b="1" i="0" u="none" strike="noStrike" dirty="0">
                        <a:solidFill>
                          <a:srgbClr val="000000"/>
                        </a:solidFill>
                        <a:effectLst/>
                        <a:latin typeface="Calibri" panose="020F0502020204030204" pitchFamily="34" charset="0"/>
                      </a:endParaRPr>
                    </a:p>
                  </a:txBody>
                  <a:tcPr marL="5662" marR="5662" marT="5662" marB="0" anchor="ctr"/>
                </a:tc>
                <a:tc>
                  <a:txBody>
                    <a:bodyPr/>
                    <a:lstStyle/>
                    <a:p>
                      <a:pPr algn="ctr" fontAlgn="ctr">
                        <a:buNone/>
                      </a:pPr>
                      <a:r>
                        <a:rPr lang="en-GB" sz="1400" u="none" strike="noStrike" dirty="0">
                          <a:effectLst/>
                        </a:rPr>
                        <a:t>Task</a:t>
                      </a:r>
                      <a:endParaRPr lang="en-GB" sz="1400" b="1" i="0" u="none" strike="noStrike" dirty="0">
                        <a:solidFill>
                          <a:srgbClr val="000000"/>
                        </a:solidFill>
                        <a:effectLst/>
                        <a:latin typeface="Calibri" panose="020F0502020204030204" pitchFamily="34" charset="0"/>
                      </a:endParaRPr>
                    </a:p>
                  </a:txBody>
                  <a:tcPr marL="5662" marR="5662" marT="5662" marB="0" anchor="ctr"/>
                </a:tc>
                <a:tc>
                  <a:txBody>
                    <a:bodyPr/>
                    <a:lstStyle/>
                    <a:p>
                      <a:pPr algn="ctr" fontAlgn="ctr">
                        <a:buNone/>
                      </a:pPr>
                      <a:r>
                        <a:rPr lang="en-GB" sz="1400" u="none" strike="noStrike" dirty="0">
                          <a:effectLst/>
                        </a:rPr>
                        <a:t>Subtask</a:t>
                      </a:r>
                      <a:endParaRPr lang="en-GB" sz="1400" b="1" i="0" u="none" strike="noStrike" dirty="0">
                        <a:solidFill>
                          <a:srgbClr val="000000"/>
                        </a:solidFill>
                        <a:effectLst/>
                        <a:latin typeface="Calibri" panose="020F0502020204030204" pitchFamily="34" charset="0"/>
                      </a:endParaRPr>
                    </a:p>
                  </a:txBody>
                  <a:tcPr marL="5662" marR="5662" marT="5662" marB="0" anchor="ctr"/>
                </a:tc>
                <a:tc>
                  <a:txBody>
                    <a:bodyPr/>
                    <a:lstStyle/>
                    <a:p>
                      <a:pPr algn="ctr" fontAlgn="ctr">
                        <a:buNone/>
                      </a:pPr>
                      <a:r>
                        <a:rPr lang="en-GB" sz="1400" u="none" strike="noStrike" dirty="0">
                          <a:effectLst/>
                        </a:rPr>
                        <a:t>Milestone </a:t>
                      </a:r>
                      <a:endParaRPr lang="en-GB" sz="1400" b="1" i="0" u="none" strike="noStrike" dirty="0">
                        <a:solidFill>
                          <a:srgbClr val="000000"/>
                        </a:solidFill>
                        <a:effectLst/>
                        <a:latin typeface="Calibri" panose="020F0502020204030204" pitchFamily="34" charset="0"/>
                      </a:endParaRPr>
                    </a:p>
                  </a:txBody>
                  <a:tcPr marL="5662" marR="5662" marT="5662" marB="0" anchor="ctr"/>
                </a:tc>
                <a:extLst>
                  <a:ext uri="{0D108BD9-81ED-4DB2-BD59-A6C34878D82A}">
                    <a16:rowId xmlns:a16="http://schemas.microsoft.com/office/drawing/2014/main" val="1701723030"/>
                  </a:ext>
                </a:extLst>
              </a:tr>
              <a:tr h="1029791">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400" u="none" strike="noStrike" dirty="0">
                          <a:effectLst/>
                        </a:rPr>
                        <a:t>WP5. Nuclear data validation, sensitivity analyses and impact studies</a:t>
                      </a:r>
                      <a:endParaRPr lang="en-GB" sz="1400" b="0" i="0" u="none" strike="noStrike" dirty="0">
                        <a:solidFill>
                          <a:srgbClr val="000000"/>
                        </a:solidFill>
                        <a:effectLst/>
                        <a:latin typeface="Calibri" panose="020F0502020204030204" pitchFamily="34" charset="0"/>
                      </a:endParaRPr>
                    </a:p>
                    <a:p>
                      <a:endParaRPr lang="en-GB" sz="1400" dirty="0"/>
                    </a:p>
                  </a:txBody>
                  <a:tcPr anchor="ctr"/>
                </a:tc>
                <a:tc>
                  <a:txBody>
                    <a:bodyPr/>
                    <a:lstStyle/>
                    <a:p>
                      <a:pPr algn="l" fontAlgn="ctr">
                        <a:buNone/>
                      </a:pPr>
                      <a:r>
                        <a:rPr lang="en-GB" sz="1200" u="none" strike="noStrike" dirty="0">
                          <a:effectLst/>
                        </a:rPr>
                        <a:t>Task 5.2: Analysis of experiments, validation, and data assimilation. </a:t>
                      </a:r>
                    </a:p>
                    <a:p>
                      <a:pPr algn="l" fontAlgn="ctr">
                        <a:buNone/>
                      </a:pPr>
                      <a:endParaRPr lang="en-GB" sz="1200" u="none" strike="noStrike" dirty="0">
                        <a:effectLst/>
                      </a:endParaRPr>
                    </a:p>
                  </a:txBody>
                  <a:tcPr marL="4777" marR="4777" marT="4777" marB="0" anchor="ctr"/>
                </a:tc>
                <a:tc>
                  <a:txBody>
                    <a:bodyPr/>
                    <a:lstStyle/>
                    <a:p>
                      <a:pPr algn="l" fontAlgn="t">
                        <a:buNone/>
                      </a:pPr>
                      <a:r>
                        <a:rPr lang="en-GB" sz="1200" i="1" u="none" strike="noStrike" dirty="0">
                          <a:effectLst/>
                        </a:rPr>
                        <a:t>Subtask 5.2.2. Correlations between integral data</a:t>
                      </a:r>
                      <a:endParaRPr lang="en-GB" sz="1200" b="0" i="1" u="none" strike="noStrike" dirty="0">
                        <a:solidFill>
                          <a:srgbClr val="000000"/>
                        </a:solidFill>
                        <a:effectLst/>
                        <a:latin typeface="Aptos Narrow" panose="020B0004020202020204" pitchFamily="34" charset="0"/>
                      </a:endParaRPr>
                    </a:p>
                  </a:txBody>
                  <a:tcPr marL="4777" marR="4777" marT="4777" marB="0" anchor="ctr"/>
                </a:tc>
                <a:tc>
                  <a:txBody>
                    <a:bodyPr/>
                    <a:lstStyle/>
                    <a:p>
                      <a:pPr algn="l" fontAlgn="b">
                        <a:buNone/>
                      </a:pPr>
                      <a:r>
                        <a:rPr lang="en-GB" sz="1200" u="none" strike="noStrike" dirty="0">
                          <a:effectLst/>
                        </a:rPr>
                        <a:t>Consistency between the data assimilation results using different choices of integral benchmarks (ICSBEP, </a:t>
                      </a:r>
                      <a:r>
                        <a:rPr lang="en-GB" sz="1200" u="none" strike="noStrike" dirty="0" err="1">
                          <a:effectLst/>
                        </a:rPr>
                        <a:t>IRPhEP</a:t>
                      </a:r>
                      <a:r>
                        <a:rPr lang="en-GB" sz="1200" u="none" strike="noStrike" dirty="0">
                          <a:effectLst/>
                        </a:rPr>
                        <a:t> and SEFOR experiments) and experimental data (</a:t>
                      </a:r>
                      <a:r>
                        <a:rPr lang="en-GB" sz="1200" u="none" strike="noStrike" dirty="0" err="1">
                          <a:effectLst/>
                        </a:rPr>
                        <a:t>k_eff</a:t>
                      </a:r>
                      <a:r>
                        <a:rPr lang="en-GB" sz="1200" u="none" strike="noStrike" dirty="0">
                          <a:effectLst/>
                        </a:rPr>
                        <a:t>, spectral indices and reactivity coefficients such as coolant voiding, Doppler broadening, or reflector-worth values) will be studied (UPM)</a:t>
                      </a:r>
                      <a:endParaRPr lang="en-GB" sz="1200" b="0" i="0" u="none" strike="noStrike" dirty="0">
                        <a:solidFill>
                          <a:srgbClr val="000000"/>
                        </a:solidFill>
                        <a:effectLst/>
                        <a:latin typeface="Aptos Narrow" panose="020B0004020202020204" pitchFamily="34" charset="0"/>
                      </a:endParaRPr>
                    </a:p>
                  </a:txBody>
                  <a:tcPr marL="4777" marR="4777" marT="4777" marB="0" anchor="ctr"/>
                </a:tc>
                <a:extLst>
                  <a:ext uri="{0D108BD9-81ED-4DB2-BD59-A6C34878D82A}">
                    <a16:rowId xmlns:a16="http://schemas.microsoft.com/office/drawing/2014/main" val="344809839"/>
                  </a:ext>
                </a:extLst>
              </a:tr>
            </a:tbl>
          </a:graphicData>
        </a:graphic>
      </p:graphicFrame>
      <p:sp>
        <p:nvSpPr>
          <p:cNvPr id="7" name="TextBox 6">
            <a:extLst>
              <a:ext uri="{FF2B5EF4-FFF2-40B4-BE49-F238E27FC236}">
                <a16:creationId xmlns:a16="http://schemas.microsoft.com/office/drawing/2014/main" id="{0E3D4614-2CA8-0172-9AE6-54153BFD338B}"/>
              </a:ext>
            </a:extLst>
          </p:cNvPr>
          <p:cNvSpPr txBox="1"/>
          <p:nvPr/>
        </p:nvSpPr>
        <p:spPr>
          <a:xfrm>
            <a:off x="82550" y="2714995"/>
            <a:ext cx="5788861" cy="584775"/>
          </a:xfrm>
          <a:prstGeom prst="rect">
            <a:avLst/>
          </a:prstGeom>
          <a:solidFill>
            <a:srgbClr val="E9EBF5"/>
          </a:solidFill>
        </p:spPr>
        <p:txBody>
          <a:bodyPr wrap="square">
            <a:spAutoFit/>
          </a:bodyPr>
          <a:lstStyle>
            <a:defPPr>
              <a:defRPr lang="en-US"/>
            </a:defPPr>
            <a:lvl1pPr>
              <a:defRPr sz="1600"/>
            </a:lvl1pPr>
          </a:lstStyle>
          <a:p>
            <a:r>
              <a:rPr lang="en-GB" dirty="0"/>
              <a:t>Evaluating JEFF4T5 for the modelling and simulation of liquid metal fast reactors, JEFDOC-2433</a:t>
            </a:r>
          </a:p>
        </p:txBody>
      </p:sp>
      <p:sp>
        <p:nvSpPr>
          <p:cNvPr id="12" name="TextBox 11">
            <a:extLst>
              <a:ext uri="{FF2B5EF4-FFF2-40B4-BE49-F238E27FC236}">
                <a16:creationId xmlns:a16="http://schemas.microsoft.com/office/drawing/2014/main" id="{840166F0-BDB9-FEF3-98DF-492B7F09D93A}"/>
              </a:ext>
            </a:extLst>
          </p:cNvPr>
          <p:cNvSpPr txBox="1"/>
          <p:nvPr/>
        </p:nvSpPr>
        <p:spPr>
          <a:xfrm>
            <a:off x="6096000" y="2684216"/>
            <a:ext cx="5925954" cy="584775"/>
          </a:xfrm>
          <a:prstGeom prst="rect">
            <a:avLst/>
          </a:prstGeom>
          <a:solidFill>
            <a:srgbClr val="E9EBF5"/>
          </a:solidFill>
        </p:spPr>
        <p:txBody>
          <a:bodyPr wrap="square">
            <a:spAutoFit/>
          </a:bodyPr>
          <a:lstStyle>
            <a:defPPr>
              <a:defRPr lang="en-US"/>
            </a:defPPr>
            <a:lvl1pPr>
              <a:defRPr sz="1600"/>
            </a:lvl1pPr>
          </a:lstStyle>
          <a:p>
            <a:r>
              <a:rPr lang="en-GB" b="1" dirty="0">
                <a:solidFill>
                  <a:srgbClr val="0000FF"/>
                </a:solidFill>
              </a:rPr>
              <a:t>Analysing Differences of Evaluated ND for 235U, 238U, and 239Pu in the Fast Energy Region with a Focus on Angular Distributions</a:t>
            </a:r>
          </a:p>
        </p:txBody>
      </p:sp>
      <p:pic>
        <p:nvPicPr>
          <p:cNvPr id="6" name="Picture 5">
            <a:extLst>
              <a:ext uri="{FF2B5EF4-FFF2-40B4-BE49-F238E27FC236}">
                <a16:creationId xmlns:a16="http://schemas.microsoft.com/office/drawing/2014/main" id="{198DADF8-DC63-B855-D080-B1D726BC31E0}"/>
              </a:ext>
            </a:extLst>
          </p:cNvPr>
          <p:cNvPicPr>
            <a:picLocks noChangeAspect="1"/>
          </p:cNvPicPr>
          <p:nvPr/>
        </p:nvPicPr>
        <p:blipFill>
          <a:blip r:embed="rId2"/>
          <a:srcRect l="13185" t="13089" r="15211" b="11121"/>
          <a:stretch>
            <a:fillRect/>
          </a:stretch>
        </p:blipFill>
        <p:spPr>
          <a:xfrm>
            <a:off x="82549" y="3428999"/>
            <a:ext cx="5369072" cy="3078189"/>
          </a:xfrm>
          <a:prstGeom prst="rect">
            <a:avLst/>
          </a:prstGeom>
          <a:ln>
            <a:solidFill>
              <a:srgbClr val="333333"/>
            </a:solidFill>
          </a:ln>
        </p:spPr>
      </p:pic>
      <p:sp>
        <p:nvSpPr>
          <p:cNvPr id="11" name="TextBox 10">
            <a:extLst>
              <a:ext uri="{FF2B5EF4-FFF2-40B4-BE49-F238E27FC236}">
                <a16:creationId xmlns:a16="http://schemas.microsoft.com/office/drawing/2014/main" id="{796D05BB-6504-FEF3-6C5E-1A60E0F9A9F2}"/>
              </a:ext>
            </a:extLst>
          </p:cNvPr>
          <p:cNvSpPr txBox="1"/>
          <p:nvPr/>
        </p:nvSpPr>
        <p:spPr>
          <a:xfrm>
            <a:off x="82550" y="6507188"/>
            <a:ext cx="4588417" cy="307777"/>
          </a:xfrm>
          <a:prstGeom prst="rect">
            <a:avLst/>
          </a:prstGeom>
          <a:noFill/>
        </p:spPr>
        <p:txBody>
          <a:bodyPr wrap="square">
            <a:spAutoFit/>
          </a:bodyPr>
          <a:lstStyle/>
          <a:p>
            <a:r>
              <a:rPr lang="en-GB" sz="1400" dirty="0"/>
              <a:t>JEFF Nuclear Data Week, 14-19 April 2025, JEFDOC-2433 </a:t>
            </a:r>
          </a:p>
        </p:txBody>
      </p:sp>
      <p:pic>
        <p:nvPicPr>
          <p:cNvPr id="14" name="Picture 13">
            <a:extLst>
              <a:ext uri="{FF2B5EF4-FFF2-40B4-BE49-F238E27FC236}">
                <a16:creationId xmlns:a16="http://schemas.microsoft.com/office/drawing/2014/main" id="{A9885B5F-13E2-2496-792E-1A7B64BA7485}"/>
              </a:ext>
            </a:extLst>
          </p:cNvPr>
          <p:cNvPicPr>
            <a:picLocks noChangeAspect="1"/>
          </p:cNvPicPr>
          <p:nvPr/>
        </p:nvPicPr>
        <p:blipFill>
          <a:blip r:embed="rId3"/>
          <a:srcRect l="16105" t="21106" r="17026" b="9081"/>
          <a:stretch>
            <a:fillRect/>
          </a:stretch>
        </p:blipFill>
        <p:spPr>
          <a:xfrm>
            <a:off x="6098763" y="3440524"/>
            <a:ext cx="5442725" cy="3078000"/>
          </a:xfrm>
          <a:prstGeom prst="rect">
            <a:avLst/>
          </a:prstGeom>
          <a:ln>
            <a:solidFill>
              <a:srgbClr val="333333"/>
            </a:solidFill>
          </a:ln>
        </p:spPr>
      </p:pic>
    </p:spTree>
    <p:extLst>
      <p:ext uri="{BB962C8B-B14F-4D97-AF65-F5344CB8AC3E}">
        <p14:creationId xmlns:p14="http://schemas.microsoft.com/office/powerpoint/2010/main" val="88689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1C7150-1954-7D68-5CA5-F4BF603A4F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C31A30-4FB8-5D35-79E8-240699BCF6E0}"/>
              </a:ext>
            </a:extLst>
          </p:cNvPr>
          <p:cNvSpPr>
            <a:spLocks noGrp="1"/>
          </p:cNvSpPr>
          <p:nvPr>
            <p:ph type="ctrTitle"/>
          </p:nvPr>
        </p:nvSpPr>
        <p:spPr>
          <a:xfrm>
            <a:off x="-3" y="0"/>
            <a:ext cx="8970748" cy="904775"/>
          </a:xfrm>
          <a:solidFill>
            <a:schemeClr val="bg1"/>
          </a:solidFill>
        </p:spPr>
        <p:txBody>
          <a:bodyPr>
            <a:normAutofit/>
          </a:bodyPr>
          <a:lstStyle/>
          <a:p>
            <a:pPr>
              <a:spcAft>
                <a:spcPts val="600"/>
              </a:spcAft>
            </a:pPr>
            <a:r>
              <a:rPr lang="en-GB" sz="3600" dirty="0">
                <a:solidFill>
                  <a:srgbClr val="006AB3"/>
                </a:solidFill>
              </a:rPr>
              <a:t>3. UPM Activities in EU/APRENDE</a:t>
            </a:r>
          </a:p>
        </p:txBody>
      </p:sp>
      <p:sp>
        <p:nvSpPr>
          <p:cNvPr id="9" name="Slide Number Placeholder 1">
            <a:extLst>
              <a:ext uri="{FF2B5EF4-FFF2-40B4-BE49-F238E27FC236}">
                <a16:creationId xmlns:a16="http://schemas.microsoft.com/office/drawing/2014/main" id="{3200C299-981E-93DC-D50A-4B4206CC1E93}"/>
              </a:ext>
            </a:extLst>
          </p:cNvPr>
          <p:cNvSpPr txBox="1">
            <a:spLocks/>
          </p:cNvSpPr>
          <p:nvPr/>
        </p:nvSpPr>
        <p:spPr>
          <a:xfrm>
            <a:off x="11771790" y="6507189"/>
            <a:ext cx="420210" cy="365125"/>
          </a:xfrm>
          <a:prstGeom prst="rect">
            <a:avLst/>
          </a:prstGeom>
        </p:spPr>
        <p:txBody>
          <a:bodyPr vert="horz" lIns="91440" tIns="45720" rIns="91440" bIns="45720" rtlCol="0" anchor="ctr"/>
          <a:lstStyle>
            <a:defPPr>
              <a:defRPr lang="en-US"/>
            </a:defPPr>
            <a:lvl1pPr algn="r">
              <a:defRPr sz="1200"/>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6C6AE60A-B69C-4790-82F7-3882EDF23186}" type="slidenum">
              <a:rPr lang="de-DE" smtClean="0"/>
              <a:pPr/>
              <a:t>17</a:t>
            </a:fld>
            <a:endParaRPr lang="de-DE" dirty="0"/>
          </a:p>
        </p:txBody>
      </p:sp>
      <p:sp>
        <p:nvSpPr>
          <p:cNvPr id="12" name="TextBox 11">
            <a:extLst>
              <a:ext uri="{FF2B5EF4-FFF2-40B4-BE49-F238E27FC236}">
                <a16:creationId xmlns:a16="http://schemas.microsoft.com/office/drawing/2014/main" id="{0885E53A-1FB3-844E-97EF-003984F0138D}"/>
              </a:ext>
            </a:extLst>
          </p:cNvPr>
          <p:cNvSpPr txBox="1"/>
          <p:nvPr/>
        </p:nvSpPr>
        <p:spPr>
          <a:xfrm>
            <a:off x="82550" y="1089025"/>
            <a:ext cx="11922550" cy="584775"/>
          </a:xfrm>
          <a:prstGeom prst="rect">
            <a:avLst/>
          </a:prstGeom>
          <a:solidFill>
            <a:srgbClr val="E9EBF5"/>
          </a:solidFill>
        </p:spPr>
        <p:txBody>
          <a:bodyPr wrap="square">
            <a:spAutoFit/>
          </a:bodyPr>
          <a:lstStyle>
            <a:defPPr>
              <a:defRPr lang="en-US"/>
            </a:defPPr>
            <a:lvl1pPr>
              <a:defRPr sz="1600"/>
            </a:lvl1pPr>
          </a:lstStyle>
          <a:p>
            <a:r>
              <a:rPr lang="en-GB" b="1" dirty="0">
                <a:solidFill>
                  <a:srgbClr val="0000FF"/>
                </a:solidFill>
              </a:rPr>
              <a:t>Analysing Differences of Evaluated ND for 235U, 238U, and 239Pu in the Fast Energy Region with a Focus on Angular Distributions </a:t>
            </a:r>
          </a:p>
          <a:p>
            <a:r>
              <a:rPr lang="en-GB" b="1" dirty="0">
                <a:solidFill>
                  <a:srgbClr val="0000FF"/>
                </a:solidFill>
              </a:rPr>
              <a:t>ND-2025, INDEN/ACT-2025 and PHYSOR-2026</a:t>
            </a:r>
          </a:p>
        </p:txBody>
      </p:sp>
      <p:pic>
        <p:nvPicPr>
          <p:cNvPr id="5" name="Picture 4">
            <a:extLst>
              <a:ext uri="{FF2B5EF4-FFF2-40B4-BE49-F238E27FC236}">
                <a16:creationId xmlns:a16="http://schemas.microsoft.com/office/drawing/2014/main" id="{5EF04D27-61AC-48C5-25B4-0B888E303459}"/>
              </a:ext>
            </a:extLst>
          </p:cNvPr>
          <p:cNvPicPr>
            <a:picLocks noChangeAspect="1"/>
          </p:cNvPicPr>
          <p:nvPr/>
        </p:nvPicPr>
        <p:blipFill>
          <a:blip r:embed="rId2"/>
          <a:srcRect l="18962" t="19924" r="8961" b="3746"/>
          <a:stretch>
            <a:fillRect/>
          </a:stretch>
        </p:blipFill>
        <p:spPr>
          <a:xfrm>
            <a:off x="341038" y="2144526"/>
            <a:ext cx="7863189" cy="4545225"/>
          </a:xfrm>
          <a:prstGeom prst="rect">
            <a:avLst/>
          </a:prstGeom>
        </p:spPr>
      </p:pic>
      <p:sp>
        <p:nvSpPr>
          <p:cNvPr id="8" name="TextBox 7">
            <a:extLst>
              <a:ext uri="{FF2B5EF4-FFF2-40B4-BE49-F238E27FC236}">
                <a16:creationId xmlns:a16="http://schemas.microsoft.com/office/drawing/2014/main" id="{6EC2DB02-71F7-2406-50F5-1DB52DE7DF8C}"/>
              </a:ext>
            </a:extLst>
          </p:cNvPr>
          <p:cNvSpPr txBox="1"/>
          <p:nvPr/>
        </p:nvSpPr>
        <p:spPr>
          <a:xfrm>
            <a:off x="341038" y="1720819"/>
            <a:ext cx="11664062" cy="338554"/>
          </a:xfrm>
          <a:prstGeom prst="rect">
            <a:avLst/>
          </a:prstGeom>
          <a:solidFill>
            <a:srgbClr val="E9EBF5"/>
          </a:solidFill>
        </p:spPr>
        <p:txBody>
          <a:bodyPr wrap="square">
            <a:spAutoFit/>
          </a:bodyPr>
          <a:lstStyle>
            <a:defPPr>
              <a:defRPr lang="en-US"/>
            </a:defPPr>
            <a:lvl1pPr>
              <a:defRPr sz="1600"/>
            </a:lvl1pPr>
          </a:lstStyle>
          <a:p>
            <a:r>
              <a:rPr lang="en-GB" b="1" dirty="0"/>
              <a:t>(1) The MT4 – “inelastic scattering’s Puzzle” in Godiva for 235U …. </a:t>
            </a:r>
            <a:r>
              <a:rPr lang="en-GB" dirty="0"/>
              <a:t>it is solved using SED (secondary energy distributions) !</a:t>
            </a:r>
          </a:p>
        </p:txBody>
      </p:sp>
    </p:spTree>
    <p:extLst>
      <p:ext uri="{BB962C8B-B14F-4D97-AF65-F5344CB8AC3E}">
        <p14:creationId xmlns:p14="http://schemas.microsoft.com/office/powerpoint/2010/main" val="3757913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90B99-966D-377E-9FE9-39170D375F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8B8BF8-37AE-68DB-8BFC-43C9926028F5}"/>
              </a:ext>
            </a:extLst>
          </p:cNvPr>
          <p:cNvSpPr>
            <a:spLocks noGrp="1"/>
          </p:cNvSpPr>
          <p:nvPr>
            <p:ph type="ctrTitle"/>
          </p:nvPr>
        </p:nvSpPr>
        <p:spPr>
          <a:xfrm>
            <a:off x="-3" y="0"/>
            <a:ext cx="8970748" cy="904775"/>
          </a:xfrm>
          <a:solidFill>
            <a:schemeClr val="bg1"/>
          </a:solidFill>
        </p:spPr>
        <p:txBody>
          <a:bodyPr>
            <a:normAutofit/>
          </a:bodyPr>
          <a:lstStyle/>
          <a:p>
            <a:pPr>
              <a:spcAft>
                <a:spcPts val="600"/>
              </a:spcAft>
            </a:pPr>
            <a:r>
              <a:rPr lang="en-GB" sz="3600" dirty="0">
                <a:solidFill>
                  <a:srgbClr val="006AB3"/>
                </a:solidFill>
              </a:rPr>
              <a:t>3. UPM Activities in EU/APRENDE</a:t>
            </a:r>
          </a:p>
        </p:txBody>
      </p:sp>
      <p:sp>
        <p:nvSpPr>
          <p:cNvPr id="9" name="Slide Number Placeholder 1">
            <a:extLst>
              <a:ext uri="{FF2B5EF4-FFF2-40B4-BE49-F238E27FC236}">
                <a16:creationId xmlns:a16="http://schemas.microsoft.com/office/drawing/2014/main" id="{24AF5E3D-6DF7-495C-2859-3D4A0AEA7A92}"/>
              </a:ext>
            </a:extLst>
          </p:cNvPr>
          <p:cNvSpPr txBox="1">
            <a:spLocks/>
          </p:cNvSpPr>
          <p:nvPr/>
        </p:nvSpPr>
        <p:spPr>
          <a:xfrm>
            <a:off x="11771790" y="6507189"/>
            <a:ext cx="420210" cy="365125"/>
          </a:xfrm>
          <a:prstGeom prst="rect">
            <a:avLst/>
          </a:prstGeom>
        </p:spPr>
        <p:txBody>
          <a:bodyPr vert="horz" lIns="91440" tIns="45720" rIns="91440" bIns="45720" rtlCol="0" anchor="ctr"/>
          <a:lstStyle>
            <a:defPPr>
              <a:defRPr lang="en-US"/>
            </a:defPPr>
            <a:lvl1pPr algn="r">
              <a:defRPr sz="1200"/>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6C6AE60A-B69C-4790-82F7-3882EDF23186}" type="slidenum">
              <a:rPr lang="de-DE" smtClean="0"/>
              <a:pPr/>
              <a:t>18</a:t>
            </a:fld>
            <a:endParaRPr lang="de-DE" dirty="0"/>
          </a:p>
        </p:txBody>
      </p:sp>
      <p:sp>
        <p:nvSpPr>
          <p:cNvPr id="8" name="TextBox 7">
            <a:extLst>
              <a:ext uri="{FF2B5EF4-FFF2-40B4-BE49-F238E27FC236}">
                <a16:creationId xmlns:a16="http://schemas.microsoft.com/office/drawing/2014/main" id="{E23CD69E-A248-1AC7-065F-7EA22BB4293F}"/>
              </a:ext>
            </a:extLst>
          </p:cNvPr>
          <p:cNvSpPr txBox="1"/>
          <p:nvPr/>
        </p:nvSpPr>
        <p:spPr>
          <a:xfrm>
            <a:off x="341038" y="1720819"/>
            <a:ext cx="11664062" cy="338554"/>
          </a:xfrm>
          <a:prstGeom prst="rect">
            <a:avLst/>
          </a:prstGeom>
          <a:solidFill>
            <a:srgbClr val="E9EBF5"/>
          </a:solidFill>
        </p:spPr>
        <p:txBody>
          <a:bodyPr wrap="square">
            <a:spAutoFit/>
          </a:bodyPr>
          <a:lstStyle>
            <a:defPPr>
              <a:defRPr lang="en-US"/>
            </a:defPPr>
            <a:lvl1pPr>
              <a:defRPr sz="1600"/>
            </a:lvl1pPr>
          </a:lstStyle>
          <a:p>
            <a:r>
              <a:rPr lang="en-GB" b="1" dirty="0"/>
              <a:t>(2) No negligeable IMPACT of SAD (secondary angular distributions) in inelastic in Godiva for 235U</a:t>
            </a:r>
          </a:p>
        </p:txBody>
      </p:sp>
      <p:pic>
        <p:nvPicPr>
          <p:cNvPr id="4" name="Picture 3">
            <a:extLst>
              <a:ext uri="{FF2B5EF4-FFF2-40B4-BE49-F238E27FC236}">
                <a16:creationId xmlns:a16="http://schemas.microsoft.com/office/drawing/2014/main" id="{8FAD2A15-E139-E4C1-82C2-834811CF83BD}"/>
              </a:ext>
            </a:extLst>
          </p:cNvPr>
          <p:cNvPicPr>
            <a:picLocks noChangeAspect="1"/>
          </p:cNvPicPr>
          <p:nvPr/>
        </p:nvPicPr>
        <p:blipFill>
          <a:blip r:embed="rId2"/>
          <a:srcRect l="19387" t="19924" r="8443" b="3746"/>
          <a:stretch>
            <a:fillRect/>
          </a:stretch>
        </p:blipFill>
        <p:spPr>
          <a:xfrm>
            <a:off x="341038" y="2142951"/>
            <a:ext cx="7876004" cy="4546800"/>
          </a:xfrm>
          <a:prstGeom prst="rect">
            <a:avLst/>
          </a:prstGeom>
        </p:spPr>
      </p:pic>
      <p:sp>
        <p:nvSpPr>
          <p:cNvPr id="5" name="TextBox 4">
            <a:extLst>
              <a:ext uri="{FF2B5EF4-FFF2-40B4-BE49-F238E27FC236}">
                <a16:creationId xmlns:a16="http://schemas.microsoft.com/office/drawing/2014/main" id="{4BF61508-4E6E-4B74-0998-41060D32F85E}"/>
              </a:ext>
            </a:extLst>
          </p:cNvPr>
          <p:cNvSpPr txBox="1"/>
          <p:nvPr/>
        </p:nvSpPr>
        <p:spPr>
          <a:xfrm>
            <a:off x="82550" y="1089025"/>
            <a:ext cx="11922550" cy="584775"/>
          </a:xfrm>
          <a:prstGeom prst="rect">
            <a:avLst/>
          </a:prstGeom>
          <a:solidFill>
            <a:srgbClr val="E9EBF5"/>
          </a:solidFill>
        </p:spPr>
        <p:txBody>
          <a:bodyPr wrap="square">
            <a:spAutoFit/>
          </a:bodyPr>
          <a:lstStyle>
            <a:defPPr>
              <a:defRPr lang="en-US"/>
            </a:defPPr>
            <a:lvl1pPr>
              <a:defRPr sz="1600"/>
            </a:lvl1pPr>
          </a:lstStyle>
          <a:p>
            <a:r>
              <a:rPr lang="en-GB" b="1" dirty="0">
                <a:solidFill>
                  <a:srgbClr val="0000FF"/>
                </a:solidFill>
              </a:rPr>
              <a:t>Analysing Differences of Evaluated ND for 235U, 238U, and 239Pu in the Fast Energy Region with a Focus on Angular Distributions </a:t>
            </a:r>
          </a:p>
          <a:p>
            <a:r>
              <a:rPr lang="en-GB" b="1" dirty="0">
                <a:solidFill>
                  <a:srgbClr val="0000FF"/>
                </a:solidFill>
              </a:rPr>
              <a:t>ND-2025, INDEN/ACT-2025 and PHYSOR-2026</a:t>
            </a:r>
          </a:p>
        </p:txBody>
      </p:sp>
    </p:spTree>
    <p:extLst>
      <p:ext uri="{BB962C8B-B14F-4D97-AF65-F5344CB8AC3E}">
        <p14:creationId xmlns:p14="http://schemas.microsoft.com/office/powerpoint/2010/main" val="2977385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CA054-7236-87D6-63BB-5547CE4EA6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6ABD22-F117-2467-C528-DE728FA95FEF}"/>
              </a:ext>
            </a:extLst>
          </p:cNvPr>
          <p:cNvSpPr>
            <a:spLocks noGrp="1"/>
          </p:cNvSpPr>
          <p:nvPr>
            <p:ph type="ctrTitle"/>
          </p:nvPr>
        </p:nvSpPr>
        <p:spPr>
          <a:xfrm>
            <a:off x="-3" y="0"/>
            <a:ext cx="8970748" cy="904775"/>
          </a:xfrm>
          <a:solidFill>
            <a:schemeClr val="bg1"/>
          </a:solidFill>
        </p:spPr>
        <p:txBody>
          <a:bodyPr>
            <a:normAutofit/>
          </a:bodyPr>
          <a:lstStyle/>
          <a:p>
            <a:pPr>
              <a:spcAft>
                <a:spcPts val="600"/>
              </a:spcAft>
            </a:pPr>
            <a:r>
              <a:rPr lang="en-GB" sz="3600" dirty="0">
                <a:solidFill>
                  <a:srgbClr val="006AB3"/>
                </a:solidFill>
              </a:rPr>
              <a:t>3. UPM Activities in EU/APRENDE</a:t>
            </a:r>
          </a:p>
        </p:txBody>
      </p:sp>
      <p:sp>
        <p:nvSpPr>
          <p:cNvPr id="9" name="Slide Number Placeholder 1">
            <a:extLst>
              <a:ext uri="{FF2B5EF4-FFF2-40B4-BE49-F238E27FC236}">
                <a16:creationId xmlns:a16="http://schemas.microsoft.com/office/drawing/2014/main" id="{E005613F-4F61-558C-7F9C-1237EBD4CD24}"/>
              </a:ext>
            </a:extLst>
          </p:cNvPr>
          <p:cNvSpPr txBox="1">
            <a:spLocks/>
          </p:cNvSpPr>
          <p:nvPr/>
        </p:nvSpPr>
        <p:spPr>
          <a:xfrm>
            <a:off x="11771790" y="6507189"/>
            <a:ext cx="420210" cy="365125"/>
          </a:xfrm>
          <a:prstGeom prst="rect">
            <a:avLst/>
          </a:prstGeom>
        </p:spPr>
        <p:txBody>
          <a:bodyPr vert="horz" lIns="91440" tIns="45720" rIns="91440" bIns="45720" rtlCol="0" anchor="ctr"/>
          <a:lstStyle>
            <a:defPPr>
              <a:defRPr lang="en-US"/>
            </a:defPPr>
            <a:lvl1pPr algn="r">
              <a:defRPr sz="1200"/>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6C6AE60A-B69C-4790-82F7-3882EDF23186}" type="slidenum">
              <a:rPr lang="de-DE" smtClean="0"/>
              <a:pPr/>
              <a:t>19</a:t>
            </a:fld>
            <a:endParaRPr lang="de-DE" dirty="0"/>
          </a:p>
        </p:txBody>
      </p:sp>
      <p:sp>
        <p:nvSpPr>
          <p:cNvPr id="8" name="TextBox 7">
            <a:extLst>
              <a:ext uri="{FF2B5EF4-FFF2-40B4-BE49-F238E27FC236}">
                <a16:creationId xmlns:a16="http://schemas.microsoft.com/office/drawing/2014/main" id="{FA6D791D-63EA-14E8-1DD8-FC5A619AB514}"/>
              </a:ext>
            </a:extLst>
          </p:cNvPr>
          <p:cNvSpPr txBox="1"/>
          <p:nvPr/>
        </p:nvSpPr>
        <p:spPr>
          <a:xfrm>
            <a:off x="341038" y="1720819"/>
            <a:ext cx="11664062" cy="338554"/>
          </a:xfrm>
          <a:prstGeom prst="rect">
            <a:avLst/>
          </a:prstGeom>
          <a:solidFill>
            <a:srgbClr val="E9EBF5"/>
          </a:solidFill>
        </p:spPr>
        <p:txBody>
          <a:bodyPr wrap="square">
            <a:spAutoFit/>
          </a:bodyPr>
          <a:lstStyle>
            <a:defPPr>
              <a:defRPr lang="en-US"/>
            </a:defPPr>
            <a:lvl1pPr>
              <a:defRPr sz="1600"/>
            </a:lvl1pPr>
          </a:lstStyle>
          <a:p>
            <a:r>
              <a:rPr lang="en-GB" b="1" dirty="0"/>
              <a:t>(3) No negligeable IMPACT of  SAD in elastic in Godiva for 238U</a:t>
            </a:r>
          </a:p>
        </p:txBody>
      </p:sp>
      <p:pic>
        <p:nvPicPr>
          <p:cNvPr id="5" name="Picture 4">
            <a:extLst>
              <a:ext uri="{FF2B5EF4-FFF2-40B4-BE49-F238E27FC236}">
                <a16:creationId xmlns:a16="http://schemas.microsoft.com/office/drawing/2014/main" id="{7719F66B-3853-E3C8-60BA-10612530FEDA}"/>
              </a:ext>
            </a:extLst>
          </p:cNvPr>
          <p:cNvPicPr>
            <a:picLocks noChangeAspect="1"/>
          </p:cNvPicPr>
          <p:nvPr/>
        </p:nvPicPr>
        <p:blipFill>
          <a:blip r:embed="rId2"/>
          <a:srcRect l="19245" t="19924" r="9009" b="3746"/>
          <a:stretch>
            <a:fillRect/>
          </a:stretch>
        </p:blipFill>
        <p:spPr>
          <a:xfrm>
            <a:off x="341037" y="2124071"/>
            <a:ext cx="7829676" cy="4546800"/>
          </a:xfrm>
          <a:prstGeom prst="rect">
            <a:avLst/>
          </a:prstGeom>
        </p:spPr>
      </p:pic>
      <p:sp>
        <p:nvSpPr>
          <p:cNvPr id="4" name="TextBox 3">
            <a:extLst>
              <a:ext uri="{FF2B5EF4-FFF2-40B4-BE49-F238E27FC236}">
                <a16:creationId xmlns:a16="http://schemas.microsoft.com/office/drawing/2014/main" id="{1D9C0C07-700E-DFA9-9F28-15710CF231CF}"/>
              </a:ext>
            </a:extLst>
          </p:cNvPr>
          <p:cNvSpPr txBox="1"/>
          <p:nvPr/>
        </p:nvSpPr>
        <p:spPr>
          <a:xfrm>
            <a:off x="82550" y="1089025"/>
            <a:ext cx="11922550" cy="584775"/>
          </a:xfrm>
          <a:prstGeom prst="rect">
            <a:avLst/>
          </a:prstGeom>
          <a:solidFill>
            <a:srgbClr val="E9EBF5"/>
          </a:solidFill>
        </p:spPr>
        <p:txBody>
          <a:bodyPr wrap="square">
            <a:spAutoFit/>
          </a:bodyPr>
          <a:lstStyle>
            <a:defPPr>
              <a:defRPr lang="en-US"/>
            </a:defPPr>
            <a:lvl1pPr>
              <a:defRPr sz="1600"/>
            </a:lvl1pPr>
          </a:lstStyle>
          <a:p>
            <a:r>
              <a:rPr lang="en-GB" b="1" dirty="0">
                <a:solidFill>
                  <a:srgbClr val="0000FF"/>
                </a:solidFill>
              </a:rPr>
              <a:t>Analysing Differences of Evaluated ND for 235U, 238U, and 239Pu in the Fast Energy Region with a Focus on Angular Distributions </a:t>
            </a:r>
          </a:p>
          <a:p>
            <a:r>
              <a:rPr lang="en-GB" b="1" dirty="0">
                <a:solidFill>
                  <a:srgbClr val="0000FF"/>
                </a:solidFill>
              </a:rPr>
              <a:t>ND-2025, INDEN/ACT-2025 and PHYSOR-2026</a:t>
            </a:r>
          </a:p>
        </p:txBody>
      </p:sp>
    </p:spTree>
    <p:extLst>
      <p:ext uri="{BB962C8B-B14F-4D97-AF65-F5344CB8AC3E}">
        <p14:creationId xmlns:p14="http://schemas.microsoft.com/office/powerpoint/2010/main" val="343818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F19F3-8D42-45AE-85FA-251E35AAECF5}"/>
              </a:ext>
            </a:extLst>
          </p:cNvPr>
          <p:cNvSpPr>
            <a:spLocks noGrp="1"/>
          </p:cNvSpPr>
          <p:nvPr>
            <p:ph type="ctrTitle"/>
          </p:nvPr>
        </p:nvSpPr>
        <p:spPr>
          <a:xfrm>
            <a:off x="-1" y="0"/>
            <a:ext cx="6096001" cy="887767"/>
          </a:xfrm>
          <a:solidFill>
            <a:schemeClr val="bg1"/>
          </a:solidFill>
        </p:spPr>
        <p:txBody>
          <a:bodyPr>
            <a:normAutofit/>
          </a:bodyPr>
          <a:lstStyle/>
          <a:p>
            <a:pPr>
              <a:spcAft>
                <a:spcPts val="600"/>
              </a:spcAft>
            </a:pPr>
            <a:r>
              <a:rPr lang="en-GB" sz="3600" dirty="0">
                <a:solidFill>
                  <a:srgbClr val="006AB3"/>
                </a:solidFill>
              </a:rPr>
              <a:t>Contents</a:t>
            </a:r>
          </a:p>
        </p:txBody>
      </p:sp>
      <p:sp>
        <p:nvSpPr>
          <p:cNvPr id="14" name="TextBox 13">
            <a:extLst>
              <a:ext uri="{FF2B5EF4-FFF2-40B4-BE49-F238E27FC236}">
                <a16:creationId xmlns:a16="http://schemas.microsoft.com/office/drawing/2014/main" id="{8C45572D-7EDD-25CF-1110-F327DC11ADCD}"/>
              </a:ext>
            </a:extLst>
          </p:cNvPr>
          <p:cNvSpPr txBox="1"/>
          <p:nvPr/>
        </p:nvSpPr>
        <p:spPr>
          <a:xfrm>
            <a:off x="309273" y="1628775"/>
            <a:ext cx="5786727" cy="2554545"/>
          </a:xfrm>
          <a:prstGeom prst="rect">
            <a:avLst/>
          </a:prstGeom>
          <a:noFill/>
        </p:spPr>
        <p:txBody>
          <a:bodyPr wrap="square">
            <a:spAutoFit/>
          </a:bodyPr>
          <a:lstStyle/>
          <a:p>
            <a:pPr marL="342900" indent="-342900" algn="just">
              <a:spcBef>
                <a:spcPts val="600"/>
              </a:spcBef>
              <a:spcAft>
                <a:spcPts val="600"/>
              </a:spcAft>
              <a:buAutoNum type="arabicPeriod"/>
            </a:pPr>
            <a:r>
              <a:rPr lang="en-GB" sz="2400" dirty="0">
                <a:latin typeface="Gill Sans MT" panose="020B0502020104020203" pitchFamily="34" charset="0"/>
              </a:rPr>
              <a:t>The Speaker</a:t>
            </a:r>
          </a:p>
          <a:p>
            <a:pPr marL="342900" indent="-342900" algn="just">
              <a:spcBef>
                <a:spcPts val="600"/>
              </a:spcBef>
              <a:spcAft>
                <a:spcPts val="600"/>
              </a:spcAft>
              <a:buAutoNum type="arabicPeriod"/>
            </a:pPr>
            <a:r>
              <a:rPr lang="en-GB" sz="2400" dirty="0">
                <a:latin typeface="Gill Sans MT" panose="020B0502020104020203" pitchFamily="34" charset="0"/>
              </a:rPr>
              <a:t>UPM Activities and Programs in ND</a:t>
            </a:r>
          </a:p>
          <a:p>
            <a:pPr marL="342900" indent="-342900" algn="just">
              <a:spcBef>
                <a:spcPts val="600"/>
              </a:spcBef>
              <a:spcAft>
                <a:spcPts val="600"/>
              </a:spcAft>
              <a:buAutoNum type="arabicPeriod"/>
            </a:pPr>
            <a:r>
              <a:rPr lang="en-GB" sz="2400" dirty="0">
                <a:latin typeface="Gill Sans MT" panose="020B0502020104020203" pitchFamily="34" charset="0"/>
              </a:rPr>
              <a:t>Activities in EU/APRENDE Project</a:t>
            </a:r>
          </a:p>
          <a:p>
            <a:pPr marL="342900" indent="-342900" algn="just">
              <a:spcBef>
                <a:spcPts val="600"/>
              </a:spcBef>
              <a:spcAft>
                <a:spcPts val="600"/>
              </a:spcAft>
              <a:buAutoNum type="arabicPeriod"/>
            </a:pPr>
            <a:r>
              <a:rPr lang="en-GB" sz="2400" dirty="0">
                <a:latin typeface="Gill Sans MT" panose="020B0502020104020203" pitchFamily="34" charset="0"/>
              </a:rPr>
              <a:t>Future and Challenges in JEFF-4.1</a:t>
            </a:r>
          </a:p>
          <a:p>
            <a:pPr marL="342900" indent="-342900" algn="just">
              <a:spcBef>
                <a:spcPts val="600"/>
              </a:spcBef>
              <a:spcAft>
                <a:spcPts val="600"/>
              </a:spcAft>
              <a:buAutoNum type="arabicPeriod"/>
            </a:pPr>
            <a:r>
              <a:rPr lang="en-GB" sz="2400" dirty="0">
                <a:latin typeface="Gill Sans MT" panose="020B0502020104020203" pitchFamily="34" charset="0"/>
              </a:rPr>
              <a:t>Conclusion… final reflections</a:t>
            </a:r>
          </a:p>
        </p:txBody>
      </p:sp>
      <p:sp>
        <p:nvSpPr>
          <p:cNvPr id="4" name="Slide Number Placeholder 1">
            <a:extLst>
              <a:ext uri="{FF2B5EF4-FFF2-40B4-BE49-F238E27FC236}">
                <a16:creationId xmlns:a16="http://schemas.microsoft.com/office/drawing/2014/main" id="{D07E74D0-E291-F87E-1B83-C3564829DAC0}"/>
              </a:ext>
            </a:extLst>
          </p:cNvPr>
          <p:cNvSpPr txBox="1">
            <a:spLocks/>
          </p:cNvSpPr>
          <p:nvPr/>
        </p:nvSpPr>
        <p:spPr>
          <a:xfrm>
            <a:off x="11857038" y="6507189"/>
            <a:ext cx="334962" cy="365125"/>
          </a:xfrm>
          <a:prstGeom prst="rect">
            <a:avLst/>
          </a:prstGeom>
        </p:spPr>
        <p:txBody>
          <a:bodyPr vert="horz" lIns="91440" tIns="45720" rIns="91440" bIns="45720" rtlCol="0" anchor="ctr"/>
          <a:lstStyle>
            <a:defPPr>
              <a:defRPr lang="en-US"/>
            </a:defPPr>
            <a:lvl1pPr algn="r">
              <a:defRPr sz="1200"/>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6C6AE60A-B69C-4790-82F7-3882EDF23186}" type="slidenum">
              <a:rPr lang="de-DE" smtClean="0"/>
              <a:pPr/>
              <a:t>2</a:t>
            </a:fld>
            <a:endParaRPr lang="de-DE" dirty="0"/>
          </a:p>
        </p:txBody>
      </p:sp>
      <p:pic>
        <p:nvPicPr>
          <p:cNvPr id="5" name="Picture 4">
            <a:extLst>
              <a:ext uri="{FF2B5EF4-FFF2-40B4-BE49-F238E27FC236}">
                <a16:creationId xmlns:a16="http://schemas.microsoft.com/office/drawing/2014/main" id="{722914D3-BE3C-90E1-74F1-A1948B4EA8A1}"/>
              </a:ext>
            </a:extLst>
          </p:cNvPr>
          <p:cNvPicPr>
            <a:picLocks noChangeAspect="1"/>
          </p:cNvPicPr>
          <p:nvPr/>
        </p:nvPicPr>
        <p:blipFill>
          <a:blip r:embed="rId2"/>
          <a:stretch>
            <a:fillRect/>
          </a:stretch>
        </p:blipFill>
        <p:spPr>
          <a:xfrm>
            <a:off x="6797147" y="1354229"/>
            <a:ext cx="4196971" cy="4520738"/>
          </a:xfrm>
          <a:prstGeom prst="rect">
            <a:avLst/>
          </a:prstGeom>
        </p:spPr>
      </p:pic>
      <p:sp>
        <p:nvSpPr>
          <p:cNvPr id="9" name="TextBox 8">
            <a:extLst>
              <a:ext uri="{FF2B5EF4-FFF2-40B4-BE49-F238E27FC236}">
                <a16:creationId xmlns:a16="http://schemas.microsoft.com/office/drawing/2014/main" id="{3FAD643A-594A-F4DA-2600-A5BC09AD1673}"/>
              </a:ext>
            </a:extLst>
          </p:cNvPr>
          <p:cNvSpPr txBox="1"/>
          <p:nvPr/>
        </p:nvSpPr>
        <p:spPr>
          <a:xfrm>
            <a:off x="8895632" y="5863172"/>
            <a:ext cx="2235740" cy="276999"/>
          </a:xfrm>
          <a:prstGeom prst="rect">
            <a:avLst/>
          </a:prstGeom>
          <a:noFill/>
        </p:spPr>
        <p:txBody>
          <a:bodyPr wrap="none" rtlCol="0">
            <a:spAutoFit/>
          </a:bodyPr>
          <a:lstStyle/>
          <a:p>
            <a:r>
              <a:rPr lang="es-ES" sz="1200" i="1" dirty="0" err="1"/>
              <a:t>courtesy</a:t>
            </a:r>
            <a:r>
              <a:rPr lang="es-ES" sz="1200" i="1" dirty="0"/>
              <a:t> </a:t>
            </a:r>
            <a:r>
              <a:rPr lang="es-ES" sz="1200" i="1" dirty="0" err="1"/>
              <a:t>by</a:t>
            </a:r>
            <a:r>
              <a:rPr lang="es-ES" sz="1200" i="1" dirty="0"/>
              <a:t> </a:t>
            </a:r>
            <a:r>
              <a:rPr lang="es-ES" sz="1200" i="1" dirty="0" err="1"/>
              <a:t>A.Plompen</a:t>
            </a:r>
            <a:r>
              <a:rPr lang="es-ES" sz="1200" i="1" dirty="0"/>
              <a:t> (ND2025)</a:t>
            </a:r>
            <a:endParaRPr lang="en-GB" sz="1200" i="1" dirty="0"/>
          </a:p>
        </p:txBody>
      </p:sp>
    </p:spTree>
    <p:extLst>
      <p:ext uri="{BB962C8B-B14F-4D97-AF65-F5344CB8AC3E}">
        <p14:creationId xmlns:p14="http://schemas.microsoft.com/office/powerpoint/2010/main" val="1459951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8E2DA-03C5-9ADA-9857-AC53097DF1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4F53D5-C3C9-4B51-5E34-C74E8AC2EE76}"/>
              </a:ext>
            </a:extLst>
          </p:cNvPr>
          <p:cNvSpPr>
            <a:spLocks noGrp="1"/>
          </p:cNvSpPr>
          <p:nvPr>
            <p:ph type="ctrTitle"/>
          </p:nvPr>
        </p:nvSpPr>
        <p:spPr>
          <a:xfrm>
            <a:off x="-3" y="0"/>
            <a:ext cx="8970748" cy="904775"/>
          </a:xfrm>
          <a:solidFill>
            <a:schemeClr val="bg1"/>
          </a:solidFill>
        </p:spPr>
        <p:txBody>
          <a:bodyPr>
            <a:normAutofit/>
          </a:bodyPr>
          <a:lstStyle/>
          <a:p>
            <a:pPr>
              <a:spcAft>
                <a:spcPts val="600"/>
              </a:spcAft>
            </a:pPr>
            <a:r>
              <a:rPr lang="en-GB" sz="3600" dirty="0">
                <a:solidFill>
                  <a:srgbClr val="006AB3"/>
                </a:solidFill>
              </a:rPr>
              <a:t>3. UPM Activities in EU/APRENDE</a:t>
            </a:r>
          </a:p>
        </p:txBody>
      </p:sp>
      <p:sp>
        <p:nvSpPr>
          <p:cNvPr id="9" name="Slide Number Placeholder 1">
            <a:extLst>
              <a:ext uri="{FF2B5EF4-FFF2-40B4-BE49-F238E27FC236}">
                <a16:creationId xmlns:a16="http://schemas.microsoft.com/office/drawing/2014/main" id="{FDBC5AC2-AF77-ADF8-8EA2-83D062518855}"/>
              </a:ext>
            </a:extLst>
          </p:cNvPr>
          <p:cNvSpPr txBox="1">
            <a:spLocks/>
          </p:cNvSpPr>
          <p:nvPr/>
        </p:nvSpPr>
        <p:spPr>
          <a:xfrm>
            <a:off x="11771790" y="6507189"/>
            <a:ext cx="420210" cy="365125"/>
          </a:xfrm>
          <a:prstGeom prst="rect">
            <a:avLst/>
          </a:prstGeom>
        </p:spPr>
        <p:txBody>
          <a:bodyPr vert="horz" lIns="91440" tIns="45720" rIns="91440" bIns="45720" rtlCol="0" anchor="ctr"/>
          <a:lstStyle>
            <a:defPPr>
              <a:defRPr lang="en-US"/>
            </a:defPPr>
            <a:lvl1pPr algn="r">
              <a:defRPr sz="1200"/>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6C6AE60A-B69C-4790-82F7-3882EDF23186}" type="slidenum">
              <a:rPr lang="de-DE" smtClean="0"/>
              <a:pPr/>
              <a:t>20</a:t>
            </a:fld>
            <a:endParaRPr lang="de-DE" dirty="0"/>
          </a:p>
        </p:txBody>
      </p:sp>
      <p:sp>
        <p:nvSpPr>
          <p:cNvPr id="8" name="TextBox 7">
            <a:extLst>
              <a:ext uri="{FF2B5EF4-FFF2-40B4-BE49-F238E27FC236}">
                <a16:creationId xmlns:a16="http://schemas.microsoft.com/office/drawing/2014/main" id="{08D003BA-82BA-A612-8F68-54C432482876}"/>
              </a:ext>
            </a:extLst>
          </p:cNvPr>
          <p:cNvSpPr txBox="1"/>
          <p:nvPr/>
        </p:nvSpPr>
        <p:spPr>
          <a:xfrm>
            <a:off x="341038" y="1720819"/>
            <a:ext cx="11664062" cy="338554"/>
          </a:xfrm>
          <a:prstGeom prst="rect">
            <a:avLst/>
          </a:prstGeom>
          <a:solidFill>
            <a:srgbClr val="E9EBF5"/>
          </a:solidFill>
        </p:spPr>
        <p:txBody>
          <a:bodyPr wrap="square">
            <a:spAutoFit/>
          </a:bodyPr>
          <a:lstStyle>
            <a:defPPr>
              <a:defRPr lang="en-US"/>
            </a:defPPr>
            <a:lvl1pPr>
              <a:defRPr sz="1600"/>
            </a:lvl1pPr>
          </a:lstStyle>
          <a:p>
            <a:r>
              <a:rPr lang="en-GB" b="1" dirty="0"/>
              <a:t>(4) Uncertainty Quantification:  For some reactions, the deviations in the evaluations are larger than the associated uncertainties</a:t>
            </a:r>
          </a:p>
        </p:txBody>
      </p:sp>
      <p:pic>
        <p:nvPicPr>
          <p:cNvPr id="4" name="Picture 3">
            <a:extLst>
              <a:ext uri="{FF2B5EF4-FFF2-40B4-BE49-F238E27FC236}">
                <a16:creationId xmlns:a16="http://schemas.microsoft.com/office/drawing/2014/main" id="{FD9106B6-4BB4-139F-D8C3-629A0A005E1E}"/>
              </a:ext>
            </a:extLst>
          </p:cNvPr>
          <p:cNvPicPr>
            <a:picLocks noChangeAspect="1"/>
          </p:cNvPicPr>
          <p:nvPr/>
        </p:nvPicPr>
        <p:blipFill>
          <a:blip r:embed="rId2"/>
          <a:srcRect l="19244" t="19924" r="11411" b="3746"/>
          <a:stretch>
            <a:fillRect/>
          </a:stretch>
        </p:blipFill>
        <p:spPr>
          <a:xfrm>
            <a:off x="47038" y="2205993"/>
            <a:ext cx="5846768" cy="3512878"/>
          </a:xfrm>
          <a:prstGeom prst="rect">
            <a:avLst/>
          </a:prstGeom>
        </p:spPr>
      </p:pic>
      <p:graphicFrame>
        <p:nvGraphicFramePr>
          <p:cNvPr id="6" name="Table 5">
            <a:extLst>
              <a:ext uri="{FF2B5EF4-FFF2-40B4-BE49-F238E27FC236}">
                <a16:creationId xmlns:a16="http://schemas.microsoft.com/office/drawing/2014/main" id="{8CF5E919-307A-E9A3-150E-160821C0E738}"/>
              </a:ext>
            </a:extLst>
          </p:cNvPr>
          <p:cNvGraphicFramePr>
            <a:graphicFrameLocks noGrp="1"/>
          </p:cNvGraphicFramePr>
          <p:nvPr>
            <p:extLst>
              <p:ext uri="{D42A27DB-BD31-4B8C-83A1-F6EECF244321}">
                <p14:modId xmlns:p14="http://schemas.microsoft.com/office/powerpoint/2010/main" val="1669205393"/>
              </p:ext>
            </p:extLst>
          </p:nvPr>
        </p:nvGraphicFramePr>
        <p:xfrm>
          <a:off x="5964276" y="2777077"/>
          <a:ext cx="6083407" cy="3841317"/>
        </p:xfrm>
        <a:graphic>
          <a:graphicData uri="http://schemas.openxmlformats.org/drawingml/2006/table">
            <a:tbl>
              <a:tblPr firstRow="1" firstCol="1" bandRow="1">
                <a:tableStyleId>{5C22544A-7EE6-4342-B048-85BDC9FD1C3A}</a:tableStyleId>
              </a:tblPr>
              <a:tblGrid>
                <a:gridCol w="754726">
                  <a:extLst>
                    <a:ext uri="{9D8B030D-6E8A-4147-A177-3AD203B41FA5}">
                      <a16:colId xmlns:a16="http://schemas.microsoft.com/office/drawing/2014/main" val="4008706696"/>
                    </a:ext>
                  </a:extLst>
                </a:gridCol>
                <a:gridCol w="1031201">
                  <a:extLst>
                    <a:ext uri="{9D8B030D-6E8A-4147-A177-3AD203B41FA5}">
                      <a16:colId xmlns:a16="http://schemas.microsoft.com/office/drawing/2014/main" val="1288589854"/>
                    </a:ext>
                  </a:extLst>
                </a:gridCol>
                <a:gridCol w="855305">
                  <a:extLst>
                    <a:ext uri="{9D8B030D-6E8A-4147-A177-3AD203B41FA5}">
                      <a16:colId xmlns:a16="http://schemas.microsoft.com/office/drawing/2014/main" val="3266314729"/>
                    </a:ext>
                  </a:extLst>
                </a:gridCol>
                <a:gridCol w="852511">
                  <a:extLst>
                    <a:ext uri="{9D8B030D-6E8A-4147-A177-3AD203B41FA5}">
                      <a16:colId xmlns:a16="http://schemas.microsoft.com/office/drawing/2014/main" val="1302878820"/>
                    </a:ext>
                  </a:extLst>
                </a:gridCol>
                <a:gridCol w="783550">
                  <a:extLst>
                    <a:ext uri="{9D8B030D-6E8A-4147-A177-3AD203B41FA5}">
                      <a16:colId xmlns:a16="http://schemas.microsoft.com/office/drawing/2014/main" val="1602149170"/>
                    </a:ext>
                  </a:extLst>
                </a:gridCol>
                <a:gridCol w="903057">
                  <a:extLst>
                    <a:ext uri="{9D8B030D-6E8A-4147-A177-3AD203B41FA5}">
                      <a16:colId xmlns:a16="http://schemas.microsoft.com/office/drawing/2014/main" val="942091599"/>
                    </a:ext>
                  </a:extLst>
                </a:gridCol>
                <a:gridCol w="903057">
                  <a:extLst>
                    <a:ext uri="{9D8B030D-6E8A-4147-A177-3AD203B41FA5}">
                      <a16:colId xmlns:a16="http://schemas.microsoft.com/office/drawing/2014/main" val="1314512903"/>
                    </a:ext>
                  </a:extLst>
                </a:gridCol>
              </a:tblGrid>
              <a:tr h="531868">
                <a:tc>
                  <a:txBody>
                    <a:bodyPr/>
                    <a:lstStyle/>
                    <a:p>
                      <a:pPr algn="just">
                        <a:lnSpc>
                          <a:spcPct val="80000"/>
                        </a:lnSpc>
                        <a:buNone/>
                      </a:pPr>
                      <a:r>
                        <a:rPr lang="en-US" sz="1100" kern="100" dirty="0">
                          <a:effectLst/>
                        </a:rPr>
                        <a:t>Case</a:t>
                      </a:r>
                      <a:endParaRPr lang="en-GB" sz="1100" kern="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nchor="ctr"/>
                </a:tc>
                <a:tc>
                  <a:txBody>
                    <a:bodyPr/>
                    <a:lstStyle/>
                    <a:p>
                      <a:pPr algn="just">
                        <a:lnSpc>
                          <a:spcPct val="80000"/>
                        </a:lnSpc>
                        <a:buNone/>
                      </a:pPr>
                      <a:r>
                        <a:rPr lang="en-US" sz="1100" kern="100" dirty="0">
                          <a:effectLst/>
                        </a:rPr>
                        <a:t>Main </a:t>
                      </a:r>
                    </a:p>
                    <a:p>
                      <a:pPr algn="just">
                        <a:lnSpc>
                          <a:spcPct val="80000"/>
                        </a:lnSpc>
                        <a:buNone/>
                      </a:pPr>
                      <a:r>
                        <a:rPr lang="en-US" sz="1100" kern="100" dirty="0">
                          <a:effectLst/>
                        </a:rPr>
                        <a:t>contributor</a:t>
                      </a:r>
                      <a:endParaRPr lang="en-GB" sz="1100" kern="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nchor="ctr"/>
                </a:tc>
                <a:tc>
                  <a:txBody>
                    <a:bodyPr/>
                    <a:lstStyle/>
                    <a:p>
                      <a:pPr algn="ctr">
                        <a:lnSpc>
                          <a:spcPct val="80000"/>
                        </a:lnSpc>
                        <a:buNone/>
                      </a:pPr>
                      <a:r>
                        <a:rPr lang="fr-FR" sz="1100" kern="100" dirty="0">
                          <a:effectLst/>
                        </a:rPr>
                        <a:t>E80/J33*</a:t>
                      </a:r>
                      <a:endParaRPr lang="en-GB" sz="1100" kern="100" dirty="0">
                        <a:effectLst/>
                      </a:endParaRPr>
                    </a:p>
                    <a:p>
                      <a:pPr algn="ctr">
                        <a:lnSpc>
                          <a:spcPct val="80000"/>
                        </a:lnSpc>
                        <a:buNone/>
                      </a:pPr>
                      <a:r>
                        <a:rPr lang="fr-FR" sz="1100" kern="100" dirty="0">
                          <a:effectLst/>
                        </a:rPr>
                        <a:t>Substitution </a:t>
                      </a:r>
                    </a:p>
                    <a:p>
                      <a:pPr algn="ctr">
                        <a:lnSpc>
                          <a:spcPct val="80000"/>
                        </a:lnSpc>
                        <a:buNone/>
                      </a:pPr>
                      <a:r>
                        <a:rPr lang="fr-FR" sz="1100" kern="100" dirty="0">
                          <a:effectLst/>
                        </a:rPr>
                        <a:t>MF/MT</a:t>
                      </a:r>
                      <a:endParaRPr lang="en-GB" sz="1100" kern="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nchor="ctr"/>
                </a:tc>
                <a:tc>
                  <a:txBody>
                    <a:bodyPr/>
                    <a:lstStyle/>
                    <a:p>
                      <a:pPr algn="ctr">
                        <a:lnSpc>
                          <a:spcPct val="80000"/>
                        </a:lnSpc>
                        <a:buNone/>
                      </a:pPr>
                      <a:r>
                        <a:rPr lang="en-US" sz="1100" kern="100" dirty="0">
                          <a:effectLst/>
                        </a:rPr>
                        <a:t>E80/J33</a:t>
                      </a:r>
                      <a:endParaRPr lang="en-GB" sz="1100" kern="100" dirty="0">
                        <a:effectLst/>
                      </a:endParaRPr>
                    </a:p>
                    <a:p>
                      <a:pPr algn="ctr">
                        <a:lnSpc>
                          <a:spcPct val="80000"/>
                        </a:lnSpc>
                        <a:buNone/>
                      </a:pPr>
                      <a:r>
                        <a:rPr lang="en-US" sz="1100" kern="100" dirty="0">
                          <a:effectLst/>
                        </a:rPr>
                        <a:t>Perturbation</a:t>
                      </a:r>
                      <a:endParaRPr lang="en-GB" sz="1100" kern="100" dirty="0">
                        <a:effectLst/>
                      </a:endParaRPr>
                    </a:p>
                    <a:p>
                      <a:pPr algn="ctr">
                        <a:lnSpc>
                          <a:spcPct val="80000"/>
                        </a:lnSpc>
                        <a:buNone/>
                      </a:pPr>
                      <a:r>
                        <a:rPr lang="en-US" sz="1100" kern="100" dirty="0">
                          <a:effectLst/>
                        </a:rPr>
                        <a:t>S/A</a:t>
                      </a:r>
                      <a:endParaRPr lang="en-GB" sz="1100" kern="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nchor="ctr"/>
                </a:tc>
                <a:tc>
                  <a:txBody>
                    <a:bodyPr/>
                    <a:lstStyle/>
                    <a:p>
                      <a:pPr algn="ctr">
                        <a:lnSpc>
                          <a:spcPct val="80000"/>
                        </a:lnSpc>
                        <a:buNone/>
                      </a:pPr>
                      <a:r>
                        <a:rPr lang="en-US" sz="1100" kern="100" dirty="0">
                          <a:effectLst/>
                        </a:rPr>
                        <a:t>JEF-3.3</a:t>
                      </a:r>
                      <a:endParaRPr lang="en-GB" sz="1100" kern="100" dirty="0">
                        <a:effectLst/>
                      </a:endParaRPr>
                    </a:p>
                    <a:p>
                      <a:pPr algn="ctr">
                        <a:lnSpc>
                          <a:spcPct val="80000"/>
                        </a:lnSpc>
                        <a:buNone/>
                      </a:pPr>
                      <a:r>
                        <a:rPr lang="en-US" sz="1100" kern="100" dirty="0">
                          <a:effectLst/>
                        </a:rPr>
                        <a:t>=JEFF-4.0</a:t>
                      </a:r>
                      <a:endParaRPr lang="en-GB" sz="1100" kern="100" dirty="0">
                        <a:effectLst/>
                      </a:endParaRPr>
                    </a:p>
                    <a:p>
                      <a:pPr algn="ctr">
                        <a:lnSpc>
                          <a:spcPct val="80000"/>
                        </a:lnSpc>
                        <a:buNone/>
                      </a:pPr>
                      <a:r>
                        <a:rPr lang="en-US" sz="1100" kern="100" dirty="0">
                          <a:effectLst/>
                        </a:rPr>
                        <a:t>uncertainty</a:t>
                      </a:r>
                      <a:endParaRPr lang="en-GB" sz="1100" kern="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nchor="ctr"/>
                </a:tc>
                <a:tc>
                  <a:txBody>
                    <a:bodyPr/>
                    <a:lstStyle/>
                    <a:p>
                      <a:pPr algn="ctr">
                        <a:lnSpc>
                          <a:spcPct val="80000"/>
                        </a:lnSpc>
                        <a:buNone/>
                      </a:pPr>
                      <a:r>
                        <a:rPr lang="en-US" sz="1100" kern="100" dirty="0">
                          <a:effectLst/>
                        </a:rPr>
                        <a:t>ENDF/B-VIII.0</a:t>
                      </a:r>
                      <a:endParaRPr lang="en-GB" sz="1100" kern="100" dirty="0">
                        <a:effectLst/>
                      </a:endParaRPr>
                    </a:p>
                    <a:p>
                      <a:pPr algn="ctr">
                        <a:lnSpc>
                          <a:spcPct val="80000"/>
                        </a:lnSpc>
                        <a:buNone/>
                      </a:pPr>
                      <a:r>
                        <a:rPr lang="en-US" sz="1100" kern="100" dirty="0">
                          <a:effectLst/>
                        </a:rPr>
                        <a:t>uncertainty</a:t>
                      </a:r>
                      <a:endParaRPr lang="en-GB" sz="1100" kern="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nchor="ctr"/>
                </a:tc>
                <a:tc>
                  <a:txBody>
                    <a:bodyPr/>
                    <a:lstStyle/>
                    <a:p>
                      <a:pPr algn="ctr">
                        <a:lnSpc>
                          <a:spcPct val="80000"/>
                        </a:lnSpc>
                        <a:buNone/>
                      </a:pPr>
                      <a:r>
                        <a:rPr lang="en-US" sz="1100" kern="100" dirty="0">
                          <a:effectLst/>
                        </a:rPr>
                        <a:t>ENDF/B-VIII.1</a:t>
                      </a:r>
                      <a:endParaRPr lang="en-GB" sz="1100" kern="100" dirty="0">
                        <a:effectLst/>
                      </a:endParaRPr>
                    </a:p>
                    <a:p>
                      <a:pPr algn="ctr">
                        <a:lnSpc>
                          <a:spcPct val="80000"/>
                        </a:lnSpc>
                        <a:buNone/>
                      </a:pPr>
                      <a:r>
                        <a:rPr lang="en-US" sz="1100" kern="100" dirty="0">
                          <a:effectLst/>
                        </a:rPr>
                        <a:t>uncertainty</a:t>
                      </a:r>
                      <a:endParaRPr lang="en-GB" sz="1100" kern="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nchor="ctr"/>
                </a:tc>
                <a:extLst>
                  <a:ext uri="{0D108BD9-81ED-4DB2-BD59-A6C34878D82A}">
                    <a16:rowId xmlns:a16="http://schemas.microsoft.com/office/drawing/2014/main" val="3678967724"/>
                  </a:ext>
                </a:extLst>
              </a:tr>
              <a:tr h="81078">
                <a:tc>
                  <a:txBody>
                    <a:bodyPr/>
                    <a:lstStyle/>
                    <a:p>
                      <a:pPr algn="just">
                        <a:lnSpc>
                          <a:spcPct val="80000"/>
                        </a:lnSpc>
                        <a:buNone/>
                      </a:pPr>
                      <a:r>
                        <a:rPr lang="en-US" sz="1100" kern="100">
                          <a:effectLst/>
                        </a:rPr>
                        <a:t>Godiva</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nchor="ctr"/>
                </a:tc>
                <a:tc>
                  <a:txBody>
                    <a:bodyPr/>
                    <a:lstStyle/>
                    <a:p>
                      <a:pPr algn="just">
                        <a:lnSpc>
                          <a:spcPct val="80000"/>
                        </a:lnSpc>
                        <a:buNone/>
                      </a:pPr>
                      <a:r>
                        <a:rPr lang="en-US" sz="1100" kern="100">
                          <a:effectLst/>
                        </a:rPr>
                        <a:t>U235(n,n’)</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a:effectLst/>
                        </a:rPr>
                        <a:t>-234</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a:effectLst/>
                        </a:rPr>
                        <a:t>22</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a:effectLst/>
                        </a:rPr>
                        <a:t>695</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a:effectLst/>
                        </a:rPr>
                        <a:t>236</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a:effectLst/>
                        </a:rPr>
                        <a:t>236</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extLst>
                  <a:ext uri="{0D108BD9-81ED-4DB2-BD59-A6C34878D82A}">
                    <a16:rowId xmlns:a16="http://schemas.microsoft.com/office/drawing/2014/main" val="1119250627"/>
                  </a:ext>
                </a:extLst>
              </a:tr>
              <a:tr h="81078">
                <a:tc rowSpan="4">
                  <a:txBody>
                    <a:bodyPr/>
                    <a:lstStyle/>
                    <a:p>
                      <a:pPr algn="just">
                        <a:lnSpc>
                          <a:spcPct val="80000"/>
                        </a:lnSpc>
                        <a:buNone/>
                      </a:pPr>
                      <a:r>
                        <a:rPr lang="en-US" sz="1100" kern="100">
                          <a:effectLst/>
                        </a:rPr>
                        <a:t>Flattop-25</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nchor="ctr"/>
                </a:tc>
                <a:tc>
                  <a:txBody>
                    <a:bodyPr/>
                    <a:lstStyle/>
                    <a:p>
                      <a:pPr algn="just">
                        <a:lnSpc>
                          <a:spcPct val="80000"/>
                        </a:lnSpc>
                        <a:buNone/>
                      </a:pPr>
                      <a:r>
                        <a:rPr lang="en-US" sz="1100" kern="100" dirty="0">
                          <a:effectLst/>
                        </a:rPr>
                        <a:t>U238(</a:t>
                      </a:r>
                      <a:r>
                        <a:rPr lang="en-US" sz="1100" kern="100" dirty="0" err="1">
                          <a:effectLst/>
                        </a:rPr>
                        <a:t>n,n</a:t>
                      </a:r>
                      <a:r>
                        <a:rPr lang="en-US" sz="1100" kern="100" dirty="0">
                          <a:effectLst/>
                        </a:rPr>
                        <a:t>’)</a:t>
                      </a:r>
                      <a:endParaRPr lang="en-GB" sz="1100" kern="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dirty="0">
                          <a:effectLst/>
                        </a:rPr>
                        <a:t>430</a:t>
                      </a:r>
                      <a:endParaRPr lang="en-GB" sz="1100" kern="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a:effectLst/>
                        </a:rPr>
                        <a:t>440</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a:effectLst/>
                        </a:rPr>
                        <a:t>444</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a:effectLst/>
                        </a:rPr>
                        <a:t>282</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dirty="0">
                          <a:effectLst/>
                        </a:rPr>
                        <a:t>282</a:t>
                      </a:r>
                      <a:endParaRPr lang="en-GB" sz="1100" kern="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extLst>
                  <a:ext uri="{0D108BD9-81ED-4DB2-BD59-A6C34878D82A}">
                    <a16:rowId xmlns:a16="http://schemas.microsoft.com/office/drawing/2014/main" val="874998363"/>
                  </a:ext>
                </a:extLst>
              </a:tr>
              <a:tr h="81078">
                <a:tc vMerge="1">
                  <a:txBody>
                    <a:bodyPr/>
                    <a:lstStyle/>
                    <a:p>
                      <a:endParaRPr lang="en-GB"/>
                    </a:p>
                  </a:txBody>
                  <a:tcPr/>
                </a:tc>
                <a:tc>
                  <a:txBody>
                    <a:bodyPr/>
                    <a:lstStyle/>
                    <a:p>
                      <a:pPr algn="just">
                        <a:lnSpc>
                          <a:spcPct val="80000"/>
                        </a:lnSpc>
                        <a:buNone/>
                      </a:pPr>
                      <a:r>
                        <a:rPr lang="en-US" sz="1100" kern="100" dirty="0">
                          <a:effectLst/>
                        </a:rPr>
                        <a:t>U238(</a:t>
                      </a:r>
                      <a:r>
                        <a:rPr lang="en-US" sz="1100" kern="100" dirty="0" err="1">
                          <a:effectLst/>
                        </a:rPr>
                        <a:t>n,n</a:t>
                      </a:r>
                      <a:r>
                        <a:rPr lang="en-US" sz="1100" kern="100" dirty="0">
                          <a:effectLst/>
                        </a:rPr>
                        <a:t>)</a:t>
                      </a:r>
                      <a:endParaRPr lang="en-GB" sz="1100" kern="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dirty="0">
                          <a:effectLst/>
                        </a:rPr>
                        <a:t>-300</a:t>
                      </a:r>
                      <a:endParaRPr lang="en-GB" sz="1100" kern="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dirty="0">
                          <a:effectLst/>
                        </a:rPr>
                        <a:t>-320</a:t>
                      </a:r>
                      <a:endParaRPr lang="en-GB" sz="1100" kern="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dirty="0">
                          <a:effectLst/>
                        </a:rPr>
                        <a:t>141</a:t>
                      </a:r>
                      <a:endParaRPr lang="en-GB" sz="1100" kern="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a:effectLst/>
                        </a:rPr>
                        <a:t>354</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a:effectLst/>
                        </a:rPr>
                        <a:t>354</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extLst>
                  <a:ext uri="{0D108BD9-81ED-4DB2-BD59-A6C34878D82A}">
                    <a16:rowId xmlns:a16="http://schemas.microsoft.com/office/drawing/2014/main" val="3137936907"/>
                  </a:ext>
                </a:extLst>
              </a:tr>
              <a:tr h="81078">
                <a:tc vMerge="1">
                  <a:txBody>
                    <a:bodyPr/>
                    <a:lstStyle/>
                    <a:p>
                      <a:endParaRPr lang="en-GB"/>
                    </a:p>
                  </a:txBody>
                  <a:tcPr/>
                </a:tc>
                <a:tc>
                  <a:txBody>
                    <a:bodyPr/>
                    <a:lstStyle/>
                    <a:p>
                      <a:pPr algn="just">
                        <a:lnSpc>
                          <a:spcPct val="80000"/>
                        </a:lnSpc>
                        <a:buNone/>
                      </a:pPr>
                      <a:r>
                        <a:rPr lang="en-US" sz="1100" kern="100" dirty="0">
                          <a:effectLst/>
                        </a:rPr>
                        <a:t>U235(</a:t>
                      </a:r>
                      <a:r>
                        <a:rPr lang="en-US" sz="1100" kern="100" dirty="0" err="1">
                          <a:effectLst/>
                        </a:rPr>
                        <a:t>n,n</a:t>
                      </a:r>
                      <a:r>
                        <a:rPr lang="en-US" sz="1100" kern="100" dirty="0">
                          <a:effectLst/>
                        </a:rPr>
                        <a:t>’)</a:t>
                      </a:r>
                      <a:endParaRPr lang="en-GB" sz="1100" kern="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dirty="0">
                          <a:effectLst/>
                        </a:rPr>
                        <a:t>-255</a:t>
                      </a:r>
                      <a:endParaRPr lang="en-GB" sz="1100" kern="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dirty="0">
                          <a:effectLst/>
                        </a:rPr>
                        <a:t>-49</a:t>
                      </a:r>
                      <a:endParaRPr lang="en-GB" sz="1100" kern="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dirty="0">
                          <a:effectLst/>
                        </a:rPr>
                        <a:t>324</a:t>
                      </a:r>
                      <a:endParaRPr lang="en-GB" sz="1100" kern="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dirty="0">
                          <a:effectLst/>
                        </a:rPr>
                        <a:t>100</a:t>
                      </a:r>
                      <a:endParaRPr lang="en-GB" sz="1100" kern="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a:effectLst/>
                        </a:rPr>
                        <a:t>100</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extLst>
                  <a:ext uri="{0D108BD9-81ED-4DB2-BD59-A6C34878D82A}">
                    <a16:rowId xmlns:a16="http://schemas.microsoft.com/office/drawing/2014/main" val="1556337662"/>
                  </a:ext>
                </a:extLst>
              </a:tr>
              <a:tr h="160575">
                <a:tc vMerge="1">
                  <a:txBody>
                    <a:bodyPr/>
                    <a:lstStyle/>
                    <a:p>
                      <a:endParaRPr lang="en-GB"/>
                    </a:p>
                  </a:txBody>
                  <a:tcPr/>
                </a:tc>
                <a:tc>
                  <a:txBody>
                    <a:bodyPr/>
                    <a:lstStyle/>
                    <a:p>
                      <a:pPr algn="just">
                        <a:lnSpc>
                          <a:spcPct val="80000"/>
                        </a:lnSpc>
                        <a:buNone/>
                      </a:pPr>
                      <a:r>
                        <a:rPr lang="en-US" sz="1100" kern="100" dirty="0">
                          <a:effectLst/>
                        </a:rPr>
                        <a:t>U238(</a:t>
                      </a:r>
                      <a:r>
                        <a:rPr lang="en-US" sz="1100" kern="100" dirty="0" err="1">
                          <a:effectLst/>
                        </a:rPr>
                        <a:t>n,gamma</a:t>
                      </a:r>
                      <a:r>
                        <a:rPr lang="en-US" sz="1100" kern="100" dirty="0">
                          <a:effectLst/>
                        </a:rPr>
                        <a:t>)</a:t>
                      </a:r>
                      <a:endParaRPr lang="en-GB" sz="1100" kern="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dirty="0">
                          <a:effectLst/>
                        </a:rPr>
                        <a:t>-182</a:t>
                      </a:r>
                      <a:endParaRPr lang="en-GB" sz="1100" kern="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a:effectLst/>
                        </a:rPr>
                        <a:t>-198</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a:effectLst/>
                        </a:rPr>
                        <a:t>129</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a:effectLst/>
                        </a:rPr>
                        <a:t>80</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dirty="0">
                          <a:effectLst/>
                        </a:rPr>
                        <a:t>80</a:t>
                      </a:r>
                      <a:endParaRPr lang="en-GB" sz="1100" kern="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extLst>
                  <a:ext uri="{0D108BD9-81ED-4DB2-BD59-A6C34878D82A}">
                    <a16:rowId xmlns:a16="http://schemas.microsoft.com/office/drawing/2014/main" val="2126050994"/>
                  </a:ext>
                </a:extLst>
              </a:tr>
              <a:tr h="81078">
                <a:tc rowSpan="3">
                  <a:txBody>
                    <a:bodyPr/>
                    <a:lstStyle/>
                    <a:p>
                      <a:pPr algn="just">
                        <a:lnSpc>
                          <a:spcPct val="80000"/>
                        </a:lnSpc>
                        <a:buNone/>
                      </a:pPr>
                      <a:r>
                        <a:rPr lang="en-US" sz="1100" kern="100">
                          <a:effectLst/>
                        </a:rPr>
                        <a:t>Jezebel</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nchor="ctr"/>
                </a:tc>
                <a:tc>
                  <a:txBody>
                    <a:bodyPr/>
                    <a:lstStyle/>
                    <a:p>
                      <a:pPr algn="just">
                        <a:lnSpc>
                          <a:spcPct val="80000"/>
                        </a:lnSpc>
                        <a:buNone/>
                      </a:pPr>
                      <a:r>
                        <a:rPr lang="en-US" sz="1100" kern="100">
                          <a:effectLst/>
                        </a:rPr>
                        <a:t>Pu239(n,n’)</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dirty="0">
                          <a:effectLst/>
                        </a:rPr>
                        <a:t>742</a:t>
                      </a:r>
                      <a:endParaRPr lang="en-GB" sz="1100" kern="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a:effectLst/>
                        </a:rPr>
                        <a:t>773</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a:effectLst/>
                        </a:rPr>
                        <a:t>131</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a:effectLst/>
                        </a:rPr>
                        <a:t>679</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dirty="0">
                          <a:effectLst/>
                        </a:rPr>
                        <a:t>578</a:t>
                      </a:r>
                      <a:endParaRPr lang="en-GB" sz="1100" kern="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extLst>
                  <a:ext uri="{0D108BD9-81ED-4DB2-BD59-A6C34878D82A}">
                    <a16:rowId xmlns:a16="http://schemas.microsoft.com/office/drawing/2014/main" val="3274762267"/>
                  </a:ext>
                </a:extLst>
              </a:tr>
              <a:tr h="81078">
                <a:tc vMerge="1">
                  <a:txBody>
                    <a:bodyPr/>
                    <a:lstStyle/>
                    <a:p>
                      <a:endParaRPr lang="en-GB"/>
                    </a:p>
                  </a:txBody>
                  <a:tcPr/>
                </a:tc>
                <a:tc>
                  <a:txBody>
                    <a:bodyPr/>
                    <a:lstStyle/>
                    <a:p>
                      <a:pPr algn="just">
                        <a:lnSpc>
                          <a:spcPct val="80000"/>
                        </a:lnSpc>
                        <a:buNone/>
                      </a:pPr>
                      <a:r>
                        <a:rPr lang="en-US" sz="1100" kern="100">
                          <a:effectLst/>
                        </a:rPr>
                        <a:t>Pu239(n,n)</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dirty="0">
                          <a:effectLst/>
                        </a:rPr>
                        <a:t>-339</a:t>
                      </a:r>
                      <a:endParaRPr lang="en-GB" sz="1100" kern="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a:effectLst/>
                        </a:rPr>
                        <a:t>-337</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a:effectLst/>
                        </a:rPr>
                        <a:t>101</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a:effectLst/>
                        </a:rPr>
                        <a:t>528</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a:effectLst/>
                        </a:rPr>
                        <a:t>393</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extLst>
                  <a:ext uri="{0D108BD9-81ED-4DB2-BD59-A6C34878D82A}">
                    <a16:rowId xmlns:a16="http://schemas.microsoft.com/office/drawing/2014/main" val="984391462"/>
                  </a:ext>
                </a:extLst>
              </a:tr>
              <a:tr h="81078">
                <a:tc vMerge="1">
                  <a:txBody>
                    <a:bodyPr/>
                    <a:lstStyle/>
                    <a:p>
                      <a:endParaRPr lang="en-GB"/>
                    </a:p>
                  </a:txBody>
                  <a:tcPr/>
                </a:tc>
                <a:tc>
                  <a:txBody>
                    <a:bodyPr/>
                    <a:lstStyle/>
                    <a:p>
                      <a:pPr algn="just">
                        <a:lnSpc>
                          <a:spcPct val="80000"/>
                        </a:lnSpc>
                        <a:buNone/>
                      </a:pPr>
                      <a:r>
                        <a:rPr lang="en-US" sz="1100" kern="100">
                          <a:effectLst/>
                        </a:rPr>
                        <a:t>Pu239(n,chi)</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dirty="0">
                          <a:effectLst/>
                        </a:rPr>
                        <a:t>189</a:t>
                      </a:r>
                      <a:endParaRPr lang="en-GB" sz="1100" kern="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a:effectLst/>
                        </a:rPr>
                        <a:t>189</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a:effectLst/>
                        </a:rPr>
                        <a:t>509</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a:effectLst/>
                        </a:rPr>
                        <a:t>217</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dirty="0">
                          <a:effectLst/>
                        </a:rPr>
                        <a:t>95</a:t>
                      </a:r>
                      <a:endParaRPr lang="en-GB" sz="1100" kern="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extLst>
                  <a:ext uri="{0D108BD9-81ED-4DB2-BD59-A6C34878D82A}">
                    <a16:rowId xmlns:a16="http://schemas.microsoft.com/office/drawing/2014/main" val="3653081220"/>
                  </a:ext>
                </a:extLst>
              </a:tr>
              <a:tr h="81078">
                <a:tc rowSpan="6">
                  <a:txBody>
                    <a:bodyPr/>
                    <a:lstStyle/>
                    <a:p>
                      <a:pPr algn="just">
                        <a:lnSpc>
                          <a:spcPct val="80000"/>
                        </a:lnSpc>
                        <a:buNone/>
                      </a:pPr>
                      <a:r>
                        <a:rPr lang="en-US" sz="1100" kern="100">
                          <a:effectLst/>
                        </a:rPr>
                        <a:t>Flattop-Pu</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nchor="ctr"/>
                </a:tc>
                <a:tc>
                  <a:txBody>
                    <a:bodyPr/>
                    <a:lstStyle/>
                    <a:p>
                      <a:pPr algn="just">
                        <a:lnSpc>
                          <a:spcPct val="80000"/>
                        </a:lnSpc>
                        <a:buNone/>
                      </a:pPr>
                      <a:r>
                        <a:rPr lang="en-US" sz="1100" kern="100" dirty="0">
                          <a:effectLst/>
                        </a:rPr>
                        <a:t>U238(</a:t>
                      </a:r>
                      <a:r>
                        <a:rPr lang="en-US" sz="1100" kern="100" dirty="0" err="1">
                          <a:effectLst/>
                        </a:rPr>
                        <a:t>n,n</a:t>
                      </a:r>
                      <a:r>
                        <a:rPr lang="en-US" sz="1100" kern="100" dirty="0">
                          <a:effectLst/>
                        </a:rPr>
                        <a:t>’)</a:t>
                      </a:r>
                      <a:endParaRPr lang="en-GB" sz="1100" kern="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a:effectLst/>
                        </a:rPr>
                        <a:t>349</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a:effectLst/>
                        </a:rPr>
                        <a:t>382</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a:effectLst/>
                        </a:rPr>
                        <a:t>453</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a:effectLst/>
                        </a:rPr>
                        <a:t>266</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a:effectLst/>
                        </a:rPr>
                        <a:t>266</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extLst>
                  <a:ext uri="{0D108BD9-81ED-4DB2-BD59-A6C34878D82A}">
                    <a16:rowId xmlns:a16="http://schemas.microsoft.com/office/drawing/2014/main" val="3411928816"/>
                  </a:ext>
                </a:extLst>
              </a:tr>
              <a:tr h="81078">
                <a:tc vMerge="1">
                  <a:txBody>
                    <a:bodyPr/>
                    <a:lstStyle/>
                    <a:p>
                      <a:endParaRPr lang="en-GB"/>
                    </a:p>
                  </a:txBody>
                  <a:tcPr/>
                </a:tc>
                <a:tc>
                  <a:txBody>
                    <a:bodyPr/>
                    <a:lstStyle/>
                    <a:p>
                      <a:pPr algn="just">
                        <a:lnSpc>
                          <a:spcPct val="80000"/>
                        </a:lnSpc>
                        <a:buNone/>
                      </a:pPr>
                      <a:r>
                        <a:rPr lang="en-US" sz="1100" kern="100">
                          <a:effectLst/>
                        </a:rPr>
                        <a:t>U238(n,n)</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dirty="0">
                          <a:effectLst/>
                        </a:rPr>
                        <a:t>-324</a:t>
                      </a:r>
                      <a:endParaRPr lang="en-GB" sz="1100" kern="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a:effectLst/>
                        </a:rPr>
                        <a:t>-309</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a:effectLst/>
                        </a:rPr>
                        <a:t>125</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a:effectLst/>
                        </a:rPr>
                        <a:t>342</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a:effectLst/>
                        </a:rPr>
                        <a:t>342</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extLst>
                  <a:ext uri="{0D108BD9-81ED-4DB2-BD59-A6C34878D82A}">
                    <a16:rowId xmlns:a16="http://schemas.microsoft.com/office/drawing/2014/main" val="3722181845"/>
                  </a:ext>
                </a:extLst>
              </a:tr>
              <a:tr h="81078">
                <a:tc vMerge="1">
                  <a:txBody>
                    <a:bodyPr/>
                    <a:lstStyle/>
                    <a:p>
                      <a:endParaRPr lang="en-GB"/>
                    </a:p>
                  </a:txBody>
                  <a:tcPr/>
                </a:tc>
                <a:tc>
                  <a:txBody>
                    <a:bodyPr/>
                    <a:lstStyle/>
                    <a:p>
                      <a:pPr algn="just">
                        <a:lnSpc>
                          <a:spcPct val="80000"/>
                        </a:lnSpc>
                        <a:buNone/>
                      </a:pPr>
                      <a:r>
                        <a:rPr lang="en-US" sz="1100" kern="100">
                          <a:effectLst/>
                        </a:rPr>
                        <a:t>Pu239(n,n’)</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a:effectLst/>
                        </a:rPr>
                        <a:t>254</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a:effectLst/>
                        </a:rPr>
                        <a:t>274</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a:effectLst/>
                        </a:rPr>
                        <a:t>43</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a:effectLst/>
                        </a:rPr>
                        <a:t>236</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a:effectLst/>
                        </a:rPr>
                        <a:t>191</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extLst>
                  <a:ext uri="{0D108BD9-81ED-4DB2-BD59-A6C34878D82A}">
                    <a16:rowId xmlns:a16="http://schemas.microsoft.com/office/drawing/2014/main" val="3475954736"/>
                  </a:ext>
                </a:extLst>
              </a:tr>
              <a:tr h="81078">
                <a:tc vMerge="1">
                  <a:txBody>
                    <a:bodyPr/>
                    <a:lstStyle/>
                    <a:p>
                      <a:endParaRPr lang="en-GB"/>
                    </a:p>
                  </a:txBody>
                  <a:tcPr/>
                </a:tc>
                <a:tc>
                  <a:txBody>
                    <a:bodyPr/>
                    <a:lstStyle/>
                    <a:p>
                      <a:pPr algn="just">
                        <a:lnSpc>
                          <a:spcPct val="80000"/>
                        </a:lnSpc>
                        <a:buNone/>
                      </a:pPr>
                      <a:r>
                        <a:rPr lang="en-US" sz="1100" kern="100">
                          <a:effectLst/>
                        </a:rPr>
                        <a:t>Pu239(n,chi)</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dirty="0">
                          <a:effectLst/>
                        </a:rPr>
                        <a:t>199</a:t>
                      </a:r>
                      <a:endParaRPr lang="en-GB" sz="1100" kern="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a:effectLst/>
                        </a:rPr>
                        <a:t>180</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a:effectLst/>
                        </a:rPr>
                        <a:t>553</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a:effectLst/>
                        </a:rPr>
                        <a:t>232</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dirty="0">
                          <a:effectLst/>
                        </a:rPr>
                        <a:t>100</a:t>
                      </a:r>
                      <a:endParaRPr lang="en-GB" sz="1100" kern="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extLst>
                  <a:ext uri="{0D108BD9-81ED-4DB2-BD59-A6C34878D82A}">
                    <a16:rowId xmlns:a16="http://schemas.microsoft.com/office/drawing/2014/main" val="2631018893"/>
                  </a:ext>
                </a:extLst>
              </a:tr>
              <a:tr h="160575">
                <a:tc vMerge="1">
                  <a:txBody>
                    <a:bodyPr/>
                    <a:lstStyle/>
                    <a:p>
                      <a:endParaRPr lang="en-GB"/>
                    </a:p>
                  </a:txBody>
                  <a:tcPr/>
                </a:tc>
                <a:tc>
                  <a:txBody>
                    <a:bodyPr/>
                    <a:lstStyle/>
                    <a:p>
                      <a:pPr algn="just">
                        <a:lnSpc>
                          <a:spcPct val="80000"/>
                        </a:lnSpc>
                        <a:buNone/>
                      </a:pPr>
                      <a:r>
                        <a:rPr lang="en-US" sz="1100" kern="100">
                          <a:effectLst/>
                        </a:rPr>
                        <a:t>U238(n,gamma)</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dirty="0">
                          <a:effectLst/>
                        </a:rPr>
                        <a:t>-157</a:t>
                      </a:r>
                      <a:endParaRPr lang="en-GB" sz="1100" kern="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a:effectLst/>
                        </a:rPr>
                        <a:t>-166</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a:effectLst/>
                        </a:rPr>
                        <a:t>110</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a:effectLst/>
                        </a:rPr>
                        <a:t>67</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dirty="0">
                          <a:effectLst/>
                        </a:rPr>
                        <a:t>67</a:t>
                      </a:r>
                      <a:endParaRPr lang="en-GB" sz="1100" kern="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extLst>
                  <a:ext uri="{0D108BD9-81ED-4DB2-BD59-A6C34878D82A}">
                    <a16:rowId xmlns:a16="http://schemas.microsoft.com/office/drawing/2014/main" val="3487317907"/>
                  </a:ext>
                </a:extLst>
              </a:tr>
              <a:tr h="81078">
                <a:tc vMerge="1">
                  <a:txBody>
                    <a:bodyPr/>
                    <a:lstStyle/>
                    <a:p>
                      <a:endParaRPr lang="en-GB"/>
                    </a:p>
                  </a:txBody>
                  <a:tcPr/>
                </a:tc>
                <a:tc>
                  <a:txBody>
                    <a:bodyPr/>
                    <a:lstStyle/>
                    <a:p>
                      <a:pPr algn="just">
                        <a:lnSpc>
                          <a:spcPct val="80000"/>
                        </a:lnSpc>
                        <a:buNone/>
                      </a:pPr>
                      <a:r>
                        <a:rPr lang="en-US" sz="1100" kern="100">
                          <a:effectLst/>
                        </a:rPr>
                        <a:t>Pu239(n,n)</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dirty="0">
                          <a:effectLst/>
                        </a:rPr>
                        <a:t>-141</a:t>
                      </a:r>
                      <a:endParaRPr lang="en-GB" sz="1100" kern="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a:effectLst/>
                        </a:rPr>
                        <a:t>-128</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a:effectLst/>
                        </a:rPr>
                        <a:t>35</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a:effectLst/>
                        </a:rPr>
                        <a:t>201</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a:effectLst/>
                        </a:rPr>
                        <a:t>156</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extLst>
                  <a:ext uri="{0D108BD9-81ED-4DB2-BD59-A6C34878D82A}">
                    <a16:rowId xmlns:a16="http://schemas.microsoft.com/office/drawing/2014/main" val="743071496"/>
                  </a:ext>
                </a:extLst>
              </a:tr>
              <a:tr h="160575">
                <a:tc rowSpan="4">
                  <a:txBody>
                    <a:bodyPr/>
                    <a:lstStyle/>
                    <a:p>
                      <a:pPr algn="just">
                        <a:lnSpc>
                          <a:spcPct val="80000"/>
                        </a:lnSpc>
                        <a:buNone/>
                      </a:pPr>
                      <a:r>
                        <a:rPr lang="en-US" sz="1100" kern="100">
                          <a:effectLst/>
                        </a:rPr>
                        <a:t>BigTen</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nchor="ctr"/>
                </a:tc>
                <a:tc>
                  <a:txBody>
                    <a:bodyPr/>
                    <a:lstStyle/>
                    <a:p>
                      <a:pPr algn="just">
                        <a:lnSpc>
                          <a:spcPct val="80000"/>
                        </a:lnSpc>
                        <a:buNone/>
                      </a:pPr>
                      <a:r>
                        <a:rPr lang="en-US" sz="1100" kern="100" dirty="0">
                          <a:effectLst/>
                        </a:rPr>
                        <a:t>U238(</a:t>
                      </a:r>
                      <a:r>
                        <a:rPr lang="en-US" sz="1100" kern="100" dirty="0" err="1">
                          <a:effectLst/>
                        </a:rPr>
                        <a:t>n,gamma</a:t>
                      </a:r>
                      <a:r>
                        <a:rPr lang="en-US" sz="1100" kern="100" dirty="0">
                          <a:effectLst/>
                        </a:rPr>
                        <a:t>)</a:t>
                      </a:r>
                      <a:endParaRPr lang="en-GB" sz="1100" kern="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solidFill>
                      <a:srgbClr val="FFFF00"/>
                    </a:solidFill>
                  </a:tcPr>
                </a:tc>
                <a:tc>
                  <a:txBody>
                    <a:bodyPr/>
                    <a:lstStyle/>
                    <a:p>
                      <a:pPr algn="ctr">
                        <a:lnSpc>
                          <a:spcPct val="80000"/>
                        </a:lnSpc>
                        <a:buNone/>
                      </a:pPr>
                      <a:r>
                        <a:rPr lang="en-US" sz="1100" kern="100" dirty="0">
                          <a:effectLst/>
                        </a:rPr>
                        <a:t>-970</a:t>
                      </a:r>
                      <a:endParaRPr lang="en-GB" sz="1100" kern="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solidFill>
                      <a:srgbClr val="FFFF00"/>
                    </a:solidFill>
                  </a:tcPr>
                </a:tc>
                <a:tc>
                  <a:txBody>
                    <a:bodyPr/>
                    <a:lstStyle/>
                    <a:p>
                      <a:pPr algn="ctr">
                        <a:lnSpc>
                          <a:spcPct val="80000"/>
                        </a:lnSpc>
                        <a:buNone/>
                      </a:pPr>
                      <a:r>
                        <a:rPr lang="en-US" sz="1100" kern="100" dirty="0">
                          <a:effectLst/>
                        </a:rPr>
                        <a:t>-985</a:t>
                      </a:r>
                      <a:endParaRPr lang="en-GB" sz="1100" kern="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solidFill>
                      <a:srgbClr val="FFFF00"/>
                    </a:solidFill>
                  </a:tcPr>
                </a:tc>
                <a:tc>
                  <a:txBody>
                    <a:bodyPr/>
                    <a:lstStyle/>
                    <a:p>
                      <a:pPr algn="ctr">
                        <a:lnSpc>
                          <a:spcPct val="80000"/>
                        </a:lnSpc>
                        <a:buNone/>
                      </a:pPr>
                      <a:r>
                        <a:rPr lang="en-US" sz="1100" kern="100" dirty="0">
                          <a:effectLst/>
                        </a:rPr>
                        <a:t>614</a:t>
                      </a:r>
                      <a:endParaRPr lang="en-GB" sz="1100" kern="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solidFill>
                      <a:srgbClr val="FFFF00"/>
                    </a:solidFill>
                  </a:tcPr>
                </a:tc>
                <a:tc>
                  <a:txBody>
                    <a:bodyPr/>
                    <a:lstStyle/>
                    <a:p>
                      <a:pPr algn="ctr">
                        <a:lnSpc>
                          <a:spcPct val="80000"/>
                        </a:lnSpc>
                        <a:buNone/>
                      </a:pPr>
                      <a:r>
                        <a:rPr lang="en-US" sz="1100" kern="100" dirty="0">
                          <a:effectLst/>
                        </a:rPr>
                        <a:t>396</a:t>
                      </a:r>
                      <a:endParaRPr lang="en-GB" sz="1100" kern="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solidFill>
                      <a:srgbClr val="FFFF00"/>
                    </a:solidFill>
                  </a:tcPr>
                </a:tc>
                <a:tc>
                  <a:txBody>
                    <a:bodyPr/>
                    <a:lstStyle/>
                    <a:p>
                      <a:pPr algn="ctr">
                        <a:lnSpc>
                          <a:spcPct val="80000"/>
                        </a:lnSpc>
                        <a:buNone/>
                      </a:pPr>
                      <a:r>
                        <a:rPr lang="en-US" sz="1100" kern="100" dirty="0">
                          <a:effectLst/>
                        </a:rPr>
                        <a:t>396</a:t>
                      </a:r>
                      <a:endParaRPr lang="en-GB" sz="1100" kern="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solidFill>
                      <a:srgbClr val="FFFF00"/>
                    </a:solidFill>
                  </a:tcPr>
                </a:tc>
                <a:extLst>
                  <a:ext uri="{0D108BD9-81ED-4DB2-BD59-A6C34878D82A}">
                    <a16:rowId xmlns:a16="http://schemas.microsoft.com/office/drawing/2014/main" val="3587101278"/>
                  </a:ext>
                </a:extLst>
              </a:tr>
              <a:tr h="81078">
                <a:tc vMerge="1">
                  <a:txBody>
                    <a:bodyPr/>
                    <a:lstStyle/>
                    <a:p>
                      <a:endParaRPr lang="en-GB"/>
                    </a:p>
                  </a:txBody>
                  <a:tcPr/>
                </a:tc>
                <a:tc>
                  <a:txBody>
                    <a:bodyPr/>
                    <a:lstStyle/>
                    <a:p>
                      <a:pPr algn="just">
                        <a:lnSpc>
                          <a:spcPct val="80000"/>
                        </a:lnSpc>
                        <a:buNone/>
                      </a:pPr>
                      <a:r>
                        <a:rPr lang="en-US" sz="1100" kern="100" dirty="0">
                          <a:effectLst/>
                        </a:rPr>
                        <a:t>U238(</a:t>
                      </a:r>
                      <a:r>
                        <a:rPr lang="en-US" sz="1100" kern="100" dirty="0" err="1">
                          <a:effectLst/>
                        </a:rPr>
                        <a:t>n,n</a:t>
                      </a:r>
                      <a:r>
                        <a:rPr lang="en-US" sz="1100" kern="100" dirty="0">
                          <a:effectLst/>
                        </a:rPr>
                        <a:t>’)</a:t>
                      </a:r>
                      <a:endParaRPr lang="en-GB" sz="1100" kern="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dirty="0">
                          <a:effectLst/>
                        </a:rPr>
                        <a:t>490</a:t>
                      </a:r>
                      <a:endParaRPr lang="en-GB" sz="1100" kern="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a:effectLst/>
                        </a:rPr>
                        <a:t>501</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a:effectLst/>
                        </a:rPr>
                        <a:t>506</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a:effectLst/>
                        </a:rPr>
                        <a:t>267</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a:effectLst/>
                        </a:rPr>
                        <a:t>267</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extLst>
                  <a:ext uri="{0D108BD9-81ED-4DB2-BD59-A6C34878D82A}">
                    <a16:rowId xmlns:a16="http://schemas.microsoft.com/office/drawing/2014/main" val="3532233694"/>
                  </a:ext>
                </a:extLst>
              </a:tr>
              <a:tr h="81078">
                <a:tc vMerge="1">
                  <a:txBody>
                    <a:bodyPr/>
                    <a:lstStyle/>
                    <a:p>
                      <a:endParaRPr lang="en-GB"/>
                    </a:p>
                  </a:txBody>
                  <a:tcPr/>
                </a:tc>
                <a:tc>
                  <a:txBody>
                    <a:bodyPr/>
                    <a:lstStyle/>
                    <a:p>
                      <a:pPr algn="just">
                        <a:lnSpc>
                          <a:spcPct val="80000"/>
                        </a:lnSpc>
                        <a:buNone/>
                      </a:pPr>
                      <a:r>
                        <a:rPr lang="en-US" sz="1100" kern="100">
                          <a:effectLst/>
                        </a:rPr>
                        <a:t>U238(n,n)</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dirty="0">
                          <a:effectLst/>
                        </a:rPr>
                        <a:t>-236</a:t>
                      </a:r>
                      <a:endParaRPr lang="en-GB" sz="1100" kern="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a:effectLst/>
                        </a:rPr>
                        <a:t>-233</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a:effectLst/>
                        </a:rPr>
                        <a:t>126</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a:effectLst/>
                        </a:rPr>
                        <a:t>262</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dirty="0">
                          <a:effectLst/>
                        </a:rPr>
                        <a:t>262</a:t>
                      </a:r>
                      <a:endParaRPr lang="en-GB" sz="1100" kern="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extLst>
                  <a:ext uri="{0D108BD9-81ED-4DB2-BD59-A6C34878D82A}">
                    <a16:rowId xmlns:a16="http://schemas.microsoft.com/office/drawing/2014/main" val="4284104361"/>
                  </a:ext>
                </a:extLst>
              </a:tr>
              <a:tr h="160575">
                <a:tc vMerge="1">
                  <a:txBody>
                    <a:bodyPr/>
                    <a:lstStyle/>
                    <a:p>
                      <a:endParaRPr lang="en-GB"/>
                    </a:p>
                  </a:txBody>
                  <a:tcPr/>
                </a:tc>
                <a:tc>
                  <a:txBody>
                    <a:bodyPr/>
                    <a:lstStyle/>
                    <a:p>
                      <a:pPr algn="just">
                        <a:lnSpc>
                          <a:spcPct val="80000"/>
                        </a:lnSpc>
                        <a:buNone/>
                      </a:pPr>
                      <a:r>
                        <a:rPr lang="en-US" sz="1100" kern="100">
                          <a:effectLst/>
                        </a:rPr>
                        <a:t>U238(n,fission)</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dirty="0">
                          <a:effectLst/>
                        </a:rPr>
                        <a:t>211</a:t>
                      </a:r>
                      <a:endParaRPr lang="en-GB" sz="1100" kern="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a:effectLst/>
                        </a:rPr>
                        <a:t>216</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a:effectLst/>
                        </a:rPr>
                        <a:t>390</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a:effectLst/>
                        </a:rPr>
                        <a:t>178</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a:effectLst/>
                        </a:rPr>
                        <a:t>178</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extLst>
                  <a:ext uri="{0D108BD9-81ED-4DB2-BD59-A6C34878D82A}">
                    <a16:rowId xmlns:a16="http://schemas.microsoft.com/office/drawing/2014/main" val="2257932636"/>
                  </a:ext>
                </a:extLst>
              </a:tr>
              <a:tr h="160575">
                <a:tc rowSpan="5">
                  <a:txBody>
                    <a:bodyPr/>
                    <a:lstStyle/>
                    <a:p>
                      <a:pPr algn="just">
                        <a:lnSpc>
                          <a:spcPct val="80000"/>
                        </a:lnSpc>
                        <a:buNone/>
                      </a:pPr>
                      <a:r>
                        <a:rPr lang="en-US" sz="1100" kern="100">
                          <a:effectLst/>
                        </a:rPr>
                        <a:t>ZEBRA-8H</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nchor="ctr"/>
                </a:tc>
                <a:tc>
                  <a:txBody>
                    <a:bodyPr/>
                    <a:lstStyle/>
                    <a:p>
                      <a:pPr algn="just">
                        <a:lnSpc>
                          <a:spcPct val="80000"/>
                        </a:lnSpc>
                        <a:buNone/>
                      </a:pPr>
                      <a:r>
                        <a:rPr lang="en-US" sz="1100" kern="100" dirty="0">
                          <a:effectLst/>
                        </a:rPr>
                        <a:t>U238(</a:t>
                      </a:r>
                      <a:r>
                        <a:rPr lang="en-US" sz="1100" kern="100" dirty="0" err="1">
                          <a:effectLst/>
                        </a:rPr>
                        <a:t>n,gamma</a:t>
                      </a:r>
                      <a:r>
                        <a:rPr lang="en-US" sz="1100" kern="100" dirty="0">
                          <a:effectLst/>
                        </a:rPr>
                        <a:t>)</a:t>
                      </a:r>
                      <a:endParaRPr lang="en-GB" sz="1100" kern="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solidFill>
                      <a:srgbClr val="FFFF00"/>
                    </a:solidFill>
                  </a:tcPr>
                </a:tc>
                <a:tc>
                  <a:txBody>
                    <a:bodyPr/>
                    <a:lstStyle/>
                    <a:p>
                      <a:pPr algn="ctr">
                        <a:lnSpc>
                          <a:spcPct val="80000"/>
                        </a:lnSpc>
                        <a:buNone/>
                      </a:pPr>
                      <a:r>
                        <a:rPr lang="en-US" sz="1100" kern="100" dirty="0">
                          <a:effectLst/>
                        </a:rPr>
                        <a:t>-1463</a:t>
                      </a:r>
                      <a:endParaRPr lang="en-GB" sz="1100" kern="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solidFill>
                      <a:srgbClr val="FFFF00"/>
                    </a:solidFill>
                  </a:tcPr>
                </a:tc>
                <a:tc>
                  <a:txBody>
                    <a:bodyPr/>
                    <a:lstStyle/>
                    <a:p>
                      <a:pPr algn="ctr">
                        <a:lnSpc>
                          <a:spcPct val="80000"/>
                        </a:lnSpc>
                        <a:buNone/>
                      </a:pPr>
                      <a:r>
                        <a:rPr lang="en-US" sz="1100" kern="100" dirty="0">
                          <a:effectLst/>
                        </a:rPr>
                        <a:t>-1456</a:t>
                      </a:r>
                      <a:endParaRPr lang="en-GB" sz="1100" kern="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solidFill>
                      <a:srgbClr val="FFFF00"/>
                    </a:solidFill>
                  </a:tcPr>
                </a:tc>
                <a:tc>
                  <a:txBody>
                    <a:bodyPr/>
                    <a:lstStyle/>
                    <a:p>
                      <a:pPr algn="ctr">
                        <a:lnSpc>
                          <a:spcPct val="80000"/>
                        </a:lnSpc>
                        <a:buNone/>
                      </a:pPr>
                      <a:r>
                        <a:rPr lang="en-US" sz="1100" kern="100" dirty="0">
                          <a:effectLst/>
                        </a:rPr>
                        <a:t>860</a:t>
                      </a:r>
                      <a:endParaRPr lang="en-GB" sz="1100" kern="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solidFill>
                      <a:srgbClr val="FFFF00"/>
                    </a:solidFill>
                  </a:tcPr>
                </a:tc>
                <a:tc>
                  <a:txBody>
                    <a:bodyPr/>
                    <a:lstStyle/>
                    <a:p>
                      <a:pPr algn="ctr">
                        <a:lnSpc>
                          <a:spcPct val="80000"/>
                        </a:lnSpc>
                        <a:buNone/>
                      </a:pPr>
                      <a:r>
                        <a:rPr lang="en-US" sz="1100" kern="100" dirty="0">
                          <a:effectLst/>
                        </a:rPr>
                        <a:t>583</a:t>
                      </a:r>
                      <a:endParaRPr lang="en-GB" sz="1100" kern="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solidFill>
                      <a:srgbClr val="FFFF00"/>
                    </a:solidFill>
                  </a:tcPr>
                </a:tc>
                <a:tc>
                  <a:txBody>
                    <a:bodyPr/>
                    <a:lstStyle/>
                    <a:p>
                      <a:pPr algn="ctr">
                        <a:lnSpc>
                          <a:spcPct val="80000"/>
                        </a:lnSpc>
                        <a:buNone/>
                      </a:pPr>
                      <a:r>
                        <a:rPr lang="en-US" sz="1100" kern="100" dirty="0">
                          <a:effectLst/>
                        </a:rPr>
                        <a:t>582</a:t>
                      </a:r>
                      <a:endParaRPr lang="en-GB" sz="1100" kern="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solidFill>
                      <a:srgbClr val="FFFF00"/>
                    </a:solidFill>
                  </a:tcPr>
                </a:tc>
                <a:extLst>
                  <a:ext uri="{0D108BD9-81ED-4DB2-BD59-A6C34878D82A}">
                    <a16:rowId xmlns:a16="http://schemas.microsoft.com/office/drawing/2014/main" val="80701984"/>
                  </a:ext>
                </a:extLst>
              </a:tr>
              <a:tr h="160575">
                <a:tc vMerge="1">
                  <a:txBody>
                    <a:bodyPr/>
                    <a:lstStyle/>
                    <a:p>
                      <a:endParaRPr lang="en-GB"/>
                    </a:p>
                  </a:txBody>
                  <a:tcPr/>
                </a:tc>
                <a:tc>
                  <a:txBody>
                    <a:bodyPr/>
                    <a:lstStyle/>
                    <a:p>
                      <a:pPr algn="just">
                        <a:lnSpc>
                          <a:spcPct val="80000"/>
                        </a:lnSpc>
                        <a:buNone/>
                      </a:pPr>
                      <a:r>
                        <a:rPr lang="en-US" sz="1100" kern="100">
                          <a:effectLst/>
                        </a:rPr>
                        <a:t>U235(n,gamma)</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a:effectLst/>
                        </a:rPr>
                        <a:t>327</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dirty="0">
                          <a:effectLst/>
                        </a:rPr>
                        <a:t>320</a:t>
                      </a:r>
                      <a:endParaRPr lang="en-GB" sz="1100" kern="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a:effectLst/>
                        </a:rPr>
                        <a:t>446</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a:effectLst/>
                        </a:rPr>
                        <a:t>299</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a:effectLst/>
                        </a:rPr>
                        <a:t>299</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extLst>
                  <a:ext uri="{0D108BD9-81ED-4DB2-BD59-A6C34878D82A}">
                    <a16:rowId xmlns:a16="http://schemas.microsoft.com/office/drawing/2014/main" val="2466397107"/>
                  </a:ext>
                </a:extLst>
              </a:tr>
              <a:tr h="160575">
                <a:tc vMerge="1">
                  <a:txBody>
                    <a:bodyPr/>
                    <a:lstStyle/>
                    <a:p>
                      <a:endParaRPr lang="en-GB"/>
                    </a:p>
                  </a:txBody>
                  <a:tcPr/>
                </a:tc>
                <a:tc>
                  <a:txBody>
                    <a:bodyPr/>
                    <a:lstStyle/>
                    <a:p>
                      <a:pPr algn="just">
                        <a:lnSpc>
                          <a:spcPct val="80000"/>
                        </a:lnSpc>
                        <a:buNone/>
                      </a:pPr>
                      <a:r>
                        <a:rPr lang="en-US" sz="1100" kern="100">
                          <a:effectLst/>
                        </a:rPr>
                        <a:t>U238(n,fission)</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a:effectLst/>
                        </a:rPr>
                        <a:t>207</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a:effectLst/>
                        </a:rPr>
                        <a:t>229</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a:effectLst/>
                        </a:rPr>
                        <a:t>394</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a:effectLst/>
                        </a:rPr>
                        <a:t>182</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a:effectLst/>
                        </a:rPr>
                        <a:t>182</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extLst>
                  <a:ext uri="{0D108BD9-81ED-4DB2-BD59-A6C34878D82A}">
                    <a16:rowId xmlns:a16="http://schemas.microsoft.com/office/drawing/2014/main" val="436887953"/>
                  </a:ext>
                </a:extLst>
              </a:tr>
              <a:tr h="81078">
                <a:tc vMerge="1">
                  <a:txBody>
                    <a:bodyPr/>
                    <a:lstStyle/>
                    <a:p>
                      <a:endParaRPr lang="en-GB"/>
                    </a:p>
                  </a:txBody>
                  <a:tcPr/>
                </a:tc>
                <a:tc>
                  <a:txBody>
                    <a:bodyPr/>
                    <a:lstStyle/>
                    <a:p>
                      <a:pPr algn="just">
                        <a:lnSpc>
                          <a:spcPct val="80000"/>
                        </a:lnSpc>
                        <a:buNone/>
                      </a:pPr>
                      <a:r>
                        <a:rPr lang="en-US" sz="1100" kern="100">
                          <a:effectLst/>
                        </a:rPr>
                        <a:t>U235(n,n’)</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dirty="0">
                          <a:effectLst/>
                        </a:rPr>
                        <a:t>127</a:t>
                      </a:r>
                      <a:endParaRPr lang="en-GB" sz="1100" kern="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a:effectLst/>
                        </a:rPr>
                        <a:t>38</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a:effectLst/>
                        </a:rPr>
                        <a:t>136</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a:effectLst/>
                        </a:rPr>
                        <a:t>43</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dirty="0">
                          <a:effectLst/>
                        </a:rPr>
                        <a:t>43</a:t>
                      </a:r>
                      <a:endParaRPr lang="en-GB" sz="1100" kern="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extLst>
                  <a:ext uri="{0D108BD9-81ED-4DB2-BD59-A6C34878D82A}">
                    <a16:rowId xmlns:a16="http://schemas.microsoft.com/office/drawing/2014/main" val="1189534690"/>
                  </a:ext>
                </a:extLst>
              </a:tr>
              <a:tr h="81078">
                <a:tc vMerge="1">
                  <a:txBody>
                    <a:bodyPr/>
                    <a:lstStyle/>
                    <a:p>
                      <a:endParaRPr lang="en-GB"/>
                    </a:p>
                  </a:txBody>
                  <a:tcPr/>
                </a:tc>
                <a:tc>
                  <a:txBody>
                    <a:bodyPr/>
                    <a:lstStyle/>
                    <a:p>
                      <a:pPr algn="just">
                        <a:lnSpc>
                          <a:spcPct val="80000"/>
                        </a:lnSpc>
                        <a:buNone/>
                      </a:pPr>
                      <a:r>
                        <a:rPr lang="en-US" sz="1100" kern="100">
                          <a:effectLst/>
                        </a:rPr>
                        <a:t>U238(n,n’)</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dirty="0">
                          <a:effectLst/>
                        </a:rPr>
                        <a:t>-39</a:t>
                      </a:r>
                      <a:endParaRPr lang="en-GB" sz="1100" kern="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a:effectLst/>
                        </a:rPr>
                        <a:t>-207</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a:effectLst/>
                        </a:rPr>
                        <a:t>1326</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a:effectLst/>
                        </a:rPr>
                        <a:t>786</a:t>
                      </a:r>
                      <a:endParaRPr lang="en-GB" sz="1100" kern="10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tc>
                  <a:txBody>
                    <a:bodyPr/>
                    <a:lstStyle/>
                    <a:p>
                      <a:pPr algn="ctr">
                        <a:lnSpc>
                          <a:spcPct val="80000"/>
                        </a:lnSpc>
                        <a:buNone/>
                      </a:pPr>
                      <a:r>
                        <a:rPr lang="en-US" sz="1100" kern="100" dirty="0">
                          <a:effectLst/>
                        </a:rPr>
                        <a:t>786</a:t>
                      </a:r>
                      <a:endParaRPr lang="en-GB" sz="1100" kern="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40652" marR="40652" marT="0" marB="0"/>
                </a:tc>
                <a:extLst>
                  <a:ext uri="{0D108BD9-81ED-4DB2-BD59-A6C34878D82A}">
                    <a16:rowId xmlns:a16="http://schemas.microsoft.com/office/drawing/2014/main" val="4261526499"/>
                  </a:ext>
                </a:extLst>
              </a:tr>
            </a:tbl>
          </a:graphicData>
        </a:graphic>
      </p:graphicFrame>
      <p:sp>
        <p:nvSpPr>
          <p:cNvPr id="10" name="TextBox 9">
            <a:extLst>
              <a:ext uri="{FF2B5EF4-FFF2-40B4-BE49-F238E27FC236}">
                <a16:creationId xmlns:a16="http://schemas.microsoft.com/office/drawing/2014/main" id="{F50B1415-0400-2DAF-BB81-D059E675B0FF}"/>
              </a:ext>
            </a:extLst>
          </p:cNvPr>
          <p:cNvSpPr txBox="1"/>
          <p:nvPr/>
        </p:nvSpPr>
        <p:spPr>
          <a:xfrm>
            <a:off x="5948725" y="2121076"/>
            <a:ext cx="6098958" cy="646331"/>
          </a:xfrm>
          <a:prstGeom prst="rect">
            <a:avLst/>
          </a:prstGeom>
          <a:noFill/>
        </p:spPr>
        <p:txBody>
          <a:bodyPr wrap="square">
            <a:spAutoFit/>
          </a:bodyPr>
          <a:lstStyle/>
          <a:p>
            <a:r>
              <a:rPr lang="en-US" sz="1200" b="1" dirty="0"/>
              <a:t>Table. </a:t>
            </a:r>
            <a:r>
              <a:rPr lang="en-US" sz="1200" dirty="0"/>
              <a:t>Main contributions (&gt; 100 </a:t>
            </a:r>
            <a:r>
              <a:rPr lang="en-US" sz="1200" dirty="0" err="1"/>
              <a:t>pcm</a:t>
            </a:r>
            <a:r>
              <a:rPr lang="en-US" sz="1200" dirty="0"/>
              <a:t>) to the JEFF-3.3 (“J33”) vs ENDF/B-VIII.0 (“E80”) multiplication factor deviations in </a:t>
            </a:r>
            <a:r>
              <a:rPr lang="en-US" sz="1200" dirty="0" err="1"/>
              <a:t>pcm</a:t>
            </a:r>
            <a:r>
              <a:rPr lang="en-US" sz="1200" dirty="0"/>
              <a:t>. </a:t>
            </a:r>
          </a:p>
          <a:p>
            <a:r>
              <a:rPr lang="en-US" sz="1200" dirty="0"/>
              <a:t>Comparison with uncertainties from the nuclear covariance data (values in </a:t>
            </a:r>
            <a:r>
              <a:rPr lang="en-US" sz="1200" dirty="0" err="1"/>
              <a:t>pcm</a:t>
            </a:r>
            <a:r>
              <a:rPr lang="en-US" sz="1200" dirty="0"/>
              <a:t>)</a:t>
            </a:r>
            <a:endParaRPr lang="en-GB" sz="1200" dirty="0"/>
          </a:p>
        </p:txBody>
      </p:sp>
      <p:sp>
        <p:nvSpPr>
          <p:cNvPr id="5" name="TextBox 4">
            <a:extLst>
              <a:ext uri="{FF2B5EF4-FFF2-40B4-BE49-F238E27FC236}">
                <a16:creationId xmlns:a16="http://schemas.microsoft.com/office/drawing/2014/main" id="{B122C25F-4D79-16A7-F1A4-FFAA0E2CD91F}"/>
              </a:ext>
            </a:extLst>
          </p:cNvPr>
          <p:cNvSpPr txBox="1"/>
          <p:nvPr/>
        </p:nvSpPr>
        <p:spPr>
          <a:xfrm>
            <a:off x="82550" y="1089025"/>
            <a:ext cx="11922550" cy="584775"/>
          </a:xfrm>
          <a:prstGeom prst="rect">
            <a:avLst/>
          </a:prstGeom>
          <a:solidFill>
            <a:srgbClr val="E9EBF5"/>
          </a:solidFill>
        </p:spPr>
        <p:txBody>
          <a:bodyPr wrap="square">
            <a:spAutoFit/>
          </a:bodyPr>
          <a:lstStyle>
            <a:defPPr>
              <a:defRPr lang="en-US"/>
            </a:defPPr>
            <a:lvl1pPr>
              <a:defRPr sz="1600"/>
            </a:lvl1pPr>
          </a:lstStyle>
          <a:p>
            <a:r>
              <a:rPr lang="en-GB" b="1" dirty="0">
                <a:solidFill>
                  <a:srgbClr val="0000FF"/>
                </a:solidFill>
              </a:rPr>
              <a:t>Analysing Differences of Evaluated ND for 235U, 238U, and 239Pu in the Fast Energy Region with a Focus on Angular Distributions </a:t>
            </a:r>
          </a:p>
          <a:p>
            <a:r>
              <a:rPr lang="en-GB" b="1" dirty="0">
                <a:solidFill>
                  <a:srgbClr val="0000FF"/>
                </a:solidFill>
              </a:rPr>
              <a:t>ND-2025, INDEN/ACT-2025 and PHYSOR-2026</a:t>
            </a:r>
          </a:p>
        </p:txBody>
      </p:sp>
    </p:spTree>
    <p:extLst>
      <p:ext uri="{BB962C8B-B14F-4D97-AF65-F5344CB8AC3E}">
        <p14:creationId xmlns:p14="http://schemas.microsoft.com/office/powerpoint/2010/main" val="43234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90A40-B8BD-0875-DC54-29DE6AD9C5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CF8988-346C-97EC-ABB8-BB1172A2E84F}"/>
              </a:ext>
            </a:extLst>
          </p:cNvPr>
          <p:cNvSpPr>
            <a:spLocks noGrp="1"/>
          </p:cNvSpPr>
          <p:nvPr>
            <p:ph type="ctrTitle"/>
          </p:nvPr>
        </p:nvSpPr>
        <p:spPr>
          <a:xfrm>
            <a:off x="-3" y="0"/>
            <a:ext cx="8970748" cy="904775"/>
          </a:xfrm>
          <a:solidFill>
            <a:schemeClr val="bg1"/>
          </a:solidFill>
        </p:spPr>
        <p:txBody>
          <a:bodyPr>
            <a:normAutofit/>
          </a:bodyPr>
          <a:lstStyle/>
          <a:p>
            <a:pPr>
              <a:spcAft>
                <a:spcPts val="600"/>
              </a:spcAft>
            </a:pPr>
            <a:r>
              <a:rPr lang="en-GB" sz="3600" dirty="0">
                <a:solidFill>
                  <a:srgbClr val="006AB3"/>
                </a:solidFill>
              </a:rPr>
              <a:t>3. UPM Activities in EU/APRENDE</a:t>
            </a:r>
          </a:p>
        </p:txBody>
      </p:sp>
      <p:sp>
        <p:nvSpPr>
          <p:cNvPr id="9" name="Slide Number Placeholder 1">
            <a:extLst>
              <a:ext uri="{FF2B5EF4-FFF2-40B4-BE49-F238E27FC236}">
                <a16:creationId xmlns:a16="http://schemas.microsoft.com/office/drawing/2014/main" id="{D0F7FD3B-0535-E491-4DFF-656F0BF986D5}"/>
              </a:ext>
            </a:extLst>
          </p:cNvPr>
          <p:cNvSpPr txBox="1">
            <a:spLocks/>
          </p:cNvSpPr>
          <p:nvPr/>
        </p:nvSpPr>
        <p:spPr>
          <a:xfrm>
            <a:off x="11771790" y="6507189"/>
            <a:ext cx="420210" cy="365125"/>
          </a:xfrm>
          <a:prstGeom prst="rect">
            <a:avLst/>
          </a:prstGeom>
        </p:spPr>
        <p:txBody>
          <a:bodyPr vert="horz" lIns="91440" tIns="45720" rIns="91440" bIns="45720" rtlCol="0" anchor="ctr"/>
          <a:lstStyle>
            <a:defPPr>
              <a:defRPr lang="en-US"/>
            </a:defPPr>
            <a:lvl1pPr algn="r">
              <a:defRPr sz="1200"/>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6C6AE60A-B69C-4790-82F7-3882EDF23186}" type="slidenum">
              <a:rPr lang="de-DE" smtClean="0"/>
              <a:pPr/>
              <a:t>21</a:t>
            </a:fld>
            <a:endParaRPr lang="de-DE" dirty="0"/>
          </a:p>
        </p:txBody>
      </p:sp>
      <p:sp>
        <p:nvSpPr>
          <p:cNvPr id="8" name="TextBox 7">
            <a:extLst>
              <a:ext uri="{FF2B5EF4-FFF2-40B4-BE49-F238E27FC236}">
                <a16:creationId xmlns:a16="http://schemas.microsoft.com/office/drawing/2014/main" id="{58B45914-FAEA-AA27-B20E-42B1FCAFA41F}"/>
              </a:ext>
            </a:extLst>
          </p:cNvPr>
          <p:cNvSpPr txBox="1"/>
          <p:nvPr/>
        </p:nvSpPr>
        <p:spPr>
          <a:xfrm>
            <a:off x="341038" y="1720819"/>
            <a:ext cx="11664062" cy="338554"/>
          </a:xfrm>
          <a:prstGeom prst="rect">
            <a:avLst/>
          </a:prstGeom>
          <a:solidFill>
            <a:srgbClr val="E9EBF5"/>
          </a:solidFill>
        </p:spPr>
        <p:txBody>
          <a:bodyPr wrap="square">
            <a:spAutoFit/>
          </a:bodyPr>
          <a:lstStyle>
            <a:defPPr>
              <a:defRPr lang="en-US"/>
            </a:defPPr>
            <a:lvl1pPr>
              <a:defRPr sz="1600"/>
            </a:lvl1pPr>
          </a:lstStyle>
          <a:p>
            <a:r>
              <a:rPr lang="en-GB" b="1" dirty="0"/>
              <a:t>(5) Large uncertainties due to MF34/P1 they are not negligible. What’s the impact on the NDA if it is neglected? </a:t>
            </a:r>
          </a:p>
        </p:txBody>
      </p:sp>
      <p:pic>
        <p:nvPicPr>
          <p:cNvPr id="5" name="Picture 4">
            <a:extLst>
              <a:ext uri="{FF2B5EF4-FFF2-40B4-BE49-F238E27FC236}">
                <a16:creationId xmlns:a16="http://schemas.microsoft.com/office/drawing/2014/main" id="{5DCE4D61-925A-5C36-517A-E1618E4F2A16}"/>
              </a:ext>
            </a:extLst>
          </p:cNvPr>
          <p:cNvPicPr>
            <a:picLocks noChangeAspect="1"/>
          </p:cNvPicPr>
          <p:nvPr/>
        </p:nvPicPr>
        <p:blipFill>
          <a:blip r:embed="rId2"/>
          <a:srcRect l="19528" t="19924" r="8868" b="3746"/>
          <a:stretch>
            <a:fillRect/>
          </a:stretch>
        </p:blipFill>
        <p:spPr>
          <a:xfrm>
            <a:off x="341038" y="2142951"/>
            <a:ext cx="7814232" cy="4546800"/>
          </a:xfrm>
          <a:prstGeom prst="rect">
            <a:avLst/>
          </a:prstGeom>
        </p:spPr>
      </p:pic>
      <p:sp>
        <p:nvSpPr>
          <p:cNvPr id="4" name="TextBox 3">
            <a:extLst>
              <a:ext uri="{FF2B5EF4-FFF2-40B4-BE49-F238E27FC236}">
                <a16:creationId xmlns:a16="http://schemas.microsoft.com/office/drawing/2014/main" id="{087D9163-ECA2-338B-F62F-C9C64D18E018}"/>
              </a:ext>
            </a:extLst>
          </p:cNvPr>
          <p:cNvSpPr txBox="1"/>
          <p:nvPr/>
        </p:nvSpPr>
        <p:spPr>
          <a:xfrm>
            <a:off x="82550" y="1089025"/>
            <a:ext cx="11922550" cy="584775"/>
          </a:xfrm>
          <a:prstGeom prst="rect">
            <a:avLst/>
          </a:prstGeom>
          <a:solidFill>
            <a:srgbClr val="E9EBF5"/>
          </a:solidFill>
        </p:spPr>
        <p:txBody>
          <a:bodyPr wrap="square">
            <a:spAutoFit/>
          </a:bodyPr>
          <a:lstStyle>
            <a:defPPr>
              <a:defRPr lang="en-US"/>
            </a:defPPr>
            <a:lvl1pPr>
              <a:defRPr sz="1600"/>
            </a:lvl1pPr>
          </a:lstStyle>
          <a:p>
            <a:r>
              <a:rPr lang="en-GB" b="1" dirty="0">
                <a:solidFill>
                  <a:srgbClr val="0000FF"/>
                </a:solidFill>
              </a:rPr>
              <a:t>Analysing Differences of Evaluated ND for 235U, 238U, and 239Pu in the Fast Energy Region with a Focus on Angular Distributions </a:t>
            </a:r>
          </a:p>
          <a:p>
            <a:r>
              <a:rPr lang="en-GB" b="1" dirty="0">
                <a:solidFill>
                  <a:srgbClr val="0000FF"/>
                </a:solidFill>
              </a:rPr>
              <a:t>ND-2025, INDEN/ACT-2025 and PHYSOR-2026</a:t>
            </a:r>
          </a:p>
        </p:txBody>
      </p:sp>
    </p:spTree>
    <p:extLst>
      <p:ext uri="{BB962C8B-B14F-4D97-AF65-F5344CB8AC3E}">
        <p14:creationId xmlns:p14="http://schemas.microsoft.com/office/powerpoint/2010/main" val="2667011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9BC54-1B2C-E5D0-63DF-E6E26AB95E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2A6701-C68C-F516-D5BB-B5BB4506E9EC}"/>
              </a:ext>
            </a:extLst>
          </p:cNvPr>
          <p:cNvSpPr>
            <a:spLocks noGrp="1"/>
          </p:cNvSpPr>
          <p:nvPr>
            <p:ph type="ctrTitle"/>
          </p:nvPr>
        </p:nvSpPr>
        <p:spPr>
          <a:xfrm>
            <a:off x="-3" y="0"/>
            <a:ext cx="8970748" cy="904775"/>
          </a:xfrm>
          <a:solidFill>
            <a:schemeClr val="bg1"/>
          </a:solidFill>
        </p:spPr>
        <p:txBody>
          <a:bodyPr>
            <a:normAutofit/>
          </a:bodyPr>
          <a:lstStyle/>
          <a:p>
            <a:pPr algn="l">
              <a:spcAft>
                <a:spcPts val="600"/>
              </a:spcAft>
            </a:pPr>
            <a:r>
              <a:rPr lang="en-GB" sz="3600" dirty="0">
                <a:solidFill>
                  <a:srgbClr val="006AB3"/>
                </a:solidFill>
              </a:rPr>
              <a:t>4. Future and Challenges in JEFF-4.1</a:t>
            </a:r>
          </a:p>
        </p:txBody>
      </p:sp>
      <p:sp>
        <p:nvSpPr>
          <p:cNvPr id="9" name="Slide Number Placeholder 1">
            <a:extLst>
              <a:ext uri="{FF2B5EF4-FFF2-40B4-BE49-F238E27FC236}">
                <a16:creationId xmlns:a16="http://schemas.microsoft.com/office/drawing/2014/main" id="{7473AE98-EA2C-D009-8E76-E22173687823}"/>
              </a:ext>
            </a:extLst>
          </p:cNvPr>
          <p:cNvSpPr txBox="1">
            <a:spLocks/>
          </p:cNvSpPr>
          <p:nvPr/>
        </p:nvSpPr>
        <p:spPr>
          <a:xfrm>
            <a:off x="11834243" y="6507189"/>
            <a:ext cx="357757" cy="365125"/>
          </a:xfrm>
          <a:prstGeom prst="rect">
            <a:avLst/>
          </a:prstGeom>
        </p:spPr>
        <p:txBody>
          <a:bodyPr vert="horz" lIns="91440" tIns="45720" rIns="91440" bIns="45720" rtlCol="0" anchor="ctr"/>
          <a:lstStyle>
            <a:defPPr>
              <a:defRPr lang="en-US"/>
            </a:defPPr>
            <a:lvl1pPr algn="r">
              <a:defRPr sz="1200"/>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6C6AE60A-B69C-4790-82F7-3882EDF23186}" type="slidenum">
              <a:rPr lang="de-DE" smtClean="0"/>
              <a:pPr/>
              <a:t>22</a:t>
            </a:fld>
            <a:endParaRPr lang="de-DE" dirty="0"/>
          </a:p>
        </p:txBody>
      </p:sp>
      <p:sp>
        <p:nvSpPr>
          <p:cNvPr id="4" name="TextBox 3">
            <a:extLst>
              <a:ext uri="{FF2B5EF4-FFF2-40B4-BE49-F238E27FC236}">
                <a16:creationId xmlns:a16="http://schemas.microsoft.com/office/drawing/2014/main" id="{9517F548-9400-C79F-EF33-75D2574E6C06}"/>
              </a:ext>
            </a:extLst>
          </p:cNvPr>
          <p:cNvSpPr txBox="1"/>
          <p:nvPr/>
        </p:nvSpPr>
        <p:spPr>
          <a:xfrm>
            <a:off x="82550" y="1794777"/>
            <a:ext cx="11648413" cy="1231106"/>
          </a:xfrm>
          <a:prstGeom prst="rect">
            <a:avLst/>
          </a:prstGeom>
          <a:solidFill>
            <a:srgbClr val="E9EBF5"/>
          </a:solidFill>
        </p:spPr>
        <p:txBody>
          <a:bodyPr wrap="square">
            <a:spAutoFit/>
          </a:bodyPr>
          <a:lstStyle>
            <a:defPPr>
              <a:defRPr lang="en-US"/>
            </a:defPPr>
            <a:lvl1pPr>
              <a:defRPr sz="1600"/>
            </a:lvl1pPr>
          </a:lstStyle>
          <a:p>
            <a:r>
              <a:rPr lang="en-GB" sz="2000" b="1" i="1" dirty="0"/>
              <a:t>Motivations for “JEFF-4” </a:t>
            </a:r>
          </a:p>
          <a:p>
            <a:endParaRPr lang="en-GB" sz="600" i="1" dirty="0"/>
          </a:p>
          <a:p>
            <a:r>
              <a:rPr lang="en-GB" b="1" i="1" dirty="0"/>
              <a:t>JEFF-4 (4Cs?): Completeness, Consistency, Covariance and Credibility (by R. </a:t>
            </a:r>
            <a:r>
              <a:rPr lang="en-GB" b="1" i="1" dirty="0" err="1"/>
              <a:t>Jacqmin</a:t>
            </a:r>
            <a:r>
              <a:rPr lang="en-GB" b="1" i="1" dirty="0"/>
              <a:t>) </a:t>
            </a:r>
          </a:p>
          <a:p>
            <a:pPr marL="285750" indent="-285750">
              <a:buFont typeface="Arial" panose="020B0604020202020204" pitchFamily="34" charset="0"/>
              <a:buChar char="•"/>
            </a:pPr>
            <a:r>
              <a:rPr lang="en-GB" i="1" dirty="0"/>
              <a:t>“Next decade” : JEFF-4 after 2020 ? </a:t>
            </a:r>
          </a:p>
          <a:p>
            <a:pPr marL="285750" indent="-285750">
              <a:buFont typeface="Arial" panose="020B0604020202020204" pitchFamily="34" charset="0"/>
              <a:buChar char="•"/>
            </a:pPr>
            <a:r>
              <a:rPr lang="en-GB" i="1" dirty="0"/>
              <a:t>Leap forward warrants a change : JEFF “Business as usual” practices will not meet the qualitative leap needed. </a:t>
            </a:r>
          </a:p>
        </p:txBody>
      </p:sp>
      <p:sp>
        <p:nvSpPr>
          <p:cNvPr id="6" name="TextBox 5">
            <a:extLst>
              <a:ext uri="{FF2B5EF4-FFF2-40B4-BE49-F238E27FC236}">
                <a16:creationId xmlns:a16="http://schemas.microsoft.com/office/drawing/2014/main" id="{8ABB84FB-370A-F8AF-A15A-2F8FEA20007E}"/>
              </a:ext>
            </a:extLst>
          </p:cNvPr>
          <p:cNvSpPr txBox="1"/>
          <p:nvPr/>
        </p:nvSpPr>
        <p:spPr>
          <a:xfrm>
            <a:off x="82550" y="1097903"/>
            <a:ext cx="11417593" cy="646331"/>
          </a:xfrm>
          <a:prstGeom prst="rect">
            <a:avLst/>
          </a:prstGeom>
          <a:noFill/>
        </p:spPr>
        <p:txBody>
          <a:bodyPr wrap="square">
            <a:spAutoFit/>
          </a:bodyPr>
          <a:lstStyle/>
          <a:p>
            <a:r>
              <a:rPr lang="en-GB" i="1" dirty="0"/>
              <a:t>See F. Michel-Sendis talk in P(ND)</a:t>
            </a:r>
            <a:r>
              <a:rPr lang="en-GB" i="1" baseline="30000" dirty="0"/>
              <a:t>2</a:t>
            </a:r>
            <a:r>
              <a:rPr lang="en-GB" i="1" dirty="0"/>
              <a:t>-2, 2014 </a:t>
            </a:r>
          </a:p>
          <a:p>
            <a:r>
              <a:rPr lang="en-GB" i="1" dirty="0"/>
              <a:t>(</a:t>
            </a:r>
            <a:r>
              <a:rPr lang="en-GB" i="1" dirty="0">
                <a:hlinkClick r:id="rId2"/>
              </a:rPr>
              <a:t>https://www.oecd-nea.org/science/meetings/pnd22/presentations/2-MICHEL-SENDIS.pdf</a:t>
            </a:r>
            <a:r>
              <a:rPr lang="en-GB" i="1" dirty="0"/>
              <a:t>)</a:t>
            </a:r>
          </a:p>
        </p:txBody>
      </p:sp>
      <p:sp>
        <p:nvSpPr>
          <p:cNvPr id="8" name="TextBox 7">
            <a:extLst>
              <a:ext uri="{FF2B5EF4-FFF2-40B4-BE49-F238E27FC236}">
                <a16:creationId xmlns:a16="http://schemas.microsoft.com/office/drawing/2014/main" id="{20EA4543-0D79-F569-7FD5-25A40670757A}"/>
              </a:ext>
            </a:extLst>
          </p:cNvPr>
          <p:cNvSpPr txBox="1"/>
          <p:nvPr/>
        </p:nvSpPr>
        <p:spPr>
          <a:xfrm>
            <a:off x="303969" y="4232226"/>
            <a:ext cx="11426994" cy="2539157"/>
          </a:xfrm>
          <a:prstGeom prst="rect">
            <a:avLst/>
          </a:prstGeom>
          <a:noFill/>
          <a:ln>
            <a:solidFill>
              <a:schemeClr val="tx1"/>
            </a:solidFill>
          </a:ln>
        </p:spPr>
        <p:txBody>
          <a:bodyPr wrap="square">
            <a:spAutoFit/>
          </a:bodyPr>
          <a:lstStyle/>
          <a:p>
            <a:pPr>
              <a:tabLst>
                <a:tab pos="1252538" algn="l"/>
              </a:tabLst>
            </a:pPr>
            <a:r>
              <a:rPr lang="en-GB" dirty="0"/>
              <a:t>Completeness→ </a:t>
            </a:r>
            <a:r>
              <a:rPr lang="en-GB" b="1" dirty="0"/>
              <a:t>Application-Relevant Completeness</a:t>
            </a:r>
          </a:p>
          <a:p>
            <a:pPr>
              <a:tabLst>
                <a:tab pos="1252538" algn="l"/>
              </a:tabLst>
            </a:pPr>
            <a:r>
              <a:rPr lang="en-GB" dirty="0"/>
              <a:t>	      Coverage focused on what matters most for advanced reactor applications</a:t>
            </a:r>
          </a:p>
          <a:p>
            <a:pPr>
              <a:spcBef>
                <a:spcPts val="600"/>
              </a:spcBef>
              <a:tabLst>
                <a:tab pos="1252538" algn="l"/>
              </a:tabLst>
            </a:pPr>
            <a:r>
              <a:rPr lang="en-GB" dirty="0"/>
              <a:t>Consistency 	→  </a:t>
            </a:r>
            <a:r>
              <a:rPr lang="en-GB" b="1" dirty="0"/>
              <a:t>Integral-Consistent Evaluation</a:t>
            </a:r>
          </a:p>
          <a:p>
            <a:pPr>
              <a:tabLst>
                <a:tab pos="1252538" algn="l"/>
              </a:tabLst>
            </a:pPr>
            <a:r>
              <a:rPr lang="en-GB" b="1" dirty="0"/>
              <a:t>	      </a:t>
            </a:r>
            <a:r>
              <a:rPr lang="en-GB" dirty="0"/>
              <a:t>Data that are physically coherent and reproduce relevant integral benchmarks</a:t>
            </a:r>
            <a:endParaRPr lang="en-GB" b="1" dirty="0"/>
          </a:p>
          <a:p>
            <a:pPr>
              <a:spcBef>
                <a:spcPts val="600"/>
              </a:spcBef>
              <a:tabLst>
                <a:tab pos="1252538" algn="l"/>
              </a:tabLst>
            </a:pPr>
            <a:r>
              <a:rPr lang="en-GB" dirty="0"/>
              <a:t>Covariance 	→  </a:t>
            </a:r>
            <a:r>
              <a:rPr lang="en-GB" b="1" dirty="0"/>
              <a:t>Decision-Ready Covariance</a:t>
            </a:r>
          </a:p>
          <a:p>
            <a:pPr lvl="2" defTabSz="179388">
              <a:tabLst>
                <a:tab pos="1252538" algn="l"/>
              </a:tabLst>
            </a:pPr>
            <a:r>
              <a:rPr lang="en-GB" b="1" dirty="0"/>
              <a:t>			  </a:t>
            </a:r>
            <a:r>
              <a:rPr lang="en-GB" dirty="0"/>
              <a:t>Uncertainty information that directly supports reliable design decisions</a:t>
            </a:r>
          </a:p>
          <a:p>
            <a:pPr>
              <a:spcBef>
                <a:spcPts val="600"/>
              </a:spcBef>
              <a:tabLst>
                <a:tab pos="1252538" algn="l"/>
              </a:tabLst>
            </a:pPr>
            <a:r>
              <a:rPr lang="en-GB" dirty="0"/>
              <a:t>Credibility 	→  </a:t>
            </a:r>
            <a:r>
              <a:rPr lang="en-GB" b="1" dirty="0"/>
              <a:t>Licensing-Oriented Confidence </a:t>
            </a:r>
          </a:p>
          <a:p>
            <a:pPr lvl="2" defTabSz="179388">
              <a:tabLst>
                <a:tab pos="1252538" algn="l"/>
              </a:tabLst>
            </a:pPr>
            <a:r>
              <a:rPr lang="en-GB" b="1" dirty="0"/>
              <a:t> 			  </a:t>
            </a:r>
            <a:r>
              <a:rPr lang="en-GB" dirty="0"/>
              <a:t>Demonstrated performance in benchmarks representative of target systems</a:t>
            </a:r>
          </a:p>
        </p:txBody>
      </p:sp>
      <p:sp>
        <p:nvSpPr>
          <p:cNvPr id="10" name="TextBox 9">
            <a:extLst>
              <a:ext uri="{FF2B5EF4-FFF2-40B4-BE49-F238E27FC236}">
                <a16:creationId xmlns:a16="http://schemas.microsoft.com/office/drawing/2014/main" id="{89AA9976-AA75-025E-98F3-D8AB22534210}"/>
              </a:ext>
            </a:extLst>
          </p:cNvPr>
          <p:cNvSpPr txBox="1"/>
          <p:nvPr/>
        </p:nvSpPr>
        <p:spPr>
          <a:xfrm>
            <a:off x="82550" y="3190473"/>
            <a:ext cx="11648413" cy="877163"/>
          </a:xfrm>
          <a:prstGeom prst="rect">
            <a:avLst/>
          </a:prstGeom>
          <a:solidFill>
            <a:srgbClr val="E9EBF5"/>
          </a:solidFill>
        </p:spPr>
        <p:txBody>
          <a:bodyPr wrap="square">
            <a:spAutoFit/>
          </a:bodyPr>
          <a:lstStyle>
            <a:defPPr>
              <a:defRPr lang="en-US"/>
            </a:defPPr>
            <a:lvl1pPr>
              <a:defRPr sz="1600"/>
            </a:lvl1pPr>
          </a:lstStyle>
          <a:p>
            <a:r>
              <a:rPr lang="en-GB" sz="2000" b="1" i="1" dirty="0"/>
              <a:t>Motivations for “JEFF-4.1” … </a:t>
            </a:r>
            <a:r>
              <a:rPr lang="en-GB" sz="2000" b="1" dirty="0"/>
              <a:t>evolving the 4Cs toward 2030-2035</a:t>
            </a:r>
          </a:p>
          <a:p>
            <a:endParaRPr lang="en-GB" sz="600" b="1" dirty="0"/>
          </a:p>
          <a:p>
            <a:r>
              <a:rPr lang="en-GB" sz="1800" b="1" dirty="0">
                <a:solidFill>
                  <a:srgbClr val="0000FF"/>
                </a:solidFill>
              </a:rPr>
              <a:t>An example, to supporting SMR deployment</a:t>
            </a:r>
            <a:endParaRPr lang="en-GB" sz="1800" b="1" i="1" dirty="0">
              <a:solidFill>
                <a:srgbClr val="0000FF"/>
              </a:solidFill>
            </a:endParaRPr>
          </a:p>
          <a:p>
            <a:endParaRPr lang="en-GB" sz="700" i="1" dirty="0"/>
          </a:p>
        </p:txBody>
      </p:sp>
    </p:spTree>
    <p:extLst>
      <p:ext uri="{BB962C8B-B14F-4D97-AF65-F5344CB8AC3E}">
        <p14:creationId xmlns:p14="http://schemas.microsoft.com/office/powerpoint/2010/main" val="2545024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D712C-A895-A1A0-F183-EAB2177EA7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D60FA3-27BB-6217-28F7-DCBD047F0AA6}"/>
              </a:ext>
            </a:extLst>
          </p:cNvPr>
          <p:cNvSpPr>
            <a:spLocks noGrp="1"/>
          </p:cNvSpPr>
          <p:nvPr>
            <p:ph type="ctrTitle"/>
          </p:nvPr>
        </p:nvSpPr>
        <p:spPr>
          <a:xfrm>
            <a:off x="-3" y="0"/>
            <a:ext cx="6915708" cy="904775"/>
          </a:xfrm>
          <a:solidFill>
            <a:schemeClr val="bg1"/>
          </a:solidFill>
        </p:spPr>
        <p:txBody>
          <a:bodyPr>
            <a:normAutofit/>
          </a:bodyPr>
          <a:lstStyle/>
          <a:p>
            <a:pPr algn="l">
              <a:spcAft>
                <a:spcPts val="600"/>
              </a:spcAft>
            </a:pPr>
            <a:r>
              <a:rPr lang="en-GB" sz="3600" dirty="0">
                <a:solidFill>
                  <a:srgbClr val="006AB3"/>
                </a:solidFill>
              </a:rPr>
              <a:t>5. Conclusion… final reflections</a:t>
            </a:r>
          </a:p>
        </p:txBody>
      </p:sp>
      <p:sp>
        <p:nvSpPr>
          <p:cNvPr id="9" name="Slide Number Placeholder 1">
            <a:extLst>
              <a:ext uri="{FF2B5EF4-FFF2-40B4-BE49-F238E27FC236}">
                <a16:creationId xmlns:a16="http://schemas.microsoft.com/office/drawing/2014/main" id="{AA6E0523-B43B-F430-A492-B89F622F5543}"/>
              </a:ext>
            </a:extLst>
          </p:cNvPr>
          <p:cNvSpPr txBox="1">
            <a:spLocks/>
          </p:cNvSpPr>
          <p:nvPr/>
        </p:nvSpPr>
        <p:spPr>
          <a:xfrm>
            <a:off x="11816179" y="6507189"/>
            <a:ext cx="375821" cy="365125"/>
          </a:xfrm>
          <a:prstGeom prst="rect">
            <a:avLst/>
          </a:prstGeom>
        </p:spPr>
        <p:txBody>
          <a:bodyPr vert="horz" lIns="91440" tIns="45720" rIns="91440" bIns="45720" rtlCol="0" anchor="ctr"/>
          <a:lstStyle>
            <a:defPPr>
              <a:defRPr lang="en-US"/>
            </a:defPPr>
            <a:lvl1pPr algn="r">
              <a:defRPr sz="1200"/>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6C6AE60A-B69C-4790-82F7-3882EDF23186}" type="slidenum">
              <a:rPr lang="de-DE" smtClean="0"/>
              <a:pPr/>
              <a:t>23</a:t>
            </a:fld>
            <a:endParaRPr lang="de-DE" dirty="0"/>
          </a:p>
        </p:txBody>
      </p:sp>
      <p:sp>
        <p:nvSpPr>
          <p:cNvPr id="3" name="TextBox 2">
            <a:extLst>
              <a:ext uri="{FF2B5EF4-FFF2-40B4-BE49-F238E27FC236}">
                <a16:creationId xmlns:a16="http://schemas.microsoft.com/office/drawing/2014/main" id="{E039A09D-C486-5620-F339-0EA3C86F43F2}"/>
              </a:ext>
            </a:extLst>
          </p:cNvPr>
          <p:cNvSpPr txBox="1"/>
          <p:nvPr/>
        </p:nvSpPr>
        <p:spPr>
          <a:xfrm>
            <a:off x="88771" y="1103853"/>
            <a:ext cx="12103229" cy="5401479"/>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GB" sz="2000" b="1" noProof="0" dirty="0"/>
              <a:t>How do we learn from the past activities?</a:t>
            </a:r>
            <a:endParaRPr lang="en-GB" sz="1600" noProof="0" dirty="0"/>
          </a:p>
          <a:p>
            <a:pPr marL="355600" lvl="1" indent="-177800">
              <a:spcBef>
                <a:spcPts val="600"/>
              </a:spcBef>
              <a:spcAft>
                <a:spcPts val="600"/>
              </a:spcAft>
              <a:buFont typeface="Courier New" panose="02070309020205020404" pitchFamily="49" charset="0"/>
              <a:buChar char="o"/>
            </a:pPr>
            <a:r>
              <a:rPr lang="en-GB" sz="1600" noProof="0" dirty="0">
                <a:solidFill>
                  <a:srgbClr val="0000FF"/>
                </a:solidFill>
              </a:rPr>
              <a:t>CASE1: Pu-239 evaluation at thermal energies in JEFF-3.3 </a:t>
            </a:r>
            <a:r>
              <a:rPr lang="en-GB" sz="1600" dirty="0">
                <a:solidFill>
                  <a:srgbClr val="0000FF"/>
                </a:solidFill>
              </a:rPr>
              <a:t>- </a:t>
            </a:r>
            <a:r>
              <a:rPr lang="en-GB" sz="1600" noProof="0" dirty="0"/>
              <a:t>hidden issues emerging from PST-034 benchmarking</a:t>
            </a:r>
            <a:r>
              <a:rPr lang="en-GB" sz="1600" b="1" dirty="0"/>
              <a:t>…</a:t>
            </a:r>
            <a:r>
              <a:rPr lang="en-GB" sz="1600" b="1" noProof="0" dirty="0"/>
              <a:t> we need AI/ML!</a:t>
            </a:r>
          </a:p>
          <a:p>
            <a:pPr marL="355600" lvl="1" indent="-177800">
              <a:spcBef>
                <a:spcPts val="600"/>
              </a:spcBef>
              <a:spcAft>
                <a:spcPts val="600"/>
              </a:spcAft>
              <a:buFont typeface="Courier New" panose="02070309020205020404" pitchFamily="49" charset="0"/>
              <a:buChar char="o"/>
            </a:pPr>
            <a:r>
              <a:rPr lang="en-GB" sz="1600" noProof="0" dirty="0">
                <a:solidFill>
                  <a:srgbClr val="0000FF"/>
                </a:solidFill>
              </a:rPr>
              <a:t>CASE 2: Burnup issue </a:t>
            </a:r>
            <a:r>
              <a:rPr lang="en-GB" sz="1600" dirty="0">
                <a:solidFill>
                  <a:srgbClr val="0000FF"/>
                </a:solidFill>
              </a:rPr>
              <a:t>in JEFF-3.3 - </a:t>
            </a:r>
            <a:r>
              <a:rPr lang="en-GB" sz="1600" dirty="0"/>
              <a:t>hidden issues from TMI pin-cell burnup… </a:t>
            </a:r>
            <a:r>
              <a:rPr lang="en-GB" sz="1600" b="1" noProof="0" dirty="0"/>
              <a:t>we need expert judgment  </a:t>
            </a:r>
            <a:r>
              <a:rPr lang="en-GB" sz="1600" noProof="0" dirty="0"/>
              <a:t>(by e-mail A. Santamarina , 2016)!</a:t>
            </a:r>
          </a:p>
          <a:p>
            <a:pPr marL="355600" lvl="1" indent="-177800">
              <a:spcBef>
                <a:spcPts val="600"/>
              </a:spcBef>
              <a:spcAft>
                <a:spcPts val="600"/>
              </a:spcAft>
              <a:buFont typeface="Courier New" panose="02070309020205020404" pitchFamily="49" charset="0"/>
              <a:buChar char="o"/>
            </a:pPr>
            <a:r>
              <a:rPr lang="en-GB" sz="1600" noProof="0" dirty="0">
                <a:solidFill>
                  <a:srgbClr val="0000FF"/>
                </a:solidFill>
              </a:rPr>
              <a:t>CASE 3: How to improve discussions between evaluators (CIELO/SG40, INDEN, …)  and users (WPEC/SG39, SG46,…- Nuclear data adjustment) </a:t>
            </a:r>
            <a:r>
              <a:rPr lang="en-GB" sz="1600" dirty="0">
                <a:solidFill>
                  <a:srgbClr val="0000FF"/>
                </a:solidFill>
              </a:rPr>
              <a:t>for improvement of nuclear data files – WPEC/SG52?</a:t>
            </a:r>
          </a:p>
          <a:p>
            <a:pPr lvl="1"/>
            <a:endParaRPr lang="en-GB" sz="1600" noProof="0" dirty="0"/>
          </a:p>
          <a:p>
            <a:pPr lvl="1"/>
            <a:endParaRPr lang="en-GB" sz="1600" noProof="0" dirty="0"/>
          </a:p>
          <a:p>
            <a:pPr marL="285750" indent="-285750">
              <a:spcAft>
                <a:spcPts val="1200"/>
              </a:spcAft>
              <a:buFont typeface="Arial" panose="020B0604020202020204" pitchFamily="34" charset="0"/>
              <a:buChar char="•"/>
            </a:pPr>
            <a:r>
              <a:rPr lang="en-GB" sz="2000" b="1" noProof="0" dirty="0"/>
              <a:t>Other issues that may affect future nuclear data evaluations, of course, my personal view…</a:t>
            </a:r>
            <a:endParaRPr lang="en-GB" sz="1600" noProof="0" dirty="0"/>
          </a:p>
          <a:p>
            <a:pPr marL="355600" lvl="1" indent="-177800">
              <a:buFont typeface="Courier New" panose="02070309020205020404" pitchFamily="49" charset="0"/>
              <a:buChar char="o"/>
            </a:pPr>
            <a:r>
              <a:rPr lang="en-GB" noProof="0" dirty="0"/>
              <a:t>A risk is the low compilation rate of experimental data in EXFOR… see following websites</a:t>
            </a:r>
          </a:p>
          <a:p>
            <a:pPr marL="355600" lvl="1" indent="-177800">
              <a:buFont typeface="Courier New" panose="02070309020205020404" pitchFamily="49" charset="0"/>
              <a:buChar char="o"/>
            </a:pPr>
            <a:endParaRPr lang="en-GB" sz="600" noProof="0" dirty="0"/>
          </a:p>
          <a:p>
            <a:pPr marL="630238" lvl="3" indent="-185738">
              <a:buFont typeface="Wingdings" panose="05000000000000000000" pitchFamily="2" charset="2"/>
              <a:buChar char="§"/>
            </a:pPr>
            <a:r>
              <a:rPr lang="en-GB" dirty="0">
                <a:hlinkClick r:id="rId2"/>
              </a:rPr>
              <a:t>https://nds.iaea.org/exfor-master/x4compil/exfor_input.htm</a:t>
            </a:r>
            <a:r>
              <a:rPr lang="en-GB" dirty="0"/>
              <a:t>:  The table shows updated EXFOR entries per year</a:t>
            </a:r>
          </a:p>
          <a:p>
            <a:pPr marL="630238" lvl="3" indent="-185738">
              <a:buFont typeface="Wingdings" panose="05000000000000000000" pitchFamily="2" charset="2"/>
              <a:buChar char="§"/>
            </a:pPr>
            <a:r>
              <a:rPr lang="en-GB" noProof="0" dirty="0">
                <a:hlinkClick r:id="rId3"/>
              </a:rPr>
              <a:t>https://nds.iaea.org/nrdc/alloc/</a:t>
            </a:r>
            <a:r>
              <a:rPr lang="en-GB" noProof="0" dirty="0"/>
              <a:t>:  The table at the top shows EXFOR entries since the last NRDC meeting</a:t>
            </a:r>
          </a:p>
          <a:p>
            <a:pPr marL="355600" lvl="1" indent="-177800">
              <a:buFont typeface="Courier New" panose="02070309020205020404" pitchFamily="49" charset="0"/>
              <a:buChar char="o"/>
            </a:pPr>
            <a:endParaRPr lang="en-GB" sz="1600" noProof="0" dirty="0"/>
          </a:p>
          <a:p>
            <a:pPr marL="355600" lvl="1" indent="-177800">
              <a:buFont typeface="Courier New" panose="02070309020205020404" pitchFamily="49" charset="0"/>
              <a:buChar char="o"/>
            </a:pPr>
            <a:r>
              <a:rPr lang="en-GB" noProof="0" dirty="0"/>
              <a:t>Some final reflections:</a:t>
            </a:r>
          </a:p>
          <a:p>
            <a:pPr marL="355600" lvl="1" indent="-177800"/>
            <a:endParaRPr lang="en-GB" sz="600" noProof="0" dirty="0"/>
          </a:p>
          <a:p>
            <a:pPr marL="630238" lvl="3" indent="-185738">
              <a:spcAft>
                <a:spcPts val="600"/>
              </a:spcAft>
              <a:buFont typeface="Wingdings" panose="05000000000000000000" pitchFamily="2" charset="2"/>
              <a:buChar char="§"/>
            </a:pPr>
            <a:r>
              <a:rPr lang="en-GB" noProof="0" dirty="0"/>
              <a:t>The era of AI/ML … how do we integrate these tools into the evaluation of nuclear data?</a:t>
            </a:r>
          </a:p>
          <a:p>
            <a:pPr marL="630238" lvl="3" indent="-185738">
              <a:spcAft>
                <a:spcPts val="600"/>
              </a:spcAft>
              <a:buFont typeface="Wingdings" panose="05000000000000000000" pitchFamily="2" charset="2"/>
              <a:buChar char="§"/>
            </a:pPr>
            <a:r>
              <a:rPr lang="en-GB" noProof="0" dirty="0"/>
              <a:t>The era of Open Science… how do we promote transparency while preserving strategic autonomy in codes and data?</a:t>
            </a:r>
          </a:p>
          <a:p>
            <a:pPr marL="630238" lvl="3" indent="-185738">
              <a:spcAft>
                <a:spcPts val="600"/>
              </a:spcAft>
              <a:buFont typeface="Wingdings" panose="05000000000000000000" pitchFamily="2" charset="2"/>
              <a:buChar char="§"/>
            </a:pPr>
            <a:r>
              <a:rPr lang="en-GB" noProof="0" dirty="0"/>
              <a:t>The era of global collaboration …. are we losing dedicated technical spaces for nuclear data discussion &amp; dissemination?</a:t>
            </a:r>
          </a:p>
        </p:txBody>
      </p:sp>
    </p:spTree>
    <p:extLst>
      <p:ext uri="{BB962C8B-B14F-4D97-AF65-F5344CB8AC3E}">
        <p14:creationId xmlns:p14="http://schemas.microsoft.com/office/powerpoint/2010/main" val="3778829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F1F42-42FD-0D60-CE18-967E2514EB02}"/>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F7C59D1B-346F-F3F3-D2C0-C98B053522E3}"/>
              </a:ext>
            </a:extLst>
          </p:cNvPr>
          <p:cNvSpPr txBox="1">
            <a:spLocks/>
          </p:cNvSpPr>
          <p:nvPr/>
        </p:nvSpPr>
        <p:spPr>
          <a:xfrm>
            <a:off x="11789546" y="6507189"/>
            <a:ext cx="402454" cy="365125"/>
          </a:xfrm>
          <a:prstGeom prst="rect">
            <a:avLst/>
          </a:prstGeom>
        </p:spPr>
        <p:txBody>
          <a:bodyPr vert="horz" lIns="91440" tIns="45720" rIns="91440" bIns="45720" rtlCol="0" anchor="ctr"/>
          <a:lstStyle>
            <a:defPPr>
              <a:defRPr lang="en-US"/>
            </a:defPPr>
            <a:lvl1pPr algn="r">
              <a:defRPr sz="1200"/>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6C6AE60A-B69C-4790-82F7-3882EDF23186}" type="slidenum">
              <a:rPr lang="de-DE" smtClean="0"/>
              <a:pPr/>
              <a:t>24</a:t>
            </a:fld>
            <a:endParaRPr lang="de-DE" dirty="0"/>
          </a:p>
        </p:txBody>
      </p:sp>
      <p:sp>
        <p:nvSpPr>
          <p:cNvPr id="2" name="Title 1">
            <a:extLst>
              <a:ext uri="{FF2B5EF4-FFF2-40B4-BE49-F238E27FC236}">
                <a16:creationId xmlns:a16="http://schemas.microsoft.com/office/drawing/2014/main" id="{230CFDFD-8074-97AB-2B8A-6AFB0DB99651}"/>
              </a:ext>
            </a:extLst>
          </p:cNvPr>
          <p:cNvSpPr>
            <a:spLocks noGrp="1"/>
          </p:cNvSpPr>
          <p:nvPr>
            <p:ph type="ctrTitle"/>
          </p:nvPr>
        </p:nvSpPr>
        <p:spPr>
          <a:xfrm>
            <a:off x="4128113" y="2754297"/>
            <a:ext cx="3959443" cy="1349406"/>
          </a:xfrm>
          <a:solidFill>
            <a:schemeClr val="bg1"/>
          </a:solidFill>
        </p:spPr>
        <p:txBody>
          <a:bodyPr>
            <a:normAutofit/>
          </a:bodyPr>
          <a:lstStyle/>
          <a:p>
            <a:pPr algn="l">
              <a:spcAft>
                <a:spcPts val="600"/>
              </a:spcAft>
            </a:pPr>
            <a:r>
              <a:rPr lang="en-GB" dirty="0">
                <a:solidFill>
                  <a:srgbClr val="006AB3"/>
                </a:solidFill>
              </a:rPr>
              <a:t>Thank you !</a:t>
            </a:r>
          </a:p>
        </p:txBody>
      </p:sp>
    </p:spTree>
    <p:extLst>
      <p:ext uri="{BB962C8B-B14F-4D97-AF65-F5344CB8AC3E}">
        <p14:creationId xmlns:p14="http://schemas.microsoft.com/office/powerpoint/2010/main" val="2766943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18C0F-D286-FBB6-1850-E92B5D2351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756EA2-3EE4-5F97-6580-B5B2DF021717}"/>
              </a:ext>
            </a:extLst>
          </p:cNvPr>
          <p:cNvSpPr>
            <a:spLocks noGrp="1"/>
          </p:cNvSpPr>
          <p:nvPr>
            <p:ph type="ctrTitle"/>
          </p:nvPr>
        </p:nvSpPr>
        <p:spPr>
          <a:xfrm>
            <a:off x="-3" y="0"/>
            <a:ext cx="8970748" cy="904775"/>
          </a:xfrm>
          <a:solidFill>
            <a:schemeClr val="bg1"/>
          </a:solidFill>
        </p:spPr>
        <p:txBody>
          <a:bodyPr>
            <a:normAutofit fontScale="90000"/>
          </a:bodyPr>
          <a:lstStyle/>
          <a:p>
            <a:pPr algn="l">
              <a:spcAft>
                <a:spcPts val="600"/>
              </a:spcAft>
            </a:pPr>
            <a:r>
              <a:rPr lang="en-GB" sz="3600" dirty="0">
                <a:solidFill>
                  <a:srgbClr val="006AB3"/>
                </a:solidFill>
              </a:rPr>
              <a:t>ANNEX I: “Pu-239 evaluation at thermal energy in JEFF-3.3”</a:t>
            </a:r>
          </a:p>
        </p:txBody>
      </p:sp>
      <p:sp>
        <p:nvSpPr>
          <p:cNvPr id="9" name="Slide Number Placeholder 1">
            <a:extLst>
              <a:ext uri="{FF2B5EF4-FFF2-40B4-BE49-F238E27FC236}">
                <a16:creationId xmlns:a16="http://schemas.microsoft.com/office/drawing/2014/main" id="{2A980B17-02A4-7D48-2B9F-88C9AF8236E4}"/>
              </a:ext>
            </a:extLst>
          </p:cNvPr>
          <p:cNvSpPr txBox="1">
            <a:spLocks/>
          </p:cNvSpPr>
          <p:nvPr/>
        </p:nvSpPr>
        <p:spPr>
          <a:xfrm>
            <a:off x="11848159" y="6507189"/>
            <a:ext cx="343841" cy="365125"/>
          </a:xfrm>
          <a:prstGeom prst="rect">
            <a:avLst/>
          </a:prstGeom>
        </p:spPr>
        <p:txBody>
          <a:bodyPr vert="horz" lIns="91440" tIns="45720" rIns="91440" bIns="45720" rtlCol="0" anchor="ctr"/>
          <a:lstStyle>
            <a:defPPr>
              <a:defRPr lang="en-US"/>
            </a:defPPr>
            <a:lvl1pPr algn="r">
              <a:defRPr sz="1200"/>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6C6AE60A-B69C-4790-82F7-3882EDF23186}" type="slidenum">
              <a:rPr lang="de-DE" smtClean="0"/>
              <a:pPr/>
              <a:t>25</a:t>
            </a:fld>
            <a:endParaRPr lang="de-DE" dirty="0"/>
          </a:p>
        </p:txBody>
      </p:sp>
      <p:pic>
        <p:nvPicPr>
          <p:cNvPr id="5" name="Picture 4">
            <a:extLst>
              <a:ext uri="{FF2B5EF4-FFF2-40B4-BE49-F238E27FC236}">
                <a16:creationId xmlns:a16="http://schemas.microsoft.com/office/drawing/2014/main" id="{72AC575C-5D4D-ABA6-97BF-BCC7B07CA0D0}"/>
              </a:ext>
            </a:extLst>
          </p:cNvPr>
          <p:cNvPicPr>
            <a:picLocks noChangeAspect="1"/>
          </p:cNvPicPr>
          <p:nvPr/>
        </p:nvPicPr>
        <p:blipFill>
          <a:blip r:embed="rId2"/>
          <a:srcRect l="24710" t="27080" r="25474" b="7657"/>
          <a:stretch>
            <a:fillRect/>
          </a:stretch>
        </p:blipFill>
        <p:spPr>
          <a:xfrm>
            <a:off x="4777016" y="1029063"/>
            <a:ext cx="4828709" cy="3426592"/>
          </a:xfrm>
          <a:prstGeom prst="rect">
            <a:avLst/>
          </a:prstGeom>
          <a:ln>
            <a:solidFill>
              <a:schemeClr val="tx1"/>
            </a:solidFill>
          </a:ln>
        </p:spPr>
      </p:pic>
      <p:pic>
        <p:nvPicPr>
          <p:cNvPr id="7" name="Picture 6">
            <a:extLst>
              <a:ext uri="{FF2B5EF4-FFF2-40B4-BE49-F238E27FC236}">
                <a16:creationId xmlns:a16="http://schemas.microsoft.com/office/drawing/2014/main" id="{5F98DF60-E068-3057-50D0-F0A57FB5E233}"/>
              </a:ext>
            </a:extLst>
          </p:cNvPr>
          <p:cNvPicPr>
            <a:picLocks noChangeAspect="1"/>
          </p:cNvPicPr>
          <p:nvPr/>
        </p:nvPicPr>
        <p:blipFill>
          <a:blip r:embed="rId3"/>
          <a:srcRect l="24789" t="29101" r="25394" b="14028"/>
          <a:stretch>
            <a:fillRect/>
          </a:stretch>
        </p:blipFill>
        <p:spPr>
          <a:xfrm>
            <a:off x="8041982" y="4268612"/>
            <a:ext cx="4125218" cy="2550888"/>
          </a:xfrm>
          <a:prstGeom prst="rect">
            <a:avLst/>
          </a:prstGeom>
          <a:ln>
            <a:solidFill>
              <a:schemeClr val="tx1"/>
            </a:solidFill>
          </a:ln>
        </p:spPr>
      </p:pic>
      <p:pic>
        <p:nvPicPr>
          <p:cNvPr id="12" name="Picture 11">
            <a:extLst>
              <a:ext uri="{FF2B5EF4-FFF2-40B4-BE49-F238E27FC236}">
                <a16:creationId xmlns:a16="http://schemas.microsoft.com/office/drawing/2014/main" id="{71178243-23F4-E033-3479-AF8B16651E8B}"/>
              </a:ext>
            </a:extLst>
          </p:cNvPr>
          <p:cNvPicPr>
            <a:picLocks noChangeAspect="1"/>
          </p:cNvPicPr>
          <p:nvPr/>
        </p:nvPicPr>
        <p:blipFill>
          <a:blip r:embed="rId4"/>
          <a:srcRect l="24710" t="11777" r="25474" b="18693"/>
          <a:stretch>
            <a:fillRect/>
          </a:stretch>
        </p:blipFill>
        <p:spPr>
          <a:xfrm>
            <a:off x="82550" y="988739"/>
            <a:ext cx="4585702" cy="3466916"/>
          </a:xfrm>
          <a:prstGeom prst="rect">
            <a:avLst/>
          </a:prstGeom>
          <a:ln>
            <a:solidFill>
              <a:schemeClr val="accent1">
                <a:shade val="15000"/>
              </a:schemeClr>
            </a:solidFill>
          </a:ln>
        </p:spPr>
      </p:pic>
      <p:sp>
        <p:nvSpPr>
          <p:cNvPr id="13" name="Speech Bubble: Rectangle 12">
            <a:extLst>
              <a:ext uri="{FF2B5EF4-FFF2-40B4-BE49-F238E27FC236}">
                <a16:creationId xmlns:a16="http://schemas.microsoft.com/office/drawing/2014/main" id="{33E36CC8-21DB-527A-7EF5-D32AE59539DE}"/>
              </a:ext>
            </a:extLst>
          </p:cNvPr>
          <p:cNvSpPr/>
          <p:nvPr/>
        </p:nvSpPr>
        <p:spPr>
          <a:xfrm>
            <a:off x="7969718" y="2437082"/>
            <a:ext cx="359615" cy="423512"/>
          </a:xfrm>
          <a:prstGeom prst="wedgeRectCallout">
            <a:avLst>
              <a:gd name="adj1" fmla="val 594540"/>
              <a:gd name="adj2" fmla="val 367046"/>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8CF7A989-344F-82F6-2442-A56A87B9EEC0}"/>
              </a:ext>
            </a:extLst>
          </p:cNvPr>
          <p:cNvSpPr txBox="1"/>
          <p:nvPr/>
        </p:nvSpPr>
        <p:spPr>
          <a:xfrm>
            <a:off x="82550" y="5544056"/>
            <a:ext cx="6179418" cy="1200329"/>
          </a:xfrm>
          <a:prstGeom prst="rect">
            <a:avLst/>
          </a:prstGeom>
          <a:noFill/>
        </p:spPr>
        <p:txBody>
          <a:bodyPr wrap="square">
            <a:spAutoFit/>
          </a:bodyPr>
          <a:lstStyle/>
          <a:p>
            <a:pPr marL="742950" lvl="1" indent="-285750">
              <a:buFont typeface="Courier New" panose="02070309020205020404" pitchFamily="49" charset="0"/>
              <a:buChar char="o"/>
            </a:pPr>
            <a:r>
              <a:rPr lang="en-GB" sz="1800" b="1" noProof="0" dirty="0"/>
              <a:t>CASE1: “Pu-239 evaluation at thermal energy in JEFF-3.3”…hidden issues within PSTs benchmarking … we need help provided by AI/ML!</a:t>
            </a:r>
          </a:p>
          <a:p>
            <a:pPr marL="742950" lvl="1" indent="-285750">
              <a:buFont typeface="Courier New" panose="02070309020205020404" pitchFamily="49" charset="0"/>
              <a:buChar char="o"/>
            </a:pPr>
            <a:endParaRPr lang="en-GB" sz="1800" noProof="0" dirty="0"/>
          </a:p>
        </p:txBody>
      </p:sp>
    </p:spTree>
    <p:extLst>
      <p:ext uri="{BB962C8B-B14F-4D97-AF65-F5344CB8AC3E}">
        <p14:creationId xmlns:p14="http://schemas.microsoft.com/office/powerpoint/2010/main" val="38098475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C452B-C3B3-B0B5-25E1-28974F80E6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959C62-833C-DF8A-7751-0FA39053D23E}"/>
              </a:ext>
            </a:extLst>
          </p:cNvPr>
          <p:cNvSpPr>
            <a:spLocks noGrp="1"/>
          </p:cNvSpPr>
          <p:nvPr>
            <p:ph type="ctrTitle"/>
          </p:nvPr>
        </p:nvSpPr>
        <p:spPr>
          <a:xfrm>
            <a:off x="-3" y="0"/>
            <a:ext cx="8970748" cy="904775"/>
          </a:xfrm>
          <a:solidFill>
            <a:schemeClr val="bg1"/>
          </a:solidFill>
        </p:spPr>
        <p:txBody>
          <a:bodyPr>
            <a:normAutofit/>
          </a:bodyPr>
          <a:lstStyle/>
          <a:p>
            <a:pPr algn="l">
              <a:spcAft>
                <a:spcPts val="600"/>
              </a:spcAft>
            </a:pPr>
            <a:r>
              <a:rPr lang="en-GB" sz="3200" dirty="0">
                <a:solidFill>
                  <a:srgbClr val="006AB3"/>
                </a:solidFill>
              </a:rPr>
              <a:t>ANNEX II:  “Burnup issue in JEFF-3.3”</a:t>
            </a:r>
          </a:p>
        </p:txBody>
      </p:sp>
      <p:sp>
        <p:nvSpPr>
          <p:cNvPr id="9" name="Slide Number Placeholder 1">
            <a:extLst>
              <a:ext uri="{FF2B5EF4-FFF2-40B4-BE49-F238E27FC236}">
                <a16:creationId xmlns:a16="http://schemas.microsoft.com/office/drawing/2014/main" id="{2EAECA80-C85C-98F2-523A-1CA6FE569469}"/>
              </a:ext>
            </a:extLst>
          </p:cNvPr>
          <p:cNvSpPr txBox="1">
            <a:spLocks/>
          </p:cNvSpPr>
          <p:nvPr/>
        </p:nvSpPr>
        <p:spPr>
          <a:xfrm>
            <a:off x="11848159" y="6507189"/>
            <a:ext cx="343841" cy="365125"/>
          </a:xfrm>
          <a:prstGeom prst="rect">
            <a:avLst/>
          </a:prstGeom>
        </p:spPr>
        <p:txBody>
          <a:bodyPr vert="horz" lIns="91440" tIns="45720" rIns="91440" bIns="45720" rtlCol="0" anchor="ctr"/>
          <a:lstStyle>
            <a:defPPr>
              <a:defRPr lang="en-US"/>
            </a:defPPr>
            <a:lvl1pPr algn="r">
              <a:defRPr sz="1200"/>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6C6AE60A-B69C-4790-82F7-3882EDF23186}" type="slidenum">
              <a:rPr lang="de-DE" smtClean="0"/>
              <a:pPr/>
              <a:t>26</a:t>
            </a:fld>
            <a:endParaRPr lang="de-DE" dirty="0"/>
          </a:p>
        </p:txBody>
      </p:sp>
      <p:pic>
        <p:nvPicPr>
          <p:cNvPr id="8" name="Picture 7">
            <a:extLst>
              <a:ext uri="{FF2B5EF4-FFF2-40B4-BE49-F238E27FC236}">
                <a16:creationId xmlns:a16="http://schemas.microsoft.com/office/drawing/2014/main" id="{DD69A985-9434-4590-2557-8DA8D965D614}"/>
              </a:ext>
            </a:extLst>
          </p:cNvPr>
          <p:cNvPicPr>
            <a:picLocks noChangeAspect="1"/>
          </p:cNvPicPr>
          <p:nvPr/>
        </p:nvPicPr>
        <p:blipFill>
          <a:blip r:embed="rId2"/>
          <a:srcRect l="29136" t="23216" r="15073" b="9490"/>
          <a:stretch>
            <a:fillRect/>
          </a:stretch>
        </p:blipFill>
        <p:spPr>
          <a:xfrm>
            <a:off x="82550" y="1089025"/>
            <a:ext cx="5011196" cy="3798239"/>
          </a:xfrm>
          <a:prstGeom prst="rect">
            <a:avLst/>
          </a:prstGeom>
          <a:ln>
            <a:solidFill>
              <a:schemeClr val="tx1"/>
            </a:solidFill>
          </a:ln>
        </p:spPr>
      </p:pic>
      <p:pic>
        <p:nvPicPr>
          <p:cNvPr id="11" name="Picture 10">
            <a:extLst>
              <a:ext uri="{FF2B5EF4-FFF2-40B4-BE49-F238E27FC236}">
                <a16:creationId xmlns:a16="http://schemas.microsoft.com/office/drawing/2014/main" id="{DD643B25-A405-E301-798D-469593DA7278}"/>
              </a:ext>
            </a:extLst>
          </p:cNvPr>
          <p:cNvPicPr>
            <a:picLocks noChangeAspect="1"/>
          </p:cNvPicPr>
          <p:nvPr/>
        </p:nvPicPr>
        <p:blipFill>
          <a:blip r:embed="rId3"/>
          <a:srcRect l="29333" t="23373" r="15073" b="9647"/>
          <a:stretch>
            <a:fillRect/>
          </a:stretch>
        </p:blipFill>
        <p:spPr>
          <a:xfrm>
            <a:off x="6096000" y="1065050"/>
            <a:ext cx="4163209" cy="3151934"/>
          </a:xfrm>
          <a:prstGeom prst="rect">
            <a:avLst/>
          </a:prstGeom>
          <a:ln>
            <a:solidFill>
              <a:schemeClr val="tx1"/>
            </a:solidFill>
          </a:ln>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4DF7059-2831-BAAD-7271-F3E0AD825BC5}"/>
                  </a:ext>
                </a:extLst>
              </p:cNvPr>
              <p:cNvSpPr txBox="1"/>
              <p:nvPr/>
            </p:nvSpPr>
            <p:spPr>
              <a:xfrm>
                <a:off x="9393763" y="1421520"/>
                <a:ext cx="2279085" cy="514115"/>
              </a:xfrm>
              <a:prstGeom prst="rect">
                <a:avLst/>
              </a:prstGeom>
              <a:solidFill>
                <a:schemeClr val="bg1"/>
              </a:solidFill>
              <a:ln>
                <a:solidFill>
                  <a:schemeClr val="tx1"/>
                </a:solidFill>
              </a:ln>
            </p:spPr>
            <p:txBody>
              <a:bodyPr wrap="none" rtlCol="0">
                <a:spAutoFit/>
              </a:bodyPr>
              <a:lstStyle/>
              <a:p>
                <a:r>
                  <a:rPr lang="nl-BE" sz="1200" dirty="0"/>
                  <a:t>REL. </a:t>
                </a:r>
                <a:r>
                  <a:rPr lang="nl-BE" sz="1200" dirty="0" err="1"/>
                  <a:t>DIFF</a:t>
                </a:r>
                <a:r>
                  <a:rPr lang="nl-BE" sz="1200" dirty="0"/>
                  <a:t>. (%)</a:t>
                </a:r>
                <a14:m>
                  <m:oMath xmlns:m="http://schemas.openxmlformats.org/officeDocument/2006/math">
                    <m:r>
                      <a:rPr lang="en-US" b="0" i="0" smtClean="0">
                        <a:latin typeface="Cambria Math"/>
                      </a:rPr>
                      <m:t> </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𝑥</m:t>
                        </m:r>
                        <m:r>
                          <a:rPr lang="en-US" b="0" i="1" smtClean="0">
                            <a:latin typeface="Cambria Math"/>
                          </a:rPr>
                          <m:t> −</m:t>
                        </m:r>
                        <m:r>
                          <a:rPr lang="en-US" b="0" i="1" smtClean="0">
                            <a:latin typeface="Cambria Math"/>
                          </a:rPr>
                          <m:t>𝐽𝐸𝐹𝐹</m:t>
                        </m:r>
                        <m:r>
                          <a:rPr lang="en-US" b="0" i="1" smtClean="0">
                            <a:latin typeface="Cambria Math"/>
                          </a:rPr>
                          <m:t>3.3</m:t>
                        </m:r>
                        <m:r>
                          <a:rPr lang="en-US" b="0" i="1" smtClean="0">
                            <a:latin typeface="Cambria Math"/>
                          </a:rPr>
                          <m:t>𝑡</m:t>
                        </m:r>
                      </m:num>
                      <m:den>
                        <m:r>
                          <a:rPr lang="en-US" b="0" i="1" smtClean="0">
                            <a:latin typeface="Cambria Math"/>
                          </a:rPr>
                          <m:t>𝐽𝐸𝐹𝐹</m:t>
                        </m:r>
                        <m:r>
                          <a:rPr lang="en-US" b="0" i="1" smtClean="0">
                            <a:latin typeface="Cambria Math"/>
                          </a:rPr>
                          <m:t>3.3</m:t>
                        </m:r>
                        <m:r>
                          <a:rPr lang="en-US" b="0" i="1" smtClean="0">
                            <a:latin typeface="Cambria Math"/>
                          </a:rPr>
                          <m:t>𝑡</m:t>
                        </m:r>
                      </m:den>
                    </m:f>
                  </m:oMath>
                </a14:m>
                <a:endParaRPr lang="nl-BE" sz="1200" dirty="0"/>
              </a:p>
            </p:txBody>
          </p:sp>
        </mc:Choice>
        <mc:Fallback xmlns="">
          <p:sp>
            <p:nvSpPr>
              <p:cNvPr id="12" name="TextBox 11">
                <a:extLst>
                  <a:ext uri="{FF2B5EF4-FFF2-40B4-BE49-F238E27FC236}">
                    <a16:creationId xmlns:a16="http://schemas.microsoft.com/office/drawing/2014/main" id="{E4DF7059-2831-BAAD-7271-F3E0AD825BC5}"/>
                  </a:ext>
                </a:extLst>
              </p:cNvPr>
              <p:cNvSpPr txBox="1">
                <a:spLocks noRot="1" noChangeAspect="1" noMove="1" noResize="1" noEditPoints="1" noAdjustHandles="1" noChangeArrowheads="1" noChangeShapeType="1" noTextEdit="1"/>
              </p:cNvSpPr>
              <p:nvPr/>
            </p:nvSpPr>
            <p:spPr>
              <a:xfrm>
                <a:off x="9393763" y="1421520"/>
                <a:ext cx="2279085" cy="514115"/>
              </a:xfrm>
              <a:prstGeom prst="rect">
                <a:avLst/>
              </a:prstGeom>
              <a:blipFill>
                <a:blip r:embed="rId4"/>
                <a:stretch>
                  <a:fillRect b="-2299"/>
                </a:stretch>
              </a:blipFill>
              <a:ln>
                <a:solidFill>
                  <a:schemeClr val="tx1"/>
                </a:solidFill>
              </a:ln>
            </p:spPr>
            <p:txBody>
              <a:bodyPr/>
              <a:lstStyle/>
              <a:p>
                <a:r>
                  <a:rPr lang="en-GB">
                    <a:noFill/>
                  </a:rPr>
                  <a:t> </a:t>
                </a:r>
              </a:p>
            </p:txBody>
          </p:sp>
        </mc:Fallback>
      </mc:AlternateContent>
      <p:pic>
        <p:nvPicPr>
          <p:cNvPr id="14" name="Picture 13">
            <a:extLst>
              <a:ext uri="{FF2B5EF4-FFF2-40B4-BE49-F238E27FC236}">
                <a16:creationId xmlns:a16="http://schemas.microsoft.com/office/drawing/2014/main" id="{08583586-9977-2C5D-D9EC-0226BB98EE71}"/>
              </a:ext>
            </a:extLst>
          </p:cNvPr>
          <p:cNvPicPr>
            <a:picLocks noChangeAspect="1"/>
          </p:cNvPicPr>
          <p:nvPr/>
        </p:nvPicPr>
        <p:blipFill>
          <a:blip r:embed="rId5"/>
          <a:srcRect l="28248" t="23990" r="14802" b="9804"/>
          <a:stretch>
            <a:fillRect/>
          </a:stretch>
        </p:blipFill>
        <p:spPr>
          <a:xfrm>
            <a:off x="7533527" y="3625531"/>
            <a:ext cx="4314632" cy="3151934"/>
          </a:xfrm>
          <a:prstGeom prst="rect">
            <a:avLst/>
          </a:prstGeom>
          <a:ln>
            <a:solidFill>
              <a:schemeClr val="tx1"/>
            </a:solidFill>
          </a:ln>
        </p:spPr>
      </p:pic>
      <p:sp>
        <p:nvSpPr>
          <p:cNvPr id="16" name="TextBox 15">
            <a:extLst>
              <a:ext uri="{FF2B5EF4-FFF2-40B4-BE49-F238E27FC236}">
                <a16:creationId xmlns:a16="http://schemas.microsoft.com/office/drawing/2014/main" id="{B2003495-9CA4-BF4D-B876-CA2A4565F7D9}"/>
              </a:ext>
            </a:extLst>
          </p:cNvPr>
          <p:cNvSpPr txBox="1"/>
          <p:nvPr/>
        </p:nvSpPr>
        <p:spPr>
          <a:xfrm>
            <a:off x="82549" y="4887264"/>
            <a:ext cx="6703261" cy="1477328"/>
          </a:xfrm>
          <a:prstGeom prst="rect">
            <a:avLst/>
          </a:prstGeom>
          <a:noFill/>
        </p:spPr>
        <p:txBody>
          <a:bodyPr wrap="square">
            <a:spAutoFit/>
          </a:bodyPr>
          <a:lstStyle/>
          <a:p>
            <a:r>
              <a:rPr lang="en-GB" dirty="0"/>
              <a:t>27 April 2016 … (JEFF-3.3 is released in Nov 2027)</a:t>
            </a:r>
          </a:p>
          <a:p>
            <a:endParaRPr lang="en-GB" dirty="0"/>
          </a:p>
          <a:p>
            <a:pPr marL="285750" indent="-285750">
              <a:buFontTx/>
              <a:buChar char="-"/>
            </a:pPr>
            <a:r>
              <a:rPr lang="en-GB" dirty="0"/>
              <a:t>Lack of JEFF partners working in burnup, only SCK·CEN</a:t>
            </a:r>
          </a:p>
          <a:p>
            <a:pPr marL="285750" indent="-285750">
              <a:buFontTx/>
              <a:buChar char="-"/>
            </a:pPr>
            <a:r>
              <a:rPr lang="en-GB" dirty="0"/>
              <a:t>B&amp;V work mainly devoted to criticality in ICSBEP</a:t>
            </a:r>
          </a:p>
          <a:p>
            <a:pPr marL="285750" indent="-285750">
              <a:buFontTx/>
              <a:buChar char="-"/>
            </a:pPr>
            <a:r>
              <a:rPr lang="en-GB" dirty="0"/>
              <a:t>Significant changes in major isotopes in the last JEFF-3.3T versions </a:t>
            </a:r>
          </a:p>
        </p:txBody>
      </p:sp>
      <p:sp>
        <p:nvSpPr>
          <p:cNvPr id="17" name="TextBox 16">
            <a:extLst>
              <a:ext uri="{FF2B5EF4-FFF2-40B4-BE49-F238E27FC236}">
                <a16:creationId xmlns:a16="http://schemas.microsoft.com/office/drawing/2014/main" id="{7179628A-4742-7F85-F73B-265162A8938C}"/>
              </a:ext>
            </a:extLst>
          </p:cNvPr>
          <p:cNvSpPr txBox="1"/>
          <p:nvPr/>
        </p:nvSpPr>
        <p:spPr>
          <a:xfrm>
            <a:off x="-367171" y="6439302"/>
            <a:ext cx="7355111" cy="369332"/>
          </a:xfrm>
          <a:prstGeom prst="rect">
            <a:avLst/>
          </a:prstGeom>
          <a:noFill/>
        </p:spPr>
        <p:txBody>
          <a:bodyPr wrap="square">
            <a:spAutoFit/>
          </a:bodyPr>
          <a:lstStyle/>
          <a:p>
            <a:pPr marL="742950" lvl="1" indent="-285750">
              <a:buFont typeface="Courier New" panose="02070309020205020404" pitchFamily="49" charset="0"/>
              <a:buChar char="o"/>
            </a:pPr>
            <a:r>
              <a:rPr lang="en-GB" sz="1800" b="1" noProof="0" dirty="0"/>
              <a:t>CASE 2: “Burnup issue in JEFF-3.3”… we need expert judgment !</a:t>
            </a:r>
          </a:p>
        </p:txBody>
      </p:sp>
    </p:spTree>
    <p:extLst>
      <p:ext uri="{BB962C8B-B14F-4D97-AF65-F5344CB8AC3E}">
        <p14:creationId xmlns:p14="http://schemas.microsoft.com/office/powerpoint/2010/main" val="585778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C06C5D-0B92-2BE6-C661-B29B4BB083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293BB6-AFFE-4B0B-9799-51F161191330}"/>
              </a:ext>
            </a:extLst>
          </p:cNvPr>
          <p:cNvSpPr>
            <a:spLocks noGrp="1"/>
          </p:cNvSpPr>
          <p:nvPr>
            <p:ph type="ctrTitle"/>
          </p:nvPr>
        </p:nvSpPr>
        <p:spPr>
          <a:xfrm>
            <a:off x="-3" y="0"/>
            <a:ext cx="8970748" cy="904775"/>
          </a:xfrm>
          <a:solidFill>
            <a:schemeClr val="bg1"/>
          </a:solidFill>
        </p:spPr>
        <p:txBody>
          <a:bodyPr>
            <a:normAutofit/>
          </a:bodyPr>
          <a:lstStyle/>
          <a:p>
            <a:pPr algn="l">
              <a:spcAft>
                <a:spcPts val="600"/>
              </a:spcAft>
            </a:pPr>
            <a:r>
              <a:rPr lang="en-GB" sz="3200" dirty="0">
                <a:solidFill>
                  <a:srgbClr val="006AB3"/>
                </a:solidFill>
              </a:rPr>
              <a:t>ANNEX II:  “Burnup issue in JEFF-3.3”</a:t>
            </a:r>
          </a:p>
        </p:txBody>
      </p:sp>
      <p:sp>
        <p:nvSpPr>
          <p:cNvPr id="9" name="Slide Number Placeholder 1">
            <a:extLst>
              <a:ext uri="{FF2B5EF4-FFF2-40B4-BE49-F238E27FC236}">
                <a16:creationId xmlns:a16="http://schemas.microsoft.com/office/drawing/2014/main" id="{D491C5D8-D290-52A9-7652-3D448BA29558}"/>
              </a:ext>
            </a:extLst>
          </p:cNvPr>
          <p:cNvSpPr txBox="1">
            <a:spLocks/>
          </p:cNvSpPr>
          <p:nvPr/>
        </p:nvSpPr>
        <p:spPr>
          <a:xfrm>
            <a:off x="11848159" y="6507189"/>
            <a:ext cx="343841" cy="365125"/>
          </a:xfrm>
          <a:prstGeom prst="rect">
            <a:avLst/>
          </a:prstGeom>
        </p:spPr>
        <p:txBody>
          <a:bodyPr vert="horz" lIns="91440" tIns="45720" rIns="91440" bIns="45720" rtlCol="0" anchor="ctr"/>
          <a:lstStyle>
            <a:defPPr>
              <a:defRPr lang="en-US"/>
            </a:defPPr>
            <a:lvl1pPr algn="r">
              <a:defRPr sz="1200"/>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6C6AE60A-B69C-4790-82F7-3882EDF23186}" type="slidenum">
              <a:rPr lang="de-DE" smtClean="0"/>
              <a:pPr/>
              <a:t>27</a:t>
            </a:fld>
            <a:endParaRPr lang="de-DE" dirty="0"/>
          </a:p>
        </p:txBody>
      </p:sp>
      <p:sp>
        <p:nvSpPr>
          <p:cNvPr id="4" name="TextBox 3">
            <a:extLst>
              <a:ext uri="{FF2B5EF4-FFF2-40B4-BE49-F238E27FC236}">
                <a16:creationId xmlns:a16="http://schemas.microsoft.com/office/drawing/2014/main" id="{8920E7B3-51EE-11F7-BDBE-9CAC418DC122}"/>
              </a:ext>
            </a:extLst>
          </p:cNvPr>
          <p:cNvSpPr txBox="1"/>
          <p:nvPr/>
        </p:nvSpPr>
        <p:spPr>
          <a:xfrm>
            <a:off x="311972" y="1089025"/>
            <a:ext cx="11632979" cy="5678478"/>
          </a:xfrm>
          <a:prstGeom prst="rect">
            <a:avLst/>
          </a:prstGeom>
          <a:noFill/>
        </p:spPr>
        <p:txBody>
          <a:bodyPr wrap="square">
            <a:spAutoFit/>
          </a:bodyPr>
          <a:lstStyle/>
          <a:p>
            <a:r>
              <a:rPr lang="en-GB" sz="1100" dirty="0"/>
              <a:t>-----Message </a:t>
            </a:r>
            <a:r>
              <a:rPr lang="en-GB" sz="1100" dirty="0" err="1"/>
              <a:t>d'origine</a:t>
            </a:r>
            <a:r>
              <a:rPr lang="en-GB" sz="1100" dirty="0"/>
              <a:t>-----</a:t>
            </a:r>
          </a:p>
          <a:p>
            <a:r>
              <a:rPr lang="en-GB" sz="1100" dirty="0"/>
              <a:t>De : Oscar.Cabellos@oecd.org [mailto:Oscar.Cabellos@oecd.org] </a:t>
            </a:r>
            <a:r>
              <a:rPr lang="en-GB" sz="1100" dirty="0" err="1"/>
              <a:t>Envoyé</a:t>
            </a:r>
            <a:r>
              <a:rPr lang="en-GB" sz="1100" dirty="0"/>
              <a:t> : </a:t>
            </a:r>
            <a:r>
              <a:rPr lang="en-GB" sz="1100" dirty="0" err="1"/>
              <a:t>vendredi</a:t>
            </a:r>
            <a:r>
              <a:rPr lang="en-GB" sz="1100" dirty="0"/>
              <a:t> 29 </a:t>
            </a:r>
            <a:r>
              <a:rPr lang="en-GB" sz="1100" dirty="0" err="1"/>
              <a:t>avril</a:t>
            </a:r>
            <a:r>
              <a:rPr lang="en-GB" sz="1100" dirty="0"/>
              <a:t> 2016 12:08 À : SANTAMARINA Alain 081917 </a:t>
            </a:r>
            <a:r>
              <a:rPr lang="en-GB" sz="1100" dirty="0" err="1"/>
              <a:t>Objet</a:t>
            </a:r>
            <a:r>
              <a:rPr lang="en-GB" sz="1100" dirty="0"/>
              <a:t> : RE: Burnup calculations with JEFF33T1</a:t>
            </a:r>
          </a:p>
          <a:p>
            <a:r>
              <a:rPr lang="en-GB" sz="1100" dirty="0"/>
              <a:t>Dear Alain</a:t>
            </a:r>
          </a:p>
          <a:p>
            <a:r>
              <a:rPr lang="en-GB" sz="1100" dirty="0"/>
              <a:t>Thanks a lot for your comments on this presentation. I have included your comments in the session of JEFF/CG and they are appreciated very much your comments.</a:t>
            </a:r>
          </a:p>
          <a:p>
            <a:r>
              <a:rPr lang="en-GB" sz="1100" b="1" u="sng" dirty="0">
                <a:solidFill>
                  <a:srgbClr val="FF0000"/>
                </a:solidFill>
              </a:rPr>
              <a:t>Most of the times the impact on burnup calculations is forgotten in the Benchmarking phase before release a new library</a:t>
            </a:r>
            <a:r>
              <a:rPr lang="en-GB" sz="1100" b="1" dirty="0">
                <a:solidFill>
                  <a:srgbClr val="FF0000"/>
                </a:solidFill>
              </a:rPr>
              <a:t>. From my point of view, these calculations are important to complete the general performance of the library.</a:t>
            </a:r>
          </a:p>
          <a:p>
            <a:r>
              <a:rPr lang="en-GB" sz="1100" dirty="0"/>
              <a:t>Thanks again!! I will keep you informed on new steps in the benchmarking of JEFF-3.3T2. </a:t>
            </a:r>
          </a:p>
          <a:p>
            <a:r>
              <a:rPr lang="en-GB" sz="1100" dirty="0"/>
              <a:t>My best regards</a:t>
            </a:r>
          </a:p>
          <a:p>
            <a:r>
              <a:rPr lang="en-GB" sz="1100" dirty="0"/>
              <a:t>Oscar Cabellos, Ph.D.</a:t>
            </a:r>
          </a:p>
          <a:p>
            <a:r>
              <a:rPr lang="en-GB" sz="1100" dirty="0"/>
              <a:t>Nuclear Data Scientist, NEA Data Bank</a:t>
            </a:r>
          </a:p>
          <a:p>
            <a:endParaRPr lang="en-GB" sz="1100" dirty="0"/>
          </a:p>
          <a:p>
            <a:r>
              <a:rPr lang="en-GB" sz="1100" dirty="0"/>
              <a:t>-----Original Message-----</a:t>
            </a:r>
          </a:p>
          <a:p>
            <a:r>
              <a:rPr lang="en-GB" sz="1100" dirty="0"/>
              <a:t>From: SANTAMARINA Alain 081917 [mailto:alain.santamarina@cea.fr] </a:t>
            </a:r>
          </a:p>
          <a:p>
            <a:r>
              <a:rPr lang="en-GB" sz="1100" dirty="0"/>
              <a:t>Sent: 28 April 2016 11:44 AM</a:t>
            </a:r>
          </a:p>
          <a:p>
            <a:r>
              <a:rPr lang="en-GB" sz="1100" dirty="0"/>
              <a:t>To: CABELLOS Oscar, NEA/DB</a:t>
            </a:r>
          </a:p>
          <a:p>
            <a:r>
              <a:rPr lang="en-GB" sz="1100" dirty="0"/>
              <a:t>Subject: RE: Burnup calculations with JEFF33T1</a:t>
            </a:r>
          </a:p>
          <a:p>
            <a:endParaRPr lang="en-GB" sz="1100" dirty="0"/>
          </a:p>
          <a:p>
            <a:r>
              <a:rPr lang="en-GB" sz="1100" dirty="0"/>
              <a:t>Dear Oscar,</a:t>
            </a:r>
          </a:p>
          <a:p>
            <a:r>
              <a:rPr lang="en-GB" sz="1100" b="1" dirty="0">
                <a:solidFill>
                  <a:srgbClr val="FF0000"/>
                </a:solidFill>
              </a:rPr>
              <a:t>This actinide build-up with burnup in JEFF3.3T </a:t>
            </a:r>
            <a:r>
              <a:rPr lang="en-GB" sz="1100" b="1" u="sng" dirty="0">
                <a:solidFill>
                  <a:srgbClr val="FF0000"/>
                </a:solidFill>
              </a:rPr>
              <a:t>is fully wrong in my opinion</a:t>
            </a:r>
            <a:r>
              <a:rPr lang="en-GB" sz="1100" b="1" dirty="0">
                <a:solidFill>
                  <a:srgbClr val="FF0000"/>
                </a:solidFill>
              </a:rPr>
              <a:t> : </a:t>
            </a:r>
            <a:r>
              <a:rPr lang="en-GB" sz="1100" dirty="0"/>
              <a:t>From all the French PIEs, it is clear that the current Pu isotopic content is correct with JEFF3.1.1 (or JEFF3.1.2).</a:t>
            </a:r>
          </a:p>
          <a:p>
            <a:r>
              <a:rPr lang="en-GB" sz="1100" dirty="0"/>
              <a:t>On the contrary, Pu238 is in the wrong direction for JEFF33, and all the other Pu isotopes are clearly underestimated (as well as U236) for current LWR burnups in this presentation</a:t>
            </a:r>
          </a:p>
          <a:p>
            <a:r>
              <a:rPr lang="en-GB" sz="1100" dirty="0"/>
              <a:t>Kind regards</a:t>
            </a:r>
          </a:p>
          <a:p>
            <a:r>
              <a:rPr lang="en-GB" sz="1100" dirty="0"/>
              <a:t>Alain </a:t>
            </a:r>
          </a:p>
          <a:p>
            <a:endParaRPr lang="en-GB" sz="1100" dirty="0"/>
          </a:p>
          <a:p>
            <a:r>
              <a:rPr lang="en-GB" sz="1100" dirty="0"/>
              <a:t>-----Message </a:t>
            </a:r>
            <a:r>
              <a:rPr lang="en-GB" sz="1100" dirty="0" err="1"/>
              <a:t>d'origine</a:t>
            </a:r>
            <a:r>
              <a:rPr lang="en-GB" sz="1100" dirty="0"/>
              <a:t>-----</a:t>
            </a:r>
          </a:p>
          <a:p>
            <a:r>
              <a:rPr lang="en-GB" sz="1100" dirty="0"/>
              <a:t>De : Oscar.Cabellos@oecd.org [mailto:Oscar.Cabellos@oecd.org] </a:t>
            </a:r>
            <a:r>
              <a:rPr lang="en-GB" sz="1100" dirty="0" err="1"/>
              <a:t>Envoyé</a:t>
            </a:r>
            <a:r>
              <a:rPr lang="en-GB" sz="1100" dirty="0"/>
              <a:t> : </a:t>
            </a:r>
            <a:r>
              <a:rPr lang="en-GB" sz="1100" dirty="0" err="1"/>
              <a:t>mercredi</a:t>
            </a:r>
            <a:r>
              <a:rPr lang="en-GB" sz="1100" dirty="0"/>
              <a:t> 27 </a:t>
            </a:r>
            <a:r>
              <a:rPr lang="en-GB" sz="1100" dirty="0" err="1"/>
              <a:t>avril</a:t>
            </a:r>
            <a:r>
              <a:rPr lang="en-GB" sz="1100" dirty="0"/>
              <a:t> 2016 08:27 À : SANTAMARINA Alain 081917 </a:t>
            </a:r>
            <a:r>
              <a:rPr lang="en-GB" sz="1100" dirty="0" err="1"/>
              <a:t>Objet</a:t>
            </a:r>
            <a:r>
              <a:rPr lang="en-GB" sz="1100" dirty="0"/>
              <a:t> : Burnup calculations with JEFF33T1</a:t>
            </a:r>
          </a:p>
          <a:p>
            <a:endParaRPr lang="en-GB" sz="1100" dirty="0"/>
          </a:p>
          <a:p>
            <a:r>
              <a:rPr lang="en-GB" sz="1100" dirty="0"/>
              <a:t>Dear Alain</a:t>
            </a:r>
          </a:p>
          <a:p>
            <a:r>
              <a:rPr lang="en-GB" sz="1100" dirty="0"/>
              <a:t>Sorry for disturb you</a:t>
            </a:r>
            <a:r>
              <a:rPr lang="en-GB" sz="1100" b="1" dirty="0">
                <a:solidFill>
                  <a:srgbClr val="FF0000"/>
                </a:solidFill>
              </a:rPr>
              <a:t>, I need your advice and comments </a:t>
            </a:r>
            <a:r>
              <a:rPr lang="en-GB" sz="1100" dirty="0"/>
              <a:t>about the attached presentation.</a:t>
            </a:r>
          </a:p>
          <a:p>
            <a:r>
              <a:rPr lang="en-GB" sz="1100" dirty="0"/>
              <a:t>We are in the JEFF meeting, and your comments will be very much appreciated.</a:t>
            </a:r>
          </a:p>
          <a:p>
            <a:r>
              <a:rPr lang="en-GB" sz="1100" dirty="0"/>
              <a:t>Could you conclude something from the new JEFF33T1 library comparing the data from other evaluations?</a:t>
            </a:r>
          </a:p>
          <a:p>
            <a:r>
              <a:rPr lang="en-GB" sz="1100" dirty="0"/>
              <a:t>My best regards</a:t>
            </a:r>
          </a:p>
          <a:p>
            <a:r>
              <a:rPr lang="en-GB" sz="1100" dirty="0"/>
              <a:t>Oscar Cabellos</a:t>
            </a:r>
          </a:p>
          <a:p>
            <a:r>
              <a:rPr lang="en-GB" sz="1100" dirty="0"/>
              <a:t>NEA Data Bank</a:t>
            </a:r>
          </a:p>
        </p:txBody>
      </p:sp>
      <p:sp>
        <p:nvSpPr>
          <p:cNvPr id="5" name="Rectangle 4">
            <a:extLst>
              <a:ext uri="{FF2B5EF4-FFF2-40B4-BE49-F238E27FC236}">
                <a16:creationId xmlns:a16="http://schemas.microsoft.com/office/drawing/2014/main" id="{243F5721-01C2-59E0-962C-B38B3246046C}"/>
              </a:ext>
            </a:extLst>
          </p:cNvPr>
          <p:cNvSpPr/>
          <p:nvPr/>
        </p:nvSpPr>
        <p:spPr>
          <a:xfrm>
            <a:off x="82551" y="1089025"/>
            <a:ext cx="11765608" cy="1707963"/>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0EE9AC06-0E4B-8B41-B99E-C66274A576D9}"/>
              </a:ext>
            </a:extLst>
          </p:cNvPr>
          <p:cNvSpPr/>
          <p:nvPr/>
        </p:nvSpPr>
        <p:spPr>
          <a:xfrm>
            <a:off x="82550" y="2872292"/>
            <a:ext cx="11025004" cy="2000920"/>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83317B9C-6648-27E7-B9CC-06FB20EE89BC}"/>
              </a:ext>
            </a:extLst>
          </p:cNvPr>
          <p:cNvSpPr/>
          <p:nvPr/>
        </p:nvSpPr>
        <p:spPr>
          <a:xfrm>
            <a:off x="82550" y="4937758"/>
            <a:ext cx="11765608" cy="1783578"/>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99237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C1A23-5412-D1E0-FCCA-6CA6E48C08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F6703AA-E960-576D-4C8E-47DB54B7B2C2}"/>
              </a:ext>
            </a:extLst>
          </p:cNvPr>
          <p:cNvSpPr txBox="1">
            <a:spLocks/>
          </p:cNvSpPr>
          <p:nvPr/>
        </p:nvSpPr>
        <p:spPr>
          <a:xfrm>
            <a:off x="11789546" y="6507189"/>
            <a:ext cx="402454" cy="365125"/>
          </a:xfrm>
          <a:prstGeom prst="rect">
            <a:avLst/>
          </a:prstGeom>
        </p:spPr>
        <p:txBody>
          <a:bodyPr vert="horz" lIns="91440" tIns="45720" rIns="91440" bIns="45720" rtlCol="0" anchor="ctr"/>
          <a:lstStyle>
            <a:defPPr>
              <a:defRPr lang="en-US"/>
            </a:defPPr>
            <a:lvl1pPr algn="r">
              <a:defRPr sz="1200"/>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6C6AE60A-B69C-4790-82F7-3882EDF23186}" type="slidenum">
              <a:rPr lang="de-DE" smtClean="0"/>
              <a:pPr/>
              <a:t>28</a:t>
            </a:fld>
            <a:endParaRPr lang="de-DE" dirty="0"/>
          </a:p>
        </p:txBody>
      </p:sp>
      <p:sp>
        <p:nvSpPr>
          <p:cNvPr id="5" name="Rettangolo 7">
            <a:extLst>
              <a:ext uri="{FF2B5EF4-FFF2-40B4-BE49-F238E27FC236}">
                <a16:creationId xmlns:a16="http://schemas.microsoft.com/office/drawing/2014/main" id="{D09C64C3-9976-583D-0439-A8C784266DAA}"/>
              </a:ext>
            </a:extLst>
          </p:cNvPr>
          <p:cNvSpPr>
            <a:spLocks noChangeArrowheads="1"/>
          </p:cNvSpPr>
          <p:nvPr/>
        </p:nvSpPr>
        <p:spPr bwMode="auto">
          <a:xfrm>
            <a:off x="2780938" y="1616664"/>
            <a:ext cx="66301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ES"/>
            </a:defPPr>
            <a:lvl1pPr algn="just" rtl="0" eaLnBrk="0" fontAlgn="base" hangingPunct="0">
              <a:lnSpc>
                <a:spcPct val="125000"/>
              </a:lnSpc>
              <a:spcBef>
                <a:spcPct val="10000"/>
              </a:spcBef>
              <a:spcAft>
                <a:spcPct val="10000"/>
              </a:spcAft>
              <a:buSzPct val="65000"/>
              <a:buChar char="n"/>
              <a:defRPr sz="1400" kern="1200">
                <a:solidFill>
                  <a:schemeClr val="bg1"/>
                </a:solidFill>
                <a:latin typeface="Arial" charset="0"/>
                <a:ea typeface="MS Mincho" pitchFamily="49" charset="-128"/>
                <a:cs typeface="+mn-cs"/>
              </a:defRPr>
            </a:lvl1pPr>
            <a:lvl2pPr marL="457200" algn="just" rtl="0" eaLnBrk="0" fontAlgn="base" hangingPunct="0">
              <a:lnSpc>
                <a:spcPct val="125000"/>
              </a:lnSpc>
              <a:spcBef>
                <a:spcPct val="10000"/>
              </a:spcBef>
              <a:spcAft>
                <a:spcPct val="10000"/>
              </a:spcAft>
              <a:buSzPct val="65000"/>
              <a:buChar char="n"/>
              <a:defRPr sz="1400" kern="1200">
                <a:solidFill>
                  <a:schemeClr val="bg1"/>
                </a:solidFill>
                <a:latin typeface="Arial" charset="0"/>
                <a:ea typeface="MS Mincho" pitchFamily="49" charset="-128"/>
                <a:cs typeface="+mn-cs"/>
              </a:defRPr>
            </a:lvl2pPr>
            <a:lvl3pPr marL="914400" algn="just" rtl="0" eaLnBrk="0" fontAlgn="base" hangingPunct="0">
              <a:lnSpc>
                <a:spcPct val="125000"/>
              </a:lnSpc>
              <a:spcBef>
                <a:spcPct val="10000"/>
              </a:spcBef>
              <a:spcAft>
                <a:spcPct val="10000"/>
              </a:spcAft>
              <a:buSzPct val="65000"/>
              <a:buChar char="n"/>
              <a:defRPr sz="1400" kern="1200">
                <a:solidFill>
                  <a:schemeClr val="bg1"/>
                </a:solidFill>
                <a:latin typeface="Arial" charset="0"/>
                <a:ea typeface="MS Mincho" pitchFamily="49" charset="-128"/>
                <a:cs typeface="+mn-cs"/>
              </a:defRPr>
            </a:lvl3pPr>
            <a:lvl4pPr marL="1371600" algn="just" rtl="0" eaLnBrk="0" fontAlgn="base" hangingPunct="0">
              <a:lnSpc>
                <a:spcPct val="125000"/>
              </a:lnSpc>
              <a:spcBef>
                <a:spcPct val="10000"/>
              </a:spcBef>
              <a:spcAft>
                <a:spcPct val="10000"/>
              </a:spcAft>
              <a:buSzPct val="65000"/>
              <a:buChar char="n"/>
              <a:defRPr sz="1400" kern="1200">
                <a:solidFill>
                  <a:schemeClr val="bg1"/>
                </a:solidFill>
                <a:latin typeface="Arial" charset="0"/>
                <a:ea typeface="MS Mincho" pitchFamily="49" charset="-128"/>
                <a:cs typeface="+mn-cs"/>
              </a:defRPr>
            </a:lvl4pPr>
            <a:lvl5pPr marL="1828800" algn="just" rtl="0" eaLnBrk="0" fontAlgn="base" hangingPunct="0">
              <a:lnSpc>
                <a:spcPct val="125000"/>
              </a:lnSpc>
              <a:spcBef>
                <a:spcPct val="10000"/>
              </a:spcBef>
              <a:spcAft>
                <a:spcPct val="10000"/>
              </a:spcAft>
              <a:buSzPct val="65000"/>
              <a:buChar char="n"/>
              <a:defRPr sz="1400" kern="1200">
                <a:solidFill>
                  <a:schemeClr val="bg1"/>
                </a:solidFill>
                <a:latin typeface="Arial" charset="0"/>
                <a:ea typeface="MS Mincho" pitchFamily="49" charset="-128"/>
                <a:cs typeface="+mn-cs"/>
              </a:defRPr>
            </a:lvl5pPr>
            <a:lvl6pPr marL="2286000" algn="l" defTabSz="914400" rtl="0" eaLnBrk="1" latinLnBrk="0" hangingPunct="1">
              <a:defRPr sz="1400" kern="1200">
                <a:solidFill>
                  <a:schemeClr val="bg1"/>
                </a:solidFill>
                <a:latin typeface="Arial" charset="0"/>
                <a:ea typeface="MS Mincho" pitchFamily="49" charset="-128"/>
                <a:cs typeface="+mn-cs"/>
              </a:defRPr>
            </a:lvl6pPr>
            <a:lvl7pPr marL="2743200" algn="l" defTabSz="914400" rtl="0" eaLnBrk="1" latinLnBrk="0" hangingPunct="1">
              <a:defRPr sz="1400" kern="1200">
                <a:solidFill>
                  <a:schemeClr val="bg1"/>
                </a:solidFill>
                <a:latin typeface="Arial" charset="0"/>
                <a:ea typeface="MS Mincho" pitchFamily="49" charset="-128"/>
                <a:cs typeface="+mn-cs"/>
              </a:defRPr>
            </a:lvl7pPr>
            <a:lvl8pPr marL="3200400" algn="l" defTabSz="914400" rtl="0" eaLnBrk="1" latinLnBrk="0" hangingPunct="1">
              <a:defRPr sz="1400" kern="1200">
                <a:solidFill>
                  <a:schemeClr val="bg1"/>
                </a:solidFill>
                <a:latin typeface="Arial" charset="0"/>
                <a:ea typeface="MS Mincho" pitchFamily="49" charset="-128"/>
                <a:cs typeface="+mn-cs"/>
              </a:defRPr>
            </a:lvl8pPr>
            <a:lvl9pPr marL="3657600" algn="l" defTabSz="914400" rtl="0" eaLnBrk="1" latinLnBrk="0" hangingPunct="1">
              <a:defRPr sz="1400" kern="1200">
                <a:solidFill>
                  <a:schemeClr val="bg1"/>
                </a:solidFill>
                <a:latin typeface="Arial" charset="0"/>
                <a:ea typeface="MS Mincho" pitchFamily="49" charset="-128"/>
                <a:cs typeface="+mn-cs"/>
              </a:defRPr>
            </a:lvl9pPr>
          </a:lstStyle>
          <a:p>
            <a:pPr marL="0" marR="0" lvl="0" indent="0" algn="ctr" defTabSz="914400" rtl="0" eaLnBrk="0" fontAlgn="base" latinLnBrk="0" hangingPunct="0">
              <a:lnSpc>
                <a:spcPct val="100000"/>
              </a:lnSpc>
              <a:spcBef>
                <a:spcPts val="0"/>
              </a:spcBef>
              <a:spcAft>
                <a:spcPts val="0"/>
              </a:spcAft>
              <a:buClrTx/>
              <a:buSzPct val="65000"/>
              <a:buFontTx/>
              <a:buNone/>
              <a:tabLst/>
              <a:defRPr/>
            </a:pPr>
            <a:r>
              <a:rPr kumimoji="0" lang="en-US" sz="2800" b="1" i="0" u="none" strike="noStrike" kern="1200" cap="none" spc="0" normalizeH="0" baseline="0" noProof="0" dirty="0">
                <a:ln>
                  <a:noFill/>
                </a:ln>
                <a:solidFill>
                  <a:srgbClr val="000000"/>
                </a:solidFill>
                <a:effectLst/>
                <a:uLnTx/>
                <a:uFillTx/>
                <a:latin typeface="Arial" charset="0"/>
                <a:ea typeface="MS Mincho" pitchFamily="49" charset="-128"/>
                <a:cs typeface="+mn-cs"/>
              </a:rPr>
              <a:t>Acknowledgments</a:t>
            </a:r>
          </a:p>
        </p:txBody>
      </p:sp>
      <p:pic>
        <p:nvPicPr>
          <p:cNvPr id="6" name="Imagen 10">
            <a:extLst>
              <a:ext uri="{FF2B5EF4-FFF2-40B4-BE49-F238E27FC236}">
                <a16:creationId xmlns:a16="http://schemas.microsoft.com/office/drawing/2014/main" id="{2F8BDDA2-9805-9296-4061-8CF26637888A}"/>
              </a:ext>
            </a:extLst>
          </p:cNvPr>
          <p:cNvPicPr>
            <a:picLocks noChangeAspect="1"/>
          </p:cNvPicPr>
          <p:nvPr/>
        </p:nvPicPr>
        <p:blipFill>
          <a:blip r:embed="rId2"/>
          <a:stretch>
            <a:fillRect/>
          </a:stretch>
        </p:blipFill>
        <p:spPr>
          <a:xfrm>
            <a:off x="4669130" y="5093189"/>
            <a:ext cx="2857500" cy="704850"/>
          </a:xfrm>
          <a:prstGeom prst="rect">
            <a:avLst/>
          </a:prstGeom>
        </p:spPr>
      </p:pic>
      <p:sp>
        <p:nvSpPr>
          <p:cNvPr id="7" name="Rectángulo 5">
            <a:extLst>
              <a:ext uri="{FF2B5EF4-FFF2-40B4-BE49-F238E27FC236}">
                <a16:creationId xmlns:a16="http://schemas.microsoft.com/office/drawing/2014/main" id="{12390039-4282-46B7-F9ED-6489D502496E}"/>
              </a:ext>
            </a:extLst>
          </p:cNvPr>
          <p:cNvSpPr/>
          <p:nvPr/>
        </p:nvSpPr>
        <p:spPr>
          <a:xfrm>
            <a:off x="1622946" y="2809018"/>
            <a:ext cx="8964488" cy="1967462"/>
          </a:xfrm>
          <a:prstGeom prst="rect">
            <a:avLst/>
          </a:prstGeom>
        </p:spPr>
        <p:txBody>
          <a:bodyPr wrap="square">
            <a:spAutoFit/>
          </a:bodyPr>
          <a:lstStyle>
            <a:defPPr>
              <a:defRPr lang="es-ES"/>
            </a:defPPr>
            <a:lvl1pPr algn="just" rtl="0" eaLnBrk="0" fontAlgn="base" hangingPunct="0">
              <a:lnSpc>
                <a:spcPct val="125000"/>
              </a:lnSpc>
              <a:spcBef>
                <a:spcPct val="10000"/>
              </a:spcBef>
              <a:spcAft>
                <a:spcPct val="10000"/>
              </a:spcAft>
              <a:buSzPct val="65000"/>
              <a:buChar char="n"/>
              <a:defRPr sz="1400" kern="1200">
                <a:solidFill>
                  <a:schemeClr val="bg1"/>
                </a:solidFill>
                <a:latin typeface="Arial" charset="0"/>
                <a:ea typeface="MS Mincho" pitchFamily="49" charset="-128"/>
                <a:cs typeface="+mn-cs"/>
              </a:defRPr>
            </a:lvl1pPr>
            <a:lvl2pPr marL="457200" algn="just" rtl="0" eaLnBrk="0" fontAlgn="base" hangingPunct="0">
              <a:lnSpc>
                <a:spcPct val="125000"/>
              </a:lnSpc>
              <a:spcBef>
                <a:spcPct val="10000"/>
              </a:spcBef>
              <a:spcAft>
                <a:spcPct val="10000"/>
              </a:spcAft>
              <a:buSzPct val="65000"/>
              <a:buChar char="n"/>
              <a:defRPr sz="1400" kern="1200">
                <a:solidFill>
                  <a:schemeClr val="bg1"/>
                </a:solidFill>
                <a:latin typeface="Arial" charset="0"/>
                <a:ea typeface="MS Mincho" pitchFamily="49" charset="-128"/>
                <a:cs typeface="+mn-cs"/>
              </a:defRPr>
            </a:lvl2pPr>
            <a:lvl3pPr marL="914400" algn="just" rtl="0" eaLnBrk="0" fontAlgn="base" hangingPunct="0">
              <a:lnSpc>
                <a:spcPct val="125000"/>
              </a:lnSpc>
              <a:spcBef>
                <a:spcPct val="10000"/>
              </a:spcBef>
              <a:spcAft>
                <a:spcPct val="10000"/>
              </a:spcAft>
              <a:buSzPct val="65000"/>
              <a:buChar char="n"/>
              <a:defRPr sz="1400" kern="1200">
                <a:solidFill>
                  <a:schemeClr val="bg1"/>
                </a:solidFill>
                <a:latin typeface="Arial" charset="0"/>
                <a:ea typeface="MS Mincho" pitchFamily="49" charset="-128"/>
                <a:cs typeface="+mn-cs"/>
              </a:defRPr>
            </a:lvl3pPr>
            <a:lvl4pPr marL="1371600" algn="just" rtl="0" eaLnBrk="0" fontAlgn="base" hangingPunct="0">
              <a:lnSpc>
                <a:spcPct val="125000"/>
              </a:lnSpc>
              <a:spcBef>
                <a:spcPct val="10000"/>
              </a:spcBef>
              <a:spcAft>
                <a:spcPct val="10000"/>
              </a:spcAft>
              <a:buSzPct val="65000"/>
              <a:buChar char="n"/>
              <a:defRPr sz="1400" kern="1200">
                <a:solidFill>
                  <a:schemeClr val="bg1"/>
                </a:solidFill>
                <a:latin typeface="Arial" charset="0"/>
                <a:ea typeface="MS Mincho" pitchFamily="49" charset="-128"/>
                <a:cs typeface="+mn-cs"/>
              </a:defRPr>
            </a:lvl4pPr>
            <a:lvl5pPr marL="1828800" algn="just" rtl="0" eaLnBrk="0" fontAlgn="base" hangingPunct="0">
              <a:lnSpc>
                <a:spcPct val="125000"/>
              </a:lnSpc>
              <a:spcBef>
                <a:spcPct val="10000"/>
              </a:spcBef>
              <a:spcAft>
                <a:spcPct val="10000"/>
              </a:spcAft>
              <a:buSzPct val="65000"/>
              <a:buChar char="n"/>
              <a:defRPr sz="1400" kern="1200">
                <a:solidFill>
                  <a:schemeClr val="bg1"/>
                </a:solidFill>
                <a:latin typeface="Arial" charset="0"/>
                <a:ea typeface="MS Mincho" pitchFamily="49" charset="-128"/>
                <a:cs typeface="+mn-cs"/>
              </a:defRPr>
            </a:lvl5pPr>
            <a:lvl6pPr marL="2286000" algn="l" defTabSz="914400" rtl="0" eaLnBrk="1" latinLnBrk="0" hangingPunct="1">
              <a:defRPr sz="1400" kern="1200">
                <a:solidFill>
                  <a:schemeClr val="bg1"/>
                </a:solidFill>
                <a:latin typeface="Arial" charset="0"/>
                <a:ea typeface="MS Mincho" pitchFamily="49" charset="-128"/>
                <a:cs typeface="+mn-cs"/>
              </a:defRPr>
            </a:lvl6pPr>
            <a:lvl7pPr marL="2743200" algn="l" defTabSz="914400" rtl="0" eaLnBrk="1" latinLnBrk="0" hangingPunct="1">
              <a:defRPr sz="1400" kern="1200">
                <a:solidFill>
                  <a:schemeClr val="bg1"/>
                </a:solidFill>
                <a:latin typeface="Arial" charset="0"/>
                <a:ea typeface="MS Mincho" pitchFamily="49" charset="-128"/>
                <a:cs typeface="+mn-cs"/>
              </a:defRPr>
            </a:lvl7pPr>
            <a:lvl8pPr marL="3200400" algn="l" defTabSz="914400" rtl="0" eaLnBrk="1" latinLnBrk="0" hangingPunct="1">
              <a:defRPr sz="1400" kern="1200">
                <a:solidFill>
                  <a:schemeClr val="bg1"/>
                </a:solidFill>
                <a:latin typeface="Arial" charset="0"/>
                <a:ea typeface="MS Mincho" pitchFamily="49" charset="-128"/>
                <a:cs typeface="+mn-cs"/>
              </a:defRPr>
            </a:lvl8pPr>
            <a:lvl9pPr marL="3657600" algn="l" defTabSz="914400" rtl="0" eaLnBrk="1" latinLnBrk="0" hangingPunct="1">
              <a:defRPr sz="1400" kern="1200">
                <a:solidFill>
                  <a:schemeClr val="bg1"/>
                </a:solidFill>
                <a:latin typeface="Arial" charset="0"/>
                <a:ea typeface="MS Mincho" pitchFamily="49" charset="-128"/>
                <a:cs typeface="+mn-cs"/>
              </a:defRPr>
            </a:lvl9pPr>
          </a:lstStyle>
          <a:p>
            <a:pPr marL="0" marR="0" lvl="0" indent="0" algn="ctr" defTabSz="914400" rtl="0" eaLnBrk="0" fontAlgn="base" latinLnBrk="0" hangingPunct="0">
              <a:lnSpc>
                <a:spcPct val="125000"/>
              </a:lnSpc>
              <a:spcBef>
                <a:spcPct val="10000"/>
              </a:spcBef>
              <a:spcAft>
                <a:spcPct val="10000"/>
              </a:spcAft>
              <a:buClrTx/>
              <a:buSzPct val="65000"/>
              <a:buFontTx/>
              <a:buNone/>
              <a:tabLst/>
              <a:defRPr/>
            </a:pPr>
            <a:r>
              <a:rPr kumimoji="0" lang="en-US" sz="2400" b="0" i="1" u="none" strike="noStrike" kern="1200" cap="none" spc="0" normalizeH="0" baseline="0" noProof="0" dirty="0">
                <a:ln>
                  <a:noFill/>
                </a:ln>
                <a:solidFill>
                  <a:srgbClr val="000000"/>
                </a:solidFill>
                <a:effectLst/>
                <a:uLnTx/>
                <a:uFillTx/>
                <a:latin typeface="Arial"/>
                <a:ea typeface="MS Mincho" pitchFamily="49" charset="-128"/>
                <a:cs typeface="+mn-cs"/>
              </a:rPr>
              <a:t>This work is part of the </a:t>
            </a:r>
            <a:r>
              <a:rPr kumimoji="0" lang="en-US" sz="2400" b="0" i="1" u="none" strike="noStrike" kern="1200" cap="none" spc="0" normalizeH="0" baseline="0" noProof="0" dirty="0">
                <a:ln>
                  <a:noFill/>
                </a:ln>
                <a:solidFill>
                  <a:srgbClr val="000000"/>
                </a:solidFill>
                <a:effectLst/>
                <a:uLnTx/>
                <a:uFillTx/>
                <a:latin typeface="Arial" charset="0"/>
                <a:ea typeface="MS Mincho" pitchFamily="49" charset="-128"/>
                <a:cs typeface="+mn-cs"/>
              </a:rPr>
              <a:t>APRENDE project (</a:t>
            </a:r>
            <a:r>
              <a:rPr kumimoji="0" lang="en-GB" sz="2400" b="1" i="1" u="none" strike="noStrike" kern="1200" cap="none" spc="0" normalizeH="0" baseline="0" noProof="0" dirty="0">
                <a:ln>
                  <a:noFill/>
                </a:ln>
                <a:solidFill>
                  <a:srgbClr val="000000"/>
                </a:solidFill>
                <a:effectLst/>
                <a:uLnTx/>
                <a:uFillTx/>
                <a:latin typeface="Arial" charset="0"/>
                <a:ea typeface="MS Mincho" pitchFamily="49" charset="-128"/>
                <a:cs typeface="+mn-cs"/>
              </a:rPr>
              <a:t>A</a:t>
            </a:r>
            <a:r>
              <a:rPr kumimoji="0" lang="en-GB" sz="2400" b="0" i="1" u="none" strike="noStrike" kern="1200" cap="none" spc="0" normalizeH="0" baseline="0" noProof="0" dirty="0">
                <a:ln>
                  <a:noFill/>
                </a:ln>
                <a:solidFill>
                  <a:srgbClr val="000000"/>
                </a:solidFill>
                <a:effectLst/>
                <a:uLnTx/>
                <a:uFillTx/>
                <a:latin typeface="Arial" charset="0"/>
                <a:ea typeface="MS Mincho" pitchFamily="49" charset="-128"/>
                <a:cs typeface="+mn-cs"/>
              </a:rPr>
              <a:t>ddressing </a:t>
            </a:r>
            <a:r>
              <a:rPr kumimoji="0" lang="en-GB" sz="2400" b="1" i="1" u="none" strike="noStrike" kern="1200" cap="none" spc="0" normalizeH="0" baseline="0" noProof="0" dirty="0" err="1">
                <a:ln>
                  <a:noFill/>
                </a:ln>
                <a:solidFill>
                  <a:srgbClr val="000000"/>
                </a:solidFill>
                <a:effectLst/>
                <a:uLnTx/>
                <a:uFillTx/>
                <a:latin typeface="Arial" charset="0"/>
                <a:ea typeface="MS Mincho" pitchFamily="49" charset="-128"/>
                <a:cs typeface="+mn-cs"/>
              </a:rPr>
              <a:t>PR</a:t>
            </a:r>
            <a:r>
              <a:rPr kumimoji="0" lang="en-GB" sz="2400" b="0" i="1" u="none" strike="noStrike" kern="1200" cap="none" spc="0" normalizeH="0" baseline="0" noProof="0" dirty="0" err="1">
                <a:ln>
                  <a:noFill/>
                </a:ln>
                <a:solidFill>
                  <a:srgbClr val="000000"/>
                </a:solidFill>
                <a:effectLst/>
                <a:uLnTx/>
                <a:uFillTx/>
                <a:latin typeface="Arial" charset="0"/>
                <a:ea typeface="MS Mincho" pitchFamily="49" charset="-128"/>
                <a:cs typeface="+mn-cs"/>
              </a:rPr>
              <a:t>iorities</a:t>
            </a:r>
            <a:r>
              <a:rPr kumimoji="0" lang="en-GB" sz="2400" b="0" i="1" u="none" strike="noStrike" kern="1200" cap="none" spc="0" normalizeH="0" baseline="0" noProof="0" dirty="0">
                <a:ln>
                  <a:noFill/>
                </a:ln>
                <a:solidFill>
                  <a:srgbClr val="000000"/>
                </a:solidFill>
                <a:effectLst/>
                <a:uLnTx/>
                <a:uFillTx/>
                <a:latin typeface="Arial" charset="0"/>
                <a:ea typeface="MS Mincho" pitchFamily="49" charset="-128"/>
                <a:cs typeface="+mn-cs"/>
              </a:rPr>
              <a:t> of </a:t>
            </a:r>
            <a:r>
              <a:rPr kumimoji="0" lang="en-GB" sz="2400" b="1" i="1" u="none" strike="noStrike" kern="1200" cap="none" spc="0" normalizeH="0" baseline="0" noProof="0" dirty="0">
                <a:ln>
                  <a:noFill/>
                </a:ln>
                <a:solidFill>
                  <a:srgbClr val="000000"/>
                </a:solidFill>
                <a:effectLst/>
                <a:uLnTx/>
                <a:uFillTx/>
                <a:latin typeface="Arial" charset="0"/>
                <a:ea typeface="MS Mincho" pitchFamily="49" charset="-128"/>
                <a:cs typeface="+mn-cs"/>
              </a:rPr>
              <a:t>E</a:t>
            </a:r>
            <a:r>
              <a:rPr kumimoji="0" lang="en-GB" sz="2400" b="0" i="1" u="none" strike="noStrike" kern="1200" cap="none" spc="0" normalizeH="0" baseline="0" noProof="0" dirty="0">
                <a:ln>
                  <a:noFill/>
                </a:ln>
                <a:solidFill>
                  <a:srgbClr val="000000"/>
                </a:solidFill>
                <a:effectLst/>
                <a:uLnTx/>
                <a:uFillTx/>
                <a:latin typeface="Arial" charset="0"/>
                <a:ea typeface="MS Mincho" pitchFamily="49" charset="-128"/>
                <a:cs typeface="+mn-cs"/>
              </a:rPr>
              <a:t>valuated </a:t>
            </a:r>
            <a:r>
              <a:rPr kumimoji="0" lang="en-GB" sz="2400" b="1" i="1" u="none" strike="noStrike" kern="1200" cap="none" spc="0" normalizeH="0" baseline="0" noProof="0" dirty="0">
                <a:ln>
                  <a:noFill/>
                </a:ln>
                <a:solidFill>
                  <a:srgbClr val="000000"/>
                </a:solidFill>
                <a:effectLst/>
                <a:uLnTx/>
                <a:uFillTx/>
                <a:latin typeface="Arial" charset="0"/>
                <a:ea typeface="MS Mincho" pitchFamily="49" charset="-128"/>
                <a:cs typeface="+mn-cs"/>
              </a:rPr>
              <a:t>N</a:t>
            </a:r>
            <a:r>
              <a:rPr kumimoji="0" lang="en-GB" sz="2400" b="0" i="1" u="none" strike="noStrike" kern="1200" cap="none" spc="0" normalizeH="0" baseline="0" noProof="0" dirty="0">
                <a:ln>
                  <a:noFill/>
                </a:ln>
                <a:solidFill>
                  <a:srgbClr val="000000"/>
                </a:solidFill>
                <a:effectLst/>
                <a:uLnTx/>
                <a:uFillTx/>
                <a:latin typeface="Arial" charset="0"/>
                <a:ea typeface="MS Mincho" pitchFamily="49" charset="-128"/>
                <a:cs typeface="+mn-cs"/>
              </a:rPr>
              <a:t>uclear </a:t>
            </a:r>
            <a:r>
              <a:rPr kumimoji="0" lang="en-GB" sz="2400" b="1" i="1" u="none" strike="noStrike" kern="1200" cap="none" spc="0" normalizeH="0" baseline="0" noProof="0" dirty="0">
                <a:ln>
                  <a:noFill/>
                </a:ln>
                <a:solidFill>
                  <a:srgbClr val="000000"/>
                </a:solidFill>
                <a:effectLst/>
                <a:uLnTx/>
                <a:uFillTx/>
                <a:latin typeface="Arial" charset="0"/>
                <a:ea typeface="MS Mincho" pitchFamily="49" charset="-128"/>
                <a:cs typeface="+mn-cs"/>
              </a:rPr>
              <a:t>D</a:t>
            </a:r>
            <a:r>
              <a:rPr kumimoji="0" lang="en-GB" sz="2400" b="0" i="1" u="none" strike="noStrike" kern="1200" cap="none" spc="0" normalizeH="0" baseline="0" noProof="0" dirty="0">
                <a:ln>
                  <a:noFill/>
                </a:ln>
                <a:solidFill>
                  <a:srgbClr val="000000"/>
                </a:solidFill>
                <a:effectLst/>
                <a:uLnTx/>
                <a:uFillTx/>
                <a:latin typeface="Arial" charset="0"/>
                <a:ea typeface="MS Mincho" pitchFamily="49" charset="-128"/>
                <a:cs typeface="+mn-cs"/>
              </a:rPr>
              <a:t>ata in </a:t>
            </a:r>
            <a:r>
              <a:rPr kumimoji="0" lang="en-GB" sz="2400" b="1" i="1" u="none" strike="noStrike" kern="1200" cap="none" spc="0" normalizeH="0" baseline="0" noProof="0" dirty="0">
                <a:ln>
                  <a:noFill/>
                </a:ln>
                <a:solidFill>
                  <a:srgbClr val="000000"/>
                </a:solidFill>
                <a:effectLst/>
                <a:uLnTx/>
                <a:uFillTx/>
                <a:latin typeface="Arial" charset="0"/>
                <a:ea typeface="MS Mincho" pitchFamily="49" charset="-128"/>
                <a:cs typeface="+mn-cs"/>
              </a:rPr>
              <a:t>E</a:t>
            </a:r>
            <a:r>
              <a:rPr kumimoji="0" lang="en-GB" sz="2400" b="0" i="1" u="none" strike="noStrike" kern="1200" cap="none" spc="0" normalizeH="0" baseline="0" noProof="0" dirty="0">
                <a:ln>
                  <a:noFill/>
                </a:ln>
                <a:solidFill>
                  <a:srgbClr val="000000"/>
                </a:solidFill>
                <a:effectLst/>
                <a:uLnTx/>
                <a:uFillTx/>
                <a:latin typeface="Arial" charset="0"/>
                <a:ea typeface="MS Mincho" pitchFamily="49" charset="-128"/>
                <a:cs typeface="+mn-cs"/>
              </a:rPr>
              <a:t>urope</a:t>
            </a:r>
            <a:r>
              <a:rPr kumimoji="0" lang="en-US" sz="2400" b="0" i="1" u="none" strike="noStrike" kern="1200" cap="none" spc="0" normalizeH="0" baseline="0" noProof="0" dirty="0">
                <a:ln>
                  <a:noFill/>
                </a:ln>
                <a:solidFill>
                  <a:srgbClr val="000000"/>
                </a:solidFill>
                <a:effectLst/>
                <a:uLnTx/>
                <a:uFillTx/>
                <a:latin typeface="Arial" charset="0"/>
                <a:ea typeface="MS Mincho" pitchFamily="49" charset="-128"/>
                <a:cs typeface="+mn-cs"/>
              </a:rPr>
              <a:t>) </a:t>
            </a:r>
            <a:r>
              <a:rPr kumimoji="0" lang="en-US" sz="2400" b="0" i="1" u="none" strike="noStrike" kern="1200" cap="none" spc="0" normalizeH="0" baseline="0" noProof="0" dirty="0">
                <a:ln>
                  <a:noFill/>
                </a:ln>
                <a:solidFill>
                  <a:srgbClr val="000000"/>
                </a:solidFill>
                <a:effectLst/>
                <a:uLnTx/>
                <a:uFillTx/>
                <a:latin typeface="Arial"/>
                <a:ea typeface="MS Mincho" pitchFamily="49" charset="-128"/>
                <a:cs typeface="+mn-cs"/>
              </a:rPr>
              <a:t>that has received funding from the European Union’s HORIZON-EURATOM</a:t>
            </a:r>
          </a:p>
          <a:p>
            <a:pPr marL="0" marR="0" lvl="0" indent="0" algn="ctr" defTabSz="914400" rtl="0" eaLnBrk="0" fontAlgn="base" latinLnBrk="0" hangingPunct="0">
              <a:lnSpc>
                <a:spcPct val="125000"/>
              </a:lnSpc>
              <a:spcBef>
                <a:spcPct val="10000"/>
              </a:spcBef>
              <a:spcAft>
                <a:spcPct val="10000"/>
              </a:spcAft>
              <a:buClrTx/>
              <a:buSzPct val="65000"/>
              <a:buFontTx/>
              <a:buNone/>
              <a:tabLst/>
              <a:defRPr/>
            </a:pPr>
            <a:r>
              <a:rPr kumimoji="0" lang="en-US" sz="2400" b="0" i="1" u="none" strike="noStrike" kern="1200" cap="none" spc="0" normalizeH="0" baseline="0" noProof="0" dirty="0">
                <a:ln>
                  <a:noFill/>
                </a:ln>
                <a:solidFill>
                  <a:srgbClr val="000000"/>
                </a:solidFill>
                <a:effectLst/>
                <a:uLnTx/>
                <a:uFillTx/>
                <a:latin typeface="Arial"/>
                <a:ea typeface="MS Mincho" pitchFamily="49" charset="-128"/>
                <a:cs typeface="+mn-cs"/>
              </a:rPr>
              <a:t>under grant agreement No. 101164596</a:t>
            </a:r>
          </a:p>
        </p:txBody>
      </p:sp>
      <p:pic>
        <p:nvPicPr>
          <p:cNvPr id="8" name="Picture 7">
            <a:extLst>
              <a:ext uri="{FF2B5EF4-FFF2-40B4-BE49-F238E27FC236}">
                <a16:creationId xmlns:a16="http://schemas.microsoft.com/office/drawing/2014/main" id="{C0CF16C6-E7F4-ADCC-02C0-834D170CEC3F}"/>
              </a:ext>
            </a:extLst>
          </p:cNvPr>
          <p:cNvPicPr>
            <a:picLocks noChangeAspect="1"/>
          </p:cNvPicPr>
          <p:nvPr/>
        </p:nvPicPr>
        <p:blipFill>
          <a:blip r:embed="rId3"/>
          <a:stretch>
            <a:fillRect/>
          </a:stretch>
        </p:blipFill>
        <p:spPr>
          <a:xfrm>
            <a:off x="7776642" y="4874162"/>
            <a:ext cx="1783371" cy="1468264"/>
          </a:xfrm>
          <a:prstGeom prst="rect">
            <a:avLst/>
          </a:prstGeom>
        </p:spPr>
      </p:pic>
    </p:spTree>
    <p:extLst>
      <p:ext uri="{BB962C8B-B14F-4D97-AF65-F5344CB8AC3E}">
        <p14:creationId xmlns:p14="http://schemas.microsoft.com/office/powerpoint/2010/main" val="8801855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D86E6-7266-975E-ED41-2D9420921C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1C657C-2FD6-E93E-2F79-30593206DBAC}"/>
              </a:ext>
            </a:extLst>
          </p:cNvPr>
          <p:cNvSpPr>
            <a:spLocks noGrp="1"/>
          </p:cNvSpPr>
          <p:nvPr>
            <p:ph type="ctrTitle"/>
          </p:nvPr>
        </p:nvSpPr>
        <p:spPr>
          <a:xfrm>
            <a:off x="-3" y="0"/>
            <a:ext cx="8970748" cy="904775"/>
          </a:xfrm>
          <a:solidFill>
            <a:schemeClr val="bg1"/>
          </a:solidFill>
        </p:spPr>
        <p:txBody>
          <a:bodyPr>
            <a:normAutofit fontScale="90000"/>
          </a:bodyPr>
          <a:lstStyle/>
          <a:p>
            <a:pPr>
              <a:spcAft>
                <a:spcPts val="600"/>
              </a:spcAft>
            </a:pPr>
            <a:r>
              <a:rPr lang="en-GB" sz="3600" dirty="0">
                <a:solidFill>
                  <a:srgbClr val="006AB3"/>
                </a:solidFill>
              </a:rPr>
              <a:t>ANNEX III: UPM Activities in EU/APRENDE</a:t>
            </a:r>
          </a:p>
        </p:txBody>
      </p:sp>
      <p:sp>
        <p:nvSpPr>
          <p:cNvPr id="9" name="Slide Number Placeholder 1">
            <a:extLst>
              <a:ext uri="{FF2B5EF4-FFF2-40B4-BE49-F238E27FC236}">
                <a16:creationId xmlns:a16="http://schemas.microsoft.com/office/drawing/2014/main" id="{B64A2404-F562-1CB5-30B4-061DECEA8B40}"/>
              </a:ext>
            </a:extLst>
          </p:cNvPr>
          <p:cNvSpPr txBox="1">
            <a:spLocks/>
          </p:cNvSpPr>
          <p:nvPr/>
        </p:nvSpPr>
        <p:spPr>
          <a:xfrm>
            <a:off x="11665258" y="6507189"/>
            <a:ext cx="526742" cy="365125"/>
          </a:xfrm>
          <a:prstGeom prst="rect">
            <a:avLst/>
          </a:prstGeom>
        </p:spPr>
        <p:txBody>
          <a:bodyPr vert="horz" lIns="91440" tIns="45720" rIns="91440" bIns="45720" rtlCol="0" anchor="ctr"/>
          <a:lstStyle>
            <a:defPPr>
              <a:defRPr lang="en-US"/>
            </a:defPPr>
            <a:lvl1pPr algn="r">
              <a:defRPr sz="1200"/>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6C6AE60A-B69C-4790-82F7-3882EDF23186}" type="slidenum">
              <a:rPr lang="de-DE" smtClean="0"/>
              <a:pPr/>
              <a:t>29</a:t>
            </a:fld>
            <a:endParaRPr lang="de-DE" dirty="0"/>
          </a:p>
        </p:txBody>
      </p:sp>
      <p:sp>
        <p:nvSpPr>
          <p:cNvPr id="4" name="TextBox 3">
            <a:extLst>
              <a:ext uri="{FF2B5EF4-FFF2-40B4-BE49-F238E27FC236}">
                <a16:creationId xmlns:a16="http://schemas.microsoft.com/office/drawing/2014/main" id="{1DABDE2C-9342-3272-CFE6-8B9A72510B7D}"/>
              </a:ext>
            </a:extLst>
          </p:cNvPr>
          <p:cNvSpPr txBox="1"/>
          <p:nvPr/>
        </p:nvSpPr>
        <p:spPr>
          <a:xfrm>
            <a:off x="195141" y="1120676"/>
            <a:ext cx="11661897" cy="5262979"/>
          </a:xfrm>
          <a:prstGeom prst="rect">
            <a:avLst/>
          </a:prstGeom>
          <a:noFill/>
        </p:spPr>
        <p:txBody>
          <a:bodyPr wrap="square">
            <a:spAutoFit/>
          </a:bodyPr>
          <a:lstStyle/>
          <a:p>
            <a:r>
              <a:rPr lang="en-GB" b="1" dirty="0"/>
              <a:t>October 2024 – March 2026</a:t>
            </a:r>
          </a:p>
          <a:p>
            <a:endParaRPr lang="en-GB" b="1" dirty="0"/>
          </a:p>
          <a:p>
            <a:r>
              <a:rPr lang="en-GB" sz="1400" b="1" dirty="0"/>
              <a:t>CSEWG</a:t>
            </a:r>
          </a:p>
          <a:p>
            <a:r>
              <a:rPr lang="en-GB" sz="1400" dirty="0"/>
              <a:t>[1] O. Cabellos, “ENDF/B-VIII.1 Covariance Testing”, CSEWG Meeting November 4-8, 2024</a:t>
            </a:r>
          </a:p>
          <a:p>
            <a:endParaRPr lang="en-GB" sz="600" dirty="0"/>
          </a:p>
          <a:p>
            <a:r>
              <a:rPr lang="en-GB" sz="1400" b="1" dirty="0"/>
              <a:t>IAEA</a:t>
            </a:r>
          </a:p>
          <a:p>
            <a:r>
              <a:rPr lang="en-GB" sz="1400" dirty="0"/>
              <a:t>[2] O. Cabellos, “Some User' Feedbacks and Potential new Demands”, IAEA TM on Nuclear Data Retrieval, Dissemination, and Data Portals – November 11-5, 2024</a:t>
            </a:r>
          </a:p>
          <a:p>
            <a:r>
              <a:rPr lang="en-GB" sz="1400" dirty="0"/>
              <a:t>[5] O. Cabellos, “Benchmarking and validation of 235U(</a:t>
            </a:r>
            <a:r>
              <a:rPr lang="en-GB" sz="1400" dirty="0" err="1"/>
              <a:t>nth,f</a:t>
            </a:r>
            <a:r>
              <a:rPr lang="en-GB" sz="1400" dirty="0"/>
              <a:t>) and 239Pu(</a:t>
            </a:r>
            <a:r>
              <a:rPr lang="en-GB" sz="1400" dirty="0" err="1"/>
              <a:t>nth,f</a:t>
            </a:r>
            <a:r>
              <a:rPr lang="en-GB" sz="1400" dirty="0"/>
              <a:t>) JEFF-4 fission yield evaluations. Uncertainty quantification using new correlation matrices”, 3rd Research Coordination Meeting on Updated FY Data for Applications  – December. 2-6, 2024</a:t>
            </a:r>
          </a:p>
          <a:p>
            <a:r>
              <a:rPr lang="en-GB" sz="1400" dirty="0"/>
              <a:t>[6] O. Cabellos, “Benchmark of evaluation changes in 232Th, 233U, 235U and 239Pu”, Technical Meeting of INDEN on ND Evaluation of Fissile Actinides  – December 9-13, 2024</a:t>
            </a:r>
          </a:p>
          <a:p>
            <a:endParaRPr lang="en-GB" sz="600" dirty="0"/>
          </a:p>
          <a:p>
            <a:r>
              <a:rPr lang="en-GB" sz="1400" b="1" dirty="0"/>
              <a:t>JEFF Meetings</a:t>
            </a:r>
          </a:p>
          <a:p>
            <a:r>
              <a:rPr lang="en-GB" sz="1400" dirty="0"/>
              <a:t>[3] O. Cabellos, “Assessing the Impact of JEFF-4T4 FY (Correlations) in Depletion Calculations”, JEF/DOC-2373, JEFF November Meeting “Fission Observables Session” – November 25-28, 2024</a:t>
            </a:r>
          </a:p>
          <a:p>
            <a:r>
              <a:rPr lang="en-GB" sz="1400" dirty="0"/>
              <a:t>[4] O. Cabellos, N. Otsuka, L. leal, “A Tentative Evaluation of 233U Neutron Capture Cross-Section in keV Energy Region”, JEF/DOC-2377, JEFF November Meeting “Evaluation Session” – November 25-28, 2024</a:t>
            </a:r>
          </a:p>
          <a:p>
            <a:r>
              <a:rPr lang="en-GB" sz="1400" dirty="0"/>
              <a:t>[7] O. Cabellos, I. Kodeli, W. Zwermann, I. Hill, N. Garcia-Herranz, “Review on Compensating Effects in </a:t>
            </a:r>
            <a:r>
              <a:rPr lang="en-GB" sz="1400" dirty="0" err="1"/>
              <a:t>keff</a:t>
            </a:r>
            <a:r>
              <a:rPr lang="en-GB" sz="1400" dirty="0"/>
              <a:t>: The Importance of the Sensitivities to the Secondary Energy Distributions of the Inelastic Scattering”, JEF/DOC-2413, JEFF Nuclear Data Week - Evaluation Session, April 15, 2025</a:t>
            </a:r>
          </a:p>
          <a:p>
            <a:r>
              <a:rPr lang="en-GB" sz="1400" dirty="0"/>
              <a:t>[8] O. Cabellos, “Feedbacks on Processing and Benchmarking for JEFF4-T5 (official release February 27th, 2025)”, JEF/DOC-2421, JEFF Nuclear Data Week - Evaluation Session, April 14-18, 2025</a:t>
            </a:r>
          </a:p>
          <a:p>
            <a:r>
              <a:rPr lang="en-GB" sz="1400" dirty="0"/>
              <a:t>[9] </a:t>
            </a:r>
            <a:r>
              <a:rPr lang="es-ES" sz="1400" dirty="0"/>
              <a:t>N. García-Herranz, O. Cabellos, A. Jiménez-Carrascosa, W. Zwermann, </a:t>
            </a:r>
            <a:r>
              <a:rPr lang="en-GB" sz="1400" dirty="0"/>
              <a:t>Evaluating JEFF4T5 for the modelling and simulation of liquid metal fast reactors (updating JEFDOC-2352),</a:t>
            </a:r>
            <a:r>
              <a:rPr lang="es-ES" sz="1400" dirty="0"/>
              <a:t> </a:t>
            </a:r>
            <a:r>
              <a:rPr lang="en-GB" sz="1400" dirty="0"/>
              <a:t>JEFF Nuclear Data Week, 14-19 April 2025, JEFDOC-2433 </a:t>
            </a:r>
          </a:p>
        </p:txBody>
      </p:sp>
    </p:spTree>
    <p:extLst>
      <p:ext uri="{BB962C8B-B14F-4D97-AF65-F5344CB8AC3E}">
        <p14:creationId xmlns:p14="http://schemas.microsoft.com/office/powerpoint/2010/main" val="1809489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F19F3-8D42-45AE-85FA-251E35AAECF5}"/>
              </a:ext>
            </a:extLst>
          </p:cNvPr>
          <p:cNvSpPr>
            <a:spLocks noGrp="1"/>
          </p:cNvSpPr>
          <p:nvPr>
            <p:ph type="ctrTitle"/>
          </p:nvPr>
        </p:nvSpPr>
        <p:spPr>
          <a:xfrm>
            <a:off x="-1" y="0"/>
            <a:ext cx="6096001" cy="904775"/>
          </a:xfrm>
          <a:solidFill>
            <a:schemeClr val="bg1"/>
          </a:solidFill>
        </p:spPr>
        <p:txBody>
          <a:bodyPr>
            <a:normAutofit/>
          </a:bodyPr>
          <a:lstStyle/>
          <a:p>
            <a:pPr>
              <a:spcAft>
                <a:spcPts val="600"/>
              </a:spcAft>
            </a:pPr>
            <a:r>
              <a:rPr lang="en-GB" sz="3600" dirty="0">
                <a:solidFill>
                  <a:srgbClr val="006AB3"/>
                </a:solidFill>
              </a:rPr>
              <a:t>1. The Speaker</a:t>
            </a:r>
          </a:p>
        </p:txBody>
      </p:sp>
      <p:pic>
        <p:nvPicPr>
          <p:cNvPr id="3" name="Imagen 3" descr="Un hombre con traje y lentes&#10;&#10;Descripción generada automáticamente">
            <a:extLst>
              <a:ext uri="{FF2B5EF4-FFF2-40B4-BE49-F238E27FC236}">
                <a16:creationId xmlns:a16="http://schemas.microsoft.com/office/drawing/2014/main" id="{79FCF1D6-EA03-88B8-537A-03B7E24D8253}"/>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26173" b="15555"/>
          <a:stretch/>
        </p:blipFill>
        <p:spPr>
          <a:xfrm>
            <a:off x="300038" y="1089025"/>
            <a:ext cx="2254779" cy="2336952"/>
          </a:xfrm>
          <a:prstGeom prst="rect">
            <a:avLst/>
          </a:prstGeom>
        </p:spPr>
      </p:pic>
      <p:sp>
        <p:nvSpPr>
          <p:cNvPr id="5" name="CuadroTexto 62">
            <a:extLst>
              <a:ext uri="{FF2B5EF4-FFF2-40B4-BE49-F238E27FC236}">
                <a16:creationId xmlns:a16="http://schemas.microsoft.com/office/drawing/2014/main" id="{0B7BA947-6865-9732-FD07-4B019DFBE3C4}"/>
              </a:ext>
            </a:extLst>
          </p:cNvPr>
          <p:cNvSpPr txBox="1"/>
          <p:nvPr/>
        </p:nvSpPr>
        <p:spPr>
          <a:xfrm>
            <a:off x="2788179" y="1115294"/>
            <a:ext cx="9037107" cy="5693866"/>
          </a:xfrm>
          <a:prstGeom prst="rect">
            <a:avLst/>
          </a:prstGeom>
          <a:noFill/>
          <a:ln w="25400">
            <a:solidFill>
              <a:schemeClr val="tx1"/>
            </a:solidFill>
          </a:ln>
        </p:spPr>
        <p:txBody>
          <a:bodyPr wrap="square">
            <a:spAutoFit/>
          </a:bodyPr>
          <a:lstStyle/>
          <a:p>
            <a:pPr marL="285750" indent="-285750">
              <a:spcAft>
                <a:spcPts val="1200"/>
              </a:spcAft>
              <a:buFont typeface="Wingdings" panose="05000000000000000000" pitchFamily="2" charset="2"/>
              <a:buChar char="§"/>
            </a:pPr>
            <a:r>
              <a:rPr lang="en-GB" sz="1600" dirty="0"/>
              <a:t>I am Oscar Cabellos, full professor in nuclear engineering at the Polytechnic University of Madrid (UPM) </a:t>
            </a:r>
          </a:p>
          <a:p>
            <a:pPr marL="285750" indent="-285750">
              <a:spcAft>
                <a:spcPts val="1200"/>
              </a:spcAft>
              <a:buFont typeface="Wingdings" panose="05000000000000000000" pitchFamily="2" charset="2"/>
              <a:buChar char="§"/>
            </a:pPr>
            <a:r>
              <a:rPr lang="en-GB" sz="1600" dirty="0"/>
              <a:t>I am coordinator of UPM courses on “Introduction on Nuclear Technology”, “</a:t>
            </a:r>
            <a:r>
              <a:rPr lang="en-GB" sz="1600" i="1" dirty="0"/>
              <a:t>Simulation of Nuclear Power Plants</a:t>
            </a:r>
            <a:r>
              <a:rPr lang="en-GB" sz="1600" dirty="0"/>
              <a:t>” and “</a:t>
            </a:r>
            <a:r>
              <a:rPr lang="en-GB" sz="1600" i="1" dirty="0"/>
              <a:t>Design and Simulation of PWRs</a:t>
            </a:r>
            <a:r>
              <a:rPr lang="en-GB" sz="1600" dirty="0"/>
              <a:t>” which is one of the UPM coursed based on the CDIO (Conceive, Design, Implement and Operate) initiative</a:t>
            </a:r>
          </a:p>
          <a:p>
            <a:pPr marL="285750" indent="-285750">
              <a:spcAft>
                <a:spcPts val="1200"/>
              </a:spcAft>
              <a:buFont typeface="Wingdings" panose="05000000000000000000" pitchFamily="2" charset="2"/>
              <a:buChar char="§"/>
            </a:pPr>
            <a:r>
              <a:rPr lang="en-GB" sz="1600" dirty="0"/>
              <a:t>My background is reactor physicist, specifically in PWR (Pressure Water Reactors) simulations where I did my PhD in 1998</a:t>
            </a:r>
          </a:p>
          <a:p>
            <a:pPr marL="285750" indent="-285750">
              <a:spcAft>
                <a:spcPts val="1200"/>
              </a:spcAft>
              <a:buFont typeface="Wingdings" panose="05000000000000000000" pitchFamily="2" charset="2"/>
              <a:buChar char="§"/>
            </a:pPr>
            <a:r>
              <a:rPr lang="en-GB" sz="1600" dirty="0"/>
              <a:t>Since 2005 I have been involved in EU projects working on nuclear data activities: EUROTRANS (2005-2010), ANDES(2010-2013), CHANDA(2013-2018), SANDA (2019-2023), APRENDE (2024-2028)</a:t>
            </a:r>
          </a:p>
          <a:p>
            <a:pPr marL="285750" indent="-285750">
              <a:spcAft>
                <a:spcPts val="1200"/>
              </a:spcAft>
              <a:buFont typeface="Wingdings" panose="05000000000000000000" pitchFamily="2" charset="2"/>
              <a:buChar char="§"/>
            </a:pPr>
            <a:r>
              <a:rPr lang="en-GB" sz="1600" dirty="0"/>
              <a:t>In 2014-2017, I moved to OECD/Nuclear Energy Agency (NEA)/Data Bank as Nuclear Data Scientist working in the development of EXFOR and JEFF databases, and JANIS and </a:t>
            </a:r>
            <a:r>
              <a:rPr lang="en-GB" sz="1600" dirty="0" err="1"/>
              <a:t>NDaST</a:t>
            </a:r>
            <a:r>
              <a:rPr lang="en-GB" sz="1600" dirty="0"/>
              <a:t> web-tools</a:t>
            </a:r>
          </a:p>
          <a:p>
            <a:pPr marL="285750" indent="-285750">
              <a:spcAft>
                <a:spcPts val="1200"/>
              </a:spcAft>
              <a:buFont typeface="Wingdings" panose="05000000000000000000" pitchFamily="2" charset="2"/>
              <a:buChar char="§"/>
            </a:pPr>
            <a:r>
              <a:rPr lang="en-GB" sz="1600" dirty="0"/>
              <a:t>Currently, I am actively working in the JEFF (Joint Evaluation Fission and Fusion) project and WPEC (Working Party on International Nuclear Data Evaluation and Cooperation) activities of the OECD/NEA</a:t>
            </a:r>
          </a:p>
          <a:p>
            <a:pPr marL="285750" indent="-285750">
              <a:buFont typeface="Wingdings" panose="05000000000000000000" pitchFamily="2" charset="2"/>
              <a:buChar char="§"/>
            </a:pPr>
            <a:r>
              <a:rPr lang="en-GB" sz="1600" dirty="0"/>
              <a:t>Member of the JEFF-Coordination Group, WPEC (co-coordinator WPEC/SG46 and monitor of WPEC/SG47) and WPNCS (Working Party on Nuclear Criticality and Safety)</a:t>
            </a:r>
          </a:p>
          <a:p>
            <a:pPr marL="285750" indent="-285750">
              <a:buFont typeface="Wingdings" panose="05000000000000000000" pitchFamily="2" charset="2"/>
              <a:buChar char="§"/>
            </a:pPr>
            <a:endParaRPr lang="en-GB" sz="1600" dirty="0"/>
          </a:p>
          <a:p>
            <a:pPr marL="285750" indent="-285750">
              <a:buFont typeface="Wingdings" panose="05000000000000000000" pitchFamily="2" charset="2"/>
              <a:buChar char="§"/>
            </a:pPr>
            <a:r>
              <a:rPr lang="en-GB" sz="1600" dirty="0"/>
              <a:t>Member of the OECD/NEA/NSC – (Nuclear Science Committee)  and OECD/NEA/MBDAV – (Management Board for the Development, Application and Validation of Nuclear Data and Codes)</a:t>
            </a:r>
          </a:p>
          <a:p>
            <a:pPr marL="285750" indent="-285750">
              <a:buFont typeface="Wingdings" panose="05000000000000000000" pitchFamily="2" charset="2"/>
              <a:buChar char="§"/>
            </a:pPr>
            <a:endParaRPr lang="en-GB" sz="1600" dirty="0"/>
          </a:p>
          <a:p>
            <a:pPr marL="285750" indent="-285750">
              <a:spcAft>
                <a:spcPts val="1200"/>
              </a:spcAft>
              <a:buFont typeface="Wingdings" panose="05000000000000000000" pitchFamily="2" charset="2"/>
              <a:buChar char="§"/>
            </a:pPr>
            <a:r>
              <a:rPr lang="en-GB" sz="1600" dirty="0"/>
              <a:t>Member of the IAEA - International Nuclear Data Committee (INDC)</a:t>
            </a:r>
          </a:p>
        </p:txBody>
      </p:sp>
      <p:sp>
        <p:nvSpPr>
          <p:cNvPr id="8" name="TextBox 7">
            <a:extLst>
              <a:ext uri="{FF2B5EF4-FFF2-40B4-BE49-F238E27FC236}">
                <a16:creationId xmlns:a16="http://schemas.microsoft.com/office/drawing/2014/main" id="{561B18E8-0F31-932F-D36B-04CE37C49023}"/>
              </a:ext>
            </a:extLst>
          </p:cNvPr>
          <p:cNvSpPr txBox="1"/>
          <p:nvPr/>
        </p:nvSpPr>
        <p:spPr>
          <a:xfrm>
            <a:off x="321447" y="3523406"/>
            <a:ext cx="2188104" cy="1446550"/>
          </a:xfrm>
          <a:prstGeom prst="rect">
            <a:avLst/>
          </a:prstGeom>
          <a:noFill/>
        </p:spPr>
        <p:txBody>
          <a:bodyPr wrap="square">
            <a:spAutoFit/>
          </a:bodyPr>
          <a:lstStyle/>
          <a:p>
            <a:pPr algn="ctr"/>
            <a:r>
              <a:rPr lang="en-GB" dirty="0"/>
              <a:t>Oscar Cabellos (UPM)</a:t>
            </a:r>
          </a:p>
          <a:p>
            <a:pPr algn="ctr"/>
            <a:endParaRPr lang="en-GB" dirty="0"/>
          </a:p>
          <a:p>
            <a:pPr algn="ctr"/>
            <a:r>
              <a:rPr lang="es-ES" sz="1600" dirty="0">
                <a:solidFill>
                  <a:srgbClr val="000000"/>
                </a:solidFill>
                <a:latin typeface="Gill Sans MT" panose="020B0502020104020203" pitchFamily="34" charset="0"/>
                <a:hlinkClick r:id="rId3"/>
              </a:rPr>
              <a:t>oscar.cabellos@upm.es</a:t>
            </a:r>
            <a:r>
              <a:rPr lang="es-ES" sz="1600" dirty="0">
                <a:solidFill>
                  <a:srgbClr val="000000"/>
                </a:solidFill>
                <a:latin typeface="Gill Sans MT" panose="020B0502020104020203" pitchFamily="34" charset="0"/>
              </a:rPr>
              <a:t> </a:t>
            </a:r>
            <a:endParaRPr lang="en-GB" sz="1600" dirty="0">
              <a:solidFill>
                <a:srgbClr val="000000"/>
              </a:solidFill>
              <a:latin typeface="Gill Sans MT" panose="020B0502020104020203" pitchFamily="34" charset="0"/>
            </a:endParaRPr>
          </a:p>
          <a:p>
            <a:pPr algn="ctr"/>
            <a:endParaRPr lang="en-GB" dirty="0"/>
          </a:p>
        </p:txBody>
      </p:sp>
      <p:sp>
        <p:nvSpPr>
          <p:cNvPr id="9" name="Slide Number Placeholder 1">
            <a:extLst>
              <a:ext uri="{FF2B5EF4-FFF2-40B4-BE49-F238E27FC236}">
                <a16:creationId xmlns:a16="http://schemas.microsoft.com/office/drawing/2014/main" id="{92BFA778-3D7A-4DBE-19DC-6C96F199CDBD}"/>
              </a:ext>
            </a:extLst>
          </p:cNvPr>
          <p:cNvSpPr txBox="1">
            <a:spLocks/>
          </p:cNvSpPr>
          <p:nvPr/>
        </p:nvSpPr>
        <p:spPr>
          <a:xfrm>
            <a:off x="11857038" y="6507189"/>
            <a:ext cx="334962" cy="365125"/>
          </a:xfrm>
          <a:prstGeom prst="rect">
            <a:avLst/>
          </a:prstGeom>
        </p:spPr>
        <p:txBody>
          <a:bodyPr vert="horz" lIns="91440" tIns="45720" rIns="91440" bIns="45720" rtlCol="0" anchor="ctr"/>
          <a:lstStyle>
            <a:defPPr>
              <a:defRPr lang="en-US"/>
            </a:defPPr>
            <a:lvl1pPr algn="r">
              <a:defRPr sz="1200"/>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6C6AE60A-B69C-4790-82F7-3882EDF23186}" type="slidenum">
              <a:rPr lang="de-DE" smtClean="0"/>
              <a:pPr/>
              <a:t>3</a:t>
            </a:fld>
            <a:endParaRPr lang="de-DE" dirty="0"/>
          </a:p>
        </p:txBody>
      </p:sp>
    </p:spTree>
    <p:extLst>
      <p:ext uri="{BB962C8B-B14F-4D97-AF65-F5344CB8AC3E}">
        <p14:creationId xmlns:p14="http://schemas.microsoft.com/office/powerpoint/2010/main" val="4032843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DE1AF-08CE-0609-1FD3-25585D19A1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F8C94F-6911-8FF0-4233-6771EC894E27}"/>
              </a:ext>
            </a:extLst>
          </p:cNvPr>
          <p:cNvSpPr>
            <a:spLocks noGrp="1"/>
          </p:cNvSpPr>
          <p:nvPr>
            <p:ph type="ctrTitle"/>
          </p:nvPr>
        </p:nvSpPr>
        <p:spPr>
          <a:xfrm>
            <a:off x="-3" y="0"/>
            <a:ext cx="8970748" cy="904775"/>
          </a:xfrm>
          <a:solidFill>
            <a:schemeClr val="bg1"/>
          </a:solidFill>
        </p:spPr>
        <p:txBody>
          <a:bodyPr>
            <a:normAutofit fontScale="90000"/>
          </a:bodyPr>
          <a:lstStyle/>
          <a:p>
            <a:pPr>
              <a:spcAft>
                <a:spcPts val="600"/>
              </a:spcAft>
            </a:pPr>
            <a:r>
              <a:rPr lang="en-GB" sz="3600" dirty="0">
                <a:solidFill>
                  <a:srgbClr val="006AB3"/>
                </a:solidFill>
              </a:rPr>
              <a:t>ANNEX III:  UPM Activities in EU/APRENDE</a:t>
            </a:r>
          </a:p>
        </p:txBody>
      </p:sp>
      <p:sp>
        <p:nvSpPr>
          <p:cNvPr id="9" name="Slide Number Placeholder 1">
            <a:extLst>
              <a:ext uri="{FF2B5EF4-FFF2-40B4-BE49-F238E27FC236}">
                <a16:creationId xmlns:a16="http://schemas.microsoft.com/office/drawing/2014/main" id="{25E192E6-4F2C-EF70-8935-6F5E01DB4D66}"/>
              </a:ext>
            </a:extLst>
          </p:cNvPr>
          <p:cNvSpPr txBox="1">
            <a:spLocks/>
          </p:cNvSpPr>
          <p:nvPr/>
        </p:nvSpPr>
        <p:spPr>
          <a:xfrm>
            <a:off x="11848159" y="6507189"/>
            <a:ext cx="343841" cy="365125"/>
          </a:xfrm>
          <a:prstGeom prst="rect">
            <a:avLst/>
          </a:prstGeom>
        </p:spPr>
        <p:txBody>
          <a:bodyPr vert="horz" lIns="91440" tIns="45720" rIns="91440" bIns="45720" rtlCol="0" anchor="ctr"/>
          <a:lstStyle>
            <a:defPPr>
              <a:defRPr lang="en-US"/>
            </a:defPPr>
            <a:lvl1pPr algn="r">
              <a:defRPr sz="1200"/>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6C6AE60A-B69C-4790-82F7-3882EDF23186}" type="slidenum">
              <a:rPr lang="de-DE" smtClean="0"/>
              <a:pPr/>
              <a:t>30</a:t>
            </a:fld>
            <a:endParaRPr lang="de-DE" dirty="0"/>
          </a:p>
        </p:txBody>
      </p:sp>
      <p:sp>
        <p:nvSpPr>
          <p:cNvPr id="3" name="TextBox 2">
            <a:extLst>
              <a:ext uri="{FF2B5EF4-FFF2-40B4-BE49-F238E27FC236}">
                <a16:creationId xmlns:a16="http://schemas.microsoft.com/office/drawing/2014/main" id="{9D4C6C7E-C31A-995F-6A3F-C1F70970226B}"/>
              </a:ext>
            </a:extLst>
          </p:cNvPr>
          <p:cNvSpPr txBox="1"/>
          <p:nvPr/>
        </p:nvSpPr>
        <p:spPr>
          <a:xfrm>
            <a:off x="186262" y="1028528"/>
            <a:ext cx="11661897" cy="5770811"/>
          </a:xfrm>
          <a:prstGeom prst="rect">
            <a:avLst/>
          </a:prstGeom>
          <a:noFill/>
        </p:spPr>
        <p:txBody>
          <a:bodyPr wrap="square">
            <a:spAutoFit/>
          </a:bodyPr>
          <a:lstStyle/>
          <a:p>
            <a:pPr>
              <a:spcAft>
                <a:spcPts val="300"/>
              </a:spcAft>
            </a:pPr>
            <a:r>
              <a:rPr lang="en-GB" sz="1400" b="1" dirty="0"/>
              <a:t>16th Nuclear Data for Science and Technology Conference (ND2025), Madrid, (Spain), June 22-27, 2025.</a:t>
            </a:r>
          </a:p>
          <a:p>
            <a:r>
              <a:rPr lang="en-GB" sz="1400" dirty="0"/>
              <a:t>[10]</a:t>
            </a:r>
            <a:r>
              <a:rPr lang="en-GB" sz="1400" b="1" dirty="0"/>
              <a:t> </a:t>
            </a:r>
            <a:r>
              <a:rPr lang="en-GB" sz="1400" dirty="0"/>
              <a:t>G. F. Garcia-Fernández, N. García-Herranz, O. Cabellos, “Activation in proton therapy </a:t>
            </a:r>
            <a:r>
              <a:rPr lang="en-GB" sz="1400" dirty="0" err="1"/>
              <a:t>centers</a:t>
            </a:r>
            <a:r>
              <a:rPr lang="en-GB" sz="1400" dirty="0"/>
              <a:t> depending on type of concrete and nuclear data” </a:t>
            </a:r>
          </a:p>
          <a:p>
            <a:r>
              <a:rPr lang="en-GB" sz="1400" dirty="0"/>
              <a:t>[11] O. Cabellos, M. Cotelo, D. Cuervo, G.F. García, N. García-Herranz, E. Oliva, “Nuclear data Education and Training at the Universidad Politécnica de Madrid: The CDIO/INGENIA-NUCLEAR Experience and the Active Learning/</a:t>
            </a:r>
            <a:r>
              <a:rPr lang="en-GB" sz="1400" dirty="0" err="1"/>
              <a:t>GreatPioneer</a:t>
            </a:r>
            <a:r>
              <a:rPr lang="en-GB" sz="1400" dirty="0"/>
              <a:t> Project” </a:t>
            </a:r>
          </a:p>
          <a:p>
            <a:pPr>
              <a:spcAft>
                <a:spcPts val="300"/>
              </a:spcAft>
            </a:pPr>
            <a:r>
              <a:rPr lang="en-GB" sz="1400" dirty="0"/>
              <a:t>[12] O. Cabellos, I. Kodeli, W. Zwermann, I. Hill, N. Garcia-Herranz, “Analysing Differences of Evaluated Nuclear Data for 235U, 238U, and 239Pu in the Fast Energy Region with a Focus on Angular Distributions”</a:t>
            </a:r>
          </a:p>
          <a:p>
            <a:pPr>
              <a:spcAft>
                <a:spcPts val="300"/>
              </a:spcAft>
            </a:pPr>
            <a:r>
              <a:rPr lang="en-GB" sz="1400" dirty="0"/>
              <a:t>[13] Nuria García-Herranz, Oscar Cabellos, Emilio Castro, Ian Hill, David </a:t>
            </a:r>
            <a:r>
              <a:rPr lang="en-GB" sz="1400" dirty="0" err="1"/>
              <a:t>Sauvan</a:t>
            </a:r>
            <a:r>
              <a:rPr lang="en-GB" sz="1400" dirty="0"/>
              <a:t>, “Towards establishing experimental correlations among criticality experiments for reliable data assimilation studies”</a:t>
            </a:r>
          </a:p>
          <a:p>
            <a:pPr>
              <a:spcAft>
                <a:spcPts val="300"/>
              </a:spcAft>
            </a:pPr>
            <a:r>
              <a:rPr lang="en-GB" sz="1400" dirty="0"/>
              <a:t>[14] Alejandro Marro, Nuria García-Herranz, Emilio Castro, Oscar Cabellos, Kostadin Ivanov, “On the potential of H.B. Robinson-2 benchmark for nuclear data validation”</a:t>
            </a:r>
          </a:p>
          <a:p>
            <a:pPr>
              <a:spcAft>
                <a:spcPts val="300"/>
              </a:spcAft>
            </a:pPr>
            <a:r>
              <a:rPr lang="en-GB" sz="1400" dirty="0"/>
              <a:t>[15] Ismael Manzano, Nuria García-Herranz, Oscar Cabellos, Emilio Castro , “Nuclear Data Sensitivity Analysis of Key Parameters for </a:t>
            </a:r>
            <a:r>
              <a:rPr lang="en-GB" sz="1400" dirty="0" err="1"/>
              <a:t>eVinci</a:t>
            </a:r>
            <a:r>
              <a:rPr lang="en-GB" sz="1400" dirty="0"/>
              <a:t>-like Heat Pipes Nuclear Microreactors”</a:t>
            </a:r>
          </a:p>
          <a:p>
            <a:pPr>
              <a:spcAft>
                <a:spcPts val="300"/>
              </a:spcAft>
            </a:pPr>
            <a:r>
              <a:rPr lang="en-GB" sz="1400" dirty="0"/>
              <a:t>[16] Iñigo Gayo, Emilio Castro, Oscar Cabellos, Nuria García-Herranz, Diana Cuervo, Kostadin Ivanov, “Nuclear Data Validation Using  LWR Measurements: Insights from the OECD/NEA TVA-WB1 Benchmark”</a:t>
            </a:r>
          </a:p>
          <a:p>
            <a:pPr>
              <a:spcAft>
                <a:spcPts val="300"/>
              </a:spcAft>
            </a:pPr>
            <a:endParaRPr lang="en-GB" sz="600" dirty="0"/>
          </a:p>
          <a:p>
            <a:pPr>
              <a:spcAft>
                <a:spcPts val="300"/>
              </a:spcAft>
            </a:pPr>
            <a:r>
              <a:rPr lang="en-GB" sz="1400" b="1" dirty="0"/>
              <a:t>NRDC-2025</a:t>
            </a:r>
          </a:p>
          <a:p>
            <a:pPr>
              <a:spcAft>
                <a:spcPts val="300"/>
              </a:spcAft>
            </a:pPr>
            <a:r>
              <a:rPr lang="en-GB" sz="1400" dirty="0"/>
              <a:t>[17] O. Cabellos, “Some User' Feedbacks and Potential new Demands”, NRDC-2025 Meeting, Madrid (Spain) June 19, 2025.</a:t>
            </a:r>
          </a:p>
          <a:p>
            <a:pPr>
              <a:spcAft>
                <a:spcPts val="300"/>
              </a:spcAft>
            </a:pPr>
            <a:endParaRPr lang="en-GB" sz="600" dirty="0"/>
          </a:p>
          <a:p>
            <a:pPr>
              <a:spcAft>
                <a:spcPts val="300"/>
              </a:spcAft>
            </a:pPr>
            <a:r>
              <a:rPr lang="en-GB" sz="1400" b="1" dirty="0"/>
              <a:t>PHYSOR-2026</a:t>
            </a:r>
          </a:p>
          <a:p>
            <a:pPr>
              <a:spcAft>
                <a:spcPts val="300"/>
              </a:spcAft>
            </a:pPr>
            <a:r>
              <a:rPr lang="en-GB" sz="1400" dirty="0"/>
              <a:t>[18] O. Cabellos, N. García-Herranz, I. Hill, I. Kodeli, W. Zwermann, “Impact of Nuclear Data Uncertainties of 235U, 238U, and 239Pu in Benchmarks Representative of Small Fast Reactors”, PHYSOR 2026 - The International Conference on Physics of Reactors · Torino, Italy · April 19 – 23, 2026</a:t>
            </a:r>
          </a:p>
          <a:p>
            <a:pPr>
              <a:spcAft>
                <a:spcPts val="300"/>
              </a:spcAft>
            </a:pPr>
            <a:endParaRPr lang="en-GB" sz="600" b="1" dirty="0"/>
          </a:p>
          <a:p>
            <a:pPr>
              <a:spcAft>
                <a:spcPts val="300"/>
              </a:spcAft>
            </a:pPr>
            <a:r>
              <a:rPr lang="en-GB" sz="1400" b="1" dirty="0"/>
              <a:t>SNE-2025</a:t>
            </a:r>
          </a:p>
          <a:p>
            <a:pPr>
              <a:spcAft>
                <a:spcPts val="300"/>
              </a:spcAft>
            </a:pPr>
            <a:r>
              <a:rPr lang="en-GB" sz="1400" dirty="0"/>
              <a:t>[19] D. Cuervo, M.N. </a:t>
            </a:r>
            <a:r>
              <a:rPr lang="en-GB" sz="1400" dirty="0" err="1"/>
              <a:t>Avramova</a:t>
            </a:r>
            <a:r>
              <a:rPr lang="en-GB" sz="1400" dirty="0"/>
              <a:t> M.N., A. Abarca A.SEFOR experiment case modelling: first step to S/U in SFR transient analysis using CTF at the APRENDE project, SNE 2025.reunión Annual Sociedad Nuclear Española, Cáceres España. September 25, 2025</a:t>
            </a:r>
          </a:p>
        </p:txBody>
      </p:sp>
    </p:spTree>
    <p:extLst>
      <p:ext uri="{BB962C8B-B14F-4D97-AF65-F5344CB8AC3E}">
        <p14:creationId xmlns:p14="http://schemas.microsoft.com/office/powerpoint/2010/main" val="4265783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5C197-34DC-7DF4-D80F-CBF4B94D15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08E39D-5273-8E41-352C-488684893DE3}"/>
              </a:ext>
            </a:extLst>
          </p:cNvPr>
          <p:cNvSpPr>
            <a:spLocks noGrp="1"/>
          </p:cNvSpPr>
          <p:nvPr>
            <p:ph type="ctrTitle"/>
          </p:nvPr>
        </p:nvSpPr>
        <p:spPr>
          <a:xfrm>
            <a:off x="-3" y="0"/>
            <a:ext cx="8970748" cy="904775"/>
          </a:xfrm>
          <a:solidFill>
            <a:schemeClr val="bg1"/>
          </a:solidFill>
        </p:spPr>
        <p:txBody>
          <a:bodyPr>
            <a:normAutofit/>
          </a:bodyPr>
          <a:lstStyle/>
          <a:p>
            <a:pPr>
              <a:spcAft>
                <a:spcPts val="600"/>
              </a:spcAft>
            </a:pPr>
            <a:r>
              <a:rPr lang="en-GB" sz="3600" dirty="0">
                <a:solidFill>
                  <a:srgbClr val="006AB3"/>
                </a:solidFill>
              </a:rPr>
              <a:t>2. UPM Activities and Projects in ND</a:t>
            </a:r>
          </a:p>
        </p:txBody>
      </p:sp>
      <p:sp>
        <p:nvSpPr>
          <p:cNvPr id="9" name="Slide Number Placeholder 1">
            <a:extLst>
              <a:ext uri="{FF2B5EF4-FFF2-40B4-BE49-F238E27FC236}">
                <a16:creationId xmlns:a16="http://schemas.microsoft.com/office/drawing/2014/main" id="{90ABC374-62EF-1C42-2981-C860C343E0DA}"/>
              </a:ext>
            </a:extLst>
          </p:cNvPr>
          <p:cNvSpPr txBox="1">
            <a:spLocks/>
          </p:cNvSpPr>
          <p:nvPr/>
        </p:nvSpPr>
        <p:spPr>
          <a:xfrm>
            <a:off x="11857038" y="6507189"/>
            <a:ext cx="334962" cy="365125"/>
          </a:xfrm>
          <a:prstGeom prst="rect">
            <a:avLst/>
          </a:prstGeom>
        </p:spPr>
        <p:txBody>
          <a:bodyPr vert="horz" lIns="91440" tIns="45720" rIns="91440" bIns="45720" rtlCol="0" anchor="ctr"/>
          <a:lstStyle>
            <a:defPPr>
              <a:defRPr lang="en-US"/>
            </a:defPPr>
            <a:lvl1pPr algn="r">
              <a:defRPr sz="1200"/>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6C6AE60A-B69C-4790-82F7-3882EDF23186}" type="slidenum">
              <a:rPr lang="de-DE" smtClean="0"/>
              <a:pPr/>
              <a:t>4</a:t>
            </a:fld>
            <a:endParaRPr lang="de-DE" dirty="0"/>
          </a:p>
        </p:txBody>
      </p:sp>
      <p:sp>
        <p:nvSpPr>
          <p:cNvPr id="4" name="TextBox 3">
            <a:extLst>
              <a:ext uri="{FF2B5EF4-FFF2-40B4-BE49-F238E27FC236}">
                <a16:creationId xmlns:a16="http://schemas.microsoft.com/office/drawing/2014/main" id="{C39EC626-EB8B-EE5B-E815-AB21E2164A4D}"/>
              </a:ext>
            </a:extLst>
          </p:cNvPr>
          <p:cNvSpPr txBox="1"/>
          <p:nvPr/>
        </p:nvSpPr>
        <p:spPr>
          <a:xfrm>
            <a:off x="100092" y="1098650"/>
            <a:ext cx="11760807" cy="5693866"/>
          </a:xfrm>
          <a:prstGeom prst="rect">
            <a:avLst/>
          </a:prstGeom>
          <a:noFill/>
        </p:spPr>
        <p:txBody>
          <a:bodyPr wrap="square">
            <a:spAutoFit/>
          </a:bodyPr>
          <a:lstStyle/>
          <a:p>
            <a:pPr marL="342900" indent="-342900" algn="just">
              <a:buAutoNum type="arabicPeriod"/>
            </a:pPr>
            <a:r>
              <a:rPr lang="en-GB" sz="2400" dirty="0">
                <a:latin typeface="Gill Sans MT" panose="020B0502020104020203" pitchFamily="34" charset="0"/>
              </a:rPr>
              <a:t>Processing and verification: NJOY – PREPRO – AMPX – FRENDY </a:t>
            </a:r>
          </a:p>
          <a:p>
            <a:pPr lvl="1" algn="just"/>
            <a:r>
              <a:rPr lang="en-GB" sz="2000" dirty="0">
                <a:solidFill>
                  <a:srgbClr val="006AB3"/>
                </a:solidFill>
                <a:latin typeface="Gill Sans MT" panose="020B0502020104020203" pitchFamily="34" charset="0"/>
              </a:rPr>
              <a:t>1.1 OECD/NEA/DB/CPS: Processed Libraries – JEFF-3.1, JEFF-3.1.1, JEFF-3.3</a:t>
            </a:r>
          </a:p>
          <a:p>
            <a:pPr lvl="1" algn="just"/>
            <a:r>
              <a:rPr lang="en-GB" sz="2000" dirty="0">
                <a:solidFill>
                  <a:srgbClr val="006AB3"/>
                </a:solidFill>
                <a:latin typeface="Gill Sans MT" panose="020B0502020104020203" pitchFamily="34" charset="0"/>
              </a:rPr>
              <a:t>1.2 Formats:  PENDF,  GENDF,  </a:t>
            </a:r>
            <a:r>
              <a:rPr lang="en-GB" sz="2000" b="1" dirty="0">
                <a:solidFill>
                  <a:srgbClr val="006AB3"/>
                </a:solidFill>
                <a:latin typeface="Gill Sans MT" panose="020B0502020104020203" pitchFamily="34" charset="0"/>
              </a:rPr>
              <a:t>HENDF/JANIS</a:t>
            </a:r>
            <a:r>
              <a:rPr lang="en-GB" sz="2000" dirty="0">
                <a:solidFill>
                  <a:srgbClr val="006AB3"/>
                </a:solidFill>
                <a:latin typeface="Gill Sans MT" panose="020B0502020104020203" pitchFamily="34" charset="0"/>
              </a:rPr>
              <a:t>,  WIMSD,  ACE,  AMPX/CE, …, COVERX, BOXER,…</a:t>
            </a:r>
          </a:p>
          <a:p>
            <a:pPr marL="342900" indent="-342900" algn="just">
              <a:spcBef>
                <a:spcPts val="1200"/>
              </a:spcBef>
              <a:buAutoNum type="arabicPeriod"/>
            </a:pPr>
            <a:r>
              <a:rPr lang="en-GB" sz="2400" dirty="0">
                <a:latin typeface="Gill Sans MT" panose="020B0502020104020203" pitchFamily="34" charset="0"/>
              </a:rPr>
              <a:t>Benchmarking: ICSBEP/Mosteller – </a:t>
            </a:r>
            <a:r>
              <a:rPr lang="en-GB" sz="2400" dirty="0" err="1">
                <a:latin typeface="Gill Sans MT" panose="020B0502020104020203" pitchFamily="34" charset="0"/>
              </a:rPr>
              <a:t>IRPhEP</a:t>
            </a:r>
            <a:r>
              <a:rPr lang="en-GB" sz="2400" dirty="0">
                <a:latin typeface="Gill Sans MT" panose="020B0502020104020203" pitchFamily="34" charset="0"/>
              </a:rPr>
              <a:t> – SINBAD – SFCOMPO – </a:t>
            </a:r>
            <a:r>
              <a:rPr lang="en-GB" sz="2400" dirty="0" err="1">
                <a:latin typeface="Gill Sans MT" panose="020B0502020104020203" pitchFamily="34" charset="0"/>
              </a:rPr>
              <a:t>CONDERc</a:t>
            </a:r>
            <a:r>
              <a:rPr lang="en-GB" sz="2400" dirty="0">
                <a:latin typeface="Gill Sans MT" panose="020B0502020104020203" pitchFamily="34" charset="0"/>
              </a:rPr>
              <a:t> </a:t>
            </a:r>
          </a:p>
          <a:p>
            <a:pPr lvl="1" algn="just"/>
            <a:r>
              <a:rPr lang="en-GB" sz="2000" dirty="0">
                <a:solidFill>
                  <a:srgbClr val="006AB3"/>
                </a:solidFill>
                <a:latin typeface="Gill Sans MT" panose="020B0502020104020203" pitchFamily="34" charset="0"/>
              </a:rPr>
              <a:t>2.1 The </a:t>
            </a:r>
            <a:r>
              <a:rPr lang="en-GB" sz="2000" b="1" dirty="0">
                <a:solidFill>
                  <a:srgbClr val="006AB3"/>
                </a:solidFill>
                <a:latin typeface="Gill Sans MT" panose="020B0502020104020203" pitchFamily="34" charset="0"/>
              </a:rPr>
              <a:t>Mosteller Suite</a:t>
            </a:r>
            <a:r>
              <a:rPr lang="en-GB" sz="2000" dirty="0">
                <a:solidFill>
                  <a:srgbClr val="006AB3"/>
                </a:solidFill>
                <a:latin typeface="Gill Sans MT" panose="020B0502020104020203" pitchFamily="34" charset="0"/>
              </a:rPr>
              <a:t>, … SINBAD/Oktavian, FNS, …, LLNL/PS…</a:t>
            </a:r>
          </a:p>
          <a:p>
            <a:pPr marL="342900" indent="-342900" algn="just">
              <a:spcBef>
                <a:spcPts val="1200"/>
              </a:spcBef>
              <a:buAutoNum type="arabicPeriod"/>
            </a:pPr>
            <a:r>
              <a:rPr lang="en-GB" sz="2400" dirty="0">
                <a:latin typeface="Gill Sans MT" panose="020B0502020104020203" pitchFamily="34" charset="0"/>
              </a:rPr>
              <a:t>Validation: BUC/Benchmarks – NNPP/Almaraz – Advanced Reactors Design &amp; SMRs</a:t>
            </a:r>
          </a:p>
          <a:p>
            <a:pPr lvl="1" algn="just"/>
            <a:r>
              <a:rPr lang="en-GB" sz="2000" dirty="0">
                <a:solidFill>
                  <a:srgbClr val="006AB3"/>
                </a:solidFill>
                <a:latin typeface="Gill Sans MT" panose="020B0502020104020203" pitchFamily="34" charset="0"/>
              </a:rPr>
              <a:t>3.1 TMI Pin-cell </a:t>
            </a:r>
            <a:r>
              <a:rPr lang="en-GB" sz="2000" b="1" dirty="0">
                <a:solidFill>
                  <a:srgbClr val="006AB3"/>
                </a:solidFill>
                <a:latin typeface="Gill Sans MT" panose="020B0502020104020203" pitchFamily="34" charset="0"/>
              </a:rPr>
              <a:t>Burnup</a:t>
            </a:r>
            <a:r>
              <a:rPr lang="en-GB" sz="2000" dirty="0">
                <a:solidFill>
                  <a:srgbClr val="006AB3"/>
                </a:solidFill>
                <a:latin typeface="Gill Sans MT" panose="020B0502020104020203" pitchFamily="34" charset="0"/>
              </a:rPr>
              <a:t> Benchmark (WPRS/UAM-2012)</a:t>
            </a:r>
          </a:p>
          <a:p>
            <a:pPr marL="342900" indent="-342900" algn="just">
              <a:spcBef>
                <a:spcPts val="1200"/>
              </a:spcBef>
              <a:buAutoNum type="arabicPeriod"/>
            </a:pPr>
            <a:r>
              <a:rPr lang="en-GB" sz="2400" dirty="0">
                <a:latin typeface="Gill Sans MT" panose="020B0502020104020203" pitchFamily="34" charset="0"/>
              </a:rPr>
              <a:t>Sensitivity Analysis: TSUNAMI, MCNP/PERT/KSEN, … perturbation techniques,…</a:t>
            </a:r>
          </a:p>
          <a:p>
            <a:pPr lvl="1" algn="just"/>
            <a:r>
              <a:rPr lang="en-GB" sz="2000" dirty="0">
                <a:solidFill>
                  <a:srgbClr val="006AB3"/>
                </a:solidFill>
                <a:latin typeface="Gill Sans MT" panose="020B0502020104020203" pitchFamily="34" charset="0"/>
              </a:rPr>
              <a:t>4.1 </a:t>
            </a:r>
            <a:r>
              <a:rPr lang="en-GB" sz="2000" b="1" dirty="0">
                <a:solidFill>
                  <a:srgbClr val="006AB3"/>
                </a:solidFill>
                <a:latin typeface="Gill Sans MT" panose="020B0502020104020203" pitchFamily="34" charset="0"/>
              </a:rPr>
              <a:t>Sensitivity profiles</a:t>
            </a:r>
            <a:r>
              <a:rPr lang="en-GB" sz="2000" dirty="0">
                <a:solidFill>
                  <a:srgbClr val="006AB3"/>
                </a:solidFill>
                <a:latin typeface="Gill Sans MT" panose="020B0502020104020203" pitchFamily="34" charset="0"/>
              </a:rPr>
              <a:t>: SMRs,  Advanced Reactors Designs, PWRs, … LLNL pulsed spheres,…</a:t>
            </a:r>
          </a:p>
          <a:p>
            <a:pPr lvl="1" algn="just"/>
            <a:r>
              <a:rPr lang="en-GB" sz="2000" dirty="0">
                <a:solidFill>
                  <a:srgbClr val="006AB3"/>
                </a:solidFill>
                <a:latin typeface="Gill Sans MT" panose="020B0502020104020203" pitchFamily="34" charset="0"/>
              </a:rPr>
              <a:t>4.2 Supporting evaluators with </a:t>
            </a:r>
            <a:r>
              <a:rPr lang="en-GB" sz="2000" b="1" dirty="0">
                <a:solidFill>
                  <a:srgbClr val="006AB3"/>
                </a:solidFill>
                <a:latin typeface="Gill Sans MT" panose="020B0502020104020203" pitchFamily="34" charset="0"/>
              </a:rPr>
              <a:t>NDAST calculation</a:t>
            </a:r>
            <a:r>
              <a:rPr lang="en-GB" sz="2000" dirty="0">
                <a:solidFill>
                  <a:srgbClr val="006AB3"/>
                </a:solidFill>
                <a:latin typeface="Gill Sans MT" panose="020B0502020104020203" pitchFamily="34" charset="0"/>
              </a:rPr>
              <a:t>: Perturbation analysis, … </a:t>
            </a:r>
          </a:p>
          <a:p>
            <a:pPr marL="342900" indent="-342900" algn="just">
              <a:spcBef>
                <a:spcPts val="1200"/>
              </a:spcBef>
              <a:buAutoNum type="arabicPeriod"/>
            </a:pPr>
            <a:r>
              <a:rPr lang="en-GB" sz="2400" dirty="0">
                <a:latin typeface="Gill Sans MT" panose="020B0502020104020203" pitchFamily="34" charset="0"/>
              </a:rPr>
              <a:t>Uncertainty Quantification (UQ): Criticality (+NNPP values), decay heat, isotopic inventory, ... due to uncertainties in cross-sections, angular distributions, TSLs, fission yields, … 	</a:t>
            </a:r>
          </a:p>
          <a:p>
            <a:pPr lvl="1" algn="just"/>
            <a:r>
              <a:rPr lang="en-GB" sz="2000" dirty="0">
                <a:solidFill>
                  <a:srgbClr val="006AB3"/>
                </a:solidFill>
                <a:latin typeface="Gill Sans MT" panose="020B0502020104020203" pitchFamily="34" charset="0"/>
              </a:rPr>
              <a:t>5.1 Necessity of </a:t>
            </a:r>
            <a:r>
              <a:rPr lang="en-GB" sz="2000" b="1" dirty="0">
                <a:solidFill>
                  <a:srgbClr val="006AB3"/>
                </a:solidFill>
                <a:latin typeface="Gill Sans MT" panose="020B0502020104020203" pitchFamily="34" charset="0"/>
              </a:rPr>
              <a:t>credible ND </a:t>
            </a:r>
            <a:r>
              <a:rPr lang="en-GB" sz="2000" dirty="0">
                <a:solidFill>
                  <a:srgbClr val="006AB3"/>
                </a:solidFill>
                <a:latin typeface="Gill Sans MT" panose="020B0502020104020203" pitchFamily="34" charset="0"/>
              </a:rPr>
              <a:t>uncertainties: processing ND Cov, FYs correlations,  Angular distributions,…</a:t>
            </a:r>
          </a:p>
          <a:p>
            <a:pPr lvl="1" algn="just"/>
            <a:r>
              <a:rPr lang="en-GB" sz="2000" dirty="0">
                <a:solidFill>
                  <a:srgbClr val="006AB3"/>
                </a:solidFill>
                <a:latin typeface="Gill Sans MT" panose="020B0502020104020203" pitchFamily="34" charset="0"/>
              </a:rPr>
              <a:t>5.2 UQ: Overview of UQ in ICSBEP using </a:t>
            </a:r>
            <a:r>
              <a:rPr lang="en-GB" sz="2000" b="1" dirty="0">
                <a:solidFill>
                  <a:srgbClr val="006AB3"/>
                </a:solidFill>
                <a:latin typeface="Gill Sans MT" panose="020B0502020104020203" pitchFamily="34" charset="0"/>
              </a:rPr>
              <a:t>NDAST tool</a:t>
            </a:r>
          </a:p>
          <a:p>
            <a:pPr lvl="1" algn="just"/>
            <a:r>
              <a:rPr lang="en-GB" sz="2000" dirty="0">
                <a:solidFill>
                  <a:srgbClr val="006AB3"/>
                </a:solidFill>
                <a:latin typeface="Gill Sans MT" panose="020B0502020104020203" pitchFamily="34" charset="0"/>
              </a:rPr>
              <a:t>5.3 </a:t>
            </a:r>
            <a:r>
              <a:rPr lang="en-GB" sz="2000" b="1" dirty="0">
                <a:solidFill>
                  <a:srgbClr val="006AB3"/>
                </a:solidFill>
                <a:latin typeface="Gill Sans MT" panose="020B0502020104020203" pitchFamily="34" charset="0"/>
              </a:rPr>
              <a:t>TAR Exercise (WPEC/SG46) for HPRL</a:t>
            </a:r>
          </a:p>
        </p:txBody>
      </p:sp>
    </p:spTree>
    <p:extLst>
      <p:ext uri="{BB962C8B-B14F-4D97-AF65-F5344CB8AC3E}">
        <p14:creationId xmlns:p14="http://schemas.microsoft.com/office/powerpoint/2010/main" val="418059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FA6CE-68B0-8874-BD4F-09ACFF306418}"/>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3CC878F9-E486-FA44-F817-B2BA7F9B49D7}"/>
              </a:ext>
            </a:extLst>
          </p:cNvPr>
          <p:cNvSpPr txBox="1">
            <a:spLocks/>
          </p:cNvSpPr>
          <p:nvPr/>
        </p:nvSpPr>
        <p:spPr>
          <a:xfrm>
            <a:off x="11857038" y="6507189"/>
            <a:ext cx="334962" cy="365125"/>
          </a:xfrm>
          <a:prstGeom prst="rect">
            <a:avLst/>
          </a:prstGeom>
        </p:spPr>
        <p:txBody>
          <a:bodyPr vert="horz" lIns="91440" tIns="45720" rIns="91440" bIns="45720" rtlCol="0" anchor="ctr"/>
          <a:lstStyle>
            <a:defPPr>
              <a:defRPr lang="en-US"/>
            </a:defPPr>
            <a:lvl1pPr algn="r">
              <a:defRPr sz="1200"/>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6C6AE60A-B69C-4790-82F7-3882EDF23186}" type="slidenum">
              <a:rPr lang="de-DE" smtClean="0"/>
              <a:pPr/>
              <a:t>5</a:t>
            </a:fld>
            <a:endParaRPr lang="de-DE" dirty="0"/>
          </a:p>
        </p:txBody>
      </p:sp>
      <p:sp>
        <p:nvSpPr>
          <p:cNvPr id="6" name="TextBox 5">
            <a:extLst>
              <a:ext uri="{FF2B5EF4-FFF2-40B4-BE49-F238E27FC236}">
                <a16:creationId xmlns:a16="http://schemas.microsoft.com/office/drawing/2014/main" id="{74461C90-938A-73E4-58AB-939826F6292F}"/>
              </a:ext>
            </a:extLst>
          </p:cNvPr>
          <p:cNvSpPr txBox="1"/>
          <p:nvPr/>
        </p:nvSpPr>
        <p:spPr>
          <a:xfrm>
            <a:off x="4378215" y="1192445"/>
            <a:ext cx="2196572" cy="1323439"/>
          </a:xfrm>
          <a:prstGeom prst="rect">
            <a:avLst/>
          </a:prstGeom>
          <a:noFill/>
        </p:spPr>
        <p:txBody>
          <a:bodyPr wrap="square">
            <a:spAutoFit/>
          </a:bodyPr>
          <a:lstStyle/>
          <a:p>
            <a:r>
              <a:rPr lang="en-GB" sz="1600" dirty="0"/>
              <a:t>Solving Challenges in Nuclear Data</a:t>
            </a:r>
          </a:p>
          <a:p>
            <a:r>
              <a:rPr lang="en-GB" sz="1600" dirty="0"/>
              <a:t>(</a:t>
            </a:r>
            <a:r>
              <a:rPr lang="en-GB" sz="1600" b="1" dirty="0"/>
              <a:t>CHANDA</a:t>
            </a:r>
            <a:r>
              <a:rPr lang="en-GB" sz="1600" dirty="0"/>
              <a:t>) </a:t>
            </a:r>
          </a:p>
          <a:p>
            <a:r>
              <a:rPr lang="en-GB" sz="1600" dirty="0"/>
              <a:t>FP7-605203. 8 </a:t>
            </a:r>
          </a:p>
          <a:p>
            <a:r>
              <a:rPr lang="en-GB" sz="1600" dirty="0"/>
              <a:t>(2013-2018) </a:t>
            </a:r>
          </a:p>
        </p:txBody>
      </p:sp>
      <p:sp>
        <p:nvSpPr>
          <p:cNvPr id="8" name="TextBox 7">
            <a:extLst>
              <a:ext uri="{FF2B5EF4-FFF2-40B4-BE49-F238E27FC236}">
                <a16:creationId xmlns:a16="http://schemas.microsoft.com/office/drawing/2014/main" id="{1E73CF23-A7B2-A916-6963-B137ED3F3384}"/>
              </a:ext>
            </a:extLst>
          </p:cNvPr>
          <p:cNvSpPr txBox="1"/>
          <p:nvPr/>
        </p:nvSpPr>
        <p:spPr>
          <a:xfrm>
            <a:off x="9369233" y="1193028"/>
            <a:ext cx="2822767" cy="1323439"/>
          </a:xfrm>
          <a:prstGeom prst="rect">
            <a:avLst/>
          </a:prstGeom>
          <a:noFill/>
        </p:spPr>
        <p:txBody>
          <a:bodyPr wrap="square">
            <a:spAutoFit/>
          </a:bodyPr>
          <a:lstStyle/>
          <a:p>
            <a:r>
              <a:rPr lang="en-GB" sz="1600" dirty="0"/>
              <a:t>“Addressing </a:t>
            </a:r>
            <a:r>
              <a:rPr lang="en-GB" sz="1600" dirty="0" err="1"/>
              <a:t>PRiorities</a:t>
            </a:r>
            <a:r>
              <a:rPr lang="en-GB" sz="1600" dirty="0"/>
              <a:t> of Evaluated Nuclear Data in Europe (</a:t>
            </a:r>
            <a:r>
              <a:rPr lang="en-GB" sz="1600" b="1" dirty="0"/>
              <a:t>APRENDE</a:t>
            </a:r>
            <a:r>
              <a:rPr lang="en-GB" sz="1600" dirty="0"/>
              <a:t>)</a:t>
            </a:r>
          </a:p>
          <a:p>
            <a:r>
              <a:rPr lang="en-GB" sz="1600" dirty="0"/>
              <a:t>EU Project No. 101164596. </a:t>
            </a:r>
          </a:p>
          <a:p>
            <a:r>
              <a:rPr lang="en-GB" sz="1600" dirty="0"/>
              <a:t>(2024-2027) </a:t>
            </a:r>
          </a:p>
        </p:txBody>
      </p:sp>
      <p:sp>
        <p:nvSpPr>
          <p:cNvPr id="11" name="TextBox 10">
            <a:extLst>
              <a:ext uri="{FF2B5EF4-FFF2-40B4-BE49-F238E27FC236}">
                <a16:creationId xmlns:a16="http://schemas.microsoft.com/office/drawing/2014/main" id="{AAF40AEA-ABA5-7F0F-39A9-1D6D966D41CE}"/>
              </a:ext>
            </a:extLst>
          </p:cNvPr>
          <p:cNvSpPr txBox="1"/>
          <p:nvPr/>
        </p:nvSpPr>
        <p:spPr>
          <a:xfrm>
            <a:off x="6658528" y="1163648"/>
            <a:ext cx="2543223" cy="1569660"/>
          </a:xfrm>
          <a:prstGeom prst="rect">
            <a:avLst/>
          </a:prstGeom>
          <a:noFill/>
        </p:spPr>
        <p:txBody>
          <a:bodyPr wrap="square">
            <a:spAutoFit/>
          </a:bodyPr>
          <a:lstStyle/>
          <a:p>
            <a:r>
              <a:rPr lang="en-GB" sz="1600" dirty="0"/>
              <a:t>Supplying Accurate Nuclear Data for Energy and non-Energy Applications (</a:t>
            </a:r>
            <a:r>
              <a:rPr lang="en-GB" sz="1600" b="1" dirty="0"/>
              <a:t>SANDA</a:t>
            </a:r>
            <a:r>
              <a:rPr lang="en-GB" sz="1600" dirty="0"/>
              <a:t>)</a:t>
            </a:r>
          </a:p>
          <a:p>
            <a:r>
              <a:rPr lang="en-GB" sz="1600" dirty="0"/>
              <a:t>EU Project No. 847552. </a:t>
            </a:r>
          </a:p>
          <a:p>
            <a:r>
              <a:rPr lang="en-GB" sz="1600" dirty="0"/>
              <a:t>(2019-2023) </a:t>
            </a:r>
          </a:p>
        </p:txBody>
      </p:sp>
      <p:sp>
        <p:nvSpPr>
          <p:cNvPr id="13" name="TextBox 12">
            <a:extLst>
              <a:ext uri="{FF2B5EF4-FFF2-40B4-BE49-F238E27FC236}">
                <a16:creationId xmlns:a16="http://schemas.microsoft.com/office/drawing/2014/main" id="{F1AA6D8C-8A38-F37F-A506-5AA00BBF22E7}"/>
              </a:ext>
            </a:extLst>
          </p:cNvPr>
          <p:cNvSpPr txBox="1"/>
          <p:nvPr/>
        </p:nvSpPr>
        <p:spPr>
          <a:xfrm>
            <a:off x="3568618" y="5218667"/>
            <a:ext cx="2851232" cy="1323439"/>
          </a:xfrm>
          <a:prstGeom prst="rect">
            <a:avLst/>
          </a:prstGeom>
          <a:noFill/>
        </p:spPr>
        <p:txBody>
          <a:bodyPr wrap="square">
            <a:spAutoFit/>
          </a:bodyPr>
          <a:lstStyle/>
          <a:p>
            <a:r>
              <a:rPr lang="en-GB" sz="1600" dirty="0"/>
              <a:t>“Graduate and Executive Nuclear Training and Lifelong Education” (GENTLE), </a:t>
            </a:r>
          </a:p>
          <a:p>
            <a:r>
              <a:rPr lang="en-GB" sz="1600" dirty="0"/>
              <a:t>FP7- 323304. </a:t>
            </a:r>
          </a:p>
          <a:p>
            <a:r>
              <a:rPr lang="en-GB" sz="1600" dirty="0"/>
              <a:t>(2013-2016) </a:t>
            </a:r>
          </a:p>
        </p:txBody>
      </p:sp>
      <p:sp>
        <p:nvSpPr>
          <p:cNvPr id="15" name="TextBox 14">
            <a:extLst>
              <a:ext uri="{FF2B5EF4-FFF2-40B4-BE49-F238E27FC236}">
                <a16:creationId xmlns:a16="http://schemas.microsoft.com/office/drawing/2014/main" id="{D044B52B-7EFA-C449-1221-D699C8E920D3}"/>
              </a:ext>
            </a:extLst>
          </p:cNvPr>
          <p:cNvSpPr txBox="1"/>
          <p:nvPr/>
        </p:nvSpPr>
        <p:spPr>
          <a:xfrm>
            <a:off x="6836567" y="5220778"/>
            <a:ext cx="2264089" cy="1569660"/>
          </a:xfrm>
          <a:prstGeom prst="rect">
            <a:avLst/>
          </a:prstGeom>
          <a:noFill/>
        </p:spPr>
        <p:txBody>
          <a:bodyPr wrap="square">
            <a:spAutoFit/>
          </a:bodyPr>
          <a:lstStyle/>
          <a:p>
            <a:r>
              <a:rPr lang="en-GB" sz="1600" dirty="0" err="1"/>
              <a:t>GREaT-PIONEeR</a:t>
            </a:r>
            <a:r>
              <a:rPr lang="en-GB" sz="1600" dirty="0"/>
              <a:t> – Graduate Education Alliance for Teaching the Physics and safety of Nuclear Reactors</a:t>
            </a:r>
          </a:p>
          <a:p>
            <a:r>
              <a:rPr lang="en-GB" sz="1600" dirty="0"/>
              <a:t>(2020-2023) </a:t>
            </a:r>
          </a:p>
        </p:txBody>
      </p:sp>
      <p:sp>
        <p:nvSpPr>
          <p:cNvPr id="17" name="TextBox 16">
            <a:extLst>
              <a:ext uri="{FF2B5EF4-FFF2-40B4-BE49-F238E27FC236}">
                <a16:creationId xmlns:a16="http://schemas.microsoft.com/office/drawing/2014/main" id="{E2BA369C-698D-E579-36B1-975466498B8C}"/>
              </a:ext>
            </a:extLst>
          </p:cNvPr>
          <p:cNvSpPr txBox="1"/>
          <p:nvPr/>
        </p:nvSpPr>
        <p:spPr>
          <a:xfrm>
            <a:off x="1884328" y="1172064"/>
            <a:ext cx="2543222" cy="1323439"/>
          </a:xfrm>
          <a:prstGeom prst="rect">
            <a:avLst/>
          </a:prstGeom>
          <a:noFill/>
        </p:spPr>
        <p:txBody>
          <a:bodyPr wrap="square">
            <a:spAutoFit/>
          </a:bodyPr>
          <a:lstStyle/>
          <a:p>
            <a:r>
              <a:rPr lang="en-GB" sz="1600" dirty="0"/>
              <a:t>Accurate Nuclear Data for nuclear Energy Sustainability (</a:t>
            </a:r>
            <a:r>
              <a:rPr lang="en-GB" sz="1600" b="1" dirty="0"/>
              <a:t>ANDES</a:t>
            </a:r>
            <a:r>
              <a:rPr lang="en-GB" sz="1600" dirty="0"/>
              <a:t>) </a:t>
            </a:r>
          </a:p>
          <a:p>
            <a:r>
              <a:rPr lang="en-GB" sz="1600" dirty="0"/>
              <a:t>FP7-Fission-2009 –249671</a:t>
            </a:r>
          </a:p>
          <a:p>
            <a:r>
              <a:rPr lang="en-GB" sz="1600" dirty="0"/>
              <a:t>(2010-2013) </a:t>
            </a:r>
          </a:p>
        </p:txBody>
      </p:sp>
      <p:sp>
        <p:nvSpPr>
          <p:cNvPr id="19" name="TextBox 18">
            <a:extLst>
              <a:ext uri="{FF2B5EF4-FFF2-40B4-BE49-F238E27FC236}">
                <a16:creationId xmlns:a16="http://schemas.microsoft.com/office/drawing/2014/main" id="{4B2F4463-31E0-669A-EDD5-2685EC86D771}"/>
              </a:ext>
            </a:extLst>
          </p:cNvPr>
          <p:cNvSpPr txBox="1"/>
          <p:nvPr/>
        </p:nvSpPr>
        <p:spPr>
          <a:xfrm>
            <a:off x="0" y="1176391"/>
            <a:ext cx="2196572" cy="1569660"/>
          </a:xfrm>
          <a:prstGeom prst="rect">
            <a:avLst/>
          </a:prstGeom>
          <a:noFill/>
        </p:spPr>
        <p:txBody>
          <a:bodyPr wrap="square">
            <a:spAutoFit/>
          </a:bodyPr>
          <a:lstStyle/>
          <a:p>
            <a:r>
              <a:rPr lang="en-GB" sz="1600" dirty="0"/>
              <a:t>EUROTRANS</a:t>
            </a:r>
          </a:p>
          <a:p>
            <a:r>
              <a:rPr lang="en-GB" sz="1600" dirty="0"/>
              <a:t>(</a:t>
            </a:r>
            <a:r>
              <a:rPr lang="en-GB" sz="1600" b="1" dirty="0"/>
              <a:t>NUDATRA-DM5</a:t>
            </a:r>
            <a:r>
              <a:rPr lang="en-GB" sz="1600" dirty="0"/>
              <a:t>)</a:t>
            </a:r>
          </a:p>
          <a:p>
            <a:r>
              <a:rPr lang="en-GB" sz="1600" dirty="0" err="1"/>
              <a:t>Nudatra</a:t>
            </a:r>
            <a:r>
              <a:rPr lang="en-GB" sz="1600" dirty="0"/>
              <a:t>: nuclear data for transmutation (2005-2010)</a:t>
            </a:r>
            <a:endParaRPr lang="en-GB" sz="1600" b="1" dirty="0"/>
          </a:p>
          <a:p>
            <a:endParaRPr lang="en-GB" sz="1600" dirty="0"/>
          </a:p>
        </p:txBody>
      </p:sp>
      <p:sp>
        <p:nvSpPr>
          <p:cNvPr id="20" name="Arrow: Right 19">
            <a:extLst>
              <a:ext uri="{FF2B5EF4-FFF2-40B4-BE49-F238E27FC236}">
                <a16:creationId xmlns:a16="http://schemas.microsoft.com/office/drawing/2014/main" id="{5613DE17-69C0-B76D-3422-3FC949D4B34F}"/>
              </a:ext>
            </a:extLst>
          </p:cNvPr>
          <p:cNvSpPr/>
          <p:nvPr/>
        </p:nvSpPr>
        <p:spPr>
          <a:xfrm>
            <a:off x="304800" y="3078210"/>
            <a:ext cx="11887200" cy="65639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3" name="Table 22">
            <a:extLst>
              <a:ext uri="{FF2B5EF4-FFF2-40B4-BE49-F238E27FC236}">
                <a16:creationId xmlns:a16="http://schemas.microsoft.com/office/drawing/2014/main" id="{CF150E5D-CFCB-1775-88FF-ECC857A53044}"/>
              </a:ext>
            </a:extLst>
          </p:cNvPr>
          <p:cNvGraphicFramePr>
            <a:graphicFrameLocks noGrp="1"/>
          </p:cNvGraphicFramePr>
          <p:nvPr/>
        </p:nvGraphicFramePr>
        <p:xfrm>
          <a:off x="150798" y="3241041"/>
          <a:ext cx="11582400" cy="370840"/>
        </p:xfrm>
        <a:graphic>
          <a:graphicData uri="http://schemas.openxmlformats.org/drawingml/2006/table">
            <a:tbl>
              <a:tblPr firstRow="1" bandRow="1">
                <a:tableStyleId>{5C22544A-7EE6-4342-B048-85BDC9FD1C3A}</a:tableStyleId>
              </a:tblPr>
              <a:tblGrid>
                <a:gridCol w="965200">
                  <a:extLst>
                    <a:ext uri="{9D8B030D-6E8A-4147-A177-3AD203B41FA5}">
                      <a16:colId xmlns:a16="http://schemas.microsoft.com/office/drawing/2014/main" val="3101699122"/>
                    </a:ext>
                  </a:extLst>
                </a:gridCol>
                <a:gridCol w="965200">
                  <a:extLst>
                    <a:ext uri="{9D8B030D-6E8A-4147-A177-3AD203B41FA5}">
                      <a16:colId xmlns:a16="http://schemas.microsoft.com/office/drawing/2014/main" val="3623598395"/>
                    </a:ext>
                  </a:extLst>
                </a:gridCol>
                <a:gridCol w="965200">
                  <a:extLst>
                    <a:ext uri="{9D8B030D-6E8A-4147-A177-3AD203B41FA5}">
                      <a16:colId xmlns:a16="http://schemas.microsoft.com/office/drawing/2014/main" val="1047460174"/>
                    </a:ext>
                  </a:extLst>
                </a:gridCol>
                <a:gridCol w="965200">
                  <a:extLst>
                    <a:ext uri="{9D8B030D-6E8A-4147-A177-3AD203B41FA5}">
                      <a16:colId xmlns:a16="http://schemas.microsoft.com/office/drawing/2014/main" val="2485890631"/>
                    </a:ext>
                  </a:extLst>
                </a:gridCol>
                <a:gridCol w="965200">
                  <a:extLst>
                    <a:ext uri="{9D8B030D-6E8A-4147-A177-3AD203B41FA5}">
                      <a16:colId xmlns:a16="http://schemas.microsoft.com/office/drawing/2014/main" val="2788202555"/>
                    </a:ext>
                  </a:extLst>
                </a:gridCol>
                <a:gridCol w="965200">
                  <a:extLst>
                    <a:ext uri="{9D8B030D-6E8A-4147-A177-3AD203B41FA5}">
                      <a16:colId xmlns:a16="http://schemas.microsoft.com/office/drawing/2014/main" val="1308957678"/>
                    </a:ext>
                  </a:extLst>
                </a:gridCol>
                <a:gridCol w="965200">
                  <a:extLst>
                    <a:ext uri="{9D8B030D-6E8A-4147-A177-3AD203B41FA5}">
                      <a16:colId xmlns:a16="http://schemas.microsoft.com/office/drawing/2014/main" val="312279021"/>
                    </a:ext>
                  </a:extLst>
                </a:gridCol>
                <a:gridCol w="965200">
                  <a:extLst>
                    <a:ext uri="{9D8B030D-6E8A-4147-A177-3AD203B41FA5}">
                      <a16:colId xmlns:a16="http://schemas.microsoft.com/office/drawing/2014/main" val="3568580372"/>
                    </a:ext>
                  </a:extLst>
                </a:gridCol>
                <a:gridCol w="965200">
                  <a:extLst>
                    <a:ext uri="{9D8B030D-6E8A-4147-A177-3AD203B41FA5}">
                      <a16:colId xmlns:a16="http://schemas.microsoft.com/office/drawing/2014/main" val="995332857"/>
                    </a:ext>
                  </a:extLst>
                </a:gridCol>
                <a:gridCol w="965200">
                  <a:extLst>
                    <a:ext uri="{9D8B030D-6E8A-4147-A177-3AD203B41FA5}">
                      <a16:colId xmlns:a16="http://schemas.microsoft.com/office/drawing/2014/main" val="1764502943"/>
                    </a:ext>
                  </a:extLst>
                </a:gridCol>
                <a:gridCol w="965200">
                  <a:extLst>
                    <a:ext uri="{9D8B030D-6E8A-4147-A177-3AD203B41FA5}">
                      <a16:colId xmlns:a16="http://schemas.microsoft.com/office/drawing/2014/main" val="3101494961"/>
                    </a:ext>
                  </a:extLst>
                </a:gridCol>
                <a:gridCol w="965200">
                  <a:extLst>
                    <a:ext uri="{9D8B030D-6E8A-4147-A177-3AD203B41FA5}">
                      <a16:colId xmlns:a16="http://schemas.microsoft.com/office/drawing/2014/main" val="2337420676"/>
                    </a:ext>
                  </a:extLst>
                </a:gridCol>
              </a:tblGrid>
              <a:tr h="370840">
                <a:tc>
                  <a:txBody>
                    <a:bodyPr/>
                    <a:lstStyle/>
                    <a:p>
                      <a:r>
                        <a:rPr lang="es-ES" dirty="0"/>
                        <a:t>2006</a:t>
                      </a:r>
                      <a:endParaRPr lang="en-GB" dirty="0"/>
                    </a:p>
                  </a:txBody>
                  <a:tcPr/>
                </a:tc>
                <a:tc>
                  <a:txBody>
                    <a:bodyPr/>
                    <a:lstStyle/>
                    <a:p>
                      <a:r>
                        <a:rPr lang="es-ES" dirty="0"/>
                        <a:t>2008</a:t>
                      </a:r>
                      <a:endParaRPr lang="en-GB" dirty="0"/>
                    </a:p>
                  </a:txBody>
                  <a:tcPr/>
                </a:tc>
                <a:tc>
                  <a:txBody>
                    <a:bodyPr/>
                    <a:lstStyle/>
                    <a:p>
                      <a:r>
                        <a:rPr lang="es-ES" dirty="0"/>
                        <a:t>2010</a:t>
                      </a:r>
                      <a:endParaRPr lang="en-GB" dirty="0"/>
                    </a:p>
                  </a:txBody>
                  <a:tcPr/>
                </a:tc>
                <a:tc>
                  <a:txBody>
                    <a:bodyPr/>
                    <a:lstStyle/>
                    <a:p>
                      <a:r>
                        <a:rPr lang="es-ES" dirty="0"/>
                        <a:t>2012</a:t>
                      </a:r>
                      <a:endParaRPr lang="en-GB" dirty="0"/>
                    </a:p>
                  </a:txBody>
                  <a:tcPr/>
                </a:tc>
                <a:tc>
                  <a:txBody>
                    <a:bodyPr/>
                    <a:lstStyle/>
                    <a:p>
                      <a:r>
                        <a:rPr lang="es-ES" dirty="0"/>
                        <a:t>2014</a:t>
                      </a:r>
                      <a:endParaRPr lang="en-GB" dirty="0"/>
                    </a:p>
                  </a:txBody>
                  <a:tcPr/>
                </a:tc>
                <a:tc>
                  <a:txBody>
                    <a:bodyPr/>
                    <a:lstStyle/>
                    <a:p>
                      <a:r>
                        <a:rPr lang="es-ES" dirty="0"/>
                        <a:t>2016</a:t>
                      </a:r>
                      <a:endParaRPr lang="en-GB" dirty="0"/>
                    </a:p>
                  </a:txBody>
                  <a:tcPr/>
                </a:tc>
                <a:tc>
                  <a:txBody>
                    <a:bodyPr/>
                    <a:lstStyle/>
                    <a:p>
                      <a:r>
                        <a:rPr lang="es-ES" dirty="0"/>
                        <a:t>2018</a:t>
                      </a:r>
                      <a:endParaRPr lang="en-GB" dirty="0"/>
                    </a:p>
                  </a:txBody>
                  <a:tcPr/>
                </a:tc>
                <a:tc>
                  <a:txBody>
                    <a:bodyPr/>
                    <a:lstStyle/>
                    <a:p>
                      <a:r>
                        <a:rPr lang="es-ES" dirty="0"/>
                        <a:t>2020</a:t>
                      </a:r>
                      <a:endParaRPr lang="en-GB" dirty="0"/>
                    </a:p>
                  </a:txBody>
                  <a:tcPr/>
                </a:tc>
                <a:tc>
                  <a:txBody>
                    <a:bodyPr/>
                    <a:lstStyle/>
                    <a:p>
                      <a:r>
                        <a:rPr lang="es-ES" dirty="0"/>
                        <a:t>2022</a:t>
                      </a:r>
                      <a:endParaRPr lang="en-GB" dirty="0"/>
                    </a:p>
                  </a:txBody>
                  <a:tcPr/>
                </a:tc>
                <a:tc>
                  <a:txBody>
                    <a:bodyPr/>
                    <a:lstStyle/>
                    <a:p>
                      <a:r>
                        <a:rPr lang="es-ES" dirty="0"/>
                        <a:t>2024</a:t>
                      </a:r>
                      <a:endParaRPr lang="en-GB" dirty="0"/>
                    </a:p>
                  </a:txBody>
                  <a:tcPr/>
                </a:tc>
                <a:tc>
                  <a:txBody>
                    <a:bodyPr/>
                    <a:lstStyle/>
                    <a:p>
                      <a:r>
                        <a:rPr lang="es-ES" dirty="0"/>
                        <a:t>2026</a:t>
                      </a:r>
                      <a:endParaRPr lang="en-GB" dirty="0"/>
                    </a:p>
                  </a:txBody>
                  <a:tcPr/>
                </a:tc>
                <a:tc>
                  <a:txBody>
                    <a:bodyPr/>
                    <a:lstStyle/>
                    <a:p>
                      <a:r>
                        <a:rPr lang="es-ES" dirty="0"/>
                        <a:t>2028</a:t>
                      </a:r>
                      <a:endParaRPr lang="en-GB" dirty="0"/>
                    </a:p>
                  </a:txBody>
                  <a:tcPr/>
                </a:tc>
                <a:extLst>
                  <a:ext uri="{0D108BD9-81ED-4DB2-BD59-A6C34878D82A}">
                    <a16:rowId xmlns:a16="http://schemas.microsoft.com/office/drawing/2014/main" val="408457104"/>
                  </a:ext>
                </a:extLst>
              </a:tr>
            </a:tbl>
          </a:graphicData>
        </a:graphic>
      </p:graphicFrame>
      <p:cxnSp>
        <p:nvCxnSpPr>
          <p:cNvPr id="25" name="Straight Arrow Connector 24">
            <a:extLst>
              <a:ext uri="{FF2B5EF4-FFF2-40B4-BE49-F238E27FC236}">
                <a16:creationId xmlns:a16="http://schemas.microsoft.com/office/drawing/2014/main" id="{FC240D36-CB41-CDC9-745F-95AE026E1BD0}"/>
              </a:ext>
            </a:extLst>
          </p:cNvPr>
          <p:cNvCxnSpPr/>
          <p:nvPr/>
        </p:nvCxnSpPr>
        <p:spPr>
          <a:xfrm>
            <a:off x="9509760" y="2576919"/>
            <a:ext cx="0" cy="641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726C488-257C-BF53-0C45-E2E530ED8DD3}"/>
              </a:ext>
            </a:extLst>
          </p:cNvPr>
          <p:cNvCxnSpPr/>
          <p:nvPr/>
        </p:nvCxnSpPr>
        <p:spPr>
          <a:xfrm>
            <a:off x="6658528" y="2576919"/>
            <a:ext cx="0" cy="641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FD566FD0-66FF-8983-52DF-15124A560D9D}"/>
              </a:ext>
            </a:extLst>
          </p:cNvPr>
          <p:cNvCxnSpPr/>
          <p:nvPr/>
        </p:nvCxnSpPr>
        <p:spPr>
          <a:xfrm>
            <a:off x="3750094" y="2576919"/>
            <a:ext cx="0" cy="641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517B9BB-12DB-0AB0-D18E-24D3FC3E4636}"/>
              </a:ext>
            </a:extLst>
          </p:cNvPr>
          <p:cNvCxnSpPr/>
          <p:nvPr/>
        </p:nvCxnSpPr>
        <p:spPr>
          <a:xfrm>
            <a:off x="2112195" y="2576919"/>
            <a:ext cx="0" cy="641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B3C3D0E-44EB-C523-A1A6-729CFE0A9B3D}"/>
              </a:ext>
            </a:extLst>
          </p:cNvPr>
          <p:cNvCxnSpPr/>
          <p:nvPr/>
        </p:nvCxnSpPr>
        <p:spPr>
          <a:xfrm>
            <a:off x="153456" y="2530039"/>
            <a:ext cx="0" cy="641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B7AA5B9-4F9B-274E-495C-32CF51DA55D9}"/>
              </a:ext>
            </a:extLst>
          </p:cNvPr>
          <p:cNvCxnSpPr>
            <a:cxnSpLocks/>
          </p:cNvCxnSpPr>
          <p:nvPr/>
        </p:nvCxnSpPr>
        <p:spPr>
          <a:xfrm flipV="1">
            <a:off x="6937660" y="4584187"/>
            <a:ext cx="0" cy="5251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E5A401CF-8D21-0A5E-446D-838371A53742}"/>
              </a:ext>
            </a:extLst>
          </p:cNvPr>
          <p:cNvCxnSpPr>
            <a:cxnSpLocks/>
          </p:cNvCxnSpPr>
          <p:nvPr/>
        </p:nvCxnSpPr>
        <p:spPr>
          <a:xfrm flipV="1">
            <a:off x="3663467" y="4584187"/>
            <a:ext cx="0" cy="5585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E00DE9DD-667E-BC57-AF88-99B77DEDD19C}"/>
              </a:ext>
            </a:extLst>
          </p:cNvPr>
          <p:cNvSpPr txBox="1"/>
          <p:nvPr/>
        </p:nvSpPr>
        <p:spPr>
          <a:xfrm>
            <a:off x="9473810" y="5220778"/>
            <a:ext cx="2010073" cy="584775"/>
          </a:xfrm>
          <a:prstGeom prst="rect">
            <a:avLst/>
          </a:prstGeom>
          <a:noFill/>
        </p:spPr>
        <p:txBody>
          <a:bodyPr wrap="square">
            <a:spAutoFit/>
          </a:bodyPr>
          <a:lstStyle/>
          <a:p>
            <a:r>
              <a:rPr lang="en-GB" sz="1600" dirty="0" err="1"/>
              <a:t>GREaT-PIONEeR</a:t>
            </a:r>
            <a:r>
              <a:rPr lang="en-GB" sz="1600" dirty="0"/>
              <a:t> (2)</a:t>
            </a:r>
          </a:p>
          <a:p>
            <a:r>
              <a:rPr lang="en-GB" sz="1600" dirty="0"/>
              <a:t>(2025-2028) </a:t>
            </a:r>
          </a:p>
        </p:txBody>
      </p:sp>
      <p:cxnSp>
        <p:nvCxnSpPr>
          <p:cNvPr id="35" name="Straight Arrow Connector 34">
            <a:extLst>
              <a:ext uri="{FF2B5EF4-FFF2-40B4-BE49-F238E27FC236}">
                <a16:creationId xmlns:a16="http://schemas.microsoft.com/office/drawing/2014/main" id="{822020B8-4E00-B013-9DBA-89B7C1F730F7}"/>
              </a:ext>
            </a:extLst>
          </p:cNvPr>
          <p:cNvCxnSpPr>
            <a:cxnSpLocks/>
          </p:cNvCxnSpPr>
          <p:nvPr/>
        </p:nvCxnSpPr>
        <p:spPr>
          <a:xfrm flipV="1">
            <a:off x="9509760" y="4480992"/>
            <a:ext cx="0" cy="5251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DD2D504-57A2-2299-74E9-30F7FA45E37C}"/>
              </a:ext>
            </a:extLst>
          </p:cNvPr>
          <p:cNvSpPr txBox="1"/>
          <p:nvPr/>
        </p:nvSpPr>
        <p:spPr>
          <a:xfrm>
            <a:off x="9201751" y="3661244"/>
            <a:ext cx="970542" cy="584775"/>
          </a:xfrm>
          <a:prstGeom prst="rect">
            <a:avLst/>
          </a:prstGeom>
          <a:noFill/>
        </p:spPr>
        <p:txBody>
          <a:bodyPr wrap="square">
            <a:spAutoFit/>
          </a:bodyPr>
          <a:lstStyle/>
          <a:p>
            <a:r>
              <a:rPr lang="en-GB" sz="1600" dirty="0"/>
              <a:t>JEFF-4.0 (2025)</a:t>
            </a:r>
          </a:p>
        </p:txBody>
      </p:sp>
      <p:sp>
        <p:nvSpPr>
          <p:cNvPr id="37" name="TextBox 36">
            <a:extLst>
              <a:ext uri="{FF2B5EF4-FFF2-40B4-BE49-F238E27FC236}">
                <a16:creationId xmlns:a16="http://schemas.microsoft.com/office/drawing/2014/main" id="{FE59B44E-D227-997D-F8EC-0FF83348956F}"/>
              </a:ext>
            </a:extLst>
          </p:cNvPr>
          <p:cNvSpPr txBox="1"/>
          <p:nvPr/>
        </p:nvSpPr>
        <p:spPr>
          <a:xfrm>
            <a:off x="8351402" y="4163679"/>
            <a:ext cx="1313044" cy="584775"/>
          </a:xfrm>
          <a:prstGeom prst="rect">
            <a:avLst/>
          </a:prstGeom>
          <a:noFill/>
        </p:spPr>
        <p:txBody>
          <a:bodyPr wrap="square">
            <a:spAutoFit/>
          </a:bodyPr>
          <a:lstStyle/>
          <a:p>
            <a:r>
              <a:rPr lang="en-GB" sz="1600" dirty="0"/>
              <a:t>ENDF/B-VIII.1</a:t>
            </a:r>
          </a:p>
          <a:p>
            <a:r>
              <a:rPr lang="en-GB" sz="1600" dirty="0"/>
              <a:t>         (2024)</a:t>
            </a:r>
          </a:p>
        </p:txBody>
      </p:sp>
      <p:sp>
        <p:nvSpPr>
          <p:cNvPr id="38" name="TextBox 37">
            <a:extLst>
              <a:ext uri="{FF2B5EF4-FFF2-40B4-BE49-F238E27FC236}">
                <a16:creationId xmlns:a16="http://schemas.microsoft.com/office/drawing/2014/main" id="{EF347071-68E6-E693-2B92-E0DBABCE6BB2}"/>
              </a:ext>
            </a:extLst>
          </p:cNvPr>
          <p:cNvSpPr txBox="1"/>
          <p:nvPr/>
        </p:nvSpPr>
        <p:spPr>
          <a:xfrm>
            <a:off x="5051109" y="3803614"/>
            <a:ext cx="970542" cy="584775"/>
          </a:xfrm>
          <a:prstGeom prst="rect">
            <a:avLst/>
          </a:prstGeom>
          <a:noFill/>
        </p:spPr>
        <p:txBody>
          <a:bodyPr wrap="square">
            <a:spAutoFit/>
          </a:bodyPr>
          <a:lstStyle/>
          <a:p>
            <a:r>
              <a:rPr lang="en-GB" sz="1600" dirty="0"/>
              <a:t>JEFF-3.3</a:t>
            </a:r>
          </a:p>
          <a:p>
            <a:r>
              <a:rPr lang="en-GB" sz="1600" dirty="0"/>
              <a:t>    (2017)</a:t>
            </a:r>
          </a:p>
        </p:txBody>
      </p:sp>
      <p:sp>
        <p:nvSpPr>
          <p:cNvPr id="39" name="TextBox 38">
            <a:extLst>
              <a:ext uri="{FF2B5EF4-FFF2-40B4-BE49-F238E27FC236}">
                <a16:creationId xmlns:a16="http://schemas.microsoft.com/office/drawing/2014/main" id="{1F7BA644-9A75-8E68-F24E-99FAA7B8C0BA}"/>
              </a:ext>
            </a:extLst>
          </p:cNvPr>
          <p:cNvSpPr txBox="1"/>
          <p:nvPr/>
        </p:nvSpPr>
        <p:spPr>
          <a:xfrm>
            <a:off x="5918265" y="4168635"/>
            <a:ext cx="1313044" cy="584775"/>
          </a:xfrm>
          <a:prstGeom prst="rect">
            <a:avLst/>
          </a:prstGeom>
          <a:noFill/>
        </p:spPr>
        <p:txBody>
          <a:bodyPr wrap="square">
            <a:spAutoFit/>
          </a:bodyPr>
          <a:lstStyle/>
          <a:p>
            <a:r>
              <a:rPr lang="en-GB" sz="1600" dirty="0"/>
              <a:t>ENDF/B-VIII.0 (2018)</a:t>
            </a:r>
          </a:p>
        </p:txBody>
      </p:sp>
      <p:cxnSp>
        <p:nvCxnSpPr>
          <p:cNvPr id="40" name="Straight Arrow Connector 39">
            <a:extLst>
              <a:ext uri="{FF2B5EF4-FFF2-40B4-BE49-F238E27FC236}">
                <a16:creationId xmlns:a16="http://schemas.microsoft.com/office/drawing/2014/main" id="{C79A0C9D-250D-65A8-C2FE-AB3B4EE76395}"/>
              </a:ext>
            </a:extLst>
          </p:cNvPr>
          <p:cNvCxnSpPr>
            <a:cxnSpLocks/>
          </p:cNvCxnSpPr>
          <p:nvPr/>
        </p:nvCxnSpPr>
        <p:spPr>
          <a:xfrm flipV="1">
            <a:off x="5752148" y="3645596"/>
            <a:ext cx="0" cy="1756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B0DE17D1-8430-7A24-B690-22533CF3A3CD}"/>
              </a:ext>
            </a:extLst>
          </p:cNvPr>
          <p:cNvCxnSpPr>
            <a:cxnSpLocks/>
          </p:cNvCxnSpPr>
          <p:nvPr/>
        </p:nvCxnSpPr>
        <p:spPr>
          <a:xfrm flipV="1">
            <a:off x="6087426" y="3759496"/>
            <a:ext cx="0" cy="4145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9D838419-5AF7-C358-46BB-28100F59ECDD}"/>
              </a:ext>
            </a:extLst>
          </p:cNvPr>
          <p:cNvCxnSpPr>
            <a:cxnSpLocks/>
          </p:cNvCxnSpPr>
          <p:nvPr/>
        </p:nvCxnSpPr>
        <p:spPr>
          <a:xfrm flipV="1">
            <a:off x="9028499" y="3739070"/>
            <a:ext cx="0" cy="4145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D878DD0C-7077-678D-EB7C-EC2AACC6E9A9}"/>
              </a:ext>
            </a:extLst>
          </p:cNvPr>
          <p:cNvSpPr txBox="1"/>
          <p:nvPr/>
        </p:nvSpPr>
        <p:spPr>
          <a:xfrm>
            <a:off x="3888028" y="3830672"/>
            <a:ext cx="970542" cy="584775"/>
          </a:xfrm>
          <a:prstGeom prst="rect">
            <a:avLst/>
          </a:prstGeom>
          <a:noFill/>
        </p:spPr>
        <p:txBody>
          <a:bodyPr wrap="square">
            <a:spAutoFit/>
          </a:bodyPr>
          <a:lstStyle/>
          <a:p>
            <a:r>
              <a:rPr lang="en-GB" sz="1600" dirty="0"/>
              <a:t>JEFF-3.2 (2014)</a:t>
            </a:r>
          </a:p>
        </p:txBody>
      </p:sp>
      <p:sp>
        <p:nvSpPr>
          <p:cNvPr id="48" name="TextBox 47">
            <a:extLst>
              <a:ext uri="{FF2B5EF4-FFF2-40B4-BE49-F238E27FC236}">
                <a16:creationId xmlns:a16="http://schemas.microsoft.com/office/drawing/2014/main" id="{897298F5-ED6E-5B53-E45C-D178EE90AFA2}"/>
              </a:ext>
            </a:extLst>
          </p:cNvPr>
          <p:cNvSpPr txBox="1"/>
          <p:nvPr/>
        </p:nvSpPr>
        <p:spPr>
          <a:xfrm>
            <a:off x="2092004" y="3822682"/>
            <a:ext cx="1234304" cy="584775"/>
          </a:xfrm>
          <a:prstGeom prst="rect">
            <a:avLst/>
          </a:prstGeom>
          <a:noFill/>
        </p:spPr>
        <p:txBody>
          <a:bodyPr wrap="square">
            <a:spAutoFit/>
          </a:bodyPr>
          <a:lstStyle/>
          <a:p>
            <a:r>
              <a:rPr lang="en-GB" sz="1600" dirty="0"/>
              <a:t>JEFF-3.1.2</a:t>
            </a:r>
          </a:p>
          <a:p>
            <a:r>
              <a:rPr lang="en-GB" sz="1600" dirty="0"/>
              <a:t>      (2011)</a:t>
            </a:r>
          </a:p>
        </p:txBody>
      </p:sp>
      <p:sp>
        <p:nvSpPr>
          <p:cNvPr id="49" name="TextBox 48">
            <a:extLst>
              <a:ext uri="{FF2B5EF4-FFF2-40B4-BE49-F238E27FC236}">
                <a16:creationId xmlns:a16="http://schemas.microsoft.com/office/drawing/2014/main" id="{12188E1F-8E8E-3718-411C-32F65C2CEA77}"/>
              </a:ext>
            </a:extLst>
          </p:cNvPr>
          <p:cNvSpPr txBox="1"/>
          <p:nvPr/>
        </p:nvSpPr>
        <p:spPr>
          <a:xfrm>
            <a:off x="14169" y="3843518"/>
            <a:ext cx="1234304" cy="584775"/>
          </a:xfrm>
          <a:prstGeom prst="rect">
            <a:avLst/>
          </a:prstGeom>
          <a:noFill/>
        </p:spPr>
        <p:txBody>
          <a:bodyPr wrap="square">
            <a:spAutoFit/>
          </a:bodyPr>
          <a:lstStyle/>
          <a:p>
            <a:r>
              <a:rPr lang="en-GB" sz="1600" dirty="0"/>
              <a:t>JEFF-3.1 (2005)</a:t>
            </a:r>
          </a:p>
        </p:txBody>
      </p:sp>
      <p:cxnSp>
        <p:nvCxnSpPr>
          <p:cNvPr id="50" name="Straight Arrow Connector 49">
            <a:extLst>
              <a:ext uri="{FF2B5EF4-FFF2-40B4-BE49-F238E27FC236}">
                <a16:creationId xmlns:a16="http://schemas.microsoft.com/office/drawing/2014/main" id="{72DDF424-521D-CF8B-9AFB-F9B009985882}"/>
              </a:ext>
            </a:extLst>
          </p:cNvPr>
          <p:cNvCxnSpPr>
            <a:cxnSpLocks/>
          </p:cNvCxnSpPr>
          <p:nvPr/>
        </p:nvCxnSpPr>
        <p:spPr>
          <a:xfrm flipV="1">
            <a:off x="4075746" y="3692121"/>
            <a:ext cx="0" cy="1756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F543B9BC-698B-DE42-5F58-4A28CA623F0A}"/>
              </a:ext>
            </a:extLst>
          </p:cNvPr>
          <p:cNvSpPr txBox="1"/>
          <p:nvPr/>
        </p:nvSpPr>
        <p:spPr>
          <a:xfrm>
            <a:off x="1157502" y="3839957"/>
            <a:ext cx="1234304" cy="584775"/>
          </a:xfrm>
          <a:prstGeom prst="rect">
            <a:avLst/>
          </a:prstGeom>
          <a:noFill/>
        </p:spPr>
        <p:txBody>
          <a:bodyPr wrap="square">
            <a:spAutoFit/>
          </a:bodyPr>
          <a:lstStyle/>
          <a:p>
            <a:r>
              <a:rPr lang="en-GB" sz="1600" dirty="0"/>
              <a:t>JEFF-3.1.1</a:t>
            </a:r>
          </a:p>
          <a:p>
            <a:r>
              <a:rPr lang="en-GB" sz="1600" dirty="0"/>
              <a:t>      (2009)</a:t>
            </a:r>
          </a:p>
        </p:txBody>
      </p:sp>
      <p:sp>
        <p:nvSpPr>
          <p:cNvPr id="2" name="Title 1">
            <a:extLst>
              <a:ext uri="{FF2B5EF4-FFF2-40B4-BE49-F238E27FC236}">
                <a16:creationId xmlns:a16="http://schemas.microsoft.com/office/drawing/2014/main" id="{9D9D912F-DDAA-D129-2E7A-DBB5E7528F70}"/>
              </a:ext>
            </a:extLst>
          </p:cNvPr>
          <p:cNvSpPr>
            <a:spLocks noGrp="1"/>
          </p:cNvSpPr>
          <p:nvPr>
            <p:ph type="ctrTitle"/>
          </p:nvPr>
        </p:nvSpPr>
        <p:spPr>
          <a:xfrm>
            <a:off x="-3" y="0"/>
            <a:ext cx="8970748" cy="904775"/>
          </a:xfrm>
          <a:solidFill>
            <a:schemeClr val="bg1"/>
          </a:solidFill>
        </p:spPr>
        <p:txBody>
          <a:bodyPr>
            <a:normAutofit/>
          </a:bodyPr>
          <a:lstStyle/>
          <a:p>
            <a:pPr>
              <a:spcAft>
                <a:spcPts val="600"/>
              </a:spcAft>
            </a:pPr>
            <a:r>
              <a:rPr lang="en-GB" sz="3600" dirty="0">
                <a:solidFill>
                  <a:srgbClr val="006AB3"/>
                </a:solidFill>
              </a:rPr>
              <a:t>2. UPM Activities and Projects in ND</a:t>
            </a:r>
          </a:p>
        </p:txBody>
      </p:sp>
      <p:cxnSp>
        <p:nvCxnSpPr>
          <p:cNvPr id="3" name="Straight Arrow Connector 2">
            <a:extLst>
              <a:ext uri="{FF2B5EF4-FFF2-40B4-BE49-F238E27FC236}">
                <a16:creationId xmlns:a16="http://schemas.microsoft.com/office/drawing/2014/main" id="{FDEA48EF-7A55-EF8C-BF3D-5C751A0892DE}"/>
              </a:ext>
            </a:extLst>
          </p:cNvPr>
          <p:cNvCxnSpPr>
            <a:cxnSpLocks/>
          </p:cNvCxnSpPr>
          <p:nvPr/>
        </p:nvCxnSpPr>
        <p:spPr>
          <a:xfrm flipV="1">
            <a:off x="9523655" y="3576621"/>
            <a:ext cx="0" cy="1756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5200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496C8-1B11-D502-F4A3-170C66D8B801}"/>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EE9A8474-CAAB-E455-4192-9D275F8FBF14}"/>
              </a:ext>
            </a:extLst>
          </p:cNvPr>
          <p:cNvSpPr txBox="1">
            <a:spLocks/>
          </p:cNvSpPr>
          <p:nvPr/>
        </p:nvSpPr>
        <p:spPr>
          <a:xfrm>
            <a:off x="11857038" y="6507189"/>
            <a:ext cx="334962" cy="365125"/>
          </a:xfrm>
          <a:prstGeom prst="rect">
            <a:avLst/>
          </a:prstGeom>
        </p:spPr>
        <p:txBody>
          <a:bodyPr vert="horz" lIns="91440" tIns="45720" rIns="91440" bIns="45720" rtlCol="0" anchor="ctr"/>
          <a:lstStyle>
            <a:defPPr>
              <a:defRPr lang="en-US"/>
            </a:defPPr>
            <a:lvl1pPr algn="r">
              <a:defRPr sz="1200"/>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6C6AE60A-B69C-4790-82F7-3882EDF23186}" type="slidenum">
              <a:rPr lang="de-DE" smtClean="0"/>
              <a:pPr/>
              <a:t>6</a:t>
            </a:fld>
            <a:endParaRPr lang="de-DE" dirty="0"/>
          </a:p>
        </p:txBody>
      </p:sp>
      <p:sp>
        <p:nvSpPr>
          <p:cNvPr id="20" name="Arrow: Right 19">
            <a:extLst>
              <a:ext uri="{FF2B5EF4-FFF2-40B4-BE49-F238E27FC236}">
                <a16:creationId xmlns:a16="http://schemas.microsoft.com/office/drawing/2014/main" id="{3C70C334-8ADB-B7B0-C71E-264DA61EBB4A}"/>
              </a:ext>
            </a:extLst>
          </p:cNvPr>
          <p:cNvSpPr/>
          <p:nvPr/>
        </p:nvSpPr>
        <p:spPr>
          <a:xfrm>
            <a:off x="304800" y="5313068"/>
            <a:ext cx="11887200" cy="65639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3" name="Table 22">
            <a:extLst>
              <a:ext uri="{FF2B5EF4-FFF2-40B4-BE49-F238E27FC236}">
                <a16:creationId xmlns:a16="http://schemas.microsoft.com/office/drawing/2014/main" id="{D6FEEB09-490A-2E2E-F4C5-9A88945E3B6A}"/>
              </a:ext>
            </a:extLst>
          </p:cNvPr>
          <p:cNvGraphicFramePr>
            <a:graphicFrameLocks noGrp="1"/>
          </p:cNvGraphicFramePr>
          <p:nvPr>
            <p:extLst>
              <p:ext uri="{D42A27DB-BD31-4B8C-83A1-F6EECF244321}">
                <p14:modId xmlns:p14="http://schemas.microsoft.com/office/powerpoint/2010/main" val="2929744228"/>
              </p:ext>
            </p:extLst>
          </p:nvPr>
        </p:nvGraphicFramePr>
        <p:xfrm>
          <a:off x="150798" y="5475899"/>
          <a:ext cx="11582400" cy="370840"/>
        </p:xfrm>
        <a:graphic>
          <a:graphicData uri="http://schemas.openxmlformats.org/drawingml/2006/table">
            <a:tbl>
              <a:tblPr firstRow="1" bandRow="1">
                <a:tableStyleId>{5C22544A-7EE6-4342-B048-85BDC9FD1C3A}</a:tableStyleId>
              </a:tblPr>
              <a:tblGrid>
                <a:gridCol w="965200">
                  <a:extLst>
                    <a:ext uri="{9D8B030D-6E8A-4147-A177-3AD203B41FA5}">
                      <a16:colId xmlns:a16="http://schemas.microsoft.com/office/drawing/2014/main" val="3101699122"/>
                    </a:ext>
                  </a:extLst>
                </a:gridCol>
                <a:gridCol w="965200">
                  <a:extLst>
                    <a:ext uri="{9D8B030D-6E8A-4147-A177-3AD203B41FA5}">
                      <a16:colId xmlns:a16="http://schemas.microsoft.com/office/drawing/2014/main" val="3623598395"/>
                    </a:ext>
                  </a:extLst>
                </a:gridCol>
                <a:gridCol w="965200">
                  <a:extLst>
                    <a:ext uri="{9D8B030D-6E8A-4147-A177-3AD203B41FA5}">
                      <a16:colId xmlns:a16="http://schemas.microsoft.com/office/drawing/2014/main" val="1047460174"/>
                    </a:ext>
                  </a:extLst>
                </a:gridCol>
                <a:gridCol w="965200">
                  <a:extLst>
                    <a:ext uri="{9D8B030D-6E8A-4147-A177-3AD203B41FA5}">
                      <a16:colId xmlns:a16="http://schemas.microsoft.com/office/drawing/2014/main" val="2485890631"/>
                    </a:ext>
                  </a:extLst>
                </a:gridCol>
                <a:gridCol w="965200">
                  <a:extLst>
                    <a:ext uri="{9D8B030D-6E8A-4147-A177-3AD203B41FA5}">
                      <a16:colId xmlns:a16="http://schemas.microsoft.com/office/drawing/2014/main" val="2788202555"/>
                    </a:ext>
                  </a:extLst>
                </a:gridCol>
                <a:gridCol w="965200">
                  <a:extLst>
                    <a:ext uri="{9D8B030D-6E8A-4147-A177-3AD203B41FA5}">
                      <a16:colId xmlns:a16="http://schemas.microsoft.com/office/drawing/2014/main" val="1308957678"/>
                    </a:ext>
                  </a:extLst>
                </a:gridCol>
                <a:gridCol w="965200">
                  <a:extLst>
                    <a:ext uri="{9D8B030D-6E8A-4147-A177-3AD203B41FA5}">
                      <a16:colId xmlns:a16="http://schemas.microsoft.com/office/drawing/2014/main" val="312279021"/>
                    </a:ext>
                  </a:extLst>
                </a:gridCol>
                <a:gridCol w="965200">
                  <a:extLst>
                    <a:ext uri="{9D8B030D-6E8A-4147-A177-3AD203B41FA5}">
                      <a16:colId xmlns:a16="http://schemas.microsoft.com/office/drawing/2014/main" val="3568580372"/>
                    </a:ext>
                  </a:extLst>
                </a:gridCol>
                <a:gridCol w="965200">
                  <a:extLst>
                    <a:ext uri="{9D8B030D-6E8A-4147-A177-3AD203B41FA5}">
                      <a16:colId xmlns:a16="http://schemas.microsoft.com/office/drawing/2014/main" val="995332857"/>
                    </a:ext>
                  </a:extLst>
                </a:gridCol>
                <a:gridCol w="965200">
                  <a:extLst>
                    <a:ext uri="{9D8B030D-6E8A-4147-A177-3AD203B41FA5}">
                      <a16:colId xmlns:a16="http://schemas.microsoft.com/office/drawing/2014/main" val="1764502943"/>
                    </a:ext>
                  </a:extLst>
                </a:gridCol>
                <a:gridCol w="965200">
                  <a:extLst>
                    <a:ext uri="{9D8B030D-6E8A-4147-A177-3AD203B41FA5}">
                      <a16:colId xmlns:a16="http://schemas.microsoft.com/office/drawing/2014/main" val="3101494961"/>
                    </a:ext>
                  </a:extLst>
                </a:gridCol>
                <a:gridCol w="965200">
                  <a:extLst>
                    <a:ext uri="{9D8B030D-6E8A-4147-A177-3AD203B41FA5}">
                      <a16:colId xmlns:a16="http://schemas.microsoft.com/office/drawing/2014/main" val="2337420676"/>
                    </a:ext>
                  </a:extLst>
                </a:gridCol>
              </a:tblGrid>
              <a:tr h="370840">
                <a:tc>
                  <a:txBody>
                    <a:bodyPr/>
                    <a:lstStyle/>
                    <a:p>
                      <a:r>
                        <a:rPr lang="es-ES" dirty="0"/>
                        <a:t>2006</a:t>
                      </a:r>
                      <a:endParaRPr lang="en-GB" dirty="0"/>
                    </a:p>
                  </a:txBody>
                  <a:tcPr/>
                </a:tc>
                <a:tc>
                  <a:txBody>
                    <a:bodyPr/>
                    <a:lstStyle/>
                    <a:p>
                      <a:r>
                        <a:rPr lang="es-ES" dirty="0"/>
                        <a:t>2008</a:t>
                      </a:r>
                      <a:endParaRPr lang="en-GB" dirty="0"/>
                    </a:p>
                  </a:txBody>
                  <a:tcPr/>
                </a:tc>
                <a:tc>
                  <a:txBody>
                    <a:bodyPr/>
                    <a:lstStyle/>
                    <a:p>
                      <a:r>
                        <a:rPr lang="es-ES" dirty="0"/>
                        <a:t>2010</a:t>
                      </a:r>
                      <a:endParaRPr lang="en-GB" dirty="0"/>
                    </a:p>
                  </a:txBody>
                  <a:tcPr/>
                </a:tc>
                <a:tc>
                  <a:txBody>
                    <a:bodyPr/>
                    <a:lstStyle/>
                    <a:p>
                      <a:r>
                        <a:rPr lang="es-ES" dirty="0"/>
                        <a:t>2012</a:t>
                      </a:r>
                      <a:endParaRPr lang="en-GB" dirty="0"/>
                    </a:p>
                  </a:txBody>
                  <a:tcPr/>
                </a:tc>
                <a:tc>
                  <a:txBody>
                    <a:bodyPr/>
                    <a:lstStyle/>
                    <a:p>
                      <a:r>
                        <a:rPr lang="es-ES" dirty="0"/>
                        <a:t>2014</a:t>
                      </a:r>
                      <a:endParaRPr lang="en-GB" dirty="0"/>
                    </a:p>
                  </a:txBody>
                  <a:tcPr/>
                </a:tc>
                <a:tc>
                  <a:txBody>
                    <a:bodyPr/>
                    <a:lstStyle/>
                    <a:p>
                      <a:r>
                        <a:rPr lang="es-ES" dirty="0"/>
                        <a:t>2016</a:t>
                      </a:r>
                      <a:endParaRPr lang="en-GB" dirty="0"/>
                    </a:p>
                  </a:txBody>
                  <a:tcPr/>
                </a:tc>
                <a:tc>
                  <a:txBody>
                    <a:bodyPr/>
                    <a:lstStyle/>
                    <a:p>
                      <a:r>
                        <a:rPr lang="es-ES" dirty="0"/>
                        <a:t>2018</a:t>
                      </a:r>
                      <a:endParaRPr lang="en-GB" dirty="0"/>
                    </a:p>
                  </a:txBody>
                  <a:tcPr/>
                </a:tc>
                <a:tc>
                  <a:txBody>
                    <a:bodyPr/>
                    <a:lstStyle/>
                    <a:p>
                      <a:r>
                        <a:rPr lang="es-ES" dirty="0"/>
                        <a:t>2020</a:t>
                      </a:r>
                      <a:endParaRPr lang="en-GB" dirty="0"/>
                    </a:p>
                  </a:txBody>
                  <a:tcPr/>
                </a:tc>
                <a:tc>
                  <a:txBody>
                    <a:bodyPr/>
                    <a:lstStyle/>
                    <a:p>
                      <a:r>
                        <a:rPr lang="es-ES" dirty="0"/>
                        <a:t>2022</a:t>
                      </a:r>
                      <a:endParaRPr lang="en-GB" dirty="0"/>
                    </a:p>
                  </a:txBody>
                  <a:tcPr/>
                </a:tc>
                <a:tc>
                  <a:txBody>
                    <a:bodyPr/>
                    <a:lstStyle/>
                    <a:p>
                      <a:r>
                        <a:rPr lang="es-ES" dirty="0"/>
                        <a:t>2024</a:t>
                      </a:r>
                      <a:endParaRPr lang="en-GB" dirty="0"/>
                    </a:p>
                  </a:txBody>
                  <a:tcPr/>
                </a:tc>
                <a:tc>
                  <a:txBody>
                    <a:bodyPr/>
                    <a:lstStyle/>
                    <a:p>
                      <a:r>
                        <a:rPr lang="es-ES" dirty="0"/>
                        <a:t>2026</a:t>
                      </a:r>
                      <a:endParaRPr lang="en-GB" dirty="0"/>
                    </a:p>
                  </a:txBody>
                  <a:tcPr/>
                </a:tc>
                <a:tc>
                  <a:txBody>
                    <a:bodyPr/>
                    <a:lstStyle/>
                    <a:p>
                      <a:r>
                        <a:rPr lang="es-ES" dirty="0"/>
                        <a:t>2028</a:t>
                      </a:r>
                      <a:endParaRPr lang="en-GB" dirty="0"/>
                    </a:p>
                  </a:txBody>
                  <a:tcPr/>
                </a:tc>
                <a:extLst>
                  <a:ext uri="{0D108BD9-81ED-4DB2-BD59-A6C34878D82A}">
                    <a16:rowId xmlns:a16="http://schemas.microsoft.com/office/drawing/2014/main" val="408457104"/>
                  </a:ext>
                </a:extLst>
              </a:tr>
            </a:tbl>
          </a:graphicData>
        </a:graphic>
      </p:graphicFrame>
      <p:sp>
        <p:nvSpPr>
          <p:cNvPr id="36" name="TextBox 35">
            <a:extLst>
              <a:ext uri="{FF2B5EF4-FFF2-40B4-BE49-F238E27FC236}">
                <a16:creationId xmlns:a16="http://schemas.microsoft.com/office/drawing/2014/main" id="{72566FDB-5771-2E48-D79D-8721D62638D3}"/>
              </a:ext>
            </a:extLst>
          </p:cNvPr>
          <p:cNvSpPr txBox="1"/>
          <p:nvPr/>
        </p:nvSpPr>
        <p:spPr>
          <a:xfrm>
            <a:off x="9664446" y="5911640"/>
            <a:ext cx="970542" cy="584775"/>
          </a:xfrm>
          <a:prstGeom prst="rect">
            <a:avLst/>
          </a:prstGeom>
          <a:noFill/>
        </p:spPr>
        <p:txBody>
          <a:bodyPr wrap="square">
            <a:spAutoFit/>
          </a:bodyPr>
          <a:lstStyle/>
          <a:p>
            <a:r>
              <a:rPr lang="en-GB" sz="1600" dirty="0">
                <a:solidFill>
                  <a:schemeClr val="bg1">
                    <a:lumMod val="65000"/>
                  </a:schemeClr>
                </a:solidFill>
              </a:rPr>
              <a:t>JEFF-4.0 (2025)</a:t>
            </a:r>
          </a:p>
        </p:txBody>
      </p:sp>
      <p:sp>
        <p:nvSpPr>
          <p:cNvPr id="37" name="TextBox 36">
            <a:extLst>
              <a:ext uri="{FF2B5EF4-FFF2-40B4-BE49-F238E27FC236}">
                <a16:creationId xmlns:a16="http://schemas.microsoft.com/office/drawing/2014/main" id="{B09FCFE7-A3BA-547C-5BB0-6B521A2A575C}"/>
              </a:ext>
            </a:extLst>
          </p:cNvPr>
          <p:cNvSpPr txBox="1"/>
          <p:nvPr/>
        </p:nvSpPr>
        <p:spPr>
          <a:xfrm>
            <a:off x="8351401" y="6259391"/>
            <a:ext cx="1387399" cy="584775"/>
          </a:xfrm>
          <a:prstGeom prst="rect">
            <a:avLst/>
          </a:prstGeom>
          <a:noFill/>
        </p:spPr>
        <p:txBody>
          <a:bodyPr wrap="square">
            <a:spAutoFit/>
          </a:bodyPr>
          <a:lstStyle/>
          <a:p>
            <a:r>
              <a:rPr lang="en-GB" sz="1600" b="1" dirty="0"/>
              <a:t>ENDF/B-VIII.1 (2024)</a:t>
            </a:r>
          </a:p>
        </p:txBody>
      </p:sp>
      <p:sp>
        <p:nvSpPr>
          <p:cNvPr id="38" name="TextBox 37">
            <a:extLst>
              <a:ext uri="{FF2B5EF4-FFF2-40B4-BE49-F238E27FC236}">
                <a16:creationId xmlns:a16="http://schemas.microsoft.com/office/drawing/2014/main" id="{0885E153-DB61-34D0-B607-4BBFDA457E73}"/>
              </a:ext>
            </a:extLst>
          </p:cNvPr>
          <p:cNvSpPr txBox="1"/>
          <p:nvPr/>
        </p:nvSpPr>
        <p:spPr>
          <a:xfrm>
            <a:off x="5051109" y="6038472"/>
            <a:ext cx="970542" cy="584775"/>
          </a:xfrm>
          <a:prstGeom prst="rect">
            <a:avLst/>
          </a:prstGeom>
          <a:noFill/>
        </p:spPr>
        <p:txBody>
          <a:bodyPr wrap="square">
            <a:spAutoFit/>
          </a:bodyPr>
          <a:lstStyle/>
          <a:p>
            <a:r>
              <a:rPr lang="en-GB" sz="1600" dirty="0">
                <a:solidFill>
                  <a:schemeClr val="bg1">
                    <a:lumMod val="65000"/>
                  </a:schemeClr>
                </a:solidFill>
              </a:rPr>
              <a:t>JEFF-3.3 (2017)</a:t>
            </a:r>
          </a:p>
        </p:txBody>
      </p:sp>
      <p:sp>
        <p:nvSpPr>
          <p:cNvPr id="39" name="TextBox 38">
            <a:extLst>
              <a:ext uri="{FF2B5EF4-FFF2-40B4-BE49-F238E27FC236}">
                <a16:creationId xmlns:a16="http://schemas.microsoft.com/office/drawing/2014/main" id="{39136614-A3C7-CD56-AC36-600406031778}"/>
              </a:ext>
            </a:extLst>
          </p:cNvPr>
          <p:cNvSpPr txBox="1"/>
          <p:nvPr/>
        </p:nvSpPr>
        <p:spPr>
          <a:xfrm>
            <a:off x="5918265" y="6273225"/>
            <a:ext cx="1313044" cy="584775"/>
          </a:xfrm>
          <a:prstGeom prst="rect">
            <a:avLst/>
          </a:prstGeom>
          <a:noFill/>
        </p:spPr>
        <p:txBody>
          <a:bodyPr wrap="square">
            <a:spAutoFit/>
          </a:bodyPr>
          <a:lstStyle/>
          <a:p>
            <a:r>
              <a:rPr lang="en-GB" sz="1600" dirty="0">
                <a:solidFill>
                  <a:schemeClr val="bg1">
                    <a:lumMod val="65000"/>
                  </a:schemeClr>
                </a:solidFill>
              </a:rPr>
              <a:t>ENDF/B-VIII.0 (2018)</a:t>
            </a:r>
          </a:p>
        </p:txBody>
      </p:sp>
      <p:cxnSp>
        <p:nvCxnSpPr>
          <p:cNvPr id="40" name="Straight Arrow Connector 39">
            <a:extLst>
              <a:ext uri="{FF2B5EF4-FFF2-40B4-BE49-F238E27FC236}">
                <a16:creationId xmlns:a16="http://schemas.microsoft.com/office/drawing/2014/main" id="{FD78751A-A487-F816-22A3-5661818CC2E4}"/>
              </a:ext>
            </a:extLst>
          </p:cNvPr>
          <p:cNvCxnSpPr>
            <a:cxnSpLocks/>
          </p:cNvCxnSpPr>
          <p:nvPr/>
        </p:nvCxnSpPr>
        <p:spPr>
          <a:xfrm flipV="1">
            <a:off x="5752148" y="5880454"/>
            <a:ext cx="0" cy="1756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AE0AEB72-6B8E-94CC-A727-5FCD701291D7}"/>
              </a:ext>
            </a:extLst>
          </p:cNvPr>
          <p:cNvCxnSpPr>
            <a:cxnSpLocks/>
          </p:cNvCxnSpPr>
          <p:nvPr/>
        </p:nvCxnSpPr>
        <p:spPr>
          <a:xfrm flipV="1">
            <a:off x="6000801" y="5917354"/>
            <a:ext cx="0" cy="4145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FF64B8B1-47EF-5BD8-8089-B0EA13BA812D}"/>
              </a:ext>
            </a:extLst>
          </p:cNvPr>
          <p:cNvCxnSpPr>
            <a:cxnSpLocks/>
          </p:cNvCxnSpPr>
          <p:nvPr/>
        </p:nvCxnSpPr>
        <p:spPr>
          <a:xfrm flipV="1">
            <a:off x="9668026" y="5846739"/>
            <a:ext cx="0" cy="1756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4E0160CC-67B1-BBF5-1970-162896AFE6D5}"/>
              </a:ext>
            </a:extLst>
          </p:cNvPr>
          <p:cNvCxnSpPr>
            <a:cxnSpLocks/>
          </p:cNvCxnSpPr>
          <p:nvPr/>
        </p:nvCxnSpPr>
        <p:spPr>
          <a:xfrm flipV="1">
            <a:off x="9201751" y="5848803"/>
            <a:ext cx="0" cy="4145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692F9D69-26DD-A417-0626-15D56024C3B7}"/>
              </a:ext>
            </a:extLst>
          </p:cNvPr>
          <p:cNvSpPr txBox="1"/>
          <p:nvPr/>
        </p:nvSpPr>
        <p:spPr>
          <a:xfrm>
            <a:off x="3888028" y="6065530"/>
            <a:ext cx="970542" cy="584775"/>
          </a:xfrm>
          <a:prstGeom prst="rect">
            <a:avLst/>
          </a:prstGeom>
          <a:noFill/>
        </p:spPr>
        <p:txBody>
          <a:bodyPr wrap="square">
            <a:spAutoFit/>
          </a:bodyPr>
          <a:lstStyle/>
          <a:p>
            <a:r>
              <a:rPr lang="en-GB" sz="1600" dirty="0">
                <a:solidFill>
                  <a:schemeClr val="bg1">
                    <a:lumMod val="65000"/>
                  </a:schemeClr>
                </a:solidFill>
              </a:rPr>
              <a:t>JEFF-3.2 (2014)</a:t>
            </a:r>
          </a:p>
        </p:txBody>
      </p:sp>
      <p:sp>
        <p:nvSpPr>
          <p:cNvPr id="48" name="TextBox 47">
            <a:extLst>
              <a:ext uri="{FF2B5EF4-FFF2-40B4-BE49-F238E27FC236}">
                <a16:creationId xmlns:a16="http://schemas.microsoft.com/office/drawing/2014/main" id="{D58B98A3-4D16-D6E3-3DE2-35D5D06F8C06}"/>
              </a:ext>
            </a:extLst>
          </p:cNvPr>
          <p:cNvSpPr txBox="1"/>
          <p:nvPr/>
        </p:nvSpPr>
        <p:spPr>
          <a:xfrm>
            <a:off x="2092004" y="6057540"/>
            <a:ext cx="1234304" cy="584775"/>
          </a:xfrm>
          <a:prstGeom prst="rect">
            <a:avLst/>
          </a:prstGeom>
          <a:noFill/>
        </p:spPr>
        <p:txBody>
          <a:bodyPr wrap="square">
            <a:spAutoFit/>
          </a:bodyPr>
          <a:lstStyle/>
          <a:p>
            <a:r>
              <a:rPr lang="en-GB" sz="1600" dirty="0">
                <a:solidFill>
                  <a:schemeClr val="bg1">
                    <a:lumMod val="65000"/>
                  </a:schemeClr>
                </a:solidFill>
              </a:rPr>
              <a:t>JEFF-3.1.2 (2011)</a:t>
            </a:r>
          </a:p>
        </p:txBody>
      </p:sp>
      <p:sp>
        <p:nvSpPr>
          <p:cNvPr id="49" name="TextBox 48">
            <a:extLst>
              <a:ext uri="{FF2B5EF4-FFF2-40B4-BE49-F238E27FC236}">
                <a16:creationId xmlns:a16="http://schemas.microsoft.com/office/drawing/2014/main" id="{F6030E93-D06A-4C51-689F-238457551019}"/>
              </a:ext>
            </a:extLst>
          </p:cNvPr>
          <p:cNvSpPr txBox="1"/>
          <p:nvPr/>
        </p:nvSpPr>
        <p:spPr>
          <a:xfrm>
            <a:off x="52669" y="6078376"/>
            <a:ext cx="1234304" cy="584775"/>
          </a:xfrm>
          <a:prstGeom prst="rect">
            <a:avLst/>
          </a:prstGeom>
          <a:noFill/>
        </p:spPr>
        <p:txBody>
          <a:bodyPr wrap="square">
            <a:spAutoFit/>
          </a:bodyPr>
          <a:lstStyle/>
          <a:p>
            <a:r>
              <a:rPr lang="en-GB" sz="1600" dirty="0">
                <a:solidFill>
                  <a:schemeClr val="bg1">
                    <a:lumMod val="65000"/>
                  </a:schemeClr>
                </a:solidFill>
              </a:rPr>
              <a:t>JEFF-3.1 (2005)</a:t>
            </a:r>
          </a:p>
        </p:txBody>
      </p:sp>
      <p:cxnSp>
        <p:nvCxnSpPr>
          <p:cNvPr id="50" name="Straight Arrow Connector 49">
            <a:extLst>
              <a:ext uri="{FF2B5EF4-FFF2-40B4-BE49-F238E27FC236}">
                <a16:creationId xmlns:a16="http://schemas.microsoft.com/office/drawing/2014/main" id="{4F4B81D2-EB13-0C5D-F61C-62A7C953EF4C}"/>
              </a:ext>
            </a:extLst>
          </p:cNvPr>
          <p:cNvCxnSpPr>
            <a:cxnSpLocks/>
          </p:cNvCxnSpPr>
          <p:nvPr/>
        </p:nvCxnSpPr>
        <p:spPr>
          <a:xfrm flipV="1">
            <a:off x="4075746" y="5926979"/>
            <a:ext cx="0" cy="1756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3979F680-B7F1-0A25-500D-98E684486A01}"/>
              </a:ext>
            </a:extLst>
          </p:cNvPr>
          <p:cNvSpPr txBox="1"/>
          <p:nvPr/>
        </p:nvSpPr>
        <p:spPr>
          <a:xfrm>
            <a:off x="1157502" y="6074815"/>
            <a:ext cx="1234304" cy="584775"/>
          </a:xfrm>
          <a:prstGeom prst="rect">
            <a:avLst/>
          </a:prstGeom>
          <a:noFill/>
        </p:spPr>
        <p:txBody>
          <a:bodyPr wrap="square">
            <a:spAutoFit/>
          </a:bodyPr>
          <a:lstStyle/>
          <a:p>
            <a:r>
              <a:rPr lang="en-GB" sz="1600" dirty="0">
                <a:solidFill>
                  <a:schemeClr val="bg1">
                    <a:lumMod val="65000"/>
                  </a:schemeClr>
                </a:solidFill>
              </a:rPr>
              <a:t>JEFF-3.1.1 (2009)</a:t>
            </a:r>
          </a:p>
        </p:txBody>
      </p:sp>
      <p:sp>
        <p:nvSpPr>
          <p:cNvPr id="2" name="Title 1">
            <a:extLst>
              <a:ext uri="{FF2B5EF4-FFF2-40B4-BE49-F238E27FC236}">
                <a16:creationId xmlns:a16="http://schemas.microsoft.com/office/drawing/2014/main" id="{A1ACE983-90DE-70F2-C391-7A2CBB3104EA}"/>
              </a:ext>
            </a:extLst>
          </p:cNvPr>
          <p:cNvSpPr>
            <a:spLocks noGrp="1"/>
          </p:cNvSpPr>
          <p:nvPr>
            <p:ph type="ctrTitle"/>
          </p:nvPr>
        </p:nvSpPr>
        <p:spPr>
          <a:xfrm>
            <a:off x="-3" y="0"/>
            <a:ext cx="8970748" cy="904775"/>
          </a:xfrm>
          <a:solidFill>
            <a:schemeClr val="bg1"/>
          </a:solidFill>
        </p:spPr>
        <p:txBody>
          <a:bodyPr>
            <a:normAutofit/>
          </a:bodyPr>
          <a:lstStyle/>
          <a:p>
            <a:pPr>
              <a:spcAft>
                <a:spcPts val="600"/>
              </a:spcAft>
            </a:pPr>
            <a:r>
              <a:rPr lang="en-GB" sz="3600" dirty="0">
                <a:solidFill>
                  <a:srgbClr val="006AB3"/>
                </a:solidFill>
              </a:rPr>
              <a:t>2. UPM Activities and Projects in ND</a:t>
            </a:r>
          </a:p>
        </p:txBody>
      </p:sp>
      <p:pic>
        <p:nvPicPr>
          <p:cNvPr id="4" name="Picture 3">
            <a:extLst>
              <a:ext uri="{FF2B5EF4-FFF2-40B4-BE49-F238E27FC236}">
                <a16:creationId xmlns:a16="http://schemas.microsoft.com/office/drawing/2014/main" id="{A0EEB80E-87C2-8C0D-BE46-42D59EDEACA4}"/>
              </a:ext>
            </a:extLst>
          </p:cNvPr>
          <p:cNvPicPr>
            <a:picLocks noChangeAspect="1"/>
          </p:cNvPicPr>
          <p:nvPr/>
        </p:nvPicPr>
        <p:blipFill>
          <a:blip r:embed="rId2"/>
          <a:stretch>
            <a:fillRect/>
          </a:stretch>
        </p:blipFill>
        <p:spPr>
          <a:xfrm>
            <a:off x="3884756" y="1020814"/>
            <a:ext cx="7848442" cy="4373670"/>
          </a:xfrm>
          <a:prstGeom prst="rect">
            <a:avLst/>
          </a:prstGeom>
          <a:ln>
            <a:solidFill>
              <a:schemeClr val="tx1"/>
            </a:solidFill>
          </a:ln>
        </p:spPr>
      </p:pic>
      <p:sp>
        <p:nvSpPr>
          <p:cNvPr id="5" name="TextBox 4">
            <a:extLst>
              <a:ext uri="{FF2B5EF4-FFF2-40B4-BE49-F238E27FC236}">
                <a16:creationId xmlns:a16="http://schemas.microsoft.com/office/drawing/2014/main" id="{2EFFF013-8C4F-B7A9-42BA-6B7D2759ABCF}"/>
              </a:ext>
            </a:extLst>
          </p:cNvPr>
          <p:cNvSpPr txBox="1"/>
          <p:nvPr/>
        </p:nvSpPr>
        <p:spPr>
          <a:xfrm>
            <a:off x="1196097" y="4905318"/>
            <a:ext cx="2688659" cy="461665"/>
          </a:xfrm>
          <a:prstGeom prst="rect">
            <a:avLst/>
          </a:prstGeom>
          <a:noFill/>
        </p:spPr>
        <p:txBody>
          <a:bodyPr wrap="square" rtlCol="0">
            <a:spAutoFit/>
          </a:bodyPr>
          <a:lstStyle/>
          <a:p>
            <a:r>
              <a:rPr lang="es-ES" sz="1200" i="1" dirty="0" err="1"/>
              <a:t>courtesy</a:t>
            </a:r>
            <a:r>
              <a:rPr lang="es-ES" sz="1200" i="1" dirty="0"/>
              <a:t> </a:t>
            </a:r>
            <a:r>
              <a:rPr lang="es-ES" sz="1200" i="1" dirty="0" err="1"/>
              <a:t>by</a:t>
            </a:r>
            <a:r>
              <a:rPr lang="es-ES" sz="1200" i="1" dirty="0"/>
              <a:t> G. Nobre </a:t>
            </a:r>
          </a:p>
          <a:p>
            <a:r>
              <a:rPr lang="es-ES" sz="1200" i="1" dirty="0"/>
              <a:t>(</a:t>
            </a:r>
            <a:r>
              <a:rPr lang="en-GB" sz="1200" i="1" dirty="0"/>
              <a:t>CSEWG Meeting - November 5-7, 2024)</a:t>
            </a:r>
          </a:p>
        </p:txBody>
      </p:sp>
    </p:spTree>
    <p:extLst>
      <p:ext uri="{BB962C8B-B14F-4D97-AF65-F5344CB8AC3E}">
        <p14:creationId xmlns:p14="http://schemas.microsoft.com/office/powerpoint/2010/main" val="182498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E7FB1-5B61-D1FD-D2B1-0A3BF1A8361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9816C27-C12B-0C15-DDF6-08D586A94BB4}"/>
              </a:ext>
            </a:extLst>
          </p:cNvPr>
          <p:cNvSpPr txBox="1">
            <a:spLocks/>
          </p:cNvSpPr>
          <p:nvPr/>
        </p:nvSpPr>
        <p:spPr>
          <a:xfrm>
            <a:off x="11857038" y="6507189"/>
            <a:ext cx="334962" cy="365125"/>
          </a:xfrm>
          <a:prstGeom prst="rect">
            <a:avLst/>
          </a:prstGeom>
        </p:spPr>
        <p:txBody>
          <a:bodyPr vert="horz" lIns="91440" tIns="45720" rIns="91440" bIns="45720" rtlCol="0" anchor="ctr"/>
          <a:lstStyle>
            <a:defPPr>
              <a:defRPr lang="en-US"/>
            </a:defPPr>
            <a:lvl1pPr algn="r">
              <a:defRPr sz="1200"/>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6C6AE60A-B69C-4790-82F7-3882EDF23186}" type="slidenum">
              <a:rPr lang="de-DE" smtClean="0"/>
              <a:pPr/>
              <a:t>7</a:t>
            </a:fld>
            <a:endParaRPr lang="de-DE" dirty="0"/>
          </a:p>
        </p:txBody>
      </p:sp>
      <p:sp>
        <p:nvSpPr>
          <p:cNvPr id="20" name="Arrow: Right 19">
            <a:extLst>
              <a:ext uri="{FF2B5EF4-FFF2-40B4-BE49-F238E27FC236}">
                <a16:creationId xmlns:a16="http://schemas.microsoft.com/office/drawing/2014/main" id="{7C105ED6-4C2F-48FC-54A6-4BEAD0859343}"/>
              </a:ext>
            </a:extLst>
          </p:cNvPr>
          <p:cNvSpPr/>
          <p:nvPr/>
        </p:nvSpPr>
        <p:spPr>
          <a:xfrm>
            <a:off x="304800" y="5313068"/>
            <a:ext cx="11887200" cy="65639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3" name="Table 22">
            <a:extLst>
              <a:ext uri="{FF2B5EF4-FFF2-40B4-BE49-F238E27FC236}">
                <a16:creationId xmlns:a16="http://schemas.microsoft.com/office/drawing/2014/main" id="{8CFB839E-85BF-C7AC-83D8-A99EB0CC1ED6}"/>
              </a:ext>
            </a:extLst>
          </p:cNvPr>
          <p:cNvGraphicFramePr>
            <a:graphicFrameLocks noGrp="1"/>
          </p:cNvGraphicFramePr>
          <p:nvPr/>
        </p:nvGraphicFramePr>
        <p:xfrm>
          <a:off x="150798" y="5475899"/>
          <a:ext cx="11582400" cy="370840"/>
        </p:xfrm>
        <a:graphic>
          <a:graphicData uri="http://schemas.openxmlformats.org/drawingml/2006/table">
            <a:tbl>
              <a:tblPr firstRow="1" bandRow="1">
                <a:tableStyleId>{5C22544A-7EE6-4342-B048-85BDC9FD1C3A}</a:tableStyleId>
              </a:tblPr>
              <a:tblGrid>
                <a:gridCol w="965200">
                  <a:extLst>
                    <a:ext uri="{9D8B030D-6E8A-4147-A177-3AD203B41FA5}">
                      <a16:colId xmlns:a16="http://schemas.microsoft.com/office/drawing/2014/main" val="3101699122"/>
                    </a:ext>
                  </a:extLst>
                </a:gridCol>
                <a:gridCol w="965200">
                  <a:extLst>
                    <a:ext uri="{9D8B030D-6E8A-4147-A177-3AD203B41FA5}">
                      <a16:colId xmlns:a16="http://schemas.microsoft.com/office/drawing/2014/main" val="3623598395"/>
                    </a:ext>
                  </a:extLst>
                </a:gridCol>
                <a:gridCol w="965200">
                  <a:extLst>
                    <a:ext uri="{9D8B030D-6E8A-4147-A177-3AD203B41FA5}">
                      <a16:colId xmlns:a16="http://schemas.microsoft.com/office/drawing/2014/main" val="1047460174"/>
                    </a:ext>
                  </a:extLst>
                </a:gridCol>
                <a:gridCol w="965200">
                  <a:extLst>
                    <a:ext uri="{9D8B030D-6E8A-4147-A177-3AD203B41FA5}">
                      <a16:colId xmlns:a16="http://schemas.microsoft.com/office/drawing/2014/main" val="2485890631"/>
                    </a:ext>
                  </a:extLst>
                </a:gridCol>
                <a:gridCol w="965200">
                  <a:extLst>
                    <a:ext uri="{9D8B030D-6E8A-4147-A177-3AD203B41FA5}">
                      <a16:colId xmlns:a16="http://schemas.microsoft.com/office/drawing/2014/main" val="2788202555"/>
                    </a:ext>
                  </a:extLst>
                </a:gridCol>
                <a:gridCol w="965200">
                  <a:extLst>
                    <a:ext uri="{9D8B030D-6E8A-4147-A177-3AD203B41FA5}">
                      <a16:colId xmlns:a16="http://schemas.microsoft.com/office/drawing/2014/main" val="1308957678"/>
                    </a:ext>
                  </a:extLst>
                </a:gridCol>
                <a:gridCol w="965200">
                  <a:extLst>
                    <a:ext uri="{9D8B030D-6E8A-4147-A177-3AD203B41FA5}">
                      <a16:colId xmlns:a16="http://schemas.microsoft.com/office/drawing/2014/main" val="312279021"/>
                    </a:ext>
                  </a:extLst>
                </a:gridCol>
                <a:gridCol w="965200">
                  <a:extLst>
                    <a:ext uri="{9D8B030D-6E8A-4147-A177-3AD203B41FA5}">
                      <a16:colId xmlns:a16="http://schemas.microsoft.com/office/drawing/2014/main" val="3568580372"/>
                    </a:ext>
                  </a:extLst>
                </a:gridCol>
                <a:gridCol w="965200">
                  <a:extLst>
                    <a:ext uri="{9D8B030D-6E8A-4147-A177-3AD203B41FA5}">
                      <a16:colId xmlns:a16="http://schemas.microsoft.com/office/drawing/2014/main" val="995332857"/>
                    </a:ext>
                  </a:extLst>
                </a:gridCol>
                <a:gridCol w="965200">
                  <a:extLst>
                    <a:ext uri="{9D8B030D-6E8A-4147-A177-3AD203B41FA5}">
                      <a16:colId xmlns:a16="http://schemas.microsoft.com/office/drawing/2014/main" val="1764502943"/>
                    </a:ext>
                  </a:extLst>
                </a:gridCol>
                <a:gridCol w="965200">
                  <a:extLst>
                    <a:ext uri="{9D8B030D-6E8A-4147-A177-3AD203B41FA5}">
                      <a16:colId xmlns:a16="http://schemas.microsoft.com/office/drawing/2014/main" val="3101494961"/>
                    </a:ext>
                  </a:extLst>
                </a:gridCol>
                <a:gridCol w="965200">
                  <a:extLst>
                    <a:ext uri="{9D8B030D-6E8A-4147-A177-3AD203B41FA5}">
                      <a16:colId xmlns:a16="http://schemas.microsoft.com/office/drawing/2014/main" val="2337420676"/>
                    </a:ext>
                  </a:extLst>
                </a:gridCol>
              </a:tblGrid>
              <a:tr h="370840">
                <a:tc>
                  <a:txBody>
                    <a:bodyPr/>
                    <a:lstStyle/>
                    <a:p>
                      <a:r>
                        <a:rPr lang="es-ES" dirty="0"/>
                        <a:t>2006</a:t>
                      </a:r>
                      <a:endParaRPr lang="en-GB" dirty="0"/>
                    </a:p>
                  </a:txBody>
                  <a:tcPr/>
                </a:tc>
                <a:tc>
                  <a:txBody>
                    <a:bodyPr/>
                    <a:lstStyle/>
                    <a:p>
                      <a:r>
                        <a:rPr lang="es-ES" dirty="0"/>
                        <a:t>2008</a:t>
                      </a:r>
                      <a:endParaRPr lang="en-GB" dirty="0"/>
                    </a:p>
                  </a:txBody>
                  <a:tcPr/>
                </a:tc>
                <a:tc>
                  <a:txBody>
                    <a:bodyPr/>
                    <a:lstStyle/>
                    <a:p>
                      <a:r>
                        <a:rPr lang="es-ES" dirty="0"/>
                        <a:t>2010</a:t>
                      </a:r>
                      <a:endParaRPr lang="en-GB" dirty="0"/>
                    </a:p>
                  </a:txBody>
                  <a:tcPr/>
                </a:tc>
                <a:tc>
                  <a:txBody>
                    <a:bodyPr/>
                    <a:lstStyle/>
                    <a:p>
                      <a:r>
                        <a:rPr lang="es-ES" dirty="0"/>
                        <a:t>2012</a:t>
                      </a:r>
                      <a:endParaRPr lang="en-GB" dirty="0"/>
                    </a:p>
                  </a:txBody>
                  <a:tcPr/>
                </a:tc>
                <a:tc>
                  <a:txBody>
                    <a:bodyPr/>
                    <a:lstStyle/>
                    <a:p>
                      <a:r>
                        <a:rPr lang="es-ES" dirty="0"/>
                        <a:t>2014</a:t>
                      </a:r>
                      <a:endParaRPr lang="en-GB" dirty="0"/>
                    </a:p>
                  </a:txBody>
                  <a:tcPr/>
                </a:tc>
                <a:tc>
                  <a:txBody>
                    <a:bodyPr/>
                    <a:lstStyle/>
                    <a:p>
                      <a:r>
                        <a:rPr lang="es-ES" dirty="0"/>
                        <a:t>2016</a:t>
                      </a:r>
                      <a:endParaRPr lang="en-GB" dirty="0"/>
                    </a:p>
                  </a:txBody>
                  <a:tcPr/>
                </a:tc>
                <a:tc>
                  <a:txBody>
                    <a:bodyPr/>
                    <a:lstStyle/>
                    <a:p>
                      <a:r>
                        <a:rPr lang="es-ES" dirty="0"/>
                        <a:t>2018</a:t>
                      </a:r>
                      <a:endParaRPr lang="en-GB" dirty="0"/>
                    </a:p>
                  </a:txBody>
                  <a:tcPr/>
                </a:tc>
                <a:tc>
                  <a:txBody>
                    <a:bodyPr/>
                    <a:lstStyle/>
                    <a:p>
                      <a:r>
                        <a:rPr lang="es-ES" dirty="0"/>
                        <a:t>2020</a:t>
                      </a:r>
                      <a:endParaRPr lang="en-GB" dirty="0"/>
                    </a:p>
                  </a:txBody>
                  <a:tcPr/>
                </a:tc>
                <a:tc>
                  <a:txBody>
                    <a:bodyPr/>
                    <a:lstStyle/>
                    <a:p>
                      <a:r>
                        <a:rPr lang="es-ES" dirty="0"/>
                        <a:t>2022</a:t>
                      </a:r>
                      <a:endParaRPr lang="en-GB" dirty="0"/>
                    </a:p>
                  </a:txBody>
                  <a:tcPr/>
                </a:tc>
                <a:tc>
                  <a:txBody>
                    <a:bodyPr/>
                    <a:lstStyle/>
                    <a:p>
                      <a:r>
                        <a:rPr lang="es-ES" dirty="0"/>
                        <a:t>2024</a:t>
                      </a:r>
                      <a:endParaRPr lang="en-GB" dirty="0"/>
                    </a:p>
                  </a:txBody>
                  <a:tcPr/>
                </a:tc>
                <a:tc>
                  <a:txBody>
                    <a:bodyPr/>
                    <a:lstStyle/>
                    <a:p>
                      <a:r>
                        <a:rPr lang="es-ES" dirty="0"/>
                        <a:t>2026</a:t>
                      </a:r>
                      <a:endParaRPr lang="en-GB" dirty="0"/>
                    </a:p>
                  </a:txBody>
                  <a:tcPr/>
                </a:tc>
                <a:tc>
                  <a:txBody>
                    <a:bodyPr/>
                    <a:lstStyle/>
                    <a:p>
                      <a:r>
                        <a:rPr lang="es-ES" dirty="0"/>
                        <a:t>2028</a:t>
                      </a:r>
                      <a:endParaRPr lang="en-GB" dirty="0"/>
                    </a:p>
                  </a:txBody>
                  <a:tcPr/>
                </a:tc>
                <a:extLst>
                  <a:ext uri="{0D108BD9-81ED-4DB2-BD59-A6C34878D82A}">
                    <a16:rowId xmlns:a16="http://schemas.microsoft.com/office/drawing/2014/main" val="408457104"/>
                  </a:ext>
                </a:extLst>
              </a:tr>
            </a:tbl>
          </a:graphicData>
        </a:graphic>
      </p:graphicFrame>
      <p:sp>
        <p:nvSpPr>
          <p:cNvPr id="36" name="TextBox 35">
            <a:extLst>
              <a:ext uri="{FF2B5EF4-FFF2-40B4-BE49-F238E27FC236}">
                <a16:creationId xmlns:a16="http://schemas.microsoft.com/office/drawing/2014/main" id="{E12D1F98-4773-972E-7A77-D0487CEF1C9E}"/>
              </a:ext>
            </a:extLst>
          </p:cNvPr>
          <p:cNvSpPr txBox="1"/>
          <p:nvPr/>
        </p:nvSpPr>
        <p:spPr>
          <a:xfrm>
            <a:off x="9664446" y="5911640"/>
            <a:ext cx="970542" cy="584775"/>
          </a:xfrm>
          <a:prstGeom prst="rect">
            <a:avLst/>
          </a:prstGeom>
          <a:noFill/>
        </p:spPr>
        <p:txBody>
          <a:bodyPr wrap="square">
            <a:spAutoFit/>
          </a:bodyPr>
          <a:lstStyle/>
          <a:p>
            <a:r>
              <a:rPr lang="en-GB" sz="1600" b="1" dirty="0"/>
              <a:t>JEFF-4.0 (2025)</a:t>
            </a:r>
          </a:p>
        </p:txBody>
      </p:sp>
      <p:sp>
        <p:nvSpPr>
          <p:cNvPr id="37" name="TextBox 36">
            <a:extLst>
              <a:ext uri="{FF2B5EF4-FFF2-40B4-BE49-F238E27FC236}">
                <a16:creationId xmlns:a16="http://schemas.microsoft.com/office/drawing/2014/main" id="{9606B682-C874-875C-4E8A-3E47D1D1FD46}"/>
              </a:ext>
            </a:extLst>
          </p:cNvPr>
          <p:cNvSpPr txBox="1"/>
          <p:nvPr/>
        </p:nvSpPr>
        <p:spPr>
          <a:xfrm>
            <a:off x="8351401" y="6259391"/>
            <a:ext cx="1387399" cy="584775"/>
          </a:xfrm>
          <a:prstGeom prst="rect">
            <a:avLst/>
          </a:prstGeom>
          <a:noFill/>
        </p:spPr>
        <p:txBody>
          <a:bodyPr wrap="square">
            <a:spAutoFit/>
          </a:bodyPr>
          <a:lstStyle>
            <a:defPPr>
              <a:defRPr lang="en-US"/>
            </a:defPPr>
            <a:lvl1pPr>
              <a:defRPr sz="1600">
                <a:solidFill>
                  <a:schemeClr val="bg1">
                    <a:lumMod val="65000"/>
                  </a:schemeClr>
                </a:solidFill>
              </a:defRPr>
            </a:lvl1pPr>
          </a:lstStyle>
          <a:p>
            <a:r>
              <a:rPr lang="en-GB" dirty="0"/>
              <a:t>ENDF/B-VIII.1 (2024)</a:t>
            </a:r>
          </a:p>
        </p:txBody>
      </p:sp>
      <p:sp>
        <p:nvSpPr>
          <p:cNvPr id="38" name="TextBox 37">
            <a:extLst>
              <a:ext uri="{FF2B5EF4-FFF2-40B4-BE49-F238E27FC236}">
                <a16:creationId xmlns:a16="http://schemas.microsoft.com/office/drawing/2014/main" id="{48FF06A9-B1A7-E548-3457-8A8D15396A1D}"/>
              </a:ext>
            </a:extLst>
          </p:cNvPr>
          <p:cNvSpPr txBox="1"/>
          <p:nvPr/>
        </p:nvSpPr>
        <p:spPr>
          <a:xfrm>
            <a:off x="5051109" y="6038472"/>
            <a:ext cx="970542" cy="584775"/>
          </a:xfrm>
          <a:prstGeom prst="rect">
            <a:avLst/>
          </a:prstGeom>
          <a:noFill/>
        </p:spPr>
        <p:txBody>
          <a:bodyPr wrap="square">
            <a:spAutoFit/>
          </a:bodyPr>
          <a:lstStyle/>
          <a:p>
            <a:r>
              <a:rPr lang="en-GB" sz="1600" dirty="0">
                <a:solidFill>
                  <a:schemeClr val="bg1">
                    <a:lumMod val="65000"/>
                  </a:schemeClr>
                </a:solidFill>
              </a:rPr>
              <a:t>JEFF-3.3 (2017)</a:t>
            </a:r>
          </a:p>
        </p:txBody>
      </p:sp>
      <p:sp>
        <p:nvSpPr>
          <p:cNvPr id="39" name="TextBox 38">
            <a:extLst>
              <a:ext uri="{FF2B5EF4-FFF2-40B4-BE49-F238E27FC236}">
                <a16:creationId xmlns:a16="http://schemas.microsoft.com/office/drawing/2014/main" id="{6971443E-D1DD-651E-2032-73870D4B672A}"/>
              </a:ext>
            </a:extLst>
          </p:cNvPr>
          <p:cNvSpPr txBox="1"/>
          <p:nvPr/>
        </p:nvSpPr>
        <p:spPr>
          <a:xfrm>
            <a:off x="5918265" y="6273225"/>
            <a:ext cx="1313044" cy="584775"/>
          </a:xfrm>
          <a:prstGeom prst="rect">
            <a:avLst/>
          </a:prstGeom>
          <a:noFill/>
        </p:spPr>
        <p:txBody>
          <a:bodyPr wrap="square">
            <a:spAutoFit/>
          </a:bodyPr>
          <a:lstStyle/>
          <a:p>
            <a:r>
              <a:rPr lang="en-GB" sz="1600" dirty="0">
                <a:solidFill>
                  <a:schemeClr val="bg1">
                    <a:lumMod val="65000"/>
                  </a:schemeClr>
                </a:solidFill>
              </a:rPr>
              <a:t>ENDF/B-VIII.0 (2018)</a:t>
            </a:r>
          </a:p>
        </p:txBody>
      </p:sp>
      <p:cxnSp>
        <p:nvCxnSpPr>
          <p:cNvPr id="40" name="Straight Arrow Connector 39">
            <a:extLst>
              <a:ext uri="{FF2B5EF4-FFF2-40B4-BE49-F238E27FC236}">
                <a16:creationId xmlns:a16="http://schemas.microsoft.com/office/drawing/2014/main" id="{E2B9D87E-8EF6-17E9-3A1E-E532C805D3CE}"/>
              </a:ext>
            </a:extLst>
          </p:cNvPr>
          <p:cNvCxnSpPr>
            <a:cxnSpLocks/>
          </p:cNvCxnSpPr>
          <p:nvPr/>
        </p:nvCxnSpPr>
        <p:spPr>
          <a:xfrm flipV="1">
            <a:off x="5752148" y="5880454"/>
            <a:ext cx="0" cy="1756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F404710-7597-CD20-845F-142347E50147}"/>
              </a:ext>
            </a:extLst>
          </p:cNvPr>
          <p:cNvCxnSpPr>
            <a:cxnSpLocks/>
          </p:cNvCxnSpPr>
          <p:nvPr/>
        </p:nvCxnSpPr>
        <p:spPr>
          <a:xfrm flipV="1">
            <a:off x="6000801" y="5917354"/>
            <a:ext cx="0" cy="4145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A8D1917B-62FF-6D50-32D8-C451AAF7C646}"/>
              </a:ext>
            </a:extLst>
          </p:cNvPr>
          <p:cNvCxnSpPr>
            <a:cxnSpLocks/>
          </p:cNvCxnSpPr>
          <p:nvPr/>
        </p:nvCxnSpPr>
        <p:spPr>
          <a:xfrm flipV="1">
            <a:off x="9668026" y="5846739"/>
            <a:ext cx="0" cy="1756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60842942-C323-CA1B-F687-8B1E148D6AD9}"/>
              </a:ext>
            </a:extLst>
          </p:cNvPr>
          <p:cNvCxnSpPr>
            <a:cxnSpLocks/>
          </p:cNvCxnSpPr>
          <p:nvPr/>
        </p:nvCxnSpPr>
        <p:spPr>
          <a:xfrm flipV="1">
            <a:off x="9201751" y="5848803"/>
            <a:ext cx="0" cy="4145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DFF0202A-548B-581B-8589-D64B06DD3881}"/>
              </a:ext>
            </a:extLst>
          </p:cNvPr>
          <p:cNvSpPr txBox="1"/>
          <p:nvPr/>
        </p:nvSpPr>
        <p:spPr>
          <a:xfrm>
            <a:off x="3888028" y="6065530"/>
            <a:ext cx="970542" cy="584775"/>
          </a:xfrm>
          <a:prstGeom prst="rect">
            <a:avLst/>
          </a:prstGeom>
          <a:noFill/>
        </p:spPr>
        <p:txBody>
          <a:bodyPr wrap="square">
            <a:spAutoFit/>
          </a:bodyPr>
          <a:lstStyle/>
          <a:p>
            <a:r>
              <a:rPr lang="en-GB" sz="1600" dirty="0">
                <a:solidFill>
                  <a:schemeClr val="bg1">
                    <a:lumMod val="65000"/>
                  </a:schemeClr>
                </a:solidFill>
              </a:rPr>
              <a:t>JEFF-3.2 (2014)</a:t>
            </a:r>
          </a:p>
        </p:txBody>
      </p:sp>
      <p:sp>
        <p:nvSpPr>
          <p:cNvPr id="48" name="TextBox 47">
            <a:extLst>
              <a:ext uri="{FF2B5EF4-FFF2-40B4-BE49-F238E27FC236}">
                <a16:creationId xmlns:a16="http://schemas.microsoft.com/office/drawing/2014/main" id="{0AC905B6-52B5-0651-F6B1-12DE23521538}"/>
              </a:ext>
            </a:extLst>
          </p:cNvPr>
          <p:cNvSpPr txBox="1"/>
          <p:nvPr/>
        </p:nvSpPr>
        <p:spPr>
          <a:xfrm>
            <a:off x="2092004" y="6057540"/>
            <a:ext cx="1234304" cy="584775"/>
          </a:xfrm>
          <a:prstGeom prst="rect">
            <a:avLst/>
          </a:prstGeom>
          <a:noFill/>
        </p:spPr>
        <p:txBody>
          <a:bodyPr wrap="square">
            <a:spAutoFit/>
          </a:bodyPr>
          <a:lstStyle/>
          <a:p>
            <a:r>
              <a:rPr lang="en-GB" sz="1600" dirty="0">
                <a:solidFill>
                  <a:schemeClr val="bg1">
                    <a:lumMod val="65000"/>
                  </a:schemeClr>
                </a:solidFill>
              </a:rPr>
              <a:t>JEFF-3.1.2 (2011)</a:t>
            </a:r>
          </a:p>
        </p:txBody>
      </p:sp>
      <p:sp>
        <p:nvSpPr>
          <p:cNvPr id="49" name="TextBox 48">
            <a:extLst>
              <a:ext uri="{FF2B5EF4-FFF2-40B4-BE49-F238E27FC236}">
                <a16:creationId xmlns:a16="http://schemas.microsoft.com/office/drawing/2014/main" id="{446F69F7-528A-26C9-4477-760907DA303B}"/>
              </a:ext>
            </a:extLst>
          </p:cNvPr>
          <p:cNvSpPr txBox="1"/>
          <p:nvPr/>
        </p:nvSpPr>
        <p:spPr>
          <a:xfrm>
            <a:off x="52669" y="6078376"/>
            <a:ext cx="1234304" cy="584775"/>
          </a:xfrm>
          <a:prstGeom prst="rect">
            <a:avLst/>
          </a:prstGeom>
          <a:noFill/>
        </p:spPr>
        <p:txBody>
          <a:bodyPr wrap="square">
            <a:spAutoFit/>
          </a:bodyPr>
          <a:lstStyle/>
          <a:p>
            <a:r>
              <a:rPr lang="en-GB" sz="1600" dirty="0">
                <a:solidFill>
                  <a:schemeClr val="bg1">
                    <a:lumMod val="65000"/>
                  </a:schemeClr>
                </a:solidFill>
              </a:rPr>
              <a:t>JEFF-3.1 (2005)</a:t>
            </a:r>
          </a:p>
        </p:txBody>
      </p:sp>
      <p:cxnSp>
        <p:nvCxnSpPr>
          <p:cNvPr id="50" name="Straight Arrow Connector 49">
            <a:extLst>
              <a:ext uri="{FF2B5EF4-FFF2-40B4-BE49-F238E27FC236}">
                <a16:creationId xmlns:a16="http://schemas.microsoft.com/office/drawing/2014/main" id="{BD0AC698-2264-D3C6-B9EE-025315F080E9}"/>
              </a:ext>
            </a:extLst>
          </p:cNvPr>
          <p:cNvCxnSpPr>
            <a:cxnSpLocks/>
          </p:cNvCxnSpPr>
          <p:nvPr/>
        </p:nvCxnSpPr>
        <p:spPr>
          <a:xfrm flipV="1">
            <a:off x="4075746" y="5926979"/>
            <a:ext cx="0" cy="1756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D76648F6-999F-6021-EE44-2243CD3D261B}"/>
              </a:ext>
            </a:extLst>
          </p:cNvPr>
          <p:cNvSpPr txBox="1"/>
          <p:nvPr/>
        </p:nvSpPr>
        <p:spPr>
          <a:xfrm>
            <a:off x="1157502" y="6074815"/>
            <a:ext cx="1234304" cy="584775"/>
          </a:xfrm>
          <a:prstGeom prst="rect">
            <a:avLst/>
          </a:prstGeom>
          <a:noFill/>
        </p:spPr>
        <p:txBody>
          <a:bodyPr wrap="square">
            <a:spAutoFit/>
          </a:bodyPr>
          <a:lstStyle/>
          <a:p>
            <a:r>
              <a:rPr lang="en-GB" sz="1600" dirty="0">
                <a:solidFill>
                  <a:schemeClr val="bg1">
                    <a:lumMod val="65000"/>
                  </a:schemeClr>
                </a:solidFill>
              </a:rPr>
              <a:t>JEFF-3.1.1 (2009)</a:t>
            </a:r>
          </a:p>
        </p:txBody>
      </p:sp>
      <p:sp>
        <p:nvSpPr>
          <p:cNvPr id="2" name="Title 1">
            <a:extLst>
              <a:ext uri="{FF2B5EF4-FFF2-40B4-BE49-F238E27FC236}">
                <a16:creationId xmlns:a16="http://schemas.microsoft.com/office/drawing/2014/main" id="{EE1BB8A1-7F7A-E9F8-FC18-27244140C9E1}"/>
              </a:ext>
            </a:extLst>
          </p:cNvPr>
          <p:cNvSpPr>
            <a:spLocks noGrp="1"/>
          </p:cNvSpPr>
          <p:nvPr>
            <p:ph type="ctrTitle"/>
          </p:nvPr>
        </p:nvSpPr>
        <p:spPr>
          <a:xfrm>
            <a:off x="-3" y="0"/>
            <a:ext cx="8970748" cy="904775"/>
          </a:xfrm>
          <a:solidFill>
            <a:schemeClr val="bg1"/>
          </a:solidFill>
        </p:spPr>
        <p:txBody>
          <a:bodyPr>
            <a:normAutofit/>
          </a:bodyPr>
          <a:lstStyle/>
          <a:p>
            <a:pPr>
              <a:spcAft>
                <a:spcPts val="600"/>
              </a:spcAft>
            </a:pPr>
            <a:r>
              <a:rPr lang="en-GB" sz="3600" dirty="0">
                <a:solidFill>
                  <a:srgbClr val="006AB3"/>
                </a:solidFill>
              </a:rPr>
              <a:t>2. UPM Activities and Projects in ND</a:t>
            </a:r>
          </a:p>
        </p:txBody>
      </p:sp>
      <p:sp>
        <p:nvSpPr>
          <p:cNvPr id="5" name="TextBox 4">
            <a:extLst>
              <a:ext uri="{FF2B5EF4-FFF2-40B4-BE49-F238E27FC236}">
                <a16:creationId xmlns:a16="http://schemas.microsoft.com/office/drawing/2014/main" id="{FCF2891F-0135-CD51-A252-9DBB34BC9F8E}"/>
              </a:ext>
            </a:extLst>
          </p:cNvPr>
          <p:cNvSpPr txBox="1"/>
          <p:nvPr/>
        </p:nvSpPr>
        <p:spPr>
          <a:xfrm>
            <a:off x="1887102" y="5010673"/>
            <a:ext cx="1923925" cy="461665"/>
          </a:xfrm>
          <a:prstGeom prst="rect">
            <a:avLst/>
          </a:prstGeom>
          <a:noFill/>
        </p:spPr>
        <p:txBody>
          <a:bodyPr wrap="none" rtlCol="0">
            <a:spAutoFit/>
          </a:bodyPr>
          <a:lstStyle/>
          <a:p>
            <a:r>
              <a:rPr lang="es-ES" sz="1200" i="1" dirty="0" err="1"/>
              <a:t>courtesy</a:t>
            </a:r>
            <a:r>
              <a:rPr lang="es-ES" sz="1200" i="1" dirty="0"/>
              <a:t> </a:t>
            </a:r>
            <a:r>
              <a:rPr lang="es-ES" sz="1200" i="1" dirty="0" err="1"/>
              <a:t>by</a:t>
            </a:r>
            <a:r>
              <a:rPr lang="es-ES" sz="1200" i="1" dirty="0"/>
              <a:t> A. </a:t>
            </a:r>
            <a:r>
              <a:rPr lang="es-ES" sz="1200" i="1" dirty="0" err="1"/>
              <a:t>Plopem</a:t>
            </a:r>
            <a:r>
              <a:rPr lang="es-ES" sz="1200" i="1" dirty="0"/>
              <a:t> </a:t>
            </a:r>
          </a:p>
          <a:p>
            <a:r>
              <a:rPr lang="es-ES" sz="1200" i="1" dirty="0"/>
              <a:t>(</a:t>
            </a:r>
            <a:r>
              <a:rPr lang="en-GB" sz="1200" i="1" dirty="0"/>
              <a:t>ND2025, June 22-27, 2025)</a:t>
            </a:r>
          </a:p>
        </p:txBody>
      </p:sp>
      <p:pic>
        <p:nvPicPr>
          <p:cNvPr id="6" name="Picture 5">
            <a:extLst>
              <a:ext uri="{FF2B5EF4-FFF2-40B4-BE49-F238E27FC236}">
                <a16:creationId xmlns:a16="http://schemas.microsoft.com/office/drawing/2014/main" id="{977E2D24-A814-D4E9-D0BB-E505FC0F3FFF}"/>
              </a:ext>
            </a:extLst>
          </p:cNvPr>
          <p:cNvPicPr>
            <a:picLocks noChangeAspect="1"/>
          </p:cNvPicPr>
          <p:nvPr/>
        </p:nvPicPr>
        <p:blipFill>
          <a:blip r:embed="rId2"/>
          <a:stretch>
            <a:fillRect/>
          </a:stretch>
        </p:blipFill>
        <p:spPr>
          <a:xfrm>
            <a:off x="3888028" y="1069449"/>
            <a:ext cx="7815273" cy="4374000"/>
          </a:xfrm>
          <a:prstGeom prst="rect">
            <a:avLst/>
          </a:prstGeom>
          <a:ln>
            <a:solidFill>
              <a:schemeClr val="tx1"/>
            </a:solidFill>
          </a:ln>
        </p:spPr>
      </p:pic>
      <p:pic>
        <p:nvPicPr>
          <p:cNvPr id="8" name="Picture 7">
            <a:extLst>
              <a:ext uri="{FF2B5EF4-FFF2-40B4-BE49-F238E27FC236}">
                <a16:creationId xmlns:a16="http://schemas.microsoft.com/office/drawing/2014/main" id="{00634738-0B84-C3F2-0D77-3848E26D7CEA}"/>
              </a:ext>
            </a:extLst>
          </p:cNvPr>
          <p:cNvPicPr>
            <a:picLocks noChangeAspect="1"/>
          </p:cNvPicPr>
          <p:nvPr/>
        </p:nvPicPr>
        <p:blipFill>
          <a:blip r:embed="rId3"/>
          <a:stretch>
            <a:fillRect/>
          </a:stretch>
        </p:blipFill>
        <p:spPr>
          <a:xfrm>
            <a:off x="7940031" y="2116063"/>
            <a:ext cx="3704017" cy="2415019"/>
          </a:xfrm>
          <a:prstGeom prst="rect">
            <a:avLst/>
          </a:prstGeom>
        </p:spPr>
      </p:pic>
      <p:sp>
        <p:nvSpPr>
          <p:cNvPr id="11" name="Rectangle 10">
            <a:extLst>
              <a:ext uri="{FF2B5EF4-FFF2-40B4-BE49-F238E27FC236}">
                <a16:creationId xmlns:a16="http://schemas.microsoft.com/office/drawing/2014/main" id="{177CF66B-AC75-2F6F-0098-79130A95834E}"/>
              </a:ext>
            </a:extLst>
          </p:cNvPr>
          <p:cNvSpPr/>
          <p:nvPr/>
        </p:nvSpPr>
        <p:spPr>
          <a:xfrm>
            <a:off x="8886825" y="4779287"/>
            <a:ext cx="576263" cy="1233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6D952C72-A723-3C61-5B6F-622318E611EC}"/>
              </a:ext>
            </a:extLst>
          </p:cNvPr>
          <p:cNvSpPr txBox="1"/>
          <p:nvPr/>
        </p:nvSpPr>
        <p:spPr>
          <a:xfrm>
            <a:off x="8797551" y="4718632"/>
            <a:ext cx="839110" cy="230832"/>
          </a:xfrm>
          <a:prstGeom prst="rect">
            <a:avLst/>
          </a:prstGeom>
          <a:noFill/>
        </p:spPr>
        <p:txBody>
          <a:bodyPr wrap="square" rtlCol="0">
            <a:spAutoFit/>
          </a:bodyPr>
          <a:lstStyle/>
          <a:p>
            <a:r>
              <a:rPr lang="es-ES" sz="900" dirty="0">
                <a:solidFill>
                  <a:srgbClr val="325CB4"/>
                </a:solidFill>
              </a:rPr>
              <a:t>Jefdoc-2421</a:t>
            </a:r>
            <a:endParaRPr lang="en-GB" sz="900" dirty="0">
              <a:solidFill>
                <a:srgbClr val="325CB4"/>
              </a:solidFill>
            </a:endParaRPr>
          </a:p>
        </p:txBody>
      </p:sp>
    </p:spTree>
    <p:extLst>
      <p:ext uri="{BB962C8B-B14F-4D97-AF65-F5344CB8AC3E}">
        <p14:creationId xmlns:p14="http://schemas.microsoft.com/office/powerpoint/2010/main" val="2323547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849CB-1DE6-F052-F965-DED61B690C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E1695B-9D3D-0FAA-C74A-45583E5759AE}"/>
              </a:ext>
            </a:extLst>
          </p:cNvPr>
          <p:cNvSpPr>
            <a:spLocks noGrp="1"/>
          </p:cNvSpPr>
          <p:nvPr>
            <p:ph type="ctrTitle"/>
          </p:nvPr>
        </p:nvSpPr>
        <p:spPr>
          <a:xfrm>
            <a:off x="-3" y="0"/>
            <a:ext cx="8970748" cy="904775"/>
          </a:xfrm>
          <a:solidFill>
            <a:schemeClr val="bg1"/>
          </a:solidFill>
        </p:spPr>
        <p:txBody>
          <a:bodyPr>
            <a:normAutofit/>
          </a:bodyPr>
          <a:lstStyle/>
          <a:p>
            <a:pPr>
              <a:spcAft>
                <a:spcPts val="600"/>
              </a:spcAft>
            </a:pPr>
            <a:r>
              <a:rPr lang="en-GB" sz="3600" dirty="0">
                <a:solidFill>
                  <a:srgbClr val="006AB3"/>
                </a:solidFill>
              </a:rPr>
              <a:t>3. UPM Activities in EU/APRENDE</a:t>
            </a:r>
          </a:p>
        </p:txBody>
      </p:sp>
      <p:sp>
        <p:nvSpPr>
          <p:cNvPr id="9" name="Slide Number Placeholder 1">
            <a:extLst>
              <a:ext uri="{FF2B5EF4-FFF2-40B4-BE49-F238E27FC236}">
                <a16:creationId xmlns:a16="http://schemas.microsoft.com/office/drawing/2014/main" id="{499C01F7-6627-49A9-EA5B-B43D7AC56639}"/>
              </a:ext>
            </a:extLst>
          </p:cNvPr>
          <p:cNvSpPr txBox="1">
            <a:spLocks/>
          </p:cNvSpPr>
          <p:nvPr/>
        </p:nvSpPr>
        <p:spPr>
          <a:xfrm>
            <a:off x="11857038" y="6507189"/>
            <a:ext cx="334962" cy="365125"/>
          </a:xfrm>
          <a:prstGeom prst="rect">
            <a:avLst/>
          </a:prstGeom>
        </p:spPr>
        <p:txBody>
          <a:bodyPr vert="horz" lIns="91440" tIns="45720" rIns="91440" bIns="45720" rtlCol="0" anchor="ctr"/>
          <a:lstStyle>
            <a:defPPr>
              <a:defRPr lang="en-US"/>
            </a:defPPr>
            <a:lvl1pPr algn="r">
              <a:defRPr sz="1200"/>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6C6AE60A-B69C-4790-82F7-3882EDF23186}" type="slidenum">
              <a:rPr lang="de-DE" smtClean="0"/>
              <a:pPr/>
              <a:t>8</a:t>
            </a:fld>
            <a:endParaRPr lang="de-DE" dirty="0"/>
          </a:p>
        </p:txBody>
      </p:sp>
      <p:pic>
        <p:nvPicPr>
          <p:cNvPr id="7" name="Picture 6">
            <a:extLst>
              <a:ext uri="{FF2B5EF4-FFF2-40B4-BE49-F238E27FC236}">
                <a16:creationId xmlns:a16="http://schemas.microsoft.com/office/drawing/2014/main" id="{E7B5DD94-A918-3EFA-B003-43303FCFF7DE}"/>
              </a:ext>
            </a:extLst>
          </p:cNvPr>
          <p:cNvPicPr>
            <a:picLocks noChangeAspect="1"/>
          </p:cNvPicPr>
          <p:nvPr/>
        </p:nvPicPr>
        <p:blipFill>
          <a:blip r:embed="rId2"/>
          <a:stretch>
            <a:fillRect/>
          </a:stretch>
        </p:blipFill>
        <p:spPr>
          <a:xfrm>
            <a:off x="1453017" y="1774779"/>
            <a:ext cx="1440000" cy="1440000"/>
          </a:xfrm>
          <a:prstGeom prst="rect">
            <a:avLst/>
          </a:prstGeom>
        </p:spPr>
      </p:pic>
      <p:pic>
        <p:nvPicPr>
          <p:cNvPr id="8" name="Picture 7">
            <a:extLst>
              <a:ext uri="{FF2B5EF4-FFF2-40B4-BE49-F238E27FC236}">
                <a16:creationId xmlns:a16="http://schemas.microsoft.com/office/drawing/2014/main" id="{6053E7FF-1D81-286C-8134-F6075C002FFD}"/>
              </a:ext>
            </a:extLst>
          </p:cNvPr>
          <p:cNvPicPr>
            <a:picLocks noChangeAspect="1"/>
          </p:cNvPicPr>
          <p:nvPr/>
        </p:nvPicPr>
        <p:blipFill>
          <a:blip r:embed="rId3"/>
          <a:stretch>
            <a:fillRect/>
          </a:stretch>
        </p:blipFill>
        <p:spPr>
          <a:xfrm>
            <a:off x="3530297" y="1776918"/>
            <a:ext cx="1440000" cy="1440000"/>
          </a:xfrm>
          <a:prstGeom prst="rect">
            <a:avLst/>
          </a:prstGeom>
        </p:spPr>
      </p:pic>
      <p:pic>
        <p:nvPicPr>
          <p:cNvPr id="11" name="Picture 10">
            <a:extLst>
              <a:ext uri="{FF2B5EF4-FFF2-40B4-BE49-F238E27FC236}">
                <a16:creationId xmlns:a16="http://schemas.microsoft.com/office/drawing/2014/main" id="{0A303966-FF2D-0758-76F4-789AD38EABE3}"/>
              </a:ext>
            </a:extLst>
          </p:cNvPr>
          <p:cNvPicPr>
            <a:picLocks noChangeAspect="1"/>
          </p:cNvPicPr>
          <p:nvPr/>
        </p:nvPicPr>
        <p:blipFill>
          <a:blip r:embed="rId4"/>
          <a:stretch>
            <a:fillRect/>
          </a:stretch>
        </p:blipFill>
        <p:spPr>
          <a:xfrm>
            <a:off x="7255866" y="1776918"/>
            <a:ext cx="1440000" cy="1440000"/>
          </a:xfrm>
          <a:prstGeom prst="rect">
            <a:avLst/>
          </a:prstGeom>
        </p:spPr>
      </p:pic>
      <p:pic>
        <p:nvPicPr>
          <p:cNvPr id="12" name="Picture 11">
            <a:extLst>
              <a:ext uri="{FF2B5EF4-FFF2-40B4-BE49-F238E27FC236}">
                <a16:creationId xmlns:a16="http://schemas.microsoft.com/office/drawing/2014/main" id="{30E34C18-4803-29B1-BD07-42B5F514B5B3}"/>
              </a:ext>
            </a:extLst>
          </p:cNvPr>
          <p:cNvPicPr>
            <a:picLocks noChangeAspect="1"/>
          </p:cNvPicPr>
          <p:nvPr/>
        </p:nvPicPr>
        <p:blipFill>
          <a:blip r:embed="rId5"/>
          <a:stretch>
            <a:fillRect/>
          </a:stretch>
        </p:blipFill>
        <p:spPr>
          <a:xfrm>
            <a:off x="9144904" y="1776313"/>
            <a:ext cx="1440000" cy="1440000"/>
          </a:xfrm>
          <a:prstGeom prst="rect">
            <a:avLst/>
          </a:prstGeom>
        </p:spPr>
      </p:pic>
      <p:sp>
        <p:nvSpPr>
          <p:cNvPr id="14" name="TextBox 13">
            <a:extLst>
              <a:ext uri="{FF2B5EF4-FFF2-40B4-BE49-F238E27FC236}">
                <a16:creationId xmlns:a16="http://schemas.microsoft.com/office/drawing/2014/main" id="{0B10DF4F-8665-B36E-D4A3-B1A0190A699F}"/>
              </a:ext>
            </a:extLst>
          </p:cNvPr>
          <p:cNvSpPr txBox="1"/>
          <p:nvPr/>
        </p:nvSpPr>
        <p:spPr>
          <a:xfrm>
            <a:off x="1241463" y="3300574"/>
            <a:ext cx="1578797" cy="369332"/>
          </a:xfrm>
          <a:prstGeom prst="rect">
            <a:avLst/>
          </a:prstGeom>
          <a:noFill/>
        </p:spPr>
        <p:txBody>
          <a:bodyPr wrap="square">
            <a:spAutoFit/>
          </a:bodyPr>
          <a:lstStyle/>
          <a:p>
            <a:r>
              <a:rPr lang="en-GB" b="1" dirty="0">
                <a:solidFill>
                  <a:srgbClr val="0000FF"/>
                </a:solidFill>
              </a:rPr>
              <a:t>Oscar Cabellos</a:t>
            </a:r>
          </a:p>
        </p:txBody>
      </p:sp>
      <p:sp>
        <p:nvSpPr>
          <p:cNvPr id="16" name="TextBox 15">
            <a:extLst>
              <a:ext uri="{FF2B5EF4-FFF2-40B4-BE49-F238E27FC236}">
                <a16:creationId xmlns:a16="http://schemas.microsoft.com/office/drawing/2014/main" id="{5000A2EB-08BF-AFAA-928F-C3F4617BFA91}"/>
              </a:ext>
            </a:extLst>
          </p:cNvPr>
          <p:cNvSpPr txBox="1"/>
          <p:nvPr/>
        </p:nvSpPr>
        <p:spPr>
          <a:xfrm>
            <a:off x="2953426" y="3294365"/>
            <a:ext cx="2252311" cy="369332"/>
          </a:xfrm>
          <a:prstGeom prst="rect">
            <a:avLst/>
          </a:prstGeom>
          <a:noFill/>
        </p:spPr>
        <p:txBody>
          <a:bodyPr wrap="square">
            <a:spAutoFit/>
          </a:bodyPr>
          <a:lstStyle/>
          <a:p>
            <a:r>
              <a:rPr lang="en-GB" b="1" dirty="0">
                <a:solidFill>
                  <a:srgbClr val="0000FF"/>
                </a:solidFill>
              </a:rPr>
              <a:t>Nuria García-Herranz</a:t>
            </a:r>
          </a:p>
        </p:txBody>
      </p:sp>
      <p:sp>
        <p:nvSpPr>
          <p:cNvPr id="18" name="TextBox 17">
            <a:extLst>
              <a:ext uri="{FF2B5EF4-FFF2-40B4-BE49-F238E27FC236}">
                <a16:creationId xmlns:a16="http://schemas.microsoft.com/office/drawing/2014/main" id="{853C9717-E5F5-D47F-59A1-CE98BFE425F5}"/>
              </a:ext>
            </a:extLst>
          </p:cNvPr>
          <p:cNvSpPr txBox="1"/>
          <p:nvPr/>
        </p:nvSpPr>
        <p:spPr>
          <a:xfrm>
            <a:off x="5340437" y="3314236"/>
            <a:ext cx="1645828" cy="369332"/>
          </a:xfrm>
          <a:prstGeom prst="rect">
            <a:avLst/>
          </a:prstGeom>
          <a:noFill/>
        </p:spPr>
        <p:txBody>
          <a:bodyPr wrap="square">
            <a:spAutoFit/>
          </a:bodyPr>
          <a:lstStyle/>
          <a:p>
            <a:r>
              <a:rPr lang="en-GB" sz="1800" b="1" dirty="0">
                <a:solidFill>
                  <a:srgbClr val="0000FF"/>
                </a:solidFill>
              </a:rPr>
              <a:t>Diana Cuervo</a:t>
            </a:r>
          </a:p>
        </p:txBody>
      </p:sp>
      <p:sp>
        <p:nvSpPr>
          <p:cNvPr id="20" name="TextBox 19">
            <a:extLst>
              <a:ext uri="{FF2B5EF4-FFF2-40B4-BE49-F238E27FC236}">
                <a16:creationId xmlns:a16="http://schemas.microsoft.com/office/drawing/2014/main" id="{DA7D5178-7A68-E408-4AB5-4AF759AC3279}"/>
              </a:ext>
            </a:extLst>
          </p:cNvPr>
          <p:cNvSpPr txBox="1"/>
          <p:nvPr/>
        </p:nvSpPr>
        <p:spPr>
          <a:xfrm>
            <a:off x="7255866" y="3294365"/>
            <a:ext cx="1440000" cy="369332"/>
          </a:xfrm>
          <a:prstGeom prst="rect">
            <a:avLst/>
          </a:prstGeom>
          <a:noFill/>
        </p:spPr>
        <p:txBody>
          <a:bodyPr wrap="square">
            <a:spAutoFit/>
          </a:bodyPr>
          <a:lstStyle/>
          <a:p>
            <a:r>
              <a:rPr lang="en-GB" sz="1800" b="1" dirty="0">
                <a:solidFill>
                  <a:srgbClr val="0000FF"/>
                </a:solidFill>
              </a:rPr>
              <a:t>Emilio Castro</a:t>
            </a:r>
          </a:p>
        </p:txBody>
      </p:sp>
      <p:sp>
        <p:nvSpPr>
          <p:cNvPr id="22" name="TextBox 21">
            <a:extLst>
              <a:ext uri="{FF2B5EF4-FFF2-40B4-BE49-F238E27FC236}">
                <a16:creationId xmlns:a16="http://schemas.microsoft.com/office/drawing/2014/main" id="{5E144F2F-B237-9959-6B04-5466C08CB08C}"/>
              </a:ext>
            </a:extLst>
          </p:cNvPr>
          <p:cNvSpPr txBox="1"/>
          <p:nvPr/>
        </p:nvSpPr>
        <p:spPr>
          <a:xfrm>
            <a:off x="8695866" y="3294365"/>
            <a:ext cx="2881687" cy="369332"/>
          </a:xfrm>
          <a:prstGeom prst="rect">
            <a:avLst/>
          </a:prstGeom>
          <a:noFill/>
        </p:spPr>
        <p:txBody>
          <a:bodyPr wrap="square">
            <a:spAutoFit/>
          </a:bodyPr>
          <a:lstStyle/>
          <a:p>
            <a:r>
              <a:rPr lang="en-GB" b="1" dirty="0">
                <a:solidFill>
                  <a:srgbClr val="0000FF"/>
                </a:solidFill>
              </a:rPr>
              <a:t>Gonzalo F. Garcia-Fernández</a:t>
            </a:r>
            <a:endParaRPr lang="en-GB" dirty="0"/>
          </a:p>
        </p:txBody>
      </p:sp>
      <p:sp>
        <p:nvSpPr>
          <p:cNvPr id="24" name="TextBox 23">
            <a:extLst>
              <a:ext uri="{FF2B5EF4-FFF2-40B4-BE49-F238E27FC236}">
                <a16:creationId xmlns:a16="http://schemas.microsoft.com/office/drawing/2014/main" id="{AC2D4017-033B-76F4-6E12-00BB2F7B7D73}"/>
              </a:ext>
            </a:extLst>
          </p:cNvPr>
          <p:cNvSpPr txBox="1"/>
          <p:nvPr/>
        </p:nvSpPr>
        <p:spPr>
          <a:xfrm>
            <a:off x="2780242" y="6320493"/>
            <a:ext cx="1876926" cy="369332"/>
          </a:xfrm>
          <a:prstGeom prst="rect">
            <a:avLst/>
          </a:prstGeom>
          <a:noFill/>
        </p:spPr>
        <p:txBody>
          <a:bodyPr wrap="square">
            <a:spAutoFit/>
          </a:bodyPr>
          <a:lstStyle/>
          <a:p>
            <a:r>
              <a:rPr lang="en-GB" sz="1800" b="1" dirty="0">
                <a:solidFill>
                  <a:srgbClr val="0000FF"/>
                </a:solidFill>
              </a:rPr>
              <a:t>Alejandro Marro</a:t>
            </a:r>
            <a:r>
              <a:rPr lang="en-GB" sz="1800" dirty="0"/>
              <a:t> </a:t>
            </a:r>
          </a:p>
        </p:txBody>
      </p:sp>
      <p:sp>
        <p:nvSpPr>
          <p:cNvPr id="26" name="TextBox 25">
            <a:extLst>
              <a:ext uri="{FF2B5EF4-FFF2-40B4-BE49-F238E27FC236}">
                <a16:creationId xmlns:a16="http://schemas.microsoft.com/office/drawing/2014/main" id="{4DAA102B-5D21-AAC3-F026-18B7D64C7B89}"/>
              </a:ext>
            </a:extLst>
          </p:cNvPr>
          <p:cNvSpPr txBox="1"/>
          <p:nvPr/>
        </p:nvSpPr>
        <p:spPr>
          <a:xfrm>
            <a:off x="7481984" y="6360156"/>
            <a:ext cx="1805490" cy="369332"/>
          </a:xfrm>
          <a:prstGeom prst="rect">
            <a:avLst/>
          </a:prstGeom>
          <a:noFill/>
        </p:spPr>
        <p:txBody>
          <a:bodyPr wrap="square">
            <a:spAutoFit/>
          </a:bodyPr>
          <a:lstStyle/>
          <a:p>
            <a:pPr algn="ctr"/>
            <a:r>
              <a:rPr lang="en-GB" sz="1800" b="1" dirty="0">
                <a:solidFill>
                  <a:srgbClr val="0000FF"/>
                </a:solidFill>
              </a:rPr>
              <a:t>Ismael Manzano</a:t>
            </a:r>
            <a:r>
              <a:rPr lang="en-GB" sz="1800" dirty="0"/>
              <a:t> </a:t>
            </a:r>
          </a:p>
        </p:txBody>
      </p:sp>
      <p:sp>
        <p:nvSpPr>
          <p:cNvPr id="28" name="TextBox 27">
            <a:extLst>
              <a:ext uri="{FF2B5EF4-FFF2-40B4-BE49-F238E27FC236}">
                <a16:creationId xmlns:a16="http://schemas.microsoft.com/office/drawing/2014/main" id="{DDE9057E-D516-DE09-75D2-1A2E6ACC8CA1}"/>
              </a:ext>
            </a:extLst>
          </p:cNvPr>
          <p:cNvSpPr txBox="1"/>
          <p:nvPr/>
        </p:nvSpPr>
        <p:spPr>
          <a:xfrm>
            <a:off x="5451025" y="6342400"/>
            <a:ext cx="1314340" cy="369332"/>
          </a:xfrm>
          <a:prstGeom prst="rect">
            <a:avLst/>
          </a:prstGeom>
          <a:noFill/>
        </p:spPr>
        <p:txBody>
          <a:bodyPr wrap="square">
            <a:spAutoFit/>
          </a:bodyPr>
          <a:lstStyle/>
          <a:p>
            <a:r>
              <a:rPr lang="en-GB" sz="1800" b="1" dirty="0">
                <a:solidFill>
                  <a:srgbClr val="0000FF"/>
                </a:solidFill>
              </a:rPr>
              <a:t>Iñigo Gayo</a:t>
            </a:r>
            <a:endParaRPr lang="en-GB" dirty="0"/>
          </a:p>
        </p:txBody>
      </p:sp>
      <p:pic>
        <p:nvPicPr>
          <p:cNvPr id="31" name="Picture 30">
            <a:extLst>
              <a:ext uri="{FF2B5EF4-FFF2-40B4-BE49-F238E27FC236}">
                <a16:creationId xmlns:a16="http://schemas.microsoft.com/office/drawing/2014/main" id="{06F64921-EDD4-ADCA-775B-3E9C0504B8DE}"/>
              </a:ext>
            </a:extLst>
          </p:cNvPr>
          <p:cNvPicPr>
            <a:picLocks noChangeAspect="1"/>
          </p:cNvPicPr>
          <p:nvPr/>
        </p:nvPicPr>
        <p:blipFill>
          <a:blip r:embed="rId6"/>
          <a:srcRect r="10053"/>
          <a:stretch>
            <a:fillRect/>
          </a:stretch>
        </p:blipFill>
        <p:spPr>
          <a:xfrm>
            <a:off x="3027019" y="4680932"/>
            <a:ext cx="1377917" cy="1440000"/>
          </a:xfrm>
          <a:prstGeom prst="flowChartConnector">
            <a:avLst/>
          </a:prstGeom>
        </p:spPr>
      </p:pic>
      <p:pic>
        <p:nvPicPr>
          <p:cNvPr id="32" name="Picture 31">
            <a:extLst>
              <a:ext uri="{FF2B5EF4-FFF2-40B4-BE49-F238E27FC236}">
                <a16:creationId xmlns:a16="http://schemas.microsoft.com/office/drawing/2014/main" id="{C539AB39-313D-25B0-5B64-332AE088B56D}"/>
              </a:ext>
            </a:extLst>
          </p:cNvPr>
          <p:cNvPicPr>
            <a:picLocks noChangeAspect="1"/>
          </p:cNvPicPr>
          <p:nvPr/>
        </p:nvPicPr>
        <p:blipFill>
          <a:blip r:embed="rId7"/>
          <a:stretch>
            <a:fillRect/>
          </a:stretch>
        </p:blipFill>
        <p:spPr>
          <a:xfrm>
            <a:off x="7605098" y="4749364"/>
            <a:ext cx="1440000" cy="1440000"/>
          </a:xfrm>
          <a:prstGeom prst="flowChartConnector">
            <a:avLst/>
          </a:prstGeom>
        </p:spPr>
      </p:pic>
      <p:pic>
        <p:nvPicPr>
          <p:cNvPr id="3" name="Imagen 2" descr="Un hombre con traje de color azul&#10;&#10;Descripción generada automáticamente">
            <a:extLst>
              <a:ext uri="{FF2B5EF4-FFF2-40B4-BE49-F238E27FC236}">
                <a16:creationId xmlns:a16="http://schemas.microsoft.com/office/drawing/2014/main" id="{652D3BAD-A164-97FF-1AAC-F6FF094F0FE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80421" y="4749364"/>
            <a:ext cx="1440000" cy="1440000"/>
          </a:xfrm>
          <a:prstGeom prst="flowChartConnector">
            <a:avLst/>
          </a:prstGeom>
        </p:spPr>
      </p:pic>
      <p:pic>
        <p:nvPicPr>
          <p:cNvPr id="4" name="Imagen 5">
            <a:extLst>
              <a:ext uri="{FF2B5EF4-FFF2-40B4-BE49-F238E27FC236}">
                <a16:creationId xmlns:a16="http://schemas.microsoft.com/office/drawing/2014/main" id="{C5DA235D-BF57-DDE2-93B8-410B04157155}"/>
              </a:ext>
            </a:extLst>
          </p:cNvPr>
          <p:cNvPicPr>
            <a:picLocks noChangeAspect="1"/>
          </p:cNvPicPr>
          <p:nvPr/>
        </p:nvPicPr>
        <p:blipFill>
          <a:blip r:embed="rId9">
            <a:extLst>
              <a:ext uri="{28A0092B-C50C-407E-A947-70E740481C1C}">
                <a14:useLocalDpi xmlns:a14="http://schemas.microsoft.com/office/drawing/2010/main" val="0"/>
              </a:ext>
            </a:extLst>
          </a:blip>
          <a:srcRect l="7247" t="15179" r="7430" b="19795"/>
          <a:stretch>
            <a:fillRect/>
          </a:stretch>
        </p:blipFill>
        <p:spPr>
          <a:xfrm>
            <a:off x="5378395" y="1774779"/>
            <a:ext cx="1417287" cy="1440000"/>
          </a:xfrm>
          <a:prstGeom prst="ellipse">
            <a:avLst/>
          </a:prstGeom>
          <a:ln w="63500" cap="rnd">
            <a:noFill/>
          </a:ln>
          <a:effectLst/>
        </p:spPr>
      </p:pic>
    </p:spTree>
    <p:extLst>
      <p:ext uri="{BB962C8B-B14F-4D97-AF65-F5344CB8AC3E}">
        <p14:creationId xmlns:p14="http://schemas.microsoft.com/office/powerpoint/2010/main" val="2582408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03A5F-172E-F71C-9EA3-18020AB43F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435165-EB58-21D0-73FC-E562DA60B25E}"/>
              </a:ext>
            </a:extLst>
          </p:cNvPr>
          <p:cNvSpPr>
            <a:spLocks noGrp="1"/>
          </p:cNvSpPr>
          <p:nvPr>
            <p:ph type="ctrTitle"/>
          </p:nvPr>
        </p:nvSpPr>
        <p:spPr>
          <a:xfrm>
            <a:off x="-3" y="0"/>
            <a:ext cx="8970748" cy="904775"/>
          </a:xfrm>
          <a:solidFill>
            <a:schemeClr val="bg1"/>
          </a:solidFill>
        </p:spPr>
        <p:txBody>
          <a:bodyPr>
            <a:normAutofit/>
          </a:bodyPr>
          <a:lstStyle/>
          <a:p>
            <a:pPr>
              <a:spcAft>
                <a:spcPts val="600"/>
              </a:spcAft>
            </a:pPr>
            <a:r>
              <a:rPr lang="en-GB" sz="3600" dirty="0">
                <a:solidFill>
                  <a:srgbClr val="006AB3"/>
                </a:solidFill>
              </a:rPr>
              <a:t>3. UPM Activities in EU/APRENDE</a:t>
            </a:r>
          </a:p>
        </p:txBody>
      </p:sp>
      <p:sp>
        <p:nvSpPr>
          <p:cNvPr id="9" name="Slide Number Placeholder 1">
            <a:extLst>
              <a:ext uri="{FF2B5EF4-FFF2-40B4-BE49-F238E27FC236}">
                <a16:creationId xmlns:a16="http://schemas.microsoft.com/office/drawing/2014/main" id="{25897D89-D4A6-73D6-D162-F1F0F621963D}"/>
              </a:ext>
            </a:extLst>
          </p:cNvPr>
          <p:cNvSpPr txBox="1">
            <a:spLocks/>
          </p:cNvSpPr>
          <p:nvPr/>
        </p:nvSpPr>
        <p:spPr>
          <a:xfrm>
            <a:off x="11857038" y="6507189"/>
            <a:ext cx="334962" cy="365125"/>
          </a:xfrm>
          <a:prstGeom prst="rect">
            <a:avLst/>
          </a:prstGeom>
        </p:spPr>
        <p:txBody>
          <a:bodyPr vert="horz" lIns="91440" tIns="45720" rIns="91440" bIns="45720" rtlCol="0" anchor="ctr"/>
          <a:lstStyle>
            <a:defPPr>
              <a:defRPr lang="en-US"/>
            </a:defPPr>
            <a:lvl1pPr algn="r">
              <a:defRPr sz="1200"/>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6C6AE60A-B69C-4790-82F7-3882EDF23186}" type="slidenum">
              <a:rPr lang="de-DE" smtClean="0"/>
              <a:pPr/>
              <a:t>9</a:t>
            </a:fld>
            <a:endParaRPr lang="de-DE" dirty="0"/>
          </a:p>
        </p:txBody>
      </p:sp>
      <p:graphicFrame>
        <p:nvGraphicFramePr>
          <p:cNvPr id="3" name="Table 2">
            <a:extLst>
              <a:ext uri="{FF2B5EF4-FFF2-40B4-BE49-F238E27FC236}">
                <a16:creationId xmlns:a16="http://schemas.microsoft.com/office/drawing/2014/main" id="{0B2E7F68-7643-6E05-7F79-C6F9D3483DE2}"/>
              </a:ext>
            </a:extLst>
          </p:cNvPr>
          <p:cNvGraphicFramePr>
            <a:graphicFrameLocks noGrp="1"/>
          </p:cNvGraphicFramePr>
          <p:nvPr>
            <p:extLst>
              <p:ext uri="{D42A27DB-BD31-4B8C-83A1-F6EECF244321}">
                <p14:modId xmlns:p14="http://schemas.microsoft.com/office/powerpoint/2010/main" val="1122405279"/>
              </p:ext>
            </p:extLst>
          </p:nvPr>
        </p:nvGraphicFramePr>
        <p:xfrm>
          <a:off x="82550" y="1089025"/>
          <a:ext cx="11546079" cy="4335713"/>
        </p:xfrm>
        <a:graphic>
          <a:graphicData uri="http://schemas.openxmlformats.org/drawingml/2006/table">
            <a:tbl>
              <a:tblPr firstRow="1" firstCol="1">
                <a:tableStyleId>{5C22544A-7EE6-4342-B048-85BDC9FD1C3A}</a:tableStyleId>
              </a:tblPr>
              <a:tblGrid>
                <a:gridCol w="1488799">
                  <a:extLst>
                    <a:ext uri="{9D8B030D-6E8A-4147-A177-3AD203B41FA5}">
                      <a16:colId xmlns:a16="http://schemas.microsoft.com/office/drawing/2014/main" val="843406134"/>
                    </a:ext>
                  </a:extLst>
                </a:gridCol>
                <a:gridCol w="1411549">
                  <a:extLst>
                    <a:ext uri="{9D8B030D-6E8A-4147-A177-3AD203B41FA5}">
                      <a16:colId xmlns:a16="http://schemas.microsoft.com/office/drawing/2014/main" val="2527089304"/>
                    </a:ext>
                  </a:extLst>
                </a:gridCol>
                <a:gridCol w="1500326">
                  <a:extLst>
                    <a:ext uri="{9D8B030D-6E8A-4147-A177-3AD203B41FA5}">
                      <a16:colId xmlns:a16="http://schemas.microsoft.com/office/drawing/2014/main" val="2270263341"/>
                    </a:ext>
                  </a:extLst>
                </a:gridCol>
                <a:gridCol w="3346882">
                  <a:extLst>
                    <a:ext uri="{9D8B030D-6E8A-4147-A177-3AD203B41FA5}">
                      <a16:colId xmlns:a16="http://schemas.microsoft.com/office/drawing/2014/main" val="2083943966"/>
                    </a:ext>
                  </a:extLst>
                </a:gridCol>
                <a:gridCol w="1313895">
                  <a:extLst>
                    <a:ext uri="{9D8B030D-6E8A-4147-A177-3AD203B41FA5}">
                      <a16:colId xmlns:a16="http://schemas.microsoft.com/office/drawing/2014/main" val="4162513248"/>
                    </a:ext>
                  </a:extLst>
                </a:gridCol>
                <a:gridCol w="1092249">
                  <a:extLst>
                    <a:ext uri="{9D8B030D-6E8A-4147-A177-3AD203B41FA5}">
                      <a16:colId xmlns:a16="http://schemas.microsoft.com/office/drawing/2014/main" val="2013164545"/>
                    </a:ext>
                  </a:extLst>
                </a:gridCol>
                <a:gridCol w="1392379">
                  <a:extLst>
                    <a:ext uri="{9D8B030D-6E8A-4147-A177-3AD203B41FA5}">
                      <a16:colId xmlns:a16="http://schemas.microsoft.com/office/drawing/2014/main" val="1891924933"/>
                    </a:ext>
                  </a:extLst>
                </a:gridCol>
              </a:tblGrid>
              <a:tr h="726237">
                <a:tc>
                  <a:txBody>
                    <a:bodyPr/>
                    <a:lstStyle/>
                    <a:p>
                      <a:pPr algn="ctr" fontAlgn="ctr">
                        <a:buNone/>
                      </a:pPr>
                      <a:r>
                        <a:rPr lang="en-GB" sz="1400" u="none" strike="noStrike" dirty="0">
                          <a:effectLst/>
                        </a:rPr>
                        <a:t>WP</a:t>
                      </a:r>
                      <a:endParaRPr lang="en-GB" sz="1400" b="1" i="0" u="none" strike="noStrike" dirty="0">
                        <a:solidFill>
                          <a:srgbClr val="000000"/>
                        </a:solidFill>
                        <a:effectLst/>
                        <a:latin typeface="Calibri" panose="020F0502020204030204" pitchFamily="34" charset="0"/>
                      </a:endParaRPr>
                    </a:p>
                  </a:txBody>
                  <a:tcPr marL="5662" marR="5662" marT="5662" marB="0" anchor="ctr"/>
                </a:tc>
                <a:tc>
                  <a:txBody>
                    <a:bodyPr/>
                    <a:lstStyle/>
                    <a:p>
                      <a:pPr algn="ctr" fontAlgn="ctr">
                        <a:buNone/>
                      </a:pPr>
                      <a:r>
                        <a:rPr lang="en-GB" sz="1400" u="none" strike="noStrike" dirty="0">
                          <a:effectLst/>
                        </a:rPr>
                        <a:t>Task</a:t>
                      </a:r>
                      <a:endParaRPr lang="en-GB" sz="1400" b="1" i="0" u="none" strike="noStrike" dirty="0">
                        <a:solidFill>
                          <a:srgbClr val="000000"/>
                        </a:solidFill>
                        <a:effectLst/>
                        <a:latin typeface="Calibri" panose="020F0502020204030204" pitchFamily="34" charset="0"/>
                      </a:endParaRPr>
                    </a:p>
                  </a:txBody>
                  <a:tcPr marL="5662" marR="5662" marT="5662" marB="0" anchor="ctr"/>
                </a:tc>
                <a:tc>
                  <a:txBody>
                    <a:bodyPr/>
                    <a:lstStyle/>
                    <a:p>
                      <a:pPr algn="ctr" fontAlgn="ctr">
                        <a:buNone/>
                      </a:pPr>
                      <a:r>
                        <a:rPr lang="en-GB" sz="1400" u="none" strike="noStrike" dirty="0">
                          <a:effectLst/>
                        </a:rPr>
                        <a:t>Subtask</a:t>
                      </a:r>
                      <a:endParaRPr lang="en-GB" sz="1400" b="1" i="0" u="none" strike="noStrike" dirty="0">
                        <a:solidFill>
                          <a:srgbClr val="000000"/>
                        </a:solidFill>
                        <a:effectLst/>
                        <a:latin typeface="Calibri" panose="020F0502020204030204" pitchFamily="34" charset="0"/>
                      </a:endParaRPr>
                    </a:p>
                  </a:txBody>
                  <a:tcPr marL="5662" marR="5662" marT="5662" marB="0" anchor="ctr"/>
                </a:tc>
                <a:tc>
                  <a:txBody>
                    <a:bodyPr/>
                    <a:lstStyle/>
                    <a:p>
                      <a:pPr algn="ctr" fontAlgn="ctr">
                        <a:buNone/>
                      </a:pPr>
                      <a:r>
                        <a:rPr lang="en-GB" sz="1400" u="none" strike="noStrike" dirty="0">
                          <a:effectLst/>
                        </a:rPr>
                        <a:t>Milestone </a:t>
                      </a:r>
                      <a:endParaRPr lang="en-GB" sz="1400" b="1" i="0" u="none" strike="noStrike" dirty="0">
                        <a:solidFill>
                          <a:srgbClr val="000000"/>
                        </a:solidFill>
                        <a:effectLst/>
                        <a:latin typeface="Calibri" panose="020F0502020204030204" pitchFamily="34" charset="0"/>
                      </a:endParaRPr>
                    </a:p>
                  </a:txBody>
                  <a:tcPr marL="5662" marR="5662" marT="5662" marB="0" anchor="ctr"/>
                </a:tc>
                <a:tc>
                  <a:txBody>
                    <a:bodyPr/>
                    <a:lstStyle/>
                    <a:p>
                      <a:pPr algn="ctr" fontAlgn="ctr">
                        <a:buNone/>
                      </a:pPr>
                      <a:r>
                        <a:rPr lang="en-GB" sz="1400" u="none" strike="noStrike" dirty="0">
                          <a:effectLst/>
                        </a:rPr>
                        <a:t>Leader-UPM</a:t>
                      </a:r>
                      <a:endParaRPr lang="en-GB" sz="1400" b="1" i="0" u="none" strike="noStrike" dirty="0">
                        <a:solidFill>
                          <a:srgbClr val="000000"/>
                        </a:solidFill>
                        <a:effectLst/>
                        <a:latin typeface="Calibri" panose="020F0502020204030204" pitchFamily="34" charset="0"/>
                      </a:endParaRPr>
                    </a:p>
                  </a:txBody>
                  <a:tcPr marL="5662" marR="5662" marT="5662" marB="0" anchor="ct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lang="en-GB" sz="1400" u="none" strike="noStrike" dirty="0">
                          <a:effectLst/>
                        </a:rPr>
                        <a:t>Milestones</a:t>
                      </a:r>
                      <a:endParaRPr lang="en-GB" sz="1400" b="1" i="0" u="none" strike="noStrike" dirty="0">
                        <a:solidFill>
                          <a:srgbClr val="000000"/>
                        </a:solidFill>
                        <a:effectLst/>
                        <a:latin typeface="Calibri" panose="020F0502020204030204" pitchFamily="34" charset="0"/>
                      </a:endParaRPr>
                    </a:p>
                  </a:txBody>
                  <a:tcPr marL="5662" marR="5662" marT="5662" marB="0" anchor="ctr"/>
                </a:tc>
                <a:tc>
                  <a:txBody>
                    <a:bodyPr/>
                    <a:lstStyle/>
                    <a:p>
                      <a:pPr marL="0" algn="ctr" defTabSz="914377" rtl="0" eaLnBrk="1" fontAlgn="ctr" latinLnBrk="0" hangingPunct="1">
                        <a:buNone/>
                      </a:pPr>
                      <a:r>
                        <a:rPr lang="en-GB" sz="1400" b="1" u="none" strike="noStrike" kern="1200" dirty="0">
                          <a:solidFill>
                            <a:schemeClr val="lt1"/>
                          </a:solidFill>
                          <a:effectLst/>
                          <a:latin typeface="+mn-lt"/>
                          <a:ea typeface="+mn-ea"/>
                          <a:cs typeface="+mn-cs"/>
                        </a:rPr>
                        <a:t>Deliverables</a:t>
                      </a:r>
                    </a:p>
                  </a:txBody>
                  <a:tcPr marL="5662" marR="5662" marT="5662" marB="0" anchor="ctr"/>
                </a:tc>
                <a:extLst>
                  <a:ext uri="{0D108BD9-81ED-4DB2-BD59-A6C34878D82A}">
                    <a16:rowId xmlns:a16="http://schemas.microsoft.com/office/drawing/2014/main" val="3712950071"/>
                  </a:ext>
                </a:extLst>
              </a:tr>
              <a:tr h="1958779">
                <a:tc rowSpan="2">
                  <a:txBody>
                    <a:bodyPr/>
                    <a:lstStyle/>
                    <a:p>
                      <a:pPr algn="ctr" fontAlgn="ctr">
                        <a:buNone/>
                      </a:pPr>
                      <a:r>
                        <a:rPr lang="en-GB" sz="1400" u="none" strike="noStrike" dirty="0">
                          <a:effectLst/>
                        </a:rPr>
                        <a:t>WP6. Communication, transnational access, education &amp; training, </a:t>
                      </a:r>
                      <a:br>
                        <a:rPr lang="en-GB" sz="1400" u="none" strike="noStrike" dirty="0">
                          <a:effectLst/>
                        </a:rPr>
                      </a:br>
                      <a:r>
                        <a:rPr lang="en-GB" sz="1400" u="none" strike="noStrike" dirty="0">
                          <a:effectLst/>
                        </a:rPr>
                        <a:t>dissemination &amp; exploitation</a:t>
                      </a:r>
                      <a:endParaRPr lang="en-GB" sz="1400" b="0" i="0" u="none" strike="noStrike" dirty="0">
                        <a:solidFill>
                          <a:srgbClr val="000000"/>
                        </a:solidFill>
                        <a:effectLst/>
                        <a:latin typeface="Calibri" panose="020F0502020204030204" pitchFamily="34" charset="0"/>
                      </a:endParaRPr>
                    </a:p>
                  </a:txBody>
                  <a:tcPr marL="4777" marR="4777" marT="4777" marB="0" anchor="ctr"/>
                </a:tc>
                <a:tc>
                  <a:txBody>
                    <a:bodyPr/>
                    <a:lstStyle/>
                    <a:p>
                      <a:pPr algn="l" fontAlgn="b">
                        <a:buNone/>
                      </a:pPr>
                      <a:r>
                        <a:rPr lang="en-GB" sz="1200" u="none" strike="noStrike" dirty="0">
                          <a:effectLst/>
                        </a:rPr>
                        <a:t>Task 6.4 Training of early-stage researchers and scientific visits (M1-M48)</a:t>
                      </a:r>
                    </a:p>
                    <a:p>
                      <a:pPr algn="l" fontAlgn="b">
                        <a:buNone/>
                      </a:pPr>
                      <a:endParaRPr lang="en-GB" sz="1200" u="none" strike="noStrike" dirty="0">
                        <a:effectLst/>
                      </a:endParaRPr>
                    </a:p>
                    <a:p>
                      <a:pPr algn="l" fontAlgn="b">
                        <a:buNone/>
                      </a:pPr>
                      <a:r>
                        <a:rPr lang="en-GB" sz="1200" u="none" strike="noStrike" dirty="0">
                          <a:effectLst/>
                        </a:rPr>
                        <a:t>Task leader: HZDR. </a:t>
                      </a:r>
                    </a:p>
                    <a:p>
                      <a:pPr algn="l" fontAlgn="b">
                        <a:buNone/>
                      </a:pPr>
                      <a:endParaRPr lang="en-GB" sz="1200" u="none" strike="noStrike" dirty="0">
                        <a:effectLst/>
                      </a:endParaRPr>
                    </a:p>
                    <a:p>
                      <a:pPr algn="l" fontAlgn="b">
                        <a:buNone/>
                      </a:pPr>
                      <a:r>
                        <a:rPr lang="en-GB" sz="1200" u="none" strike="noStrike" dirty="0">
                          <a:effectLst/>
                        </a:rPr>
                        <a:t>Other participants: USE, UPM, CIEMAT</a:t>
                      </a:r>
                      <a:endParaRPr lang="en-GB" sz="1200" b="0" i="0" u="none" strike="noStrike" dirty="0">
                        <a:solidFill>
                          <a:srgbClr val="000000"/>
                        </a:solidFill>
                        <a:effectLst/>
                        <a:latin typeface="Aptos Narrow" panose="020B0004020202020204" pitchFamily="34" charset="0"/>
                      </a:endParaRPr>
                    </a:p>
                  </a:txBody>
                  <a:tcPr marL="4777" marR="4777" marT="4777" marB="0" anchor="ctr"/>
                </a:tc>
                <a:tc rowSpan="2">
                  <a:txBody>
                    <a:bodyPr/>
                    <a:lstStyle/>
                    <a:p>
                      <a:pPr algn="ctr" fontAlgn="b">
                        <a:buNone/>
                      </a:pPr>
                      <a:r>
                        <a:rPr lang="en-GB" sz="1200" u="none" strike="noStrike" dirty="0">
                          <a:effectLst/>
                        </a:rPr>
                        <a:t> </a:t>
                      </a:r>
                      <a:endParaRPr lang="en-GB" sz="1200" b="0" i="0" u="none" strike="noStrike" dirty="0">
                        <a:solidFill>
                          <a:srgbClr val="000000"/>
                        </a:solidFill>
                        <a:effectLst/>
                        <a:latin typeface="Aptos Narrow" panose="020B0004020202020204" pitchFamily="34" charset="0"/>
                      </a:endParaRPr>
                    </a:p>
                  </a:txBody>
                  <a:tcPr marL="4777" marR="4777" marT="4777" marB="0" anchor="ctr"/>
                </a:tc>
                <a:tc>
                  <a:txBody>
                    <a:bodyPr/>
                    <a:lstStyle/>
                    <a:p>
                      <a:pPr algn="l" fontAlgn="b">
                        <a:buNone/>
                      </a:pPr>
                      <a:r>
                        <a:rPr lang="en-GB" sz="1200" u="none" strike="noStrike" dirty="0">
                          <a:effectLst/>
                        </a:rPr>
                        <a:t>The objective is to organize 15 scientific visits for early-stage researchers and external senior experts up to 8 weeks length. (D6.5)</a:t>
                      </a:r>
                      <a:endParaRPr lang="en-GB" sz="1200" b="0" i="0" u="none" strike="noStrike" dirty="0">
                        <a:solidFill>
                          <a:srgbClr val="000000"/>
                        </a:solidFill>
                        <a:effectLst/>
                        <a:latin typeface="Aptos Narrow" panose="020B0004020202020204" pitchFamily="34" charset="0"/>
                      </a:endParaRPr>
                    </a:p>
                  </a:txBody>
                  <a:tcPr marL="4777" marR="4777" marT="4777" marB="0" anchor="ctr"/>
                </a:tc>
                <a:tc>
                  <a:txBody>
                    <a:bodyPr/>
                    <a:lstStyle/>
                    <a:p>
                      <a:pPr algn="l" fontAlgn="ctr">
                        <a:buNone/>
                      </a:pPr>
                      <a:r>
                        <a:rPr lang="en-GB" sz="1200" u="none" strike="noStrike" dirty="0">
                          <a:effectLst/>
                        </a:rPr>
                        <a:t>O. Cabellos</a:t>
                      </a:r>
                      <a:endParaRPr lang="en-GB" sz="1200" b="0" i="0" u="none" strike="noStrike" dirty="0">
                        <a:solidFill>
                          <a:srgbClr val="000000"/>
                        </a:solidFill>
                        <a:effectLst/>
                        <a:latin typeface="Aptos Narrow" panose="020B0004020202020204" pitchFamily="34" charset="0"/>
                      </a:endParaRPr>
                    </a:p>
                  </a:txBody>
                  <a:tcPr marL="4777" marR="4777" marT="4777" marB="0" anchor="ctr"/>
                </a:tc>
                <a:tc>
                  <a:txBody>
                    <a:bodyPr/>
                    <a:lstStyle/>
                    <a:p>
                      <a:pPr algn="ctr" fontAlgn="t">
                        <a:buNone/>
                      </a:pPr>
                      <a:r>
                        <a:rPr lang="en-GB" sz="1200" u="none" strike="noStrike" dirty="0">
                          <a:effectLst/>
                        </a:rPr>
                        <a:t> </a:t>
                      </a:r>
                      <a:endParaRPr lang="en-GB" sz="1200" b="0" i="0" u="none" strike="noStrike" dirty="0">
                        <a:solidFill>
                          <a:srgbClr val="000000"/>
                        </a:solidFill>
                        <a:effectLst/>
                        <a:latin typeface="Aptos Narrow" panose="020B0004020202020204" pitchFamily="34" charset="0"/>
                      </a:endParaRPr>
                    </a:p>
                  </a:txBody>
                  <a:tcPr marL="4777" marR="4777" marT="4777" marB="0" anchor="ctr"/>
                </a:tc>
                <a:tc>
                  <a:txBody>
                    <a:bodyPr/>
                    <a:lstStyle/>
                    <a:p>
                      <a:pPr algn="l" fontAlgn="t">
                        <a:buNone/>
                      </a:pPr>
                      <a:r>
                        <a:rPr lang="en-GB" sz="1200" u="none" strike="noStrike">
                          <a:effectLst/>
                        </a:rPr>
                        <a:t> </a:t>
                      </a:r>
                      <a:endParaRPr lang="en-GB" sz="1200" b="0" i="0" u="none" strike="noStrike">
                        <a:solidFill>
                          <a:srgbClr val="000000"/>
                        </a:solidFill>
                        <a:effectLst/>
                        <a:latin typeface="Aptos Narrow" panose="020B0004020202020204" pitchFamily="34" charset="0"/>
                      </a:endParaRPr>
                    </a:p>
                  </a:txBody>
                  <a:tcPr marL="4777" marR="4777" marT="4777" marB="0" anchor="ctr"/>
                </a:tc>
                <a:extLst>
                  <a:ext uri="{0D108BD9-81ED-4DB2-BD59-A6C34878D82A}">
                    <a16:rowId xmlns:a16="http://schemas.microsoft.com/office/drawing/2014/main" val="191927774"/>
                  </a:ext>
                </a:extLst>
              </a:tr>
              <a:tr h="1470678">
                <a:tc vMerge="1">
                  <a:txBody>
                    <a:bodyPr/>
                    <a:lstStyle/>
                    <a:p>
                      <a:endParaRPr lang="en-GB"/>
                    </a:p>
                  </a:txBody>
                  <a:tcPr/>
                </a:tc>
                <a:tc>
                  <a:txBody>
                    <a:bodyPr/>
                    <a:lstStyle/>
                    <a:p>
                      <a:pPr algn="l" fontAlgn="b">
                        <a:buNone/>
                      </a:pPr>
                      <a:endParaRPr lang="en-GB" sz="1200" b="0" u="none" strike="noStrike" dirty="0">
                        <a:effectLst/>
                      </a:endParaRPr>
                    </a:p>
                    <a:p>
                      <a:pPr algn="l" fontAlgn="b">
                        <a:buNone/>
                      </a:pPr>
                      <a:r>
                        <a:rPr lang="en-GB" sz="1200" b="0" u="none" strike="noStrike" dirty="0">
                          <a:effectLst/>
                        </a:rPr>
                        <a:t>Task 6.5 Organisation of two summer schools (M1-M48) </a:t>
                      </a:r>
                    </a:p>
                    <a:p>
                      <a:pPr algn="l" fontAlgn="b">
                        <a:buNone/>
                      </a:pPr>
                      <a:endParaRPr lang="en-GB" sz="1200" u="none" strike="noStrike" dirty="0">
                        <a:effectLst/>
                      </a:endParaRPr>
                    </a:p>
                    <a:p>
                      <a:pPr algn="l" fontAlgn="b">
                        <a:buNone/>
                      </a:pPr>
                      <a:r>
                        <a:rPr lang="en-GB" sz="1200" u="none" strike="noStrike" dirty="0">
                          <a:effectLst/>
                        </a:rPr>
                        <a:t>Task leader: USE</a:t>
                      </a:r>
                    </a:p>
                    <a:p>
                      <a:pPr algn="l" fontAlgn="b">
                        <a:buNone/>
                      </a:pPr>
                      <a:endParaRPr lang="en-GB" sz="1200" u="none" strike="noStrike" dirty="0">
                        <a:effectLst/>
                      </a:endParaRPr>
                    </a:p>
                    <a:p>
                      <a:pPr algn="l" fontAlgn="b">
                        <a:buNone/>
                      </a:pPr>
                      <a:r>
                        <a:rPr lang="en-GB" sz="1200" u="none" strike="noStrike" dirty="0">
                          <a:effectLst/>
                        </a:rPr>
                        <a:t>Other participants: USE, UPM, ESS, HZDR</a:t>
                      </a:r>
                      <a:endParaRPr lang="en-GB" sz="1200" b="0" i="0" u="none" strike="noStrike" dirty="0">
                        <a:solidFill>
                          <a:srgbClr val="000000"/>
                        </a:solidFill>
                        <a:effectLst/>
                        <a:latin typeface="Aptos Narrow" panose="020B0004020202020204" pitchFamily="34" charset="0"/>
                      </a:endParaRPr>
                    </a:p>
                  </a:txBody>
                  <a:tcPr marL="4777" marR="4777" marT="4777" marB="0" anchor="ctr"/>
                </a:tc>
                <a:tc vMerge="1">
                  <a:txBody>
                    <a:bodyPr/>
                    <a:lstStyle/>
                    <a:p>
                      <a:endParaRPr lang="en-GB"/>
                    </a:p>
                  </a:txBody>
                  <a:tcPr/>
                </a:tc>
                <a:tc>
                  <a:txBody>
                    <a:bodyPr/>
                    <a:lstStyle/>
                    <a:p>
                      <a:pPr algn="ctr" fontAlgn="ctr">
                        <a:buNone/>
                      </a:pPr>
                      <a:r>
                        <a:rPr lang="en-GB" sz="1400" b="1" u="none" strike="noStrike" dirty="0">
                          <a:effectLst/>
                        </a:rPr>
                        <a:t>Summer School</a:t>
                      </a:r>
                    </a:p>
                    <a:p>
                      <a:pPr algn="l" fontAlgn="ctr">
                        <a:buNone/>
                      </a:pPr>
                      <a:endParaRPr lang="en-GB" sz="1400" b="1" u="none" strike="noStrike" dirty="0">
                        <a:effectLst/>
                      </a:endParaRPr>
                    </a:p>
                    <a:p>
                      <a:pPr algn="l" fontAlgn="ctr">
                        <a:buNone/>
                      </a:pPr>
                      <a:r>
                        <a:rPr lang="en-GB" sz="1400" b="1" u="none" strike="noStrike" dirty="0">
                          <a:effectLst/>
                        </a:rPr>
                        <a:t>“Nuclear data: The path from the detector to the reactor calculation” </a:t>
                      </a:r>
                      <a:r>
                        <a:rPr lang="en-GB" sz="1400" u="none" strike="noStrike" dirty="0">
                          <a:effectLst/>
                        </a:rPr>
                        <a:t>(UPM, D6.7)</a:t>
                      </a:r>
                    </a:p>
                    <a:p>
                      <a:pPr algn="l" fontAlgn="ctr">
                        <a:buNone/>
                      </a:pPr>
                      <a:endParaRPr lang="en-GB" sz="1400" b="0" i="0" u="none" strike="noStrike" dirty="0">
                        <a:solidFill>
                          <a:srgbClr val="000000"/>
                        </a:solidFill>
                        <a:effectLst/>
                        <a:latin typeface="Aptos Narrow" panose="020B0004020202020204" pitchFamily="34" charset="0"/>
                      </a:endParaRPr>
                    </a:p>
                    <a:p>
                      <a:pPr algn="l" fontAlgn="ctr">
                        <a:buNone/>
                      </a:pPr>
                      <a:r>
                        <a:rPr lang="en-GB" sz="1400" b="1" i="0" u="none" strike="noStrike" dirty="0">
                          <a:solidFill>
                            <a:srgbClr val="0000FF"/>
                          </a:solidFill>
                          <a:effectLst/>
                          <a:latin typeface="Aptos Narrow" panose="020B0004020202020204" pitchFamily="34" charset="0"/>
                        </a:rPr>
                        <a:t>To be held in June 2027 at UPM , Madrid (Spain)</a:t>
                      </a:r>
                    </a:p>
                  </a:txBody>
                  <a:tcPr marL="4777" marR="4777" marT="4777" marB="0" anchor="ctr"/>
                </a:tc>
                <a:tc>
                  <a:txBody>
                    <a:bodyPr/>
                    <a:lstStyle/>
                    <a:p>
                      <a:pPr algn="l" fontAlgn="ctr">
                        <a:buNone/>
                      </a:pPr>
                      <a:r>
                        <a:rPr lang="en-GB" sz="1200" u="none" strike="noStrike" dirty="0">
                          <a:effectLst/>
                        </a:rPr>
                        <a:t>O. Cabellos</a:t>
                      </a:r>
                      <a:endParaRPr lang="en-GB" sz="1200" b="0" i="0" u="none" strike="noStrike" dirty="0">
                        <a:solidFill>
                          <a:srgbClr val="000000"/>
                        </a:solidFill>
                        <a:effectLst/>
                        <a:latin typeface="Aptos Narrow" panose="020B0004020202020204" pitchFamily="34" charset="0"/>
                      </a:endParaRPr>
                    </a:p>
                  </a:txBody>
                  <a:tcPr marL="4777" marR="4777" marT="4777" marB="0" anchor="ctr"/>
                </a:tc>
                <a:tc>
                  <a:txBody>
                    <a:bodyPr/>
                    <a:lstStyle/>
                    <a:p>
                      <a:pPr algn="ctr" fontAlgn="t">
                        <a:buNone/>
                      </a:pPr>
                      <a:r>
                        <a:rPr lang="en-GB" sz="1200" u="none" strike="noStrike" dirty="0">
                          <a:effectLst/>
                        </a:rPr>
                        <a:t> </a:t>
                      </a:r>
                      <a:endParaRPr lang="en-GB" sz="1200" b="0" i="0" u="none" strike="noStrike" dirty="0">
                        <a:solidFill>
                          <a:srgbClr val="000000"/>
                        </a:solidFill>
                        <a:effectLst/>
                        <a:latin typeface="Aptos Narrow" panose="020B0004020202020204" pitchFamily="34" charset="0"/>
                      </a:endParaRPr>
                    </a:p>
                  </a:txBody>
                  <a:tcPr marL="4777" marR="4777" marT="4777" marB="0" anchor="ctr"/>
                </a:tc>
                <a:tc>
                  <a:txBody>
                    <a:bodyPr/>
                    <a:lstStyle/>
                    <a:p>
                      <a:pPr algn="l" fontAlgn="ctr">
                        <a:buNone/>
                      </a:pPr>
                      <a:r>
                        <a:rPr lang="en-GB" sz="1200" u="none" strike="noStrike" dirty="0">
                          <a:effectLst/>
                        </a:rPr>
                        <a:t>D6.7  Report on the theoretical school in Madrid </a:t>
                      </a:r>
                    </a:p>
                    <a:p>
                      <a:pPr algn="l" fontAlgn="ctr">
                        <a:buNone/>
                      </a:pPr>
                      <a:r>
                        <a:rPr lang="en-GB" sz="1200" u="none" strike="noStrike" dirty="0">
                          <a:effectLst/>
                        </a:rPr>
                        <a:t>(Lead by UPM)</a:t>
                      </a:r>
                    </a:p>
                    <a:p>
                      <a:pPr marL="0" marR="0" lvl="0" indent="0" algn="ctr" defTabSz="914377" rtl="0" eaLnBrk="1" fontAlgn="ctr"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Aptos Narrow" panose="020B0004020202020204" pitchFamily="34" charset="0"/>
                        </a:rPr>
                        <a:t>(M48)</a:t>
                      </a:r>
                    </a:p>
                  </a:txBody>
                  <a:tcPr marL="4777" marR="4777" marT="4777" marB="0" anchor="ctr"/>
                </a:tc>
                <a:extLst>
                  <a:ext uri="{0D108BD9-81ED-4DB2-BD59-A6C34878D82A}">
                    <a16:rowId xmlns:a16="http://schemas.microsoft.com/office/drawing/2014/main" val="3566275566"/>
                  </a:ext>
                </a:extLst>
              </a:tr>
            </a:tbl>
          </a:graphicData>
        </a:graphic>
      </p:graphicFrame>
    </p:spTree>
    <p:extLst>
      <p:ext uri="{BB962C8B-B14F-4D97-AF65-F5344CB8AC3E}">
        <p14:creationId xmlns:p14="http://schemas.microsoft.com/office/powerpoint/2010/main" val="490642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3747</TotalTime>
  <Words>5064</Words>
  <Application>Microsoft Office PowerPoint</Application>
  <PresentationFormat>Widescreen</PresentationFormat>
  <Paragraphs>658</Paragraphs>
  <Slides>30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Aptos</vt:lpstr>
      <vt:lpstr>Aptos Narrow</vt:lpstr>
      <vt:lpstr>Arial</vt:lpstr>
      <vt:lpstr>Calibri</vt:lpstr>
      <vt:lpstr>Cambria Math</vt:lpstr>
      <vt:lpstr>Courier New</vt:lpstr>
      <vt:lpstr>Garamond</vt:lpstr>
      <vt:lpstr>Gill Sans MT</vt:lpstr>
      <vt:lpstr>Times New Roman</vt:lpstr>
      <vt:lpstr>Wingdings</vt:lpstr>
      <vt:lpstr>Office Theme</vt:lpstr>
      <vt:lpstr>UPM Activities in Nuclear Data</vt:lpstr>
      <vt:lpstr>Contents</vt:lpstr>
      <vt:lpstr>1. The Speaker</vt:lpstr>
      <vt:lpstr>2. UPM Activities and Projects in ND</vt:lpstr>
      <vt:lpstr>2. UPM Activities and Projects in ND</vt:lpstr>
      <vt:lpstr>2. UPM Activities and Projects in ND</vt:lpstr>
      <vt:lpstr>2. UPM Activities and Projects in ND</vt:lpstr>
      <vt:lpstr>3. UPM Activities in EU/APRENDE</vt:lpstr>
      <vt:lpstr>3. UPM Activities in EU/APRENDE</vt:lpstr>
      <vt:lpstr>3. UPM Activities in EU/APRENDE</vt:lpstr>
      <vt:lpstr>3. UPM Activities in EU/APRENDE</vt:lpstr>
      <vt:lpstr>3. UPM Activities in EU/APRENDE</vt:lpstr>
      <vt:lpstr>3. UPM Activities in EU/APRENDE</vt:lpstr>
      <vt:lpstr>3. UPM Activities in EU/APRENDE</vt:lpstr>
      <vt:lpstr>3. UPM Activities in EU/APRENDE</vt:lpstr>
      <vt:lpstr>3. UPM Activities in EU/APRENDE</vt:lpstr>
      <vt:lpstr>3. UPM Activities in EU/APRENDE</vt:lpstr>
      <vt:lpstr>3. UPM Activities in EU/APRENDE</vt:lpstr>
      <vt:lpstr>3. UPM Activities in EU/APRENDE</vt:lpstr>
      <vt:lpstr>3. UPM Activities in EU/APRENDE</vt:lpstr>
      <vt:lpstr>3. UPM Activities in EU/APRENDE</vt:lpstr>
      <vt:lpstr>4. Future and Challenges in JEFF-4.1</vt:lpstr>
      <vt:lpstr>5. Conclusion… final reflections</vt:lpstr>
      <vt:lpstr>Thank you !</vt:lpstr>
      <vt:lpstr>ANNEX I: “Pu-239 evaluation at thermal energy in JEFF-3.3”</vt:lpstr>
      <vt:lpstr>ANNEX II:  “Burnup issue in JEFF-3.3”</vt:lpstr>
      <vt:lpstr>ANNEX II:  “Burnup issue in JEFF-3.3”</vt:lpstr>
      <vt:lpstr>PowerPoint Presentation</vt:lpstr>
      <vt:lpstr>ANNEX III: UPM Activities in EU/APRENDE</vt:lpstr>
      <vt:lpstr>ANNEX III:  UPM Activities in EU/APRENDE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 Demaziere</dc:creator>
  <cp:lastModifiedBy>OSCAR LUIS CABELLOS DE FRANCISCO</cp:lastModifiedBy>
  <cp:revision>283</cp:revision>
  <dcterms:created xsi:type="dcterms:W3CDTF">2019-02-24T14:01:51Z</dcterms:created>
  <dcterms:modified xsi:type="dcterms:W3CDTF">2026-03-13T06:45:40Z</dcterms:modified>
</cp:coreProperties>
</file>