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94" r:id="rId5"/>
  </p:sldMasterIdLst>
  <p:notesMasterIdLst>
    <p:notesMasterId r:id="rId39"/>
  </p:notesMasterIdLst>
  <p:handoutMasterIdLst>
    <p:handoutMasterId r:id="rId40"/>
  </p:handoutMasterIdLst>
  <p:sldIdLst>
    <p:sldId id="378" r:id="rId6"/>
    <p:sldId id="567" r:id="rId7"/>
    <p:sldId id="669" r:id="rId8"/>
    <p:sldId id="312" r:id="rId9"/>
    <p:sldId id="670" r:id="rId10"/>
    <p:sldId id="671" r:id="rId11"/>
    <p:sldId id="677" r:id="rId12"/>
    <p:sldId id="680" r:id="rId13"/>
    <p:sldId id="676" r:id="rId14"/>
    <p:sldId id="697" r:id="rId15"/>
    <p:sldId id="463" r:id="rId16"/>
    <p:sldId id="553" r:id="rId17"/>
    <p:sldId id="714" r:id="rId18"/>
    <p:sldId id="711" r:id="rId19"/>
    <p:sldId id="713" r:id="rId20"/>
    <p:sldId id="703" r:id="rId21"/>
    <p:sldId id="555" r:id="rId22"/>
    <p:sldId id="712" r:id="rId23"/>
    <p:sldId id="699" r:id="rId24"/>
    <p:sldId id="700" r:id="rId25"/>
    <p:sldId id="701" r:id="rId26"/>
    <p:sldId id="709" r:id="rId27"/>
    <p:sldId id="702" r:id="rId28"/>
    <p:sldId id="717" r:id="rId29"/>
    <p:sldId id="259" r:id="rId30"/>
    <p:sldId id="276" r:id="rId31"/>
    <p:sldId id="706" r:id="rId32"/>
    <p:sldId id="705" r:id="rId33"/>
    <p:sldId id="281" r:id="rId34"/>
    <p:sldId id="271" r:id="rId35"/>
    <p:sldId id="707" r:id="rId36"/>
    <p:sldId id="708" r:id="rId37"/>
    <p:sldId id="28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24892A11-E8DA-8C49-A87D-EBE21FA1C8F5}">
          <p14:sldIdLst/>
        </p14:section>
        <p14:section name="White" id="{2B691B46-BA1F-2749-AC23-20DEED03C3E9}">
          <p14:sldIdLst>
            <p14:sldId id="378"/>
            <p14:sldId id="567"/>
            <p14:sldId id="669"/>
            <p14:sldId id="312"/>
            <p14:sldId id="670"/>
            <p14:sldId id="671"/>
            <p14:sldId id="677"/>
            <p14:sldId id="680"/>
            <p14:sldId id="676"/>
            <p14:sldId id="697"/>
            <p14:sldId id="463"/>
            <p14:sldId id="553"/>
            <p14:sldId id="714"/>
            <p14:sldId id="711"/>
            <p14:sldId id="713"/>
            <p14:sldId id="703"/>
            <p14:sldId id="555"/>
            <p14:sldId id="712"/>
            <p14:sldId id="699"/>
            <p14:sldId id="700"/>
            <p14:sldId id="701"/>
            <p14:sldId id="709"/>
            <p14:sldId id="702"/>
            <p14:sldId id="717"/>
            <p14:sldId id="259"/>
            <p14:sldId id="276"/>
            <p14:sldId id="706"/>
            <p14:sldId id="705"/>
            <p14:sldId id="281"/>
            <p14:sldId id="271"/>
            <p14:sldId id="707"/>
            <p14:sldId id="708"/>
            <p14:sldId id="285"/>
          </p14:sldIdLst>
        </p14:section>
        <p14:section name="Livermorium Ice" id="{487E6980-B847-5E4C-9354-91FF056AE1EE}">
          <p14:sldIdLst/>
        </p14:section>
        <p14:section name="Elemental Navy" id="{B66773DF-022E-E043-8719-57121953D18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008" userDrawn="1">
          <p15:clr>
            <a:srgbClr val="A4A3A4"/>
          </p15:clr>
        </p15:guide>
        <p15:guide id="4" orient="horz" pos="37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C71224-A924-7A4C-65A1-E019B15D2998}" name="Bishop, Breanna" initials="BB" userId="S::bishop33@llnl.gov::c14ed814-47ec-4dd6-8bc9-26785b8ceb9b" providerId="AD"/>
  <p188:author id="{716B002C-3A50-A698-5C71-9DC521FEE553}" name="Connors, Corey" initials="CC" userId="S::connors7@llnl.gov::1bd5e6ea-8a84-4c08-92e5-e1cc4585c256" providerId="AD"/>
  <p188:author id="{ABD9288F-AF9D-39E2-DE2F-0455E48C6207}" name="Shang, Stephanie P." initials="" userId="S::shang2@llnl.gov::bd3072b9-b4f0-47fa-be31-4f467de226fd" providerId="AD"/>
  <p188:author id="{09B38FA4-97F3-9EFD-6CB2-57A300CFC2C4}" name="Paschal, Katherine" initials="PK" userId="S::paschal3@llnl.gov::dd5872f5-9b7a-4c2a-b4c5-c71673282002" providerId="AD"/>
  <p188:author id="{ADA8D7AE-0C4F-4EB1-3486-383878F3FBA1}" name="Vander Vorst, Mitch" initials="VM" userId="S::vandervorst1@llnl.gov::90622c8b-d6e5-4bc5-960c-d7b492dcfd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0032A1"/>
    <a:srgbClr val="001E62"/>
    <a:srgbClr val="0031A1"/>
    <a:srgbClr val="EAF1FC"/>
    <a:srgbClr val="A9AABC"/>
    <a:srgbClr val="00535C"/>
    <a:srgbClr val="03658B"/>
    <a:srgbClr val="63666A"/>
    <a:srgbClr val="FCB3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6"/>
    <p:restoredTop sz="94630"/>
  </p:normalViewPr>
  <p:slideViewPr>
    <p:cSldViewPr snapToGrid="0">
      <p:cViewPr varScale="1">
        <p:scale>
          <a:sx n="113" d="100"/>
          <a:sy n="113" d="100"/>
        </p:scale>
        <p:origin x="584" y="1424"/>
      </p:cViewPr>
      <p:guideLst>
        <p:guide orient="horz" pos="288"/>
        <p:guide pos="3840"/>
        <p:guide pos="4008"/>
        <p:guide orient="horz" pos="37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DA3A20-F71C-684F-9C61-0A4ED7BFA4E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A86AAF-73B4-6C40-AFEA-D3F918399EFA}">
      <dgm:prSet custT="1"/>
      <dgm:spPr/>
      <dgm:t>
        <a:bodyPr/>
        <a:lstStyle/>
        <a:p>
          <a:r>
            <a:rPr lang="en-US" sz="2000" b="1" dirty="0"/>
            <a:t>Many Experts Involved</a:t>
          </a:r>
        </a:p>
      </dgm:t>
    </dgm:pt>
    <dgm:pt modelId="{116E0760-4CDF-8B41-9197-11F398D799C3}" type="parTrans" cxnId="{0913E2B6-F540-7249-B083-A8A9E55D79FD}">
      <dgm:prSet/>
      <dgm:spPr/>
      <dgm:t>
        <a:bodyPr/>
        <a:lstStyle/>
        <a:p>
          <a:endParaRPr lang="en-US"/>
        </a:p>
      </dgm:t>
    </dgm:pt>
    <dgm:pt modelId="{2DC4CEA6-82A3-B648-82C1-89AEB81423DF}" type="sibTrans" cxnId="{0913E2B6-F540-7249-B083-A8A9E55D79FD}">
      <dgm:prSet/>
      <dgm:spPr/>
      <dgm:t>
        <a:bodyPr/>
        <a:lstStyle/>
        <a:p>
          <a:endParaRPr lang="en-US"/>
        </a:p>
      </dgm:t>
    </dgm:pt>
    <dgm:pt modelId="{F0B192A2-4BD9-F049-9504-5B6130C47E8C}">
      <dgm:prSet custT="1"/>
      <dgm:spPr/>
      <dgm:t>
        <a:bodyPr/>
        <a:lstStyle/>
        <a:p>
          <a:r>
            <a:rPr lang="en-US" sz="2000" dirty="0"/>
            <a:t>Evaluator(s) – primary assessment of the benchmark</a:t>
          </a:r>
        </a:p>
      </dgm:t>
    </dgm:pt>
    <dgm:pt modelId="{1BBD8CB7-B3B2-FC48-87AC-2EA8D08D8FC3}" type="parTrans" cxnId="{30C9A90E-598A-6D42-88C3-F8017138A904}">
      <dgm:prSet/>
      <dgm:spPr/>
      <dgm:t>
        <a:bodyPr/>
        <a:lstStyle/>
        <a:p>
          <a:endParaRPr lang="en-US"/>
        </a:p>
      </dgm:t>
    </dgm:pt>
    <dgm:pt modelId="{0D911804-FA79-7743-B89B-1959CC2E5E35}" type="sibTrans" cxnId="{30C9A90E-598A-6D42-88C3-F8017138A904}">
      <dgm:prSet/>
      <dgm:spPr/>
      <dgm:t>
        <a:bodyPr/>
        <a:lstStyle/>
        <a:p>
          <a:endParaRPr lang="en-US"/>
        </a:p>
      </dgm:t>
    </dgm:pt>
    <dgm:pt modelId="{8E7F2AEE-53E2-E344-91F4-7C40A497BB32}">
      <dgm:prSet custT="1"/>
      <dgm:spPr/>
      <dgm:t>
        <a:bodyPr/>
        <a:lstStyle/>
        <a:p>
          <a:r>
            <a:rPr lang="en-US" sz="2000" dirty="0"/>
            <a:t>Internal Reviewer(s) – in-house verification of the analysis, same access to information </a:t>
          </a:r>
        </a:p>
      </dgm:t>
    </dgm:pt>
    <dgm:pt modelId="{E83B3420-72DF-3D45-9D6A-B969402C7E08}" type="parTrans" cxnId="{961B25E0-E012-FB4E-B76C-7E3A54131A41}">
      <dgm:prSet/>
      <dgm:spPr/>
      <dgm:t>
        <a:bodyPr/>
        <a:lstStyle/>
        <a:p>
          <a:endParaRPr lang="en-US"/>
        </a:p>
      </dgm:t>
    </dgm:pt>
    <dgm:pt modelId="{42558CE2-ADE4-704B-BDC1-AAF1B8CE5090}" type="sibTrans" cxnId="{961B25E0-E012-FB4E-B76C-7E3A54131A41}">
      <dgm:prSet/>
      <dgm:spPr/>
      <dgm:t>
        <a:bodyPr/>
        <a:lstStyle/>
        <a:p>
          <a:endParaRPr lang="en-US"/>
        </a:p>
      </dgm:t>
    </dgm:pt>
    <dgm:pt modelId="{780C50A5-7159-2D47-B7BC-F23C7DA746B6}">
      <dgm:prSet custT="1"/>
      <dgm:spPr/>
      <dgm:t>
        <a:bodyPr/>
        <a:lstStyle/>
        <a:p>
          <a:r>
            <a:rPr lang="en-US" sz="2000" dirty="0"/>
            <a:t>Independent Reviewer(s) – external verification of the analysis and modeling</a:t>
          </a:r>
        </a:p>
      </dgm:t>
    </dgm:pt>
    <dgm:pt modelId="{619E7837-ED92-FF4E-BFAD-A9EF52ADDCE6}" type="parTrans" cxnId="{7EE9571E-EC20-F84F-8631-6F782849C68F}">
      <dgm:prSet/>
      <dgm:spPr/>
      <dgm:t>
        <a:bodyPr/>
        <a:lstStyle/>
        <a:p>
          <a:endParaRPr lang="en-US"/>
        </a:p>
      </dgm:t>
    </dgm:pt>
    <dgm:pt modelId="{A1FA0D48-4C0F-F84F-B5B6-684A3760F0DC}" type="sibTrans" cxnId="{7EE9571E-EC20-F84F-8631-6F782849C68F}">
      <dgm:prSet/>
      <dgm:spPr/>
      <dgm:t>
        <a:bodyPr/>
        <a:lstStyle/>
        <a:p>
          <a:endParaRPr lang="en-US"/>
        </a:p>
      </dgm:t>
    </dgm:pt>
    <dgm:pt modelId="{B4A4B4A0-EFA3-6E46-B986-F56499E90143}">
      <dgm:prSet custT="1"/>
      <dgm:spPr/>
      <dgm:t>
        <a:bodyPr/>
        <a:lstStyle/>
        <a:p>
          <a:r>
            <a:rPr lang="en-US" sz="2000" dirty="0"/>
            <a:t>Technical Review Group (TRG) Meeting – annual international effort and panel review</a:t>
          </a:r>
        </a:p>
      </dgm:t>
    </dgm:pt>
    <dgm:pt modelId="{1EDF606D-45C1-7244-96BE-C955DD6DC51B}" type="parTrans" cxnId="{41A4FC76-D7F8-C544-BBBF-9AF182E24818}">
      <dgm:prSet/>
      <dgm:spPr/>
      <dgm:t>
        <a:bodyPr/>
        <a:lstStyle/>
        <a:p>
          <a:endParaRPr lang="en-US"/>
        </a:p>
      </dgm:t>
    </dgm:pt>
    <dgm:pt modelId="{9054B3E3-21C4-AC46-B33D-7CA8E0C14560}" type="sibTrans" cxnId="{41A4FC76-D7F8-C544-BBBF-9AF182E24818}">
      <dgm:prSet/>
      <dgm:spPr/>
      <dgm:t>
        <a:bodyPr/>
        <a:lstStyle/>
        <a:p>
          <a:endParaRPr lang="en-US"/>
        </a:p>
      </dgm:t>
    </dgm:pt>
    <dgm:pt modelId="{BE366297-FAA9-9946-84D8-90DEC9E8A286}" type="pres">
      <dgm:prSet presAssocID="{D7DA3A20-F71C-684F-9C61-0A4ED7BFA4EB}" presName="Name0" presStyleCnt="0">
        <dgm:presLayoutVars>
          <dgm:dir/>
          <dgm:animLvl val="lvl"/>
          <dgm:resizeHandles val="exact"/>
        </dgm:presLayoutVars>
      </dgm:prSet>
      <dgm:spPr/>
    </dgm:pt>
    <dgm:pt modelId="{DAE36FBA-43C7-D747-9E15-E846A3C74BA4}" type="pres">
      <dgm:prSet presAssocID="{C2A86AAF-73B4-6C40-AFEA-D3F918399EFA}" presName="composite" presStyleCnt="0"/>
      <dgm:spPr/>
    </dgm:pt>
    <dgm:pt modelId="{DFE3139A-AD0B-5A46-AC29-F22C6380227B}" type="pres">
      <dgm:prSet presAssocID="{C2A86AAF-73B4-6C40-AFEA-D3F918399EFA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2592DDC-8F46-224C-8FEF-54594276A17A}" type="pres">
      <dgm:prSet presAssocID="{C2A86AAF-73B4-6C40-AFEA-D3F918399EFA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6F7A3006-97AF-F742-BDCB-E09210B2BE74}" type="presOf" srcId="{B4A4B4A0-EFA3-6E46-B986-F56499E90143}" destId="{82592DDC-8F46-224C-8FEF-54594276A17A}" srcOrd="0" destOrd="3" presId="urn:microsoft.com/office/officeart/2005/8/layout/hList1"/>
    <dgm:cxn modelId="{30C9A90E-598A-6D42-88C3-F8017138A904}" srcId="{C2A86AAF-73B4-6C40-AFEA-D3F918399EFA}" destId="{F0B192A2-4BD9-F049-9504-5B6130C47E8C}" srcOrd="0" destOrd="0" parTransId="{1BBD8CB7-B3B2-FC48-87AC-2EA8D08D8FC3}" sibTransId="{0D911804-FA79-7743-B89B-1959CC2E5E35}"/>
    <dgm:cxn modelId="{7EE9571E-EC20-F84F-8631-6F782849C68F}" srcId="{C2A86AAF-73B4-6C40-AFEA-D3F918399EFA}" destId="{780C50A5-7159-2D47-B7BC-F23C7DA746B6}" srcOrd="2" destOrd="0" parTransId="{619E7837-ED92-FF4E-BFAD-A9EF52ADDCE6}" sibTransId="{A1FA0D48-4C0F-F84F-B5B6-684A3760F0DC}"/>
    <dgm:cxn modelId="{049A3D3A-1F84-FB47-9657-DE13A4C4EAAA}" type="presOf" srcId="{C2A86AAF-73B4-6C40-AFEA-D3F918399EFA}" destId="{DFE3139A-AD0B-5A46-AC29-F22C6380227B}" srcOrd="0" destOrd="0" presId="urn:microsoft.com/office/officeart/2005/8/layout/hList1"/>
    <dgm:cxn modelId="{9EB10B48-6158-4041-8BD1-1B8E7BD49F91}" type="presOf" srcId="{F0B192A2-4BD9-F049-9504-5B6130C47E8C}" destId="{82592DDC-8F46-224C-8FEF-54594276A17A}" srcOrd="0" destOrd="0" presId="urn:microsoft.com/office/officeart/2005/8/layout/hList1"/>
    <dgm:cxn modelId="{41A4FC76-D7F8-C544-BBBF-9AF182E24818}" srcId="{C2A86AAF-73B4-6C40-AFEA-D3F918399EFA}" destId="{B4A4B4A0-EFA3-6E46-B986-F56499E90143}" srcOrd="3" destOrd="0" parTransId="{1EDF606D-45C1-7244-96BE-C955DD6DC51B}" sibTransId="{9054B3E3-21C4-AC46-B33D-7CA8E0C14560}"/>
    <dgm:cxn modelId="{E0F145B5-3732-2B49-9E91-449E8C812ED4}" type="presOf" srcId="{D7DA3A20-F71C-684F-9C61-0A4ED7BFA4EB}" destId="{BE366297-FAA9-9946-84D8-90DEC9E8A286}" srcOrd="0" destOrd="0" presId="urn:microsoft.com/office/officeart/2005/8/layout/hList1"/>
    <dgm:cxn modelId="{0913E2B6-F540-7249-B083-A8A9E55D79FD}" srcId="{D7DA3A20-F71C-684F-9C61-0A4ED7BFA4EB}" destId="{C2A86AAF-73B4-6C40-AFEA-D3F918399EFA}" srcOrd="0" destOrd="0" parTransId="{116E0760-4CDF-8B41-9197-11F398D799C3}" sibTransId="{2DC4CEA6-82A3-B648-82C1-89AEB81423DF}"/>
    <dgm:cxn modelId="{86682EC8-10BA-8549-891F-6B79CFE33927}" type="presOf" srcId="{780C50A5-7159-2D47-B7BC-F23C7DA746B6}" destId="{82592DDC-8F46-224C-8FEF-54594276A17A}" srcOrd="0" destOrd="2" presId="urn:microsoft.com/office/officeart/2005/8/layout/hList1"/>
    <dgm:cxn modelId="{961B25E0-E012-FB4E-B76C-7E3A54131A41}" srcId="{C2A86AAF-73B4-6C40-AFEA-D3F918399EFA}" destId="{8E7F2AEE-53E2-E344-91F4-7C40A497BB32}" srcOrd="1" destOrd="0" parTransId="{E83B3420-72DF-3D45-9D6A-B969402C7E08}" sibTransId="{42558CE2-ADE4-704B-BDC1-AAF1B8CE5090}"/>
    <dgm:cxn modelId="{497E3AF6-0BE6-C94E-A260-7E8EA90DD5CF}" type="presOf" srcId="{8E7F2AEE-53E2-E344-91F4-7C40A497BB32}" destId="{82592DDC-8F46-224C-8FEF-54594276A17A}" srcOrd="0" destOrd="1" presId="urn:microsoft.com/office/officeart/2005/8/layout/hList1"/>
    <dgm:cxn modelId="{E04060B6-3E08-1D4C-9D62-5593E2D32510}" type="presParOf" srcId="{BE366297-FAA9-9946-84D8-90DEC9E8A286}" destId="{DAE36FBA-43C7-D747-9E15-E846A3C74BA4}" srcOrd="0" destOrd="0" presId="urn:microsoft.com/office/officeart/2005/8/layout/hList1"/>
    <dgm:cxn modelId="{3831AE9C-430F-4D48-BA1A-37D7EB24B642}" type="presParOf" srcId="{DAE36FBA-43C7-D747-9E15-E846A3C74BA4}" destId="{DFE3139A-AD0B-5A46-AC29-F22C6380227B}" srcOrd="0" destOrd="0" presId="urn:microsoft.com/office/officeart/2005/8/layout/hList1"/>
    <dgm:cxn modelId="{C03C1AD6-1B11-2E47-9676-14347F7743DF}" type="presParOf" srcId="{DAE36FBA-43C7-D747-9E15-E846A3C74BA4}" destId="{82592DDC-8F46-224C-8FEF-54594276A17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E808A5-4B9C-2945-88AA-FEF3F94C371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16482C4-95D9-CF49-BE91-11E98D29D1EE}">
      <dgm:prSet custT="1"/>
      <dgm:spPr/>
      <dgm:t>
        <a:bodyPr/>
        <a:lstStyle/>
        <a:p>
          <a:r>
            <a:rPr lang="en-US" sz="1800" b="1" dirty="0"/>
            <a:t>ICSBEP is the “Gold Standard” of Integral Data </a:t>
          </a:r>
        </a:p>
      </dgm:t>
    </dgm:pt>
    <dgm:pt modelId="{2DE2A1F4-72FB-384E-A3D0-F4AEC55DAED8}" type="parTrans" cxnId="{E046B052-5062-9A48-9FED-F2010EF9A89B}">
      <dgm:prSet/>
      <dgm:spPr/>
      <dgm:t>
        <a:bodyPr/>
        <a:lstStyle/>
        <a:p>
          <a:endParaRPr lang="en-US"/>
        </a:p>
      </dgm:t>
    </dgm:pt>
    <dgm:pt modelId="{6F234DFB-14FE-4448-BE79-E2C32B99A668}" type="sibTrans" cxnId="{E046B052-5062-9A48-9FED-F2010EF9A89B}">
      <dgm:prSet/>
      <dgm:spPr/>
      <dgm:t>
        <a:bodyPr/>
        <a:lstStyle/>
        <a:p>
          <a:endParaRPr lang="en-US"/>
        </a:p>
      </dgm:t>
    </dgm:pt>
    <dgm:pt modelId="{464B1A99-279D-524F-A04F-A70573CE2CDF}">
      <dgm:prSet/>
      <dgm:spPr/>
      <dgm:t>
        <a:bodyPr/>
        <a:lstStyle/>
        <a:p>
          <a:r>
            <a:rPr lang="en-US" dirty="0"/>
            <a:t>Used by the nuclear data, code developer, and nuclear criticality safety communities</a:t>
          </a:r>
        </a:p>
      </dgm:t>
    </dgm:pt>
    <dgm:pt modelId="{A493767D-25E9-D241-9E10-C0C19F1875F2}" type="parTrans" cxnId="{8277BDA1-20B3-7D47-A694-3606A6A75E9A}">
      <dgm:prSet/>
      <dgm:spPr/>
      <dgm:t>
        <a:bodyPr/>
        <a:lstStyle/>
        <a:p>
          <a:endParaRPr lang="en-US"/>
        </a:p>
      </dgm:t>
    </dgm:pt>
    <dgm:pt modelId="{E3CE959F-BA64-0B46-8F52-AD80E9544D5E}" type="sibTrans" cxnId="{8277BDA1-20B3-7D47-A694-3606A6A75E9A}">
      <dgm:prSet/>
      <dgm:spPr/>
      <dgm:t>
        <a:bodyPr/>
        <a:lstStyle/>
        <a:p>
          <a:endParaRPr lang="en-US"/>
        </a:p>
      </dgm:t>
    </dgm:pt>
    <dgm:pt modelId="{F11CDFF2-B315-3A4E-839E-6A5E16B93D0A}">
      <dgm:prSet/>
      <dgm:spPr/>
      <dgm:t>
        <a:bodyPr/>
        <a:lstStyle/>
        <a:p>
          <a:r>
            <a:rPr lang="en-US" dirty="0"/>
            <a:t>Critical benchmarks do not provide a good test of all parts of an isotope’s nuclear data</a:t>
          </a:r>
        </a:p>
      </dgm:t>
    </dgm:pt>
    <dgm:pt modelId="{D7FB3BB8-EAEB-1244-87B1-651F4B9156FD}" type="parTrans" cxnId="{29A4E9DE-7433-2B44-8645-E8ABBBB0297B}">
      <dgm:prSet/>
      <dgm:spPr/>
      <dgm:t>
        <a:bodyPr/>
        <a:lstStyle/>
        <a:p>
          <a:endParaRPr lang="en-US"/>
        </a:p>
      </dgm:t>
    </dgm:pt>
    <dgm:pt modelId="{A91B51FC-7CE5-5042-ABF6-A0397211364F}" type="sibTrans" cxnId="{29A4E9DE-7433-2B44-8645-E8ABBBB0297B}">
      <dgm:prSet/>
      <dgm:spPr/>
      <dgm:t>
        <a:bodyPr/>
        <a:lstStyle/>
        <a:p>
          <a:endParaRPr lang="en-US"/>
        </a:p>
      </dgm:t>
    </dgm:pt>
    <dgm:pt modelId="{7A46B75F-853E-F84D-A1F8-5379162EA594}">
      <dgm:prSet/>
      <dgm:spPr/>
      <dgm:t>
        <a:bodyPr/>
        <a:lstStyle/>
        <a:p>
          <a:r>
            <a:rPr lang="en-US" dirty="0"/>
            <a:t>One number (</a:t>
          </a:r>
          <a:r>
            <a:rPr lang="en-US" dirty="0" err="1"/>
            <a:t>k</a:t>
          </a:r>
          <a:r>
            <a:rPr lang="en-US" baseline="-25000" dirty="0" err="1"/>
            <a:t>eff</a:t>
          </a:r>
          <a:r>
            <a:rPr lang="en-US" dirty="0"/>
            <a:t>) is susceptible to compensating errors</a:t>
          </a:r>
        </a:p>
      </dgm:t>
    </dgm:pt>
    <dgm:pt modelId="{244A1571-A797-054D-B063-93562CF0AFCC}" type="parTrans" cxnId="{A867993E-EDF1-D94C-A99B-FF9A6308F69D}">
      <dgm:prSet/>
      <dgm:spPr/>
      <dgm:t>
        <a:bodyPr/>
        <a:lstStyle/>
        <a:p>
          <a:endParaRPr lang="en-US"/>
        </a:p>
      </dgm:t>
    </dgm:pt>
    <dgm:pt modelId="{413731D5-69EE-B94A-9AFA-7DDDF21F2354}" type="sibTrans" cxnId="{A867993E-EDF1-D94C-A99B-FF9A6308F69D}">
      <dgm:prSet/>
      <dgm:spPr/>
      <dgm:t>
        <a:bodyPr/>
        <a:lstStyle/>
        <a:p>
          <a:endParaRPr lang="en-US"/>
        </a:p>
      </dgm:t>
    </dgm:pt>
    <dgm:pt modelId="{E155147A-EC8B-054B-8EB9-0E2822580F61}">
      <dgm:prSet/>
      <dgm:spPr/>
      <dgm:t>
        <a:bodyPr/>
        <a:lstStyle/>
        <a:p>
          <a:r>
            <a:rPr lang="en-US" dirty="0"/>
            <a:t>ICSBEP standards  and rigor have evolved over time</a:t>
          </a:r>
        </a:p>
      </dgm:t>
    </dgm:pt>
    <dgm:pt modelId="{66454DC8-21BC-0747-B398-8E696C0F4E99}" type="parTrans" cxnId="{2B148D95-0210-4844-B873-7B1C4B09499F}">
      <dgm:prSet/>
      <dgm:spPr/>
      <dgm:t>
        <a:bodyPr/>
        <a:lstStyle/>
        <a:p>
          <a:endParaRPr lang="en-US"/>
        </a:p>
      </dgm:t>
    </dgm:pt>
    <dgm:pt modelId="{E764294A-F4AF-184E-B8A7-DB7D27D94E49}" type="sibTrans" cxnId="{2B148D95-0210-4844-B873-7B1C4B09499F}">
      <dgm:prSet/>
      <dgm:spPr/>
      <dgm:t>
        <a:bodyPr/>
        <a:lstStyle/>
        <a:p>
          <a:endParaRPr lang="en-US"/>
        </a:p>
      </dgm:t>
    </dgm:pt>
    <dgm:pt modelId="{63D9B290-6418-B24A-AE2A-0B7E1621D80C}" type="pres">
      <dgm:prSet presAssocID="{0CE808A5-4B9C-2945-88AA-FEF3F94C3713}" presName="Name0" presStyleCnt="0">
        <dgm:presLayoutVars>
          <dgm:dir/>
          <dgm:animLvl val="lvl"/>
          <dgm:resizeHandles val="exact"/>
        </dgm:presLayoutVars>
      </dgm:prSet>
      <dgm:spPr/>
    </dgm:pt>
    <dgm:pt modelId="{A47F670C-3C88-BA4F-8897-0186AE635213}" type="pres">
      <dgm:prSet presAssocID="{716482C4-95D9-CF49-BE91-11E98D29D1EE}" presName="composite" presStyleCnt="0"/>
      <dgm:spPr/>
    </dgm:pt>
    <dgm:pt modelId="{E58D029D-A548-3B4F-B0F0-3B940B77443D}" type="pres">
      <dgm:prSet presAssocID="{716482C4-95D9-CF49-BE91-11E98D29D1EE}" presName="parTx" presStyleLbl="alignNode1" presStyleIdx="0" presStyleCnt="1" custScaleY="110289" custLinFactNeighborY="1488">
        <dgm:presLayoutVars>
          <dgm:chMax val="0"/>
          <dgm:chPref val="0"/>
          <dgm:bulletEnabled val="1"/>
        </dgm:presLayoutVars>
      </dgm:prSet>
      <dgm:spPr/>
    </dgm:pt>
    <dgm:pt modelId="{CDC2EC33-1782-DF43-816B-632737C8F770}" type="pres">
      <dgm:prSet presAssocID="{716482C4-95D9-CF49-BE91-11E98D29D1EE}" presName="desTx" presStyleLbl="alignAccFollowNode1" presStyleIdx="0" presStyleCnt="1" custLinFactNeighborY="-168">
        <dgm:presLayoutVars>
          <dgm:bulletEnabled val="1"/>
        </dgm:presLayoutVars>
      </dgm:prSet>
      <dgm:spPr/>
    </dgm:pt>
  </dgm:ptLst>
  <dgm:cxnLst>
    <dgm:cxn modelId="{69C20A19-63B0-524D-93AA-21EBC2B0486F}" type="presOf" srcId="{7A46B75F-853E-F84D-A1F8-5379162EA594}" destId="{CDC2EC33-1782-DF43-816B-632737C8F770}" srcOrd="0" destOrd="2" presId="urn:microsoft.com/office/officeart/2005/8/layout/hList1"/>
    <dgm:cxn modelId="{A867993E-EDF1-D94C-A99B-FF9A6308F69D}" srcId="{716482C4-95D9-CF49-BE91-11E98D29D1EE}" destId="{7A46B75F-853E-F84D-A1F8-5379162EA594}" srcOrd="2" destOrd="0" parTransId="{244A1571-A797-054D-B063-93562CF0AFCC}" sibTransId="{413731D5-69EE-B94A-9AFA-7DDDF21F2354}"/>
    <dgm:cxn modelId="{E046B052-5062-9A48-9FED-F2010EF9A89B}" srcId="{0CE808A5-4B9C-2945-88AA-FEF3F94C3713}" destId="{716482C4-95D9-CF49-BE91-11E98D29D1EE}" srcOrd="0" destOrd="0" parTransId="{2DE2A1F4-72FB-384E-A3D0-F4AEC55DAED8}" sibTransId="{6F234DFB-14FE-4448-BE79-E2C32B99A668}"/>
    <dgm:cxn modelId="{D809687B-BB2B-9B4E-B6D0-216F3EC36C7D}" type="presOf" srcId="{F11CDFF2-B315-3A4E-839E-6A5E16B93D0A}" destId="{CDC2EC33-1782-DF43-816B-632737C8F770}" srcOrd="0" destOrd="1" presId="urn:microsoft.com/office/officeart/2005/8/layout/hList1"/>
    <dgm:cxn modelId="{1748058A-C42B-B548-9C09-2B68F81E9BAA}" type="presOf" srcId="{0CE808A5-4B9C-2945-88AA-FEF3F94C3713}" destId="{63D9B290-6418-B24A-AE2A-0B7E1621D80C}" srcOrd="0" destOrd="0" presId="urn:microsoft.com/office/officeart/2005/8/layout/hList1"/>
    <dgm:cxn modelId="{2B148D95-0210-4844-B873-7B1C4B09499F}" srcId="{716482C4-95D9-CF49-BE91-11E98D29D1EE}" destId="{E155147A-EC8B-054B-8EB9-0E2822580F61}" srcOrd="3" destOrd="0" parTransId="{66454DC8-21BC-0747-B398-8E696C0F4E99}" sibTransId="{E764294A-F4AF-184E-B8A7-DB7D27D94E49}"/>
    <dgm:cxn modelId="{8277BDA1-20B3-7D47-A694-3606A6A75E9A}" srcId="{716482C4-95D9-CF49-BE91-11E98D29D1EE}" destId="{464B1A99-279D-524F-A04F-A70573CE2CDF}" srcOrd="0" destOrd="0" parTransId="{A493767D-25E9-D241-9E10-C0C19F1875F2}" sibTransId="{E3CE959F-BA64-0B46-8F52-AD80E9544D5E}"/>
    <dgm:cxn modelId="{209A22B5-6BA2-1045-8AF9-45BE767E8B8F}" type="presOf" srcId="{E155147A-EC8B-054B-8EB9-0E2822580F61}" destId="{CDC2EC33-1782-DF43-816B-632737C8F770}" srcOrd="0" destOrd="3" presId="urn:microsoft.com/office/officeart/2005/8/layout/hList1"/>
    <dgm:cxn modelId="{A3C1E5D8-9ADD-AF41-867E-7F96A704F2A8}" type="presOf" srcId="{716482C4-95D9-CF49-BE91-11E98D29D1EE}" destId="{E58D029D-A548-3B4F-B0F0-3B940B77443D}" srcOrd="0" destOrd="0" presId="urn:microsoft.com/office/officeart/2005/8/layout/hList1"/>
    <dgm:cxn modelId="{29A4E9DE-7433-2B44-8645-E8ABBBB0297B}" srcId="{716482C4-95D9-CF49-BE91-11E98D29D1EE}" destId="{F11CDFF2-B315-3A4E-839E-6A5E16B93D0A}" srcOrd="1" destOrd="0" parTransId="{D7FB3BB8-EAEB-1244-87B1-651F4B9156FD}" sibTransId="{A91B51FC-7CE5-5042-ABF6-A0397211364F}"/>
    <dgm:cxn modelId="{E91770E5-579C-9940-8EDA-C71707BF60C5}" type="presOf" srcId="{464B1A99-279D-524F-A04F-A70573CE2CDF}" destId="{CDC2EC33-1782-DF43-816B-632737C8F770}" srcOrd="0" destOrd="0" presId="urn:microsoft.com/office/officeart/2005/8/layout/hList1"/>
    <dgm:cxn modelId="{A7D5B60A-4C9D-E34D-B677-652A9623ABD4}" type="presParOf" srcId="{63D9B290-6418-B24A-AE2A-0B7E1621D80C}" destId="{A47F670C-3C88-BA4F-8897-0186AE635213}" srcOrd="0" destOrd="0" presId="urn:microsoft.com/office/officeart/2005/8/layout/hList1"/>
    <dgm:cxn modelId="{C65407D1-B156-5C40-AC6C-48EC481285BA}" type="presParOf" srcId="{A47F670C-3C88-BA4F-8897-0186AE635213}" destId="{E58D029D-A548-3B4F-B0F0-3B940B77443D}" srcOrd="0" destOrd="0" presId="urn:microsoft.com/office/officeart/2005/8/layout/hList1"/>
    <dgm:cxn modelId="{3C681718-501F-2F4E-8E57-38F0524F980E}" type="presParOf" srcId="{A47F670C-3C88-BA4F-8897-0186AE635213}" destId="{CDC2EC33-1782-DF43-816B-632737C8F77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3139A-AD0B-5A46-AC29-F22C6380227B}">
      <dsp:nvSpPr>
        <dsp:cNvPr id="0" name=""/>
        <dsp:cNvSpPr/>
      </dsp:nvSpPr>
      <dsp:spPr>
        <a:xfrm>
          <a:off x="0" y="4870"/>
          <a:ext cx="5249090" cy="604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Many Experts Involved</a:t>
          </a:r>
        </a:p>
      </dsp:txBody>
      <dsp:txXfrm>
        <a:off x="0" y="4870"/>
        <a:ext cx="5249090" cy="604800"/>
      </dsp:txXfrm>
    </dsp:sp>
    <dsp:sp modelId="{82592DDC-8F46-224C-8FEF-54594276A17A}">
      <dsp:nvSpPr>
        <dsp:cNvPr id="0" name=""/>
        <dsp:cNvSpPr/>
      </dsp:nvSpPr>
      <dsp:spPr>
        <a:xfrm>
          <a:off x="0" y="609670"/>
          <a:ext cx="5249090" cy="26516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Evaluator(s) – primary assessment of the benchmark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Internal Reviewer(s) – in-house verification of the analysis, same access to information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Independent Reviewer(s) – external verification of the analysis and modeling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Technical Review Group (TRG) Meeting – annual international effort and panel review</a:t>
          </a:r>
        </a:p>
      </dsp:txBody>
      <dsp:txXfrm>
        <a:off x="0" y="609670"/>
        <a:ext cx="5249090" cy="26516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D029D-A548-3B4F-B0F0-3B940B77443D}">
      <dsp:nvSpPr>
        <dsp:cNvPr id="0" name=""/>
        <dsp:cNvSpPr/>
      </dsp:nvSpPr>
      <dsp:spPr>
        <a:xfrm>
          <a:off x="0" y="27337"/>
          <a:ext cx="5249090" cy="635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ICSBEP is the “Gold Standard” of Integral Data </a:t>
          </a:r>
        </a:p>
      </dsp:txBody>
      <dsp:txXfrm>
        <a:off x="0" y="27337"/>
        <a:ext cx="5249090" cy="635264"/>
      </dsp:txXfrm>
    </dsp:sp>
    <dsp:sp modelId="{CDC2EC33-1782-DF43-816B-632737C8F770}">
      <dsp:nvSpPr>
        <dsp:cNvPr id="0" name=""/>
        <dsp:cNvSpPr/>
      </dsp:nvSpPr>
      <dsp:spPr>
        <a:xfrm>
          <a:off x="0" y="619879"/>
          <a:ext cx="5249090" cy="26900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Used by the nuclear data, code developer, and nuclear criticality safety communities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Critical benchmarks do not provide a good test of all parts of an isotope’s nuclear data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One number (</a:t>
          </a:r>
          <a:r>
            <a:rPr lang="en-US" sz="2000" kern="1200" dirty="0" err="1"/>
            <a:t>k</a:t>
          </a:r>
          <a:r>
            <a:rPr lang="en-US" sz="2000" kern="1200" baseline="-25000" dirty="0" err="1"/>
            <a:t>eff</a:t>
          </a:r>
          <a:r>
            <a:rPr lang="en-US" sz="2000" kern="1200" dirty="0"/>
            <a:t>) is susceptible to compensating errors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ICSBEP standards  and rigor have evolved over time</a:t>
          </a:r>
        </a:p>
      </dsp:txBody>
      <dsp:txXfrm>
        <a:off x="0" y="619879"/>
        <a:ext cx="5249090" cy="2690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802918-22C0-8CE6-ACAC-5AA7752501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02EE2-C741-5562-91E5-0FFBFFA7CE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36E5A-1590-4136-A887-20852AD82C34}" type="datetimeFigureOut">
              <a:rPr lang="en-US" smtClean="0"/>
              <a:t>3/12/26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5B730-239B-F605-C383-0787270CC5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01379-4D04-C4B3-20B2-858439CFF9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807D5-3579-4B13-8E6D-ACCBBC789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31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C20CD-2D24-491B-8442-D7F8AD17C10D}" type="datetimeFigureOut">
              <a:t>3/12/26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C5F92-FDEA-41A6-8D5E-BC743BE46EA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5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C5F92-FDEA-41A6-8D5E-BC743BE4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16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EB397-E0D3-4A83-8557-87E6A1ADAA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98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EB397-E0D3-4A83-8557-87E6A1ADAA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7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One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8E7A4A-15BE-881A-D85E-180C7CDD7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1A5A724-1DDF-3949-9E8D-06FF18432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2A293C-7FF4-831E-A43B-4088E75C6AD5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CCE1E76-6C82-3CCF-A379-0596E4A46A2E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Graphic 6">
              <a:extLst>
                <a:ext uri="{FF2B5EF4-FFF2-40B4-BE49-F238E27FC236}">
                  <a16:creationId xmlns:a16="http://schemas.microsoft.com/office/drawing/2014/main" id="{8D15C4A5-BB78-68F7-F84B-AA6A10B65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3C3E93-D900-4902-9994-ACFFC94BAC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78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mage with Quote or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39AC7-FFA7-29D4-C18D-034BF13E0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740CFEF-7C94-1A7B-0398-2AA9358883B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9470" y="5653616"/>
            <a:ext cx="3932237" cy="611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rgbClr val="63666A"/>
                </a:solidFill>
                <a:latin typeface="Aptos Light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—Name, 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6A7522E-6D5F-889A-AD0D-BC092605091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4803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rgbClr val="0032A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“Large text or a quote goes here”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8F12A0B-A23F-1C75-4A75-C529BD723AE1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13DDFFC-1478-7617-AA97-1F8732C915B2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phic 6">
              <a:extLst>
                <a:ext uri="{FF2B5EF4-FFF2-40B4-BE49-F238E27FC236}">
                  <a16:creationId xmlns:a16="http://schemas.microsoft.com/office/drawing/2014/main" id="{3CC102CE-BEFA-0F3E-9394-E508D6330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947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948911FF-6ED4-16BE-95A0-E0AAC64C4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5827865"/>
            <a:ext cx="12191999" cy="551144"/>
          </a:xfrm>
          <a:prstGeom prst="rect">
            <a:avLst/>
          </a:prstGeom>
          <a:solidFill>
            <a:srgbClr val="0031A1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optional summary. Remove if not needed.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B2B0BD-CA2F-72F9-3310-7C62306ED0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392198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A98299-6BD5-007E-C74F-2ED00F0A4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slide with summary box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FA9E59-D405-67F2-923B-9F1E5A4F93B9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18412-6069-B27C-2022-904192E27A45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E385C407-2073-3802-7701-4A3FA2D1DB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7234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8406B13-7A85-92DA-832A-0B13F01863F5}"/>
              </a:ext>
            </a:extLst>
          </p:cNvPr>
          <p:cNvGrpSpPr/>
          <p:nvPr userDrawn="1"/>
        </p:nvGrpSpPr>
        <p:grpSpPr>
          <a:xfrm>
            <a:off x="11622555" y="90551"/>
            <a:ext cx="354152" cy="382723"/>
            <a:chOff x="11622555" y="90551"/>
            <a:chExt cx="354152" cy="38272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C22E7C-9DF2-5421-7530-5B38699F57EF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9614801-983D-0050-43CD-0DD4F04DD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FA7ABB2-B072-D6BC-7247-4ABD9499CA5A}"/>
              </a:ext>
            </a:extLst>
          </p:cNvPr>
          <p:cNvSpPr/>
          <p:nvPr userDrawn="1"/>
        </p:nvSpPr>
        <p:spPr>
          <a:xfrm>
            <a:off x="0" y="-22225"/>
            <a:ext cx="12192000" cy="6918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LLNL logomark">
            <a:extLst>
              <a:ext uri="{FF2B5EF4-FFF2-40B4-BE49-F238E27FC236}">
                <a16:creationId xmlns:a16="http://schemas.microsoft.com/office/drawing/2014/main" id="{903EF629-36E9-F004-93C3-C780D59974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5062" y="114298"/>
            <a:ext cx="4714244" cy="46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0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8123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2"/>
          <p:cNvSpPr>
            <a:spLocks noGrp="1"/>
          </p:cNvSpPr>
          <p:nvPr>
            <p:ph type="sldNum" sz="quarter" idx="4"/>
          </p:nvPr>
        </p:nvSpPr>
        <p:spPr>
          <a:xfrm>
            <a:off x="11582400" y="6705600"/>
            <a:ext cx="609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75658CD-8464-4987-906E-006271C3A4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871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01572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1926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3/12/26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1105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Slide One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BB9592-8864-BE40-C836-07BB5A185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184B7DD-AFA4-9301-1D26-123EB100365B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D6E4C27-AD38-CC97-A72B-8F14DDF64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D6F3410-C340-4487-C22D-6AE50BC0C4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39A06243-9718-3E77-00C3-D4F4052C24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74BF3E-949D-80C5-E462-81C9E2FE42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50B73D-67B6-98C4-267E-659C89CADC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5BE25-91C3-099A-C2B8-1D42A7BF46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634D62-0668-3E51-72AB-9EC56F555510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CE4A88-E38F-437C-2B25-3B6B60773D11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6">
              <a:extLst>
                <a:ext uri="{FF2B5EF4-FFF2-40B4-BE49-F238E27FC236}">
                  <a16:creationId xmlns:a16="http://schemas.microsoft.com/office/drawing/2014/main" id="{C74E1CBE-059D-CD66-C456-B5C01FFCC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701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Multi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63666A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66D38BB-8056-B61B-52F8-60F7D548B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145802"/>
            <a:ext cx="6228693" cy="89373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7D1CCA8-944E-8CE6-8C03-6B24E1A7A5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B6D10A-2255-D43D-81F9-DC85D8BF7D2C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B6339F-B871-8677-F912-20F171EE14E0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Graphic 6">
              <a:extLst>
                <a:ext uri="{FF2B5EF4-FFF2-40B4-BE49-F238E27FC236}">
                  <a16:creationId xmlns:a16="http://schemas.microsoft.com/office/drawing/2014/main" id="{8E20766E-F8C0-8A5D-2917-50FD2A6F1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2A43FE8-62D3-456F-7FAD-F80B08D6A1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56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3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Slide Multi-li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66E419-3817-1482-B04F-5F01CBD0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AF5BBB8-E60B-36CA-9501-4E9CBCD2EA07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BAE1E32-F0A5-85AD-A55D-6CABAFDA5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1342865-C786-3105-E769-766978BA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165663"/>
            <a:ext cx="6228693" cy="893732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D3800F-93CE-1E50-3B29-8B46F538A5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62FDB6D-4848-F87E-847C-7767A11D72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BA4572-6B99-2F7E-D468-E1DCA8478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CC3B38-61B7-783E-52C6-00B5050BF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EA04BE3-B2E4-5E0B-DDDE-B54B250A9165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802C16D-1649-E412-C28B-CE9BB8349E63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1BC2762-1D07-E88C-EB3B-2F7FC96B55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204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Slide One-line Subtitl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C3773E-EFB0-9F62-37C6-747B3B73E543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BB9592-8864-BE40-C836-07BB5A185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184B7DD-AFA4-9301-1D26-123EB100365B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1D6E4C27-AD38-CC97-A72B-8F14DDF64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3D6F3410-C340-4487-C22D-6AE50BC0C4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D3EDC3E-FABC-7C2D-C04C-79F7AB2B8AE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653E7E-7A9E-329B-FFD8-1D9BA9786AA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F0EC055E-155F-D5A6-ED52-24C6B094DA6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39A06243-9718-3E77-00C3-D4F4052C24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974BF3E-949D-80C5-E462-81C9E2FE42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50B73D-67B6-98C4-267E-659C89CADC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59819F-BE33-0619-00D8-AA2E74DB2E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01DE8D-4627-4E63-01D7-7AFC7BD68C87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EAB398-F5A2-BF1D-1D8B-85D9A1A0956B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Graphic 6">
              <a:extLst>
                <a:ext uri="{FF2B5EF4-FFF2-40B4-BE49-F238E27FC236}">
                  <a16:creationId xmlns:a16="http://schemas.microsoft.com/office/drawing/2014/main" id="{D5FD14F8-050B-EB31-7E6D-7F324858BC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4743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Slide Multi-line Subtitl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66E419-3817-1482-B04F-5F01CBD06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2B645E0-C06E-36A3-FCCA-0958A2DE3F2E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F5BBB8-E60B-36CA-9501-4E9CBCD2EA07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bg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BAE1E32-F0A5-85AD-A55D-6CABAFDA5E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1342865-C786-3105-E769-766978BA33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584038"/>
            <a:ext cx="6228693" cy="47535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BAB132D-B4BF-5EAD-FEA3-E9DB260DC8D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5D7C6E2-A11F-9992-22D9-6F2C99874C8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AE4F60B-636D-0976-1F43-CA060E14B6FB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D3800F-93CE-1E50-3B29-8B46F538A5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62FDB6D-4848-F87E-847C-7767A11D72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BA4572-6B99-2F7E-D468-E1DCA84786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350D76-D3DA-00B9-EB47-215F803C51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2BBBD00-9842-E737-7C55-0014F698884D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8D6176-3F76-1DE0-6227-B0D3D8D8D4CF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Graphic 6">
              <a:extLst>
                <a:ext uri="{FF2B5EF4-FFF2-40B4-BE49-F238E27FC236}">
                  <a16:creationId xmlns:a16="http://schemas.microsoft.com/office/drawing/2014/main" id="{1149AFE4-C705-3882-9F30-3EEEBA12BF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2116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36A78C-E775-A660-63A5-DEC117A7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3524"/>
            <a:ext cx="12192000" cy="146131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8DE18753-2F2A-4623-864B-1C5D72E45B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3745" y="1623606"/>
            <a:ext cx="9887615" cy="18799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4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</a:lstStyle>
          <a:p>
            <a:pPr lvl="0"/>
            <a:r>
              <a:rPr lang="en-US"/>
              <a:t>Optional section text</a:t>
            </a:r>
          </a:p>
          <a:p>
            <a:pPr lvl="0"/>
            <a:r>
              <a:rPr lang="en-US"/>
              <a:t>Can be two lines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8C20271-5651-D0C8-A20F-A5991817AB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3745" y="3776981"/>
            <a:ext cx="9887615" cy="9144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088618-7323-F613-021C-7EF282FEF3D3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14894D0-90BA-7383-BE51-E3CC9C80EC32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63265006-4B41-90C0-F2C6-C22FDC0F02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4501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8DB9A-9551-5A40-D24C-13BA437C8A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450869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391FE-461A-8305-C8F0-8FC09663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content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4A268B-2822-3537-305A-4177E097BE6C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14D893-B608-B2AE-289A-D71AC38A5F93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9952794-4BBC-BB1F-AB0E-65F4BC6E12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439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391FE-461A-8305-C8F0-8FC09663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227045-5190-2224-75F9-3B5313E5EE84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A3F334-69F6-44FB-90E5-53B869F6EF5F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Graphic 6">
              <a:extLst>
                <a:ext uri="{FF2B5EF4-FFF2-40B4-BE49-F238E27FC236}">
                  <a16:creationId xmlns:a16="http://schemas.microsoft.com/office/drawing/2014/main" id="{52BA87F1-4CF9-E33E-B8A8-FD86542383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042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8627C3B-8F71-7E0E-F898-88D3D3B075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2059189"/>
            <a:ext cx="5280329" cy="418289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3CAD0B-204C-C55B-5F5D-705D6E48C29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9470" y="2059189"/>
            <a:ext cx="5280329" cy="418289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3ACEA37-8AD9-4011-E68E-30913E6DD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comparison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490C2D-95CE-19F1-295D-B15FE9A497F7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14949C-B6BD-2031-B8B0-30CEEFBC0A67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0939D1BB-8630-23C5-B112-501FBF4849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415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AB1E133E-DA39-5AA8-1013-A6F683336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4D7E00-07A2-DC5A-7530-652E06E9354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9470" y="2059189"/>
            <a:ext cx="3932237" cy="3801861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E38749E-3D70-CF4A-F25F-2AF9BD0684BC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962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Content and image slide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55691F-A11E-A92B-7325-3E4BB8EB72EA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F7F92D-C7CB-5C6F-FD5C-6107C702BF14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EF14C0F-1069-0587-464E-DDA07BE35A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739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Image with Quote or 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38BCD77-48BE-35A7-99AC-A16EFB0B0F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353D1-8E82-98FB-E3FF-0FDB24FE9304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39470" y="5653616"/>
            <a:ext cx="3932237" cy="611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—Name, Title</a:t>
            </a:r>
          </a:p>
          <a:p>
            <a:pPr lvl="0"/>
            <a:r>
              <a:rPr lang="en-US"/>
              <a:t>Organization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5B110F6E-0B47-7691-9751-12F58543572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4803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800" b="1" i="0">
                <a:solidFill>
                  <a:schemeClr val="bg1"/>
                </a:solidFill>
                <a:latin typeface="Aptos SemiBold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“Large text or a quote goes here”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CA69396-10B4-E494-346D-4177C9346F09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C6F2C1-373A-0AFC-60B4-358E19BD220C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668A782-35E1-40D9-72B5-2DE2AD48A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3308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465E69D-2EBA-EAF0-02C7-23C4EE46C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843392"/>
            <a:ext cx="12191999" cy="551144"/>
          </a:xfrm>
          <a:prstGeom prst="rect">
            <a:avLst/>
          </a:prstGeom>
          <a:solidFill>
            <a:srgbClr val="0031A1"/>
          </a:solidFill>
        </p:spPr>
        <p:txBody>
          <a:bodyPr anchor="ctr"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optional summary. Remove if not needed.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AF0F2-3CEF-3390-AFA9-92EA0122B7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3921981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spcBef>
                <a:spcPts val="1500"/>
              </a:spcBef>
              <a:defRPr/>
            </a:lvl1pPr>
            <a:lvl2pPr algn="l">
              <a:lnSpc>
                <a:spcPct val="100000"/>
              </a:lnSpc>
              <a:spcBef>
                <a:spcPts val="500"/>
              </a:spcBef>
              <a:defRPr sz="2400"/>
            </a:lvl2pPr>
            <a:lvl3pPr algn="l"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391FE-461A-8305-C8F0-8FC09663BB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slide with summary box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A6CF2F-F87B-580E-E55A-5260D8CCD093}"/>
              </a:ext>
            </a:extLst>
          </p:cNvPr>
          <p:cNvGrpSpPr/>
          <p:nvPr userDrawn="1"/>
        </p:nvGrpSpPr>
        <p:grpSpPr>
          <a:xfrm>
            <a:off x="11577667" y="106426"/>
            <a:ext cx="443927" cy="395222"/>
            <a:chOff x="10830498" y="90551"/>
            <a:chExt cx="443927" cy="3952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A610CD-738E-D5AD-87BD-E5FD0B4ACA25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Graphic 6">
              <a:extLst>
                <a:ext uri="{FF2B5EF4-FFF2-40B4-BE49-F238E27FC236}">
                  <a16:creationId xmlns:a16="http://schemas.microsoft.com/office/drawing/2014/main" id="{E4653727-A3C9-DBD4-3E86-14C88B4104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594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One-lin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D6243BB-1A0B-F4EC-D8B0-BAFDB08E54A1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rgbClr val="EA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chemeClr val="tx1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1807" y="6045585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8E7A4A-15BE-881A-D85E-180C7CDD7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1807" y="5710031"/>
            <a:ext cx="6228693" cy="299735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5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677F880-7F53-9A2C-4A1A-3A656A5B31A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44DB0D0-9F93-469E-320E-13671CB6980D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EEE6DCD-561B-BFA6-B32E-308CD0ABE450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1A5A724-1DDF-3949-9E8D-06FF18432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4148504"/>
            <a:ext cx="430695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18787"/>
            <a:ext cx="9144000" cy="42328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9" y="1683611"/>
            <a:ext cx="9144000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CCADD8-BB05-BF76-2392-73E7C323FA28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BD938E-B952-528D-2A1A-537413FD4E1B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Graphic 6">
              <a:extLst>
                <a:ext uri="{FF2B5EF4-FFF2-40B4-BE49-F238E27FC236}">
                  <a16:creationId xmlns:a16="http://schemas.microsoft.com/office/drawing/2014/main" id="{6D1FCC57-ED1D-71CE-70FC-8F8D811D2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7BCB6EF-FEF6-1E1F-F966-03AA4A64FE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06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31FF6B2-35C7-D306-77E2-0CED076EEAAF}"/>
              </a:ext>
            </a:extLst>
          </p:cNvPr>
          <p:cNvGrpSpPr/>
          <p:nvPr userDrawn="1"/>
        </p:nvGrpSpPr>
        <p:grpSpPr>
          <a:xfrm>
            <a:off x="11622555" y="103251"/>
            <a:ext cx="354152" cy="382723"/>
            <a:chOff x="11622555" y="90551"/>
            <a:chExt cx="354152" cy="3827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ED90EF-C05F-D7B5-C320-E6BBCD1B69A6}"/>
                </a:ext>
              </a:extLst>
            </p:cNvPr>
            <p:cNvSpPr/>
            <p:nvPr userDrawn="1"/>
          </p:nvSpPr>
          <p:spPr>
            <a:xfrm>
              <a:off x="11622555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B5A7D9F-8188-5BF9-BE92-C9BF876EFB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648902" y="122528"/>
              <a:ext cx="323829" cy="31876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56F4057-8E98-FA08-9013-6E5B914B0E72}"/>
              </a:ext>
            </a:extLst>
          </p:cNvPr>
          <p:cNvSpPr/>
          <p:nvPr userDrawn="1"/>
        </p:nvSpPr>
        <p:spPr>
          <a:xfrm>
            <a:off x="-9651" y="0"/>
            <a:ext cx="12201652" cy="6896100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71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al Navy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LLNL logomark">
            <a:extLst>
              <a:ext uri="{FF2B5EF4-FFF2-40B4-BE49-F238E27FC236}">
                <a16:creationId xmlns:a16="http://schemas.microsoft.com/office/drawing/2014/main" id="{D8DF9641-42BB-6DDC-39B7-5EE92E0E56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5061" y="134938"/>
            <a:ext cx="4714244" cy="46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6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Slide Multi-line Subtitle Joint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542F7D7-D144-13A5-95F3-BE595396D22D}"/>
              </a:ext>
            </a:extLst>
          </p:cNvPr>
          <p:cNvSpPr/>
          <p:nvPr userDrawn="1"/>
        </p:nvSpPr>
        <p:spPr>
          <a:xfrm>
            <a:off x="87141" y="6447101"/>
            <a:ext cx="1605928" cy="374904"/>
          </a:xfrm>
          <a:prstGeom prst="rect">
            <a:avLst/>
          </a:prstGeom>
          <a:solidFill>
            <a:srgbClr val="EA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4C6F16-A438-2589-9430-9388132E1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000" y="3503524"/>
            <a:ext cx="106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BE1EF58-452F-3843-CE28-9BE2A077680A}"/>
              </a:ext>
            </a:extLst>
          </p:cNvPr>
          <p:cNvSpPr txBox="1"/>
          <p:nvPr userDrawn="1"/>
        </p:nvSpPr>
        <p:spPr>
          <a:xfrm>
            <a:off x="87141" y="6032891"/>
            <a:ext cx="26196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solidFill>
                  <a:srgbClr val="63666A"/>
                </a:solidFill>
                <a:effectLst/>
                <a:latin typeface="Aptos Light" panose="020B0004020202020204" pitchFamily="34" charset="0"/>
              </a:rPr>
              <a:t>Prepared by LLNL under Contract DE-AC52-07NA27344.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24590B9-EEAD-CDBF-281A-18CAE5B6D8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3535" y="6045585"/>
            <a:ext cx="5886965" cy="195203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78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Optional organization name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66D38BB-8056-B61B-52F8-60F7D548B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1807" y="5584038"/>
            <a:ext cx="6228693" cy="45549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300"/>
              </a:spcBef>
              <a:buNone/>
              <a:defRPr sz="1400" b="1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Name, Title | Division SME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F4E51EA-0747-A2FA-CAED-E61AC89965D3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10120291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6CA6951-156C-8875-033B-2B0849F978CB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470085" y="5068762"/>
            <a:ext cx="1500209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Joint Logo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3DC4330-0A31-CB8A-47F8-446E9E83C90B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022181" y="5068762"/>
            <a:ext cx="2290764" cy="515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LLNL Primary Logo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7D1CCA8-944E-8CE6-8C03-6B24E1A7A5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5145802"/>
            <a:ext cx="3867807" cy="4830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00"/>
              </a:spcBef>
              <a:buNone/>
              <a:defRPr sz="2400"/>
            </a:lvl1pPr>
          </a:lstStyle>
          <a:p>
            <a:pPr lvl="0"/>
            <a:r>
              <a:rPr lang="en-US"/>
              <a:t>Optional 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0ED97-7285-AA24-3C15-D276985031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9"/>
            <a:ext cx="9154510" cy="138559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Audience or optional subtitle with up to three lines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69688D-DC30-4CC3-F3B5-750F4874AD5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5928" y="1683611"/>
            <a:ext cx="10094571" cy="1826351"/>
          </a:xfrm>
          <a:prstGeom prst="rect">
            <a:avLst/>
          </a:prstGeom>
        </p:spPr>
        <p:txBody>
          <a:bodyPr anchor="ctr"/>
          <a:lstStyle>
            <a:lvl1pPr algn="l">
              <a:defRPr sz="5400" b="1" i="0">
                <a:latin typeface="Aptos SemiBold" panose="020B0004020202020204" pitchFamily="34" charset="0"/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Should not exceed two lines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BE22D1-E58A-5130-A388-4A66556232A7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386F14-D0C2-02ED-5268-ABF9BBE12B0F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Graphic 6">
              <a:extLst>
                <a:ext uri="{FF2B5EF4-FFF2-40B4-BE49-F238E27FC236}">
                  <a16:creationId xmlns:a16="http://schemas.microsoft.com/office/drawing/2014/main" id="{E78E0EFB-9EB4-5011-8318-1F645C722E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7E853F0-D96E-721F-CE05-A0B362058E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75328" y="6521450"/>
            <a:ext cx="975700" cy="2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0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32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F93694-358D-A57A-C9FB-DAE48CCB4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03524"/>
            <a:ext cx="12192000" cy="146131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A9E4A75-D5CC-0F01-2E3B-B2D109E54D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3745" y="1623606"/>
            <a:ext cx="9887615" cy="187991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400" b="1" i="0">
                <a:solidFill>
                  <a:srgbClr val="0032A1"/>
                </a:solidFill>
                <a:latin typeface="Aptos SemiBold" panose="020B0004020202020204" pitchFamily="34" charset="0"/>
              </a:defRPr>
            </a:lvl1pPr>
          </a:lstStyle>
          <a:p>
            <a:pPr lvl="0"/>
            <a:r>
              <a:rPr lang="en-US"/>
              <a:t>Optional section text</a:t>
            </a:r>
          </a:p>
          <a:p>
            <a:pPr lvl="0"/>
            <a:r>
              <a:rPr lang="en-US"/>
              <a:t>Can be two lines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B42CC85-9864-BE96-2E8D-D34502526B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3745" y="3776981"/>
            <a:ext cx="9887615" cy="914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heading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6EF51C-5B28-69A0-4081-D305F8505B73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64211F-02AB-9BFA-B3BC-419B89B787C9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772990ED-6DD0-CFE9-7573-250FE5EFDA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751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78197-C994-67CF-A88C-31BCCFE041C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9470" y="1733384"/>
            <a:ext cx="10614329" cy="450869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33FBC9-EF00-BABA-8C3D-9A7B4C7AC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content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214FD3-C327-3FE6-F070-4B63DC3F098D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161D9B-E0ED-6648-03F2-A2570D713627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Graphic 6">
              <a:extLst>
                <a:ext uri="{FF2B5EF4-FFF2-40B4-BE49-F238E27FC236}">
                  <a16:creationId xmlns:a16="http://schemas.microsoft.com/office/drawing/2014/main" id="{8EA23D31-52DF-2E69-A1B9-14117B62FA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9471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FBC9-EF00-BABA-8C3D-9A7B4C7AC6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D1DA3A-3EB3-30D9-0FA8-E270E6305994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D7EF15-B45D-8292-346B-AB7ECAABF705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Graphic 6">
              <a:extLst>
                <a:ext uri="{FF2B5EF4-FFF2-40B4-BE49-F238E27FC236}">
                  <a16:creationId xmlns:a16="http://schemas.microsoft.com/office/drawing/2014/main" id="{8BA73B38-82A8-5E92-72C8-F09315E37E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107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97D851A-4359-3F09-9560-90BFF0B578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2059189"/>
            <a:ext cx="5280329" cy="41828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7CE74C1-C574-4101-7585-40715520DD5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39470" y="2059189"/>
            <a:ext cx="5280329" cy="41828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A98299-6BD5-007E-C74F-2ED00F0A4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470" y="615918"/>
            <a:ext cx="10614329" cy="102572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Title and comparison slide</a:t>
            </a:r>
            <a:br>
              <a:rPr lang="en-US"/>
            </a:br>
            <a:r>
              <a:rPr lang="en-US"/>
              <a:t>Title can be two lines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4B03EA-6C6D-C3DC-CDA3-18CA43E1174F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FB949A9-B85D-4814-F862-030F85A23C7C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Graphic 6">
              <a:extLst>
                <a:ext uri="{FF2B5EF4-FFF2-40B4-BE49-F238E27FC236}">
                  <a16:creationId xmlns:a16="http://schemas.microsoft.com/office/drawing/2014/main" id="{54AD4CFA-B407-0A32-9EB6-77A0F75177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8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mag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39AC7-FFA7-29D4-C18D-034BF13E0C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D2A6D1-4E1F-9177-6043-4FD9871EF62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9470" y="2059189"/>
            <a:ext cx="3932237" cy="380186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500"/>
              </a:spcBef>
              <a:defRPr/>
            </a:lvl1pPr>
            <a:lvl2pPr>
              <a:lnSpc>
                <a:spcPct val="100000"/>
              </a:lnSpc>
              <a:spcBef>
                <a:spcPts val="500"/>
              </a:spcBef>
              <a:defRPr sz="2400"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en-US"/>
              <a:t>Click to edit Level 1 bullet</a:t>
            </a:r>
          </a:p>
          <a:p>
            <a:pPr lvl="0"/>
            <a:r>
              <a:rPr lang="en-US"/>
              <a:t>Additional Level 1 bullet </a:t>
            </a:r>
          </a:p>
          <a:p>
            <a:pPr lvl="1"/>
            <a:r>
              <a:rPr lang="en-US"/>
              <a:t>Second level bullet</a:t>
            </a:r>
          </a:p>
          <a:p>
            <a:pPr lvl="2"/>
            <a:r>
              <a:rPr lang="en-US"/>
              <a:t>Third level bullet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6A7522E-6D5F-889A-AD0D-BC092605091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39470" y="716957"/>
            <a:ext cx="3932237" cy="9623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rgbClr val="0032A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Content and image slide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80D677-25A9-E52D-0927-94008A0E2555}"/>
              </a:ext>
            </a:extLst>
          </p:cNvPr>
          <p:cNvGrpSpPr/>
          <p:nvPr userDrawn="1"/>
        </p:nvGrpSpPr>
        <p:grpSpPr>
          <a:xfrm>
            <a:off x="11574492" y="90551"/>
            <a:ext cx="443927" cy="395222"/>
            <a:chOff x="10830498" y="90551"/>
            <a:chExt cx="443927" cy="3952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15EBAF-4AA8-68C6-1238-80FAC84A5954}"/>
                </a:ext>
              </a:extLst>
            </p:cNvPr>
            <p:cNvSpPr/>
            <p:nvPr userDrawn="1"/>
          </p:nvSpPr>
          <p:spPr>
            <a:xfrm>
              <a:off x="10876430" y="90551"/>
              <a:ext cx="354152" cy="382723"/>
            </a:xfrm>
            <a:prstGeom prst="rect">
              <a:avLst/>
            </a:prstGeom>
            <a:solidFill>
              <a:srgbClr val="0032A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Graphic 6">
              <a:extLst>
                <a:ext uri="{FF2B5EF4-FFF2-40B4-BE49-F238E27FC236}">
                  <a16:creationId xmlns:a16="http://schemas.microsoft.com/office/drawing/2014/main" id="{CE1005F3-A568-C6C2-27BC-CE21D259A9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9943" b="48616"/>
            <a:stretch/>
          </p:blipFill>
          <p:spPr>
            <a:xfrm>
              <a:off x="10830498" y="95414"/>
              <a:ext cx="443927" cy="390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187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D6F184-D98A-76A1-D3A3-6220CD592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67" y="6383633"/>
            <a:ext cx="12199667" cy="501839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FF9AD165-772F-EC00-FCE9-651F03CD8A55}"/>
              </a:ext>
            </a:extLst>
          </p:cNvPr>
          <p:cNvSpPr txBox="1">
            <a:spLocks/>
          </p:cNvSpPr>
          <p:nvPr userDrawn="1"/>
        </p:nvSpPr>
        <p:spPr>
          <a:xfrm>
            <a:off x="11082131" y="6515434"/>
            <a:ext cx="975332" cy="257361"/>
          </a:xfrm>
          <a:prstGeom prst="rect">
            <a:avLst/>
          </a:prstGeom>
        </p:spPr>
        <p:txBody>
          <a:bodyPr rIns="4572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C8516-CBB0-4BEF-BA7F-65371927869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532A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532A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D88313-0A9D-F699-01E9-023C12C3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193"/>
            <a:ext cx="12192000" cy="135721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AFA23F-FEE1-1DA4-1DDD-8AB326D81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7622" y="122528"/>
            <a:ext cx="1041925" cy="983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997AF6-180B-90C4-1FCF-46A9832F456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11610" r="5288" b="21429"/>
          <a:stretch/>
        </p:blipFill>
        <p:spPr>
          <a:xfrm>
            <a:off x="111125" y="6486525"/>
            <a:ext cx="1505124" cy="307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959E4C-0B40-E11F-C73B-1542B31B37F9}"/>
              </a:ext>
            </a:extLst>
          </p:cNvPr>
          <p:cNvSpPr txBox="1"/>
          <p:nvPr userDrawn="1"/>
        </p:nvSpPr>
        <p:spPr>
          <a:xfrm>
            <a:off x="469806" y="-1652398"/>
            <a:ext cx="177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Secondary colors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E7451D-7E0B-7E91-EA0B-DBF5AA8773AF}"/>
              </a:ext>
            </a:extLst>
          </p:cNvPr>
          <p:cNvSpPr txBox="1"/>
          <p:nvPr userDrawn="1"/>
        </p:nvSpPr>
        <p:spPr>
          <a:xfrm>
            <a:off x="716347" y="-665551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 colors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E0D5BE-76E4-60BB-30F4-339A39ECBA60}"/>
              </a:ext>
            </a:extLst>
          </p:cNvPr>
          <p:cNvSpPr/>
          <p:nvPr userDrawn="1"/>
        </p:nvSpPr>
        <p:spPr>
          <a:xfrm>
            <a:off x="2498958" y="-1807534"/>
            <a:ext cx="679605" cy="679605"/>
          </a:xfrm>
          <a:prstGeom prst="rect">
            <a:avLst/>
          </a:prstGeom>
          <a:solidFill>
            <a:srgbClr val="9D0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8C5647-1017-7BF3-20C9-F6973980A515}"/>
              </a:ext>
            </a:extLst>
          </p:cNvPr>
          <p:cNvSpPr/>
          <p:nvPr userDrawn="1"/>
        </p:nvSpPr>
        <p:spPr>
          <a:xfrm>
            <a:off x="4362240" y="-1807534"/>
            <a:ext cx="679605" cy="679605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73925-972A-A7EB-0DA3-4307F45B33E5}"/>
              </a:ext>
            </a:extLst>
          </p:cNvPr>
          <p:cNvSpPr>
            <a:spLocks/>
          </p:cNvSpPr>
          <p:nvPr userDrawn="1"/>
        </p:nvSpPr>
        <p:spPr>
          <a:xfrm>
            <a:off x="6225564" y="-1807534"/>
            <a:ext cx="679605" cy="679605"/>
          </a:xfrm>
          <a:prstGeom prst="rect">
            <a:avLst/>
          </a:prstGeom>
          <a:solidFill>
            <a:srgbClr val="84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C6D589-70CA-D5E6-9ADC-2B66BFA18A99}"/>
              </a:ext>
            </a:extLst>
          </p:cNvPr>
          <p:cNvSpPr>
            <a:spLocks/>
          </p:cNvSpPr>
          <p:nvPr userDrawn="1"/>
        </p:nvSpPr>
        <p:spPr>
          <a:xfrm>
            <a:off x="5293902" y="-1807534"/>
            <a:ext cx="679605" cy="67960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70D093-72F0-FEEA-18FB-51F93411D07A}"/>
              </a:ext>
            </a:extLst>
          </p:cNvPr>
          <p:cNvSpPr>
            <a:spLocks noChangeAspect="1"/>
          </p:cNvSpPr>
          <p:nvPr userDrawn="1"/>
        </p:nvSpPr>
        <p:spPr>
          <a:xfrm>
            <a:off x="3424761" y="-823131"/>
            <a:ext cx="679428" cy="679605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>
              <a:highlight>
                <a:srgbClr val="FFFF00"/>
              </a:highligh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3D9189-C597-53D9-85BF-96B774A10E3A}"/>
              </a:ext>
            </a:extLst>
          </p:cNvPr>
          <p:cNvSpPr>
            <a:spLocks noChangeAspect="1"/>
          </p:cNvSpPr>
          <p:nvPr userDrawn="1"/>
        </p:nvSpPr>
        <p:spPr>
          <a:xfrm>
            <a:off x="2490769" y="-823131"/>
            <a:ext cx="679428" cy="67960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038435-6BF1-5F0E-3BAB-57AFC315DFDB}"/>
              </a:ext>
            </a:extLst>
          </p:cNvPr>
          <p:cNvSpPr>
            <a:spLocks noChangeAspect="1"/>
          </p:cNvSpPr>
          <p:nvPr userDrawn="1"/>
        </p:nvSpPr>
        <p:spPr>
          <a:xfrm>
            <a:off x="4367119" y="-823131"/>
            <a:ext cx="679428" cy="679605"/>
          </a:xfrm>
          <a:prstGeom prst="rect">
            <a:avLst/>
          </a:prstGeom>
          <a:solidFill>
            <a:srgbClr val="33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6D5522-A6C5-EBCB-F43F-098B7950B145}"/>
              </a:ext>
            </a:extLst>
          </p:cNvPr>
          <p:cNvSpPr>
            <a:spLocks noChangeAspect="1"/>
          </p:cNvSpPr>
          <p:nvPr userDrawn="1"/>
        </p:nvSpPr>
        <p:spPr>
          <a:xfrm>
            <a:off x="5301111" y="-823131"/>
            <a:ext cx="679428" cy="679605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91CB4B-47EC-F4B9-9E72-4430825A4596}"/>
              </a:ext>
            </a:extLst>
          </p:cNvPr>
          <p:cNvSpPr>
            <a:spLocks noChangeAspect="1"/>
          </p:cNvSpPr>
          <p:nvPr userDrawn="1"/>
        </p:nvSpPr>
        <p:spPr>
          <a:xfrm>
            <a:off x="6235103" y="-823131"/>
            <a:ext cx="679428" cy="679605"/>
          </a:xfrm>
          <a:prstGeom prst="rect">
            <a:avLst/>
          </a:prstGeom>
          <a:solidFill>
            <a:srgbClr val="A9A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71AE23-E2AD-B1B7-6FA7-B2FDDC470464}"/>
              </a:ext>
            </a:extLst>
          </p:cNvPr>
          <p:cNvSpPr>
            <a:spLocks noChangeAspect="1"/>
          </p:cNvSpPr>
          <p:nvPr userDrawn="1"/>
        </p:nvSpPr>
        <p:spPr>
          <a:xfrm>
            <a:off x="7169095" y="-823131"/>
            <a:ext cx="679428" cy="679605"/>
          </a:xfrm>
          <a:prstGeom prst="rect">
            <a:avLst/>
          </a:prstGeom>
          <a:solidFill>
            <a:srgbClr val="6E6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ABE289-2E64-A404-121A-62D28018A7BD}"/>
              </a:ext>
            </a:extLst>
          </p:cNvPr>
          <p:cNvSpPr/>
          <p:nvPr userDrawn="1"/>
        </p:nvSpPr>
        <p:spPr>
          <a:xfrm>
            <a:off x="3430577" y="-1807534"/>
            <a:ext cx="679605" cy="679605"/>
          </a:xfrm>
          <a:prstGeom prst="rect">
            <a:avLst/>
          </a:prstGeom>
          <a:solidFill>
            <a:srgbClr val="B40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A244F8-9F2C-1D7C-7F4D-1D5CC47C377A}"/>
              </a:ext>
            </a:extLst>
          </p:cNvPr>
          <p:cNvSpPr/>
          <p:nvPr userDrawn="1"/>
        </p:nvSpPr>
        <p:spPr>
          <a:xfrm>
            <a:off x="7157226" y="-1807534"/>
            <a:ext cx="679605" cy="679605"/>
          </a:xfrm>
          <a:prstGeom prst="rect">
            <a:avLst/>
          </a:prstGeom>
          <a:solidFill>
            <a:srgbClr val="00A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BF98ED-2FAD-F9AF-C5CE-962954EAE6F9}"/>
              </a:ext>
            </a:extLst>
          </p:cNvPr>
          <p:cNvSpPr/>
          <p:nvPr userDrawn="1"/>
        </p:nvSpPr>
        <p:spPr>
          <a:xfrm>
            <a:off x="8088888" y="-1807534"/>
            <a:ext cx="679605" cy="679605"/>
          </a:xfrm>
          <a:prstGeom prst="rect">
            <a:avLst/>
          </a:prstGeom>
          <a:solidFill>
            <a:srgbClr val="4B0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4C00F2-DAA0-BF14-6AC5-A85947B03605}"/>
              </a:ext>
            </a:extLst>
          </p:cNvPr>
          <p:cNvSpPr>
            <a:spLocks noChangeAspect="1"/>
          </p:cNvSpPr>
          <p:nvPr userDrawn="1"/>
        </p:nvSpPr>
        <p:spPr>
          <a:xfrm>
            <a:off x="8118543" y="-823131"/>
            <a:ext cx="679428" cy="679605"/>
          </a:xfrm>
          <a:prstGeom prst="rect">
            <a:avLst/>
          </a:prstGeom>
          <a:solidFill>
            <a:srgbClr val="FC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CBB6D2-C908-7C4F-EFF9-0F9BE7C96D98}"/>
              </a:ext>
            </a:extLst>
          </p:cNvPr>
          <p:cNvSpPr txBox="1"/>
          <p:nvPr userDrawn="1"/>
        </p:nvSpPr>
        <p:spPr>
          <a:xfrm>
            <a:off x="3382444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Elemental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Navy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001E62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F7AF79-99AD-EF3A-AEBF-02EC7D405413}"/>
              </a:ext>
            </a:extLst>
          </p:cNvPr>
          <p:cNvSpPr txBox="1"/>
          <p:nvPr userDrawn="1"/>
        </p:nvSpPr>
        <p:spPr>
          <a:xfrm>
            <a:off x="2448452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Impact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(Lab) 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#0032a1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FB10BD-EC4E-AD99-DF93-0031CAE62128}"/>
              </a:ext>
            </a:extLst>
          </p:cNvPr>
          <p:cNvSpPr txBox="1"/>
          <p:nvPr userDrawn="1"/>
        </p:nvSpPr>
        <p:spPr>
          <a:xfrm>
            <a:off x="4360061" y="-733839"/>
            <a:ext cx="695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Energetic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Azure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#3366CC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DAD7D3-FB35-2D1F-E87B-768FBC6980D1}"/>
              </a:ext>
            </a:extLst>
          </p:cNvPr>
          <p:cNvSpPr txBox="1"/>
          <p:nvPr userDrawn="1"/>
        </p:nvSpPr>
        <p:spPr>
          <a:xfrm>
            <a:off x="5169207" y="-733839"/>
            <a:ext cx="9386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Livermorium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Ice</a:t>
            </a:r>
            <a:endParaRPr lang="en-US" sz="9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en-US" sz="9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 dirty="0">
                <a:effectLst/>
                <a:latin typeface="Aptos" panose="020B0004020202020204" pitchFamily="34" charset="0"/>
              </a:rPr>
              <a:t>eaf0fb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F0C0BC-D896-A401-AAC4-EE91E9B12C8E}"/>
              </a:ext>
            </a:extLst>
          </p:cNvPr>
          <p:cNvSpPr txBox="1"/>
          <p:nvPr userDrawn="1"/>
        </p:nvSpPr>
        <p:spPr>
          <a:xfrm>
            <a:off x="6243880" y="-713663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Carbon 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Gray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#a9aabc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DBC23D-583C-AFAB-1853-85EAFB10D8DB}"/>
              </a:ext>
            </a:extLst>
          </p:cNvPr>
          <p:cNvSpPr txBox="1"/>
          <p:nvPr userDrawn="1"/>
        </p:nvSpPr>
        <p:spPr>
          <a:xfrm>
            <a:off x="7179546" y="-713664"/>
            <a:ext cx="6689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Quantum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Slate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#6e6e7c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41003F-A5C7-1A1F-FCEA-0CC45DBBA0F3}"/>
              </a:ext>
            </a:extLst>
          </p:cNvPr>
          <p:cNvSpPr txBox="1"/>
          <p:nvPr userDrawn="1"/>
        </p:nvSpPr>
        <p:spPr>
          <a:xfrm>
            <a:off x="8081022" y="-713664"/>
            <a:ext cx="754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Innovation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Yellow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 dirty="0">
                <a:effectLst/>
                <a:latin typeface="Aptos" panose="020B0004020202020204" pitchFamily="34" charset="0"/>
              </a:rPr>
              <a:t>fcb317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18BF93-7C34-E7D3-3B00-E87D36B0803F}"/>
              </a:ext>
            </a:extLst>
          </p:cNvPr>
          <p:cNvSpPr txBox="1"/>
          <p:nvPr userDrawn="1"/>
        </p:nvSpPr>
        <p:spPr>
          <a:xfrm>
            <a:off x="2498958" y="-1701414"/>
            <a:ext cx="6712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Research Red</a:t>
            </a:r>
          </a:p>
          <a:p>
            <a:pPr algn="ctr"/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#9d0c0c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B37A5C-1BD6-BD93-866F-F3DC930A6348}"/>
              </a:ext>
            </a:extLst>
          </p:cNvPr>
          <p:cNvSpPr txBox="1"/>
          <p:nvPr userDrawn="1"/>
        </p:nvSpPr>
        <p:spPr>
          <a:xfrm>
            <a:off x="3323492" y="-1701414"/>
            <a:ext cx="898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Performance Pink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#b40f64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3F6CF33-72EA-84E9-EF88-0D5CF566B395}"/>
              </a:ext>
            </a:extLst>
          </p:cNvPr>
          <p:cNvSpPr txBox="1"/>
          <p:nvPr userDrawn="1"/>
        </p:nvSpPr>
        <p:spPr>
          <a:xfrm>
            <a:off x="4360061" y="-1701414"/>
            <a:ext cx="674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effectLst/>
                <a:latin typeface="Aptos" panose="020B0004020202020204" pitchFamily="34" charset="0"/>
              </a:rPr>
              <a:t>Algorithm Orange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#ff7900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C23073A-1142-A88B-30BA-516E2B99FDCC}"/>
              </a:ext>
            </a:extLst>
          </p:cNvPr>
          <p:cNvSpPr txBox="1"/>
          <p:nvPr userDrawn="1"/>
        </p:nvSpPr>
        <p:spPr>
          <a:xfrm>
            <a:off x="5286950" y="-1701414"/>
            <a:ext cx="7111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Solar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Yellow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#ffd900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FF46EA-2247-0672-B0F2-72BDABBFEAFC}"/>
              </a:ext>
            </a:extLst>
          </p:cNvPr>
          <p:cNvSpPr txBox="1"/>
          <p:nvPr userDrawn="1"/>
        </p:nvSpPr>
        <p:spPr>
          <a:xfrm>
            <a:off x="6243880" y="-1701414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Gamma Green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#84c342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48578C-A2C1-33C7-A608-29A6AF95A044}"/>
              </a:ext>
            </a:extLst>
          </p:cNvPr>
          <p:cNvSpPr txBox="1"/>
          <p:nvPr userDrawn="1"/>
        </p:nvSpPr>
        <p:spPr>
          <a:xfrm>
            <a:off x="7179546" y="-1701414"/>
            <a:ext cx="679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effectLst/>
                <a:latin typeface="Aptos" panose="020B0004020202020204" pitchFamily="34" charset="0"/>
              </a:rPr>
              <a:t>Extreme Turquoise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#00a5b8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DCED45-5CA0-272F-02B2-18978BDB293C}"/>
              </a:ext>
            </a:extLst>
          </p:cNvPr>
          <p:cNvSpPr txBox="1"/>
          <p:nvPr userDrawn="1"/>
        </p:nvSpPr>
        <p:spPr>
          <a:xfrm>
            <a:off x="8043502" y="-1701414"/>
            <a:ext cx="754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solidFill>
                  <a:schemeClr val="bg1"/>
                </a:solidFill>
                <a:effectLst/>
                <a:latin typeface="Helvetica" pitchFamily="2" charset="0"/>
              </a:rPr>
              <a:t>Inspiration Indigo</a:t>
            </a:r>
          </a:p>
          <a:p>
            <a:pPr algn="ctr"/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#4b0082</a:t>
            </a:r>
          </a:p>
        </p:txBody>
      </p:sp>
    </p:spTree>
    <p:extLst>
      <p:ext uri="{BB962C8B-B14F-4D97-AF65-F5344CB8AC3E}">
        <p14:creationId xmlns:p14="http://schemas.microsoft.com/office/powerpoint/2010/main" val="404882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9" r:id="rId2"/>
    <p:sldLayoutId id="2147483748" r:id="rId3"/>
    <p:sldLayoutId id="2147483749" r:id="rId4"/>
    <p:sldLayoutId id="2147483686" r:id="rId5"/>
    <p:sldLayoutId id="2147483706" r:id="rId6"/>
    <p:sldLayoutId id="2147483744" r:id="rId7"/>
    <p:sldLayoutId id="2147483688" r:id="rId8"/>
    <p:sldLayoutId id="2147483690" r:id="rId9"/>
    <p:sldLayoutId id="2147483725" r:id="rId10"/>
    <p:sldLayoutId id="2147483742" r:id="rId11"/>
    <p:sldLayoutId id="2147483746" r:id="rId12"/>
    <p:sldLayoutId id="2147483687" r:id="rId13"/>
    <p:sldLayoutId id="2147483754" r:id="rId14"/>
    <p:sldLayoutId id="2147483755" r:id="rId15"/>
    <p:sldLayoutId id="2147483756" r:id="rId16"/>
    <p:sldLayoutId id="2147483757" r:id="rId17"/>
    <p:sldLayoutId id="21474837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532A0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orient="horz" pos="2088" userDrawn="1">
          <p15:clr>
            <a:srgbClr val="F26B43"/>
          </p15:clr>
        </p15:guide>
        <p15:guide id="5" orient="horz" pos="4200" userDrawn="1">
          <p15:clr>
            <a:srgbClr val="F26B43"/>
          </p15:clr>
        </p15:guide>
        <p15:guide id="6" orient="horz" pos="4224" userDrawn="1">
          <p15:clr>
            <a:srgbClr val="F26B43"/>
          </p15:clr>
        </p15:guide>
        <p15:guide id="7" orient="horz" pos="388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D6F184-D98A-76A1-D3A3-6220CD592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7622" y="6069"/>
            <a:ext cx="12199622" cy="6386623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570886-F1AB-A724-0F90-31CF90944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67" y="6383633"/>
            <a:ext cx="12199667" cy="501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FF9AD165-772F-EC00-FCE9-651F03CD8A55}"/>
              </a:ext>
            </a:extLst>
          </p:cNvPr>
          <p:cNvSpPr txBox="1">
            <a:spLocks/>
          </p:cNvSpPr>
          <p:nvPr userDrawn="1"/>
        </p:nvSpPr>
        <p:spPr>
          <a:xfrm>
            <a:off x="11032435" y="6515434"/>
            <a:ext cx="1025027" cy="257361"/>
          </a:xfrm>
          <a:prstGeom prst="rect">
            <a:avLst/>
          </a:prstGeom>
        </p:spPr>
        <p:txBody>
          <a:bodyPr rIns="4572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C8516-CBB0-4BEF-BA7F-65371927869A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532A0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532A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D88313-0A9D-F699-01E9-023C12C3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22" y="-3646"/>
            <a:ext cx="12192000" cy="135721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A3A5C465-1B9B-422D-7333-59CF628CE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0000"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7623" y="132074"/>
            <a:ext cx="1030960" cy="987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773BBB-EBD8-923E-4E8D-AE21F233EF6D}"/>
              </a:ext>
            </a:extLst>
          </p:cNvPr>
          <p:cNvSpPr txBox="1"/>
          <p:nvPr userDrawn="1"/>
        </p:nvSpPr>
        <p:spPr>
          <a:xfrm>
            <a:off x="1750786" y="6536424"/>
            <a:ext cx="1423033" cy="25736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IM NUMBER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A7FB9D-0F50-CCE0-659E-1BECD8A1C18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" t="11610" r="5288" b="21429"/>
          <a:stretch/>
        </p:blipFill>
        <p:spPr>
          <a:xfrm>
            <a:off x="111125" y="6486525"/>
            <a:ext cx="1505124" cy="307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2A7DFA-65B0-0636-93FD-F828C0FDE051}"/>
              </a:ext>
            </a:extLst>
          </p:cNvPr>
          <p:cNvSpPr txBox="1"/>
          <p:nvPr userDrawn="1"/>
        </p:nvSpPr>
        <p:spPr>
          <a:xfrm>
            <a:off x="469806" y="-1652398"/>
            <a:ext cx="1774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Secondary colors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2BF41-DE54-3917-0EC3-FB9E29DF5013}"/>
              </a:ext>
            </a:extLst>
          </p:cNvPr>
          <p:cNvSpPr txBox="1"/>
          <p:nvPr userDrawn="1"/>
        </p:nvSpPr>
        <p:spPr>
          <a:xfrm>
            <a:off x="716347" y="-665551"/>
            <a:ext cx="152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 colors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E9BBD5-C27C-7DE7-930C-9CF1269977E6}"/>
              </a:ext>
            </a:extLst>
          </p:cNvPr>
          <p:cNvSpPr/>
          <p:nvPr userDrawn="1"/>
        </p:nvSpPr>
        <p:spPr>
          <a:xfrm>
            <a:off x="2498958" y="-1807534"/>
            <a:ext cx="679605" cy="679605"/>
          </a:xfrm>
          <a:prstGeom prst="rect">
            <a:avLst/>
          </a:prstGeom>
          <a:solidFill>
            <a:srgbClr val="9D0C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8A0FF3C-9AAB-6E70-2170-E6F82DEC227F}"/>
              </a:ext>
            </a:extLst>
          </p:cNvPr>
          <p:cNvSpPr/>
          <p:nvPr userDrawn="1"/>
        </p:nvSpPr>
        <p:spPr>
          <a:xfrm>
            <a:off x="4362240" y="-1807534"/>
            <a:ext cx="679605" cy="679605"/>
          </a:xfrm>
          <a:prstGeom prst="rect">
            <a:avLst/>
          </a:prstGeom>
          <a:solidFill>
            <a:srgbClr val="FF7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C60EE9-3C5D-8ADF-F3BA-245D5C56B604}"/>
              </a:ext>
            </a:extLst>
          </p:cNvPr>
          <p:cNvSpPr>
            <a:spLocks/>
          </p:cNvSpPr>
          <p:nvPr userDrawn="1"/>
        </p:nvSpPr>
        <p:spPr>
          <a:xfrm>
            <a:off x="6225564" y="-1807534"/>
            <a:ext cx="679605" cy="679605"/>
          </a:xfrm>
          <a:prstGeom prst="rect">
            <a:avLst/>
          </a:prstGeom>
          <a:solidFill>
            <a:srgbClr val="84C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FE9B1-65FE-BE22-0384-0AAD5A95D85C}"/>
              </a:ext>
            </a:extLst>
          </p:cNvPr>
          <p:cNvSpPr>
            <a:spLocks/>
          </p:cNvSpPr>
          <p:nvPr userDrawn="1"/>
        </p:nvSpPr>
        <p:spPr>
          <a:xfrm>
            <a:off x="5293902" y="-1807534"/>
            <a:ext cx="679605" cy="679605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A02CB6-0946-ACBC-BC1C-2FF6325A7329}"/>
              </a:ext>
            </a:extLst>
          </p:cNvPr>
          <p:cNvSpPr>
            <a:spLocks noChangeAspect="1"/>
          </p:cNvSpPr>
          <p:nvPr userDrawn="1"/>
        </p:nvSpPr>
        <p:spPr>
          <a:xfrm>
            <a:off x="3424761" y="-823131"/>
            <a:ext cx="679428" cy="679605"/>
          </a:xfrm>
          <a:prstGeom prst="rect">
            <a:avLst/>
          </a:prstGeom>
          <a:solidFill>
            <a:srgbClr val="001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>
              <a:highlight>
                <a:srgbClr val="FFFF00"/>
              </a:highligh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A8102F-57B2-001C-4D81-F55ACD4E445B}"/>
              </a:ext>
            </a:extLst>
          </p:cNvPr>
          <p:cNvSpPr>
            <a:spLocks noChangeAspect="1"/>
          </p:cNvSpPr>
          <p:nvPr userDrawn="1"/>
        </p:nvSpPr>
        <p:spPr>
          <a:xfrm>
            <a:off x="2490769" y="-823131"/>
            <a:ext cx="679428" cy="679605"/>
          </a:xfrm>
          <a:prstGeom prst="rect">
            <a:avLst/>
          </a:prstGeom>
          <a:solidFill>
            <a:srgbClr val="003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90F5D6-AFE4-8CA5-35FB-0E291750B2B6}"/>
              </a:ext>
            </a:extLst>
          </p:cNvPr>
          <p:cNvSpPr>
            <a:spLocks noChangeAspect="1"/>
          </p:cNvSpPr>
          <p:nvPr userDrawn="1"/>
        </p:nvSpPr>
        <p:spPr>
          <a:xfrm>
            <a:off x="4367119" y="-823131"/>
            <a:ext cx="679428" cy="679605"/>
          </a:xfrm>
          <a:prstGeom prst="rect">
            <a:avLst/>
          </a:prstGeom>
          <a:solidFill>
            <a:srgbClr val="33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F251F2-EE36-B660-AE40-842B8788BAB7}"/>
              </a:ext>
            </a:extLst>
          </p:cNvPr>
          <p:cNvSpPr>
            <a:spLocks noChangeAspect="1"/>
          </p:cNvSpPr>
          <p:nvPr userDrawn="1"/>
        </p:nvSpPr>
        <p:spPr>
          <a:xfrm>
            <a:off x="5301111" y="-823131"/>
            <a:ext cx="679428" cy="679605"/>
          </a:xfrm>
          <a:prstGeom prst="rect">
            <a:avLst/>
          </a:prstGeom>
          <a:solidFill>
            <a:srgbClr val="EA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A82D47-E137-DBBD-DB5E-01894E4849DD}"/>
              </a:ext>
            </a:extLst>
          </p:cNvPr>
          <p:cNvSpPr>
            <a:spLocks noChangeAspect="1"/>
          </p:cNvSpPr>
          <p:nvPr userDrawn="1"/>
        </p:nvSpPr>
        <p:spPr>
          <a:xfrm>
            <a:off x="6235103" y="-823131"/>
            <a:ext cx="679428" cy="679605"/>
          </a:xfrm>
          <a:prstGeom prst="rect">
            <a:avLst/>
          </a:prstGeom>
          <a:solidFill>
            <a:srgbClr val="A9A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05E0C1-DFA8-34CD-475F-9E012143B9AF}"/>
              </a:ext>
            </a:extLst>
          </p:cNvPr>
          <p:cNvSpPr>
            <a:spLocks noChangeAspect="1"/>
          </p:cNvSpPr>
          <p:nvPr userDrawn="1"/>
        </p:nvSpPr>
        <p:spPr>
          <a:xfrm>
            <a:off x="7169095" y="-823131"/>
            <a:ext cx="679428" cy="679605"/>
          </a:xfrm>
          <a:prstGeom prst="rect">
            <a:avLst/>
          </a:prstGeom>
          <a:solidFill>
            <a:srgbClr val="6E6E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BCE5D2-964B-7DEB-C02A-60D7995DF62B}"/>
              </a:ext>
            </a:extLst>
          </p:cNvPr>
          <p:cNvSpPr/>
          <p:nvPr userDrawn="1"/>
        </p:nvSpPr>
        <p:spPr>
          <a:xfrm>
            <a:off x="3430577" y="-1807534"/>
            <a:ext cx="679605" cy="679605"/>
          </a:xfrm>
          <a:prstGeom prst="rect">
            <a:avLst/>
          </a:prstGeom>
          <a:solidFill>
            <a:srgbClr val="B40F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5C8363B-8B11-8CE6-61DE-A61A05D54B0F}"/>
              </a:ext>
            </a:extLst>
          </p:cNvPr>
          <p:cNvSpPr/>
          <p:nvPr userDrawn="1"/>
        </p:nvSpPr>
        <p:spPr>
          <a:xfrm>
            <a:off x="7157226" y="-1807534"/>
            <a:ext cx="679605" cy="679605"/>
          </a:xfrm>
          <a:prstGeom prst="rect">
            <a:avLst/>
          </a:prstGeom>
          <a:solidFill>
            <a:srgbClr val="00A5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70BF72-77DF-B466-3FD1-F7F081FA9CA6}"/>
              </a:ext>
            </a:extLst>
          </p:cNvPr>
          <p:cNvSpPr/>
          <p:nvPr userDrawn="1"/>
        </p:nvSpPr>
        <p:spPr>
          <a:xfrm>
            <a:off x="8088888" y="-1807534"/>
            <a:ext cx="679605" cy="679605"/>
          </a:xfrm>
          <a:prstGeom prst="rect">
            <a:avLst/>
          </a:prstGeom>
          <a:solidFill>
            <a:srgbClr val="4B00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9EBCDBE-DABB-3438-8C69-A481C74489B9}"/>
              </a:ext>
            </a:extLst>
          </p:cNvPr>
          <p:cNvSpPr>
            <a:spLocks noChangeAspect="1"/>
          </p:cNvSpPr>
          <p:nvPr userDrawn="1"/>
        </p:nvSpPr>
        <p:spPr>
          <a:xfrm>
            <a:off x="8118543" y="-823131"/>
            <a:ext cx="679428" cy="679605"/>
          </a:xfrm>
          <a:prstGeom prst="rect">
            <a:avLst/>
          </a:prstGeom>
          <a:solidFill>
            <a:srgbClr val="FC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12224D-01B0-1297-3FE3-13F0404B0F77}"/>
              </a:ext>
            </a:extLst>
          </p:cNvPr>
          <p:cNvSpPr txBox="1"/>
          <p:nvPr userDrawn="1"/>
        </p:nvSpPr>
        <p:spPr>
          <a:xfrm>
            <a:off x="3382444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Elemental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Navy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001E62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DF19DC-423E-4783-2C16-D373B1C5B24A}"/>
              </a:ext>
            </a:extLst>
          </p:cNvPr>
          <p:cNvSpPr txBox="1"/>
          <p:nvPr userDrawn="1"/>
        </p:nvSpPr>
        <p:spPr>
          <a:xfrm>
            <a:off x="2448452" y="-733839"/>
            <a:ext cx="7640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Impact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(Lab) Blue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#0032a1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EDF076D-1D17-DA25-B8F4-C78C00AFB5D1}"/>
              </a:ext>
            </a:extLst>
          </p:cNvPr>
          <p:cNvSpPr txBox="1"/>
          <p:nvPr userDrawn="1"/>
        </p:nvSpPr>
        <p:spPr>
          <a:xfrm>
            <a:off x="4360061" y="-733839"/>
            <a:ext cx="695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Energetic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Azure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#3366CC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917914D-589E-020D-9C16-400A30C7992C}"/>
              </a:ext>
            </a:extLst>
          </p:cNvPr>
          <p:cNvSpPr txBox="1"/>
          <p:nvPr userDrawn="1"/>
        </p:nvSpPr>
        <p:spPr>
          <a:xfrm>
            <a:off x="5169207" y="-733839"/>
            <a:ext cx="9386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Livermorium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Ice</a:t>
            </a:r>
            <a:endParaRPr lang="en-US" sz="9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en-US" sz="9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 dirty="0">
                <a:effectLst/>
                <a:latin typeface="Aptos" panose="020B0004020202020204" pitchFamily="34" charset="0"/>
              </a:rPr>
              <a:t>eaf0fb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FFCEEF-1880-D2BC-D4CD-5AC62C1B16AE}"/>
              </a:ext>
            </a:extLst>
          </p:cNvPr>
          <p:cNvSpPr txBox="1"/>
          <p:nvPr userDrawn="1"/>
        </p:nvSpPr>
        <p:spPr>
          <a:xfrm>
            <a:off x="6243880" y="-713663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Carbon 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Gray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#a9aabc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92074D8-7FD6-A412-5B3E-A83A96118029}"/>
              </a:ext>
            </a:extLst>
          </p:cNvPr>
          <p:cNvSpPr txBox="1"/>
          <p:nvPr userDrawn="1"/>
        </p:nvSpPr>
        <p:spPr>
          <a:xfrm>
            <a:off x="7179546" y="-713664"/>
            <a:ext cx="6689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Quantum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Slate</a:t>
            </a:r>
          </a:p>
          <a:p>
            <a:pPr algn="ctr"/>
            <a:r>
              <a:rPr lang="en-US" sz="900" i="0" dirty="0">
                <a:solidFill>
                  <a:srgbClr val="FFFFFF"/>
                </a:solidFill>
                <a:effectLst/>
                <a:latin typeface="Aptos" panose="020B0004020202020204" pitchFamily="34" charset="0"/>
              </a:rPr>
              <a:t>#6e6e7c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6CD0D2-A217-246E-86F0-7BAE0694613B}"/>
              </a:ext>
            </a:extLst>
          </p:cNvPr>
          <p:cNvSpPr txBox="1"/>
          <p:nvPr userDrawn="1"/>
        </p:nvSpPr>
        <p:spPr>
          <a:xfrm>
            <a:off x="8081022" y="-713664"/>
            <a:ext cx="754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Innovation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Yellow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#</a:t>
            </a:r>
            <a:r>
              <a:rPr lang="en-US" sz="900" i="0" dirty="0">
                <a:effectLst/>
                <a:latin typeface="Aptos" panose="020B0004020202020204" pitchFamily="34" charset="0"/>
              </a:rPr>
              <a:t>fcb317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531D96-5978-B8C1-2305-1A521149E81D}"/>
              </a:ext>
            </a:extLst>
          </p:cNvPr>
          <p:cNvSpPr txBox="1"/>
          <p:nvPr userDrawn="1"/>
        </p:nvSpPr>
        <p:spPr>
          <a:xfrm>
            <a:off x="2498958" y="-1701414"/>
            <a:ext cx="6712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Research Red</a:t>
            </a:r>
          </a:p>
          <a:p>
            <a:pPr algn="ctr"/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#9d0c0c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8734A2-9420-F13D-9F60-9A664115B793}"/>
              </a:ext>
            </a:extLst>
          </p:cNvPr>
          <p:cNvSpPr txBox="1"/>
          <p:nvPr userDrawn="1"/>
        </p:nvSpPr>
        <p:spPr>
          <a:xfrm>
            <a:off x="3323492" y="-1701414"/>
            <a:ext cx="8985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Performance Pink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#b40f64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67BB533-7CC3-816F-9772-4E7A55E01839}"/>
              </a:ext>
            </a:extLst>
          </p:cNvPr>
          <p:cNvSpPr txBox="1"/>
          <p:nvPr userDrawn="1"/>
        </p:nvSpPr>
        <p:spPr>
          <a:xfrm>
            <a:off x="4360061" y="-1701414"/>
            <a:ext cx="6748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effectLst/>
                <a:latin typeface="Aptos" panose="020B0004020202020204" pitchFamily="34" charset="0"/>
              </a:rPr>
              <a:t>Algorithm Orange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#ff7900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4D929E-06B5-C3C5-6BB2-6E2C4D68CB16}"/>
              </a:ext>
            </a:extLst>
          </p:cNvPr>
          <p:cNvSpPr txBox="1"/>
          <p:nvPr userDrawn="1"/>
        </p:nvSpPr>
        <p:spPr>
          <a:xfrm>
            <a:off x="5286950" y="-1701414"/>
            <a:ext cx="7111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Solar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Yellow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#ffd900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F86E4CA-2051-193B-B256-F949E089B5F0}"/>
              </a:ext>
            </a:extLst>
          </p:cNvPr>
          <p:cNvSpPr txBox="1"/>
          <p:nvPr userDrawn="1"/>
        </p:nvSpPr>
        <p:spPr>
          <a:xfrm>
            <a:off x="6243880" y="-1701414"/>
            <a:ext cx="679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Gamma Green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#84c342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30328D9-49EE-6A7D-64F1-4F8C8F6C0EB8}"/>
              </a:ext>
            </a:extLst>
          </p:cNvPr>
          <p:cNvSpPr txBox="1"/>
          <p:nvPr userDrawn="1"/>
        </p:nvSpPr>
        <p:spPr>
          <a:xfrm>
            <a:off x="7179546" y="-1701414"/>
            <a:ext cx="6794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effectLst/>
                <a:latin typeface="Aptos" panose="020B0004020202020204" pitchFamily="34" charset="0"/>
              </a:rPr>
              <a:t>Extreme Turquoise</a:t>
            </a:r>
          </a:p>
          <a:p>
            <a:pPr algn="ctr"/>
            <a:r>
              <a:rPr lang="en-US" sz="900" i="0" dirty="0">
                <a:effectLst/>
                <a:latin typeface="Aptos" panose="020B0004020202020204" pitchFamily="34" charset="0"/>
              </a:rPr>
              <a:t>#00a5b8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E25DD1-5379-B65B-5858-CB4529762F43}"/>
              </a:ext>
            </a:extLst>
          </p:cNvPr>
          <p:cNvSpPr txBox="1"/>
          <p:nvPr userDrawn="1"/>
        </p:nvSpPr>
        <p:spPr>
          <a:xfrm>
            <a:off x="8043502" y="-1701414"/>
            <a:ext cx="754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0" dirty="0">
                <a:solidFill>
                  <a:schemeClr val="bg1"/>
                </a:solidFill>
                <a:effectLst/>
                <a:latin typeface="Helvetica" pitchFamily="2" charset="0"/>
              </a:rPr>
              <a:t>Inspiration Indigo</a:t>
            </a:r>
          </a:p>
          <a:p>
            <a:pPr algn="ctr"/>
            <a:r>
              <a:rPr lang="en-US" sz="900" i="0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#4b0082</a:t>
            </a:r>
          </a:p>
        </p:txBody>
      </p:sp>
    </p:spTree>
    <p:extLst>
      <p:ext uri="{BB962C8B-B14F-4D97-AF65-F5344CB8AC3E}">
        <p14:creationId xmlns:p14="http://schemas.microsoft.com/office/powerpoint/2010/main" val="106320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28" r:id="rId2"/>
    <p:sldLayoutId id="2147483752" r:id="rId3"/>
    <p:sldLayoutId id="2147483753" r:id="rId4"/>
    <p:sldLayoutId id="2147483710" r:id="rId5"/>
    <p:sldLayoutId id="2147483711" r:id="rId6"/>
    <p:sldLayoutId id="2147483745" r:id="rId7"/>
    <p:sldLayoutId id="2147483712" r:id="rId8"/>
    <p:sldLayoutId id="2147483713" r:id="rId9"/>
    <p:sldLayoutId id="2147483740" r:id="rId10"/>
    <p:sldLayoutId id="2147483743" r:id="rId11"/>
    <p:sldLayoutId id="2147483747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2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if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11.03564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4A42B7-A293-E1D2-BFAC-21F7103056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Lawrence Livermore National Laboratory, USA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2176A8-BE07-CB51-14F7-F65A92F203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91807" y="5413480"/>
            <a:ext cx="6228693" cy="299735"/>
          </a:xfrm>
        </p:spPr>
        <p:txBody>
          <a:bodyPr/>
          <a:lstStyle/>
          <a:p>
            <a:r>
              <a:rPr lang="en-US" dirty="0"/>
              <a:t>Catherine </a:t>
            </a:r>
            <a:r>
              <a:rPr lang="en-US" dirty="0" err="1"/>
              <a:t>Percher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E48297-46D6-1DB3-1066-7312E57519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March 13, 2026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E2C4C41-7283-C16B-135F-97B0E36590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at the 3</a:t>
            </a:r>
            <a:r>
              <a:rPr lang="en-US" baseline="30000" dirty="0"/>
              <a:t>rd</a:t>
            </a:r>
            <a:r>
              <a:rPr lang="en-US" dirty="0"/>
              <a:t> P(ND)</a:t>
            </a:r>
            <a:r>
              <a:rPr lang="en-US" baseline="30000" dirty="0"/>
              <a:t>2</a:t>
            </a:r>
            <a:r>
              <a:rPr lang="en-US" dirty="0"/>
              <a:t> Meeting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A75D9F-B3EA-4508-C4F9-9D63CDF625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Perspectives on  Nuclear Data for the Next Decade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F194E7-6625-16EE-54D7-73F7910F6680}"/>
              </a:ext>
            </a:extLst>
          </p:cNvPr>
          <p:cNvSpPr txBox="1"/>
          <p:nvPr/>
        </p:nvSpPr>
        <p:spPr>
          <a:xfrm>
            <a:off x="5208926" y="1112989"/>
            <a:ext cx="27646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latin typeface="Bradley Hand" pitchFamily="2" charset="77"/>
              </a:rPr>
              <a:t>Integral</a:t>
            </a:r>
          </a:p>
          <a:p>
            <a:pPr algn="ctr"/>
            <a:endParaRPr lang="en-US" sz="2400" b="1" dirty="0">
              <a:solidFill>
                <a:srgbClr val="C00000"/>
              </a:solidFill>
              <a:latin typeface="Bradley Hand" pitchFamily="2" charset="77"/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  <a:latin typeface="Bradley Hand" pitchFamily="2" charset="77"/>
              </a:rPr>
              <a:t>^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1F0F77-9090-17C4-76AA-C553A5589D9C}"/>
              </a:ext>
            </a:extLst>
          </p:cNvPr>
          <p:cNvSpPr txBox="1">
            <a:spLocks/>
          </p:cNvSpPr>
          <p:nvPr/>
        </p:nvSpPr>
        <p:spPr>
          <a:xfrm>
            <a:off x="5391807" y="5755808"/>
            <a:ext cx="6228693" cy="27552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ts val="78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ICSBEP Chair</a:t>
            </a:r>
          </a:p>
        </p:txBody>
      </p:sp>
    </p:spTree>
    <p:extLst>
      <p:ext uri="{BB962C8B-B14F-4D97-AF65-F5344CB8AC3E}">
        <p14:creationId xmlns:p14="http://schemas.microsoft.com/office/powerpoint/2010/main" val="101080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1230-1F3F-4E81-DDEF-037D229CB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66" y="198269"/>
            <a:ext cx="11930071" cy="1485900"/>
          </a:xfrm>
        </p:spPr>
        <p:txBody>
          <a:bodyPr>
            <a:normAutofit/>
          </a:bodyPr>
          <a:lstStyle/>
          <a:p>
            <a:r>
              <a:rPr lang="en-US" sz="3200" dirty="0"/>
              <a:t>International Criticality Safety Benchmark Evaluation Project (ICSBEP)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6FFA8D-CDE6-EB44-21AE-DA5361B5AE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5781" y="1333212"/>
            <a:ext cx="11930071" cy="353993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200" dirty="0"/>
              <a:t>Official activity of the Organization for Economic Cooperation and Development’s (OECD) Nuclear Energy Agency since 1995 under Working Party for Nuclear Criticality Safety (WPNCS)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Main Goal: Provide standardized benchmarks for </a:t>
            </a:r>
            <a:r>
              <a:rPr lang="en-US" sz="2200" b="1" dirty="0"/>
              <a:t>criticality safety validation</a:t>
            </a:r>
          </a:p>
          <a:p>
            <a:pPr>
              <a:spcBef>
                <a:spcPts val="0"/>
              </a:spcBef>
            </a:pPr>
            <a:r>
              <a:rPr lang="en-US" sz="2200" dirty="0"/>
              <a:t>Updated handbook with new evaluations released regularly- 2025 edition released Feb 2026</a:t>
            </a:r>
          </a:p>
          <a:p>
            <a:pPr lvl="1"/>
            <a:endParaRPr lang="en-US" sz="2200" dirty="0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79C09B16-C14F-070E-D642-F0C1579AEC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4344248"/>
              </p:ext>
            </p:extLst>
          </p:nvPr>
        </p:nvGraphicFramePr>
        <p:xfrm>
          <a:off x="4245420" y="2837987"/>
          <a:ext cx="7824651" cy="3786574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345474">
                  <a:extLst>
                    <a:ext uri="{9D8B030D-6E8A-4147-A177-3AD203B41FA5}">
                      <a16:colId xmlns:a16="http://schemas.microsoft.com/office/drawing/2014/main" val="1501199876"/>
                    </a:ext>
                  </a:extLst>
                </a:gridCol>
                <a:gridCol w="4369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9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942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ICSBEP Type</a:t>
                      </a:r>
                    </a:p>
                  </a:txBody>
                  <a:tcPr marL="91919" marR="919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5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Description</a:t>
                      </a:r>
                    </a:p>
                  </a:txBody>
                  <a:tcPr marL="91919" marR="919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58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Configurations</a:t>
                      </a:r>
                    </a:p>
                  </a:txBody>
                  <a:tcPr marL="91919" marR="9191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58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6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PU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Plutonium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810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6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HEU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Highly Enriched Uranium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1461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6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IEU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Intermediate Enriched Uranium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278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6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LEU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Low Enriched Uranium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1829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6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U233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Uranium 233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244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6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MIX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Mixed Material Systems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536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190671"/>
                  </a:ext>
                </a:extLst>
              </a:tr>
              <a:tr h="2756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SPEC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Other Actinides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082395"/>
                  </a:ext>
                </a:extLst>
              </a:tr>
              <a:tr h="4010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ALARM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Shielding and Criticality Accident Alarm Placement 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53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398882"/>
                  </a:ext>
                </a:extLst>
              </a:tr>
              <a:tr h="3923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FUND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Fundamental Physics Measurements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250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696875"/>
                  </a:ext>
                </a:extLst>
              </a:tr>
              <a:tr h="2756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Handbook Total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5481</a:t>
                      </a:r>
                      <a:endParaRPr lang="en-US" sz="1800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351377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ACEE3F5-F1AA-BAA4-B8FC-BBFB47845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9" r="1513" b="-1"/>
          <a:stretch>
            <a:fillRect/>
          </a:stretch>
        </p:blipFill>
        <p:spPr>
          <a:xfrm>
            <a:off x="505781" y="2855572"/>
            <a:ext cx="3521096" cy="35455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9639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450CEE-98E6-F017-8B5D-69A429601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t="1133" r="1883" b="7721"/>
          <a:stretch>
            <a:fillRect/>
          </a:stretch>
        </p:blipFill>
        <p:spPr>
          <a:xfrm>
            <a:off x="0" y="170688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980" y="578909"/>
            <a:ext cx="8231187" cy="37702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Extensive International Review Process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8886780-A1BD-784B-7174-E39F8C1600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8750593"/>
              </p:ext>
            </p:extLst>
          </p:nvPr>
        </p:nvGraphicFramePr>
        <p:xfrm>
          <a:off x="705317" y="1214348"/>
          <a:ext cx="5249090" cy="3266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5658CD-8464-4987-906E-006271C3A4BE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8175778-439B-2C8B-CE6D-B58E29186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3322098"/>
              </p:ext>
            </p:extLst>
          </p:nvPr>
        </p:nvGraphicFramePr>
        <p:xfrm>
          <a:off x="6445930" y="1147294"/>
          <a:ext cx="5249090" cy="3333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96227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, box and whisker chart&#10;&#10;Description automatically generated">
            <a:extLst>
              <a:ext uri="{FF2B5EF4-FFF2-40B4-BE49-F238E27FC236}">
                <a16:creationId xmlns:a16="http://schemas.microsoft.com/office/drawing/2014/main" id="{D580B689-88B9-3841-BD00-960B39024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7" b="1560"/>
          <a:stretch/>
        </p:blipFill>
        <p:spPr>
          <a:xfrm>
            <a:off x="2070653" y="1033670"/>
            <a:ext cx="7891669" cy="52578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D6EEF64-B091-F294-20C7-2D70BED09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9DB3A-63D5-DAE0-7F8F-75985DF15950}"/>
              </a:ext>
            </a:extLst>
          </p:cNvPr>
          <p:cNvSpPr txBox="1">
            <a:spLocks/>
          </p:cNvSpPr>
          <p:nvPr/>
        </p:nvSpPr>
        <p:spPr>
          <a:xfrm>
            <a:off x="598310" y="232944"/>
            <a:ext cx="11593689" cy="502920"/>
          </a:xfrm>
        </p:spPr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532A0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ICSBEP- Plutonium Benchmarks Circa 2015 (748 Cases)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50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DF43E-B953-0F50-977F-9D73AD928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03BB0-8014-A2CB-AB85-F83DBA6A1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310" y="232944"/>
            <a:ext cx="11593689" cy="502920"/>
          </a:xfrm>
        </p:spPr>
        <p:txBody>
          <a:bodyPr/>
          <a:lstStyle/>
          <a:p>
            <a:pPr algn="ctr"/>
            <a:r>
              <a:rPr lang="en-US" dirty="0"/>
              <a:t>ICSBEP- Plutonium Benchmarks Circa 2015 (748 Cases)</a:t>
            </a:r>
          </a:p>
        </p:txBody>
      </p:sp>
      <p:pic>
        <p:nvPicPr>
          <p:cNvPr id="4" name="Picture 3" descr="Chart, scatter chart, box and whisker chart&#10;&#10;Description automatically generated">
            <a:extLst>
              <a:ext uri="{FF2B5EF4-FFF2-40B4-BE49-F238E27FC236}">
                <a16:creationId xmlns:a16="http://schemas.microsoft.com/office/drawing/2014/main" id="{17DFB21A-BDE7-32DB-E516-750366794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47" b="1560"/>
          <a:stretch/>
        </p:blipFill>
        <p:spPr>
          <a:xfrm>
            <a:off x="2070653" y="1033670"/>
            <a:ext cx="7891669" cy="525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B4AFB0-8995-9AFE-04EA-5255ECA5FC0D}"/>
              </a:ext>
            </a:extLst>
          </p:cNvPr>
          <p:cNvSpPr txBox="1"/>
          <p:nvPr/>
        </p:nvSpPr>
        <p:spPr>
          <a:xfrm>
            <a:off x="2686877" y="1135665"/>
            <a:ext cx="1199879" cy="4586671"/>
          </a:xfrm>
          <a:prstGeom prst="rect">
            <a:avLst/>
          </a:prstGeom>
          <a:solidFill>
            <a:schemeClr val="tx2">
              <a:lumMod val="40000"/>
              <a:lumOff val="60000"/>
              <a:alpha val="18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F4F97"/>
                </a:solidFill>
              </a:rPr>
              <a:t>Thermal</a:t>
            </a:r>
          </a:p>
          <a:p>
            <a:pPr algn="ctr"/>
            <a:r>
              <a:rPr lang="en-US" b="1" dirty="0">
                <a:solidFill>
                  <a:srgbClr val="0F4F97"/>
                </a:solidFill>
              </a:rPr>
              <a:t>589 Cases</a:t>
            </a: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r>
              <a:rPr lang="en-US" b="1" dirty="0">
                <a:solidFill>
                  <a:srgbClr val="0F4F97"/>
                </a:solidFill>
              </a:rPr>
              <a:t>3% Spread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E1CF7D-E2B5-67B0-B900-289D791D9883}"/>
              </a:ext>
            </a:extLst>
          </p:cNvPr>
          <p:cNvSpPr txBox="1"/>
          <p:nvPr/>
        </p:nvSpPr>
        <p:spPr>
          <a:xfrm>
            <a:off x="8082972" y="1135664"/>
            <a:ext cx="1199879" cy="4524315"/>
          </a:xfrm>
          <a:prstGeom prst="rect">
            <a:avLst/>
          </a:prstGeom>
          <a:solidFill>
            <a:schemeClr val="tx2">
              <a:lumMod val="40000"/>
              <a:lumOff val="60000"/>
              <a:alpha val="18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F4F97"/>
                </a:solidFill>
              </a:rPr>
              <a:t>Fast </a:t>
            </a:r>
          </a:p>
          <a:p>
            <a:pPr algn="ctr"/>
            <a:r>
              <a:rPr lang="en-US" b="1" dirty="0">
                <a:solidFill>
                  <a:srgbClr val="0F4F97"/>
                </a:solidFill>
              </a:rPr>
              <a:t>116 Cases</a:t>
            </a:r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b="1" dirty="0">
              <a:solidFill>
                <a:srgbClr val="0F4F97"/>
              </a:solidFill>
            </a:endParaRPr>
          </a:p>
          <a:p>
            <a:pPr algn="ctr"/>
            <a:endParaRPr lang="en-US" b="1" dirty="0">
              <a:solidFill>
                <a:srgbClr val="0F4F97"/>
              </a:solidFill>
            </a:endParaRPr>
          </a:p>
          <a:p>
            <a:pPr algn="ctr"/>
            <a:endParaRPr lang="en-US" b="1" dirty="0">
              <a:solidFill>
                <a:srgbClr val="0F4F97"/>
              </a:solidFill>
            </a:endParaRPr>
          </a:p>
          <a:p>
            <a:pPr algn="ctr"/>
            <a:r>
              <a:rPr lang="en-US" b="1" dirty="0">
                <a:solidFill>
                  <a:srgbClr val="0F4F97"/>
                </a:solidFill>
              </a:rPr>
              <a:t>4% Spread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4A02BC-E8C5-ADB8-686B-A5873633571C}"/>
              </a:ext>
            </a:extLst>
          </p:cNvPr>
          <p:cNvSpPr txBox="1"/>
          <p:nvPr/>
        </p:nvSpPr>
        <p:spPr>
          <a:xfrm>
            <a:off x="3886757" y="1135664"/>
            <a:ext cx="4196215" cy="3693319"/>
          </a:xfrm>
          <a:prstGeom prst="rect">
            <a:avLst/>
          </a:prstGeom>
          <a:solidFill>
            <a:schemeClr val="tx2">
              <a:lumMod val="40000"/>
              <a:lumOff val="60000"/>
              <a:alpha val="18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F4F97"/>
                </a:solidFill>
              </a:rPr>
              <a:t>43 Intermediate/Mixed</a:t>
            </a:r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dirty="0">
              <a:solidFill>
                <a:srgbClr val="0F4F97"/>
              </a:solidFill>
            </a:endParaRPr>
          </a:p>
          <a:p>
            <a:pPr algn="ctr"/>
            <a:endParaRPr lang="en-US" b="1" dirty="0">
              <a:solidFill>
                <a:srgbClr val="0F4F97"/>
              </a:solidFill>
            </a:endParaRPr>
          </a:p>
          <a:p>
            <a:pPr algn="ctr"/>
            <a:endParaRPr lang="en-US" b="1" dirty="0">
              <a:solidFill>
                <a:srgbClr val="0F4F97"/>
              </a:solidFill>
            </a:endParaRPr>
          </a:p>
          <a:p>
            <a:pPr algn="ctr"/>
            <a:endParaRPr lang="en-US" b="1" dirty="0">
              <a:solidFill>
                <a:srgbClr val="0F4F97"/>
              </a:solidFill>
            </a:endParaRPr>
          </a:p>
          <a:p>
            <a:pPr algn="ctr"/>
            <a:endParaRPr lang="en-US" b="1" dirty="0">
              <a:solidFill>
                <a:srgbClr val="0F4F97"/>
              </a:solidFill>
            </a:endParaRPr>
          </a:p>
          <a:p>
            <a:pPr algn="ctr"/>
            <a:endParaRPr lang="en-US" b="1" dirty="0">
              <a:solidFill>
                <a:srgbClr val="0F4F97"/>
              </a:solidFill>
            </a:endParaRPr>
          </a:p>
          <a:p>
            <a:pPr algn="ctr"/>
            <a:r>
              <a:rPr lang="en-US" b="1" dirty="0">
                <a:solidFill>
                  <a:srgbClr val="0F4F97"/>
                </a:solidFill>
              </a:rPr>
              <a:t>4% Spread- Very Sparse Coverage</a:t>
            </a:r>
          </a:p>
        </p:txBody>
      </p:sp>
    </p:spTree>
    <p:extLst>
      <p:ext uri="{BB962C8B-B14F-4D97-AF65-F5344CB8AC3E}">
        <p14:creationId xmlns:p14="http://schemas.microsoft.com/office/powerpoint/2010/main" val="2854785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32957" y="219510"/>
            <a:ext cx="8530683" cy="1008771"/>
          </a:xfrm>
        </p:spPr>
        <p:txBody>
          <a:bodyPr/>
          <a:lstStyle/>
          <a:p>
            <a:r>
              <a:rPr lang="en-US" dirty="0"/>
              <a:t>Thermal/Epithermal </a:t>
            </a:r>
            <a:r>
              <a:rPr lang="en-US" dirty="0" err="1"/>
              <a:t>eXperiments</a:t>
            </a:r>
            <a:r>
              <a:rPr lang="en-US" dirty="0"/>
              <a:t> (TEX)</a:t>
            </a:r>
            <a:endParaRPr lang="en-US" sz="2400" b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B149E-AFFF-704B-85F1-73F8692A0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441525"/>
            <a:ext cx="6774571" cy="490688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LLNL/LANL collaboration funded by the US DOE Nuclear Criticality Safety Program (NCSP) to produce new critical benchmarks to address the nuclear data and validation needs for criticality safety</a:t>
            </a:r>
          </a:p>
          <a:p>
            <a:r>
              <a:rPr lang="en-US" dirty="0"/>
              <a:t>Two test bed assemblies (Pu and HEU)</a:t>
            </a:r>
          </a:p>
          <a:p>
            <a:pPr lvl="1"/>
            <a:r>
              <a:rPr lang="en-US" dirty="0"/>
              <a:t>Plutonium fueled with plutonium/aluminum Zero Power Physics Reactor (ZPPR) plates arranged in 30 cm by 30 cm layers</a:t>
            </a:r>
          </a:p>
          <a:p>
            <a:pPr lvl="1"/>
            <a:r>
              <a:rPr lang="en-US" dirty="0"/>
              <a:t>HEU fueled with Jemima plates (48 cm OD)</a:t>
            </a:r>
          </a:p>
          <a:p>
            <a:pPr lvl="1"/>
            <a:r>
              <a:rPr lang="en-US" dirty="0"/>
              <a:t>Minimum of materials</a:t>
            </a:r>
          </a:p>
          <a:p>
            <a:pPr lvl="1"/>
            <a:r>
              <a:rPr lang="en-US" dirty="0"/>
              <a:t>Designed to span multiple neutron fission energy spectra (fast through thermal) using polyethylene moderator</a:t>
            </a:r>
          </a:p>
          <a:p>
            <a:pPr lvl="1"/>
            <a:r>
              <a:rPr lang="en-US" dirty="0"/>
              <a:t>Assembly designed to be easily modified to test materials of interest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D72CAA-3B56-2249-9F56-E6F05CA3C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22" y="957958"/>
            <a:ext cx="4255208" cy="28368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BCCB63-E2E9-40F2-2491-2B9523756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002" y="3848498"/>
            <a:ext cx="4285928" cy="2556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4471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CE0E51-64BA-E8C7-7C54-309909EC7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A80849-E366-5C7A-F0AA-28E9F969D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9514"/>
            <a:ext cx="7879012" cy="1008771"/>
          </a:xfrm>
        </p:spPr>
        <p:txBody>
          <a:bodyPr/>
          <a:lstStyle/>
          <a:p>
            <a:r>
              <a:rPr lang="en-US" dirty="0"/>
              <a:t>Designing Modern Critical Experiments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AA655-F72B-C10D-522C-F7C0704A1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8488612" y="140759"/>
            <a:ext cx="3454495" cy="2175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91EC1F-3D57-80AB-38E9-FB27D7B9C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4" y="4191621"/>
            <a:ext cx="5504888" cy="2188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2F3D27-2EAB-8D09-D7BE-EC29FA4C2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0"/>
          <a:stretch>
            <a:fillRect/>
          </a:stretch>
        </p:blipFill>
        <p:spPr>
          <a:xfrm>
            <a:off x="6436265" y="4249839"/>
            <a:ext cx="5307246" cy="2129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4B5BEF-A82C-0765-59A3-03004AB1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7" t="3180"/>
          <a:stretch>
            <a:fillRect/>
          </a:stretch>
        </p:blipFill>
        <p:spPr>
          <a:xfrm>
            <a:off x="8499901" y="2270655"/>
            <a:ext cx="3259007" cy="20620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CC53DE-7D83-D034-4C67-BBC08A3D8BC9}"/>
              </a:ext>
            </a:extLst>
          </p:cNvPr>
          <p:cNvSpPr txBox="1"/>
          <p:nvPr/>
        </p:nvSpPr>
        <p:spPr>
          <a:xfrm>
            <a:off x="598713" y="1307040"/>
            <a:ext cx="751440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Optimize experiment design to provide the best possible test of some variable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Targeting averaging neutron energy of a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Sensitivity to specific reaction of specific nuclide at a specific energy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Representativity of application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ML example of TEX-Cl to electrorefining operational criticality upset conditions</a:t>
            </a:r>
          </a:p>
        </p:txBody>
      </p:sp>
    </p:spTree>
    <p:extLst>
      <p:ext uri="{BB962C8B-B14F-4D97-AF65-F5344CB8AC3E}">
        <p14:creationId xmlns:p14="http://schemas.microsoft.com/office/powerpoint/2010/main" val="905512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6F0C6-23E6-A6EA-2B79-4DE2E05BF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F1BDD-C460-F6FB-AA77-5BF5F6E33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1524"/>
            <a:ext cx="8129155" cy="4906889"/>
          </a:xfrm>
        </p:spPr>
        <p:txBody>
          <a:bodyPr>
            <a:noAutofit/>
          </a:bodyPr>
          <a:lstStyle/>
          <a:p>
            <a:r>
              <a:rPr lang="en-US" sz="1700" dirty="0"/>
              <a:t>TEX-PU</a:t>
            </a:r>
          </a:p>
          <a:p>
            <a:pPr lvl="1"/>
            <a:r>
              <a:rPr lang="en-US" sz="1700" b="1" dirty="0"/>
              <a:t>PU-MET-MIXED-002-</a:t>
            </a:r>
            <a:r>
              <a:rPr lang="en-US" sz="1700" dirty="0"/>
              <a:t>  TEX Plutonium </a:t>
            </a:r>
            <a:r>
              <a:rPr lang="en-US" sz="1700" b="1" dirty="0">
                <a:solidFill>
                  <a:srgbClr val="C00000"/>
                </a:solidFill>
              </a:rPr>
              <a:t>Baseline</a:t>
            </a:r>
            <a:r>
              <a:rPr lang="en-US" sz="1700" dirty="0"/>
              <a:t> Assemblies:  Plutonium-Aluminum Metal Alloy Plates with Varying Thicknesses of Polyethylene Moderator and a Thin Polyethylene Reflector</a:t>
            </a:r>
          </a:p>
          <a:p>
            <a:pPr lvl="1"/>
            <a:r>
              <a:rPr lang="en-US" sz="1700" b="1" dirty="0"/>
              <a:t>PU-MET-MIXED-003-  </a:t>
            </a:r>
            <a:r>
              <a:rPr lang="en-US" sz="1700" dirty="0"/>
              <a:t>TEX Plutonium Assemblies with </a:t>
            </a:r>
            <a:r>
              <a:rPr lang="en-US" sz="1700" b="1" dirty="0">
                <a:solidFill>
                  <a:srgbClr val="0070C0"/>
                </a:solidFill>
              </a:rPr>
              <a:t>Tantalum</a:t>
            </a:r>
            <a:r>
              <a:rPr lang="en-US" sz="1700" dirty="0"/>
              <a:t>:  Plutonium-Aluminum Metal Alloy Plates with Varying Thicknesses of Polyethylene Moderator, Interstitial Tantalum, and a Thin Polyethylene Reflector</a:t>
            </a:r>
          </a:p>
          <a:p>
            <a:pPr lvl="1"/>
            <a:r>
              <a:rPr lang="en-US" sz="1700" b="1" dirty="0"/>
              <a:t>PU-MET-THERM-004-</a:t>
            </a:r>
            <a:r>
              <a:rPr lang="en-US" sz="1700" dirty="0"/>
              <a:t>  TEX Plutonium Thermal Assemblies:  Plutonium-Aluminum Metal Alloy Plates with Thick </a:t>
            </a:r>
            <a:r>
              <a:rPr lang="en-US" sz="1700" b="1" dirty="0">
                <a:solidFill>
                  <a:srgbClr val="0070C0"/>
                </a:solidFill>
              </a:rPr>
              <a:t>Polyethylene</a:t>
            </a:r>
            <a:r>
              <a:rPr lang="en-US" sz="1700" dirty="0"/>
              <a:t> or </a:t>
            </a:r>
            <a:r>
              <a:rPr lang="en-US" sz="1700" b="1" dirty="0">
                <a:solidFill>
                  <a:srgbClr val="0070C0"/>
                </a:solidFill>
              </a:rPr>
              <a:t>Polymethyl Methacrylate (Lucite) </a:t>
            </a:r>
            <a:r>
              <a:rPr lang="en-US" sz="1700" dirty="0"/>
              <a:t>Moderators</a:t>
            </a:r>
          </a:p>
          <a:p>
            <a:r>
              <a:rPr lang="en-US" sz="1700" dirty="0"/>
              <a:t>TEX-HEU</a:t>
            </a:r>
          </a:p>
          <a:p>
            <a:pPr lvl="1"/>
            <a:r>
              <a:rPr lang="en-US" sz="1700" b="1" dirty="0"/>
              <a:t>HEU-MET-MIXED-021-</a:t>
            </a:r>
            <a:r>
              <a:rPr lang="en-US" sz="1700" dirty="0"/>
              <a:t> TEX-HEU </a:t>
            </a:r>
            <a:r>
              <a:rPr lang="en-US" sz="1700" b="1" dirty="0">
                <a:solidFill>
                  <a:srgbClr val="C00000"/>
                </a:solidFill>
              </a:rPr>
              <a:t>Baseline</a:t>
            </a:r>
            <a:r>
              <a:rPr lang="en-US" sz="1700" dirty="0"/>
              <a:t> Assemblies: Highly Enriched Uranium Plates with Polyethylene Moderator and Polyethylene Reflector</a:t>
            </a:r>
          </a:p>
          <a:p>
            <a:pPr lvl="1"/>
            <a:r>
              <a:rPr lang="en-US" sz="1700" b="1" dirty="0"/>
              <a:t>HEU-MET-INTER-013-</a:t>
            </a:r>
            <a:r>
              <a:rPr lang="en-US" sz="1700" dirty="0"/>
              <a:t> TEX-Hf Assemblies: Highly Enriched Uranium Plates with </a:t>
            </a:r>
            <a:r>
              <a:rPr lang="en-US" sz="1700" b="1" dirty="0">
                <a:solidFill>
                  <a:srgbClr val="0070C0"/>
                </a:solidFill>
              </a:rPr>
              <a:t>Hafnium</a:t>
            </a:r>
            <a:r>
              <a:rPr lang="en-US" sz="1700" dirty="0"/>
              <a:t> Using Polyethylene Moderator and Polyethylene Reflector</a:t>
            </a:r>
          </a:p>
          <a:p>
            <a:pPr lvl="1"/>
            <a:r>
              <a:rPr lang="en-US" sz="1700" b="1" dirty="0"/>
              <a:t>HEU-MET-THERM-038- </a:t>
            </a:r>
            <a:r>
              <a:rPr lang="en-US" sz="1700" dirty="0"/>
              <a:t>TEX-Chlorine Assemblies: Highly Enriched Uranium Plates with </a:t>
            </a:r>
            <a:r>
              <a:rPr lang="en-US" sz="1700" b="1" dirty="0">
                <a:solidFill>
                  <a:srgbClr val="0070C0"/>
                </a:solidFill>
              </a:rPr>
              <a:t>Sodium Chloride </a:t>
            </a:r>
            <a:r>
              <a:rPr lang="en-US" sz="1700" dirty="0"/>
              <a:t>Absorbers Using Polyethylene Moderator and Polyethylene Reflector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C4D1F-D4DB-FE9A-9119-4A3C2C7D52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9" r="1513" b="-1"/>
          <a:stretch>
            <a:fillRect/>
          </a:stretch>
        </p:blipFill>
        <p:spPr>
          <a:xfrm>
            <a:off x="8982946" y="3525412"/>
            <a:ext cx="2727289" cy="27462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BE447687-8A0E-52F2-D4B7-254DEF95A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27" y="728223"/>
            <a:ext cx="2727289" cy="26043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E68C08-FEC9-73C7-C090-95D54AEC4B69}"/>
              </a:ext>
            </a:extLst>
          </p:cNvPr>
          <p:cNvSpPr txBox="1"/>
          <p:nvPr/>
        </p:nvSpPr>
        <p:spPr>
          <a:xfrm>
            <a:off x="-1799645" y="509587"/>
            <a:ext cx="1136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32A1"/>
                </a:solidFill>
              </a:rPr>
              <a:t>Six TEX Benchmarks Published</a:t>
            </a:r>
          </a:p>
        </p:txBody>
      </p:sp>
    </p:spTree>
    <p:extLst>
      <p:ext uri="{BB962C8B-B14F-4D97-AF65-F5344CB8AC3E}">
        <p14:creationId xmlns:p14="http://schemas.microsoft.com/office/powerpoint/2010/main" val="3783575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A276-7BDF-6046-8138-592BC5AA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C7A07F-3C3C-5A46-BABF-154DC7C9DA6E}"/>
              </a:ext>
            </a:extLst>
          </p:cNvPr>
          <p:cNvSpPr txBox="1"/>
          <p:nvPr/>
        </p:nvSpPr>
        <p:spPr>
          <a:xfrm>
            <a:off x="3806664" y="5108774"/>
            <a:ext cx="140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59649-3ED3-E948-95C1-B07E7172D48A}"/>
              </a:ext>
            </a:extLst>
          </p:cNvPr>
          <p:cNvSpPr txBox="1"/>
          <p:nvPr/>
        </p:nvSpPr>
        <p:spPr>
          <a:xfrm>
            <a:off x="4638724" y="4628950"/>
            <a:ext cx="140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0B9BB-478E-BC47-B076-416461087588}"/>
              </a:ext>
            </a:extLst>
          </p:cNvPr>
          <p:cNvSpPr txBox="1"/>
          <p:nvPr/>
        </p:nvSpPr>
        <p:spPr>
          <a:xfrm>
            <a:off x="5663196" y="4321173"/>
            <a:ext cx="140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42246-7988-BF46-9D7D-E956A59F5C54}"/>
              </a:ext>
            </a:extLst>
          </p:cNvPr>
          <p:cNvSpPr txBox="1"/>
          <p:nvPr/>
        </p:nvSpPr>
        <p:spPr>
          <a:xfrm>
            <a:off x="7571977" y="4616518"/>
            <a:ext cx="140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51D8E6-147C-F949-9A81-5AC79513269B}"/>
              </a:ext>
            </a:extLst>
          </p:cNvPr>
          <p:cNvSpPr txBox="1"/>
          <p:nvPr/>
        </p:nvSpPr>
        <p:spPr>
          <a:xfrm>
            <a:off x="8585406" y="4770407"/>
            <a:ext cx="511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pic>
        <p:nvPicPr>
          <p:cNvPr id="12" name="Content Placeholder 17" descr="Chart, box and whisker chart&#10;&#10;Description automatically generated">
            <a:extLst>
              <a:ext uri="{FF2B5EF4-FFF2-40B4-BE49-F238E27FC236}">
                <a16:creationId xmlns:a16="http://schemas.microsoft.com/office/drawing/2014/main" id="{0E8239E5-E86F-B348-B675-222A189DC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51" b="3142"/>
          <a:stretch/>
        </p:blipFill>
        <p:spPr>
          <a:xfrm>
            <a:off x="1789392" y="1197524"/>
            <a:ext cx="8405790" cy="5555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C5BDB1-2EBA-BB3D-8065-CA7A77834B5B}"/>
              </a:ext>
            </a:extLst>
          </p:cNvPr>
          <p:cNvSpPr txBox="1"/>
          <p:nvPr/>
        </p:nvSpPr>
        <p:spPr>
          <a:xfrm>
            <a:off x="457200" y="391886"/>
            <a:ext cx="11364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32A1"/>
                </a:solidFill>
              </a:rPr>
              <a:t>PMM-002 and PMM-003 (with Ta) Results, MCNP6.1, Compared with other Pu Benchmarks</a:t>
            </a:r>
          </a:p>
        </p:txBody>
      </p:sp>
    </p:spTree>
    <p:extLst>
      <p:ext uri="{BB962C8B-B14F-4D97-AF65-F5344CB8AC3E}">
        <p14:creationId xmlns:p14="http://schemas.microsoft.com/office/powerpoint/2010/main" val="3667315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A7E56-2210-9B1A-80CA-BBD712C87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A089F-C1E5-F1A8-342A-E09BE4EB5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50A1-77FD-A7E1-4160-8A2E3870A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41524"/>
            <a:ext cx="11133909" cy="490688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TEX-Pu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Experimental campaign completed in November 2025 at NCERC for configurations using an </a:t>
            </a:r>
            <a:r>
              <a:rPr lang="en-US" sz="2000" b="1" dirty="0">
                <a:solidFill>
                  <a:srgbClr val="0070C0"/>
                </a:solidFill>
              </a:rPr>
              <a:t>iron</a:t>
            </a:r>
            <a:r>
              <a:rPr lang="en-US" sz="2000" dirty="0"/>
              <a:t> diluent in thermal spectra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Additional variants designed to investigate </a:t>
            </a:r>
            <a:r>
              <a:rPr lang="en-US" sz="2000" b="1" baseline="30000" dirty="0">
                <a:solidFill>
                  <a:srgbClr val="0070C0"/>
                </a:solidFill>
              </a:rPr>
              <a:t>240</a:t>
            </a:r>
            <a:r>
              <a:rPr lang="en-US" sz="2000" b="1" dirty="0">
                <a:solidFill>
                  <a:srgbClr val="0070C0"/>
                </a:solidFill>
              </a:rPr>
              <a:t>Pu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0070C0"/>
                </a:solidFill>
              </a:rPr>
              <a:t>Mn</a:t>
            </a:r>
            <a:r>
              <a:rPr lang="en-US" sz="2000" dirty="0"/>
              <a:t> and additional baseline experiments targeting intermediate energy regime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Design work ongoing for </a:t>
            </a:r>
            <a:r>
              <a:rPr lang="en-US" sz="2000" b="1" dirty="0">
                <a:solidFill>
                  <a:srgbClr val="0070C0"/>
                </a:solidFill>
              </a:rPr>
              <a:t>Ni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0070C0"/>
                </a:solidFill>
              </a:rPr>
              <a:t>Cr</a:t>
            </a:r>
            <a:r>
              <a:rPr lang="en-US" sz="2000" dirty="0"/>
              <a:t> variants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TEX-HEU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Additional, intermediate and fast configurations with </a:t>
            </a:r>
            <a:r>
              <a:rPr lang="en-US" sz="2000" b="1" dirty="0">
                <a:solidFill>
                  <a:srgbClr val="0070C0"/>
                </a:solidFill>
              </a:rPr>
              <a:t>chlorine</a:t>
            </a:r>
            <a:r>
              <a:rPr lang="en-US" sz="2000" dirty="0"/>
              <a:t>, more targeted at molten salt reactors, completed in February 2026 at NCERC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0070C0"/>
                </a:solidFill>
              </a:rPr>
              <a:t>Low Temperature </a:t>
            </a:r>
            <a:r>
              <a:rPr lang="en-US" sz="2000" dirty="0"/>
              <a:t>experiments at -40 °C (-40 °F) with HEU to address transportation and unheated facility validation needs with the UK’s NNL, planned for FY26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Additional variants designed to investigate </a:t>
            </a:r>
            <a:r>
              <a:rPr lang="en-US" sz="2000" b="1" baseline="30000" dirty="0">
                <a:solidFill>
                  <a:srgbClr val="0070C0"/>
                </a:solidFill>
              </a:rPr>
              <a:t>6</a:t>
            </a:r>
            <a:r>
              <a:rPr lang="en-US" sz="2000" b="1" dirty="0">
                <a:solidFill>
                  <a:srgbClr val="0070C0"/>
                </a:solidFill>
              </a:rPr>
              <a:t>Li</a:t>
            </a:r>
            <a:r>
              <a:rPr lang="en-US" sz="2000" dirty="0"/>
              <a:t> neutron absorption in thermal/epithermal spectrum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78838-56FF-5E1A-310A-06BA75F14232}"/>
              </a:ext>
            </a:extLst>
          </p:cNvPr>
          <p:cNvSpPr txBox="1"/>
          <p:nvPr/>
        </p:nvSpPr>
        <p:spPr>
          <a:xfrm>
            <a:off x="609599" y="543454"/>
            <a:ext cx="11364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32A1"/>
                </a:solidFill>
              </a:rPr>
              <a:t>Additional Work for TEX</a:t>
            </a:r>
          </a:p>
        </p:txBody>
      </p:sp>
    </p:spTree>
    <p:extLst>
      <p:ext uri="{BB962C8B-B14F-4D97-AF65-F5344CB8AC3E}">
        <p14:creationId xmlns:p14="http://schemas.microsoft.com/office/powerpoint/2010/main" val="2235590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6ADA1-6F97-48A8-C2A0-93DAFD4D2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BC216-78B7-6559-0025-D7BD2A38E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Good News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AD371-4EA3-BAEC-272D-40D2752ABC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77FF9B-9BE1-4A23-A9B8-56986C05C2B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11E1C61-683A-0368-7002-69BF59B60330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46176" y="1271842"/>
            <a:ext cx="10320338" cy="3621087"/>
          </a:xfrm>
        </p:spPr>
        <p:txBody>
          <a:bodyPr>
            <a:noAutofit/>
          </a:bodyPr>
          <a:lstStyle/>
          <a:p>
            <a:pPr marL="342900" indent="-342900"/>
            <a:r>
              <a:rPr lang="en-US" sz="2400" dirty="0"/>
              <a:t>The ICSBEP is healthy at the moment</a:t>
            </a:r>
          </a:p>
          <a:p>
            <a:pPr marL="800100" lvl="1" indent="-342900"/>
            <a:r>
              <a:rPr lang="en-US" dirty="0"/>
              <a:t>Active international participation in yearly TRG meetings (50-100 people)</a:t>
            </a:r>
          </a:p>
          <a:p>
            <a:pPr marL="800100" lvl="1" indent="-342900"/>
            <a:r>
              <a:rPr lang="en-US" dirty="0"/>
              <a:t>Pace of approximately 20 new benchmark configurations published each year</a:t>
            </a:r>
          </a:p>
          <a:p>
            <a:pPr lvl="1"/>
            <a:r>
              <a:rPr lang="en-US" dirty="0"/>
              <a:t>Many new experiments are being designed to fill validation gaps and target novel materials or neutron spectra</a:t>
            </a:r>
          </a:p>
          <a:p>
            <a:pPr lvl="2"/>
            <a:r>
              <a:rPr lang="en-US" dirty="0"/>
              <a:t>Epithermal/Intermediate neutron energies</a:t>
            </a:r>
          </a:p>
          <a:p>
            <a:pPr lvl="2"/>
            <a:r>
              <a:rPr lang="en-US" dirty="0"/>
              <a:t>Cl, Hf, Ta, Cu</a:t>
            </a:r>
          </a:p>
          <a:p>
            <a:pPr lvl="1"/>
            <a:r>
              <a:rPr lang="en-US" dirty="0"/>
              <a:t>Many of the new benchmarks are being evaluated soon after the experiment was conducted, with active participation from knowledgeable experimenters (better benchmarks!)</a:t>
            </a:r>
          </a:p>
          <a:p>
            <a:r>
              <a:rPr lang="en-US" sz="2400" dirty="0"/>
              <a:t>New benchmark experiment capacity added with Japan’s STACY facility and LLNL Pulsed Neutron Die Away experiment</a:t>
            </a:r>
          </a:p>
          <a:p>
            <a:pPr marL="800100" lvl="1" indent="-34290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83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99D9AE-CCAC-5731-D6C1-D5BA53255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Form the Basis for Nuclear Data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EDAF5D1-4F82-114C-8340-8480279051E5}"/>
              </a:ext>
            </a:extLst>
          </p:cNvPr>
          <p:cNvSpPr txBox="1">
            <a:spLocks/>
          </p:cNvSpPr>
          <p:nvPr/>
        </p:nvSpPr>
        <p:spPr>
          <a:xfrm>
            <a:off x="710004" y="1350830"/>
            <a:ext cx="10972799" cy="490688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b="1" dirty="0"/>
              <a:t>Differential Measurements</a:t>
            </a:r>
          </a:p>
          <a:p>
            <a:pPr lvl="1" defTabSz="914400"/>
            <a:r>
              <a:rPr lang="en-US" b="1" dirty="0"/>
              <a:t>Measurements of a single (ideally) reaction of a particle and a nucleus at a specific energy</a:t>
            </a:r>
          </a:p>
          <a:p>
            <a:pPr lvl="1" defTabSz="914400"/>
            <a:r>
              <a:rPr lang="en-US" b="1" dirty="0"/>
              <a:t>Example:  Neutron Scattering Experiments</a:t>
            </a:r>
          </a:p>
          <a:p>
            <a:pPr lvl="1" defTabSz="914400"/>
            <a:endParaRPr lang="en-US" dirty="0"/>
          </a:p>
          <a:p>
            <a:pPr lvl="2" defTabSz="91440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93F4A-9348-1849-A654-00A7F1222A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517" y="2834346"/>
            <a:ext cx="6484674" cy="2981314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5C0E13D-248E-E044-9C10-16E725A05723}"/>
              </a:ext>
            </a:extLst>
          </p:cNvPr>
          <p:cNvSpPr txBox="1">
            <a:spLocks/>
          </p:cNvSpPr>
          <p:nvPr/>
        </p:nvSpPr>
        <p:spPr>
          <a:xfrm>
            <a:off x="1981201" y="5940514"/>
            <a:ext cx="8448261" cy="515987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4400"/>
            <a:r>
              <a:rPr lang="en-US" sz="1400" dirty="0"/>
              <a:t>Picture from D. Smith, </a:t>
            </a:r>
            <a:r>
              <a:rPr lang="en-US" sz="1400" i="1" dirty="0"/>
              <a:t>NNL Measurements at the RPI LINAC</a:t>
            </a:r>
            <a:r>
              <a:rPr lang="en-US" sz="1400" dirty="0"/>
              <a:t>,  National Nuclear Data Week 2018, New York.</a:t>
            </a:r>
          </a:p>
        </p:txBody>
      </p:sp>
    </p:spTree>
    <p:extLst>
      <p:ext uri="{BB962C8B-B14F-4D97-AF65-F5344CB8AC3E}">
        <p14:creationId xmlns:p14="http://schemas.microsoft.com/office/powerpoint/2010/main" val="159694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DE438-2E00-5A53-2DCB-A043FFC09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0B2AD-51A5-F093-0659-CB567E74F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Not-So-Good News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81155-B934-F274-CE24-61BE43BBF34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77FF9B-9BE1-4A23-A9B8-56986C05C2B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041D117-7DB3-8215-29A0-D5E173315D3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39470" y="1515682"/>
            <a:ext cx="10320338" cy="3621087"/>
          </a:xfrm>
        </p:spPr>
        <p:txBody>
          <a:bodyPr>
            <a:noAutofit/>
          </a:bodyPr>
          <a:lstStyle/>
          <a:p>
            <a:pPr lvl="1"/>
            <a:r>
              <a:rPr lang="en-US" dirty="0"/>
              <a:t>Overall integral experimental facility numbers have been declining for decades</a:t>
            </a:r>
          </a:p>
          <a:p>
            <a:pPr lvl="1"/>
            <a:r>
              <a:rPr lang="en-US" dirty="0"/>
              <a:t>The other benchmark and integral experiment projects have been struggling</a:t>
            </a:r>
          </a:p>
          <a:p>
            <a:pPr lvl="2"/>
            <a:r>
              <a:rPr lang="en-US" dirty="0" err="1"/>
              <a:t>IRPhEP</a:t>
            </a:r>
            <a:r>
              <a:rPr lang="en-US" dirty="0"/>
              <a:t> has not released new evaluations since 2021</a:t>
            </a:r>
          </a:p>
          <a:p>
            <a:pPr lvl="2"/>
            <a:r>
              <a:rPr lang="en-US" dirty="0"/>
              <a:t>SINBAD is undergoing a reimagining and reinvigoration after about a decade of stagnation</a:t>
            </a:r>
          </a:p>
          <a:p>
            <a:pPr lvl="2"/>
            <a:r>
              <a:rPr lang="en-US" dirty="0" err="1"/>
              <a:t>SFCompo</a:t>
            </a:r>
            <a:r>
              <a:rPr lang="en-US" dirty="0"/>
              <a:t> currently working on few evaluations</a:t>
            </a:r>
          </a:p>
          <a:p>
            <a:pPr lvl="1"/>
            <a:r>
              <a:rPr lang="en-US" dirty="0"/>
              <a:t>High quality benchmarking is expensive, time-consuming, and difficult</a:t>
            </a:r>
          </a:p>
          <a:p>
            <a:pPr lvl="2"/>
            <a:r>
              <a:rPr lang="en-US" dirty="0"/>
              <a:t>Many historical benchmarks should probably be re-evaluated, but might lack enough information to evaluate to a modern standard</a:t>
            </a:r>
          </a:p>
          <a:p>
            <a:pPr lvl="2"/>
            <a:r>
              <a:rPr lang="en-US" dirty="0"/>
              <a:t>Even though we conduct nuclear experiments everyday, sponsors aren’t usually willing to pay the high cost of benchmarking an experiment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07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B64A1-BD43-3C1D-A3FC-CDB963322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21238-2F2D-A34F-E296-01ED91986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on the Next Decade in Integral Data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D6C18-8068-BEA1-2214-7663903111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77FF9B-9BE1-4A23-A9B8-56986C05C2B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41FDAAFC-AA62-A92E-1D5F-BE88041D705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12310" y="888020"/>
            <a:ext cx="10320338" cy="3621087"/>
          </a:xfrm>
        </p:spPr>
        <p:txBody>
          <a:bodyPr>
            <a:noAutofit/>
          </a:bodyPr>
          <a:lstStyle/>
          <a:p>
            <a:pPr marL="342900" indent="-342900"/>
            <a:endParaRPr lang="en-US" dirty="0"/>
          </a:p>
          <a:p>
            <a:pPr marL="800100" lvl="1" indent="-342900"/>
            <a:r>
              <a:rPr lang="en-US" dirty="0"/>
              <a:t>More, and different kinds, of benchmarks are needed</a:t>
            </a:r>
          </a:p>
          <a:p>
            <a:pPr marL="800100" lvl="1" indent="-342900"/>
            <a:r>
              <a:rPr lang="en-US" dirty="0"/>
              <a:t>Not all benchmarks are good for nuclear data validation- should be curated</a:t>
            </a:r>
          </a:p>
          <a:p>
            <a:pPr marL="800100" lvl="1" indent="-342900"/>
            <a:r>
              <a:rPr lang="en-US" dirty="0"/>
              <a:t>Advanced reactor designs (both fission and fusion based) use novel materials and a variety of neutron energy spectra</a:t>
            </a:r>
          </a:p>
          <a:p>
            <a:pPr marL="1257300" lvl="2" indent="-342900"/>
            <a:r>
              <a:rPr lang="en-US" dirty="0"/>
              <a:t>Not well represented by current integral data</a:t>
            </a:r>
          </a:p>
          <a:p>
            <a:pPr marL="1257300" lvl="2" indent="-342900"/>
            <a:r>
              <a:rPr lang="en-US" dirty="0"/>
              <a:t>Need targeted, well-designed integral experiments that are sensitive to specific reactions that are important for these applications</a:t>
            </a:r>
          </a:p>
          <a:p>
            <a:pPr marL="1257300" lvl="2" indent="-342900"/>
            <a:r>
              <a:rPr lang="en-US" dirty="0"/>
              <a:t>Sensitivity studies needed to design and prioritize experiments</a:t>
            </a:r>
          </a:p>
          <a:p>
            <a:pPr marL="800100" lvl="1" indent="-342900"/>
            <a:r>
              <a:rPr lang="en-US" dirty="0"/>
              <a:t>Pilot facilities are being built and planned and could be a good source of new integral data</a:t>
            </a:r>
          </a:p>
          <a:p>
            <a:pPr marL="1257300" lvl="2" indent="-342900"/>
            <a:r>
              <a:rPr lang="en-US" dirty="0"/>
              <a:t>Advanced fission reactor data could suffer from being proprietary, not aid the general library validation</a:t>
            </a:r>
          </a:p>
          <a:p>
            <a:pPr marL="1257300" lvl="2" indent="-342900"/>
            <a:r>
              <a:rPr lang="en-US" dirty="0"/>
              <a:t>Brighter fusion sources can result in more relevant experiments, but source characterization will be important for benchmarks</a:t>
            </a:r>
          </a:p>
          <a:p>
            <a:pPr marL="800100" lvl="1" indent="-342900"/>
            <a:endParaRPr lang="en-US" dirty="0"/>
          </a:p>
          <a:p>
            <a:pPr marL="800100" lvl="1" indent="-342900"/>
            <a:endParaRPr lang="en-US" dirty="0"/>
          </a:p>
          <a:p>
            <a:pPr marL="800100" lvl="1" indent="-34290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940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41BF-88C0-1E0C-FFA0-CF630FB9C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35" y="2916139"/>
            <a:ext cx="10614329" cy="1025721"/>
          </a:xfrm>
        </p:spPr>
        <p:txBody>
          <a:bodyPr/>
          <a:lstStyle/>
          <a:p>
            <a:r>
              <a:rPr lang="en-US" dirty="0"/>
              <a:t>Questions/Discussion</a:t>
            </a:r>
          </a:p>
        </p:txBody>
      </p:sp>
    </p:spTree>
    <p:extLst>
      <p:ext uri="{BB962C8B-B14F-4D97-AF65-F5344CB8AC3E}">
        <p14:creationId xmlns:p14="http://schemas.microsoft.com/office/powerpoint/2010/main" val="3876720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D78FC-A60E-BC25-86FA-C72D05DF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967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CA9A6-90CA-F83D-3F59-3DCD9CEC4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0D720-1EA3-E2C0-0648-9AE139F19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Evolution of ICSBEP Uncertainty Assessment Methodology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DBE3A-3378-7E78-4946-075A876726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77FF9B-9BE1-4A23-A9B8-56986C05C2B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E3F2455-2563-E761-A7DE-B39D7CC77A3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34886" y="1128778"/>
            <a:ext cx="10614329" cy="3621087"/>
          </a:xfrm>
        </p:spPr>
        <p:txBody>
          <a:bodyPr>
            <a:noAutofit/>
          </a:bodyPr>
          <a:lstStyle/>
          <a:p>
            <a:r>
              <a:rPr lang="en-US" sz="2400" b="1" dirty="0"/>
              <a:t>Historically (pre ~2010)- More than 90% of the benchmarks</a:t>
            </a:r>
          </a:p>
          <a:p>
            <a:pPr lvl="1"/>
            <a:r>
              <a:rPr lang="en-US" sz="1800" dirty="0"/>
              <a:t>Some uncertainties experimentally measured- e.g. remeasure outside to account for room return</a:t>
            </a:r>
          </a:p>
          <a:p>
            <a:pPr lvl="1"/>
            <a:r>
              <a:rPr lang="en-US" sz="1800" dirty="0"/>
              <a:t>Some deterministic or Monte Carlo calculations, generally with 100 </a:t>
            </a:r>
            <a:r>
              <a:rPr lang="en-US" sz="1800" dirty="0" err="1"/>
              <a:t>pcm</a:t>
            </a:r>
            <a:r>
              <a:rPr lang="en-US" sz="1800" dirty="0"/>
              <a:t> (0.001 in </a:t>
            </a:r>
            <a:r>
              <a:rPr lang="en-US" sz="1800" dirty="0" err="1"/>
              <a:t>k</a:t>
            </a:r>
            <a:r>
              <a:rPr lang="en-US" sz="1800" baseline="-25000" dirty="0" err="1"/>
              <a:t>eff</a:t>
            </a:r>
            <a:r>
              <a:rPr lang="en-US" sz="1800" dirty="0"/>
              <a:t>) calculation uncertainty for “most important” uncertainties</a:t>
            </a:r>
          </a:p>
          <a:p>
            <a:pPr lvl="1"/>
            <a:r>
              <a:rPr lang="en-US" sz="1800" dirty="0"/>
              <a:t>Simply assert some uncertainties are “negligible” with a threshold of 100 </a:t>
            </a:r>
            <a:r>
              <a:rPr lang="en-US" sz="1800" dirty="0" err="1"/>
              <a:t>pcm</a:t>
            </a:r>
            <a:r>
              <a:rPr lang="en-US" sz="1800" dirty="0"/>
              <a:t> (0.001 in </a:t>
            </a:r>
            <a:r>
              <a:rPr lang="en-US" sz="1800" dirty="0" err="1"/>
              <a:t>k</a:t>
            </a:r>
            <a:r>
              <a:rPr lang="en-US" sz="1800" baseline="-25000" dirty="0" err="1"/>
              <a:t>eff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Ignore some uncertainties completely due to lack of data (impurities?)</a:t>
            </a:r>
          </a:p>
          <a:p>
            <a:pPr lvl="1"/>
            <a:r>
              <a:rPr lang="en-US" sz="1800" dirty="0"/>
              <a:t>Many of the historical benchmarks were evaluated in the 1990s/2000s for experiments that were conducted decades earlier without involvement or input from the experimenters</a:t>
            </a:r>
          </a:p>
          <a:p>
            <a:r>
              <a:rPr lang="en-US" sz="2400" b="1" dirty="0"/>
              <a:t>Modern method</a:t>
            </a:r>
          </a:p>
          <a:p>
            <a:pPr lvl="1"/>
            <a:r>
              <a:rPr lang="en-US" sz="1800" dirty="0"/>
              <a:t>Run dozens or hundreds of perturbation calculations with Monte Carlo, uncertainties approaching 1 </a:t>
            </a:r>
            <a:r>
              <a:rPr lang="en-US" sz="1800" dirty="0" err="1"/>
              <a:t>pcm</a:t>
            </a:r>
            <a:endParaRPr lang="en-US" sz="1800" dirty="0"/>
          </a:p>
          <a:p>
            <a:pPr lvl="1"/>
            <a:r>
              <a:rPr lang="en-US" sz="1800" dirty="0"/>
              <a:t>Use sensitivity analysis for mass and composition uncertainties</a:t>
            </a:r>
          </a:p>
          <a:p>
            <a:pPr lvl="1"/>
            <a:r>
              <a:rPr lang="en-US" sz="1800" dirty="0"/>
              <a:t>Threshold for negligible approaching 1 </a:t>
            </a:r>
            <a:r>
              <a:rPr lang="en-US" sz="1800" dirty="0" err="1"/>
              <a:t>pcm</a:t>
            </a:r>
            <a:endParaRPr lang="en-US" sz="1800" dirty="0"/>
          </a:p>
          <a:p>
            <a:pPr lvl="1"/>
            <a:r>
              <a:rPr lang="en-US" sz="1800" dirty="0"/>
              <a:t>Account for stack heights, real as-built measurements (not just drawings), real compositions including impurities</a:t>
            </a:r>
          </a:p>
          <a:p>
            <a:pPr lvl="1"/>
            <a:r>
              <a:rPr lang="en-US" sz="1800" dirty="0"/>
              <a:t>Many modern benchmarks are completed soon after the experiments are conducted with active input from the experimenters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529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93065-D6D4-AC48-B284-CE51C348F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58" y="315310"/>
            <a:ext cx="11590284" cy="733380"/>
          </a:xfrm>
        </p:spPr>
        <p:txBody>
          <a:bodyPr anchor="b">
            <a:normAutofit/>
          </a:bodyPr>
          <a:lstStyle/>
          <a:p>
            <a:r>
              <a:rPr lang="en-US" sz="3400" dirty="0">
                <a:ea typeface="Tahoma" panose="020B0604030504040204" pitchFamily="34" charset="0"/>
                <a:cs typeface="Tahoma" panose="020B0604030504040204" pitchFamily="34" charset="0"/>
              </a:rPr>
              <a:t>New Content for the 2025 Edition of the ICSBEP Handbook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BDCF1-1807-714F-AF0D-0A91ACACFA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2278" y="1589513"/>
            <a:ext cx="10128842" cy="4830385"/>
          </a:xfrm>
        </p:spPr>
        <p:txBody>
          <a:bodyPr anchor="ctr">
            <a:normAutofit/>
          </a:bodyPr>
          <a:lstStyle/>
          <a:p>
            <a:r>
              <a:rPr lang="en-US" sz="2800" dirty="0"/>
              <a:t>8 new evaluations with 19 critical configurations, 4 fundamental physics configurations, and 2 alarm/shielding configurations</a:t>
            </a:r>
          </a:p>
          <a:p>
            <a:pPr lvl="1"/>
            <a:r>
              <a:rPr lang="en-US" sz="2400" dirty="0"/>
              <a:t>Volume I (PU): Two new fast Pu evaluations</a:t>
            </a:r>
          </a:p>
          <a:p>
            <a:pPr lvl="1"/>
            <a:r>
              <a:rPr lang="en-US" sz="2400" dirty="0"/>
              <a:t>Volume II (HEU): One new fast HEU, one intermediate HEU, and one thermal HEU evaluations</a:t>
            </a:r>
          </a:p>
          <a:p>
            <a:pPr lvl="1"/>
            <a:r>
              <a:rPr lang="en-US" sz="2400" dirty="0"/>
              <a:t>Volume IV (LEU):  One new thermal LEU evaluation</a:t>
            </a:r>
          </a:p>
          <a:p>
            <a:pPr lvl="1"/>
            <a:r>
              <a:rPr lang="en-US" sz="2400" dirty="0"/>
              <a:t>Volume VII (ALARM):  Two new </a:t>
            </a:r>
            <a:r>
              <a:rPr lang="en-US" sz="2400" baseline="30000" dirty="0"/>
              <a:t>252</a:t>
            </a:r>
            <a:r>
              <a:rPr lang="en-US" sz="2400" dirty="0"/>
              <a:t>Cf source shielding evaluations</a:t>
            </a:r>
          </a:p>
          <a:p>
            <a:pPr lvl="1"/>
            <a:r>
              <a:rPr lang="en-US" sz="2400" dirty="0"/>
              <a:t>Volume IX (FUND):  One new pulsed neutron die-away evaluation</a:t>
            </a:r>
          </a:p>
          <a:p>
            <a:pPr lvl="1"/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9829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AFF93-813D-F143-BDF7-EC0F1D59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75" y="240433"/>
            <a:ext cx="10364451" cy="1024016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New Evaluation 1 and 2: </a:t>
            </a:r>
            <a:br>
              <a:rPr lang="en-US" sz="3600" b="1" dirty="0"/>
            </a:br>
            <a:r>
              <a:rPr lang="en-US" sz="3600" b="1" dirty="0"/>
              <a:t>PU-MET-FAST-047 and PU-MET-FAST-050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3441C-FD4B-B641-A2B5-74D9342C33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2649" y="1794136"/>
            <a:ext cx="5613634" cy="4089976"/>
          </a:xfrm>
        </p:spPr>
        <p:txBody>
          <a:bodyPr anchor="ctr">
            <a:normAutofit fontScale="85000" lnSpcReduction="10000"/>
          </a:bodyPr>
          <a:lstStyle/>
          <a:p>
            <a:pPr marL="57150" indent="0">
              <a:buNone/>
            </a:pPr>
            <a:r>
              <a:rPr lang="en-US" b="1" dirty="0"/>
              <a:t>The Jupiter Experiments:  Plutonium Metal Plates Separated by Lead and Reflected by Copper</a:t>
            </a:r>
          </a:p>
          <a:p>
            <a:pPr lvl="1"/>
            <a:r>
              <a:rPr lang="en-US" dirty="0"/>
              <a:t>Comet Assembly Machine at NCERC, USA</a:t>
            </a:r>
          </a:p>
          <a:p>
            <a:pPr lvl="1"/>
            <a:r>
              <a:rPr lang="en-US" dirty="0"/>
              <a:t>Collaboration between LANL and the Japan Atomic Energy Agency (JAEA) for </a:t>
            </a:r>
            <a:r>
              <a:rPr lang="en-US" b="1" dirty="0">
                <a:solidFill>
                  <a:srgbClr val="0070C0"/>
                </a:solidFill>
              </a:rPr>
              <a:t>fast reactor lead void reactivity studies</a:t>
            </a:r>
          </a:p>
          <a:p>
            <a:pPr lvl="1"/>
            <a:r>
              <a:rPr lang="en-US" dirty="0"/>
              <a:t>Plutonium Zero Power Physics Reactor (ZPPR) plates mixed with lead plates and ZEUS copper reflector</a:t>
            </a:r>
          </a:p>
          <a:p>
            <a:pPr lvl="1"/>
            <a:r>
              <a:rPr lang="en-US" dirty="0"/>
              <a:t>3 cases in PU-MET-FAST-047 with increasing central lead void</a:t>
            </a:r>
          </a:p>
          <a:p>
            <a:pPr lvl="1"/>
            <a:r>
              <a:rPr lang="en-US" dirty="0"/>
              <a:t>2 cases in PU-MET-FAST-050 with higher </a:t>
            </a:r>
            <a:r>
              <a:rPr lang="en-US" baseline="30000" dirty="0"/>
              <a:t>240</a:t>
            </a:r>
            <a:r>
              <a:rPr lang="en-US" dirty="0"/>
              <a:t>Pu content ZPPR plates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0ACCB1-3FC4-0260-8854-A61E1768C325}"/>
              </a:ext>
            </a:extLst>
          </p:cNvPr>
          <p:cNvGrpSpPr/>
          <p:nvPr/>
        </p:nvGrpSpPr>
        <p:grpSpPr>
          <a:xfrm>
            <a:off x="6345718" y="4084248"/>
            <a:ext cx="5623285" cy="2137991"/>
            <a:chOff x="5862472" y="1305751"/>
            <a:chExt cx="5623285" cy="21379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6FA03D-E7B8-EDBE-5C13-46407A9FA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2472" y="1305752"/>
              <a:ext cx="3732101" cy="212324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672655-E198-872D-D3B0-28C27D837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6083" y="1305751"/>
              <a:ext cx="1879674" cy="21379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62E8105-C530-FA67-1F7F-BF4ED3F686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414"/>
          <a:stretch>
            <a:fillRect/>
          </a:stretch>
        </p:blipFill>
        <p:spPr>
          <a:xfrm>
            <a:off x="9157361" y="495547"/>
            <a:ext cx="3034639" cy="3280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5E0D4-D275-3D0C-C1F3-DDD511E6F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718" y="1477192"/>
            <a:ext cx="2981680" cy="229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4F7E0-B661-E943-1F6D-51AC2D8B9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A6A10-279F-8874-B25E-2DBA4832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433" y="169335"/>
            <a:ext cx="6619634" cy="1437937"/>
          </a:xfrm>
        </p:spPr>
        <p:txBody>
          <a:bodyPr>
            <a:normAutofit/>
          </a:bodyPr>
          <a:lstStyle/>
          <a:p>
            <a:r>
              <a:rPr lang="en-US" sz="3600" b="1" dirty="0"/>
              <a:t>New Evaluation 3: </a:t>
            </a:r>
            <a:br>
              <a:rPr lang="en-US" sz="3600" b="1" dirty="0"/>
            </a:br>
            <a:r>
              <a:rPr lang="en-US" sz="3600" b="1" dirty="0"/>
              <a:t>HEU-MET-FAST-106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9F44A-8F02-8A2E-BD02-DFC8F2AC06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0874" y="1690600"/>
            <a:ext cx="7486973" cy="2336844"/>
          </a:xfrm>
        </p:spPr>
        <p:txBody>
          <a:bodyPr anchor="ctr">
            <a:normAutofit fontScale="92500" lnSpcReduction="20000"/>
          </a:bodyPr>
          <a:lstStyle/>
          <a:p>
            <a:pPr marL="57150" indent="0">
              <a:buNone/>
            </a:pPr>
            <a:r>
              <a:rPr lang="en-US" b="1" dirty="0"/>
              <a:t>CERBERUS: A Zeus Configuration with HEU and Copper Reflected by Copper</a:t>
            </a:r>
          </a:p>
          <a:p>
            <a:pPr lvl="1"/>
            <a:r>
              <a:rPr lang="en-US" dirty="0"/>
              <a:t>Comet Assembly Machine at NCERC, USA</a:t>
            </a:r>
          </a:p>
          <a:p>
            <a:pPr lvl="1"/>
            <a:r>
              <a:rPr lang="en-US" dirty="0"/>
              <a:t>Zeus Copper Reflector and HEU Jemima Plates</a:t>
            </a:r>
          </a:p>
          <a:p>
            <a:pPr lvl="1"/>
            <a:r>
              <a:rPr lang="en-US" dirty="0"/>
              <a:t>3 cases with increasing thicknesses of </a:t>
            </a:r>
            <a:r>
              <a:rPr lang="en-US" b="1" dirty="0">
                <a:solidFill>
                  <a:srgbClr val="0070C0"/>
                </a:solidFill>
              </a:rPr>
              <a:t>interstitial copper plates</a:t>
            </a:r>
          </a:p>
          <a:p>
            <a:pPr lvl="1"/>
            <a:r>
              <a:rPr lang="en-US" dirty="0"/>
              <a:t>In combination with other Zeus experiments, goal is to provide a holistic test of copper nuclear data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B844F2-28D3-A251-988C-9DE067B3C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127" y="3950524"/>
            <a:ext cx="4999746" cy="2381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F4E1A3-0303-D67E-90F9-ADB0C95FD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179" y="192504"/>
            <a:ext cx="3493090" cy="5969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D774C5-2AAD-AB1B-B105-D35B11272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02"/>
          <a:stretch>
            <a:fillRect/>
          </a:stretch>
        </p:blipFill>
        <p:spPr>
          <a:xfrm>
            <a:off x="270731" y="4003055"/>
            <a:ext cx="2955065" cy="232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62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95D00-F798-368F-3473-8E659AD00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7AEC-24D0-82EC-068A-97DDC9A1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23" y="191913"/>
            <a:ext cx="5642008" cy="1437937"/>
          </a:xfrm>
        </p:spPr>
        <p:txBody>
          <a:bodyPr>
            <a:normAutofit/>
          </a:bodyPr>
          <a:lstStyle/>
          <a:p>
            <a:r>
              <a:rPr lang="en-US" sz="3600" b="1" dirty="0"/>
              <a:t>New Evaluation 4: </a:t>
            </a:r>
            <a:br>
              <a:rPr lang="en-US" sz="3600" b="1" dirty="0"/>
            </a:br>
            <a:r>
              <a:rPr lang="en-US" sz="3600" b="1" dirty="0"/>
              <a:t>HEU-MET-THERM-038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6086D-89AA-F9F3-8EE9-EC2F22ED7F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94623" y="1961814"/>
            <a:ext cx="5642008" cy="4093356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TEX-Chlorine Assemblies: Highly Enriched Uranium Plates with Sodium Chloride Absorbers Using Polyethylene Moderator and Polyethylene Reflector</a:t>
            </a:r>
          </a:p>
          <a:p>
            <a:pPr lvl="1"/>
            <a:r>
              <a:rPr lang="en-US" sz="2000" dirty="0"/>
              <a:t>Comet Assembly with HEU Jemima Plates at NCERC/NNSS</a:t>
            </a:r>
          </a:p>
          <a:p>
            <a:pPr lvl="1"/>
            <a:r>
              <a:rPr lang="en-US" sz="2000" dirty="0"/>
              <a:t>Varied polyethylene moderator thickness to adjust neutron spectra</a:t>
            </a:r>
          </a:p>
          <a:p>
            <a:pPr lvl="1"/>
            <a:r>
              <a:rPr lang="en-US" sz="2000" dirty="0"/>
              <a:t>Included vibro-packed </a:t>
            </a:r>
            <a:r>
              <a:rPr lang="en-US" sz="2000" b="1" dirty="0">
                <a:solidFill>
                  <a:srgbClr val="0070C0"/>
                </a:solidFill>
              </a:rPr>
              <a:t>sodium chloride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absorber plates between layers</a:t>
            </a:r>
          </a:p>
          <a:p>
            <a:pPr lvl="1"/>
            <a:r>
              <a:rPr lang="en-US" sz="2000" dirty="0"/>
              <a:t>3 Cases, </a:t>
            </a:r>
            <a:r>
              <a:rPr lang="en-US" sz="2000" b="1" dirty="0">
                <a:solidFill>
                  <a:srgbClr val="0070C0"/>
                </a:solidFill>
              </a:rPr>
              <a:t>2 thermal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and 1 intermediate</a:t>
            </a:r>
          </a:p>
          <a:p>
            <a:pPr lvl="1"/>
            <a:r>
              <a:rPr lang="en-US" sz="2000" dirty="0"/>
              <a:t>Provide test of chlorine absorption for criticality safety validation cases for electrorefining and molten salt fuel fabrication</a:t>
            </a:r>
            <a:endParaRPr lang="en-US" sz="1800" dirty="0"/>
          </a:p>
          <a:p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A32E7-00D3-A99D-CAD8-2000468E3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156" y="0"/>
            <a:ext cx="5327844" cy="35733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93041-1A78-6CF8-DE1D-F7E07AA5B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672" y="4443605"/>
            <a:ext cx="3678328" cy="1930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D9AB40-DD53-FEC6-04D3-99C2FCF56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631" y="3046309"/>
            <a:ext cx="3197142" cy="192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88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FE00C-4001-E34B-B25B-A5EE8BDB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55" y="202799"/>
            <a:ext cx="4977067" cy="986577"/>
          </a:xfrm>
        </p:spPr>
        <p:txBody>
          <a:bodyPr anchor="t">
            <a:noAutofit/>
          </a:bodyPr>
          <a:lstStyle/>
          <a:p>
            <a:pPr algn="l"/>
            <a:r>
              <a:rPr lang="en-US" sz="3600" b="1" dirty="0"/>
              <a:t>New Evaluation 5: </a:t>
            </a:r>
            <a:br>
              <a:rPr lang="en-US" sz="3600" b="1" dirty="0"/>
            </a:br>
            <a:r>
              <a:rPr lang="en-US" sz="3600" b="1" dirty="0"/>
              <a:t>LEU-COMP-THERM-112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A4D7B-8D8F-7641-AD8B-BAE889A983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3122" y="2383775"/>
            <a:ext cx="5208498" cy="3418463"/>
          </a:xfrm>
        </p:spPr>
        <p:txBody>
          <a:bodyPr anchor="ctr">
            <a:noAutofit/>
          </a:bodyPr>
          <a:lstStyle/>
          <a:p>
            <a:pPr marL="57150" indent="0">
              <a:buNone/>
            </a:pPr>
            <a:r>
              <a:rPr lang="en-US" sz="2400" b="1" dirty="0"/>
              <a:t>Tantalum Experiments in Fully-Reflected Water-Moderated Triangular-Pitched U(6.90)O</a:t>
            </a:r>
            <a:r>
              <a:rPr lang="en-US" sz="2400" b="1" baseline="-25000" dirty="0"/>
              <a:t>2</a:t>
            </a:r>
            <a:r>
              <a:rPr lang="en-US" sz="2400" b="1" dirty="0"/>
              <a:t> Fuel Rod Lattices (1.02 cm Pitch)</a:t>
            </a:r>
          </a:p>
          <a:p>
            <a:pPr lvl="1"/>
            <a:r>
              <a:rPr lang="en-US" sz="2000" dirty="0"/>
              <a:t>Sandia Critical Experiments Facility (SCXF) with 7uP fuel</a:t>
            </a:r>
          </a:p>
          <a:p>
            <a:pPr lvl="1"/>
            <a:r>
              <a:rPr lang="en-US" sz="2000" dirty="0"/>
              <a:t>Purpose of the experiment was to measure the effects of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Ta in epithermal systems</a:t>
            </a:r>
          </a:p>
          <a:p>
            <a:pPr lvl="1"/>
            <a:r>
              <a:rPr lang="en-US" sz="2000" dirty="0"/>
              <a:t>Fuel arranged around a central test region lined with Cd to absorb thermal neutrons and provide harder spectrum to the Ta rods</a:t>
            </a:r>
          </a:p>
          <a:p>
            <a:pPr lvl="1"/>
            <a:r>
              <a:rPr lang="en-US" sz="2000" dirty="0"/>
              <a:t>8 cases with varying configurations of Ta rods within the test region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976BD-C1DB-9973-260B-3D1D16B52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211" y="2589624"/>
            <a:ext cx="5136147" cy="366471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7C7D108-502E-1884-CDEC-B9F03F2CE243}"/>
              </a:ext>
            </a:extLst>
          </p:cNvPr>
          <p:cNvGrpSpPr/>
          <p:nvPr/>
        </p:nvGrpSpPr>
        <p:grpSpPr>
          <a:xfrm>
            <a:off x="5681825" y="202799"/>
            <a:ext cx="6510175" cy="2070692"/>
            <a:chOff x="1009729" y="1625242"/>
            <a:chExt cx="6048965" cy="18037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4CADB7-AED6-8B4C-B2DA-BE527D63C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9729" y="1625242"/>
              <a:ext cx="2010705" cy="180375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8CA8AC-8094-F2B9-FE29-EB7A05665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8026"/>
            <a:stretch>
              <a:fillRect/>
            </a:stretch>
          </p:blipFill>
          <p:spPr>
            <a:xfrm>
              <a:off x="3020434" y="1625243"/>
              <a:ext cx="1956116" cy="180375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F54E93-E391-299E-21E7-2B55BF497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9503"/>
            <a:stretch>
              <a:fillRect/>
            </a:stretch>
          </p:blipFill>
          <p:spPr>
            <a:xfrm>
              <a:off x="4976550" y="1625242"/>
              <a:ext cx="2082144" cy="1803758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7C07A26-D524-EA40-5293-272696C05312}"/>
              </a:ext>
            </a:extLst>
          </p:cNvPr>
          <p:cNvSpPr txBox="1"/>
          <p:nvPr/>
        </p:nvSpPr>
        <p:spPr>
          <a:xfrm>
            <a:off x="6399760" y="2183719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Case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F529B2-E610-9460-E16A-7B0015E6A628}"/>
              </a:ext>
            </a:extLst>
          </p:cNvPr>
          <p:cNvSpPr txBox="1"/>
          <p:nvPr/>
        </p:nvSpPr>
        <p:spPr>
          <a:xfrm>
            <a:off x="8563773" y="2214498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Case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16ABE-A834-DD91-7C8B-95686E18E281}"/>
              </a:ext>
            </a:extLst>
          </p:cNvPr>
          <p:cNvSpPr txBox="1"/>
          <p:nvPr/>
        </p:nvSpPr>
        <p:spPr>
          <a:xfrm>
            <a:off x="10743513" y="2214498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Case 8</a:t>
            </a:r>
          </a:p>
        </p:txBody>
      </p:sp>
    </p:spTree>
    <p:extLst>
      <p:ext uri="{BB962C8B-B14F-4D97-AF65-F5344CB8AC3E}">
        <p14:creationId xmlns:p14="http://schemas.microsoft.com/office/powerpoint/2010/main" val="3752247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6418-539E-4F41-B6ED-E0408B5CA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Form the Basis for Nuclear Data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EDAF5D1-4F82-114C-8340-8480279051E5}"/>
              </a:ext>
            </a:extLst>
          </p:cNvPr>
          <p:cNvSpPr txBox="1">
            <a:spLocks/>
          </p:cNvSpPr>
          <p:nvPr/>
        </p:nvSpPr>
        <p:spPr>
          <a:xfrm>
            <a:off x="522514" y="1350830"/>
            <a:ext cx="11459689" cy="490688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b="1" dirty="0"/>
              <a:t>Integral Measurements</a:t>
            </a:r>
          </a:p>
          <a:p>
            <a:pPr lvl="1" defTabSz="914400"/>
            <a:r>
              <a:rPr lang="en-US" b="1" dirty="0"/>
              <a:t>Measurements of a system that is dependent on multiple data (isotopes, reactions, energies) at once </a:t>
            </a:r>
          </a:p>
          <a:p>
            <a:pPr lvl="1"/>
            <a:r>
              <a:rPr lang="en-US" b="1" dirty="0"/>
              <a:t>May be designed to be particularly sensitive to one piece of data</a:t>
            </a:r>
          </a:p>
          <a:p>
            <a:pPr marL="342900" lvl="1" indent="0" defTabSz="914400">
              <a:buNone/>
            </a:pPr>
            <a:endParaRPr lang="en-US" b="1" dirty="0"/>
          </a:p>
          <a:p>
            <a:pPr lvl="1" defTabSz="914400"/>
            <a:endParaRPr lang="en-US" dirty="0"/>
          </a:p>
          <a:p>
            <a:pPr lvl="2" defTabSz="914400"/>
            <a:endParaRPr lang="en-US" dirty="0"/>
          </a:p>
        </p:txBody>
      </p:sp>
      <p:pic>
        <p:nvPicPr>
          <p:cNvPr id="6" name="Picture 2" descr="20160819 SAMSUNG EDF 016">
            <a:extLst>
              <a:ext uri="{FF2B5EF4-FFF2-40B4-BE49-F238E27FC236}">
                <a16:creationId xmlns:a16="http://schemas.microsoft.com/office/drawing/2014/main" id="{BE47342E-9D4E-9656-7419-A9D74F24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68" y="4449337"/>
            <a:ext cx="2386378" cy="178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BED495D-8A56-F821-D855-6CB5C9F9402B}"/>
              </a:ext>
            </a:extLst>
          </p:cNvPr>
          <p:cNvSpPr txBox="1">
            <a:spLocks/>
          </p:cNvSpPr>
          <p:nvPr/>
        </p:nvSpPr>
        <p:spPr>
          <a:xfrm>
            <a:off x="4179629" y="2656864"/>
            <a:ext cx="3356927" cy="448013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defTabSz="914400">
              <a:buNone/>
            </a:pPr>
            <a:r>
              <a:rPr lang="en-US" sz="2000" dirty="0"/>
              <a:t>Examples:</a:t>
            </a:r>
          </a:p>
          <a:p>
            <a:pPr lvl="1" defTabSz="914400">
              <a:buFont typeface="Arial" panose="020B0604020202020204" pitchFamily="34" charset="0"/>
              <a:buChar char="•"/>
            </a:pPr>
            <a:r>
              <a:rPr lang="en-US" sz="1800" dirty="0"/>
              <a:t>Critical assemblies</a:t>
            </a:r>
          </a:p>
          <a:p>
            <a:pPr lvl="1" defTabSz="914400">
              <a:buFont typeface="Arial" panose="020B0604020202020204" pitchFamily="34" charset="0"/>
              <a:buChar char="•"/>
            </a:pPr>
            <a:r>
              <a:rPr lang="en-US" sz="1800" dirty="0"/>
              <a:t>Subcritical assemblies</a:t>
            </a:r>
          </a:p>
          <a:p>
            <a:pPr lvl="1" defTabSz="914400">
              <a:buFont typeface="Arial" panose="020B0604020202020204" pitchFamily="34" charset="0"/>
              <a:buChar char="•"/>
            </a:pPr>
            <a:r>
              <a:rPr lang="en-US" sz="1800" dirty="0"/>
              <a:t>Reactor startup experiments</a:t>
            </a:r>
          </a:p>
          <a:p>
            <a:pPr lvl="1" defTabSz="914400">
              <a:buFont typeface="Arial" panose="020B0604020202020204" pitchFamily="34" charset="0"/>
              <a:buChar char="•"/>
            </a:pPr>
            <a:r>
              <a:rPr lang="en-US" sz="1800" dirty="0"/>
              <a:t>Reactor operation data</a:t>
            </a:r>
          </a:p>
          <a:p>
            <a:pPr lvl="1" defTabSz="914400">
              <a:buFont typeface="Arial" panose="020B0604020202020204" pitchFamily="34" charset="0"/>
              <a:buChar char="•"/>
            </a:pPr>
            <a:r>
              <a:rPr lang="en-US" sz="1800" dirty="0"/>
              <a:t>Shielding Experiments</a:t>
            </a:r>
          </a:p>
          <a:p>
            <a:pPr lvl="1" defTabSz="914400">
              <a:buFont typeface="Arial" panose="020B0604020202020204" pitchFamily="34" charset="0"/>
              <a:buChar char="•"/>
            </a:pPr>
            <a:r>
              <a:rPr lang="en-US" sz="1800" dirty="0"/>
              <a:t>Transmission Experiments</a:t>
            </a:r>
          </a:p>
          <a:p>
            <a:pPr lvl="1" defTabSz="914400">
              <a:buFont typeface="Arial" panose="020B0604020202020204" pitchFamily="34" charset="0"/>
              <a:buChar char="•"/>
            </a:pPr>
            <a:r>
              <a:rPr lang="en-US" sz="1800" dirty="0"/>
              <a:t>Activation Experiments</a:t>
            </a:r>
          </a:p>
          <a:p>
            <a:pPr lvl="1" defTabSz="914400">
              <a:buFont typeface="Arial" panose="020B0604020202020204" pitchFamily="34" charset="0"/>
              <a:buChar char="•"/>
            </a:pPr>
            <a:r>
              <a:rPr lang="en-US" sz="1800" dirty="0"/>
              <a:t>Post Irradiation Examination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7FC23A7D-B7DB-21C3-C1AF-85954D563A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15" t="16362" r="28199" b="14098"/>
          <a:stretch>
            <a:fillRect/>
          </a:stretch>
        </p:blipFill>
        <p:spPr>
          <a:xfrm>
            <a:off x="1276005" y="2537332"/>
            <a:ext cx="2129510" cy="1797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CFD5-EE06-454B-A81D-598C2F116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40" y="3416610"/>
            <a:ext cx="1646229" cy="2233598"/>
          </a:xfrm>
          <a:prstGeom prst="rect">
            <a:avLst/>
          </a:prstGeom>
        </p:spPr>
      </p:pic>
      <p:pic>
        <p:nvPicPr>
          <p:cNvPr id="8" name="Picture 2" descr="Post-Irradiation Examination Guide">
            <a:extLst>
              <a:ext uri="{FF2B5EF4-FFF2-40B4-BE49-F238E27FC236}">
                <a16:creationId xmlns:a16="http://schemas.microsoft.com/office/drawing/2014/main" id="{D3B715F3-1684-2DD6-15E8-5BA484255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39" y="4276100"/>
            <a:ext cx="2905334" cy="19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9C9543-4AC9-8848-BEBE-683E7025B8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535"/>
          <a:stretch/>
        </p:blipFill>
        <p:spPr>
          <a:xfrm>
            <a:off x="10082151" y="2834994"/>
            <a:ext cx="2038281" cy="2680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F3050D-3E5A-BC46-B671-8946AE3392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4350" y="2537332"/>
            <a:ext cx="2153437" cy="144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62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A6902-4B5F-1E44-89D7-9EC19FFEE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82" y="270936"/>
            <a:ext cx="11891210" cy="1596177"/>
          </a:xfrm>
        </p:spPr>
        <p:txBody>
          <a:bodyPr>
            <a:normAutofit/>
          </a:bodyPr>
          <a:lstStyle/>
          <a:p>
            <a:r>
              <a:rPr lang="en-US" sz="3200" b="1" dirty="0"/>
              <a:t>New Evaluation 6 and 7: </a:t>
            </a:r>
            <a:br>
              <a:rPr lang="en-US" sz="3200" b="1" dirty="0"/>
            </a:br>
            <a:r>
              <a:rPr lang="en-US" sz="3200" b="1" dirty="0"/>
              <a:t>ALARM-CF-PTFE-SHIELD-001 and ALARM-CF-AL-SHIELD-001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47CA2-9ADA-1842-99D8-75ECFD9242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01944" y="1415279"/>
            <a:ext cx="5739734" cy="4576448"/>
          </a:xfrm>
        </p:spPr>
        <p:txBody>
          <a:bodyPr>
            <a:normAutofit fontScale="92500" lnSpcReduction="10000"/>
          </a:bodyPr>
          <a:lstStyle/>
          <a:p>
            <a:pPr marL="57150" indent="0">
              <a:buNone/>
            </a:pPr>
            <a:r>
              <a:rPr lang="en-US" sz="2600" b="1" dirty="0"/>
              <a:t>Fast Neutron Leakage and Spatial Distribution of Activation Foils from an Polytetrafluoroethylene (PTFE) [or Aluminum] Block with a </a:t>
            </a:r>
            <a:r>
              <a:rPr lang="en-US" sz="2600" b="1" baseline="30000" dirty="0"/>
              <a:t>252</a:t>
            </a:r>
            <a:r>
              <a:rPr lang="en-US" sz="2600" b="1" dirty="0"/>
              <a:t>Cf Source in the Center</a:t>
            </a:r>
          </a:p>
          <a:p>
            <a:pPr lvl="1"/>
            <a:r>
              <a:rPr lang="en-US" sz="2200" dirty="0"/>
              <a:t>Performed at Research Center </a:t>
            </a:r>
            <a:r>
              <a:rPr lang="en-US" sz="2200" dirty="0" err="1"/>
              <a:t>Řež</a:t>
            </a:r>
            <a:r>
              <a:rPr lang="en-US" sz="2200" dirty="0"/>
              <a:t> (RCR), Czechia</a:t>
            </a:r>
          </a:p>
          <a:p>
            <a:pPr lvl="1"/>
            <a:r>
              <a:rPr lang="en-US" sz="2200" dirty="0"/>
              <a:t>Measured proton recoil method to obtain neutron leakage spectrum</a:t>
            </a:r>
          </a:p>
          <a:p>
            <a:pPr lvl="1"/>
            <a:r>
              <a:rPr lang="en-US" sz="2200" dirty="0"/>
              <a:t>Activation foils placed within and outside the block</a:t>
            </a:r>
          </a:p>
          <a:p>
            <a:pPr lvl="1"/>
            <a:r>
              <a:rPr lang="en-US" sz="2200" dirty="0"/>
              <a:t>Useful to test the validity of neutron cross section data, very sensitive to </a:t>
            </a:r>
            <a:r>
              <a:rPr lang="en-US" sz="2200" b="1" dirty="0">
                <a:solidFill>
                  <a:srgbClr val="0070C0"/>
                </a:solidFill>
              </a:rPr>
              <a:t>scattering</a:t>
            </a:r>
          </a:p>
          <a:p>
            <a:pPr lvl="2"/>
            <a:r>
              <a:rPr lang="en-US" sz="2200" b="1" baseline="30000" dirty="0">
                <a:solidFill>
                  <a:srgbClr val="0070C0"/>
                </a:solidFill>
              </a:rPr>
              <a:t>19</a:t>
            </a:r>
            <a:r>
              <a:rPr lang="en-US" sz="2200" b="1" dirty="0">
                <a:solidFill>
                  <a:srgbClr val="0070C0"/>
                </a:solidFill>
              </a:rPr>
              <a:t>F scattering (PTFE)</a:t>
            </a:r>
          </a:p>
          <a:p>
            <a:pPr lvl="2"/>
            <a:r>
              <a:rPr lang="en-US" sz="2200" b="1" dirty="0">
                <a:solidFill>
                  <a:srgbClr val="0070C0"/>
                </a:solidFill>
              </a:rPr>
              <a:t>Aluminum scattering</a:t>
            </a:r>
          </a:p>
          <a:p>
            <a:pPr lvl="2"/>
            <a:endParaRPr lang="en-US" b="1" dirty="0">
              <a:solidFill>
                <a:srgbClr val="0070C0"/>
              </a:solidFill>
            </a:endParaRPr>
          </a:p>
          <a:p>
            <a:pPr lvl="1"/>
            <a:endParaRPr lang="en-US" b="1" dirty="0">
              <a:solidFill>
                <a:srgbClr val="0070C0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9A01EA-7D61-7C51-833C-FC9484BEC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11" y="1415279"/>
            <a:ext cx="4425950" cy="261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9BB266-FBCB-985D-DE24-424CA5D33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11" y="4061131"/>
            <a:ext cx="5939589" cy="21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51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5093D-5B04-EAE2-FB83-A756D9856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992CF-0DCF-4A43-146D-B81D0E4EC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915" y="354316"/>
            <a:ext cx="6651843" cy="1485900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/>
              <a:t>New Evaluation 8: </a:t>
            </a:r>
            <a:br>
              <a:rPr lang="en-US" sz="3600" b="1" dirty="0"/>
            </a:br>
            <a:r>
              <a:rPr lang="en-US" sz="3600" b="1" dirty="0"/>
              <a:t>FUND-LLNL-DT-H2O-PNDA-001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BBB46-7323-D73B-AE54-9517F095CD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12399" y="1898506"/>
            <a:ext cx="6176776" cy="35814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Pulsed-Neutron Die-Away Response of H</a:t>
            </a:r>
            <a:r>
              <a:rPr lang="en-US" sz="2400" b="1" baseline="-25000" dirty="0"/>
              <a:t>2</a:t>
            </a:r>
            <a:r>
              <a:rPr lang="en-US" sz="2400" b="1" dirty="0"/>
              <a:t>O Targets to a D-T Neutron Generator Pulse</a:t>
            </a:r>
          </a:p>
          <a:p>
            <a:pPr lvl="1"/>
            <a:r>
              <a:rPr lang="en-US" sz="2000" dirty="0"/>
              <a:t>LLNL, USA</a:t>
            </a:r>
          </a:p>
          <a:p>
            <a:pPr lvl="1"/>
            <a:r>
              <a:rPr lang="en-US" sz="2000" dirty="0"/>
              <a:t>Four different target sizes of </a:t>
            </a:r>
            <a:r>
              <a:rPr lang="en-US" sz="2000" b="1" dirty="0">
                <a:solidFill>
                  <a:srgbClr val="0070C0"/>
                </a:solidFill>
              </a:rPr>
              <a:t>water</a:t>
            </a:r>
          </a:p>
          <a:p>
            <a:pPr lvl="1"/>
            <a:r>
              <a:rPr lang="en-US" sz="2000" dirty="0"/>
              <a:t>Benchmark quantity is characteristic exponential decay eigenvalue, ⍺</a:t>
            </a:r>
          </a:p>
          <a:p>
            <a:pPr lvl="1"/>
            <a:r>
              <a:rPr lang="en-US" sz="2000" dirty="0"/>
              <a:t>Useful to </a:t>
            </a:r>
            <a:r>
              <a:rPr lang="en-US" sz="2000" b="1" dirty="0">
                <a:solidFill>
                  <a:srgbClr val="0070C0"/>
                </a:solidFill>
              </a:rPr>
              <a:t>test thermal scattering law data</a:t>
            </a:r>
          </a:p>
          <a:p>
            <a:pPr lvl="2"/>
            <a:r>
              <a:rPr lang="en-US" dirty="0"/>
              <a:t>Smaller targets- more sensitive to scattering</a:t>
            </a:r>
          </a:p>
          <a:p>
            <a:pPr lvl="2"/>
            <a:r>
              <a:rPr lang="en-US" dirty="0"/>
              <a:t>Larger targets- more sensitive to absorption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A2A18-2F7C-AF39-0B09-AABDC6F2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2" y="3246452"/>
            <a:ext cx="2674516" cy="2879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326426-2166-6E67-E980-9B6F22A97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37978" cy="3129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09773C-D22F-6F9E-4C1E-D1646FC0A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410" y="3246451"/>
            <a:ext cx="2161779" cy="287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32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8EC25-A3FD-C80D-A4BC-44BA2E476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	Next ICSBEP TRG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BBD8-25C4-0CC0-066F-52A1A56A9FC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6673" y="1676149"/>
            <a:ext cx="3797969" cy="4243388"/>
          </a:xfrm>
        </p:spPr>
        <p:txBody>
          <a:bodyPr/>
          <a:lstStyle/>
          <a:p>
            <a:r>
              <a:rPr lang="en-US" sz="2400" dirty="0"/>
              <a:t>OECD/NEA Headquarters, Boulogne Billancourt, France</a:t>
            </a:r>
          </a:p>
          <a:p>
            <a:r>
              <a:rPr lang="en-US" sz="2400" dirty="0"/>
              <a:t>April 13-16, 2026 (M-Th)</a:t>
            </a:r>
          </a:p>
          <a:p>
            <a:r>
              <a:rPr lang="en-US" sz="2400" dirty="0"/>
              <a:t>International Reactor Physics Evaluation Project (</a:t>
            </a:r>
            <a:r>
              <a:rPr lang="en-US" sz="2400" dirty="0" err="1"/>
              <a:t>IRPhEP</a:t>
            </a:r>
            <a:r>
              <a:rPr lang="en-US" sz="2400" dirty="0"/>
              <a:t>) will meet April 17</a:t>
            </a:r>
          </a:p>
          <a:p>
            <a:pPr marL="57150" indent="0">
              <a:buNone/>
            </a:pPr>
            <a:endParaRPr lang="en-US" sz="2400" dirty="0"/>
          </a:p>
        </p:txBody>
      </p:sp>
      <p:pic>
        <p:nvPicPr>
          <p:cNvPr id="2050" name="Picture 2" descr="Nuclear Energy Agency (NEA) - NEA supports the IAEA 7 pillars of nuclear  security and safety">
            <a:extLst>
              <a:ext uri="{FF2B5EF4-FFF2-40B4-BE49-F238E27FC236}">
                <a16:creationId xmlns:a16="http://schemas.microsoft.com/office/drawing/2014/main" id="{9551F961-D434-CBDC-4E02-E8AB12A8B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527" y="1676149"/>
            <a:ext cx="7543800" cy="424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612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F1DE6-BC46-B599-741A-2DDC77DE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3600" dirty="0"/>
            </a:br>
            <a:r>
              <a:rPr lang="en-US" sz="3600" dirty="0"/>
              <a:t>	Benchmarks Currently Expected at Next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839B3-4402-F2C0-1663-46B28EAB3D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106" y="1459121"/>
            <a:ext cx="10972800" cy="4290382"/>
          </a:xfrm>
        </p:spPr>
        <p:txBody>
          <a:bodyPr>
            <a:no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</a:rPr>
              <a:t>Autorité de </a:t>
            </a:r>
            <a:r>
              <a:rPr lang="en-US" altLang="en-US" sz="1800" dirty="0" err="1">
                <a:solidFill>
                  <a:srgbClr val="000000"/>
                </a:solidFill>
              </a:rPr>
              <a:t>Sûreté</a:t>
            </a:r>
            <a:r>
              <a:rPr lang="en-US" altLang="en-US" sz="1800" dirty="0">
                <a:solidFill>
                  <a:srgbClr val="000000"/>
                </a:solidFill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</a:rPr>
              <a:t>Nucléaire</a:t>
            </a:r>
            <a:r>
              <a:rPr lang="en-US" altLang="en-US" sz="1800" dirty="0">
                <a:solidFill>
                  <a:srgbClr val="000000"/>
                </a:solidFill>
              </a:rPr>
              <a:t> et de Radioprotection (France) </a:t>
            </a:r>
            <a:r>
              <a:rPr lang="en-US" altLang="en-US" sz="1800" dirty="0"/>
              <a:t>–</a:t>
            </a:r>
            <a:r>
              <a:rPr lang="en-US" altLang="en-US" sz="1800" dirty="0">
                <a:solidFill>
                  <a:srgbClr val="000000"/>
                </a:solidFill>
              </a:rPr>
              <a:t> </a:t>
            </a:r>
            <a:r>
              <a:rPr lang="en-US" altLang="en-US" sz="1800" i="1" dirty="0">
                <a:solidFill>
                  <a:srgbClr val="000000"/>
                </a:solidFill>
              </a:rPr>
              <a:t>Apparatus B Salt Water Configurations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</a:rPr>
              <a:t>Centrum </a:t>
            </a:r>
            <a:r>
              <a:rPr lang="en-US" altLang="en-US" sz="1800" dirty="0" err="1">
                <a:solidFill>
                  <a:srgbClr val="000000"/>
                </a:solidFill>
              </a:rPr>
              <a:t>Výzkumu</a:t>
            </a:r>
            <a:r>
              <a:rPr lang="en-US" altLang="en-US" sz="1800" dirty="0">
                <a:solidFill>
                  <a:srgbClr val="000000"/>
                </a:solidFill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</a:rPr>
              <a:t>Řež</a:t>
            </a:r>
            <a:r>
              <a:rPr lang="en-US" altLang="en-US" sz="1800" dirty="0">
                <a:solidFill>
                  <a:srgbClr val="000000"/>
                </a:solidFill>
              </a:rPr>
              <a:t> (Czechia) </a:t>
            </a:r>
            <a:r>
              <a:rPr lang="en-US" altLang="en-US" sz="1800" dirty="0"/>
              <a:t>–</a:t>
            </a:r>
            <a:r>
              <a:rPr lang="en-US" altLang="en-US" sz="1800" dirty="0">
                <a:solidFill>
                  <a:srgbClr val="000000"/>
                </a:solidFill>
              </a:rPr>
              <a:t> </a:t>
            </a:r>
            <a:r>
              <a:rPr lang="en-US" altLang="en-US" sz="1800" i="1" dirty="0">
                <a:solidFill>
                  <a:srgbClr val="000000"/>
                </a:solidFill>
              </a:rPr>
              <a:t>Fast Neutron Leakage and Activation from a C</a:t>
            </a:r>
            <a:r>
              <a:rPr lang="en-US" altLang="en-US" sz="1800" i="1" baseline="-30000" dirty="0">
                <a:solidFill>
                  <a:srgbClr val="000000"/>
                </a:solidFill>
              </a:rPr>
              <a:t>2</a:t>
            </a:r>
            <a:r>
              <a:rPr lang="en-US" altLang="en-US" sz="1800" i="1" dirty="0">
                <a:solidFill>
                  <a:srgbClr val="000000"/>
                </a:solidFill>
              </a:rPr>
              <a:t>Cl</a:t>
            </a:r>
            <a:r>
              <a:rPr lang="en-US" altLang="en-US" sz="1800" i="1" baseline="-30000" dirty="0">
                <a:solidFill>
                  <a:srgbClr val="000000"/>
                </a:solidFill>
              </a:rPr>
              <a:t>4</a:t>
            </a:r>
            <a:r>
              <a:rPr lang="en-US" altLang="en-US" sz="1800" i="1" dirty="0">
                <a:solidFill>
                  <a:srgbClr val="000000"/>
                </a:solidFill>
              </a:rPr>
              <a:t> Sphere with a </a:t>
            </a:r>
            <a:r>
              <a:rPr lang="en-US" altLang="en-US" sz="1800" i="1" baseline="30000" dirty="0">
                <a:solidFill>
                  <a:srgbClr val="000000"/>
                </a:solidFill>
              </a:rPr>
              <a:t>252</a:t>
            </a:r>
            <a:r>
              <a:rPr lang="en-US" altLang="en-US" sz="1800" i="1" dirty="0">
                <a:solidFill>
                  <a:srgbClr val="000000"/>
                </a:solidFill>
              </a:rPr>
              <a:t>Cf Source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</a:rPr>
              <a:t>Idaho National Laboratory (USA) </a:t>
            </a:r>
            <a:r>
              <a:rPr lang="en-US" altLang="en-US" sz="1800" dirty="0"/>
              <a:t>– </a:t>
            </a:r>
            <a:r>
              <a:rPr lang="en-US" altLang="en-US" sz="1800" i="1" dirty="0"/>
              <a:t>PROTEUS Critical Configurations with TRISO Fuel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</a:rPr>
              <a:t>Instituto de </a:t>
            </a:r>
            <a:r>
              <a:rPr lang="en-US" altLang="en-US" sz="1800" dirty="0" err="1">
                <a:solidFill>
                  <a:srgbClr val="000000"/>
                </a:solidFill>
              </a:rPr>
              <a:t>Pesquisas</a:t>
            </a:r>
            <a:r>
              <a:rPr lang="en-US" altLang="en-US" sz="1800" dirty="0">
                <a:solidFill>
                  <a:srgbClr val="000000"/>
                </a:solidFill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</a:rPr>
              <a:t>Energéticas</a:t>
            </a:r>
            <a:r>
              <a:rPr lang="en-US" altLang="en-US" sz="1800" dirty="0">
                <a:solidFill>
                  <a:srgbClr val="000000"/>
                </a:solidFill>
              </a:rPr>
              <a:t> e </a:t>
            </a:r>
            <a:r>
              <a:rPr lang="en-US" altLang="en-US" sz="1800" dirty="0" err="1">
                <a:solidFill>
                  <a:srgbClr val="000000"/>
                </a:solidFill>
              </a:rPr>
              <a:t>Nucleares</a:t>
            </a:r>
            <a:r>
              <a:rPr lang="en-US" altLang="en-US" sz="1800" dirty="0">
                <a:solidFill>
                  <a:srgbClr val="000000"/>
                </a:solidFill>
              </a:rPr>
              <a:t> (Brazil) </a:t>
            </a:r>
            <a:r>
              <a:rPr lang="en-US" altLang="en-US" sz="1800" i="1" dirty="0">
                <a:solidFill>
                  <a:srgbClr val="000000"/>
                </a:solidFill>
              </a:rPr>
              <a:t>– IPEN/MB-01 New Core Evaluation with U</a:t>
            </a:r>
            <a:r>
              <a:rPr lang="en-US" altLang="en-US" sz="1800" i="1" baseline="-30000" dirty="0">
                <a:solidFill>
                  <a:srgbClr val="000000"/>
                </a:solidFill>
              </a:rPr>
              <a:t>3</a:t>
            </a:r>
            <a:r>
              <a:rPr lang="en-US" altLang="en-US" sz="1800" i="1" dirty="0">
                <a:solidFill>
                  <a:srgbClr val="000000"/>
                </a:solidFill>
              </a:rPr>
              <a:t>Si</a:t>
            </a:r>
            <a:r>
              <a:rPr lang="en-US" altLang="en-US" sz="1800" i="1" baseline="-30000" dirty="0">
                <a:solidFill>
                  <a:srgbClr val="000000"/>
                </a:solidFill>
              </a:rPr>
              <a:t>2</a:t>
            </a:r>
            <a:r>
              <a:rPr lang="en-US" altLang="en-US" sz="1800" i="1" dirty="0">
                <a:solidFill>
                  <a:srgbClr val="000000"/>
                </a:solidFill>
              </a:rPr>
              <a:t>-Al, 19.75% enriched in U-235 Plate Type Fuel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</a:rPr>
              <a:t>Lawrence Livermore National Laboratory (USA) – </a:t>
            </a:r>
            <a:r>
              <a:rPr lang="en-US" altLang="en-US" sz="1800" i="1" dirty="0">
                <a:solidFill>
                  <a:srgbClr val="000000"/>
                </a:solidFill>
              </a:rPr>
              <a:t>Pulsed-Neutron Die-Away Experiments with Oil Targets (FUND)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</a:rPr>
              <a:t>Los Alamos National Laboratory (USA) – HEU-MET-FAST-086: </a:t>
            </a:r>
            <a:r>
              <a:rPr lang="en-US" altLang="en-US" sz="1800" i="1" dirty="0">
                <a:solidFill>
                  <a:srgbClr val="000000"/>
                </a:solidFill>
              </a:rPr>
              <a:t>Godiva IV Benchmark Revision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</a:rPr>
              <a:t>Los Alamos National Laboratory (USA) </a:t>
            </a:r>
            <a:r>
              <a:rPr lang="en-US" altLang="en-US" sz="1800" i="1" dirty="0">
                <a:solidFill>
                  <a:srgbClr val="000000"/>
                </a:solidFill>
              </a:rPr>
              <a:t>– Prompt Fission Uranium Neutron Spectrum (PFUNS) Critical Experiments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</a:rPr>
              <a:t>Los Alamos National Laboratory (USA) </a:t>
            </a:r>
            <a:r>
              <a:rPr lang="en-US" altLang="en-US" sz="1800" i="1" dirty="0">
                <a:solidFill>
                  <a:srgbClr val="000000"/>
                </a:solidFill>
              </a:rPr>
              <a:t>– MUSIC: Bare Highly-Enriched Uranium Shells Subcritical Measurements (FUND)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</a:rPr>
              <a:t>Los Alamos National Laboratory (USA) </a:t>
            </a:r>
            <a:r>
              <a:rPr lang="en-US" altLang="en-US" sz="1800" i="1" dirty="0">
                <a:solidFill>
                  <a:srgbClr val="000000"/>
                </a:solidFill>
              </a:rPr>
              <a:t>– Deimos: HALEU as Tri-structural isotropic (TRISO) Kernels Reflected by Graphite and Beryllium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</a:pPr>
            <a:r>
              <a:rPr lang="en-US" altLang="en-US" sz="1800" dirty="0">
                <a:solidFill>
                  <a:srgbClr val="000000"/>
                </a:solidFill>
              </a:rPr>
              <a:t>Rensselaer Polytechnic Institute (USA) – </a:t>
            </a:r>
            <a:r>
              <a:rPr lang="en-US" altLang="en-US" sz="1800" i="1" dirty="0">
                <a:solidFill>
                  <a:srgbClr val="000000"/>
                </a:solidFill>
              </a:rPr>
              <a:t>Standard Core Critical Configurations of the </a:t>
            </a:r>
            <a:r>
              <a:rPr lang="en-US" altLang="en-US" sz="1800" i="1" dirty="0" err="1">
                <a:solidFill>
                  <a:srgbClr val="000000"/>
                </a:solidFill>
              </a:rPr>
              <a:t>Walthousen</a:t>
            </a:r>
            <a:r>
              <a:rPr lang="en-US" altLang="en-US" sz="1800" i="1" dirty="0">
                <a:solidFill>
                  <a:srgbClr val="000000"/>
                </a:solidFill>
              </a:rPr>
              <a:t> Reactor Critical Facility</a:t>
            </a:r>
          </a:p>
          <a:p>
            <a:pPr marL="1028700" marR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b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25322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416DDB18-8F93-1C4F-8E89-A211A7CC06D6}"/>
              </a:ext>
            </a:extLst>
          </p:cNvPr>
          <p:cNvGrpSpPr/>
          <p:nvPr/>
        </p:nvGrpSpPr>
        <p:grpSpPr>
          <a:xfrm>
            <a:off x="1841556" y="5042038"/>
            <a:ext cx="8435183" cy="1292060"/>
            <a:chOff x="354818" y="4981851"/>
            <a:chExt cx="8435183" cy="129206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2797ECC-8436-EC4F-AA0B-87B8233BB802}"/>
                </a:ext>
              </a:extLst>
            </p:cNvPr>
            <p:cNvGrpSpPr/>
            <p:nvPr/>
          </p:nvGrpSpPr>
          <p:grpSpPr>
            <a:xfrm>
              <a:off x="354818" y="4981851"/>
              <a:ext cx="8435183" cy="1292060"/>
              <a:chOff x="300829" y="5255252"/>
              <a:chExt cx="8435183" cy="1292060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A8552DCA-FA67-EA41-9C43-319A2EC17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0829" y="5256318"/>
                <a:ext cx="1419262" cy="670618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D6593E6-326D-2245-8F3C-0A5F3B6EE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96374" y="5256318"/>
                <a:ext cx="1419262" cy="670618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BD36624F-A288-7842-B4F9-F19D0FD823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96068" y="5256318"/>
                <a:ext cx="1419262" cy="670618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12A56DCB-D6E7-054C-95AF-C921915940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04179" y="5256318"/>
                <a:ext cx="1419262" cy="670618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07603A9E-236A-CD49-BE17-3564FA28BA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04889" y="5262564"/>
                <a:ext cx="1419262" cy="670618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F2773CF2-2EF7-5744-BB93-6A4693B20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16750" y="5255252"/>
                <a:ext cx="1419262" cy="670618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067EBFA1-BB06-214E-91FE-C4A9EA8E5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V="1">
                <a:off x="300829" y="5875628"/>
                <a:ext cx="1419262" cy="670618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8E696B0-45A2-BF47-8B01-C861EE26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V="1">
                <a:off x="1696374" y="5875628"/>
                <a:ext cx="1419262" cy="670618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AF879EFC-958A-D046-BDF9-F182A2F2B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V="1">
                <a:off x="3096068" y="5875628"/>
                <a:ext cx="1419262" cy="670618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82AE4A15-565C-C44E-BD7C-7FEA13EAF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V="1">
                <a:off x="4504179" y="5875628"/>
                <a:ext cx="1419262" cy="670618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23086331-2DBC-1047-A099-20B27533F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V="1">
                <a:off x="5904889" y="5856982"/>
                <a:ext cx="1419262" cy="670618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934203AC-699E-6F4A-B55D-3873EC60B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V="1">
                <a:off x="7316750" y="5876694"/>
                <a:ext cx="1419262" cy="670618"/>
              </a:xfrm>
              <a:prstGeom prst="rect">
                <a:avLst/>
              </a:prstGeom>
            </p:spPr>
          </p:pic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C497E42-96DE-CF40-BA76-22F860972690}"/>
                </a:ext>
              </a:extLst>
            </p:cNvPr>
            <p:cNvSpPr txBox="1"/>
            <p:nvPr/>
          </p:nvSpPr>
          <p:spPr>
            <a:xfrm>
              <a:off x="576220" y="5443214"/>
              <a:ext cx="1117600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en-US" sz="1400" dirty="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rPr>
                <a:t>Experiment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2C0D882-2B78-FD4D-90D2-FD4435844AA1}"/>
                </a:ext>
              </a:extLst>
            </p:cNvPr>
            <p:cNvSpPr txBox="1"/>
            <p:nvPr/>
          </p:nvSpPr>
          <p:spPr>
            <a:xfrm>
              <a:off x="4827696" y="5367882"/>
              <a:ext cx="111760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en-US" sz="1400" dirty="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rPr>
                <a:t>Transport Codes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56D8D26-C4FF-6344-A034-0AA9EA423C91}"/>
                </a:ext>
              </a:extLst>
            </p:cNvPr>
            <p:cNvSpPr txBox="1"/>
            <p:nvPr/>
          </p:nvSpPr>
          <p:spPr>
            <a:xfrm>
              <a:off x="7769679" y="5490444"/>
              <a:ext cx="695891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en-US" sz="1400" dirty="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rPr>
                <a:t>User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0228DCA-CC8B-3744-B771-8CAC8FA622DA}"/>
                </a:ext>
              </a:extLst>
            </p:cNvPr>
            <p:cNvSpPr txBox="1"/>
            <p:nvPr/>
          </p:nvSpPr>
          <p:spPr>
            <a:xfrm>
              <a:off x="3386553" y="5327902"/>
              <a:ext cx="111760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en-US" sz="1400" dirty="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rPr>
                <a:t>Data Processing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EA6095F-2DC1-DC49-B9EA-78940A36DBFA}"/>
                </a:ext>
              </a:extLst>
            </p:cNvPr>
            <p:cNvSpPr txBox="1"/>
            <p:nvPr/>
          </p:nvSpPr>
          <p:spPr>
            <a:xfrm>
              <a:off x="6090516" y="5459471"/>
              <a:ext cx="1246242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en-US" sz="1200" dirty="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rPr>
                <a:t>Benchmarking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3B1C1C5-3156-4446-81D5-66F99B1776E5}"/>
                </a:ext>
              </a:extLst>
            </p:cNvPr>
            <p:cNvSpPr txBox="1"/>
            <p:nvPr/>
          </p:nvSpPr>
          <p:spPr>
            <a:xfrm>
              <a:off x="1975914" y="5339465"/>
              <a:ext cx="111760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hangingPunct="0"/>
              <a:r>
                <a:rPr lang="en-US" sz="1400" dirty="0">
                  <a:solidFill>
                    <a:srgbClr val="000000"/>
                  </a:solidFill>
                  <a:sym typeface="Arial"/>
                </a:rPr>
                <a:t>Theory &amp; </a:t>
              </a:r>
              <a:r>
                <a:rPr lang="en-US" sz="1400" dirty="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Arial"/>
                </a:rPr>
                <a:t>Evaluation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AE9AA8FF-D41E-ED4A-B9C2-4764CD50F229}"/>
              </a:ext>
            </a:extLst>
          </p:cNvPr>
          <p:cNvSpPr/>
          <p:nvPr/>
        </p:nvSpPr>
        <p:spPr>
          <a:xfrm>
            <a:off x="3364022" y="4460941"/>
            <a:ext cx="5499427" cy="36933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5000">
                <a:schemeClr val="tx2">
                  <a:lumMod val="60000"/>
                  <a:lumOff val="40000"/>
                </a:schemeClr>
              </a:gs>
              <a:gs pos="70000">
                <a:schemeClr val="tx2">
                  <a:lumMod val="60000"/>
                  <a:lumOff val="40000"/>
                </a:schemeClr>
              </a:gs>
              <a:gs pos="48000">
                <a:schemeClr val="tx2">
                  <a:lumMod val="60000"/>
                  <a:lumOff val="4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 w="12700" cap="flat">
            <a:solidFill>
              <a:schemeClr val="tx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 dirty="0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C295C5A-0871-8341-B6DA-250456A7333C}"/>
              </a:ext>
            </a:extLst>
          </p:cNvPr>
          <p:cNvSpPr/>
          <p:nvPr/>
        </p:nvSpPr>
        <p:spPr>
          <a:xfrm>
            <a:off x="6017956" y="4325219"/>
            <a:ext cx="255522" cy="15919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5090DA4-069C-B144-B376-151AEC176714}"/>
              </a:ext>
            </a:extLst>
          </p:cNvPr>
          <p:cNvSpPr/>
          <p:nvPr/>
        </p:nvSpPr>
        <p:spPr>
          <a:xfrm>
            <a:off x="5828649" y="4417816"/>
            <a:ext cx="630024" cy="10417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1172196-DEE9-084B-8B19-6BA3C93F1EB6}"/>
              </a:ext>
            </a:extLst>
          </p:cNvPr>
          <p:cNvSpPr/>
          <p:nvPr/>
        </p:nvSpPr>
        <p:spPr>
          <a:xfrm>
            <a:off x="6040682" y="3871374"/>
            <a:ext cx="221222" cy="14132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847A621-DE4B-2648-8491-09964E16F303}"/>
              </a:ext>
            </a:extLst>
          </p:cNvPr>
          <p:cNvSpPr/>
          <p:nvPr/>
        </p:nvSpPr>
        <p:spPr>
          <a:xfrm>
            <a:off x="6098855" y="4012700"/>
            <a:ext cx="93602" cy="312517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1FAC0AA-9E09-3044-ADF6-673FDD38E342}"/>
              </a:ext>
            </a:extLst>
          </p:cNvPr>
          <p:cNvSpPr/>
          <p:nvPr/>
        </p:nvSpPr>
        <p:spPr>
          <a:xfrm>
            <a:off x="5648501" y="3806617"/>
            <a:ext cx="995368" cy="9033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45CDA4-0FDD-414D-8EF7-19951DC12B58}"/>
              </a:ext>
            </a:extLst>
          </p:cNvPr>
          <p:cNvSpPr txBox="1"/>
          <p:nvPr/>
        </p:nvSpPr>
        <p:spPr>
          <a:xfrm>
            <a:off x="4848214" y="4489800"/>
            <a:ext cx="274532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hangingPunct="0"/>
            <a:r>
              <a:rPr lang="en-US" sz="1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rPr>
              <a:t>Sensitivity (/Uncertainty) Study</a:t>
            </a:r>
          </a:p>
        </p:txBody>
      </p:sp>
      <p:sp>
        <p:nvSpPr>
          <p:cNvPr id="37" name="Chord 36">
            <a:extLst>
              <a:ext uri="{FF2B5EF4-FFF2-40B4-BE49-F238E27FC236}">
                <a16:creationId xmlns:a16="http://schemas.microsoft.com/office/drawing/2014/main" id="{3266665B-DCD0-2C45-B867-083316AED5C2}"/>
              </a:ext>
            </a:extLst>
          </p:cNvPr>
          <p:cNvSpPr/>
          <p:nvPr/>
        </p:nvSpPr>
        <p:spPr>
          <a:xfrm>
            <a:off x="2283550" y="4521988"/>
            <a:ext cx="517523" cy="986447"/>
          </a:xfrm>
          <a:prstGeom prst="chord">
            <a:avLst>
              <a:gd name="adj1" fmla="val 1370118"/>
              <a:gd name="adj2" fmla="val 9438086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2000">
                <a:schemeClr val="bg1">
                  <a:lumMod val="65000"/>
                </a:schemeClr>
              </a:gs>
              <a:gs pos="76000">
                <a:schemeClr val="bg1">
                  <a:lumMod val="65000"/>
                </a:schemeClr>
              </a:gs>
              <a:gs pos="48000">
                <a:schemeClr val="tx2">
                  <a:lumMod val="60000"/>
                  <a:lumOff val="4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 w="127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8" name="L-Shape 37">
            <a:extLst>
              <a:ext uri="{FF2B5EF4-FFF2-40B4-BE49-F238E27FC236}">
                <a16:creationId xmlns:a16="http://schemas.microsoft.com/office/drawing/2014/main" id="{4F7D9D31-1442-A34E-9FE1-00A60F54091F}"/>
              </a:ext>
            </a:extLst>
          </p:cNvPr>
          <p:cNvSpPr/>
          <p:nvPr/>
        </p:nvSpPr>
        <p:spPr>
          <a:xfrm rot="5400000">
            <a:off x="2465387" y="4302050"/>
            <a:ext cx="509328" cy="810227"/>
          </a:xfrm>
          <a:prstGeom prst="corner">
            <a:avLst>
              <a:gd name="adj1" fmla="val 87701"/>
              <a:gd name="adj2" fmla="val 73959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7000">
                <a:schemeClr val="tx2">
                  <a:lumMod val="60000"/>
                  <a:lumOff val="40000"/>
                </a:schemeClr>
              </a:gs>
              <a:gs pos="82000">
                <a:schemeClr val="tx2">
                  <a:lumMod val="60000"/>
                  <a:lumOff val="40000"/>
                </a:schemeClr>
              </a:gs>
              <a:gs pos="48000">
                <a:schemeClr val="tx2">
                  <a:lumMod val="60000"/>
                  <a:lumOff val="4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 w="12700" cap="flat">
            <a:solidFill>
              <a:schemeClr val="tx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C232C78-7DC8-4343-9523-EDE550F11692}"/>
              </a:ext>
            </a:extLst>
          </p:cNvPr>
          <p:cNvSpPr/>
          <p:nvPr/>
        </p:nvSpPr>
        <p:spPr>
          <a:xfrm>
            <a:off x="2173392" y="4961826"/>
            <a:ext cx="731854" cy="196769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201624A-BBAB-9246-8460-5723101E1217}"/>
              </a:ext>
            </a:extLst>
          </p:cNvPr>
          <p:cNvSpPr/>
          <p:nvPr/>
        </p:nvSpPr>
        <p:spPr>
          <a:xfrm rot="16200000">
            <a:off x="2999941" y="4461640"/>
            <a:ext cx="603378" cy="36933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2" name="L-Shape 41">
            <a:extLst>
              <a:ext uri="{FF2B5EF4-FFF2-40B4-BE49-F238E27FC236}">
                <a16:creationId xmlns:a16="http://schemas.microsoft.com/office/drawing/2014/main" id="{E78ADB39-C7C0-064F-803D-71D7BA8A4300}"/>
              </a:ext>
            </a:extLst>
          </p:cNvPr>
          <p:cNvSpPr/>
          <p:nvPr/>
        </p:nvSpPr>
        <p:spPr>
          <a:xfrm rot="16200000" flipH="1">
            <a:off x="9260728" y="4303051"/>
            <a:ext cx="486134" cy="808270"/>
          </a:xfrm>
          <a:prstGeom prst="corner">
            <a:avLst>
              <a:gd name="adj1" fmla="val 87701"/>
              <a:gd name="adj2" fmla="val 73959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7000">
                <a:schemeClr val="tx2">
                  <a:lumMod val="60000"/>
                  <a:lumOff val="40000"/>
                </a:schemeClr>
              </a:gs>
              <a:gs pos="81000">
                <a:schemeClr val="tx2">
                  <a:lumMod val="60000"/>
                  <a:lumOff val="40000"/>
                </a:schemeClr>
              </a:gs>
              <a:gs pos="48000">
                <a:schemeClr val="tx2">
                  <a:lumMod val="60000"/>
                  <a:lumOff val="4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</a:gradFill>
          <a:ln w="12700" cap="flat">
            <a:solidFill>
              <a:schemeClr val="tx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38EB8FE-DAB8-5D43-8856-FCACA6F8C4FD}"/>
              </a:ext>
            </a:extLst>
          </p:cNvPr>
          <p:cNvSpPr/>
          <p:nvPr/>
        </p:nvSpPr>
        <p:spPr>
          <a:xfrm rot="16200000">
            <a:off x="8615032" y="4459307"/>
            <a:ext cx="603378" cy="36933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63" name="Rectangle 123"/>
          <p:cNvSpPr/>
          <p:nvPr/>
        </p:nvSpPr>
        <p:spPr>
          <a:xfrm>
            <a:off x="7526509" y="4978367"/>
            <a:ext cx="1268624" cy="1347332"/>
          </a:xfrm>
          <a:prstGeom prst="rect">
            <a:avLst/>
          </a:prstGeom>
          <a:ln w="50800">
            <a:solidFill>
              <a:srgbClr val="333399"/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2800">
                <a:latin typeface="Calibri"/>
                <a:ea typeface="Calibri"/>
                <a:cs typeface="Calibri"/>
                <a:sym typeface="Calibri"/>
              </a:defRPr>
            </a:pPr>
            <a:endParaRPr sz="2800"/>
          </a:p>
        </p:txBody>
      </p:sp>
      <p:sp>
        <p:nvSpPr>
          <p:cNvPr id="462" name="Shape"/>
          <p:cNvSpPr/>
          <p:nvPr/>
        </p:nvSpPr>
        <p:spPr>
          <a:xfrm rot="16200731" flipV="1">
            <a:off x="5216682" y="2040502"/>
            <a:ext cx="1285469" cy="45816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824"/>
                </a:moveTo>
                <a:lnTo>
                  <a:pt x="21600" y="21600"/>
                </a:lnTo>
                <a:moveTo>
                  <a:pt x="21600" y="9557"/>
                </a:moveTo>
                <a:lnTo>
                  <a:pt x="0" y="0"/>
                </a:lnTo>
              </a:path>
            </a:pathLst>
          </a:custGeom>
          <a:ln w="50800">
            <a:solidFill>
              <a:srgbClr val="333399"/>
            </a:solidFill>
            <a:miter lim="400000"/>
          </a:ln>
        </p:spPr>
        <p:txBody>
          <a:bodyPr lIns="45719" rIns="45719" anchor="ctr"/>
          <a:lstStyle/>
          <a:p>
            <a:pPr algn="ctr">
              <a:defRPr sz="2800">
                <a:latin typeface="Calibri"/>
                <a:ea typeface="Calibri"/>
                <a:cs typeface="Calibri"/>
                <a:sym typeface="Calibri"/>
              </a:defRPr>
            </a:pPr>
            <a:endParaRPr sz="2800"/>
          </a:p>
        </p:txBody>
      </p:sp>
      <p:sp>
        <p:nvSpPr>
          <p:cNvPr id="50" name="Title 3">
            <a:extLst>
              <a:ext uri="{FF2B5EF4-FFF2-40B4-BE49-F238E27FC236}">
                <a16:creationId xmlns:a16="http://schemas.microsoft.com/office/drawing/2014/main" id="{9F6F6930-5EBB-BD4B-8B8E-B1C05082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Benchmarking: </a:t>
            </a:r>
            <a:r>
              <a:rPr lang="en-US" sz="3600" dirty="0"/>
              <a:t>Comparison to Experimental Truth</a:t>
            </a:r>
          </a:p>
        </p:txBody>
      </p:sp>
      <p:sp>
        <p:nvSpPr>
          <p:cNvPr id="73" name="Chord 72">
            <a:extLst>
              <a:ext uri="{FF2B5EF4-FFF2-40B4-BE49-F238E27FC236}">
                <a16:creationId xmlns:a16="http://schemas.microsoft.com/office/drawing/2014/main" id="{C66A22A8-D113-6A4F-8E4E-CF8320AEB7C6}"/>
              </a:ext>
            </a:extLst>
          </p:cNvPr>
          <p:cNvSpPr/>
          <p:nvPr/>
        </p:nvSpPr>
        <p:spPr>
          <a:xfrm>
            <a:off x="9415485" y="4512343"/>
            <a:ext cx="517523" cy="986447"/>
          </a:xfrm>
          <a:prstGeom prst="chord">
            <a:avLst>
              <a:gd name="adj1" fmla="val 1370118"/>
              <a:gd name="adj2" fmla="val 9438086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2000">
                <a:schemeClr val="bg1">
                  <a:lumMod val="65000"/>
                </a:schemeClr>
              </a:gs>
              <a:gs pos="76000">
                <a:schemeClr val="bg1">
                  <a:lumMod val="65000"/>
                </a:schemeClr>
              </a:gs>
              <a:gs pos="48000">
                <a:schemeClr val="tx2">
                  <a:lumMod val="60000"/>
                  <a:lumOff val="40000"/>
                </a:schemeClr>
              </a:gs>
              <a:gs pos="100000">
                <a:schemeClr val="bg1">
                  <a:lumMod val="75000"/>
                </a:schemeClr>
              </a:gs>
            </a:gsLst>
            <a:lin ang="0" scaled="1"/>
            <a:tileRect/>
          </a:gradFill>
          <a:ln w="12700" cap="flat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8FD52F9-F998-AC4C-A513-C93066C61B80}"/>
              </a:ext>
            </a:extLst>
          </p:cNvPr>
          <p:cNvSpPr/>
          <p:nvPr/>
        </p:nvSpPr>
        <p:spPr>
          <a:xfrm>
            <a:off x="9305327" y="4952181"/>
            <a:ext cx="731854" cy="196769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endParaRPr lang="en-US">
              <a:solidFill>
                <a:srgbClr val="000000"/>
              </a:solidFill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7BED65-C413-A24D-A645-6349D34FB595}"/>
              </a:ext>
            </a:extLst>
          </p:cNvPr>
          <p:cNvGrpSpPr/>
          <p:nvPr/>
        </p:nvGrpSpPr>
        <p:grpSpPr>
          <a:xfrm>
            <a:off x="2233915" y="1396823"/>
            <a:ext cx="7708739" cy="2643198"/>
            <a:chOff x="1377388" y="1226916"/>
            <a:chExt cx="7708739" cy="264319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228D2E8-5AAB-4B43-8E54-B6A1882284B3}"/>
                </a:ext>
              </a:extLst>
            </p:cNvPr>
            <p:cNvGrpSpPr/>
            <p:nvPr/>
          </p:nvGrpSpPr>
          <p:grpSpPr>
            <a:xfrm>
              <a:off x="1377388" y="1226916"/>
              <a:ext cx="7708739" cy="2307405"/>
              <a:chOff x="1377388" y="1226916"/>
              <a:chExt cx="7708739" cy="2307405"/>
            </a:xfrm>
          </p:grpSpPr>
          <p:sp>
            <p:nvSpPr>
              <p:cNvPr id="464" name="Rectangle"/>
              <p:cNvSpPr/>
              <p:nvPr/>
            </p:nvSpPr>
            <p:spPr>
              <a:xfrm>
                <a:off x="1377388" y="1226916"/>
                <a:ext cx="7708739" cy="2307405"/>
              </a:xfrm>
              <a:prstGeom prst="rect">
                <a:avLst/>
              </a:prstGeom>
              <a:solidFill>
                <a:schemeClr val="bg1"/>
              </a:solidFill>
              <a:ln w="50800" cap="flat">
                <a:solidFill>
                  <a:srgbClr val="333399"/>
                </a:solidFill>
                <a:prstDash val="solid"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 sz="2800" dirty="0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86729" y="1342663"/>
                <a:ext cx="1321772" cy="99291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0827" y="2407534"/>
                <a:ext cx="1406453" cy="1055062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C62374-3793-AF45-A964-5E814429668A}"/>
                </a:ext>
              </a:extLst>
            </p:cNvPr>
            <p:cNvSpPr txBox="1"/>
            <p:nvPr/>
          </p:nvSpPr>
          <p:spPr>
            <a:xfrm>
              <a:off x="1504709" y="1284791"/>
              <a:ext cx="684063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 sz="2400" b="1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Validation that analytical method adequately represents reality for a given application</a:t>
              </a:r>
            </a:p>
            <a:p>
              <a:pPr>
                <a:defRPr sz="2400" b="1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Integrated test of: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 sz="2400" b="1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Evaluated nuclear data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 sz="2400" b="1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Nuclear data processing codes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 sz="2400" b="1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Transport codes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24723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48E4CD-7599-4642-91E1-CA54288FF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893" y="2898878"/>
            <a:ext cx="4134910" cy="328251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DAF3290-8F08-AB47-8834-8AD446C23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Adjustment: When Integral Experiments Are Used During Nuclear Data Evaluation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EA344D7-4226-9242-9B6D-E76AF1452244}"/>
              </a:ext>
            </a:extLst>
          </p:cNvPr>
          <p:cNvSpPr txBox="1">
            <a:spLocks/>
          </p:cNvSpPr>
          <p:nvPr/>
        </p:nvSpPr>
        <p:spPr>
          <a:xfrm>
            <a:off x="1875641" y="1356069"/>
            <a:ext cx="4234778" cy="490688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defTabSz="914400">
              <a:buNone/>
            </a:pPr>
            <a:r>
              <a:rPr lang="en-US" sz="2000" dirty="0"/>
              <a:t>Differential data often disagrees, so evaluators use integral data (how well the cross section predicts integral experiments) to determine which data to believe</a:t>
            </a:r>
          </a:p>
          <a:p>
            <a:pPr lvl="1" defTabSz="914400"/>
            <a:endParaRPr lang="en-US" dirty="0"/>
          </a:p>
          <a:p>
            <a:pPr lvl="2" defTabSz="91440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A88186-FFE4-BD4F-80CA-E2DB41AF95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888" y="2065452"/>
            <a:ext cx="3122535" cy="3954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13FAA-44A6-D646-81B0-99FCF0DF45C3}"/>
              </a:ext>
            </a:extLst>
          </p:cNvPr>
          <p:cNvSpPr txBox="1"/>
          <p:nvPr/>
        </p:nvSpPr>
        <p:spPr>
          <a:xfrm>
            <a:off x="6899744" y="6102766"/>
            <a:ext cx="363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E. Bauge, et al, Eur. Phys. J. A </a:t>
            </a:r>
            <a:r>
              <a:rPr lang="en-US" sz="1200" b="1" dirty="0"/>
              <a:t>48</a:t>
            </a:r>
            <a:r>
              <a:rPr lang="en-US" sz="1200" dirty="0"/>
              <a:t>, 113, 2012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119DA-803A-5049-B042-03920D15D7E8}"/>
              </a:ext>
            </a:extLst>
          </p:cNvPr>
          <p:cNvSpPr txBox="1"/>
          <p:nvPr/>
        </p:nvSpPr>
        <p:spPr>
          <a:xfrm>
            <a:off x="2283559" y="6135227"/>
            <a:ext cx="363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L. Snyder, et al, Nuclear Data Sheets </a:t>
            </a:r>
            <a:r>
              <a:rPr lang="en-US" sz="1200" b="1" dirty="0"/>
              <a:t>178</a:t>
            </a:r>
            <a:r>
              <a:rPr lang="en-US" sz="1200" dirty="0"/>
              <a:t>, 2021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BAB58B2-C1D5-2C47-97B7-930905D46C4F}"/>
              </a:ext>
            </a:extLst>
          </p:cNvPr>
          <p:cNvSpPr txBox="1">
            <a:spLocks/>
          </p:cNvSpPr>
          <p:nvPr/>
        </p:nvSpPr>
        <p:spPr>
          <a:xfrm>
            <a:off x="6025718" y="1356068"/>
            <a:ext cx="4234778" cy="490688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 defTabSz="914400">
              <a:buNone/>
            </a:pPr>
            <a:r>
              <a:rPr lang="en-US" dirty="0"/>
              <a:t>Major cross sections are “tuned” to certain critical experiments</a:t>
            </a:r>
          </a:p>
          <a:p>
            <a:pPr lvl="2" defTabSz="914400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30E894-DB60-7D71-ACD3-B84C8B359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57" y="2869629"/>
            <a:ext cx="4448262" cy="334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67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892902-0E10-F84D-B9D9-C2F706D3F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067" y="390261"/>
            <a:ext cx="10972800" cy="1008771"/>
          </a:xfrm>
        </p:spPr>
        <p:txBody>
          <a:bodyPr/>
          <a:lstStyle/>
          <a:p>
            <a:r>
              <a:rPr lang="en-US" dirty="0"/>
              <a:t>Data Validation: Nuclear Data Libraries are Judged by How Well They Predict Integral Experiments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A6B1E8-D99E-BFF9-08D0-2C8CEE9A30F7}"/>
              </a:ext>
            </a:extLst>
          </p:cNvPr>
          <p:cNvSpPr txBox="1">
            <a:spLocks/>
          </p:cNvSpPr>
          <p:nvPr/>
        </p:nvSpPr>
        <p:spPr>
          <a:xfrm>
            <a:off x="432751" y="1684813"/>
            <a:ext cx="6268495" cy="452539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Bef>
                <a:spcPts val="0"/>
              </a:spcBef>
            </a:pPr>
            <a:r>
              <a:rPr lang="en-US" b="1" dirty="0"/>
              <a:t>Ultimate goal is to improve evaluated nuclear data for applications</a:t>
            </a:r>
          </a:p>
          <a:p>
            <a:pPr>
              <a:spcBef>
                <a:spcPts val="0"/>
              </a:spcBef>
            </a:pPr>
            <a:r>
              <a:rPr lang="en-US" dirty="0"/>
              <a:t>Suite of benchmarks to validate evaluated nuclear data</a:t>
            </a:r>
          </a:p>
          <a:p>
            <a:pPr>
              <a:spcBef>
                <a:spcPts val="0"/>
              </a:spcBef>
            </a:pPr>
            <a:r>
              <a:rPr lang="en-US" dirty="0"/>
              <a:t>Provides feedback to measurement and evaluation community</a:t>
            </a:r>
          </a:p>
          <a:p>
            <a:pPr lvl="1"/>
            <a:r>
              <a:rPr lang="en-US" b="1" dirty="0"/>
              <a:t>Currently dominated by critical benchmarks</a:t>
            </a:r>
            <a:r>
              <a:rPr lang="en-US" dirty="0"/>
              <a:t>, NEED representation from other applications</a:t>
            </a:r>
          </a:p>
          <a:p>
            <a:pPr>
              <a:spcBef>
                <a:spcPts val="0"/>
              </a:spcBef>
            </a:pPr>
            <a:r>
              <a:rPr lang="en-US" dirty="0"/>
              <a:t>Drives improvements in evaluated nuclear data</a:t>
            </a:r>
          </a:p>
          <a:p>
            <a:pPr defTabSz="914400">
              <a:spcBef>
                <a:spcPts val="0"/>
              </a:spcBef>
            </a:pPr>
            <a:r>
              <a:rPr lang="en-US" dirty="0"/>
              <a:t>Provides end-users confidence they can use  codes and nuclear data for their applications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10AE3-4AF2-4F1D-40D5-E2D616597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01" y="1590267"/>
            <a:ext cx="5295599" cy="38687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84D6BB-0CBD-A786-4A7B-2D927D48A9BB}"/>
              </a:ext>
            </a:extLst>
          </p:cNvPr>
          <p:cNvSpPr txBox="1"/>
          <p:nvPr/>
        </p:nvSpPr>
        <p:spPr>
          <a:xfrm>
            <a:off x="7775787" y="5565338"/>
            <a:ext cx="4267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from Nobre, et al. ENDF/B-VIII.1: Updated Nuclear Reaction Data Library for Science and Applications. 5 Nov 2025. </a:t>
            </a:r>
            <a:r>
              <a:rPr lang="en-US" sz="1400" dirty="0">
                <a:hlinkClick r:id="rId3"/>
              </a:rPr>
              <a:t>arXiv:2511.03564</a:t>
            </a:r>
            <a:endParaRPr lang="en-US" sz="1400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50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410" y="308417"/>
            <a:ext cx="10153946" cy="994172"/>
          </a:xfrm>
        </p:spPr>
        <p:txBody>
          <a:bodyPr/>
          <a:lstStyle/>
          <a:p>
            <a:r>
              <a:rPr lang="en-US" dirty="0"/>
              <a:t>Benchmarks Are Evaluated Integral Experiments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40698" y="1523407"/>
            <a:ext cx="4594440" cy="458051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Well characterized experiments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Evaluate all benchmark uncertainty effects on measured quantity, driven by: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Uncertain measurements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Missing data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Bias and uncertainty for model simplifications</a:t>
            </a:r>
          </a:p>
          <a:p>
            <a:pPr lvl="1"/>
            <a:r>
              <a:rPr lang="en-US" sz="2000" dirty="0"/>
              <a:t>Geometry simplifications</a:t>
            </a:r>
          </a:p>
          <a:p>
            <a:pPr lvl="1"/>
            <a:r>
              <a:rPr lang="en-US" sz="2000" dirty="0"/>
              <a:t>Room return</a:t>
            </a:r>
          </a:p>
          <a:p>
            <a:pPr lvl="1"/>
            <a:r>
              <a:rPr lang="en-US" sz="2000" dirty="0"/>
              <a:t>Material impurities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Describe benchmark model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Sample calculation results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Disseminate for broader use</a:t>
            </a:r>
          </a:p>
        </p:txBody>
      </p:sp>
      <p:pic>
        <p:nvPicPr>
          <p:cNvPr id="13" name="Picture 4" descr="Zero Power Plutonium Reactor Acrylic Print by Argonne National Laboratory,  Courtesy Emilio Segre Visual Archives, Physics Today Collection/american  Institute Of Physics">
            <a:extLst>
              <a:ext uri="{FF2B5EF4-FFF2-40B4-BE49-F238E27FC236}">
                <a16:creationId xmlns:a16="http://schemas.microsoft.com/office/drawing/2014/main" id="{1C080270-16B5-4540-9FE3-0475461BE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4604" y="1617240"/>
            <a:ext cx="3207667" cy="439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D77F13D-23A9-7643-A7FC-AB82F70709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4522" y="2021100"/>
            <a:ext cx="3207667" cy="3177044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86117031-C54B-27AE-CBC8-846F72C05C58}"/>
              </a:ext>
            </a:extLst>
          </p:cNvPr>
          <p:cNvSpPr/>
          <p:nvPr/>
        </p:nvSpPr>
        <p:spPr bwMode="auto">
          <a:xfrm rot="21088977">
            <a:off x="8058736" y="3557470"/>
            <a:ext cx="1033153" cy="329658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4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D0D31-EB8E-CD47-A9FE-2ED86BCC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Benchmark Uncertainty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D06BC-B133-FC4D-9DEE-D962289E7E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77FF9B-9BE1-4A23-A9B8-56986C05C2B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AA07E23-BB2D-0148-957E-7F4638525029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46176" y="1271842"/>
            <a:ext cx="10320338" cy="3621087"/>
          </a:xfrm>
        </p:spPr>
        <p:txBody>
          <a:bodyPr>
            <a:noAutofit/>
          </a:bodyPr>
          <a:lstStyle/>
          <a:p>
            <a:pPr marL="342900" indent="-342900"/>
            <a:r>
              <a:rPr lang="en-US" b="1" dirty="0"/>
              <a:t>Experimental:</a:t>
            </a:r>
            <a:r>
              <a:rPr lang="en-US" dirty="0"/>
              <a:t>  How certain are the experimenters of the data reported?  </a:t>
            </a:r>
          </a:p>
          <a:p>
            <a:pPr lvl="2"/>
            <a:r>
              <a:rPr lang="en-US" dirty="0"/>
              <a:t>Uncertainty in measurement technique, reproducibility measurements, </a:t>
            </a:r>
            <a:r>
              <a:rPr lang="en-US" dirty="0" err="1"/>
              <a:t>etc</a:t>
            </a:r>
            <a:r>
              <a:rPr lang="en-US" dirty="0"/>
              <a:t>  </a:t>
            </a:r>
          </a:p>
          <a:p>
            <a:pPr lvl="2"/>
            <a:r>
              <a:rPr lang="en-US" dirty="0"/>
              <a:t>Small contribution for </a:t>
            </a:r>
            <a:r>
              <a:rPr lang="en-US" dirty="0" err="1"/>
              <a:t>k</a:t>
            </a:r>
            <a:r>
              <a:rPr lang="en-US" baseline="-25000" dirty="0" err="1"/>
              <a:t>eff</a:t>
            </a:r>
            <a:r>
              <a:rPr lang="en-US" dirty="0"/>
              <a:t> and reactivity worth</a:t>
            </a:r>
          </a:p>
          <a:p>
            <a:pPr lvl="2"/>
            <a:r>
              <a:rPr lang="en-US" dirty="0"/>
              <a:t>Larger contribution for direct radiation measurements</a:t>
            </a:r>
          </a:p>
          <a:p>
            <a:r>
              <a:rPr lang="en-US" b="1" dirty="0"/>
              <a:t>Benchmark Model Uncertainties:  </a:t>
            </a:r>
            <a:r>
              <a:rPr lang="en-US" dirty="0"/>
              <a:t>How certain are the evaluators of the benchmark model?  Model vs. Reality</a:t>
            </a:r>
          </a:p>
          <a:p>
            <a:pPr lvl="2"/>
            <a:r>
              <a:rPr lang="en-US" dirty="0"/>
              <a:t>Mass (are all masses or densities well known?)</a:t>
            </a:r>
          </a:p>
          <a:p>
            <a:pPr lvl="2"/>
            <a:r>
              <a:rPr lang="en-US" dirty="0"/>
              <a:t>Dimensions (were all parts measured? How do they fit together?)</a:t>
            </a:r>
          </a:p>
          <a:p>
            <a:pPr lvl="2"/>
            <a:r>
              <a:rPr lang="en-US" dirty="0"/>
              <a:t>Composition (what are the constituents of all parts, including impurities?)</a:t>
            </a:r>
          </a:p>
          <a:p>
            <a:pPr lvl="2"/>
            <a:r>
              <a:rPr lang="en-US" dirty="0"/>
              <a:t>Other Factors (Temperature, irradiation history,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80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771F-1AAA-EA49-8178-2E7659F3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10" y="407453"/>
            <a:ext cx="11782290" cy="892941"/>
          </a:xfrm>
        </p:spPr>
        <p:txBody>
          <a:bodyPr/>
          <a:lstStyle/>
          <a:p>
            <a:r>
              <a:rPr lang="en-US" sz="3400" dirty="0"/>
              <a:t>Established Integral Benchmark Handbooks and Databases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43020-FCF1-884B-BE9F-D8877EEA5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0362" y="1415151"/>
            <a:ext cx="5599307" cy="506387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International Criticality Safety Benchmark Evaluation Project (ICSBEP) </a:t>
            </a:r>
          </a:p>
          <a:p>
            <a:pPr lvl="1"/>
            <a:r>
              <a:rPr lang="en-US" sz="2000" dirty="0"/>
              <a:t>&gt;5000 Critical, subcritical, shielding and physics configurations</a:t>
            </a:r>
          </a:p>
          <a:p>
            <a:r>
              <a:rPr lang="en-US" sz="2400" b="1" dirty="0"/>
              <a:t>International Reactor Physics Evaluation Project (</a:t>
            </a:r>
            <a:r>
              <a:rPr lang="en-US" sz="2400" b="1" dirty="0" err="1"/>
              <a:t>IRPhEP</a:t>
            </a:r>
            <a:r>
              <a:rPr lang="en-US" sz="2400" b="1" dirty="0"/>
              <a:t>)</a:t>
            </a:r>
          </a:p>
          <a:p>
            <a:pPr lvl="1"/>
            <a:r>
              <a:rPr lang="en-US" sz="2000" dirty="0"/>
              <a:t>200 Reactor benchmarks</a:t>
            </a:r>
          </a:p>
          <a:p>
            <a:pPr lvl="1"/>
            <a:r>
              <a:rPr lang="en-US" sz="2000" dirty="0"/>
              <a:t>200 Spectra benchmarks</a:t>
            </a:r>
          </a:p>
          <a:p>
            <a:r>
              <a:rPr lang="en-US" sz="2400" b="1" dirty="0"/>
              <a:t>Shielding Integral Benchmark Database (SINBAD)</a:t>
            </a:r>
          </a:p>
          <a:p>
            <a:pPr lvl="1"/>
            <a:r>
              <a:rPr lang="en-US" sz="2000" dirty="0"/>
              <a:t>Reactor shielding (46)</a:t>
            </a:r>
          </a:p>
          <a:p>
            <a:pPr lvl="1"/>
            <a:r>
              <a:rPr lang="en-US" sz="2000" dirty="0"/>
              <a:t>Fusion neutronics shielding (31)</a:t>
            </a:r>
          </a:p>
          <a:p>
            <a:pPr lvl="1"/>
            <a:r>
              <a:rPr lang="en-US" sz="2000" dirty="0"/>
              <a:t>Accelerator shielding (23)</a:t>
            </a:r>
          </a:p>
          <a:p>
            <a:r>
              <a:rPr lang="en-US" sz="2400" b="1" dirty="0"/>
              <a:t>Spent Fuel Composition (</a:t>
            </a:r>
            <a:r>
              <a:rPr lang="en-US" sz="2400" b="1" dirty="0" err="1"/>
              <a:t>SFCompo</a:t>
            </a:r>
            <a:r>
              <a:rPr lang="en-US" sz="2400" b="1" dirty="0"/>
              <a:t>)</a:t>
            </a:r>
          </a:p>
          <a:p>
            <a:pPr lvl="1"/>
            <a:r>
              <a:rPr lang="en-US" sz="2000" dirty="0"/>
              <a:t>700 Samples</a:t>
            </a:r>
          </a:p>
          <a:p>
            <a:endParaRPr lang="en-US" sz="2400" dirty="0"/>
          </a:p>
        </p:txBody>
      </p:sp>
      <p:pic>
        <p:nvPicPr>
          <p:cNvPr id="1026" name="Picture 2" descr="IRPhEP Handbook cover">
            <a:extLst>
              <a:ext uri="{FF2B5EF4-FFF2-40B4-BE49-F238E27FC236}">
                <a16:creationId xmlns:a16="http://schemas.microsoft.com/office/drawing/2014/main" id="{93433431-CE7B-0C45-B115-75156C7DE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17" y="1342721"/>
            <a:ext cx="2727289" cy="272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CFC42BA-9B49-0245-8888-2C294E5A5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001" y="1342721"/>
            <a:ext cx="2727289" cy="26043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3E1ECB-652F-0C48-A352-9872B1784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474" y="4031739"/>
            <a:ext cx="4245244" cy="232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99216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5F059441-9832-334E-92B2-478FB950A103}" vid="{84D85146-E095-EC40-87B7-7FF6588318BB}"/>
    </a:ext>
  </a:extLst>
</a:theme>
</file>

<file path=ppt/theme/theme2.xml><?xml version="1.0" encoding="utf-8"?>
<a:theme xmlns:a="http://schemas.openxmlformats.org/drawingml/2006/main" name="Elemental Nav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5F059441-9832-334E-92B2-478FB950A103}" vid="{EFBBE62B-2702-F542-8EF6-7C64180AE1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8CE4DFD6590746BF79C031605283F1" ma:contentTypeVersion="15" ma:contentTypeDescription="Create a new document." ma:contentTypeScope="" ma:versionID="f861d932f8c2571c942809486b31595d">
  <xsd:schema xmlns:xsd="http://www.w3.org/2001/XMLSchema" xmlns:xs="http://www.w3.org/2001/XMLSchema" xmlns:p="http://schemas.microsoft.com/office/2006/metadata/properties" xmlns:ns2="1fcefbb1-3cd4-4f76-bca8-277149e9cb2e" xmlns:ns3="16def0d5-3fd6-4c70-b9c9-54c2f38dbc03" targetNamespace="http://schemas.microsoft.com/office/2006/metadata/properties" ma:root="true" ma:fieldsID="ce6ae0412eb56a46bb7dd979781f3734" ns2:_="" ns3:_="">
    <xsd:import namespace="1fcefbb1-3cd4-4f76-bca8-277149e9cb2e"/>
    <xsd:import namespace="16def0d5-3fd6-4c70-b9c9-54c2f38dbc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SearchProperties" minOccurs="0"/>
                <xsd:element ref="ns2:Thumbn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efbb1-3cd4-4f76-bca8-277149e9c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3a22c89-3912-4715-9657-2989270db2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humbnails" ma:index="22" nillable="true" ma:displayName="Thumbnails" ma:format="Thumbnail" ma:internalName="Thumbnails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ef0d5-3fd6-4c70-b9c9-54c2f38dbc0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6def0d5-3fd6-4c70-b9c9-54c2f38dbc03">
      <UserInfo>
        <DisplayName>Vander Vorst, Mitch</DisplayName>
        <AccountId>10</AccountId>
        <AccountType/>
      </UserInfo>
      <UserInfo>
        <DisplayName>Bishop, Breanna</DisplayName>
        <AccountId>9</AccountId>
        <AccountType/>
      </UserInfo>
      <UserInfo>
        <DisplayName>Connors, Corey</DisplayName>
        <AccountId>11</AccountId>
        <AccountType/>
      </UserInfo>
      <UserInfo>
        <DisplayName>svc-sharegate</DisplayName>
        <AccountId>44</AccountId>
        <AccountType/>
      </UserInfo>
      <UserInfo>
        <DisplayName>SharingLinks.3fc3c0ef-bf7b-4085-b901-2737b0950107.OrganizationEdit.9bcf96ed-bba8-4f75-a760-3a02278e7bf0</DisplayName>
        <AccountId>66</AccountId>
        <AccountType/>
      </UserInfo>
      <UserInfo>
        <DisplayName>Kamoroff, Beth Paige</DisplayName>
        <AccountId>56</AccountId>
        <AccountType/>
      </UserInfo>
      <UserInfo>
        <DisplayName>Paschal, Katherine</DisplayName>
        <AccountId>40</AccountId>
        <AccountType/>
      </UserInfo>
      <UserInfo>
        <DisplayName>Diaz, Alii</DisplayName>
        <AccountId>19</AccountId>
        <AccountType/>
      </UserInfo>
      <UserInfo>
        <DisplayName>Piccone, Ashley Nicole</DisplayName>
        <AccountId>65</AccountId>
        <AccountType/>
      </UserInfo>
    </SharedWithUsers>
    <lcf76f155ced4ddcb4097134ff3c332f xmlns="1fcefbb1-3cd4-4f76-bca8-277149e9cb2e">
      <Terms xmlns="http://schemas.microsoft.com/office/infopath/2007/PartnerControls"/>
    </lcf76f155ced4ddcb4097134ff3c332f>
    <Thumbnails xmlns="1fcefbb1-3cd4-4f76-bca8-277149e9cb2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D1984F-FDCE-44D7-8C60-14E145E40588}">
  <ds:schemaRefs>
    <ds:schemaRef ds:uri="16def0d5-3fd6-4c70-b9c9-54c2f38dbc03"/>
    <ds:schemaRef ds:uri="1fcefbb1-3cd4-4f76-bca8-277149e9cb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274EDC0-542C-4316-BAE8-CCB5B20E4B3F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16def0d5-3fd6-4c70-b9c9-54c2f38dbc03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fcefbb1-3cd4-4f76-bca8-277149e9cb2e"/>
  </ds:schemaRefs>
</ds:datastoreItem>
</file>

<file path=customXml/itemProps3.xml><?xml version="1.0" encoding="utf-8"?>
<ds:datastoreItem xmlns:ds="http://schemas.openxmlformats.org/officeDocument/2006/customXml" ds:itemID="{E5380E02-140B-4F0E-BE4A-F3840F0793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5213</TotalTime>
  <Words>2573</Words>
  <Application>Microsoft Macintosh PowerPoint</Application>
  <PresentationFormat>Widescreen</PresentationFormat>
  <Paragraphs>344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Aptos</vt:lpstr>
      <vt:lpstr>Aptos Display</vt:lpstr>
      <vt:lpstr>Aptos Light</vt:lpstr>
      <vt:lpstr>Aptos SemiBold</vt:lpstr>
      <vt:lpstr>Arial</vt:lpstr>
      <vt:lpstr>Bradley Hand</vt:lpstr>
      <vt:lpstr>Calibri</vt:lpstr>
      <vt:lpstr>Helvetica</vt:lpstr>
      <vt:lpstr>Tahoma</vt:lpstr>
      <vt:lpstr>White</vt:lpstr>
      <vt:lpstr>Elemental Navy</vt:lpstr>
      <vt:lpstr>Perspectives on  Nuclear Data for the Next Decade</vt:lpstr>
      <vt:lpstr>Measurements Form the Basis for Nuclear Data</vt:lpstr>
      <vt:lpstr>Measurements Form the Basis for Nuclear Data</vt:lpstr>
      <vt:lpstr>Benchmarking: Comparison to Experimental Truth</vt:lpstr>
      <vt:lpstr>Data Adjustment: When Integral Experiments Are Used During Nuclear Data Evaluation</vt:lpstr>
      <vt:lpstr>Data Validation: Nuclear Data Libraries are Judged by How Well They Predict Integral Experiments</vt:lpstr>
      <vt:lpstr>Benchmarks Are Evaluated Integral Experiments</vt:lpstr>
      <vt:lpstr>Sources of Benchmark Uncertainty</vt:lpstr>
      <vt:lpstr>Established Integral Benchmark Handbooks and Databases</vt:lpstr>
      <vt:lpstr>International Criticality Safety Benchmark Evaluation Project (ICSBEP)</vt:lpstr>
      <vt:lpstr>Extensive International Review Process</vt:lpstr>
      <vt:lpstr>PowerPoint Presentation</vt:lpstr>
      <vt:lpstr>ICSBEP- Plutonium Benchmarks Circa 2015 (748 Cases)</vt:lpstr>
      <vt:lpstr>Thermal/Epithermal eXperiments (TEX)</vt:lpstr>
      <vt:lpstr>Designing Modern Critical Experiments </vt:lpstr>
      <vt:lpstr>  </vt:lpstr>
      <vt:lpstr>PowerPoint Presentation</vt:lpstr>
      <vt:lpstr>  </vt:lpstr>
      <vt:lpstr>The Good News</vt:lpstr>
      <vt:lpstr>The Not-So-Good News</vt:lpstr>
      <vt:lpstr>Perspective on the Next Decade in Integral Data</vt:lpstr>
      <vt:lpstr>Questions/Discussion</vt:lpstr>
      <vt:lpstr>Backup Slides </vt:lpstr>
      <vt:lpstr>Evolution of ICSBEP Uncertainty Assessment Methodology</vt:lpstr>
      <vt:lpstr>New Content for the 2025 Edition of the ICSBEP Handbook</vt:lpstr>
      <vt:lpstr>New Evaluation 1 and 2:  PU-MET-FAST-047 and PU-MET-FAST-050</vt:lpstr>
      <vt:lpstr>New Evaluation 3:  HEU-MET-FAST-106 </vt:lpstr>
      <vt:lpstr>New Evaluation 4:  HEU-MET-THERM-038 </vt:lpstr>
      <vt:lpstr>New Evaluation 5:  LEU-COMP-THERM-112</vt:lpstr>
      <vt:lpstr>New Evaluation 6 and 7:  ALARM-CF-PTFE-SHIELD-001 and ALARM-CF-AL-SHIELD-001</vt:lpstr>
      <vt:lpstr>New Evaluation 8:  FUND-LLNL-DT-H2O-PNDA-001</vt:lpstr>
      <vt:lpstr>  Next ICSBEP TRG Meeting</vt:lpstr>
      <vt:lpstr>  Benchmarks Currently Expected at Next Meeting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Percher, Catherine</dc:creator>
  <cp:keywords/>
  <dc:description/>
  <cp:lastModifiedBy>Percher, Catherine</cp:lastModifiedBy>
  <cp:revision>31</cp:revision>
  <dcterms:created xsi:type="dcterms:W3CDTF">2026-03-01T17:29:05Z</dcterms:created>
  <dcterms:modified xsi:type="dcterms:W3CDTF">2026-03-12T23:21:16Z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0x010100088CE4DFD6590746BF79C031605283F1</vt:lpwstr>
  </property>
  <property fmtid="{D5CDD505-2E9C-101B-9397-08002B2CF9AE}" pid="3" name="MediaServiceImageTags">
    <vt:lpwstr/>
  </property>
</Properties>
</file>