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4068" r:id="rId4"/>
    <p:sldMasterId id="2147484239" r:id="rId5"/>
  </p:sldMasterIdLst>
  <p:notesMasterIdLst>
    <p:notesMasterId r:id="rId29"/>
  </p:notesMasterIdLst>
  <p:handoutMasterIdLst>
    <p:handoutMasterId r:id="rId30"/>
  </p:handoutMasterIdLst>
  <p:sldIdLst>
    <p:sldId id="280" r:id="rId6"/>
    <p:sldId id="293" r:id="rId7"/>
    <p:sldId id="298" r:id="rId8"/>
    <p:sldId id="299" r:id="rId9"/>
    <p:sldId id="310" r:id="rId10"/>
    <p:sldId id="313" r:id="rId11"/>
    <p:sldId id="315" r:id="rId12"/>
    <p:sldId id="314" r:id="rId13"/>
    <p:sldId id="322" r:id="rId14"/>
    <p:sldId id="323" r:id="rId15"/>
    <p:sldId id="324" r:id="rId16"/>
    <p:sldId id="325" r:id="rId17"/>
    <p:sldId id="326" r:id="rId18"/>
    <p:sldId id="327" r:id="rId19"/>
    <p:sldId id="328" r:id="rId20"/>
    <p:sldId id="303" r:id="rId21"/>
    <p:sldId id="300" r:id="rId22"/>
    <p:sldId id="320" r:id="rId23"/>
    <p:sldId id="301" r:id="rId24"/>
    <p:sldId id="311" r:id="rId25"/>
    <p:sldId id="321" r:id="rId26"/>
    <p:sldId id="294" r:id="rId27"/>
    <p:sldId id="329" r:id="rId28"/>
  </p:sldIdLst>
  <p:sldSz cx="12192000" cy="6858000"/>
  <p:notesSz cx="6805613" cy="9944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+mn-lt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+mn-lt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+mn-lt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+mn-lt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+mn-lt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+mn-lt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+mn-lt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+mn-lt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+mn-lt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1FA5303-1EF2-BFBB-8E76-8AD367F5CEEF}" name="JIMÉNEZ-CARRASCOSA Antonio, NEA/SCI/DB" initials="AJ" userId="S::Antonio.JIMENEZ-CARRASCOSA@oecd-nea.org::1ef8fb67-9808-494e-a737-32533141b422" providerId="AD"/>
  <p188:author id="{9C4A2F2C-4088-044A-6E7B-B742CA923A60}" name="FLEMING Michael, NEA/SCI/DB" initials="MF" userId="S::Michael.FLEMING@oecd-nea.org::941548c1-c747-469a-bb79-818b81275b98" providerId="AD"/>
  <p188:author id="{D63576D5-3443-41F1-C11A-B9C89860EBCD}" name="JIMÉNEZ-CARRASCOSA Antonio, NEA/SCI/DB" initials="JN" userId="S::antonio.jimenez-carrascosa@oecd-nea.org::1ef8fb67-9808-494e-a737-32533141b422" providerId="AD"/>
  <p188:author id="{4C79EEDE-AA4C-875D-72A0-473589743CDC}" name="FLEMING Michael, NEA/SCI/DB" initials="FN" userId="S::michael.fleming@oecd-nea.org::941548c1-c747-469a-bb79-818b81275b9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ORE Laurie, NEA/POL/CEN" initials="MLN" lastIdx="1" clrIdx="0">
    <p:extLst>
      <p:ext uri="{19B8F6BF-5375-455C-9EA6-DF929625EA0E}">
        <p15:presenceInfo xmlns:p15="http://schemas.microsoft.com/office/powerpoint/2012/main" userId="S-1-5-21-3605887142-3043520036-899046653-381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9F9F9"/>
    <a:srgbClr val="F5F5F5"/>
    <a:srgbClr val="02889E"/>
    <a:srgbClr val="7F7F7F"/>
    <a:srgbClr val="FBBC0E"/>
    <a:srgbClr val="005878"/>
    <a:srgbClr val="22567C"/>
    <a:srgbClr val="000000"/>
    <a:srgbClr val="0C68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11EC8F-9618-440D-A386-473E5E8B8C58}" v="7" dt="2026-03-12T10:13:03.677"/>
    <p1510:client id="{7981CA77-B5AC-E9B3-3177-EB46027AD23D}" v="3" dt="2026-03-12T09:50:52.584"/>
    <p1510:client id="{ADD98C94-4FF7-964E-0E46-265591B9D446}" v="30" dt="2026-03-12T09:48:49.4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2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32"/>
        <p:guide pos="214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INER Thomas, NEA/SCI/DB" userId="S::thomas.stainer@oecd-nea.org::fbf090a2-6771-4632-b93c-0a6100d6b37f" providerId="AD" clId="Web-{ADD98C94-4FF7-964E-0E46-265591B9D446}"/>
    <pc:docChg chg="addSld modSld">
      <pc:chgData name="STAINER Thomas, NEA/SCI/DB" userId="S::thomas.stainer@oecd-nea.org::fbf090a2-6771-4632-b93c-0a6100d6b37f" providerId="AD" clId="Web-{ADD98C94-4FF7-964E-0E46-265591B9D446}" dt="2026-03-12T09:48:49.404" v="30" actId="20577"/>
      <pc:docMkLst>
        <pc:docMk/>
      </pc:docMkLst>
      <pc:sldChg chg="addSp delSp modSp mod modClrScheme chgLayout">
        <pc:chgData name="STAINER Thomas, NEA/SCI/DB" userId="S::thomas.stainer@oecd-nea.org::fbf090a2-6771-4632-b93c-0a6100d6b37f" providerId="AD" clId="Web-{ADD98C94-4FF7-964E-0E46-265591B9D446}" dt="2026-03-12T09:47:02.904" v="1"/>
        <pc:sldMkLst>
          <pc:docMk/>
          <pc:sldMk cId="2800297123" sldId="294"/>
        </pc:sldMkLst>
        <pc:spChg chg="add del mod ord">
          <ac:chgData name="STAINER Thomas, NEA/SCI/DB" userId="S::thomas.stainer@oecd-nea.org::fbf090a2-6771-4632-b93c-0a6100d6b37f" providerId="AD" clId="Web-{ADD98C94-4FF7-964E-0E46-265591B9D446}" dt="2026-03-12T09:47:02.904" v="1"/>
          <ac:spMkLst>
            <pc:docMk/>
            <pc:sldMk cId="2800297123" sldId="294"/>
            <ac:spMk id="2" creationId="{9BF2F9E5-99D6-A20F-6D10-CF7D4FAD9472}"/>
          </ac:spMkLst>
        </pc:spChg>
        <pc:spChg chg="mod ord">
          <ac:chgData name="STAINER Thomas, NEA/SCI/DB" userId="S::thomas.stainer@oecd-nea.org::fbf090a2-6771-4632-b93c-0a6100d6b37f" providerId="AD" clId="Web-{ADD98C94-4FF7-964E-0E46-265591B9D446}" dt="2026-03-12T09:47:02.904" v="1"/>
          <ac:spMkLst>
            <pc:docMk/>
            <pc:sldMk cId="2800297123" sldId="294"/>
            <ac:spMk id="9" creationId="{79C6EAD2-6D1A-4F62-B2AE-70A77AAD1337}"/>
          </ac:spMkLst>
        </pc:spChg>
      </pc:sldChg>
      <pc:sldChg chg="modSp new">
        <pc:chgData name="STAINER Thomas, NEA/SCI/DB" userId="S::thomas.stainer@oecd-nea.org::fbf090a2-6771-4632-b93c-0a6100d6b37f" providerId="AD" clId="Web-{ADD98C94-4FF7-964E-0E46-265591B9D446}" dt="2026-03-12T09:48:49.404" v="30" actId="20577"/>
        <pc:sldMkLst>
          <pc:docMk/>
          <pc:sldMk cId="4082068114" sldId="329"/>
        </pc:sldMkLst>
        <pc:spChg chg="mod">
          <ac:chgData name="STAINER Thomas, NEA/SCI/DB" userId="S::thomas.stainer@oecd-nea.org::fbf090a2-6771-4632-b93c-0a6100d6b37f" providerId="AD" clId="Web-{ADD98C94-4FF7-964E-0E46-265591B9D446}" dt="2026-03-12T09:48:37.451" v="21" actId="20577"/>
          <ac:spMkLst>
            <pc:docMk/>
            <pc:sldMk cId="4082068114" sldId="329"/>
            <ac:spMk id="2" creationId="{D68A3E69-F550-302F-F356-BCB0ACF75043}"/>
          </ac:spMkLst>
        </pc:spChg>
        <pc:spChg chg="mod">
          <ac:chgData name="STAINER Thomas, NEA/SCI/DB" userId="S::thomas.stainer@oecd-nea.org::fbf090a2-6771-4632-b93c-0a6100d6b37f" providerId="AD" clId="Web-{ADD98C94-4FF7-964E-0E46-265591B9D446}" dt="2026-03-12T09:48:49.404" v="30" actId="20577"/>
          <ac:spMkLst>
            <pc:docMk/>
            <pc:sldMk cId="4082068114" sldId="329"/>
            <ac:spMk id="3" creationId="{7C46FF8F-95B4-16AE-D5D6-0E6B5AEB2330}"/>
          </ac:spMkLst>
        </pc:spChg>
      </pc:sldChg>
    </pc:docChg>
  </pc:docChgLst>
  <pc:docChgLst>
    <pc:chgData name="JIMÉNEZ-CARRASCOSA Antonio, NEA/SCI/DB" userId="1ef8fb67-9808-494e-a737-32533141b422" providerId="ADAL" clId="{922E7333-1099-4748-8C74-9ACA4571BC89}"/>
    <pc:docChg chg="undo custSel addSld delSld modSld sldOrd">
      <pc:chgData name="JIMÉNEZ-CARRASCOSA Antonio, NEA/SCI/DB" userId="1ef8fb67-9808-494e-a737-32533141b422" providerId="ADAL" clId="{922E7333-1099-4748-8C74-9ACA4571BC89}" dt="2026-03-12T10:13:03.677" v="3713" actId="47"/>
      <pc:docMkLst>
        <pc:docMk/>
      </pc:docMkLst>
      <pc:sldChg chg="modSp mod">
        <pc:chgData name="JIMÉNEZ-CARRASCOSA Antonio, NEA/SCI/DB" userId="1ef8fb67-9808-494e-a737-32533141b422" providerId="ADAL" clId="{922E7333-1099-4748-8C74-9ACA4571BC89}" dt="2026-03-12T08:16:49.095" v="3486" actId="20577"/>
        <pc:sldMkLst>
          <pc:docMk/>
          <pc:sldMk cId="34673967" sldId="280"/>
        </pc:sldMkLst>
        <pc:spChg chg="mod">
          <ac:chgData name="JIMÉNEZ-CARRASCOSA Antonio, NEA/SCI/DB" userId="1ef8fb67-9808-494e-a737-32533141b422" providerId="ADAL" clId="{922E7333-1099-4748-8C74-9ACA4571BC89}" dt="2026-03-12T08:16:03.785" v="3436" actId="20577"/>
          <ac:spMkLst>
            <pc:docMk/>
            <pc:sldMk cId="34673967" sldId="280"/>
            <ac:spMk id="2" creationId="{060585DD-15CE-6309-12DB-B0682211E39C}"/>
          </ac:spMkLst>
        </pc:spChg>
        <pc:spChg chg="mod">
          <ac:chgData name="JIMÉNEZ-CARRASCOSA Antonio, NEA/SCI/DB" userId="1ef8fb67-9808-494e-a737-32533141b422" providerId="ADAL" clId="{922E7333-1099-4748-8C74-9ACA4571BC89}" dt="2026-03-12T08:14:00.127" v="3398"/>
          <ac:spMkLst>
            <pc:docMk/>
            <pc:sldMk cId="34673967" sldId="280"/>
            <ac:spMk id="14" creationId="{199C7165-57BD-E8CC-3FB6-C48A8A52210F}"/>
          </ac:spMkLst>
        </pc:spChg>
        <pc:spChg chg="mod">
          <ac:chgData name="JIMÉNEZ-CARRASCOSA Antonio, NEA/SCI/DB" userId="1ef8fb67-9808-494e-a737-32533141b422" providerId="ADAL" clId="{922E7333-1099-4748-8C74-9ACA4571BC89}" dt="2026-03-12T08:16:49.095" v="3486" actId="20577"/>
          <ac:spMkLst>
            <pc:docMk/>
            <pc:sldMk cId="34673967" sldId="280"/>
            <ac:spMk id="15" creationId="{900F9724-8F64-EFBD-0C02-26A908101458}"/>
          </ac:spMkLst>
        </pc:spChg>
      </pc:sldChg>
      <pc:sldChg chg="modSp mod">
        <pc:chgData name="JIMÉNEZ-CARRASCOSA Antonio, NEA/SCI/DB" userId="1ef8fb67-9808-494e-a737-32533141b422" providerId="ADAL" clId="{922E7333-1099-4748-8C74-9ACA4571BC89}" dt="2026-03-12T08:28:08.568" v="3667" actId="20577"/>
        <pc:sldMkLst>
          <pc:docMk/>
          <pc:sldMk cId="931392042" sldId="293"/>
        </pc:sldMkLst>
        <pc:spChg chg="mod">
          <ac:chgData name="JIMÉNEZ-CARRASCOSA Antonio, NEA/SCI/DB" userId="1ef8fb67-9808-494e-a737-32533141b422" providerId="ADAL" clId="{922E7333-1099-4748-8C74-9ACA4571BC89}" dt="2026-03-12T08:28:08.568" v="3667" actId="20577"/>
          <ac:spMkLst>
            <pc:docMk/>
            <pc:sldMk cId="931392042" sldId="293"/>
            <ac:spMk id="7" creationId="{5A9908F8-BD75-4D5C-4DC6-AEF4E9ECE162}"/>
          </ac:spMkLst>
        </pc:spChg>
      </pc:sldChg>
      <pc:sldChg chg="modSp mod">
        <pc:chgData name="JIMÉNEZ-CARRASCOSA Antonio, NEA/SCI/DB" userId="1ef8fb67-9808-494e-a737-32533141b422" providerId="ADAL" clId="{922E7333-1099-4748-8C74-9ACA4571BC89}" dt="2026-03-12T08:22:02.068" v="3655" actId="20577"/>
        <pc:sldMkLst>
          <pc:docMk/>
          <pc:sldMk cId="1389358323" sldId="301"/>
        </pc:sldMkLst>
        <pc:spChg chg="mod">
          <ac:chgData name="JIMÉNEZ-CARRASCOSA Antonio, NEA/SCI/DB" userId="1ef8fb67-9808-494e-a737-32533141b422" providerId="ADAL" clId="{922E7333-1099-4748-8C74-9ACA4571BC89}" dt="2026-03-12T08:22:02.068" v="3655" actId="20577"/>
          <ac:spMkLst>
            <pc:docMk/>
            <pc:sldMk cId="1389358323" sldId="301"/>
            <ac:spMk id="2" creationId="{BCC71C51-2706-E347-013E-D24AF658ED42}"/>
          </ac:spMkLst>
        </pc:spChg>
      </pc:sldChg>
      <pc:sldChg chg="modSp mod">
        <pc:chgData name="JIMÉNEZ-CARRASCOSA Antonio, NEA/SCI/DB" userId="1ef8fb67-9808-494e-a737-32533141b422" providerId="ADAL" clId="{922E7333-1099-4748-8C74-9ACA4571BC89}" dt="2026-03-12T08:29:07.669" v="3709" actId="5793"/>
        <pc:sldMkLst>
          <pc:docMk/>
          <pc:sldMk cId="1274215153" sldId="311"/>
        </pc:sldMkLst>
        <pc:spChg chg="mod">
          <ac:chgData name="JIMÉNEZ-CARRASCOSA Antonio, NEA/SCI/DB" userId="1ef8fb67-9808-494e-a737-32533141b422" providerId="ADAL" clId="{922E7333-1099-4748-8C74-9ACA4571BC89}" dt="2026-03-12T08:29:07.669" v="3709" actId="5793"/>
          <ac:spMkLst>
            <pc:docMk/>
            <pc:sldMk cId="1274215153" sldId="311"/>
            <ac:spMk id="2" creationId="{60069F1B-8810-1AC9-D96D-A2A3139995B7}"/>
          </ac:spMkLst>
        </pc:spChg>
      </pc:sldChg>
      <pc:sldChg chg="del">
        <pc:chgData name="JIMÉNEZ-CARRASCOSA Antonio, NEA/SCI/DB" userId="1ef8fb67-9808-494e-a737-32533141b422" providerId="ADAL" clId="{922E7333-1099-4748-8C74-9ACA4571BC89}" dt="2026-03-12T08:22:52.325" v="3656" actId="47"/>
        <pc:sldMkLst>
          <pc:docMk/>
          <pc:sldMk cId="1534138671" sldId="319"/>
        </pc:sldMkLst>
      </pc:sldChg>
      <pc:sldChg chg="addSp modSp mod">
        <pc:chgData name="JIMÉNEZ-CARRASCOSA Antonio, NEA/SCI/DB" userId="1ef8fb67-9808-494e-a737-32533141b422" providerId="ADAL" clId="{922E7333-1099-4748-8C74-9ACA4571BC89}" dt="2026-03-12T08:23:16.190" v="3666" actId="20577"/>
        <pc:sldMkLst>
          <pc:docMk/>
          <pc:sldMk cId="3361751142" sldId="321"/>
        </pc:sldMkLst>
        <pc:spChg chg="mod">
          <ac:chgData name="JIMÉNEZ-CARRASCOSA Antonio, NEA/SCI/DB" userId="1ef8fb67-9808-494e-a737-32533141b422" providerId="ADAL" clId="{922E7333-1099-4748-8C74-9ACA4571BC89}" dt="2026-03-12T08:23:16.190" v="3666" actId="20577"/>
          <ac:spMkLst>
            <pc:docMk/>
            <pc:sldMk cId="3361751142" sldId="321"/>
            <ac:spMk id="2" creationId="{B82B7C4C-0396-6794-25FA-47238D2864AB}"/>
          </ac:spMkLst>
        </pc:spChg>
        <pc:picChg chg="add mod">
          <ac:chgData name="JIMÉNEZ-CARRASCOSA Antonio, NEA/SCI/DB" userId="1ef8fb67-9808-494e-a737-32533141b422" providerId="ADAL" clId="{922E7333-1099-4748-8C74-9ACA4571BC89}" dt="2026-03-12T08:20:43.570" v="3506"/>
          <ac:picMkLst>
            <pc:docMk/>
            <pc:sldMk cId="3361751142" sldId="321"/>
            <ac:picMk id="3" creationId="{1D826168-B142-277C-FF0D-DACB332FA9C8}"/>
          </ac:picMkLst>
        </pc:picChg>
      </pc:sldChg>
      <pc:sldChg chg="add del ord">
        <pc:chgData name="JIMÉNEZ-CARRASCOSA Antonio, NEA/SCI/DB" userId="1ef8fb67-9808-494e-a737-32533141b422" providerId="ADAL" clId="{922E7333-1099-4748-8C74-9ACA4571BC89}" dt="2026-03-12T10:13:03.677" v="3713" actId="47"/>
        <pc:sldMkLst>
          <pc:docMk/>
          <pc:sldMk cId="1401761417" sldId="330"/>
        </pc:sldMkLst>
      </pc:sldChg>
    </pc:docChg>
  </pc:docChgLst>
  <pc:docChgLst>
    <pc:chgData name="STAINER Thomas, NEA/SCI/DB" userId="S::thomas.stainer@oecd-nea.org::fbf090a2-6771-4632-b93c-0a6100d6b37f" providerId="AD" clId="Web-{7981CA77-B5AC-E9B3-3177-EB46027AD23D}"/>
    <pc:docChg chg="modSld">
      <pc:chgData name="STAINER Thomas, NEA/SCI/DB" userId="S::thomas.stainer@oecd-nea.org::fbf090a2-6771-4632-b93c-0a6100d6b37f" providerId="AD" clId="Web-{7981CA77-B5AC-E9B3-3177-EB46027AD23D}" dt="2026-03-12T09:50:52.584" v="2" actId="20577"/>
      <pc:docMkLst>
        <pc:docMk/>
      </pc:docMkLst>
      <pc:sldChg chg="modSp">
        <pc:chgData name="STAINER Thomas, NEA/SCI/DB" userId="S::thomas.stainer@oecd-nea.org::fbf090a2-6771-4632-b93c-0a6100d6b37f" providerId="AD" clId="Web-{7981CA77-B5AC-E9B3-3177-EB46027AD23D}" dt="2026-03-12T09:50:52.584" v="2" actId="20577"/>
        <pc:sldMkLst>
          <pc:docMk/>
          <pc:sldMk cId="4082068114" sldId="329"/>
        </pc:sldMkLst>
        <pc:spChg chg="mod">
          <ac:chgData name="STAINER Thomas, NEA/SCI/DB" userId="S::thomas.stainer@oecd-nea.org::fbf090a2-6771-4632-b93c-0a6100d6b37f" providerId="AD" clId="Web-{7981CA77-B5AC-E9B3-3177-EB46027AD23D}" dt="2026-03-12T09:50:35.303" v="1" actId="20577"/>
          <ac:spMkLst>
            <pc:docMk/>
            <pc:sldMk cId="4082068114" sldId="329"/>
            <ac:spMk id="2" creationId="{D68A3E69-F550-302F-F356-BCB0ACF75043}"/>
          </ac:spMkLst>
        </pc:spChg>
        <pc:spChg chg="mod">
          <ac:chgData name="STAINER Thomas, NEA/SCI/DB" userId="S::thomas.stainer@oecd-nea.org::fbf090a2-6771-4632-b93c-0a6100d6b37f" providerId="AD" clId="Web-{7981CA77-B5AC-E9B3-3177-EB46027AD23D}" dt="2026-03-12T09:50:52.584" v="2" actId="20577"/>
          <ac:spMkLst>
            <pc:docMk/>
            <pc:sldMk cId="4082068114" sldId="329"/>
            <ac:spMk id="3" creationId="{7C46FF8F-95B4-16AE-D5D6-0E6B5AEB233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420895-6F62-48CA-B5FA-431603F5D2D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CC51EB-D780-42FF-88B0-29B39F1DD053}">
      <dgm:prSet phldrT="[Text]" custT="1"/>
      <dgm:spPr>
        <a:solidFill>
          <a:schemeClr val="bg2">
            <a:lumMod val="50000"/>
            <a:alpha val="80000"/>
          </a:schemeClr>
        </a:solidFill>
        <a:ln w="76200"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800" b="1"/>
            <a:t>34 </a:t>
          </a:r>
          <a:r>
            <a:rPr lang="en-GB" sz="2800" b="0"/>
            <a:t>member countries + partners </a:t>
          </a:r>
          <a:br>
            <a:rPr lang="en-GB" sz="2800" b="0"/>
          </a:br>
          <a:r>
            <a:rPr lang="en-GB" sz="2800" b="0"/>
            <a:t>(e.g. China, India, Brazil, etc.)</a:t>
          </a:r>
          <a:endParaRPr lang="en-US" sz="2800" b="0"/>
        </a:p>
      </dgm:t>
    </dgm:pt>
    <dgm:pt modelId="{D851F320-DD70-4F22-A6DA-9AFC7CA5F32F}" type="parTrans" cxnId="{DC66D4EC-A63C-425F-A7BC-5287C9AD8FE8}">
      <dgm:prSet/>
      <dgm:spPr/>
      <dgm:t>
        <a:bodyPr/>
        <a:lstStyle/>
        <a:p>
          <a:endParaRPr lang="en-US" sz="2800"/>
        </a:p>
      </dgm:t>
    </dgm:pt>
    <dgm:pt modelId="{45D747A5-9435-4BD1-896B-F4EB748DE151}" type="sibTrans" cxnId="{DC66D4EC-A63C-425F-A7BC-5287C9AD8FE8}">
      <dgm:prSet/>
      <dgm:spPr/>
      <dgm:t>
        <a:bodyPr/>
        <a:lstStyle/>
        <a:p>
          <a:endParaRPr lang="en-US" sz="2800"/>
        </a:p>
      </dgm:t>
    </dgm:pt>
    <dgm:pt modelId="{C58993F5-D670-4D83-8263-E650E6B78A0B}">
      <dgm:prSet custT="1"/>
      <dgm:spPr>
        <a:solidFill>
          <a:schemeClr val="bg2">
            <a:lumMod val="75000"/>
            <a:alpha val="80000"/>
          </a:schemeClr>
        </a:solidFill>
        <a:ln w="76200"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2800" b="1">
              <a:solidFill>
                <a:schemeClr val="bg1"/>
              </a:solidFill>
            </a:rPr>
            <a:t>8 </a:t>
          </a:r>
          <a:r>
            <a:rPr lang="en-GB" sz="2800" b="0">
              <a:solidFill>
                <a:schemeClr val="bg1"/>
              </a:solidFill>
            </a:rPr>
            <a:t>standing technical committees </a:t>
          </a:r>
          <a:br>
            <a:rPr lang="en-GB" sz="2800" b="1">
              <a:solidFill>
                <a:schemeClr val="bg1"/>
              </a:solidFill>
            </a:rPr>
          </a:br>
          <a:r>
            <a:rPr lang="en-GB" altLang="en-US" sz="2800" b="1"/>
            <a:t>1 </a:t>
          </a:r>
          <a:r>
            <a:rPr lang="en-GB" altLang="en-US" sz="2800" b="0"/>
            <a:t>management board</a:t>
          </a:r>
          <a:br>
            <a:rPr lang="en-GB" sz="2800" b="1">
              <a:solidFill>
                <a:schemeClr val="bg1"/>
              </a:solidFill>
            </a:rPr>
          </a:br>
          <a:r>
            <a:rPr lang="en-GB" sz="2800" b="1">
              <a:solidFill>
                <a:schemeClr val="bg1"/>
              </a:solidFill>
              <a:latin typeface="Myriad Pro" panose="020B0503030403020204" pitchFamily="34" charset="0"/>
            </a:rPr>
            <a:t>≈</a:t>
          </a:r>
          <a:r>
            <a:rPr lang="en-GB" sz="2800" b="1">
              <a:solidFill>
                <a:schemeClr val="bg1"/>
              </a:solidFill>
            </a:rPr>
            <a:t>74 </a:t>
          </a:r>
          <a:r>
            <a:rPr lang="en-GB" sz="2800" b="0">
              <a:solidFill>
                <a:schemeClr val="bg1"/>
              </a:solidFill>
            </a:rPr>
            <a:t>working parties and expert groups</a:t>
          </a:r>
        </a:p>
      </dgm:t>
    </dgm:pt>
    <dgm:pt modelId="{C76E00A1-2F23-46AD-8A39-8E546B87F577}" type="parTrans" cxnId="{AE12D0F7-80BC-4393-931F-4466B581F306}">
      <dgm:prSet/>
      <dgm:spPr/>
      <dgm:t>
        <a:bodyPr/>
        <a:lstStyle/>
        <a:p>
          <a:endParaRPr lang="en-US" sz="2800"/>
        </a:p>
      </dgm:t>
    </dgm:pt>
    <dgm:pt modelId="{3DEAEE45-FB6F-4990-9BFE-2A84E62FD206}" type="sibTrans" cxnId="{AE12D0F7-80BC-4393-931F-4466B581F306}">
      <dgm:prSet/>
      <dgm:spPr/>
      <dgm:t>
        <a:bodyPr/>
        <a:lstStyle/>
        <a:p>
          <a:endParaRPr lang="en-US" sz="2800"/>
        </a:p>
      </dgm:t>
    </dgm:pt>
    <dgm:pt modelId="{3AA419B1-F251-48BE-AACC-1C18220AC73C}">
      <dgm:prSet custT="1"/>
      <dgm:spPr>
        <a:solidFill>
          <a:schemeClr val="bg2">
            <a:lumMod val="50000"/>
            <a:alpha val="80000"/>
          </a:schemeClr>
        </a:solidFill>
        <a:ln w="76200"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2800" b="1">
              <a:solidFill>
                <a:schemeClr val="bg1"/>
              </a:solidFill>
              <a:latin typeface="Myriad Pro" panose="020B0503030403020204" pitchFamily="34" charset="0"/>
            </a:rPr>
            <a:t>≈</a:t>
          </a:r>
          <a:r>
            <a:rPr lang="en-GB" sz="2800" b="1">
              <a:solidFill>
                <a:schemeClr val="bg1"/>
              </a:solidFill>
            </a:rPr>
            <a:t>25 </a:t>
          </a:r>
          <a:r>
            <a:rPr lang="en-US" sz="2800" b="0">
              <a:solidFill>
                <a:schemeClr val="bg1"/>
              </a:solidFill>
            </a:rPr>
            <a:t>international joint projects</a:t>
          </a:r>
        </a:p>
      </dgm:t>
    </dgm:pt>
    <dgm:pt modelId="{14766793-9662-4179-98B8-C35E08D54459}" type="parTrans" cxnId="{3F9E1C6A-9B5A-47B9-B7C2-AE841740842E}">
      <dgm:prSet/>
      <dgm:spPr/>
      <dgm:t>
        <a:bodyPr/>
        <a:lstStyle/>
        <a:p>
          <a:endParaRPr lang="en-US" sz="2800"/>
        </a:p>
      </dgm:t>
    </dgm:pt>
    <dgm:pt modelId="{1A2944E5-2A83-4B7B-B7A3-66A9DD1E0BDC}" type="sibTrans" cxnId="{3F9E1C6A-9B5A-47B9-B7C2-AE841740842E}">
      <dgm:prSet/>
      <dgm:spPr/>
      <dgm:t>
        <a:bodyPr/>
        <a:lstStyle/>
        <a:p>
          <a:endParaRPr lang="en-US" sz="2800"/>
        </a:p>
      </dgm:t>
    </dgm:pt>
    <dgm:pt modelId="{E49070D5-4DFA-4B18-A550-C0447525ADF9}">
      <dgm:prSet custT="1"/>
      <dgm:spPr>
        <a:solidFill>
          <a:schemeClr val="bg2">
            <a:lumMod val="75000"/>
            <a:alpha val="80000"/>
          </a:schemeClr>
        </a:solidFill>
        <a:ln w="76200"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800" b="1">
              <a:solidFill>
                <a:schemeClr val="bg1"/>
              </a:solidFill>
            </a:rPr>
            <a:t>The NEA Data Bank – </a:t>
          </a:r>
          <a:r>
            <a:rPr lang="en-US" sz="2800" b="0">
              <a:solidFill>
                <a:schemeClr val="bg1"/>
              </a:solidFill>
            </a:rPr>
            <a:t>a major international resource</a:t>
          </a:r>
          <a:endParaRPr lang="en-US" sz="2800" b="0">
            <a:solidFill>
              <a:prstClr val="black"/>
            </a:solidFill>
          </a:endParaRPr>
        </a:p>
      </dgm:t>
    </dgm:pt>
    <dgm:pt modelId="{07AAD471-F206-4B64-8C2F-0408EF4495AB}" type="parTrans" cxnId="{25845961-BE0C-413C-9906-5D51630A0BC7}">
      <dgm:prSet/>
      <dgm:spPr/>
      <dgm:t>
        <a:bodyPr/>
        <a:lstStyle/>
        <a:p>
          <a:endParaRPr lang="en-US" sz="2800"/>
        </a:p>
      </dgm:t>
    </dgm:pt>
    <dgm:pt modelId="{BD531C15-8E51-43ED-8BA8-019F62B2705E}" type="sibTrans" cxnId="{25845961-BE0C-413C-9906-5D51630A0BC7}">
      <dgm:prSet/>
      <dgm:spPr/>
      <dgm:t>
        <a:bodyPr/>
        <a:lstStyle/>
        <a:p>
          <a:endParaRPr lang="en-US" sz="2800"/>
        </a:p>
      </dgm:t>
    </dgm:pt>
    <dgm:pt modelId="{B87427A2-9D5E-4520-96E5-BCC30CFFB010}" type="pres">
      <dgm:prSet presAssocID="{B0420895-6F62-48CA-B5FA-431603F5D2D3}" presName="linear" presStyleCnt="0">
        <dgm:presLayoutVars>
          <dgm:animLvl val="lvl"/>
          <dgm:resizeHandles val="exact"/>
        </dgm:presLayoutVars>
      </dgm:prSet>
      <dgm:spPr/>
    </dgm:pt>
    <dgm:pt modelId="{A85121A9-643F-41C5-8BC6-D1554DFAD959}" type="pres">
      <dgm:prSet presAssocID="{EFCC51EB-D780-42FF-88B0-29B39F1DD053}" presName="parentText" presStyleLbl="node1" presStyleIdx="0" presStyleCnt="4" custScaleY="82415" custLinFactNeighborY="36734">
        <dgm:presLayoutVars>
          <dgm:chMax val="0"/>
          <dgm:bulletEnabled val="1"/>
        </dgm:presLayoutVars>
      </dgm:prSet>
      <dgm:spPr/>
    </dgm:pt>
    <dgm:pt modelId="{16E6F404-9D70-4988-AFB0-563D4098EE94}" type="pres">
      <dgm:prSet presAssocID="{45D747A5-9435-4BD1-896B-F4EB748DE151}" presName="spacer" presStyleCnt="0"/>
      <dgm:spPr/>
    </dgm:pt>
    <dgm:pt modelId="{108676AB-0BFB-4AC2-9E93-6B569ED7CCF7}" type="pres">
      <dgm:prSet presAssocID="{C58993F5-D670-4D83-8263-E650E6B78A0B}" presName="parentText" presStyleLbl="node1" presStyleIdx="1" presStyleCnt="4" custScaleY="112696" custLinFactNeighborY="-25">
        <dgm:presLayoutVars>
          <dgm:chMax val="0"/>
          <dgm:bulletEnabled val="1"/>
        </dgm:presLayoutVars>
      </dgm:prSet>
      <dgm:spPr/>
    </dgm:pt>
    <dgm:pt modelId="{2015D630-9BBD-47B7-8B4B-C06EF5CE128D}" type="pres">
      <dgm:prSet presAssocID="{3DEAEE45-FB6F-4990-9BFE-2A84E62FD206}" presName="spacer" presStyleCnt="0"/>
      <dgm:spPr/>
    </dgm:pt>
    <dgm:pt modelId="{8400DD9A-B325-4908-A12C-0FD6A8D27895}" type="pres">
      <dgm:prSet presAssocID="{3AA419B1-F251-48BE-AACC-1C18220AC73C}" presName="parentText" presStyleLbl="node1" presStyleIdx="2" presStyleCnt="4" custScaleY="63905" custLinFactNeighborY="-58684">
        <dgm:presLayoutVars>
          <dgm:chMax val="0"/>
          <dgm:bulletEnabled val="1"/>
        </dgm:presLayoutVars>
      </dgm:prSet>
      <dgm:spPr/>
    </dgm:pt>
    <dgm:pt modelId="{0E7BE7E5-6949-46D5-8B45-58977431A7AE}" type="pres">
      <dgm:prSet presAssocID="{1A2944E5-2A83-4B7B-B7A3-66A9DD1E0BDC}" presName="spacer" presStyleCnt="0"/>
      <dgm:spPr/>
    </dgm:pt>
    <dgm:pt modelId="{BD88F744-892F-48D0-A0EB-946C3D00BE1A}" type="pres">
      <dgm:prSet presAssocID="{E49070D5-4DFA-4B18-A550-C0447525ADF9}" presName="parentText" presStyleLbl="node1" presStyleIdx="3" presStyleCnt="4" custScaleY="57555" custLinFactY="-109" custLinFactNeighborY="-100000">
        <dgm:presLayoutVars>
          <dgm:chMax val="0"/>
          <dgm:bulletEnabled val="1"/>
        </dgm:presLayoutVars>
      </dgm:prSet>
      <dgm:spPr/>
    </dgm:pt>
  </dgm:ptLst>
  <dgm:cxnLst>
    <dgm:cxn modelId="{B0FD9B21-3D4D-4AB4-B95A-5138BA158F01}" type="presOf" srcId="{B0420895-6F62-48CA-B5FA-431603F5D2D3}" destId="{B87427A2-9D5E-4520-96E5-BCC30CFFB010}" srcOrd="0" destOrd="0" presId="urn:microsoft.com/office/officeart/2005/8/layout/vList2"/>
    <dgm:cxn modelId="{25845961-BE0C-413C-9906-5D51630A0BC7}" srcId="{B0420895-6F62-48CA-B5FA-431603F5D2D3}" destId="{E49070D5-4DFA-4B18-A550-C0447525ADF9}" srcOrd="3" destOrd="0" parTransId="{07AAD471-F206-4B64-8C2F-0408EF4495AB}" sibTransId="{BD531C15-8E51-43ED-8BA8-019F62B2705E}"/>
    <dgm:cxn modelId="{3F9E1C6A-9B5A-47B9-B7C2-AE841740842E}" srcId="{B0420895-6F62-48CA-B5FA-431603F5D2D3}" destId="{3AA419B1-F251-48BE-AACC-1C18220AC73C}" srcOrd="2" destOrd="0" parTransId="{14766793-9662-4179-98B8-C35E08D54459}" sibTransId="{1A2944E5-2A83-4B7B-B7A3-66A9DD1E0BDC}"/>
    <dgm:cxn modelId="{04EEDA4C-4072-4525-8212-F800F880124D}" type="presOf" srcId="{3AA419B1-F251-48BE-AACC-1C18220AC73C}" destId="{8400DD9A-B325-4908-A12C-0FD6A8D27895}" srcOrd="0" destOrd="0" presId="urn:microsoft.com/office/officeart/2005/8/layout/vList2"/>
    <dgm:cxn modelId="{BA5D0B8E-AFE3-43EE-8905-8DC3780FB9DE}" type="presOf" srcId="{EFCC51EB-D780-42FF-88B0-29B39F1DD053}" destId="{A85121A9-643F-41C5-8BC6-D1554DFAD959}" srcOrd="0" destOrd="0" presId="urn:microsoft.com/office/officeart/2005/8/layout/vList2"/>
    <dgm:cxn modelId="{427C1591-42DD-4FC7-86F5-093B2B18980B}" type="presOf" srcId="{E49070D5-4DFA-4B18-A550-C0447525ADF9}" destId="{BD88F744-892F-48D0-A0EB-946C3D00BE1A}" srcOrd="0" destOrd="0" presId="urn:microsoft.com/office/officeart/2005/8/layout/vList2"/>
    <dgm:cxn modelId="{861867A5-6930-4AB1-9FB6-6695E4D849F8}" type="presOf" srcId="{C58993F5-D670-4D83-8263-E650E6B78A0B}" destId="{108676AB-0BFB-4AC2-9E93-6B569ED7CCF7}" srcOrd="0" destOrd="0" presId="urn:microsoft.com/office/officeart/2005/8/layout/vList2"/>
    <dgm:cxn modelId="{DC66D4EC-A63C-425F-A7BC-5287C9AD8FE8}" srcId="{B0420895-6F62-48CA-B5FA-431603F5D2D3}" destId="{EFCC51EB-D780-42FF-88B0-29B39F1DD053}" srcOrd="0" destOrd="0" parTransId="{D851F320-DD70-4F22-A6DA-9AFC7CA5F32F}" sibTransId="{45D747A5-9435-4BD1-896B-F4EB748DE151}"/>
    <dgm:cxn modelId="{AE12D0F7-80BC-4393-931F-4466B581F306}" srcId="{B0420895-6F62-48CA-B5FA-431603F5D2D3}" destId="{C58993F5-D670-4D83-8263-E650E6B78A0B}" srcOrd="1" destOrd="0" parTransId="{C76E00A1-2F23-46AD-8A39-8E546B87F577}" sibTransId="{3DEAEE45-FB6F-4990-9BFE-2A84E62FD206}"/>
    <dgm:cxn modelId="{E5028787-A8F6-4087-9F22-85CC4C4D2112}" type="presParOf" srcId="{B87427A2-9D5E-4520-96E5-BCC30CFFB010}" destId="{A85121A9-643F-41C5-8BC6-D1554DFAD959}" srcOrd="0" destOrd="0" presId="urn:microsoft.com/office/officeart/2005/8/layout/vList2"/>
    <dgm:cxn modelId="{5A66884B-ADA5-438E-BFA3-348249F2BAC8}" type="presParOf" srcId="{B87427A2-9D5E-4520-96E5-BCC30CFFB010}" destId="{16E6F404-9D70-4988-AFB0-563D4098EE94}" srcOrd="1" destOrd="0" presId="urn:microsoft.com/office/officeart/2005/8/layout/vList2"/>
    <dgm:cxn modelId="{CC64EE52-D218-4D5B-B42E-16D43147F510}" type="presParOf" srcId="{B87427A2-9D5E-4520-96E5-BCC30CFFB010}" destId="{108676AB-0BFB-4AC2-9E93-6B569ED7CCF7}" srcOrd="2" destOrd="0" presId="urn:microsoft.com/office/officeart/2005/8/layout/vList2"/>
    <dgm:cxn modelId="{C9D660E3-E90C-4B4D-AE87-7D639FE0CD54}" type="presParOf" srcId="{B87427A2-9D5E-4520-96E5-BCC30CFFB010}" destId="{2015D630-9BBD-47B7-8B4B-C06EF5CE128D}" srcOrd="3" destOrd="0" presId="urn:microsoft.com/office/officeart/2005/8/layout/vList2"/>
    <dgm:cxn modelId="{0096787E-E4CE-430B-8490-926B4A534DF1}" type="presParOf" srcId="{B87427A2-9D5E-4520-96E5-BCC30CFFB010}" destId="{8400DD9A-B325-4908-A12C-0FD6A8D27895}" srcOrd="4" destOrd="0" presId="urn:microsoft.com/office/officeart/2005/8/layout/vList2"/>
    <dgm:cxn modelId="{2A4C5570-D1FA-489D-856F-B1B380783AB8}" type="presParOf" srcId="{B87427A2-9D5E-4520-96E5-BCC30CFFB010}" destId="{0E7BE7E5-6949-46D5-8B45-58977431A7AE}" srcOrd="5" destOrd="0" presId="urn:microsoft.com/office/officeart/2005/8/layout/vList2"/>
    <dgm:cxn modelId="{FC09BE7D-0CE4-409C-8C3B-E7CD9A740797}" type="presParOf" srcId="{B87427A2-9D5E-4520-96E5-BCC30CFFB010}" destId="{BD88F744-892F-48D0-A0EB-946C3D00BE1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3CC089-CBF7-4A65-AD63-567203FC2301}" type="doc">
      <dgm:prSet loTypeId="urn:microsoft.com/office/officeart/2005/8/layout/vList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EF8215B6-292C-4DC8-BADE-A0F8411154D2}">
      <dgm:prSet phldrT="[Text]" custT="1"/>
      <dgm:spPr>
        <a:solidFill>
          <a:schemeClr val="bg2">
            <a:lumMod val="50000"/>
            <a:alpha val="8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altLang="en-US" sz="2800"/>
            <a:t>To assist its member countries in maintaining and further developing, through </a:t>
          </a:r>
          <a:r>
            <a:rPr lang="en-US" altLang="en-US" sz="2800" b="1"/>
            <a:t>international co-operation, the scientific, technological and legal bases</a:t>
          </a:r>
          <a:r>
            <a:rPr lang="en-US" altLang="en-US" sz="2800"/>
            <a:t> required for a safe, environmentally sound and economical use of nuclear energy for peaceful purposes.</a:t>
          </a:r>
          <a:endParaRPr lang="en-US" sz="2800"/>
        </a:p>
      </dgm:t>
    </dgm:pt>
    <dgm:pt modelId="{A240AB26-F061-4DA1-B13F-6D328672B992}" type="parTrans" cxnId="{D19D17D9-DEFD-4754-B077-65F8C7C4ABFB}">
      <dgm:prSet/>
      <dgm:spPr/>
      <dgm:t>
        <a:bodyPr/>
        <a:lstStyle/>
        <a:p>
          <a:endParaRPr lang="en-US" sz="2600"/>
        </a:p>
      </dgm:t>
    </dgm:pt>
    <dgm:pt modelId="{AE818722-75E0-4F54-9B3A-56E9D33DCAAD}" type="sibTrans" cxnId="{D19D17D9-DEFD-4754-B077-65F8C7C4ABFB}">
      <dgm:prSet/>
      <dgm:spPr/>
      <dgm:t>
        <a:bodyPr/>
        <a:lstStyle/>
        <a:p>
          <a:endParaRPr lang="en-US" sz="2600"/>
        </a:p>
      </dgm:t>
    </dgm:pt>
    <dgm:pt modelId="{9C640E6B-D619-4B5B-82B3-9FC0577F9363}">
      <dgm:prSet phldrT="[Text]" custT="1"/>
      <dgm:spPr>
        <a:solidFill>
          <a:schemeClr val="accent2">
            <a:lumMod val="75000"/>
            <a:alpha val="8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altLang="en-US" sz="2800"/>
            <a:t>To provide authoritative assessments and to forge </a:t>
          </a:r>
          <a:r>
            <a:rPr lang="en-US" altLang="en-US" sz="2800" b="1"/>
            <a:t>common understandings </a:t>
          </a:r>
          <a:r>
            <a:rPr lang="en-US" altLang="en-US" sz="2800"/>
            <a:t>on key issues as </a:t>
          </a:r>
          <a:r>
            <a:rPr lang="en-US" altLang="en-US" sz="2800" b="1"/>
            <a:t>input to government decisions on nuclear energy policy</a:t>
          </a:r>
          <a:r>
            <a:rPr lang="en-US" altLang="en-US" sz="2800"/>
            <a:t> and to broader OECD policy analyses in areas such as energy and the sustainable development of low-carbon economies. </a:t>
          </a:r>
          <a:endParaRPr lang="en-US" sz="2800"/>
        </a:p>
      </dgm:t>
    </dgm:pt>
    <dgm:pt modelId="{94EB7F12-5A90-48A7-B396-88906065AA3E}" type="parTrans" cxnId="{B9B4F671-A63B-4F94-B49C-35057B0FB6D5}">
      <dgm:prSet/>
      <dgm:spPr/>
      <dgm:t>
        <a:bodyPr/>
        <a:lstStyle/>
        <a:p>
          <a:endParaRPr lang="en-US" sz="2600"/>
        </a:p>
      </dgm:t>
    </dgm:pt>
    <dgm:pt modelId="{2AB8B355-5834-4F2E-991E-09EB1EF9C2D0}" type="sibTrans" cxnId="{B9B4F671-A63B-4F94-B49C-35057B0FB6D5}">
      <dgm:prSet/>
      <dgm:spPr/>
      <dgm:t>
        <a:bodyPr/>
        <a:lstStyle/>
        <a:p>
          <a:endParaRPr lang="en-US" sz="2600"/>
        </a:p>
      </dgm:t>
    </dgm:pt>
    <dgm:pt modelId="{8798F9A7-27AA-472F-BA70-C43686A6C59A}" type="pres">
      <dgm:prSet presAssocID="{7B3CC089-CBF7-4A65-AD63-567203FC2301}" presName="linear" presStyleCnt="0">
        <dgm:presLayoutVars>
          <dgm:animLvl val="lvl"/>
          <dgm:resizeHandles val="exact"/>
        </dgm:presLayoutVars>
      </dgm:prSet>
      <dgm:spPr/>
    </dgm:pt>
    <dgm:pt modelId="{69343FD5-F155-466E-B862-978DD051D63E}" type="pres">
      <dgm:prSet presAssocID="{EF8215B6-292C-4DC8-BADE-A0F8411154D2}" presName="parentText" presStyleLbl="node1" presStyleIdx="0" presStyleCnt="2" custScaleY="107074" custLinFactNeighborX="386" custLinFactNeighborY="-32897">
        <dgm:presLayoutVars>
          <dgm:chMax val="0"/>
          <dgm:bulletEnabled val="1"/>
        </dgm:presLayoutVars>
      </dgm:prSet>
      <dgm:spPr/>
    </dgm:pt>
    <dgm:pt modelId="{8678BBEF-2685-467B-AD6A-3023DC974D29}" type="pres">
      <dgm:prSet presAssocID="{AE818722-75E0-4F54-9B3A-56E9D33DCAAD}" presName="spacer" presStyleCnt="0"/>
      <dgm:spPr/>
    </dgm:pt>
    <dgm:pt modelId="{4310FA0F-B5AB-4101-BD66-7A6A4F32F290}" type="pres">
      <dgm:prSet presAssocID="{9C640E6B-D619-4B5B-82B3-9FC0577F9363}" presName="parentText" presStyleLbl="node1" presStyleIdx="1" presStyleCnt="2" custScaleY="111550" custLinFactY="5944" custLinFactNeighborY="100000">
        <dgm:presLayoutVars>
          <dgm:chMax val="0"/>
          <dgm:bulletEnabled val="1"/>
        </dgm:presLayoutVars>
      </dgm:prSet>
      <dgm:spPr/>
    </dgm:pt>
  </dgm:ptLst>
  <dgm:cxnLst>
    <dgm:cxn modelId="{1C71C41D-A205-46BA-B0C7-5DCEDB07E5E8}" type="presOf" srcId="{EF8215B6-292C-4DC8-BADE-A0F8411154D2}" destId="{69343FD5-F155-466E-B862-978DD051D63E}" srcOrd="0" destOrd="0" presId="urn:microsoft.com/office/officeart/2005/8/layout/vList2"/>
    <dgm:cxn modelId="{B9B4F671-A63B-4F94-B49C-35057B0FB6D5}" srcId="{7B3CC089-CBF7-4A65-AD63-567203FC2301}" destId="{9C640E6B-D619-4B5B-82B3-9FC0577F9363}" srcOrd="1" destOrd="0" parTransId="{94EB7F12-5A90-48A7-B396-88906065AA3E}" sibTransId="{2AB8B355-5834-4F2E-991E-09EB1EF9C2D0}"/>
    <dgm:cxn modelId="{F7EBCF99-B3F1-4865-948A-066C9E33E778}" type="presOf" srcId="{7B3CC089-CBF7-4A65-AD63-567203FC2301}" destId="{8798F9A7-27AA-472F-BA70-C43686A6C59A}" srcOrd="0" destOrd="0" presId="urn:microsoft.com/office/officeart/2005/8/layout/vList2"/>
    <dgm:cxn modelId="{4B3E7BC8-5A30-4302-84B8-F7B101FF6219}" type="presOf" srcId="{9C640E6B-D619-4B5B-82B3-9FC0577F9363}" destId="{4310FA0F-B5AB-4101-BD66-7A6A4F32F290}" srcOrd="0" destOrd="0" presId="urn:microsoft.com/office/officeart/2005/8/layout/vList2"/>
    <dgm:cxn modelId="{D19D17D9-DEFD-4754-B077-65F8C7C4ABFB}" srcId="{7B3CC089-CBF7-4A65-AD63-567203FC2301}" destId="{EF8215B6-292C-4DC8-BADE-A0F8411154D2}" srcOrd="0" destOrd="0" parTransId="{A240AB26-F061-4DA1-B13F-6D328672B992}" sibTransId="{AE818722-75E0-4F54-9B3A-56E9D33DCAAD}"/>
    <dgm:cxn modelId="{B44A3A44-C6B4-4D34-B00C-43C125EC7796}" type="presParOf" srcId="{8798F9A7-27AA-472F-BA70-C43686A6C59A}" destId="{69343FD5-F155-466E-B862-978DD051D63E}" srcOrd="0" destOrd="0" presId="urn:microsoft.com/office/officeart/2005/8/layout/vList2"/>
    <dgm:cxn modelId="{2BF7D196-AB67-4700-8B05-32CAF7D723C1}" type="presParOf" srcId="{8798F9A7-27AA-472F-BA70-C43686A6C59A}" destId="{8678BBEF-2685-467B-AD6A-3023DC974D29}" srcOrd="1" destOrd="0" presId="urn:microsoft.com/office/officeart/2005/8/layout/vList2"/>
    <dgm:cxn modelId="{6C18BDE1-52C2-40A4-9A0B-6F8728B42B6E}" type="presParOf" srcId="{8798F9A7-27AA-472F-BA70-C43686A6C59A}" destId="{4310FA0F-B5AB-4101-BD66-7A6A4F32F290}" srcOrd="2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E3D63F1-99C9-4F3D-B35A-53953A2836E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7BBBB0-84D6-4AEB-BA4B-E993BE10522D}">
      <dgm:prSet phldrT="[Text]" custT="1"/>
      <dgm:spPr>
        <a:solidFill>
          <a:schemeClr val="bg2">
            <a:lumMod val="50000"/>
            <a:alpha val="8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80000" tIns="180000" rIns="180000" bIns="180000" anchor="t"/>
        <a:lstStyle/>
        <a:p>
          <a:pPr algn="ctr"/>
          <a:r>
            <a:rPr lang="en-GB" sz="1000" b="1" u="none" noProof="0">
              <a:solidFill>
                <a:schemeClr val="bg1"/>
              </a:solidFill>
            </a:rPr>
            <a:t> </a:t>
          </a:r>
          <a:br>
            <a:rPr lang="en-GB" sz="2400" b="1" u="none" noProof="0">
              <a:solidFill>
                <a:schemeClr val="bg1"/>
              </a:solidFill>
            </a:rPr>
          </a:br>
          <a:r>
            <a:rPr lang="en-GB" sz="2400" b="1" u="none" noProof="0">
              <a:solidFill>
                <a:schemeClr val="bg1"/>
              </a:solidFill>
            </a:rPr>
            <a:t>NEA serviced bodies </a:t>
          </a:r>
          <a:br>
            <a:rPr lang="en-GB" sz="1800" b="1" u="sng" noProof="0">
              <a:solidFill>
                <a:schemeClr val="bg1"/>
              </a:solidFill>
            </a:rPr>
          </a:br>
          <a:r>
            <a:rPr lang="en-GB" sz="1000" b="1" u="sng" noProof="0">
              <a:solidFill>
                <a:schemeClr val="bg1"/>
              </a:solidFill>
            </a:rPr>
            <a:t> </a:t>
          </a:r>
        </a:p>
        <a:p>
          <a:pPr algn="l"/>
          <a:r>
            <a:rPr lang="en-GB" sz="1800" b="1" noProof="0"/>
            <a:t>Generation IV International Forum (GIF) </a:t>
          </a:r>
          <a:br>
            <a:rPr lang="en-GB" sz="1800" b="1" noProof="0"/>
          </a:br>
          <a:r>
            <a:rPr lang="en-GB" sz="1800" noProof="0"/>
            <a:t>with the goal to improve sustainability (including effective fuel utilisation and minimisation of waste), economics, safety and reliability, proliferation resistance and physical protection.</a:t>
          </a:r>
        </a:p>
        <a:p>
          <a:pPr algn="l"/>
          <a:r>
            <a:rPr lang="en-GB" sz="1800" b="1" spc="-10" baseline="0" noProof="0"/>
            <a:t>Multinational Design Evaluation Programme (MDEP) – </a:t>
          </a:r>
          <a:r>
            <a:rPr lang="en-GB" sz="1800" spc="-10" baseline="0" noProof="0"/>
            <a:t>initiative by national safety authorities to leverage their resources and knowledge for new reactor design reviews such as ABWR, AP1000, APR1400, EPR, HPR1000, and VVER-1200.</a:t>
          </a:r>
        </a:p>
        <a:p>
          <a:pPr algn="l"/>
          <a:r>
            <a:rPr lang="en-GB" sz="1800" b="1" noProof="0"/>
            <a:t>International Framework for Nuclear Energy Cooperation (IFNEC) – </a:t>
          </a:r>
          <a:r>
            <a:rPr lang="en-GB" sz="1800" noProof="0"/>
            <a:t>63-country forum for international discussion on wide array of nuclear topics involving both developed and emerging economies.</a:t>
          </a:r>
        </a:p>
      </dgm:t>
    </dgm:pt>
    <dgm:pt modelId="{58CA35E0-E170-42D7-9CCD-A340AEF6E519}" type="parTrans" cxnId="{6846A58F-78AF-4E6D-BC4A-4C187C680DEB}">
      <dgm:prSet/>
      <dgm:spPr/>
      <dgm:t>
        <a:bodyPr/>
        <a:lstStyle/>
        <a:p>
          <a:endParaRPr lang="en-GB" noProof="0"/>
        </a:p>
      </dgm:t>
    </dgm:pt>
    <dgm:pt modelId="{BDD49762-A846-4D30-B1CC-CE01222E81CB}" type="sibTrans" cxnId="{6846A58F-78AF-4E6D-BC4A-4C187C680DEB}">
      <dgm:prSet/>
      <dgm:spPr/>
      <dgm:t>
        <a:bodyPr/>
        <a:lstStyle/>
        <a:p>
          <a:endParaRPr lang="en-GB" noProof="0"/>
        </a:p>
      </dgm:t>
    </dgm:pt>
    <dgm:pt modelId="{A5ABF74B-A461-4A77-BD68-19CE36E87A3B}">
      <dgm:prSet phldrT="[Text]" custT="1"/>
      <dgm:spPr>
        <a:solidFill>
          <a:schemeClr val="accent1">
            <a:alpha val="8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80000" tIns="180000" rIns="180000" bIns="180000" anchor="t"/>
        <a:lstStyle/>
        <a:p>
          <a:pPr algn="ctr"/>
          <a:r>
            <a:rPr lang="en-GB" altLang="en-US" sz="1000" b="1" u="none" noProof="0">
              <a:solidFill>
                <a:schemeClr val="bg1"/>
              </a:solidFill>
            </a:rPr>
            <a:t> </a:t>
          </a:r>
          <a:br>
            <a:rPr lang="en-GB" altLang="en-US" sz="2400" b="1" u="none" noProof="0">
              <a:solidFill>
                <a:schemeClr val="bg1"/>
              </a:solidFill>
            </a:rPr>
          </a:br>
          <a:r>
            <a:rPr lang="en-GB" altLang="en-US" sz="2400" b="1" u="none" noProof="0">
              <a:solidFill>
                <a:schemeClr val="bg1"/>
              </a:solidFill>
            </a:rPr>
            <a:t>Joint projects</a:t>
          </a:r>
          <a:br>
            <a:rPr lang="en-GB" altLang="en-US" sz="2000" b="1" u="sng" noProof="0">
              <a:solidFill>
                <a:schemeClr val="bg1"/>
              </a:solidFill>
            </a:rPr>
          </a:br>
          <a:endParaRPr lang="en-GB" altLang="en-US" sz="1000" b="1" u="sng" noProof="0">
            <a:solidFill>
              <a:schemeClr val="bg1"/>
            </a:solidFill>
          </a:endParaRPr>
        </a:p>
        <a:p>
          <a:pPr algn="l"/>
          <a:r>
            <a:rPr lang="en-GB" altLang="en-US" sz="1800" b="1" noProof="0"/>
            <a:t>Nuclear safety </a:t>
          </a:r>
          <a:r>
            <a:rPr lang="en-GB" altLang="en-US" sz="1800" b="0" noProof="0"/>
            <a:t>research and experimental data </a:t>
          </a:r>
          <a:r>
            <a:rPr lang="en-GB" altLang="en-US" sz="1800" noProof="0"/>
            <a:t>(e.g. thermal-hydraulics, fuel behaviour, severe accidents).</a:t>
          </a:r>
        </a:p>
        <a:p>
          <a:pPr algn="l"/>
          <a:r>
            <a:rPr lang="en-GB" altLang="en-US" sz="1800" b="1" noProof="0"/>
            <a:t>Nuclear safety databases </a:t>
          </a:r>
          <a:br>
            <a:rPr lang="en-GB" altLang="en-US" sz="1800" b="1" noProof="0"/>
          </a:br>
          <a:r>
            <a:rPr lang="en-GB" altLang="en-US" sz="1800" noProof="0"/>
            <a:t>(e.g. fire, common-cause failures).</a:t>
          </a:r>
        </a:p>
        <a:p>
          <a:pPr algn="l"/>
          <a:r>
            <a:rPr lang="en-GB" altLang="en-US" sz="1800" b="1" noProof="0"/>
            <a:t>Nuclear science </a:t>
          </a:r>
          <a:br>
            <a:rPr lang="en-GB" altLang="en-US" sz="1800" b="1" noProof="0"/>
          </a:br>
          <a:r>
            <a:rPr lang="en-GB" altLang="en-US" sz="1800" noProof="0"/>
            <a:t>(e.g. thermodynamics of advanced fuels).</a:t>
          </a:r>
        </a:p>
        <a:p>
          <a:pPr algn="l"/>
          <a:r>
            <a:rPr lang="en-GB" altLang="en-US" sz="1800" b="1" noProof="0"/>
            <a:t>Radioactive waste management </a:t>
          </a:r>
          <a:br>
            <a:rPr lang="en-GB" altLang="en-US" sz="1800" b="1" noProof="0"/>
          </a:br>
          <a:r>
            <a:rPr lang="en-GB" altLang="en-US" sz="1800" noProof="0"/>
            <a:t>(e.g. thermochemical database).</a:t>
          </a:r>
        </a:p>
        <a:p>
          <a:pPr algn="l"/>
          <a:r>
            <a:rPr lang="en-GB" altLang="en-US" sz="1800" b="1" noProof="0"/>
            <a:t>Radiological protection </a:t>
          </a:r>
          <a:br>
            <a:rPr lang="en-GB" altLang="en-US" sz="1800" b="1" noProof="0"/>
          </a:br>
          <a:r>
            <a:rPr lang="en-GB" altLang="en-US" sz="1800" noProof="0"/>
            <a:t>(e.g. occupational exposure).</a:t>
          </a:r>
        </a:p>
        <a:p>
          <a:pPr algn="l"/>
          <a:r>
            <a:rPr lang="en-GB" altLang="en-US" sz="1800" b="1" noProof="0"/>
            <a:t>Nuclear Education Skills and Technology Framework (NEST)</a:t>
          </a:r>
          <a:endParaRPr lang="en-GB" sz="1800" noProof="0"/>
        </a:p>
      </dgm:t>
    </dgm:pt>
    <dgm:pt modelId="{00841200-C9BF-453D-9D57-8A02536F9FBC}" type="parTrans" cxnId="{FDAAC8F5-8C70-4A49-B305-77B200B2E3C3}">
      <dgm:prSet/>
      <dgm:spPr/>
      <dgm:t>
        <a:bodyPr/>
        <a:lstStyle/>
        <a:p>
          <a:endParaRPr lang="en-GB" noProof="0"/>
        </a:p>
      </dgm:t>
    </dgm:pt>
    <dgm:pt modelId="{566F9346-739B-4F6D-BE17-3CFF5A10D9EF}" type="sibTrans" cxnId="{FDAAC8F5-8C70-4A49-B305-77B200B2E3C3}">
      <dgm:prSet/>
      <dgm:spPr/>
      <dgm:t>
        <a:bodyPr/>
        <a:lstStyle/>
        <a:p>
          <a:endParaRPr lang="en-GB" noProof="0"/>
        </a:p>
      </dgm:t>
    </dgm:pt>
    <dgm:pt modelId="{875CF333-B056-48B5-8E32-89EBC5DBEAD5}" type="pres">
      <dgm:prSet presAssocID="{AE3D63F1-99C9-4F3D-B35A-53953A2836EC}" presName="diagram" presStyleCnt="0">
        <dgm:presLayoutVars>
          <dgm:dir/>
          <dgm:resizeHandles val="exact"/>
        </dgm:presLayoutVars>
      </dgm:prSet>
      <dgm:spPr/>
    </dgm:pt>
    <dgm:pt modelId="{C5DC0D7C-2308-4E2E-BBC4-030E00687158}" type="pres">
      <dgm:prSet presAssocID="{977BBBB0-84D6-4AEB-BA4B-E993BE10522D}" presName="node" presStyleLbl="node1" presStyleIdx="0" presStyleCnt="2" custScaleX="104000" custScaleY="148183">
        <dgm:presLayoutVars>
          <dgm:bulletEnabled val="1"/>
        </dgm:presLayoutVars>
      </dgm:prSet>
      <dgm:spPr/>
    </dgm:pt>
    <dgm:pt modelId="{0E9DC2F5-EF7B-409E-80C8-E2F326F29C27}" type="pres">
      <dgm:prSet presAssocID="{BDD49762-A846-4D30-B1CC-CE01222E81CB}" presName="sibTrans" presStyleCnt="0"/>
      <dgm:spPr/>
    </dgm:pt>
    <dgm:pt modelId="{92BE2764-474F-401A-807F-9F51C3BCCC49}" type="pres">
      <dgm:prSet presAssocID="{A5ABF74B-A461-4A77-BD68-19CE36E87A3B}" presName="node" presStyleLbl="node1" presStyleIdx="1" presStyleCnt="2" custScaleX="91951" custScaleY="148183" custLinFactNeighborX="-4765">
        <dgm:presLayoutVars>
          <dgm:bulletEnabled val="1"/>
        </dgm:presLayoutVars>
      </dgm:prSet>
      <dgm:spPr/>
    </dgm:pt>
  </dgm:ptLst>
  <dgm:cxnLst>
    <dgm:cxn modelId="{F7E4DC19-7EE1-4619-83F3-1EB0555FF5EE}" type="presOf" srcId="{977BBBB0-84D6-4AEB-BA4B-E993BE10522D}" destId="{C5DC0D7C-2308-4E2E-BBC4-030E00687158}" srcOrd="0" destOrd="0" presId="urn:microsoft.com/office/officeart/2005/8/layout/default"/>
    <dgm:cxn modelId="{E884585A-A937-4C3D-ADDD-C58C651B1074}" type="presOf" srcId="{AE3D63F1-99C9-4F3D-B35A-53953A2836EC}" destId="{875CF333-B056-48B5-8E32-89EBC5DBEAD5}" srcOrd="0" destOrd="0" presId="urn:microsoft.com/office/officeart/2005/8/layout/default"/>
    <dgm:cxn modelId="{6846A58F-78AF-4E6D-BC4A-4C187C680DEB}" srcId="{AE3D63F1-99C9-4F3D-B35A-53953A2836EC}" destId="{977BBBB0-84D6-4AEB-BA4B-E993BE10522D}" srcOrd="0" destOrd="0" parTransId="{58CA35E0-E170-42D7-9CCD-A340AEF6E519}" sibTransId="{BDD49762-A846-4D30-B1CC-CE01222E81CB}"/>
    <dgm:cxn modelId="{C90EB6C8-FB7A-4718-94DE-C513822B6962}" type="presOf" srcId="{A5ABF74B-A461-4A77-BD68-19CE36E87A3B}" destId="{92BE2764-474F-401A-807F-9F51C3BCCC49}" srcOrd="0" destOrd="0" presId="urn:microsoft.com/office/officeart/2005/8/layout/default"/>
    <dgm:cxn modelId="{FDAAC8F5-8C70-4A49-B305-77B200B2E3C3}" srcId="{AE3D63F1-99C9-4F3D-B35A-53953A2836EC}" destId="{A5ABF74B-A461-4A77-BD68-19CE36E87A3B}" srcOrd="1" destOrd="0" parTransId="{00841200-C9BF-453D-9D57-8A02536F9FBC}" sibTransId="{566F9346-739B-4F6D-BE17-3CFF5A10D9EF}"/>
    <dgm:cxn modelId="{72FF43A7-5CB3-4949-A1E3-9A9FBD914426}" type="presParOf" srcId="{875CF333-B056-48B5-8E32-89EBC5DBEAD5}" destId="{C5DC0D7C-2308-4E2E-BBC4-030E00687158}" srcOrd="0" destOrd="0" presId="urn:microsoft.com/office/officeart/2005/8/layout/default"/>
    <dgm:cxn modelId="{1332082B-C14E-480E-8BA5-595932DAD6FE}" type="presParOf" srcId="{875CF333-B056-48B5-8E32-89EBC5DBEAD5}" destId="{0E9DC2F5-EF7B-409E-80C8-E2F326F29C27}" srcOrd="1" destOrd="0" presId="urn:microsoft.com/office/officeart/2005/8/layout/default"/>
    <dgm:cxn modelId="{09A1386B-6405-4E10-AE2B-3A7EBBCF0602}" type="presParOf" srcId="{875CF333-B056-48B5-8E32-89EBC5DBEAD5}" destId="{92BE2764-474F-401A-807F-9F51C3BCCC49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3589A7-CE13-4114-8738-5D8FDE33256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B86A54-E488-4DCB-9EB2-3FDACE440C39}">
      <dgm:prSet phldrT="[Text]" phldr="0"/>
      <dgm:spPr/>
      <dgm:t>
        <a:bodyPr/>
        <a:lstStyle/>
        <a:p>
          <a:pPr rtl="0"/>
          <a:r>
            <a:rPr lang="en-US">
              <a:latin typeface="Verdana"/>
              <a:ea typeface="Verdana"/>
              <a:cs typeface="Calibri"/>
            </a:rPr>
            <a:t>Neutron-induced cross sections</a:t>
          </a:r>
        </a:p>
      </dgm:t>
    </dgm:pt>
    <dgm:pt modelId="{1927E751-9221-4DB1-8FB1-2FE1D4B2434A}" type="parTrans" cxnId="{9F652F66-9208-4DB8-A1FA-44B981FDE9D1}">
      <dgm:prSet/>
      <dgm:spPr/>
      <dgm:t>
        <a:bodyPr/>
        <a:lstStyle/>
        <a:p>
          <a:endParaRPr lang="en-US"/>
        </a:p>
      </dgm:t>
    </dgm:pt>
    <dgm:pt modelId="{594B2EC3-FC48-42D9-BCFF-F3F892E7B6BC}" type="sibTrans" cxnId="{9F652F66-9208-4DB8-A1FA-44B981FDE9D1}">
      <dgm:prSet/>
      <dgm:spPr/>
      <dgm:t>
        <a:bodyPr/>
        <a:lstStyle/>
        <a:p>
          <a:endParaRPr lang="en-US"/>
        </a:p>
      </dgm:t>
    </dgm:pt>
    <dgm:pt modelId="{392D5B7F-61B4-45F8-9D21-10B1F5CA9764}">
      <dgm:prSet phldrT="[Text]" phldr="0"/>
      <dgm:spPr/>
      <dgm:t>
        <a:bodyPr/>
        <a:lstStyle/>
        <a:p>
          <a:pPr rtl="0"/>
          <a:r>
            <a:rPr lang="en-US">
              <a:latin typeface="Verdana"/>
            </a:rPr>
            <a:t>Thermal Scattering Law</a:t>
          </a:r>
          <a:endParaRPr lang="en-US"/>
        </a:p>
      </dgm:t>
    </dgm:pt>
    <dgm:pt modelId="{C280BFB7-384D-47E6-AD2B-326C9C47122D}" type="parTrans" cxnId="{A732380B-9F32-4120-8F45-B03492FE1843}">
      <dgm:prSet/>
      <dgm:spPr/>
      <dgm:t>
        <a:bodyPr/>
        <a:lstStyle/>
        <a:p>
          <a:endParaRPr lang="en-US"/>
        </a:p>
      </dgm:t>
    </dgm:pt>
    <dgm:pt modelId="{616C823D-27B8-4161-9587-9387ED549340}" type="sibTrans" cxnId="{A732380B-9F32-4120-8F45-B03492FE1843}">
      <dgm:prSet/>
      <dgm:spPr/>
      <dgm:t>
        <a:bodyPr/>
        <a:lstStyle/>
        <a:p>
          <a:endParaRPr lang="en-US"/>
        </a:p>
      </dgm:t>
    </dgm:pt>
    <dgm:pt modelId="{25D3DDF1-A9F7-46D4-A7F5-EEF0EF5AC1EE}">
      <dgm:prSet phldrT="[Text]" phldr="0"/>
      <dgm:spPr/>
      <dgm:t>
        <a:bodyPr/>
        <a:lstStyle/>
        <a:p>
          <a:pPr rtl="0"/>
          <a:r>
            <a:rPr lang="en-US" dirty="0">
              <a:latin typeface="Verdana"/>
            </a:rPr>
            <a:t>123 files covering 24 elements and 60 compounds</a:t>
          </a:r>
          <a:endParaRPr lang="en-US" dirty="0"/>
        </a:p>
      </dgm:t>
    </dgm:pt>
    <dgm:pt modelId="{1CFED3B7-DB4C-4064-821E-0FEE95511E60}" type="parTrans" cxnId="{D18F7B2F-93D6-4357-8551-DC339112494A}">
      <dgm:prSet/>
      <dgm:spPr/>
      <dgm:t>
        <a:bodyPr/>
        <a:lstStyle/>
        <a:p>
          <a:endParaRPr lang="en-US"/>
        </a:p>
      </dgm:t>
    </dgm:pt>
    <dgm:pt modelId="{FD3DF2A1-5A42-4E42-B360-EA2483E5177B}" type="sibTrans" cxnId="{D18F7B2F-93D6-4357-8551-DC339112494A}">
      <dgm:prSet/>
      <dgm:spPr/>
      <dgm:t>
        <a:bodyPr/>
        <a:lstStyle/>
        <a:p>
          <a:endParaRPr lang="en-US"/>
        </a:p>
      </dgm:t>
    </dgm:pt>
    <dgm:pt modelId="{353910BB-69F6-41C2-9AD1-6AFB289238D5}">
      <dgm:prSet phldrT="[Text]" phldr="0"/>
      <dgm:spPr/>
      <dgm:t>
        <a:bodyPr/>
        <a:lstStyle/>
        <a:p>
          <a:pPr rtl="0"/>
          <a:r>
            <a:rPr lang="en-US" dirty="0"/>
            <a:t>Fission yields sub-library</a:t>
          </a:r>
        </a:p>
      </dgm:t>
    </dgm:pt>
    <dgm:pt modelId="{8159DCFF-AEF4-4EB5-BAB9-3D37530AA517}" type="parTrans" cxnId="{8728E7AA-F6BC-4D12-A0B8-4D18CE1F2CF4}">
      <dgm:prSet/>
      <dgm:spPr/>
      <dgm:t>
        <a:bodyPr/>
        <a:lstStyle/>
        <a:p>
          <a:endParaRPr lang="en-US"/>
        </a:p>
      </dgm:t>
    </dgm:pt>
    <dgm:pt modelId="{CB3A87F6-F1C9-466D-839A-C208D8B2CE58}" type="sibTrans" cxnId="{8728E7AA-F6BC-4D12-A0B8-4D18CE1F2CF4}">
      <dgm:prSet/>
      <dgm:spPr/>
      <dgm:t>
        <a:bodyPr/>
        <a:lstStyle/>
        <a:p>
          <a:endParaRPr lang="en-US"/>
        </a:p>
      </dgm:t>
    </dgm:pt>
    <dgm:pt modelId="{BC91B8F8-6ED4-4CFD-A482-E8AED9662FCA}">
      <dgm:prSet phldr="0"/>
      <dgm:spPr/>
      <dgm:t>
        <a:bodyPr/>
        <a:lstStyle/>
        <a:p>
          <a:pPr rtl="0"/>
          <a:r>
            <a:rPr lang="en-US"/>
            <a:t>Decay data</a:t>
          </a:r>
        </a:p>
      </dgm:t>
    </dgm:pt>
    <dgm:pt modelId="{F8BD0054-01DB-4D5A-B20B-F8A32F421556}" type="parTrans" cxnId="{00C34462-AC1A-434E-80BA-8348BF764F8D}">
      <dgm:prSet/>
      <dgm:spPr/>
      <dgm:t>
        <a:bodyPr/>
        <a:lstStyle/>
        <a:p>
          <a:endParaRPr lang="en-US"/>
        </a:p>
      </dgm:t>
    </dgm:pt>
    <dgm:pt modelId="{9BAB942B-0D62-4FB9-8E13-D1227E469725}" type="sibTrans" cxnId="{00C34462-AC1A-434E-80BA-8348BF764F8D}">
      <dgm:prSet/>
      <dgm:spPr/>
      <dgm:t>
        <a:bodyPr/>
        <a:lstStyle/>
        <a:p>
          <a:endParaRPr lang="en-US"/>
        </a:p>
      </dgm:t>
    </dgm:pt>
    <dgm:pt modelId="{E7ACD96C-702C-4857-8838-AFB177600954}">
      <dgm:prSet phldr="0"/>
      <dgm:spPr/>
      <dgm:t>
        <a:bodyPr/>
        <a:lstStyle/>
        <a:p>
          <a:pPr rtl="0"/>
          <a:r>
            <a:rPr lang="en-US">
              <a:latin typeface="Verdana"/>
            </a:rPr>
            <a:t>JEFF-3.3 data</a:t>
          </a:r>
        </a:p>
      </dgm:t>
    </dgm:pt>
    <dgm:pt modelId="{FB26CDE3-34A6-4079-8D0C-D4CEE4A5E7A3}" type="parTrans" cxnId="{F55FB74D-CCFA-41DC-88D5-113FA58718ED}">
      <dgm:prSet/>
      <dgm:spPr/>
      <dgm:t>
        <a:bodyPr/>
        <a:lstStyle/>
        <a:p>
          <a:endParaRPr lang="en-US"/>
        </a:p>
      </dgm:t>
    </dgm:pt>
    <dgm:pt modelId="{62B06D90-212A-42B8-8E94-D32672A5F56F}" type="sibTrans" cxnId="{F55FB74D-CCFA-41DC-88D5-113FA58718ED}">
      <dgm:prSet/>
      <dgm:spPr/>
      <dgm:t>
        <a:bodyPr/>
        <a:lstStyle/>
        <a:p>
          <a:endParaRPr lang="en-US"/>
        </a:p>
      </dgm:t>
    </dgm:pt>
    <dgm:pt modelId="{9B57A2C1-8D3D-4E44-B7E3-7257E6BD21B3}">
      <dgm:prSet phldr="0"/>
      <dgm:spPr/>
      <dgm:t>
        <a:bodyPr/>
        <a:lstStyle/>
        <a:p>
          <a:pPr rtl="0"/>
          <a:r>
            <a:rPr lang="en-US" dirty="0">
              <a:latin typeface="Verdana"/>
            </a:rPr>
            <a:t>New TAGS data for 8 radionuclides</a:t>
          </a:r>
        </a:p>
      </dgm:t>
    </dgm:pt>
    <dgm:pt modelId="{0D1868F1-8920-45F9-9DE4-8FF7B0264945}" type="parTrans" cxnId="{293E360A-F012-4649-BF24-88D52BD80507}">
      <dgm:prSet/>
      <dgm:spPr/>
      <dgm:t>
        <a:bodyPr/>
        <a:lstStyle/>
        <a:p>
          <a:endParaRPr lang="en-US"/>
        </a:p>
      </dgm:t>
    </dgm:pt>
    <dgm:pt modelId="{3BA95128-B450-4B80-9A79-E51C96A008F8}" type="sibTrans" cxnId="{293E360A-F012-4649-BF24-88D52BD80507}">
      <dgm:prSet/>
      <dgm:spPr/>
      <dgm:t>
        <a:bodyPr/>
        <a:lstStyle/>
        <a:p>
          <a:endParaRPr lang="en-US"/>
        </a:p>
      </dgm:t>
    </dgm:pt>
    <dgm:pt modelId="{F7EAD644-3E3A-444B-8E5C-06336EA9BF87}">
      <dgm:prSet phldrT="[Text]" phldr="0"/>
      <dgm:spPr/>
      <dgm:t>
        <a:bodyPr/>
        <a:lstStyle/>
        <a:p>
          <a:pPr rtl="0"/>
          <a:r>
            <a:rPr lang="en-US" dirty="0"/>
            <a:t>Transport subset: 593 files</a:t>
          </a:r>
        </a:p>
      </dgm:t>
    </dgm:pt>
    <dgm:pt modelId="{68C9BF05-2FB2-405B-9E97-9CBF9CE82F40}" type="parTrans" cxnId="{28B91D2A-0C9A-4E8A-AB23-AB0AC57FE207}">
      <dgm:prSet/>
      <dgm:spPr/>
      <dgm:t>
        <a:bodyPr/>
        <a:lstStyle/>
        <a:p>
          <a:endParaRPr lang="en-US"/>
        </a:p>
      </dgm:t>
    </dgm:pt>
    <dgm:pt modelId="{4ECA1408-DA92-4613-94B2-01AD2E6F7560}" type="sibTrans" cxnId="{28B91D2A-0C9A-4E8A-AB23-AB0AC57FE207}">
      <dgm:prSet/>
      <dgm:spPr/>
      <dgm:t>
        <a:bodyPr/>
        <a:lstStyle/>
        <a:p>
          <a:endParaRPr lang="en-US"/>
        </a:p>
      </dgm:t>
    </dgm:pt>
    <dgm:pt modelId="{C1B66B0D-E94B-4A18-94C1-6D14F5FF61A6}">
      <dgm:prSet phldrT="[Text]" phldr="0"/>
      <dgm:spPr/>
      <dgm:t>
        <a:bodyPr/>
        <a:lstStyle/>
        <a:p>
          <a:pPr rtl="0"/>
          <a:r>
            <a:rPr lang="en-US" dirty="0"/>
            <a:t>Full set: 2855 files</a:t>
          </a:r>
        </a:p>
      </dgm:t>
    </dgm:pt>
    <dgm:pt modelId="{451C4D0C-3AA6-4DAC-83CA-68D67BEABD5A}" type="parTrans" cxnId="{2B785498-903F-4167-8423-A78AA4FA6B44}">
      <dgm:prSet/>
      <dgm:spPr/>
      <dgm:t>
        <a:bodyPr/>
        <a:lstStyle/>
        <a:p>
          <a:endParaRPr lang="en-US"/>
        </a:p>
      </dgm:t>
    </dgm:pt>
    <dgm:pt modelId="{DE9A25E0-CF76-4072-838A-EF8AA1DDBA3A}" type="sibTrans" cxnId="{2B785498-903F-4167-8423-A78AA4FA6B44}">
      <dgm:prSet/>
      <dgm:spPr/>
      <dgm:t>
        <a:bodyPr/>
        <a:lstStyle/>
        <a:p>
          <a:endParaRPr lang="en-US"/>
        </a:p>
      </dgm:t>
    </dgm:pt>
    <dgm:pt modelId="{837A80CA-7D7B-478D-A853-E334E5750635}">
      <dgm:prSet phldrT="[Text]" phldr="0"/>
      <dgm:spPr/>
      <dgm:t>
        <a:bodyPr/>
        <a:lstStyle/>
        <a:p>
          <a:pPr rtl="0"/>
          <a:r>
            <a:rPr lang="en-US" dirty="0"/>
            <a:t>New evaluations for reactor materials (UO2, PuO2, ThO2, Zy4)</a:t>
          </a:r>
        </a:p>
      </dgm:t>
    </dgm:pt>
    <dgm:pt modelId="{7D0BBBC0-0A4C-4D9A-B69D-5B8573CA4C84}" type="parTrans" cxnId="{C95B7B43-6060-4AFA-AC89-9FBC9DE87675}">
      <dgm:prSet/>
      <dgm:spPr/>
      <dgm:t>
        <a:bodyPr/>
        <a:lstStyle/>
        <a:p>
          <a:endParaRPr lang="en-US"/>
        </a:p>
      </dgm:t>
    </dgm:pt>
    <dgm:pt modelId="{6A8258AF-5D96-4212-8F67-CC633F8C7DE3}" type="sibTrans" cxnId="{C95B7B43-6060-4AFA-AC89-9FBC9DE87675}">
      <dgm:prSet/>
      <dgm:spPr/>
      <dgm:t>
        <a:bodyPr/>
        <a:lstStyle/>
        <a:p>
          <a:endParaRPr lang="en-US"/>
        </a:p>
      </dgm:t>
    </dgm:pt>
    <dgm:pt modelId="{648B0674-A60F-4F84-AB8C-EC3331DAF47A}">
      <dgm:prSet phldrT="[Text]" phldr="0"/>
      <dgm:spPr/>
      <dgm:t>
        <a:bodyPr/>
        <a:lstStyle/>
        <a:p>
          <a:pPr rtl="0"/>
          <a:r>
            <a:rPr lang="en-US" dirty="0"/>
            <a:t>Large integration of </a:t>
          </a:r>
          <a:r>
            <a:rPr lang="en-US" dirty="0" err="1"/>
            <a:t>nCrystal</a:t>
          </a:r>
          <a:r>
            <a:rPr lang="en-US" dirty="0"/>
            <a:t> and ENDF/B-VIII.1 TSLs</a:t>
          </a:r>
        </a:p>
      </dgm:t>
    </dgm:pt>
    <dgm:pt modelId="{15608D63-440A-4FA2-904F-E23EA247A60B}" type="parTrans" cxnId="{297C8EC7-57F8-4A38-9576-F457A5F70FD5}">
      <dgm:prSet/>
      <dgm:spPr/>
      <dgm:t>
        <a:bodyPr/>
        <a:lstStyle/>
        <a:p>
          <a:endParaRPr lang="en-US"/>
        </a:p>
      </dgm:t>
    </dgm:pt>
    <dgm:pt modelId="{0DA9BD6C-5138-4D6B-8D6E-4046173395A6}" type="sibTrans" cxnId="{297C8EC7-57F8-4A38-9576-F457A5F70FD5}">
      <dgm:prSet/>
      <dgm:spPr/>
      <dgm:t>
        <a:bodyPr/>
        <a:lstStyle/>
        <a:p>
          <a:endParaRPr lang="en-US"/>
        </a:p>
      </dgm:t>
    </dgm:pt>
    <dgm:pt modelId="{7B1F00D9-4190-4C97-B885-8541F43EB723}">
      <dgm:prSet phldrT="[Text]" phldr="0"/>
      <dgm:spPr/>
      <dgm:t>
        <a:bodyPr/>
        <a:lstStyle/>
        <a:p>
          <a:pPr rtl="0"/>
          <a:r>
            <a:rPr lang="en-US" dirty="0"/>
            <a:t>Proton-induced cross sections</a:t>
          </a:r>
          <a:endParaRPr lang="en-US" dirty="0">
            <a:latin typeface="Verdana"/>
          </a:endParaRPr>
        </a:p>
      </dgm:t>
    </dgm:pt>
    <dgm:pt modelId="{8ACACB4D-56F7-43B6-A0B8-2B29112DA767}" type="parTrans" cxnId="{40136746-4D00-489A-9545-6E9E3DD6943B}">
      <dgm:prSet/>
      <dgm:spPr/>
      <dgm:t>
        <a:bodyPr/>
        <a:lstStyle/>
        <a:p>
          <a:endParaRPr lang="en-US"/>
        </a:p>
      </dgm:t>
    </dgm:pt>
    <dgm:pt modelId="{BC8033C2-9454-45C6-95A8-6C37E52248D6}" type="sibTrans" cxnId="{40136746-4D00-489A-9545-6E9E3DD6943B}">
      <dgm:prSet/>
      <dgm:spPr/>
      <dgm:t>
        <a:bodyPr/>
        <a:lstStyle/>
        <a:p>
          <a:endParaRPr lang="en-US"/>
        </a:p>
      </dgm:t>
    </dgm:pt>
    <dgm:pt modelId="{DB4F0110-EA18-47B4-8574-7D562C66F4BB}">
      <dgm:prSet phldrT="[Text]" phldr="0"/>
      <dgm:spPr/>
      <dgm:t>
        <a:bodyPr/>
        <a:lstStyle/>
        <a:p>
          <a:pPr rtl="0"/>
          <a:r>
            <a:rPr lang="en-US" dirty="0">
              <a:latin typeface="Verdana"/>
            </a:rPr>
            <a:t>Evaluations for 288 naturally abundant nuclides (TENDL-2023, JENDL-5, ENDF/B-VIII.1)</a:t>
          </a:r>
          <a:endParaRPr lang="en-US" dirty="0"/>
        </a:p>
      </dgm:t>
    </dgm:pt>
    <dgm:pt modelId="{2FF18580-521E-48CC-BA3E-DC7FAE11E807}" type="parTrans" cxnId="{2A345A88-6C30-4C1F-BEA7-776AD07538BA}">
      <dgm:prSet/>
      <dgm:spPr/>
      <dgm:t>
        <a:bodyPr/>
        <a:lstStyle/>
        <a:p>
          <a:endParaRPr lang="en-US"/>
        </a:p>
      </dgm:t>
    </dgm:pt>
    <dgm:pt modelId="{DE82BF63-5326-4473-BCA9-DAE7D95A3934}" type="sibTrans" cxnId="{2A345A88-6C30-4C1F-BEA7-776AD07538BA}">
      <dgm:prSet/>
      <dgm:spPr/>
      <dgm:t>
        <a:bodyPr/>
        <a:lstStyle/>
        <a:p>
          <a:endParaRPr lang="en-US"/>
        </a:p>
      </dgm:t>
    </dgm:pt>
    <dgm:pt modelId="{5A6EB09A-A570-466C-836A-32CB87071FE0}">
      <dgm:prSet phldrT="[Text]" phldr="0"/>
      <dgm:spPr/>
      <dgm:t>
        <a:bodyPr/>
        <a:lstStyle/>
        <a:p>
          <a:pPr rtl="0"/>
          <a:r>
            <a:rPr lang="en-US" dirty="0"/>
            <a:t>JEFF-3.3</a:t>
          </a:r>
        </a:p>
      </dgm:t>
    </dgm:pt>
    <dgm:pt modelId="{24CD1723-602D-448E-88A8-DC9E2B10BD2E}" type="parTrans" cxnId="{C87A4D4A-9C39-4ABD-A422-51B57CD8ACEF}">
      <dgm:prSet/>
      <dgm:spPr/>
      <dgm:t>
        <a:bodyPr/>
        <a:lstStyle/>
        <a:p>
          <a:endParaRPr lang="en-US"/>
        </a:p>
      </dgm:t>
    </dgm:pt>
    <dgm:pt modelId="{4208293C-D8BB-437B-A85C-77F0F11268E1}" type="sibTrans" cxnId="{C87A4D4A-9C39-4ABD-A422-51B57CD8ACEF}">
      <dgm:prSet/>
      <dgm:spPr/>
      <dgm:t>
        <a:bodyPr/>
        <a:lstStyle/>
        <a:p>
          <a:endParaRPr lang="en-US"/>
        </a:p>
      </dgm:t>
    </dgm:pt>
    <dgm:pt modelId="{4B26ED83-D5EB-47BA-B626-09CBEC6B150D}">
      <dgm:prSet phldrT="[Text]" phldr="0"/>
      <dgm:spPr/>
      <dgm:t>
        <a:bodyPr/>
        <a:lstStyle/>
        <a:p>
          <a:pPr rtl="0"/>
          <a:r>
            <a:rPr lang="en-US" dirty="0"/>
            <a:t>New nth + U-233, U-235, Pu-239, Pu-241</a:t>
          </a:r>
        </a:p>
      </dgm:t>
    </dgm:pt>
    <dgm:pt modelId="{F503BF73-B565-4DA6-8DE8-F746EAA611C6}" type="parTrans" cxnId="{69CA28F5-A64A-400D-AF5F-BE49992039EE}">
      <dgm:prSet/>
      <dgm:spPr/>
      <dgm:t>
        <a:bodyPr/>
        <a:lstStyle/>
        <a:p>
          <a:endParaRPr lang="en-US"/>
        </a:p>
      </dgm:t>
    </dgm:pt>
    <dgm:pt modelId="{4C04E6F1-20CD-42CA-803D-4773559B954B}" type="sibTrans" cxnId="{69CA28F5-A64A-400D-AF5F-BE49992039EE}">
      <dgm:prSet/>
      <dgm:spPr/>
      <dgm:t>
        <a:bodyPr/>
        <a:lstStyle/>
        <a:p>
          <a:endParaRPr lang="en-US"/>
        </a:p>
      </dgm:t>
    </dgm:pt>
    <dgm:pt modelId="{69BBAAAD-AB6D-44A9-87C4-5F1B14615CD5}">
      <dgm:prSet phldr="0"/>
      <dgm:spPr/>
      <dgm:t>
        <a:bodyPr/>
        <a:lstStyle/>
        <a:p>
          <a:pPr rtl="0"/>
          <a:r>
            <a:rPr lang="en-US" dirty="0">
              <a:latin typeface="Verdana"/>
            </a:rPr>
            <a:t>Corrected files for 2 radionuclides</a:t>
          </a:r>
        </a:p>
      </dgm:t>
    </dgm:pt>
    <dgm:pt modelId="{C26EA9A5-9066-4EAD-9337-396E48E227EA}" type="parTrans" cxnId="{30AB45D6-A7D8-484A-98AC-B9D7C27585F4}">
      <dgm:prSet/>
      <dgm:spPr/>
      <dgm:t>
        <a:bodyPr/>
        <a:lstStyle/>
        <a:p>
          <a:endParaRPr lang="en-US"/>
        </a:p>
      </dgm:t>
    </dgm:pt>
    <dgm:pt modelId="{BE1E61E9-CA10-4775-AF28-E170EFEAB0A7}" type="sibTrans" cxnId="{30AB45D6-A7D8-484A-98AC-B9D7C27585F4}">
      <dgm:prSet/>
      <dgm:spPr/>
      <dgm:t>
        <a:bodyPr/>
        <a:lstStyle/>
        <a:p>
          <a:endParaRPr lang="en-US"/>
        </a:p>
      </dgm:t>
    </dgm:pt>
    <dgm:pt modelId="{F2EC0BCE-B50B-4026-890D-C4131E36FF0C}">
      <dgm:prSet phldrT="[Text]" phldr="0"/>
      <dgm:spPr/>
      <dgm:t>
        <a:bodyPr/>
        <a:lstStyle/>
        <a:p>
          <a:pPr rtl="0"/>
          <a:r>
            <a:rPr lang="en-US" dirty="0">
              <a:latin typeface="Verdana"/>
            </a:rPr>
            <a:t>Transport subset: 288 files</a:t>
          </a:r>
        </a:p>
      </dgm:t>
    </dgm:pt>
    <dgm:pt modelId="{0A17584B-BAB8-4752-9F04-2609ECEB409F}" type="parTrans" cxnId="{B7EED902-1D02-414A-8924-A3E031B1BC6C}">
      <dgm:prSet/>
      <dgm:spPr/>
      <dgm:t>
        <a:bodyPr/>
        <a:lstStyle/>
        <a:p>
          <a:endParaRPr lang="en-US"/>
        </a:p>
      </dgm:t>
    </dgm:pt>
    <dgm:pt modelId="{C7719209-9E30-425A-BC1C-FBEDBD08C398}" type="sibTrans" cxnId="{B7EED902-1D02-414A-8924-A3E031B1BC6C}">
      <dgm:prSet/>
      <dgm:spPr/>
      <dgm:t>
        <a:bodyPr/>
        <a:lstStyle/>
        <a:p>
          <a:endParaRPr lang="en-US"/>
        </a:p>
      </dgm:t>
    </dgm:pt>
    <dgm:pt modelId="{D271FA8F-DC9E-4C9E-95C2-4E49CFF69277}">
      <dgm:prSet phldrT="[Text]" phldr="0"/>
      <dgm:spPr/>
      <dgm:t>
        <a:bodyPr/>
        <a:lstStyle/>
        <a:p>
          <a:pPr rtl="0"/>
          <a:r>
            <a:rPr lang="en-US" dirty="0">
              <a:latin typeface="Verdana"/>
            </a:rPr>
            <a:t>Full set: 2855 files</a:t>
          </a:r>
        </a:p>
      </dgm:t>
    </dgm:pt>
    <dgm:pt modelId="{B724A55E-2E77-4494-9FD4-F5E3C317C4C1}" type="parTrans" cxnId="{74093317-3262-4B73-A874-6A9036FAFD24}">
      <dgm:prSet/>
      <dgm:spPr/>
      <dgm:t>
        <a:bodyPr/>
        <a:lstStyle/>
        <a:p>
          <a:endParaRPr lang="en-US"/>
        </a:p>
      </dgm:t>
    </dgm:pt>
    <dgm:pt modelId="{C0E25CBA-3F7F-4B52-AEBE-8689751099F6}" type="sibTrans" cxnId="{74093317-3262-4B73-A874-6A9036FAFD24}">
      <dgm:prSet/>
      <dgm:spPr/>
      <dgm:t>
        <a:bodyPr/>
        <a:lstStyle/>
        <a:p>
          <a:endParaRPr lang="en-US"/>
        </a:p>
      </dgm:t>
    </dgm:pt>
    <dgm:pt modelId="{919D8226-D88E-4EB9-B70B-26F9CE03272E}">
      <dgm:prSet phldrT="[Text]" phldr="0"/>
      <dgm:spPr/>
      <dgm:t>
        <a:bodyPr/>
        <a:lstStyle/>
        <a:p>
          <a:pPr rtl="0"/>
          <a:r>
            <a:rPr lang="en-US" dirty="0"/>
            <a:t>g, d, t, h, a-induced cross sections</a:t>
          </a:r>
        </a:p>
      </dgm:t>
    </dgm:pt>
    <dgm:pt modelId="{DC85A001-327B-4803-84C2-409F6FD92CA8}" type="parTrans" cxnId="{0AA00B19-55DD-4F8E-8740-5C7294DD1386}">
      <dgm:prSet/>
      <dgm:spPr/>
      <dgm:t>
        <a:bodyPr/>
        <a:lstStyle/>
        <a:p>
          <a:endParaRPr lang="en-US"/>
        </a:p>
      </dgm:t>
    </dgm:pt>
    <dgm:pt modelId="{297964E8-3BAA-46B8-B25E-8FC4EDD79E14}" type="sibTrans" cxnId="{0AA00B19-55DD-4F8E-8740-5C7294DD1386}">
      <dgm:prSet/>
      <dgm:spPr/>
      <dgm:t>
        <a:bodyPr/>
        <a:lstStyle/>
        <a:p>
          <a:endParaRPr lang="en-US"/>
        </a:p>
      </dgm:t>
    </dgm:pt>
    <dgm:pt modelId="{30B9B45E-E9A9-426B-A1C7-FB49E218AB91}">
      <dgm:prSet phldrT="[Text]" phldr="0"/>
      <dgm:spPr/>
      <dgm:t>
        <a:bodyPr/>
        <a:lstStyle/>
        <a:p>
          <a:pPr rtl="0"/>
          <a:r>
            <a:rPr lang="en-US" dirty="0"/>
            <a:t>g: 2825 files</a:t>
          </a:r>
        </a:p>
      </dgm:t>
    </dgm:pt>
    <dgm:pt modelId="{AD7DECED-BE06-437E-97A4-5B9497BB6DEC}" type="parTrans" cxnId="{83548F7F-0A26-41F1-84C6-11E64B3D265A}">
      <dgm:prSet/>
      <dgm:spPr/>
      <dgm:t>
        <a:bodyPr/>
        <a:lstStyle/>
        <a:p>
          <a:endParaRPr lang="en-US"/>
        </a:p>
      </dgm:t>
    </dgm:pt>
    <dgm:pt modelId="{7123E9BF-7D58-4979-B6B2-94F08736A12D}" type="sibTrans" cxnId="{83548F7F-0A26-41F1-84C6-11E64B3D265A}">
      <dgm:prSet/>
      <dgm:spPr/>
      <dgm:t>
        <a:bodyPr/>
        <a:lstStyle/>
        <a:p>
          <a:endParaRPr lang="en-US"/>
        </a:p>
      </dgm:t>
    </dgm:pt>
    <dgm:pt modelId="{4EFA6112-6210-4160-8F05-83F15761A13D}">
      <dgm:prSet phldrT="[Text]" phldr="0"/>
      <dgm:spPr/>
      <dgm:t>
        <a:bodyPr/>
        <a:lstStyle/>
        <a:p>
          <a:pPr rtl="0"/>
          <a:r>
            <a:rPr lang="en-US" dirty="0"/>
            <a:t>d: 2850 files</a:t>
          </a:r>
        </a:p>
      </dgm:t>
    </dgm:pt>
    <dgm:pt modelId="{1D884A1F-3AAE-4085-9590-0C08B7614A8A}" type="parTrans" cxnId="{A474378E-6D9E-4283-971D-1E4BFBF13724}">
      <dgm:prSet/>
      <dgm:spPr/>
      <dgm:t>
        <a:bodyPr/>
        <a:lstStyle/>
        <a:p>
          <a:endParaRPr lang="en-US"/>
        </a:p>
      </dgm:t>
    </dgm:pt>
    <dgm:pt modelId="{98F63191-C9B9-4069-9CB0-746B88E0BE40}" type="sibTrans" cxnId="{A474378E-6D9E-4283-971D-1E4BFBF13724}">
      <dgm:prSet/>
      <dgm:spPr/>
      <dgm:t>
        <a:bodyPr/>
        <a:lstStyle/>
        <a:p>
          <a:endParaRPr lang="en-US"/>
        </a:p>
      </dgm:t>
    </dgm:pt>
    <dgm:pt modelId="{B7A4C275-F258-4F83-88E1-9DA0A88E16B5}">
      <dgm:prSet phldrT="[Text]" phldr="0"/>
      <dgm:spPr/>
      <dgm:t>
        <a:bodyPr/>
        <a:lstStyle/>
        <a:p>
          <a:pPr rtl="0"/>
          <a:r>
            <a:rPr lang="en-US" dirty="0"/>
            <a:t>t: 2865 files</a:t>
          </a:r>
        </a:p>
      </dgm:t>
    </dgm:pt>
    <dgm:pt modelId="{523559E2-2701-4D11-8F13-CDFAF04C4F5A}" type="parTrans" cxnId="{D3117E06-D19A-41B7-9CB0-EE413B1F0806}">
      <dgm:prSet/>
      <dgm:spPr/>
      <dgm:t>
        <a:bodyPr/>
        <a:lstStyle/>
        <a:p>
          <a:endParaRPr lang="en-US"/>
        </a:p>
      </dgm:t>
    </dgm:pt>
    <dgm:pt modelId="{5FE2AF7A-8731-41E3-8AFE-EE573D6EBD24}" type="sibTrans" cxnId="{D3117E06-D19A-41B7-9CB0-EE413B1F0806}">
      <dgm:prSet/>
      <dgm:spPr/>
      <dgm:t>
        <a:bodyPr/>
        <a:lstStyle/>
        <a:p>
          <a:endParaRPr lang="en-US"/>
        </a:p>
      </dgm:t>
    </dgm:pt>
    <dgm:pt modelId="{E342BFCE-C285-4793-B7AA-E6258099F670}">
      <dgm:prSet phldrT="[Text]" phldr="0"/>
      <dgm:spPr/>
      <dgm:t>
        <a:bodyPr/>
        <a:lstStyle/>
        <a:p>
          <a:pPr rtl="0"/>
          <a:r>
            <a:rPr lang="en-US" dirty="0"/>
            <a:t>h: 2821 files</a:t>
          </a:r>
        </a:p>
      </dgm:t>
    </dgm:pt>
    <dgm:pt modelId="{8CF672F4-E6D9-4B74-ABAA-9CDD055E2C66}" type="parTrans" cxnId="{1D872D6D-A82A-4CB3-938E-3F61C8A5B634}">
      <dgm:prSet/>
      <dgm:spPr/>
      <dgm:t>
        <a:bodyPr/>
        <a:lstStyle/>
        <a:p>
          <a:endParaRPr lang="en-US"/>
        </a:p>
      </dgm:t>
    </dgm:pt>
    <dgm:pt modelId="{9CD05EA5-2813-4B94-B0B5-C6E967C2008D}" type="sibTrans" cxnId="{1D872D6D-A82A-4CB3-938E-3F61C8A5B634}">
      <dgm:prSet/>
      <dgm:spPr/>
      <dgm:t>
        <a:bodyPr/>
        <a:lstStyle/>
        <a:p>
          <a:endParaRPr lang="en-US"/>
        </a:p>
      </dgm:t>
    </dgm:pt>
    <dgm:pt modelId="{1B1C1366-C8B4-43C4-AEE5-2D9E75F9A708}">
      <dgm:prSet phldrT="[Text]" phldr="0"/>
      <dgm:spPr/>
      <dgm:t>
        <a:bodyPr/>
        <a:lstStyle/>
        <a:p>
          <a:pPr rtl="0"/>
          <a:r>
            <a:rPr lang="en-US" dirty="0"/>
            <a:t>a: 2835 files</a:t>
          </a:r>
        </a:p>
      </dgm:t>
    </dgm:pt>
    <dgm:pt modelId="{D1BA70BA-844F-4BC4-AB4A-DE7CA79F22BE}" type="parTrans" cxnId="{B3C56FAC-91FC-4AB2-A56C-1D7600048816}">
      <dgm:prSet/>
      <dgm:spPr/>
      <dgm:t>
        <a:bodyPr/>
        <a:lstStyle/>
        <a:p>
          <a:endParaRPr lang="en-US"/>
        </a:p>
      </dgm:t>
    </dgm:pt>
    <dgm:pt modelId="{8CBBFCF5-5613-4204-9E0B-DB19A4761463}" type="sibTrans" cxnId="{B3C56FAC-91FC-4AB2-A56C-1D7600048816}">
      <dgm:prSet/>
      <dgm:spPr/>
      <dgm:t>
        <a:bodyPr/>
        <a:lstStyle/>
        <a:p>
          <a:endParaRPr lang="en-US"/>
        </a:p>
      </dgm:t>
    </dgm:pt>
    <dgm:pt modelId="{07BF1C88-A925-4CED-9111-89DA3EA74211}">
      <dgm:prSet phldrT="[Text]" phldr="0"/>
      <dgm:spPr/>
      <dgm:t>
        <a:bodyPr/>
        <a:lstStyle/>
        <a:p>
          <a:pPr rtl="0"/>
          <a:r>
            <a:rPr lang="en-US" dirty="0"/>
            <a:t>TENDL-2023 data</a:t>
          </a:r>
        </a:p>
      </dgm:t>
    </dgm:pt>
    <dgm:pt modelId="{D24A5987-7E86-4D2E-8211-969CBEF0F8EC}" type="parTrans" cxnId="{678B8C90-45CD-40B3-9C25-BFBEC8F60658}">
      <dgm:prSet/>
      <dgm:spPr/>
      <dgm:t>
        <a:bodyPr/>
        <a:lstStyle/>
        <a:p>
          <a:endParaRPr lang="en-US"/>
        </a:p>
      </dgm:t>
    </dgm:pt>
    <dgm:pt modelId="{AE6485BB-1836-4EE9-9D6E-108732BAFA85}" type="sibTrans" cxnId="{678B8C90-45CD-40B3-9C25-BFBEC8F60658}">
      <dgm:prSet/>
      <dgm:spPr/>
      <dgm:t>
        <a:bodyPr/>
        <a:lstStyle/>
        <a:p>
          <a:endParaRPr lang="en-US"/>
        </a:p>
      </dgm:t>
    </dgm:pt>
    <dgm:pt modelId="{F85FDA6D-A4AD-4673-9BF6-BCF2B67A0A1F}">
      <dgm:prSet phldrT="[Text]" phldr="0"/>
      <dgm:spPr/>
      <dgm:t>
        <a:bodyPr/>
        <a:lstStyle/>
        <a:p>
          <a:pPr rtl="0"/>
          <a:r>
            <a:rPr lang="en-US" dirty="0"/>
            <a:t>Updated correlation matrices</a:t>
          </a:r>
        </a:p>
      </dgm:t>
    </dgm:pt>
    <dgm:pt modelId="{2C981E7A-2CD3-417D-BF5A-3588C9F98EED}" type="parTrans" cxnId="{7F4D17BF-4BFE-4B6A-8006-89702D1331CD}">
      <dgm:prSet/>
      <dgm:spPr/>
      <dgm:t>
        <a:bodyPr/>
        <a:lstStyle/>
        <a:p>
          <a:endParaRPr lang="en-US"/>
        </a:p>
      </dgm:t>
    </dgm:pt>
    <dgm:pt modelId="{E99DED9F-5CFE-4DC3-B301-82B8450EBE21}" type="sibTrans" cxnId="{7F4D17BF-4BFE-4B6A-8006-89702D1331CD}">
      <dgm:prSet/>
      <dgm:spPr/>
      <dgm:t>
        <a:bodyPr/>
        <a:lstStyle/>
        <a:p>
          <a:endParaRPr lang="en-US"/>
        </a:p>
      </dgm:t>
    </dgm:pt>
    <dgm:pt modelId="{0568D48D-32BA-4A57-AC98-924378FB0358}" type="pres">
      <dgm:prSet presAssocID="{3C3589A7-CE13-4114-8738-5D8FDE332568}" presName="diagram" presStyleCnt="0">
        <dgm:presLayoutVars>
          <dgm:dir/>
          <dgm:resizeHandles val="exact"/>
        </dgm:presLayoutVars>
      </dgm:prSet>
      <dgm:spPr/>
    </dgm:pt>
    <dgm:pt modelId="{57E67142-3CBD-43C6-8F59-0474C5126376}" type="pres">
      <dgm:prSet presAssocID="{41B86A54-E488-4DCB-9EB2-3FDACE440C39}" presName="node" presStyleLbl="node1" presStyleIdx="0" presStyleCnt="6">
        <dgm:presLayoutVars>
          <dgm:bulletEnabled val="1"/>
        </dgm:presLayoutVars>
      </dgm:prSet>
      <dgm:spPr/>
    </dgm:pt>
    <dgm:pt modelId="{22E42AC2-06AF-449E-9E61-95D25D848D2D}" type="pres">
      <dgm:prSet presAssocID="{594B2EC3-FC48-42D9-BCFF-F3F892E7B6BC}" presName="sibTrans" presStyleCnt="0"/>
      <dgm:spPr/>
    </dgm:pt>
    <dgm:pt modelId="{FB7EA4FD-334C-4AF2-B84B-193B6E6E6CAA}" type="pres">
      <dgm:prSet presAssocID="{392D5B7F-61B4-45F8-9D21-10B1F5CA9764}" presName="node" presStyleLbl="node1" presStyleIdx="1" presStyleCnt="6">
        <dgm:presLayoutVars>
          <dgm:bulletEnabled val="1"/>
        </dgm:presLayoutVars>
      </dgm:prSet>
      <dgm:spPr/>
    </dgm:pt>
    <dgm:pt modelId="{19C013BD-7F31-4AFC-8A54-9FF1BFABD807}" type="pres">
      <dgm:prSet presAssocID="{616C823D-27B8-4161-9587-9387ED549340}" presName="sibTrans" presStyleCnt="0"/>
      <dgm:spPr/>
    </dgm:pt>
    <dgm:pt modelId="{8EE6E1A5-B1C2-48EB-952D-5EEBF0EB31D4}" type="pres">
      <dgm:prSet presAssocID="{353910BB-69F6-41C2-9AD1-6AFB289238D5}" presName="node" presStyleLbl="node1" presStyleIdx="2" presStyleCnt="6">
        <dgm:presLayoutVars>
          <dgm:bulletEnabled val="1"/>
        </dgm:presLayoutVars>
      </dgm:prSet>
      <dgm:spPr/>
    </dgm:pt>
    <dgm:pt modelId="{D8E57FD6-97D5-4952-B6E6-1363156A7B86}" type="pres">
      <dgm:prSet presAssocID="{CB3A87F6-F1C9-466D-839A-C208D8B2CE58}" presName="sibTrans" presStyleCnt="0"/>
      <dgm:spPr/>
    </dgm:pt>
    <dgm:pt modelId="{1DB4425B-85FB-41C5-B275-DC6F7A69B14B}" type="pres">
      <dgm:prSet presAssocID="{BC91B8F8-6ED4-4CFD-A482-E8AED9662FCA}" presName="node" presStyleLbl="node1" presStyleIdx="3" presStyleCnt="6">
        <dgm:presLayoutVars>
          <dgm:bulletEnabled val="1"/>
        </dgm:presLayoutVars>
      </dgm:prSet>
      <dgm:spPr/>
    </dgm:pt>
    <dgm:pt modelId="{64826DF1-ABC7-46A1-BE45-67B8B55AB168}" type="pres">
      <dgm:prSet presAssocID="{9BAB942B-0D62-4FB9-8E13-D1227E469725}" presName="sibTrans" presStyleCnt="0"/>
      <dgm:spPr/>
    </dgm:pt>
    <dgm:pt modelId="{08A8CC43-2B58-4299-85DC-558A60AD277A}" type="pres">
      <dgm:prSet presAssocID="{7B1F00D9-4190-4C97-B885-8541F43EB723}" presName="node" presStyleLbl="node1" presStyleIdx="4" presStyleCnt="6">
        <dgm:presLayoutVars>
          <dgm:bulletEnabled val="1"/>
        </dgm:presLayoutVars>
      </dgm:prSet>
      <dgm:spPr/>
    </dgm:pt>
    <dgm:pt modelId="{7FBFD7FB-F716-454E-9868-6AE05EFB0DDB}" type="pres">
      <dgm:prSet presAssocID="{BC8033C2-9454-45C6-95A8-6C37E52248D6}" presName="sibTrans" presStyleCnt="0"/>
      <dgm:spPr/>
    </dgm:pt>
    <dgm:pt modelId="{6B7D8A92-1AB9-497E-B1A6-503EBBC8BACA}" type="pres">
      <dgm:prSet presAssocID="{919D8226-D88E-4EB9-B70B-26F9CE03272E}" presName="node" presStyleLbl="node1" presStyleIdx="5" presStyleCnt="6">
        <dgm:presLayoutVars>
          <dgm:bulletEnabled val="1"/>
        </dgm:presLayoutVars>
      </dgm:prSet>
      <dgm:spPr/>
    </dgm:pt>
  </dgm:ptLst>
  <dgm:cxnLst>
    <dgm:cxn modelId="{B7EED902-1D02-414A-8924-A3E031B1BC6C}" srcId="{7B1F00D9-4190-4C97-B885-8541F43EB723}" destId="{F2EC0BCE-B50B-4026-890D-C4131E36FF0C}" srcOrd="0" destOrd="0" parTransId="{0A17584B-BAB8-4752-9F04-2609ECEB409F}" sibTransId="{C7719209-9E30-425A-BC1C-FBEDBD08C398}"/>
    <dgm:cxn modelId="{D3117E06-D19A-41B7-9CB0-EE413B1F0806}" srcId="{919D8226-D88E-4EB9-B70B-26F9CE03272E}" destId="{B7A4C275-F258-4F83-88E1-9DA0A88E16B5}" srcOrd="3" destOrd="0" parTransId="{523559E2-2701-4D11-8F13-CDFAF04C4F5A}" sibTransId="{5FE2AF7A-8731-41E3-8AFE-EE573D6EBD24}"/>
    <dgm:cxn modelId="{11513807-F116-4250-8246-60F191310C14}" type="presOf" srcId="{69BBAAAD-AB6D-44A9-87C4-5F1B14615CD5}" destId="{1DB4425B-85FB-41C5-B275-DC6F7A69B14B}" srcOrd="0" destOrd="3" presId="urn:microsoft.com/office/officeart/2005/8/layout/default"/>
    <dgm:cxn modelId="{293E360A-F012-4649-BF24-88D52BD80507}" srcId="{BC91B8F8-6ED4-4CFD-A482-E8AED9662FCA}" destId="{9B57A2C1-8D3D-4E44-B7E3-7257E6BD21B3}" srcOrd="1" destOrd="0" parTransId="{0D1868F1-8920-45F9-9DE4-8FF7B0264945}" sibTransId="{3BA95128-B450-4B80-9A79-E51C96A008F8}"/>
    <dgm:cxn modelId="{A732380B-9F32-4120-8F45-B03492FE1843}" srcId="{3C3589A7-CE13-4114-8738-5D8FDE332568}" destId="{392D5B7F-61B4-45F8-9D21-10B1F5CA9764}" srcOrd="1" destOrd="0" parTransId="{C280BFB7-384D-47E6-AD2B-326C9C47122D}" sibTransId="{616C823D-27B8-4161-9587-9387ED549340}"/>
    <dgm:cxn modelId="{74093317-3262-4B73-A874-6A9036FAFD24}" srcId="{7B1F00D9-4190-4C97-B885-8541F43EB723}" destId="{D271FA8F-DC9E-4C9E-95C2-4E49CFF69277}" srcOrd="1" destOrd="0" parTransId="{B724A55E-2E77-4494-9FD4-F5E3C317C4C1}" sibTransId="{C0E25CBA-3F7F-4B52-AEBE-8689751099F6}"/>
    <dgm:cxn modelId="{3C310A18-5F33-4BAE-9B7C-D2B02E9C3FDC}" type="presOf" srcId="{353910BB-69F6-41C2-9AD1-6AFB289238D5}" destId="{8EE6E1A5-B1C2-48EB-952D-5EEBF0EB31D4}" srcOrd="0" destOrd="0" presId="urn:microsoft.com/office/officeart/2005/8/layout/default"/>
    <dgm:cxn modelId="{0AA00B19-55DD-4F8E-8740-5C7294DD1386}" srcId="{3C3589A7-CE13-4114-8738-5D8FDE332568}" destId="{919D8226-D88E-4EB9-B70B-26F9CE03272E}" srcOrd="5" destOrd="0" parTransId="{DC85A001-327B-4803-84C2-409F6FD92CA8}" sibTransId="{297964E8-3BAA-46B8-B25E-8FC4EDD79E14}"/>
    <dgm:cxn modelId="{18900622-F07D-408C-84CF-30FF229ACE23}" type="presOf" srcId="{25D3DDF1-A9F7-46D4-A7F5-EEF0EF5AC1EE}" destId="{FB7EA4FD-334C-4AF2-B84B-193B6E6E6CAA}" srcOrd="0" destOrd="1" presId="urn:microsoft.com/office/officeart/2005/8/layout/default"/>
    <dgm:cxn modelId="{28B91D2A-0C9A-4E8A-AB23-AB0AC57FE207}" srcId="{41B86A54-E488-4DCB-9EB2-3FDACE440C39}" destId="{F7EAD644-3E3A-444B-8E5C-06336EA9BF87}" srcOrd="0" destOrd="0" parTransId="{68C9BF05-2FB2-405B-9E97-9CBF9CE82F40}" sibTransId="{4ECA1408-DA92-4613-94B2-01AD2E6F7560}"/>
    <dgm:cxn modelId="{D18F7B2F-93D6-4357-8551-DC339112494A}" srcId="{392D5B7F-61B4-45F8-9D21-10B1F5CA9764}" destId="{25D3DDF1-A9F7-46D4-A7F5-EEF0EF5AC1EE}" srcOrd="0" destOrd="0" parTransId="{1CFED3B7-DB4C-4064-821E-0FEE95511E60}" sibTransId="{FD3DF2A1-5A42-4E42-B360-EA2483E5177B}"/>
    <dgm:cxn modelId="{CBD0083E-3C62-4523-8EBB-17A877E83FDC}" type="presOf" srcId="{41B86A54-E488-4DCB-9EB2-3FDACE440C39}" destId="{57E67142-3CBD-43C6-8F59-0474C5126376}" srcOrd="0" destOrd="0" presId="urn:microsoft.com/office/officeart/2005/8/layout/default"/>
    <dgm:cxn modelId="{03B36E60-5AB4-485B-96ED-F8F5904230DC}" type="presOf" srcId="{F85FDA6D-A4AD-4673-9BF6-BCF2B67A0A1F}" destId="{8EE6E1A5-B1C2-48EB-952D-5EEBF0EB31D4}" srcOrd="0" destOrd="3" presId="urn:microsoft.com/office/officeart/2005/8/layout/default"/>
    <dgm:cxn modelId="{00C34462-AC1A-434E-80BA-8348BF764F8D}" srcId="{3C3589A7-CE13-4114-8738-5D8FDE332568}" destId="{BC91B8F8-6ED4-4CFD-A482-E8AED9662FCA}" srcOrd="3" destOrd="0" parTransId="{F8BD0054-01DB-4D5A-B20B-F8A32F421556}" sibTransId="{9BAB942B-0D62-4FB9-8E13-D1227E469725}"/>
    <dgm:cxn modelId="{BF395063-5624-4CA9-B8DC-83426045DA39}" type="presOf" srcId="{919D8226-D88E-4EB9-B70B-26F9CE03272E}" destId="{6B7D8A92-1AB9-497E-B1A6-503EBBC8BACA}" srcOrd="0" destOrd="0" presId="urn:microsoft.com/office/officeart/2005/8/layout/default"/>
    <dgm:cxn modelId="{C95B7B43-6060-4AFA-AC89-9FBC9DE87675}" srcId="{392D5B7F-61B4-45F8-9D21-10B1F5CA9764}" destId="{837A80CA-7D7B-478D-A853-E334E5750635}" srcOrd="1" destOrd="0" parTransId="{7D0BBBC0-0A4C-4D9A-B69D-5B8573CA4C84}" sibTransId="{6A8258AF-5D96-4212-8F67-CC633F8C7DE3}"/>
    <dgm:cxn modelId="{3EAE5F65-2AC1-44A4-BCD1-7ADBCBFAE1E8}" type="presOf" srcId="{4EFA6112-6210-4160-8F05-83F15761A13D}" destId="{6B7D8A92-1AB9-497E-B1A6-503EBBC8BACA}" srcOrd="0" destOrd="3" presId="urn:microsoft.com/office/officeart/2005/8/layout/default"/>
    <dgm:cxn modelId="{42FF1546-6F4C-473A-9713-80FB8684DAC3}" type="presOf" srcId="{4B26ED83-D5EB-47BA-B626-09CBEC6B150D}" destId="{8EE6E1A5-B1C2-48EB-952D-5EEBF0EB31D4}" srcOrd="0" destOrd="2" presId="urn:microsoft.com/office/officeart/2005/8/layout/default"/>
    <dgm:cxn modelId="{9F652F66-9208-4DB8-A1FA-44B981FDE9D1}" srcId="{3C3589A7-CE13-4114-8738-5D8FDE332568}" destId="{41B86A54-E488-4DCB-9EB2-3FDACE440C39}" srcOrd="0" destOrd="0" parTransId="{1927E751-9221-4DB1-8FB1-2FE1D4B2434A}" sibTransId="{594B2EC3-FC48-42D9-BCFF-F3F892E7B6BC}"/>
    <dgm:cxn modelId="{40136746-4D00-489A-9545-6E9E3DD6943B}" srcId="{3C3589A7-CE13-4114-8738-5D8FDE332568}" destId="{7B1F00D9-4190-4C97-B885-8541F43EB723}" srcOrd="4" destOrd="0" parTransId="{8ACACB4D-56F7-43B6-A0B8-2B29112DA767}" sibTransId="{BC8033C2-9454-45C6-95A8-6C37E52248D6}"/>
    <dgm:cxn modelId="{6F20B448-B686-4575-AE5C-8DE30FF23070}" type="presOf" srcId="{1B1C1366-C8B4-43C4-AEE5-2D9E75F9A708}" destId="{6B7D8A92-1AB9-497E-B1A6-503EBBC8BACA}" srcOrd="0" destOrd="6" presId="urn:microsoft.com/office/officeart/2005/8/layout/default"/>
    <dgm:cxn modelId="{C87A4D4A-9C39-4ABD-A422-51B57CD8ACEF}" srcId="{353910BB-69F6-41C2-9AD1-6AFB289238D5}" destId="{5A6EB09A-A570-466C-836A-32CB87071FE0}" srcOrd="0" destOrd="0" parTransId="{24CD1723-602D-448E-88A8-DC9E2B10BD2E}" sibTransId="{4208293C-D8BB-437B-A85C-77F0F11268E1}"/>
    <dgm:cxn modelId="{1D872D6D-A82A-4CB3-938E-3F61C8A5B634}" srcId="{919D8226-D88E-4EB9-B70B-26F9CE03272E}" destId="{E342BFCE-C285-4793-B7AA-E6258099F670}" srcOrd="4" destOrd="0" parTransId="{8CF672F4-E6D9-4B74-ABAA-9CDD055E2C66}" sibTransId="{9CD05EA5-2813-4B94-B0B5-C6E967C2008D}"/>
    <dgm:cxn modelId="{F55FB74D-CCFA-41DC-88D5-113FA58718ED}" srcId="{BC91B8F8-6ED4-4CFD-A482-E8AED9662FCA}" destId="{E7ACD96C-702C-4857-8838-AFB177600954}" srcOrd="0" destOrd="0" parTransId="{FB26CDE3-34A6-4079-8D0C-D4CEE4A5E7A3}" sibTransId="{62B06D90-212A-42B8-8E94-D32672A5F56F}"/>
    <dgm:cxn modelId="{4982B870-8F71-4127-91BC-698A0B55F5CF}" type="presOf" srcId="{F7EAD644-3E3A-444B-8E5C-06336EA9BF87}" destId="{57E67142-3CBD-43C6-8F59-0474C5126376}" srcOrd="0" destOrd="1" presId="urn:microsoft.com/office/officeart/2005/8/layout/default"/>
    <dgm:cxn modelId="{906CE250-8735-4AD6-B485-F629144246D1}" type="presOf" srcId="{7B1F00D9-4190-4C97-B885-8541F43EB723}" destId="{08A8CC43-2B58-4299-85DC-558A60AD277A}" srcOrd="0" destOrd="0" presId="urn:microsoft.com/office/officeart/2005/8/layout/default"/>
    <dgm:cxn modelId="{A066F150-3E59-4ED3-9464-6D60BC1DE135}" type="presOf" srcId="{F2EC0BCE-B50B-4026-890D-C4131E36FF0C}" destId="{08A8CC43-2B58-4299-85DC-558A60AD277A}" srcOrd="0" destOrd="1" presId="urn:microsoft.com/office/officeart/2005/8/layout/default"/>
    <dgm:cxn modelId="{1B9D3855-5C8B-41BA-8357-1E5D4EEFA6E5}" type="presOf" srcId="{837A80CA-7D7B-478D-A853-E334E5750635}" destId="{FB7EA4FD-334C-4AF2-B84B-193B6E6E6CAA}" srcOrd="0" destOrd="2" presId="urn:microsoft.com/office/officeart/2005/8/layout/default"/>
    <dgm:cxn modelId="{76F2A877-DA81-432D-9AED-8806B912C0CE}" type="presOf" srcId="{392D5B7F-61B4-45F8-9D21-10B1F5CA9764}" destId="{FB7EA4FD-334C-4AF2-B84B-193B6E6E6CAA}" srcOrd="0" destOrd="0" presId="urn:microsoft.com/office/officeart/2005/8/layout/default"/>
    <dgm:cxn modelId="{B384037E-5193-4AB6-8B31-37908FCE6BBE}" type="presOf" srcId="{9B57A2C1-8D3D-4E44-B7E3-7257E6BD21B3}" destId="{1DB4425B-85FB-41C5-B275-DC6F7A69B14B}" srcOrd="0" destOrd="2" presId="urn:microsoft.com/office/officeart/2005/8/layout/default"/>
    <dgm:cxn modelId="{83548F7F-0A26-41F1-84C6-11E64B3D265A}" srcId="{919D8226-D88E-4EB9-B70B-26F9CE03272E}" destId="{30B9B45E-E9A9-426B-A1C7-FB49E218AB91}" srcOrd="1" destOrd="0" parTransId="{AD7DECED-BE06-437E-97A4-5B9497BB6DEC}" sibTransId="{7123E9BF-7D58-4979-B6B2-94F08736A12D}"/>
    <dgm:cxn modelId="{2A345A88-6C30-4C1F-BEA7-776AD07538BA}" srcId="{7B1F00D9-4190-4C97-B885-8541F43EB723}" destId="{DB4F0110-EA18-47B4-8574-7D562C66F4BB}" srcOrd="2" destOrd="0" parTransId="{2FF18580-521E-48CC-BA3E-DC7FAE11E807}" sibTransId="{DE82BF63-5326-4473-BCA9-DAE7D95A3934}"/>
    <dgm:cxn modelId="{A474378E-6D9E-4283-971D-1E4BFBF13724}" srcId="{919D8226-D88E-4EB9-B70B-26F9CE03272E}" destId="{4EFA6112-6210-4160-8F05-83F15761A13D}" srcOrd="2" destOrd="0" parTransId="{1D884A1F-3AAE-4085-9590-0C08B7614A8A}" sibTransId="{98F63191-C9B9-4069-9CB0-746B88E0BE40}"/>
    <dgm:cxn modelId="{678B8C90-45CD-40B3-9C25-BFBEC8F60658}" srcId="{919D8226-D88E-4EB9-B70B-26F9CE03272E}" destId="{07BF1C88-A925-4CED-9111-89DA3EA74211}" srcOrd="0" destOrd="0" parTransId="{D24A5987-7E86-4D2E-8211-969CBEF0F8EC}" sibTransId="{AE6485BB-1836-4EE9-9D6E-108732BAFA85}"/>
    <dgm:cxn modelId="{2B785498-903F-4167-8423-A78AA4FA6B44}" srcId="{41B86A54-E488-4DCB-9EB2-3FDACE440C39}" destId="{C1B66B0D-E94B-4A18-94C1-6D14F5FF61A6}" srcOrd="1" destOrd="0" parTransId="{451C4D0C-3AA6-4DAC-83CA-68D67BEABD5A}" sibTransId="{DE9A25E0-CF76-4072-838A-EF8AA1DDBA3A}"/>
    <dgm:cxn modelId="{30D417A1-6DB3-44D0-9FBE-99DD4329E67A}" type="presOf" srcId="{B7A4C275-F258-4F83-88E1-9DA0A88E16B5}" destId="{6B7D8A92-1AB9-497E-B1A6-503EBBC8BACA}" srcOrd="0" destOrd="4" presId="urn:microsoft.com/office/officeart/2005/8/layout/default"/>
    <dgm:cxn modelId="{8728E7AA-F6BC-4D12-A0B8-4D18CE1F2CF4}" srcId="{3C3589A7-CE13-4114-8738-5D8FDE332568}" destId="{353910BB-69F6-41C2-9AD1-6AFB289238D5}" srcOrd="2" destOrd="0" parTransId="{8159DCFF-AEF4-4EB5-BAB9-3D37530AA517}" sibTransId="{CB3A87F6-F1C9-466D-839A-C208D8B2CE58}"/>
    <dgm:cxn modelId="{B3C56FAC-91FC-4AB2-A56C-1D7600048816}" srcId="{919D8226-D88E-4EB9-B70B-26F9CE03272E}" destId="{1B1C1366-C8B4-43C4-AEE5-2D9E75F9A708}" srcOrd="5" destOrd="0" parTransId="{D1BA70BA-844F-4BC4-AB4A-DE7CA79F22BE}" sibTransId="{8CBBFCF5-5613-4204-9E0B-DB19A4761463}"/>
    <dgm:cxn modelId="{5AE4EAB6-7F39-4432-BDF2-720406689E9C}" type="presOf" srcId="{3C3589A7-CE13-4114-8738-5D8FDE332568}" destId="{0568D48D-32BA-4A57-AC98-924378FB0358}" srcOrd="0" destOrd="0" presId="urn:microsoft.com/office/officeart/2005/8/layout/default"/>
    <dgm:cxn modelId="{B5E877BC-73A5-4301-AB3B-910F1BA08999}" type="presOf" srcId="{5A6EB09A-A570-466C-836A-32CB87071FE0}" destId="{8EE6E1A5-B1C2-48EB-952D-5EEBF0EB31D4}" srcOrd="0" destOrd="1" presId="urn:microsoft.com/office/officeart/2005/8/layout/default"/>
    <dgm:cxn modelId="{7F4D17BF-4BFE-4B6A-8006-89702D1331CD}" srcId="{353910BB-69F6-41C2-9AD1-6AFB289238D5}" destId="{F85FDA6D-A4AD-4673-9BF6-BCF2B67A0A1F}" srcOrd="2" destOrd="0" parTransId="{2C981E7A-2CD3-417D-BF5A-3588C9F98EED}" sibTransId="{E99DED9F-5CFE-4DC3-B301-82B8450EBE21}"/>
    <dgm:cxn modelId="{A5A294C1-C4B6-4595-A5B5-666A1C572753}" type="presOf" srcId="{DB4F0110-EA18-47B4-8574-7D562C66F4BB}" destId="{08A8CC43-2B58-4299-85DC-558A60AD277A}" srcOrd="0" destOrd="3" presId="urn:microsoft.com/office/officeart/2005/8/layout/default"/>
    <dgm:cxn modelId="{297C8EC7-57F8-4A38-9576-F457A5F70FD5}" srcId="{392D5B7F-61B4-45F8-9D21-10B1F5CA9764}" destId="{648B0674-A60F-4F84-AB8C-EC3331DAF47A}" srcOrd="2" destOrd="0" parTransId="{15608D63-440A-4FA2-904F-E23EA247A60B}" sibTransId="{0DA9BD6C-5138-4D6B-8D6E-4046173395A6}"/>
    <dgm:cxn modelId="{F884A9C7-28D7-478D-9326-887E296E29FE}" type="presOf" srcId="{30B9B45E-E9A9-426B-A1C7-FB49E218AB91}" destId="{6B7D8A92-1AB9-497E-B1A6-503EBBC8BACA}" srcOrd="0" destOrd="2" presId="urn:microsoft.com/office/officeart/2005/8/layout/default"/>
    <dgm:cxn modelId="{B85EE6C9-858E-4FAA-A060-DA964E025649}" type="presOf" srcId="{BC91B8F8-6ED4-4CFD-A482-E8AED9662FCA}" destId="{1DB4425B-85FB-41C5-B275-DC6F7A69B14B}" srcOrd="0" destOrd="0" presId="urn:microsoft.com/office/officeart/2005/8/layout/default"/>
    <dgm:cxn modelId="{2B5014CF-A223-4E49-88D0-CF4D650BCC6A}" type="presOf" srcId="{E7ACD96C-702C-4857-8838-AFB177600954}" destId="{1DB4425B-85FB-41C5-B275-DC6F7A69B14B}" srcOrd="0" destOrd="1" presId="urn:microsoft.com/office/officeart/2005/8/layout/default"/>
    <dgm:cxn modelId="{3FA99FD4-0A31-4EC8-8C6C-FFF25BA952CC}" type="presOf" srcId="{C1B66B0D-E94B-4A18-94C1-6D14F5FF61A6}" destId="{57E67142-3CBD-43C6-8F59-0474C5126376}" srcOrd="0" destOrd="2" presId="urn:microsoft.com/office/officeart/2005/8/layout/default"/>
    <dgm:cxn modelId="{30AB45D6-A7D8-484A-98AC-B9D7C27585F4}" srcId="{BC91B8F8-6ED4-4CFD-A482-E8AED9662FCA}" destId="{69BBAAAD-AB6D-44A9-87C4-5F1B14615CD5}" srcOrd="2" destOrd="0" parTransId="{C26EA9A5-9066-4EAD-9337-396E48E227EA}" sibTransId="{BE1E61E9-CA10-4775-AF28-E170EFEAB0A7}"/>
    <dgm:cxn modelId="{55259ED8-77CF-4F54-9208-53CA5B798E43}" type="presOf" srcId="{07BF1C88-A925-4CED-9111-89DA3EA74211}" destId="{6B7D8A92-1AB9-497E-B1A6-503EBBC8BACA}" srcOrd="0" destOrd="1" presId="urn:microsoft.com/office/officeart/2005/8/layout/default"/>
    <dgm:cxn modelId="{F96354D9-3ACC-49DB-8AD4-257C7813A621}" type="presOf" srcId="{D271FA8F-DC9E-4C9E-95C2-4E49CFF69277}" destId="{08A8CC43-2B58-4299-85DC-558A60AD277A}" srcOrd="0" destOrd="2" presId="urn:microsoft.com/office/officeart/2005/8/layout/default"/>
    <dgm:cxn modelId="{69CA28F5-A64A-400D-AF5F-BE49992039EE}" srcId="{353910BB-69F6-41C2-9AD1-6AFB289238D5}" destId="{4B26ED83-D5EB-47BA-B626-09CBEC6B150D}" srcOrd="1" destOrd="0" parTransId="{F503BF73-B565-4DA6-8DE8-F746EAA611C6}" sibTransId="{4C04E6F1-20CD-42CA-803D-4773559B954B}"/>
    <dgm:cxn modelId="{A50B55FA-466A-459C-A8C2-EF51726622E7}" type="presOf" srcId="{E342BFCE-C285-4793-B7AA-E6258099F670}" destId="{6B7D8A92-1AB9-497E-B1A6-503EBBC8BACA}" srcOrd="0" destOrd="5" presId="urn:microsoft.com/office/officeart/2005/8/layout/default"/>
    <dgm:cxn modelId="{9DF767FE-5734-4B85-BCCE-5D4B9E504E2D}" type="presOf" srcId="{648B0674-A60F-4F84-AB8C-EC3331DAF47A}" destId="{FB7EA4FD-334C-4AF2-B84B-193B6E6E6CAA}" srcOrd="0" destOrd="3" presId="urn:microsoft.com/office/officeart/2005/8/layout/default"/>
    <dgm:cxn modelId="{845D9410-FF19-41B8-B643-72F579BDBCC1}" type="presParOf" srcId="{0568D48D-32BA-4A57-AC98-924378FB0358}" destId="{57E67142-3CBD-43C6-8F59-0474C5126376}" srcOrd="0" destOrd="0" presId="urn:microsoft.com/office/officeart/2005/8/layout/default"/>
    <dgm:cxn modelId="{E7B340B6-5CC0-462E-964B-D03B0A960CD4}" type="presParOf" srcId="{0568D48D-32BA-4A57-AC98-924378FB0358}" destId="{22E42AC2-06AF-449E-9E61-95D25D848D2D}" srcOrd="1" destOrd="0" presId="urn:microsoft.com/office/officeart/2005/8/layout/default"/>
    <dgm:cxn modelId="{219E649D-AA14-4855-BD74-13AD83A96C44}" type="presParOf" srcId="{0568D48D-32BA-4A57-AC98-924378FB0358}" destId="{FB7EA4FD-334C-4AF2-B84B-193B6E6E6CAA}" srcOrd="2" destOrd="0" presId="urn:microsoft.com/office/officeart/2005/8/layout/default"/>
    <dgm:cxn modelId="{9658A3FD-0E2C-49E8-A741-F3079A600A7D}" type="presParOf" srcId="{0568D48D-32BA-4A57-AC98-924378FB0358}" destId="{19C013BD-7F31-4AFC-8A54-9FF1BFABD807}" srcOrd="3" destOrd="0" presId="urn:microsoft.com/office/officeart/2005/8/layout/default"/>
    <dgm:cxn modelId="{9A105C9F-3C35-45D9-9D1D-C965B8CDEECB}" type="presParOf" srcId="{0568D48D-32BA-4A57-AC98-924378FB0358}" destId="{8EE6E1A5-B1C2-48EB-952D-5EEBF0EB31D4}" srcOrd="4" destOrd="0" presId="urn:microsoft.com/office/officeart/2005/8/layout/default"/>
    <dgm:cxn modelId="{C12B83FE-15BE-4DE1-BF72-07ED5A474E95}" type="presParOf" srcId="{0568D48D-32BA-4A57-AC98-924378FB0358}" destId="{D8E57FD6-97D5-4952-B6E6-1363156A7B86}" srcOrd="5" destOrd="0" presId="urn:microsoft.com/office/officeart/2005/8/layout/default"/>
    <dgm:cxn modelId="{287AEB7F-AA8B-4EC9-9F51-58DA37E83F22}" type="presParOf" srcId="{0568D48D-32BA-4A57-AC98-924378FB0358}" destId="{1DB4425B-85FB-41C5-B275-DC6F7A69B14B}" srcOrd="6" destOrd="0" presId="urn:microsoft.com/office/officeart/2005/8/layout/default"/>
    <dgm:cxn modelId="{1467B945-B418-4F69-95C3-5422BD233EAC}" type="presParOf" srcId="{0568D48D-32BA-4A57-AC98-924378FB0358}" destId="{64826DF1-ABC7-46A1-BE45-67B8B55AB168}" srcOrd="7" destOrd="0" presId="urn:microsoft.com/office/officeart/2005/8/layout/default"/>
    <dgm:cxn modelId="{000006D8-A8FE-45D6-9DEA-284822D8C535}" type="presParOf" srcId="{0568D48D-32BA-4A57-AC98-924378FB0358}" destId="{08A8CC43-2B58-4299-85DC-558A60AD277A}" srcOrd="8" destOrd="0" presId="urn:microsoft.com/office/officeart/2005/8/layout/default"/>
    <dgm:cxn modelId="{300439CA-5A18-463C-A515-491565F7898D}" type="presParOf" srcId="{0568D48D-32BA-4A57-AC98-924378FB0358}" destId="{7FBFD7FB-F716-454E-9868-6AE05EFB0DDB}" srcOrd="9" destOrd="0" presId="urn:microsoft.com/office/officeart/2005/8/layout/default"/>
    <dgm:cxn modelId="{60CE4EC6-4E28-4E30-8AE5-A962EDF06F62}" type="presParOf" srcId="{0568D48D-32BA-4A57-AC98-924378FB0358}" destId="{6B7D8A92-1AB9-497E-B1A6-503EBBC8BACA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5121A9-643F-41C5-8BC6-D1554DFAD959}">
      <dsp:nvSpPr>
        <dsp:cNvPr id="0" name=""/>
        <dsp:cNvSpPr/>
      </dsp:nvSpPr>
      <dsp:spPr>
        <a:xfrm>
          <a:off x="0" y="101644"/>
          <a:ext cx="10668000" cy="1298490"/>
        </a:xfrm>
        <a:prstGeom prst="roundRect">
          <a:avLst/>
        </a:prstGeom>
        <a:solidFill>
          <a:schemeClr val="bg2">
            <a:lumMod val="50000"/>
            <a:alpha val="80000"/>
          </a:schemeClr>
        </a:solidFill>
        <a:ln w="7620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800" b="1" kern="1200"/>
            <a:t>34 </a:t>
          </a:r>
          <a:r>
            <a:rPr lang="en-GB" sz="2800" b="0" kern="1200"/>
            <a:t>member countries + partners </a:t>
          </a:r>
          <a:br>
            <a:rPr lang="en-GB" sz="2800" b="0" kern="1200"/>
          </a:br>
          <a:r>
            <a:rPr lang="en-GB" sz="2800" b="0" kern="1200"/>
            <a:t>(e.g. China, India, Brazil, etc.)</a:t>
          </a:r>
          <a:endParaRPr lang="en-US" sz="2800" b="0" kern="1200"/>
        </a:p>
      </dsp:txBody>
      <dsp:txXfrm>
        <a:off x="63387" y="165031"/>
        <a:ext cx="10541226" cy="1171716"/>
      </dsp:txXfrm>
    </dsp:sp>
    <dsp:sp modelId="{108676AB-0BFB-4AC2-9E93-6B569ED7CCF7}">
      <dsp:nvSpPr>
        <dsp:cNvPr id="0" name=""/>
        <dsp:cNvSpPr/>
      </dsp:nvSpPr>
      <dsp:spPr>
        <a:xfrm>
          <a:off x="0" y="1503951"/>
          <a:ext cx="10668000" cy="1775583"/>
        </a:xfrm>
        <a:prstGeom prst="roundRect">
          <a:avLst/>
        </a:prstGeom>
        <a:solidFill>
          <a:schemeClr val="bg2">
            <a:lumMod val="75000"/>
            <a:alpha val="80000"/>
          </a:schemeClr>
        </a:solidFill>
        <a:ln w="7620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>
              <a:solidFill>
                <a:schemeClr val="bg1"/>
              </a:solidFill>
            </a:rPr>
            <a:t>8 </a:t>
          </a:r>
          <a:r>
            <a:rPr lang="en-GB" sz="2800" b="0" kern="1200">
              <a:solidFill>
                <a:schemeClr val="bg1"/>
              </a:solidFill>
            </a:rPr>
            <a:t>standing technical committees </a:t>
          </a:r>
          <a:br>
            <a:rPr lang="en-GB" sz="2800" b="1" kern="1200">
              <a:solidFill>
                <a:schemeClr val="bg1"/>
              </a:solidFill>
            </a:rPr>
          </a:br>
          <a:r>
            <a:rPr lang="en-GB" altLang="en-US" sz="2800" b="1" kern="1200"/>
            <a:t>1 </a:t>
          </a:r>
          <a:r>
            <a:rPr lang="en-GB" altLang="en-US" sz="2800" b="0" kern="1200"/>
            <a:t>management board</a:t>
          </a:r>
          <a:br>
            <a:rPr lang="en-GB" sz="2800" b="1" kern="1200">
              <a:solidFill>
                <a:schemeClr val="bg1"/>
              </a:solidFill>
            </a:rPr>
          </a:br>
          <a:r>
            <a:rPr lang="en-GB" sz="2800" b="1" kern="1200">
              <a:solidFill>
                <a:schemeClr val="bg1"/>
              </a:solidFill>
              <a:latin typeface="Myriad Pro" panose="020B0503030403020204" pitchFamily="34" charset="0"/>
            </a:rPr>
            <a:t>≈</a:t>
          </a:r>
          <a:r>
            <a:rPr lang="en-GB" sz="2800" b="1" kern="1200">
              <a:solidFill>
                <a:schemeClr val="bg1"/>
              </a:solidFill>
            </a:rPr>
            <a:t>74 </a:t>
          </a:r>
          <a:r>
            <a:rPr lang="en-GB" sz="2800" b="0" kern="1200">
              <a:solidFill>
                <a:schemeClr val="bg1"/>
              </a:solidFill>
            </a:rPr>
            <a:t>working parties and expert groups</a:t>
          </a:r>
        </a:p>
      </dsp:txBody>
      <dsp:txXfrm>
        <a:off x="86677" y="1590628"/>
        <a:ext cx="10494646" cy="1602229"/>
      </dsp:txXfrm>
    </dsp:sp>
    <dsp:sp modelId="{8400DD9A-B325-4908-A12C-0FD6A8D27895}">
      <dsp:nvSpPr>
        <dsp:cNvPr id="0" name=""/>
        <dsp:cNvSpPr/>
      </dsp:nvSpPr>
      <dsp:spPr>
        <a:xfrm>
          <a:off x="0" y="3347399"/>
          <a:ext cx="10668000" cy="1006856"/>
        </a:xfrm>
        <a:prstGeom prst="roundRect">
          <a:avLst/>
        </a:prstGeom>
        <a:solidFill>
          <a:schemeClr val="bg2">
            <a:lumMod val="50000"/>
            <a:alpha val="80000"/>
          </a:schemeClr>
        </a:solidFill>
        <a:ln w="7620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>
              <a:solidFill>
                <a:schemeClr val="bg1"/>
              </a:solidFill>
              <a:latin typeface="Myriad Pro" panose="020B0503030403020204" pitchFamily="34" charset="0"/>
            </a:rPr>
            <a:t>≈</a:t>
          </a:r>
          <a:r>
            <a:rPr lang="en-GB" sz="2800" b="1" kern="1200">
              <a:solidFill>
                <a:schemeClr val="bg1"/>
              </a:solidFill>
            </a:rPr>
            <a:t>25 </a:t>
          </a:r>
          <a:r>
            <a:rPr lang="en-US" sz="2800" b="0" kern="1200">
              <a:solidFill>
                <a:schemeClr val="bg1"/>
              </a:solidFill>
            </a:rPr>
            <a:t>international joint projects</a:t>
          </a:r>
        </a:p>
      </dsp:txBody>
      <dsp:txXfrm>
        <a:off x="49151" y="3396550"/>
        <a:ext cx="10569698" cy="908554"/>
      </dsp:txXfrm>
    </dsp:sp>
    <dsp:sp modelId="{BD88F744-892F-48D0-A0EB-946C3D00BE1A}">
      <dsp:nvSpPr>
        <dsp:cNvPr id="0" name=""/>
        <dsp:cNvSpPr/>
      </dsp:nvSpPr>
      <dsp:spPr>
        <a:xfrm>
          <a:off x="0" y="4448874"/>
          <a:ext cx="10668000" cy="906808"/>
        </a:xfrm>
        <a:prstGeom prst="roundRect">
          <a:avLst/>
        </a:prstGeom>
        <a:solidFill>
          <a:schemeClr val="bg2">
            <a:lumMod val="75000"/>
            <a:alpha val="80000"/>
          </a:schemeClr>
        </a:solidFill>
        <a:ln w="7620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solidFill>
                <a:schemeClr val="bg1"/>
              </a:solidFill>
            </a:rPr>
            <a:t>The NEA Data Bank – </a:t>
          </a:r>
          <a:r>
            <a:rPr lang="en-US" sz="2800" b="0" kern="1200">
              <a:solidFill>
                <a:schemeClr val="bg1"/>
              </a:solidFill>
            </a:rPr>
            <a:t>a major international resource</a:t>
          </a:r>
          <a:endParaRPr lang="en-US" sz="2800" b="0" kern="1200">
            <a:solidFill>
              <a:prstClr val="black"/>
            </a:solidFill>
          </a:endParaRPr>
        </a:p>
      </dsp:txBody>
      <dsp:txXfrm>
        <a:off x="44267" y="4493141"/>
        <a:ext cx="10579466" cy="8182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343FD5-F155-466E-B862-978DD051D63E}">
      <dsp:nvSpPr>
        <dsp:cNvPr id="0" name=""/>
        <dsp:cNvSpPr/>
      </dsp:nvSpPr>
      <dsp:spPr>
        <a:xfrm>
          <a:off x="0" y="248278"/>
          <a:ext cx="11582400" cy="2132923"/>
        </a:xfrm>
        <a:prstGeom prst="roundRect">
          <a:avLst/>
        </a:prstGeom>
        <a:solidFill>
          <a:schemeClr val="bg2">
            <a:lumMod val="50000"/>
            <a:alpha val="80000"/>
          </a:schemeClr>
        </a:solidFill>
        <a:ln w="2540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800" kern="1200"/>
            <a:t>To assist its member countries in maintaining and further developing, through </a:t>
          </a:r>
          <a:r>
            <a:rPr lang="en-US" altLang="en-US" sz="2800" b="1" kern="1200"/>
            <a:t>international co-operation, the scientific, technological and legal bases</a:t>
          </a:r>
          <a:r>
            <a:rPr lang="en-US" altLang="en-US" sz="2800" kern="1200"/>
            <a:t> required for a safe, environmentally sound and economical use of nuclear energy for peaceful purposes.</a:t>
          </a:r>
          <a:endParaRPr lang="en-US" sz="2800" kern="1200"/>
        </a:p>
      </dsp:txBody>
      <dsp:txXfrm>
        <a:off x="104121" y="352399"/>
        <a:ext cx="11374158" cy="1924681"/>
      </dsp:txXfrm>
    </dsp:sp>
    <dsp:sp modelId="{4310FA0F-B5AB-4101-BD66-7A6A4F32F290}">
      <dsp:nvSpPr>
        <dsp:cNvPr id="0" name=""/>
        <dsp:cNvSpPr/>
      </dsp:nvSpPr>
      <dsp:spPr>
        <a:xfrm>
          <a:off x="0" y="2530229"/>
          <a:ext cx="11582400" cy="2222085"/>
        </a:xfrm>
        <a:prstGeom prst="roundRect">
          <a:avLst/>
        </a:prstGeom>
        <a:solidFill>
          <a:schemeClr val="accent2">
            <a:lumMod val="75000"/>
            <a:alpha val="80000"/>
          </a:schemeClr>
        </a:solidFill>
        <a:ln w="2540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800" kern="1200"/>
            <a:t>To provide authoritative assessments and to forge </a:t>
          </a:r>
          <a:r>
            <a:rPr lang="en-US" altLang="en-US" sz="2800" b="1" kern="1200"/>
            <a:t>common understandings </a:t>
          </a:r>
          <a:r>
            <a:rPr lang="en-US" altLang="en-US" sz="2800" kern="1200"/>
            <a:t>on key issues as </a:t>
          </a:r>
          <a:r>
            <a:rPr lang="en-US" altLang="en-US" sz="2800" b="1" kern="1200"/>
            <a:t>input to government decisions on nuclear energy policy</a:t>
          </a:r>
          <a:r>
            <a:rPr lang="en-US" altLang="en-US" sz="2800" kern="1200"/>
            <a:t> and to broader OECD policy analyses in areas such as energy and the sustainable development of low-carbon economies. </a:t>
          </a:r>
          <a:endParaRPr lang="en-US" sz="2800" kern="1200"/>
        </a:p>
      </dsp:txBody>
      <dsp:txXfrm>
        <a:off x="108473" y="2638702"/>
        <a:ext cx="11365454" cy="20051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DC0D7C-2308-4E2E-BBC4-030E00687158}">
      <dsp:nvSpPr>
        <dsp:cNvPr id="0" name=""/>
        <dsp:cNvSpPr/>
      </dsp:nvSpPr>
      <dsp:spPr>
        <a:xfrm>
          <a:off x="170588" y="414"/>
          <a:ext cx="6077812" cy="5195933"/>
        </a:xfrm>
        <a:prstGeom prst="rect">
          <a:avLst/>
        </a:prstGeom>
        <a:solidFill>
          <a:schemeClr val="bg2">
            <a:lumMod val="50000"/>
            <a:alpha val="80000"/>
          </a:schemeClr>
        </a:solidFill>
        <a:ln w="2540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000" tIns="180000" rIns="180000" bIns="18000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1" u="none" kern="1200" noProof="0">
              <a:solidFill>
                <a:schemeClr val="bg1"/>
              </a:solidFill>
            </a:rPr>
            <a:t> </a:t>
          </a:r>
          <a:br>
            <a:rPr lang="en-GB" sz="2400" b="1" u="none" kern="1200" noProof="0">
              <a:solidFill>
                <a:schemeClr val="bg1"/>
              </a:solidFill>
            </a:rPr>
          </a:br>
          <a:r>
            <a:rPr lang="en-GB" sz="2400" b="1" u="none" kern="1200" noProof="0">
              <a:solidFill>
                <a:schemeClr val="bg1"/>
              </a:solidFill>
            </a:rPr>
            <a:t>NEA serviced bodies </a:t>
          </a:r>
          <a:br>
            <a:rPr lang="en-GB" sz="1800" b="1" u="sng" kern="1200" noProof="0">
              <a:solidFill>
                <a:schemeClr val="bg1"/>
              </a:solidFill>
            </a:rPr>
          </a:br>
          <a:r>
            <a:rPr lang="en-GB" sz="1000" b="1" u="sng" kern="1200" noProof="0">
              <a:solidFill>
                <a:schemeClr val="bg1"/>
              </a:solidFill>
            </a:rPr>
            <a:t> 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noProof="0"/>
            <a:t>Generation IV International Forum (GIF) </a:t>
          </a:r>
          <a:br>
            <a:rPr lang="en-GB" sz="1800" b="1" kern="1200" noProof="0"/>
          </a:br>
          <a:r>
            <a:rPr lang="en-GB" sz="1800" kern="1200" noProof="0"/>
            <a:t>with the goal to improve sustainability (including effective fuel utilisation and minimisation of waste), economics, safety and reliability, proliferation resistance and physical protection.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spc="-10" baseline="0" noProof="0"/>
            <a:t>Multinational Design Evaluation Programme (MDEP) – </a:t>
          </a:r>
          <a:r>
            <a:rPr lang="en-GB" sz="1800" kern="1200" spc="-10" baseline="0" noProof="0"/>
            <a:t>initiative by national safety authorities to leverage their resources and knowledge for new reactor design reviews such as ABWR, AP1000, APR1400, EPR, HPR1000, and VVER-1200.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noProof="0"/>
            <a:t>International Framework for Nuclear Energy Cooperation (IFNEC) – </a:t>
          </a:r>
          <a:r>
            <a:rPr lang="en-GB" sz="1800" kern="1200" noProof="0"/>
            <a:t>63-country forum for international discussion on wide array of nuclear topics involving both developed and emerging economies.</a:t>
          </a:r>
        </a:p>
      </dsp:txBody>
      <dsp:txXfrm>
        <a:off x="170588" y="414"/>
        <a:ext cx="6077812" cy="5195933"/>
      </dsp:txXfrm>
    </dsp:sp>
    <dsp:sp modelId="{92BE2764-474F-401A-807F-9F51C3BCCC49}">
      <dsp:nvSpPr>
        <dsp:cNvPr id="0" name=""/>
        <dsp:cNvSpPr/>
      </dsp:nvSpPr>
      <dsp:spPr>
        <a:xfrm>
          <a:off x="6554337" y="414"/>
          <a:ext cx="5373662" cy="5195933"/>
        </a:xfrm>
        <a:prstGeom prst="rect">
          <a:avLst/>
        </a:prstGeom>
        <a:solidFill>
          <a:schemeClr val="accent1">
            <a:alpha val="80000"/>
          </a:schemeClr>
        </a:solidFill>
        <a:ln w="2540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000" tIns="180000" rIns="180000" bIns="18000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en-US" sz="1000" b="1" u="none" kern="1200" noProof="0">
              <a:solidFill>
                <a:schemeClr val="bg1"/>
              </a:solidFill>
            </a:rPr>
            <a:t> </a:t>
          </a:r>
          <a:br>
            <a:rPr lang="en-GB" altLang="en-US" sz="2400" b="1" u="none" kern="1200" noProof="0">
              <a:solidFill>
                <a:schemeClr val="bg1"/>
              </a:solidFill>
            </a:rPr>
          </a:br>
          <a:r>
            <a:rPr lang="en-GB" altLang="en-US" sz="2400" b="1" u="none" kern="1200" noProof="0">
              <a:solidFill>
                <a:schemeClr val="bg1"/>
              </a:solidFill>
            </a:rPr>
            <a:t>Joint projects</a:t>
          </a:r>
          <a:br>
            <a:rPr lang="en-GB" altLang="en-US" sz="2000" b="1" u="sng" kern="1200" noProof="0">
              <a:solidFill>
                <a:schemeClr val="bg1"/>
              </a:solidFill>
            </a:rPr>
          </a:br>
          <a:endParaRPr lang="en-GB" altLang="en-US" sz="1000" b="1" u="sng" kern="1200" noProof="0">
            <a:solidFill>
              <a:schemeClr val="bg1"/>
            </a:solidFill>
          </a:endParaRP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en-US" sz="1800" b="1" kern="1200" noProof="0"/>
            <a:t>Nuclear safety </a:t>
          </a:r>
          <a:r>
            <a:rPr lang="en-GB" altLang="en-US" sz="1800" b="0" kern="1200" noProof="0"/>
            <a:t>research and experimental data </a:t>
          </a:r>
          <a:r>
            <a:rPr lang="en-GB" altLang="en-US" sz="1800" kern="1200" noProof="0"/>
            <a:t>(e.g. thermal-hydraulics, fuel behaviour, severe accidents).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en-US" sz="1800" b="1" kern="1200" noProof="0"/>
            <a:t>Nuclear safety databases </a:t>
          </a:r>
          <a:br>
            <a:rPr lang="en-GB" altLang="en-US" sz="1800" b="1" kern="1200" noProof="0"/>
          </a:br>
          <a:r>
            <a:rPr lang="en-GB" altLang="en-US" sz="1800" kern="1200" noProof="0"/>
            <a:t>(e.g. fire, common-cause failures).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en-US" sz="1800" b="1" kern="1200" noProof="0"/>
            <a:t>Nuclear science </a:t>
          </a:r>
          <a:br>
            <a:rPr lang="en-GB" altLang="en-US" sz="1800" b="1" kern="1200" noProof="0"/>
          </a:br>
          <a:r>
            <a:rPr lang="en-GB" altLang="en-US" sz="1800" kern="1200" noProof="0"/>
            <a:t>(e.g. thermodynamics of advanced fuels).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en-US" sz="1800" b="1" kern="1200" noProof="0"/>
            <a:t>Radioactive waste management </a:t>
          </a:r>
          <a:br>
            <a:rPr lang="en-GB" altLang="en-US" sz="1800" b="1" kern="1200" noProof="0"/>
          </a:br>
          <a:r>
            <a:rPr lang="en-GB" altLang="en-US" sz="1800" kern="1200" noProof="0"/>
            <a:t>(e.g. thermochemical database).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en-US" sz="1800" b="1" kern="1200" noProof="0"/>
            <a:t>Radiological protection </a:t>
          </a:r>
          <a:br>
            <a:rPr lang="en-GB" altLang="en-US" sz="1800" b="1" kern="1200" noProof="0"/>
          </a:br>
          <a:r>
            <a:rPr lang="en-GB" altLang="en-US" sz="1800" kern="1200" noProof="0"/>
            <a:t>(e.g. occupational exposure).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en-US" sz="1800" b="1" kern="1200" noProof="0"/>
            <a:t>Nuclear Education Skills and Technology Framework (NEST)</a:t>
          </a:r>
          <a:endParaRPr lang="en-GB" sz="1800" kern="1200" noProof="0"/>
        </a:p>
      </dsp:txBody>
      <dsp:txXfrm>
        <a:off x="6554337" y="414"/>
        <a:ext cx="5373662" cy="51959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E67142-3CBD-43C6-8F59-0474C5126376}">
      <dsp:nvSpPr>
        <dsp:cNvPr id="0" name=""/>
        <dsp:cNvSpPr/>
      </dsp:nvSpPr>
      <dsp:spPr>
        <a:xfrm>
          <a:off x="0" y="137934"/>
          <a:ext cx="3493684" cy="20962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Verdana"/>
              <a:ea typeface="Verdana"/>
              <a:cs typeface="Calibri"/>
            </a:rPr>
            <a:t>Neutron-induced cross sections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Transport subset: 593 files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Full set: 2855 files</a:t>
          </a:r>
        </a:p>
      </dsp:txBody>
      <dsp:txXfrm>
        <a:off x="0" y="137934"/>
        <a:ext cx="3493684" cy="2096210"/>
      </dsp:txXfrm>
    </dsp:sp>
    <dsp:sp modelId="{FB7EA4FD-334C-4AF2-B84B-193B6E6E6CAA}">
      <dsp:nvSpPr>
        <dsp:cNvPr id="0" name=""/>
        <dsp:cNvSpPr/>
      </dsp:nvSpPr>
      <dsp:spPr>
        <a:xfrm>
          <a:off x="3843052" y="137934"/>
          <a:ext cx="3493684" cy="20962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Verdana"/>
            </a:rPr>
            <a:t>Thermal Scattering Law</a:t>
          </a:r>
          <a:endParaRPr lang="en-US" sz="1800" kern="120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Verdana"/>
            </a:rPr>
            <a:t>123 files covering 24 elements and 60 compounds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New evaluations for reactor materials (UO2, PuO2, ThO2, Zy4)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Large integration of </a:t>
          </a:r>
          <a:r>
            <a:rPr lang="en-US" sz="1400" kern="1200" dirty="0" err="1"/>
            <a:t>nCrystal</a:t>
          </a:r>
          <a:r>
            <a:rPr lang="en-US" sz="1400" kern="1200" dirty="0"/>
            <a:t> and ENDF/B-VIII.1 TSLs</a:t>
          </a:r>
        </a:p>
      </dsp:txBody>
      <dsp:txXfrm>
        <a:off x="3843052" y="137934"/>
        <a:ext cx="3493684" cy="2096210"/>
      </dsp:txXfrm>
    </dsp:sp>
    <dsp:sp modelId="{8EE6E1A5-B1C2-48EB-952D-5EEBF0EB31D4}">
      <dsp:nvSpPr>
        <dsp:cNvPr id="0" name=""/>
        <dsp:cNvSpPr/>
      </dsp:nvSpPr>
      <dsp:spPr>
        <a:xfrm>
          <a:off x="7686104" y="137934"/>
          <a:ext cx="3493684" cy="20962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Fission yields sub-library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JEFF-3.3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New nth + U-233, U-235, Pu-239, Pu-241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Updated correlation matrices</a:t>
          </a:r>
        </a:p>
      </dsp:txBody>
      <dsp:txXfrm>
        <a:off x="7686104" y="137934"/>
        <a:ext cx="3493684" cy="2096210"/>
      </dsp:txXfrm>
    </dsp:sp>
    <dsp:sp modelId="{1DB4425B-85FB-41C5-B275-DC6F7A69B14B}">
      <dsp:nvSpPr>
        <dsp:cNvPr id="0" name=""/>
        <dsp:cNvSpPr/>
      </dsp:nvSpPr>
      <dsp:spPr>
        <a:xfrm>
          <a:off x="0" y="2583513"/>
          <a:ext cx="3493684" cy="20962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Decay data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latin typeface="Verdana"/>
            </a:rPr>
            <a:t>JEFF-3.3 data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Verdana"/>
            </a:rPr>
            <a:t>New TAGS data for 8 radionuclides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Verdana"/>
            </a:rPr>
            <a:t>Corrected files for 2 radionuclides</a:t>
          </a:r>
        </a:p>
      </dsp:txBody>
      <dsp:txXfrm>
        <a:off x="0" y="2583513"/>
        <a:ext cx="3493684" cy="2096210"/>
      </dsp:txXfrm>
    </dsp:sp>
    <dsp:sp modelId="{08A8CC43-2B58-4299-85DC-558A60AD277A}">
      <dsp:nvSpPr>
        <dsp:cNvPr id="0" name=""/>
        <dsp:cNvSpPr/>
      </dsp:nvSpPr>
      <dsp:spPr>
        <a:xfrm>
          <a:off x="3843052" y="2583513"/>
          <a:ext cx="3493684" cy="20962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Proton-induced cross sections</a:t>
          </a:r>
          <a:endParaRPr lang="en-US" sz="1800" kern="1200" dirty="0">
            <a:latin typeface="Verdana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Verdana"/>
            </a:rPr>
            <a:t>Transport subset: 288 files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Verdana"/>
            </a:rPr>
            <a:t>Full set: 2855 files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Verdana"/>
            </a:rPr>
            <a:t>Evaluations for 288 naturally abundant nuclides (TENDL-2023, JENDL-5, ENDF/B-VIII.1)</a:t>
          </a:r>
          <a:endParaRPr lang="en-US" sz="1400" kern="1200" dirty="0"/>
        </a:p>
      </dsp:txBody>
      <dsp:txXfrm>
        <a:off x="3843052" y="2583513"/>
        <a:ext cx="3493684" cy="2096210"/>
      </dsp:txXfrm>
    </dsp:sp>
    <dsp:sp modelId="{6B7D8A92-1AB9-497E-B1A6-503EBBC8BACA}">
      <dsp:nvSpPr>
        <dsp:cNvPr id="0" name=""/>
        <dsp:cNvSpPr/>
      </dsp:nvSpPr>
      <dsp:spPr>
        <a:xfrm>
          <a:off x="7686104" y="2583513"/>
          <a:ext cx="3493684" cy="20962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g, d, t, h, a-induced cross sections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TENDL-2023 data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g: 2825 files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d: 2850 files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t: 2865 files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h: 2821 files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a: 2835 files</a:t>
          </a:r>
        </a:p>
      </dsp:txBody>
      <dsp:txXfrm>
        <a:off x="7686104" y="2583513"/>
        <a:ext cx="3493684" cy="20962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BDB679FF-2913-452A-888C-C5B047A6B243}" type="datetimeFigureOut">
              <a:rPr lang="en-US" altLang="en-US"/>
              <a:pPr>
                <a:defRPr/>
              </a:pPr>
              <a:t>3/12/2026</a:t>
            </a:fld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1CF1D3C7-1FFC-4AB7-81FF-4059A670C6B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extLst>
    <p:ext uri="{56416CCD-93CA-4268-BC5B-53C4BB910035}">
      <p15:sldGuideLst xmlns:p15="http://schemas.microsoft.com/office/powerpoint/2012/main">
        <p15:guide id="1" orient="horz" pos="3132" userDrawn="1">
          <p15:clr>
            <a:srgbClr val="F26B43"/>
          </p15:clr>
        </p15:guide>
        <p15:guide id="2" pos="2143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5A32F0E2-BF5B-4258-9201-FE6FC3EDADAB}" type="datetimeFigureOut">
              <a:rPr lang="en-US" altLang="en-US"/>
              <a:pPr>
                <a:defRPr/>
              </a:pPr>
              <a:t>3/12/2026</a:t>
            </a:fld>
            <a:endParaRPr lang="en-GB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24400"/>
            <a:ext cx="5446713" cy="44735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FED56A91-34BD-43C9-B2BD-B13CA2DB8B3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3766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C08300-A404-48C0-1FB5-6CE7BE0E00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D89409-5210-7396-E222-2181D0AFC3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409532-53E6-CD87-F587-FBAEAC35DB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7290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12EC1D-EF60-4F33-4A07-4E96DA047B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C0A7AB-442C-21AA-ABFA-45F788BB6C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68CD43-4F78-BC60-0320-F4772DEEA0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622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6B7286-1F90-A498-4388-2BB3FEE0DA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6C8ED9-48BF-A732-F0C0-D8144E8192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B6007A-F364-43B4-B820-E0A441BD9F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620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7843F-B2A6-EC60-BBFB-F3E400D54E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F849F5-3E6A-7D19-5A10-5A4703E6D8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B0E74D-9726-8B1C-00AA-2846D6705E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7655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DBDE3A-7C52-ED46-0961-31F01F7D86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5E25C5-640C-45F9-F263-29E07AE0B8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6A78B2-BF53-D7F9-51D4-60509A12AD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8059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32C504-4285-66AB-591C-70B513614B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007C34-D46F-1431-01E3-B13588EC16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6AC7F6-CEDB-5600-DC76-DA9D374462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9328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2984D1-2195-57DE-2743-2B6717F6D8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394927-0D3F-3F25-1FA5-CBB17712DA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0080DD-4E3D-584B-3860-CF49BC6B25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993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8A2C27-2FF3-93A6-36A9-A54F5B3DAD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CA690C-CF38-562C-892A-ACBC1EC348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0CFE33-B41E-DF32-BC5D-10FF16FBEA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2781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901476-F2D1-585A-79F0-A99806B1FD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064AEC-DE6F-31FA-9E4E-16362A4FB3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30085A-6267-1148-3E50-14A9A1E63D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5600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0768F1-2FF4-EFE6-0FA9-0CBDCA4B2B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93E6DE-63A0-A317-A7B9-F69ADBC95D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572B99-F061-65B4-0373-D820237DDD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39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31B1F5-8BBD-F047-677A-2AC909A670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DE502A-736B-86F8-ACC4-3F5B10EF87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AFC29B-460C-E8D3-2DD3-B395C0EDE1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5155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9BAEA9-BE04-0A6B-7505-09508B8528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31CC6A-6025-92F9-2A20-1441BBBD29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F51F99-1F7E-1C58-9333-6FFB4BC45B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060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65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D21A1E-697F-073C-60BF-B6B428EC3E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DE7343-4C65-6361-42B4-EF2863A8C9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B1B9AE-3F9C-387E-4F51-2EEA17F86E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888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F16EA2-8A4C-3F07-7217-71E16826BC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6838A9-64D6-64F4-4C8E-2E0FC3A3D9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CBEFDD-1792-0C66-3039-CCDD9AB62F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18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591D55-EC12-8F60-4A59-8265BE7090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5438C2-6388-F983-5C62-2E3AE6B586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9B1268-41AC-4993-9FDA-8EEF12D862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914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6FA10E-7107-D26D-1F9F-961CDD5076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051130-4E6C-7677-EC3F-292012FF1B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0973B8-5603-D930-52D7-12E2C05281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232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DB7BF3-ECE6-70A0-526F-AFEFC0F76E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C153FE-F725-587E-D286-F43B17F21B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F29AD9-C978-A039-E9FD-EE0A9761DF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831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4675A1-BB5B-B4D6-A539-E047697E8B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14CA5F-A02A-3A66-4021-5F90241EFE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7F90E8-05B4-74AE-38F1-CDAEA9CF14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5629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8FC468-1E9E-619F-3073-C7F0D012E5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6C06CE-42F0-7BE0-CA06-BFE5BD5B56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AD857C-CAFF-F8AD-64A6-650237E6FA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46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+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4000" y="228600"/>
            <a:ext cx="11664000" cy="5400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r>
              <a:rPr lang="en-GB" noProof="0"/>
              <a:t>Click to add slide title</a:t>
            </a:r>
          </a:p>
        </p:txBody>
      </p:sp>
      <p:sp>
        <p:nvSpPr>
          <p:cNvPr id="3" name="Chart Placeholder 4"/>
          <p:cNvSpPr>
            <a:spLocks noGrp="1"/>
          </p:cNvSpPr>
          <p:nvPr>
            <p:ph type="chart" sz="quarter" idx="10" hasCustomPrompt="1"/>
          </p:nvPr>
        </p:nvSpPr>
        <p:spPr>
          <a:xfrm>
            <a:off x="264000" y="1676400"/>
            <a:ext cx="5755800" cy="4191000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baseline="0">
                <a:solidFill>
                  <a:schemeClr val="tx1"/>
                </a:solidFill>
                <a:latin typeface="+mn-lt"/>
                <a:ea typeface="+mn-lt" panose="020B0604030504040204" pitchFamily="34" charset="0"/>
              </a:defRPr>
            </a:lvl1pPr>
          </a:lstStyle>
          <a:p>
            <a:r>
              <a:rPr lang="en-GB" noProof="0"/>
              <a:t>Click icon to add chart - Verdana font will be automatically applied.</a:t>
            </a:r>
            <a:br>
              <a:rPr lang="en-GB" noProof="0"/>
            </a:br>
            <a:r>
              <a:rPr lang="en-GB" noProof="0"/>
              <a:t>If you want to copy and paste from MS Word or Excel, use the paste option “Use Destination Theme”, the correct font and style can be automatically applied by selecting a “Chart Style” under the “Chart Tools Design” tab.</a:t>
            </a:r>
            <a:br>
              <a:rPr lang="en-GB" noProof="0"/>
            </a:br>
            <a:r>
              <a:rPr lang="en-GB" noProof="0"/>
              <a:t>If possible avoid pasting the chart as an image </a:t>
            </a:r>
            <a:br>
              <a:rPr lang="en-GB" noProof="0"/>
            </a:br>
            <a:r>
              <a:rPr lang="en-GB" noProof="0"/>
              <a:t>If possible avoid font sizes below 14 pt.</a:t>
            </a:r>
          </a:p>
          <a:p>
            <a:endParaRPr lang="en-GB" noProof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64000" y="5943600"/>
            <a:ext cx="11775600" cy="357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baseline="0">
                <a:solidFill>
                  <a:schemeClr val="tx1"/>
                </a:solidFill>
                <a:latin typeface="+mn-lt"/>
                <a:ea typeface="+mn-lt" panose="020B060403050404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/>
              <a:t>Click to add source/note – For non-OECD/NEA material, make sure that you have the publisher's or author's permission and all sources are correctly cited. See the BIPs page for more information, http://intranet.oecd-nea.org/content/staff/basic.</a:t>
            </a:r>
          </a:p>
          <a:p>
            <a:pPr lvl="0"/>
            <a:endParaRPr lang="en-GB" noProof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324600" y="1225800"/>
            <a:ext cx="5603400" cy="4641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0" baseline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  <a:lvl2pPr marL="216000" indent="-216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2pPr>
            <a:lvl3pPr marL="432000" indent="-216000">
              <a:spcBef>
                <a:spcPts val="0"/>
              </a:spcBef>
              <a:spcAft>
                <a:spcPts val="600"/>
              </a:spcAft>
              <a:defRPr sz="18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3pPr>
            <a:lvl4pPr marL="648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4pPr>
            <a:lvl5pPr marL="864000"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5pPr>
            <a:lvl6pPr marL="1080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6pPr>
            <a:lvl7pPr>
              <a:defRPr sz="1600">
                <a:solidFill>
                  <a:srgbClr val="006699"/>
                </a:solidFill>
              </a:defRPr>
            </a:lvl7pPr>
            <a:lvl8pPr>
              <a:defRPr sz="1600">
                <a:solidFill>
                  <a:srgbClr val="006699"/>
                </a:solidFill>
              </a:defRPr>
            </a:lvl8pPr>
          </a:lstStyle>
          <a:p>
            <a:pPr lvl="0"/>
            <a:r>
              <a:rPr lang="en-GB" noProof="0"/>
              <a:t>Click to insert text. </a:t>
            </a:r>
            <a:br>
              <a:rPr lang="en-GB" noProof="0"/>
            </a:br>
            <a:r>
              <a:rPr lang="en-GB" noProof="0"/>
              <a:t>When pasting text into a text box, use the paste option “Use Destination Theme” or  “keep Text Only”.</a:t>
            </a:r>
            <a:br>
              <a:rPr lang="en-GB" noProof="0"/>
            </a:br>
            <a:r>
              <a:rPr lang="en-GB" noProof="0"/>
              <a:t>Font is automatically set as Verdana.</a:t>
            </a:r>
            <a:br>
              <a:rPr lang="en-GB" noProof="0"/>
            </a:br>
            <a:r>
              <a:rPr lang="en-GB" noProof="0"/>
              <a:t>Avoid using font sizes below 16 pt.</a:t>
            </a:r>
            <a:br>
              <a:rPr lang="en-GB" noProof="0"/>
            </a:br>
            <a:endParaRPr lang="en-GB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63525" y="1247010"/>
            <a:ext cx="5756275" cy="3531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pPr lvl="0"/>
            <a:r>
              <a:rPr lang="en-GB" noProof="0"/>
              <a:t>Click to add chart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89655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64000" y="228600"/>
            <a:ext cx="11664000" cy="5400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r>
              <a:rPr lang="en-GB" noProof="0"/>
              <a:t>Click to add SmartArt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64000" y="5943600"/>
            <a:ext cx="116640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baseline="0">
                <a:solidFill>
                  <a:schemeClr val="tx1"/>
                </a:solidFill>
                <a:latin typeface="+mn-lt"/>
                <a:ea typeface="+mn-lt" panose="020B060403050404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/>
              <a:t>Click to add source/note – For non-OECD/NEA material, make sure that you have the publisher's or author's permission and all sources are correctly cited. See the BIPs page for more information, http://intranet.oecd-nea.org/content/staff/basic.</a:t>
            </a:r>
          </a:p>
        </p:txBody>
      </p:sp>
      <p:sp>
        <p:nvSpPr>
          <p:cNvPr id="4" name="SmartArt Placeholder 3"/>
          <p:cNvSpPr>
            <a:spLocks noGrp="1"/>
          </p:cNvSpPr>
          <p:nvPr>
            <p:ph type="dgm" sz="quarter" idx="14" hasCustomPrompt="1"/>
          </p:nvPr>
        </p:nvSpPr>
        <p:spPr>
          <a:xfrm>
            <a:off x="263525" y="1295400"/>
            <a:ext cx="11664475" cy="4572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Click to add SmartArt</a:t>
            </a:r>
            <a:br>
              <a:rPr lang="en-GB"/>
            </a:br>
            <a:r>
              <a:rPr lang="en-GB" noProof="0"/>
              <a:t>Verdana will have to be manually applied.</a:t>
            </a:r>
            <a:br>
              <a:rPr lang="en-GB" noProof="0"/>
            </a:br>
            <a:r>
              <a:rPr lang="en-GB" noProof="0"/>
              <a:t>The colour and style can modified by selecting “SmartArt Style” under the “SmartArt Tools Design” tab.</a:t>
            </a:r>
            <a:br>
              <a:rPr lang="en-GB" noProof="0"/>
            </a:br>
            <a:r>
              <a:rPr lang="en-GB" noProof="0"/>
              <a:t>If possible avoid font sizes below 14 pt.</a:t>
            </a:r>
          </a:p>
          <a:p>
            <a:br>
              <a:rPr lang="en-GB"/>
            </a:b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5843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 +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64000" y="228600"/>
            <a:ext cx="11664000" cy="5400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r>
              <a:rPr lang="en-GB" noProof="0"/>
              <a:t>Click to add slide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64000" y="5943600"/>
            <a:ext cx="116640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baseline="0">
                <a:solidFill>
                  <a:schemeClr val="tx1"/>
                </a:solidFill>
                <a:latin typeface="+mn-lt"/>
                <a:ea typeface="+mn-lt" panose="020B060403050404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/>
              <a:t>Click to add source/note – For non-OECD/NEA material, make sure that you have the publisher's or author's permission and all sources are correctly cited. See the BIPs page for more information, http://intranet.oecd-nea.org/content/staff/basic.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63525" y="1225550"/>
            <a:ext cx="5756275" cy="298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baseline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pPr lvl="0"/>
            <a:r>
              <a:rPr lang="en-GB" noProof="0"/>
              <a:t>Click to add SmartArt title</a:t>
            </a:r>
            <a:endParaRPr lang="en-GB"/>
          </a:p>
        </p:txBody>
      </p:sp>
      <p:sp>
        <p:nvSpPr>
          <p:cNvPr id="4" name="SmartArt Placeholder 3"/>
          <p:cNvSpPr>
            <a:spLocks noGrp="1"/>
          </p:cNvSpPr>
          <p:nvPr>
            <p:ph type="dgm" sz="quarter" idx="14" hasCustomPrompt="1"/>
          </p:nvPr>
        </p:nvSpPr>
        <p:spPr>
          <a:xfrm>
            <a:off x="263525" y="1600200"/>
            <a:ext cx="5756275" cy="42672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/>
              <a:t>Click to add SmartArt</a:t>
            </a:r>
            <a:br>
              <a:rPr lang="fr-FR"/>
            </a:br>
            <a:r>
              <a:rPr lang="en-GB" noProof="0"/>
              <a:t>Verdana will have to be manually applied.</a:t>
            </a:r>
            <a:br>
              <a:rPr lang="en-GB" noProof="0"/>
            </a:br>
            <a:r>
              <a:rPr lang="en-GB" noProof="0"/>
              <a:t>The colour and style can modified by selecting “SmartArt Style” under the “SmartArt Tools Design” tab.</a:t>
            </a:r>
            <a:br>
              <a:rPr lang="en-GB" noProof="0"/>
            </a:br>
            <a:r>
              <a:rPr lang="en-GB" noProof="0"/>
              <a:t>If possible avoid font sizes below 14 pt.</a:t>
            </a:r>
          </a:p>
          <a:p>
            <a:br>
              <a:rPr lang="fr-FR"/>
            </a:br>
            <a:endParaRPr lang="en-GB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248400" y="1225550"/>
            <a:ext cx="5679600" cy="4641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1800" b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  <a:lvl2pPr marL="216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2pPr>
            <a:lvl3pPr marL="432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3pPr>
            <a:lvl4pPr marL="648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4pPr>
            <a:lvl5pPr marL="864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5pPr>
            <a:lvl6pPr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6pPr>
            <a:lvl7pPr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7pPr>
            <a:lvl8pPr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8pPr>
          </a:lstStyle>
          <a:p>
            <a:pPr lvl="0"/>
            <a:r>
              <a:rPr lang="en-GB" noProof="0"/>
              <a:t>Click to add picture talking points.</a:t>
            </a:r>
            <a:br>
              <a:rPr lang="en-GB" noProof="0"/>
            </a:br>
            <a:r>
              <a:rPr lang="en-GB" noProof="0"/>
              <a:t>When pasting text into a text box, use the paste option “Use Destination Theme” or “keep Text Only”.</a:t>
            </a:r>
            <a:br>
              <a:rPr lang="en-GB" noProof="0"/>
            </a:br>
            <a:r>
              <a:rPr lang="en-GB" noProof="0"/>
              <a:t>Font is automatically set as Verdana. </a:t>
            </a:r>
            <a:br>
              <a:rPr lang="en-GB" noProof="0"/>
            </a:br>
            <a:r>
              <a:rPr lang="en-GB" noProof="0"/>
              <a:t>Avoid using font sizes below 16 pt.</a:t>
            </a:r>
          </a:p>
        </p:txBody>
      </p:sp>
    </p:spTree>
    <p:extLst>
      <p:ext uri="{BB962C8B-B14F-4D97-AF65-F5344CB8AC3E}">
        <p14:creationId xmlns:p14="http://schemas.microsoft.com/office/powerpoint/2010/main" val="314539708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N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2" b="5554"/>
          <a:stretch/>
        </p:blipFill>
        <p:spPr>
          <a:xfrm>
            <a:off x="0" y="990599"/>
            <a:ext cx="12192000" cy="5486401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266058" y="225292"/>
            <a:ext cx="116590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b="1" noProof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Seeking excellence in nuclear safety, technology and policy</a:t>
            </a:r>
          </a:p>
        </p:txBody>
      </p:sp>
      <p:graphicFrame>
        <p:nvGraphicFramePr>
          <p:cNvPr id="6" name="Diagram 5"/>
          <p:cNvGraphicFramePr/>
          <p:nvPr userDrawn="1">
            <p:extLst>
              <p:ext uri="{D42A27DB-BD31-4B8C-83A1-F6EECF244321}">
                <p14:modId xmlns:p14="http://schemas.microsoft.com/office/powerpoint/2010/main" val="531864322"/>
              </p:ext>
            </p:extLst>
          </p:nvPr>
        </p:nvGraphicFramePr>
        <p:xfrm>
          <a:off x="762000" y="997200"/>
          <a:ext cx="10668000" cy="5562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0127528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A miss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6" b="16666"/>
          <a:stretch/>
        </p:blipFill>
        <p:spPr>
          <a:xfrm>
            <a:off x="0" y="990599"/>
            <a:ext cx="12192000" cy="5515309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381000" y="267767"/>
            <a:ext cx="1143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noProof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The NEA mission</a:t>
            </a:r>
            <a:endParaRPr lang="en-GB" sz="2800" b="0" noProof="0">
              <a:solidFill>
                <a:srgbClr val="006699"/>
              </a:solidFill>
              <a:latin typeface="+mn-lt" panose="020B0604030504040204" pitchFamily="34" charset="0"/>
              <a:ea typeface="+mn-lt" panose="020B0604030504040204" pitchFamily="34" charset="0"/>
            </a:endParaRPr>
          </a:p>
        </p:txBody>
      </p:sp>
      <p:graphicFrame>
        <p:nvGraphicFramePr>
          <p:cNvPr id="3" name="Diagram 2"/>
          <p:cNvGraphicFramePr/>
          <p:nvPr userDrawn="1">
            <p:extLst>
              <p:ext uri="{D42A27DB-BD31-4B8C-83A1-F6EECF244321}">
                <p14:modId xmlns:p14="http://schemas.microsoft.com/office/powerpoint/2010/main" val="85565736"/>
              </p:ext>
            </p:extLst>
          </p:nvPr>
        </p:nvGraphicFramePr>
        <p:xfrm>
          <a:off x="381000" y="1211764"/>
          <a:ext cx="11582400" cy="4873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9098969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jor nuclear activ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0" b="5551"/>
          <a:stretch/>
        </p:blipFill>
        <p:spPr>
          <a:xfrm>
            <a:off x="0" y="990600"/>
            <a:ext cx="12192000" cy="5486400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381000" y="236944"/>
            <a:ext cx="1143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noProof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Major multinational nuclear activities</a:t>
            </a:r>
            <a:endParaRPr lang="en-GB" sz="2800" b="0" noProof="0">
              <a:solidFill>
                <a:srgbClr val="006699"/>
              </a:solidFill>
              <a:latin typeface="+mn-lt" panose="020B0604030504040204" pitchFamily="34" charset="0"/>
              <a:ea typeface="+mn-lt" panose="020B0604030504040204" pitchFamily="34" charset="0"/>
            </a:endParaRPr>
          </a:p>
        </p:txBody>
      </p:sp>
      <p:graphicFrame>
        <p:nvGraphicFramePr>
          <p:cNvPr id="6" name="Diagram 5"/>
          <p:cNvGraphicFramePr/>
          <p:nvPr userDrawn="1">
            <p:extLst>
              <p:ext uri="{D42A27DB-BD31-4B8C-83A1-F6EECF244321}">
                <p14:modId xmlns:p14="http://schemas.microsoft.com/office/powerpoint/2010/main" val="3844429397"/>
              </p:ext>
            </p:extLst>
          </p:nvPr>
        </p:nvGraphicFramePr>
        <p:xfrm>
          <a:off x="0" y="1127837"/>
          <a:ext cx="12377058" cy="5196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0361009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A member countri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01" b="16470"/>
          <a:stretch/>
        </p:blipFill>
        <p:spPr>
          <a:xfrm>
            <a:off x="533400" y="990600"/>
            <a:ext cx="11125200" cy="5486400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381000" y="267767"/>
            <a:ext cx="1143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noProof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NEA member countries</a:t>
            </a:r>
            <a:endParaRPr lang="en-GB" sz="2800" b="0" noProof="0">
              <a:solidFill>
                <a:srgbClr val="006699"/>
              </a:solidFill>
              <a:latin typeface="+mn-lt" panose="020B0604030504040204" pitchFamily="34" charset="0"/>
              <a:ea typeface="+mn-lt" panose="020B0604030504040204" pitchFamily="34" charset="0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380999" y="5634601"/>
            <a:ext cx="117348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The NEA's current membership consists of 34 countries in Europe, the Americas and the Asia-Pacific region. Together they account for approximately 82% of the world's installed nuclear capacity.</a:t>
            </a:r>
          </a:p>
        </p:txBody>
      </p:sp>
      <p:pic>
        <p:nvPicPr>
          <p:cNvPr id="7" name="Picture 6" descr="A screenshot of a cellphone&#10;&#10;Description automatically generated">
            <a:extLst>
              <a:ext uri="{FF2B5EF4-FFF2-40B4-BE49-F238E27FC236}">
                <a16:creationId xmlns:a16="http://schemas.microsoft.com/office/drawing/2014/main" id="{C01627F0-2BD7-1E81-24DA-E89B340044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13" y="1371600"/>
            <a:ext cx="11581173" cy="406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22521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A committe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0" y="4724400"/>
            <a:ext cx="6096000" cy="144780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 userDrawn="1"/>
        </p:nvSpPr>
        <p:spPr>
          <a:xfrm>
            <a:off x="381000" y="267767"/>
            <a:ext cx="1143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noProof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NEA committees (as of 1 January 2025)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" t="4744" r="2022" b="47081"/>
          <a:stretch/>
        </p:blipFill>
        <p:spPr>
          <a:xfrm>
            <a:off x="32084" y="1073400"/>
            <a:ext cx="12115800" cy="394447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 userDrawn="1"/>
        </p:nvSpPr>
        <p:spPr>
          <a:xfrm>
            <a:off x="228600" y="4828738"/>
            <a:ext cx="57912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622300" algn="l"/>
              </a:tabLst>
              <a:defRPr/>
            </a:pPr>
            <a:r>
              <a:rPr lang="en-GB" sz="2600" b="1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  </a:t>
            </a:r>
            <a:r>
              <a:rPr lang="en-GB" sz="1000" b="1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 </a:t>
            </a:r>
            <a:r>
              <a:rPr lang="en-GB" sz="2600" b="1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 8</a:t>
            </a:r>
            <a:r>
              <a:rPr lang="en-GB" sz="1500" b="1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	  </a:t>
            </a:r>
            <a:r>
              <a:rPr lang="en-GB" sz="1800" b="1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standing technical committees </a:t>
            </a:r>
            <a:br>
              <a:rPr lang="en-GB" sz="1500" b="1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rPr>
            </a:br>
            <a:r>
              <a:rPr lang="en-GB" sz="1500" b="1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      </a:t>
            </a:r>
            <a:r>
              <a:rPr lang="en-GB" sz="2600" b="1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1</a:t>
            </a:r>
            <a:r>
              <a:rPr lang="en-GB" sz="1500" b="1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  </a:t>
            </a:r>
            <a:r>
              <a:rPr lang="en-GB" sz="1800" b="1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management board</a:t>
            </a:r>
            <a:br>
              <a:rPr lang="en-GB" sz="1500" b="1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rPr>
            </a:br>
            <a:r>
              <a:rPr lang="en-GB" sz="1500" b="1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≈</a:t>
            </a:r>
            <a:r>
              <a:rPr lang="en-GB" sz="2600" b="1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74</a:t>
            </a:r>
            <a:r>
              <a:rPr lang="en-GB" sz="1500" b="1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  </a:t>
            </a:r>
            <a:r>
              <a:rPr lang="en-GB" sz="1800" b="1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working parties and expert groups</a:t>
            </a:r>
          </a:p>
        </p:txBody>
      </p:sp>
    </p:spTree>
    <p:extLst>
      <p:ext uri="{BB962C8B-B14F-4D97-AF65-F5344CB8AC3E}">
        <p14:creationId xmlns:p14="http://schemas.microsoft.com/office/powerpoint/2010/main" val="234246639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2971800" y="6477000"/>
            <a:ext cx="9220200" cy="381000"/>
          </a:xfrm>
          <a:prstGeom prst="rect">
            <a:avLst/>
          </a:prstGeom>
          <a:solidFill>
            <a:srgbClr val="F9F9F9"/>
          </a:solidFill>
        </p:spPr>
        <p:txBody>
          <a:bodyPr anchor="ctr"/>
          <a:lstStyle>
            <a:lvl1pPr marL="180000" indent="0" algn="r">
              <a:spcBef>
                <a:spcPts val="0"/>
              </a:spcBef>
              <a:buNone/>
              <a:defRPr sz="1000" b="1" baseline="0">
                <a:solidFill>
                  <a:schemeClr val="accent1"/>
                </a:solidFill>
                <a:latin typeface="+mn-lt" panose="020B0604030504040204" pitchFamily="34" charset="0"/>
                <a:ea typeface="+mn-lt" panose="020B0604030504040204" pitchFamily="34" charset="0"/>
                <a:cs typeface="Microsoft Sans Serif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/>
              <a:t>Event title and date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05437" y="5257800"/>
            <a:ext cx="11253163" cy="838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bg1">
                    <a:lumMod val="50000"/>
                  </a:schemeClr>
                </a:solidFill>
                <a:latin typeface="+mn-lt" panose="020B0604030504040204" pitchFamily="34" charset="0"/>
                <a:ea typeface="+mn-lt" panose="020B0604030504040204" pitchFamily="34" charset="0"/>
                <a:cs typeface="Microsoft Sans Serif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/>
              <a:t>Presenter’s Name</a:t>
            </a:r>
            <a:br>
              <a:rPr lang="en-GB" noProof="0"/>
            </a:br>
            <a:r>
              <a:rPr lang="en-GB" noProof="0"/>
              <a:t>Title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405436" y="2133601"/>
            <a:ext cx="11253163" cy="1337959"/>
          </a:xfrm>
          <a:prstGeom prst="rect">
            <a:avLst/>
          </a:prstGeom>
        </p:spPr>
        <p:txBody>
          <a:bodyPr/>
          <a:lstStyle>
            <a:lvl1pPr algn="l">
              <a:spcBef>
                <a:spcPts val="0"/>
              </a:spcBef>
              <a:spcAft>
                <a:spcPts val="600"/>
              </a:spcAft>
              <a:defRPr sz="4000" b="1" spc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GB" noProof="0"/>
              <a:t>Click to add Title of the presentation</a:t>
            </a:r>
            <a:br>
              <a:rPr lang="en-GB" noProof="0"/>
            </a:br>
            <a:r>
              <a:rPr lang="en-GB" noProof="0"/>
              <a:t>Use the paste option “Keep Text Only”</a:t>
            </a:r>
            <a:br>
              <a:rPr lang="en-GB" noProof="0"/>
            </a:br>
            <a:br>
              <a:rPr lang="en-GB" noProof="0"/>
            </a:br>
            <a:br>
              <a:rPr lang="en-GB" noProof="0"/>
            </a:br>
            <a:endParaRPr lang="en-GB" noProof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05436" y="3886200"/>
            <a:ext cx="11253164" cy="990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 baseline="0">
                <a:solidFill>
                  <a:schemeClr val="bg2">
                    <a:lumMod val="75000"/>
                  </a:schemeClr>
                </a:solidFill>
                <a:latin typeface="+mn-lt" panose="020B0604030504040204" pitchFamily="34" charset="0"/>
                <a:ea typeface="+mn-lt" panose="020B0604030504040204" pitchFamily="34" charset="0"/>
                <a:cs typeface="Microsoft Sans Serif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/>
              <a:t>Click to add Subtitle of the presentation</a:t>
            </a:r>
            <a:br>
              <a:rPr lang="en-GB" noProof="0"/>
            </a:br>
            <a:r>
              <a:rPr lang="en-GB" noProof="0"/>
              <a:t>Use the paste option “Keep Text Only”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37" y="533400"/>
            <a:ext cx="2894773" cy="914400"/>
          </a:xfrm>
          <a:prstGeom prst="rect">
            <a:avLst/>
          </a:prstGeom>
        </p:spPr>
      </p:pic>
      <p:cxnSp>
        <p:nvCxnSpPr>
          <p:cNvPr id="27" name="Straight Connector 26"/>
          <p:cNvCxnSpPr/>
          <p:nvPr userDrawn="1"/>
        </p:nvCxnSpPr>
        <p:spPr>
          <a:xfrm>
            <a:off x="481637" y="1752600"/>
            <a:ext cx="11176963" cy="0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6477000"/>
            <a:ext cx="6172200" cy="381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000" algn="l" eaLnBrk="1" hangingPunct="1">
              <a:defRPr/>
            </a:pPr>
            <a:r>
              <a:rPr lang="en-US" sz="700" b="1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  <a:cs typeface="Arial" pitchFamily="34" charset="0"/>
              </a:rPr>
              <a:t>2025 OECD/NEA</a:t>
            </a:r>
          </a:p>
        </p:txBody>
      </p:sp>
    </p:spTree>
    <p:extLst>
      <p:ext uri="{BB962C8B-B14F-4D97-AF65-F5344CB8AC3E}">
        <p14:creationId xmlns:p14="http://schemas.microsoft.com/office/powerpoint/2010/main" val="8917272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" t="678" r="-48" b="1440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5257800" cy="6477000"/>
          </a:xfrm>
          <a:prstGeom prst="rect">
            <a:avLst/>
          </a:prstGeom>
          <a:solidFill>
            <a:srgbClr val="006699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hangingPunct="1">
              <a:defRPr/>
            </a:pPr>
            <a:endParaRPr lang="en-US" sz="800">
              <a:latin typeface="+mn-lt" panose="020B0604030504040204" pitchFamily="34" charset="0"/>
              <a:ea typeface="+mn-lt" panose="020B0604030504040204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37" y="233840"/>
            <a:ext cx="2389527" cy="75676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000" algn="l" eaLnBrk="1" hangingPunct="1">
              <a:defRPr/>
            </a:pPr>
            <a:r>
              <a:rPr lang="en-US" sz="700" b="1">
                <a:solidFill>
                  <a:schemeClr val="bg1"/>
                </a:solidFill>
                <a:latin typeface="+mn-lt" panose="020B0604030504040204" pitchFamily="34" charset="0"/>
                <a:ea typeface="+mn-lt" panose="020B0604030504040204" pitchFamily="34" charset="0"/>
                <a:cs typeface="Arial" pitchFamily="34" charset="0"/>
              </a:rPr>
              <a:t>2025 OECD/NEA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257800" y="6477000"/>
            <a:ext cx="6934200" cy="3810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000" b="1" baseline="0">
                <a:solidFill>
                  <a:schemeClr val="bg1"/>
                </a:solidFill>
                <a:latin typeface="+mn-lt" panose="020B0604030504040204" pitchFamily="34" charset="0"/>
                <a:ea typeface="+mn-lt" panose="020B0604030504040204" pitchFamily="34" charset="0"/>
                <a:cs typeface="Microsoft Sans Serif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/>
              <a:t>Event title and date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253037" y="5410200"/>
            <a:ext cx="4699963" cy="838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 baseline="0">
                <a:solidFill>
                  <a:schemeClr val="bg1">
                    <a:lumMod val="85000"/>
                  </a:schemeClr>
                </a:solidFill>
                <a:latin typeface="+mn-lt" panose="020B0604030504040204" pitchFamily="34" charset="0"/>
                <a:ea typeface="+mn-lt" panose="020B0604030504040204" pitchFamily="34" charset="0"/>
                <a:cs typeface="Microsoft Sans Serif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/>
              <a:t>Presenter’s Name</a:t>
            </a:r>
            <a:br>
              <a:rPr lang="en-GB" noProof="0"/>
            </a:br>
            <a:r>
              <a:rPr lang="en-GB" noProof="0"/>
              <a:t>Title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253037" y="1295400"/>
            <a:ext cx="4699963" cy="1698172"/>
          </a:xfrm>
          <a:prstGeom prst="rect">
            <a:avLst/>
          </a:prstGeom>
        </p:spPr>
        <p:txBody>
          <a:bodyPr/>
          <a:lstStyle>
            <a:lvl1pPr algn="l">
              <a:spcAft>
                <a:spcPts val="600"/>
              </a:spcAft>
              <a:defRPr sz="3000" b="1" spc="0">
                <a:solidFill>
                  <a:schemeClr val="bg1"/>
                </a:solidFill>
                <a:latin typeface="+mn-lt" panose="020B0604030504040204" pitchFamily="34" charset="0"/>
                <a:ea typeface="+mn-lt" panose="020B060403050404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GB" noProof="0"/>
              <a:t>Title of the presentation</a:t>
            </a:r>
            <a:br>
              <a:rPr lang="en-GB" noProof="0"/>
            </a:br>
            <a:r>
              <a:rPr lang="en-GB" noProof="0"/>
              <a:t>Use the paste option “Keep Text Only”</a:t>
            </a:r>
            <a:br>
              <a:rPr lang="en-GB" noProof="0"/>
            </a:br>
            <a:br>
              <a:rPr lang="en-GB" noProof="0"/>
            </a:br>
            <a:endParaRPr lang="en-GB" noProof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53036" y="3472544"/>
            <a:ext cx="4699963" cy="119742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bg1">
                    <a:lumMod val="95000"/>
                  </a:schemeClr>
                </a:solidFill>
                <a:latin typeface="+mn-lt" panose="020B0604030504040204" pitchFamily="34" charset="0"/>
                <a:ea typeface="+mn-lt" panose="020B0604030504040204" pitchFamily="34" charset="0"/>
                <a:cs typeface="Microsoft Sans Serif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/>
              <a:t>Subtitle of the presentation</a:t>
            </a:r>
          </a:p>
        </p:txBody>
      </p:sp>
    </p:spTree>
    <p:extLst>
      <p:ext uri="{BB962C8B-B14F-4D97-AF65-F5344CB8AC3E}">
        <p14:creationId xmlns:p14="http://schemas.microsoft.com/office/powerpoint/2010/main" val="30328768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nuclear power plant with smoke coming out of it&#10;&#10;Description automatically generated">
            <a:extLst>
              <a:ext uri="{FF2B5EF4-FFF2-40B4-BE49-F238E27FC236}">
                <a16:creationId xmlns:a16="http://schemas.microsoft.com/office/drawing/2014/main" id="{0F0AA267-2346-E3D0-7FDC-55F987F500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" y="0"/>
            <a:ext cx="12189377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5257800" cy="6477000"/>
          </a:xfrm>
          <a:prstGeom prst="rect">
            <a:avLst/>
          </a:prstGeom>
          <a:solidFill>
            <a:srgbClr val="006699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hangingPunct="1">
              <a:defRPr/>
            </a:pPr>
            <a:endParaRPr lang="en-US" sz="800">
              <a:latin typeface="+mn-lt" panose="020B0604030504040204" pitchFamily="34" charset="0"/>
              <a:ea typeface="+mn-lt" panose="020B0604030504040204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37" y="233840"/>
            <a:ext cx="2389527" cy="75676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6477000"/>
            <a:ext cx="12204700" cy="381000"/>
          </a:xfrm>
          <a:prstGeom prst="rect">
            <a:avLst/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000" algn="l" eaLnBrk="1" hangingPunct="1">
              <a:defRPr/>
            </a:pPr>
            <a:r>
              <a:rPr lang="en-US" sz="700" b="1">
                <a:solidFill>
                  <a:schemeClr val="bg1"/>
                </a:solidFill>
                <a:latin typeface="+mn-lt" panose="020B0604030504040204" pitchFamily="34" charset="0"/>
                <a:ea typeface="+mn-lt" panose="020B0604030504040204" pitchFamily="34" charset="0"/>
                <a:cs typeface="Arial" pitchFamily="34" charset="0"/>
              </a:rPr>
              <a:t>2025 OECD/NEA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257800" y="6477000"/>
            <a:ext cx="6934200" cy="3810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000" b="1" baseline="0">
                <a:solidFill>
                  <a:schemeClr val="bg1"/>
                </a:solidFill>
                <a:latin typeface="+mn-lt" panose="020B0604030504040204" pitchFamily="34" charset="0"/>
                <a:ea typeface="+mn-lt" panose="020B0604030504040204" pitchFamily="34" charset="0"/>
                <a:cs typeface="Microsoft Sans Serif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/>
              <a:t>Event title and date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253037" y="5410200"/>
            <a:ext cx="4699963" cy="838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 baseline="0">
                <a:solidFill>
                  <a:schemeClr val="bg1">
                    <a:lumMod val="85000"/>
                  </a:schemeClr>
                </a:solidFill>
                <a:latin typeface="+mn-lt" panose="020B0604030504040204" pitchFamily="34" charset="0"/>
                <a:ea typeface="+mn-lt" panose="020B0604030504040204" pitchFamily="34" charset="0"/>
                <a:cs typeface="Microsoft Sans Serif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/>
              <a:t>Presenter’s Name</a:t>
            </a:r>
            <a:br>
              <a:rPr lang="en-GB" noProof="0"/>
            </a:br>
            <a:r>
              <a:rPr lang="en-GB" noProof="0"/>
              <a:t>Title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253035" y="1295400"/>
            <a:ext cx="4699963" cy="1698172"/>
          </a:xfrm>
          <a:prstGeom prst="rect">
            <a:avLst/>
          </a:prstGeom>
        </p:spPr>
        <p:txBody>
          <a:bodyPr/>
          <a:lstStyle>
            <a:lvl1pPr algn="l">
              <a:spcAft>
                <a:spcPts val="600"/>
              </a:spcAft>
              <a:defRPr sz="3000" b="1" spc="0">
                <a:solidFill>
                  <a:schemeClr val="bg1"/>
                </a:solidFill>
                <a:latin typeface="+mn-lt" panose="020B0604030504040204" pitchFamily="34" charset="0"/>
                <a:ea typeface="+mn-lt" panose="020B060403050404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GB" noProof="0"/>
              <a:t>Title of the presentation</a:t>
            </a:r>
            <a:br>
              <a:rPr lang="en-GB" noProof="0"/>
            </a:br>
            <a:r>
              <a:rPr lang="en-GB" noProof="0"/>
              <a:t>Use the paste option “Keep Text Only”</a:t>
            </a:r>
            <a:br>
              <a:rPr lang="en-GB" noProof="0"/>
            </a:br>
            <a:br>
              <a:rPr lang="en-GB" noProof="0"/>
            </a:br>
            <a:endParaRPr lang="en-GB" noProof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53036" y="3472544"/>
            <a:ext cx="4699963" cy="119742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bg1">
                    <a:lumMod val="95000"/>
                  </a:schemeClr>
                </a:solidFill>
                <a:latin typeface="+mn-lt" panose="020B0604030504040204" pitchFamily="34" charset="0"/>
                <a:ea typeface="+mn-lt" panose="020B0604030504040204" pitchFamily="34" charset="0"/>
                <a:cs typeface="Microsoft Sans Serif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/>
              <a:t>Subtitle of the presentation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8153400" y="152400"/>
            <a:ext cx="3962400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 baseline="0">
                <a:solidFill>
                  <a:srgbClr val="FF0000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  <a:lvl2pPr>
              <a:defRPr sz="1800">
                <a:latin typeface="+mn-lt" panose="020B0604030504040204" pitchFamily="34" charset="0"/>
                <a:ea typeface="+mn-lt" panose="020B0604030504040204" pitchFamily="34" charset="0"/>
              </a:defRPr>
            </a:lvl2pPr>
            <a:lvl3pPr>
              <a:defRPr sz="1800">
                <a:latin typeface="+mn-lt" panose="020B0604030504040204" pitchFamily="34" charset="0"/>
                <a:ea typeface="+mn-lt" panose="020B0604030504040204" pitchFamily="34" charset="0"/>
              </a:defRPr>
            </a:lvl3pPr>
            <a:lvl4pPr>
              <a:defRPr sz="1800">
                <a:latin typeface="+mn-lt" panose="020B0604030504040204" pitchFamily="34" charset="0"/>
                <a:ea typeface="+mn-lt" panose="020B0604030504040204" pitchFamily="34" charset="0"/>
              </a:defRPr>
            </a:lvl4pPr>
            <a:lvl5pPr>
              <a:defRPr sz="1800">
                <a:latin typeface="+mn-lt" panose="020B0604030504040204" pitchFamily="34" charset="0"/>
                <a:ea typeface="+mn-lt" panose="020B0604030504040204" pitchFamily="34" charset="0"/>
              </a:defRPr>
            </a:lvl5pPr>
          </a:lstStyle>
          <a:p>
            <a:pPr lvl="0"/>
            <a:r>
              <a:rPr lang="en-GB" noProof="0"/>
              <a:t>Add the following photo copyright information to the allocated box on the “Closing Slide”).</a:t>
            </a:r>
            <a:br>
              <a:rPr lang="en-GB" noProof="0"/>
            </a:br>
            <a:br>
              <a:rPr lang="en-GB" noProof="0"/>
            </a:br>
            <a:r>
              <a:rPr lang="en-GB" noProof="0"/>
              <a:t>Title page photo: </a:t>
            </a:r>
            <a:r>
              <a:rPr lang="en-GB" noProof="0" err="1"/>
              <a:t>vlastas</a:t>
            </a:r>
            <a:r>
              <a:rPr lang="en-GB" noProof="0"/>
              <a:t>, </a:t>
            </a:r>
            <a:r>
              <a:rPr lang="en-GB" noProof="0" err="1"/>
              <a:t>ShutterStock</a:t>
            </a:r>
            <a:r>
              <a:rPr lang="en-GB" noProof="0"/>
              <a:t>.</a:t>
            </a:r>
          </a:p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17254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6700" y="228600"/>
            <a:ext cx="11664000" cy="540000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r>
              <a:rPr lang="en-GB" noProof="0"/>
              <a:t>Click to add bullet list/body text 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66700" y="1371600"/>
            <a:ext cx="11658600" cy="4724400"/>
          </a:xfrm>
          <a:prstGeom prst="rect">
            <a:avLst/>
          </a:prstGeom>
        </p:spPr>
        <p:txBody>
          <a:bodyPr/>
          <a:lstStyle>
            <a:lvl1pPr marL="216000" indent="-216000">
              <a:spcBef>
                <a:spcPts val="0"/>
              </a:spcBef>
              <a:spcAft>
                <a:spcPts val="1200"/>
              </a:spcAft>
              <a:defRPr sz="2000" b="0" baseline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  <a:lvl2pPr marL="432000" indent="-216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2pPr>
            <a:lvl3pPr marL="648000" indent="-216000">
              <a:spcBef>
                <a:spcPts val="0"/>
              </a:spcBef>
              <a:spcAft>
                <a:spcPts val="600"/>
              </a:spcAft>
              <a:defRPr sz="18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3pPr>
            <a:lvl4pPr marL="864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4pPr>
            <a:lvl5pPr marL="108000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5pPr>
            <a:lvl6pPr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6pPr>
            <a:lvl7pPr>
              <a:defRPr sz="1600">
                <a:solidFill>
                  <a:srgbClr val="006699"/>
                </a:solidFill>
              </a:defRPr>
            </a:lvl7pPr>
            <a:lvl8pPr>
              <a:defRPr sz="1600">
                <a:solidFill>
                  <a:srgbClr val="006699"/>
                </a:solidFill>
              </a:defRPr>
            </a:lvl8pPr>
            <a:lvl9pPr>
              <a:defRPr sz="1600">
                <a:solidFill>
                  <a:srgbClr val="006699"/>
                </a:solidFill>
              </a:defRPr>
            </a:lvl9pPr>
          </a:lstStyle>
          <a:p>
            <a:pPr lvl="0"/>
            <a:r>
              <a:rPr lang="en-GB" noProof="0"/>
              <a:t>Click to start bullet list. </a:t>
            </a:r>
            <a:br>
              <a:rPr lang="en-GB" noProof="0"/>
            </a:br>
            <a:r>
              <a:rPr lang="en-GB" noProof="0"/>
              <a:t>When pasting text into a text box, use the paste option “Use Destination Theme” or “keep Text Only”.</a:t>
            </a:r>
            <a:br>
              <a:rPr lang="en-GB" noProof="0"/>
            </a:br>
            <a:r>
              <a:rPr lang="en-GB" noProof="0"/>
              <a:t>Font is automatically set as Verdana. </a:t>
            </a:r>
            <a:br>
              <a:rPr lang="en-GB" noProof="0"/>
            </a:br>
            <a:r>
              <a:rPr lang="en-GB" noProof="0"/>
              <a:t>Avoid using font sizes below 16 pt.</a:t>
            </a:r>
            <a:br>
              <a:rPr lang="en-GB" noProof="0"/>
            </a:br>
            <a:br>
              <a:rPr lang="en-GB" noProof="0"/>
            </a:b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774868407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wer lines and wires in a field&#10;&#10;Description automatically generated">
            <a:extLst>
              <a:ext uri="{FF2B5EF4-FFF2-40B4-BE49-F238E27FC236}">
                <a16:creationId xmlns:a16="http://schemas.microsoft.com/office/drawing/2014/main" id="{F9A67EE6-E220-CCD7-3F74-5F6679EFC1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" y="0"/>
            <a:ext cx="12191738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5257800" cy="6477000"/>
          </a:xfrm>
          <a:prstGeom prst="rect">
            <a:avLst/>
          </a:prstGeom>
          <a:solidFill>
            <a:srgbClr val="006699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hangingPunct="1">
              <a:defRPr/>
            </a:pPr>
            <a:endParaRPr lang="en-US" sz="800">
              <a:latin typeface="+mn-lt" panose="020B0604030504040204" pitchFamily="34" charset="0"/>
              <a:ea typeface="+mn-lt" panose="020B0604030504040204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37" y="233840"/>
            <a:ext cx="2389527" cy="75676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6477000"/>
            <a:ext cx="12204700" cy="381000"/>
          </a:xfrm>
          <a:prstGeom prst="rect">
            <a:avLst/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000" algn="l" eaLnBrk="1" hangingPunct="1">
              <a:defRPr/>
            </a:pPr>
            <a:r>
              <a:rPr lang="en-US" sz="700" b="1">
                <a:solidFill>
                  <a:schemeClr val="bg1"/>
                </a:solidFill>
                <a:latin typeface="+mn-lt" panose="020B0604030504040204" pitchFamily="34" charset="0"/>
                <a:ea typeface="+mn-lt" panose="020B0604030504040204" pitchFamily="34" charset="0"/>
                <a:cs typeface="Arial" pitchFamily="34" charset="0"/>
              </a:rPr>
              <a:t>2025 OECD/NEA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257800" y="6477000"/>
            <a:ext cx="6934200" cy="3810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000" b="1" baseline="0">
                <a:solidFill>
                  <a:schemeClr val="bg1"/>
                </a:solidFill>
                <a:latin typeface="+mn-lt" panose="020B0604030504040204" pitchFamily="34" charset="0"/>
                <a:ea typeface="+mn-lt" panose="020B0604030504040204" pitchFamily="34" charset="0"/>
                <a:cs typeface="Microsoft Sans Serif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/>
              <a:t>Event title and date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253037" y="5410200"/>
            <a:ext cx="4699963" cy="838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 baseline="0">
                <a:solidFill>
                  <a:schemeClr val="bg1">
                    <a:lumMod val="85000"/>
                  </a:schemeClr>
                </a:solidFill>
                <a:latin typeface="+mn-lt" panose="020B0604030504040204" pitchFamily="34" charset="0"/>
                <a:ea typeface="+mn-lt" panose="020B0604030504040204" pitchFamily="34" charset="0"/>
                <a:cs typeface="Microsoft Sans Serif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/>
              <a:t>Presenter’s Name</a:t>
            </a:r>
            <a:br>
              <a:rPr lang="en-GB" noProof="0"/>
            </a:br>
            <a:r>
              <a:rPr lang="en-GB" noProof="0"/>
              <a:t>Title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253037" y="1295400"/>
            <a:ext cx="4699963" cy="1698172"/>
          </a:xfrm>
          <a:prstGeom prst="rect">
            <a:avLst/>
          </a:prstGeom>
        </p:spPr>
        <p:txBody>
          <a:bodyPr/>
          <a:lstStyle>
            <a:lvl1pPr algn="l">
              <a:spcAft>
                <a:spcPts val="600"/>
              </a:spcAft>
              <a:defRPr sz="3000" b="1" spc="0">
                <a:solidFill>
                  <a:schemeClr val="bg1"/>
                </a:solidFill>
                <a:latin typeface="+mn-lt" panose="020B0604030504040204" pitchFamily="34" charset="0"/>
                <a:ea typeface="+mn-lt" panose="020B060403050404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GB" noProof="0"/>
              <a:t>Title of the presentation</a:t>
            </a:r>
            <a:br>
              <a:rPr lang="en-GB" noProof="0"/>
            </a:br>
            <a:r>
              <a:rPr lang="en-GB" noProof="0"/>
              <a:t>Use the paste option “Keep Text Only”</a:t>
            </a:r>
            <a:br>
              <a:rPr lang="en-GB" noProof="0"/>
            </a:br>
            <a:br>
              <a:rPr lang="en-GB" noProof="0"/>
            </a:br>
            <a:endParaRPr lang="en-GB" noProof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53036" y="3472544"/>
            <a:ext cx="4699963" cy="119742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bg1">
                    <a:lumMod val="95000"/>
                  </a:schemeClr>
                </a:solidFill>
                <a:latin typeface="+mn-lt" panose="020B0604030504040204" pitchFamily="34" charset="0"/>
                <a:ea typeface="+mn-lt" panose="020B0604030504040204" pitchFamily="34" charset="0"/>
                <a:cs typeface="Microsoft Sans Serif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/>
              <a:t>Subtitle of the presentation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8305800" y="152400"/>
            <a:ext cx="3810000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1" baseline="0">
                <a:solidFill>
                  <a:srgbClr val="FF0000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  <a:lvl2pPr>
              <a:defRPr sz="1800">
                <a:latin typeface="+mn-lt" panose="020B0604030504040204" pitchFamily="34" charset="0"/>
                <a:ea typeface="+mn-lt" panose="020B0604030504040204" pitchFamily="34" charset="0"/>
              </a:defRPr>
            </a:lvl2pPr>
            <a:lvl3pPr>
              <a:defRPr sz="1800">
                <a:latin typeface="+mn-lt" panose="020B0604030504040204" pitchFamily="34" charset="0"/>
                <a:ea typeface="+mn-lt" panose="020B0604030504040204" pitchFamily="34" charset="0"/>
              </a:defRPr>
            </a:lvl3pPr>
            <a:lvl4pPr>
              <a:defRPr sz="1800">
                <a:latin typeface="+mn-lt" panose="020B0604030504040204" pitchFamily="34" charset="0"/>
                <a:ea typeface="+mn-lt" panose="020B0604030504040204" pitchFamily="34" charset="0"/>
              </a:defRPr>
            </a:lvl4pPr>
            <a:lvl5pPr>
              <a:defRPr sz="1800">
                <a:latin typeface="+mn-lt" panose="020B0604030504040204" pitchFamily="34" charset="0"/>
                <a:ea typeface="+mn-lt" panose="020B060403050404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Add the following photo copyright information to the allocated box on the “Closing Slide”).</a:t>
            </a:r>
            <a:br>
              <a:rPr lang="en-GB" noProof="0"/>
            </a:br>
            <a:br>
              <a:rPr lang="en-GB" noProof="0"/>
            </a:br>
            <a:r>
              <a:rPr lang="en-GB" noProof="0"/>
              <a:t>Title page photo: yelantsevv, </a:t>
            </a:r>
            <a:r>
              <a:rPr lang="en-GB" noProof="0" err="1"/>
              <a:t>ShutterStock</a:t>
            </a:r>
            <a:r>
              <a:rPr lang="en-GB" noProof="0"/>
              <a:t>.</a:t>
            </a:r>
          </a:p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6306576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Add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21" name="Group 20"/>
            <p:cNvGrpSpPr/>
            <p:nvPr userDrawn="1"/>
          </p:nvGrpSpPr>
          <p:grpSpPr>
            <a:xfrm>
              <a:off x="0" y="0"/>
              <a:ext cx="5257800" cy="6477000"/>
              <a:chOff x="0" y="0"/>
              <a:chExt cx="5257800" cy="6477000"/>
            </a:xfrm>
          </p:grpSpPr>
          <p:sp>
            <p:nvSpPr>
              <p:cNvPr id="11" name="Rectangle 10"/>
              <p:cNvSpPr/>
              <p:nvPr userDrawn="1"/>
            </p:nvSpPr>
            <p:spPr>
              <a:xfrm>
                <a:off x="0" y="0"/>
                <a:ext cx="5257800" cy="6477000"/>
              </a:xfrm>
              <a:prstGeom prst="rect">
                <a:avLst/>
              </a:prstGeom>
              <a:solidFill>
                <a:srgbClr val="006699">
                  <a:alpha val="80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l" eaLnBrk="1" hangingPunct="1">
                  <a:defRPr/>
                </a:pPr>
                <a:endParaRPr lang="en-US" sz="800">
                  <a:solidFill>
                    <a:schemeClr val="bg1"/>
                  </a:solidFill>
                  <a:latin typeface="+mn-lt" panose="020B0604030504040204" pitchFamily="34" charset="0"/>
                  <a:ea typeface="+mn-lt" panose="020B0604030504040204" pitchFamily="34" charset="0"/>
                  <a:cs typeface="Arial" pitchFamily="34" charset="0"/>
                </a:endParaRPr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 userDrawn="1"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3037" y="233840"/>
                <a:ext cx="2389527" cy="756760"/>
              </a:xfrm>
              <a:prstGeom prst="rect">
                <a:avLst/>
              </a:prstGeom>
            </p:spPr>
          </p:pic>
        </p:grpSp>
        <p:sp>
          <p:nvSpPr>
            <p:cNvPr id="13" name="Rectangle 12"/>
            <p:cNvSpPr/>
            <p:nvPr userDrawn="1"/>
          </p:nvSpPr>
          <p:spPr>
            <a:xfrm>
              <a:off x="0" y="6477000"/>
              <a:ext cx="12192000" cy="381000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80000" algn="l" eaLnBrk="1" hangingPunct="1">
                <a:defRPr/>
              </a:pPr>
              <a:r>
                <a:rPr lang="en-US" sz="700" b="1">
                  <a:solidFill>
                    <a:schemeClr val="bg1"/>
                  </a:solidFill>
                  <a:latin typeface="+mn-lt" panose="020B0604030504040204" pitchFamily="34" charset="0"/>
                  <a:ea typeface="+mn-lt" panose="020B0604030504040204" pitchFamily="34" charset="0"/>
                  <a:cs typeface="Arial" pitchFamily="34" charset="0"/>
                </a:rPr>
                <a:t>2025 OECD/NEA</a:t>
              </a:r>
            </a:p>
          </p:txBody>
        </p:sp>
      </p:grpSp>
      <p:sp>
        <p:nvSpPr>
          <p:cNvPr id="1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257800" y="6477000"/>
            <a:ext cx="6934200" cy="3810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000" b="1" baseline="0">
                <a:solidFill>
                  <a:schemeClr val="bg1"/>
                </a:solidFill>
                <a:latin typeface="+mn-lt" panose="020B0604030504040204" pitchFamily="34" charset="0"/>
                <a:ea typeface="+mn-lt" panose="020B0604030504040204" pitchFamily="34" charset="0"/>
                <a:cs typeface="Microsoft Sans Serif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/>
              <a:t>Event title and date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6" hasCustomPrompt="1"/>
          </p:nvPr>
        </p:nvSpPr>
        <p:spPr>
          <a:xfrm>
            <a:off x="5495083" y="233840"/>
            <a:ext cx="6452563" cy="189976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2200" b="0" u="none" baseline="0">
                <a:latin typeface="+mj-lt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To insert background picture:</a:t>
            </a:r>
            <a:br>
              <a:rPr lang="en-US"/>
            </a:br>
            <a:r>
              <a:rPr lang="en-US"/>
              <a:t>  - Go to the “Design” ribbon</a:t>
            </a:r>
            <a:br>
              <a:rPr lang="en-US"/>
            </a:br>
            <a:r>
              <a:rPr lang="en-US"/>
              <a:t>  - Click on “Format Background”</a:t>
            </a:r>
            <a:br>
              <a:rPr lang="en-US"/>
            </a:br>
            <a:r>
              <a:rPr lang="en-US"/>
              <a:t>  - Under “fill” select “Picture or texture fill”</a:t>
            </a:r>
            <a:br>
              <a:rPr lang="en-US"/>
            </a:br>
            <a:r>
              <a:rPr lang="en-US"/>
              <a:t>  - Then “insert picture from file”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510836" y="2324100"/>
            <a:ext cx="6528764" cy="39624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C00000"/>
                </a:solidFill>
                <a:latin typeface="+mj-lt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400">
                <a:solidFill>
                  <a:srgbClr val="C5192D"/>
                </a:solidFill>
              </a:rPr>
              <a:t>IMPORTANT: For non-OECD/NEA pictures, make sure that you have the publisher's or author's permission. See the BIPs page for more information, http://intranet.oecd-nea.org/content/staff/basic.</a:t>
            </a:r>
            <a:br>
              <a:rPr lang="en-GB" sz="2400">
                <a:solidFill>
                  <a:srgbClr val="C5192D"/>
                </a:solidFill>
              </a:rPr>
            </a:br>
            <a:br>
              <a:rPr lang="en-GB" sz="2400">
                <a:solidFill>
                  <a:srgbClr val="C5192D"/>
                </a:solidFill>
              </a:rPr>
            </a:br>
            <a:r>
              <a:rPr lang="en-GB" noProof="0"/>
              <a:t>Add the any photo copyright information to the allocated box on the “Closing Slide”).</a:t>
            </a:r>
            <a:br>
              <a:rPr lang="en-GB" noProof="0"/>
            </a:br>
            <a:br>
              <a:rPr lang="en-GB" sz="2400">
                <a:solidFill>
                  <a:srgbClr val="C5192D"/>
                </a:solidFill>
              </a:rPr>
            </a:br>
            <a:r>
              <a:rPr lang="en-US"/>
              <a:t>Remember to delete these text boxes when finished.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253037" y="1295400"/>
            <a:ext cx="4699963" cy="1698172"/>
          </a:xfrm>
          <a:prstGeom prst="rect">
            <a:avLst/>
          </a:prstGeom>
        </p:spPr>
        <p:txBody>
          <a:bodyPr/>
          <a:lstStyle>
            <a:lvl1pPr algn="l">
              <a:spcAft>
                <a:spcPts val="600"/>
              </a:spcAft>
              <a:defRPr sz="3000" b="1" spc="0">
                <a:solidFill>
                  <a:schemeClr val="bg1"/>
                </a:solidFill>
                <a:latin typeface="+mn-lt" panose="020B0604030504040204" pitchFamily="34" charset="0"/>
                <a:ea typeface="+mn-lt" panose="020B060403050404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GB" noProof="0"/>
              <a:t>Title of the presentation</a:t>
            </a:r>
            <a:br>
              <a:rPr lang="en-GB" noProof="0"/>
            </a:br>
            <a:r>
              <a:rPr lang="en-GB" noProof="0"/>
              <a:t>Use the paste option “Keep Text Only”</a:t>
            </a:r>
            <a:br>
              <a:rPr lang="en-GB" noProof="0"/>
            </a:br>
            <a:br>
              <a:rPr lang="en-GB" noProof="0"/>
            </a:br>
            <a:endParaRPr lang="en-GB" noProof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253037" y="5410200"/>
            <a:ext cx="4699963" cy="838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 baseline="0">
                <a:solidFill>
                  <a:schemeClr val="bg1">
                    <a:lumMod val="85000"/>
                  </a:schemeClr>
                </a:solidFill>
                <a:latin typeface="+mn-lt" panose="020B0604030504040204" pitchFamily="34" charset="0"/>
                <a:ea typeface="+mn-lt" panose="020B0604030504040204" pitchFamily="34" charset="0"/>
                <a:cs typeface="Microsoft Sans Serif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/>
              <a:t>Presenter’s Name</a:t>
            </a:r>
            <a:br>
              <a:rPr lang="en-GB" noProof="0"/>
            </a:br>
            <a:r>
              <a:rPr lang="en-GB" noProof="0"/>
              <a:t>Title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53036" y="3472544"/>
            <a:ext cx="4699963" cy="119742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bg1">
                    <a:lumMod val="95000"/>
                  </a:schemeClr>
                </a:solidFill>
                <a:latin typeface="+mn-lt" panose="020B0604030504040204" pitchFamily="34" charset="0"/>
                <a:ea typeface="+mn-lt" panose="020B0604030504040204" pitchFamily="34" charset="0"/>
                <a:cs typeface="Microsoft Sans Serif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/>
              <a:t>Subtitle of the presentation</a:t>
            </a:r>
          </a:p>
        </p:txBody>
      </p:sp>
    </p:spTree>
    <p:extLst>
      <p:ext uri="{BB962C8B-B14F-4D97-AF65-F5344CB8AC3E}">
        <p14:creationId xmlns:p14="http://schemas.microsoft.com/office/powerpoint/2010/main" val="38152326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" y="0"/>
            <a:ext cx="12190847" cy="6858648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6477000"/>
            <a:ext cx="12204700" cy="381000"/>
          </a:xfrm>
          <a:prstGeom prst="rect">
            <a:avLst/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000" algn="l" eaLnBrk="1" hangingPunct="1">
              <a:defRPr/>
            </a:pPr>
            <a:r>
              <a:rPr lang="en-US" sz="700" b="1">
                <a:solidFill>
                  <a:schemeClr val="bg1"/>
                </a:solidFill>
                <a:latin typeface="+mn-lt" panose="020B0604030504040204" pitchFamily="34" charset="0"/>
                <a:ea typeface="+mn-lt" panose="020B0604030504040204" pitchFamily="34" charset="0"/>
                <a:cs typeface="Arial" pitchFamily="34" charset="0"/>
              </a:rPr>
              <a:t>2025 OECD/NEA</a:t>
            </a:r>
          </a:p>
        </p:txBody>
      </p:sp>
      <p:sp>
        <p:nvSpPr>
          <p:cNvPr id="28" name="Rectangle 27"/>
          <p:cNvSpPr/>
          <p:nvPr userDrawn="1"/>
        </p:nvSpPr>
        <p:spPr>
          <a:xfrm>
            <a:off x="7556500" y="0"/>
            <a:ext cx="4648200" cy="6476352"/>
          </a:xfrm>
          <a:prstGeom prst="rect">
            <a:avLst/>
          </a:prstGeom>
          <a:solidFill>
            <a:srgbClr val="006699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hangingPunct="1">
              <a:defRPr/>
            </a:pPr>
            <a:endParaRPr lang="en-US" sz="800">
              <a:latin typeface="+mn-lt" panose="020B0604030504040204" pitchFamily="34" charset="0"/>
              <a:ea typeface="+mn-lt" panose="020B0604030504040204" pitchFamily="34" charset="0"/>
              <a:cs typeface="Arial" pitchFamily="34" charset="0"/>
            </a:endParaRP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848600" y="3574723"/>
            <a:ext cx="4152900" cy="2209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bg1">
                    <a:lumMod val="95000"/>
                  </a:schemeClr>
                </a:solidFill>
                <a:latin typeface="+mn-lt" panose="020B0604030504040204" pitchFamily="34" charset="0"/>
                <a:ea typeface="+mn-lt" panose="020B0604030504040204" pitchFamily="34" charset="0"/>
                <a:cs typeface="Microsoft Sans Serif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/>
              <a:t>Click to add any further information</a:t>
            </a:r>
            <a:br>
              <a:rPr lang="en-GB" noProof="0"/>
            </a:br>
            <a:endParaRPr lang="en-GB" noProof="0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7848600" y="755323"/>
            <a:ext cx="4152900" cy="2667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3300" b="0" spc="0" baseline="0">
                <a:solidFill>
                  <a:schemeClr val="bg1"/>
                </a:solidFill>
                <a:latin typeface="+mn-lt" panose="020B0604030504040204" pitchFamily="34" charset="0"/>
                <a:ea typeface="+mn-lt" panose="020B0604030504040204" pitchFamily="34" charset="0"/>
                <a:cs typeface="Microsoft Sans Serif" panose="020B0604020202020204" pitchFamily="34" charset="0"/>
              </a:defRPr>
            </a:lvl1pPr>
          </a:lstStyle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GB" b="1" noProof="0"/>
              <a:t>Click to add closing message</a:t>
            </a:r>
            <a:br>
              <a:rPr lang="en-GB" b="1" noProof="0"/>
            </a:br>
            <a:br>
              <a:rPr lang="en-GB" noProof="0"/>
            </a:br>
            <a:br>
              <a:rPr lang="en-GB" noProof="0"/>
            </a:br>
            <a:endParaRPr lang="en-GB" noProof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257800" y="6477000"/>
            <a:ext cx="6934200" cy="3810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700" b="1" i="1" baseline="0">
                <a:solidFill>
                  <a:schemeClr val="bg1"/>
                </a:solidFill>
                <a:latin typeface="+mn-lt" panose="020B0604030504040204" pitchFamily="34" charset="0"/>
                <a:ea typeface="+mn-lt" panose="020B0604030504040204" pitchFamily="34" charset="0"/>
                <a:cs typeface="Microsoft Sans Serif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/>
              <a:t>Add copyright permission for the title page photo here</a:t>
            </a:r>
          </a:p>
        </p:txBody>
      </p:sp>
    </p:spTree>
    <p:extLst>
      <p:ext uri="{BB962C8B-B14F-4D97-AF65-F5344CB8AC3E}">
        <p14:creationId xmlns:p14="http://schemas.microsoft.com/office/powerpoint/2010/main" val="2018116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2 Charts +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4000" y="228600"/>
            <a:ext cx="11664000" cy="5400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r>
              <a:rPr lang="en-GB" noProof="0"/>
              <a:t>Click to add slide title</a:t>
            </a:r>
          </a:p>
        </p:txBody>
      </p:sp>
      <p:sp>
        <p:nvSpPr>
          <p:cNvPr id="3" name="Chart Placeholder 4"/>
          <p:cNvSpPr>
            <a:spLocks noGrp="1"/>
          </p:cNvSpPr>
          <p:nvPr>
            <p:ph type="chart" sz="quarter" idx="10" hasCustomPrompt="1"/>
          </p:nvPr>
        </p:nvSpPr>
        <p:spPr>
          <a:xfrm>
            <a:off x="264000" y="3041089"/>
            <a:ext cx="5755800" cy="2833222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baseline="0">
                <a:solidFill>
                  <a:schemeClr val="tx1"/>
                </a:solidFill>
                <a:latin typeface="+mj-lt"/>
                <a:ea typeface="+mn-lt" panose="020B0604030504040204" pitchFamily="34" charset="0"/>
              </a:defRPr>
            </a:lvl1pPr>
          </a:lstStyle>
          <a:p>
            <a:r>
              <a:rPr lang="en-GB" noProof="0"/>
              <a:t>Click icon to add chart - Verdana font will be automatically applied.</a:t>
            </a:r>
            <a:br>
              <a:rPr lang="en-GB" noProof="0"/>
            </a:br>
            <a:r>
              <a:rPr lang="en-GB" noProof="0"/>
              <a:t>If you want to copy and paste from MS Word or Excel, use the paste option “Use Destination Theme”, the correct font and style can be automatically applied by selecting a “Chart Style” under the “Chart Tools Design” tab.</a:t>
            </a:r>
            <a:br>
              <a:rPr lang="en-GB" noProof="0"/>
            </a:br>
            <a:r>
              <a:rPr lang="en-GB" noProof="0"/>
              <a:t>If possible avoid pasting the chart as an image </a:t>
            </a:r>
            <a:br>
              <a:rPr lang="en-GB" noProof="0"/>
            </a:br>
            <a:r>
              <a:rPr lang="en-GB" noProof="0"/>
              <a:t>If possible avoid font sizes below 14 pt.</a:t>
            </a:r>
          </a:p>
          <a:p>
            <a:endParaRPr lang="en-GB" noProof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63525" y="5943600"/>
            <a:ext cx="11664475" cy="357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baseline="0">
                <a:solidFill>
                  <a:schemeClr val="tx1"/>
                </a:solidFill>
                <a:latin typeface="+mn-lt"/>
                <a:ea typeface="+mn-lt" panose="020B060403050404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/>
              <a:t>Click to add source/note – For non-OECD/NEA material, make sure that you have the publisher's or author's permission and all sources are correctly cited. See the BIPs page for more information, http://intranet.oecd-nea.org/content/staff/basic.</a:t>
            </a:r>
          </a:p>
          <a:p>
            <a:pPr lvl="0"/>
            <a:endParaRPr lang="en-GB" noProof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263525" y="1195804"/>
            <a:ext cx="11664475" cy="1219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0" baseline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  <a:lvl2pPr marL="216000" indent="-216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2pPr>
            <a:lvl3pPr marL="432000" indent="-216000">
              <a:spcBef>
                <a:spcPts val="0"/>
              </a:spcBef>
              <a:spcAft>
                <a:spcPts val="600"/>
              </a:spcAft>
              <a:defRPr sz="18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3pPr>
            <a:lvl4pPr marL="648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4pPr>
            <a:lvl5pPr marL="864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5pPr>
            <a:lvl6pPr marL="1080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6pPr>
            <a:lvl7pPr>
              <a:defRPr sz="1600">
                <a:solidFill>
                  <a:srgbClr val="006699"/>
                </a:solidFill>
              </a:defRPr>
            </a:lvl7pPr>
            <a:lvl8pPr>
              <a:defRPr sz="1600">
                <a:solidFill>
                  <a:srgbClr val="006699"/>
                </a:solidFill>
              </a:defRPr>
            </a:lvl8pPr>
          </a:lstStyle>
          <a:p>
            <a:pPr lvl="0"/>
            <a:r>
              <a:rPr lang="en-GB" noProof="0"/>
              <a:t>Click to insert text. </a:t>
            </a:r>
            <a:br>
              <a:rPr lang="en-GB" noProof="0"/>
            </a:br>
            <a:r>
              <a:rPr lang="en-GB" noProof="0"/>
              <a:t>When pasting text into a text box, use the paste option “Use Destination Theme” or “keep Text Only”. Font is automatically set as Verdana. </a:t>
            </a:r>
            <a:br>
              <a:rPr lang="en-GB" noProof="0"/>
            </a:br>
            <a:r>
              <a:rPr lang="en-GB" noProof="0"/>
              <a:t>Avoid using font sizes below 16 pt.</a:t>
            </a:r>
            <a:br>
              <a:rPr lang="en-GB" noProof="0"/>
            </a:br>
            <a:endParaRPr lang="en-GB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63525" y="2667000"/>
            <a:ext cx="5756275" cy="30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pPr lvl="0"/>
            <a:r>
              <a:rPr lang="en-GB" noProof="0"/>
              <a:t>Click to add chart title</a:t>
            </a:r>
            <a:endParaRPr lang="en-GB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14" hasCustomPrompt="1"/>
          </p:nvPr>
        </p:nvSpPr>
        <p:spPr>
          <a:xfrm>
            <a:off x="6172200" y="3041090"/>
            <a:ext cx="5755800" cy="2833222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baseline="0">
                <a:solidFill>
                  <a:schemeClr val="tx1"/>
                </a:solidFill>
                <a:latin typeface="+mj-lt"/>
                <a:ea typeface="+mn-lt" panose="020B0604030504040204" pitchFamily="34" charset="0"/>
              </a:defRPr>
            </a:lvl1pPr>
          </a:lstStyle>
          <a:p>
            <a:r>
              <a:rPr lang="en-GB" noProof="0"/>
              <a:t>Click icon to add chart - Verdana font will be automatically applied.</a:t>
            </a:r>
            <a:br>
              <a:rPr lang="en-GB" noProof="0"/>
            </a:br>
            <a:r>
              <a:rPr lang="en-GB" noProof="0"/>
              <a:t>If you want to copy and paste from MS Word or Excel, use the paste option “Use Destination Theme”, the correct font and style can be automatically applied by selecting a “Chart Style” under the “Chart Tools Design” tab.</a:t>
            </a:r>
            <a:br>
              <a:rPr lang="en-GB" noProof="0"/>
            </a:br>
            <a:r>
              <a:rPr lang="en-GB" noProof="0"/>
              <a:t>If possible avoid pasting the chart as an image </a:t>
            </a:r>
            <a:br>
              <a:rPr lang="en-GB" noProof="0"/>
            </a:br>
            <a:r>
              <a:rPr lang="en-GB" noProof="0"/>
              <a:t>If possible avoid font sizes below 14 pt.</a:t>
            </a:r>
          </a:p>
          <a:p>
            <a:endParaRPr lang="en-GB" noProof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6171725" y="2667000"/>
            <a:ext cx="5756275" cy="30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pPr lvl="0"/>
            <a:r>
              <a:rPr lang="en-GB" noProof="0"/>
              <a:t>Click to add chart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23029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Picture +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4000" y="228600"/>
            <a:ext cx="11664000" cy="5400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r>
              <a:rPr lang="en-GB" noProof="0"/>
              <a:t>Click to add picture title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264000" y="1145109"/>
            <a:ext cx="8267700" cy="472229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>
                <a:solidFill>
                  <a:schemeClr val="tx1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r>
              <a:rPr lang="en-GB" noProof="0"/>
              <a:t>Click to add picture.</a:t>
            </a:r>
            <a:br>
              <a:rPr lang="en-GB" noProof="0"/>
            </a:br>
            <a:br>
              <a:rPr lang="en-GB" noProof="0"/>
            </a:br>
            <a:r>
              <a:rPr lang="en-GB" noProof="0"/>
              <a:t>Picture frame currently has a 16:9 aspect ratio</a:t>
            </a:r>
          </a:p>
          <a:p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64000" y="5943599"/>
            <a:ext cx="8267700" cy="357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baseline="0">
                <a:solidFill>
                  <a:schemeClr val="tx1"/>
                </a:solidFill>
                <a:latin typeface="+mj-lt"/>
                <a:ea typeface="+mn-lt" panose="020B060403050404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/>
              <a:t>Click to add source/note – For non-OECD/NEA material, make sure that you have the publisher's or author's permission and all sources are correctly cited. See the BIPs page for more information, http://intranet.oecd-nea.org/content/staff/basic.</a:t>
            </a:r>
          </a:p>
          <a:p>
            <a:pPr lvl="0"/>
            <a:endParaRPr lang="en-GB" noProof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763000" y="1145109"/>
            <a:ext cx="3165000" cy="51556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2000" b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  <a:lvl2pPr marL="216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2pPr>
            <a:lvl3pPr marL="432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3pPr>
            <a:lvl4pPr marL="648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4pPr>
            <a:lvl5pPr marL="864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5pPr>
            <a:lvl6pPr marL="936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6pPr>
            <a:lvl7pPr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7pPr>
            <a:lvl8pPr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8pPr>
          </a:lstStyle>
          <a:p>
            <a:pPr lvl="0"/>
            <a:r>
              <a:rPr lang="en-GB" noProof="0"/>
              <a:t>Click to add picture talking points.</a:t>
            </a:r>
            <a:br>
              <a:rPr lang="en-GB" noProof="0"/>
            </a:br>
            <a:r>
              <a:rPr lang="en-GB" noProof="0"/>
              <a:t>When pasting text into a text box, use the paste option “Use Destination Theme” or</a:t>
            </a:r>
            <a:br>
              <a:rPr lang="en-GB" noProof="0"/>
            </a:br>
            <a:r>
              <a:rPr lang="en-GB" noProof="0"/>
              <a:t> “keep Text Only”.</a:t>
            </a:r>
            <a:br>
              <a:rPr lang="en-GB" noProof="0"/>
            </a:br>
            <a:r>
              <a:rPr lang="en-GB" noProof="0"/>
              <a:t>Font is automatically set as Verdana. </a:t>
            </a:r>
            <a:br>
              <a:rPr lang="en-GB" noProof="0"/>
            </a:br>
            <a:r>
              <a:rPr lang="en-GB" noProof="0"/>
              <a:t>Avoid using font sizes below 16 pt.</a:t>
            </a:r>
          </a:p>
        </p:txBody>
      </p:sp>
    </p:spTree>
    <p:extLst>
      <p:ext uri="{BB962C8B-B14F-4D97-AF65-F5344CB8AC3E}">
        <p14:creationId xmlns:p14="http://schemas.microsoft.com/office/powerpoint/2010/main" val="174310241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Picture +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4000" y="228600"/>
            <a:ext cx="11664000" cy="5400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r>
              <a:rPr lang="en-GB" noProof="0"/>
              <a:t>Click to add slide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64000" y="5586413"/>
            <a:ext cx="6634384" cy="357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baseline="0">
                <a:solidFill>
                  <a:schemeClr val="tx1"/>
                </a:solidFill>
                <a:latin typeface="+mn-lt"/>
                <a:ea typeface="+mn-lt" panose="020B060403050404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/>
              <a:t>Click to add source/note – For non-OECD/NEA material, make sure that you have the publisher's or author's permission and all sources are correctly cited. See the BIPs page for more information, http://intranet.oecd-nea.org/content/staff/basic.</a:t>
            </a:r>
          </a:p>
          <a:p>
            <a:pPr lvl="0"/>
            <a:endParaRPr lang="en-GB" noProof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086600" y="1319213"/>
            <a:ext cx="4841400" cy="46243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2000" b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  <a:lvl2pPr marL="216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2pPr>
            <a:lvl3pPr marL="432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3pPr>
            <a:lvl4pPr marL="648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4pPr>
            <a:lvl5pPr marL="1080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5pPr>
            <a:lvl6pPr marL="864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6pPr>
            <a:lvl7pPr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7pPr>
            <a:lvl8pPr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8pPr>
          </a:lstStyle>
          <a:p>
            <a:pPr lvl="0"/>
            <a:r>
              <a:rPr lang="en-GB" noProof="0"/>
              <a:t>Click to add picture talking points.</a:t>
            </a:r>
            <a:br>
              <a:rPr lang="en-GB" noProof="0"/>
            </a:br>
            <a:r>
              <a:rPr lang="en-GB" noProof="0"/>
              <a:t>When pasting text into a text box, use the paste option “Use Destination Theme” or “keep Text Only”.</a:t>
            </a:r>
            <a:br>
              <a:rPr lang="en-GB" noProof="0"/>
            </a:br>
            <a:r>
              <a:rPr lang="en-GB" noProof="0"/>
              <a:t>Font is automatically set as Verdana. Avoid using font sizes below 16 pt.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260350" y="1676401"/>
            <a:ext cx="6638034" cy="38219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baseline="0">
                <a:solidFill>
                  <a:schemeClr val="tx1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r>
              <a:rPr lang="en-GB" noProof="0"/>
              <a:t>Click to add picture.</a:t>
            </a:r>
            <a:br>
              <a:rPr lang="en-GB" noProof="0"/>
            </a:br>
            <a:br>
              <a:rPr lang="en-GB" noProof="0"/>
            </a:br>
            <a:r>
              <a:rPr lang="en-GB" noProof="0"/>
              <a:t>Picture frame currently has a 16:9 aspect ratio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260350" y="1319214"/>
            <a:ext cx="6638034" cy="30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pPr lvl="0"/>
            <a:r>
              <a:rPr lang="en-GB" noProof="0"/>
              <a:t>Click to add image title</a:t>
            </a:r>
          </a:p>
        </p:txBody>
      </p:sp>
    </p:spTree>
    <p:extLst>
      <p:ext uri="{BB962C8B-B14F-4D97-AF65-F5344CB8AC3E}">
        <p14:creationId xmlns:p14="http://schemas.microsoft.com/office/powerpoint/2010/main" val="166851815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 +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4000" y="228600"/>
            <a:ext cx="11664000" cy="5400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r>
              <a:rPr lang="en-GB" noProof="0"/>
              <a:t>Click to add slide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81796" y="6019800"/>
            <a:ext cx="5493554" cy="357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baseline="0">
                <a:solidFill>
                  <a:schemeClr val="tx1"/>
                </a:solidFill>
                <a:latin typeface="+mn-lt"/>
                <a:ea typeface="+mn-lt" panose="020B060403050404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/>
              <a:t>Click to add source/note – For non-OECD/NEA material, make sure that you have the publisher's or author's permission and all sources are correctly cited. 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81964" y="2853571"/>
            <a:ext cx="5493386" cy="309002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baseline="0">
                <a:solidFill>
                  <a:schemeClr val="tx1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Click to add picture.</a:t>
            </a:r>
            <a:br>
              <a:rPr lang="en-GB" noProof="0"/>
            </a:br>
            <a:br>
              <a:rPr lang="en-GB" noProof="0"/>
            </a:br>
            <a:r>
              <a:rPr lang="en-GB" noProof="0"/>
              <a:t>Picture frame currently has a 16:9 aspect ratio</a:t>
            </a:r>
          </a:p>
          <a:p>
            <a:endParaRPr lang="en-GB" noProof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81796" y="2438400"/>
            <a:ext cx="5493554" cy="3389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pPr lvl="0"/>
            <a:r>
              <a:rPr lang="en-GB" noProof="0"/>
              <a:t>Click to add image title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6241414" y="2853571"/>
            <a:ext cx="5493386" cy="30900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baseline="0">
                <a:solidFill>
                  <a:schemeClr val="tx1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r>
              <a:rPr lang="en-GB" noProof="0"/>
              <a:t>Click to add picture.</a:t>
            </a:r>
            <a:br>
              <a:rPr lang="en-GB" noProof="0"/>
            </a:br>
            <a:br>
              <a:rPr lang="en-GB" noProof="0"/>
            </a:br>
            <a:r>
              <a:rPr lang="en-GB" noProof="0"/>
              <a:t>Picture frame currently has a  16:9 aspect ratio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241246" y="2438400"/>
            <a:ext cx="5493554" cy="3350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pPr lvl="0"/>
            <a:r>
              <a:rPr lang="en-GB" noProof="0"/>
              <a:t>Click to add image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41246" y="6023728"/>
            <a:ext cx="5493554" cy="357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baseline="0">
                <a:solidFill>
                  <a:schemeClr val="tx1"/>
                </a:solidFill>
                <a:latin typeface="+mn-lt"/>
                <a:ea typeface="+mn-lt" panose="020B060403050404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/>
              <a:t>Click to add source/note – For non-OECD/NEA material, make sure that you have the publisher's or author's permission and all sources are correctly cited. 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81796" y="1143000"/>
            <a:ext cx="11253004" cy="1066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1800" b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  <a:lvl2pPr marL="216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2pPr>
            <a:lvl3pPr marL="432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3pPr>
            <a:lvl4pPr marL="648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4pPr>
            <a:lvl5pPr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5pPr>
            <a:lvl6pPr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6pPr>
            <a:lvl7pPr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7pPr>
            <a:lvl8pPr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8pPr>
          </a:lstStyle>
          <a:p>
            <a:pPr lvl="0"/>
            <a:r>
              <a:rPr lang="en-GB" noProof="0"/>
              <a:t>Click to add picture talking points.</a:t>
            </a:r>
            <a:br>
              <a:rPr lang="en-GB" noProof="0"/>
            </a:br>
            <a:r>
              <a:rPr lang="en-GB" noProof="0"/>
              <a:t>When pasting text into a text box, use the paste option “Use Destination Theme” or “keep Text Only”.</a:t>
            </a:r>
            <a:br>
              <a:rPr lang="en-GB" noProof="0"/>
            </a:br>
            <a:r>
              <a:rPr lang="en-GB" noProof="0"/>
              <a:t>Font is automatically set as Verdana. Avoid using font sizes below 16 pt.</a:t>
            </a:r>
          </a:p>
        </p:txBody>
      </p:sp>
    </p:spTree>
    <p:extLst>
      <p:ext uri="{BB962C8B-B14F-4D97-AF65-F5344CB8AC3E}">
        <p14:creationId xmlns:p14="http://schemas.microsoft.com/office/powerpoint/2010/main" val="146606391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s +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4000" y="228600"/>
            <a:ext cx="11664000" cy="5400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r>
              <a:rPr lang="en-GB" noProof="0"/>
              <a:t>Click to add slide title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264000" y="1544270"/>
            <a:ext cx="3469800" cy="1951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baseline="0">
                <a:solidFill>
                  <a:schemeClr val="tx1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r>
              <a:rPr lang="en-GB" noProof="0"/>
              <a:t>Click to add picture.</a:t>
            </a:r>
            <a:br>
              <a:rPr lang="en-GB" noProof="0"/>
            </a:br>
            <a:br>
              <a:rPr lang="en-GB" noProof="0"/>
            </a:br>
            <a:r>
              <a:rPr lang="en-GB" noProof="0"/>
              <a:t>Picture frame currently has a 16:9 aspect ratio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263832" y="1163270"/>
            <a:ext cx="3469968" cy="3035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pPr lvl="0"/>
            <a:r>
              <a:rPr lang="en-GB" noProof="0"/>
              <a:t>Click to add image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263832" y="6067425"/>
            <a:ext cx="11470968" cy="2144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baseline="0">
                <a:solidFill>
                  <a:schemeClr val="tx1"/>
                </a:solidFill>
                <a:latin typeface="+mn-lt"/>
                <a:ea typeface="+mn-lt" panose="020B060403050404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/>
              <a:t>Click to add source/note – For non-OECD/NEA material, make sure that you have the publisher's or author's permission and all sources are correctly cited. 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660968" y="1163270"/>
            <a:ext cx="4267032" cy="482709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1800" b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  <a:lvl2pPr marL="216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2pPr>
            <a:lvl3pPr marL="432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3pPr>
            <a:lvl4pPr marL="648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4pPr>
            <a:lvl5pPr marL="864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5pPr>
            <a:lvl6pPr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6pPr>
            <a:lvl7pPr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7pPr>
            <a:lvl8pPr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8pPr>
          </a:lstStyle>
          <a:p>
            <a:pPr lvl="0"/>
            <a:r>
              <a:rPr lang="en-GB" noProof="0"/>
              <a:t>Click to add picture talking points.</a:t>
            </a:r>
            <a:br>
              <a:rPr lang="en-GB" noProof="0"/>
            </a:br>
            <a:r>
              <a:rPr lang="en-GB" noProof="0"/>
              <a:t>When pasting text into a text box, use the paste option “Use Destination Theme” or “keep Text Only”.</a:t>
            </a:r>
            <a:br>
              <a:rPr lang="en-GB" noProof="0"/>
            </a:br>
            <a:r>
              <a:rPr lang="en-GB" noProof="0"/>
              <a:t>Font is automatically set as Verdana. </a:t>
            </a:r>
            <a:br>
              <a:rPr lang="en-GB" noProof="0"/>
            </a:br>
            <a:r>
              <a:rPr lang="en-GB" noProof="0"/>
              <a:t>Avoid using font sizes below 16 pt.</a:t>
            </a:r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263832" y="4038600"/>
            <a:ext cx="3469800" cy="1951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baseline="0">
                <a:solidFill>
                  <a:schemeClr val="tx1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r>
              <a:rPr lang="en-GB" noProof="0"/>
              <a:t>Click to add picture.</a:t>
            </a:r>
            <a:br>
              <a:rPr lang="en-GB" noProof="0"/>
            </a:br>
            <a:br>
              <a:rPr lang="en-GB" noProof="0"/>
            </a:br>
            <a:r>
              <a:rPr lang="en-GB" noProof="0"/>
              <a:t>Picture frame currently has a 16:9 aspect ratio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263832" y="3657600"/>
            <a:ext cx="3469968" cy="30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pPr lvl="0"/>
            <a:r>
              <a:rPr lang="en-GB" noProof="0"/>
              <a:t>Click to add image title</a:t>
            </a:r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3962568" y="1567547"/>
            <a:ext cx="3469800" cy="19376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baseline="0">
                <a:solidFill>
                  <a:schemeClr val="tx1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r>
              <a:rPr lang="en-GB" noProof="0"/>
              <a:t>Click to add picture.</a:t>
            </a:r>
            <a:br>
              <a:rPr lang="en-GB" noProof="0"/>
            </a:br>
            <a:br>
              <a:rPr lang="en-GB" noProof="0"/>
            </a:br>
            <a:r>
              <a:rPr lang="en-GB" noProof="0"/>
              <a:t>Picture frame currently has a 16:9 aspect ratio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3962400" y="1163270"/>
            <a:ext cx="3469968" cy="3035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pPr lvl="0"/>
            <a:r>
              <a:rPr lang="en-GB" noProof="0"/>
              <a:t>Click to add image title</a:t>
            </a:r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3962232" y="4038600"/>
            <a:ext cx="3469800" cy="1951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baseline="0">
                <a:solidFill>
                  <a:schemeClr val="tx1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r>
              <a:rPr lang="en-GB" noProof="0"/>
              <a:t>Click to add picture.</a:t>
            </a:r>
            <a:br>
              <a:rPr lang="en-GB" noProof="0"/>
            </a:br>
            <a:br>
              <a:rPr lang="en-GB" noProof="0"/>
            </a:br>
            <a:r>
              <a:rPr lang="en-GB" noProof="0"/>
              <a:t>Picture frame currently has a 16:9 aspect ratio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3962400" y="3657600"/>
            <a:ext cx="3469968" cy="30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pPr lvl="0"/>
            <a:r>
              <a:rPr lang="en-GB" noProof="0"/>
              <a:t>Click to add image title</a:t>
            </a:r>
          </a:p>
        </p:txBody>
      </p:sp>
    </p:spTree>
    <p:extLst>
      <p:ext uri="{BB962C8B-B14F-4D97-AF65-F5344CB8AC3E}">
        <p14:creationId xmlns:p14="http://schemas.microsoft.com/office/powerpoint/2010/main" val="401314315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64000" y="228600"/>
            <a:ext cx="11664000" cy="5400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r>
              <a:rPr lang="en-GB" noProof="0"/>
              <a:t>Click to add table title</a:t>
            </a:r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0" hasCustomPrompt="1"/>
          </p:nvPr>
        </p:nvSpPr>
        <p:spPr>
          <a:xfrm>
            <a:off x="264000" y="1371601"/>
            <a:ext cx="11664000" cy="4495799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GB" sz="1600" b="0" i="0" baseline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r>
              <a:rPr lang="en-GB"/>
              <a:t>Click icon to add table - </a:t>
            </a:r>
            <a:r>
              <a:rPr lang="en-GB" noProof="0"/>
              <a:t>Verdana font will be automatically applied.</a:t>
            </a:r>
            <a:br>
              <a:rPr lang="en-GB" noProof="0"/>
            </a:br>
            <a:r>
              <a:rPr lang="en-GB" noProof="0"/>
              <a:t>If you want to copy and paste from MS Word or Excel, use the paste option “Use Destination Theme”, otherwise Verdana will have to be manually applied.</a:t>
            </a:r>
            <a:br>
              <a:rPr lang="en-GB" noProof="0"/>
            </a:br>
            <a:r>
              <a:rPr lang="en-GB" noProof="0"/>
              <a:t>The colour and style can modified by selecting “Table Style” under the “Table Tools Design” tab.</a:t>
            </a:r>
            <a:br>
              <a:rPr lang="en-GB" noProof="0"/>
            </a:br>
            <a:r>
              <a:rPr lang="en-GB" noProof="0"/>
              <a:t>If possible avoid pasting the table as an image. </a:t>
            </a:r>
            <a:br>
              <a:rPr lang="en-GB" noProof="0"/>
            </a:br>
            <a:r>
              <a:rPr lang="en-GB" noProof="0"/>
              <a:t>If possible avoid font sizes below 14 pt.</a:t>
            </a:r>
          </a:p>
          <a:p>
            <a:endParaRPr lang="en-GB"/>
          </a:p>
          <a:p>
            <a:endParaRPr lang="en-GB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64000" y="5943600"/>
            <a:ext cx="116640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baseline="0">
                <a:solidFill>
                  <a:schemeClr val="tx1"/>
                </a:solidFill>
                <a:latin typeface="+mn-lt"/>
                <a:ea typeface="+mn-lt" panose="020B060403050404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/>
              <a:t>Click to add source/note – For non-OECD/NEA material, make sure that you have the publisher's or author's permission and all sources are correctly cited. See the BIPs page for more information, http://intranet.oecd-nea.org/content/staff/basic.</a:t>
            </a:r>
          </a:p>
        </p:txBody>
      </p:sp>
    </p:spTree>
    <p:extLst>
      <p:ext uri="{BB962C8B-B14F-4D97-AF65-F5344CB8AC3E}">
        <p14:creationId xmlns:p14="http://schemas.microsoft.com/office/powerpoint/2010/main" val="19369650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+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64000" y="228600"/>
            <a:ext cx="11664000" cy="5400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r>
              <a:rPr lang="en-GB" noProof="0"/>
              <a:t>Click to add slide title</a:t>
            </a:r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0" hasCustomPrompt="1"/>
          </p:nvPr>
        </p:nvSpPr>
        <p:spPr>
          <a:xfrm>
            <a:off x="264000" y="1600200"/>
            <a:ext cx="5755800" cy="4267200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GB" sz="1600" b="0" i="0" baseline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r>
              <a:rPr lang="en-GB"/>
              <a:t>Click icon to add table - </a:t>
            </a:r>
            <a:r>
              <a:rPr lang="en-GB" noProof="0"/>
              <a:t>Verdana font will be automatically applied.</a:t>
            </a:r>
            <a:br>
              <a:rPr lang="en-GB" noProof="0"/>
            </a:br>
            <a:r>
              <a:rPr lang="en-GB" noProof="0"/>
              <a:t>If you want to copy and paste from MS Word or Excel, use the paste option “Use Destination Theme”, otherwise Verdana will have to be manually applied.</a:t>
            </a:r>
            <a:br>
              <a:rPr lang="en-GB" noProof="0"/>
            </a:br>
            <a:r>
              <a:rPr lang="en-GB" noProof="0"/>
              <a:t>The colour and style can modified by selecting “Table Style” under the “Table Tools Design” tab.</a:t>
            </a:r>
            <a:br>
              <a:rPr lang="en-GB" noProof="0"/>
            </a:br>
            <a:r>
              <a:rPr lang="en-GB" noProof="0"/>
              <a:t>If possible avoid pasting the table as an image </a:t>
            </a:r>
            <a:br>
              <a:rPr lang="en-GB" noProof="0"/>
            </a:br>
            <a:r>
              <a:rPr lang="en-GB" noProof="0"/>
              <a:t>If possible avoid font sizes below 14 pt.</a:t>
            </a:r>
          </a:p>
          <a:p>
            <a:endParaRPr lang="en-GB"/>
          </a:p>
          <a:p>
            <a:endParaRPr lang="en-GB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64000" y="5943600"/>
            <a:ext cx="116640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baseline="0">
                <a:solidFill>
                  <a:schemeClr val="tx1"/>
                </a:solidFill>
                <a:latin typeface="+mn-lt"/>
                <a:ea typeface="+mn-lt" panose="020B060403050404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/>
              <a:t>Click to add source/note – For non-OECD/NEA material, make sure that you have the publisher's or author's permission and all sources are correctly cited. See the BIPs page for more information, http://intranet.oecd-nea.org/content/staff/basic.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63525" y="1225550"/>
            <a:ext cx="5756275" cy="298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baseline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pPr lvl="0"/>
            <a:r>
              <a:rPr lang="en-GB" noProof="0"/>
              <a:t>Click to add table title</a:t>
            </a:r>
            <a:endParaRPr lang="en-GB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248400" y="1225550"/>
            <a:ext cx="5679600" cy="4641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1800" b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  <a:lvl2pPr marL="216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2pPr>
            <a:lvl3pPr marL="432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3pPr>
            <a:lvl4pPr marL="648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4pPr>
            <a:lvl5pPr marL="864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5pPr>
            <a:lvl6pPr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6pPr>
            <a:lvl7pPr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7pPr>
            <a:lvl8pPr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8pPr>
          </a:lstStyle>
          <a:p>
            <a:pPr lvl="0"/>
            <a:r>
              <a:rPr lang="en-GB" noProof="0"/>
              <a:t>Click to add picture talking points.</a:t>
            </a:r>
            <a:br>
              <a:rPr lang="en-GB" noProof="0"/>
            </a:br>
            <a:r>
              <a:rPr lang="en-GB" noProof="0"/>
              <a:t>When pasting text into a text box, use the paste option “Use Destination Theme” or “keep Text Only”.</a:t>
            </a:r>
            <a:br>
              <a:rPr lang="en-GB" noProof="0"/>
            </a:br>
            <a:r>
              <a:rPr lang="en-GB" noProof="0"/>
              <a:t>Font is automatically set as Verdana. </a:t>
            </a:r>
            <a:br>
              <a:rPr lang="en-GB" noProof="0"/>
            </a:br>
            <a:r>
              <a:rPr lang="en-GB" noProof="0"/>
              <a:t>Avoid using font sizes below 16 pt.</a:t>
            </a:r>
          </a:p>
        </p:txBody>
      </p:sp>
    </p:spTree>
    <p:extLst>
      <p:ext uri="{BB962C8B-B14F-4D97-AF65-F5344CB8AC3E}">
        <p14:creationId xmlns:p14="http://schemas.microsoft.com/office/powerpoint/2010/main" val="355923041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000" algn="l" eaLnBrk="1" hangingPunct="1">
              <a:defRPr/>
            </a:pPr>
            <a:r>
              <a:rPr lang="en-US" sz="700" b="1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  <a:cs typeface="Arial" pitchFamily="34" charset="0"/>
              </a:rPr>
              <a:t>2025 OECD/NEA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0439400" y="6536694"/>
            <a:ext cx="1600200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EE27CC96-3518-487B-96D3-A00378B46DDB}" type="slidenum">
              <a:rPr lang="fr-FR" sz="1100" b="1" smtClean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pPr algn="r"/>
              <a:t>‹#›</a:t>
            </a:fld>
            <a:endParaRPr lang="en-GB" sz="1100" b="1">
              <a:solidFill>
                <a:srgbClr val="006699"/>
              </a:solidFill>
              <a:latin typeface="+mn-lt" panose="020B0604030504040204" pitchFamily="34" charset="0"/>
              <a:ea typeface="+mn-lt" panose="020B0604030504040204" pitchFamily="34" charset="0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5451433" y="6559777"/>
            <a:ext cx="128913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800" b="1" kern="12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  <a:cs typeface="Arial" pitchFamily="34" charset="0"/>
              </a:rPr>
              <a:t>www.oecd-nea.org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99720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hangingPunct="1">
              <a:defRPr/>
            </a:pPr>
            <a:endParaRPr lang="en-US" sz="800">
              <a:solidFill>
                <a:srgbClr val="006699"/>
              </a:solidFill>
              <a:latin typeface="+mn-lt" panose="020B0604030504040204" pitchFamily="34" charset="0"/>
              <a:ea typeface="+mn-lt" panose="020B0604030504040204" pitchFamily="34" charset="0"/>
              <a:cs typeface="Arial" pitchFamily="34" charset="0"/>
            </a:endParaRPr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228600" y="152401"/>
            <a:ext cx="11734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28600" y="1371600"/>
            <a:ext cx="11734800" cy="4427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3" r:id="rId1"/>
    <p:sldLayoutId id="2147484211" r:id="rId2"/>
    <p:sldLayoutId id="2147484227" r:id="rId3"/>
    <p:sldLayoutId id="2147484225" r:id="rId4"/>
    <p:sldLayoutId id="2147484210" r:id="rId5"/>
    <p:sldLayoutId id="2147484226" r:id="rId6"/>
    <p:sldLayoutId id="2147484228" r:id="rId7"/>
    <p:sldLayoutId id="2147484231" r:id="rId8"/>
    <p:sldLayoutId id="2147484222" r:id="rId9"/>
    <p:sldLayoutId id="2147484230" r:id="rId10"/>
    <p:sldLayoutId id="2147484229" r:id="rId11"/>
    <p:sldLayoutId id="2147484236" r:id="rId12"/>
    <p:sldLayoutId id="2147484235" r:id="rId13"/>
    <p:sldLayoutId id="2147484237" r:id="rId14"/>
    <p:sldLayoutId id="2147484233" r:id="rId15"/>
    <p:sldLayoutId id="2147484234" r:id="rId16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accent1"/>
          </a:solidFill>
          <a:latin typeface="+mj-lt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2000" b="0" kern="1200" baseline="0">
          <a:solidFill>
            <a:schemeClr val="accent1"/>
          </a:solidFill>
          <a:latin typeface="+mj-lt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ts val="600"/>
        </a:spcBef>
        <a:spcAft>
          <a:spcPts val="0"/>
        </a:spcAft>
        <a:buFont typeface="Arial" panose="020B0604020202020204" pitchFamily="34" charset="0"/>
        <a:buChar char="–"/>
        <a:defRPr sz="2000" b="0" kern="1200" baseline="0">
          <a:solidFill>
            <a:schemeClr val="accent1"/>
          </a:solidFill>
          <a:latin typeface="+mj-lt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800" b="0" kern="1200" baseline="0">
          <a:solidFill>
            <a:schemeClr val="accent1"/>
          </a:solidFill>
          <a:latin typeface="+mj-lt"/>
          <a:ea typeface="+mn-ea"/>
          <a:cs typeface="Arial" charset="0"/>
        </a:defRPr>
      </a:lvl3pPr>
      <a:lvl4pPr marL="1600200" indent="-228600" algn="l" rtl="0" eaLnBrk="0" fontAlgn="base" hangingPunct="0">
        <a:spcBef>
          <a:spcPts val="600"/>
        </a:spcBef>
        <a:spcAft>
          <a:spcPts val="0"/>
        </a:spcAft>
        <a:buFont typeface="Arial" panose="020B0604020202020204" pitchFamily="34" charset="0"/>
        <a:buChar char="–"/>
        <a:defRPr sz="1800" b="0" kern="1200" baseline="0">
          <a:solidFill>
            <a:schemeClr val="accent1"/>
          </a:solidFill>
          <a:latin typeface="+mj-lt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ts val="600"/>
        </a:spcBef>
        <a:spcAft>
          <a:spcPts val="0"/>
        </a:spcAft>
        <a:buFont typeface="Arial" panose="020B0604020202020204" pitchFamily="34" charset="0"/>
        <a:buChar char="»"/>
        <a:defRPr sz="1800" b="0" kern="1200" baseline="0">
          <a:solidFill>
            <a:schemeClr val="accent1"/>
          </a:solidFill>
          <a:latin typeface="+mj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960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9" r:id="rId1"/>
    <p:sldLayoutId id="2147484213" r:id="rId2"/>
    <p:sldLayoutId id="2147484215" r:id="rId3"/>
    <p:sldLayoutId id="2147484224" r:id="rId4"/>
    <p:sldLayoutId id="2147484220" r:id="rId5"/>
    <p:sldLayoutId id="214748421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.oecd-nea.org/databank/nds/jef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.oecd-nea.org/databank/nds/jeff/jeff-evaluations/-/issues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databank.io.oecd-nea.org/data/jeff/40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data.oecd-nea.or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atabank.io.oecd-nea.org/data/jeff/40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0585DD-15CE-6309-12DB-B0682211E3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lIns="91440" tIns="45720" rIns="91440" bIns="45720" anchor="ctr"/>
          <a:lstStyle/>
          <a:p>
            <a:r>
              <a:rPr lang="en-GB" dirty="0"/>
              <a:t>3</a:t>
            </a:r>
            <a:r>
              <a:rPr lang="en-GB" baseline="30000" dirty="0"/>
              <a:t>rd</a:t>
            </a:r>
            <a:r>
              <a:rPr lang="en-GB" dirty="0"/>
              <a:t> International Workshop on Nuclear Data for the Next Decade</a:t>
            </a:r>
            <a:r>
              <a:rPr lang="en-US" dirty="0">
                <a:cs typeface="Microsoft Sans Serif"/>
              </a:rPr>
              <a:t>, 12 March 2026</a:t>
            </a:r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199C7165-57BD-E8CC-3FB6-C48A8A522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037" y="1828800"/>
            <a:ext cx="5004763" cy="1752600"/>
          </a:xfrm>
        </p:spPr>
        <p:txBody>
          <a:bodyPr/>
          <a:lstStyle/>
          <a:p>
            <a:r>
              <a:rPr lang="en-GB" dirty="0"/>
              <a:t>The JEFF‑4.0 Nuclear Data Library: Status and Perspectives</a:t>
            </a:r>
            <a:endParaRPr lang="en-US" sz="2000" dirty="0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900F9724-8F64-EFBD-0C02-26A9081014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3037" y="3733800"/>
            <a:ext cx="5004763" cy="2590800"/>
          </a:xfrm>
        </p:spPr>
        <p:txBody>
          <a:bodyPr/>
          <a:lstStyle/>
          <a:p>
            <a:r>
              <a:rPr lang="en-GB" dirty="0"/>
              <a:t>Nuclear Data for the Next Decade</a:t>
            </a:r>
          </a:p>
          <a:p>
            <a:r>
              <a:rPr lang="en-US" sz="1400" dirty="0"/>
              <a:t>12 March 2026</a:t>
            </a:r>
          </a:p>
          <a:p>
            <a:endParaRPr lang="en-US" dirty="0"/>
          </a:p>
          <a:p>
            <a:r>
              <a:rPr lang="en-US" dirty="0"/>
              <a:t>JEFF Chair: Arjan </a:t>
            </a:r>
            <a:r>
              <a:rPr lang="en-US" dirty="0" err="1"/>
              <a:t>Plompen</a:t>
            </a:r>
            <a:endParaRPr lang="en-US" dirty="0"/>
          </a:p>
          <a:p>
            <a:r>
              <a:rPr lang="en-US" dirty="0"/>
              <a:t>Antonio </a:t>
            </a:r>
            <a:r>
              <a:rPr lang="en-GB" sz="1600" dirty="0" err="1"/>
              <a:t>Jim</a:t>
            </a:r>
            <a:r>
              <a:rPr lang="en-GB" dirty="0" err="1"/>
              <a:t>é</a:t>
            </a:r>
            <a:r>
              <a:rPr lang="en-GB" sz="1600" dirty="0" err="1"/>
              <a:t>nez-Carrascosa</a:t>
            </a:r>
            <a:r>
              <a:rPr lang="en-GB" sz="1600" dirty="0"/>
              <a:t>*</a:t>
            </a:r>
          </a:p>
          <a:p>
            <a:r>
              <a:rPr lang="en-GB" dirty="0"/>
              <a:t>Anastasia </a:t>
            </a:r>
            <a:r>
              <a:rPr lang="en-GB" dirty="0" err="1"/>
              <a:t>Georgiadou</a:t>
            </a:r>
            <a:endParaRPr lang="en-US" dirty="0"/>
          </a:p>
          <a:p>
            <a:r>
              <a:rPr lang="en-US" sz="1100" b="0" i="1" dirty="0"/>
              <a:t>OECD/NEA Data Bank, JEFF Secretariat</a:t>
            </a:r>
          </a:p>
          <a:p>
            <a:endParaRPr lang="en-US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673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8774E1-A030-E484-DC8C-9F6D81B74F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D26DF7E-BE6D-880A-5B18-6171AF648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000" y="228600"/>
            <a:ext cx="11664000" cy="540000"/>
          </a:xfrm>
        </p:spPr>
        <p:txBody>
          <a:bodyPr/>
          <a:lstStyle/>
          <a:p>
            <a:r>
              <a:rPr lang="en-GB" dirty="0"/>
              <a:t>JEFF-4.0 nuclear data library - benchmarking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5AD8EEB-AA97-53DB-6D21-74969697971E}"/>
              </a:ext>
            </a:extLst>
          </p:cNvPr>
          <p:cNvSpPr txBox="1">
            <a:spLocks/>
          </p:cNvSpPr>
          <p:nvPr/>
        </p:nvSpPr>
        <p:spPr>
          <a:xfrm>
            <a:off x="152400" y="1295400"/>
            <a:ext cx="4917311" cy="523272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342900" indent="-342900" algn="l" rtl="0" eaLnBrk="0" fontAlgn="base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b="0" kern="1200" baseline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00" b="0" kern="1200" baseline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 baseline="0">
                <a:solidFill>
                  <a:schemeClr val="accent1"/>
                </a:solidFill>
                <a:latin typeface="+mj-lt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800" b="0" kern="1200" baseline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»"/>
              <a:defRPr sz="1800" b="0" kern="1200" baseline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3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Criticality benchmarking for 3191 cases shows a clear improvement compared to JEFF-3.3.</a:t>
            </a:r>
          </a:p>
          <a:p>
            <a:pPr marL="457200" lvl="3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Similar performance as ENDF/B-VIII.1.</a:t>
            </a:r>
            <a:endParaRPr lang="en-GB" sz="1400" dirty="0"/>
          </a:p>
          <a:p>
            <a:pPr marL="3416300" lvl="8" indent="0" algn="just">
              <a:spcAft>
                <a:spcPts val="1200"/>
              </a:spcAft>
              <a:buNone/>
            </a:pPr>
            <a:endParaRPr lang="en-GB" sz="1400" dirty="0">
              <a:ea typeface="Verdana"/>
            </a:endParaRPr>
          </a:p>
          <a:p>
            <a:pPr marL="673100" lvl="2" indent="0" algn="just">
              <a:spcAft>
                <a:spcPts val="1200"/>
              </a:spcAft>
              <a:buFont typeface="Arial" panose="020B0604020202020204" pitchFamily="34" charset="0"/>
              <a:buNone/>
            </a:pPr>
            <a:endParaRPr lang="en-GB" sz="1400" dirty="0">
              <a:ea typeface="Verdana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863600" lvl="4" indent="0" algn="just">
              <a:buFont typeface="Arial" panose="020B0604020202020204" pitchFamily="34" charset="0"/>
              <a:buNone/>
            </a:pPr>
            <a:endParaRPr lang="en-GB" sz="1400" dirty="0">
              <a:ea typeface="Verdan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4731FB-9928-1A57-2D09-BEF2DF5215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0421" y="1578412"/>
            <a:ext cx="6951579" cy="43030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245B280-E35D-2720-092D-1728333A1631}"/>
              </a:ext>
            </a:extLst>
          </p:cNvPr>
          <p:cNvSpPr txBox="1"/>
          <p:nvPr/>
        </p:nvSpPr>
        <p:spPr>
          <a:xfrm>
            <a:off x="264000" y="5450584"/>
            <a:ext cx="49963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034EA2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S. van der Marck, </a:t>
            </a:r>
            <a:r>
              <a:rPr lang="en-GB" sz="1050" i="1" dirty="0">
                <a:solidFill>
                  <a:srgbClr val="034EA2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Discussion of selected benchmarking topics for the JEFF-4.0 paper</a:t>
            </a:r>
            <a:r>
              <a:rPr lang="en-US" sz="1050" dirty="0">
                <a:solidFill>
                  <a:srgbClr val="034EA2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, JEFDOC-2487, November 2025.</a:t>
            </a:r>
          </a:p>
        </p:txBody>
      </p:sp>
    </p:spTree>
    <p:extLst>
      <p:ext uri="{BB962C8B-B14F-4D97-AF65-F5344CB8AC3E}">
        <p14:creationId xmlns:p14="http://schemas.microsoft.com/office/powerpoint/2010/main" val="245795681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568A33-9442-851B-939A-B57DFE9871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33AC2E9-EB98-FD56-CBBB-98A23F89B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000" y="228600"/>
            <a:ext cx="11664000" cy="540000"/>
          </a:xfrm>
        </p:spPr>
        <p:txBody>
          <a:bodyPr/>
          <a:lstStyle/>
          <a:p>
            <a:r>
              <a:rPr lang="en-GB" dirty="0"/>
              <a:t>JEFF-4.0 nuclear data library - benchmarking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B151BDC-7489-1D1E-583A-B0437AF0EB8A}"/>
              </a:ext>
            </a:extLst>
          </p:cNvPr>
          <p:cNvSpPr txBox="1">
            <a:spLocks/>
          </p:cNvSpPr>
          <p:nvPr/>
        </p:nvSpPr>
        <p:spPr>
          <a:xfrm>
            <a:off x="152400" y="1295400"/>
            <a:ext cx="4917311" cy="523272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342900" indent="-342900" algn="l" rtl="0" eaLnBrk="0" fontAlgn="base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b="0" kern="1200" baseline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00" b="0" kern="1200" baseline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 baseline="0">
                <a:solidFill>
                  <a:schemeClr val="accent1"/>
                </a:solidFill>
                <a:latin typeface="+mj-lt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800" b="0" kern="1200" baseline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»"/>
              <a:defRPr sz="1800" b="0" kern="1200" baseline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3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Criticality benchmarking for 3191 cases shows a clear improvement compared to JEFF-3.3.</a:t>
            </a:r>
          </a:p>
          <a:p>
            <a:pPr marL="457200" lvl="3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Similar performance as ENDF/B-VIII.1.</a:t>
            </a:r>
          </a:p>
          <a:p>
            <a:pPr marL="457200" lvl="3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Modern validation suite with quite similar behavior between JEFF-4.0 and ENDF/B-VIII.1.</a:t>
            </a:r>
            <a:endParaRPr lang="en-GB" sz="1400" dirty="0"/>
          </a:p>
          <a:p>
            <a:pPr marL="3416300" lvl="8" indent="0" algn="just">
              <a:spcAft>
                <a:spcPts val="1200"/>
              </a:spcAft>
              <a:buNone/>
            </a:pPr>
            <a:endParaRPr lang="en-GB" sz="1400" dirty="0">
              <a:ea typeface="Verdana"/>
            </a:endParaRPr>
          </a:p>
          <a:p>
            <a:pPr marL="673100" lvl="2" indent="0" algn="just">
              <a:spcAft>
                <a:spcPts val="1200"/>
              </a:spcAft>
              <a:buFont typeface="Arial" panose="020B0604020202020204" pitchFamily="34" charset="0"/>
              <a:buNone/>
            </a:pPr>
            <a:endParaRPr lang="en-GB" sz="1400" dirty="0">
              <a:ea typeface="Verdana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863600" lvl="4" indent="0" algn="just">
              <a:buFont typeface="Arial" panose="020B0604020202020204" pitchFamily="34" charset="0"/>
              <a:buNone/>
            </a:pPr>
            <a:endParaRPr lang="en-GB" sz="1400" dirty="0">
              <a:ea typeface="Verdan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F4B793-BA21-1E10-457E-32AD6C3EE724}"/>
              </a:ext>
            </a:extLst>
          </p:cNvPr>
          <p:cNvSpPr txBox="1"/>
          <p:nvPr/>
        </p:nvSpPr>
        <p:spPr>
          <a:xfrm>
            <a:off x="264000" y="5450584"/>
            <a:ext cx="49963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034EA2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S. van der Marck, </a:t>
            </a:r>
            <a:r>
              <a:rPr lang="en-GB" sz="1050" i="1" dirty="0">
                <a:solidFill>
                  <a:srgbClr val="034EA2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Discussion of selected benchmarking topics for the JEFF-4.0 paper</a:t>
            </a:r>
            <a:r>
              <a:rPr lang="en-US" sz="1050" dirty="0">
                <a:solidFill>
                  <a:srgbClr val="034EA2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, JEFDOC-2487, November 2025.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9EB888-8878-D416-8104-3C187CDD8A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655" y="2063816"/>
            <a:ext cx="6705945" cy="369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39337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880B54-2111-0F70-81AB-88E0DF3340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A1E06A8-B3AE-643E-2FAF-0379DB2C1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000" y="228600"/>
            <a:ext cx="11664000" cy="540000"/>
          </a:xfrm>
        </p:spPr>
        <p:txBody>
          <a:bodyPr/>
          <a:lstStyle/>
          <a:p>
            <a:r>
              <a:rPr lang="en-GB" dirty="0"/>
              <a:t>JEFF-4.0 nuclear data library - benchmarking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9EEB0E9-CF0E-CB3B-5130-CDC818ECF189}"/>
              </a:ext>
            </a:extLst>
          </p:cNvPr>
          <p:cNvSpPr txBox="1">
            <a:spLocks/>
          </p:cNvSpPr>
          <p:nvPr/>
        </p:nvSpPr>
        <p:spPr>
          <a:xfrm>
            <a:off x="152400" y="1295400"/>
            <a:ext cx="4917311" cy="523272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342900" indent="-342900" algn="l" rtl="0" eaLnBrk="0" fontAlgn="base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b="0" kern="1200" baseline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00" b="0" kern="1200" baseline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 baseline="0">
                <a:solidFill>
                  <a:schemeClr val="accent1"/>
                </a:solidFill>
                <a:latin typeface="+mj-lt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800" b="0" kern="1200" baseline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»"/>
              <a:defRPr sz="1800" b="0" kern="1200" baseline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3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Criticality benchmarking for 3191 cases shows a clear improvement compared to JEFF-3.3.</a:t>
            </a:r>
          </a:p>
          <a:p>
            <a:pPr marL="457200" lvl="3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Similar performance as ENDF/B-VIII.1.</a:t>
            </a:r>
          </a:p>
          <a:p>
            <a:pPr marL="457200" lvl="3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Modern validation suite with quite similar behavior between JEFF-4.0 and ENDF/B-VIII.1.</a:t>
            </a:r>
          </a:p>
          <a:p>
            <a:pPr marL="457200" lvl="3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Reactivity curve was finally corrected, where JEFF-4.0 and ENDF/B-VIII.1 perform similarly.</a:t>
            </a:r>
            <a:endParaRPr lang="en-GB" sz="1400" dirty="0"/>
          </a:p>
          <a:p>
            <a:pPr marL="3416300" lvl="8" indent="0" algn="just">
              <a:spcAft>
                <a:spcPts val="1200"/>
              </a:spcAft>
              <a:buNone/>
            </a:pPr>
            <a:endParaRPr lang="en-GB" sz="1400" dirty="0">
              <a:ea typeface="Verdana"/>
            </a:endParaRPr>
          </a:p>
          <a:p>
            <a:pPr marL="673100" lvl="2" indent="0" algn="just">
              <a:spcAft>
                <a:spcPts val="1200"/>
              </a:spcAft>
              <a:buFont typeface="Arial" panose="020B0604020202020204" pitchFamily="34" charset="0"/>
              <a:buNone/>
            </a:pPr>
            <a:endParaRPr lang="en-GB" sz="1400" dirty="0">
              <a:ea typeface="Verdana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863600" lvl="4" indent="0" algn="just">
              <a:buFont typeface="Arial" panose="020B0604020202020204" pitchFamily="34" charset="0"/>
              <a:buNone/>
            </a:pPr>
            <a:endParaRPr lang="en-GB" sz="1400" dirty="0">
              <a:ea typeface="Verdan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D04952-E5DE-0F16-445C-39740CA796D6}"/>
              </a:ext>
            </a:extLst>
          </p:cNvPr>
          <p:cNvSpPr txBox="1"/>
          <p:nvPr/>
        </p:nvSpPr>
        <p:spPr>
          <a:xfrm>
            <a:off x="264000" y="5450584"/>
            <a:ext cx="499636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034EA2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R. </a:t>
            </a:r>
            <a:r>
              <a:rPr lang="en-US" sz="1050" dirty="0" err="1">
                <a:solidFill>
                  <a:srgbClr val="034EA2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Ichou</a:t>
            </a:r>
            <a:r>
              <a:rPr lang="en-US" sz="1050" dirty="0">
                <a:solidFill>
                  <a:srgbClr val="034EA2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, </a:t>
            </a:r>
            <a:r>
              <a:rPr lang="en-GB" sz="1050" i="1" dirty="0">
                <a:solidFill>
                  <a:srgbClr val="034EA2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Feedback on JEFF-4.0</a:t>
            </a:r>
            <a:r>
              <a:rPr lang="en-US" sz="1050" dirty="0">
                <a:solidFill>
                  <a:srgbClr val="034EA2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, JEFDOC-2489, November 2025.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50367C-ADEC-EBE5-0B4B-97CB217F8E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1960" y="1807347"/>
            <a:ext cx="7023191" cy="420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19976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660380-059C-3194-F2B5-B475795FB6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BB19461-55B1-3268-2C3C-94F7EE170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000" y="228600"/>
            <a:ext cx="11664000" cy="540000"/>
          </a:xfrm>
        </p:spPr>
        <p:txBody>
          <a:bodyPr/>
          <a:lstStyle/>
          <a:p>
            <a:r>
              <a:rPr lang="en-GB" dirty="0"/>
              <a:t>JEFF-4.0 nuclear data library - benchmarking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D13E186-8307-E372-32FC-36FFDC76AD35}"/>
              </a:ext>
            </a:extLst>
          </p:cNvPr>
          <p:cNvSpPr txBox="1">
            <a:spLocks/>
          </p:cNvSpPr>
          <p:nvPr/>
        </p:nvSpPr>
        <p:spPr>
          <a:xfrm>
            <a:off x="152400" y="1295400"/>
            <a:ext cx="4917311" cy="523272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342900" indent="-342900" algn="l" rtl="0" eaLnBrk="0" fontAlgn="base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b="0" kern="1200" baseline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00" b="0" kern="1200" baseline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 baseline="0">
                <a:solidFill>
                  <a:schemeClr val="accent1"/>
                </a:solidFill>
                <a:latin typeface="+mj-lt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800" b="0" kern="1200" baseline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»"/>
              <a:defRPr sz="1800" b="0" kern="1200" baseline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3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Criticality benchmarking for 3191 cases shows a clear improvement compared to JEFF-3.3.</a:t>
            </a:r>
          </a:p>
          <a:p>
            <a:pPr marL="457200" lvl="3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Similar performance as ENDF/B-VIII.1.</a:t>
            </a:r>
          </a:p>
          <a:p>
            <a:pPr marL="457200" lvl="3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Modern validation suite with quite similar behavior between JEFF-4.0 and ENDF/B-VIII.1.</a:t>
            </a:r>
          </a:p>
          <a:p>
            <a:pPr marL="457200" lvl="3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Reactivity curve was finally corrected, where JEFF-4.0 and ENDF/B-VIII.1 perform similarly.</a:t>
            </a:r>
          </a:p>
          <a:p>
            <a:pPr marL="457200" lvl="3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Improved inventory estimation due to updates on fission products.</a:t>
            </a:r>
          </a:p>
          <a:p>
            <a:pPr marL="457200" lvl="3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3416300" lvl="8" indent="0" algn="just">
              <a:spcAft>
                <a:spcPts val="1200"/>
              </a:spcAft>
              <a:buNone/>
            </a:pPr>
            <a:endParaRPr lang="en-GB" sz="1400" dirty="0">
              <a:ea typeface="Verdana"/>
            </a:endParaRPr>
          </a:p>
          <a:p>
            <a:pPr marL="673100" lvl="2" indent="0" algn="just">
              <a:spcAft>
                <a:spcPts val="1200"/>
              </a:spcAft>
              <a:buFont typeface="Arial" panose="020B0604020202020204" pitchFamily="34" charset="0"/>
              <a:buNone/>
            </a:pPr>
            <a:endParaRPr lang="en-GB" sz="1400" dirty="0">
              <a:ea typeface="Verdana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863600" lvl="4" indent="0" algn="just">
              <a:buFont typeface="Arial" panose="020B0604020202020204" pitchFamily="34" charset="0"/>
              <a:buNone/>
            </a:pPr>
            <a:endParaRPr lang="en-GB" sz="1400" dirty="0">
              <a:ea typeface="Verdan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07F057-92F0-24A2-7DE2-23318A60C73B}"/>
              </a:ext>
            </a:extLst>
          </p:cNvPr>
          <p:cNvSpPr txBox="1"/>
          <p:nvPr/>
        </p:nvSpPr>
        <p:spPr>
          <a:xfrm>
            <a:off x="264000" y="5450584"/>
            <a:ext cx="499636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034EA2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G. </a:t>
            </a:r>
            <a:r>
              <a:rPr lang="en-US" sz="1050" dirty="0" err="1">
                <a:solidFill>
                  <a:srgbClr val="034EA2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Noguere</a:t>
            </a:r>
            <a:r>
              <a:rPr lang="en-US" sz="1050" dirty="0">
                <a:solidFill>
                  <a:srgbClr val="034EA2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, </a:t>
            </a:r>
            <a:r>
              <a:rPr lang="en-GB" sz="1050" i="1" dirty="0">
                <a:solidFill>
                  <a:srgbClr val="034EA2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Feedback for BUC application</a:t>
            </a:r>
            <a:r>
              <a:rPr lang="en-US" sz="1050" dirty="0">
                <a:solidFill>
                  <a:srgbClr val="034EA2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, JEFDOC-2491, November 2025.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A59DE3-D67F-150D-3EA4-08237D061A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311" y="1597146"/>
            <a:ext cx="6858289" cy="3663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40304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CF0C1D-5476-AE5B-D9FC-05AFEF7C86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D637B41-E8FA-1906-78C7-9E5E25180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000" y="228600"/>
            <a:ext cx="11664000" cy="540000"/>
          </a:xfrm>
        </p:spPr>
        <p:txBody>
          <a:bodyPr/>
          <a:lstStyle/>
          <a:p>
            <a:r>
              <a:rPr lang="en-GB" dirty="0"/>
              <a:t>JEFF-4.0 nuclear data library - benchmarking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ABD29C0F-5B61-DECD-5103-DD171C8C7C5A}"/>
              </a:ext>
            </a:extLst>
          </p:cNvPr>
          <p:cNvSpPr txBox="1">
            <a:spLocks/>
          </p:cNvSpPr>
          <p:nvPr/>
        </p:nvSpPr>
        <p:spPr>
          <a:xfrm>
            <a:off x="152400" y="1295400"/>
            <a:ext cx="4917311" cy="523272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342900" indent="-342900" algn="l" rtl="0" eaLnBrk="0" fontAlgn="base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b="0" kern="1200" baseline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00" b="0" kern="1200" baseline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 baseline="0">
                <a:solidFill>
                  <a:schemeClr val="accent1"/>
                </a:solidFill>
                <a:latin typeface="+mj-lt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800" b="0" kern="1200" baseline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»"/>
              <a:defRPr sz="1800" b="0" kern="1200" baseline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3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Criticality benchmarking for 3191 cases shows a clear improvement compared to JEFF-3.3.</a:t>
            </a:r>
          </a:p>
          <a:p>
            <a:pPr marL="457200" lvl="3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Similar performance as ENDF/B-VIII.1.</a:t>
            </a:r>
          </a:p>
          <a:p>
            <a:pPr marL="457200" lvl="3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Modern validation suite with quite similar behavior between JEFF-4.0 and ENDF/B-VIII.1.</a:t>
            </a:r>
          </a:p>
          <a:p>
            <a:pPr marL="457200" lvl="3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Reactivity curve was finally corrected, where JEFF-4.0 and ENDF/B-VIII.1 perform similarly.</a:t>
            </a:r>
          </a:p>
          <a:p>
            <a:pPr marL="457200" lvl="3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Improved inventory estimation due to updates on fission products.</a:t>
            </a:r>
          </a:p>
          <a:p>
            <a:pPr marL="457200" lvl="3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Fusion decay heat shows improvements.</a:t>
            </a:r>
          </a:p>
          <a:p>
            <a:pPr marL="457200" lvl="3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3416300" lvl="8" indent="0" algn="just">
              <a:spcAft>
                <a:spcPts val="1200"/>
              </a:spcAft>
              <a:buNone/>
            </a:pPr>
            <a:endParaRPr lang="en-GB" sz="1400" dirty="0">
              <a:ea typeface="Verdana"/>
            </a:endParaRPr>
          </a:p>
          <a:p>
            <a:pPr marL="673100" lvl="2" indent="0" algn="just">
              <a:spcAft>
                <a:spcPts val="1200"/>
              </a:spcAft>
              <a:buFont typeface="Arial" panose="020B0604020202020204" pitchFamily="34" charset="0"/>
              <a:buNone/>
            </a:pPr>
            <a:endParaRPr lang="en-GB" sz="1400" dirty="0">
              <a:ea typeface="Verdana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863600" lvl="4" indent="0" algn="just">
              <a:buFont typeface="Arial" panose="020B0604020202020204" pitchFamily="34" charset="0"/>
              <a:buNone/>
            </a:pPr>
            <a:endParaRPr lang="en-GB" sz="1400" dirty="0">
              <a:ea typeface="Verdan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BC4F52-3E18-75D8-1814-3B9B72518533}"/>
              </a:ext>
            </a:extLst>
          </p:cNvPr>
          <p:cNvSpPr txBox="1"/>
          <p:nvPr/>
        </p:nvSpPr>
        <p:spPr>
          <a:xfrm>
            <a:off x="264000" y="5450584"/>
            <a:ext cx="499636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034EA2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J. Hollis, </a:t>
            </a:r>
            <a:r>
              <a:rPr lang="en-GB" sz="1050" i="1" dirty="0">
                <a:solidFill>
                  <a:srgbClr val="034EA2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Fusion decay heat benchmarking - JEFF-4</a:t>
            </a:r>
            <a:r>
              <a:rPr lang="en-US" sz="1050" dirty="0">
                <a:solidFill>
                  <a:srgbClr val="034EA2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, JEFDOC-2484, November 2025.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380BBD-14A2-0D8E-DF1F-0B9020E32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0369" y="2408242"/>
            <a:ext cx="6779231" cy="300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71638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99B7EB-CA6A-7150-43CF-5760E65175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FB3094F-A061-687D-D6CF-9506D203E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000" y="228600"/>
            <a:ext cx="11664000" cy="540000"/>
          </a:xfrm>
        </p:spPr>
        <p:txBody>
          <a:bodyPr/>
          <a:lstStyle/>
          <a:p>
            <a:r>
              <a:rPr lang="en-GB" dirty="0"/>
              <a:t>JEFF-4.0 nuclear data library - benchmarking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A21F0B67-67F0-F157-4AE1-FC54A4E9F571}"/>
              </a:ext>
            </a:extLst>
          </p:cNvPr>
          <p:cNvSpPr txBox="1">
            <a:spLocks/>
          </p:cNvSpPr>
          <p:nvPr/>
        </p:nvSpPr>
        <p:spPr>
          <a:xfrm>
            <a:off x="152400" y="1295400"/>
            <a:ext cx="4917311" cy="523272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342900" indent="-342900" algn="l" rtl="0" eaLnBrk="0" fontAlgn="base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b="0" kern="1200" baseline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00" b="0" kern="1200" baseline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 baseline="0">
                <a:solidFill>
                  <a:schemeClr val="accent1"/>
                </a:solidFill>
                <a:latin typeface="+mj-lt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800" b="0" kern="1200" baseline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»"/>
              <a:defRPr sz="1800" b="0" kern="1200" baseline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3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Criticality benchmarking for 3191 cases shows a clear improvement compared to JEFF-3.3.</a:t>
            </a:r>
          </a:p>
          <a:p>
            <a:pPr marL="457200" lvl="3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Similar performance as ENDF/B-VIII.1.</a:t>
            </a:r>
          </a:p>
          <a:p>
            <a:pPr marL="457200" lvl="3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Modern validation suite with quite similar behavior between JEFF-4.0 and ENDF/B-VIII.1.</a:t>
            </a:r>
          </a:p>
          <a:p>
            <a:pPr marL="457200" lvl="3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Reactivity curve was finally corrected, where JEFF-4.0 and ENDF/B-VIII.1 perform similarly.</a:t>
            </a:r>
          </a:p>
          <a:p>
            <a:pPr marL="457200" lvl="3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Improved inventory estimation due to updates on fission products.</a:t>
            </a:r>
          </a:p>
          <a:p>
            <a:pPr marL="457200" lvl="3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Fusion decay heat shows improvements.</a:t>
            </a:r>
          </a:p>
          <a:p>
            <a:pPr marL="457200" lvl="3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/>
              <a:t>Enhanced RPV shielding results.</a:t>
            </a:r>
            <a:endParaRPr lang="en-US" sz="1400" dirty="0"/>
          </a:p>
          <a:p>
            <a:pPr marL="457200" lvl="3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3416300" lvl="8" indent="0" algn="just">
              <a:spcAft>
                <a:spcPts val="1200"/>
              </a:spcAft>
              <a:buNone/>
            </a:pPr>
            <a:endParaRPr lang="en-GB" sz="1400" dirty="0">
              <a:ea typeface="Verdana"/>
            </a:endParaRPr>
          </a:p>
          <a:p>
            <a:pPr marL="673100" lvl="2" indent="0" algn="just">
              <a:spcAft>
                <a:spcPts val="1200"/>
              </a:spcAft>
              <a:buFont typeface="Arial" panose="020B0604020202020204" pitchFamily="34" charset="0"/>
              <a:buNone/>
            </a:pPr>
            <a:endParaRPr lang="en-GB" sz="1400" dirty="0">
              <a:ea typeface="Verdana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863600" lvl="4" indent="0" algn="just">
              <a:buFont typeface="Arial" panose="020B0604020202020204" pitchFamily="34" charset="0"/>
              <a:buNone/>
            </a:pPr>
            <a:endParaRPr lang="en-GB" sz="1400" dirty="0">
              <a:ea typeface="Verdan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3373D9-F9C2-A607-568C-E09D403F3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9453" y="1883877"/>
            <a:ext cx="5760071" cy="40557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1738045-69DD-2C5E-3325-72F7A47CB112}"/>
              </a:ext>
            </a:extLst>
          </p:cNvPr>
          <p:cNvSpPr txBox="1"/>
          <p:nvPr/>
        </p:nvSpPr>
        <p:spPr>
          <a:xfrm>
            <a:off x="264000" y="5450584"/>
            <a:ext cx="49963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034EA2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S. van der Marck, </a:t>
            </a:r>
            <a:r>
              <a:rPr lang="en-GB" sz="1050" i="1" dirty="0">
                <a:solidFill>
                  <a:srgbClr val="034EA2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Discussion of selected benchmarking topics for the JEFF-4.0 paper</a:t>
            </a:r>
            <a:r>
              <a:rPr lang="en-US" sz="1050" dirty="0">
                <a:solidFill>
                  <a:srgbClr val="034EA2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, JEFDOC-2487, November 2025.</a:t>
            </a:r>
          </a:p>
        </p:txBody>
      </p:sp>
    </p:spTree>
    <p:extLst>
      <p:ext uri="{BB962C8B-B14F-4D97-AF65-F5344CB8AC3E}">
        <p14:creationId xmlns:p14="http://schemas.microsoft.com/office/powerpoint/2010/main" val="405235939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5EE934-6CDB-2C22-6266-0927AEE5B0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5645139-E666-B142-3550-4A0CFBB4E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000" y="228600"/>
            <a:ext cx="11664000" cy="540000"/>
          </a:xfrm>
        </p:spPr>
        <p:txBody>
          <a:bodyPr/>
          <a:lstStyle/>
          <a:p>
            <a:r>
              <a:rPr lang="en-US" dirty="0"/>
              <a:t>NEA Data Bank infrastructure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8B19E48A-2095-8F3D-438B-DE2D784FB622}"/>
              </a:ext>
            </a:extLst>
          </p:cNvPr>
          <p:cNvSpPr txBox="1">
            <a:spLocks/>
          </p:cNvSpPr>
          <p:nvPr/>
        </p:nvSpPr>
        <p:spPr>
          <a:xfrm>
            <a:off x="152400" y="1295400"/>
            <a:ext cx="11897762" cy="4608395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342900" indent="-342900" algn="l" rtl="0" eaLnBrk="0" fontAlgn="base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b="0" kern="1200" baseline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00" b="0" kern="1200" baseline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 baseline="0">
                <a:solidFill>
                  <a:schemeClr val="accent1"/>
                </a:solidFill>
                <a:latin typeface="+mj-lt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800" b="0" kern="1200" baseline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»"/>
              <a:defRPr sz="1800" b="0" kern="1200" baseline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3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The JEFF project is supported by the NEA Data Bank, which aims at improving the infrastructure development for data management and code pipelines.</a:t>
            </a:r>
          </a:p>
          <a:p>
            <a:pPr marL="457200" lvl="3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JEFF library developments are coordinated through a collaborative GitLab repository.</a:t>
            </a:r>
          </a:p>
          <a:p>
            <a:pPr marL="457200" lvl="3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Tested nuclear data ready for use with software:</a:t>
            </a:r>
          </a:p>
          <a:p>
            <a:pPr marL="914400" lvl="4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Complete, reproducible pipelines.</a:t>
            </a:r>
          </a:p>
          <a:p>
            <a:pPr marL="914400" lvl="4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Reference calculation results.</a:t>
            </a:r>
          </a:p>
          <a:p>
            <a:pPr marL="914400" lvl="4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Packaged within containers ready to be published.</a:t>
            </a:r>
          </a:p>
          <a:p>
            <a:pPr marL="457200" lvl="3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Access to repository (restricted to JEFF community at the moment): </a:t>
            </a:r>
            <a:r>
              <a:rPr lang="en-US" sz="1400" dirty="0">
                <a:hlinkClick r:id="rId3"/>
              </a:rPr>
              <a:t>https://git.oecd-nea.org/databank/nds/jeff</a:t>
            </a:r>
            <a:endParaRPr lang="en-GB" sz="1400" b="1" dirty="0"/>
          </a:p>
          <a:p>
            <a:pPr marL="3416300" lvl="8" indent="0" algn="just">
              <a:spcAft>
                <a:spcPts val="1200"/>
              </a:spcAft>
              <a:buNone/>
            </a:pPr>
            <a:endParaRPr lang="en-GB" sz="1400" dirty="0">
              <a:ea typeface="Verdana"/>
            </a:endParaRPr>
          </a:p>
          <a:p>
            <a:pPr marL="673100" lvl="2" indent="0" algn="just">
              <a:spcAft>
                <a:spcPts val="1200"/>
              </a:spcAft>
              <a:buFont typeface="Arial" panose="020B0604020202020204" pitchFamily="34" charset="0"/>
              <a:buNone/>
            </a:pPr>
            <a:endParaRPr lang="en-GB" sz="1400" dirty="0">
              <a:ea typeface="Verdana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863600" lvl="4" indent="0" algn="just">
              <a:buFont typeface="Arial" panose="020B0604020202020204" pitchFamily="34" charset="0"/>
              <a:buNone/>
            </a:pPr>
            <a:endParaRPr lang="en-GB" sz="1400" dirty="0"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54863071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F8B50D-CF3A-26F2-D1A5-165EF2B42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A7F7FAB-80DD-5729-C753-7161C1B26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000" y="228600"/>
            <a:ext cx="11664000" cy="540000"/>
          </a:xfrm>
        </p:spPr>
        <p:txBody>
          <a:bodyPr/>
          <a:lstStyle/>
          <a:p>
            <a:r>
              <a:rPr lang="en-US" dirty="0"/>
              <a:t>N</a:t>
            </a:r>
            <a:r>
              <a:rPr lang="en-GB" dirty="0"/>
              <a:t>EA Data Bank infrastructure – processing pipeline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6A415AF8-4D4B-BDE5-A8D5-5E5C68AEBD26}"/>
              </a:ext>
            </a:extLst>
          </p:cNvPr>
          <p:cNvSpPr txBox="1">
            <a:spLocks/>
          </p:cNvSpPr>
          <p:nvPr/>
        </p:nvSpPr>
        <p:spPr>
          <a:xfrm>
            <a:off x="152400" y="1295400"/>
            <a:ext cx="11897762" cy="4960545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342900" indent="-342900" algn="l" rtl="0" eaLnBrk="0" fontAlgn="base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b="0" kern="1200" baseline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00" b="0" kern="1200" baseline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 baseline="0">
                <a:solidFill>
                  <a:schemeClr val="accent1"/>
                </a:solidFill>
                <a:latin typeface="+mj-lt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800" b="0" kern="1200" baseline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»"/>
              <a:defRPr sz="1800" b="0" kern="1200" baseline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3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We use GitLab CI/CD infrastructure to:</a:t>
            </a:r>
          </a:p>
          <a:p>
            <a:pPr marL="914400" lvl="4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Version-controlled updates on evaluated files.</a:t>
            </a:r>
          </a:p>
          <a:p>
            <a:pPr marL="914400" lvl="4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Perform evaluated files consistency checks.</a:t>
            </a:r>
          </a:p>
          <a:p>
            <a:pPr marL="914400" lvl="4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Process to different formats (with input templates for auto-generation):</a:t>
            </a:r>
          </a:p>
          <a:p>
            <a:pPr marL="1371600" lvl="5" indent="-457200" algn="just">
              <a:spcAft>
                <a:spcPts val="600"/>
              </a:spcAft>
            </a:pPr>
            <a:r>
              <a:rPr lang="en-US" sz="14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ENDF utilities</a:t>
            </a:r>
          </a:p>
          <a:p>
            <a:pPr marL="1371600" lvl="5" indent="-457200" algn="just">
              <a:spcAft>
                <a:spcPts val="600"/>
              </a:spcAft>
            </a:pPr>
            <a:r>
              <a:rPr lang="en-US" sz="14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NJOY (ACE format)</a:t>
            </a:r>
          </a:p>
          <a:p>
            <a:pPr marL="1371600" lvl="5" indent="-457200" algn="just">
              <a:spcAft>
                <a:spcPts val="600"/>
              </a:spcAft>
            </a:pPr>
            <a:r>
              <a:rPr lang="en-US" sz="14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FUDGE (GNDS format)</a:t>
            </a:r>
          </a:p>
          <a:p>
            <a:pPr marL="1371600" lvl="5" indent="-457200" algn="just">
              <a:spcAft>
                <a:spcPts val="600"/>
              </a:spcAft>
            </a:pPr>
            <a:r>
              <a:rPr lang="en-US" sz="14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PREPRO</a:t>
            </a:r>
          </a:p>
          <a:p>
            <a:pPr marL="1371600" lvl="5" indent="-457200" algn="just">
              <a:spcAft>
                <a:spcPts val="600"/>
              </a:spcAft>
            </a:pPr>
            <a:r>
              <a:rPr lang="en-US" sz="14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AMPX</a:t>
            </a:r>
          </a:p>
          <a:p>
            <a:pPr marL="1371600" lvl="5" indent="-457200" algn="just">
              <a:spcAft>
                <a:spcPts val="600"/>
              </a:spcAft>
            </a:pPr>
            <a:r>
              <a:rPr lang="en-US" sz="1400" dirty="0" err="1">
                <a:solidFill>
                  <a:schemeClr val="accent1"/>
                </a:solidFill>
                <a:latin typeface="+mj-lt"/>
                <a:cs typeface="Arial" pitchFamily="34" charset="0"/>
              </a:rPr>
              <a:t>OpenMC</a:t>
            </a:r>
            <a:endParaRPr lang="en-US" sz="1400" dirty="0">
              <a:solidFill>
                <a:schemeClr val="accent1"/>
              </a:solidFill>
              <a:latin typeface="+mj-lt"/>
              <a:cs typeface="Arial" pitchFamily="34" charset="0"/>
            </a:endParaRPr>
          </a:p>
          <a:p>
            <a:pPr marL="914400" lvl="4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Track issues related to specific files (access to </a:t>
            </a:r>
            <a:r>
              <a:rPr lang="en-US" sz="1400" dirty="0">
                <a:hlinkClick r:id="rId3"/>
              </a:rPr>
              <a:t>JEFF issue board</a:t>
            </a:r>
            <a:r>
              <a:rPr lang="en-US" sz="1400" dirty="0"/>
              <a:t>).</a:t>
            </a:r>
          </a:p>
          <a:p>
            <a:pPr marL="914400" lvl="4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Run verification suites (checks if the data is usable by the software).</a:t>
            </a:r>
          </a:p>
          <a:p>
            <a:pPr marL="914400" lvl="4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Run validation suites (measures the quality of the data to predict a quantity of interest):</a:t>
            </a:r>
          </a:p>
          <a:p>
            <a:pPr marL="1371600" lvl="5" indent="-457200" algn="just">
              <a:spcAft>
                <a:spcPts val="600"/>
              </a:spcAft>
            </a:pPr>
            <a:r>
              <a:rPr lang="en-US" sz="14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Criticality safety, reactor physics, spent fuel, others.</a:t>
            </a:r>
          </a:p>
          <a:p>
            <a:pPr marL="914400" lvl="4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600" b="1" dirty="0"/>
          </a:p>
          <a:p>
            <a:pPr marL="3416300" lvl="8" indent="0" algn="just">
              <a:spcAft>
                <a:spcPts val="1200"/>
              </a:spcAft>
              <a:buNone/>
            </a:pPr>
            <a:endParaRPr lang="en-GB" sz="1200" dirty="0">
              <a:ea typeface="Verdana"/>
            </a:endParaRPr>
          </a:p>
          <a:p>
            <a:pPr marL="673100" lvl="2" indent="0" algn="just">
              <a:spcAft>
                <a:spcPts val="1200"/>
              </a:spcAft>
              <a:buFont typeface="Arial" panose="020B0604020202020204" pitchFamily="34" charset="0"/>
              <a:buNone/>
            </a:pPr>
            <a:endParaRPr lang="en-GB" sz="1200" dirty="0">
              <a:ea typeface="Verdana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863600" lvl="4" indent="0" algn="just">
              <a:buFont typeface="Arial" panose="020B0604020202020204" pitchFamily="34" charset="0"/>
              <a:buNone/>
            </a:pPr>
            <a:endParaRPr lang="en-GB" sz="1200" dirty="0"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15986723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8A33B5-67DB-12F3-0622-2C58B6911A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FE7772B-E01B-3DCC-01A9-52133BE1C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000" y="228600"/>
            <a:ext cx="11664000" cy="540000"/>
          </a:xfrm>
        </p:spPr>
        <p:txBody>
          <a:bodyPr/>
          <a:lstStyle/>
          <a:p>
            <a:r>
              <a:rPr lang="en-US" dirty="0"/>
              <a:t>N</a:t>
            </a:r>
            <a:r>
              <a:rPr lang="en-GB" dirty="0"/>
              <a:t>EA Data Bank infrastructure – processing pipeline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4D97BC-0996-4CBC-4B72-8970C22F0C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692" y="1545972"/>
            <a:ext cx="11390616" cy="411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974557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5BC160-44AA-0664-E5C7-3C28C5C1FA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8AC798C-99CE-5E10-E265-87D1BE71E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000" y="228600"/>
            <a:ext cx="11664000" cy="540000"/>
          </a:xfrm>
        </p:spPr>
        <p:txBody>
          <a:bodyPr/>
          <a:lstStyle/>
          <a:p>
            <a:r>
              <a:rPr lang="en-GB" dirty="0"/>
              <a:t>NEA Data Bank infrastructure – JEFF-4.0 products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BCC71C51-2706-E347-013E-D24AF658ED42}"/>
              </a:ext>
            </a:extLst>
          </p:cNvPr>
          <p:cNvSpPr txBox="1">
            <a:spLocks/>
          </p:cNvSpPr>
          <p:nvPr/>
        </p:nvSpPr>
        <p:spPr>
          <a:xfrm>
            <a:off x="152400" y="1295400"/>
            <a:ext cx="6629400" cy="4608395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342900" indent="-342900" algn="l" rtl="0" eaLnBrk="0" fontAlgn="base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b="0" kern="1200" baseline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00" b="0" kern="1200" baseline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 baseline="0">
                <a:solidFill>
                  <a:schemeClr val="accent1"/>
                </a:solidFill>
                <a:latin typeface="+mj-lt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800" b="0" kern="1200" baseline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»"/>
              <a:defRPr sz="1800" b="0" kern="1200" baseline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3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Data publicly available at the NEA Data Bank website:</a:t>
            </a:r>
          </a:p>
          <a:p>
            <a:pPr marL="914400" lvl="4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hlinkClick r:id="rId3"/>
              </a:rPr>
              <a:t>Joint Evaluated Fission and Fusion (JEFF) Library version 4.0 - NEA Data Bank GitLab platform</a:t>
            </a:r>
            <a:endParaRPr lang="en-US" sz="900" dirty="0"/>
          </a:p>
          <a:p>
            <a:pPr marL="914400" lvl="4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457200" lvl="3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ACE files for multiple temperature points (cross sections and TSLs) for Monte Carlo transport codes.</a:t>
            </a:r>
          </a:p>
          <a:p>
            <a:pPr marL="457200" lvl="3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PENDF 0K (e.g., for FLUKA code).</a:t>
            </a:r>
          </a:p>
          <a:p>
            <a:pPr marL="457200" lvl="3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HENDF resources (for JANIS).</a:t>
            </a:r>
          </a:p>
          <a:p>
            <a:pPr marL="457200" lvl="3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GENDF and SSF resources (for FISPACT).</a:t>
            </a:r>
          </a:p>
          <a:p>
            <a:pPr marL="457200" lvl="3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HDF-5 files (for </a:t>
            </a:r>
            <a:r>
              <a:rPr lang="en-US" sz="1400" dirty="0" err="1"/>
              <a:t>OpenMC</a:t>
            </a:r>
            <a:r>
              <a:rPr lang="en-US" sz="1400" dirty="0"/>
              <a:t>).</a:t>
            </a:r>
          </a:p>
          <a:p>
            <a:pPr marL="457200" lvl="3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Enhanced record registration and metadata.</a:t>
            </a:r>
          </a:p>
          <a:p>
            <a:pPr marL="457200" lvl="3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457200" lvl="3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More to be released shortly (SCALE resources, GNDS format,…).</a:t>
            </a:r>
          </a:p>
          <a:p>
            <a:pPr marL="914400" lvl="4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A set of resources are available for testing.</a:t>
            </a:r>
          </a:p>
          <a:p>
            <a:pPr marL="457200" lvl="3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914400" lvl="4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600" b="1" dirty="0"/>
          </a:p>
          <a:p>
            <a:pPr marL="3416300" lvl="8" indent="0" algn="just">
              <a:spcAft>
                <a:spcPts val="1200"/>
              </a:spcAft>
              <a:buNone/>
            </a:pPr>
            <a:endParaRPr lang="en-GB" sz="1200" dirty="0">
              <a:ea typeface="Verdana"/>
            </a:endParaRPr>
          </a:p>
          <a:p>
            <a:pPr marL="673100" lvl="2" indent="0" algn="just">
              <a:spcAft>
                <a:spcPts val="1200"/>
              </a:spcAft>
              <a:buFont typeface="Arial" panose="020B0604020202020204" pitchFamily="34" charset="0"/>
              <a:buNone/>
            </a:pPr>
            <a:endParaRPr lang="en-GB" sz="1200" dirty="0">
              <a:ea typeface="Verdana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863600" lvl="4" indent="0" algn="just">
              <a:buFont typeface="Arial" panose="020B0604020202020204" pitchFamily="34" charset="0"/>
              <a:buNone/>
            </a:pPr>
            <a:endParaRPr lang="en-GB" sz="1200" dirty="0">
              <a:ea typeface="Verdan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9F110E-36CD-9546-7049-BA7180C943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1384233"/>
            <a:ext cx="5374044" cy="443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35832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7764A08-733B-09E6-2CC8-B8426349F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000" y="228600"/>
            <a:ext cx="11664000" cy="540000"/>
          </a:xfrm>
        </p:spPr>
        <p:txBody>
          <a:bodyPr/>
          <a:lstStyle/>
          <a:p>
            <a:r>
              <a:rPr lang="en-GB"/>
              <a:t>Contents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5A9908F8-BD75-4D5C-4DC6-AEF4E9ECE162}"/>
              </a:ext>
            </a:extLst>
          </p:cNvPr>
          <p:cNvSpPr txBox="1">
            <a:spLocks/>
          </p:cNvSpPr>
          <p:nvPr/>
        </p:nvSpPr>
        <p:spPr>
          <a:xfrm>
            <a:off x="264000" y="1295400"/>
            <a:ext cx="11664000" cy="5029200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342900" indent="-342900" algn="l" rtl="0" eaLnBrk="0" fontAlgn="base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b="0" kern="1200" baseline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00" b="0" kern="1200" baseline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 baseline="0">
                <a:solidFill>
                  <a:schemeClr val="accent1"/>
                </a:solidFill>
                <a:latin typeface="+mj-lt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800" b="0" kern="1200" baseline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»"/>
              <a:defRPr sz="1800" b="0" kern="1200" baseline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3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cs typeface="Arial"/>
              </a:rPr>
              <a:t>JEFF-4.0 library contents</a:t>
            </a:r>
          </a:p>
          <a:p>
            <a:pPr marL="457200" lvl="3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cs typeface="Arial"/>
              </a:rPr>
              <a:t>JEFF-4.0 benchmarking</a:t>
            </a:r>
          </a:p>
          <a:p>
            <a:pPr marL="457200" lvl="3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cs typeface="Arial"/>
              </a:rPr>
              <a:t>NEA Data Bank infrastructure</a:t>
            </a:r>
          </a:p>
          <a:p>
            <a:pPr marL="457200" lvl="3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cs typeface="Arial"/>
              </a:rPr>
              <a:t>Next steps</a:t>
            </a:r>
            <a:endParaRPr lang="en-GB" sz="1600" b="1" dirty="0">
              <a:solidFill>
                <a:srgbClr val="006699"/>
              </a:solidFill>
              <a:ea typeface="Verdana"/>
            </a:endParaRPr>
          </a:p>
          <a:p>
            <a:pPr marL="3416300" lvl="8" indent="0" algn="just">
              <a:spcAft>
                <a:spcPts val="1200"/>
              </a:spcAft>
              <a:buFont typeface="Arial" panose="020B0604020202020204" pitchFamily="34" charset="0"/>
              <a:buNone/>
            </a:pPr>
            <a:endParaRPr lang="en-GB" sz="1200" dirty="0">
              <a:solidFill>
                <a:srgbClr val="000000"/>
              </a:solidFill>
              <a:ea typeface="Verdana"/>
            </a:endParaRPr>
          </a:p>
          <a:p>
            <a:pPr marL="673100" lvl="2" indent="0" algn="just">
              <a:spcAft>
                <a:spcPts val="1200"/>
              </a:spcAft>
              <a:buNone/>
            </a:pPr>
            <a:endParaRPr lang="en-GB" sz="1200" dirty="0">
              <a:ea typeface="Verdana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endParaRPr lang="en-US" sz="1200" dirty="0">
              <a:ea typeface="Verdana"/>
            </a:endParaRPr>
          </a:p>
          <a:p>
            <a:pPr marL="863600" lvl="4" indent="0" algn="just">
              <a:buNone/>
            </a:pPr>
            <a:endParaRPr lang="en-GB" sz="1200" dirty="0"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93139204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340A61-A08E-767F-1019-656B9E0447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60B8729-9A60-C2C0-B522-8626BEC28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000" y="228600"/>
            <a:ext cx="11664000" cy="540000"/>
          </a:xfrm>
        </p:spPr>
        <p:txBody>
          <a:bodyPr/>
          <a:lstStyle/>
          <a:p>
            <a:r>
              <a:rPr lang="en-US" dirty="0"/>
              <a:t>N</a:t>
            </a:r>
            <a:r>
              <a:rPr lang="en-GB" dirty="0"/>
              <a:t>EA Data Bank infrastructure – next steps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60069F1B-8810-1AC9-D96D-A2A3139995B7}"/>
              </a:ext>
            </a:extLst>
          </p:cNvPr>
          <p:cNvSpPr txBox="1">
            <a:spLocks/>
          </p:cNvSpPr>
          <p:nvPr/>
        </p:nvSpPr>
        <p:spPr>
          <a:xfrm>
            <a:off x="152400" y="1295400"/>
            <a:ext cx="11897762" cy="4580299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342900" indent="-342900" algn="l" rtl="0" eaLnBrk="0" fontAlgn="base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b="0" kern="1200" baseline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00" b="0" kern="1200" baseline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 baseline="0">
                <a:solidFill>
                  <a:schemeClr val="accent1"/>
                </a:solidFill>
                <a:latin typeface="+mj-lt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800" b="0" kern="1200" baseline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»"/>
              <a:defRPr sz="1800" b="0" kern="1200" baseline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3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We aim at expanding the capabilities of the processing pipeline:</a:t>
            </a:r>
          </a:p>
          <a:p>
            <a:pPr marL="914400" lvl="4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Work on GNDS translation of JEFF-4.0 library.</a:t>
            </a:r>
          </a:p>
          <a:p>
            <a:pPr marL="914400" lvl="4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Include </a:t>
            </a:r>
            <a:r>
              <a:rPr lang="en-US" sz="1400" dirty="0"/>
              <a:t>covariance testing and verification (NJOY, AMPX).</a:t>
            </a:r>
            <a:endParaRPr lang="en-US" sz="1400" dirty="0">
              <a:solidFill>
                <a:schemeClr val="accent1"/>
              </a:solidFill>
              <a:latin typeface="+mj-lt"/>
              <a:cs typeface="Arial" pitchFamily="34" charset="0"/>
            </a:endParaRPr>
          </a:p>
          <a:p>
            <a:pPr marL="914400" lvl="4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Compare JEFF performance with ENDF and JENDL in an automatic way.</a:t>
            </a:r>
          </a:p>
          <a:p>
            <a:pPr marL="914400" lvl="4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Add more formats to meet the user’s community requirements</a:t>
            </a:r>
          </a:p>
          <a:p>
            <a:pPr marL="1371600" lvl="5" indent="-457200" algn="just">
              <a:spcAft>
                <a:spcPts val="600"/>
              </a:spcAft>
            </a:pPr>
            <a:r>
              <a:rPr lang="en-US" sz="14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Open to suggestions (and specific users’ needs) here </a:t>
            </a:r>
            <a:r>
              <a:rPr lang="en-US" sz="1400" dirty="0">
                <a:solidFill>
                  <a:schemeClr val="accent1"/>
                </a:solidFill>
                <a:latin typeface="+mj-lt"/>
                <a:cs typeface="Arial" pitchFamily="34" charset="0"/>
                <a:sym typeface="Wingdings" panose="05000000000000000000" pitchFamily="2" charset="2"/>
              </a:rPr>
              <a:t></a:t>
            </a:r>
            <a:endParaRPr lang="en-US" sz="1400" dirty="0">
              <a:solidFill>
                <a:schemeClr val="accent1"/>
              </a:solidFill>
              <a:latin typeface="+mj-lt"/>
              <a:cs typeface="Arial" pitchFamily="34" charset="0"/>
            </a:endParaRPr>
          </a:p>
          <a:p>
            <a:pPr marL="914400" lvl="4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Add more downstream testing products:</a:t>
            </a:r>
          </a:p>
          <a:p>
            <a:pPr marL="1371600" lvl="5" indent="-457200" algn="just">
              <a:spcAft>
                <a:spcPts val="600"/>
              </a:spcAft>
            </a:pPr>
            <a:r>
              <a:rPr lang="en-US" sz="1400" dirty="0" err="1">
                <a:solidFill>
                  <a:schemeClr val="accent1"/>
                </a:solidFill>
                <a:latin typeface="+mj-lt"/>
                <a:cs typeface="Arial" pitchFamily="34" charset="0"/>
              </a:rPr>
              <a:t>OpenMC</a:t>
            </a:r>
            <a:endParaRPr lang="en-US" sz="1400" dirty="0">
              <a:solidFill>
                <a:schemeClr val="accent1"/>
              </a:solidFill>
              <a:latin typeface="+mj-lt"/>
              <a:cs typeface="Arial" pitchFamily="34" charset="0"/>
            </a:endParaRPr>
          </a:p>
          <a:p>
            <a:pPr marL="1371600" lvl="5" indent="-457200" algn="just">
              <a:spcAft>
                <a:spcPts val="600"/>
              </a:spcAft>
            </a:pPr>
            <a:r>
              <a:rPr lang="en-US" sz="14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Serpent</a:t>
            </a:r>
          </a:p>
          <a:p>
            <a:pPr marL="1371600" lvl="5" indent="-457200" algn="just">
              <a:spcAft>
                <a:spcPts val="600"/>
              </a:spcAft>
            </a:pPr>
            <a:r>
              <a:rPr lang="en-US" sz="14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SCALE</a:t>
            </a:r>
          </a:p>
          <a:p>
            <a:pPr marL="1371600" lvl="5" indent="-457200" algn="just">
              <a:spcAft>
                <a:spcPts val="600"/>
              </a:spcAft>
            </a:pPr>
            <a:r>
              <a:rPr lang="en-US" sz="14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Beyond criticality,…</a:t>
            </a:r>
          </a:p>
          <a:p>
            <a:pPr marL="914400" lvl="4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Add nuclear data adjustment tools to produce application-oriented libraries (in cooperation with WPEC/SG-52).</a:t>
            </a:r>
          </a:p>
          <a:p>
            <a:pPr marL="914400" lvl="4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400" b="1" dirty="0"/>
          </a:p>
          <a:p>
            <a:pPr marL="3416300" lvl="8" indent="0" algn="just">
              <a:spcAft>
                <a:spcPts val="1200"/>
              </a:spcAft>
              <a:buNone/>
            </a:pPr>
            <a:endParaRPr lang="en-GB" sz="1400" dirty="0">
              <a:ea typeface="Verdana"/>
            </a:endParaRPr>
          </a:p>
          <a:p>
            <a:pPr marL="673100" lvl="2" indent="0" algn="just">
              <a:spcAft>
                <a:spcPts val="1200"/>
              </a:spcAft>
              <a:buFont typeface="Arial" panose="020B0604020202020204" pitchFamily="34" charset="0"/>
              <a:buNone/>
            </a:pPr>
            <a:endParaRPr lang="en-GB" sz="1400" dirty="0">
              <a:ea typeface="Verdana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863600" lvl="4" indent="0" algn="just">
              <a:buFont typeface="Arial" panose="020B0604020202020204" pitchFamily="34" charset="0"/>
              <a:buNone/>
            </a:pPr>
            <a:endParaRPr lang="en-GB" sz="1400" dirty="0"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27421515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1E54E3-8A8A-34E3-8011-60E9B2C65A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220CE6B-A33C-251C-B115-DA8B9F4FA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000" y="228600"/>
            <a:ext cx="11664000" cy="540000"/>
          </a:xfrm>
        </p:spPr>
        <p:txBody>
          <a:bodyPr/>
          <a:lstStyle/>
          <a:p>
            <a:r>
              <a:rPr lang="en-GB" dirty="0"/>
              <a:t>Next steps for JEFF-4 project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B82B7C4C-0396-6794-25FA-47238D2864AB}"/>
              </a:ext>
            </a:extLst>
          </p:cNvPr>
          <p:cNvSpPr txBox="1">
            <a:spLocks/>
          </p:cNvSpPr>
          <p:nvPr/>
        </p:nvSpPr>
        <p:spPr>
          <a:xfrm>
            <a:off x="152400" y="1295400"/>
            <a:ext cx="11897762" cy="4580299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342900" indent="-342900" algn="l" rtl="0" eaLnBrk="0" fontAlgn="base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b="0" kern="1200" baseline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00" b="0" kern="1200" baseline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 baseline="0">
                <a:solidFill>
                  <a:schemeClr val="accent1"/>
                </a:solidFill>
                <a:latin typeface="+mj-lt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800" b="0" kern="1200" baseline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»"/>
              <a:defRPr sz="1800" b="0" kern="1200" baseline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3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JEFF-4.0 main paper and associated topic collection under preparation.</a:t>
            </a:r>
          </a:p>
          <a:p>
            <a:pPr marL="457200" lvl="3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JEFF Nuclear Data Week scheduled on 13-17 April 2026 (jointly with APRENDE project and ICSBEP).</a:t>
            </a:r>
            <a:endParaRPr lang="en-US" sz="1400" dirty="0">
              <a:solidFill>
                <a:schemeClr val="accent1"/>
              </a:solidFill>
              <a:latin typeface="+mj-lt"/>
              <a:cs typeface="Arial" pitchFamily="34" charset="0"/>
            </a:endParaRPr>
          </a:p>
          <a:p>
            <a:pPr marL="457200" lvl="3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Enhanced collaboration with experimentalists towards a more efficient interaction (JEFF Nuclear Data Week November 2025).</a:t>
            </a:r>
            <a:endParaRPr lang="en-US" sz="1400" dirty="0">
              <a:solidFill>
                <a:schemeClr val="accent1"/>
              </a:solidFill>
              <a:latin typeface="+mj-lt"/>
              <a:cs typeface="Arial" pitchFamily="34" charset="0"/>
            </a:endParaRPr>
          </a:p>
          <a:p>
            <a:pPr marL="457200" lvl="3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Stakeholder</a:t>
            </a:r>
            <a:r>
              <a:rPr lang="en-US" sz="1400" dirty="0"/>
              <a:t>s’ meeting postponed to fall 2026, dates to be announced.</a:t>
            </a:r>
            <a:endParaRPr lang="en-US" sz="1400" dirty="0">
              <a:solidFill>
                <a:schemeClr val="accent1"/>
              </a:solidFill>
              <a:latin typeface="+mj-lt"/>
              <a:cs typeface="Arial" pitchFamily="34" charset="0"/>
            </a:endParaRPr>
          </a:p>
          <a:p>
            <a:pPr marL="914400" lvl="4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400" b="1" dirty="0"/>
          </a:p>
          <a:p>
            <a:pPr marL="3416300" lvl="8" indent="0" algn="just">
              <a:spcAft>
                <a:spcPts val="1200"/>
              </a:spcAft>
              <a:buNone/>
            </a:pPr>
            <a:endParaRPr lang="en-GB" sz="1400" dirty="0">
              <a:ea typeface="Verdana"/>
            </a:endParaRPr>
          </a:p>
          <a:p>
            <a:pPr marL="673100" lvl="2" indent="0" algn="just">
              <a:spcAft>
                <a:spcPts val="1200"/>
              </a:spcAft>
              <a:buFont typeface="Arial" panose="020B0604020202020204" pitchFamily="34" charset="0"/>
              <a:buNone/>
            </a:pPr>
            <a:endParaRPr lang="en-GB" sz="1400" dirty="0">
              <a:ea typeface="Verdana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863600" lvl="4" indent="0" algn="just">
              <a:buFont typeface="Arial" panose="020B0604020202020204" pitchFamily="34" charset="0"/>
              <a:buNone/>
            </a:pPr>
            <a:endParaRPr lang="en-GB" sz="1400" dirty="0">
              <a:ea typeface="Verdan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826168-B142-277C-FF0D-DACB332FA9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142" y="2821858"/>
            <a:ext cx="7759716" cy="358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751142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>
            <a:extLst>
              <a:ext uri="{FF2B5EF4-FFF2-40B4-BE49-F238E27FC236}">
                <a16:creationId xmlns:a16="http://schemas.microsoft.com/office/drawing/2014/main" id="{79C6EAD2-6D1A-4F62-B2AE-70A77AAD1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8600" y="755323"/>
            <a:ext cx="4152900" cy="2667000"/>
          </a:xfrm>
        </p:spPr>
        <p:txBody>
          <a:bodyPr/>
          <a:lstStyle/>
          <a:p>
            <a:r>
              <a:rPr lang="en-US" i="1"/>
              <a:t>Thank you for your attention</a:t>
            </a:r>
            <a:endParaRPr lang="en-GB" i="1"/>
          </a:p>
        </p:txBody>
      </p:sp>
    </p:spTree>
    <p:extLst>
      <p:ext uri="{BB962C8B-B14F-4D97-AF65-F5344CB8AC3E}">
        <p14:creationId xmlns:p14="http://schemas.microsoft.com/office/powerpoint/2010/main" val="28002971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A3E69-F550-302F-F356-BCB0ACF75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JANIS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46FF8F-95B4-16AE-D5D6-0E6B5AEB23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15900" indent="-215900">
              <a:lnSpc>
                <a:spcPct val="150000"/>
              </a:lnSpc>
            </a:pPr>
            <a:r>
              <a:rPr lang="en-US" b="1">
                <a:cs typeface="Arial"/>
              </a:rPr>
              <a:t>"Freeze but maintain"</a:t>
            </a:r>
            <a:r>
              <a:rPr lang="en-US">
                <a:cs typeface="Arial"/>
              </a:rPr>
              <a:t> - maintain ability to update (e.g. for hotfixes) but freeze active development</a:t>
            </a:r>
            <a:endParaRPr lang="en-US"/>
          </a:p>
          <a:p>
            <a:pPr marL="215900" indent="-215900">
              <a:lnSpc>
                <a:spcPct val="150000"/>
              </a:lnSpc>
            </a:pPr>
            <a:r>
              <a:rPr lang="en-US" b="1">
                <a:cs typeface="Arial"/>
              </a:rPr>
              <a:t>Release jars</a:t>
            </a:r>
            <a:r>
              <a:rPr lang="en-US">
                <a:cs typeface="Arial"/>
              </a:rPr>
              <a:t> via pipeline process on GitLab</a:t>
            </a:r>
          </a:p>
          <a:p>
            <a:pPr marL="215900" indent="-215900">
              <a:lnSpc>
                <a:spcPct val="150000"/>
              </a:lnSpc>
            </a:pPr>
            <a:r>
              <a:rPr lang="en-US" b="1">
                <a:cs typeface="Arial"/>
              </a:rPr>
              <a:t>Release JANIS processing pipeline</a:t>
            </a:r>
            <a:r>
              <a:rPr lang="en-US">
                <a:cs typeface="Arial"/>
              </a:rPr>
              <a:t> (open source) + documentation</a:t>
            </a:r>
          </a:p>
          <a:p>
            <a:pPr marL="215900" indent="-215900">
              <a:lnSpc>
                <a:spcPct val="150000"/>
              </a:lnSpc>
            </a:pPr>
            <a:r>
              <a:rPr lang="en-US" b="1">
                <a:cs typeface="Arial"/>
              </a:rPr>
              <a:t>Release all existing JANIS datasets</a:t>
            </a:r>
            <a:r>
              <a:rPr lang="en-US">
                <a:cs typeface="Arial"/>
              </a:rPr>
              <a:t> on </a:t>
            </a:r>
            <a:r>
              <a:rPr lang="en-US">
                <a:cs typeface="Arial"/>
                <a:hlinkClick r:id="rId2"/>
              </a:rPr>
              <a:t>https://data.oecd-nea.org</a:t>
            </a:r>
            <a:r>
              <a:rPr lang="en-US">
                <a:cs typeface="Arial"/>
              </a:rPr>
              <a:t>  </a:t>
            </a:r>
          </a:p>
          <a:p>
            <a:pPr marL="215900" indent="-215900">
              <a:lnSpc>
                <a:spcPct val="150000"/>
              </a:lnSpc>
            </a:pPr>
            <a:r>
              <a:rPr lang="en-US" b="1">
                <a:cs typeface="Arial"/>
              </a:rPr>
              <a:t>Open-source the full JANIS code and decommission related web services </a:t>
            </a:r>
            <a:r>
              <a:rPr lang="en-US">
                <a:cs typeface="Arial"/>
              </a:rPr>
              <a:t>due to "Critical" cybersecurity vulnerabilities in legacy Java code</a:t>
            </a:r>
          </a:p>
        </p:txBody>
      </p:sp>
    </p:spTree>
    <p:extLst>
      <p:ext uri="{BB962C8B-B14F-4D97-AF65-F5344CB8AC3E}">
        <p14:creationId xmlns:p14="http://schemas.microsoft.com/office/powerpoint/2010/main" val="408206811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2E58E2-893E-33F0-5F75-C540F0DE1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9C532BB-0D73-F7D1-2729-F9BFD33B6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000" y="228600"/>
            <a:ext cx="11664000" cy="540000"/>
          </a:xfrm>
        </p:spPr>
        <p:txBody>
          <a:bodyPr/>
          <a:lstStyle/>
          <a:p>
            <a:r>
              <a:rPr lang="en-GB" dirty="0"/>
              <a:t>JEFF-4.0 nuclear data library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AD95CCCC-16D7-878D-4048-822849023908}"/>
              </a:ext>
            </a:extLst>
          </p:cNvPr>
          <p:cNvSpPr txBox="1">
            <a:spLocks/>
          </p:cNvSpPr>
          <p:nvPr/>
        </p:nvSpPr>
        <p:spPr>
          <a:xfrm>
            <a:off x="152400" y="1295400"/>
            <a:ext cx="6629400" cy="4608395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342900" indent="-342900" algn="l" rtl="0" eaLnBrk="0" fontAlgn="base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b="0" kern="1200" baseline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00" b="0" kern="1200" baseline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 baseline="0">
                <a:solidFill>
                  <a:schemeClr val="accent1"/>
                </a:solidFill>
                <a:latin typeface="+mj-lt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800" b="0" kern="1200" baseline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»"/>
              <a:defRPr sz="1800" b="0" kern="1200" baseline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3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JEFF-4.0 was released in June 2025 with new:</a:t>
            </a:r>
          </a:p>
          <a:p>
            <a:pPr marL="914400" lvl="4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Neutron induced cross section evaluations</a:t>
            </a:r>
          </a:p>
          <a:p>
            <a:pPr marL="914400" lvl="4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Thermal fission yields (U-233, U-235, Pu-239, Pu-241)</a:t>
            </a:r>
          </a:p>
          <a:p>
            <a:pPr marL="914400" lvl="4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Thermal scattering law (TSL) libraries</a:t>
            </a:r>
          </a:p>
          <a:p>
            <a:pPr marL="914400" lvl="4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Major contributions from TENDL-2023 (++)</a:t>
            </a:r>
          </a:p>
          <a:p>
            <a:pPr marL="914400" lvl="4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A selection of proton-induced transport data</a:t>
            </a:r>
          </a:p>
          <a:p>
            <a:pPr marL="914400" lvl="4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New TAGS data on top of JEFF-3.3 decay data</a:t>
            </a:r>
          </a:p>
          <a:p>
            <a:pPr marL="914400" lvl="4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457200" lvl="3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Data publicly available at the NEA Data Bank website:</a:t>
            </a:r>
          </a:p>
          <a:p>
            <a:pPr marL="914400" lvl="4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hlinkClick r:id="rId3"/>
              </a:rPr>
              <a:t>Joint Evaluated Fission and Fusion (JEFF) Library version 4.0 - NEA Data Bank GitLab platform</a:t>
            </a:r>
            <a:endParaRPr lang="en-US" sz="900" dirty="0"/>
          </a:p>
          <a:p>
            <a:pPr marL="914400" lvl="4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457200" lvl="3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914400" lvl="4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600" b="1" dirty="0"/>
          </a:p>
          <a:p>
            <a:pPr marL="3416300" lvl="8" indent="0" algn="just">
              <a:spcAft>
                <a:spcPts val="1200"/>
              </a:spcAft>
              <a:buNone/>
            </a:pPr>
            <a:endParaRPr lang="en-GB" sz="1200" dirty="0">
              <a:ea typeface="Verdana"/>
            </a:endParaRPr>
          </a:p>
          <a:p>
            <a:pPr marL="673100" lvl="2" indent="0" algn="just">
              <a:spcAft>
                <a:spcPts val="1200"/>
              </a:spcAft>
              <a:buFont typeface="Arial" panose="020B0604020202020204" pitchFamily="34" charset="0"/>
              <a:buNone/>
            </a:pPr>
            <a:endParaRPr lang="en-GB" sz="1200" dirty="0">
              <a:ea typeface="Verdana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863600" lvl="4" indent="0" algn="just">
              <a:buFont typeface="Arial" panose="020B0604020202020204" pitchFamily="34" charset="0"/>
              <a:buNone/>
            </a:pPr>
            <a:endParaRPr lang="en-GB" sz="1200" dirty="0">
              <a:ea typeface="Verdana"/>
            </a:endParaRPr>
          </a:p>
        </p:txBody>
      </p:sp>
      <p:pic>
        <p:nvPicPr>
          <p:cNvPr id="5" name="Picture 4" descr="A group of people in a meeting&#10;&#10;AI-generated content may be incorrect.">
            <a:extLst>
              <a:ext uri="{FF2B5EF4-FFF2-40B4-BE49-F238E27FC236}">
                <a16:creationId xmlns:a16="http://schemas.microsoft.com/office/drawing/2014/main" id="{CBED19BD-76C4-D247-55D7-74E68400F41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8" t="27778" r="8322"/>
          <a:stretch/>
        </p:blipFill>
        <p:spPr>
          <a:xfrm>
            <a:off x="7010400" y="1293694"/>
            <a:ext cx="4964723" cy="4191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E8090A-51AD-F270-8A44-E5E4C61FCEC7}"/>
              </a:ext>
            </a:extLst>
          </p:cNvPr>
          <p:cNvSpPr txBox="1"/>
          <p:nvPr/>
        </p:nvSpPr>
        <p:spPr>
          <a:xfrm>
            <a:off x="7010400" y="5636525"/>
            <a:ext cx="49647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JEFF Nuclear Data Week April 2025</a:t>
            </a:r>
          </a:p>
        </p:txBody>
      </p:sp>
    </p:spTree>
    <p:extLst>
      <p:ext uri="{BB962C8B-B14F-4D97-AF65-F5344CB8AC3E}">
        <p14:creationId xmlns:p14="http://schemas.microsoft.com/office/powerpoint/2010/main" val="173262294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5B92F9-1F56-4304-46EC-4D5196954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AA01BFF-FB2D-E025-A174-AA4868C48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000" y="228600"/>
            <a:ext cx="11664000" cy="540000"/>
          </a:xfrm>
        </p:spPr>
        <p:txBody>
          <a:bodyPr/>
          <a:lstStyle/>
          <a:p>
            <a:r>
              <a:rPr lang="en-GB" dirty="0"/>
              <a:t>JEFF-4.0 nuclear data library - contents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BDFFC1B-410B-AC67-FA3D-F720532440E1}"/>
              </a:ext>
            </a:extLst>
          </p:cNvPr>
          <p:cNvGraphicFramePr/>
          <p:nvPr/>
        </p:nvGraphicFramePr>
        <p:xfrm>
          <a:off x="506105" y="1541915"/>
          <a:ext cx="11179789" cy="4817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056287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CC6AC7-3218-EB95-3599-63AA64D192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BFCB7F1-6D76-EE62-317A-8119C3F2A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000" y="228600"/>
            <a:ext cx="11664000" cy="540000"/>
          </a:xfrm>
        </p:spPr>
        <p:txBody>
          <a:bodyPr/>
          <a:lstStyle/>
          <a:p>
            <a:r>
              <a:rPr lang="en-GB" dirty="0"/>
              <a:t>JEFF-4.0 nuclear data library - contents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D8EA7982-78A3-B9B1-6E87-4EE0AD2C8CD1}"/>
              </a:ext>
            </a:extLst>
          </p:cNvPr>
          <p:cNvSpPr txBox="1">
            <a:spLocks/>
          </p:cNvSpPr>
          <p:nvPr/>
        </p:nvSpPr>
        <p:spPr>
          <a:xfrm>
            <a:off x="152400" y="1295400"/>
            <a:ext cx="11897762" cy="5105400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342900" indent="-342900" algn="l" rtl="0" eaLnBrk="0" fontAlgn="base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b="0" kern="1200" baseline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00" b="0" kern="1200" baseline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 baseline="0">
                <a:solidFill>
                  <a:schemeClr val="accent1"/>
                </a:solidFill>
                <a:latin typeface="+mj-lt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800" b="0" kern="1200" baseline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»"/>
              <a:defRPr sz="1800" b="0" kern="1200" baseline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3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Neutron-induced cross sections</a:t>
            </a:r>
          </a:p>
          <a:p>
            <a:pPr marL="914400" lvl="4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/>
              <a:t>New major actinides U-235, U-238, Pu-239:</a:t>
            </a:r>
          </a:p>
          <a:p>
            <a:pPr marL="1371600" lvl="5" indent="-457200" algn="just">
              <a:spcAft>
                <a:spcPts val="600"/>
              </a:spcAft>
            </a:pPr>
            <a:r>
              <a:rPr lang="en-GB" sz="14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Resolved resonance region.</a:t>
            </a:r>
          </a:p>
          <a:p>
            <a:pPr marL="1371600" lvl="5" indent="-457200" algn="just">
              <a:spcAft>
                <a:spcPts val="600"/>
              </a:spcAft>
            </a:pPr>
            <a:r>
              <a:rPr lang="en-GB" sz="14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Fast and unresolved resonance region based on new models.</a:t>
            </a:r>
          </a:p>
          <a:p>
            <a:pPr marL="914400" lvl="4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/>
              <a:t>New minor actinides U-236, Np-237/238, Pu-238/240/241/242, Am-241/243, Cm-244/246.</a:t>
            </a:r>
          </a:p>
          <a:p>
            <a:pPr marL="914400" lvl="4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/>
              <a:t>New C-12, O-16, Gd-155/156/158/160.</a:t>
            </a:r>
          </a:p>
          <a:p>
            <a:pPr marL="914400" lvl="4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/>
              <a:t>Modifications on Bi-209, U-234, Np-239 (JENDL-5), Hf-176/178, U-237; delayed neutron groups and gamma-emission.</a:t>
            </a:r>
          </a:p>
          <a:p>
            <a:pPr marL="914400" lvl="4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/>
              <a:t>TENDL-2023 (updates in August 2024 and February 2025).</a:t>
            </a:r>
          </a:p>
          <a:p>
            <a:pPr marL="1371600" lvl="5" indent="-457200" algn="just">
              <a:spcAft>
                <a:spcPts val="600"/>
              </a:spcAft>
            </a:pPr>
            <a:r>
              <a:rPr lang="en-GB" sz="14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2855 files (full set).</a:t>
            </a:r>
          </a:p>
          <a:p>
            <a:pPr marL="1371600" lvl="5" indent="-457200" algn="just">
              <a:spcAft>
                <a:spcPts val="600"/>
              </a:spcAft>
            </a:pPr>
            <a:r>
              <a:rPr lang="en-GB" sz="14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Removal of legacy (single-purpose) JEFF-3.3 files in favour of TENDL.</a:t>
            </a:r>
          </a:p>
          <a:p>
            <a:pPr marL="1371600" lvl="5" indent="-457200" algn="just">
              <a:spcAft>
                <a:spcPts val="600"/>
              </a:spcAft>
            </a:pPr>
            <a:r>
              <a:rPr lang="en-GB" sz="14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Fission product updates via TENDL.</a:t>
            </a:r>
          </a:p>
          <a:p>
            <a:pPr marL="914400" lvl="4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/>
              <a:t>INDEN: B-10/11, O-18, F-19, Si-28/29/30, Cr-50/52/53/54, Mn-55, Fe-54/56/57, Co-59, Cu-63/65, Th-232, U-233.</a:t>
            </a:r>
          </a:p>
          <a:p>
            <a:pPr marL="914400" lvl="4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/>
              <a:t>JENDL-5: H-1, In-113/115, Pa-232, U-232, Np-235/236/239, Pu-236, Am-242/242m/244/244m, Cf-249/254, Es-253/255, Fm-255.</a:t>
            </a:r>
          </a:p>
          <a:p>
            <a:pPr marL="914400" lvl="4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/>
              <a:t>ENDF/B-VIII.0: He-4, Li-6/7, C-13, W-180/182/183/184/186, Ta-181 (ENDF/B-IX-beta1)</a:t>
            </a:r>
          </a:p>
          <a:p>
            <a:pPr marL="3416300" lvl="8" indent="0" algn="just">
              <a:spcAft>
                <a:spcPts val="1200"/>
              </a:spcAft>
              <a:buNone/>
            </a:pPr>
            <a:endParaRPr lang="en-GB" sz="1400" dirty="0">
              <a:ea typeface="Verdana"/>
            </a:endParaRPr>
          </a:p>
          <a:p>
            <a:pPr marL="673100" lvl="2" indent="0" algn="just">
              <a:spcAft>
                <a:spcPts val="1200"/>
              </a:spcAft>
              <a:buFont typeface="Arial" panose="020B0604020202020204" pitchFamily="34" charset="0"/>
              <a:buNone/>
            </a:pPr>
            <a:endParaRPr lang="en-GB" sz="1400" dirty="0">
              <a:ea typeface="Verdana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863600" lvl="4" indent="0" algn="just">
              <a:buFont typeface="Arial" panose="020B0604020202020204" pitchFamily="34" charset="0"/>
              <a:buNone/>
            </a:pPr>
            <a:endParaRPr lang="en-GB" sz="1400" dirty="0"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12580668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DE1931-CE09-C5AD-5411-1D5A9656CD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99640AA-BEE4-2967-5DC5-10C362E77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000" y="228600"/>
            <a:ext cx="11664000" cy="540000"/>
          </a:xfrm>
        </p:spPr>
        <p:txBody>
          <a:bodyPr/>
          <a:lstStyle/>
          <a:p>
            <a:r>
              <a:rPr lang="en-GB" dirty="0"/>
              <a:t>JEFF-4.0 nuclear data library - contents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C952DCF7-74D3-71D5-F3CA-91965D1FB0AB}"/>
              </a:ext>
            </a:extLst>
          </p:cNvPr>
          <p:cNvSpPr txBox="1">
            <a:spLocks/>
          </p:cNvSpPr>
          <p:nvPr/>
        </p:nvSpPr>
        <p:spPr>
          <a:xfrm>
            <a:off x="152400" y="1295400"/>
            <a:ext cx="11897762" cy="5105400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342900" indent="-342900" algn="l" rtl="0" eaLnBrk="0" fontAlgn="base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b="0" kern="1200" baseline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00" b="0" kern="1200" baseline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 baseline="0">
                <a:solidFill>
                  <a:schemeClr val="accent1"/>
                </a:solidFill>
                <a:latin typeface="+mj-lt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800" b="0" kern="1200" baseline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»"/>
              <a:defRPr sz="1800" b="0" kern="1200" baseline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3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Thermal scattering law sub-library</a:t>
            </a:r>
          </a:p>
          <a:p>
            <a:pPr marL="914400" lvl="4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/>
              <a:t>JEFF-3.3 with 16 new files, 6 modified files, new H in H2O evaluation, ESS (</a:t>
            </a:r>
            <a:r>
              <a:rPr lang="en-GB" sz="1400" dirty="0" err="1"/>
              <a:t>nCrystal</a:t>
            </a:r>
            <a:r>
              <a:rPr lang="en-GB" sz="1400" dirty="0"/>
              <a:t>) and ENDF/B contributions.</a:t>
            </a:r>
          </a:p>
          <a:p>
            <a:pPr marL="914400" lvl="4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/>
              <a:t>132 files for 84 materials (24 elements, 60 compounds).</a:t>
            </a:r>
          </a:p>
          <a:p>
            <a:pPr marL="3416300" lvl="8" indent="0" algn="just">
              <a:spcAft>
                <a:spcPts val="1200"/>
              </a:spcAft>
              <a:buNone/>
            </a:pPr>
            <a:endParaRPr lang="en-GB" sz="1400" dirty="0">
              <a:ea typeface="Verdana"/>
            </a:endParaRPr>
          </a:p>
          <a:p>
            <a:pPr marL="673100" lvl="2" indent="0" algn="just">
              <a:spcAft>
                <a:spcPts val="1200"/>
              </a:spcAft>
              <a:buFont typeface="Arial" panose="020B0604020202020204" pitchFamily="34" charset="0"/>
              <a:buNone/>
            </a:pPr>
            <a:endParaRPr lang="en-GB" sz="1400" dirty="0">
              <a:ea typeface="Verdana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863600" lvl="4" indent="0" algn="just">
              <a:buFont typeface="Arial" panose="020B0604020202020204" pitchFamily="34" charset="0"/>
              <a:buNone/>
            </a:pPr>
            <a:endParaRPr lang="en-GB" sz="1400" dirty="0">
              <a:ea typeface="Verdan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05CC9E-A6CE-CCE4-590A-4125DF37433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37"/>
          <a:stretch/>
        </p:blipFill>
        <p:spPr>
          <a:xfrm>
            <a:off x="2239583" y="2345617"/>
            <a:ext cx="7712833" cy="436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7481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8F689B-5D6F-2DD2-D1EE-78D58F3285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69075B5-C867-2468-79BD-3715CB31A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000" y="228600"/>
            <a:ext cx="11664000" cy="540000"/>
          </a:xfrm>
        </p:spPr>
        <p:txBody>
          <a:bodyPr/>
          <a:lstStyle/>
          <a:p>
            <a:r>
              <a:rPr lang="en-GB" dirty="0"/>
              <a:t>JEFF-4.0 nuclear data library - contents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85B87B27-75EF-DF0B-D996-9B62877701BF}"/>
              </a:ext>
            </a:extLst>
          </p:cNvPr>
          <p:cNvSpPr txBox="1">
            <a:spLocks/>
          </p:cNvSpPr>
          <p:nvPr/>
        </p:nvSpPr>
        <p:spPr>
          <a:xfrm>
            <a:off x="152400" y="1295400"/>
            <a:ext cx="11897762" cy="5105400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342900" indent="-342900" algn="l" rtl="0" eaLnBrk="0" fontAlgn="base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b="0" kern="1200" baseline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00" b="0" kern="1200" baseline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 baseline="0">
                <a:solidFill>
                  <a:schemeClr val="accent1"/>
                </a:solidFill>
                <a:latin typeface="+mj-lt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800" b="0" kern="1200" baseline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»"/>
              <a:defRPr sz="1800" b="0" kern="1200" baseline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3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Fission product yields sub-library</a:t>
            </a:r>
          </a:p>
          <a:p>
            <a:pPr marL="914400" lvl="4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/>
              <a:t>JEFF-3.3 data </a:t>
            </a:r>
            <a:r>
              <a:rPr lang="en-GB" sz="1400"/>
              <a:t>with new thermal neutron-induced U-235</a:t>
            </a:r>
            <a:r>
              <a:rPr lang="en-GB" sz="1400" dirty="0"/>
              <a:t>, Pu-239, U-233, Pu-241.</a:t>
            </a:r>
          </a:p>
          <a:p>
            <a:pPr marL="914400" lvl="4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/>
              <a:t>New methodology at CEA, carefully using all experimental data and new ILL data.</a:t>
            </a:r>
          </a:p>
          <a:p>
            <a:pPr marL="914400" lvl="4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/>
              <a:t>Correlation matrices have been produced for the four new evaluations and are publicly available.</a:t>
            </a:r>
            <a:endParaRPr lang="en-GB" sz="1400" dirty="0">
              <a:ea typeface="Verdana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863600" lvl="4" indent="0" algn="just">
              <a:buFont typeface="Arial" panose="020B0604020202020204" pitchFamily="34" charset="0"/>
              <a:buNone/>
            </a:pPr>
            <a:endParaRPr lang="en-GB" sz="1400" dirty="0">
              <a:ea typeface="Verdan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055EAA-3C8D-DFE9-D2A7-EDD84CA0CAC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4812" t="21360" r="-287" b="7594"/>
          <a:stretch/>
        </p:blipFill>
        <p:spPr>
          <a:xfrm>
            <a:off x="5825877" y="2889849"/>
            <a:ext cx="4102051" cy="35109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EA4D93-93C7-F420-3C47-1593C60896A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537" r="49413" b="4074"/>
          <a:stretch/>
        </p:blipFill>
        <p:spPr>
          <a:xfrm>
            <a:off x="1984245" y="2889849"/>
            <a:ext cx="3841632" cy="351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52313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0A37AB-6342-05B9-6712-5B52F0B7AA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BEA7B6F-9606-C3D9-D802-9362DA079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000" y="228600"/>
            <a:ext cx="11664000" cy="540000"/>
          </a:xfrm>
        </p:spPr>
        <p:txBody>
          <a:bodyPr/>
          <a:lstStyle/>
          <a:p>
            <a:r>
              <a:rPr lang="en-GB" dirty="0"/>
              <a:t>JEFF-4.0 nuclear data library - contents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9D21D5AD-D8E3-E142-EF71-7CDB4C4BB83E}"/>
              </a:ext>
            </a:extLst>
          </p:cNvPr>
          <p:cNvSpPr txBox="1">
            <a:spLocks/>
          </p:cNvSpPr>
          <p:nvPr/>
        </p:nvSpPr>
        <p:spPr>
          <a:xfrm>
            <a:off x="152400" y="1295400"/>
            <a:ext cx="11897762" cy="5105400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342900" indent="-342900" algn="l" rtl="0" eaLnBrk="0" fontAlgn="base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b="0" kern="1200" baseline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00" b="0" kern="1200" baseline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 baseline="0">
                <a:solidFill>
                  <a:schemeClr val="accent1"/>
                </a:solidFill>
                <a:latin typeface="+mj-lt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800" b="0" kern="1200" baseline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»"/>
              <a:defRPr sz="1800" b="0" kern="1200" baseline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3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Decay data sub-library</a:t>
            </a:r>
          </a:p>
          <a:p>
            <a:pPr marL="914400" lvl="4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/>
              <a:t>JEFF-3.3 sub-library with new TAGS data for 8 radionuclides (Rb-93, Y-96, Y-96m, Y-99, Tc-103, Tc-108, I-138, Cs-142.</a:t>
            </a:r>
          </a:p>
          <a:p>
            <a:pPr marL="914400" lvl="4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/>
              <a:t>Tc-99 Q-value update.</a:t>
            </a:r>
          </a:p>
          <a:p>
            <a:pPr marL="914400" lvl="4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/>
              <a:t>Am-242 EC/B- branching and decay radiation.</a:t>
            </a:r>
          </a:p>
          <a:p>
            <a:pPr marL="3416300" lvl="8" indent="0" algn="just">
              <a:spcAft>
                <a:spcPts val="1200"/>
              </a:spcAft>
              <a:buNone/>
            </a:pPr>
            <a:endParaRPr lang="en-GB" sz="1400" dirty="0">
              <a:ea typeface="Verdana"/>
            </a:endParaRPr>
          </a:p>
          <a:p>
            <a:pPr marL="673100" lvl="2" indent="0" algn="just">
              <a:spcAft>
                <a:spcPts val="1200"/>
              </a:spcAft>
              <a:buFont typeface="Arial" panose="020B0604020202020204" pitchFamily="34" charset="0"/>
              <a:buNone/>
            </a:pPr>
            <a:endParaRPr lang="en-GB" sz="1400" dirty="0">
              <a:ea typeface="Verdana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863600" lvl="4" indent="0" algn="just">
              <a:buFont typeface="Arial" panose="020B0604020202020204" pitchFamily="34" charset="0"/>
              <a:buNone/>
            </a:pPr>
            <a:endParaRPr lang="en-GB" sz="1400" dirty="0"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85083815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CD0715-8242-2869-D43A-B4BB95BAAA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53D46DE-2AE8-F803-21C3-B379AB33E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000" y="228600"/>
            <a:ext cx="11664000" cy="540000"/>
          </a:xfrm>
        </p:spPr>
        <p:txBody>
          <a:bodyPr/>
          <a:lstStyle/>
          <a:p>
            <a:r>
              <a:rPr lang="en-GB" dirty="0"/>
              <a:t>JEFF-4.0 nuclear data library - benchmarking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1C91C89A-8A86-C346-681D-96D2F77A3472}"/>
              </a:ext>
            </a:extLst>
          </p:cNvPr>
          <p:cNvSpPr txBox="1">
            <a:spLocks/>
          </p:cNvSpPr>
          <p:nvPr/>
        </p:nvSpPr>
        <p:spPr>
          <a:xfrm>
            <a:off x="152400" y="1295400"/>
            <a:ext cx="6028481" cy="523272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342900" indent="-342900" algn="l" rtl="0" eaLnBrk="0" fontAlgn="base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b="0" kern="1200" baseline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00" b="0" kern="1200" baseline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 baseline="0">
                <a:solidFill>
                  <a:schemeClr val="accent1"/>
                </a:solidFill>
                <a:latin typeface="+mj-lt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800" b="0" kern="1200" baseline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»"/>
              <a:defRPr sz="1800" b="0" kern="1200" baseline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3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Extensive feedback on JEFF-4.0 was provided at the latest JEFF Nuclear Data Week, November 2025.</a:t>
            </a:r>
          </a:p>
          <a:p>
            <a:pPr marL="914400" lvl="4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Criticality benchmarking looks consistent.</a:t>
            </a:r>
          </a:p>
          <a:p>
            <a:pPr marL="914400" lvl="4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Corrected reactivity vs. burnup.</a:t>
            </a:r>
          </a:p>
          <a:p>
            <a:pPr marL="914400" lvl="4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Improved inventory estimations due to FP updates.</a:t>
            </a:r>
          </a:p>
          <a:p>
            <a:pPr marL="914400" lvl="4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Improvements on fission and fusion decay heat.</a:t>
            </a:r>
            <a:endParaRPr lang="en-GB" sz="1400" dirty="0"/>
          </a:p>
          <a:p>
            <a:pPr marL="3416300" lvl="8" indent="0" algn="just">
              <a:spcAft>
                <a:spcPts val="1200"/>
              </a:spcAft>
              <a:buNone/>
            </a:pPr>
            <a:endParaRPr lang="en-GB" sz="1400" dirty="0">
              <a:ea typeface="Verdana"/>
            </a:endParaRPr>
          </a:p>
          <a:p>
            <a:pPr marL="673100" lvl="2" indent="0" algn="just">
              <a:spcAft>
                <a:spcPts val="1200"/>
              </a:spcAft>
              <a:buFont typeface="Arial" panose="020B0604020202020204" pitchFamily="34" charset="0"/>
              <a:buNone/>
            </a:pPr>
            <a:endParaRPr lang="en-GB" sz="1400" dirty="0">
              <a:ea typeface="Verdana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863600" lvl="4" indent="0" algn="just">
              <a:buFont typeface="Arial" panose="020B0604020202020204" pitchFamily="34" charset="0"/>
              <a:buNone/>
            </a:pPr>
            <a:endParaRPr lang="en-GB" sz="1400" dirty="0">
              <a:ea typeface="Verdan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7B075A-1159-4309-FF28-444F0788FE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6628" y="1453491"/>
            <a:ext cx="5742972" cy="484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25738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NEA Slides">
  <a:themeElements>
    <a:clrScheme name="Custom 5">
      <a:dk1>
        <a:sysClr val="windowText" lastClr="000000"/>
      </a:dk1>
      <a:lt1>
        <a:sysClr val="window" lastClr="FFFFFF"/>
      </a:lt1>
      <a:dk2>
        <a:srgbClr val="22567C"/>
      </a:dk2>
      <a:lt2>
        <a:srgbClr val="00B0F0"/>
      </a:lt2>
      <a:accent1>
        <a:srgbClr val="006699"/>
      </a:accent1>
      <a:accent2>
        <a:srgbClr val="02889E"/>
      </a:accent2>
      <a:accent3>
        <a:srgbClr val="83CDE0"/>
      </a:accent3>
      <a:accent4>
        <a:srgbClr val="FBBC0E"/>
      </a:accent4>
      <a:accent5>
        <a:srgbClr val="D14648"/>
      </a:accent5>
      <a:accent6>
        <a:srgbClr val="EF7D00"/>
      </a:accent6>
      <a:hlink>
        <a:srgbClr val="0070C0"/>
      </a:hlink>
      <a:folHlink>
        <a:srgbClr val="40AFFF"/>
      </a:folHlink>
    </a:clrScheme>
    <a:fontScheme name="Custom 3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solidFill>
              <a:srgbClr val="006699"/>
            </a:solidFill>
            <a:latin typeface="+mn-lt" panose="020B0604030504040204" pitchFamily="34" charset="0"/>
            <a:ea typeface="+mn-lt" panose="020B060403050404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NEA cover and closing slides">
  <a:themeElements>
    <a:clrScheme name="NEA Slide colours">
      <a:dk1>
        <a:sysClr val="windowText" lastClr="000000"/>
      </a:dk1>
      <a:lt1>
        <a:sysClr val="window" lastClr="FFFFFF"/>
      </a:lt1>
      <a:dk2>
        <a:srgbClr val="0C68B0"/>
      </a:dk2>
      <a:lt2>
        <a:srgbClr val="00B0F0"/>
      </a:lt2>
      <a:accent1>
        <a:srgbClr val="02889E"/>
      </a:accent1>
      <a:accent2>
        <a:srgbClr val="83CDE0"/>
      </a:accent2>
      <a:accent3>
        <a:srgbClr val="FBBC0E"/>
      </a:accent3>
      <a:accent4>
        <a:srgbClr val="EF7D00"/>
      </a:accent4>
      <a:accent5>
        <a:srgbClr val="D14648"/>
      </a:accent5>
      <a:accent6>
        <a:srgbClr val="48AF54"/>
      </a:accent6>
      <a:hlink>
        <a:srgbClr val="22567C"/>
      </a:hlink>
      <a:folHlink>
        <a:srgbClr val="599ED1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+mn-lt"/>
        <a:font script="Hebr" typeface="+mn-lt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+mn-lt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+mn-lt"/>
        <a:font script="Hebr" typeface="+mn-lt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+mn-lt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E13EE86CB7234ABA40ECDCC48AC590" ma:contentTypeVersion="17" ma:contentTypeDescription="Create a new document." ma:contentTypeScope="" ma:versionID="53ffc137b7a33d90857376fe73800831">
  <xsd:schema xmlns:xsd="http://www.w3.org/2001/XMLSchema" xmlns:xs="http://www.w3.org/2001/XMLSchema" xmlns:p="http://schemas.microsoft.com/office/2006/metadata/properties" xmlns:ns3="2e51ab5b-0167-4e22-b32a-eedca7d2accc" xmlns:ns4="58777aac-6afd-429d-858a-6a64ccf8d1ed" targetNamespace="http://schemas.microsoft.com/office/2006/metadata/properties" ma:root="true" ma:fieldsID="3f42c6d142973eaa49acaa01a7af19b6" ns3:_="" ns4:_="">
    <xsd:import namespace="2e51ab5b-0167-4e22-b32a-eedca7d2accc"/>
    <xsd:import namespace="58777aac-6afd-429d-858a-6a64ccf8d1e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_activity" minOccurs="0"/>
                <xsd:element ref="ns4:MediaServiceObjectDetectorVersion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SearchProperties" minOccurs="0"/>
                <xsd:element ref="ns4:MediaLengthInSeconds" minOccurs="0"/>
                <xsd:element ref="ns4:MediaServiceDateTaken" minOccurs="0"/>
                <xsd:element ref="ns4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51ab5b-0167-4e22-b32a-eedca7d2acc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777aac-6afd-429d-858a-6a64ccf8d1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8777aac-6afd-429d-858a-6a64ccf8d1ed" xsi:nil="true"/>
  </documentManagement>
</p:properties>
</file>

<file path=customXml/itemProps1.xml><?xml version="1.0" encoding="utf-8"?>
<ds:datastoreItem xmlns:ds="http://schemas.openxmlformats.org/officeDocument/2006/customXml" ds:itemID="{AE002CDA-C03C-4AD8-88AC-A56C04C3F949}">
  <ds:schemaRefs>
    <ds:schemaRef ds:uri="2e51ab5b-0167-4e22-b32a-eedca7d2accc"/>
    <ds:schemaRef ds:uri="58777aac-6afd-429d-858a-6a64ccf8d1e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B70210A-5CA9-43F1-9D35-0C39ED1FC3C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321EC7-E32D-4574-B40B-E60DD529EED3}">
  <ds:schemaRefs>
    <ds:schemaRef ds:uri="2e51ab5b-0167-4e22-b32a-eedca7d2accc"/>
    <ds:schemaRef ds:uri="58777aac-6afd-429d-858a-6a64ccf8d1e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</TotalTime>
  <Words>1707</Words>
  <Application>Microsoft Office PowerPoint</Application>
  <PresentationFormat>Widescreen</PresentationFormat>
  <Paragraphs>234</Paragraphs>
  <Slides>23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Microsoft Sans Serif</vt:lpstr>
      <vt:lpstr>Myriad Pro</vt:lpstr>
      <vt:lpstr>Verdana</vt:lpstr>
      <vt:lpstr>NEA Slides</vt:lpstr>
      <vt:lpstr>NEA cover and closing slides</vt:lpstr>
      <vt:lpstr>The JEFF‑4.0 Nuclear Data Library: Status and Perspectives</vt:lpstr>
      <vt:lpstr>Contents</vt:lpstr>
      <vt:lpstr>JEFF-4.0 nuclear data library</vt:lpstr>
      <vt:lpstr>JEFF-4.0 nuclear data library - contents</vt:lpstr>
      <vt:lpstr>JEFF-4.0 nuclear data library - contents</vt:lpstr>
      <vt:lpstr>JEFF-4.0 nuclear data library - contents</vt:lpstr>
      <vt:lpstr>JEFF-4.0 nuclear data library - contents</vt:lpstr>
      <vt:lpstr>JEFF-4.0 nuclear data library - contents</vt:lpstr>
      <vt:lpstr>JEFF-4.0 nuclear data library - benchmarking</vt:lpstr>
      <vt:lpstr>JEFF-4.0 nuclear data library - benchmarking</vt:lpstr>
      <vt:lpstr>JEFF-4.0 nuclear data library - benchmarking</vt:lpstr>
      <vt:lpstr>JEFF-4.0 nuclear data library - benchmarking</vt:lpstr>
      <vt:lpstr>JEFF-4.0 nuclear data library - benchmarking</vt:lpstr>
      <vt:lpstr>JEFF-4.0 nuclear data library - benchmarking</vt:lpstr>
      <vt:lpstr>JEFF-4.0 nuclear data library - benchmarking</vt:lpstr>
      <vt:lpstr>NEA Data Bank infrastructure</vt:lpstr>
      <vt:lpstr>NEA Data Bank infrastructure – processing pipeline</vt:lpstr>
      <vt:lpstr>NEA Data Bank infrastructure – processing pipeline</vt:lpstr>
      <vt:lpstr>NEA Data Bank infrastructure – JEFF-4.0 products</vt:lpstr>
      <vt:lpstr>NEA Data Bank infrastructure – next steps</vt:lpstr>
      <vt:lpstr>Next steps for JEFF-4 project</vt:lpstr>
      <vt:lpstr>Thank you for your attention</vt:lpstr>
      <vt:lpstr>JANIS</vt:lpstr>
    </vt:vector>
  </TitlesOfParts>
  <Company>OECD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client07</dc:creator>
  <cp:lastModifiedBy>JIMÉNEZ-CARRASCOSA Antonio, NEA/SCI/DB</cp:lastModifiedBy>
  <cp:revision>5</cp:revision>
  <cp:lastPrinted>2014-06-17T14:24:23Z</cp:lastPrinted>
  <dcterms:created xsi:type="dcterms:W3CDTF">2011-02-16T10:53:39Z</dcterms:created>
  <dcterms:modified xsi:type="dcterms:W3CDTF">2026-03-12T10:13:25Z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c2c6731-6033-4ef1-b85c-53c0c1d10558_Method">
    <vt:lpwstr>Standard</vt:lpwstr>
  </property>
  <property fmtid="{D5CDD505-2E9C-101B-9397-08002B2CF9AE}" pid="3" name="MSIP_Label_8c2c6731-6033-4ef1-b85c-53c0c1d10558_Enabled">
    <vt:lpwstr>true</vt:lpwstr>
  </property>
  <property fmtid="{D5CDD505-2E9C-101B-9397-08002B2CF9AE}" pid="4" name="MSIP_Label_8c2c6731-6033-4ef1-b85c-53c0c1d10558_SetDate">
    <vt:lpwstr>2025-05-05T14:57:58Z</vt:lpwstr>
  </property>
  <property fmtid="{D5CDD505-2E9C-101B-9397-08002B2CF9AE}" pid="5" name="MSIP_Label_8c2c6731-6033-4ef1-b85c-53c0c1d10558_Name">
    <vt:lpwstr>Restricted Use</vt:lpwstr>
  </property>
  <property fmtid="{D5CDD505-2E9C-101B-9397-08002B2CF9AE}" pid="6" name="MSIP_Label_8c2c6731-6033-4ef1-b85c-53c0c1d10558_Tag">
    <vt:lpwstr>10, 3, 0, 2</vt:lpwstr>
  </property>
  <property fmtid="{D5CDD505-2E9C-101B-9397-08002B2CF9AE}" pid="7" name="MSIP_Label_8c2c6731-6033-4ef1-b85c-53c0c1d10558_ActionId">
    <vt:lpwstr>ecf985dc-ef5e-4425-90fb-22f2de884ae7</vt:lpwstr>
  </property>
  <property fmtid="{D5CDD505-2E9C-101B-9397-08002B2CF9AE}" pid="8" name="MSIP_Label_8c2c6731-6033-4ef1-b85c-53c0c1d10558_ContentBits">
    <vt:lpwstr>2</vt:lpwstr>
  </property>
  <property fmtid="{D5CDD505-2E9C-101B-9397-08002B2CF9AE}" pid="9" name="MSIP_Label_8c2c6731-6033-4ef1-b85c-53c0c1d10558_SiteId">
    <vt:lpwstr>43fb75bb-aa83-4e03-822a-e2b52d988840</vt:lpwstr>
  </property>
  <property fmtid="{D5CDD505-2E9C-101B-9397-08002B2CF9AE}" pid="10" name="ContentTypeId">
    <vt:lpwstr>0x0101007FE13EE86CB7234ABA40ECDCC48AC590</vt:lpwstr>
  </property>
</Properties>
</file>