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0"/>
  </p:notesMasterIdLst>
  <p:sldIdLst>
    <p:sldId id="256" r:id="rId2"/>
    <p:sldId id="5459" r:id="rId3"/>
    <p:sldId id="258" r:id="rId4"/>
    <p:sldId id="5438" r:id="rId5"/>
    <p:sldId id="5477" r:id="rId6"/>
    <p:sldId id="5473" r:id="rId7"/>
    <p:sldId id="5476" r:id="rId8"/>
    <p:sldId id="5475" r:id="rId9"/>
    <p:sldId id="5474" r:id="rId10"/>
    <p:sldId id="874" r:id="rId11"/>
    <p:sldId id="925" r:id="rId12"/>
    <p:sldId id="5469" r:id="rId13"/>
    <p:sldId id="5479" r:id="rId14"/>
    <p:sldId id="5478" r:id="rId15"/>
    <p:sldId id="5480" r:id="rId16"/>
    <p:sldId id="5460" r:id="rId17"/>
    <p:sldId id="5463" r:id="rId18"/>
    <p:sldId id="5481" r:id="rId19"/>
    <p:sldId id="259" r:id="rId20"/>
    <p:sldId id="5453" r:id="rId21"/>
    <p:sldId id="5466" r:id="rId22"/>
    <p:sldId id="257" r:id="rId23"/>
    <p:sldId id="5467" r:id="rId24"/>
    <p:sldId id="926" r:id="rId25"/>
    <p:sldId id="918" r:id="rId26"/>
    <p:sldId id="927" r:id="rId27"/>
    <p:sldId id="928" r:id="rId28"/>
    <p:sldId id="929" r:id="rId2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9B5"/>
    <a:srgbClr val="0A9CA3"/>
    <a:srgbClr val="FF8AD8"/>
    <a:srgbClr val="FFFFFF"/>
    <a:srgbClr val="FF2F92"/>
    <a:srgbClr val="63A7AF"/>
    <a:srgbClr val="82B1E5"/>
    <a:srgbClr val="78CDD5"/>
    <a:srgbClr val="ACEDF1"/>
    <a:srgbClr val="0069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–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23"/>
    <p:restoredTop sz="95246"/>
  </p:normalViewPr>
  <p:slideViewPr>
    <p:cSldViewPr snapToGrid="0">
      <p:cViewPr varScale="1">
        <p:scale>
          <a:sx n="121" d="100"/>
          <a:sy n="121" d="100"/>
        </p:scale>
        <p:origin x="168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6CA25-74A1-1944-8BCF-7EB9939D8262}" type="datetimeFigureOut">
              <a:rPr lang="en-AT" smtClean="0"/>
              <a:t>12.03.26</a:t>
            </a:fld>
            <a:endParaRPr lang="en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D801C-64F1-0B4C-BFF3-29ACDFCA3B41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290894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D801C-64F1-0B4C-BFF3-29ACDFCA3B41}" type="slidenum">
              <a:rPr lang="en-AT" smtClean="0"/>
              <a:t>2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611340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D801C-64F1-0B4C-BFF3-29ACDFCA3B41}" type="slidenum">
              <a:rPr lang="en-AT" smtClean="0"/>
              <a:t>3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92833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D801C-64F1-0B4C-BFF3-29ACDFCA3B41}" type="slidenum">
              <a:rPr lang="en-AT" smtClean="0"/>
              <a:t>4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748790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956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D801C-64F1-0B4C-BFF3-29ACDFCA3B41}" type="slidenum">
              <a:rPr lang="en-AT" smtClean="0"/>
              <a:t>23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173488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A - Simp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Connettore 1 4">
            <a:extLst>
              <a:ext uri="{FF2B5EF4-FFF2-40B4-BE49-F238E27FC236}">
                <a16:creationId xmlns:a16="http://schemas.microsoft.com/office/drawing/2014/main" id="{EBF4F91D-1FC7-C21C-323E-1509665E24E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026739" y="4929202"/>
            <a:ext cx="389415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tangolo 5">
            <a:extLst>
              <a:ext uri="{FF2B5EF4-FFF2-40B4-BE49-F238E27FC236}">
                <a16:creationId xmlns:a16="http://schemas.microsoft.com/office/drawing/2014/main" id="{17EC72A2-7239-16B0-47DB-6E75DAC1746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90256"/>
            <a:ext cx="304800" cy="706458"/>
          </a:xfrm>
          <a:prstGeom prst="rect">
            <a:avLst/>
          </a:prstGeom>
          <a:solidFill>
            <a:srgbClr val="EEF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8" name="Title 29">
            <a:extLst>
              <a:ext uri="{FF2B5EF4-FFF2-40B4-BE49-F238E27FC236}">
                <a16:creationId xmlns:a16="http://schemas.microsoft.com/office/drawing/2014/main" id="{01E608A6-CAF7-5776-D63F-7CAA34DA6BF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1026739" y="4262023"/>
            <a:ext cx="3960042" cy="501804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sz="3600" b="1" cap="none" baseline="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87D4C520-19F4-857E-E60A-9B95424E0C2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4" hasCustomPrompt="1"/>
          </p:nvPr>
        </p:nvSpPr>
        <p:spPr>
          <a:xfrm>
            <a:off x="1026739" y="5106726"/>
            <a:ext cx="3954448" cy="10396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9144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3716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8288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2860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6pPr>
            <a:lvl7pPr marL="27432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7pPr>
            <a:lvl8pPr marL="32004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8pPr>
            <a:lvl9pPr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9pPr>
          </a:lstStyle>
          <a:p>
            <a:pPr lvl="0"/>
            <a:r>
              <a:rPr lang="en-GB" noProof="0" dirty="0"/>
              <a:t>Your name, Your title</a:t>
            </a:r>
          </a:p>
        </p:txBody>
      </p:sp>
    </p:spTree>
    <p:extLst>
      <p:ext uri="{BB962C8B-B14F-4D97-AF65-F5344CB8AC3E}">
        <p14:creationId xmlns:p14="http://schemas.microsoft.com/office/powerpoint/2010/main" val="24046301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Blue Background">
    <p:bg>
      <p:bgPr>
        <a:solidFill>
          <a:srgbClr val="006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5">
            <a:extLst>
              <a:ext uri="{FF2B5EF4-FFF2-40B4-BE49-F238E27FC236}">
                <a16:creationId xmlns:a16="http://schemas.microsoft.com/office/drawing/2014/main" id="{48EBAAD1-D3A4-D2D0-2839-7E62D8B9470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90256"/>
            <a:ext cx="304800" cy="706458"/>
          </a:xfrm>
          <a:prstGeom prst="rect">
            <a:avLst/>
          </a:prstGeom>
          <a:solidFill>
            <a:srgbClr val="EEF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chemeClr val="bg1"/>
              </a:solidFill>
            </a:endParaRPr>
          </a:p>
        </p:txBody>
      </p:sp>
      <p:sp>
        <p:nvSpPr>
          <p:cNvPr id="5" name="Title 29">
            <a:extLst>
              <a:ext uri="{FF2B5EF4-FFF2-40B4-BE49-F238E27FC236}">
                <a16:creationId xmlns:a16="http://schemas.microsoft.com/office/drawing/2014/main" id="{0CB57C80-E4BC-566D-4015-AD92324DE56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838986" y="267991"/>
            <a:ext cx="10524583" cy="997196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Title Here</a:t>
            </a:r>
          </a:p>
        </p:txBody>
      </p:sp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CF73B998-1BE5-3BBA-5D75-C3B9E8FE78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4" hasCustomPrompt="1"/>
          </p:nvPr>
        </p:nvSpPr>
        <p:spPr>
          <a:xfrm>
            <a:off x="829518" y="1588624"/>
            <a:ext cx="10548395" cy="4252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28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spcBef>
                <a:spcPts val="8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spcBef>
                <a:spcPts val="8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spcBef>
                <a:spcPts val="8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spcBef>
                <a:spcPts val="8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spcBef>
                <a:spcPts val="8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>
              <a:spcBef>
                <a:spcPts val="8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spcBef>
                <a:spcPts val="8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spcBef>
                <a:spcPts val="8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13CDA78B-FD63-94AE-2DEA-16B1A29CB8D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5" hasCustomPrompt="1"/>
          </p:nvPr>
        </p:nvSpPr>
        <p:spPr>
          <a:xfrm>
            <a:off x="829518" y="2220685"/>
            <a:ext cx="10548395" cy="389708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 </a:t>
            </a:r>
            <a:r>
              <a:rPr lang="en-GB" noProof="0" dirty="0" err="1"/>
              <a:t>tempor</a:t>
            </a:r>
            <a:r>
              <a:rPr lang="en-GB" noProof="0" dirty="0"/>
              <a:t> </a:t>
            </a:r>
            <a:r>
              <a:rPr lang="en-GB" noProof="0" dirty="0" err="1"/>
              <a:t>incididunt</a:t>
            </a:r>
            <a:r>
              <a:rPr lang="en-GB" noProof="0" dirty="0"/>
              <a:t> </a:t>
            </a:r>
            <a:r>
              <a:rPr lang="en-GB" noProof="0" dirty="0" err="1"/>
              <a:t>ut</a:t>
            </a:r>
            <a:r>
              <a:rPr lang="en-GB" noProof="0" dirty="0"/>
              <a:t> labore et dolore magna </a:t>
            </a:r>
            <a:r>
              <a:rPr lang="en-GB" noProof="0" dirty="0" err="1"/>
              <a:t>aliqua</a:t>
            </a:r>
            <a:r>
              <a:rPr lang="en-GB" noProof="0" dirty="0"/>
              <a:t>.</a:t>
            </a:r>
          </a:p>
          <a:p>
            <a:pPr lvl="0"/>
            <a:r>
              <a:rPr lang="en-GB" noProof="0" dirty="0"/>
              <a:t>Ut </a:t>
            </a:r>
            <a:r>
              <a:rPr lang="en-GB" noProof="0" dirty="0" err="1"/>
              <a:t>enim</a:t>
            </a:r>
            <a:r>
              <a:rPr lang="en-GB" noProof="0" dirty="0"/>
              <a:t> ad minim </a:t>
            </a:r>
            <a:r>
              <a:rPr lang="en-GB" noProof="0" dirty="0" err="1"/>
              <a:t>veniam</a:t>
            </a:r>
            <a:r>
              <a:rPr lang="en-GB" noProof="0" dirty="0"/>
              <a:t>, </a:t>
            </a:r>
            <a:r>
              <a:rPr lang="en-GB" noProof="0" dirty="0" err="1"/>
              <a:t>quis</a:t>
            </a:r>
            <a:r>
              <a:rPr lang="en-GB" noProof="0" dirty="0"/>
              <a:t> </a:t>
            </a:r>
            <a:r>
              <a:rPr lang="en-GB" noProof="0" dirty="0" err="1"/>
              <a:t>nostrud</a:t>
            </a:r>
            <a:r>
              <a:rPr lang="en-GB" noProof="0" dirty="0"/>
              <a:t> exercitation </a:t>
            </a:r>
            <a:r>
              <a:rPr lang="en-GB" noProof="0" dirty="0" err="1"/>
              <a:t>ullamco</a:t>
            </a:r>
            <a:r>
              <a:rPr lang="en-GB" noProof="0" dirty="0"/>
              <a:t> </a:t>
            </a:r>
            <a:r>
              <a:rPr lang="en-GB" noProof="0" dirty="0" err="1"/>
              <a:t>laboris</a:t>
            </a:r>
            <a:r>
              <a:rPr lang="en-GB" noProof="0" dirty="0"/>
              <a:t> nisi </a:t>
            </a:r>
            <a:r>
              <a:rPr lang="en-GB" noProof="0" dirty="0" err="1"/>
              <a:t>ut</a:t>
            </a:r>
            <a:r>
              <a:rPr lang="en-GB" noProof="0" dirty="0"/>
              <a:t> </a:t>
            </a:r>
            <a:r>
              <a:rPr lang="en-GB" noProof="0" dirty="0" err="1"/>
              <a:t>aliquip</a:t>
            </a:r>
            <a:r>
              <a:rPr lang="en-GB" noProof="0" dirty="0"/>
              <a:t> ex </a:t>
            </a:r>
            <a:r>
              <a:rPr lang="en-GB" noProof="0" dirty="0" err="1"/>
              <a:t>ea</a:t>
            </a:r>
            <a:r>
              <a:rPr lang="en-GB" noProof="0" dirty="0"/>
              <a:t> </a:t>
            </a:r>
            <a:r>
              <a:rPr lang="en-GB" noProof="0" dirty="0" err="1"/>
              <a:t>commodo</a:t>
            </a:r>
            <a:r>
              <a:rPr lang="en-GB" noProof="0" dirty="0"/>
              <a:t> </a:t>
            </a:r>
            <a:r>
              <a:rPr lang="en-GB" noProof="0" dirty="0" err="1"/>
              <a:t>consequat</a:t>
            </a:r>
            <a:r>
              <a:rPr lang="en-GB" noProof="0" dirty="0"/>
              <a:t>. Duis </a:t>
            </a:r>
            <a:r>
              <a:rPr lang="en-GB" noProof="0" dirty="0" err="1"/>
              <a:t>aute</a:t>
            </a:r>
            <a:r>
              <a:rPr lang="en-GB" noProof="0" dirty="0"/>
              <a:t> </a:t>
            </a:r>
            <a:r>
              <a:rPr lang="en-GB" noProof="0" dirty="0" err="1"/>
              <a:t>irure</a:t>
            </a:r>
            <a:r>
              <a:rPr lang="en-GB" noProof="0" dirty="0"/>
              <a:t> </a:t>
            </a:r>
            <a:r>
              <a:rPr lang="en-GB" noProof="0" dirty="0" err="1"/>
              <a:t>dolor</a:t>
            </a:r>
            <a:r>
              <a:rPr lang="en-GB" noProof="0" dirty="0"/>
              <a:t> in </a:t>
            </a:r>
            <a:r>
              <a:rPr lang="en-GB" noProof="0" dirty="0" err="1"/>
              <a:t>reprehenderit</a:t>
            </a:r>
            <a:r>
              <a:rPr lang="en-GB" noProof="0" dirty="0"/>
              <a:t> in </a:t>
            </a:r>
            <a:r>
              <a:rPr lang="en-GB" noProof="0" dirty="0" err="1"/>
              <a:t>voluptate</a:t>
            </a:r>
            <a:r>
              <a:rPr lang="en-GB" noProof="0" dirty="0"/>
              <a:t> </a:t>
            </a:r>
            <a:r>
              <a:rPr lang="en-GB" noProof="0" dirty="0" err="1"/>
              <a:t>velit</a:t>
            </a:r>
            <a:r>
              <a:rPr lang="en-GB" noProof="0" dirty="0"/>
              <a:t> </a:t>
            </a:r>
            <a:r>
              <a:rPr lang="en-GB" noProof="0" dirty="0" err="1"/>
              <a:t>esse</a:t>
            </a:r>
            <a:r>
              <a:rPr lang="en-GB" noProof="0" dirty="0"/>
              <a:t> </a:t>
            </a:r>
            <a:r>
              <a:rPr lang="en-GB" noProof="0" dirty="0" err="1"/>
              <a:t>cillum</a:t>
            </a:r>
            <a:r>
              <a:rPr lang="en-GB" noProof="0" dirty="0"/>
              <a:t> dolore </a:t>
            </a:r>
            <a:r>
              <a:rPr lang="en-GB" noProof="0" dirty="0" err="1"/>
              <a:t>eu</a:t>
            </a:r>
            <a:r>
              <a:rPr lang="en-GB" noProof="0" dirty="0"/>
              <a:t> </a:t>
            </a:r>
            <a:r>
              <a:rPr lang="en-GB" noProof="0" dirty="0" err="1"/>
              <a:t>fugiat</a:t>
            </a:r>
            <a:r>
              <a:rPr lang="en-GB" noProof="0" dirty="0"/>
              <a:t> </a:t>
            </a:r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pariatur</a:t>
            </a:r>
            <a:r>
              <a:rPr lang="en-GB" noProof="0" dirty="0"/>
              <a:t>.</a:t>
            </a:r>
          </a:p>
          <a:p>
            <a:pPr lvl="0"/>
            <a:r>
              <a:rPr lang="en-GB" noProof="0" dirty="0" err="1"/>
              <a:t>Excepteur</a:t>
            </a:r>
            <a:r>
              <a:rPr lang="en-GB" noProof="0" dirty="0"/>
              <a:t> </a:t>
            </a:r>
            <a:r>
              <a:rPr lang="en-GB" noProof="0" dirty="0" err="1"/>
              <a:t>sint</a:t>
            </a:r>
            <a:r>
              <a:rPr lang="en-GB" noProof="0" dirty="0"/>
              <a:t> </a:t>
            </a:r>
            <a:r>
              <a:rPr lang="en-GB" noProof="0" dirty="0" err="1"/>
              <a:t>occaecat</a:t>
            </a:r>
            <a:r>
              <a:rPr lang="en-GB" noProof="0" dirty="0"/>
              <a:t> </a:t>
            </a:r>
            <a:r>
              <a:rPr lang="en-GB" noProof="0" dirty="0" err="1"/>
              <a:t>cupidatat</a:t>
            </a:r>
            <a:r>
              <a:rPr lang="en-GB" noProof="0" dirty="0"/>
              <a:t> non </a:t>
            </a:r>
            <a:r>
              <a:rPr lang="en-GB" noProof="0" dirty="0" err="1"/>
              <a:t>proident</a:t>
            </a:r>
            <a:r>
              <a:rPr lang="en-GB" noProof="0" dirty="0"/>
              <a:t>, sunt in culpa qui </a:t>
            </a:r>
            <a:r>
              <a:rPr lang="en-GB" noProof="0" dirty="0" err="1"/>
              <a:t>officia</a:t>
            </a:r>
            <a:r>
              <a:rPr lang="en-GB" noProof="0" dirty="0"/>
              <a:t> </a:t>
            </a:r>
            <a:r>
              <a:rPr lang="en-GB" noProof="0" dirty="0" err="1"/>
              <a:t>deserunt</a:t>
            </a:r>
            <a:r>
              <a:rPr lang="en-GB" noProof="0" dirty="0"/>
              <a:t> </a:t>
            </a:r>
            <a:r>
              <a:rPr lang="en-GB" noProof="0" dirty="0" err="1"/>
              <a:t>mollit</a:t>
            </a:r>
            <a:r>
              <a:rPr lang="en-GB" noProof="0" dirty="0"/>
              <a:t> </a:t>
            </a:r>
            <a:r>
              <a:rPr lang="en-GB" noProof="0" dirty="0" err="1"/>
              <a:t>anim</a:t>
            </a:r>
            <a:r>
              <a:rPr lang="en-GB" noProof="0" dirty="0"/>
              <a:t> id </a:t>
            </a:r>
            <a:r>
              <a:rPr lang="en-GB" noProof="0" dirty="0" err="1"/>
              <a:t>est</a:t>
            </a:r>
            <a:r>
              <a:rPr lang="en-GB" noProof="0" dirty="0"/>
              <a:t> </a:t>
            </a:r>
            <a:r>
              <a:rPr lang="en-GB" noProof="0" dirty="0" err="1"/>
              <a:t>laborum</a:t>
            </a:r>
            <a:r>
              <a:rPr lang="en-GB" noProof="0" dirty="0"/>
              <a:t>.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D33DA04-2841-7115-F5B2-97236EFC3CB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GB"/>
              <a:t>S. Okumura | IAEA Data Explorer and Beyond | P(ND)2-3 </a:t>
            </a:r>
            <a:endParaRPr lang="en-AT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F29D648-EDD6-004C-654A-EBA7B431CA0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7"/>
          </p:nvPr>
        </p:nvSpPr>
        <p:spPr/>
        <p:txBody>
          <a:bodyPr/>
          <a:lstStyle/>
          <a:p>
            <a:fld id="{97AD36C7-9703-CB49-A218-01373653FCDC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3285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A31019FE-CF9B-CB01-5AC1-DBFAF68BAD27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ph type="pic" sz="quarter" idx="13" hasCustomPrompt="1"/>
          </p:nvPr>
        </p:nvSpPr>
        <p:spPr>
          <a:xfrm>
            <a:off x="1919139" y="2278251"/>
            <a:ext cx="1944216" cy="1926742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 w="25400">
            <a:solidFill>
              <a:schemeClr val="tx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GB" noProof="0"/>
              <a:t>Insert picture here</a:t>
            </a:r>
          </a:p>
        </p:txBody>
      </p:sp>
      <p:sp>
        <p:nvSpPr>
          <p:cNvPr id="2" name="Rettangolo 5">
            <a:extLst>
              <a:ext uri="{FF2B5EF4-FFF2-40B4-BE49-F238E27FC236}">
                <a16:creationId xmlns:a16="http://schemas.microsoft.com/office/drawing/2014/main" id="{17BB3A52-50E5-E4EA-DF6D-53A4FDE52F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90256"/>
            <a:ext cx="304800" cy="706458"/>
          </a:xfrm>
          <a:prstGeom prst="rect">
            <a:avLst/>
          </a:prstGeom>
          <a:solidFill>
            <a:srgbClr val="0069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4" name="Title 29">
            <a:extLst>
              <a:ext uri="{FF2B5EF4-FFF2-40B4-BE49-F238E27FC236}">
                <a16:creationId xmlns:a16="http://schemas.microsoft.com/office/drawing/2014/main" id="{8B3AE43D-C5BD-DB84-09C0-0876E28BC1B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838987" y="267991"/>
            <a:ext cx="10508952" cy="997196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3600" b="1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Speakers</a:t>
            </a:r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F61DAB39-6CCD-B4A9-3E43-ACC7B252F83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4" hasCustomPrompt="1"/>
          </p:nvPr>
        </p:nvSpPr>
        <p:spPr>
          <a:xfrm>
            <a:off x="1624938" y="4399612"/>
            <a:ext cx="2545830" cy="28481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800"/>
              </a:spcBef>
              <a:buFont typeface="Arial" panose="020B0604020202020204" pitchFamily="34" charset="0"/>
              <a:buNone/>
              <a:defRPr sz="2000" b="1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ctr">
              <a:spcBef>
                <a:spcPts val="800"/>
              </a:spcBef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spcBef>
                <a:spcPts val="800"/>
              </a:spcBef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spcBef>
                <a:spcPts val="800"/>
              </a:spcBef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spcBef>
                <a:spcPts val="800"/>
              </a:spcBef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spcBef>
                <a:spcPts val="800"/>
              </a:spcBef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>
              <a:spcBef>
                <a:spcPts val="800"/>
              </a:spcBef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spcBef>
                <a:spcPts val="800"/>
              </a:spcBef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spcBef>
                <a:spcPts val="800"/>
              </a:spcBef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Name Surname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F4CA93C2-BE5A-C513-A9A3-6841BA24E68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5" hasCustomPrompt="1"/>
          </p:nvPr>
        </p:nvSpPr>
        <p:spPr>
          <a:xfrm>
            <a:off x="1624938" y="4761874"/>
            <a:ext cx="2545830" cy="28481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800"/>
              </a:spcBef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ctr">
              <a:spcBef>
                <a:spcPts val="800"/>
              </a:spcBef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spcBef>
                <a:spcPts val="800"/>
              </a:spcBef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spcBef>
                <a:spcPts val="800"/>
              </a:spcBef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spcBef>
                <a:spcPts val="800"/>
              </a:spcBef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spcBef>
                <a:spcPts val="800"/>
              </a:spcBef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>
              <a:spcBef>
                <a:spcPts val="800"/>
              </a:spcBef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spcBef>
                <a:spcPts val="800"/>
              </a:spcBef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spcBef>
                <a:spcPts val="800"/>
              </a:spcBef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Title, Other information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8E733E84-D679-2932-2818-D7E6E1832863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ph type="pic" sz="quarter" idx="26" hasCustomPrompt="1"/>
          </p:nvPr>
        </p:nvSpPr>
        <p:spPr>
          <a:xfrm>
            <a:off x="5123892" y="2278251"/>
            <a:ext cx="1944216" cy="1926742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 w="25400">
            <a:solidFill>
              <a:schemeClr val="tx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GB" noProof="0"/>
              <a:t>Insert picture here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980CF9B3-4B21-001C-D299-A61D311B7C9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7" hasCustomPrompt="1"/>
          </p:nvPr>
        </p:nvSpPr>
        <p:spPr>
          <a:xfrm>
            <a:off x="4829691" y="4399612"/>
            <a:ext cx="2545830" cy="28481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800"/>
              </a:spcBef>
              <a:buFont typeface="Arial" panose="020B0604020202020204" pitchFamily="34" charset="0"/>
              <a:buNone/>
              <a:defRPr sz="2000" b="1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ctr">
              <a:spcBef>
                <a:spcPts val="800"/>
              </a:spcBef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spcBef>
                <a:spcPts val="800"/>
              </a:spcBef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spcBef>
                <a:spcPts val="800"/>
              </a:spcBef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spcBef>
                <a:spcPts val="800"/>
              </a:spcBef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spcBef>
                <a:spcPts val="800"/>
              </a:spcBef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>
              <a:spcBef>
                <a:spcPts val="800"/>
              </a:spcBef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spcBef>
                <a:spcPts val="800"/>
              </a:spcBef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spcBef>
                <a:spcPts val="800"/>
              </a:spcBef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Name Surname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7E5AF96-7119-DD80-9569-E363A7A9ECA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8" hasCustomPrompt="1"/>
          </p:nvPr>
        </p:nvSpPr>
        <p:spPr>
          <a:xfrm>
            <a:off x="4829691" y="4761874"/>
            <a:ext cx="2545830" cy="28481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800"/>
              </a:spcBef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ctr">
              <a:spcBef>
                <a:spcPts val="800"/>
              </a:spcBef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spcBef>
                <a:spcPts val="800"/>
              </a:spcBef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spcBef>
                <a:spcPts val="800"/>
              </a:spcBef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spcBef>
                <a:spcPts val="800"/>
              </a:spcBef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spcBef>
                <a:spcPts val="800"/>
              </a:spcBef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>
              <a:spcBef>
                <a:spcPts val="800"/>
              </a:spcBef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spcBef>
                <a:spcPts val="800"/>
              </a:spcBef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spcBef>
                <a:spcPts val="800"/>
              </a:spcBef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Title, Other information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6703EFF7-A7E8-2ECE-AF76-CEE875F433A1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ph type="pic" sz="quarter" idx="29" hasCustomPrompt="1"/>
          </p:nvPr>
        </p:nvSpPr>
        <p:spPr>
          <a:xfrm>
            <a:off x="8324292" y="2278251"/>
            <a:ext cx="1944216" cy="1926742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 w="25400">
            <a:solidFill>
              <a:schemeClr val="tx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GB" noProof="0"/>
              <a:t>Insert picture here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DB548AFC-3F8F-AF0F-A319-37E1B108EB8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0" hasCustomPrompt="1"/>
          </p:nvPr>
        </p:nvSpPr>
        <p:spPr>
          <a:xfrm>
            <a:off x="8030091" y="4399612"/>
            <a:ext cx="2545830" cy="28481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800"/>
              </a:spcBef>
              <a:buFont typeface="Arial" panose="020B0604020202020204" pitchFamily="34" charset="0"/>
              <a:buNone/>
              <a:defRPr sz="2000" b="1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ctr">
              <a:spcBef>
                <a:spcPts val="800"/>
              </a:spcBef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spcBef>
                <a:spcPts val="800"/>
              </a:spcBef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spcBef>
                <a:spcPts val="800"/>
              </a:spcBef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spcBef>
                <a:spcPts val="800"/>
              </a:spcBef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spcBef>
                <a:spcPts val="800"/>
              </a:spcBef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>
              <a:spcBef>
                <a:spcPts val="800"/>
              </a:spcBef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spcBef>
                <a:spcPts val="800"/>
              </a:spcBef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spcBef>
                <a:spcPts val="800"/>
              </a:spcBef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Name Surname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ED3234CD-116C-AD94-7D4D-B9DA46BFDD7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1" hasCustomPrompt="1"/>
          </p:nvPr>
        </p:nvSpPr>
        <p:spPr>
          <a:xfrm>
            <a:off x="8030091" y="4761874"/>
            <a:ext cx="2545830" cy="28481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800"/>
              </a:spcBef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ctr">
              <a:spcBef>
                <a:spcPts val="800"/>
              </a:spcBef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spcBef>
                <a:spcPts val="800"/>
              </a:spcBef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spcBef>
                <a:spcPts val="800"/>
              </a:spcBef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spcBef>
                <a:spcPts val="800"/>
              </a:spcBef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spcBef>
                <a:spcPts val="800"/>
              </a:spcBef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>
              <a:spcBef>
                <a:spcPts val="800"/>
              </a:spcBef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spcBef>
                <a:spcPts val="800"/>
              </a:spcBef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spcBef>
                <a:spcPts val="800"/>
              </a:spcBef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Title, Other information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B2B527-5400-3126-363C-612E4DFA2E2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S. Okumura | IAEA Data Explorer and Beyond | P(ND)2-3 </a:t>
            </a:r>
            <a:endParaRPr lang="en-AT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6DE522B-266A-CCEC-163B-F8805063BC9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33"/>
          </p:nvPr>
        </p:nvSpPr>
        <p:spPr>
          <a:solidFill>
            <a:srgbClr val="0069B5"/>
          </a:solidFill>
        </p:spPr>
        <p:txBody>
          <a:bodyPr/>
          <a:lstStyle/>
          <a:p>
            <a:fld id="{97AD36C7-9703-CB49-A218-01373653FCDC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05806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id="{3663C252-4545-7EC7-3C36-C2B6724B2D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637314" y="0"/>
            <a:ext cx="7554686" cy="6858000"/>
          </a:xfrm>
          <a:prstGeom prst="rect">
            <a:avLst/>
          </a:prstGeom>
          <a:solidFill>
            <a:srgbClr val="EEF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" name="Rettangolo 5">
            <a:extLst>
              <a:ext uri="{FF2B5EF4-FFF2-40B4-BE49-F238E27FC236}">
                <a16:creationId xmlns:a16="http://schemas.microsoft.com/office/drawing/2014/main" id="{29A17EAF-0F9C-6487-CFAC-3E4B463F5A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90256"/>
            <a:ext cx="304800" cy="706458"/>
          </a:xfrm>
          <a:prstGeom prst="rect">
            <a:avLst/>
          </a:prstGeom>
          <a:solidFill>
            <a:srgbClr val="0069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9" name="Title 29">
            <a:extLst>
              <a:ext uri="{FF2B5EF4-FFF2-40B4-BE49-F238E27FC236}">
                <a16:creationId xmlns:a16="http://schemas.microsoft.com/office/drawing/2014/main" id="{4BBFE0B9-2389-CA48-B995-5C0A65B7CF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987" y="267991"/>
            <a:ext cx="3190904" cy="997196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3600" b="1">
                <a:solidFill>
                  <a:srgbClr val="0069B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Programme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187F3AE7-55C1-5E16-06E6-3EC539DDB00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0191" y="1588272"/>
            <a:ext cx="3163576" cy="44924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6pPr>
            <a:lvl7pPr marL="2743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 Sed do </a:t>
            </a:r>
            <a:r>
              <a:rPr lang="en-GB" noProof="0" dirty="0" err="1"/>
              <a:t>eiusmod</a:t>
            </a:r>
            <a:r>
              <a:rPr lang="en-GB" noProof="0" dirty="0"/>
              <a:t> </a:t>
            </a:r>
            <a:r>
              <a:rPr lang="en-GB" noProof="0" dirty="0" err="1"/>
              <a:t>tempor</a:t>
            </a:r>
            <a:r>
              <a:rPr lang="en-GB" noProof="0" dirty="0"/>
              <a:t> </a:t>
            </a:r>
            <a:r>
              <a:rPr lang="en-GB" noProof="0" dirty="0" err="1"/>
              <a:t>incididunt</a:t>
            </a:r>
            <a:r>
              <a:rPr lang="en-GB" noProof="0" dirty="0"/>
              <a:t> </a:t>
            </a:r>
            <a:r>
              <a:rPr lang="en-GB" noProof="0" dirty="0" err="1"/>
              <a:t>ut</a:t>
            </a:r>
            <a:r>
              <a:rPr lang="en-GB" noProof="0" dirty="0"/>
              <a:t> labore et dolore magna </a:t>
            </a:r>
            <a:r>
              <a:rPr lang="en-GB" noProof="0" dirty="0" err="1"/>
              <a:t>aliqua</a:t>
            </a:r>
            <a:r>
              <a:rPr lang="en-GB" noProof="0" dirty="0"/>
              <a:t>. Ut </a:t>
            </a:r>
            <a:r>
              <a:rPr lang="en-GB" noProof="0" dirty="0" err="1"/>
              <a:t>enim</a:t>
            </a:r>
            <a:r>
              <a:rPr lang="en-GB" noProof="0" dirty="0"/>
              <a:t> ad minim </a:t>
            </a:r>
            <a:r>
              <a:rPr lang="en-GB" noProof="0" dirty="0" err="1"/>
              <a:t>veniam</a:t>
            </a:r>
            <a:r>
              <a:rPr lang="en-GB" noProof="0" dirty="0"/>
              <a:t>, </a:t>
            </a:r>
            <a:r>
              <a:rPr lang="en-GB" noProof="0" dirty="0" err="1"/>
              <a:t>quis</a:t>
            </a:r>
            <a:r>
              <a:rPr lang="en-GB" noProof="0" dirty="0"/>
              <a:t> </a:t>
            </a:r>
            <a:r>
              <a:rPr lang="en-GB" noProof="0" dirty="0" err="1"/>
              <a:t>nostrud</a:t>
            </a:r>
            <a:r>
              <a:rPr lang="en-GB" noProof="0" dirty="0"/>
              <a:t> exercitation </a:t>
            </a:r>
            <a:r>
              <a:rPr lang="en-GB" noProof="0" dirty="0" err="1"/>
              <a:t>ullamco</a:t>
            </a:r>
            <a:r>
              <a:rPr lang="en-GB" noProof="0" dirty="0"/>
              <a:t> </a:t>
            </a:r>
            <a:r>
              <a:rPr lang="en-GB" noProof="0" dirty="0" err="1"/>
              <a:t>laboris</a:t>
            </a:r>
            <a:r>
              <a:rPr lang="en-GB" noProof="0" dirty="0"/>
              <a:t> nisi </a:t>
            </a:r>
            <a:r>
              <a:rPr lang="en-GB" noProof="0" dirty="0" err="1"/>
              <a:t>ut</a:t>
            </a:r>
            <a:r>
              <a:rPr lang="en-GB" noProof="0" dirty="0"/>
              <a:t> </a:t>
            </a:r>
            <a:r>
              <a:rPr lang="en-GB" noProof="0" dirty="0" err="1"/>
              <a:t>aliquip</a:t>
            </a:r>
            <a:r>
              <a:rPr lang="en-GB" noProof="0" dirty="0"/>
              <a:t> ex </a:t>
            </a:r>
            <a:r>
              <a:rPr lang="en-GB" noProof="0" dirty="0" err="1"/>
              <a:t>ea</a:t>
            </a:r>
            <a:r>
              <a:rPr lang="en-GB" noProof="0" dirty="0"/>
              <a:t> </a:t>
            </a:r>
            <a:r>
              <a:rPr lang="en-GB" noProof="0" dirty="0" err="1"/>
              <a:t>commodo</a:t>
            </a:r>
            <a:r>
              <a:rPr lang="en-GB" noProof="0" dirty="0"/>
              <a:t> </a:t>
            </a:r>
            <a:r>
              <a:rPr lang="en-GB" noProof="0" dirty="0" err="1"/>
              <a:t>consequat</a:t>
            </a:r>
            <a:r>
              <a:rPr lang="en-GB" noProof="0" dirty="0"/>
              <a:t>.</a:t>
            </a:r>
          </a:p>
        </p:txBody>
      </p:sp>
      <p:sp>
        <p:nvSpPr>
          <p:cNvPr id="51" name="Text Placeholder 15">
            <a:extLst>
              <a:ext uri="{FF2B5EF4-FFF2-40B4-BE49-F238E27FC236}">
                <a16:creationId xmlns:a16="http://schemas.microsoft.com/office/drawing/2014/main" id="{7DA2718B-C513-74BD-0DD6-002ABFFCF54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89986" y="1253084"/>
            <a:ext cx="2989633" cy="48555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spcBef>
                <a:spcPts val="800"/>
              </a:spcBef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Name of programme event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52" name="Text Placeholder 15">
            <a:extLst>
              <a:ext uri="{FF2B5EF4-FFF2-40B4-BE49-F238E27FC236}">
                <a16:creationId xmlns:a16="http://schemas.microsoft.com/office/drawing/2014/main" id="{0BFCFAAF-5212-63C2-F964-12FFAF0E440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89985" y="854177"/>
            <a:ext cx="2991719" cy="38395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spcBef>
                <a:spcPts val="800"/>
              </a:spcBef>
              <a:buFont typeface="Arial" panose="020B0604020202020204" pitchFamily="34" charset="0"/>
              <a:buNone/>
              <a:defRPr sz="18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 algn="l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 algn="l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 algn="l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 algn="l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 algn="l">
              <a:spcBef>
                <a:spcPts val="800"/>
              </a:spcBef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10 am – 12 pm</a:t>
            </a:r>
          </a:p>
        </p:txBody>
      </p:sp>
      <p:sp>
        <p:nvSpPr>
          <p:cNvPr id="55" name="Text Placeholder 15">
            <a:extLst>
              <a:ext uri="{FF2B5EF4-FFF2-40B4-BE49-F238E27FC236}">
                <a16:creationId xmlns:a16="http://schemas.microsoft.com/office/drawing/2014/main" id="{D50E95B4-B395-52B8-7C74-C771785CE75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89986" y="2334444"/>
            <a:ext cx="2989633" cy="48555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spcBef>
                <a:spcPts val="800"/>
              </a:spcBef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Name of programme event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56" name="Text Placeholder 15">
            <a:extLst>
              <a:ext uri="{FF2B5EF4-FFF2-40B4-BE49-F238E27FC236}">
                <a16:creationId xmlns:a16="http://schemas.microsoft.com/office/drawing/2014/main" id="{E5AB873C-088C-896D-01FB-092B34265BE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89985" y="1935537"/>
            <a:ext cx="2991719" cy="38395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spcBef>
                <a:spcPts val="800"/>
              </a:spcBef>
              <a:buFont typeface="Arial" panose="020B0604020202020204" pitchFamily="34" charset="0"/>
              <a:buNone/>
              <a:defRPr sz="18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 algn="l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 algn="l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 algn="l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 algn="l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 algn="l">
              <a:spcBef>
                <a:spcPts val="800"/>
              </a:spcBef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10 am – 12 pm</a:t>
            </a:r>
          </a:p>
        </p:txBody>
      </p:sp>
      <p:sp>
        <p:nvSpPr>
          <p:cNvPr id="60" name="Text Placeholder 15">
            <a:extLst>
              <a:ext uri="{FF2B5EF4-FFF2-40B4-BE49-F238E27FC236}">
                <a16:creationId xmlns:a16="http://schemas.microsoft.com/office/drawing/2014/main" id="{2288331C-3891-E9EF-27E6-C5609726260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189986" y="3425408"/>
            <a:ext cx="2989633" cy="48555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spcBef>
                <a:spcPts val="800"/>
              </a:spcBef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Name of programme event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61" name="Text Placeholder 15">
            <a:extLst>
              <a:ext uri="{FF2B5EF4-FFF2-40B4-BE49-F238E27FC236}">
                <a16:creationId xmlns:a16="http://schemas.microsoft.com/office/drawing/2014/main" id="{94A9E4F9-5E1F-0A6E-3846-49F4878C663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89985" y="3026501"/>
            <a:ext cx="2991719" cy="38395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spcBef>
                <a:spcPts val="800"/>
              </a:spcBef>
              <a:buFont typeface="Arial" panose="020B0604020202020204" pitchFamily="34" charset="0"/>
              <a:buNone/>
              <a:defRPr sz="18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 algn="l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 algn="l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 algn="l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 algn="l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 algn="l">
              <a:spcBef>
                <a:spcPts val="800"/>
              </a:spcBef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10 am – 12 pm</a:t>
            </a:r>
          </a:p>
        </p:txBody>
      </p:sp>
      <p:sp>
        <p:nvSpPr>
          <p:cNvPr id="62" name="Text Placeholder 15">
            <a:extLst>
              <a:ext uri="{FF2B5EF4-FFF2-40B4-BE49-F238E27FC236}">
                <a16:creationId xmlns:a16="http://schemas.microsoft.com/office/drawing/2014/main" id="{748EC1F4-5805-B9CD-8291-4C03516C767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89986" y="4516180"/>
            <a:ext cx="2989633" cy="48555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spcBef>
                <a:spcPts val="800"/>
              </a:spcBef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Name of programme event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63" name="Text Placeholder 15">
            <a:extLst>
              <a:ext uri="{FF2B5EF4-FFF2-40B4-BE49-F238E27FC236}">
                <a16:creationId xmlns:a16="http://schemas.microsoft.com/office/drawing/2014/main" id="{32DE445D-EA44-529D-C62C-BF3A6F27F2A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89985" y="4117273"/>
            <a:ext cx="2991719" cy="38395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spcBef>
                <a:spcPts val="800"/>
              </a:spcBef>
              <a:buFont typeface="Arial" panose="020B0604020202020204" pitchFamily="34" charset="0"/>
              <a:buNone/>
              <a:defRPr sz="18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 algn="l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 algn="l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 algn="l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 algn="l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 algn="l">
              <a:spcBef>
                <a:spcPts val="800"/>
              </a:spcBef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10 am – 12 pm</a:t>
            </a:r>
          </a:p>
        </p:txBody>
      </p:sp>
      <p:sp>
        <p:nvSpPr>
          <p:cNvPr id="64" name="Text Placeholder 15">
            <a:extLst>
              <a:ext uri="{FF2B5EF4-FFF2-40B4-BE49-F238E27FC236}">
                <a16:creationId xmlns:a16="http://schemas.microsoft.com/office/drawing/2014/main" id="{13C43B31-7CFE-7F40-87EE-4A641F08EDF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189986" y="5614474"/>
            <a:ext cx="2989633" cy="48555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spcBef>
                <a:spcPts val="800"/>
              </a:spcBef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Name of programme event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65" name="Text Placeholder 15">
            <a:extLst>
              <a:ext uri="{FF2B5EF4-FFF2-40B4-BE49-F238E27FC236}">
                <a16:creationId xmlns:a16="http://schemas.microsoft.com/office/drawing/2014/main" id="{93DE7127-7464-75F4-CF5F-DA9A4746CD5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89985" y="5215567"/>
            <a:ext cx="2991719" cy="38395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spcBef>
                <a:spcPts val="800"/>
              </a:spcBef>
              <a:buFont typeface="Arial" panose="020B0604020202020204" pitchFamily="34" charset="0"/>
              <a:buNone/>
              <a:defRPr sz="18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 algn="l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 algn="l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 algn="l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 algn="l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 algn="l">
              <a:spcBef>
                <a:spcPts val="800"/>
              </a:spcBef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10 am – 12 pm</a:t>
            </a:r>
          </a:p>
        </p:txBody>
      </p:sp>
      <p:sp>
        <p:nvSpPr>
          <p:cNvPr id="71" name="Text Placeholder 15">
            <a:extLst>
              <a:ext uri="{FF2B5EF4-FFF2-40B4-BE49-F238E27FC236}">
                <a16:creationId xmlns:a16="http://schemas.microsoft.com/office/drawing/2014/main" id="{0C08C770-0D27-C829-48B2-FB77F4B019A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754293" y="1253084"/>
            <a:ext cx="2989633" cy="48555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spcBef>
                <a:spcPts val="800"/>
              </a:spcBef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Name of programme event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72" name="Text Placeholder 15">
            <a:extLst>
              <a:ext uri="{FF2B5EF4-FFF2-40B4-BE49-F238E27FC236}">
                <a16:creationId xmlns:a16="http://schemas.microsoft.com/office/drawing/2014/main" id="{B1B38FA0-909B-3F1C-B9BE-C711CEE3F03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754292" y="854177"/>
            <a:ext cx="2991719" cy="38395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spcBef>
                <a:spcPts val="800"/>
              </a:spcBef>
              <a:buFont typeface="Arial" panose="020B0604020202020204" pitchFamily="34" charset="0"/>
              <a:buNone/>
              <a:defRPr sz="18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 algn="l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 algn="l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 algn="l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 algn="l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 algn="l">
              <a:spcBef>
                <a:spcPts val="800"/>
              </a:spcBef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10 am – 12 pm</a:t>
            </a:r>
          </a:p>
        </p:txBody>
      </p:sp>
      <p:sp>
        <p:nvSpPr>
          <p:cNvPr id="73" name="Text Placeholder 15">
            <a:extLst>
              <a:ext uri="{FF2B5EF4-FFF2-40B4-BE49-F238E27FC236}">
                <a16:creationId xmlns:a16="http://schemas.microsoft.com/office/drawing/2014/main" id="{4E46D68D-5EC1-7D34-1E61-016F1753010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754293" y="2334444"/>
            <a:ext cx="2989633" cy="48555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spcBef>
                <a:spcPts val="800"/>
              </a:spcBef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Name of programme event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74" name="Text Placeholder 15">
            <a:extLst>
              <a:ext uri="{FF2B5EF4-FFF2-40B4-BE49-F238E27FC236}">
                <a16:creationId xmlns:a16="http://schemas.microsoft.com/office/drawing/2014/main" id="{D45FE1B4-D5CF-4CEB-3345-595EFEBE3BB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754292" y="1935537"/>
            <a:ext cx="2991719" cy="38395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spcBef>
                <a:spcPts val="800"/>
              </a:spcBef>
              <a:buFont typeface="Arial" panose="020B0604020202020204" pitchFamily="34" charset="0"/>
              <a:buNone/>
              <a:defRPr sz="18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 algn="l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 algn="l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 algn="l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 algn="l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 algn="l">
              <a:spcBef>
                <a:spcPts val="800"/>
              </a:spcBef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10 am – 12 pm</a:t>
            </a:r>
          </a:p>
        </p:txBody>
      </p:sp>
      <p:sp>
        <p:nvSpPr>
          <p:cNvPr id="75" name="Text Placeholder 15">
            <a:extLst>
              <a:ext uri="{FF2B5EF4-FFF2-40B4-BE49-F238E27FC236}">
                <a16:creationId xmlns:a16="http://schemas.microsoft.com/office/drawing/2014/main" id="{15B325E4-9F9B-FC47-EE9B-B65E12784BD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754293" y="3425408"/>
            <a:ext cx="2989633" cy="48555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spcBef>
                <a:spcPts val="800"/>
              </a:spcBef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Name of programme event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76" name="Text Placeholder 15">
            <a:extLst>
              <a:ext uri="{FF2B5EF4-FFF2-40B4-BE49-F238E27FC236}">
                <a16:creationId xmlns:a16="http://schemas.microsoft.com/office/drawing/2014/main" id="{8585BE73-68C9-AF86-8CDE-D777135D434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754292" y="3026501"/>
            <a:ext cx="2991719" cy="38395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spcBef>
                <a:spcPts val="800"/>
              </a:spcBef>
              <a:buFont typeface="Arial" panose="020B0604020202020204" pitchFamily="34" charset="0"/>
              <a:buNone/>
              <a:defRPr sz="18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 algn="l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 algn="l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 algn="l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 algn="l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 algn="l">
              <a:spcBef>
                <a:spcPts val="800"/>
              </a:spcBef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10 am – 12 pm</a:t>
            </a:r>
          </a:p>
        </p:txBody>
      </p:sp>
      <p:sp>
        <p:nvSpPr>
          <p:cNvPr id="77" name="Text Placeholder 15">
            <a:extLst>
              <a:ext uri="{FF2B5EF4-FFF2-40B4-BE49-F238E27FC236}">
                <a16:creationId xmlns:a16="http://schemas.microsoft.com/office/drawing/2014/main" id="{BC1274BA-D983-12DE-F48B-CAD1D1102F7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754293" y="4516180"/>
            <a:ext cx="2989633" cy="48555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spcBef>
                <a:spcPts val="800"/>
              </a:spcBef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Name of programme event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78" name="Text Placeholder 15">
            <a:extLst>
              <a:ext uri="{FF2B5EF4-FFF2-40B4-BE49-F238E27FC236}">
                <a16:creationId xmlns:a16="http://schemas.microsoft.com/office/drawing/2014/main" id="{DFB0F8B4-CED4-02E7-410F-D5A799A7ADA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754292" y="4117273"/>
            <a:ext cx="2991719" cy="38395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spcBef>
                <a:spcPts val="800"/>
              </a:spcBef>
              <a:buFont typeface="Arial" panose="020B0604020202020204" pitchFamily="34" charset="0"/>
              <a:buNone/>
              <a:defRPr sz="18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 algn="l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 algn="l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 algn="l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 algn="l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 algn="l">
              <a:spcBef>
                <a:spcPts val="800"/>
              </a:spcBef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10 am – 12 pm</a:t>
            </a:r>
          </a:p>
        </p:txBody>
      </p:sp>
      <p:sp>
        <p:nvSpPr>
          <p:cNvPr id="79" name="Text Placeholder 15">
            <a:extLst>
              <a:ext uri="{FF2B5EF4-FFF2-40B4-BE49-F238E27FC236}">
                <a16:creationId xmlns:a16="http://schemas.microsoft.com/office/drawing/2014/main" id="{B200EBF4-5AC7-11D9-C7B1-396FA2C9B52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754293" y="5614474"/>
            <a:ext cx="2989633" cy="48555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spcBef>
                <a:spcPts val="800"/>
              </a:spcBef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Name of programme event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80" name="Text Placeholder 15">
            <a:extLst>
              <a:ext uri="{FF2B5EF4-FFF2-40B4-BE49-F238E27FC236}">
                <a16:creationId xmlns:a16="http://schemas.microsoft.com/office/drawing/2014/main" id="{F58A849D-AAD0-3411-1CCD-58F85380AF32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754292" y="5215567"/>
            <a:ext cx="2991719" cy="38395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spcBef>
                <a:spcPts val="800"/>
              </a:spcBef>
              <a:buFont typeface="Arial" panose="020B0604020202020204" pitchFamily="34" charset="0"/>
              <a:buNone/>
              <a:defRPr sz="18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 algn="l">
              <a:spcBef>
                <a:spcPts val="80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 algn="l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 algn="l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 algn="l">
              <a:spcBef>
                <a:spcPts val="8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 algn="l">
              <a:spcBef>
                <a:spcPts val="800"/>
              </a:spcBef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10 am – 12 pm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C0CF3C-2273-D9B0-E032-60C2915E32A3}"/>
              </a:ext>
            </a:extLst>
          </p:cNvPr>
          <p:cNvSpPr>
            <a:spLocks noGrp="1"/>
          </p:cNvSpPr>
          <p:nvPr>
            <p:ph type="ftr" sz="quarter" idx="5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S. Okumura | IAEA Data Explorer and Beyond | P(ND)2-3 </a:t>
            </a:r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E0511F-FC61-A0AC-F473-6E2B861D3389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>
          <a:solidFill>
            <a:srgbClr val="0069B5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7AD36C7-9703-CB49-A218-01373653FCDC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3620310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on blue backgroun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7662C650-C8A9-0E29-2856-6D5A54A2777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333" y="392458"/>
            <a:ext cx="2016244" cy="711842"/>
          </a:xfrm>
          <a:prstGeom prst="rect">
            <a:avLst/>
          </a:prstGeom>
        </p:spPr>
      </p:pic>
      <p:sp>
        <p:nvSpPr>
          <p:cNvPr id="3" name="Rettangolo 5">
            <a:extLst>
              <a:ext uri="{FF2B5EF4-FFF2-40B4-BE49-F238E27FC236}">
                <a16:creationId xmlns:a16="http://schemas.microsoft.com/office/drawing/2014/main" id="{34A786FE-DAA2-F077-5F10-B96F05BD48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90256"/>
            <a:ext cx="304800" cy="706458"/>
          </a:xfrm>
          <a:prstGeom prst="rect">
            <a:avLst/>
          </a:prstGeom>
          <a:solidFill>
            <a:srgbClr val="EEF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AC0E9E-D26C-9CFC-C953-EE1089BFA80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S. Okumura | IAEA Data Explorer and Beyond | P(ND)2-3 </a:t>
            </a:r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8B059F-A37B-B0A6-171A-EE3962F3853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1"/>
          </p:nvPr>
        </p:nvSpPr>
        <p:spPr/>
        <p:txBody>
          <a:bodyPr/>
          <a:lstStyle/>
          <a:p>
            <a:fld id="{97AD36C7-9703-CB49-A218-01373653FCDC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999922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on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5">
            <a:extLst>
              <a:ext uri="{FF2B5EF4-FFF2-40B4-BE49-F238E27FC236}">
                <a16:creationId xmlns:a16="http://schemas.microsoft.com/office/drawing/2014/main" id="{468FC154-660E-8C5D-1E93-436C387D478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90256"/>
            <a:ext cx="304800" cy="706458"/>
          </a:xfrm>
          <a:prstGeom prst="rect">
            <a:avLst/>
          </a:prstGeom>
          <a:solidFill>
            <a:srgbClr val="0069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5" name="Picture 4" descr="A blue leaf and a black background&#10;&#10;Description automatically generated">
            <a:extLst>
              <a:ext uri="{FF2B5EF4-FFF2-40B4-BE49-F238E27FC236}">
                <a16:creationId xmlns:a16="http://schemas.microsoft.com/office/drawing/2014/main" id="{55E44E0D-E4D1-0623-D204-633AD0B73CD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019" y="396061"/>
            <a:ext cx="2020216" cy="713244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ABC5D33-4766-71C5-891E-67349324743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S. Okumura | IAEA Data Explorer and Beyond | P(ND)2-3 </a:t>
            </a:r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8A031-9513-E380-3C85-221FCA07FB7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1"/>
          </p:nvPr>
        </p:nvSpPr>
        <p:spPr>
          <a:solidFill>
            <a:srgbClr val="0069B5"/>
          </a:solidFill>
        </p:spPr>
        <p:txBody>
          <a:bodyPr/>
          <a:lstStyle/>
          <a:p>
            <a:fld id="{97AD36C7-9703-CB49-A218-01373653FCDC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9466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on grey background">
    <p:bg>
      <p:bgPr>
        <a:solidFill>
          <a:srgbClr val="EEF1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5">
            <a:extLst>
              <a:ext uri="{FF2B5EF4-FFF2-40B4-BE49-F238E27FC236}">
                <a16:creationId xmlns:a16="http://schemas.microsoft.com/office/drawing/2014/main" id="{A98567C8-C110-569F-0410-AEBF994942D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90256"/>
            <a:ext cx="304800" cy="706458"/>
          </a:xfrm>
          <a:prstGeom prst="rect">
            <a:avLst/>
          </a:prstGeom>
          <a:solidFill>
            <a:srgbClr val="0069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4" name="Picture 3" descr="A blue leaf and a black background&#10;&#10;Description automatically generated">
            <a:extLst>
              <a:ext uri="{FF2B5EF4-FFF2-40B4-BE49-F238E27FC236}">
                <a16:creationId xmlns:a16="http://schemas.microsoft.com/office/drawing/2014/main" id="{8B08E9F2-ED85-F0A4-93A3-B1B5C863E4E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019" y="396061"/>
            <a:ext cx="2020216" cy="71324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8338CD-7623-B8A9-7B37-262D35D4515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S. Okumura | IAEA Data Explorer and Beyond | P(ND)2-3 </a:t>
            </a:r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18182F-E36E-A309-4212-69C1030636A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1"/>
          </p:nvPr>
        </p:nvSpPr>
        <p:spPr>
          <a:solidFill>
            <a:srgbClr val="0069B5"/>
          </a:solidFill>
        </p:spPr>
        <p:txBody>
          <a:bodyPr/>
          <a:lstStyle/>
          <a:p>
            <a:fld id="{97AD36C7-9703-CB49-A218-01373653FCDC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04455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right blue background">
    <p:bg>
      <p:bgPr>
        <a:solidFill>
          <a:srgbClr val="0069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8">
            <a:extLst>
              <a:ext uri="{FF2B5EF4-FFF2-40B4-BE49-F238E27FC236}">
                <a16:creationId xmlns:a16="http://schemas.microsoft.com/office/drawing/2014/main" id="{EAC11DFD-6674-56CB-62D1-8323751A3F3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0"/>
          </p:nvPr>
        </p:nvSpPr>
        <p:spPr>
          <a:xfrm>
            <a:off x="7516678" y="0"/>
            <a:ext cx="4675322" cy="6858000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360B473-209C-D9F0-6BDA-8434B98045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90256"/>
            <a:ext cx="304800" cy="706458"/>
          </a:xfrm>
          <a:prstGeom prst="rect">
            <a:avLst/>
          </a:prstGeom>
          <a:solidFill>
            <a:srgbClr val="EEF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7" name="Title 29">
            <a:extLst>
              <a:ext uri="{FF2B5EF4-FFF2-40B4-BE49-F238E27FC236}">
                <a16:creationId xmlns:a16="http://schemas.microsoft.com/office/drawing/2014/main" id="{B6C61402-1054-CFBE-0134-2D1654F6A5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838985" y="267991"/>
            <a:ext cx="5765015" cy="997196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Title Here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AEA714C2-D21D-7059-49D8-B742BDCDB8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4" hasCustomPrompt="1"/>
          </p:nvPr>
        </p:nvSpPr>
        <p:spPr>
          <a:xfrm>
            <a:off x="829519" y="1588624"/>
            <a:ext cx="5799882" cy="4499660"/>
          </a:xfrm>
          <a:prstGeom prst="rect">
            <a:avLst/>
          </a:prstGeom>
        </p:spPr>
        <p:txBody>
          <a:bodyPr lIns="0" tIns="0" rIns="0" bIns="0"/>
          <a:lstStyle>
            <a:lvl1pPr marL="342900" indent="-3420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 </a:t>
            </a:r>
            <a:r>
              <a:rPr lang="en-GB" noProof="0" dirty="0" err="1"/>
              <a:t>tempor</a:t>
            </a:r>
            <a:r>
              <a:rPr lang="en-GB" noProof="0" dirty="0"/>
              <a:t> </a:t>
            </a:r>
            <a:r>
              <a:rPr lang="en-GB" noProof="0" dirty="0" err="1"/>
              <a:t>incididunt</a:t>
            </a:r>
            <a:r>
              <a:rPr lang="en-GB" noProof="0" dirty="0"/>
              <a:t> </a:t>
            </a:r>
            <a:r>
              <a:rPr lang="en-GB" noProof="0" dirty="0" err="1"/>
              <a:t>ut</a:t>
            </a:r>
            <a:r>
              <a:rPr lang="en-GB" noProof="0" dirty="0"/>
              <a:t> labore et dolore magna </a:t>
            </a:r>
            <a:r>
              <a:rPr lang="en-GB" noProof="0" dirty="0" err="1"/>
              <a:t>aliqua</a:t>
            </a:r>
            <a:r>
              <a:rPr lang="en-GB" noProof="0" dirty="0"/>
              <a:t>.</a:t>
            </a:r>
          </a:p>
          <a:p>
            <a:pPr lvl="0"/>
            <a:r>
              <a:rPr lang="en-GB" noProof="0" dirty="0"/>
              <a:t>Ut </a:t>
            </a:r>
            <a:r>
              <a:rPr lang="en-GB" noProof="0" dirty="0" err="1"/>
              <a:t>enim</a:t>
            </a:r>
            <a:r>
              <a:rPr lang="en-GB" noProof="0" dirty="0"/>
              <a:t> ad minim </a:t>
            </a:r>
            <a:r>
              <a:rPr lang="en-GB" noProof="0" dirty="0" err="1"/>
              <a:t>veniam</a:t>
            </a:r>
            <a:r>
              <a:rPr lang="en-GB" noProof="0" dirty="0"/>
              <a:t>, </a:t>
            </a:r>
            <a:r>
              <a:rPr lang="en-GB" noProof="0" dirty="0" err="1"/>
              <a:t>quis</a:t>
            </a:r>
            <a:r>
              <a:rPr lang="en-GB" noProof="0" dirty="0"/>
              <a:t> </a:t>
            </a:r>
            <a:r>
              <a:rPr lang="en-GB" noProof="0" dirty="0" err="1"/>
              <a:t>nostrud</a:t>
            </a:r>
            <a:r>
              <a:rPr lang="en-GB" noProof="0" dirty="0"/>
              <a:t> exercitation </a:t>
            </a:r>
            <a:r>
              <a:rPr lang="en-GB" noProof="0" dirty="0" err="1"/>
              <a:t>ullamco</a:t>
            </a:r>
            <a:r>
              <a:rPr lang="en-GB" noProof="0" dirty="0"/>
              <a:t> </a:t>
            </a:r>
            <a:r>
              <a:rPr lang="en-GB" noProof="0" dirty="0" err="1"/>
              <a:t>laboris</a:t>
            </a:r>
            <a:r>
              <a:rPr lang="en-GB" noProof="0" dirty="0"/>
              <a:t> nisi </a:t>
            </a:r>
            <a:r>
              <a:rPr lang="en-GB" noProof="0" dirty="0" err="1"/>
              <a:t>ut</a:t>
            </a:r>
            <a:r>
              <a:rPr lang="en-GB" noProof="0" dirty="0"/>
              <a:t> </a:t>
            </a:r>
            <a:r>
              <a:rPr lang="en-GB" noProof="0" dirty="0" err="1"/>
              <a:t>aliquip</a:t>
            </a:r>
            <a:r>
              <a:rPr lang="en-GB" noProof="0" dirty="0"/>
              <a:t> ex </a:t>
            </a:r>
            <a:r>
              <a:rPr lang="en-GB" noProof="0" dirty="0" err="1"/>
              <a:t>ea</a:t>
            </a:r>
            <a:r>
              <a:rPr lang="en-GB" noProof="0" dirty="0"/>
              <a:t> </a:t>
            </a:r>
            <a:r>
              <a:rPr lang="en-GB" noProof="0" dirty="0" err="1"/>
              <a:t>commodo</a:t>
            </a:r>
            <a:r>
              <a:rPr lang="en-GB" noProof="0" dirty="0"/>
              <a:t> </a:t>
            </a:r>
            <a:r>
              <a:rPr lang="en-GB" noProof="0" dirty="0" err="1"/>
              <a:t>consequat</a:t>
            </a:r>
            <a:r>
              <a:rPr lang="en-GB" noProof="0" dirty="0"/>
              <a:t>.</a:t>
            </a:r>
          </a:p>
          <a:p>
            <a:pPr lvl="0"/>
            <a:r>
              <a:rPr lang="en-GB" noProof="0" dirty="0"/>
              <a:t>Duis </a:t>
            </a:r>
            <a:r>
              <a:rPr lang="en-GB" noProof="0" dirty="0" err="1"/>
              <a:t>aute</a:t>
            </a:r>
            <a:r>
              <a:rPr lang="en-GB" noProof="0" dirty="0"/>
              <a:t> </a:t>
            </a:r>
            <a:r>
              <a:rPr lang="en-GB" noProof="0" dirty="0" err="1"/>
              <a:t>irure</a:t>
            </a:r>
            <a:r>
              <a:rPr lang="en-GB" noProof="0" dirty="0"/>
              <a:t> </a:t>
            </a:r>
            <a:r>
              <a:rPr lang="en-GB" noProof="0" dirty="0" err="1"/>
              <a:t>dolor</a:t>
            </a:r>
            <a:r>
              <a:rPr lang="en-GB" noProof="0" dirty="0"/>
              <a:t> in </a:t>
            </a:r>
            <a:r>
              <a:rPr lang="en-GB" noProof="0" dirty="0" err="1"/>
              <a:t>reprehenderit</a:t>
            </a:r>
            <a:r>
              <a:rPr lang="en-GB" noProof="0" dirty="0"/>
              <a:t> in </a:t>
            </a:r>
            <a:r>
              <a:rPr lang="en-GB" noProof="0" dirty="0" err="1"/>
              <a:t>voluptate</a:t>
            </a:r>
            <a:r>
              <a:rPr lang="en-GB" noProof="0" dirty="0"/>
              <a:t> </a:t>
            </a:r>
            <a:r>
              <a:rPr lang="en-GB" noProof="0" dirty="0" err="1"/>
              <a:t>velit</a:t>
            </a:r>
            <a:r>
              <a:rPr lang="en-GB" noProof="0" dirty="0"/>
              <a:t> </a:t>
            </a:r>
            <a:r>
              <a:rPr lang="en-GB" noProof="0" dirty="0" err="1"/>
              <a:t>esse</a:t>
            </a:r>
            <a:r>
              <a:rPr lang="en-GB" noProof="0" dirty="0"/>
              <a:t> </a:t>
            </a:r>
            <a:r>
              <a:rPr lang="en-GB" noProof="0" dirty="0" err="1"/>
              <a:t>cillum</a:t>
            </a:r>
            <a:r>
              <a:rPr lang="en-GB" noProof="0" dirty="0"/>
              <a:t> dolore </a:t>
            </a:r>
            <a:r>
              <a:rPr lang="en-GB" noProof="0" dirty="0" err="1"/>
              <a:t>eu</a:t>
            </a:r>
            <a:r>
              <a:rPr lang="en-GB" noProof="0" dirty="0"/>
              <a:t> </a:t>
            </a:r>
            <a:r>
              <a:rPr lang="en-GB" noProof="0" dirty="0" err="1"/>
              <a:t>fugiat</a:t>
            </a:r>
            <a:r>
              <a:rPr lang="en-GB" noProof="0" dirty="0"/>
              <a:t> </a:t>
            </a:r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pariatur</a:t>
            </a:r>
            <a:r>
              <a:rPr lang="en-GB" noProof="0" dirty="0"/>
              <a:t>.</a:t>
            </a:r>
          </a:p>
          <a:p>
            <a:pPr lvl="0"/>
            <a:endParaRPr lang="en-GB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08A1C-95F2-4978-3CD3-42DF3602C2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GB"/>
              <a:t>S. Okumura | IAEA Data Explorer and Beyond | P(ND)2-3 </a:t>
            </a:r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0233A-9F79-C811-C343-05DEE5BF205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8"/>
          </p:nvPr>
        </p:nvSpPr>
        <p:spPr>
          <a:solidFill>
            <a:srgbClr val="0069B5"/>
          </a:solidFill>
        </p:spPr>
        <p:txBody>
          <a:bodyPr/>
          <a:lstStyle/>
          <a:p>
            <a:fld id="{97AD36C7-9703-CB49-A218-01373653FCDC}" type="slidenum">
              <a:rPr lang="en-AT" smtClean="0"/>
              <a:t>‹#›</a:t>
            </a:fld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11998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right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8">
            <a:extLst>
              <a:ext uri="{FF2B5EF4-FFF2-40B4-BE49-F238E27FC236}">
                <a16:creationId xmlns:a16="http://schemas.microsoft.com/office/drawing/2014/main" id="{EAC11DFD-6674-56CB-62D1-8323751A3F3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0"/>
          </p:nvPr>
        </p:nvSpPr>
        <p:spPr>
          <a:xfrm>
            <a:off x="7516678" y="0"/>
            <a:ext cx="4675322" cy="6858000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7" name="Rettangolo 5">
            <a:extLst>
              <a:ext uri="{FF2B5EF4-FFF2-40B4-BE49-F238E27FC236}">
                <a16:creationId xmlns:a16="http://schemas.microsoft.com/office/drawing/2014/main" id="{697BBFE3-EBC4-060C-FCB8-F667D11833C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90256"/>
            <a:ext cx="304800" cy="706458"/>
          </a:xfrm>
          <a:prstGeom prst="rect">
            <a:avLst/>
          </a:prstGeom>
          <a:solidFill>
            <a:srgbClr val="0069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9" name="Title 29">
            <a:extLst>
              <a:ext uri="{FF2B5EF4-FFF2-40B4-BE49-F238E27FC236}">
                <a16:creationId xmlns:a16="http://schemas.microsoft.com/office/drawing/2014/main" id="{E92DAA08-F2A7-B617-B5A1-D5F567DFD00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838985" y="267991"/>
            <a:ext cx="5765015" cy="997196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3600" b="1">
                <a:solidFill>
                  <a:srgbClr val="0069B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Title Here</a:t>
            </a:r>
          </a:p>
        </p:txBody>
      </p:sp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7849F3EB-A419-DD1D-4D54-5487A47B85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 hasCustomPrompt="1"/>
          </p:nvPr>
        </p:nvSpPr>
        <p:spPr>
          <a:xfrm>
            <a:off x="840190" y="1588273"/>
            <a:ext cx="5767344" cy="4486524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6pPr>
            <a:lvl7pPr marL="2743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 </a:t>
            </a:r>
            <a:r>
              <a:rPr lang="en-GB" noProof="0" dirty="0" err="1"/>
              <a:t>tempor</a:t>
            </a:r>
            <a:r>
              <a:rPr lang="en-GB" noProof="0" dirty="0"/>
              <a:t> </a:t>
            </a:r>
            <a:r>
              <a:rPr lang="en-GB" noProof="0" dirty="0" err="1"/>
              <a:t>incididunt</a:t>
            </a:r>
            <a:r>
              <a:rPr lang="en-GB" noProof="0" dirty="0"/>
              <a:t> </a:t>
            </a:r>
            <a:r>
              <a:rPr lang="en-GB" noProof="0" dirty="0" err="1"/>
              <a:t>ut</a:t>
            </a:r>
            <a:r>
              <a:rPr lang="en-GB" noProof="0" dirty="0"/>
              <a:t> labore et dolore magna </a:t>
            </a:r>
            <a:r>
              <a:rPr lang="en-GB" noProof="0" dirty="0" err="1"/>
              <a:t>aliqua</a:t>
            </a:r>
            <a:r>
              <a:rPr lang="en-GB" noProof="0" dirty="0"/>
              <a:t>.</a:t>
            </a:r>
          </a:p>
          <a:p>
            <a:pPr lvl="0"/>
            <a:r>
              <a:rPr lang="en-GB" noProof="0" dirty="0"/>
              <a:t>Ut </a:t>
            </a:r>
            <a:r>
              <a:rPr lang="en-GB" noProof="0" dirty="0" err="1"/>
              <a:t>enim</a:t>
            </a:r>
            <a:r>
              <a:rPr lang="en-GB" noProof="0" dirty="0"/>
              <a:t> ad minim </a:t>
            </a:r>
            <a:r>
              <a:rPr lang="en-GB" noProof="0" dirty="0" err="1"/>
              <a:t>veniam</a:t>
            </a:r>
            <a:r>
              <a:rPr lang="en-GB" noProof="0" dirty="0"/>
              <a:t>, </a:t>
            </a:r>
            <a:r>
              <a:rPr lang="en-GB" noProof="0" dirty="0" err="1"/>
              <a:t>quis</a:t>
            </a:r>
            <a:r>
              <a:rPr lang="en-GB" noProof="0" dirty="0"/>
              <a:t> </a:t>
            </a:r>
            <a:r>
              <a:rPr lang="en-GB" noProof="0" dirty="0" err="1"/>
              <a:t>nostrud</a:t>
            </a:r>
            <a:r>
              <a:rPr lang="en-GB" noProof="0" dirty="0"/>
              <a:t> exercitation </a:t>
            </a:r>
            <a:r>
              <a:rPr lang="en-GB" noProof="0" dirty="0" err="1"/>
              <a:t>ullamco</a:t>
            </a:r>
            <a:r>
              <a:rPr lang="en-GB" noProof="0" dirty="0"/>
              <a:t> </a:t>
            </a:r>
            <a:r>
              <a:rPr lang="en-GB" noProof="0" dirty="0" err="1"/>
              <a:t>laboris</a:t>
            </a:r>
            <a:r>
              <a:rPr lang="en-GB" noProof="0" dirty="0"/>
              <a:t> nisi </a:t>
            </a:r>
            <a:r>
              <a:rPr lang="en-GB" noProof="0" dirty="0" err="1"/>
              <a:t>ut</a:t>
            </a:r>
            <a:r>
              <a:rPr lang="en-GB" noProof="0" dirty="0"/>
              <a:t> </a:t>
            </a:r>
            <a:r>
              <a:rPr lang="en-GB" noProof="0" dirty="0" err="1"/>
              <a:t>aliquip</a:t>
            </a:r>
            <a:r>
              <a:rPr lang="en-GB" noProof="0" dirty="0"/>
              <a:t> ex </a:t>
            </a:r>
            <a:r>
              <a:rPr lang="en-GB" noProof="0" dirty="0" err="1"/>
              <a:t>ea</a:t>
            </a:r>
            <a:r>
              <a:rPr lang="en-GB" noProof="0" dirty="0"/>
              <a:t> </a:t>
            </a:r>
            <a:r>
              <a:rPr lang="en-GB" noProof="0" dirty="0" err="1"/>
              <a:t>commodo</a:t>
            </a:r>
            <a:r>
              <a:rPr lang="en-GB" noProof="0" dirty="0"/>
              <a:t> </a:t>
            </a:r>
            <a:r>
              <a:rPr lang="en-GB" noProof="0" dirty="0" err="1"/>
              <a:t>consequat</a:t>
            </a:r>
            <a:r>
              <a:rPr lang="en-GB" noProof="0" dirty="0"/>
              <a:t>.</a:t>
            </a:r>
          </a:p>
          <a:p>
            <a:pPr lvl="0"/>
            <a:r>
              <a:rPr lang="en-GB" noProof="0" dirty="0"/>
              <a:t>Duis </a:t>
            </a:r>
            <a:r>
              <a:rPr lang="en-GB" noProof="0" dirty="0" err="1"/>
              <a:t>aute</a:t>
            </a:r>
            <a:r>
              <a:rPr lang="en-GB" noProof="0" dirty="0"/>
              <a:t> </a:t>
            </a:r>
            <a:r>
              <a:rPr lang="en-GB" noProof="0" dirty="0" err="1"/>
              <a:t>irure</a:t>
            </a:r>
            <a:r>
              <a:rPr lang="en-GB" noProof="0" dirty="0"/>
              <a:t> </a:t>
            </a:r>
            <a:r>
              <a:rPr lang="en-GB" noProof="0" dirty="0" err="1"/>
              <a:t>dolor</a:t>
            </a:r>
            <a:r>
              <a:rPr lang="en-GB" noProof="0" dirty="0"/>
              <a:t> in </a:t>
            </a:r>
            <a:r>
              <a:rPr lang="en-GB" noProof="0" dirty="0" err="1"/>
              <a:t>reprehenderit</a:t>
            </a:r>
            <a:r>
              <a:rPr lang="en-GB" noProof="0" dirty="0"/>
              <a:t> in </a:t>
            </a:r>
            <a:r>
              <a:rPr lang="en-GB" noProof="0" dirty="0" err="1"/>
              <a:t>voluptate</a:t>
            </a:r>
            <a:r>
              <a:rPr lang="en-GB" noProof="0" dirty="0"/>
              <a:t> </a:t>
            </a:r>
            <a:r>
              <a:rPr lang="en-GB" noProof="0" dirty="0" err="1"/>
              <a:t>velit</a:t>
            </a:r>
            <a:r>
              <a:rPr lang="en-GB" noProof="0" dirty="0"/>
              <a:t> </a:t>
            </a:r>
            <a:r>
              <a:rPr lang="en-GB" noProof="0" dirty="0" err="1"/>
              <a:t>esse</a:t>
            </a:r>
            <a:r>
              <a:rPr lang="en-GB" noProof="0" dirty="0"/>
              <a:t> </a:t>
            </a:r>
            <a:r>
              <a:rPr lang="en-GB" noProof="0" dirty="0" err="1"/>
              <a:t>cillum</a:t>
            </a:r>
            <a:r>
              <a:rPr lang="en-GB" noProof="0" dirty="0"/>
              <a:t> dolore </a:t>
            </a:r>
            <a:r>
              <a:rPr lang="en-GB" noProof="0" dirty="0" err="1"/>
              <a:t>eu</a:t>
            </a:r>
            <a:r>
              <a:rPr lang="en-GB" noProof="0" dirty="0"/>
              <a:t> </a:t>
            </a:r>
            <a:r>
              <a:rPr lang="en-GB" noProof="0" dirty="0" err="1"/>
              <a:t>fugiat</a:t>
            </a:r>
            <a:r>
              <a:rPr lang="en-GB" noProof="0" dirty="0"/>
              <a:t> </a:t>
            </a:r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pariatur</a:t>
            </a:r>
            <a:r>
              <a:rPr lang="en-GB" noProof="0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34647B-F554-3363-C26C-CFB667B8820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S. Okumura | IAEA Data Explorer and Beyond | P(ND)2-3 </a:t>
            </a:r>
            <a:endParaRPr lang="en-AT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48A8C1F-8E73-D238-8BD4-E50C0BD58AF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1"/>
          </p:nvPr>
        </p:nvSpPr>
        <p:spPr/>
        <p:txBody>
          <a:bodyPr/>
          <a:lstStyle/>
          <a:p>
            <a:fld id="{97AD36C7-9703-CB49-A218-01373653FCDC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1490957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right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6131043-360E-FCA5-9322-F00EB78240B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5161280"/>
            <a:ext cx="12192000" cy="1696720"/>
          </a:xfrm>
          <a:prstGeom prst="rect">
            <a:avLst/>
          </a:prstGeom>
          <a:solidFill>
            <a:srgbClr val="0069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" name="Segnaposto immagine 8">
            <a:extLst>
              <a:ext uri="{FF2B5EF4-FFF2-40B4-BE49-F238E27FC236}">
                <a16:creationId xmlns:a16="http://schemas.microsoft.com/office/drawing/2014/main" id="{EAC11DFD-6674-56CB-62D1-8323751A3F3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0"/>
          </p:nvPr>
        </p:nvSpPr>
        <p:spPr>
          <a:xfrm>
            <a:off x="7516678" y="635365"/>
            <a:ext cx="4106362" cy="5587270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effectLst>
            <a:outerShdw blurRad="245052" dist="37662" dir="3840000" algn="ctr" rotWithShape="0">
              <a:srgbClr val="000000">
                <a:alpha val="19611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7849F3EB-A419-DD1D-4D54-5487A47B85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 hasCustomPrompt="1"/>
          </p:nvPr>
        </p:nvSpPr>
        <p:spPr>
          <a:xfrm>
            <a:off x="840190" y="1588273"/>
            <a:ext cx="5767344" cy="3229912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6pPr>
            <a:lvl7pPr marL="2743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4229100" indent="-3429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 </a:t>
            </a:r>
            <a:r>
              <a:rPr lang="en-GB" noProof="0" dirty="0" err="1"/>
              <a:t>tempor</a:t>
            </a:r>
            <a:r>
              <a:rPr lang="en-GB" noProof="0" dirty="0"/>
              <a:t> </a:t>
            </a:r>
            <a:r>
              <a:rPr lang="en-GB" noProof="0" dirty="0" err="1"/>
              <a:t>incididunt</a:t>
            </a:r>
            <a:r>
              <a:rPr lang="en-GB" noProof="0" dirty="0"/>
              <a:t> </a:t>
            </a:r>
            <a:r>
              <a:rPr lang="en-GB" noProof="0" dirty="0" err="1"/>
              <a:t>ut</a:t>
            </a:r>
            <a:r>
              <a:rPr lang="en-GB" noProof="0" dirty="0"/>
              <a:t> labore et dolore magna </a:t>
            </a:r>
            <a:r>
              <a:rPr lang="en-GB" noProof="0" dirty="0" err="1"/>
              <a:t>aliqua</a:t>
            </a:r>
            <a:r>
              <a:rPr lang="en-GB" noProof="0" dirty="0"/>
              <a:t>.</a:t>
            </a:r>
          </a:p>
          <a:p>
            <a:pPr lvl="0"/>
            <a:r>
              <a:rPr lang="en-GB" noProof="0" dirty="0"/>
              <a:t>Ut </a:t>
            </a:r>
            <a:r>
              <a:rPr lang="en-GB" noProof="0" dirty="0" err="1"/>
              <a:t>enim</a:t>
            </a:r>
            <a:r>
              <a:rPr lang="en-GB" noProof="0" dirty="0"/>
              <a:t> ad minim </a:t>
            </a:r>
            <a:r>
              <a:rPr lang="en-GB" noProof="0" dirty="0" err="1"/>
              <a:t>veniam</a:t>
            </a:r>
            <a:r>
              <a:rPr lang="en-GB" noProof="0" dirty="0"/>
              <a:t>, </a:t>
            </a:r>
            <a:r>
              <a:rPr lang="en-GB" noProof="0" dirty="0" err="1"/>
              <a:t>quis</a:t>
            </a:r>
            <a:r>
              <a:rPr lang="en-GB" noProof="0" dirty="0"/>
              <a:t> </a:t>
            </a:r>
            <a:r>
              <a:rPr lang="en-GB" noProof="0" dirty="0" err="1"/>
              <a:t>nostrud</a:t>
            </a:r>
            <a:r>
              <a:rPr lang="en-GB" noProof="0" dirty="0"/>
              <a:t> exercitation </a:t>
            </a:r>
            <a:r>
              <a:rPr lang="en-GB" noProof="0" dirty="0" err="1"/>
              <a:t>ullamco</a:t>
            </a:r>
            <a:r>
              <a:rPr lang="en-GB" noProof="0" dirty="0"/>
              <a:t> </a:t>
            </a:r>
            <a:r>
              <a:rPr lang="en-GB" noProof="0" dirty="0" err="1"/>
              <a:t>laboris</a:t>
            </a:r>
            <a:r>
              <a:rPr lang="en-GB" noProof="0" dirty="0"/>
              <a:t> nisi </a:t>
            </a:r>
            <a:r>
              <a:rPr lang="en-GB" noProof="0" dirty="0" err="1"/>
              <a:t>ut</a:t>
            </a:r>
            <a:r>
              <a:rPr lang="en-GB" noProof="0" dirty="0"/>
              <a:t> </a:t>
            </a:r>
            <a:r>
              <a:rPr lang="en-GB" noProof="0" dirty="0" err="1"/>
              <a:t>aliquip</a:t>
            </a:r>
            <a:r>
              <a:rPr lang="en-GB" noProof="0" dirty="0"/>
              <a:t> ex </a:t>
            </a:r>
            <a:r>
              <a:rPr lang="en-GB" noProof="0" dirty="0" err="1"/>
              <a:t>ea</a:t>
            </a:r>
            <a:r>
              <a:rPr lang="en-GB" noProof="0" dirty="0"/>
              <a:t> </a:t>
            </a:r>
            <a:r>
              <a:rPr lang="en-GB" noProof="0" dirty="0" err="1"/>
              <a:t>commodo</a:t>
            </a:r>
            <a:r>
              <a:rPr lang="en-GB" noProof="0" dirty="0"/>
              <a:t> </a:t>
            </a:r>
            <a:r>
              <a:rPr lang="en-GB" noProof="0" dirty="0" err="1"/>
              <a:t>consequat</a:t>
            </a:r>
            <a:r>
              <a:rPr lang="en-GB" noProof="0" dirty="0"/>
              <a:t>.</a:t>
            </a:r>
          </a:p>
          <a:p>
            <a:pPr lvl="0"/>
            <a:r>
              <a:rPr lang="en-GB" noProof="0" dirty="0"/>
              <a:t>Duis </a:t>
            </a:r>
            <a:r>
              <a:rPr lang="en-GB" noProof="0" dirty="0" err="1"/>
              <a:t>aute</a:t>
            </a:r>
            <a:r>
              <a:rPr lang="en-GB" noProof="0" dirty="0"/>
              <a:t> </a:t>
            </a:r>
            <a:r>
              <a:rPr lang="en-GB" noProof="0" dirty="0" err="1"/>
              <a:t>irure</a:t>
            </a:r>
            <a:r>
              <a:rPr lang="en-GB" noProof="0" dirty="0"/>
              <a:t> </a:t>
            </a:r>
            <a:r>
              <a:rPr lang="en-GB" noProof="0" dirty="0" err="1"/>
              <a:t>dolor</a:t>
            </a:r>
            <a:r>
              <a:rPr lang="en-GB" noProof="0" dirty="0"/>
              <a:t> in </a:t>
            </a:r>
            <a:r>
              <a:rPr lang="en-GB" noProof="0" dirty="0" err="1"/>
              <a:t>reprehenderit</a:t>
            </a:r>
            <a:r>
              <a:rPr lang="en-GB" noProof="0" dirty="0"/>
              <a:t> in </a:t>
            </a:r>
            <a:r>
              <a:rPr lang="en-GB" noProof="0" dirty="0" err="1"/>
              <a:t>voluptate</a:t>
            </a:r>
            <a:r>
              <a:rPr lang="en-GB" noProof="0" dirty="0"/>
              <a:t> </a:t>
            </a:r>
            <a:r>
              <a:rPr lang="en-GB" noProof="0" dirty="0" err="1"/>
              <a:t>velit</a:t>
            </a:r>
            <a:r>
              <a:rPr lang="en-GB" noProof="0" dirty="0"/>
              <a:t> </a:t>
            </a:r>
            <a:r>
              <a:rPr lang="en-GB" noProof="0" dirty="0" err="1"/>
              <a:t>esse</a:t>
            </a:r>
            <a:r>
              <a:rPr lang="en-GB" noProof="0" dirty="0"/>
              <a:t> </a:t>
            </a:r>
            <a:r>
              <a:rPr lang="en-GB" noProof="0" dirty="0" err="1"/>
              <a:t>cillum</a:t>
            </a:r>
            <a:r>
              <a:rPr lang="en-GB" noProof="0" dirty="0"/>
              <a:t>.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DB0EA779-CDEB-9B44-B999-742B6DB7505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4" hasCustomPrompt="1"/>
          </p:nvPr>
        </p:nvSpPr>
        <p:spPr>
          <a:xfrm>
            <a:off x="838985" y="5498122"/>
            <a:ext cx="5765015" cy="104167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Add useful resources here, such as links or an explanation of the picture.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18C4B-06B1-292D-95D1-9D08ED5BACA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6"/>
          </p:nvPr>
        </p:nvSpPr>
        <p:spPr/>
        <p:txBody>
          <a:bodyPr/>
          <a:lstStyle/>
          <a:p>
            <a:fld id="{97AD36C7-9703-CB49-A218-01373653FCDC}" type="slidenum">
              <a:rPr lang="en-AT" smtClean="0"/>
              <a:t>‹#›</a:t>
            </a:fld>
            <a:endParaRPr lang="en-AT"/>
          </a:p>
        </p:txBody>
      </p:sp>
      <p:sp>
        <p:nvSpPr>
          <p:cNvPr id="4" name="Rettangolo 5">
            <a:extLst>
              <a:ext uri="{FF2B5EF4-FFF2-40B4-BE49-F238E27FC236}">
                <a16:creationId xmlns:a16="http://schemas.microsoft.com/office/drawing/2014/main" id="{3DC89322-4E3D-03E4-7FDA-69F8856B1490}"/>
              </a:ext>
            </a:extLst>
          </p:cNvPr>
          <p:cNvSpPr/>
          <p:nvPr userDrawn="1"/>
        </p:nvSpPr>
        <p:spPr>
          <a:xfrm>
            <a:off x="0" y="390256"/>
            <a:ext cx="304800" cy="706458"/>
          </a:xfrm>
          <a:prstGeom prst="rect">
            <a:avLst/>
          </a:prstGeom>
          <a:solidFill>
            <a:srgbClr val="0069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0" name="Title 29">
            <a:extLst>
              <a:ext uri="{FF2B5EF4-FFF2-40B4-BE49-F238E27FC236}">
                <a16:creationId xmlns:a16="http://schemas.microsoft.com/office/drawing/2014/main" id="{8C703AEA-854D-398D-5523-68E44E8CB2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985" y="267991"/>
            <a:ext cx="5765015" cy="997196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3600" b="1">
                <a:solidFill>
                  <a:srgbClr val="0069B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3986317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right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6131043-360E-FCA5-9322-F00EB78240B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5161280"/>
            <a:ext cx="12192000" cy="1696720"/>
          </a:xfrm>
          <a:prstGeom prst="rect">
            <a:avLst/>
          </a:prstGeom>
          <a:solidFill>
            <a:srgbClr val="EEF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79FE0D-2216-FCE6-642E-C075129D01C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777046" y="0"/>
            <a:ext cx="2414954" cy="6858000"/>
          </a:xfrm>
          <a:prstGeom prst="rect">
            <a:avLst/>
          </a:prstGeom>
          <a:solidFill>
            <a:srgbClr val="0069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" name="Segnaposto immagine 8">
            <a:extLst>
              <a:ext uri="{FF2B5EF4-FFF2-40B4-BE49-F238E27FC236}">
                <a16:creationId xmlns:a16="http://schemas.microsoft.com/office/drawing/2014/main" id="{EAC11DFD-6674-56CB-62D1-8323751A3F3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0"/>
          </p:nvPr>
        </p:nvSpPr>
        <p:spPr>
          <a:xfrm>
            <a:off x="7643446" y="635365"/>
            <a:ext cx="3979594" cy="5587270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effectLst>
            <a:outerShdw blurRad="245052" dist="37662" dir="3840000" algn="ctr" rotWithShape="0">
              <a:srgbClr val="000000">
                <a:alpha val="19611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7849F3EB-A419-DD1D-4D54-5487A47B85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 hasCustomPrompt="1"/>
          </p:nvPr>
        </p:nvSpPr>
        <p:spPr>
          <a:xfrm>
            <a:off x="840190" y="1588273"/>
            <a:ext cx="5767344" cy="3229912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6pPr>
            <a:lvl7pPr marL="2743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4229100" indent="-3429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 </a:t>
            </a:r>
            <a:r>
              <a:rPr lang="en-GB" noProof="0" dirty="0" err="1"/>
              <a:t>tempor</a:t>
            </a:r>
            <a:r>
              <a:rPr lang="en-GB" noProof="0" dirty="0"/>
              <a:t> </a:t>
            </a:r>
            <a:r>
              <a:rPr lang="en-GB" noProof="0" dirty="0" err="1"/>
              <a:t>incididunt</a:t>
            </a:r>
            <a:r>
              <a:rPr lang="en-GB" noProof="0" dirty="0"/>
              <a:t> </a:t>
            </a:r>
            <a:r>
              <a:rPr lang="en-GB" noProof="0" dirty="0" err="1"/>
              <a:t>ut</a:t>
            </a:r>
            <a:r>
              <a:rPr lang="en-GB" noProof="0" dirty="0"/>
              <a:t> labore et dolore magna </a:t>
            </a:r>
            <a:r>
              <a:rPr lang="en-GB" noProof="0" dirty="0" err="1"/>
              <a:t>aliqua</a:t>
            </a:r>
            <a:r>
              <a:rPr lang="en-GB" noProof="0" dirty="0"/>
              <a:t>.</a:t>
            </a:r>
          </a:p>
          <a:p>
            <a:pPr lvl="0"/>
            <a:r>
              <a:rPr lang="en-GB" noProof="0" dirty="0"/>
              <a:t>Ut </a:t>
            </a:r>
            <a:r>
              <a:rPr lang="en-GB" noProof="0" dirty="0" err="1"/>
              <a:t>enim</a:t>
            </a:r>
            <a:r>
              <a:rPr lang="en-GB" noProof="0" dirty="0"/>
              <a:t> ad minim </a:t>
            </a:r>
            <a:r>
              <a:rPr lang="en-GB" noProof="0" dirty="0" err="1"/>
              <a:t>veniam</a:t>
            </a:r>
            <a:r>
              <a:rPr lang="en-GB" noProof="0" dirty="0"/>
              <a:t>, </a:t>
            </a:r>
            <a:r>
              <a:rPr lang="en-GB" noProof="0" dirty="0" err="1"/>
              <a:t>quis</a:t>
            </a:r>
            <a:r>
              <a:rPr lang="en-GB" noProof="0" dirty="0"/>
              <a:t> </a:t>
            </a:r>
            <a:r>
              <a:rPr lang="en-GB" noProof="0" dirty="0" err="1"/>
              <a:t>nostrud</a:t>
            </a:r>
            <a:r>
              <a:rPr lang="en-GB" noProof="0" dirty="0"/>
              <a:t> exercitation </a:t>
            </a:r>
            <a:r>
              <a:rPr lang="en-GB" noProof="0" dirty="0" err="1"/>
              <a:t>ullamco</a:t>
            </a:r>
            <a:r>
              <a:rPr lang="en-GB" noProof="0" dirty="0"/>
              <a:t> </a:t>
            </a:r>
            <a:r>
              <a:rPr lang="en-GB" noProof="0" dirty="0" err="1"/>
              <a:t>laboris</a:t>
            </a:r>
            <a:r>
              <a:rPr lang="en-GB" noProof="0" dirty="0"/>
              <a:t> nisi </a:t>
            </a:r>
            <a:r>
              <a:rPr lang="en-GB" noProof="0" dirty="0" err="1"/>
              <a:t>ut</a:t>
            </a:r>
            <a:r>
              <a:rPr lang="en-GB" noProof="0" dirty="0"/>
              <a:t> </a:t>
            </a:r>
            <a:r>
              <a:rPr lang="en-GB" noProof="0" dirty="0" err="1"/>
              <a:t>aliquip</a:t>
            </a:r>
            <a:r>
              <a:rPr lang="en-GB" noProof="0" dirty="0"/>
              <a:t> ex </a:t>
            </a:r>
            <a:r>
              <a:rPr lang="en-GB" noProof="0" dirty="0" err="1"/>
              <a:t>ea</a:t>
            </a:r>
            <a:r>
              <a:rPr lang="en-GB" noProof="0" dirty="0"/>
              <a:t> </a:t>
            </a:r>
            <a:r>
              <a:rPr lang="en-GB" noProof="0" dirty="0" err="1"/>
              <a:t>commodo</a:t>
            </a:r>
            <a:r>
              <a:rPr lang="en-GB" noProof="0" dirty="0"/>
              <a:t> </a:t>
            </a:r>
            <a:r>
              <a:rPr lang="en-GB" noProof="0" dirty="0" err="1"/>
              <a:t>consequat</a:t>
            </a:r>
            <a:r>
              <a:rPr lang="en-GB" noProof="0" dirty="0"/>
              <a:t>.</a:t>
            </a:r>
          </a:p>
          <a:p>
            <a:pPr lvl="0"/>
            <a:r>
              <a:rPr lang="en-GB" noProof="0" dirty="0"/>
              <a:t>Duis </a:t>
            </a:r>
            <a:r>
              <a:rPr lang="en-GB" noProof="0" dirty="0" err="1"/>
              <a:t>aute</a:t>
            </a:r>
            <a:r>
              <a:rPr lang="en-GB" noProof="0" dirty="0"/>
              <a:t> </a:t>
            </a:r>
            <a:r>
              <a:rPr lang="en-GB" noProof="0" dirty="0" err="1"/>
              <a:t>irure</a:t>
            </a:r>
            <a:r>
              <a:rPr lang="en-GB" noProof="0" dirty="0"/>
              <a:t> </a:t>
            </a:r>
            <a:r>
              <a:rPr lang="en-GB" noProof="0" dirty="0" err="1"/>
              <a:t>dolor</a:t>
            </a:r>
            <a:r>
              <a:rPr lang="en-GB" noProof="0" dirty="0"/>
              <a:t> in </a:t>
            </a:r>
            <a:r>
              <a:rPr lang="en-GB" noProof="0" dirty="0" err="1"/>
              <a:t>reprehenderit</a:t>
            </a:r>
            <a:r>
              <a:rPr lang="en-GB" noProof="0" dirty="0"/>
              <a:t> in </a:t>
            </a:r>
            <a:r>
              <a:rPr lang="en-GB" noProof="0" dirty="0" err="1"/>
              <a:t>voluptate</a:t>
            </a:r>
            <a:r>
              <a:rPr lang="en-GB" noProof="0" dirty="0"/>
              <a:t> </a:t>
            </a:r>
            <a:r>
              <a:rPr lang="en-GB" noProof="0" dirty="0" err="1"/>
              <a:t>velit</a:t>
            </a:r>
            <a:r>
              <a:rPr lang="en-GB" noProof="0" dirty="0"/>
              <a:t> </a:t>
            </a:r>
            <a:r>
              <a:rPr lang="en-GB" noProof="0" dirty="0" err="1"/>
              <a:t>esse</a:t>
            </a:r>
            <a:r>
              <a:rPr lang="en-GB" noProof="0" dirty="0"/>
              <a:t> </a:t>
            </a:r>
            <a:r>
              <a:rPr lang="en-GB" noProof="0" dirty="0" err="1"/>
              <a:t>cillum</a:t>
            </a:r>
            <a:r>
              <a:rPr lang="en-GB" noProof="0" dirty="0"/>
              <a:t>.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AF671248-629D-CEF8-F01F-488ABE4640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4" hasCustomPrompt="1"/>
          </p:nvPr>
        </p:nvSpPr>
        <p:spPr>
          <a:xfrm>
            <a:off x="838985" y="5498122"/>
            <a:ext cx="5765015" cy="104167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Add useful resources here, such as links or an explanation of the picture.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8B3823-8F67-43D1-40F7-4BFA26541CA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6"/>
          </p:nvPr>
        </p:nvSpPr>
        <p:spPr>
          <a:solidFill>
            <a:srgbClr val="0069B5"/>
          </a:solidFill>
        </p:spPr>
        <p:txBody>
          <a:bodyPr/>
          <a:lstStyle/>
          <a:p>
            <a:fld id="{97AD36C7-9703-CB49-A218-01373653FCDC}" type="slidenum">
              <a:rPr lang="en-AT" smtClean="0"/>
              <a:t>‹#›</a:t>
            </a:fld>
            <a:endParaRPr lang="en-AT" dirty="0"/>
          </a:p>
        </p:txBody>
      </p:sp>
      <p:sp>
        <p:nvSpPr>
          <p:cNvPr id="12" name="Rettangolo 5">
            <a:extLst>
              <a:ext uri="{FF2B5EF4-FFF2-40B4-BE49-F238E27FC236}">
                <a16:creationId xmlns:a16="http://schemas.microsoft.com/office/drawing/2014/main" id="{A51772D2-BC78-7C04-D974-47F71A567486}"/>
              </a:ext>
            </a:extLst>
          </p:cNvPr>
          <p:cNvSpPr/>
          <p:nvPr userDrawn="1"/>
        </p:nvSpPr>
        <p:spPr>
          <a:xfrm>
            <a:off x="0" y="390256"/>
            <a:ext cx="304800" cy="706458"/>
          </a:xfrm>
          <a:prstGeom prst="rect">
            <a:avLst/>
          </a:prstGeom>
          <a:solidFill>
            <a:srgbClr val="0069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3" name="Title 29">
            <a:extLst>
              <a:ext uri="{FF2B5EF4-FFF2-40B4-BE49-F238E27FC236}">
                <a16:creationId xmlns:a16="http://schemas.microsoft.com/office/drawing/2014/main" id="{878B3B95-B31C-71F5-64C9-C66216D1A2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985" y="267991"/>
            <a:ext cx="5765015" cy="997196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3600" b="1">
                <a:solidFill>
                  <a:srgbClr val="0069B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4054328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A - Extra Inf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5">
            <a:extLst>
              <a:ext uri="{FF2B5EF4-FFF2-40B4-BE49-F238E27FC236}">
                <a16:creationId xmlns:a16="http://schemas.microsoft.com/office/drawing/2014/main" id="{17EC72A2-7239-16B0-47DB-6E75DAC1746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90256"/>
            <a:ext cx="304800" cy="706458"/>
          </a:xfrm>
          <a:prstGeom prst="rect">
            <a:avLst/>
          </a:prstGeom>
          <a:solidFill>
            <a:srgbClr val="EEF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cxnSp>
        <p:nvCxnSpPr>
          <p:cNvPr id="2" name="Connettore 1 4">
            <a:extLst>
              <a:ext uri="{FF2B5EF4-FFF2-40B4-BE49-F238E27FC236}">
                <a16:creationId xmlns:a16="http://schemas.microsoft.com/office/drawing/2014/main" id="{C3949E2B-28C9-2F8E-0C0B-30E5ECE27F99}"/>
              </a:ext>
            </a:extLst>
          </p:cNvPr>
          <p:cNvCxnSpPr>
            <a:cxnSpLocks/>
          </p:cNvCxnSpPr>
          <p:nvPr/>
        </p:nvCxnSpPr>
        <p:spPr>
          <a:xfrm>
            <a:off x="1026738" y="4385863"/>
            <a:ext cx="4504962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B60289FE-54AC-60E2-CDB7-190BE09976E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26738" y="4563387"/>
            <a:ext cx="5864392" cy="71097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9144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3716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8288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2860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6pPr>
            <a:lvl7pPr marL="27432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7pPr>
            <a:lvl8pPr marL="32004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8pPr>
            <a:lvl9pPr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9pPr>
          </a:lstStyle>
          <a:p>
            <a:pPr lvl="0"/>
            <a:r>
              <a:rPr lang="en-GB" noProof="0" dirty="0"/>
              <a:t>Your name, Your title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1CBF29B6-847C-486E-CA0D-5E7CBE67C9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26738" y="5512904"/>
            <a:ext cx="5864393" cy="57249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Font typeface="Arial" panose="020B0604020202020204" pitchFamily="34" charset="0"/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9144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3716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8288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2860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6pPr>
            <a:lvl7pPr marL="27432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7pPr>
            <a:lvl8pPr marL="32004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8pPr>
            <a:lvl9pPr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9pPr>
          </a:lstStyle>
          <a:p>
            <a:pPr lvl="0"/>
            <a:r>
              <a:rPr lang="en-GB" noProof="0" dirty="0"/>
              <a:t>Other optional information, such as</a:t>
            </a:r>
            <a:br>
              <a:rPr lang="en-GB" noProof="0" dirty="0"/>
            </a:br>
            <a:r>
              <a:rPr lang="en-GB" noProof="0" dirty="0"/>
              <a:t>event name, location and date.</a:t>
            </a:r>
          </a:p>
        </p:txBody>
      </p:sp>
      <p:sp>
        <p:nvSpPr>
          <p:cNvPr id="9" name="Title 29">
            <a:extLst>
              <a:ext uri="{FF2B5EF4-FFF2-40B4-BE49-F238E27FC236}">
                <a16:creationId xmlns:a16="http://schemas.microsoft.com/office/drawing/2014/main" id="{94AD0E4F-9FDE-33A6-3882-FA8D80FE57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738" y="1476531"/>
            <a:ext cx="5864392" cy="150369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>
              <a:defRPr sz="3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9A9BFAA4-B3D9-CD04-1B2B-014480D24F8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16001" y="3211033"/>
            <a:ext cx="5882640" cy="97122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spcBef>
                <a:spcPts val="800"/>
              </a:spcBef>
              <a:buFont typeface="Arial" panose="020B0604020202020204" pitchFamily="34" charset="0"/>
              <a:buNone/>
              <a:defRPr sz="2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spcBef>
                <a:spcPts val="8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spcBef>
                <a:spcPts val="8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spcBef>
                <a:spcPts val="8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spcBef>
                <a:spcPts val="8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>
              <a:spcBef>
                <a:spcPts val="8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spcBef>
                <a:spcPts val="8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spcBef>
                <a:spcPts val="8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15487047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side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immagine 8">
            <a:extLst>
              <a:ext uri="{FF2B5EF4-FFF2-40B4-BE49-F238E27FC236}">
                <a16:creationId xmlns:a16="http://schemas.microsoft.com/office/drawing/2014/main" id="{1DB3B5BF-B4AC-CF81-9626-12011A03E10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0"/>
          </p:nvPr>
        </p:nvSpPr>
        <p:spPr>
          <a:xfrm>
            <a:off x="0" y="0"/>
            <a:ext cx="4675322" cy="6858000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3DD40AB1-DEEE-4AC1-6661-F5553C8F002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 hasCustomPrompt="1"/>
          </p:nvPr>
        </p:nvSpPr>
        <p:spPr>
          <a:xfrm>
            <a:off x="5531459" y="1588273"/>
            <a:ext cx="5767344" cy="448652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6pPr>
            <a:lvl7pPr marL="2743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 </a:t>
            </a:r>
            <a:r>
              <a:rPr lang="en-GB" noProof="0" dirty="0" err="1"/>
              <a:t>tempor</a:t>
            </a:r>
            <a:r>
              <a:rPr lang="en-GB" noProof="0" dirty="0"/>
              <a:t> </a:t>
            </a:r>
            <a:r>
              <a:rPr lang="en-GB" noProof="0" dirty="0" err="1"/>
              <a:t>incididunt</a:t>
            </a:r>
            <a:r>
              <a:rPr lang="en-GB" noProof="0" dirty="0"/>
              <a:t> </a:t>
            </a:r>
            <a:r>
              <a:rPr lang="en-GB" noProof="0" dirty="0" err="1"/>
              <a:t>ut</a:t>
            </a:r>
            <a:r>
              <a:rPr lang="en-GB" noProof="0" dirty="0"/>
              <a:t> labore et dolore magna </a:t>
            </a:r>
            <a:r>
              <a:rPr lang="en-GB" noProof="0" dirty="0" err="1"/>
              <a:t>aliqua</a:t>
            </a:r>
            <a:r>
              <a:rPr lang="en-GB" noProof="0" dirty="0"/>
              <a:t>.</a:t>
            </a:r>
          </a:p>
          <a:p>
            <a:pPr lvl="0"/>
            <a:r>
              <a:rPr lang="en-GB" noProof="0" dirty="0"/>
              <a:t>Ut </a:t>
            </a:r>
            <a:r>
              <a:rPr lang="en-GB" noProof="0" dirty="0" err="1"/>
              <a:t>enim</a:t>
            </a:r>
            <a:r>
              <a:rPr lang="en-GB" noProof="0" dirty="0"/>
              <a:t> ad minim </a:t>
            </a:r>
            <a:r>
              <a:rPr lang="en-GB" noProof="0" dirty="0" err="1"/>
              <a:t>veniam</a:t>
            </a:r>
            <a:r>
              <a:rPr lang="en-GB" noProof="0" dirty="0"/>
              <a:t>, </a:t>
            </a:r>
            <a:r>
              <a:rPr lang="en-GB" noProof="0" dirty="0" err="1"/>
              <a:t>quis</a:t>
            </a:r>
            <a:r>
              <a:rPr lang="en-GB" noProof="0" dirty="0"/>
              <a:t> </a:t>
            </a:r>
            <a:r>
              <a:rPr lang="en-GB" noProof="0" dirty="0" err="1"/>
              <a:t>nostrud</a:t>
            </a:r>
            <a:r>
              <a:rPr lang="en-GB" noProof="0" dirty="0"/>
              <a:t> exercitation </a:t>
            </a:r>
            <a:r>
              <a:rPr lang="en-GB" noProof="0" dirty="0" err="1"/>
              <a:t>ullamco</a:t>
            </a:r>
            <a:r>
              <a:rPr lang="en-GB" noProof="0" dirty="0"/>
              <a:t> </a:t>
            </a:r>
            <a:r>
              <a:rPr lang="en-GB" noProof="0" dirty="0" err="1"/>
              <a:t>laboris</a:t>
            </a:r>
            <a:r>
              <a:rPr lang="en-GB" noProof="0" dirty="0"/>
              <a:t> nisi </a:t>
            </a:r>
            <a:r>
              <a:rPr lang="en-GB" noProof="0" dirty="0" err="1"/>
              <a:t>ut</a:t>
            </a:r>
            <a:r>
              <a:rPr lang="en-GB" noProof="0" dirty="0"/>
              <a:t> </a:t>
            </a:r>
            <a:r>
              <a:rPr lang="en-GB" noProof="0" dirty="0" err="1"/>
              <a:t>aliquip</a:t>
            </a:r>
            <a:r>
              <a:rPr lang="en-GB" noProof="0" dirty="0"/>
              <a:t> ex </a:t>
            </a:r>
            <a:r>
              <a:rPr lang="en-GB" noProof="0" dirty="0" err="1"/>
              <a:t>ea</a:t>
            </a:r>
            <a:r>
              <a:rPr lang="en-GB" noProof="0" dirty="0"/>
              <a:t> </a:t>
            </a:r>
            <a:r>
              <a:rPr lang="en-GB" noProof="0" dirty="0" err="1"/>
              <a:t>commodo</a:t>
            </a:r>
            <a:r>
              <a:rPr lang="en-GB" noProof="0" dirty="0"/>
              <a:t> </a:t>
            </a:r>
            <a:r>
              <a:rPr lang="en-GB" noProof="0" dirty="0" err="1"/>
              <a:t>consequat</a:t>
            </a:r>
            <a:r>
              <a:rPr lang="en-GB" noProof="0" dirty="0"/>
              <a:t>.</a:t>
            </a:r>
          </a:p>
          <a:p>
            <a:pPr lvl="0"/>
            <a:r>
              <a:rPr lang="en-GB" noProof="0" dirty="0"/>
              <a:t>Duis </a:t>
            </a:r>
            <a:r>
              <a:rPr lang="en-GB" noProof="0" dirty="0" err="1"/>
              <a:t>aute</a:t>
            </a:r>
            <a:r>
              <a:rPr lang="en-GB" noProof="0" dirty="0"/>
              <a:t> </a:t>
            </a:r>
            <a:r>
              <a:rPr lang="en-GB" noProof="0" dirty="0" err="1"/>
              <a:t>irure</a:t>
            </a:r>
            <a:r>
              <a:rPr lang="en-GB" noProof="0" dirty="0"/>
              <a:t> </a:t>
            </a:r>
            <a:r>
              <a:rPr lang="en-GB" noProof="0" dirty="0" err="1"/>
              <a:t>dolor</a:t>
            </a:r>
            <a:r>
              <a:rPr lang="en-GB" noProof="0" dirty="0"/>
              <a:t> in </a:t>
            </a:r>
            <a:r>
              <a:rPr lang="en-GB" noProof="0" dirty="0" err="1"/>
              <a:t>reprehenderit</a:t>
            </a:r>
            <a:r>
              <a:rPr lang="en-GB" noProof="0" dirty="0"/>
              <a:t> in </a:t>
            </a:r>
            <a:r>
              <a:rPr lang="en-GB" noProof="0" dirty="0" err="1"/>
              <a:t>voluptate</a:t>
            </a:r>
            <a:r>
              <a:rPr lang="en-GB" noProof="0" dirty="0"/>
              <a:t> </a:t>
            </a:r>
            <a:r>
              <a:rPr lang="en-GB" noProof="0" dirty="0" err="1"/>
              <a:t>velit</a:t>
            </a:r>
            <a:r>
              <a:rPr lang="en-GB" noProof="0" dirty="0"/>
              <a:t> </a:t>
            </a:r>
            <a:r>
              <a:rPr lang="en-GB" noProof="0" dirty="0" err="1"/>
              <a:t>esse</a:t>
            </a:r>
            <a:r>
              <a:rPr lang="en-GB" noProof="0" dirty="0"/>
              <a:t> </a:t>
            </a:r>
            <a:r>
              <a:rPr lang="en-GB" noProof="0" dirty="0" err="1"/>
              <a:t>cillum</a:t>
            </a:r>
            <a:r>
              <a:rPr lang="en-GB" noProof="0" dirty="0"/>
              <a:t> dolore </a:t>
            </a:r>
            <a:r>
              <a:rPr lang="en-GB" noProof="0" dirty="0" err="1"/>
              <a:t>eu</a:t>
            </a:r>
            <a:r>
              <a:rPr lang="en-GB" noProof="0" dirty="0"/>
              <a:t> </a:t>
            </a:r>
            <a:r>
              <a:rPr lang="en-GB" noProof="0" dirty="0" err="1"/>
              <a:t>fugiat</a:t>
            </a:r>
            <a:r>
              <a:rPr lang="en-GB" noProof="0" dirty="0"/>
              <a:t> </a:t>
            </a:r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pariatur</a:t>
            </a:r>
            <a:r>
              <a:rPr lang="en-GB" noProof="0" dirty="0"/>
              <a:t>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FAB87F-64EA-8655-F3CC-A1E2DD3C5E4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1"/>
          </p:nvPr>
        </p:nvSpPr>
        <p:spPr/>
        <p:txBody>
          <a:bodyPr/>
          <a:lstStyle/>
          <a:p>
            <a:fld id="{97AD36C7-9703-CB49-A218-01373653FCDC}" type="slidenum">
              <a:rPr lang="en-AT" smtClean="0"/>
              <a:t>‹#›</a:t>
            </a:fld>
            <a:endParaRPr lang="en-AT"/>
          </a:p>
        </p:txBody>
      </p:sp>
      <p:sp>
        <p:nvSpPr>
          <p:cNvPr id="2" name="Rettangolo 5">
            <a:extLst>
              <a:ext uri="{FF2B5EF4-FFF2-40B4-BE49-F238E27FC236}">
                <a16:creationId xmlns:a16="http://schemas.microsoft.com/office/drawing/2014/main" id="{59B7D1D5-7C2E-62DF-5E0A-05EE34EB3A47}"/>
              </a:ext>
            </a:extLst>
          </p:cNvPr>
          <p:cNvSpPr/>
          <p:nvPr userDrawn="1"/>
        </p:nvSpPr>
        <p:spPr>
          <a:xfrm>
            <a:off x="4675322" y="406870"/>
            <a:ext cx="304800" cy="706458"/>
          </a:xfrm>
          <a:prstGeom prst="rect">
            <a:avLst/>
          </a:prstGeom>
          <a:solidFill>
            <a:srgbClr val="0069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6" name="Title 29">
            <a:extLst>
              <a:ext uri="{FF2B5EF4-FFF2-40B4-BE49-F238E27FC236}">
                <a16:creationId xmlns:a16="http://schemas.microsoft.com/office/drawing/2014/main" id="{DAE9DAB4-6729-DFCF-E418-0163915521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4307" y="284605"/>
            <a:ext cx="5765015" cy="997196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3600" b="1">
                <a:solidFill>
                  <a:srgbClr val="0069B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306906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right small blue backgroun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5A785F4-C2D7-044E-4078-42C2F41A16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0"/>
          </p:nvPr>
        </p:nvSpPr>
        <p:spPr>
          <a:xfrm>
            <a:off x="7331425" y="1605588"/>
            <a:ext cx="3982337" cy="4353509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19C274B8-BFB3-7407-83DC-2FD23778B68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90256"/>
            <a:ext cx="304800" cy="706458"/>
          </a:xfrm>
          <a:prstGeom prst="rect">
            <a:avLst/>
          </a:prstGeom>
          <a:solidFill>
            <a:srgbClr val="EEF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7" name="Title 29">
            <a:extLst>
              <a:ext uri="{FF2B5EF4-FFF2-40B4-BE49-F238E27FC236}">
                <a16:creationId xmlns:a16="http://schemas.microsoft.com/office/drawing/2014/main" id="{9829A86A-D5CB-AD23-4039-EDEB9839FC6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838985" y="267991"/>
            <a:ext cx="5765015" cy="997196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Title Here</a:t>
            </a:r>
          </a:p>
        </p:txBody>
      </p:sp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110AB46F-361C-3EB3-82D6-A7D6C25891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4" hasCustomPrompt="1"/>
          </p:nvPr>
        </p:nvSpPr>
        <p:spPr>
          <a:xfrm>
            <a:off x="829519" y="1588624"/>
            <a:ext cx="5799882" cy="44996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 </a:t>
            </a:r>
            <a:r>
              <a:rPr lang="en-GB" noProof="0" dirty="0" err="1"/>
              <a:t>tempor</a:t>
            </a:r>
            <a:r>
              <a:rPr lang="en-GB" noProof="0" dirty="0"/>
              <a:t> </a:t>
            </a:r>
            <a:r>
              <a:rPr lang="en-GB" noProof="0" dirty="0" err="1"/>
              <a:t>incididunt</a:t>
            </a:r>
            <a:r>
              <a:rPr lang="en-GB" noProof="0" dirty="0"/>
              <a:t> </a:t>
            </a:r>
            <a:r>
              <a:rPr lang="en-GB" noProof="0" dirty="0" err="1"/>
              <a:t>ut</a:t>
            </a:r>
            <a:r>
              <a:rPr lang="en-GB" noProof="0" dirty="0"/>
              <a:t> labore et dolore magna </a:t>
            </a:r>
            <a:r>
              <a:rPr lang="en-GB" noProof="0" dirty="0" err="1"/>
              <a:t>aliqua</a:t>
            </a:r>
            <a:r>
              <a:rPr lang="en-GB" noProof="0" dirty="0"/>
              <a:t>.</a:t>
            </a:r>
          </a:p>
          <a:p>
            <a:pPr lvl="0"/>
            <a:r>
              <a:rPr lang="en-GB" noProof="0" dirty="0"/>
              <a:t>Ut </a:t>
            </a:r>
            <a:r>
              <a:rPr lang="en-GB" noProof="0" dirty="0" err="1"/>
              <a:t>enim</a:t>
            </a:r>
            <a:r>
              <a:rPr lang="en-GB" noProof="0" dirty="0"/>
              <a:t> ad minim </a:t>
            </a:r>
            <a:r>
              <a:rPr lang="en-GB" noProof="0" dirty="0" err="1"/>
              <a:t>veniam</a:t>
            </a:r>
            <a:r>
              <a:rPr lang="en-GB" noProof="0" dirty="0"/>
              <a:t>, </a:t>
            </a:r>
            <a:r>
              <a:rPr lang="en-GB" noProof="0" dirty="0" err="1"/>
              <a:t>quis</a:t>
            </a:r>
            <a:r>
              <a:rPr lang="en-GB" noProof="0" dirty="0"/>
              <a:t> </a:t>
            </a:r>
            <a:r>
              <a:rPr lang="en-GB" noProof="0" dirty="0" err="1"/>
              <a:t>nostrud</a:t>
            </a:r>
            <a:r>
              <a:rPr lang="en-GB" noProof="0" dirty="0"/>
              <a:t> exercitation </a:t>
            </a:r>
            <a:r>
              <a:rPr lang="en-GB" noProof="0" dirty="0" err="1"/>
              <a:t>ullamco</a:t>
            </a:r>
            <a:r>
              <a:rPr lang="en-GB" noProof="0" dirty="0"/>
              <a:t> </a:t>
            </a:r>
            <a:r>
              <a:rPr lang="en-GB" noProof="0" dirty="0" err="1"/>
              <a:t>laboris</a:t>
            </a:r>
            <a:r>
              <a:rPr lang="en-GB" noProof="0" dirty="0"/>
              <a:t> nisi </a:t>
            </a:r>
            <a:r>
              <a:rPr lang="en-GB" noProof="0" dirty="0" err="1"/>
              <a:t>ut</a:t>
            </a:r>
            <a:r>
              <a:rPr lang="en-GB" noProof="0" dirty="0"/>
              <a:t> </a:t>
            </a:r>
            <a:r>
              <a:rPr lang="en-GB" noProof="0" dirty="0" err="1"/>
              <a:t>aliquip</a:t>
            </a:r>
            <a:r>
              <a:rPr lang="en-GB" noProof="0" dirty="0"/>
              <a:t> ex </a:t>
            </a:r>
            <a:r>
              <a:rPr lang="en-GB" noProof="0" dirty="0" err="1"/>
              <a:t>ea</a:t>
            </a:r>
            <a:r>
              <a:rPr lang="en-GB" noProof="0" dirty="0"/>
              <a:t> </a:t>
            </a:r>
            <a:r>
              <a:rPr lang="en-GB" noProof="0" dirty="0" err="1"/>
              <a:t>commodo</a:t>
            </a:r>
            <a:r>
              <a:rPr lang="en-GB" noProof="0" dirty="0"/>
              <a:t> </a:t>
            </a:r>
            <a:r>
              <a:rPr lang="en-GB" noProof="0" dirty="0" err="1"/>
              <a:t>consequat</a:t>
            </a:r>
            <a:r>
              <a:rPr lang="en-GB" noProof="0" dirty="0"/>
              <a:t>.</a:t>
            </a:r>
          </a:p>
          <a:p>
            <a:pPr lvl="0"/>
            <a:r>
              <a:rPr lang="en-GB" noProof="0" dirty="0"/>
              <a:t>Duis </a:t>
            </a:r>
            <a:r>
              <a:rPr lang="en-GB" noProof="0" dirty="0" err="1"/>
              <a:t>aute</a:t>
            </a:r>
            <a:r>
              <a:rPr lang="en-GB" noProof="0" dirty="0"/>
              <a:t> </a:t>
            </a:r>
            <a:r>
              <a:rPr lang="en-GB" noProof="0" dirty="0" err="1"/>
              <a:t>irure</a:t>
            </a:r>
            <a:r>
              <a:rPr lang="en-GB" noProof="0" dirty="0"/>
              <a:t> </a:t>
            </a:r>
            <a:r>
              <a:rPr lang="en-GB" noProof="0" dirty="0" err="1"/>
              <a:t>dolor</a:t>
            </a:r>
            <a:r>
              <a:rPr lang="en-GB" noProof="0" dirty="0"/>
              <a:t> in </a:t>
            </a:r>
            <a:r>
              <a:rPr lang="en-GB" noProof="0" dirty="0" err="1"/>
              <a:t>reprehenderit</a:t>
            </a:r>
            <a:r>
              <a:rPr lang="en-GB" noProof="0" dirty="0"/>
              <a:t> in </a:t>
            </a:r>
            <a:r>
              <a:rPr lang="en-GB" noProof="0" dirty="0" err="1"/>
              <a:t>voluptate</a:t>
            </a:r>
            <a:r>
              <a:rPr lang="en-GB" noProof="0" dirty="0"/>
              <a:t> </a:t>
            </a:r>
            <a:r>
              <a:rPr lang="en-GB" noProof="0" dirty="0" err="1"/>
              <a:t>velit</a:t>
            </a:r>
            <a:r>
              <a:rPr lang="en-GB" noProof="0" dirty="0"/>
              <a:t> </a:t>
            </a:r>
            <a:r>
              <a:rPr lang="en-GB" noProof="0" dirty="0" err="1"/>
              <a:t>esse</a:t>
            </a:r>
            <a:r>
              <a:rPr lang="en-GB" noProof="0" dirty="0"/>
              <a:t> </a:t>
            </a:r>
            <a:r>
              <a:rPr lang="en-GB" noProof="0" dirty="0" err="1"/>
              <a:t>cillum</a:t>
            </a:r>
            <a:r>
              <a:rPr lang="en-GB" noProof="0" dirty="0"/>
              <a:t> dolore </a:t>
            </a:r>
            <a:r>
              <a:rPr lang="en-GB" noProof="0" dirty="0" err="1"/>
              <a:t>eu</a:t>
            </a:r>
            <a:r>
              <a:rPr lang="en-GB" noProof="0" dirty="0"/>
              <a:t> </a:t>
            </a:r>
            <a:r>
              <a:rPr lang="en-GB" noProof="0" dirty="0" err="1"/>
              <a:t>fugiat</a:t>
            </a:r>
            <a:r>
              <a:rPr lang="en-GB" noProof="0" dirty="0"/>
              <a:t> </a:t>
            </a:r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pariatur</a:t>
            </a:r>
            <a:r>
              <a:rPr lang="en-GB" noProof="0" dirty="0"/>
              <a:t>.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233C866-7524-3D0D-CB2A-CD62200BB6E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GB"/>
              <a:t>S. Okumura | IAEA Data Explorer and Beyond | P(ND)2-3 </a:t>
            </a:r>
            <a:endParaRPr lang="en-AT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D868F6C-4079-84E2-C733-1E2279AF183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6"/>
          </p:nvPr>
        </p:nvSpPr>
        <p:spPr/>
        <p:txBody>
          <a:bodyPr/>
          <a:lstStyle/>
          <a:p>
            <a:fld id="{97AD36C7-9703-CB49-A218-01373653FCDC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1808048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small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2">
            <a:extLst>
              <a:ext uri="{FF2B5EF4-FFF2-40B4-BE49-F238E27FC236}">
                <a16:creationId xmlns:a16="http://schemas.microsoft.com/office/drawing/2014/main" id="{611D231C-C35A-E142-6369-B4D6C36F47B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0"/>
          </p:nvPr>
        </p:nvSpPr>
        <p:spPr>
          <a:xfrm>
            <a:off x="7331425" y="1605588"/>
            <a:ext cx="3982337" cy="4353509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564A298B-71D8-24C5-A953-D9D2B601D42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 hasCustomPrompt="1"/>
          </p:nvPr>
        </p:nvSpPr>
        <p:spPr>
          <a:xfrm>
            <a:off x="840190" y="1588273"/>
            <a:ext cx="5767344" cy="448652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6pPr>
            <a:lvl7pPr marL="2743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 </a:t>
            </a:r>
            <a:r>
              <a:rPr lang="en-GB" noProof="0" dirty="0" err="1"/>
              <a:t>tempor</a:t>
            </a:r>
            <a:r>
              <a:rPr lang="en-GB" noProof="0" dirty="0"/>
              <a:t> </a:t>
            </a:r>
            <a:r>
              <a:rPr lang="en-GB" noProof="0" dirty="0" err="1"/>
              <a:t>incididunt</a:t>
            </a:r>
            <a:r>
              <a:rPr lang="en-GB" noProof="0" dirty="0"/>
              <a:t> </a:t>
            </a:r>
            <a:r>
              <a:rPr lang="en-GB" noProof="0" dirty="0" err="1"/>
              <a:t>ut</a:t>
            </a:r>
            <a:r>
              <a:rPr lang="en-GB" noProof="0" dirty="0"/>
              <a:t> labore et dolore magna </a:t>
            </a:r>
            <a:r>
              <a:rPr lang="en-GB" noProof="0" dirty="0" err="1"/>
              <a:t>aliqua</a:t>
            </a:r>
            <a:r>
              <a:rPr lang="en-GB" noProof="0" dirty="0"/>
              <a:t>.</a:t>
            </a:r>
          </a:p>
          <a:p>
            <a:pPr lvl="0"/>
            <a:r>
              <a:rPr lang="en-GB" noProof="0" dirty="0"/>
              <a:t>Ut </a:t>
            </a:r>
            <a:r>
              <a:rPr lang="en-GB" noProof="0" dirty="0" err="1"/>
              <a:t>enim</a:t>
            </a:r>
            <a:r>
              <a:rPr lang="en-GB" noProof="0" dirty="0"/>
              <a:t> ad minim </a:t>
            </a:r>
            <a:r>
              <a:rPr lang="en-GB" noProof="0" dirty="0" err="1"/>
              <a:t>veniam</a:t>
            </a:r>
            <a:r>
              <a:rPr lang="en-GB" noProof="0" dirty="0"/>
              <a:t>, </a:t>
            </a:r>
            <a:r>
              <a:rPr lang="en-GB" noProof="0" dirty="0" err="1"/>
              <a:t>quis</a:t>
            </a:r>
            <a:r>
              <a:rPr lang="en-GB" noProof="0" dirty="0"/>
              <a:t> </a:t>
            </a:r>
            <a:r>
              <a:rPr lang="en-GB" noProof="0" dirty="0" err="1"/>
              <a:t>nostrud</a:t>
            </a:r>
            <a:r>
              <a:rPr lang="en-GB" noProof="0" dirty="0"/>
              <a:t> exercitation </a:t>
            </a:r>
            <a:r>
              <a:rPr lang="en-GB" noProof="0" dirty="0" err="1"/>
              <a:t>ullamco</a:t>
            </a:r>
            <a:r>
              <a:rPr lang="en-GB" noProof="0" dirty="0"/>
              <a:t> </a:t>
            </a:r>
            <a:r>
              <a:rPr lang="en-GB" noProof="0" dirty="0" err="1"/>
              <a:t>laboris</a:t>
            </a:r>
            <a:r>
              <a:rPr lang="en-GB" noProof="0" dirty="0"/>
              <a:t> nisi </a:t>
            </a:r>
            <a:r>
              <a:rPr lang="en-GB" noProof="0" dirty="0" err="1"/>
              <a:t>ut</a:t>
            </a:r>
            <a:r>
              <a:rPr lang="en-GB" noProof="0" dirty="0"/>
              <a:t> </a:t>
            </a:r>
            <a:r>
              <a:rPr lang="en-GB" noProof="0" dirty="0" err="1"/>
              <a:t>aliquip</a:t>
            </a:r>
            <a:r>
              <a:rPr lang="en-GB" noProof="0" dirty="0"/>
              <a:t> ex </a:t>
            </a:r>
            <a:r>
              <a:rPr lang="en-GB" noProof="0" dirty="0" err="1"/>
              <a:t>ea</a:t>
            </a:r>
            <a:r>
              <a:rPr lang="en-GB" noProof="0" dirty="0"/>
              <a:t> </a:t>
            </a:r>
            <a:r>
              <a:rPr lang="en-GB" noProof="0" dirty="0" err="1"/>
              <a:t>commodo</a:t>
            </a:r>
            <a:r>
              <a:rPr lang="en-GB" noProof="0" dirty="0"/>
              <a:t> </a:t>
            </a:r>
            <a:r>
              <a:rPr lang="en-GB" noProof="0" dirty="0" err="1"/>
              <a:t>consequat</a:t>
            </a:r>
            <a:r>
              <a:rPr lang="en-GB" noProof="0" dirty="0"/>
              <a:t>.</a:t>
            </a:r>
          </a:p>
          <a:p>
            <a:pPr lvl="0"/>
            <a:r>
              <a:rPr lang="en-GB" noProof="0" dirty="0"/>
              <a:t>Duis </a:t>
            </a:r>
            <a:r>
              <a:rPr lang="en-GB" noProof="0" dirty="0" err="1"/>
              <a:t>aute</a:t>
            </a:r>
            <a:r>
              <a:rPr lang="en-GB" noProof="0" dirty="0"/>
              <a:t> </a:t>
            </a:r>
            <a:r>
              <a:rPr lang="en-GB" noProof="0" dirty="0" err="1"/>
              <a:t>irure</a:t>
            </a:r>
            <a:r>
              <a:rPr lang="en-GB" noProof="0" dirty="0"/>
              <a:t> </a:t>
            </a:r>
            <a:r>
              <a:rPr lang="en-GB" noProof="0" dirty="0" err="1"/>
              <a:t>dolor</a:t>
            </a:r>
            <a:r>
              <a:rPr lang="en-GB" noProof="0" dirty="0"/>
              <a:t> in </a:t>
            </a:r>
            <a:r>
              <a:rPr lang="en-GB" noProof="0" dirty="0" err="1"/>
              <a:t>reprehenderit</a:t>
            </a:r>
            <a:r>
              <a:rPr lang="en-GB" noProof="0" dirty="0"/>
              <a:t> in </a:t>
            </a:r>
            <a:r>
              <a:rPr lang="en-GB" noProof="0" dirty="0" err="1"/>
              <a:t>voluptate</a:t>
            </a:r>
            <a:r>
              <a:rPr lang="en-GB" noProof="0" dirty="0"/>
              <a:t> </a:t>
            </a:r>
            <a:r>
              <a:rPr lang="en-GB" noProof="0" dirty="0" err="1"/>
              <a:t>velit</a:t>
            </a:r>
            <a:r>
              <a:rPr lang="en-GB" noProof="0" dirty="0"/>
              <a:t> </a:t>
            </a:r>
            <a:r>
              <a:rPr lang="en-GB" noProof="0" dirty="0" err="1"/>
              <a:t>esse</a:t>
            </a:r>
            <a:r>
              <a:rPr lang="en-GB" noProof="0" dirty="0"/>
              <a:t> </a:t>
            </a:r>
            <a:r>
              <a:rPr lang="en-GB" noProof="0" dirty="0" err="1"/>
              <a:t>cillum</a:t>
            </a:r>
            <a:r>
              <a:rPr lang="en-GB" noProof="0" dirty="0"/>
              <a:t> dolore </a:t>
            </a:r>
            <a:r>
              <a:rPr lang="en-GB" noProof="0" dirty="0" err="1"/>
              <a:t>eu</a:t>
            </a:r>
            <a:r>
              <a:rPr lang="en-GB" noProof="0" dirty="0"/>
              <a:t> </a:t>
            </a:r>
            <a:r>
              <a:rPr lang="en-GB" noProof="0" dirty="0" err="1"/>
              <a:t>fugiat</a:t>
            </a:r>
            <a:r>
              <a:rPr lang="en-GB" noProof="0" dirty="0"/>
              <a:t> </a:t>
            </a:r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pariatur</a:t>
            </a:r>
            <a:r>
              <a:rPr lang="en-GB" noProof="0" dirty="0"/>
              <a:t>.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7552568-75CD-47E1-7202-9D1EF5E02A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S. Okumura | IAEA Data Explorer and Beyond | P(ND)2-3 </a:t>
            </a:r>
            <a:endParaRPr lang="en-AT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3AC09D4-A6E1-9C50-0908-4FF67FFFDA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1"/>
          </p:nvPr>
        </p:nvSpPr>
        <p:spPr/>
        <p:txBody>
          <a:bodyPr/>
          <a:lstStyle/>
          <a:p>
            <a:fld id="{97AD36C7-9703-CB49-A218-01373653FCDC}" type="slidenum">
              <a:rPr lang="en-AT" smtClean="0"/>
              <a:t>‹#›</a:t>
            </a:fld>
            <a:endParaRPr lang="en-AT"/>
          </a:p>
        </p:txBody>
      </p:sp>
      <p:sp>
        <p:nvSpPr>
          <p:cNvPr id="2" name="Rettangolo 5">
            <a:extLst>
              <a:ext uri="{FF2B5EF4-FFF2-40B4-BE49-F238E27FC236}">
                <a16:creationId xmlns:a16="http://schemas.microsoft.com/office/drawing/2014/main" id="{5E48ABAA-51A0-0F4F-514E-20EA45D008F3}"/>
              </a:ext>
            </a:extLst>
          </p:cNvPr>
          <p:cNvSpPr/>
          <p:nvPr userDrawn="1"/>
        </p:nvSpPr>
        <p:spPr>
          <a:xfrm>
            <a:off x="0" y="390256"/>
            <a:ext cx="304800" cy="706458"/>
          </a:xfrm>
          <a:prstGeom prst="rect">
            <a:avLst/>
          </a:prstGeom>
          <a:solidFill>
            <a:srgbClr val="0069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Title 29">
            <a:extLst>
              <a:ext uri="{FF2B5EF4-FFF2-40B4-BE49-F238E27FC236}">
                <a16:creationId xmlns:a16="http://schemas.microsoft.com/office/drawing/2014/main" id="{3C5456AE-D854-6743-6A06-C0DD3C66B4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985" y="267991"/>
            <a:ext cx="5765015" cy="997196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3600" b="1">
                <a:solidFill>
                  <a:srgbClr val="0069B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4126102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bottom blue backgroun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5A785F4-C2D7-044E-4078-42C2F41A16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0"/>
          </p:nvPr>
        </p:nvSpPr>
        <p:spPr>
          <a:xfrm>
            <a:off x="0" y="3998563"/>
            <a:ext cx="12192000" cy="2859437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10" name="Rettangolo 5">
            <a:extLst>
              <a:ext uri="{FF2B5EF4-FFF2-40B4-BE49-F238E27FC236}">
                <a16:creationId xmlns:a16="http://schemas.microsoft.com/office/drawing/2014/main" id="{016BA0C5-0D7F-BFC1-91CD-D11147E1184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90256"/>
            <a:ext cx="304800" cy="706458"/>
          </a:xfrm>
          <a:prstGeom prst="rect">
            <a:avLst/>
          </a:prstGeom>
          <a:solidFill>
            <a:srgbClr val="EEF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29">
            <a:extLst>
              <a:ext uri="{FF2B5EF4-FFF2-40B4-BE49-F238E27FC236}">
                <a16:creationId xmlns:a16="http://schemas.microsoft.com/office/drawing/2014/main" id="{68DFB2A9-53D4-8EFC-1C37-7C2D3548E03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838986" y="267991"/>
            <a:ext cx="10524583" cy="997196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Title Here</a:t>
            </a:r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7135F8CB-71AC-C946-FCBB-E34A144BFD9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4" hasCustomPrompt="1"/>
          </p:nvPr>
        </p:nvSpPr>
        <p:spPr>
          <a:xfrm>
            <a:off x="829519" y="1588624"/>
            <a:ext cx="10556938" cy="19601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 </a:t>
            </a:r>
            <a:r>
              <a:rPr lang="en-GB" noProof="0" dirty="0" err="1"/>
              <a:t>tempor</a:t>
            </a:r>
            <a:r>
              <a:rPr lang="en-GB" noProof="0" dirty="0"/>
              <a:t> </a:t>
            </a:r>
            <a:r>
              <a:rPr lang="en-GB" noProof="0" dirty="0" err="1"/>
              <a:t>incididunt</a:t>
            </a:r>
            <a:r>
              <a:rPr lang="en-GB" noProof="0" dirty="0"/>
              <a:t> </a:t>
            </a:r>
            <a:r>
              <a:rPr lang="en-GB" noProof="0" dirty="0" err="1"/>
              <a:t>ut</a:t>
            </a:r>
            <a:r>
              <a:rPr lang="en-GB" noProof="0" dirty="0"/>
              <a:t> labore et dolore magna </a:t>
            </a:r>
            <a:r>
              <a:rPr lang="en-GB" noProof="0" dirty="0" err="1"/>
              <a:t>aliqua</a:t>
            </a:r>
            <a:r>
              <a:rPr lang="en-GB" noProof="0" dirty="0"/>
              <a:t>.</a:t>
            </a:r>
          </a:p>
          <a:p>
            <a:pPr lvl="0"/>
            <a:r>
              <a:rPr lang="en-GB" noProof="0" dirty="0"/>
              <a:t>Ut </a:t>
            </a:r>
            <a:r>
              <a:rPr lang="en-GB" noProof="0" dirty="0" err="1"/>
              <a:t>enim</a:t>
            </a:r>
            <a:r>
              <a:rPr lang="en-GB" noProof="0" dirty="0"/>
              <a:t> ad minim </a:t>
            </a:r>
            <a:r>
              <a:rPr lang="en-GB" noProof="0" dirty="0" err="1"/>
              <a:t>veniam</a:t>
            </a:r>
            <a:r>
              <a:rPr lang="en-GB" noProof="0" dirty="0"/>
              <a:t>, </a:t>
            </a:r>
            <a:r>
              <a:rPr lang="en-GB" noProof="0" dirty="0" err="1"/>
              <a:t>quis</a:t>
            </a:r>
            <a:r>
              <a:rPr lang="en-GB" noProof="0" dirty="0"/>
              <a:t> </a:t>
            </a:r>
            <a:r>
              <a:rPr lang="en-GB" noProof="0" dirty="0" err="1"/>
              <a:t>nostrud</a:t>
            </a:r>
            <a:r>
              <a:rPr lang="en-GB" noProof="0" dirty="0"/>
              <a:t> exercitation </a:t>
            </a:r>
            <a:r>
              <a:rPr lang="en-GB" noProof="0" dirty="0" err="1"/>
              <a:t>ullamco</a:t>
            </a:r>
            <a:r>
              <a:rPr lang="en-GB" noProof="0" dirty="0"/>
              <a:t> </a:t>
            </a:r>
            <a:r>
              <a:rPr lang="en-GB" noProof="0" dirty="0" err="1"/>
              <a:t>laboris</a:t>
            </a:r>
            <a:r>
              <a:rPr lang="en-GB" noProof="0" dirty="0"/>
              <a:t> nisi </a:t>
            </a:r>
            <a:r>
              <a:rPr lang="en-GB" noProof="0" dirty="0" err="1"/>
              <a:t>ut</a:t>
            </a:r>
            <a:r>
              <a:rPr lang="en-GB" noProof="0" dirty="0"/>
              <a:t> </a:t>
            </a:r>
            <a:r>
              <a:rPr lang="en-GB" noProof="0" dirty="0" err="1"/>
              <a:t>aliquip</a:t>
            </a:r>
            <a:r>
              <a:rPr lang="en-GB" noProof="0" dirty="0"/>
              <a:t> ex </a:t>
            </a:r>
            <a:r>
              <a:rPr lang="en-GB" noProof="0" dirty="0" err="1"/>
              <a:t>ea</a:t>
            </a:r>
            <a:r>
              <a:rPr lang="en-GB" noProof="0" dirty="0"/>
              <a:t> </a:t>
            </a:r>
            <a:r>
              <a:rPr lang="en-GB" noProof="0" dirty="0" err="1"/>
              <a:t>commodo</a:t>
            </a:r>
            <a:r>
              <a:rPr lang="en-GB" noProof="0" dirty="0"/>
              <a:t> </a:t>
            </a:r>
            <a:r>
              <a:rPr lang="en-GB" noProof="0" dirty="0" err="1"/>
              <a:t>consequat</a:t>
            </a:r>
            <a:r>
              <a:rPr lang="en-GB" noProof="0" dirty="0"/>
              <a:t>. Duis </a:t>
            </a:r>
            <a:r>
              <a:rPr lang="en-GB" noProof="0" dirty="0" err="1"/>
              <a:t>aute</a:t>
            </a:r>
            <a:r>
              <a:rPr lang="en-GB" noProof="0" dirty="0"/>
              <a:t> </a:t>
            </a:r>
            <a:r>
              <a:rPr lang="en-GB" noProof="0" dirty="0" err="1"/>
              <a:t>irure</a:t>
            </a:r>
            <a:r>
              <a:rPr lang="en-GB" noProof="0" dirty="0"/>
              <a:t> </a:t>
            </a:r>
            <a:r>
              <a:rPr lang="en-GB" noProof="0" dirty="0" err="1"/>
              <a:t>dolor</a:t>
            </a:r>
            <a:r>
              <a:rPr lang="en-GB" noProof="0" dirty="0"/>
              <a:t> in </a:t>
            </a:r>
            <a:r>
              <a:rPr lang="en-GB" noProof="0" dirty="0" err="1"/>
              <a:t>reprehenderit</a:t>
            </a:r>
            <a:r>
              <a:rPr lang="en-GB" noProof="0" dirty="0"/>
              <a:t> in </a:t>
            </a:r>
            <a:r>
              <a:rPr lang="en-GB" noProof="0" dirty="0" err="1"/>
              <a:t>voluptate</a:t>
            </a:r>
            <a:r>
              <a:rPr lang="en-GB" noProof="0" dirty="0"/>
              <a:t> </a:t>
            </a:r>
            <a:r>
              <a:rPr lang="en-GB" noProof="0" dirty="0" err="1"/>
              <a:t>velit</a:t>
            </a:r>
            <a:r>
              <a:rPr lang="en-GB" noProof="0" dirty="0"/>
              <a:t> </a:t>
            </a:r>
            <a:r>
              <a:rPr lang="en-GB" noProof="0" dirty="0" err="1"/>
              <a:t>esse</a:t>
            </a:r>
            <a:r>
              <a:rPr lang="en-GB" noProof="0" dirty="0"/>
              <a:t> </a:t>
            </a:r>
            <a:r>
              <a:rPr lang="en-GB" noProof="0" dirty="0" err="1"/>
              <a:t>cillum</a:t>
            </a:r>
            <a:r>
              <a:rPr lang="en-GB" noProof="0" dirty="0"/>
              <a:t> dolore </a:t>
            </a:r>
            <a:r>
              <a:rPr lang="en-GB" noProof="0" dirty="0" err="1"/>
              <a:t>eu</a:t>
            </a:r>
            <a:r>
              <a:rPr lang="en-GB" noProof="0" dirty="0"/>
              <a:t> </a:t>
            </a:r>
            <a:r>
              <a:rPr lang="en-GB" noProof="0" dirty="0" err="1"/>
              <a:t>fugiat</a:t>
            </a:r>
            <a:r>
              <a:rPr lang="en-GB" noProof="0" dirty="0"/>
              <a:t> </a:t>
            </a:r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pariatur</a:t>
            </a:r>
            <a:r>
              <a:rPr lang="en-GB" noProof="0" dirty="0"/>
              <a:t>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E5C07-2B93-5417-D2FC-E162B6A1F5B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6"/>
          </p:nvPr>
        </p:nvSpPr>
        <p:spPr/>
        <p:txBody>
          <a:bodyPr/>
          <a:lstStyle/>
          <a:p>
            <a:fld id="{97AD36C7-9703-CB49-A218-01373653FCDC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2087423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bottom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immagine 2">
            <a:extLst>
              <a:ext uri="{FF2B5EF4-FFF2-40B4-BE49-F238E27FC236}">
                <a16:creationId xmlns:a16="http://schemas.microsoft.com/office/drawing/2014/main" id="{B998A4F0-20DD-E673-ECA9-D13ED2D5C06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0"/>
          </p:nvPr>
        </p:nvSpPr>
        <p:spPr>
          <a:xfrm>
            <a:off x="0" y="3998563"/>
            <a:ext cx="12192000" cy="2859437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5" name="Title 29">
            <a:extLst>
              <a:ext uri="{FF2B5EF4-FFF2-40B4-BE49-F238E27FC236}">
                <a16:creationId xmlns:a16="http://schemas.microsoft.com/office/drawing/2014/main" id="{AD1849D8-525F-DE98-DF67-1879268217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838987" y="267991"/>
            <a:ext cx="10508952" cy="997196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3600" b="1">
                <a:solidFill>
                  <a:srgbClr val="0069B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Title Here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CA527522-6B7A-0A1D-562E-4E096BC628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 hasCustomPrompt="1"/>
          </p:nvPr>
        </p:nvSpPr>
        <p:spPr>
          <a:xfrm>
            <a:off x="840190" y="1588273"/>
            <a:ext cx="10522224" cy="20375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6pPr>
            <a:lvl7pPr marL="2743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 </a:t>
            </a:r>
            <a:r>
              <a:rPr lang="en-GB" noProof="0" dirty="0" err="1"/>
              <a:t>tempor</a:t>
            </a:r>
            <a:r>
              <a:rPr lang="en-GB" noProof="0" dirty="0"/>
              <a:t> </a:t>
            </a:r>
            <a:r>
              <a:rPr lang="en-GB" noProof="0" dirty="0" err="1"/>
              <a:t>incididunt</a:t>
            </a:r>
            <a:r>
              <a:rPr lang="en-GB" noProof="0" dirty="0"/>
              <a:t> </a:t>
            </a:r>
            <a:r>
              <a:rPr lang="en-GB" noProof="0" dirty="0" err="1"/>
              <a:t>ut</a:t>
            </a:r>
            <a:r>
              <a:rPr lang="en-GB" noProof="0" dirty="0"/>
              <a:t> labore et dolore magna </a:t>
            </a:r>
            <a:r>
              <a:rPr lang="en-GB" noProof="0" dirty="0" err="1"/>
              <a:t>aliqua</a:t>
            </a:r>
            <a:r>
              <a:rPr lang="en-GB" noProof="0" dirty="0"/>
              <a:t>.</a:t>
            </a:r>
          </a:p>
          <a:p>
            <a:pPr lvl="0"/>
            <a:r>
              <a:rPr lang="en-GB" noProof="0" dirty="0"/>
              <a:t>Ut </a:t>
            </a:r>
            <a:r>
              <a:rPr lang="en-GB" noProof="0" dirty="0" err="1"/>
              <a:t>enim</a:t>
            </a:r>
            <a:r>
              <a:rPr lang="en-GB" noProof="0" dirty="0"/>
              <a:t> ad minim </a:t>
            </a:r>
            <a:r>
              <a:rPr lang="en-GB" noProof="0" dirty="0" err="1"/>
              <a:t>veniam</a:t>
            </a:r>
            <a:r>
              <a:rPr lang="en-GB" noProof="0" dirty="0"/>
              <a:t>, </a:t>
            </a:r>
            <a:r>
              <a:rPr lang="en-GB" noProof="0" dirty="0" err="1"/>
              <a:t>quis</a:t>
            </a:r>
            <a:r>
              <a:rPr lang="en-GB" noProof="0" dirty="0"/>
              <a:t> </a:t>
            </a:r>
            <a:r>
              <a:rPr lang="en-GB" noProof="0" dirty="0" err="1"/>
              <a:t>nostrud</a:t>
            </a:r>
            <a:r>
              <a:rPr lang="en-GB" noProof="0" dirty="0"/>
              <a:t> exercitation </a:t>
            </a:r>
            <a:r>
              <a:rPr lang="en-GB" noProof="0" dirty="0" err="1"/>
              <a:t>ullamco</a:t>
            </a:r>
            <a:r>
              <a:rPr lang="en-GB" noProof="0" dirty="0"/>
              <a:t> </a:t>
            </a:r>
            <a:r>
              <a:rPr lang="en-GB" noProof="0" dirty="0" err="1"/>
              <a:t>laboris</a:t>
            </a:r>
            <a:r>
              <a:rPr lang="en-GB" noProof="0" dirty="0"/>
              <a:t> nisi </a:t>
            </a:r>
            <a:r>
              <a:rPr lang="en-GB" noProof="0" dirty="0" err="1"/>
              <a:t>ut</a:t>
            </a:r>
            <a:r>
              <a:rPr lang="en-GB" noProof="0" dirty="0"/>
              <a:t> </a:t>
            </a:r>
            <a:r>
              <a:rPr lang="en-GB" noProof="0" dirty="0" err="1"/>
              <a:t>aliquip</a:t>
            </a:r>
            <a:r>
              <a:rPr lang="en-GB" noProof="0" dirty="0"/>
              <a:t> ex </a:t>
            </a:r>
            <a:r>
              <a:rPr lang="en-GB" noProof="0" dirty="0" err="1"/>
              <a:t>ea</a:t>
            </a:r>
            <a:r>
              <a:rPr lang="en-GB" noProof="0" dirty="0"/>
              <a:t> </a:t>
            </a:r>
            <a:r>
              <a:rPr lang="en-GB" noProof="0" dirty="0" err="1"/>
              <a:t>commodo</a:t>
            </a:r>
            <a:r>
              <a:rPr lang="en-GB" noProof="0" dirty="0"/>
              <a:t> </a:t>
            </a:r>
            <a:r>
              <a:rPr lang="en-GB" noProof="0" dirty="0" err="1"/>
              <a:t>consequat</a:t>
            </a:r>
            <a:r>
              <a:rPr lang="en-GB" noProof="0" dirty="0"/>
              <a:t>. Duis </a:t>
            </a:r>
            <a:r>
              <a:rPr lang="en-GB" noProof="0" dirty="0" err="1"/>
              <a:t>aute</a:t>
            </a:r>
            <a:r>
              <a:rPr lang="en-GB" noProof="0" dirty="0"/>
              <a:t> </a:t>
            </a:r>
            <a:r>
              <a:rPr lang="en-GB" noProof="0" dirty="0" err="1"/>
              <a:t>irure</a:t>
            </a:r>
            <a:r>
              <a:rPr lang="en-GB" noProof="0" dirty="0"/>
              <a:t> </a:t>
            </a:r>
            <a:r>
              <a:rPr lang="en-GB" noProof="0" dirty="0" err="1"/>
              <a:t>dolor</a:t>
            </a:r>
            <a:r>
              <a:rPr lang="en-GB" noProof="0" dirty="0"/>
              <a:t> in </a:t>
            </a:r>
            <a:r>
              <a:rPr lang="en-GB" noProof="0" dirty="0" err="1"/>
              <a:t>reprehenderit</a:t>
            </a:r>
            <a:r>
              <a:rPr lang="en-GB" noProof="0" dirty="0"/>
              <a:t> in </a:t>
            </a:r>
            <a:r>
              <a:rPr lang="en-GB" noProof="0" dirty="0" err="1"/>
              <a:t>voluptate</a:t>
            </a:r>
            <a:r>
              <a:rPr lang="en-GB" noProof="0" dirty="0"/>
              <a:t> </a:t>
            </a:r>
            <a:r>
              <a:rPr lang="en-GB" noProof="0" dirty="0" err="1"/>
              <a:t>velit</a:t>
            </a:r>
            <a:r>
              <a:rPr lang="en-GB" noProof="0" dirty="0"/>
              <a:t> </a:t>
            </a:r>
            <a:r>
              <a:rPr lang="en-GB" noProof="0" dirty="0" err="1"/>
              <a:t>esse</a:t>
            </a:r>
            <a:r>
              <a:rPr lang="en-GB" noProof="0" dirty="0"/>
              <a:t> </a:t>
            </a:r>
            <a:r>
              <a:rPr lang="en-GB" noProof="0" dirty="0" err="1"/>
              <a:t>cillum</a:t>
            </a:r>
            <a:r>
              <a:rPr lang="en-GB" noProof="0" dirty="0"/>
              <a:t> dolore </a:t>
            </a:r>
            <a:r>
              <a:rPr lang="en-GB" noProof="0" dirty="0" err="1"/>
              <a:t>eu</a:t>
            </a:r>
            <a:r>
              <a:rPr lang="en-GB" noProof="0" dirty="0"/>
              <a:t> </a:t>
            </a:r>
            <a:r>
              <a:rPr lang="en-GB" noProof="0" dirty="0" err="1"/>
              <a:t>fugiat</a:t>
            </a:r>
            <a:r>
              <a:rPr lang="en-GB" noProof="0" dirty="0"/>
              <a:t> </a:t>
            </a:r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pariatur</a:t>
            </a:r>
            <a:r>
              <a:rPr lang="en-GB" noProof="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FB32B4-5019-8F6A-49EC-E499172C192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1"/>
          </p:nvPr>
        </p:nvSpPr>
        <p:spPr/>
        <p:txBody>
          <a:bodyPr/>
          <a:lstStyle/>
          <a:p>
            <a:fld id="{97AD36C7-9703-CB49-A218-01373653FCDC}" type="slidenum">
              <a:rPr lang="en-AT" smtClean="0"/>
              <a:t>‹#›</a:t>
            </a:fld>
            <a:endParaRPr lang="en-AT"/>
          </a:p>
        </p:txBody>
      </p:sp>
      <p:sp>
        <p:nvSpPr>
          <p:cNvPr id="2" name="Rettangolo 5">
            <a:extLst>
              <a:ext uri="{FF2B5EF4-FFF2-40B4-BE49-F238E27FC236}">
                <a16:creationId xmlns:a16="http://schemas.microsoft.com/office/drawing/2014/main" id="{FE52A118-8841-F1DF-74AA-BF85C4CC924D}"/>
              </a:ext>
            </a:extLst>
          </p:cNvPr>
          <p:cNvSpPr/>
          <p:nvPr userDrawn="1"/>
        </p:nvSpPr>
        <p:spPr>
          <a:xfrm>
            <a:off x="0" y="390256"/>
            <a:ext cx="304800" cy="706458"/>
          </a:xfrm>
          <a:prstGeom prst="rect">
            <a:avLst/>
          </a:prstGeom>
          <a:solidFill>
            <a:srgbClr val="0069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69636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rectangles + Tit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2">
            <a:extLst>
              <a:ext uri="{FF2B5EF4-FFF2-40B4-BE49-F238E27FC236}">
                <a16:creationId xmlns:a16="http://schemas.microsoft.com/office/drawing/2014/main" id="{B34F13FA-CBA9-E8D7-66FA-2BF4D0C39B2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2"/>
          </p:nvPr>
        </p:nvSpPr>
        <p:spPr>
          <a:xfrm>
            <a:off x="6096000" y="1486971"/>
            <a:ext cx="6096000" cy="2730143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11" name="Segnaposto immagine 2">
            <a:extLst>
              <a:ext uri="{FF2B5EF4-FFF2-40B4-BE49-F238E27FC236}">
                <a16:creationId xmlns:a16="http://schemas.microsoft.com/office/drawing/2014/main" id="{2DFDC2B0-1F84-1C2C-0FBB-36055831244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/>
          </p:nvPr>
        </p:nvSpPr>
        <p:spPr>
          <a:xfrm>
            <a:off x="0" y="4217114"/>
            <a:ext cx="6096000" cy="2640886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12" name="Text Placeholder 33">
            <a:extLst>
              <a:ext uri="{FF2B5EF4-FFF2-40B4-BE49-F238E27FC236}">
                <a16:creationId xmlns:a16="http://schemas.microsoft.com/office/drawing/2014/main" id="{7A2C5FE3-3A7D-BE65-237C-E2A495D1224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 hasCustomPrompt="1"/>
          </p:nvPr>
        </p:nvSpPr>
        <p:spPr>
          <a:xfrm>
            <a:off x="838987" y="1689991"/>
            <a:ext cx="4380833" cy="232410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6pPr>
            <a:lvl7pPr marL="27432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7pPr>
            <a:lvl8pPr marL="32004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8pPr>
            <a:lvl9pPr marL="36576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 </a:t>
            </a:r>
            <a:r>
              <a:rPr lang="en-GB" noProof="0" dirty="0" err="1"/>
              <a:t>tempor</a:t>
            </a:r>
            <a:r>
              <a:rPr lang="en-GB" noProof="0" dirty="0"/>
              <a:t> </a:t>
            </a:r>
            <a:r>
              <a:rPr lang="en-GB" noProof="0" dirty="0" err="1"/>
              <a:t>incididunt</a:t>
            </a:r>
            <a:r>
              <a:rPr lang="en-GB" noProof="0" dirty="0"/>
              <a:t> </a:t>
            </a:r>
            <a:r>
              <a:rPr lang="en-GB" noProof="0" dirty="0" err="1"/>
              <a:t>ut</a:t>
            </a:r>
            <a:r>
              <a:rPr lang="en-GB" noProof="0" dirty="0"/>
              <a:t> labore et dolore magna </a:t>
            </a:r>
            <a:r>
              <a:rPr lang="en-GB" noProof="0" dirty="0" err="1"/>
              <a:t>aliqua</a:t>
            </a:r>
            <a:r>
              <a:rPr lang="en-GB" noProof="0" dirty="0"/>
              <a:t>.</a:t>
            </a:r>
          </a:p>
        </p:txBody>
      </p:sp>
      <p:sp>
        <p:nvSpPr>
          <p:cNvPr id="4" name="Text Placeholder 33">
            <a:extLst>
              <a:ext uri="{FF2B5EF4-FFF2-40B4-BE49-F238E27FC236}">
                <a16:creationId xmlns:a16="http://schemas.microsoft.com/office/drawing/2014/main" id="{E9E37D14-9843-DAD7-072E-840C886E3F1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>
          <a:xfrm>
            <a:off x="6965347" y="4375506"/>
            <a:ext cx="4380833" cy="232410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6pPr>
            <a:lvl7pPr marL="27432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7pPr>
            <a:lvl8pPr marL="32004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8pPr>
            <a:lvl9pPr marL="36576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 </a:t>
            </a:r>
            <a:r>
              <a:rPr lang="en-GB" noProof="0" dirty="0" err="1"/>
              <a:t>tempor</a:t>
            </a:r>
            <a:r>
              <a:rPr lang="en-GB" noProof="0" dirty="0"/>
              <a:t> </a:t>
            </a:r>
            <a:r>
              <a:rPr lang="en-GB" noProof="0" dirty="0" err="1"/>
              <a:t>incididunt</a:t>
            </a:r>
            <a:r>
              <a:rPr lang="en-GB" noProof="0" dirty="0"/>
              <a:t> </a:t>
            </a:r>
            <a:r>
              <a:rPr lang="en-GB" noProof="0" dirty="0" err="1"/>
              <a:t>ut</a:t>
            </a:r>
            <a:r>
              <a:rPr lang="en-GB" noProof="0" dirty="0"/>
              <a:t> labore et dolore magna </a:t>
            </a:r>
            <a:r>
              <a:rPr lang="en-GB" noProof="0" dirty="0" err="1"/>
              <a:t>aliqua</a:t>
            </a:r>
            <a:r>
              <a:rPr lang="en-GB" noProof="0" dirty="0"/>
              <a:t>.</a:t>
            </a:r>
          </a:p>
        </p:txBody>
      </p:sp>
      <p:sp>
        <p:nvSpPr>
          <p:cNvPr id="8" name="Rettangolo 19">
            <a:extLst>
              <a:ext uri="{FF2B5EF4-FFF2-40B4-BE49-F238E27FC236}">
                <a16:creationId xmlns:a16="http://schemas.microsoft.com/office/drawing/2014/main" id="{2909B427-FF76-AB37-40BA-E5DB2E0EA3F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86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0" name="Title 29">
            <a:extLst>
              <a:ext uri="{FF2B5EF4-FFF2-40B4-BE49-F238E27FC236}">
                <a16:creationId xmlns:a16="http://schemas.microsoft.com/office/drawing/2014/main" id="{719B91B8-F728-3740-3C4E-1C7A2A7F83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838987" y="267991"/>
            <a:ext cx="10508952" cy="997196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3600" b="1">
                <a:solidFill>
                  <a:srgbClr val="0069B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Title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2012C5-03DD-175B-2852-2AC7C2B308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7"/>
          </p:nvPr>
        </p:nvSpPr>
        <p:spPr/>
        <p:txBody>
          <a:bodyPr/>
          <a:lstStyle/>
          <a:p>
            <a:fld id="{97AD36C7-9703-CB49-A218-01373653FCDC}" type="slidenum">
              <a:rPr lang="en-AT" smtClean="0"/>
              <a:t>‹#›</a:t>
            </a:fld>
            <a:endParaRPr lang="en-AT"/>
          </a:p>
        </p:txBody>
      </p:sp>
      <p:sp>
        <p:nvSpPr>
          <p:cNvPr id="5" name="Rettangolo 5">
            <a:extLst>
              <a:ext uri="{FF2B5EF4-FFF2-40B4-BE49-F238E27FC236}">
                <a16:creationId xmlns:a16="http://schemas.microsoft.com/office/drawing/2014/main" id="{12AFD409-20E0-B76F-1B41-9EC30D042B66}"/>
              </a:ext>
            </a:extLst>
          </p:cNvPr>
          <p:cNvSpPr/>
          <p:nvPr userDrawn="1"/>
        </p:nvSpPr>
        <p:spPr>
          <a:xfrm>
            <a:off x="0" y="390256"/>
            <a:ext cx="304800" cy="706458"/>
          </a:xfrm>
          <a:prstGeom prst="rect">
            <a:avLst/>
          </a:prstGeom>
          <a:solidFill>
            <a:srgbClr val="0069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78329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rectangle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2">
            <a:extLst>
              <a:ext uri="{FF2B5EF4-FFF2-40B4-BE49-F238E27FC236}">
                <a16:creationId xmlns:a16="http://schemas.microsoft.com/office/drawing/2014/main" id="{B34F13FA-CBA9-E8D7-66FA-2BF4D0C39B2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11" name="Segnaposto immagine 2">
            <a:extLst>
              <a:ext uri="{FF2B5EF4-FFF2-40B4-BE49-F238E27FC236}">
                <a16:creationId xmlns:a16="http://schemas.microsoft.com/office/drawing/2014/main" id="{2DFDC2B0-1F84-1C2C-0FBB-36055831244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/>
          </p:nvPr>
        </p:nvSpPr>
        <p:spPr>
          <a:xfrm>
            <a:off x="0" y="3429000"/>
            <a:ext cx="6096000" cy="3429000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12" name="Text Placeholder 33">
            <a:extLst>
              <a:ext uri="{FF2B5EF4-FFF2-40B4-BE49-F238E27FC236}">
                <a16:creationId xmlns:a16="http://schemas.microsoft.com/office/drawing/2014/main" id="{7A2C5FE3-3A7D-BE65-237C-E2A495D1224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 hasCustomPrompt="1"/>
          </p:nvPr>
        </p:nvSpPr>
        <p:spPr>
          <a:xfrm>
            <a:off x="846487" y="586740"/>
            <a:ext cx="4380833" cy="232410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6pPr>
            <a:lvl7pPr marL="27432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7pPr>
            <a:lvl8pPr marL="32004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8pPr>
            <a:lvl9pPr marL="36576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 </a:t>
            </a:r>
            <a:r>
              <a:rPr lang="en-GB" noProof="0" dirty="0" err="1"/>
              <a:t>tempor</a:t>
            </a:r>
            <a:r>
              <a:rPr lang="en-GB" noProof="0" dirty="0"/>
              <a:t> </a:t>
            </a:r>
            <a:r>
              <a:rPr lang="en-GB" noProof="0" dirty="0" err="1"/>
              <a:t>incididunt</a:t>
            </a:r>
            <a:r>
              <a:rPr lang="en-GB" noProof="0" dirty="0"/>
              <a:t> </a:t>
            </a:r>
            <a:r>
              <a:rPr lang="en-GB" noProof="0" dirty="0" err="1"/>
              <a:t>ut</a:t>
            </a:r>
            <a:r>
              <a:rPr lang="en-GB" noProof="0" dirty="0"/>
              <a:t> labore et dolore magna </a:t>
            </a:r>
            <a:r>
              <a:rPr lang="en-GB" noProof="0" dirty="0" err="1"/>
              <a:t>aliqua</a:t>
            </a:r>
            <a:r>
              <a:rPr lang="en-GB" noProof="0" dirty="0"/>
              <a:t>.</a:t>
            </a:r>
          </a:p>
        </p:txBody>
      </p:sp>
      <p:sp>
        <p:nvSpPr>
          <p:cNvPr id="4" name="Text Placeholder 33">
            <a:extLst>
              <a:ext uri="{FF2B5EF4-FFF2-40B4-BE49-F238E27FC236}">
                <a16:creationId xmlns:a16="http://schemas.microsoft.com/office/drawing/2014/main" id="{E9E37D14-9843-DAD7-072E-840C886E3F1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>
          <a:xfrm>
            <a:off x="6965347" y="4015740"/>
            <a:ext cx="4380833" cy="232410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6pPr>
            <a:lvl7pPr marL="27432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7pPr>
            <a:lvl8pPr marL="32004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8pPr>
            <a:lvl9pPr marL="36576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 </a:t>
            </a:r>
            <a:r>
              <a:rPr lang="en-GB" noProof="0" dirty="0" err="1"/>
              <a:t>tempor</a:t>
            </a:r>
            <a:r>
              <a:rPr lang="en-GB" noProof="0" dirty="0"/>
              <a:t> </a:t>
            </a:r>
            <a:r>
              <a:rPr lang="en-GB" noProof="0" dirty="0" err="1"/>
              <a:t>incididunt</a:t>
            </a:r>
            <a:r>
              <a:rPr lang="en-GB" noProof="0" dirty="0"/>
              <a:t> </a:t>
            </a:r>
            <a:r>
              <a:rPr lang="en-GB" noProof="0" dirty="0" err="1"/>
              <a:t>ut</a:t>
            </a:r>
            <a:r>
              <a:rPr lang="en-GB" noProof="0" dirty="0"/>
              <a:t> labore et dolore magna </a:t>
            </a:r>
            <a:r>
              <a:rPr lang="en-GB" noProof="0" dirty="0" err="1"/>
              <a:t>aliqua</a:t>
            </a:r>
            <a:r>
              <a:rPr lang="en-GB" noProof="0" dirty="0"/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08ADB3-4B01-DD0D-5D6E-9E4A3E0810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7"/>
          </p:nvPr>
        </p:nvSpPr>
        <p:spPr/>
        <p:txBody>
          <a:bodyPr/>
          <a:lstStyle/>
          <a:p>
            <a:fld id="{97AD36C7-9703-CB49-A218-01373653FCDC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6635564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rectangles + Tit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2">
            <a:extLst>
              <a:ext uri="{FF2B5EF4-FFF2-40B4-BE49-F238E27FC236}">
                <a16:creationId xmlns:a16="http://schemas.microsoft.com/office/drawing/2014/main" id="{B34F13FA-CBA9-E8D7-66FA-2BF4D0C39B2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2"/>
          </p:nvPr>
        </p:nvSpPr>
        <p:spPr>
          <a:xfrm>
            <a:off x="8127600" y="1486971"/>
            <a:ext cx="4064400" cy="2685600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4" name="Text Placeholder 33">
            <a:extLst>
              <a:ext uri="{FF2B5EF4-FFF2-40B4-BE49-F238E27FC236}">
                <a16:creationId xmlns:a16="http://schemas.microsoft.com/office/drawing/2014/main" id="{E9E37D14-9843-DAD7-072E-840C886E3F1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>
          <a:xfrm>
            <a:off x="8346830" y="4438898"/>
            <a:ext cx="3622431" cy="215111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6pPr>
            <a:lvl7pPr marL="27432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7pPr>
            <a:lvl8pPr marL="32004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8pPr>
            <a:lvl9pPr marL="36576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9pPr>
          </a:lstStyle>
          <a:p>
            <a:pPr lvl="1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 </a:t>
            </a:r>
            <a:r>
              <a:rPr lang="en-GB" noProof="0" dirty="0" err="1"/>
              <a:t>tempor</a:t>
            </a:r>
            <a:r>
              <a:rPr lang="en-GB" noProof="0" dirty="0"/>
              <a:t> </a:t>
            </a:r>
            <a:r>
              <a:rPr lang="en-GB" noProof="0" dirty="0" err="1"/>
              <a:t>incididunt</a:t>
            </a:r>
            <a:r>
              <a:rPr lang="en-GB" noProof="0" dirty="0"/>
              <a:t> </a:t>
            </a:r>
            <a:r>
              <a:rPr lang="en-GB" noProof="0" dirty="0" err="1"/>
              <a:t>ut</a:t>
            </a:r>
            <a:r>
              <a:rPr lang="en-GB" noProof="0" dirty="0"/>
              <a:t> labore et dolore magna </a:t>
            </a:r>
            <a:r>
              <a:rPr lang="en-GB" noProof="0" dirty="0" err="1"/>
              <a:t>aliqua</a:t>
            </a:r>
            <a:r>
              <a:rPr lang="en-GB" noProof="0" dirty="0"/>
              <a:t>.</a:t>
            </a:r>
          </a:p>
        </p:txBody>
      </p:sp>
      <p:sp>
        <p:nvSpPr>
          <p:cNvPr id="8" name="Rettangolo 19">
            <a:extLst>
              <a:ext uri="{FF2B5EF4-FFF2-40B4-BE49-F238E27FC236}">
                <a16:creationId xmlns:a16="http://schemas.microsoft.com/office/drawing/2014/main" id="{2909B427-FF76-AB37-40BA-E5DB2E0EA3F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86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" name="Segnaposto immagine 2">
            <a:extLst>
              <a:ext uri="{FF2B5EF4-FFF2-40B4-BE49-F238E27FC236}">
                <a16:creationId xmlns:a16="http://schemas.microsoft.com/office/drawing/2014/main" id="{1B483947-7717-F47F-4CF6-E2A2A5C8945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6"/>
          </p:nvPr>
        </p:nvSpPr>
        <p:spPr>
          <a:xfrm>
            <a:off x="4064401" y="4172571"/>
            <a:ext cx="4064400" cy="2685600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630CCAB7-84B2-0FCF-4374-2FA5EC87716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223941" y="4438897"/>
            <a:ext cx="3622431" cy="215111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6pPr>
            <a:lvl7pPr marL="27432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7pPr>
            <a:lvl8pPr marL="32004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8pPr>
            <a:lvl9pPr marL="36576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9pPr>
          </a:lstStyle>
          <a:p>
            <a:pPr lvl="1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 </a:t>
            </a:r>
            <a:r>
              <a:rPr lang="en-GB" noProof="0" dirty="0" err="1"/>
              <a:t>tempor</a:t>
            </a:r>
            <a:r>
              <a:rPr lang="en-GB" noProof="0" dirty="0"/>
              <a:t> </a:t>
            </a:r>
            <a:r>
              <a:rPr lang="en-GB" noProof="0" dirty="0" err="1"/>
              <a:t>incididunt</a:t>
            </a:r>
            <a:r>
              <a:rPr lang="en-GB" noProof="0" dirty="0"/>
              <a:t> </a:t>
            </a:r>
            <a:r>
              <a:rPr lang="en-GB" noProof="0" dirty="0" err="1"/>
              <a:t>ut</a:t>
            </a:r>
            <a:r>
              <a:rPr lang="en-GB" noProof="0" dirty="0"/>
              <a:t> labore et dolore magna </a:t>
            </a:r>
            <a:r>
              <a:rPr lang="en-GB" noProof="0" dirty="0" err="1"/>
              <a:t>aliqua</a:t>
            </a:r>
            <a:r>
              <a:rPr lang="en-GB" noProof="0" dirty="0"/>
              <a:t>.</a:t>
            </a:r>
          </a:p>
        </p:txBody>
      </p:sp>
      <p:sp>
        <p:nvSpPr>
          <p:cNvPr id="13" name="Segnaposto immagine 2">
            <a:extLst>
              <a:ext uri="{FF2B5EF4-FFF2-40B4-BE49-F238E27FC236}">
                <a16:creationId xmlns:a16="http://schemas.microsoft.com/office/drawing/2014/main" id="{3B0F4E01-FC82-321B-E759-821FA621EA8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8"/>
          </p:nvPr>
        </p:nvSpPr>
        <p:spPr>
          <a:xfrm>
            <a:off x="0" y="1486970"/>
            <a:ext cx="4064400" cy="2685600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16515FA5-AAED-F9B0-E309-7B0F9CCB0A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 hasCustomPrompt="1"/>
          </p:nvPr>
        </p:nvSpPr>
        <p:spPr>
          <a:xfrm>
            <a:off x="4282247" y="1754215"/>
            <a:ext cx="3622431" cy="215111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6pPr>
            <a:lvl7pPr marL="27432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7pPr>
            <a:lvl8pPr marL="32004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8pPr>
            <a:lvl9pPr marL="36576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9pPr>
          </a:lstStyle>
          <a:p>
            <a:pPr lvl="1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 </a:t>
            </a:r>
            <a:r>
              <a:rPr lang="en-GB" noProof="0" dirty="0" err="1"/>
              <a:t>tempor</a:t>
            </a:r>
            <a:r>
              <a:rPr lang="en-GB" noProof="0" dirty="0"/>
              <a:t> </a:t>
            </a:r>
            <a:r>
              <a:rPr lang="en-GB" noProof="0" dirty="0" err="1"/>
              <a:t>incididunt</a:t>
            </a:r>
            <a:r>
              <a:rPr lang="en-GB" noProof="0" dirty="0"/>
              <a:t> </a:t>
            </a:r>
            <a:r>
              <a:rPr lang="en-GB" noProof="0" dirty="0" err="1"/>
              <a:t>ut</a:t>
            </a:r>
            <a:r>
              <a:rPr lang="en-GB" noProof="0" dirty="0"/>
              <a:t> labore et dolore magna </a:t>
            </a:r>
            <a:r>
              <a:rPr lang="en-GB" noProof="0" dirty="0" err="1"/>
              <a:t>aliqua</a:t>
            </a:r>
            <a:r>
              <a:rPr lang="en-GB" noProof="0" dirty="0"/>
              <a:t>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5ABE8-3E7B-03DB-2D5B-4F7AFCB276E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1"/>
          </p:nvPr>
        </p:nvSpPr>
        <p:spPr/>
        <p:txBody>
          <a:bodyPr/>
          <a:lstStyle/>
          <a:p>
            <a:fld id="{97AD36C7-9703-CB49-A218-01373653FCDC}" type="slidenum">
              <a:rPr lang="en-AT" smtClean="0"/>
              <a:t>‹#›</a:t>
            </a:fld>
            <a:endParaRPr lang="en-AT"/>
          </a:p>
        </p:txBody>
      </p:sp>
      <p:sp>
        <p:nvSpPr>
          <p:cNvPr id="3" name="Title 29">
            <a:extLst>
              <a:ext uri="{FF2B5EF4-FFF2-40B4-BE49-F238E27FC236}">
                <a16:creationId xmlns:a16="http://schemas.microsoft.com/office/drawing/2014/main" id="{F9831ACD-D18D-3290-14B7-CE996A1832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987" y="267991"/>
            <a:ext cx="10508952" cy="997196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3600" b="1">
                <a:solidFill>
                  <a:srgbClr val="0069B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Title Here</a:t>
            </a:r>
          </a:p>
        </p:txBody>
      </p:sp>
      <p:sp>
        <p:nvSpPr>
          <p:cNvPr id="11" name="Rettangolo 5">
            <a:extLst>
              <a:ext uri="{FF2B5EF4-FFF2-40B4-BE49-F238E27FC236}">
                <a16:creationId xmlns:a16="http://schemas.microsoft.com/office/drawing/2014/main" id="{C7B94B8C-86CA-79BB-10E6-BA55285EE47F}"/>
              </a:ext>
            </a:extLst>
          </p:cNvPr>
          <p:cNvSpPr/>
          <p:nvPr userDrawn="1"/>
        </p:nvSpPr>
        <p:spPr>
          <a:xfrm>
            <a:off x="0" y="390256"/>
            <a:ext cx="304800" cy="706458"/>
          </a:xfrm>
          <a:prstGeom prst="rect">
            <a:avLst/>
          </a:prstGeom>
          <a:solidFill>
            <a:srgbClr val="0069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066575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rectangle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2">
            <a:extLst>
              <a:ext uri="{FF2B5EF4-FFF2-40B4-BE49-F238E27FC236}">
                <a16:creationId xmlns:a16="http://schemas.microsoft.com/office/drawing/2014/main" id="{2DFDC2B0-1F84-1C2C-0FBB-36055831244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/>
          </p:nvPr>
        </p:nvSpPr>
        <p:spPr>
          <a:xfrm>
            <a:off x="-1" y="3429000"/>
            <a:ext cx="4052712" cy="3429000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DE1134E-01A9-BEDC-1B93-3FC0FCCC5AA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5"/>
          </p:nvPr>
        </p:nvSpPr>
        <p:spPr>
          <a:xfrm>
            <a:off x="4052807" y="0"/>
            <a:ext cx="4076054" cy="3429000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4" name="Segnaposto immagine 2">
            <a:extLst>
              <a:ext uri="{FF2B5EF4-FFF2-40B4-BE49-F238E27FC236}">
                <a16:creationId xmlns:a16="http://schemas.microsoft.com/office/drawing/2014/main" id="{36FAAB90-4BFC-E3A3-2DE3-2C50177EF80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6"/>
          </p:nvPr>
        </p:nvSpPr>
        <p:spPr>
          <a:xfrm>
            <a:off x="8139289" y="3429000"/>
            <a:ext cx="4052711" cy="3429000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D0BB4F84-C3EB-2DE7-682D-62B94F7452F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 hasCustomPrompt="1"/>
          </p:nvPr>
        </p:nvSpPr>
        <p:spPr>
          <a:xfrm>
            <a:off x="503696" y="586740"/>
            <a:ext cx="3053166" cy="232410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6pPr>
            <a:lvl7pPr marL="27432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7pPr>
            <a:lvl8pPr marL="32004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8pPr>
            <a:lvl9pPr marL="36576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</p:txBody>
      </p:sp>
      <p:sp>
        <p:nvSpPr>
          <p:cNvPr id="9" name="Text Placeholder 33">
            <a:extLst>
              <a:ext uri="{FF2B5EF4-FFF2-40B4-BE49-F238E27FC236}">
                <a16:creationId xmlns:a16="http://schemas.microsoft.com/office/drawing/2014/main" id="{E2F8E3ED-B75B-258C-3B24-DCF2AEE1E7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0" hasCustomPrompt="1"/>
          </p:nvPr>
        </p:nvSpPr>
        <p:spPr>
          <a:xfrm>
            <a:off x="8633460" y="586739"/>
            <a:ext cx="3053166" cy="232410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6pPr>
            <a:lvl7pPr marL="27432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7pPr>
            <a:lvl8pPr marL="32004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8pPr>
            <a:lvl9pPr marL="36576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</p:txBody>
      </p:sp>
      <p:sp>
        <p:nvSpPr>
          <p:cNvPr id="13" name="Text Placeholder 33">
            <a:extLst>
              <a:ext uri="{FF2B5EF4-FFF2-40B4-BE49-F238E27FC236}">
                <a16:creationId xmlns:a16="http://schemas.microsoft.com/office/drawing/2014/main" id="{11006461-ADA8-59B9-04FF-CC0AEA93A62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1" hasCustomPrompt="1"/>
          </p:nvPr>
        </p:nvSpPr>
        <p:spPr>
          <a:xfrm>
            <a:off x="4564251" y="3977640"/>
            <a:ext cx="3053166" cy="232410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6pPr>
            <a:lvl7pPr marL="27432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7pPr>
            <a:lvl8pPr marL="32004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8pPr>
            <a:lvl9pPr marL="36576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74085-22CD-219C-43E2-9AF62816CBA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3"/>
          </p:nvPr>
        </p:nvSpPr>
        <p:spPr/>
        <p:txBody>
          <a:bodyPr/>
          <a:lstStyle/>
          <a:p>
            <a:fld id="{97AD36C7-9703-CB49-A218-01373653FCDC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77445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rectangles + Tit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2">
            <a:extLst>
              <a:ext uri="{FF2B5EF4-FFF2-40B4-BE49-F238E27FC236}">
                <a16:creationId xmlns:a16="http://schemas.microsoft.com/office/drawing/2014/main" id="{2DFDC2B0-1F84-1C2C-0FBB-36055831244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/>
          </p:nvPr>
        </p:nvSpPr>
        <p:spPr>
          <a:xfrm>
            <a:off x="0" y="4172400"/>
            <a:ext cx="3063240" cy="2685600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B694F22-3141-196F-ADE1-CAC196D36F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5"/>
          </p:nvPr>
        </p:nvSpPr>
        <p:spPr>
          <a:xfrm>
            <a:off x="3063240" y="1474616"/>
            <a:ext cx="3032760" cy="2685600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5" name="Segnaposto immagine 2">
            <a:extLst>
              <a:ext uri="{FF2B5EF4-FFF2-40B4-BE49-F238E27FC236}">
                <a16:creationId xmlns:a16="http://schemas.microsoft.com/office/drawing/2014/main" id="{E3742A0C-A8D2-E77C-937E-ACAA2ADB62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7"/>
          </p:nvPr>
        </p:nvSpPr>
        <p:spPr>
          <a:xfrm>
            <a:off x="6096000" y="4172400"/>
            <a:ext cx="3063240" cy="2685600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7" name="Segnaposto immagine 2">
            <a:extLst>
              <a:ext uri="{FF2B5EF4-FFF2-40B4-BE49-F238E27FC236}">
                <a16:creationId xmlns:a16="http://schemas.microsoft.com/office/drawing/2014/main" id="{1821D268-C4C8-891E-803C-B88212CF817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9"/>
          </p:nvPr>
        </p:nvSpPr>
        <p:spPr>
          <a:xfrm>
            <a:off x="9159240" y="1474616"/>
            <a:ext cx="3032760" cy="2685600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9" name="Text Placeholder 33">
            <a:extLst>
              <a:ext uri="{FF2B5EF4-FFF2-40B4-BE49-F238E27FC236}">
                <a16:creationId xmlns:a16="http://schemas.microsoft.com/office/drawing/2014/main" id="{8B6DBAAB-BB60-ACBD-F358-0A4A9952E1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1" hasCustomPrompt="1"/>
          </p:nvPr>
        </p:nvSpPr>
        <p:spPr>
          <a:xfrm>
            <a:off x="350743" y="1505333"/>
            <a:ext cx="2331053" cy="263652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6pPr>
            <a:lvl7pPr marL="27432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7pPr>
            <a:lvl8pPr marL="32004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8pPr>
            <a:lvl9pPr marL="36576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.</a:t>
            </a:r>
          </a:p>
        </p:txBody>
      </p:sp>
      <p:sp>
        <p:nvSpPr>
          <p:cNvPr id="13" name="Text Placeholder 33">
            <a:extLst>
              <a:ext uri="{FF2B5EF4-FFF2-40B4-BE49-F238E27FC236}">
                <a16:creationId xmlns:a16="http://schemas.microsoft.com/office/drawing/2014/main" id="{71EF1C8D-2E30-6C53-6181-ED35DF3D37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2" hasCustomPrompt="1"/>
          </p:nvPr>
        </p:nvSpPr>
        <p:spPr>
          <a:xfrm>
            <a:off x="6477444" y="1505333"/>
            <a:ext cx="2331053" cy="263652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6pPr>
            <a:lvl7pPr marL="27432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7pPr>
            <a:lvl8pPr marL="32004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8pPr>
            <a:lvl9pPr marL="36576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.</a:t>
            </a:r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C13E9A9B-9B9B-F9FF-8005-0A86AC3AB1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3" hasCustomPrompt="1"/>
          </p:nvPr>
        </p:nvSpPr>
        <p:spPr>
          <a:xfrm>
            <a:off x="3416522" y="4196940"/>
            <a:ext cx="2331053" cy="263652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6pPr>
            <a:lvl7pPr marL="27432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7pPr>
            <a:lvl8pPr marL="32004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8pPr>
            <a:lvl9pPr marL="36576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.</a:t>
            </a:r>
          </a:p>
        </p:txBody>
      </p:sp>
      <p:sp>
        <p:nvSpPr>
          <p:cNvPr id="17" name="Text Placeholder 33">
            <a:extLst>
              <a:ext uri="{FF2B5EF4-FFF2-40B4-BE49-F238E27FC236}">
                <a16:creationId xmlns:a16="http://schemas.microsoft.com/office/drawing/2014/main" id="{CB34566E-99B0-DBCE-5EA3-8CBA0DE150D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4" hasCustomPrompt="1"/>
          </p:nvPr>
        </p:nvSpPr>
        <p:spPr>
          <a:xfrm>
            <a:off x="9507665" y="4196940"/>
            <a:ext cx="2331053" cy="263652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6pPr>
            <a:lvl7pPr marL="27432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7pPr>
            <a:lvl8pPr marL="32004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8pPr>
            <a:lvl9pPr marL="36576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.</a:t>
            </a:r>
          </a:p>
        </p:txBody>
      </p:sp>
      <p:sp>
        <p:nvSpPr>
          <p:cNvPr id="2" name="Rettangolo 19">
            <a:extLst>
              <a:ext uri="{FF2B5EF4-FFF2-40B4-BE49-F238E27FC236}">
                <a16:creationId xmlns:a16="http://schemas.microsoft.com/office/drawing/2014/main" id="{E9698FEE-142A-B8A7-993E-4B53C13728F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86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1344B98-CBCD-BB6B-2986-223A0D861F8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6"/>
          </p:nvPr>
        </p:nvSpPr>
        <p:spPr/>
        <p:txBody>
          <a:bodyPr/>
          <a:lstStyle/>
          <a:p>
            <a:fld id="{97AD36C7-9703-CB49-A218-01373653FCDC}" type="slidenum">
              <a:rPr lang="en-AT" smtClean="0"/>
              <a:t>‹#›</a:t>
            </a:fld>
            <a:endParaRPr lang="en-AT"/>
          </a:p>
        </p:txBody>
      </p:sp>
      <p:sp>
        <p:nvSpPr>
          <p:cNvPr id="8" name="Title 29">
            <a:extLst>
              <a:ext uri="{FF2B5EF4-FFF2-40B4-BE49-F238E27FC236}">
                <a16:creationId xmlns:a16="http://schemas.microsoft.com/office/drawing/2014/main" id="{7D2F2E1D-5AD9-1580-C741-0FEC60CA0C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987" y="267991"/>
            <a:ext cx="10508952" cy="997196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3600" b="1">
                <a:solidFill>
                  <a:srgbClr val="0069B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Title Here</a:t>
            </a:r>
          </a:p>
        </p:txBody>
      </p:sp>
      <p:sp>
        <p:nvSpPr>
          <p:cNvPr id="12" name="Rettangolo 5">
            <a:extLst>
              <a:ext uri="{FF2B5EF4-FFF2-40B4-BE49-F238E27FC236}">
                <a16:creationId xmlns:a16="http://schemas.microsoft.com/office/drawing/2014/main" id="{921F7881-62E8-8A10-B13D-F255B488CAF3}"/>
              </a:ext>
            </a:extLst>
          </p:cNvPr>
          <p:cNvSpPr/>
          <p:nvPr userDrawn="1"/>
        </p:nvSpPr>
        <p:spPr>
          <a:xfrm>
            <a:off x="0" y="390256"/>
            <a:ext cx="304800" cy="706458"/>
          </a:xfrm>
          <a:prstGeom prst="rect">
            <a:avLst/>
          </a:prstGeom>
          <a:solidFill>
            <a:srgbClr val="0069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5645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B - Custom image - vertical">
    <p:bg>
      <p:bgPr>
        <a:solidFill>
          <a:srgbClr val="0069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Connettore 1 4">
            <a:extLst>
              <a:ext uri="{FF2B5EF4-FFF2-40B4-BE49-F238E27FC236}">
                <a16:creationId xmlns:a16="http://schemas.microsoft.com/office/drawing/2014/main" id="{EBF4F91D-1FC7-C21C-323E-1509665E24ED}"/>
              </a:ext>
            </a:extLst>
          </p:cNvPr>
          <p:cNvCxnSpPr>
            <a:cxnSpLocks/>
          </p:cNvCxnSpPr>
          <p:nvPr/>
        </p:nvCxnSpPr>
        <p:spPr>
          <a:xfrm>
            <a:off x="1026738" y="4385863"/>
            <a:ext cx="4504962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29">
            <a:extLst>
              <a:ext uri="{FF2B5EF4-FFF2-40B4-BE49-F238E27FC236}">
                <a16:creationId xmlns:a16="http://schemas.microsoft.com/office/drawing/2014/main" id="{01E608A6-CAF7-5776-D63F-7CAA34DA6B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738" y="1476531"/>
            <a:ext cx="5864392" cy="150369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>
              <a:defRPr sz="3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9B3F6C51-2DA1-F063-A957-D06B18D1BD3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26738" y="4563387"/>
            <a:ext cx="5864392" cy="71097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9144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3716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8288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2860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6pPr>
            <a:lvl7pPr marL="27432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7pPr>
            <a:lvl8pPr marL="32004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8pPr>
            <a:lvl9pPr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9pPr>
          </a:lstStyle>
          <a:p>
            <a:pPr lvl="0"/>
            <a:r>
              <a:rPr lang="en-GB" noProof="0" dirty="0"/>
              <a:t>Your name, Your title</a:t>
            </a:r>
          </a:p>
        </p:txBody>
      </p:sp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D80CC83D-ED25-C71C-AB29-79F8CDB64B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26738" y="5512904"/>
            <a:ext cx="5864393" cy="57249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Font typeface="Arial" panose="020B0604020202020204" pitchFamily="34" charset="0"/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9144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3716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8288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2860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6pPr>
            <a:lvl7pPr marL="27432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7pPr>
            <a:lvl8pPr marL="32004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8pPr>
            <a:lvl9pPr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9pPr>
          </a:lstStyle>
          <a:p>
            <a:pPr lvl="0"/>
            <a:r>
              <a:rPr lang="en-GB" noProof="0" dirty="0"/>
              <a:t>Other optional information, such as</a:t>
            </a:r>
            <a:br>
              <a:rPr lang="en-GB" noProof="0" dirty="0"/>
            </a:br>
            <a:r>
              <a:rPr lang="en-GB" noProof="0" dirty="0"/>
              <a:t>event name, location and date.</a:t>
            </a:r>
          </a:p>
        </p:txBody>
      </p:sp>
      <p:sp>
        <p:nvSpPr>
          <p:cNvPr id="8" name="Segnaposto immagine 8">
            <a:extLst>
              <a:ext uri="{FF2B5EF4-FFF2-40B4-BE49-F238E27FC236}">
                <a16:creationId xmlns:a16="http://schemas.microsoft.com/office/drawing/2014/main" id="{B7229B8D-7348-9B77-A7F2-49573E4158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05530" y="0"/>
            <a:ext cx="4386470" cy="6858000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9125B140-0C47-03CC-786E-2DFAC85AEC6D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333" y="392458"/>
            <a:ext cx="2016244" cy="711842"/>
          </a:xfrm>
          <a:prstGeom prst="rect">
            <a:avLst/>
          </a:prstGeom>
        </p:spPr>
      </p:pic>
      <p:sp>
        <p:nvSpPr>
          <p:cNvPr id="12" name="Rettangolo 5">
            <a:extLst>
              <a:ext uri="{FF2B5EF4-FFF2-40B4-BE49-F238E27FC236}">
                <a16:creationId xmlns:a16="http://schemas.microsoft.com/office/drawing/2014/main" id="{A3591069-EB63-97AB-8638-B4DEFFD61FB4}"/>
              </a:ext>
            </a:extLst>
          </p:cNvPr>
          <p:cNvSpPr/>
          <p:nvPr/>
        </p:nvSpPr>
        <p:spPr>
          <a:xfrm>
            <a:off x="0" y="390256"/>
            <a:ext cx="304800" cy="706458"/>
          </a:xfrm>
          <a:prstGeom prst="rect">
            <a:avLst/>
          </a:prstGeom>
          <a:solidFill>
            <a:srgbClr val="EEF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10258F6-B5DD-B72A-0921-9C4E38F82E8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16001" y="3211033"/>
            <a:ext cx="5882640" cy="97122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spcBef>
                <a:spcPts val="800"/>
              </a:spcBef>
              <a:buFont typeface="Arial" panose="020B0604020202020204" pitchFamily="34" charset="0"/>
              <a:buNone/>
              <a:defRPr sz="2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spcBef>
                <a:spcPts val="8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spcBef>
                <a:spcPts val="8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spcBef>
                <a:spcPts val="8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spcBef>
                <a:spcPts val="8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>
              <a:spcBef>
                <a:spcPts val="8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spcBef>
                <a:spcPts val="8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spcBef>
                <a:spcPts val="8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19418168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 rectangle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2">
            <a:extLst>
              <a:ext uri="{FF2B5EF4-FFF2-40B4-BE49-F238E27FC236}">
                <a16:creationId xmlns:a16="http://schemas.microsoft.com/office/drawing/2014/main" id="{2DFDC2B0-1F84-1C2C-0FBB-36055831244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/>
          </p:nvPr>
        </p:nvSpPr>
        <p:spPr>
          <a:xfrm>
            <a:off x="0" y="3429000"/>
            <a:ext cx="3063240" cy="3429000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B694F22-3141-196F-ADE1-CAC196D36F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5"/>
          </p:nvPr>
        </p:nvSpPr>
        <p:spPr>
          <a:xfrm>
            <a:off x="3063240" y="0"/>
            <a:ext cx="3032760" cy="3429000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5" name="Segnaposto immagine 2">
            <a:extLst>
              <a:ext uri="{FF2B5EF4-FFF2-40B4-BE49-F238E27FC236}">
                <a16:creationId xmlns:a16="http://schemas.microsoft.com/office/drawing/2014/main" id="{E3742A0C-A8D2-E77C-937E-ACAA2ADB62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7"/>
          </p:nvPr>
        </p:nvSpPr>
        <p:spPr>
          <a:xfrm>
            <a:off x="6096000" y="3429000"/>
            <a:ext cx="3063240" cy="3429000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7" name="Segnaposto immagine 2">
            <a:extLst>
              <a:ext uri="{FF2B5EF4-FFF2-40B4-BE49-F238E27FC236}">
                <a16:creationId xmlns:a16="http://schemas.microsoft.com/office/drawing/2014/main" id="{1821D268-C4C8-891E-803C-B88212CF817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9"/>
          </p:nvPr>
        </p:nvSpPr>
        <p:spPr>
          <a:xfrm>
            <a:off x="9159240" y="0"/>
            <a:ext cx="3032760" cy="3429000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9" name="Text Placeholder 33">
            <a:extLst>
              <a:ext uri="{FF2B5EF4-FFF2-40B4-BE49-F238E27FC236}">
                <a16:creationId xmlns:a16="http://schemas.microsoft.com/office/drawing/2014/main" id="{8B6DBAAB-BB60-ACBD-F358-0A4A9952E1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1" hasCustomPrompt="1"/>
          </p:nvPr>
        </p:nvSpPr>
        <p:spPr>
          <a:xfrm>
            <a:off x="412147" y="434340"/>
            <a:ext cx="2331053" cy="263652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6pPr>
            <a:lvl7pPr marL="27432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7pPr>
            <a:lvl8pPr marL="32004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8pPr>
            <a:lvl9pPr marL="36576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.</a:t>
            </a:r>
          </a:p>
        </p:txBody>
      </p:sp>
      <p:sp>
        <p:nvSpPr>
          <p:cNvPr id="13" name="Text Placeholder 33">
            <a:extLst>
              <a:ext uri="{FF2B5EF4-FFF2-40B4-BE49-F238E27FC236}">
                <a16:creationId xmlns:a16="http://schemas.microsoft.com/office/drawing/2014/main" id="{71EF1C8D-2E30-6C53-6181-ED35DF3D37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2" hasCustomPrompt="1"/>
          </p:nvPr>
        </p:nvSpPr>
        <p:spPr>
          <a:xfrm>
            <a:off x="6508147" y="434340"/>
            <a:ext cx="2331053" cy="263652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6pPr>
            <a:lvl7pPr marL="27432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7pPr>
            <a:lvl8pPr marL="32004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8pPr>
            <a:lvl9pPr marL="36576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.</a:t>
            </a:r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C13E9A9B-9B9B-F9FF-8005-0A86AC3AB1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3" hasCustomPrompt="1"/>
          </p:nvPr>
        </p:nvSpPr>
        <p:spPr>
          <a:xfrm>
            <a:off x="3421380" y="3840480"/>
            <a:ext cx="2331053" cy="263652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6pPr>
            <a:lvl7pPr marL="27432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7pPr>
            <a:lvl8pPr marL="32004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8pPr>
            <a:lvl9pPr marL="36576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.</a:t>
            </a:r>
          </a:p>
        </p:txBody>
      </p:sp>
      <p:sp>
        <p:nvSpPr>
          <p:cNvPr id="17" name="Text Placeholder 33">
            <a:extLst>
              <a:ext uri="{FF2B5EF4-FFF2-40B4-BE49-F238E27FC236}">
                <a16:creationId xmlns:a16="http://schemas.microsoft.com/office/drawing/2014/main" id="{CB34566E-99B0-DBCE-5EA3-8CBA0DE150D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4" hasCustomPrompt="1"/>
          </p:nvPr>
        </p:nvSpPr>
        <p:spPr>
          <a:xfrm>
            <a:off x="9517380" y="3840480"/>
            <a:ext cx="2331053" cy="263652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6pPr>
            <a:lvl7pPr marL="27432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7pPr>
            <a:lvl8pPr marL="32004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8pPr>
            <a:lvl9pPr marL="3657600" indent="0" algn="l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FC9A1C-AE9C-17EC-3ADD-E59A61E9223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6"/>
          </p:nvPr>
        </p:nvSpPr>
        <p:spPr/>
        <p:txBody>
          <a:bodyPr/>
          <a:lstStyle/>
          <a:p>
            <a:fld id="{97AD36C7-9703-CB49-A218-01373653FCDC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6307425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box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9">
            <a:extLst>
              <a:ext uri="{FF2B5EF4-FFF2-40B4-BE49-F238E27FC236}">
                <a16:creationId xmlns:a16="http://schemas.microsoft.com/office/drawing/2014/main" id="{E2AB63E9-B8DC-15C8-5EE6-6DF79A4DD4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452624" y="0"/>
            <a:ext cx="3739376" cy="68580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" name="Rettangolo 5">
            <a:extLst>
              <a:ext uri="{FF2B5EF4-FFF2-40B4-BE49-F238E27FC236}">
                <a16:creationId xmlns:a16="http://schemas.microsoft.com/office/drawing/2014/main" id="{FFBBBCFA-4E6E-6710-ABF3-431DE5C67FB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90256"/>
            <a:ext cx="304800" cy="7064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Title 29">
            <a:extLst>
              <a:ext uri="{FF2B5EF4-FFF2-40B4-BE49-F238E27FC236}">
                <a16:creationId xmlns:a16="http://schemas.microsoft.com/office/drawing/2014/main" id="{B3663E5A-C780-EF7D-1F8E-DDE1CD4465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838986" y="267991"/>
            <a:ext cx="7273383" cy="997196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3600" b="1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Title Here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90F6F861-A1EF-439E-798C-7E09DD9047A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0" hasCustomPrompt="1"/>
          </p:nvPr>
        </p:nvSpPr>
        <p:spPr>
          <a:xfrm>
            <a:off x="840189" y="1588273"/>
            <a:ext cx="7270139" cy="448652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6pPr>
            <a:lvl7pPr marL="2743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 </a:t>
            </a:r>
            <a:r>
              <a:rPr lang="en-GB" noProof="0" dirty="0" err="1"/>
              <a:t>tempor</a:t>
            </a:r>
            <a:r>
              <a:rPr lang="en-GB" noProof="0" dirty="0"/>
              <a:t> </a:t>
            </a:r>
            <a:r>
              <a:rPr lang="en-GB" noProof="0" dirty="0" err="1"/>
              <a:t>incididunt</a:t>
            </a:r>
            <a:r>
              <a:rPr lang="en-GB" noProof="0" dirty="0"/>
              <a:t> </a:t>
            </a:r>
            <a:r>
              <a:rPr lang="en-GB" noProof="0" dirty="0" err="1"/>
              <a:t>ut</a:t>
            </a:r>
            <a:r>
              <a:rPr lang="en-GB" noProof="0" dirty="0"/>
              <a:t> labore et dolore magna </a:t>
            </a:r>
            <a:r>
              <a:rPr lang="en-GB" noProof="0" dirty="0" err="1"/>
              <a:t>aliqua</a:t>
            </a:r>
            <a:r>
              <a:rPr lang="en-GB" noProof="0" dirty="0"/>
              <a:t>.</a:t>
            </a:r>
          </a:p>
          <a:p>
            <a:pPr lvl="0"/>
            <a:r>
              <a:rPr lang="en-GB" noProof="0" dirty="0"/>
              <a:t>Ut </a:t>
            </a:r>
            <a:r>
              <a:rPr lang="en-GB" noProof="0" dirty="0" err="1"/>
              <a:t>enim</a:t>
            </a:r>
            <a:r>
              <a:rPr lang="en-GB" noProof="0" dirty="0"/>
              <a:t> ad minim </a:t>
            </a:r>
            <a:r>
              <a:rPr lang="en-GB" noProof="0" dirty="0" err="1"/>
              <a:t>veniam</a:t>
            </a:r>
            <a:r>
              <a:rPr lang="en-GB" noProof="0" dirty="0"/>
              <a:t>, </a:t>
            </a:r>
            <a:r>
              <a:rPr lang="en-GB" noProof="0" dirty="0" err="1"/>
              <a:t>quis</a:t>
            </a:r>
            <a:r>
              <a:rPr lang="en-GB" noProof="0" dirty="0"/>
              <a:t> </a:t>
            </a:r>
            <a:r>
              <a:rPr lang="en-GB" noProof="0" dirty="0" err="1"/>
              <a:t>nostrud</a:t>
            </a:r>
            <a:r>
              <a:rPr lang="en-GB" noProof="0" dirty="0"/>
              <a:t> exercitation </a:t>
            </a:r>
            <a:r>
              <a:rPr lang="en-GB" noProof="0" dirty="0" err="1"/>
              <a:t>ullamco</a:t>
            </a:r>
            <a:r>
              <a:rPr lang="en-GB" noProof="0" dirty="0"/>
              <a:t> </a:t>
            </a:r>
            <a:r>
              <a:rPr lang="en-GB" noProof="0" dirty="0" err="1"/>
              <a:t>laboris</a:t>
            </a:r>
            <a:r>
              <a:rPr lang="en-GB" noProof="0" dirty="0"/>
              <a:t> nisi </a:t>
            </a:r>
            <a:r>
              <a:rPr lang="en-GB" noProof="0" dirty="0" err="1"/>
              <a:t>ut</a:t>
            </a:r>
            <a:r>
              <a:rPr lang="en-GB" noProof="0" dirty="0"/>
              <a:t> </a:t>
            </a:r>
            <a:r>
              <a:rPr lang="en-GB" noProof="0" dirty="0" err="1"/>
              <a:t>aliquip</a:t>
            </a:r>
            <a:r>
              <a:rPr lang="en-GB" noProof="0" dirty="0"/>
              <a:t> ex </a:t>
            </a:r>
            <a:r>
              <a:rPr lang="en-GB" noProof="0" dirty="0" err="1"/>
              <a:t>ea</a:t>
            </a:r>
            <a:r>
              <a:rPr lang="en-GB" noProof="0" dirty="0"/>
              <a:t> </a:t>
            </a:r>
            <a:r>
              <a:rPr lang="en-GB" noProof="0" dirty="0" err="1"/>
              <a:t>commodo</a:t>
            </a:r>
            <a:r>
              <a:rPr lang="en-GB" noProof="0" dirty="0"/>
              <a:t> </a:t>
            </a:r>
            <a:r>
              <a:rPr lang="en-GB" noProof="0" dirty="0" err="1"/>
              <a:t>consequat</a:t>
            </a:r>
            <a:r>
              <a:rPr lang="en-GB" noProof="0" dirty="0"/>
              <a:t>.</a:t>
            </a:r>
          </a:p>
          <a:p>
            <a:pPr lvl="0"/>
            <a:r>
              <a:rPr lang="en-GB" noProof="0" dirty="0"/>
              <a:t>Duis </a:t>
            </a:r>
            <a:r>
              <a:rPr lang="en-GB" noProof="0" dirty="0" err="1"/>
              <a:t>aute</a:t>
            </a:r>
            <a:r>
              <a:rPr lang="en-GB" noProof="0" dirty="0"/>
              <a:t> </a:t>
            </a:r>
            <a:r>
              <a:rPr lang="en-GB" noProof="0" dirty="0" err="1"/>
              <a:t>irure</a:t>
            </a:r>
            <a:r>
              <a:rPr lang="en-GB" noProof="0" dirty="0"/>
              <a:t> </a:t>
            </a:r>
            <a:r>
              <a:rPr lang="en-GB" noProof="0" dirty="0" err="1"/>
              <a:t>dolor</a:t>
            </a:r>
            <a:r>
              <a:rPr lang="en-GB" noProof="0" dirty="0"/>
              <a:t> in </a:t>
            </a:r>
            <a:r>
              <a:rPr lang="en-GB" noProof="0" dirty="0" err="1"/>
              <a:t>reprehenderit</a:t>
            </a:r>
            <a:r>
              <a:rPr lang="en-GB" noProof="0" dirty="0"/>
              <a:t> in </a:t>
            </a:r>
            <a:r>
              <a:rPr lang="en-GB" noProof="0" dirty="0" err="1"/>
              <a:t>voluptate</a:t>
            </a:r>
            <a:r>
              <a:rPr lang="en-GB" noProof="0" dirty="0"/>
              <a:t> </a:t>
            </a:r>
            <a:r>
              <a:rPr lang="en-GB" noProof="0" dirty="0" err="1"/>
              <a:t>velit</a:t>
            </a:r>
            <a:r>
              <a:rPr lang="en-GB" noProof="0" dirty="0"/>
              <a:t> </a:t>
            </a:r>
            <a:r>
              <a:rPr lang="en-GB" noProof="0" dirty="0" err="1"/>
              <a:t>esse</a:t>
            </a:r>
            <a:r>
              <a:rPr lang="en-GB" noProof="0" dirty="0"/>
              <a:t> </a:t>
            </a:r>
            <a:r>
              <a:rPr lang="en-GB" noProof="0" dirty="0" err="1"/>
              <a:t>cillum</a:t>
            </a:r>
            <a:r>
              <a:rPr lang="en-GB" noProof="0" dirty="0"/>
              <a:t> dolore </a:t>
            </a:r>
            <a:r>
              <a:rPr lang="en-GB" noProof="0" dirty="0" err="1"/>
              <a:t>eu</a:t>
            </a:r>
            <a:r>
              <a:rPr lang="en-GB" noProof="0" dirty="0"/>
              <a:t> </a:t>
            </a:r>
            <a:r>
              <a:rPr lang="en-GB" noProof="0" dirty="0" err="1"/>
              <a:t>fugiat</a:t>
            </a:r>
            <a:r>
              <a:rPr lang="en-GB" noProof="0" dirty="0"/>
              <a:t> </a:t>
            </a:r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pariatur</a:t>
            </a:r>
            <a:r>
              <a:rPr lang="en-GB" noProof="0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321319-721A-016A-4E78-79FB5D88D51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S. Okumura | IAEA Data Explorer and Beyond | P(ND)2-3 </a:t>
            </a:r>
            <a:endParaRPr lang="en-AT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67F91D0-DA85-ED9E-183E-DC378334118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2"/>
          </p:nvPr>
        </p:nvSpPr>
        <p:spPr/>
        <p:txBody>
          <a:bodyPr/>
          <a:lstStyle/>
          <a:p>
            <a:fld id="{97AD36C7-9703-CB49-A218-01373653FCDC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265210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9">
            <a:extLst>
              <a:ext uri="{FF2B5EF4-FFF2-40B4-BE49-F238E27FC236}">
                <a16:creationId xmlns:a16="http://schemas.microsoft.com/office/drawing/2014/main" id="{E2AB63E9-B8DC-15C8-5EE6-6DF79A4DD4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4533580" cy="68580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8" name="Segnaposto immagine 2">
            <a:extLst>
              <a:ext uri="{FF2B5EF4-FFF2-40B4-BE49-F238E27FC236}">
                <a16:creationId xmlns:a16="http://schemas.microsoft.com/office/drawing/2014/main" id="{1112C3B9-96DA-1213-B499-7B33167D25D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5"/>
          </p:nvPr>
        </p:nvSpPr>
        <p:spPr>
          <a:xfrm>
            <a:off x="9633088" y="0"/>
            <a:ext cx="2558911" cy="3429000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10" name="Segnaposto immagine 2">
            <a:extLst>
              <a:ext uri="{FF2B5EF4-FFF2-40B4-BE49-F238E27FC236}">
                <a16:creationId xmlns:a16="http://schemas.microsoft.com/office/drawing/2014/main" id="{B9A7CD39-8F01-EC38-A1E0-E9A3AC07D4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6"/>
          </p:nvPr>
        </p:nvSpPr>
        <p:spPr>
          <a:xfrm>
            <a:off x="9633088" y="3429000"/>
            <a:ext cx="2558911" cy="3429000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11" name="Segnaposto immagine 2">
            <a:extLst>
              <a:ext uri="{FF2B5EF4-FFF2-40B4-BE49-F238E27FC236}">
                <a16:creationId xmlns:a16="http://schemas.microsoft.com/office/drawing/2014/main" id="{39FF97C5-B3C8-D522-6AA1-885D5671A1B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7"/>
          </p:nvPr>
        </p:nvSpPr>
        <p:spPr>
          <a:xfrm>
            <a:off x="7070568" y="0"/>
            <a:ext cx="2558911" cy="3429000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12" name="Segnaposto immagine 2">
            <a:extLst>
              <a:ext uri="{FF2B5EF4-FFF2-40B4-BE49-F238E27FC236}">
                <a16:creationId xmlns:a16="http://schemas.microsoft.com/office/drawing/2014/main" id="{A40EA8D8-431A-A1D3-FF7A-71AEA99A4A4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8"/>
          </p:nvPr>
        </p:nvSpPr>
        <p:spPr>
          <a:xfrm>
            <a:off x="7070568" y="3429000"/>
            <a:ext cx="2558911" cy="3429000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13" name="Segnaposto immagine 2">
            <a:extLst>
              <a:ext uri="{FF2B5EF4-FFF2-40B4-BE49-F238E27FC236}">
                <a16:creationId xmlns:a16="http://schemas.microsoft.com/office/drawing/2014/main" id="{44A8197F-4F57-8D0A-97F1-460BC6F054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9"/>
          </p:nvPr>
        </p:nvSpPr>
        <p:spPr>
          <a:xfrm>
            <a:off x="4522031" y="0"/>
            <a:ext cx="2558911" cy="3429000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14" name="Segnaposto immagine 2">
            <a:extLst>
              <a:ext uri="{FF2B5EF4-FFF2-40B4-BE49-F238E27FC236}">
                <a16:creationId xmlns:a16="http://schemas.microsoft.com/office/drawing/2014/main" id="{AFC42482-BA80-B86C-26B2-54CA1931527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0"/>
          </p:nvPr>
        </p:nvSpPr>
        <p:spPr>
          <a:xfrm>
            <a:off x="4522031" y="3429000"/>
            <a:ext cx="2558911" cy="3429000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7" name="Rettangolo 5">
            <a:extLst>
              <a:ext uri="{FF2B5EF4-FFF2-40B4-BE49-F238E27FC236}">
                <a16:creationId xmlns:a16="http://schemas.microsoft.com/office/drawing/2014/main" id="{D827A793-34EA-466C-FC9B-969379DD948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90256"/>
            <a:ext cx="304800" cy="706458"/>
          </a:xfrm>
          <a:prstGeom prst="rect">
            <a:avLst/>
          </a:prstGeom>
          <a:solidFill>
            <a:srgbClr val="EEF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9" name="Title 29">
            <a:extLst>
              <a:ext uri="{FF2B5EF4-FFF2-40B4-BE49-F238E27FC236}">
                <a16:creationId xmlns:a16="http://schemas.microsoft.com/office/drawing/2014/main" id="{55F3B724-B102-F403-F56B-3E8DF61090B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838986" y="267991"/>
            <a:ext cx="3131230" cy="997196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Title Here</a:t>
            </a:r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BFBF0A4A-3B44-310B-F871-F37289CC4F0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5" hasCustomPrompt="1"/>
          </p:nvPr>
        </p:nvSpPr>
        <p:spPr>
          <a:xfrm>
            <a:off x="829519" y="1588624"/>
            <a:ext cx="3131230" cy="4431176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  <a:p>
            <a:pPr lvl="0"/>
            <a:r>
              <a:rPr lang="en-GB" noProof="0" dirty="0"/>
              <a:t>Sed do </a:t>
            </a:r>
            <a:r>
              <a:rPr lang="en-GB" noProof="0" dirty="0" err="1"/>
              <a:t>eiusmod</a:t>
            </a:r>
            <a:r>
              <a:rPr lang="en-GB" noProof="0" dirty="0"/>
              <a:t> </a:t>
            </a:r>
            <a:r>
              <a:rPr lang="en-GB" noProof="0" dirty="0" err="1"/>
              <a:t>tempor</a:t>
            </a:r>
            <a:r>
              <a:rPr lang="en-GB" noProof="0" dirty="0"/>
              <a:t> </a:t>
            </a:r>
            <a:r>
              <a:rPr lang="en-GB" noProof="0" dirty="0" err="1"/>
              <a:t>incididunt</a:t>
            </a:r>
            <a:r>
              <a:rPr lang="en-GB" noProof="0" dirty="0"/>
              <a:t> </a:t>
            </a:r>
            <a:r>
              <a:rPr lang="en-GB" noProof="0" dirty="0" err="1"/>
              <a:t>ut</a:t>
            </a:r>
            <a:r>
              <a:rPr lang="en-GB" noProof="0" dirty="0"/>
              <a:t> labore et dolore magna </a:t>
            </a:r>
            <a:r>
              <a:rPr lang="en-GB" noProof="0" dirty="0" err="1"/>
              <a:t>aliqua</a:t>
            </a:r>
            <a:r>
              <a:rPr lang="en-GB" noProof="0" dirty="0"/>
              <a:t>.</a:t>
            </a:r>
          </a:p>
          <a:p>
            <a:pPr lvl="0"/>
            <a:r>
              <a:rPr lang="en-GB" noProof="0" dirty="0"/>
              <a:t>Ut </a:t>
            </a:r>
            <a:r>
              <a:rPr lang="en-GB" noProof="0" dirty="0" err="1"/>
              <a:t>enim</a:t>
            </a:r>
            <a:r>
              <a:rPr lang="en-GB" noProof="0" dirty="0"/>
              <a:t> ad minim </a:t>
            </a:r>
            <a:r>
              <a:rPr lang="en-GB" noProof="0" dirty="0" err="1"/>
              <a:t>veniam</a:t>
            </a:r>
            <a:r>
              <a:rPr lang="en-GB" noProof="0" dirty="0"/>
              <a:t>, </a:t>
            </a:r>
            <a:r>
              <a:rPr lang="en-GB" noProof="0" dirty="0" err="1"/>
              <a:t>quis</a:t>
            </a:r>
            <a:r>
              <a:rPr lang="en-GB" noProof="0" dirty="0"/>
              <a:t> </a:t>
            </a:r>
            <a:r>
              <a:rPr lang="en-GB" noProof="0" dirty="0" err="1"/>
              <a:t>nostrud</a:t>
            </a:r>
            <a:r>
              <a:rPr lang="en-GB" noProof="0" dirty="0"/>
              <a:t> exercitation </a:t>
            </a:r>
            <a:r>
              <a:rPr lang="en-GB" noProof="0" dirty="0" err="1"/>
              <a:t>ullamco</a:t>
            </a:r>
            <a:r>
              <a:rPr lang="en-GB" noProof="0" dirty="0"/>
              <a:t> </a:t>
            </a:r>
            <a:r>
              <a:rPr lang="en-GB" noProof="0" dirty="0" err="1"/>
              <a:t>laboris</a:t>
            </a:r>
            <a:r>
              <a:rPr lang="en-GB" noProof="0" dirty="0"/>
              <a:t> nisi </a:t>
            </a:r>
            <a:r>
              <a:rPr lang="en-GB" noProof="0" dirty="0" err="1"/>
              <a:t>ut.</a:t>
            </a:r>
            <a:endParaRPr lang="en-GB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4F97E4-9CE6-33D4-D335-E32D6446CAD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GB"/>
              <a:t>S. Okumura | IAEA Data Explorer and Beyond | P(ND)2-3 </a:t>
            </a:r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C05430-678B-5946-0ADD-806276F8D08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7"/>
          </p:nvPr>
        </p:nvSpPr>
        <p:spPr/>
        <p:txBody>
          <a:bodyPr/>
          <a:lstStyle/>
          <a:p>
            <a:fld id="{97AD36C7-9703-CB49-A218-01373653FCDC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965712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pt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19">
            <a:extLst>
              <a:ext uri="{FF2B5EF4-FFF2-40B4-BE49-F238E27FC236}">
                <a16:creationId xmlns:a16="http://schemas.microsoft.com/office/drawing/2014/main" id="{A132C46B-02FD-A43A-094F-8C78AA96030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452624" y="0"/>
            <a:ext cx="3739376" cy="68580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6" name="Segnaposto immagine 8">
            <a:extLst>
              <a:ext uri="{FF2B5EF4-FFF2-40B4-BE49-F238E27FC236}">
                <a16:creationId xmlns:a16="http://schemas.microsoft.com/office/drawing/2014/main" id="{BFBCD2B1-6BEF-0235-BE70-A8CD7489170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4846320" y="1088967"/>
            <a:ext cx="6217920" cy="3790604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9" name="Title 29">
            <a:extLst>
              <a:ext uri="{FF2B5EF4-FFF2-40B4-BE49-F238E27FC236}">
                <a16:creationId xmlns:a16="http://schemas.microsoft.com/office/drawing/2014/main" id="{13BB7AFB-62EC-57E2-9ECC-EE05A5A8E71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838986" y="267991"/>
            <a:ext cx="3131230" cy="997196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3600" b="1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/>
              <a:t>Title Here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B5C0AE79-5055-A505-E930-008E51F68DC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1" hasCustomPrompt="1"/>
          </p:nvPr>
        </p:nvSpPr>
        <p:spPr>
          <a:xfrm>
            <a:off x="838986" y="1588625"/>
            <a:ext cx="3149921" cy="4480402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6pPr>
            <a:lvl7pPr marL="2743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  <a:p>
            <a:pPr lvl="0"/>
            <a:r>
              <a:rPr lang="en-GB" noProof="0" dirty="0"/>
              <a:t>Sed do </a:t>
            </a:r>
            <a:r>
              <a:rPr lang="en-GB" noProof="0" dirty="0" err="1"/>
              <a:t>eiusmod</a:t>
            </a:r>
            <a:r>
              <a:rPr lang="en-GB" noProof="0" dirty="0"/>
              <a:t> </a:t>
            </a:r>
            <a:r>
              <a:rPr lang="en-GB" noProof="0" dirty="0" err="1"/>
              <a:t>tempor</a:t>
            </a:r>
            <a:r>
              <a:rPr lang="en-GB" noProof="0" dirty="0"/>
              <a:t> </a:t>
            </a:r>
            <a:r>
              <a:rPr lang="en-GB" noProof="0" dirty="0" err="1"/>
              <a:t>incididunt</a:t>
            </a:r>
            <a:r>
              <a:rPr lang="en-GB" noProof="0" dirty="0"/>
              <a:t> </a:t>
            </a:r>
            <a:r>
              <a:rPr lang="en-GB" noProof="0" dirty="0" err="1"/>
              <a:t>ut</a:t>
            </a:r>
            <a:r>
              <a:rPr lang="en-GB" noProof="0" dirty="0"/>
              <a:t> labore et dolore magna </a:t>
            </a:r>
            <a:r>
              <a:rPr lang="en-GB" noProof="0" dirty="0" err="1"/>
              <a:t>aliqua</a:t>
            </a:r>
            <a:r>
              <a:rPr lang="en-GB" noProof="0" dirty="0"/>
              <a:t>.</a:t>
            </a:r>
          </a:p>
          <a:p>
            <a:pPr lvl="0"/>
            <a:r>
              <a:rPr lang="en-GB" noProof="0" dirty="0"/>
              <a:t>Ut </a:t>
            </a:r>
            <a:r>
              <a:rPr lang="en-GB" noProof="0" dirty="0" err="1"/>
              <a:t>enim</a:t>
            </a:r>
            <a:r>
              <a:rPr lang="en-GB" noProof="0" dirty="0"/>
              <a:t> ad minim </a:t>
            </a:r>
            <a:r>
              <a:rPr lang="en-GB" noProof="0" dirty="0" err="1"/>
              <a:t>veniam</a:t>
            </a:r>
            <a:r>
              <a:rPr lang="en-GB" noProof="0" dirty="0"/>
              <a:t>, </a:t>
            </a:r>
            <a:r>
              <a:rPr lang="en-GB" noProof="0" dirty="0" err="1"/>
              <a:t>quis</a:t>
            </a:r>
            <a:r>
              <a:rPr lang="en-GB" noProof="0" dirty="0"/>
              <a:t> </a:t>
            </a:r>
            <a:r>
              <a:rPr lang="en-GB" noProof="0" dirty="0" err="1"/>
              <a:t>nostrud</a:t>
            </a:r>
            <a:r>
              <a:rPr lang="en-GB" noProof="0" dirty="0"/>
              <a:t> exercitation </a:t>
            </a:r>
            <a:r>
              <a:rPr lang="en-GB" noProof="0" dirty="0" err="1"/>
              <a:t>ullamco</a:t>
            </a:r>
            <a:r>
              <a:rPr lang="en-GB" noProof="0" dirty="0"/>
              <a:t> </a:t>
            </a:r>
            <a:r>
              <a:rPr lang="en-GB" noProof="0" dirty="0" err="1"/>
              <a:t>laboris</a:t>
            </a:r>
            <a:r>
              <a:rPr lang="en-GB" noProof="0" dirty="0"/>
              <a:t> nisi </a:t>
            </a:r>
            <a:r>
              <a:rPr lang="en-GB" noProof="0" dirty="0" err="1"/>
              <a:t>ut.</a:t>
            </a:r>
            <a:endParaRPr lang="en-GB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01328A-4EE8-EA26-E0D3-30ACA854AB0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S. Okumura | IAEA Data Explorer and Beyond | P(ND)2-3 </a:t>
            </a:r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42E4D-D163-0412-AC5F-083FB07342B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3"/>
          </p:nvPr>
        </p:nvSpPr>
        <p:spPr/>
        <p:txBody>
          <a:bodyPr/>
          <a:lstStyle/>
          <a:p>
            <a:fld id="{97AD36C7-9703-CB49-A218-01373653FCDC}" type="slidenum">
              <a:rPr lang="en-AT" smtClean="0"/>
              <a:t>‹#›</a:t>
            </a:fld>
            <a:endParaRPr lang="en-AT"/>
          </a:p>
        </p:txBody>
      </p:sp>
      <p:sp>
        <p:nvSpPr>
          <p:cNvPr id="2" name="Rettangolo 5">
            <a:extLst>
              <a:ext uri="{FF2B5EF4-FFF2-40B4-BE49-F238E27FC236}">
                <a16:creationId xmlns:a16="http://schemas.microsoft.com/office/drawing/2014/main" id="{C91DCABB-4734-C27C-37A3-7BDB03749761}"/>
              </a:ext>
            </a:extLst>
          </p:cNvPr>
          <p:cNvSpPr/>
          <p:nvPr userDrawn="1"/>
        </p:nvSpPr>
        <p:spPr>
          <a:xfrm>
            <a:off x="0" y="390256"/>
            <a:ext cx="304800" cy="706458"/>
          </a:xfrm>
          <a:prstGeom prst="rect">
            <a:avLst/>
          </a:prstGeom>
          <a:solidFill>
            <a:srgbClr val="0069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460030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2">
            <a:extLst>
              <a:ext uri="{FF2B5EF4-FFF2-40B4-BE49-F238E27FC236}">
                <a16:creationId xmlns:a16="http://schemas.microsoft.com/office/drawing/2014/main" id="{F29FA56A-669F-ED51-B15C-E955E06A79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5"/>
          </p:nvPr>
        </p:nvSpPr>
        <p:spPr>
          <a:xfrm>
            <a:off x="838962" y="1368581"/>
            <a:ext cx="1661323" cy="1680546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1DDD2960-AEA9-DB5A-9629-F9B544126C5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4" hasCustomPrompt="1"/>
          </p:nvPr>
        </p:nvSpPr>
        <p:spPr>
          <a:xfrm>
            <a:off x="838712" y="3130829"/>
            <a:ext cx="1661823" cy="81302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</a:defRPr>
            </a:lvl6pPr>
            <a:lvl7pPr marL="2743200" indent="0"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endParaRPr lang="en-GB" noProof="0" dirty="0"/>
          </a:p>
        </p:txBody>
      </p:sp>
      <p:sp>
        <p:nvSpPr>
          <p:cNvPr id="47" name="Segnaposto immagine 2">
            <a:extLst>
              <a:ext uri="{FF2B5EF4-FFF2-40B4-BE49-F238E27FC236}">
                <a16:creationId xmlns:a16="http://schemas.microsoft.com/office/drawing/2014/main" id="{63B5DBF7-2096-37E1-F21D-1C0F03F6FAC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43"/>
          </p:nvPr>
        </p:nvSpPr>
        <p:spPr>
          <a:xfrm>
            <a:off x="838962" y="4073058"/>
            <a:ext cx="1661323" cy="1680546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04703EF1-A9FB-15A0-088D-2D14863EA30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53" hasCustomPrompt="1"/>
          </p:nvPr>
        </p:nvSpPr>
        <p:spPr>
          <a:xfrm>
            <a:off x="838712" y="5842416"/>
            <a:ext cx="1661823" cy="81302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</a:defRPr>
            </a:lvl6pPr>
            <a:lvl7pPr marL="2743200" indent="0"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endParaRPr lang="en-GB" noProof="0" dirty="0"/>
          </a:p>
        </p:txBody>
      </p:sp>
      <p:sp>
        <p:nvSpPr>
          <p:cNvPr id="7" name="Segnaposto immagine 2">
            <a:extLst>
              <a:ext uri="{FF2B5EF4-FFF2-40B4-BE49-F238E27FC236}">
                <a16:creationId xmlns:a16="http://schemas.microsoft.com/office/drawing/2014/main" id="{400AC11F-4B93-CA44-A933-F46AF6AF47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54"/>
          </p:nvPr>
        </p:nvSpPr>
        <p:spPr>
          <a:xfrm>
            <a:off x="3045502" y="1368581"/>
            <a:ext cx="1661323" cy="1680546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98EF1337-48A8-BDC4-5F28-AA351D95AA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55" hasCustomPrompt="1"/>
          </p:nvPr>
        </p:nvSpPr>
        <p:spPr>
          <a:xfrm>
            <a:off x="3045252" y="3130829"/>
            <a:ext cx="1661823" cy="81302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</a:defRPr>
            </a:lvl6pPr>
            <a:lvl7pPr marL="2743200" indent="0"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endParaRPr lang="en-GB" noProof="0" dirty="0"/>
          </a:p>
        </p:txBody>
      </p:sp>
      <p:sp>
        <p:nvSpPr>
          <p:cNvPr id="9" name="Segnaposto immagine 2">
            <a:extLst>
              <a:ext uri="{FF2B5EF4-FFF2-40B4-BE49-F238E27FC236}">
                <a16:creationId xmlns:a16="http://schemas.microsoft.com/office/drawing/2014/main" id="{0CE99342-2959-63B8-6571-D89D8FF2213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56"/>
          </p:nvPr>
        </p:nvSpPr>
        <p:spPr>
          <a:xfrm>
            <a:off x="3045502" y="4073058"/>
            <a:ext cx="1661323" cy="1680546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B90FF5F7-B4FB-9A2A-10B0-7D774165ACF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57" hasCustomPrompt="1"/>
          </p:nvPr>
        </p:nvSpPr>
        <p:spPr>
          <a:xfrm>
            <a:off x="3045252" y="5842416"/>
            <a:ext cx="1661823" cy="81302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</a:defRPr>
            </a:lvl6pPr>
            <a:lvl7pPr marL="2743200" indent="0"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endParaRPr lang="en-GB" noProof="0" dirty="0"/>
          </a:p>
        </p:txBody>
      </p:sp>
      <p:sp>
        <p:nvSpPr>
          <p:cNvPr id="11" name="Segnaposto immagine 2">
            <a:extLst>
              <a:ext uri="{FF2B5EF4-FFF2-40B4-BE49-F238E27FC236}">
                <a16:creationId xmlns:a16="http://schemas.microsoft.com/office/drawing/2014/main" id="{59C99BC8-7A20-3573-D1B7-4C9DE9EE2E1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58"/>
          </p:nvPr>
        </p:nvSpPr>
        <p:spPr>
          <a:xfrm>
            <a:off x="5265338" y="1368581"/>
            <a:ext cx="1661323" cy="1680546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11A08AE8-FD4B-54FB-43C2-822A75379D7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59" hasCustomPrompt="1"/>
          </p:nvPr>
        </p:nvSpPr>
        <p:spPr>
          <a:xfrm>
            <a:off x="5265088" y="3130829"/>
            <a:ext cx="1661823" cy="81302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</a:defRPr>
            </a:lvl6pPr>
            <a:lvl7pPr marL="2743200" indent="0"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endParaRPr lang="en-GB" noProof="0" dirty="0"/>
          </a:p>
        </p:txBody>
      </p:sp>
      <p:sp>
        <p:nvSpPr>
          <p:cNvPr id="13" name="Segnaposto immagine 2">
            <a:extLst>
              <a:ext uri="{FF2B5EF4-FFF2-40B4-BE49-F238E27FC236}">
                <a16:creationId xmlns:a16="http://schemas.microsoft.com/office/drawing/2014/main" id="{281F5435-EA84-44BC-C769-036D3A36F7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60"/>
          </p:nvPr>
        </p:nvSpPr>
        <p:spPr>
          <a:xfrm>
            <a:off x="5265338" y="4073058"/>
            <a:ext cx="1661323" cy="1680546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87D6802E-1BE5-2A0A-B01B-E20C6BAC4A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61" hasCustomPrompt="1"/>
          </p:nvPr>
        </p:nvSpPr>
        <p:spPr>
          <a:xfrm>
            <a:off x="5265088" y="5842416"/>
            <a:ext cx="1661823" cy="81302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</a:defRPr>
            </a:lvl6pPr>
            <a:lvl7pPr marL="2743200" indent="0"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endParaRPr lang="en-GB" noProof="0" dirty="0"/>
          </a:p>
        </p:txBody>
      </p:sp>
      <p:sp>
        <p:nvSpPr>
          <p:cNvPr id="15" name="Segnaposto immagine 2">
            <a:extLst>
              <a:ext uri="{FF2B5EF4-FFF2-40B4-BE49-F238E27FC236}">
                <a16:creationId xmlns:a16="http://schemas.microsoft.com/office/drawing/2014/main" id="{098C5A45-9358-588F-69AE-90A1EE7FB76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62"/>
          </p:nvPr>
        </p:nvSpPr>
        <p:spPr>
          <a:xfrm>
            <a:off x="7482590" y="1368581"/>
            <a:ext cx="1661323" cy="1680546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D6DE390-7F08-D787-91A0-94CBA6513AE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63" hasCustomPrompt="1"/>
          </p:nvPr>
        </p:nvSpPr>
        <p:spPr>
          <a:xfrm>
            <a:off x="7482340" y="3130829"/>
            <a:ext cx="1661823" cy="81302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</a:defRPr>
            </a:lvl6pPr>
            <a:lvl7pPr marL="2743200" indent="0"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endParaRPr lang="en-GB" noProof="0" dirty="0"/>
          </a:p>
        </p:txBody>
      </p:sp>
      <p:sp>
        <p:nvSpPr>
          <p:cNvPr id="17" name="Segnaposto immagine 2">
            <a:extLst>
              <a:ext uri="{FF2B5EF4-FFF2-40B4-BE49-F238E27FC236}">
                <a16:creationId xmlns:a16="http://schemas.microsoft.com/office/drawing/2014/main" id="{76A073D6-A3EC-E2BE-7BD8-93AD228C20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64"/>
          </p:nvPr>
        </p:nvSpPr>
        <p:spPr>
          <a:xfrm>
            <a:off x="7482590" y="4073058"/>
            <a:ext cx="1661323" cy="1680546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18" name="Segnaposto immagine 2">
            <a:extLst>
              <a:ext uri="{FF2B5EF4-FFF2-40B4-BE49-F238E27FC236}">
                <a16:creationId xmlns:a16="http://schemas.microsoft.com/office/drawing/2014/main" id="{D5E4085D-250A-8808-8039-CB3B1573CF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65"/>
          </p:nvPr>
        </p:nvSpPr>
        <p:spPr>
          <a:xfrm>
            <a:off x="9689130" y="1368581"/>
            <a:ext cx="1661323" cy="1680546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056690EC-53F8-771F-BB71-DCABE0E4B22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66" hasCustomPrompt="1"/>
          </p:nvPr>
        </p:nvSpPr>
        <p:spPr>
          <a:xfrm>
            <a:off x="9688880" y="3130829"/>
            <a:ext cx="1661823" cy="81302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</a:defRPr>
            </a:lvl6pPr>
            <a:lvl7pPr marL="2743200" indent="0"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endParaRPr lang="en-GB" noProof="0" dirty="0"/>
          </a:p>
        </p:txBody>
      </p:sp>
      <p:sp>
        <p:nvSpPr>
          <p:cNvPr id="20" name="Segnaposto immagine 2">
            <a:extLst>
              <a:ext uri="{FF2B5EF4-FFF2-40B4-BE49-F238E27FC236}">
                <a16:creationId xmlns:a16="http://schemas.microsoft.com/office/drawing/2014/main" id="{B8168A17-D185-A0E6-5471-08D6A5977D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67"/>
          </p:nvPr>
        </p:nvSpPr>
        <p:spPr>
          <a:xfrm>
            <a:off x="9689130" y="4073058"/>
            <a:ext cx="1661323" cy="1680546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44D30AAA-9030-AC8E-895B-1367E088F0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68" hasCustomPrompt="1"/>
          </p:nvPr>
        </p:nvSpPr>
        <p:spPr>
          <a:xfrm>
            <a:off x="7482590" y="5842416"/>
            <a:ext cx="1661823" cy="81302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</a:defRPr>
            </a:lvl6pPr>
            <a:lvl7pPr marL="2743200" indent="0"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endParaRPr lang="en-GB" noProof="0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94A6C876-4F40-C3B9-C6DC-CF43EB14134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69" hasCustomPrompt="1"/>
          </p:nvPr>
        </p:nvSpPr>
        <p:spPr>
          <a:xfrm>
            <a:off x="9702426" y="5842416"/>
            <a:ext cx="1661823" cy="81302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Font typeface="Arial" panose="020B0604020202020204" pitchFamily="34" charset="0"/>
              <a:buNone/>
              <a:defRPr sz="18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</a:defRPr>
            </a:lvl6pPr>
            <a:lvl7pPr marL="2743200" indent="0"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buFont typeface="Arial" panose="020B0604020202020204" pitchFamily="34" charset="0"/>
              <a:buNone/>
              <a:defRPr sz="18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endParaRPr lang="en-GB" noProof="0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21C53EA9-1CD6-27FD-362E-09D01B2A59C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71"/>
          </p:nvPr>
        </p:nvSpPr>
        <p:spPr/>
        <p:txBody>
          <a:bodyPr/>
          <a:lstStyle/>
          <a:p>
            <a:fld id="{97AD36C7-9703-CB49-A218-01373653FCDC}" type="slidenum">
              <a:rPr lang="en-AT" smtClean="0"/>
              <a:t>‹#›</a:t>
            </a:fld>
            <a:endParaRPr lang="en-AT"/>
          </a:p>
        </p:txBody>
      </p:sp>
      <p:sp>
        <p:nvSpPr>
          <p:cNvPr id="6" name="Title 29">
            <a:extLst>
              <a:ext uri="{FF2B5EF4-FFF2-40B4-BE49-F238E27FC236}">
                <a16:creationId xmlns:a16="http://schemas.microsoft.com/office/drawing/2014/main" id="{30ADEF36-3FCB-E16E-A348-F70C22BEC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987" y="267991"/>
            <a:ext cx="10508952" cy="997196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3600" b="1">
                <a:solidFill>
                  <a:srgbClr val="0069B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Title Here</a:t>
            </a:r>
          </a:p>
        </p:txBody>
      </p:sp>
      <p:sp>
        <p:nvSpPr>
          <p:cNvPr id="24" name="Rettangolo 5">
            <a:extLst>
              <a:ext uri="{FF2B5EF4-FFF2-40B4-BE49-F238E27FC236}">
                <a16:creationId xmlns:a16="http://schemas.microsoft.com/office/drawing/2014/main" id="{8B43D226-76D3-C683-6DEB-21DD3D4D46F3}"/>
              </a:ext>
            </a:extLst>
          </p:cNvPr>
          <p:cNvSpPr/>
          <p:nvPr userDrawn="1"/>
        </p:nvSpPr>
        <p:spPr>
          <a:xfrm>
            <a:off x="0" y="390256"/>
            <a:ext cx="304800" cy="706458"/>
          </a:xfrm>
          <a:prstGeom prst="rect">
            <a:avLst/>
          </a:prstGeom>
          <a:solidFill>
            <a:srgbClr val="0069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43171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points blue backgroun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1 4">
            <a:extLst>
              <a:ext uri="{FF2B5EF4-FFF2-40B4-BE49-F238E27FC236}">
                <a16:creationId xmlns:a16="http://schemas.microsoft.com/office/drawing/2014/main" id="{D534009C-AD33-B516-0716-CF4063CE113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844886" y="2348735"/>
            <a:ext cx="389415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FB96D37B-6FD7-18A0-2481-3C57C7B39C0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 hasCustomPrompt="1"/>
          </p:nvPr>
        </p:nvSpPr>
        <p:spPr>
          <a:xfrm>
            <a:off x="846487" y="1813302"/>
            <a:ext cx="4376442" cy="38005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noProof="0" dirty="0"/>
              <a:t>Your Subtitle</a:t>
            </a:r>
          </a:p>
        </p:txBody>
      </p:sp>
      <p:cxnSp>
        <p:nvCxnSpPr>
          <p:cNvPr id="17" name="Connettore 1 4">
            <a:extLst>
              <a:ext uri="{FF2B5EF4-FFF2-40B4-BE49-F238E27FC236}">
                <a16:creationId xmlns:a16="http://schemas.microsoft.com/office/drawing/2014/main" id="{ED68FE87-596F-FF75-5FB5-2BB3EECCA81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6094400" y="2348735"/>
            <a:ext cx="389415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33">
            <a:extLst>
              <a:ext uri="{FF2B5EF4-FFF2-40B4-BE49-F238E27FC236}">
                <a16:creationId xmlns:a16="http://schemas.microsoft.com/office/drawing/2014/main" id="{7390033C-58E7-E00D-FFEE-8EE5EDAF80F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6096001" y="1813302"/>
            <a:ext cx="4376442" cy="38005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noProof="0" dirty="0"/>
              <a:t>Your Subtitle</a:t>
            </a:r>
          </a:p>
        </p:txBody>
      </p:sp>
      <p:sp>
        <p:nvSpPr>
          <p:cNvPr id="5" name="Segnaposto immagine 8">
            <a:extLst>
              <a:ext uri="{FF2B5EF4-FFF2-40B4-BE49-F238E27FC236}">
                <a16:creationId xmlns:a16="http://schemas.microsoft.com/office/drawing/2014/main" id="{0C086A40-72E1-4E37-1DAC-B5C354888DB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0"/>
          </p:nvPr>
        </p:nvSpPr>
        <p:spPr>
          <a:xfrm>
            <a:off x="11128248" y="0"/>
            <a:ext cx="1063752" cy="6858000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2" name="Rettangolo 5">
            <a:extLst>
              <a:ext uri="{FF2B5EF4-FFF2-40B4-BE49-F238E27FC236}">
                <a16:creationId xmlns:a16="http://schemas.microsoft.com/office/drawing/2014/main" id="{D30AD1AF-C932-412F-27CF-62031645AC0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90256"/>
            <a:ext cx="304800" cy="706458"/>
          </a:xfrm>
          <a:prstGeom prst="rect">
            <a:avLst/>
          </a:prstGeom>
          <a:solidFill>
            <a:srgbClr val="EEF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bg1"/>
              </a:solidFill>
            </a:endParaRPr>
          </a:p>
        </p:txBody>
      </p:sp>
      <p:sp>
        <p:nvSpPr>
          <p:cNvPr id="4" name="Title 29">
            <a:extLst>
              <a:ext uri="{FF2B5EF4-FFF2-40B4-BE49-F238E27FC236}">
                <a16:creationId xmlns:a16="http://schemas.microsoft.com/office/drawing/2014/main" id="{FE329E0F-282A-6770-5CA8-D7A45BEB614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838986" y="267991"/>
            <a:ext cx="9641445" cy="997196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Title Here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7DF3EB22-C86E-60E3-B78E-3099EBFF401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6" hasCustomPrompt="1"/>
          </p:nvPr>
        </p:nvSpPr>
        <p:spPr>
          <a:xfrm>
            <a:off x="829518" y="2546566"/>
            <a:ext cx="4406509" cy="370183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  <a:p>
            <a:pPr lvl="0"/>
            <a:r>
              <a:rPr lang="en-GB" noProof="0" dirty="0"/>
              <a:t>Sed do </a:t>
            </a:r>
            <a:r>
              <a:rPr lang="en-GB" noProof="0" dirty="0" err="1"/>
              <a:t>eiusmod</a:t>
            </a:r>
            <a:r>
              <a:rPr lang="en-GB" noProof="0" dirty="0"/>
              <a:t> </a:t>
            </a:r>
            <a:r>
              <a:rPr lang="en-GB" noProof="0" dirty="0" err="1"/>
              <a:t>tempor</a:t>
            </a:r>
            <a:r>
              <a:rPr lang="en-GB" noProof="0" dirty="0"/>
              <a:t> </a:t>
            </a:r>
            <a:r>
              <a:rPr lang="en-GB" noProof="0" dirty="0" err="1"/>
              <a:t>incididunt</a:t>
            </a:r>
            <a:r>
              <a:rPr lang="en-GB" noProof="0" dirty="0"/>
              <a:t> </a:t>
            </a:r>
            <a:r>
              <a:rPr lang="en-GB" noProof="0" dirty="0" err="1"/>
              <a:t>ut</a:t>
            </a:r>
            <a:r>
              <a:rPr lang="en-GB" noProof="0" dirty="0"/>
              <a:t> labore et dolore magna </a:t>
            </a:r>
            <a:r>
              <a:rPr lang="en-GB" noProof="0" dirty="0" err="1"/>
              <a:t>aliqua</a:t>
            </a:r>
            <a:r>
              <a:rPr lang="en-GB" noProof="0" dirty="0"/>
              <a:t>.</a:t>
            </a:r>
          </a:p>
          <a:p>
            <a:pPr lvl="0"/>
            <a:r>
              <a:rPr lang="en-GB" noProof="0" dirty="0"/>
              <a:t>Ut </a:t>
            </a:r>
            <a:r>
              <a:rPr lang="en-GB" noProof="0" dirty="0" err="1"/>
              <a:t>enim</a:t>
            </a:r>
            <a:r>
              <a:rPr lang="en-GB" noProof="0" dirty="0"/>
              <a:t> ad minim </a:t>
            </a:r>
            <a:r>
              <a:rPr lang="en-GB" noProof="0" dirty="0" err="1"/>
              <a:t>veniam</a:t>
            </a:r>
            <a:r>
              <a:rPr lang="en-GB" noProof="0" dirty="0"/>
              <a:t>, </a:t>
            </a:r>
            <a:r>
              <a:rPr lang="en-GB" noProof="0" dirty="0" err="1"/>
              <a:t>quis</a:t>
            </a:r>
            <a:r>
              <a:rPr lang="en-GB" noProof="0" dirty="0"/>
              <a:t> </a:t>
            </a:r>
            <a:r>
              <a:rPr lang="en-GB" noProof="0" dirty="0" err="1"/>
              <a:t>nostrud</a:t>
            </a:r>
            <a:r>
              <a:rPr lang="en-GB" noProof="0" dirty="0"/>
              <a:t> exercitation </a:t>
            </a:r>
            <a:r>
              <a:rPr lang="en-GB" noProof="0" dirty="0" err="1"/>
              <a:t>ullamco</a:t>
            </a:r>
            <a:r>
              <a:rPr lang="en-GB" noProof="0" dirty="0"/>
              <a:t> </a:t>
            </a:r>
            <a:r>
              <a:rPr lang="en-GB" noProof="0" dirty="0" err="1"/>
              <a:t>laboris</a:t>
            </a:r>
            <a:r>
              <a:rPr lang="en-GB" noProof="0" dirty="0"/>
              <a:t> nisi </a:t>
            </a:r>
            <a:r>
              <a:rPr lang="en-GB" noProof="0" dirty="0" err="1"/>
              <a:t>ut.</a:t>
            </a:r>
            <a:endParaRPr lang="en-GB" noProof="0" dirty="0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1FB964C9-9AB2-6035-D2BD-44CB7C8ACFD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7" hasCustomPrompt="1"/>
          </p:nvPr>
        </p:nvSpPr>
        <p:spPr>
          <a:xfrm>
            <a:off x="6096001" y="2546566"/>
            <a:ext cx="4406509" cy="370183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  <a:p>
            <a:pPr lvl="0"/>
            <a:r>
              <a:rPr lang="en-GB" noProof="0" dirty="0"/>
              <a:t>Sed do </a:t>
            </a:r>
            <a:r>
              <a:rPr lang="en-GB" noProof="0" dirty="0" err="1"/>
              <a:t>eiusmod</a:t>
            </a:r>
            <a:r>
              <a:rPr lang="en-GB" noProof="0" dirty="0"/>
              <a:t> </a:t>
            </a:r>
            <a:r>
              <a:rPr lang="en-GB" noProof="0" dirty="0" err="1"/>
              <a:t>tempor</a:t>
            </a:r>
            <a:r>
              <a:rPr lang="en-GB" noProof="0" dirty="0"/>
              <a:t> </a:t>
            </a:r>
            <a:r>
              <a:rPr lang="en-GB" noProof="0" dirty="0" err="1"/>
              <a:t>incididunt</a:t>
            </a:r>
            <a:r>
              <a:rPr lang="en-GB" noProof="0" dirty="0"/>
              <a:t> </a:t>
            </a:r>
            <a:r>
              <a:rPr lang="en-GB" noProof="0" dirty="0" err="1"/>
              <a:t>ut</a:t>
            </a:r>
            <a:r>
              <a:rPr lang="en-GB" noProof="0" dirty="0"/>
              <a:t> labore et dolore magna </a:t>
            </a:r>
            <a:r>
              <a:rPr lang="en-GB" noProof="0" dirty="0" err="1"/>
              <a:t>aliqua</a:t>
            </a:r>
            <a:r>
              <a:rPr lang="en-GB" noProof="0" dirty="0"/>
              <a:t>.</a:t>
            </a:r>
          </a:p>
          <a:p>
            <a:pPr lvl="0"/>
            <a:r>
              <a:rPr lang="en-GB" noProof="0" dirty="0"/>
              <a:t>Ut </a:t>
            </a:r>
            <a:r>
              <a:rPr lang="en-GB" noProof="0" dirty="0" err="1"/>
              <a:t>enim</a:t>
            </a:r>
            <a:r>
              <a:rPr lang="en-GB" noProof="0" dirty="0"/>
              <a:t> ad minim </a:t>
            </a:r>
            <a:r>
              <a:rPr lang="en-GB" noProof="0" dirty="0" err="1"/>
              <a:t>veniam</a:t>
            </a:r>
            <a:r>
              <a:rPr lang="en-GB" noProof="0" dirty="0"/>
              <a:t>, </a:t>
            </a:r>
            <a:r>
              <a:rPr lang="en-GB" noProof="0" dirty="0" err="1"/>
              <a:t>quis</a:t>
            </a:r>
            <a:r>
              <a:rPr lang="en-GB" noProof="0" dirty="0"/>
              <a:t> </a:t>
            </a:r>
            <a:r>
              <a:rPr lang="en-GB" noProof="0" dirty="0" err="1"/>
              <a:t>nostrud</a:t>
            </a:r>
            <a:r>
              <a:rPr lang="en-GB" noProof="0" dirty="0"/>
              <a:t> exercitation </a:t>
            </a:r>
            <a:r>
              <a:rPr lang="en-GB" noProof="0" dirty="0" err="1"/>
              <a:t>ullamco</a:t>
            </a:r>
            <a:r>
              <a:rPr lang="en-GB" noProof="0" dirty="0"/>
              <a:t> </a:t>
            </a:r>
            <a:r>
              <a:rPr lang="en-GB" noProof="0" dirty="0" err="1"/>
              <a:t>laboris</a:t>
            </a:r>
            <a:r>
              <a:rPr lang="en-GB" noProof="0" dirty="0"/>
              <a:t> nisi </a:t>
            </a:r>
            <a:r>
              <a:rPr lang="en-GB" noProof="0" dirty="0" err="1"/>
              <a:t>ut.</a:t>
            </a:r>
            <a:endParaRPr lang="en-GB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DF78D9-B492-51FE-98EB-3FADE9E8990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GB"/>
              <a:t>S. Okumura | IAEA Data Explorer and Beyond | P(ND)2-3 </a:t>
            </a:r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02DDA6-5272-CF2B-6354-2D091C66D4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9"/>
          </p:nvPr>
        </p:nvSpPr>
        <p:spPr/>
        <p:txBody>
          <a:bodyPr/>
          <a:lstStyle/>
          <a:p>
            <a:fld id="{97AD36C7-9703-CB49-A218-01373653FCDC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997076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immagine 8">
            <a:extLst>
              <a:ext uri="{FF2B5EF4-FFF2-40B4-BE49-F238E27FC236}">
                <a16:creationId xmlns:a16="http://schemas.microsoft.com/office/drawing/2014/main" id="{75D5424A-210E-CBAE-6DD2-6B4583EA092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0"/>
          </p:nvPr>
        </p:nvSpPr>
        <p:spPr>
          <a:xfrm>
            <a:off x="11128248" y="0"/>
            <a:ext cx="1063752" cy="6858000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GB" noProof="0"/>
              <a:t>Click icon to add picture</a:t>
            </a:r>
            <a:endParaRPr lang="en-GB" noProof="0" dirty="0"/>
          </a:p>
        </p:txBody>
      </p:sp>
      <p:cxnSp>
        <p:nvCxnSpPr>
          <p:cNvPr id="4" name="Connettore 1 4">
            <a:extLst>
              <a:ext uri="{FF2B5EF4-FFF2-40B4-BE49-F238E27FC236}">
                <a16:creationId xmlns:a16="http://schemas.microsoft.com/office/drawing/2014/main" id="{3781F7DB-DB30-1428-BE20-6166C79044C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844886" y="2348735"/>
            <a:ext cx="389415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32C21D0D-F5C1-F201-8E99-DDD1508F09A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 hasCustomPrompt="1"/>
          </p:nvPr>
        </p:nvSpPr>
        <p:spPr>
          <a:xfrm>
            <a:off x="846486" y="1684420"/>
            <a:ext cx="4377521" cy="508939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400" b="1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2000" b="1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2000" b="1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2000" b="1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>
              <a:defRPr b="1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>
              <a:defRPr b="1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>
              <a:defRPr b="1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>
              <a:defRPr b="1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Your Subtitle</a:t>
            </a:r>
          </a:p>
        </p:txBody>
      </p:sp>
      <p:cxnSp>
        <p:nvCxnSpPr>
          <p:cNvPr id="14" name="Connettore 1 4">
            <a:extLst>
              <a:ext uri="{FF2B5EF4-FFF2-40B4-BE49-F238E27FC236}">
                <a16:creationId xmlns:a16="http://schemas.microsoft.com/office/drawing/2014/main" id="{C2349201-1CCB-85B9-6692-7955892A454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6094400" y="2348735"/>
            <a:ext cx="389415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33">
            <a:extLst>
              <a:ext uri="{FF2B5EF4-FFF2-40B4-BE49-F238E27FC236}">
                <a16:creationId xmlns:a16="http://schemas.microsoft.com/office/drawing/2014/main" id="{720F3B89-75C5-59E7-EFA4-31C1DC831BB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2" hasCustomPrompt="1"/>
          </p:nvPr>
        </p:nvSpPr>
        <p:spPr>
          <a:xfrm>
            <a:off x="6096000" y="1684420"/>
            <a:ext cx="4377521" cy="508939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400" b="1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2000" b="1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2000" b="1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2000" b="1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>
              <a:defRPr b="1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>
              <a:defRPr b="1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>
              <a:defRPr b="1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>
              <a:defRPr b="1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Your Subtitle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982E2503-9B1E-2C89-232C-1DE7CBC45A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3" hasCustomPrompt="1"/>
          </p:nvPr>
        </p:nvSpPr>
        <p:spPr>
          <a:xfrm>
            <a:off x="838987" y="2542430"/>
            <a:ext cx="4375866" cy="3707296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6pPr>
            <a:lvl7pPr marL="2743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  <a:p>
            <a:pPr lvl="0"/>
            <a:r>
              <a:rPr lang="en-GB" noProof="0" dirty="0"/>
              <a:t>Sed do </a:t>
            </a:r>
            <a:r>
              <a:rPr lang="en-GB" noProof="0" dirty="0" err="1"/>
              <a:t>eiusmod</a:t>
            </a:r>
            <a:r>
              <a:rPr lang="en-GB" noProof="0" dirty="0"/>
              <a:t> </a:t>
            </a:r>
            <a:r>
              <a:rPr lang="en-GB" noProof="0" dirty="0" err="1"/>
              <a:t>tempor</a:t>
            </a:r>
            <a:r>
              <a:rPr lang="en-GB" noProof="0" dirty="0"/>
              <a:t> </a:t>
            </a:r>
            <a:r>
              <a:rPr lang="en-GB" noProof="0" dirty="0" err="1"/>
              <a:t>incididunt</a:t>
            </a:r>
            <a:r>
              <a:rPr lang="en-GB" noProof="0" dirty="0"/>
              <a:t> </a:t>
            </a:r>
            <a:r>
              <a:rPr lang="en-GB" noProof="0" dirty="0" err="1"/>
              <a:t>ut</a:t>
            </a:r>
            <a:r>
              <a:rPr lang="en-GB" noProof="0" dirty="0"/>
              <a:t> labore et dolore magna </a:t>
            </a:r>
            <a:r>
              <a:rPr lang="en-GB" noProof="0" dirty="0" err="1"/>
              <a:t>aliqua</a:t>
            </a:r>
            <a:r>
              <a:rPr lang="en-GB" noProof="0" dirty="0"/>
              <a:t>.</a:t>
            </a:r>
          </a:p>
          <a:p>
            <a:pPr lvl="0"/>
            <a:r>
              <a:rPr lang="en-GB" noProof="0" dirty="0"/>
              <a:t>Ut </a:t>
            </a:r>
            <a:r>
              <a:rPr lang="en-GB" noProof="0" dirty="0" err="1"/>
              <a:t>enim</a:t>
            </a:r>
            <a:r>
              <a:rPr lang="en-GB" noProof="0" dirty="0"/>
              <a:t> ad minim </a:t>
            </a:r>
            <a:r>
              <a:rPr lang="en-GB" noProof="0" dirty="0" err="1"/>
              <a:t>veniam</a:t>
            </a:r>
            <a:r>
              <a:rPr lang="en-GB" noProof="0" dirty="0"/>
              <a:t>, </a:t>
            </a:r>
            <a:r>
              <a:rPr lang="en-GB" noProof="0" dirty="0" err="1"/>
              <a:t>quis</a:t>
            </a:r>
            <a:r>
              <a:rPr lang="en-GB" noProof="0" dirty="0"/>
              <a:t> </a:t>
            </a:r>
            <a:r>
              <a:rPr lang="en-GB" noProof="0" dirty="0" err="1"/>
              <a:t>nostrud</a:t>
            </a:r>
            <a:r>
              <a:rPr lang="en-GB" noProof="0" dirty="0"/>
              <a:t> exercitation </a:t>
            </a:r>
            <a:r>
              <a:rPr lang="en-GB" noProof="0" dirty="0" err="1"/>
              <a:t>ullamco</a:t>
            </a:r>
            <a:r>
              <a:rPr lang="en-GB" noProof="0" dirty="0"/>
              <a:t> </a:t>
            </a:r>
            <a:r>
              <a:rPr lang="en-GB" noProof="0" dirty="0" err="1"/>
              <a:t>laboris</a:t>
            </a:r>
            <a:r>
              <a:rPr lang="en-GB" noProof="0" dirty="0"/>
              <a:t> nisi </a:t>
            </a:r>
            <a:r>
              <a:rPr lang="en-GB" noProof="0" dirty="0" err="1"/>
              <a:t>ut.</a:t>
            </a:r>
            <a:endParaRPr lang="en-GB" noProof="0" dirty="0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19F65712-09DA-F4BD-20FE-6340E8F824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4" hasCustomPrompt="1"/>
          </p:nvPr>
        </p:nvSpPr>
        <p:spPr>
          <a:xfrm>
            <a:off x="6094400" y="2542430"/>
            <a:ext cx="4375866" cy="3707296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6pPr>
            <a:lvl7pPr marL="2743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  <a:p>
            <a:pPr lvl="0"/>
            <a:r>
              <a:rPr lang="en-GB" noProof="0" dirty="0"/>
              <a:t>Sed do </a:t>
            </a:r>
            <a:r>
              <a:rPr lang="en-GB" noProof="0" dirty="0" err="1"/>
              <a:t>eiusmod</a:t>
            </a:r>
            <a:r>
              <a:rPr lang="en-GB" noProof="0" dirty="0"/>
              <a:t> </a:t>
            </a:r>
            <a:r>
              <a:rPr lang="en-GB" noProof="0" dirty="0" err="1"/>
              <a:t>tempor</a:t>
            </a:r>
            <a:r>
              <a:rPr lang="en-GB" noProof="0" dirty="0"/>
              <a:t> </a:t>
            </a:r>
            <a:r>
              <a:rPr lang="en-GB" noProof="0" dirty="0" err="1"/>
              <a:t>incididunt</a:t>
            </a:r>
            <a:r>
              <a:rPr lang="en-GB" noProof="0" dirty="0"/>
              <a:t> </a:t>
            </a:r>
            <a:r>
              <a:rPr lang="en-GB" noProof="0" dirty="0" err="1"/>
              <a:t>ut</a:t>
            </a:r>
            <a:r>
              <a:rPr lang="en-GB" noProof="0" dirty="0"/>
              <a:t> labore et dolore magna </a:t>
            </a:r>
            <a:r>
              <a:rPr lang="en-GB" noProof="0" dirty="0" err="1"/>
              <a:t>aliqua</a:t>
            </a:r>
            <a:r>
              <a:rPr lang="en-GB" noProof="0" dirty="0"/>
              <a:t>.</a:t>
            </a:r>
          </a:p>
          <a:p>
            <a:pPr lvl="0"/>
            <a:r>
              <a:rPr lang="en-GB" noProof="0" dirty="0"/>
              <a:t>Ut </a:t>
            </a:r>
            <a:r>
              <a:rPr lang="en-GB" noProof="0" dirty="0" err="1"/>
              <a:t>enim</a:t>
            </a:r>
            <a:r>
              <a:rPr lang="en-GB" noProof="0" dirty="0"/>
              <a:t> ad minim </a:t>
            </a:r>
            <a:r>
              <a:rPr lang="en-GB" noProof="0" dirty="0" err="1"/>
              <a:t>veniam</a:t>
            </a:r>
            <a:r>
              <a:rPr lang="en-GB" noProof="0" dirty="0"/>
              <a:t>, </a:t>
            </a:r>
            <a:r>
              <a:rPr lang="en-GB" noProof="0" dirty="0" err="1"/>
              <a:t>quis</a:t>
            </a:r>
            <a:r>
              <a:rPr lang="en-GB" noProof="0" dirty="0"/>
              <a:t> </a:t>
            </a:r>
            <a:r>
              <a:rPr lang="en-GB" noProof="0" dirty="0" err="1"/>
              <a:t>nostrud</a:t>
            </a:r>
            <a:r>
              <a:rPr lang="en-GB" noProof="0" dirty="0"/>
              <a:t> exercitation </a:t>
            </a:r>
            <a:r>
              <a:rPr lang="en-GB" noProof="0" dirty="0" err="1"/>
              <a:t>ullamco</a:t>
            </a:r>
            <a:r>
              <a:rPr lang="en-GB" noProof="0" dirty="0"/>
              <a:t> </a:t>
            </a:r>
            <a:r>
              <a:rPr lang="en-GB" noProof="0" dirty="0" err="1"/>
              <a:t>laboris</a:t>
            </a:r>
            <a:r>
              <a:rPr lang="en-GB" noProof="0" dirty="0"/>
              <a:t> nisi </a:t>
            </a:r>
            <a:r>
              <a:rPr lang="en-GB" noProof="0" dirty="0" err="1"/>
              <a:t>ut.</a:t>
            </a:r>
            <a:endParaRPr lang="en-GB" noProof="0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03B68DD-F7FD-AF3F-0028-FA7E248E3F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GB"/>
              <a:t>S. Okumura | IAEA Data Explorer and Beyond | P(ND)2-3 </a:t>
            </a:r>
            <a:endParaRPr lang="en-AT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C6FB14B1-38F8-90DE-E9E9-8CBD16A4B4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6"/>
          </p:nvPr>
        </p:nvSpPr>
        <p:spPr/>
        <p:txBody>
          <a:bodyPr/>
          <a:lstStyle/>
          <a:p>
            <a:fld id="{97AD36C7-9703-CB49-A218-01373653FCDC}" type="slidenum">
              <a:rPr lang="en-AT" smtClean="0"/>
              <a:t>‹#›</a:t>
            </a:fld>
            <a:endParaRPr lang="en-AT"/>
          </a:p>
        </p:txBody>
      </p:sp>
      <p:sp>
        <p:nvSpPr>
          <p:cNvPr id="3" name="Title 29">
            <a:extLst>
              <a:ext uri="{FF2B5EF4-FFF2-40B4-BE49-F238E27FC236}">
                <a16:creationId xmlns:a16="http://schemas.microsoft.com/office/drawing/2014/main" id="{FA082D60-CB88-D4F8-2A39-C5BD8D086C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987" y="267991"/>
            <a:ext cx="10508952" cy="997196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3600" b="1">
                <a:solidFill>
                  <a:srgbClr val="0069B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Title Here</a:t>
            </a:r>
          </a:p>
        </p:txBody>
      </p:sp>
      <p:sp>
        <p:nvSpPr>
          <p:cNvPr id="5" name="Rettangolo 5">
            <a:extLst>
              <a:ext uri="{FF2B5EF4-FFF2-40B4-BE49-F238E27FC236}">
                <a16:creationId xmlns:a16="http://schemas.microsoft.com/office/drawing/2014/main" id="{0AA15278-AFEE-540A-49C1-54AE20595972}"/>
              </a:ext>
            </a:extLst>
          </p:cNvPr>
          <p:cNvSpPr/>
          <p:nvPr userDrawn="1"/>
        </p:nvSpPr>
        <p:spPr>
          <a:xfrm>
            <a:off x="0" y="390256"/>
            <a:ext cx="304800" cy="706458"/>
          </a:xfrm>
          <a:prstGeom prst="rect">
            <a:avLst/>
          </a:prstGeom>
          <a:solidFill>
            <a:srgbClr val="0069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255229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blue background">
    <p:bg>
      <p:bgPr>
        <a:solidFill>
          <a:srgbClr val="0069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:a16="http://schemas.microsoft.com/office/drawing/2014/main" id="{86E1A14B-5ADC-FF1B-FAB9-7F4C6A18BC7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1263" y="2722917"/>
            <a:ext cx="2683630" cy="2332694"/>
          </a:xfrm>
          <a:prstGeom prst="rect">
            <a:avLst/>
          </a:prstGeom>
        </p:spPr>
      </p:pic>
      <p:cxnSp>
        <p:nvCxnSpPr>
          <p:cNvPr id="6" name="Connettore 1 4">
            <a:extLst>
              <a:ext uri="{FF2B5EF4-FFF2-40B4-BE49-F238E27FC236}">
                <a16:creationId xmlns:a16="http://schemas.microsoft.com/office/drawing/2014/main" id="{FA1C88F5-D59D-1E28-CF1A-8FCFF17D563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4298165" y="3950701"/>
            <a:ext cx="6926305" cy="0"/>
          </a:xfrm>
          <a:prstGeom prst="line">
            <a:avLst/>
          </a:prstGeom>
          <a:ln w="28575">
            <a:solidFill>
              <a:srgbClr val="8ECB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3">
            <a:extLst>
              <a:ext uri="{FF2B5EF4-FFF2-40B4-BE49-F238E27FC236}">
                <a16:creationId xmlns:a16="http://schemas.microsoft.com/office/drawing/2014/main" id="{04D9D243-4DA4-053B-43E0-FCA5EA8F65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 hasCustomPrompt="1"/>
          </p:nvPr>
        </p:nvSpPr>
        <p:spPr>
          <a:xfrm>
            <a:off x="4299766" y="1689198"/>
            <a:ext cx="6891148" cy="1927371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2400" b="0" i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lnSpc>
                <a:spcPct val="120000"/>
              </a:lnSpc>
              <a:spcBef>
                <a:spcPts val="1200"/>
              </a:spcBef>
              <a:buNone/>
              <a:defRPr sz="2000" i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lnSpc>
                <a:spcPct val="120000"/>
              </a:lnSpc>
              <a:spcBef>
                <a:spcPts val="1200"/>
              </a:spcBef>
              <a:buNone/>
              <a:defRPr sz="2000" i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lnSpc>
                <a:spcPct val="120000"/>
              </a:lnSpc>
              <a:spcBef>
                <a:spcPts val="1200"/>
              </a:spcBef>
              <a:buNone/>
              <a:defRPr sz="2000" i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lnSpc>
                <a:spcPct val="120000"/>
              </a:lnSpc>
              <a:spcBef>
                <a:spcPts val="1200"/>
              </a:spcBef>
              <a:buNone/>
              <a:defRPr sz="2000" i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lnSpc>
                <a:spcPct val="120000"/>
              </a:lnSpc>
              <a:spcBef>
                <a:spcPts val="1200"/>
              </a:spcBef>
              <a:buNone/>
              <a:defRPr sz="2000" i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>
              <a:lnSpc>
                <a:spcPct val="120000"/>
              </a:lnSpc>
              <a:spcBef>
                <a:spcPts val="1200"/>
              </a:spcBef>
              <a:buNone/>
              <a:defRPr sz="2000" i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lnSpc>
                <a:spcPct val="120000"/>
              </a:lnSpc>
              <a:spcBef>
                <a:spcPts val="1200"/>
              </a:spcBef>
              <a:buNone/>
              <a:defRPr sz="2000" i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657600" indent="0">
              <a:lnSpc>
                <a:spcPct val="120000"/>
              </a:lnSpc>
              <a:spcBef>
                <a:spcPts val="1200"/>
              </a:spcBef>
              <a:buNone/>
              <a:defRPr sz="2000" i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 </a:t>
            </a:r>
            <a:r>
              <a:rPr lang="en-GB" noProof="0" dirty="0" err="1"/>
              <a:t>tempor</a:t>
            </a:r>
            <a:r>
              <a:rPr lang="en-GB" noProof="0" dirty="0"/>
              <a:t> </a:t>
            </a:r>
            <a:r>
              <a:rPr lang="en-GB" noProof="0" dirty="0" err="1"/>
              <a:t>incididunt</a:t>
            </a:r>
            <a:r>
              <a:rPr lang="en-GB" noProof="0" dirty="0"/>
              <a:t> </a:t>
            </a:r>
            <a:r>
              <a:rPr lang="en-GB" noProof="0" dirty="0" err="1"/>
              <a:t>ut</a:t>
            </a:r>
            <a:r>
              <a:rPr lang="en-GB" noProof="0" dirty="0"/>
              <a:t> labore et dolore magna </a:t>
            </a:r>
            <a:r>
              <a:rPr lang="en-GB" noProof="0" dirty="0" err="1"/>
              <a:t>aliqua</a:t>
            </a:r>
            <a:r>
              <a:rPr lang="en-GB" noProof="0" dirty="0"/>
              <a:t>. Ut </a:t>
            </a:r>
            <a:r>
              <a:rPr lang="en-GB" noProof="0" dirty="0" err="1"/>
              <a:t>enim</a:t>
            </a:r>
            <a:r>
              <a:rPr lang="en-GB" noProof="0" dirty="0"/>
              <a:t> ad minim </a:t>
            </a:r>
          </a:p>
        </p:txBody>
      </p:sp>
      <p:sp>
        <p:nvSpPr>
          <p:cNvPr id="5" name="Rettangolo 5">
            <a:extLst>
              <a:ext uri="{FF2B5EF4-FFF2-40B4-BE49-F238E27FC236}">
                <a16:creationId xmlns:a16="http://schemas.microsoft.com/office/drawing/2014/main" id="{EE653191-4ECF-6C49-331D-FA6CBBBDE3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90256"/>
            <a:ext cx="304800" cy="706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bg1"/>
              </a:solidFill>
            </a:endParaRPr>
          </a:p>
        </p:txBody>
      </p:sp>
      <p:sp>
        <p:nvSpPr>
          <p:cNvPr id="3" name="Title 29">
            <a:extLst>
              <a:ext uri="{FF2B5EF4-FFF2-40B4-BE49-F238E27FC236}">
                <a16:creationId xmlns:a16="http://schemas.microsoft.com/office/drawing/2014/main" id="{546383AC-01C4-54D2-2EA8-571092EB5D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838986" y="267991"/>
            <a:ext cx="10524583" cy="997196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Title Here</a:t>
            </a:r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FC8D2A86-EA46-F35D-45C1-B6B5D7D77BC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 hasCustomPrompt="1"/>
          </p:nvPr>
        </p:nvSpPr>
        <p:spPr>
          <a:xfrm>
            <a:off x="4291194" y="4670268"/>
            <a:ext cx="6936439" cy="9660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9144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3716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8288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2860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6pPr>
            <a:lvl7pPr marL="27432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7pPr>
            <a:lvl8pPr marL="32004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8pPr>
            <a:lvl9pPr marL="38862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9pPr>
          </a:lstStyle>
          <a:p>
            <a:pPr lvl="0"/>
            <a:r>
              <a:rPr lang="en-GB" noProof="0" dirty="0"/>
              <a:t>Title, Other information</a:t>
            </a:r>
          </a:p>
        </p:txBody>
      </p:sp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F91A6145-45B4-ECF0-BC1D-E2CBAF4622C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4299766" y="4288781"/>
            <a:ext cx="6907926" cy="2862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2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2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2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buNone/>
              <a:defRPr sz="2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>
              <a:buNone/>
              <a:defRPr sz="2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buNone/>
              <a:defRPr sz="2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657600" indent="0">
              <a:buNone/>
              <a:defRPr sz="2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Person’s Name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8E92914-ECE0-02D6-8194-D204F84E9DA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/>
              <a:t>S. Okumura | IAEA Data Explorer and Beyond | P(ND)2-3 </a:t>
            </a:r>
            <a:endParaRPr lang="en-AT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2CE0B1-F695-4AC6-3DA3-9DA6E8FA3BE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1"/>
          </p:nvPr>
        </p:nvSpPr>
        <p:spPr>
          <a:solidFill>
            <a:srgbClr val="0069B5"/>
          </a:solidFill>
        </p:spPr>
        <p:txBody>
          <a:bodyPr/>
          <a:lstStyle/>
          <a:p>
            <a:fld id="{97AD36C7-9703-CB49-A218-01373653FCDC}" type="slidenum">
              <a:rPr lang="en-AT" smtClean="0"/>
              <a:t>‹#›</a:t>
            </a:fld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853430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:a16="http://schemas.microsoft.com/office/drawing/2014/main" id="{86E1A14B-5ADC-FF1B-FAB9-7F4C6A18BC7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1263" y="2683840"/>
            <a:ext cx="2683630" cy="2332694"/>
          </a:xfrm>
          <a:prstGeom prst="rect">
            <a:avLst/>
          </a:prstGeom>
        </p:spPr>
      </p:pic>
      <p:cxnSp>
        <p:nvCxnSpPr>
          <p:cNvPr id="16" name="Connettore 1 4">
            <a:extLst>
              <a:ext uri="{FF2B5EF4-FFF2-40B4-BE49-F238E27FC236}">
                <a16:creationId xmlns:a16="http://schemas.microsoft.com/office/drawing/2014/main" id="{38287148-2DAA-9DAC-91F0-B2BE281ECE6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4298165" y="3950701"/>
            <a:ext cx="692630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33">
            <a:extLst>
              <a:ext uri="{FF2B5EF4-FFF2-40B4-BE49-F238E27FC236}">
                <a16:creationId xmlns:a16="http://schemas.microsoft.com/office/drawing/2014/main" id="{D98B760A-C311-E9B2-A41B-BAADE65AD2F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4299766" y="4288781"/>
            <a:ext cx="6907926" cy="2862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20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20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20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657600" indent="0"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Person’s Name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558034C0-6B6C-D9F3-949C-A2C9D5475C0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0" hasCustomPrompt="1"/>
          </p:nvPr>
        </p:nvSpPr>
        <p:spPr>
          <a:xfrm>
            <a:off x="4297179" y="4658193"/>
            <a:ext cx="6930453" cy="10905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914400" indent="0"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371600" indent="0"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828800" indent="0"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286000" indent="0"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6pPr>
            <a:lvl7pPr marL="2743200" indent="0"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7pPr>
            <a:lvl8pPr marL="3200400" indent="0"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8pPr>
            <a:lvl9pPr marL="3886200" indent="0">
              <a:buNone/>
              <a:defRPr sz="2000" b="0" i="0">
                <a:solidFill>
                  <a:srgbClr val="33323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9pPr>
          </a:lstStyle>
          <a:p>
            <a:pPr lvl="0"/>
            <a:r>
              <a:rPr lang="en-GB" noProof="0" dirty="0"/>
              <a:t>Title, Other information</a:t>
            </a:r>
          </a:p>
        </p:txBody>
      </p:sp>
      <p:sp>
        <p:nvSpPr>
          <p:cNvPr id="4" name="Text Placeholder 33">
            <a:extLst>
              <a:ext uri="{FF2B5EF4-FFF2-40B4-BE49-F238E27FC236}">
                <a16:creationId xmlns:a16="http://schemas.microsoft.com/office/drawing/2014/main" id="{C73FDA61-2E61-04A6-6B06-B11FE44AB69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 hasCustomPrompt="1"/>
          </p:nvPr>
        </p:nvSpPr>
        <p:spPr>
          <a:xfrm>
            <a:off x="4299766" y="1689198"/>
            <a:ext cx="6891148" cy="1927371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2400" b="0" i="1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lnSpc>
                <a:spcPct val="120000"/>
              </a:lnSpc>
              <a:spcBef>
                <a:spcPts val="1200"/>
              </a:spcBef>
              <a:buNone/>
              <a:defRPr sz="2000" i="1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lnSpc>
                <a:spcPct val="120000"/>
              </a:lnSpc>
              <a:spcBef>
                <a:spcPts val="1200"/>
              </a:spcBef>
              <a:buNone/>
              <a:defRPr sz="2000" i="1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lnSpc>
                <a:spcPct val="120000"/>
              </a:lnSpc>
              <a:spcBef>
                <a:spcPts val="1200"/>
              </a:spcBef>
              <a:buNone/>
              <a:defRPr sz="2000" i="1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lnSpc>
                <a:spcPct val="120000"/>
              </a:lnSpc>
              <a:spcBef>
                <a:spcPts val="1200"/>
              </a:spcBef>
              <a:buNone/>
              <a:defRPr sz="2000" i="1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lnSpc>
                <a:spcPct val="120000"/>
              </a:lnSpc>
              <a:spcBef>
                <a:spcPts val="1200"/>
              </a:spcBef>
              <a:buNone/>
              <a:defRPr sz="2000" i="1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>
              <a:lnSpc>
                <a:spcPct val="120000"/>
              </a:lnSpc>
              <a:spcBef>
                <a:spcPts val="1200"/>
              </a:spcBef>
              <a:buNone/>
              <a:defRPr sz="2000" i="1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lnSpc>
                <a:spcPct val="120000"/>
              </a:lnSpc>
              <a:spcBef>
                <a:spcPts val="1200"/>
              </a:spcBef>
              <a:buNone/>
              <a:defRPr sz="2000" i="1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657600" indent="0">
              <a:lnSpc>
                <a:spcPct val="120000"/>
              </a:lnSpc>
              <a:spcBef>
                <a:spcPts val="1200"/>
              </a:spcBef>
              <a:buNone/>
              <a:defRPr sz="2000" i="1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 </a:t>
            </a:r>
            <a:r>
              <a:rPr lang="en-GB" noProof="0" dirty="0" err="1"/>
              <a:t>tempor</a:t>
            </a:r>
            <a:r>
              <a:rPr lang="en-GB" noProof="0" dirty="0"/>
              <a:t> </a:t>
            </a:r>
            <a:r>
              <a:rPr lang="en-GB" noProof="0" dirty="0" err="1"/>
              <a:t>incididunt</a:t>
            </a:r>
            <a:r>
              <a:rPr lang="en-GB" noProof="0" dirty="0"/>
              <a:t> </a:t>
            </a:r>
            <a:r>
              <a:rPr lang="en-GB" noProof="0" dirty="0" err="1"/>
              <a:t>ut</a:t>
            </a:r>
            <a:r>
              <a:rPr lang="en-GB" noProof="0" dirty="0"/>
              <a:t> labore et dolore magna </a:t>
            </a:r>
            <a:r>
              <a:rPr lang="en-GB" noProof="0" dirty="0" err="1"/>
              <a:t>aliqua</a:t>
            </a:r>
            <a:r>
              <a:rPr lang="en-GB" noProof="0" dirty="0"/>
              <a:t>. Ut </a:t>
            </a:r>
            <a:r>
              <a:rPr lang="en-GB" noProof="0" dirty="0" err="1"/>
              <a:t>enim</a:t>
            </a:r>
            <a:r>
              <a:rPr lang="en-GB" noProof="0" dirty="0"/>
              <a:t> ad minim 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4308DC-04FA-E1DD-7F1B-8C194B19F0B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S. Okumura | IAEA Data Explorer and Beyond | P(ND)2-3 </a:t>
            </a:r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660414-3DC4-64A6-E1B0-CF25D8BBA91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2"/>
          </p:nvPr>
        </p:nvSpPr>
        <p:spPr/>
        <p:txBody>
          <a:bodyPr/>
          <a:lstStyle/>
          <a:p>
            <a:fld id="{97AD36C7-9703-CB49-A218-01373653FCDC}" type="slidenum">
              <a:rPr lang="en-AT" smtClean="0"/>
              <a:t>‹#›</a:t>
            </a:fld>
            <a:endParaRPr lang="en-AT"/>
          </a:p>
        </p:txBody>
      </p:sp>
      <p:sp>
        <p:nvSpPr>
          <p:cNvPr id="5" name="Title 29">
            <a:extLst>
              <a:ext uri="{FF2B5EF4-FFF2-40B4-BE49-F238E27FC236}">
                <a16:creationId xmlns:a16="http://schemas.microsoft.com/office/drawing/2014/main" id="{F71DF1A0-B76F-65FE-5BB0-66D32F8BC1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987" y="267991"/>
            <a:ext cx="10508952" cy="997196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3600" b="1">
                <a:solidFill>
                  <a:srgbClr val="0069B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Title Here</a:t>
            </a:r>
          </a:p>
        </p:txBody>
      </p:sp>
      <p:sp>
        <p:nvSpPr>
          <p:cNvPr id="7" name="Rettangolo 5">
            <a:extLst>
              <a:ext uri="{FF2B5EF4-FFF2-40B4-BE49-F238E27FC236}">
                <a16:creationId xmlns:a16="http://schemas.microsoft.com/office/drawing/2014/main" id="{599B49D1-C997-F595-16F1-9C081745A601}"/>
              </a:ext>
            </a:extLst>
          </p:cNvPr>
          <p:cNvSpPr/>
          <p:nvPr userDrawn="1"/>
        </p:nvSpPr>
        <p:spPr>
          <a:xfrm>
            <a:off x="0" y="390256"/>
            <a:ext cx="304800" cy="706458"/>
          </a:xfrm>
          <a:prstGeom prst="rect">
            <a:avLst/>
          </a:prstGeom>
          <a:solidFill>
            <a:srgbClr val="0069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9671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- IAEA image">
    <p:bg>
      <p:bgPr>
        <a:solidFill>
          <a:srgbClr val="006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1" descr="Immagine che contiene nuvola, cielo, aria aperta, giornata&#10;&#10;Descrizione generata automaticamente">
            <a:extLst>
              <a:ext uri="{FF2B5EF4-FFF2-40B4-BE49-F238E27FC236}">
                <a16:creationId xmlns:a16="http://schemas.microsoft.com/office/drawing/2014/main" id="{3241C1C6-9382-DFB6-50ED-C8138C2AA45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857386" cy="6858000"/>
          </a:xfrm>
          <a:prstGeom prst="rect">
            <a:avLst/>
          </a:prstGeom>
        </p:spPr>
      </p:pic>
      <p:pic>
        <p:nvPicPr>
          <p:cNvPr id="12" name="Picture 11" descr="A black and white logo&#10;&#10;Description automatically generated">
            <a:extLst>
              <a:ext uri="{FF2B5EF4-FFF2-40B4-BE49-F238E27FC236}">
                <a16:creationId xmlns:a16="http://schemas.microsoft.com/office/drawing/2014/main" id="{4029801C-5759-4852-1DC1-DC75BDF59C1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333" y="392458"/>
            <a:ext cx="2016244" cy="711842"/>
          </a:xfrm>
          <a:prstGeom prst="rect">
            <a:avLst/>
          </a:prstGeom>
        </p:spPr>
      </p:pic>
      <p:sp>
        <p:nvSpPr>
          <p:cNvPr id="2" name="Rettangolo 5">
            <a:extLst>
              <a:ext uri="{FF2B5EF4-FFF2-40B4-BE49-F238E27FC236}">
                <a16:creationId xmlns:a16="http://schemas.microsoft.com/office/drawing/2014/main" id="{440ECDD2-FD18-B4C6-48F4-07512A5E385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90256"/>
            <a:ext cx="304800" cy="706458"/>
          </a:xfrm>
          <a:prstGeom prst="rect">
            <a:avLst/>
          </a:prstGeom>
          <a:solidFill>
            <a:srgbClr val="EEF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8" name="Connettore 1 4">
            <a:extLst>
              <a:ext uri="{FF2B5EF4-FFF2-40B4-BE49-F238E27FC236}">
                <a16:creationId xmlns:a16="http://schemas.microsoft.com/office/drawing/2014/main" id="{030FFAD5-0F62-34A4-8B8A-C36146788BC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7570662" y="4929202"/>
            <a:ext cx="389415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E0551CB0-A4B2-CF13-2E8A-24B4430ADD2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3" hasCustomPrompt="1"/>
          </p:nvPr>
        </p:nvSpPr>
        <p:spPr>
          <a:xfrm>
            <a:off x="7570662" y="5106726"/>
            <a:ext cx="3954448" cy="10396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9144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3716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8288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2860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6pPr>
            <a:lvl7pPr marL="27432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7pPr>
            <a:lvl8pPr marL="32004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8pPr>
            <a:lvl9pPr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9pPr>
          </a:lstStyle>
          <a:p>
            <a:pPr lvl="0"/>
            <a:r>
              <a:rPr lang="en-GB" noProof="0" dirty="0"/>
              <a:t>Contact information</a:t>
            </a:r>
          </a:p>
        </p:txBody>
      </p:sp>
      <p:sp>
        <p:nvSpPr>
          <p:cNvPr id="23" name="Title 29">
            <a:extLst>
              <a:ext uri="{FF2B5EF4-FFF2-40B4-BE49-F238E27FC236}">
                <a16:creationId xmlns:a16="http://schemas.microsoft.com/office/drawing/2014/main" id="{3B40B8FD-62D6-4D32-B8A5-EE323DC77F8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7570663" y="4265229"/>
            <a:ext cx="3960042" cy="498598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sz="3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8724495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 - Custom image - horizontal">
    <p:bg>
      <p:bgPr>
        <a:solidFill>
          <a:srgbClr val="0069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Connettore 1 4">
            <a:extLst>
              <a:ext uri="{FF2B5EF4-FFF2-40B4-BE49-F238E27FC236}">
                <a16:creationId xmlns:a16="http://schemas.microsoft.com/office/drawing/2014/main" id="{EBF4F91D-1FC7-C21C-323E-1509665E24ED}"/>
              </a:ext>
            </a:extLst>
          </p:cNvPr>
          <p:cNvCxnSpPr>
            <a:cxnSpLocks/>
          </p:cNvCxnSpPr>
          <p:nvPr/>
        </p:nvCxnSpPr>
        <p:spPr>
          <a:xfrm>
            <a:off x="1026738" y="3536777"/>
            <a:ext cx="3305210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29">
            <a:extLst>
              <a:ext uri="{FF2B5EF4-FFF2-40B4-BE49-F238E27FC236}">
                <a16:creationId xmlns:a16="http://schemas.microsoft.com/office/drawing/2014/main" id="{01E608A6-CAF7-5776-D63F-7CAA34DA6B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737" y="1493800"/>
            <a:ext cx="10149154" cy="871509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>
              <a:defRPr sz="3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9B3F6C51-2DA1-F063-A957-D06B18D1BD3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26737" y="3714301"/>
            <a:ext cx="10149154" cy="3071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9144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3716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8288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2860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6pPr>
            <a:lvl7pPr marL="27432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7pPr>
            <a:lvl8pPr marL="32004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8pPr>
            <a:lvl9pPr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9pPr>
          </a:lstStyle>
          <a:p>
            <a:pPr lvl="0"/>
            <a:r>
              <a:rPr lang="en-GB" noProof="0" dirty="0"/>
              <a:t>Your name, Your title</a:t>
            </a:r>
          </a:p>
        </p:txBody>
      </p:sp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D80CC83D-ED25-C71C-AB29-79F8CDB64B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26737" y="4253271"/>
            <a:ext cx="10149155" cy="57249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Font typeface="Arial" panose="020B0604020202020204" pitchFamily="34" charset="0"/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9144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3716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8288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2860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6pPr>
            <a:lvl7pPr marL="27432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7pPr>
            <a:lvl8pPr marL="32004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8pPr>
            <a:lvl9pPr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9pPr>
          </a:lstStyle>
          <a:p>
            <a:pPr lvl="0"/>
            <a:r>
              <a:rPr lang="en-GB" noProof="0" dirty="0"/>
              <a:t>Other optional information, such as</a:t>
            </a:r>
            <a:br>
              <a:rPr lang="en-GB" noProof="0" dirty="0"/>
            </a:br>
            <a:r>
              <a:rPr lang="en-GB" noProof="0" dirty="0"/>
              <a:t>event name, location and date.</a:t>
            </a:r>
          </a:p>
        </p:txBody>
      </p:sp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9125B140-0C47-03CC-786E-2DFAC85AEC6D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333" y="392458"/>
            <a:ext cx="2016244" cy="711842"/>
          </a:xfrm>
          <a:prstGeom prst="rect">
            <a:avLst/>
          </a:prstGeom>
        </p:spPr>
      </p:pic>
      <p:sp>
        <p:nvSpPr>
          <p:cNvPr id="12" name="Rettangolo 5">
            <a:extLst>
              <a:ext uri="{FF2B5EF4-FFF2-40B4-BE49-F238E27FC236}">
                <a16:creationId xmlns:a16="http://schemas.microsoft.com/office/drawing/2014/main" id="{A3591069-EB63-97AB-8638-B4DEFFD61FB4}"/>
              </a:ext>
            </a:extLst>
          </p:cNvPr>
          <p:cNvSpPr/>
          <p:nvPr/>
        </p:nvSpPr>
        <p:spPr>
          <a:xfrm>
            <a:off x="0" y="390256"/>
            <a:ext cx="304800" cy="706458"/>
          </a:xfrm>
          <a:prstGeom prst="rect">
            <a:avLst/>
          </a:prstGeom>
          <a:solidFill>
            <a:srgbClr val="EEF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10258F6-B5DD-B72A-0921-9C4E38F82E8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16000" y="2579914"/>
            <a:ext cx="10180735" cy="75325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spcBef>
                <a:spcPts val="800"/>
              </a:spcBef>
              <a:buFont typeface="Arial" panose="020B0604020202020204" pitchFamily="34" charset="0"/>
              <a:buNone/>
              <a:defRPr sz="2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spcBef>
                <a:spcPts val="8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spcBef>
                <a:spcPts val="8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spcBef>
                <a:spcPts val="8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spcBef>
                <a:spcPts val="8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>
              <a:spcBef>
                <a:spcPts val="8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spcBef>
                <a:spcPts val="8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spcBef>
                <a:spcPts val="8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Subtitle (optional)</a:t>
            </a:r>
          </a:p>
        </p:txBody>
      </p:sp>
      <p:pic>
        <p:nvPicPr>
          <p:cNvPr id="5" name="Immagine 1" descr="Immagine che contiene nuvola, cielo, aria aperta, giornata&#10;&#10;Descrizione generata automaticamente">
            <a:extLst>
              <a:ext uri="{FF2B5EF4-FFF2-40B4-BE49-F238E27FC236}">
                <a16:creationId xmlns:a16="http://schemas.microsoft.com/office/drawing/2014/main" id="{041EFD38-5252-DBF4-ACA9-2A717B9B4D36}"/>
              </a:ext>
            </a:extLst>
          </p:cNvPr>
          <p:cNvPicPr/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7111"/>
            <a:ext cx="12192000" cy="153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2414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slide blue backgroun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43DEE711-9133-A207-9D3A-0C5D55FD3F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45998" y="2332417"/>
            <a:ext cx="8300003" cy="161466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noProof="0" dirty="0"/>
              <a:t>Thank you!</a:t>
            </a:r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8EA73861-8959-BC29-238E-BE1624CE0D5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333" y="392458"/>
            <a:ext cx="2016244" cy="711842"/>
          </a:xfrm>
          <a:prstGeom prst="rect">
            <a:avLst/>
          </a:prstGeom>
        </p:spPr>
      </p:pic>
      <p:sp>
        <p:nvSpPr>
          <p:cNvPr id="3" name="Rettangolo 5">
            <a:extLst>
              <a:ext uri="{FF2B5EF4-FFF2-40B4-BE49-F238E27FC236}">
                <a16:creationId xmlns:a16="http://schemas.microsoft.com/office/drawing/2014/main" id="{53FC2712-1B18-4A56-3F30-72FE93A5B3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90256"/>
            <a:ext cx="304800" cy="706458"/>
          </a:xfrm>
          <a:prstGeom prst="rect">
            <a:avLst/>
          </a:prstGeom>
          <a:solidFill>
            <a:srgbClr val="EEF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4" name="Connettore 1 4">
            <a:extLst>
              <a:ext uri="{FF2B5EF4-FFF2-40B4-BE49-F238E27FC236}">
                <a16:creationId xmlns:a16="http://schemas.microsoft.com/office/drawing/2014/main" id="{9821D874-2A86-597C-BC68-E51449965648}"/>
              </a:ext>
            </a:extLst>
          </p:cNvPr>
          <p:cNvCxnSpPr>
            <a:cxnSpLocks/>
          </p:cNvCxnSpPr>
          <p:nvPr/>
        </p:nvCxnSpPr>
        <p:spPr>
          <a:xfrm>
            <a:off x="3614057" y="3958817"/>
            <a:ext cx="4963886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5915C987-D882-5B70-DA88-FFBC6C2842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18722" y="4369606"/>
            <a:ext cx="4954557" cy="103963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9144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3716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8288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2860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6pPr>
            <a:lvl7pPr marL="27432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7pPr>
            <a:lvl8pPr marL="32004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8pPr>
            <a:lvl9pPr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9pPr>
          </a:lstStyle>
          <a:p>
            <a:pPr lvl="0"/>
            <a:r>
              <a:rPr lang="en-GB" noProof="0" dirty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21874650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slide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leaf and a black background&#10;&#10;Description automatically generated">
            <a:extLst>
              <a:ext uri="{FF2B5EF4-FFF2-40B4-BE49-F238E27FC236}">
                <a16:creationId xmlns:a16="http://schemas.microsoft.com/office/drawing/2014/main" id="{3441F355-01DE-E946-DCEF-9598293EC68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019" y="396061"/>
            <a:ext cx="2020216" cy="713244"/>
          </a:xfrm>
          <a:prstGeom prst="rect">
            <a:avLst/>
          </a:prstGeom>
        </p:spPr>
      </p:pic>
      <p:sp>
        <p:nvSpPr>
          <p:cNvPr id="3" name="Text Placeholder 33">
            <a:extLst>
              <a:ext uri="{FF2B5EF4-FFF2-40B4-BE49-F238E27FC236}">
                <a16:creationId xmlns:a16="http://schemas.microsoft.com/office/drawing/2014/main" id="{88E7DC95-91D1-F847-63F8-5CB472D7547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1945998" y="2332417"/>
            <a:ext cx="8300003" cy="161466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noProof="0" dirty="0"/>
              <a:t>Thank you!</a:t>
            </a:r>
          </a:p>
        </p:txBody>
      </p:sp>
      <p:cxnSp>
        <p:nvCxnSpPr>
          <p:cNvPr id="4" name="Connettore 1 4">
            <a:extLst>
              <a:ext uri="{FF2B5EF4-FFF2-40B4-BE49-F238E27FC236}">
                <a16:creationId xmlns:a16="http://schemas.microsoft.com/office/drawing/2014/main" id="{28B87BA7-7013-6540-ADD7-2372EA2A784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614057" y="3958817"/>
            <a:ext cx="49638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EDD6B2F5-DE10-7B5A-3C35-13269C6609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3" hasCustomPrompt="1"/>
          </p:nvPr>
        </p:nvSpPr>
        <p:spPr>
          <a:xfrm>
            <a:off x="3618722" y="4369606"/>
            <a:ext cx="4954557" cy="103963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sz="2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9144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3716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8288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2860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6pPr>
            <a:lvl7pPr marL="27432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7pPr>
            <a:lvl8pPr marL="32004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8pPr>
            <a:lvl9pPr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9pPr>
          </a:lstStyle>
          <a:p>
            <a:pPr lvl="0"/>
            <a:r>
              <a:rPr lang="en-GB" noProof="0" dirty="0"/>
              <a:t>Contact information</a:t>
            </a:r>
          </a:p>
        </p:txBody>
      </p:sp>
      <p:sp>
        <p:nvSpPr>
          <p:cNvPr id="7" name="Rettangolo 5">
            <a:extLst>
              <a:ext uri="{FF2B5EF4-FFF2-40B4-BE49-F238E27FC236}">
                <a16:creationId xmlns:a16="http://schemas.microsoft.com/office/drawing/2014/main" id="{5677C6EC-AC17-ED84-1DC1-ED082F710971}"/>
              </a:ext>
            </a:extLst>
          </p:cNvPr>
          <p:cNvSpPr/>
          <p:nvPr userDrawn="1"/>
        </p:nvSpPr>
        <p:spPr>
          <a:xfrm>
            <a:off x="0" y="390256"/>
            <a:ext cx="304800" cy="706458"/>
          </a:xfrm>
          <a:prstGeom prst="rect">
            <a:avLst/>
          </a:prstGeom>
          <a:solidFill>
            <a:srgbClr val="0069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360449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1C633-1D90-642F-B534-8DE4069C92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5DC94E-6D2B-D71D-70F1-EC8169EB8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C811B-1A3A-DF2C-35DD-6C8487390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789F6-0C9F-290D-9200-2B6A9B57A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S. Okumura | IAEA Data Explorer and Beyond | P(ND)2-3 </a:t>
            </a:r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3C4213-49BE-406A-D89C-8A35EFFA6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36C7-9703-CB49-A218-01373653FCDC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730861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C - IAEA image - blue">
    <p:bg>
      <p:bgPr>
        <a:solidFill>
          <a:srgbClr val="006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1" descr="Immagine che contiene nuvola, cielo, aria aperta, giornata&#10;&#10;Descrizione generata automaticamente">
            <a:extLst>
              <a:ext uri="{FF2B5EF4-FFF2-40B4-BE49-F238E27FC236}">
                <a16:creationId xmlns:a16="http://schemas.microsoft.com/office/drawing/2014/main" id="{3241C1C6-9382-DFB6-50ED-C8138C2AA45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857386" cy="6858000"/>
          </a:xfrm>
          <a:prstGeom prst="rect">
            <a:avLst/>
          </a:prstGeom>
        </p:spPr>
      </p:pic>
      <p:pic>
        <p:nvPicPr>
          <p:cNvPr id="12" name="Picture 11" descr="A black and white logo&#10;&#10;Description automatically generated">
            <a:extLst>
              <a:ext uri="{FF2B5EF4-FFF2-40B4-BE49-F238E27FC236}">
                <a16:creationId xmlns:a16="http://schemas.microsoft.com/office/drawing/2014/main" id="{4029801C-5759-4852-1DC1-DC75BDF59C1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333" y="392458"/>
            <a:ext cx="2016244" cy="711842"/>
          </a:xfrm>
          <a:prstGeom prst="rect">
            <a:avLst/>
          </a:prstGeom>
        </p:spPr>
      </p:pic>
      <p:sp>
        <p:nvSpPr>
          <p:cNvPr id="2" name="Rettangolo 5">
            <a:extLst>
              <a:ext uri="{FF2B5EF4-FFF2-40B4-BE49-F238E27FC236}">
                <a16:creationId xmlns:a16="http://schemas.microsoft.com/office/drawing/2014/main" id="{440ECDD2-FD18-B4C6-48F4-07512A5E385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90256"/>
            <a:ext cx="304800" cy="706458"/>
          </a:xfrm>
          <a:prstGeom prst="rect">
            <a:avLst/>
          </a:prstGeom>
          <a:solidFill>
            <a:srgbClr val="EEF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cxnSp>
        <p:nvCxnSpPr>
          <p:cNvPr id="18" name="Connettore 1 4">
            <a:extLst>
              <a:ext uri="{FF2B5EF4-FFF2-40B4-BE49-F238E27FC236}">
                <a16:creationId xmlns:a16="http://schemas.microsoft.com/office/drawing/2014/main" id="{030FFAD5-0F62-34A4-8B8A-C36146788BC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7570662" y="4929202"/>
            <a:ext cx="389415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E0551CB0-A4B2-CF13-2E8A-24B4430ADD2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3" hasCustomPrompt="1"/>
          </p:nvPr>
        </p:nvSpPr>
        <p:spPr>
          <a:xfrm>
            <a:off x="7570662" y="5106726"/>
            <a:ext cx="3954448" cy="10396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9144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3716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8288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2860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6pPr>
            <a:lvl7pPr marL="27432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7pPr>
            <a:lvl8pPr marL="32004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8pPr>
            <a:lvl9pPr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9pPr>
          </a:lstStyle>
          <a:p>
            <a:pPr lvl="0"/>
            <a:r>
              <a:rPr lang="en-GB" noProof="0" dirty="0"/>
              <a:t>Your name, Your title</a:t>
            </a:r>
          </a:p>
        </p:txBody>
      </p:sp>
      <p:sp>
        <p:nvSpPr>
          <p:cNvPr id="23" name="Title 29">
            <a:extLst>
              <a:ext uri="{FF2B5EF4-FFF2-40B4-BE49-F238E27FC236}">
                <a16:creationId xmlns:a16="http://schemas.microsoft.com/office/drawing/2014/main" id="{3B40B8FD-62D6-4D32-B8A5-EE323DC77F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70663" y="4376029"/>
            <a:ext cx="3960042" cy="387798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sz="28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685552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C - IAEA imag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1" descr="Immagine che contiene nuvola, cielo, aria aperta, giornata&#10;&#10;Descrizione generata automaticamente">
            <a:extLst>
              <a:ext uri="{FF2B5EF4-FFF2-40B4-BE49-F238E27FC236}">
                <a16:creationId xmlns:a16="http://schemas.microsoft.com/office/drawing/2014/main" id="{F58AD192-0BD2-2E35-CB7F-E16EEF8DAFE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857386" cy="6858000"/>
          </a:xfrm>
          <a:prstGeom prst="rect">
            <a:avLst/>
          </a:prstGeom>
        </p:spPr>
      </p:pic>
      <p:sp>
        <p:nvSpPr>
          <p:cNvPr id="15" name="Title 29">
            <a:extLst>
              <a:ext uri="{FF2B5EF4-FFF2-40B4-BE49-F238E27FC236}">
                <a16:creationId xmlns:a16="http://schemas.microsoft.com/office/drawing/2014/main" id="{75EFFD95-E08A-2F72-914C-E4FB811DA73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7568940" y="4376029"/>
            <a:ext cx="3960042" cy="387798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sz="2800" b="1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Presentation Title</a:t>
            </a:r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F083F086-3CF2-5376-74E0-53A2CA433B9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333" y="392458"/>
            <a:ext cx="2016244" cy="711842"/>
          </a:xfrm>
          <a:prstGeom prst="rect">
            <a:avLst/>
          </a:prstGeom>
        </p:spPr>
      </p:pic>
      <p:sp>
        <p:nvSpPr>
          <p:cNvPr id="3" name="Rettangolo 5">
            <a:extLst>
              <a:ext uri="{FF2B5EF4-FFF2-40B4-BE49-F238E27FC236}">
                <a16:creationId xmlns:a16="http://schemas.microsoft.com/office/drawing/2014/main" id="{C50C9B14-6BE5-B646-7D07-E704CF0E937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90256"/>
            <a:ext cx="304800" cy="706458"/>
          </a:xfrm>
          <a:prstGeom prst="rect">
            <a:avLst/>
          </a:prstGeom>
          <a:solidFill>
            <a:srgbClr val="EEF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cxnSp>
        <p:nvCxnSpPr>
          <p:cNvPr id="23" name="Connettore 1 4">
            <a:extLst>
              <a:ext uri="{FF2B5EF4-FFF2-40B4-BE49-F238E27FC236}">
                <a16:creationId xmlns:a16="http://schemas.microsoft.com/office/drawing/2014/main" id="{D80CA7E8-51C9-F766-22CD-F36CAF399ADA}"/>
              </a:ext>
            </a:extLst>
          </p:cNvPr>
          <p:cNvCxnSpPr/>
          <p:nvPr/>
        </p:nvCxnSpPr>
        <p:spPr>
          <a:xfrm>
            <a:off x="7570662" y="4929202"/>
            <a:ext cx="389415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C1BC7D0E-92F1-FC43-5B4A-7376C063B63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66991" y="5082871"/>
            <a:ext cx="3986254" cy="10634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914400" indent="0"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371600" indent="0"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828800" indent="0"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286000" indent="0">
              <a:buNone/>
              <a:defRPr sz="2000" b="0" i="0">
                <a:solidFill>
                  <a:srgbClr val="33323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6pPr>
            <a:lvl7pPr marL="2743200" indent="0">
              <a:buNone/>
              <a:defRPr sz="2000" b="0" i="0">
                <a:solidFill>
                  <a:srgbClr val="33323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7pPr>
            <a:lvl8pPr marL="3200400" indent="0">
              <a:buNone/>
              <a:defRPr sz="2000" b="0" i="0">
                <a:solidFill>
                  <a:srgbClr val="33323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8pPr>
            <a:lvl9pPr>
              <a:defRPr sz="2000" b="0" i="0">
                <a:solidFill>
                  <a:srgbClr val="33323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9pPr>
          </a:lstStyle>
          <a:p>
            <a:pPr lvl="0"/>
            <a:r>
              <a:rPr lang="en-GB" noProof="0" dirty="0"/>
              <a:t>Your name, Your title</a:t>
            </a:r>
          </a:p>
        </p:txBody>
      </p:sp>
    </p:spTree>
    <p:extLst>
      <p:ext uri="{BB962C8B-B14F-4D97-AF65-F5344CB8AC3E}">
        <p14:creationId xmlns:p14="http://schemas.microsoft.com/office/powerpoint/2010/main" val="3881904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80A068-E9CA-B9A9-C8A2-E0B011E67C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S. Okumura | IAEA Data Explorer and Beyond | P(ND)2-3 </a:t>
            </a:r>
            <a:endParaRPr lang="en-AT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379E39-6A17-3C92-0D4A-D24A8E7258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rgbClr val="0069B5"/>
          </a:solidFill>
        </p:spPr>
        <p:txBody>
          <a:bodyPr/>
          <a:lstStyle/>
          <a:p>
            <a:fld id="{97AD36C7-9703-CB49-A218-01373653FCDC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00572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5">
            <a:extLst>
              <a:ext uri="{FF2B5EF4-FFF2-40B4-BE49-F238E27FC236}">
                <a16:creationId xmlns:a16="http://schemas.microsoft.com/office/drawing/2014/main" id="{8FF5DAE1-C78C-F1A5-89B5-4AEB6A33D5F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90256"/>
            <a:ext cx="304800" cy="706458"/>
          </a:xfrm>
          <a:prstGeom prst="rect">
            <a:avLst/>
          </a:prstGeom>
          <a:solidFill>
            <a:srgbClr val="0069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3" name="Title 29">
            <a:extLst>
              <a:ext uri="{FF2B5EF4-FFF2-40B4-BE49-F238E27FC236}">
                <a16:creationId xmlns:a16="http://schemas.microsoft.com/office/drawing/2014/main" id="{32B3E05E-4415-0F2A-10EE-FB44E47C75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838987" y="267991"/>
            <a:ext cx="10508952" cy="997196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3600" b="1">
                <a:solidFill>
                  <a:srgbClr val="0069B4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Title Here</a:t>
            </a:r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49119A3F-83F1-EAC9-7C72-72FB5DAAC33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4" hasCustomPrompt="1"/>
          </p:nvPr>
        </p:nvSpPr>
        <p:spPr>
          <a:xfrm>
            <a:off x="829518" y="1588624"/>
            <a:ext cx="10548395" cy="4252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2800" b="1" i="0">
                <a:solidFill>
                  <a:srgbClr val="333233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indent="0">
              <a:spcBef>
                <a:spcPts val="8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spcBef>
                <a:spcPts val="8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spcBef>
                <a:spcPts val="8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spcBef>
                <a:spcPts val="8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spcBef>
                <a:spcPts val="8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>
              <a:spcBef>
                <a:spcPts val="8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spcBef>
                <a:spcPts val="8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spcBef>
                <a:spcPts val="800"/>
              </a:spcBef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A28177DD-0DB1-2A38-0380-7D483B4DE80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5" hasCustomPrompt="1"/>
          </p:nvPr>
        </p:nvSpPr>
        <p:spPr>
          <a:xfrm>
            <a:off x="829518" y="2220685"/>
            <a:ext cx="10548395" cy="389708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 </a:t>
            </a:r>
            <a:r>
              <a:rPr lang="en-GB" noProof="0" dirty="0" err="1"/>
              <a:t>tempor</a:t>
            </a:r>
            <a:r>
              <a:rPr lang="en-GB" noProof="0" dirty="0"/>
              <a:t> </a:t>
            </a:r>
            <a:r>
              <a:rPr lang="en-GB" noProof="0" dirty="0" err="1"/>
              <a:t>incididunt</a:t>
            </a:r>
            <a:r>
              <a:rPr lang="en-GB" noProof="0" dirty="0"/>
              <a:t> </a:t>
            </a:r>
            <a:r>
              <a:rPr lang="en-GB" noProof="0" dirty="0" err="1"/>
              <a:t>ut</a:t>
            </a:r>
            <a:r>
              <a:rPr lang="en-GB" noProof="0" dirty="0"/>
              <a:t> labore et dolore magna </a:t>
            </a:r>
            <a:r>
              <a:rPr lang="en-GB" noProof="0" dirty="0" err="1"/>
              <a:t>aliqua</a:t>
            </a:r>
            <a:r>
              <a:rPr lang="en-GB" noProof="0" dirty="0"/>
              <a:t>.</a:t>
            </a:r>
          </a:p>
          <a:p>
            <a:pPr lvl="0"/>
            <a:r>
              <a:rPr lang="en-GB" noProof="0" dirty="0"/>
              <a:t>Ut </a:t>
            </a:r>
            <a:r>
              <a:rPr lang="en-GB" noProof="0" dirty="0" err="1"/>
              <a:t>enim</a:t>
            </a:r>
            <a:r>
              <a:rPr lang="en-GB" noProof="0" dirty="0"/>
              <a:t> ad minim </a:t>
            </a:r>
            <a:r>
              <a:rPr lang="en-GB" noProof="0" dirty="0" err="1"/>
              <a:t>veniam</a:t>
            </a:r>
            <a:r>
              <a:rPr lang="en-GB" noProof="0" dirty="0"/>
              <a:t>, </a:t>
            </a:r>
            <a:r>
              <a:rPr lang="en-GB" noProof="0" dirty="0" err="1"/>
              <a:t>quis</a:t>
            </a:r>
            <a:r>
              <a:rPr lang="en-GB" noProof="0" dirty="0"/>
              <a:t> </a:t>
            </a:r>
            <a:r>
              <a:rPr lang="en-GB" noProof="0" dirty="0" err="1"/>
              <a:t>nostrud</a:t>
            </a:r>
            <a:r>
              <a:rPr lang="en-GB" noProof="0" dirty="0"/>
              <a:t> exercitation </a:t>
            </a:r>
            <a:r>
              <a:rPr lang="en-GB" noProof="0" dirty="0" err="1"/>
              <a:t>ullamco</a:t>
            </a:r>
            <a:r>
              <a:rPr lang="en-GB" noProof="0" dirty="0"/>
              <a:t> </a:t>
            </a:r>
            <a:r>
              <a:rPr lang="en-GB" noProof="0" dirty="0" err="1"/>
              <a:t>laboris</a:t>
            </a:r>
            <a:r>
              <a:rPr lang="en-GB" noProof="0" dirty="0"/>
              <a:t> nisi </a:t>
            </a:r>
            <a:r>
              <a:rPr lang="en-GB" noProof="0" dirty="0" err="1"/>
              <a:t>ut</a:t>
            </a:r>
            <a:r>
              <a:rPr lang="en-GB" noProof="0" dirty="0"/>
              <a:t> </a:t>
            </a:r>
            <a:r>
              <a:rPr lang="en-GB" noProof="0" dirty="0" err="1"/>
              <a:t>aliquip</a:t>
            </a:r>
            <a:r>
              <a:rPr lang="en-GB" noProof="0" dirty="0"/>
              <a:t> ex </a:t>
            </a:r>
            <a:r>
              <a:rPr lang="en-GB" noProof="0" dirty="0" err="1"/>
              <a:t>ea</a:t>
            </a:r>
            <a:r>
              <a:rPr lang="en-GB" noProof="0" dirty="0"/>
              <a:t> </a:t>
            </a:r>
            <a:r>
              <a:rPr lang="en-GB" noProof="0" dirty="0" err="1"/>
              <a:t>commodo</a:t>
            </a:r>
            <a:r>
              <a:rPr lang="en-GB" noProof="0" dirty="0"/>
              <a:t> </a:t>
            </a:r>
            <a:r>
              <a:rPr lang="en-GB" noProof="0" dirty="0" err="1"/>
              <a:t>consequat</a:t>
            </a:r>
            <a:r>
              <a:rPr lang="en-GB" noProof="0" dirty="0"/>
              <a:t>. Duis </a:t>
            </a:r>
            <a:r>
              <a:rPr lang="en-GB" noProof="0" dirty="0" err="1"/>
              <a:t>aute</a:t>
            </a:r>
            <a:r>
              <a:rPr lang="en-GB" noProof="0" dirty="0"/>
              <a:t> </a:t>
            </a:r>
            <a:r>
              <a:rPr lang="en-GB" noProof="0" dirty="0" err="1"/>
              <a:t>irure</a:t>
            </a:r>
            <a:r>
              <a:rPr lang="en-GB" noProof="0" dirty="0"/>
              <a:t> </a:t>
            </a:r>
            <a:r>
              <a:rPr lang="en-GB" noProof="0" dirty="0" err="1"/>
              <a:t>dolor</a:t>
            </a:r>
            <a:r>
              <a:rPr lang="en-GB" noProof="0" dirty="0"/>
              <a:t> in </a:t>
            </a:r>
            <a:r>
              <a:rPr lang="en-GB" noProof="0" dirty="0" err="1"/>
              <a:t>reprehenderit</a:t>
            </a:r>
            <a:r>
              <a:rPr lang="en-GB" noProof="0" dirty="0"/>
              <a:t> in </a:t>
            </a:r>
            <a:r>
              <a:rPr lang="en-GB" noProof="0" dirty="0" err="1"/>
              <a:t>voluptate</a:t>
            </a:r>
            <a:r>
              <a:rPr lang="en-GB" noProof="0" dirty="0"/>
              <a:t> </a:t>
            </a:r>
            <a:r>
              <a:rPr lang="en-GB" noProof="0" dirty="0" err="1"/>
              <a:t>velit</a:t>
            </a:r>
            <a:r>
              <a:rPr lang="en-GB" noProof="0" dirty="0"/>
              <a:t> </a:t>
            </a:r>
            <a:r>
              <a:rPr lang="en-GB" noProof="0" dirty="0" err="1"/>
              <a:t>esse</a:t>
            </a:r>
            <a:r>
              <a:rPr lang="en-GB" noProof="0" dirty="0"/>
              <a:t> </a:t>
            </a:r>
            <a:r>
              <a:rPr lang="en-GB" noProof="0" dirty="0" err="1"/>
              <a:t>cillum</a:t>
            </a:r>
            <a:r>
              <a:rPr lang="en-GB" noProof="0" dirty="0"/>
              <a:t> dolore </a:t>
            </a:r>
            <a:r>
              <a:rPr lang="en-GB" noProof="0" dirty="0" err="1"/>
              <a:t>eu</a:t>
            </a:r>
            <a:r>
              <a:rPr lang="en-GB" noProof="0" dirty="0"/>
              <a:t> </a:t>
            </a:r>
            <a:r>
              <a:rPr lang="en-GB" noProof="0" dirty="0" err="1"/>
              <a:t>fugiat</a:t>
            </a:r>
            <a:r>
              <a:rPr lang="en-GB" noProof="0" dirty="0"/>
              <a:t> </a:t>
            </a:r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pariatur</a:t>
            </a:r>
            <a:r>
              <a:rPr lang="en-GB" noProof="0" dirty="0"/>
              <a:t>.</a:t>
            </a:r>
          </a:p>
          <a:p>
            <a:pPr lvl="0"/>
            <a:r>
              <a:rPr lang="en-GB" noProof="0" dirty="0" err="1"/>
              <a:t>Excepteur</a:t>
            </a:r>
            <a:r>
              <a:rPr lang="en-GB" noProof="0" dirty="0"/>
              <a:t> </a:t>
            </a:r>
            <a:r>
              <a:rPr lang="en-GB" noProof="0" dirty="0" err="1"/>
              <a:t>sint</a:t>
            </a:r>
            <a:r>
              <a:rPr lang="en-GB" noProof="0" dirty="0"/>
              <a:t> </a:t>
            </a:r>
            <a:r>
              <a:rPr lang="en-GB" noProof="0" dirty="0" err="1"/>
              <a:t>occaecat</a:t>
            </a:r>
            <a:r>
              <a:rPr lang="en-GB" noProof="0" dirty="0"/>
              <a:t> </a:t>
            </a:r>
            <a:r>
              <a:rPr lang="en-GB" noProof="0" dirty="0" err="1"/>
              <a:t>cupidatat</a:t>
            </a:r>
            <a:r>
              <a:rPr lang="en-GB" noProof="0" dirty="0"/>
              <a:t> non </a:t>
            </a:r>
            <a:r>
              <a:rPr lang="en-GB" noProof="0" dirty="0" err="1"/>
              <a:t>proident</a:t>
            </a:r>
            <a:r>
              <a:rPr lang="en-GB" noProof="0" dirty="0"/>
              <a:t>, sunt in culpa qui </a:t>
            </a:r>
            <a:r>
              <a:rPr lang="en-GB" noProof="0" dirty="0" err="1"/>
              <a:t>officia</a:t>
            </a:r>
            <a:r>
              <a:rPr lang="en-GB" noProof="0" dirty="0"/>
              <a:t> </a:t>
            </a:r>
            <a:r>
              <a:rPr lang="en-GB" noProof="0" dirty="0" err="1"/>
              <a:t>deserunt</a:t>
            </a:r>
            <a:r>
              <a:rPr lang="en-GB" noProof="0" dirty="0"/>
              <a:t> </a:t>
            </a:r>
            <a:r>
              <a:rPr lang="en-GB" noProof="0" dirty="0" err="1"/>
              <a:t>mollit</a:t>
            </a:r>
            <a:r>
              <a:rPr lang="en-GB" noProof="0" dirty="0"/>
              <a:t> </a:t>
            </a:r>
            <a:r>
              <a:rPr lang="en-GB" noProof="0" dirty="0" err="1"/>
              <a:t>anim</a:t>
            </a:r>
            <a:r>
              <a:rPr lang="en-GB" noProof="0" dirty="0"/>
              <a:t> id </a:t>
            </a:r>
            <a:r>
              <a:rPr lang="en-GB" noProof="0" dirty="0" err="1"/>
              <a:t>est</a:t>
            </a:r>
            <a:r>
              <a:rPr lang="en-GB" noProof="0" dirty="0"/>
              <a:t> </a:t>
            </a:r>
            <a:r>
              <a:rPr lang="en-GB" noProof="0" dirty="0" err="1"/>
              <a:t>laborum</a:t>
            </a:r>
            <a:r>
              <a:rPr lang="en-GB" noProof="0" dirty="0"/>
              <a:t>.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1D9ECC-0F31-8259-B480-365300166100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140369" y="6590009"/>
            <a:ext cx="4114800" cy="211677"/>
          </a:xfrm>
        </p:spPr>
        <p:txBody>
          <a:bodyPr>
            <a:noAutofit/>
          </a:bodyPr>
          <a:lstStyle>
            <a:lvl1pPr>
              <a:defRPr sz="105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S. Okumura | IAEA Data Explorer and Beyond | P(ND)2-3 </a:t>
            </a:r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8D1F14-47C9-D150-D05D-8992CE6996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9"/>
          </p:nvPr>
        </p:nvSpPr>
        <p:spPr>
          <a:solidFill>
            <a:srgbClr val="0069B5"/>
          </a:solidFill>
        </p:spPr>
        <p:txBody>
          <a:bodyPr/>
          <a:lstStyle/>
          <a:p>
            <a:fld id="{97AD36C7-9703-CB49-A218-01373653FCDC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07795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5">
            <a:extLst>
              <a:ext uri="{FF2B5EF4-FFF2-40B4-BE49-F238E27FC236}">
                <a16:creationId xmlns:a16="http://schemas.microsoft.com/office/drawing/2014/main" id="{8FF5DAE1-C78C-F1A5-89B5-4AEB6A33D5F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90256"/>
            <a:ext cx="304800" cy="706458"/>
          </a:xfrm>
          <a:prstGeom prst="rect">
            <a:avLst/>
          </a:prstGeom>
          <a:solidFill>
            <a:srgbClr val="0069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3" name="Title 29">
            <a:extLst>
              <a:ext uri="{FF2B5EF4-FFF2-40B4-BE49-F238E27FC236}">
                <a16:creationId xmlns:a16="http://schemas.microsoft.com/office/drawing/2014/main" id="{32B3E05E-4415-0F2A-10EE-FB44E47C75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987" y="267991"/>
            <a:ext cx="10508952" cy="916342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3600" b="1">
                <a:solidFill>
                  <a:srgbClr val="0070C0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Title Here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1D9ECC-0F31-8259-B480-365300166100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0" y="6647280"/>
            <a:ext cx="4114800" cy="210720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S. Okumura | IAEA Data Explorer and Beyond | P(ND)2-3 </a:t>
            </a:r>
            <a:endParaRPr lang="en-AT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8D1F14-47C9-D150-D05D-8992CE699602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solidFill>
            <a:srgbClr val="0069B5"/>
          </a:solidFill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7AD36C7-9703-CB49-A218-01373653FCDC}" type="slidenum">
              <a:rPr lang="en-AT" smtClean="0"/>
              <a:pPr/>
              <a:t>‹#›</a:t>
            </a:fld>
            <a:endParaRPr lang="en-AT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60D37E5-D23C-43DF-0A90-4B34B67C9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9571"/>
            <a:ext cx="10515600" cy="47073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4074452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D077FD-47CE-B3CD-5493-9FAF128D71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369" y="643656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10000"/>
                    <a:lumOff val="9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GB"/>
              <a:t>S. Okumura | IAEA Data Explorer and Beyond | P(ND)2-3 </a:t>
            </a:r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5E70A8-5C04-2B73-621D-2267764B83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2926" y="6436561"/>
            <a:ext cx="409074" cy="421439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  <a:latin typeface="Roboto Bold" panose="02000000000000000000" pitchFamily="2" charset="0"/>
                <a:ea typeface="Roboto Bold" panose="02000000000000000000" pitchFamily="2" charset="0"/>
              </a:defRPr>
            </a:lvl1pPr>
          </a:lstStyle>
          <a:p>
            <a:fld id="{97AD36C7-9703-CB49-A218-01373653FCDC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85975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702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  <p:sldLayoutId id="2147483690" r:id="rId31"/>
    <p:sldLayoutId id="2147483691" r:id="rId32"/>
    <p:sldLayoutId id="2147483692" r:id="rId33"/>
    <p:sldLayoutId id="2147483693" r:id="rId34"/>
    <p:sldLayoutId id="2147483694" r:id="rId35"/>
    <p:sldLayoutId id="2147483695" r:id="rId36"/>
    <p:sldLayoutId id="2147483696" r:id="rId37"/>
    <p:sldLayoutId id="2147483697" r:id="rId38"/>
    <p:sldLayoutId id="2147483698" r:id="rId39"/>
    <p:sldLayoutId id="2147483699" r:id="rId40"/>
    <p:sldLayoutId id="2147483700" r:id="rId41"/>
    <p:sldLayoutId id="2147483701" r:id="rId4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nds.iaea.org/dataexplorer/exfor/entry/40412" TargetMode="Externa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nds.iaea.org/dataexplorer/exfor/search?type=DA&amp;target_elem=Nb&amp;target_mass=93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nds.iaea.org/dataexplorer/reactions/xs?target_elem=Fe&amp;target_mass=56&amp;reaction=n%2Cp" TargetMode="Externa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nds.iaea.org/dataexplorer/reactions/fy?&amp;target_elem=U&amp;target_mass=235&amp;reaction=n,f&amp;fy_type=Cumulative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github.com/toshihikokawano/DeCE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sv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" Type="http://schemas.openxmlformats.org/officeDocument/2006/relationships/image" Target="../media/image48.png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2.png"/><Relationship Id="rId11" Type="http://schemas.openxmlformats.org/officeDocument/2006/relationships/image" Target="../media/image22.png"/><Relationship Id="rId5" Type="http://schemas.openxmlformats.org/officeDocument/2006/relationships/image" Target="../media/image51.png"/><Relationship Id="rId15" Type="http://schemas.openxmlformats.org/officeDocument/2006/relationships/image" Target="../media/image60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s.okumura@iaea.org" TargetMode="External"/><Relationship Id="rId2" Type="http://schemas.openxmlformats.org/officeDocument/2006/relationships/hyperlink" Target="mailto:nds.contact-point@iaea.org" TargetMode="Externa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s.Okumura@iaea.org" TargetMode="External"/><Relationship Id="rId2" Type="http://schemas.openxmlformats.org/officeDocument/2006/relationships/hyperlink" Target="mailto:nds.contact-point@iaea.org" TargetMode="Externa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shinokumura/ripl3_json" TargetMode="External"/><Relationship Id="rId3" Type="http://schemas.openxmlformats.org/officeDocument/2006/relationships/hyperlink" Target="https://github.com/IAEA-NDS/exfor_master" TargetMode="External"/><Relationship Id="rId7" Type="http://schemas.openxmlformats.org/officeDocument/2006/relationships/hyperlink" Target="https://github.com/shinokumura/exfortables_py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github.com/IAEA-NDS/exforparser" TargetMode="External"/><Relationship Id="rId11" Type="http://schemas.openxmlformats.org/officeDocument/2006/relationships/hyperlink" Target="https://github.com/shinokumura/exfor_entry_doi" TargetMode="External"/><Relationship Id="rId5" Type="http://schemas.openxmlformats.org/officeDocument/2006/relationships/hyperlink" Target="https://github.com/IAEA-NDS/exfor_dictionary" TargetMode="External"/><Relationship Id="rId10" Type="http://schemas.openxmlformats.org/officeDocument/2006/relationships/hyperlink" Target="https://github.com/shinokumura/resonance_data" TargetMode="External"/><Relationship Id="rId4" Type="http://schemas.openxmlformats.org/officeDocument/2006/relationships/hyperlink" Target="https://github.com/IAEA-NDS/exfor_json" TargetMode="External"/><Relationship Id="rId9" Type="http://schemas.openxmlformats.org/officeDocument/2006/relationships/hyperlink" Target="https://github.com/shinokumura/thermaldata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nds.iaea.org/dataexplorer/api/reactions/%7btype%7d" TargetMode="Externa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nds.iaea.org/dataexplorer/api/reactions/xs?target_elem=Al&amp;target_mass=27&amp;reaction=n%2Cp&amp;table=True&amp;page=1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nds.iaea.org/dataexplorer/api/reactions/" TargetMode="Externa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nds.iaea.org/dataexplorer/api/exfor/entry/31558" TargetMode="External"/><Relationship Id="rId5" Type="http://schemas.openxmlformats.org/officeDocument/2006/relationships/hyperlink" Target="http://dataexplorer/api/exfor/entry/%7bentry_id%7d/%7bsubentry_number%7d" TargetMode="External"/><Relationship Id="rId4" Type="http://schemas.openxmlformats.org/officeDocument/2006/relationships/hyperlink" Target="http://nds.iaea.org/dataexplorer/api/exfor/entry/%7bentry_id%7d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nds.iaea.org/dataexplorer/api/exfor/dict/method/activ" TargetMode="External"/><Relationship Id="rId13" Type="http://schemas.openxmlformats.org/officeDocument/2006/relationships/image" Target="../media/image71.png"/><Relationship Id="rId3" Type="http://schemas.openxmlformats.org/officeDocument/2006/relationships/hyperlink" Target="http://nds.iaea.org/dataexplorer/api/exfor/entry/%7bentry_id%7d" TargetMode="External"/><Relationship Id="rId7" Type="http://schemas.openxmlformats.org/officeDocument/2006/relationships/hyperlink" Target="http://127.0.0.1:5000/exfor/dict/detector/hpge" TargetMode="External"/><Relationship Id="rId12" Type="http://schemas.openxmlformats.org/officeDocument/2006/relationships/image" Target="../media/image70.tiff"/><Relationship Id="rId2" Type="http://schemas.openxmlformats.org/officeDocument/2006/relationships/hyperlink" Target="http://nds.iaea.org/dataexplorer/api/reactions/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nds.iaea.org/dataexplorer/api/exfor/dict/facility/accel" TargetMode="External"/><Relationship Id="rId11" Type="http://schemas.openxmlformats.org/officeDocument/2006/relationships/image" Target="../media/image69.tiff"/><Relationship Id="rId5" Type="http://schemas.openxmlformats.org/officeDocument/2006/relationships/hyperlink" Target="http://nds.iaea.org/dataexplorer/api/exfor/dict/institute/1CANALA" TargetMode="External"/><Relationship Id="rId15" Type="http://schemas.openxmlformats.org/officeDocument/2006/relationships/image" Target="../media/image72.png"/><Relationship Id="rId10" Type="http://schemas.openxmlformats.org/officeDocument/2006/relationships/image" Target="../media/image68.tiff"/><Relationship Id="rId4" Type="http://schemas.openxmlformats.org/officeDocument/2006/relationships/hyperlink" Target="http://dataexplorer/api/exfor/entry/%7bentry_id%7d/%7bsubentry_number%7d" TargetMode="External"/><Relationship Id="rId9" Type="http://schemas.openxmlformats.org/officeDocument/2006/relationships/hyperlink" Target="http://nds.iaea.org/dataexplorer/api/exfor/dict/detector/hpge" TargetMode="External"/><Relationship Id="rId14" Type="http://schemas.openxmlformats.org/officeDocument/2006/relationships/hyperlink" Target="https://nds.iaea.org/dataexplorer/api/exfor/dict/method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nds.iaea.org/dataexplorer/api/reactions/" TargetMode="External"/><Relationship Id="rId7" Type="http://schemas.openxmlformats.org/officeDocument/2006/relationships/hyperlink" Target="http://127.0.0.1:5000/ripl3/levels/90Zr" TargetMode="External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nds.iaea.org/dataexplorer/api" TargetMode="External"/><Relationship Id="rId5" Type="http://schemas.openxmlformats.org/officeDocument/2006/relationships/hyperlink" Target="http://dataexplorer/api/exfor/entry/%7bentry_id%7d/%7bsubentry_number%7d" TargetMode="External"/><Relationship Id="rId4" Type="http://schemas.openxmlformats.org/officeDocument/2006/relationships/hyperlink" Target="http://nds.iaea.org/dataexplorer/api/exfor/entry/%7bentry_id%7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nds.iaea.org/dataexplorer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hyperlink" Target="https://github.com/IAEA-NDS/Exfortables_py" TargetMode="External"/><Relationship Id="rId18" Type="http://schemas.openxmlformats.org/officeDocument/2006/relationships/image" Target="../media/image25.png"/><Relationship Id="rId3" Type="http://schemas.openxmlformats.org/officeDocument/2006/relationships/hyperlink" Target="https://github.com/IAEA-NDS/exfor_master" TargetMode="External"/><Relationship Id="rId21" Type="http://schemas.openxmlformats.org/officeDocument/2006/relationships/hyperlink" Target="https://github.com/IAEA-NDS/exforparser" TargetMode="External"/><Relationship Id="rId7" Type="http://schemas.openxmlformats.org/officeDocument/2006/relationships/image" Target="../media/image18.png"/><Relationship Id="rId12" Type="http://schemas.openxmlformats.org/officeDocument/2006/relationships/hyperlink" Target="https://github.com/IAEA-NDS/exfor_json" TargetMode="External"/><Relationship Id="rId17" Type="http://schemas.openxmlformats.org/officeDocument/2006/relationships/hyperlink" Target="https://github.com/IAEA-NDS/exfor_dictionary" TargetMode="External"/><Relationship Id="rId2" Type="http://schemas.openxmlformats.org/officeDocument/2006/relationships/image" Target="../media/image14.png"/><Relationship Id="rId16" Type="http://schemas.openxmlformats.org/officeDocument/2006/relationships/hyperlink" Target="https://github.com/shinokumura/ripl3_json" TargetMode="External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4.png"/><Relationship Id="rId10" Type="http://schemas.openxmlformats.org/officeDocument/2006/relationships/image" Target="../media/image21.png"/><Relationship Id="rId19" Type="http://schemas.microsoft.com/office/2007/relationships/hdphoto" Target="../media/hdphoto2.wdp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3.png"/><Relationship Id="rId22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61E31FF-AF68-5521-5E4C-B3E4E1EC0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737" y="1493800"/>
            <a:ext cx="10974763" cy="1935200"/>
          </a:xfrm>
        </p:spPr>
        <p:txBody>
          <a:bodyPr/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Modernizing Experimental Nuclear Data Access: </a:t>
            </a:r>
            <a:b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IAEA Nuclear Reaction Data Explorer (…and Beyond)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A5C273A-DB3E-6C20-4896-F39EC0F611C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26737" y="3714301"/>
            <a:ext cx="10149154" cy="307193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Shin Okumura</a:t>
            </a:r>
            <a:endParaRPr lang="en-US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02DA373-A717-EAE0-202E-2D959F78FE4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026737" y="4253271"/>
            <a:ext cx="10149155" cy="804504"/>
          </a:xfrm>
        </p:spPr>
        <p:txBody>
          <a:bodyPr/>
          <a:lstStyle/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Nuclear Data Section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Division of Physical and Chemical Sciences, </a:t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Department of Nuclear Sciences and Applications, </a:t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International Atomic Energy Agency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48D4C1-DC3F-6D8B-89D5-A7AB8E981ECA}"/>
              </a:ext>
            </a:extLst>
          </p:cNvPr>
          <p:cNvSpPr txBox="1"/>
          <p:nvPr/>
        </p:nvSpPr>
        <p:spPr>
          <a:xfrm>
            <a:off x="4862621" y="0"/>
            <a:ext cx="73293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P(ND)</a:t>
            </a:r>
            <a:r>
              <a:rPr lang="en-GB" sz="200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-3</a:t>
            </a:r>
          </a:p>
          <a:p>
            <a:pPr algn="r"/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3rd Conference of Perspectives for Nuclear Date for the Next Decade</a:t>
            </a:r>
          </a:p>
          <a:p>
            <a:pPr algn="r"/>
            <a:r>
              <a:rPr lang="en-A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March 11, 202</a:t>
            </a:r>
            <a:r>
              <a:rPr lang="en-US" altLang="ja-JP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en-A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568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F5BF2B0-1800-0CE4-BBFB-CA2C833CFDDE}"/>
              </a:ext>
            </a:extLst>
          </p:cNvPr>
          <p:cNvSpPr txBox="1"/>
          <p:nvPr/>
        </p:nvSpPr>
        <p:spPr>
          <a:xfrm>
            <a:off x="5613145" y="5403691"/>
            <a:ext cx="3528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T" dirty="0"/>
              <a:t>Entry with original EXFOR format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079805-F231-F2BA-7A31-94C9ABA9C483}"/>
              </a:ext>
            </a:extLst>
          </p:cNvPr>
          <p:cNvSpPr txBox="1"/>
          <p:nvPr/>
        </p:nvSpPr>
        <p:spPr>
          <a:xfrm>
            <a:off x="5509893" y="973124"/>
            <a:ext cx="3509798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" dirty="0">
                <a:latin typeface="Courier" pitchFamily="2" charset="0"/>
              </a:rPr>
              <a:t>HISTORY    (19770110C)</a:t>
            </a:r>
          </a:p>
          <a:p>
            <a:r>
              <a:rPr lang="en-GB" sz="600" dirty="0">
                <a:latin typeface="Courier" pitchFamily="2" charset="0"/>
              </a:rPr>
              <a:t>           (19791211U)</a:t>
            </a:r>
          </a:p>
          <a:p>
            <a:r>
              <a:rPr lang="en-GB" sz="600" dirty="0">
                <a:latin typeface="Courier" pitchFamily="2" charset="0"/>
              </a:rPr>
              <a:t>           (19840227U) Reaction formalism introduced</a:t>
            </a:r>
          </a:p>
          <a:p>
            <a:r>
              <a:rPr lang="en-GB" sz="600" dirty="0">
                <a:latin typeface="Courier" pitchFamily="2" charset="0"/>
              </a:rPr>
              <a:t>           (20070924A) </a:t>
            </a:r>
            <a:r>
              <a:rPr lang="en-GB" sz="600" dirty="0" err="1">
                <a:latin typeface="Courier" pitchFamily="2" charset="0"/>
              </a:rPr>
              <a:t>M.M.Dates</a:t>
            </a:r>
            <a:r>
              <a:rPr lang="en-GB" sz="600" dirty="0">
                <a:latin typeface="Courier" pitchFamily="2" charset="0"/>
              </a:rPr>
              <a:t> were corrected for 4-digits year.</a:t>
            </a:r>
          </a:p>
          <a:p>
            <a:r>
              <a:rPr lang="en-GB" sz="600" dirty="0">
                <a:latin typeface="Courier" pitchFamily="2" charset="0"/>
              </a:rPr>
              <a:t>             BIB information was added.</a:t>
            </a:r>
          </a:p>
          <a:p>
            <a:r>
              <a:rPr lang="en-GB" sz="600" dirty="0">
                <a:latin typeface="Courier" pitchFamily="2" charset="0"/>
              </a:rPr>
              <a:t>           (20140325U) Ref. J,SJA,38,105,1975 was added.</a:t>
            </a:r>
          </a:p>
          <a:p>
            <a:r>
              <a:rPr lang="en-GB" sz="600" dirty="0">
                <a:latin typeface="Courier" pitchFamily="2" charset="0"/>
              </a:rPr>
              <a:t>           Minor corrections of BIB information.</a:t>
            </a:r>
          </a:p>
          <a:p>
            <a:r>
              <a:rPr lang="en-GB" sz="600" dirty="0">
                <a:latin typeface="Courier" pitchFamily="2" charset="0"/>
              </a:rPr>
              <a:t>            AV was added in SF8 in </a:t>
            </a:r>
            <a:r>
              <a:rPr lang="en-GB" sz="600" dirty="0" err="1">
                <a:latin typeface="Courier" pitchFamily="2" charset="0"/>
              </a:rPr>
              <a:t>Subents</a:t>
            </a:r>
            <a:r>
              <a:rPr lang="en-GB" sz="600" dirty="0">
                <a:latin typeface="Courier" pitchFamily="2" charset="0"/>
              </a:rPr>
              <a:t> 003-004,006-008.</a:t>
            </a:r>
          </a:p>
          <a:p>
            <a:r>
              <a:rPr lang="en-GB" sz="600" dirty="0">
                <a:latin typeface="Courier" pitchFamily="2" charset="0"/>
              </a:rPr>
              <a:t>           (20191209A) Correction of ERR-ANALYS in </a:t>
            </a:r>
            <a:r>
              <a:rPr lang="en-GB" sz="600" dirty="0" err="1">
                <a:latin typeface="Courier" pitchFamily="2" charset="0"/>
              </a:rPr>
              <a:t>Subents</a:t>
            </a:r>
            <a:endParaRPr lang="en-GB" sz="600" dirty="0">
              <a:latin typeface="Courier" pitchFamily="2" charset="0"/>
            </a:endParaRPr>
          </a:p>
          <a:p>
            <a:r>
              <a:rPr lang="en-GB" sz="600" dirty="0">
                <a:latin typeface="Courier" pitchFamily="2" charset="0"/>
              </a:rPr>
              <a:t>           003,004,006,007</a:t>
            </a:r>
          </a:p>
          <a:p>
            <a:r>
              <a:rPr lang="en-GB" sz="600" dirty="0">
                <a:latin typeface="Courier" pitchFamily="2" charset="0"/>
              </a:rPr>
              <a:t>           (20200318U) ref. R,INDC(CCP)-57,12,1974 was added, even</a:t>
            </a:r>
          </a:p>
          <a:p>
            <a:r>
              <a:rPr lang="en-GB" sz="600" dirty="0">
                <a:latin typeface="Courier" pitchFamily="2" charset="0"/>
              </a:rPr>
              <a:t>           at NDS web-site in this INDC(CCP)-57 pdf these pages</a:t>
            </a:r>
          </a:p>
          <a:p>
            <a:r>
              <a:rPr lang="en-GB" sz="600" dirty="0">
                <a:latin typeface="Courier" pitchFamily="2" charset="0"/>
              </a:rPr>
              <a:t>           are absent.</a:t>
            </a:r>
          </a:p>
          <a:p>
            <a:r>
              <a:rPr lang="en-GB" sz="600" dirty="0">
                <a:latin typeface="Courier" pitchFamily="2" charset="0"/>
              </a:rPr>
              <a:t>ENDBIB              76</a:t>
            </a:r>
          </a:p>
          <a:p>
            <a:r>
              <a:rPr lang="en-GB" sz="600" dirty="0">
                <a:latin typeface="Courier" pitchFamily="2" charset="0"/>
              </a:rPr>
              <a:t>NOCOMMON             0          0</a:t>
            </a:r>
          </a:p>
          <a:p>
            <a:r>
              <a:rPr lang="en-GB" sz="600" dirty="0">
                <a:latin typeface="Courier" pitchFamily="2" charset="0"/>
              </a:rPr>
              <a:t>ENDSUBENT           79</a:t>
            </a:r>
          </a:p>
          <a:p>
            <a:r>
              <a:rPr lang="en-GB" sz="600" dirty="0">
                <a:latin typeface="Courier" pitchFamily="2" charset="0"/>
              </a:rPr>
              <a:t>SUBENT        40412004   20191209   20200217   20200217       4185</a:t>
            </a:r>
          </a:p>
          <a:p>
            <a:r>
              <a:rPr lang="en-GB" sz="600" dirty="0">
                <a:latin typeface="Courier" pitchFamily="2" charset="0"/>
              </a:rPr>
              <a:t>BIB                  4         11</a:t>
            </a:r>
          </a:p>
          <a:p>
            <a:r>
              <a:rPr lang="en-GB" sz="600" dirty="0">
                <a:latin typeface="Courier" pitchFamily="2" charset="0"/>
              </a:rPr>
              <a:t>REACTION   (92-U-235(N,G)92-U-236,,SIG,,AV)</a:t>
            </a:r>
          </a:p>
          <a:p>
            <a:r>
              <a:rPr lang="en-GB" sz="600" dirty="0">
                <a:latin typeface="Courier" pitchFamily="2" charset="0"/>
              </a:rPr>
              <a:t>ANALYSIS     Capture CS was determined from ALF and fission CS.</a:t>
            </a:r>
          </a:p>
          <a:p>
            <a:r>
              <a:rPr lang="en-GB" sz="600" dirty="0">
                <a:latin typeface="Courier" pitchFamily="2" charset="0"/>
              </a:rPr>
              <a:t>ERR-ANALYS (ERR-T)  Errors   shown on the data are total error</a:t>
            </a:r>
          </a:p>
          <a:p>
            <a:r>
              <a:rPr lang="en-GB" sz="600" dirty="0">
                <a:latin typeface="Courier" pitchFamily="2" charset="0"/>
              </a:rPr>
              <a:t>           which includes error of alpha and fission cross-section</a:t>
            </a:r>
          </a:p>
          <a:p>
            <a:r>
              <a:rPr lang="en-GB" sz="600" dirty="0">
                <a:latin typeface="Courier" pitchFamily="2" charset="0"/>
              </a:rPr>
              <a:t>           data</a:t>
            </a:r>
          </a:p>
          <a:p>
            <a:r>
              <a:rPr lang="en-GB" sz="600" dirty="0">
                <a:latin typeface="Courier" pitchFamily="2" charset="0"/>
              </a:rPr>
              <a:t>           (ERR-1) Uncertainty of fission C-S.</a:t>
            </a:r>
          </a:p>
          <a:p>
            <a:r>
              <a:rPr lang="en-GB" sz="600" dirty="0">
                <a:latin typeface="Courier" pitchFamily="2" charset="0"/>
              </a:rPr>
              <a:t>           .See also uncertainties in </a:t>
            </a:r>
            <a:r>
              <a:rPr lang="en-GB" sz="600" dirty="0" err="1">
                <a:latin typeface="Courier" pitchFamily="2" charset="0"/>
              </a:rPr>
              <a:t>Subents</a:t>
            </a:r>
            <a:r>
              <a:rPr lang="en-GB" sz="600" dirty="0">
                <a:latin typeface="Courier" pitchFamily="2" charset="0"/>
              </a:rPr>
              <a:t> 002,003.</a:t>
            </a:r>
          </a:p>
          <a:p>
            <a:r>
              <a:rPr lang="en-GB" sz="600" dirty="0">
                <a:latin typeface="Courier" pitchFamily="2" charset="0"/>
              </a:rPr>
              <a:t>STATUS     (TABLE) Revised by author data of Table 1 of</a:t>
            </a:r>
          </a:p>
          <a:p>
            <a:r>
              <a:rPr lang="en-GB" sz="600" dirty="0">
                <a:latin typeface="Courier" pitchFamily="2" charset="0"/>
              </a:rPr>
              <a:t>           J.At.Energ.,v.38,is.2,p.82,1975</a:t>
            </a:r>
          </a:p>
          <a:p>
            <a:r>
              <a:rPr lang="en-GB" sz="600" dirty="0">
                <a:latin typeface="Courier" pitchFamily="2" charset="0"/>
              </a:rPr>
              <a:t>           (DEP,40412002)  ALFA</a:t>
            </a:r>
          </a:p>
          <a:p>
            <a:r>
              <a:rPr lang="en-GB" sz="600" dirty="0">
                <a:latin typeface="Courier" pitchFamily="2" charset="0"/>
              </a:rPr>
              <a:t>           (DEP,40412003)  Fission cross section</a:t>
            </a:r>
          </a:p>
          <a:p>
            <a:r>
              <a:rPr lang="en-GB" sz="600" dirty="0">
                <a:latin typeface="Courier" pitchFamily="2" charset="0"/>
              </a:rPr>
              <a:t>ENDBIB              11</a:t>
            </a:r>
          </a:p>
          <a:p>
            <a:r>
              <a:rPr lang="en-GB" sz="600" dirty="0">
                <a:latin typeface="Courier" pitchFamily="2" charset="0"/>
              </a:rPr>
              <a:t>COMMON               1          3</a:t>
            </a:r>
          </a:p>
          <a:p>
            <a:r>
              <a:rPr lang="en-GB" sz="600" dirty="0">
                <a:latin typeface="Courier" pitchFamily="2" charset="0"/>
              </a:rPr>
              <a:t>ERR-1</a:t>
            </a:r>
          </a:p>
          <a:p>
            <a:r>
              <a:rPr lang="en-GB" sz="600" dirty="0">
                <a:latin typeface="Courier" pitchFamily="2" charset="0"/>
              </a:rPr>
              <a:t>PER-CENT</a:t>
            </a:r>
          </a:p>
          <a:p>
            <a:r>
              <a:rPr lang="en-GB" sz="600" dirty="0">
                <a:latin typeface="Courier" pitchFamily="2" charset="0"/>
              </a:rPr>
              <a:t> 6.5</a:t>
            </a:r>
          </a:p>
          <a:p>
            <a:r>
              <a:rPr lang="en-GB" sz="600" dirty="0">
                <a:latin typeface="Courier" pitchFamily="2" charset="0"/>
              </a:rPr>
              <a:t>ENDCOMMON            3</a:t>
            </a:r>
          </a:p>
          <a:p>
            <a:r>
              <a:rPr lang="en-GB" sz="600" dirty="0">
                <a:latin typeface="Courier" pitchFamily="2" charset="0"/>
              </a:rPr>
              <a:t>DATA                 4          7</a:t>
            </a:r>
          </a:p>
          <a:p>
            <a:r>
              <a:rPr lang="en-GB" sz="600" dirty="0">
                <a:latin typeface="Courier" pitchFamily="2" charset="0"/>
              </a:rPr>
              <a:t>EN-MIN     EN-MAX     DATA       ERR-T</a:t>
            </a:r>
          </a:p>
          <a:p>
            <a:r>
              <a:rPr lang="en-GB" sz="600" dirty="0">
                <a:latin typeface="Courier" pitchFamily="2" charset="0"/>
              </a:rPr>
              <a:t>KEV        KEV        B          B</a:t>
            </a:r>
          </a:p>
          <a:p>
            <a:r>
              <a:rPr lang="en-GB" sz="600" dirty="0">
                <a:latin typeface="Courier" pitchFamily="2" charset="0"/>
              </a:rPr>
              <a:t> 1.0000E+01 2.0000E+01 1.0470E+00 2.3200E-01</a:t>
            </a:r>
          </a:p>
          <a:p>
            <a:r>
              <a:rPr lang="en-GB" sz="600" dirty="0">
                <a:latin typeface="Courier" pitchFamily="2" charset="0"/>
              </a:rPr>
              <a:t> 2.0000E+01 3.0000E+01 7.3900E-01 9.3000E-02</a:t>
            </a:r>
          </a:p>
          <a:p>
            <a:r>
              <a:rPr lang="en-GB" sz="600" dirty="0">
                <a:latin typeface="Courier" pitchFamily="2" charset="0"/>
              </a:rPr>
              <a:t> 3.0000E+01 4.0000E+01 7.3600E-01 8.3000E-02</a:t>
            </a:r>
          </a:p>
          <a:p>
            <a:r>
              <a:rPr lang="en-GB" sz="600" dirty="0">
                <a:latin typeface="Courier" pitchFamily="2" charset="0"/>
              </a:rPr>
              <a:t> 4.0000E+01 5.0000E+01 6.2700E-01 7.0000E-02</a:t>
            </a:r>
          </a:p>
          <a:p>
            <a:r>
              <a:rPr lang="en-GB" sz="600" dirty="0">
                <a:latin typeface="Courier" pitchFamily="2" charset="0"/>
              </a:rPr>
              <a:t> 5.0000E+01 6.0000E+01 5.6900E-01 6.2000E-02</a:t>
            </a:r>
          </a:p>
          <a:p>
            <a:r>
              <a:rPr lang="en-GB" sz="600" dirty="0">
                <a:latin typeface="Courier" pitchFamily="2" charset="0"/>
              </a:rPr>
              <a:t> 6.0000E+01 7.0000E+01 5.2300E-01 5.6000E-02</a:t>
            </a:r>
          </a:p>
          <a:p>
            <a:r>
              <a:rPr lang="en-GB" sz="600" dirty="0">
                <a:latin typeface="Courier" pitchFamily="2" charset="0"/>
              </a:rPr>
              <a:t> 7.0000E+01 8.0000E+01 4.7500E-01 5.1000E-02</a:t>
            </a:r>
          </a:p>
          <a:p>
            <a:r>
              <a:rPr lang="en-GB" sz="600" dirty="0">
                <a:latin typeface="Courier" pitchFamily="2" charset="0"/>
              </a:rPr>
              <a:t>ENDDATA              9</a:t>
            </a:r>
          </a:p>
          <a:p>
            <a:r>
              <a:rPr lang="en-GB" sz="600" dirty="0">
                <a:latin typeface="Courier" pitchFamily="2" charset="0"/>
              </a:rPr>
              <a:t>ENDSUBENT           29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5BA09B9-CB8F-3296-C303-095B1A3105D4}"/>
              </a:ext>
            </a:extLst>
          </p:cNvPr>
          <p:cNvSpPr txBox="1"/>
          <p:nvPr/>
        </p:nvSpPr>
        <p:spPr>
          <a:xfrm>
            <a:off x="1171158" y="989044"/>
            <a:ext cx="3509798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" dirty="0">
                <a:latin typeface="Courier" pitchFamily="2" charset="0"/>
              </a:rPr>
              <a:t>ENTRY            40412   20200318   20200515   20200514       4186</a:t>
            </a:r>
          </a:p>
          <a:p>
            <a:r>
              <a:rPr lang="en-GB" sz="600" dirty="0">
                <a:latin typeface="Courier" pitchFamily="2" charset="0"/>
              </a:rPr>
              <a:t>SUBENT        40412001   20200318   20200515   20200514       4186</a:t>
            </a:r>
          </a:p>
          <a:p>
            <a:r>
              <a:rPr lang="en-GB" sz="600" dirty="0">
                <a:latin typeface="Courier" pitchFamily="2" charset="0"/>
              </a:rPr>
              <a:t>BIB                 13         76</a:t>
            </a:r>
          </a:p>
          <a:p>
            <a:r>
              <a:rPr lang="en-GB" sz="600" dirty="0">
                <a:latin typeface="Courier" pitchFamily="2" charset="0"/>
              </a:rPr>
              <a:t>INSTITUTE  (4RUSFEI)</a:t>
            </a:r>
          </a:p>
          <a:p>
            <a:r>
              <a:rPr lang="en-GB" sz="600" dirty="0">
                <a:latin typeface="Courier" pitchFamily="2" charset="0"/>
              </a:rPr>
              <a:t>REFERENCE  (J,AE,38,82,1975) Issue 2.</a:t>
            </a:r>
          </a:p>
          <a:p>
            <a:r>
              <a:rPr lang="en-GB" sz="600" dirty="0">
                <a:latin typeface="Courier" pitchFamily="2" charset="0"/>
              </a:rPr>
              <a:t>           (J,SJA,38,105,1975) </a:t>
            </a:r>
            <a:r>
              <a:rPr lang="en-GB" sz="600" dirty="0" err="1">
                <a:latin typeface="Courier" pitchFamily="2" charset="0"/>
              </a:rPr>
              <a:t>Engl.translation</a:t>
            </a:r>
            <a:r>
              <a:rPr lang="en-GB" sz="600" dirty="0">
                <a:latin typeface="Courier" pitchFamily="2" charset="0"/>
              </a:rPr>
              <a:t> of AE,38,82,1975.</a:t>
            </a:r>
          </a:p>
          <a:p>
            <a:r>
              <a:rPr lang="en-GB" sz="600" dirty="0">
                <a:latin typeface="Courier" pitchFamily="2" charset="0"/>
              </a:rPr>
              <a:t>           #doi:10.1007/BF01208866</a:t>
            </a:r>
          </a:p>
          <a:p>
            <a:r>
              <a:rPr lang="en-GB" sz="600" dirty="0">
                <a:latin typeface="Courier" pitchFamily="2" charset="0"/>
              </a:rPr>
              <a:t>           (R,FEI-274,1971)</a:t>
            </a:r>
          </a:p>
          <a:p>
            <a:r>
              <a:rPr lang="en-GB" sz="600" dirty="0">
                <a:latin typeface="Courier" pitchFamily="2" charset="0"/>
              </a:rPr>
              <a:t>           (R,INDC(CCP)-21,1972) </a:t>
            </a:r>
            <a:r>
              <a:rPr lang="en-GB" sz="600" dirty="0" err="1">
                <a:latin typeface="Courier" pitchFamily="2" charset="0"/>
              </a:rPr>
              <a:t>Engl.translation</a:t>
            </a:r>
            <a:r>
              <a:rPr lang="en-GB" sz="600" dirty="0">
                <a:latin typeface="Courier" pitchFamily="2" charset="0"/>
              </a:rPr>
              <a:t> of R,FEI-274.</a:t>
            </a:r>
          </a:p>
          <a:p>
            <a:r>
              <a:rPr lang="en-GB" sz="600" dirty="0">
                <a:latin typeface="Courier" pitchFamily="2" charset="0"/>
              </a:rPr>
              <a:t>           (C,71KIEV,1,293,1971)      Graphs of Alpha value.</a:t>
            </a:r>
          </a:p>
          <a:p>
            <a:r>
              <a:rPr lang="en-GB" sz="600" dirty="0">
                <a:latin typeface="Courier" pitchFamily="2" charset="0"/>
              </a:rPr>
              <a:t>           (C,71KIEV,1,301,1971)      </a:t>
            </a:r>
            <a:r>
              <a:rPr lang="en-GB" sz="600" dirty="0" err="1">
                <a:latin typeface="Courier" pitchFamily="2" charset="0"/>
              </a:rPr>
              <a:t>Exp.method</a:t>
            </a:r>
            <a:r>
              <a:rPr lang="en-GB" sz="600" dirty="0">
                <a:latin typeface="Courier" pitchFamily="2" charset="0"/>
              </a:rPr>
              <a:t>.</a:t>
            </a:r>
          </a:p>
          <a:p>
            <a:r>
              <a:rPr lang="en-GB" sz="600" dirty="0">
                <a:latin typeface="Courier" pitchFamily="2" charset="0"/>
              </a:rPr>
              <a:t>           (R,FEI-290,1972)           Facility details.</a:t>
            </a:r>
          </a:p>
          <a:p>
            <a:r>
              <a:rPr lang="en-GB" sz="600" dirty="0">
                <a:latin typeface="Courier" pitchFamily="2" charset="0"/>
              </a:rPr>
              <a:t>           (J,AE,32,85,1972) Issue 1. Graphs of Alpha value.</a:t>
            </a:r>
          </a:p>
          <a:p>
            <a:r>
              <a:rPr lang="en-GB" sz="600" dirty="0">
                <a:latin typeface="Courier" pitchFamily="2" charset="0"/>
              </a:rPr>
              <a:t>           (J,SJA,32,95,1972) </a:t>
            </a:r>
            <a:r>
              <a:rPr lang="en-GB" sz="600" dirty="0" err="1">
                <a:latin typeface="Courier" pitchFamily="2" charset="0"/>
              </a:rPr>
              <a:t>Engl.translation</a:t>
            </a:r>
            <a:r>
              <a:rPr lang="en-GB" sz="600" dirty="0">
                <a:latin typeface="Courier" pitchFamily="2" charset="0"/>
              </a:rPr>
              <a:t> of AE,32,85,1972</a:t>
            </a:r>
          </a:p>
          <a:p>
            <a:r>
              <a:rPr lang="en-GB" sz="600" dirty="0">
                <a:latin typeface="Courier" pitchFamily="2" charset="0"/>
              </a:rPr>
              <a:t>           #doi:10.1007/BF01261042</a:t>
            </a:r>
          </a:p>
          <a:p>
            <a:r>
              <a:rPr lang="en-GB" sz="600" dirty="0">
                <a:latin typeface="Courier" pitchFamily="2" charset="0"/>
              </a:rPr>
              <a:t>           ((R,YK-15,12,1974)=</a:t>
            </a:r>
          </a:p>
          <a:p>
            <a:r>
              <a:rPr lang="en-GB" sz="600" dirty="0">
                <a:latin typeface="Courier" pitchFamily="2" charset="0"/>
              </a:rPr>
              <a:t>           (R,INDC(CCP)-57,12,1974))</a:t>
            </a:r>
          </a:p>
          <a:p>
            <a:r>
              <a:rPr lang="en-GB" sz="600" dirty="0">
                <a:latin typeface="Courier" pitchFamily="2" charset="0"/>
              </a:rPr>
              <a:t>           Even at NDS web-site in this INDC(CCP)-57 pdf these </a:t>
            </a:r>
            <a:r>
              <a:rPr lang="en-GB" sz="600" dirty="0" err="1">
                <a:latin typeface="Courier" pitchFamily="2" charset="0"/>
              </a:rPr>
              <a:t>pag</a:t>
            </a:r>
            <a:endParaRPr lang="en-GB" sz="600" dirty="0">
              <a:latin typeface="Courier" pitchFamily="2" charset="0"/>
            </a:endParaRPr>
          </a:p>
          <a:p>
            <a:r>
              <a:rPr lang="en-GB" sz="600" dirty="0">
                <a:latin typeface="Courier" pitchFamily="2" charset="0"/>
              </a:rPr>
              <a:t>           are absent.</a:t>
            </a:r>
          </a:p>
          <a:p>
            <a:r>
              <a:rPr lang="en-GB" sz="600" dirty="0">
                <a:latin typeface="Courier" pitchFamily="2" charset="0"/>
              </a:rPr>
              <a:t>AUTHOR     (</a:t>
            </a:r>
            <a:r>
              <a:rPr lang="en-GB" sz="600" dirty="0" err="1">
                <a:latin typeface="Courier" pitchFamily="2" charset="0"/>
              </a:rPr>
              <a:t>V.N.Kononov</a:t>
            </a:r>
            <a:r>
              <a:rPr lang="en-GB" sz="600" dirty="0">
                <a:latin typeface="Courier" pitchFamily="2" charset="0"/>
              </a:rPr>
              <a:t>, </a:t>
            </a:r>
            <a:r>
              <a:rPr lang="en-GB" sz="600" dirty="0" err="1">
                <a:latin typeface="Courier" pitchFamily="2" charset="0"/>
              </a:rPr>
              <a:t>E.D.Poletaev,B.D.Yurlov</a:t>
            </a:r>
            <a:r>
              <a:rPr lang="en-GB" sz="600" dirty="0">
                <a:latin typeface="Courier" pitchFamily="2" charset="0"/>
              </a:rPr>
              <a:t>, </a:t>
            </a:r>
            <a:r>
              <a:rPr lang="en-GB" sz="600" dirty="0" err="1">
                <a:latin typeface="Courier" pitchFamily="2" charset="0"/>
              </a:rPr>
              <a:t>Yu.S.Prokopets</a:t>
            </a:r>
            <a:r>
              <a:rPr lang="en-GB" sz="600" dirty="0">
                <a:latin typeface="Courier" pitchFamily="2" charset="0"/>
              </a:rPr>
              <a:t>,</a:t>
            </a:r>
          </a:p>
          <a:p>
            <a:r>
              <a:rPr lang="en-GB" sz="600" dirty="0">
                <a:latin typeface="Courier" pitchFamily="2" charset="0"/>
              </a:rPr>
              <a:t>           </a:t>
            </a:r>
            <a:r>
              <a:rPr lang="en-GB" sz="600" dirty="0" err="1">
                <a:latin typeface="Courier" pitchFamily="2" charset="0"/>
              </a:rPr>
              <a:t>A.A.Metlev</a:t>
            </a:r>
            <a:r>
              <a:rPr lang="en-GB" sz="600" dirty="0">
                <a:latin typeface="Courier" pitchFamily="2" charset="0"/>
              </a:rPr>
              <a:t>, </a:t>
            </a:r>
            <a:r>
              <a:rPr lang="en-GB" sz="600" dirty="0" err="1">
                <a:latin typeface="Courier" pitchFamily="2" charset="0"/>
              </a:rPr>
              <a:t>Yu.Ya.Stavisskiy</a:t>
            </a:r>
            <a:r>
              <a:rPr lang="en-GB" sz="600" dirty="0">
                <a:latin typeface="Courier" pitchFamily="2" charset="0"/>
              </a:rPr>
              <a:t>)</a:t>
            </a:r>
          </a:p>
          <a:p>
            <a:r>
              <a:rPr lang="en-GB" sz="600" dirty="0">
                <a:latin typeface="Courier" pitchFamily="2" charset="0"/>
              </a:rPr>
              <a:t>TITLE      Measurement of alpha and the 235U and 239Pu fission and</a:t>
            </a:r>
          </a:p>
          <a:p>
            <a:r>
              <a:rPr lang="en-GB" sz="600" dirty="0">
                <a:latin typeface="Courier" pitchFamily="2" charset="0"/>
              </a:rPr>
              <a:t>           capture cross sections for 10-80 keV neutrons</a:t>
            </a:r>
          </a:p>
          <a:p>
            <a:r>
              <a:rPr lang="en-GB" sz="600" dirty="0">
                <a:latin typeface="Courier" pitchFamily="2" charset="0"/>
              </a:rPr>
              <a:t>FACILITY   (VDG,4RUSFEI)  FEI pulsed Van-de-Graaff accelerator.</a:t>
            </a:r>
          </a:p>
          <a:p>
            <a:r>
              <a:rPr lang="en-GB" sz="600" dirty="0">
                <a:latin typeface="Courier" pitchFamily="2" charset="0"/>
              </a:rPr>
              <a:t>            Pulse duration 22ns, frequency 300.kHz.</a:t>
            </a:r>
          </a:p>
          <a:p>
            <a:r>
              <a:rPr lang="en-GB" sz="600" dirty="0">
                <a:latin typeface="Courier" pitchFamily="2" charset="0"/>
              </a:rPr>
              <a:t>INC-SOURCE (P-LI7)    Proton-Lithium-7</a:t>
            </a:r>
          </a:p>
          <a:p>
            <a:r>
              <a:rPr lang="en-GB" sz="600" dirty="0">
                <a:latin typeface="Courier" pitchFamily="2" charset="0"/>
              </a:rPr>
              <a:t>           Metal lithium targets were used</a:t>
            </a:r>
          </a:p>
          <a:p>
            <a:r>
              <a:rPr lang="en-GB" sz="600" dirty="0">
                <a:latin typeface="Courier" pitchFamily="2" charset="0"/>
              </a:rPr>
              <a:t>           (P-T)      Proton-tritium, standard tritium-titanium</a:t>
            </a:r>
          </a:p>
          <a:p>
            <a:r>
              <a:rPr lang="en-GB" sz="600" dirty="0">
                <a:latin typeface="Courier" pitchFamily="2" charset="0"/>
              </a:rPr>
              <a:t>                      targets were used</a:t>
            </a:r>
          </a:p>
          <a:p>
            <a:r>
              <a:rPr lang="en-GB" sz="600" dirty="0">
                <a:latin typeface="Courier" pitchFamily="2" charset="0"/>
              </a:rPr>
              <a:t>SAMPLE     Four metal Pu-239 discs of 40 mm diameter, 2.9E-03</a:t>
            </a:r>
          </a:p>
          <a:p>
            <a:r>
              <a:rPr lang="en-GB" sz="600" dirty="0">
                <a:latin typeface="Courier" pitchFamily="2" charset="0"/>
              </a:rPr>
              <a:t>            nuclei/b thickness.  Total weight 14.5 g.</a:t>
            </a:r>
          </a:p>
          <a:p>
            <a:r>
              <a:rPr lang="en-GB" sz="600" dirty="0">
                <a:latin typeface="Courier" pitchFamily="2" charset="0"/>
              </a:rPr>
              <a:t>            Pu-240 content in the sample - 0.2%.</a:t>
            </a:r>
          </a:p>
          <a:p>
            <a:r>
              <a:rPr lang="en-GB" sz="600" dirty="0">
                <a:latin typeface="Courier" pitchFamily="2" charset="0"/>
              </a:rPr>
              <a:t>           </a:t>
            </a:r>
            <a:r>
              <a:rPr lang="en-GB" sz="600" dirty="0" err="1">
                <a:latin typeface="Courier" pitchFamily="2" charset="0"/>
              </a:rPr>
              <a:t>Triuranium</a:t>
            </a:r>
            <a:r>
              <a:rPr lang="en-GB" sz="600" dirty="0">
                <a:latin typeface="Courier" pitchFamily="2" charset="0"/>
              </a:rPr>
              <a:t> octoxide U3O8 (90.3 percents of U-235)</a:t>
            </a:r>
          </a:p>
          <a:p>
            <a:r>
              <a:rPr lang="en-GB" sz="600" dirty="0">
                <a:latin typeface="Courier" pitchFamily="2" charset="0"/>
              </a:rPr>
              <a:t>           Sample of 4.1E-3 U-235-nuclei/b thickness in </a:t>
            </a:r>
            <a:r>
              <a:rPr lang="en-GB" sz="600" dirty="0" err="1">
                <a:latin typeface="Courier" pitchFamily="2" charset="0"/>
              </a:rPr>
              <a:t>aluminum</a:t>
            </a:r>
            <a:endParaRPr lang="en-GB" sz="600" dirty="0">
              <a:latin typeface="Courier" pitchFamily="2" charset="0"/>
            </a:endParaRPr>
          </a:p>
          <a:p>
            <a:r>
              <a:rPr lang="en-GB" sz="600" dirty="0">
                <a:latin typeface="Courier" pitchFamily="2" charset="0"/>
              </a:rPr>
              <a:t>           shell of 40 mm Diameter and 0.5mm wall thickness.</a:t>
            </a:r>
          </a:p>
          <a:p>
            <a:r>
              <a:rPr lang="en-GB" sz="600" dirty="0">
                <a:latin typeface="Courier" pitchFamily="2" charset="0"/>
              </a:rPr>
              <a:t>           U3O8 weight - 24.4g.</a:t>
            </a:r>
          </a:p>
          <a:p>
            <a:r>
              <a:rPr lang="en-GB" sz="600" dirty="0">
                <a:latin typeface="Courier" pitchFamily="2" charset="0"/>
              </a:rPr>
              <a:t>            Background measurements equivalent scattering samples</a:t>
            </a:r>
          </a:p>
          <a:p>
            <a:r>
              <a:rPr lang="en-GB" sz="600" dirty="0">
                <a:latin typeface="Courier" pitchFamily="2" charset="0"/>
              </a:rPr>
              <a:t>            of carbon and lead were used</a:t>
            </a:r>
          </a:p>
          <a:p>
            <a:r>
              <a:rPr lang="en-GB" sz="600" dirty="0">
                <a:latin typeface="Courier" pitchFamily="2" charset="0"/>
              </a:rPr>
              <a:t>METHOD     (TOF)     Time-of-flight method with resolution 18</a:t>
            </a:r>
          </a:p>
          <a:p>
            <a:r>
              <a:rPr lang="en-GB" sz="600" dirty="0">
                <a:latin typeface="Courier" pitchFamily="2" charset="0"/>
              </a:rPr>
              <a:t>           </a:t>
            </a:r>
            <a:r>
              <a:rPr lang="en-GB" sz="600" dirty="0" err="1">
                <a:latin typeface="Courier" pitchFamily="2" charset="0"/>
              </a:rPr>
              <a:t>nsec</a:t>
            </a:r>
            <a:r>
              <a:rPr lang="en-GB" sz="600" dirty="0">
                <a:latin typeface="Courier" pitchFamily="2" charset="0"/>
              </a:rPr>
              <a:t>/m for neutron energy range from 10 keV to 80 keV</a:t>
            </a:r>
          </a:p>
          <a:p>
            <a:r>
              <a:rPr lang="en-GB" sz="600" dirty="0">
                <a:latin typeface="Courier" pitchFamily="2" charset="0"/>
              </a:rPr>
              <a:t>           And energy resolution from 10 keV to 30 keV</a:t>
            </a:r>
          </a:p>
          <a:p>
            <a:r>
              <a:rPr lang="en-GB" sz="600" dirty="0">
                <a:latin typeface="Courier" pitchFamily="2" charset="0"/>
              </a:rPr>
              <a:t>           For neutron energy range from 100 keV to 1 MeV</a:t>
            </a:r>
          </a:p>
          <a:p>
            <a:r>
              <a:rPr lang="en-GB" sz="600" dirty="0">
                <a:latin typeface="Courier" pitchFamily="2" charset="0"/>
              </a:rPr>
              <a:t>           at working on monoenergetic neutrons.</a:t>
            </a:r>
          </a:p>
          <a:p>
            <a:r>
              <a:rPr lang="en-GB" sz="600" dirty="0">
                <a:latin typeface="Courier" pitchFamily="2" charset="0"/>
              </a:rPr>
              <a:t>            Flight path 1.18 m.</a:t>
            </a:r>
          </a:p>
          <a:p>
            <a:r>
              <a:rPr lang="en-GB" sz="600" dirty="0">
                <a:latin typeface="Courier" pitchFamily="2" charset="0"/>
              </a:rPr>
              <a:t>DETECTOR   (STANK) Large (400. l) liquid scintillation detector</a:t>
            </a:r>
          </a:p>
          <a:p>
            <a:r>
              <a:rPr lang="en-GB" sz="600" dirty="0">
                <a:latin typeface="Courier" pitchFamily="2" charset="0"/>
              </a:rPr>
              <a:t>                  loaded with cadmium</a:t>
            </a:r>
          </a:p>
          <a:p>
            <a:r>
              <a:rPr lang="en-GB" sz="600" dirty="0">
                <a:latin typeface="Courier" pitchFamily="2" charset="0"/>
              </a:rPr>
              <a:t>           (FISCH)   Fast ionization chamber with Cf-252.</a:t>
            </a:r>
          </a:p>
          <a:p>
            <a:r>
              <a:rPr lang="en-GB" sz="600" dirty="0">
                <a:latin typeface="Courier" pitchFamily="2" charset="0"/>
              </a:rPr>
              <a:t>           (NAICR)  </a:t>
            </a:r>
            <a:r>
              <a:rPr lang="en-GB" sz="600" dirty="0" err="1">
                <a:latin typeface="Courier" pitchFamily="2" charset="0"/>
              </a:rPr>
              <a:t>NaI</a:t>
            </a:r>
            <a:r>
              <a:rPr lang="en-GB" sz="600" dirty="0">
                <a:latin typeface="Courier" pitchFamily="2" charset="0"/>
              </a:rPr>
              <a:t>(Tl) Crystal of 150x80 mm size detector.</a:t>
            </a:r>
          </a:p>
          <a:p>
            <a:r>
              <a:rPr lang="en-GB" sz="600" dirty="0">
                <a:latin typeface="Courier" pitchFamily="2" charset="0"/>
              </a:rPr>
              <a:t>            Amplitude resolution about 13 % at E-gamma=478 keV,</a:t>
            </a:r>
          </a:p>
          <a:p>
            <a:r>
              <a:rPr lang="en-GB" sz="600" dirty="0">
                <a:latin typeface="Courier" pitchFamily="2" charset="0"/>
              </a:rPr>
              <a:t>            time resolution 8ns at E-gamma 420.-540. keV.</a:t>
            </a:r>
          </a:p>
          <a:p>
            <a:r>
              <a:rPr lang="en-GB" sz="600" dirty="0">
                <a:latin typeface="Courier" pitchFamily="2" charset="0"/>
              </a:rPr>
              <a:t>MONITOR    Measurement of the capture-to-fission cross-section</a:t>
            </a:r>
          </a:p>
          <a:p>
            <a:r>
              <a:rPr lang="en-GB" sz="600" dirty="0">
                <a:latin typeface="Courier" pitchFamily="2" charset="0"/>
              </a:rPr>
              <a:t>           ratios (ALFA) was absolute</a:t>
            </a:r>
          </a:p>
          <a:p>
            <a:r>
              <a:rPr lang="en-GB" sz="600" dirty="0">
                <a:latin typeface="Courier" pitchFamily="2" charset="0"/>
              </a:rPr>
              <a:t>           The fission cross-sections have been measured using</a:t>
            </a:r>
          </a:p>
          <a:p>
            <a:r>
              <a:rPr lang="en-GB" sz="600" dirty="0">
                <a:latin typeface="Courier" pitchFamily="2" charset="0"/>
              </a:rPr>
              <a:t>           energy dependence of B-10(</a:t>
            </a:r>
            <a:r>
              <a:rPr lang="en-GB" sz="600" dirty="0" err="1">
                <a:latin typeface="Courier" pitchFamily="2" charset="0"/>
              </a:rPr>
              <a:t>n,alpha</a:t>
            </a:r>
            <a:r>
              <a:rPr lang="en-GB" sz="600" dirty="0">
                <a:latin typeface="Courier" pitchFamily="2" charset="0"/>
              </a:rPr>
              <a:t>-gamma) reaction as</a:t>
            </a:r>
          </a:p>
          <a:p>
            <a:r>
              <a:rPr lang="en-GB" sz="600" dirty="0">
                <a:latin typeface="Courier" pitchFamily="2" charset="0"/>
              </a:rPr>
              <a:t>           given by Sowerby M.G. et al, 70HELSINKI,1,161 and</a:t>
            </a:r>
          </a:p>
          <a:p>
            <a:r>
              <a:rPr lang="en-GB" sz="600" dirty="0">
                <a:latin typeface="Courier" pitchFamily="2" charset="0"/>
              </a:rPr>
              <a:t>           Macklin P.L. et al, </a:t>
            </a:r>
            <a:r>
              <a:rPr lang="en-GB" sz="600" dirty="0" err="1">
                <a:latin typeface="Courier" pitchFamily="2" charset="0"/>
              </a:rPr>
              <a:t>Phys.Rev</a:t>
            </a:r>
            <a:r>
              <a:rPr lang="en-GB" sz="600" dirty="0">
                <a:latin typeface="Courier" pitchFamily="2" charset="0"/>
              </a:rPr>
              <a:t>., 165, 1147, 1968.</a:t>
            </a:r>
          </a:p>
          <a:p>
            <a:r>
              <a:rPr lang="en-GB" sz="600" dirty="0">
                <a:latin typeface="Courier" pitchFamily="2" charset="0"/>
              </a:rPr>
              <a:t>           Normalization of fission cross-section was made over</a:t>
            </a:r>
          </a:p>
          <a:p>
            <a:r>
              <a:rPr lang="en-GB" sz="600" dirty="0">
                <a:latin typeface="Courier" pitchFamily="2" charset="0"/>
              </a:rPr>
              <a:t>           energy region 30-40 keV to evaluated data by Sowerby</a:t>
            </a:r>
          </a:p>
          <a:p>
            <a:r>
              <a:rPr lang="en-GB" sz="600" dirty="0">
                <a:latin typeface="Courier" pitchFamily="2" charset="0"/>
              </a:rPr>
              <a:t>           et al, Ann. Of Sci. and Eng., V1,No.718,1974.</a:t>
            </a:r>
          </a:p>
          <a:p>
            <a:r>
              <a:rPr lang="en-GB" sz="600" dirty="0">
                <a:latin typeface="Courier" pitchFamily="2" charset="0"/>
              </a:rPr>
              <a:t>CORRECTION Correction for isotopic </a:t>
            </a:r>
            <a:r>
              <a:rPr lang="en-GB" sz="600" dirty="0" err="1">
                <a:latin typeface="Courier" pitchFamily="2" charset="0"/>
              </a:rPr>
              <a:t>impurities,correction</a:t>
            </a:r>
            <a:r>
              <a:rPr lang="en-GB" sz="600" dirty="0">
                <a:latin typeface="Courier" pitchFamily="2" charset="0"/>
              </a:rPr>
              <a:t> for</a:t>
            </a:r>
          </a:p>
          <a:p>
            <a:r>
              <a:rPr lang="en-GB" sz="600" dirty="0">
                <a:latin typeface="Courier" pitchFamily="2" charset="0"/>
              </a:rPr>
              <a:t>           neutron multiplication in the samples, correction for</a:t>
            </a:r>
          </a:p>
          <a:p>
            <a:r>
              <a:rPr lang="en-GB" sz="600" dirty="0">
                <a:latin typeface="Courier" pitchFamily="2" charset="0"/>
              </a:rPr>
              <a:t>           energy dependence nu-bar, correction for multiple</a:t>
            </a:r>
          </a:p>
          <a:p>
            <a:r>
              <a:rPr lang="en-GB" sz="600" dirty="0">
                <a:latin typeface="Courier" pitchFamily="2" charset="0"/>
              </a:rPr>
              <a:t>           neutron scattering and resonance self-shielding.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75209E-1F80-4549-AFBD-FA1619118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EXFOR Entry Viewer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157AF9-11B7-CC45-B8EE-B88B232C0E8A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GB" altLang="ja-JP"/>
              <a:t>S. Okumura | IAEA Data Explorer and Beyond | P(ND)2-3 </a:t>
            </a:r>
            <a:endParaRPr lang="en-US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8BEAC002-C9BD-4795-64EA-A19DE8F7E52A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5906999-E845-8692-7DC1-63421CEFCC9F}"/>
              </a:ext>
            </a:extLst>
          </p:cNvPr>
          <p:cNvGrpSpPr/>
          <p:nvPr/>
        </p:nvGrpSpPr>
        <p:grpSpPr>
          <a:xfrm>
            <a:off x="3882325" y="920322"/>
            <a:ext cx="8092067" cy="5854741"/>
            <a:chOff x="2188129" y="660926"/>
            <a:chExt cx="7246667" cy="510487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24C14D-1DC0-E7FE-CEF0-14B0CEBB6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8129" y="660926"/>
              <a:ext cx="5920980" cy="510487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5ED88CB-90E8-6643-9692-7AFE45267C44}"/>
                </a:ext>
              </a:extLst>
            </p:cNvPr>
            <p:cNvSpPr txBox="1"/>
            <p:nvPr/>
          </p:nvSpPr>
          <p:spPr>
            <a:xfrm>
              <a:off x="7526499" y="1667381"/>
              <a:ext cx="1874347" cy="2415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200">
                  <a:solidFill>
                    <a:srgbClr val="0A9C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← </a:t>
              </a:r>
              <a:r>
                <a:rPr lang="en-US" altLang="ja-JP" sz="1200" dirty="0">
                  <a:solidFill>
                    <a:srgbClr val="0A9C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Simplified b</a:t>
              </a:r>
              <a:r>
                <a:rPr lang="en-US" sz="1200" dirty="0">
                  <a:solidFill>
                    <a:srgbClr val="0A9C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ibliographic</a:t>
              </a:r>
              <a:r>
                <a:rPr lang="ja-JP" altLang="en-US" sz="1200">
                  <a:solidFill>
                    <a:srgbClr val="0A9C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ja-JP" sz="1200" dirty="0">
                  <a:solidFill>
                    <a:srgbClr val="0A9C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info</a:t>
              </a:r>
              <a:endParaRPr lang="en-US" sz="1200" dirty="0">
                <a:solidFill>
                  <a:srgbClr val="0A9CA3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8610F51-9E4D-2F47-94E3-A99799524000}"/>
                </a:ext>
              </a:extLst>
            </p:cNvPr>
            <p:cNvSpPr txBox="1"/>
            <p:nvPr/>
          </p:nvSpPr>
          <p:spPr>
            <a:xfrm>
              <a:off x="7986456" y="2478199"/>
              <a:ext cx="1395511" cy="2415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200">
                  <a:solidFill>
                    <a:srgbClr val="0A9C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← </a:t>
              </a:r>
              <a:r>
                <a:rPr lang="en-US" sz="1200" dirty="0">
                  <a:solidFill>
                    <a:srgbClr val="0A9C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Reactions in ENTRY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F110984-7595-B117-47D1-37E1F53B2513}"/>
                </a:ext>
              </a:extLst>
            </p:cNvPr>
            <p:cNvSpPr txBox="1"/>
            <p:nvPr/>
          </p:nvSpPr>
          <p:spPr>
            <a:xfrm>
              <a:off x="8109109" y="2799984"/>
              <a:ext cx="1325687" cy="2415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200">
                  <a:solidFill>
                    <a:srgbClr val="0A9C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←</a:t>
              </a:r>
              <a:r>
                <a:rPr lang="en-US" altLang="ja-JP" sz="1200" dirty="0">
                  <a:solidFill>
                    <a:srgbClr val="0A9C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Measurement</a:t>
              </a:r>
              <a:r>
                <a:rPr lang="ja-JP" altLang="en-US" sz="1200">
                  <a:solidFill>
                    <a:srgbClr val="0A9C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ja-JP" sz="1200" dirty="0">
                  <a:solidFill>
                    <a:srgbClr val="0A9C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info</a:t>
              </a:r>
              <a:endParaRPr lang="en-US" sz="1200" dirty="0">
                <a:solidFill>
                  <a:srgbClr val="0A9CA3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8F68673-C8BA-2336-E7E5-B7BFEA5D2929}"/>
                </a:ext>
              </a:extLst>
            </p:cNvPr>
            <p:cNvSpPr txBox="1"/>
            <p:nvPr/>
          </p:nvSpPr>
          <p:spPr>
            <a:xfrm>
              <a:off x="6562810" y="3759897"/>
              <a:ext cx="1033412" cy="2415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>
                  <a:solidFill>
                    <a:srgbClr val="0A9C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Direct data plot</a:t>
              </a:r>
              <a:endParaRPr lang="en-US" sz="1200" dirty="0">
                <a:solidFill>
                  <a:srgbClr val="0A9CA3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26CFFB7-619C-624D-BCB8-3C5B67573272}"/>
                </a:ext>
              </a:extLst>
            </p:cNvPr>
            <p:cNvSpPr txBox="1"/>
            <p:nvPr/>
          </p:nvSpPr>
          <p:spPr>
            <a:xfrm>
              <a:off x="4179975" y="3117617"/>
              <a:ext cx="1516210" cy="2415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>
                  <a:solidFill>
                    <a:srgbClr val="0A9C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Data download in csv</a:t>
              </a:r>
              <a:r>
                <a:rPr lang="ja-JP" altLang="en-US" sz="1200">
                  <a:solidFill>
                    <a:srgbClr val="0A9C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↓</a:t>
              </a:r>
              <a:endParaRPr lang="en-US" sz="1200" dirty="0">
                <a:solidFill>
                  <a:srgbClr val="0A9CA3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3559E94-4301-50E8-8ED6-24EBACACADEA}"/>
              </a:ext>
            </a:extLst>
          </p:cNvPr>
          <p:cNvGrpSpPr/>
          <p:nvPr/>
        </p:nvGrpSpPr>
        <p:grpSpPr>
          <a:xfrm>
            <a:off x="4820664" y="3344928"/>
            <a:ext cx="5673386" cy="3141732"/>
            <a:chOff x="1972789" y="3308049"/>
            <a:chExt cx="8204214" cy="351185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88E2EB3-1A27-176A-FF13-F05048DE4E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75841" y="3308049"/>
              <a:ext cx="8001162" cy="348738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B4FA2AC-1EB5-A3E0-4D09-354DFE6DAD06}"/>
                </a:ext>
              </a:extLst>
            </p:cNvPr>
            <p:cNvSpPr txBox="1"/>
            <p:nvPr/>
          </p:nvSpPr>
          <p:spPr>
            <a:xfrm>
              <a:off x="1972789" y="6510037"/>
              <a:ext cx="2983137" cy="309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A9C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Separate code and free text→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67F908E-661C-16D9-5DEA-4B8E02BD9DE4}"/>
                </a:ext>
              </a:extLst>
            </p:cNvPr>
            <p:cNvSpPr txBox="1"/>
            <p:nvPr/>
          </p:nvSpPr>
          <p:spPr>
            <a:xfrm>
              <a:off x="3464358" y="3667514"/>
              <a:ext cx="2083762" cy="516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A9C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↓Tooltip from the EXFOR dictionary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83F647F-97E2-BC40-750D-0E206AC76A54}"/>
              </a:ext>
            </a:extLst>
          </p:cNvPr>
          <p:cNvSpPr txBox="1"/>
          <p:nvPr/>
        </p:nvSpPr>
        <p:spPr>
          <a:xfrm>
            <a:off x="7090475" y="638693"/>
            <a:ext cx="48969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Example: </a:t>
            </a:r>
            <a:r>
              <a:rPr lang="en-AT" sz="1400" dirty="0">
                <a:solidFill>
                  <a:srgbClr val="0A9CA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https://nds.iaea.org/dataexplorer/exfor/entry/40412</a:t>
            </a:r>
            <a:r>
              <a:rPr lang="en-AT" sz="1400" dirty="0">
                <a:solidFill>
                  <a:srgbClr val="0A9C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958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E72BB-3118-12BB-C23B-5087444D0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dirty="0"/>
              <a:t>Search EXFOR Entry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C2E3B2-291E-8F16-2BC1-ECC1FD5CA771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GB" altLang="ja-JP"/>
              <a:t>S. Okumura | IAEA Data Explorer and Beyond | P(ND)2-3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48CBA9-F320-E98E-F2DF-11FC1E0C2E88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BB52A9-2D05-3B34-EFC9-F0E58EB09D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7704" y="1017152"/>
            <a:ext cx="7128792" cy="5630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CC7EB7-46A6-82ED-A130-FE564E8651D7}"/>
              </a:ext>
            </a:extLst>
          </p:cNvPr>
          <p:cNvSpPr txBox="1"/>
          <p:nvPr/>
        </p:nvSpPr>
        <p:spPr>
          <a:xfrm>
            <a:off x="7312973" y="464552"/>
            <a:ext cx="45560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Example:</a:t>
            </a:r>
            <a:r>
              <a:rPr lang="en-GB" sz="1400" dirty="0">
                <a:solidFill>
                  <a:srgbClr val="0A9CA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https://nds.iaea.org/dataexplorer/exfor/search?type=DA&amp;target_elem=Nb&amp;target_mass=93</a:t>
            </a:r>
            <a:r>
              <a:rPr lang="en-GB" sz="1400" dirty="0">
                <a:solidFill>
                  <a:srgbClr val="0A9C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AT" sz="1400" dirty="0">
              <a:solidFill>
                <a:srgbClr val="0A9CA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322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78911-D975-567A-66B9-8F4F4CB7B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Fe56(</a:t>
            </a:r>
            <a:r>
              <a:rPr lang="en-JP"/>
              <a:t>n,</a:t>
            </a:r>
            <a:r>
              <a:rPr lang="en-US" dirty="0"/>
              <a:t>g</a:t>
            </a:r>
            <a:r>
              <a:rPr lang="en-JP"/>
              <a:t>) </a:t>
            </a:r>
            <a:r>
              <a:rPr lang="en-JP" dirty="0"/>
              <a:t>Cross Section Plot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6B815A-4090-1D09-EB26-D7261418184C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/>
              <a:t>S. Okumura | IAEA Data Explorer and Beyond | P(ND)2-3 </a:t>
            </a:r>
            <a:endParaRPr lang="en-A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A82677-E016-BA43-3D6C-6D746CD3B01C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97AD36C7-9703-CB49-A218-01373653FCDC}" type="slidenum">
              <a:rPr lang="en-AT" smtClean="0"/>
              <a:pPr/>
              <a:t>12</a:t>
            </a:fld>
            <a:endParaRPr lang="en-AT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DD9421-941E-B86C-02AF-0980DF9427EE}"/>
              </a:ext>
            </a:extLst>
          </p:cNvPr>
          <p:cNvSpPr txBox="1"/>
          <p:nvPr/>
        </p:nvSpPr>
        <p:spPr>
          <a:xfrm>
            <a:off x="7788166" y="578207"/>
            <a:ext cx="41992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Example:</a:t>
            </a:r>
            <a:r>
              <a:rPr lang="en-AT" sz="1400" dirty="0">
                <a:solidFill>
                  <a:srgbClr val="0A9CA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https://nds.iaea.org/dataexplorer/reactions/xs?target_elem=Fe&amp;target_mass=56&amp;reaction=n%2C</a:t>
            </a:r>
            <a:r>
              <a:rPr lang="en-AT" sz="1400" dirty="0">
                <a:solidFill>
                  <a:srgbClr val="0A9C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 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B1455BD-19B0-0B29-7BF0-AE6B46ADEB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665" y="1198846"/>
            <a:ext cx="9279835" cy="5407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9B94DF-7B9A-E631-A5F5-83C4A5A09C80}"/>
              </a:ext>
            </a:extLst>
          </p:cNvPr>
          <p:cNvSpPr txBox="1"/>
          <p:nvPr/>
        </p:nvSpPr>
        <p:spPr>
          <a:xfrm rot="20428944">
            <a:off x="8446787" y="5865753"/>
            <a:ext cx="37924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2F92"/>
                </a:solidFill>
              </a:rPr>
              <a:t>Preview of the upcoming interface</a:t>
            </a:r>
            <a:endParaRPr lang="en-AT" dirty="0">
              <a:solidFill>
                <a:srgbClr val="FF2F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157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F395B-1F4F-49CB-D1D8-37F2AA3A7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dirty="0"/>
              <a:t>Fission Product Yield Plot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9CBD3E-D8B2-10B3-2D2A-7638239978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GB"/>
              <a:t>S. Okumura | IAEA Data Explorer and Beyond | P(ND)2-3 </a:t>
            </a:r>
            <a:endParaRPr lang="en-A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48EA1C-D716-DDA2-1AAD-097D51090881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97AD36C7-9703-CB49-A218-01373653FCDC}" type="slidenum">
              <a:rPr lang="en-AT" smtClean="0"/>
              <a:pPr/>
              <a:t>13</a:t>
            </a:fld>
            <a:endParaRPr lang="en-AT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153879-E176-7125-CB7B-FEE394BF65A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7343" y="1184333"/>
            <a:ext cx="9820184" cy="5405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D2F398-E939-915F-4246-CCDC5C1D71B8}"/>
              </a:ext>
            </a:extLst>
          </p:cNvPr>
          <p:cNvSpPr txBox="1"/>
          <p:nvPr/>
        </p:nvSpPr>
        <p:spPr>
          <a:xfrm rot="20428944">
            <a:off x="8446787" y="5865753"/>
            <a:ext cx="37924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2F92"/>
                </a:solidFill>
              </a:rPr>
              <a:t>Preview of the upcoming interface</a:t>
            </a:r>
            <a:endParaRPr lang="en-AT" dirty="0">
              <a:solidFill>
                <a:srgbClr val="FF2F9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76D1F5-88AB-3BF0-FD0F-BCA4F3EC2D2E}"/>
              </a:ext>
            </a:extLst>
          </p:cNvPr>
          <p:cNvSpPr txBox="1"/>
          <p:nvPr/>
        </p:nvSpPr>
        <p:spPr>
          <a:xfrm>
            <a:off x="7659583" y="520471"/>
            <a:ext cx="453241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Example:</a:t>
            </a:r>
            <a:r>
              <a:rPr lang="en-US" sz="1400" dirty="0" err="1">
                <a:solidFill>
                  <a:srgbClr val="0A9CA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en-US" sz="1400" dirty="0">
                <a:solidFill>
                  <a:srgbClr val="0A9CA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://nds.iaea.org/dataexplorer/reactions/fy?&amp;target_elem=U&amp;target_mass=235&amp;reaction=n,f&amp;fy_type=Cumulative</a:t>
            </a:r>
            <a:r>
              <a:rPr lang="en-US" sz="1400" dirty="0">
                <a:solidFill>
                  <a:srgbClr val="0A9C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3580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A1B7C-9EF8-C355-0BE9-9B51E7A90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dirty="0"/>
              <a:t>Library Comparison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59F98-F0A4-67AB-59C2-30AD5408D916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GB"/>
              <a:t>S. Okumura | IAEA Data Explorer and Beyond | P(ND)2-3 </a:t>
            </a:r>
            <a:endParaRPr lang="en-A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2175D9-3038-B97B-E26E-A4A9A54E6C71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97AD36C7-9703-CB49-A218-01373653FCDC}" type="slidenum">
              <a:rPr lang="en-AT" smtClean="0"/>
              <a:pPr/>
              <a:t>14</a:t>
            </a:fld>
            <a:endParaRPr lang="en-AT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E796EA-F64E-847D-6830-EBD40CCAA21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458" y="1184333"/>
            <a:ext cx="10380481" cy="5263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D61582-8416-46C1-26E3-92671F548FB2}"/>
              </a:ext>
            </a:extLst>
          </p:cNvPr>
          <p:cNvSpPr txBox="1"/>
          <p:nvPr/>
        </p:nvSpPr>
        <p:spPr>
          <a:xfrm rot="20428944">
            <a:off x="8446787" y="5865753"/>
            <a:ext cx="37924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2F92"/>
                </a:solidFill>
              </a:rPr>
              <a:t>Preview of the upcoming interface</a:t>
            </a:r>
            <a:endParaRPr lang="en-AT" dirty="0">
              <a:solidFill>
                <a:srgbClr val="FF2F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736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1487F-7F73-2B2D-BF79-8C44778BC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dirty="0"/>
              <a:t>Library Archive Access (powered by DeCE)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45A60D-9314-1058-3C44-4EA61EEA29F5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GB"/>
              <a:t>S. Okumura | IAEA Data Explorer and Beyond | P(ND)2-3 </a:t>
            </a:r>
            <a:endParaRPr lang="en-A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1227C7-A525-0249-0602-BD8569F215C8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97AD36C7-9703-CB49-A218-01373653FCDC}" type="slidenum">
              <a:rPr lang="en-AT" smtClean="0"/>
              <a:pPr/>
              <a:t>15</a:t>
            </a:fld>
            <a:endParaRPr lang="en-AT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FC5807-7CEC-7C22-9614-24198E9CD91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2769" y="1276007"/>
            <a:ext cx="9627564" cy="5314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8393ED-8BF6-5208-4D2D-92B6A27E6DD1}"/>
              </a:ext>
            </a:extLst>
          </p:cNvPr>
          <p:cNvSpPr txBox="1"/>
          <p:nvPr/>
        </p:nvSpPr>
        <p:spPr>
          <a:xfrm rot="20428944">
            <a:off x="8446787" y="5865753"/>
            <a:ext cx="37924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2F92"/>
                </a:solidFill>
              </a:rPr>
              <a:t>Preview of the upcoming interface</a:t>
            </a:r>
            <a:endParaRPr lang="en-AT" dirty="0">
              <a:solidFill>
                <a:srgbClr val="FF2F9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F7B618-E6C7-0C9F-6F9A-B7514B8A01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7700" y="61916"/>
            <a:ext cx="438300" cy="4121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DA66F46-DF07-C60D-E74C-85E6C7056602}"/>
              </a:ext>
            </a:extLst>
          </p:cNvPr>
          <p:cNvSpPr txBox="1"/>
          <p:nvPr/>
        </p:nvSpPr>
        <p:spPr>
          <a:xfrm>
            <a:off x="6092596" y="114102"/>
            <a:ext cx="6200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T" sz="1400" dirty="0">
                <a:latin typeface="Calibri" panose="020F0502020204030204" pitchFamily="34" charset="0"/>
                <a:cs typeface="Calibri" panose="020F0502020204030204" pitchFamily="34" charset="0"/>
              </a:rPr>
              <a:t>[1] Developped by T. Kawano (LANL), </a:t>
            </a:r>
            <a:r>
              <a:rPr lang="en-GB" sz="1400" dirty="0">
                <a:solidFill>
                  <a:srgbClr val="0A9CA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https://github.com/toshihikokawano/DeCE</a:t>
            </a:r>
            <a:endParaRPr lang="en-AT" sz="1400" dirty="0">
              <a:solidFill>
                <a:srgbClr val="0A9CA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05FDC10-5678-B186-2042-5141EFB44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8398" y="2613254"/>
            <a:ext cx="5473281" cy="1484509"/>
          </a:xfrm>
          <a:solidFill>
            <a:srgbClr val="FF8AD8">
              <a:alpha val="12157"/>
            </a:srgbClr>
          </a:solidFill>
        </p:spPr>
        <p:txBody>
          <a:bodyPr wrap="square">
            <a:spAutoFit/>
          </a:bodyPr>
          <a:lstStyle/>
          <a:p>
            <a:r>
              <a:rPr lang="en-AT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ENDF-6 content viewer powered by DeCE</a:t>
            </a:r>
            <a:r>
              <a:rPr lang="en-AT" sz="18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[1]</a:t>
            </a:r>
            <a:endParaRPr lang="en-GB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GB" sz="1600" u="sng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showheaders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print parameters in header MF1 MT 451</a:t>
            </a:r>
          </a:p>
          <a:p>
            <a:pPr lvl="1"/>
            <a:r>
              <a:rPr lang="en-GB" sz="16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extract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print section in ENDF-6 format</a:t>
            </a:r>
          </a:p>
          <a:p>
            <a:pPr lvl="1"/>
            <a:r>
              <a:rPr lang="en-GB" sz="16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table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print section in tabulated table format</a:t>
            </a:r>
          </a:p>
          <a:p>
            <a:pPr lvl="1"/>
            <a:r>
              <a:rPr lang="en-GB" sz="16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reconstruct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cross section from resonance parameters</a:t>
            </a:r>
          </a:p>
        </p:txBody>
      </p:sp>
    </p:spTree>
    <p:extLst>
      <p:ext uri="{BB962C8B-B14F-4D97-AF65-F5344CB8AC3E}">
        <p14:creationId xmlns:p14="http://schemas.microsoft.com/office/powerpoint/2010/main" val="3322732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95D48-2ECA-87EF-9681-5481CC59B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dirty="0"/>
              <a:t>Scenario in Next Few Years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471B89-09BC-21A8-4A85-D200739BEA1B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GB"/>
              <a:t>S. Okumura | IAEA Data Explorer and Beyond | P(ND)2-3 </a:t>
            </a:r>
            <a:endParaRPr lang="en-A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E1717A-1312-C531-9CF0-77A7EA26B7DB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97AD36C7-9703-CB49-A218-01373653FCDC}" type="slidenum">
              <a:rPr lang="en-AT" smtClean="0"/>
              <a:pPr/>
              <a:t>16</a:t>
            </a:fld>
            <a:endParaRPr lang="en-AT" dirty="0"/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B01D5046-EB6A-B673-444D-9A2BC999B192}"/>
              </a:ext>
            </a:extLst>
          </p:cNvPr>
          <p:cNvSpPr/>
          <p:nvPr/>
        </p:nvSpPr>
        <p:spPr>
          <a:xfrm>
            <a:off x="2525972" y="1184333"/>
            <a:ext cx="5551230" cy="1123712"/>
          </a:xfrm>
          <a:prstGeom prst="wedgeRoundRectCallout">
            <a:avLst>
              <a:gd name="adj1" fmla="val -49782"/>
              <a:gd name="adj2" fmla="val 34594"/>
              <a:gd name="adj3" fmla="val 16667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want to share recently measured data</a:t>
            </a:r>
            <a:b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soon as possible with collaborators and others.</a:t>
            </a:r>
            <a:b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cannot wait for the EXFOR compilation.</a:t>
            </a:r>
            <a:endParaRPr lang="en-AT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Graphic 7" descr="Users outline">
            <a:extLst>
              <a:ext uri="{FF2B5EF4-FFF2-40B4-BE49-F238E27FC236}">
                <a16:creationId xmlns:a16="http://schemas.microsoft.com/office/drawing/2014/main" id="{795595C9-361A-B394-AC4A-FA57CC04C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4933" y="2107957"/>
            <a:ext cx="914400" cy="914400"/>
          </a:xfrm>
          <a:prstGeom prst="rect">
            <a:avLst/>
          </a:prstGeom>
        </p:spPr>
      </p:pic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78810013-0624-DD7D-DBD0-26D22EAF3792}"/>
              </a:ext>
            </a:extLst>
          </p:cNvPr>
          <p:cNvSpPr/>
          <p:nvPr/>
        </p:nvSpPr>
        <p:spPr>
          <a:xfrm flipH="1">
            <a:off x="4399222" y="3316647"/>
            <a:ext cx="5551230" cy="783193"/>
          </a:xfrm>
          <a:prstGeom prst="wedgeRoundRectCallout">
            <a:avLst>
              <a:gd name="adj1" fmla="val -53937"/>
              <a:gd name="adj2" fmla="val 1631"/>
              <a:gd name="adj3" fmla="val 16667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want to preserve the datasets and methods (metadata) used to produce evaluated library data.</a:t>
            </a:r>
            <a:endParaRPr lang="en-AT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Graphic 10" descr="Person eating outline">
            <a:extLst>
              <a:ext uri="{FF2B5EF4-FFF2-40B4-BE49-F238E27FC236}">
                <a16:creationId xmlns:a16="http://schemas.microsoft.com/office/drawing/2014/main" id="{F4ED8150-6FD1-3BD1-6609-F8E288D0FC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0174262" y="3265167"/>
            <a:ext cx="914400" cy="914400"/>
          </a:xfrm>
          <a:prstGeom prst="rect">
            <a:avLst/>
          </a:prstGeom>
        </p:spPr>
      </p:pic>
      <p:pic>
        <p:nvPicPr>
          <p:cNvPr id="13" name="Graphic 12" descr="Dance outline">
            <a:extLst>
              <a:ext uri="{FF2B5EF4-FFF2-40B4-BE49-F238E27FC236}">
                <a16:creationId xmlns:a16="http://schemas.microsoft.com/office/drawing/2014/main" id="{71C54125-4ADD-95FB-39CE-FFDD4A5673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89509" y="4152850"/>
            <a:ext cx="914400" cy="914400"/>
          </a:xfrm>
          <a:prstGeom prst="rect">
            <a:avLst/>
          </a:prstGeom>
        </p:spPr>
      </p:pic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6B15200F-6979-2AB3-2656-106EF98C0636}"/>
              </a:ext>
            </a:extLst>
          </p:cNvPr>
          <p:cNvSpPr/>
          <p:nvPr/>
        </p:nvSpPr>
        <p:spPr>
          <a:xfrm>
            <a:off x="2525972" y="4214143"/>
            <a:ext cx="5551230" cy="1123712"/>
          </a:xfrm>
          <a:prstGeom prst="wedgeRoundRectCallout">
            <a:avLst>
              <a:gd name="adj1" fmla="val -53937"/>
              <a:gd name="adj2" fmla="val 1631"/>
              <a:gd name="adj3" fmla="val 16667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want to share the theoretical calculation results published in a paper so that other scientists can easily access and reuse them.</a:t>
            </a:r>
            <a:endParaRPr lang="en-AT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Graphic 15" descr="Male profile outline">
            <a:extLst>
              <a:ext uri="{FF2B5EF4-FFF2-40B4-BE49-F238E27FC236}">
                <a16:creationId xmlns:a16="http://schemas.microsoft.com/office/drawing/2014/main" id="{4182C344-5B2F-D774-6960-5DE430E50A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74262" y="5386742"/>
            <a:ext cx="914400" cy="914400"/>
          </a:xfrm>
          <a:prstGeom prst="rect">
            <a:avLst/>
          </a:prstGeom>
        </p:spPr>
      </p:pic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E2073C32-C29C-73AA-440C-4C0B32FCE009}"/>
              </a:ext>
            </a:extLst>
          </p:cNvPr>
          <p:cNvSpPr/>
          <p:nvPr/>
        </p:nvSpPr>
        <p:spPr>
          <a:xfrm flipH="1">
            <a:off x="4399222" y="5458833"/>
            <a:ext cx="5551230" cy="783193"/>
          </a:xfrm>
          <a:prstGeom prst="wedgeRoundRectCallout">
            <a:avLst>
              <a:gd name="adj1" fmla="val -53937"/>
              <a:gd name="adj2" fmla="val 1631"/>
              <a:gd name="adj3" fmla="val 16667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have corrected an EXFOR entry data. The original entry contained a compilation mistake.</a:t>
            </a:r>
            <a:endParaRPr lang="en-AT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EFCE6F-4CDB-235C-03E9-041E2ED15A18}"/>
              </a:ext>
            </a:extLst>
          </p:cNvPr>
          <p:cNvSpPr txBox="1"/>
          <p:nvPr/>
        </p:nvSpPr>
        <p:spPr>
          <a:xfrm>
            <a:off x="795097" y="3001652"/>
            <a:ext cx="1730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experimentalists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73AFF6-7510-DF40-1ADE-384E48083BDE}"/>
              </a:ext>
            </a:extLst>
          </p:cNvPr>
          <p:cNvSpPr txBox="1"/>
          <p:nvPr/>
        </p:nvSpPr>
        <p:spPr>
          <a:xfrm>
            <a:off x="10094947" y="4142733"/>
            <a:ext cx="1156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evaluators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34F14F-2783-A9D3-5C03-133486699796}"/>
              </a:ext>
            </a:extLst>
          </p:cNvPr>
          <p:cNvSpPr txBox="1"/>
          <p:nvPr/>
        </p:nvSpPr>
        <p:spPr>
          <a:xfrm>
            <a:off x="929133" y="5053767"/>
            <a:ext cx="1414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theoreticians</a:t>
            </a:r>
            <a:endParaRPr lang="en-A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4D739F3-4DFC-26DF-2910-9ADAECD002FD}"/>
              </a:ext>
            </a:extLst>
          </p:cNvPr>
          <p:cNvSpPr txBox="1"/>
          <p:nvPr/>
        </p:nvSpPr>
        <p:spPr>
          <a:xfrm>
            <a:off x="9950452" y="6298986"/>
            <a:ext cx="1445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any data user</a:t>
            </a:r>
            <a:endParaRPr lang="en-A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ounded Rectangular Callout 21">
            <a:extLst>
              <a:ext uri="{FF2B5EF4-FFF2-40B4-BE49-F238E27FC236}">
                <a16:creationId xmlns:a16="http://schemas.microsoft.com/office/drawing/2014/main" id="{DEA7079A-F66E-B44F-0D29-B997A39913B8}"/>
              </a:ext>
            </a:extLst>
          </p:cNvPr>
          <p:cNvSpPr/>
          <p:nvPr/>
        </p:nvSpPr>
        <p:spPr>
          <a:xfrm>
            <a:off x="2525972" y="2406494"/>
            <a:ext cx="5551230" cy="783193"/>
          </a:xfrm>
          <a:prstGeom prst="wedgeRoundRectCallout">
            <a:avLst>
              <a:gd name="adj1" fmla="val -53937"/>
              <a:gd name="adj2" fmla="val 1631"/>
              <a:gd name="adj3" fmla="val 16667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there a place to upload data for sharing?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(Ideally with a persistent identifier like a DOI.)</a:t>
            </a:r>
            <a:endParaRPr lang="en-AT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figshare">
            <a:extLst>
              <a:ext uri="{FF2B5EF4-FFF2-40B4-BE49-F238E27FC236}">
                <a16:creationId xmlns:a16="http://schemas.microsoft.com/office/drawing/2014/main" id="{9D5BB30A-C9C7-4CC7-44A6-89DA15EEC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19995">
            <a:off x="8125550" y="612623"/>
            <a:ext cx="3277054" cy="102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1C8E65-CB7A-0851-7F1D-62062246A6B1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0672519">
            <a:off x="9229484" y="1766313"/>
            <a:ext cx="2677727" cy="96562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F147B11-ADC8-0C57-FFF1-B1C8C577F89B}"/>
              </a:ext>
            </a:extLst>
          </p:cNvPr>
          <p:cNvSpPr txBox="1"/>
          <p:nvPr/>
        </p:nvSpPr>
        <p:spPr>
          <a:xfrm>
            <a:off x="8336810" y="923050"/>
            <a:ext cx="3516274" cy="1384995"/>
          </a:xfrm>
          <a:prstGeom prst="rect">
            <a:avLst/>
          </a:prstGeom>
          <a:solidFill>
            <a:srgbClr val="FFFFFF">
              <a:alpha val="83922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FF2F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Leading to the</a:t>
            </a:r>
            <a:r>
              <a:rPr lang="en-GB" sz="2800" b="1" dirty="0">
                <a:solidFill>
                  <a:srgbClr val="FF2F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IAEA Nuclear Data Portal project</a:t>
            </a:r>
            <a:endParaRPr lang="en-AT" sz="2800" b="1" dirty="0">
              <a:solidFill>
                <a:srgbClr val="FF2F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56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CE895-27B0-4CF3-9CE5-C75978094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986" y="267991"/>
            <a:ext cx="11233951" cy="916342"/>
          </a:xfrm>
        </p:spPr>
        <p:txBody>
          <a:bodyPr>
            <a:normAutofit/>
          </a:bodyPr>
          <a:lstStyle/>
          <a:p>
            <a:r>
              <a:rPr lang="en-AT" dirty="0"/>
              <a:t>Ideas for the Next Decade – Nuclear Reaction Data Portal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E137E5-8989-3575-4E14-AA12A2D2FDC1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GB"/>
              <a:t>S. Okumura | IAEA Data Explorer and Beyond | P(ND)2-3 </a:t>
            </a:r>
            <a:endParaRPr lang="en-A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E78BF9-8F36-CE43-0851-3EB11D987C4F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97AD36C7-9703-CB49-A218-01373653FCDC}" type="slidenum">
              <a:rPr lang="en-AT" smtClean="0"/>
              <a:pPr/>
              <a:t>17</a:t>
            </a:fld>
            <a:endParaRPr lang="en-AT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AFBFAD-3193-D8B5-123E-C2E486C26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8115"/>
            <a:ext cx="10515600" cy="5138446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Consolidating these scenario into practical implementation needs leads:</a:t>
            </a:r>
          </a:p>
          <a:p>
            <a:pPr marL="514350" indent="-514350">
              <a:buFont typeface="+mj-lt"/>
              <a:buAutoNum type="arabicPeriod"/>
            </a:pPr>
            <a:endParaRPr lang="en-GB" sz="2000" dirty="0"/>
          </a:p>
          <a:p>
            <a:pPr marL="514350" indent="-514350">
              <a:buFont typeface="+mj-lt"/>
              <a:buAutoNum type="arabicPeriod"/>
            </a:pPr>
            <a:r>
              <a:rPr lang="en-GB" sz="2000" dirty="0"/>
              <a:t>Format-Independent Data Access</a:t>
            </a:r>
          </a:p>
          <a:p>
            <a:pPr lvl="1"/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 nuclear data without requiring expertise in formats such as EXFOR or ENDF-6.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/>
              <a:t>Rich Metadata &amp; Contextual Relationships</a:t>
            </a:r>
          </a:p>
          <a:p>
            <a:pPr lvl="1"/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Link between datasets, experiments, and evaluations for clear context.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/>
              <a:t>Accelerated Data Availability</a:t>
            </a:r>
          </a:p>
          <a:p>
            <a:pPr lvl="1"/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 submissions + automatic extraction from publications for rapid updates.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/>
              <a:t>Community-Driven Contributions</a:t>
            </a:r>
          </a:p>
          <a:p>
            <a:pPr lvl="1"/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Curated, corrected, theoretical, or experimental data with provenance tracking.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/>
              <a:t>Transparent and Reproducible Evaluations (≒WPEC SG54)</a:t>
            </a:r>
          </a:p>
          <a:p>
            <a:pPr lvl="1"/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Trace ENDF evaluations back to experimental and corrected data.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/>
              <a:t>Future-Ready Infrastructure and Modern Data Management</a:t>
            </a:r>
          </a:p>
          <a:p>
            <a:pPr lvl="1"/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Scalable, version-controlled, FAIR-compliant system ready for AI and new data types.</a:t>
            </a:r>
            <a:endParaRPr lang="en-AT" sz="18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094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C4CA3-CF0F-D417-4A7C-D27F6717E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Next Step: Expand the Data Explorer into a Data Portal</a:t>
            </a:r>
            <a:endParaRPr lang="en-AT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ED539D-BD1C-CCB4-5117-0A8703357131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GB"/>
              <a:t>S. Okumura | IAEA Data Explorer and Beyond | P(ND)2-3 </a:t>
            </a:r>
            <a:endParaRPr lang="en-A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702F45-B6EB-24AD-6085-47D247279843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97AD36C7-9703-CB49-A218-01373653FCDC}" type="slidenum">
              <a:rPr lang="en-AT" smtClean="0"/>
              <a:pPr/>
              <a:t>18</a:t>
            </a:fld>
            <a:endParaRPr lang="en-AT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907E15E-51F9-6756-70A4-E43C694B4C4C}"/>
              </a:ext>
            </a:extLst>
          </p:cNvPr>
          <p:cNvCxnSpPr>
            <a:cxnSpLocks/>
            <a:stCxn id="10" idx="3"/>
            <a:endCxn id="33" idx="2"/>
          </p:cNvCxnSpPr>
          <p:nvPr/>
        </p:nvCxnSpPr>
        <p:spPr>
          <a:xfrm>
            <a:off x="2548553" y="2825056"/>
            <a:ext cx="1829264" cy="1563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939670D9-8AF2-4618-02E2-E40031D1AD70}"/>
              </a:ext>
            </a:extLst>
          </p:cNvPr>
          <p:cNvSpPr/>
          <p:nvPr/>
        </p:nvSpPr>
        <p:spPr>
          <a:xfrm>
            <a:off x="882027" y="1779394"/>
            <a:ext cx="1659744" cy="48261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64632C-9E60-16F1-368F-5C3BDEB23F89}"/>
              </a:ext>
            </a:extLst>
          </p:cNvPr>
          <p:cNvSpPr/>
          <p:nvPr/>
        </p:nvSpPr>
        <p:spPr>
          <a:xfrm>
            <a:off x="882027" y="1570375"/>
            <a:ext cx="1659744" cy="20901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T" sz="1100" dirty="0">
                <a:latin typeface="Calibri" panose="020F0502020204030204" pitchFamily="34" charset="0"/>
                <a:cs typeface="Calibri" panose="020F0502020204030204" pitchFamily="34" charset="0"/>
              </a:rPr>
              <a:t>EXFOR compilation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914A5E-5A62-A5E0-54D7-F79E731D40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019" y="1830737"/>
            <a:ext cx="286512" cy="28651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8CF0A67-C700-626C-7D78-00D986ED6AEB}"/>
              </a:ext>
            </a:extLst>
          </p:cNvPr>
          <p:cNvSpPr/>
          <p:nvPr/>
        </p:nvSpPr>
        <p:spPr>
          <a:xfrm>
            <a:off x="882027" y="2603480"/>
            <a:ext cx="1666526" cy="443152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65B0B2-B09B-ADEF-E0F0-662F9B66DFE5}"/>
              </a:ext>
            </a:extLst>
          </p:cNvPr>
          <p:cNvSpPr/>
          <p:nvPr/>
        </p:nvSpPr>
        <p:spPr>
          <a:xfrm>
            <a:off x="882027" y="2394461"/>
            <a:ext cx="1666526" cy="20901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T" sz="1100" dirty="0">
                <a:latin typeface="Calibri" panose="020F0502020204030204" pitchFamily="34" charset="0"/>
                <a:cs typeface="Calibri" panose="020F0502020204030204" pitchFamily="34" charset="0"/>
              </a:rPr>
              <a:t>Library evaluation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0D365E-704C-A149-6337-1F8F667CD1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6876" y="1828928"/>
            <a:ext cx="286512" cy="2865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99BEEB-1519-DBCA-BD7A-A94DEC8E88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4390" y="1828928"/>
            <a:ext cx="288032" cy="28803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23308FF-C546-60B1-0316-57DB3D07DDCB}"/>
              </a:ext>
            </a:extLst>
          </p:cNvPr>
          <p:cNvSpPr txBox="1"/>
          <p:nvPr/>
        </p:nvSpPr>
        <p:spPr>
          <a:xfrm>
            <a:off x="1979934" y="2044470"/>
            <a:ext cx="4924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T" sz="900" dirty="0">
                <a:latin typeface="Calibri" panose="020F0502020204030204" pitchFamily="34" charset="0"/>
                <a:cs typeface="Calibri" panose="020F0502020204030204" pitchFamily="34" charset="0"/>
              </a:rPr>
              <a:t>EXFOR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40D7D4C-3AF1-7F2B-BCF1-3848AF1FCB0A}"/>
              </a:ext>
            </a:extLst>
          </p:cNvPr>
          <p:cNvCxnSpPr>
            <a:cxnSpLocks/>
            <a:stCxn id="12" idx="3"/>
            <a:endCxn id="13" idx="1"/>
          </p:cNvCxnSpPr>
          <p:nvPr/>
        </p:nvCxnSpPr>
        <p:spPr>
          <a:xfrm>
            <a:off x="1823388" y="1972184"/>
            <a:ext cx="241002" cy="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84DD950-A549-46AE-D40B-07C3DB892A3C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1237531" y="1972184"/>
            <a:ext cx="299345" cy="18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E4733A06-DF0D-4526-85F2-32A9A13431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8573" y="2632918"/>
            <a:ext cx="286512" cy="2865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D4DEB60-CA67-DCB5-3BE2-3D2A9FE84CC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6087" y="2632918"/>
            <a:ext cx="288032" cy="28803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2FCCDE4-1363-BE81-192D-B417128AEFC0}"/>
              </a:ext>
            </a:extLst>
          </p:cNvPr>
          <p:cNvSpPr txBox="1"/>
          <p:nvPr/>
        </p:nvSpPr>
        <p:spPr>
          <a:xfrm>
            <a:off x="1807603" y="2845725"/>
            <a:ext cx="5309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T" sz="900" dirty="0">
                <a:latin typeface="Calibri" panose="020F0502020204030204" pitchFamily="34" charset="0"/>
                <a:cs typeface="Calibri" panose="020F0502020204030204" pitchFamily="34" charset="0"/>
              </a:rPr>
              <a:t>ENDF-6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0A01C02-9141-9241-22DF-9A439A3763E9}"/>
              </a:ext>
            </a:extLst>
          </p:cNvPr>
          <p:cNvCxnSpPr>
            <a:cxnSpLocks/>
            <a:stCxn id="17" idx="3"/>
            <a:endCxn id="18" idx="1"/>
          </p:cNvCxnSpPr>
          <p:nvPr/>
        </p:nvCxnSpPr>
        <p:spPr>
          <a:xfrm>
            <a:off x="1675085" y="2776174"/>
            <a:ext cx="241002" cy="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5FD77D6-0560-54AF-6FF2-40426C8664D0}"/>
              </a:ext>
            </a:extLst>
          </p:cNvPr>
          <p:cNvCxnSpPr>
            <a:cxnSpLocks/>
            <a:stCxn id="100" idx="6"/>
            <a:endCxn id="30" idx="2"/>
          </p:cNvCxnSpPr>
          <p:nvPr/>
        </p:nvCxnSpPr>
        <p:spPr>
          <a:xfrm flipV="1">
            <a:off x="1911298" y="2022261"/>
            <a:ext cx="2466519" cy="1733314"/>
          </a:xfrm>
          <a:prstGeom prst="line">
            <a:avLst/>
          </a:prstGeom>
          <a:ln w="38100">
            <a:solidFill>
              <a:srgbClr val="ACED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FCD7EC9-A273-570D-51E6-F56DE584177D}"/>
              </a:ext>
            </a:extLst>
          </p:cNvPr>
          <p:cNvCxnSpPr>
            <a:cxnSpLocks/>
            <a:stCxn id="100" idx="6"/>
            <a:endCxn id="41" idx="2"/>
          </p:cNvCxnSpPr>
          <p:nvPr/>
        </p:nvCxnSpPr>
        <p:spPr>
          <a:xfrm flipV="1">
            <a:off x="1911298" y="3630976"/>
            <a:ext cx="2466519" cy="124599"/>
          </a:xfrm>
          <a:prstGeom prst="line">
            <a:avLst/>
          </a:prstGeom>
          <a:ln w="38100">
            <a:solidFill>
              <a:srgbClr val="ACED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1F8310E-5A1E-2683-D2A6-ABB6F48A83E1}"/>
              </a:ext>
            </a:extLst>
          </p:cNvPr>
          <p:cNvCxnSpPr>
            <a:cxnSpLocks/>
            <a:stCxn id="100" idx="6"/>
            <a:endCxn id="38" idx="2"/>
          </p:cNvCxnSpPr>
          <p:nvPr/>
        </p:nvCxnSpPr>
        <p:spPr>
          <a:xfrm>
            <a:off x="1911298" y="3755575"/>
            <a:ext cx="2466519" cy="679759"/>
          </a:xfrm>
          <a:prstGeom prst="line">
            <a:avLst/>
          </a:prstGeom>
          <a:ln w="38100">
            <a:solidFill>
              <a:srgbClr val="ACED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2274818-EF43-B283-6CC1-8E16C6BC9472}"/>
              </a:ext>
            </a:extLst>
          </p:cNvPr>
          <p:cNvCxnSpPr>
            <a:cxnSpLocks/>
            <a:stCxn id="100" idx="6"/>
            <a:endCxn id="61" idx="2"/>
          </p:cNvCxnSpPr>
          <p:nvPr/>
        </p:nvCxnSpPr>
        <p:spPr>
          <a:xfrm>
            <a:off x="1911298" y="3755575"/>
            <a:ext cx="2466519" cy="1484117"/>
          </a:xfrm>
          <a:prstGeom prst="line">
            <a:avLst/>
          </a:prstGeom>
          <a:ln w="38100">
            <a:solidFill>
              <a:srgbClr val="ACED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D689214-255B-D8D8-7FBE-31EE4D286984}"/>
              </a:ext>
            </a:extLst>
          </p:cNvPr>
          <p:cNvCxnSpPr>
            <a:cxnSpLocks/>
            <a:stCxn id="100" idx="6"/>
            <a:endCxn id="65" idx="2"/>
          </p:cNvCxnSpPr>
          <p:nvPr/>
        </p:nvCxnSpPr>
        <p:spPr>
          <a:xfrm>
            <a:off x="1911298" y="3755575"/>
            <a:ext cx="2466519" cy="2288473"/>
          </a:xfrm>
          <a:prstGeom prst="line">
            <a:avLst/>
          </a:prstGeom>
          <a:ln w="38100">
            <a:solidFill>
              <a:srgbClr val="ACED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C6AC8719-6ED8-EC98-C177-E10C05143995}"/>
              </a:ext>
            </a:extLst>
          </p:cNvPr>
          <p:cNvSpPr/>
          <p:nvPr/>
        </p:nvSpPr>
        <p:spPr>
          <a:xfrm>
            <a:off x="3347441" y="2823661"/>
            <a:ext cx="1096831" cy="514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T" sz="1600" b="1" dirty="0">
                <a:solidFill>
                  <a:srgbClr val="FF2F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Evaluated Data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B459D27-63CA-845A-8223-D2A96602C37E}"/>
              </a:ext>
            </a:extLst>
          </p:cNvPr>
          <p:cNvSpPr/>
          <p:nvPr/>
        </p:nvSpPr>
        <p:spPr>
          <a:xfrm>
            <a:off x="3107030" y="2116742"/>
            <a:ext cx="1387336" cy="514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T" sz="1600" b="1" dirty="0">
                <a:solidFill>
                  <a:srgbClr val="FF2F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Experimental Data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602DDAD-8C15-8092-8906-03894285337F}"/>
              </a:ext>
            </a:extLst>
          </p:cNvPr>
          <p:cNvGrpSpPr/>
          <p:nvPr/>
        </p:nvGrpSpPr>
        <p:grpSpPr>
          <a:xfrm>
            <a:off x="4377817" y="1668703"/>
            <a:ext cx="690631" cy="707115"/>
            <a:chOff x="1009063" y="749537"/>
            <a:chExt cx="770021" cy="770021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26A9E87-B9A4-C4DA-5283-007E5E6A5FE3}"/>
                </a:ext>
              </a:extLst>
            </p:cNvPr>
            <p:cNvSpPr/>
            <p:nvPr/>
          </p:nvSpPr>
          <p:spPr>
            <a:xfrm>
              <a:off x="1009063" y="749537"/>
              <a:ext cx="770021" cy="770021"/>
            </a:xfrm>
            <a:prstGeom prst="ellipse">
              <a:avLst/>
            </a:prstGeom>
            <a:solidFill>
              <a:srgbClr val="78CDD5"/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T" sz="11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1" name="Picture 6">
              <a:extLst>
                <a:ext uri="{FF2B5EF4-FFF2-40B4-BE49-F238E27FC236}">
                  <a16:creationId xmlns:a16="http://schemas.microsoft.com/office/drawing/2014/main" id="{3BD3AFDE-A761-28D9-968A-79C1DDB235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6154" y="867482"/>
              <a:ext cx="537805" cy="5378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191EC65-C696-E183-FF22-91D81AE575C1}"/>
              </a:ext>
            </a:extLst>
          </p:cNvPr>
          <p:cNvGrpSpPr/>
          <p:nvPr/>
        </p:nvGrpSpPr>
        <p:grpSpPr>
          <a:xfrm>
            <a:off x="4377817" y="2473061"/>
            <a:ext cx="690631" cy="707115"/>
            <a:chOff x="4545970" y="635266"/>
            <a:chExt cx="770021" cy="770021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0338F34-161E-AC05-C134-F981DEF4D682}"/>
                </a:ext>
              </a:extLst>
            </p:cNvPr>
            <p:cNvSpPr/>
            <p:nvPr/>
          </p:nvSpPr>
          <p:spPr>
            <a:xfrm>
              <a:off x="4545970" y="635266"/>
              <a:ext cx="770021" cy="770021"/>
            </a:xfrm>
            <a:prstGeom prst="ellipse">
              <a:avLst/>
            </a:prstGeom>
            <a:solidFill>
              <a:srgbClr val="7478B6"/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T" sz="11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4" name="Picture 12">
              <a:extLst>
                <a:ext uri="{FF2B5EF4-FFF2-40B4-BE49-F238E27FC236}">
                  <a16:creationId xmlns:a16="http://schemas.microsoft.com/office/drawing/2014/main" id="{BDE597EE-0551-1BAA-13AF-F4439CC049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7709" y="752602"/>
              <a:ext cx="537805" cy="5378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EF3D9C1B-8327-2A65-BD44-E236D3F55099}"/>
              </a:ext>
            </a:extLst>
          </p:cNvPr>
          <p:cNvSpPr/>
          <p:nvPr/>
        </p:nvSpPr>
        <p:spPr>
          <a:xfrm>
            <a:off x="3299338" y="4061913"/>
            <a:ext cx="1202419" cy="514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Theoretical Data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CAD9D83-A9E5-1D7B-1CA1-15A11246FB8F}"/>
              </a:ext>
            </a:extLst>
          </p:cNvPr>
          <p:cNvSpPr/>
          <p:nvPr/>
        </p:nvSpPr>
        <p:spPr>
          <a:xfrm>
            <a:off x="3302217" y="3421235"/>
            <a:ext cx="1106029" cy="514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Curated Data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764119D-2029-A107-1EC8-9017C02714C4}"/>
              </a:ext>
            </a:extLst>
          </p:cNvPr>
          <p:cNvGrpSpPr/>
          <p:nvPr/>
        </p:nvGrpSpPr>
        <p:grpSpPr>
          <a:xfrm>
            <a:off x="4377817" y="4081776"/>
            <a:ext cx="690631" cy="707115"/>
            <a:chOff x="2103493" y="663676"/>
            <a:chExt cx="770021" cy="770021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424A7EC-9D03-47CA-4FFA-4C3DDDE3A437}"/>
                </a:ext>
              </a:extLst>
            </p:cNvPr>
            <p:cNvSpPr/>
            <p:nvPr/>
          </p:nvSpPr>
          <p:spPr>
            <a:xfrm>
              <a:off x="2103493" y="663676"/>
              <a:ext cx="770021" cy="770021"/>
            </a:xfrm>
            <a:prstGeom prst="ellipse">
              <a:avLst/>
            </a:prstGeom>
            <a:solidFill>
              <a:srgbClr val="7478B6"/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T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9" name="Picture 2">
              <a:extLst>
                <a:ext uri="{FF2B5EF4-FFF2-40B4-BE49-F238E27FC236}">
                  <a16:creationId xmlns:a16="http://schemas.microsoft.com/office/drawing/2014/main" id="{2BBDEFA5-BF2D-0D00-30E2-006199A7AA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4301" y="790016"/>
              <a:ext cx="537805" cy="5378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B0B01C2-EF53-9CD2-EDD4-24D5E9999D07}"/>
              </a:ext>
            </a:extLst>
          </p:cNvPr>
          <p:cNvGrpSpPr/>
          <p:nvPr/>
        </p:nvGrpSpPr>
        <p:grpSpPr>
          <a:xfrm>
            <a:off x="4377817" y="3277418"/>
            <a:ext cx="690631" cy="707115"/>
            <a:chOff x="3451540" y="721127"/>
            <a:chExt cx="770021" cy="770021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EF198E6E-6716-49DD-56C3-328FAE86968D}"/>
                </a:ext>
              </a:extLst>
            </p:cNvPr>
            <p:cNvSpPr/>
            <p:nvPr/>
          </p:nvSpPr>
          <p:spPr>
            <a:xfrm>
              <a:off x="3451540" y="721127"/>
              <a:ext cx="770021" cy="770021"/>
            </a:xfrm>
            <a:prstGeom prst="ellipse">
              <a:avLst/>
            </a:prstGeom>
            <a:solidFill>
              <a:srgbClr val="78CDD5"/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T" sz="11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42" name="Picture 10">
              <a:extLst>
                <a:ext uri="{FF2B5EF4-FFF2-40B4-BE49-F238E27FC236}">
                  <a16:creationId xmlns:a16="http://schemas.microsoft.com/office/drawing/2014/main" id="{2AE7E5FF-079F-F08B-11C6-2B19707FCF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0068" y="837234"/>
              <a:ext cx="537805" cy="5378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3AB3387E-F1BE-7DE6-1C6C-A55A8F6DED35}"/>
              </a:ext>
            </a:extLst>
          </p:cNvPr>
          <p:cNvSpPr/>
          <p:nvPr/>
        </p:nvSpPr>
        <p:spPr>
          <a:xfrm>
            <a:off x="7368707" y="2112792"/>
            <a:ext cx="676045" cy="3719826"/>
          </a:xfrm>
          <a:prstGeom prst="roundRect">
            <a:avLst/>
          </a:prstGeom>
          <a:solidFill>
            <a:srgbClr val="78CDD5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469E61D-CF0C-F256-3B56-B5A920BDA05C}"/>
              </a:ext>
            </a:extLst>
          </p:cNvPr>
          <p:cNvGrpSpPr/>
          <p:nvPr/>
        </p:nvGrpSpPr>
        <p:grpSpPr>
          <a:xfrm>
            <a:off x="8870937" y="4062879"/>
            <a:ext cx="690631" cy="707115"/>
            <a:chOff x="8807762" y="2039264"/>
            <a:chExt cx="770021" cy="770021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33E3A1C-563B-BF71-9C9D-C3E090A7553D}"/>
                </a:ext>
              </a:extLst>
            </p:cNvPr>
            <p:cNvSpPr/>
            <p:nvPr/>
          </p:nvSpPr>
          <p:spPr>
            <a:xfrm>
              <a:off x="8807762" y="2039264"/>
              <a:ext cx="770021" cy="770021"/>
            </a:xfrm>
            <a:prstGeom prst="ellipse">
              <a:avLst/>
            </a:prstGeom>
            <a:solidFill>
              <a:srgbClr val="7478B6"/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T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46" name="Picture 8">
              <a:extLst>
                <a:ext uri="{FF2B5EF4-FFF2-40B4-BE49-F238E27FC236}">
                  <a16:creationId xmlns:a16="http://schemas.microsoft.com/office/drawing/2014/main" id="{99A6011E-01AD-CD93-9A91-902927371B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9975" y="2091530"/>
              <a:ext cx="645593" cy="645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140BABE-99E7-6608-08C4-5070D780B475}"/>
              </a:ext>
            </a:extLst>
          </p:cNvPr>
          <p:cNvGrpSpPr/>
          <p:nvPr/>
        </p:nvGrpSpPr>
        <p:grpSpPr>
          <a:xfrm>
            <a:off x="8870937" y="2330930"/>
            <a:ext cx="690631" cy="707115"/>
            <a:chOff x="9764560" y="4705438"/>
            <a:chExt cx="770021" cy="770021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2B93DD8-0CF4-E183-D3CA-C79FF1CE9B14}"/>
                </a:ext>
              </a:extLst>
            </p:cNvPr>
            <p:cNvSpPr/>
            <p:nvPr/>
          </p:nvSpPr>
          <p:spPr>
            <a:xfrm>
              <a:off x="9764560" y="4705438"/>
              <a:ext cx="770021" cy="770021"/>
            </a:xfrm>
            <a:prstGeom prst="ellipse">
              <a:avLst/>
            </a:prstGeom>
            <a:solidFill>
              <a:srgbClr val="7478B6"/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T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49" name="Picture 18">
              <a:extLst>
                <a:ext uri="{FF2B5EF4-FFF2-40B4-BE49-F238E27FC236}">
                  <a16:creationId xmlns:a16="http://schemas.microsoft.com/office/drawing/2014/main" id="{E08CBB9B-C26D-943E-79C4-65B938BA58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8765" y="4854148"/>
              <a:ext cx="542544" cy="542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3CC609C-A54A-E1D8-8731-C0704972902D}"/>
              </a:ext>
            </a:extLst>
          </p:cNvPr>
          <p:cNvGrpSpPr/>
          <p:nvPr/>
        </p:nvGrpSpPr>
        <p:grpSpPr>
          <a:xfrm>
            <a:off x="8870937" y="3196904"/>
            <a:ext cx="690631" cy="707115"/>
            <a:chOff x="8108131" y="1175410"/>
            <a:chExt cx="770021" cy="770021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208C7672-ABD1-FF71-352D-C8C135B826AC}"/>
                </a:ext>
              </a:extLst>
            </p:cNvPr>
            <p:cNvSpPr/>
            <p:nvPr/>
          </p:nvSpPr>
          <p:spPr>
            <a:xfrm>
              <a:off x="8108131" y="1175410"/>
              <a:ext cx="770021" cy="770021"/>
            </a:xfrm>
            <a:prstGeom prst="ellipse">
              <a:avLst/>
            </a:prstGeom>
            <a:solidFill>
              <a:srgbClr val="78CDD5"/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T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52" name="Picture 20">
              <a:extLst>
                <a:ext uri="{FF2B5EF4-FFF2-40B4-BE49-F238E27FC236}">
                  <a16:creationId xmlns:a16="http://schemas.microsoft.com/office/drawing/2014/main" id="{1AE77BBC-9F0C-D29D-F394-CFD1C9602E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1869" y="1266046"/>
              <a:ext cx="542544" cy="542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CADC3604-CEB6-77FB-378B-C6FCA144D666}"/>
              </a:ext>
            </a:extLst>
          </p:cNvPr>
          <p:cNvSpPr txBox="1"/>
          <p:nvPr/>
        </p:nvSpPr>
        <p:spPr>
          <a:xfrm>
            <a:off x="9620892" y="4162240"/>
            <a:ext cx="2571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Enhance more data usage for AI and ML models</a:t>
            </a:r>
            <a:endParaRPr lang="en-AT" sz="1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CD7BA2D-2196-120C-013F-8E26B1BEBE08}"/>
              </a:ext>
            </a:extLst>
          </p:cNvPr>
          <p:cNvSpPr txBox="1"/>
          <p:nvPr/>
        </p:nvSpPr>
        <p:spPr>
          <a:xfrm>
            <a:off x="9605915" y="2436974"/>
            <a:ext cx="2571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findable and accessible in a easy way (UI and REST API)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A340B74-EC58-8A37-0A5D-2F73D9E8F9A2}"/>
              </a:ext>
            </a:extLst>
          </p:cNvPr>
          <p:cNvGrpSpPr/>
          <p:nvPr/>
        </p:nvGrpSpPr>
        <p:grpSpPr>
          <a:xfrm>
            <a:off x="8870937" y="4928853"/>
            <a:ext cx="690631" cy="707115"/>
            <a:chOff x="8463146" y="2545546"/>
            <a:chExt cx="770021" cy="770021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C27EA1C-2559-B02E-55FE-A5916A117CCA}"/>
                </a:ext>
              </a:extLst>
            </p:cNvPr>
            <p:cNvSpPr/>
            <p:nvPr/>
          </p:nvSpPr>
          <p:spPr>
            <a:xfrm>
              <a:off x="8463146" y="2545546"/>
              <a:ext cx="770021" cy="770021"/>
            </a:xfrm>
            <a:prstGeom prst="ellipse">
              <a:avLst/>
            </a:prstGeom>
            <a:solidFill>
              <a:srgbClr val="78CDD5"/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T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57" name="Picture 24">
              <a:extLst>
                <a:ext uri="{FF2B5EF4-FFF2-40B4-BE49-F238E27FC236}">
                  <a16:creationId xmlns:a16="http://schemas.microsoft.com/office/drawing/2014/main" id="{E45E8733-2FEF-1E87-66A0-F8BB233981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1688" y="2655246"/>
              <a:ext cx="542544" cy="542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C80DB35A-98CB-6678-95AE-3331AE503D54}"/>
              </a:ext>
            </a:extLst>
          </p:cNvPr>
          <p:cNvSpPr txBox="1"/>
          <p:nvPr/>
        </p:nvSpPr>
        <p:spPr>
          <a:xfrm>
            <a:off x="9605915" y="5179120"/>
            <a:ext cx="1208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Mobile access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2038BDD-D162-4E7F-629A-7DD0B09316B8}"/>
              </a:ext>
            </a:extLst>
          </p:cNvPr>
          <p:cNvSpPr/>
          <p:nvPr/>
        </p:nvSpPr>
        <p:spPr>
          <a:xfrm>
            <a:off x="3311552" y="4722702"/>
            <a:ext cx="1107891" cy="514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Processed Libraries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7A1D160-65A0-4C81-05F7-DE2B8A792405}"/>
              </a:ext>
            </a:extLst>
          </p:cNvPr>
          <p:cNvGrpSpPr/>
          <p:nvPr/>
        </p:nvGrpSpPr>
        <p:grpSpPr>
          <a:xfrm>
            <a:off x="4377817" y="4886134"/>
            <a:ext cx="690631" cy="707115"/>
            <a:chOff x="5976931" y="111378"/>
            <a:chExt cx="770021" cy="770021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789A3F9D-AA93-E0C1-9B34-213C822840B4}"/>
                </a:ext>
              </a:extLst>
            </p:cNvPr>
            <p:cNvSpPr/>
            <p:nvPr/>
          </p:nvSpPr>
          <p:spPr>
            <a:xfrm>
              <a:off x="5976931" y="111378"/>
              <a:ext cx="770021" cy="770021"/>
            </a:xfrm>
            <a:prstGeom prst="ellipse">
              <a:avLst/>
            </a:prstGeom>
            <a:solidFill>
              <a:srgbClr val="78CDD5"/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T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62" name="Picture 4">
              <a:extLst>
                <a:ext uri="{FF2B5EF4-FFF2-40B4-BE49-F238E27FC236}">
                  <a16:creationId xmlns:a16="http://schemas.microsoft.com/office/drawing/2014/main" id="{7A6B0D2D-0BB2-7BCD-565A-99F1AF9316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3038" y="224554"/>
              <a:ext cx="537805" cy="5378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5E4187EE-89E5-3B08-587A-70A47D70EE59}"/>
              </a:ext>
            </a:extLst>
          </p:cNvPr>
          <p:cNvSpPr/>
          <p:nvPr/>
        </p:nvSpPr>
        <p:spPr>
          <a:xfrm>
            <a:off x="3358949" y="5475763"/>
            <a:ext cx="1107891" cy="514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Analytical Data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6AA5B58-23EC-3786-E524-E05C7C41203E}"/>
              </a:ext>
            </a:extLst>
          </p:cNvPr>
          <p:cNvGrpSpPr/>
          <p:nvPr/>
        </p:nvGrpSpPr>
        <p:grpSpPr>
          <a:xfrm>
            <a:off x="4377817" y="5690490"/>
            <a:ext cx="690631" cy="707115"/>
            <a:chOff x="7071361" y="25517"/>
            <a:chExt cx="770021" cy="770021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CE162554-5106-2590-6A2B-1F922B8ECB53}"/>
                </a:ext>
              </a:extLst>
            </p:cNvPr>
            <p:cNvSpPr/>
            <p:nvPr/>
          </p:nvSpPr>
          <p:spPr>
            <a:xfrm>
              <a:off x="7071361" y="25517"/>
              <a:ext cx="770021" cy="770021"/>
            </a:xfrm>
            <a:prstGeom prst="ellipse">
              <a:avLst/>
            </a:prstGeom>
            <a:solidFill>
              <a:srgbClr val="7478B6"/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T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66" name="Picture 14">
              <a:extLst>
                <a:ext uri="{FF2B5EF4-FFF2-40B4-BE49-F238E27FC236}">
                  <a16:creationId xmlns:a16="http://schemas.microsoft.com/office/drawing/2014/main" id="{1685FD3F-1953-CA7D-F156-F11507AA2D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7468" y="151729"/>
              <a:ext cx="537805" cy="5378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B219C644-DE1B-DB30-2CF7-4966B6B61333}"/>
              </a:ext>
            </a:extLst>
          </p:cNvPr>
          <p:cNvSpPr txBox="1"/>
          <p:nvPr/>
        </p:nvSpPr>
        <p:spPr>
          <a:xfrm>
            <a:off x="6718610" y="5782260"/>
            <a:ext cx="19737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IAEA </a:t>
            </a:r>
          </a:p>
          <a:p>
            <a:pPr algn="ctr"/>
            <a:r>
              <a:rPr lang="en-A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Nuclear Reaction</a:t>
            </a:r>
          </a:p>
          <a:p>
            <a:pPr algn="ctr"/>
            <a:r>
              <a:rPr lang="en-A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Lake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27043A9B-8CA2-D680-7697-4AE5D37B2A66}"/>
              </a:ext>
            </a:extLst>
          </p:cNvPr>
          <p:cNvSpPr/>
          <p:nvPr/>
        </p:nvSpPr>
        <p:spPr>
          <a:xfrm>
            <a:off x="5928493" y="2463924"/>
            <a:ext cx="690631" cy="707115"/>
          </a:xfrm>
          <a:prstGeom prst="ellipse">
            <a:avLst/>
          </a:prstGeom>
          <a:solidFill>
            <a:srgbClr val="78CDD5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T" sz="1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FF00F3BD-8AEE-C4EA-8F5F-2C30E9E0DEED}"/>
              </a:ext>
            </a:extLst>
          </p:cNvPr>
          <p:cNvSpPr/>
          <p:nvPr/>
        </p:nvSpPr>
        <p:spPr>
          <a:xfrm>
            <a:off x="5911556" y="3619146"/>
            <a:ext cx="690631" cy="707115"/>
          </a:xfrm>
          <a:prstGeom prst="ellipse">
            <a:avLst/>
          </a:prstGeom>
          <a:solidFill>
            <a:srgbClr val="7478B6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T" sz="1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6488734-794C-8811-368C-21ECA9AAA396}"/>
              </a:ext>
            </a:extLst>
          </p:cNvPr>
          <p:cNvCxnSpPr>
            <a:cxnSpLocks/>
            <a:stCxn id="30" idx="5"/>
            <a:endCxn id="68" idx="2"/>
          </p:cNvCxnSpPr>
          <p:nvPr/>
        </p:nvCxnSpPr>
        <p:spPr>
          <a:xfrm>
            <a:off x="4967307" y="2272264"/>
            <a:ext cx="961185" cy="545219"/>
          </a:xfrm>
          <a:prstGeom prst="line">
            <a:avLst/>
          </a:prstGeom>
          <a:ln w="38100">
            <a:solidFill>
              <a:srgbClr val="78CD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09960AD-4F72-DD86-0518-EE08FE225210}"/>
              </a:ext>
            </a:extLst>
          </p:cNvPr>
          <p:cNvCxnSpPr>
            <a:cxnSpLocks/>
            <a:stCxn id="33" idx="6"/>
            <a:endCxn id="68" idx="2"/>
          </p:cNvCxnSpPr>
          <p:nvPr/>
        </p:nvCxnSpPr>
        <p:spPr>
          <a:xfrm flipV="1">
            <a:off x="5068448" y="2817482"/>
            <a:ext cx="860045" cy="9136"/>
          </a:xfrm>
          <a:prstGeom prst="line">
            <a:avLst/>
          </a:prstGeom>
          <a:ln w="38100">
            <a:solidFill>
              <a:srgbClr val="78CD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05B0597E-DF99-6B9B-B5AF-C8F4CF5554F4}"/>
              </a:ext>
            </a:extLst>
          </p:cNvPr>
          <p:cNvCxnSpPr>
            <a:cxnSpLocks/>
            <a:stCxn id="41" idx="6"/>
            <a:endCxn id="68" idx="2"/>
          </p:cNvCxnSpPr>
          <p:nvPr/>
        </p:nvCxnSpPr>
        <p:spPr>
          <a:xfrm flipV="1">
            <a:off x="5068448" y="2817482"/>
            <a:ext cx="860045" cy="813494"/>
          </a:xfrm>
          <a:prstGeom prst="line">
            <a:avLst/>
          </a:prstGeom>
          <a:ln w="38100">
            <a:solidFill>
              <a:srgbClr val="78CD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8207AFC-EB6B-D77F-3256-291F705130FA}"/>
              </a:ext>
            </a:extLst>
          </p:cNvPr>
          <p:cNvCxnSpPr>
            <a:cxnSpLocks/>
            <a:stCxn id="38" idx="6"/>
            <a:endCxn id="68" idx="2"/>
          </p:cNvCxnSpPr>
          <p:nvPr/>
        </p:nvCxnSpPr>
        <p:spPr>
          <a:xfrm flipV="1">
            <a:off x="5068448" y="2817482"/>
            <a:ext cx="860045" cy="1617851"/>
          </a:xfrm>
          <a:prstGeom prst="line">
            <a:avLst/>
          </a:prstGeom>
          <a:ln w="38100">
            <a:solidFill>
              <a:srgbClr val="78CD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B17CCDC-1ABF-BEE7-6B73-9D0700786F52}"/>
              </a:ext>
            </a:extLst>
          </p:cNvPr>
          <p:cNvCxnSpPr>
            <a:cxnSpLocks/>
            <a:stCxn id="61" idx="6"/>
            <a:endCxn id="77" idx="2"/>
          </p:cNvCxnSpPr>
          <p:nvPr/>
        </p:nvCxnSpPr>
        <p:spPr>
          <a:xfrm flipV="1">
            <a:off x="5068448" y="5236998"/>
            <a:ext cx="869959" cy="2693"/>
          </a:xfrm>
          <a:prstGeom prst="line">
            <a:avLst/>
          </a:prstGeom>
          <a:ln w="38100">
            <a:solidFill>
              <a:srgbClr val="78CD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11DEC89-1A34-2E88-112E-323712B01B30}"/>
              </a:ext>
            </a:extLst>
          </p:cNvPr>
          <p:cNvCxnSpPr>
            <a:cxnSpLocks/>
            <a:stCxn id="65" idx="6"/>
            <a:endCxn id="77" idx="2"/>
          </p:cNvCxnSpPr>
          <p:nvPr/>
        </p:nvCxnSpPr>
        <p:spPr>
          <a:xfrm flipV="1">
            <a:off x="5068448" y="5236998"/>
            <a:ext cx="869959" cy="807050"/>
          </a:xfrm>
          <a:prstGeom prst="line">
            <a:avLst/>
          </a:prstGeom>
          <a:ln w="38100">
            <a:solidFill>
              <a:srgbClr val="78CD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D38364C-BB4C-D14E-7706-3D021E17D355}"/>
              </a:ext>
            </a:extLst>
          </p:cNvPr>
          <p:cNvCxnSpPr>
            <a:cxnSpLocks/>
            <a:stCxn id="41" idx="6"/>
            <a:endCxn id="69" idx="2"/>
          </p:cNvCxnSpPr>
          <p:nvPr/>
        </p:nvCxnSpPr>
        <p:spPr>
          <a:xfrm>
            <a:off x="5068448" y="3630976"/>
            <a:ext cx="843108" cy="341728"/>
          </a:xfrm>
          <a:prstGeom prst="line">
            <a:avLst/>
          </a:prstGeom>
          <a:ln w="38100">
            <a:solidFill>
              <a:srgbClr val="78CD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>
            <a:extLst>
              <a:ext uri="{FF2B5EF4-FFF2-40B4-BE49-F238E27FC236}">
                <a16:creationId xmlns:a16="http://schemas.microsoft.com/office/drawing/2014/main" id="{EA0C2A6F-35B3-0020-84C2-003E7D55433A}"/>
              </a:ext>
            </a:extLst>
          </p:cNvPr>
          <p:cNvSpPr/>
          <p:nvPr/>
        </p:nvSpPr>
        <p:spPr>
          <a:xfrm>
            <a:off x="5938407" y="4883440"/>
            <a:ext cx="690631" cy="707115"/>
          </a:xfrm>
          <a:prstGeom prst="ellipse">
            <a:avLst/>
          </a:prstGeom>
          <a:solidFill>
            <a:srgbClr val="78CDD5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T" sz="1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73B2E77F-97FC-2F61-CF5A-8B2EFF2A6E47}"/>
              </a:ext>
            </a:extLst>
          </p:cNvPr>
          <p:cNvCxnSpPr>
            <a:cxnSpLocks/>
            <a:stCxn id="38" idx="6"/>
            <a:endCxn id="69" idx="2"/>
          </p:cNvCxnSpPr>
          <p:nvPr/>
        </p:nvCxnSpPr>
        <p:spPr>
          <a:xfrm flipV="1">
            <a:off x="5068448" y="3972705"/>
            <a:ext cx="843108" cy="462629"/>
          </a:xfrm>
          <a:prstGeom prst="line">
            <a:avLst/>
          </a:prstGeom>
          <a:ln w="38100">
            <a:solidFill>
              <a:srgbClr val="78CD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589351DF-8960-9CD0-7E0C-9F57A9F15F6A}"/>
              </a:ext>
            </a:extLst>
          </p:cNvPr>
          <p:cNvGrpSpPr/>
          <p:nvPr/>
        </p:nvGrpSpPr>
        <p:grpSpPr>
          <a:xfrm>
            <a:off x="7319834" y="1148213"/>
            <a:ext cx="690631" cy="707115"/>
            <a:chOff x="6383262" y="2335286"/>
            <a:chExt cx="770021" cy="770021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96F28A46-A515-0965-34BD-2327EA8CAD2F}"/>
                </a:ext>
              </a:extLst>
            </p:cNvPr>
            <p:cNvSpPr/>
            <p:nvPr/>
          </p:nvSpPr>
          <p:spPr>
            <a:xfrm>
              <a:off x="6383262" y="2335286"/>
              <a:ext cx="770021" cy="770021"/>
            </a:xfrm>
            <a:prstGeom prst="ellipse">
              <a:avLst/>
            </a:prstGeom>
            <a:solidFill>
              <a:srgbClr val="78CDD5"/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T" sz="11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DABE8B67-20F5-11C2-1738-609DABFC7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3538" y="2504416"/>
              <a:ext cx="431761" cy="431761"/>
            </a:xfrm>
            <a:prstGeom prst="rect">
              <a:avLst/>
            </a:prstGeom>
          </p:spPr>
        </p:pic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25A797A8-26B7-16AE-7CBB-5B10EC599B5A}"/>
              </a:ext>
            </a:extLst>
          </p:cNvPr>
          <p:cNvSpPr txBox="1"/>
          <p:nvPr/>
        </p:nvSpPr>
        <p:spPr>
          <a:xfrm>
            <a:off x="5566257" y="1768558"/>
            <a:ext cx="4734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T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IAEA Nuclear Reaction Data Portal 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AT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 APIs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22A96774-0292-B214-BA46-4B7C8F387ADD}"/>
              </a:ext>
            </a:extLst>
          </p:cNvPr>
          <p:cNvCxnSpPr>
            <a:cxnSpLocks/>
            <a:stCxn id="68" idx="6"/>
          </p:cNvCxnSpPr>
          <p:nvPr/>
        </p:nvCxnSpPr>
        <p:spPr>
          <a:xfrm flipV="1">
            <a:off x="6619124" y="2811999"/>
            <a:ext cx="734997" cy="5483"/>
          </a:xfrm>
          <a:prstGeom prst="line">
            <a:avLst/>
          </a:prstGeom>
          <a:ln w="38100">
            <a:solidFill>
              <a:srgbClr val="78CD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EA7B863B-E2C0-C54A-8B04-3E92EBD3F2FF}"/>
              </a:ext>
            </a:extLst>
          </p:cNvPr>
          <p:cNvCxnSpPr>
            <a:cxnSpLocks/>
            <a:stCxn id="69" idx="6"/>
            <a:endCxn id="43" idx="1"/>
          </p:cNvCxnSpPr>
          <p:nvPr/>
        </p:nvCxnSpPr>
        <p:spPr>
          <a:xfrm>
            <a:off x="6602187" y="3972704"/>
            <a:ext cx="766520" cy="1"/>
          </a:xfrm>
          <a:prstGeom prst="line">
            <a:avLst/>
          </a:prstGeom>
          <a:ln w="38100">
            <a:solidFill>
              <a:srgbClr val="78CD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28BC8288-4787-3061-3DB5-A7AC322A138E}"/>
              </a:ext>
            </a:extLst>
          </p:cNvPr>
          <p:cNvCxnSpPr>
            <a:cxnSpLocks/>
            <a:stCxn id="77" idx="6"/>
          </p:cNvCxnSpPr>
          <p:nvPr/>
        </p:nvCxnSpPr>
        <p:spPr>
          <a:xfrm>
            <a:off x="6629038" y="5236998"/>
            <a:ext cx="739670" cy="0"/>
          </a:xfrm>
          <a:prstGeom prst="line">
            <a:avLst/>
          </a:prstGeom>
          <a:ln w="38100">
            <a:solidFill>
              <a:srgbClr val="78CD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Picture 85">
            <a:extLst>
              <a:ext uri="{FF2B5EF4-FFF2-40B4-BE49-F238E27FC236}">
                <a16:creationId xmlns:a16="http://schemas.microsoft.com/office/drawing/2014/main" id="{A850030E-F16B-D417-3D99-37BD19F0B6C3}"/>
              </a:ext>
            </a:extLst>
          </p:cNvPr>
          <p:cNvPicPr>
            <a:picLocks noChangeAspect="1"/>
          </p:cNvPicPr>
          <p:nvPr/>
        </p:nvPicPr>
        <p:blipFill>
          <a:blip r:embed="rId16">
            <a:biLevel thresh="25000"/>
          </a:blip>
          <a:stretch>
            <a:fillRect/>
          </a:stretch>
        </p:blipFill>
        <p:spPr>
          <a:xfrm>
            <a:off x="7389476" y="4401870"/>
            <a:ext cx="642817" cy="645243"/>
          </a:xfrm>
          <a:prstGeom prst="rect">
            <a:avLst/>
          </a:prstGeom>
        </p:spPr>
      </p:pic>
      <p:pic>
        <p:nvPicPr>
          <p:cNvPr id="87" name="Picture 2">
            <a:extLst>
              <a:ext uri="{FF2B5EF4-FFF2-40B4-BE49-F238E27FC236}">
                <a16:creationId xmlns:a16="http://schemas.microsoft.com/office/drawing/2014/main" id="{99AFA472-3C5B-AC60-E748-56583EB50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4086" y="3133114"/>
            <a:ext cx="642817" cy="64524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F953E018-0985-02D0-BFBF-1B2FB57FF591}"/>
              </a:ext>
            </a:extLst>
          </p:cNvPr>
          <p:cNvSpPr txBox="1"/>
          <p:nvPr/>
        </p:nvSpPr>
        <p:spPr>
          <a:xfrm>
            <a:off x="5728582" y="3180000"/>
            <a:ext cx="11406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AT" sz="1200" dirty="0">
                <a:latin typeface="Calibri" panose="020F0502020204030204" pitchFamily="34" charset="0"/>
                <a:cs typeface="Calibri" panose="020F0502020204030204" pitchFamily="34" charset="0"/>
              </a:rPr>
              <a:t>onverted data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505E05E-ABA6-71C8-B112-CFD6242CA0CC}"/>
              </a:ext>
            </a:extLst>
          </p:cNvPr>
          <p:cNvSpPr txBox="1"/>
          <p:nvPr/>
        </p:nvSpPr>
        <p:spPr>
          <a:xfrm>
            <a:off x="5786515" y="4339266"/>
            <a:ext cx="882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User’s data</a:t>
            </a:r>
            <a:endParaRPr lang="en-A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F0B039D1-4C5F-E7A6-3CAB-FDB52B7F49B4}"/>
              </a:ext>
            </a:extLst>
          </p:cNvPr>
          <p:cNvSpPr txBox="1"/>
          <p:nvPr/>
        </p:nvSpPr>
        <p:spPr>
          <a:xfrm>
            <a:off x="5761099" y="5587811"/>
            <a:ext cx="9828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Original data</a:t>
            </a:r>
            <a:endParaRPr lang="en-A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1E3F6EE2-E10B-A695-9EDF-68BFA3CFF738}"/>
              </a:ext>
            </a:extLst>
          </p:cNvPr>
          <p:cNvCxnSpPr>
            <a:cxnSpLocks/>
            <a:stCxn id="33" idx="6"/>
            <a:endCxn id="77" idx="2"/>
          </p:cNvCxnSpPr>
          <p:nvPr/>
        </p:nvCxnSpPr>
        <p:spPr>
          <a:xfrm>
            <a:off x="5068448" y="2826619"/>
            <a:ext cx="869959" cy="2410379"/>
          </a:xfrm>
          <a:prstGeom prst="line">
            <a:avLst/>
          </a:prstGeom>
          <a:ln w="38100">
            <a:solidFill>
              <a:srgbClr val="78CD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D952CB76-E49C-E5DC-735A-61CB6DBE1759}"/>
              </a:ext>
            </a:extLst>
          </p:cNvPr>
          <p:cNvCxnSpPr>
            <a:cxnSpLocks/>
            <a:stCxn id="38" idx="6"/>
            <a:endCxn id="77" idx="2"/>
          </p:cNvCxnSpPr>
          <p:nvPr/>
        </p:nvCxnSpPr>
        <p:spPr>
          <a:xfrm>
            <a:off x="5068448" y="4435334"/>
            <a:ext cx="869959" cy="801664"/>
          </a:xfrm>
          <a:prstGeom prst="line">
            <a:avLst/>
          </a:prstGeom>
          <a:ln w="38100">
            <a:solidFill>
              <a:srgbClr val="78CD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DD6AC735-B312-88EE-74CF-66A60383AD31}"/>
              </a:ext>
            </a:extLst>
          </p:cNvPr>
          <p:cNvCxnSpPr>
            <a:cxnSpLocks/>
          </p:cNvCxnSpPr>
          <p:nvPr/>
        </p:nvCxnSpPr>
        <p:spPr>
          <a:xfrm>
            <a:off x="7043928" y="2846053"/>
            <a:ext cx="0" cy="1106478"/>
          </a:xfrm>
          <a:prstGeom prst="line">
            <a:avLst/>
          </a:prstGeom>
          <a:ln w="38100">
            <a:solidFill>
              <a:srgbClr val="78CDD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5F633BB1-E587-3F36-4E66-EAF74DF55BAD}"/>
              </a:ext>
            </a:extLst>
          </p:cNvPr>
          <p:cNvCxnSpPr>
            <a:cxnSpLocks/>
          </p:cNvCxnSpPr>
          <p:nvPr/>
        </p:nvCxnSpPr>
        <p:spPr>
          <a:xfrm>
            <a:off x="7043928" y="4068328"/>
            <a:ext cx="0" cy="1106478"/>
          </a:xfrm>
          <a:prstGeom prst="line">
            <a:avLst/>
          </a:prstGeom>
          <a:ln w="38100">
            <a:solidFill>
              <a:srgbClr val="78CDD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196">
            <a:extLst>
              <a:ext uri="{FF2B5EF4-FFF2-40B4-BE49-F238E27FC236}">
                <a16:creationId xmlns:a16="http://schemas.microsoft.com/office/drawing/2014/main" id="{77FA7645-E937-AE68-81C9-0D98EAD574DE}"/>
              </a:ext>
            </a:extLst>
          </p:cNvPr>
          <p:cNvCxnSpPr>
            <a:cxnSpLocks/>
            <a:endCxn id="48" idx="2"/>
          </p:cNvCxnSpPr>
          <p:nvPr/>
        </p:nvCxnSpPr>
        <p:spPr>
          <a:xfrm>
            <a:off x="7883709" y="2684488"/>
            <a:ext cx="987229" cy="0"/>
          </a:xfrm>
          <a:prstGeom prst="straightConnector1">
            <a:avLst/>
          </a:prstGeom>
          <a:ln w="38100">
            <a:solidFill>
              <a:srgbClr val="78CD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196">
            <a:extLst>
              <a:ext uri="{FF2B5EF4-FFF2-40B4-BE49-F238E27FC236}">
                <a16:creationId xmlns:a16="http://schemas.microsoft.com/office/drawing/2014/main" id="{CFA8BFF1-8ED7-4B82-D9B5-AC80E9571C1E}"/>
              </a:ext>
            </a:extLst>
          </p:cNvPr>
          <p:cNvCxnSpPr>
            <a:cxnSpLocks/>
            <a:endCxn id="51" idx="2"/>
          </p:cNvCxnSpPr>
          <p:nvPr/>
        </p:nvCxnSpPr>
        <p:spPr>
          <a:xfrm>
            <a:off x="7949250" y="3550462"/>
            <a:ext cx="921687" cy="0"/>
          </a:xfrm>
          <a:prstGeom prst="straightConnector1">
            <a:avLst/>
          </a:prstGeom>
          <a:ln w="38100">
            <a:solidFill>
              <a:srgbClr val="78CD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196">
            <a:extLst>
              <a:ext uri="{FF2B5EF4-FFF2-40B4-BE49-F238E27FC236}">
                <a16:creationId xmlns:a16="http://schemas.microsoft.com/office/drawing/2014/main" id="{2A24D897-7C21-ADDF-4B89-7DBEBF3CB0D3}"/>
              </a:ext>
            </a:extLst>
          </p:cNvPr>
          <p:cNvCxnSpPr>
            <a:cxnSpLocks/>
            <a:endCxn id="45" idx="2"/>
          </p:cNvCxnSpPr>
          <p:nvPr/>
        </p:nvCxnSpPr>
        <p:spPr>
          <a:xfrm>
            <a:off x="7949250" y="4416437"/>
            <a:ext cx="921687" cy="0"/>
          </a:xfrm>
          <a:prstGeom prst="straightConnector1">
            <a:avLst/>
          </a:prstGeom>
          <a:ln w="38100">
            <a:solidFill>
              <a:srgbClr val="78CD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196">
            <a:extLst>
              <a:ext uri="{FF2B5EF4-FFF2-40B4-BE49-F238E27FC236}">
                <a16:creationId xmlns:a16="http://schemas.microsoft.com/office/drawing/2014/main" id="{9D8F5E97-7A8A-FEF4-7527-DB45448C6F71}"/>
              </a:ext>
            </a:extLst>
          </p:cNvPr>
          <p:cNvCxnSpPr>
            <a:cxnSpLocks/>
            <a:endCxn id="56" idx="2"/>
          </p:cNvCxnSpPr>
          <p:nvPr/>
        </p:nvCxnSpPr>
        <p:spPr>
          <a:xfrm>
            <a:off x="7972519" y="5282411"/>
            <a:ext cx="898418" cy="0"/>
          </a:xfrm>
          <a:prstGeom prst="straightConnector1">
            <a:avLst/>
          </a:prstGeom>
          <a:ln w="38100">
            <a:solidFill>
              <a:srgbClr val="78CD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Group 98">
            <a:extLst>
              <a:ext uri="{FF2B5EF4-FFF2-40B4-BE49-F238E27FC236}">
                <a16:creationId xmlns:a16="http://schemas.microsoft.com/office/drawing/2014/main" id="{85439F4D-E84C-B7F7-B75B-1424FE850838}"/>
              </a:ext>
            </a:extLst>
          </p:cNvPr>
          <p:cNvGrpSpPr/>
          <p:nvPr/>
        </p:nvGrpSpPr>
        <p:grpSpPr>
          <a:xfrm>
            <a:off x="1220667" y="3402017"/>
            <a:ext cx="690631" cy="707115"/>
            <a:chOff x="718358" y="4405326"/>
            <a:chExt cx="770021" cy="770021"/>
          </a:xfrm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2B448A85-A1CA-2617-8C84-2D6A5D12526D}"/>
                </a:ext>
              </a:extLst>
            </p:cNvPr>
            <p:cNvSpPr/>
            <p:nvPr/>
          </p:nvSpPr>
          <p:spPr>
            <a:xfrm>
              <a:off x="718358" y="4405326"/>
              <a:ext cx="770021" cy="770021"/>
            </a:xfrm>
            <a:prstGeom prst="ellipse">
              <a:avLst/>
            </a:prstGeom>
            <a:solidFill>
              <a:srgbClr val="78CDD5"/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T" sz="11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37EA8B37-EF6F-C95A-0331-9B571A909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4634" y="4524619"/>
              <a:ext cx="532754" cy="532754"/>
            </a:xfrm>
            <a:prstGeom prst="rect">
              <a:avLst/>
            </a:prstGeom>
          </p:spPr>
        </p:pic>
      </p:grpSp>
      <p:sp>
        <p:nvSpPr>
          <p:cNvPr id="102" name="TextBox 101">
            <a:extLst>
              <a:ext uri="{FF2B5EF4-FFF2-40B4-BE49-F238E27FC236}">
                <a16:creationId xmlns:a16="http://schemas.microsoft.com/office/drawing/2014/main" id="{BE74D2DC-5E2D-7EBA-00B3-CAF743CBBDEC}"/>
              </a:ext>
            </a:extLst>
          </p:cNvPr>
          <p:cNvSpPr txBox="1"/>
          <p:nvPr/>
        </p:nvSpPr>
        <p:spPr>
          <a:xfrm>
            <a:off x="694775" y="4114364"/>
            <a:ext cx="16665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Users</a:t>
            </a:r>
            <a:r>
              <a:rPr lang="en-A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A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Contributors from the entire community</a:t>
            </a: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9B235FFC-D27B-1222-BBBE-5600C4A0E7C1}"/>
              </a:ext>
            </a:extLst>
          </p:cNvPr>
          <p:cNvCxnSpPr>
            <a:cxnSpLocks/>
            <a:stCxn id="7" idx="3"/>
            <a:endCxn id="30" idx="2"/>
          </p:cNvCxnSpPr>
          <p:nvPr/>
        </p:nvCxnSpPr>
        <p:spPr>
          <a:xfrm>
            <a:off x="2541771" y="2020699"/>
            <a:ext cx="1836046" cy="1562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61C90698-5C9F-4751-CC15-890B23C3C247}"/>
              </a:ext>
            </a:extLst>
          </p:cNvPr>
          <p:cNvSpPr txBox="1"/>
          <p:nvPr/>
        </p:nvSpPr>
        <p:spPr>
          <a:xfrm>
            <a:off x="9620892" y="3319629"/>
            <a:ext cx="2571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Rapid dissemination, availability, visualization options of 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9894E2-B4FC-CF3D-353E-CE679D102A82}"/>
              </a:ext>
            </a:extLst>
          </p:cNvPr>
          <p:cNvSpPr txBox="1"/>
          <p:nvPr/>
        </p:nvSpPr>
        <p:spPr>
          <a:xfrm>
            <a:off x="89090" y="5575470"/>
            <a:ext cx="29450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* W</a:t>
            </a:r>
            <a:r>
              <a:rPr lang="en-AT" sz="1400" dirty="0">
                <a:latin typeface="Calibri" panose="020F0502020204030204" pitchFamily="34" charset="0"/>
                <a:cs typeface="Calibri" panose="020F0502020204030204" pitchFamily="34" charset="0"/>
              </a:rPr>
              <a:t>e won’t force users to submit data, it’ll be a new choice. The current EXFOR data compilation process remains the same.</a:t>
            </a:r>
          </a:p>
        </p:txBody>
      </p:sp>
    </p:spTree>
    <p:extLst>
      <p:ext uri="{BB962C8B-B14F-4D97-AF65-F5344CB8AC3E}">
        <p14:creationId xmlns:p14="http://schemas.microsoft.com/office/powerpoint/2010/main" val="1843450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A8E3A-6D9F-78A3-AE0B-003F86AD1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Portal Project Goals</a:t>
            </a:r>
            <a:endParaRPr lang="en-A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2E4A10-B64C-1786-36F3-55762C1CF5C7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GB"/>
              <a:t>S. Okumura | IAEA Data Explorer and Beyond | P(ND)2-3 </a:t>
            </a:r>
            <a:endParaRPr lang="en-A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65BD8-1E37-2BED-8EEE-8172211D70AB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97AD36C7-9703-CB49-A218-01373653FCDC}" type="slidenum">
              <a:rPr lang="en-AT" smtClean="0"/>
              <a:pPr/>
              <a:t>19</a:t>
            </a:fld>
            <a:endParaRPr lang="en-A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A262CE-04B1-AB3B-E77D-BE83F936C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637" y="1265763"/>
            <a:ext cx="11119652" cy="538151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GB" sz="2400" dirty="0"/>
              <a:t>Goal 1: </a:t>
            </a:r>
            <a:r>
              <a:rPr lang="en-GB" sz="2400" b="1" dirty="0"/>
              <a:t>Integrate</a:t>
            </a:r>
            <a:r>
              <a:rPr lang="en-GB" sz="2400" dirty="0"/>
              <a:t> diverse nuclear data </a:t>
            </a:r>
            <a:r>
              <a:rPr lang="en-GB" sz="2400" b="1" dirty="0"/>
              <a:t>into unified data models</a:t>
            </a:r>
          </a:p>
          <a:p>
            <a:pPr lvl="1"/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Scalable, version-controlled, AI-ready infrastructure.</a:t>
            </a:r>
          </a:p>
          <a:p>
            <a:pPr lvl="1"/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Convert legacy nuclear data formats into machine-readable JSON and/or SQL models.</a:t>
            </a:r>
          </a:p>
          <a:p>
            <a:pPr lvl="1"/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 modern scientific </a:t>
            </a: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management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practices.</a:t>
            </a:r>
          </a:p>
          <a:p>
            <a:r>
              <a:rPr lang="en-GB" sz="2400" dirty="0"/>
              <a:t>Goal 2: Ensure </a:t>
            </a:r>
            <a:r>
              <a:rPr lang="en-GB" sz="2400" b="1" dirty="0"/>
              <a:t>data</a:t>
            </a:r>
            <a:r>
              <a:rPr lang="en-GB" sz="2400" dirty="0"/>
              <a:t> </a:t>
            </a:r>
            <a:r>
              <a:rPr lang="en-GB" sz="2400" b="1" dirty="0"/>
              <a:t>quality</a:t>
            </a:r>
            <a:r>
              <a:rPr lang="en-GB" sz="2400" dirty="0"/>
              <a:t>, </a:t>
            </a:r>
            <a:r>
              <a:rPr lang="en-GB" sz="2400" b="1" dirty="0"/>
              <a:t>provenance</a:t>
            </a:r>
            <a:r>
              <a:rPr lang="en-GB" sz="2400" dirty="0"/>
              <a:t>, and </a:t>
            </a:r>
            <a:r>
              <a:rPr lang="en-GB" sz="2400" b="1" dirty="0"/>
              <a:t>reproducibility</a:t>
            </a:r>
          </a:p>
          <a:p>
            <a:pPr lvl="1"/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Track data provenance and processing history.</a:t>
            </a:r>
          </a:p>
          <a:p>
            <a:pPr lvl="1"/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Maintain explicit links between evaluated values and experimental / curated data.</a:t>
            </a:r>
          </a:p>
          <a:p>
            <a:r>
              <a:rPr lang="en-GB" sz="2400" dirty="0"/>
              <a:t>Goal 3: Enable </a:t>
            </a:r>
            <a:r>
              <a:rPr lang="en-GB" sz="2400" b="1" dirty="0"/>
              <a:t>open</a:t>
            </a:r>
            <a:r>
              <a:rPr lang="en-GB" sz="2400" dirty="0"/>
              <a:t> and </a:t>
            </a:r>
            <a:r>
              <a:rPr lang="en-GB" sz="2400" b="1" dirty="0"/>
              <a:t>FAIR</a:t>
            </a:r>
            <a:r>
              <a:rPr lang="en-GB" sz="2400" dirty="0"/>
              <a:t> </a:t>
            </a:r>
            <a:r>
              <a:rPr lang="en-GB" sz="2400" b="1" dirty="0"/>
              <a:t>data access</a:t>
            </a:r>
          </a:p>
          <a:p>
            <a:pPr lvl="1"/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Align with FAIR principles (Findable, Accessible, Interoperable, Reusable).</a:t>
            </a:r>
          </a:p>
          <a:p>
            <a:pPr lvl="1"/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 APIs and bulk data access for collaborating institutes.</a:t>
            </a:r>
          </a:p>
          <a:p>
            <a:pPr lvl="1"/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standardized identifiers:</a:t>
            </a:r>
          </a:p>
          <a:p>
            <a:pPr lvl="2"/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Institutes → ROR,  Authors → ORCID, Publications → DOI</a:t>
            </a:r>
          </a:p>
          <a:p>
            <a:r>
              <a:rPr lang="en-GB" sz="2400" dirty="0"/>
              <a:t>Goal 4: Support </a:t>
            </a:r>
            <a:r>
              <a:rPr lang="en-GB" sz="2400" b="1" dirty="0"/>
              <a:t>community contributions</a:t>
            </a:r>
          </a:p>
          <a:p>
            <a:pPr lvl="1"/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Allow submission of curated, corrected, collected, theoretical, or experimental data.</a:t>
            </a:r>
          </a:p>
          <a:p>
            <a:pPr lvl="1"/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 </a:t>
            </a: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rapid updates and dissemination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via automatic extraction and user submissions.</a:t>
            </a:r>
          </a:p>
        </p:txBody>
      </p:sp>
    </p:spTree>
    <p:extLst>
      <p:ext uri="{BB962C8B-B14F-4D97-AF65-F5344CB8AC3E}">
        <p14:creationId xmlns:p14="http://schemas.microsoft.com/office/powerpoint/2010/main" val="1191660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C9AB8-247F-2080-38BE-34935ABDE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dirty="0"/>
              <a:t>Nuclear Data Formats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4A9794-1888-B5CA-C61F-14C9DB6ACF4C}"/>
              </a:ext>
            </a:extLst>
          </p:cNvPr>
          <p:cNvSpPr txBox="1"/>
          <p:nvPr/>
        </p:nvSpPr>
        <p:spPr>
          <a:xfrm>
            <a:off x="914546" y="1386119"/>
            <a:ext cx="4635346" cy="305695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r>
              <a:rPr lang="en-GB" sz="800" dirty="0">
                <a:solidFill>
                  <a:schemeClr val="tx2">
                    <a:lumMod val="90000"/>
                    <a:lumOff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ENTRY     C      41553   20240709                                 41553000    1 </a:t>
            </a:r>
          </a:p>
          <a:p>
            <a:r>
              <a:rPr lang="en-GB" sz="800" dirty="0">
                <a:solidFill>
                  <a:schemeClr val="tx2">
                    <a:lumMod val="90000"/>
                    <a:lumOff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SUBENT    C   41553001   20240709                                 41553001    1 </a:t>
            </a:r>
          </a:p>
          <a:p>
            <a:r>
              <a:rPr lang="en-GB" sz="800" dirty="0">
                <a:solidFill>
                  <a:schemeClr val="tx2">
                    <a:lumMod val="90000"/>
                    <a:lumOff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BIB                 10         21                                 41553001    2 </a:t>
            </a:r>
          </a:p>
          <a:p>
            <a:r>
              <a:rPr lang="en-GB" sz="800" dirty="0">
                <a:solidFill>
                  <a:schemeClr val="tx2">
                    <a:lumMod val="90000"/>
                    <a:lumOff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TITLE       Angular distribution gamma-rays emitted during the    41553001    3 </a:t>
            </a:r>
          </a:p>
          <a:p>
            <a:r>
              <a:rPr lang="en-GB" sz="800" dirty="0">
                <a:solidFill>
                  <a:schemeClr val="tx2">
                    <a:lumMod val="90000"/>
                    <a:lumOff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inelastic scattering of fast neutrons from a reactor by41553001    4 </a:t>
            </a:r>
          </a:p>
          <a:p>
            <a:r>
              <a:rPr lang="en-GB" sz="800" dirty="0">
                <a:solidFill>
                  <a:schemeClr val="tx2">
                    <a:lumMod val="90000"/>
                    <a:lumOff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114, 116Cd                                             41553001    5 </a:t>
            </a:r>
          </a:p>
          <a:p>
            <a:r>
              <a:rPr lang="en-GB" sz="800" dirty="0">
                <a:solidFill>
                  <a:schemeClr val="tx2">
                    <a:lumMod val="90000"/>
                    <a:lumOff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AUTHOR     (</a:t>
            </a:r>
            <a:r>
              <a:rPr lang="en-GB" sz="8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A.M.Demidov,L.I.Govor,O.K.Zhuravlev,M.M.Komkov</a:t>
            </a:r>
            <a:r>
              <a:rPr lang="en-GB" sz="800" dirty="0">
                <a:solidFill>
                  <a:schemeClr val="tx2">
                    <a:lumMod val="90000"/>
                    <a:lumOff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      41553001    6 </a:t>
            </a:r>
          </a:p>
          <a:p>
            <a:r>
              <a:rPr lang="en-GB" sz="800" dirty="0">
                <a:solidFill>
                  <a:schemeClr val="tx2">
                    <a:lumMod val="90000"/>
                    <a:lumOff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</a:t>
            </a:r>
            <a:r>
              <a:rPr lang="en-GB" sz="8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I.B.Shchukalov</a:t>
            </a:r>
            <a:r>
              <a:rPr lang="en-GB" sz="800" dirty="0">
                <a:solidFill>
                  <a:schemeClr val="tx2">
                    <a:lumMod val="90000"/>
                    <a:lumOff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                                       41553001    7 </a:t>
            </a:r>
          </a:p>
          <a:p>
            <a:r>
              <a:rPr lang="en-GB" sz="800" dirty="0">
                <a:solidFill>
                  <a:schemeClr val="tx2">
                    <a:lumMod val="90000"/>
                    <a:lumOff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REFERENCE  (J,BAS,40,(6),119,1976) </a:t>
            </a:r>
            <a:r>
              <a:rPr lang="en-GB" sz="8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Engl.translation</a:t>
            </a:r>
            <a:r>
              <a:rPr lang="en-GB" sz="800" dirty="0">
                <a:solidFill>
                  <a:schemeClr val="tx2">
                    <a:lumMod val="90000"/>
                    <a:lumOff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of IZV,40,157 41553001    8 </a:t>
            </a:r>
          </a:p>
          <a:p>
            <a:r>
              <a:rPr lang="en-GB" sz="800" dirty="0">
                <a:solidFill>
                  <a:schemeClr val="tx2">
                    <a:lumMod val="90000"/>
                    <a:lumOff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(J,IZV,40,1241,1976) Issue 6                           41553001    9 </a:t>
            </a:r>
          </a:p>
          <a:p>
            <a:r>
              <a:rPr lang="en-GB" sz="800" dirty="0">
                <a:solidFill>
                  <a:schemeClr val="tx2">
                    <a:lumMod val="90000"/>
                    <a:lumOff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ENDSUBENT           28          0                                 4155300199999 </a:t>
            </a:r>
          </a:p>
          <a:p>
            <a:r>
              <a:rPr lang="en-GB" sz="800" dirty="0">
                <a:solidFill>
                  <a:schemeClr val="tx2">
                    <a:lumMod val="90000"/>
                    <a:lumOff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SUBENT    C   41553002   20240709                                 41553002    1 </a:t>
            </a:r>
          </a:p>
          <a:p>
            <a:r>
              <a:rPr lang="en-GB" sz="800" dirty="0">
                <a:solidFill>
                  <a:schemeClr val="tx2">
                    <a:lumMod val="90000"/>
                    <a:lumOff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BIB                  6         14                                 41553002    2 </a:t>
            </a:r>
          </a:p>
          <a:p>
            <a:r>
              <a:rPr lang="en-GB" sz="800" dirty="0">
                <a:solidFill>
                  <a:schemeClr val="tx2">
                    <a:lumMod val="90000"/>
                    <a:lumOff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REACTION   ((48-CD-114(N,INL)48-CD-114,,SPC/DA,,FST)//            41553002    3 </a:t>
            </a:r>
          </a:p>
          <a:p>
            <a:r>
              <a:rPr lang="en-GB" sz="800" dirty="0">
                <a:solidFill>
                  <a:schemeClr val="tx2">
                    <a:lumMod val="90000"/>
                    <a:lumOff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(48-CD-114(N,INL)48-CD-114,,SPC/DA,,FST))              41553002    4 </a:t>
            </a:r>
          </a:p>
          <a:p>
            <a:r>
              <a:rPr lang="en-GB" sz="800" dirty="0">
                <a:solidFill>
                  <a:schemeClr val="tx2">
                    <a:lumMod val="90000"/>
                    <a:lumOff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ENDBIB              14          0                                 41553002   17 </a:t>
            </a:r>
          </a:p>
          <a:p>
            <a:r>
              <a:rPr lang="en-GB" sz="800" dirty="0">
                <a:solidFill>
                  <a:schemeClr val="tx2">
                    <a:lumMod val="90000"/>
                    <a:lumOff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DATA                 8         56                                 41553002   23 </a:t>
            </a:r>
          </a:p>
          <a:p>
            <a:r>
              <a:rPr lang="en-GB" sz="800" dirty="0">
                <a:solidFill>
                  <a:schemeClr val="tx2">
                    <a:lumMod val="90000"/>
                    <a:lumOff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E-NM       E-NM-ERR   DATA       DATA-ERR   LVL-INI    LVL-INI-ER 41553002   24 </a:t>
            </a:r>
          </a:p>
          <a:p>
            <a:r>
              <a:rPr lang="en-GB" sz="800" dirty="0">
                <a:solidFill>
                  <a:schemeClr val="tx2">
                    <a:lumMod val="90000"/>
                    <a:lumOff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LVL-FIN    MISC                                                   41553002   25 </a:t>
            </a:r>
          </a:p>
          <a:p>
            <a:r>
              <a:rPr lang="en-GB" sz="800" dirty="0">
                <a:solidFill>
                  <a:schemeClr val="tx2">
                    <a:lumMod val="90000"/>
                    <a:lumOff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KEV        KEV        NO-DIM     NO-DIM     KEV        KEV        41553002   26 </a:t>
            </a:r>
          </a:p>
          <a:p>
            <a:r>
              <a:rPr lang="en-GB" sz="800" dirty="0">
                <a:solidFill>
                  <a:schemeClr val="tx2">
                    <a:lumMod val="90000"/>
                    <a:lumOff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KEV        NO-DIM                                                 41553002   27 </a:t>
            </a:r>
          </a:p>
          <a:p>
            <a:r>
              <a:rPr lang="en-GB" sz="800" dirty="0">
                <a:solidFill>
                  <a:schemeClr val="tx2">
                    <a:lumMod val="90000"/>
                    <a:lumOff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367.7      0.6          0.62 E-2   0.06 E-2  1732.2   0.4        41553002   28 </a:t>
            </a:r>
          </a:p>
          <a:p>
            <a:r>
              <a:rPr lang="en-GB" sz="800" dirty="0">
                <a:solidFill>
                  <a:schemeClr val="tx2">
                    <a:lumMod val="90000"/>
                    <a:lumOff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1364.0     4.8   E-2                                            41553002   29 </a:t>
            </a:r>
          </a:p>
          <a:p>
            <a:r>
              <a:rPr lang="en-GB" sz="800" dirty="0">
                <a:solidFill>
                  <a:schemeClr val="tx2">
                    <a:lumMod val="90000"/>
                    <a:lumOff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448.3      0.8          0.35 E-2   0.09 E-2  1732.2   0.4        41553002   30</a:t>
            </a:r>
            <a:endParaRPr lang="en-AT" sz="800" dirty="0">
              <a:solidFill>
                <a:schemeClr val="tx2">
                  <a:lumMod val="90000"/>
                  <a:lumOff val="1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2AAA8F-5F4D-1205-329B-0BE363B81FAE}"/>
              </a:ext>
            </a:extLst>
          </p:cNvPr>
          <p:cNvSpPr txBox="1"/>
          <p:nvPr/>
        </p:nvSpPr>
        <p:spPr>
          <a:xfrm>
            <a:off x="4976693" y="4522606"/>
            <a:ext cx="1477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AT" sz="12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ine numbers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06535A1-BBF9-6A62-4224-7F84B65F05EB}"/>
              </a:ext>
            </a:extLst>
          </p:cNvPr>
          <p:cNvCxnSpPr>
            <a:cxnSpLocks/>
          </p:cNvCxnSpPr>
          <p:nvPr/>
        </p:nvCxnSpPr>
        <p:spPr>
          <a:xfrm flipV="1">
            <a:off x="5333927" y="4343469"/>
            <a:ext cx="0" cy="231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DECDA37-2A8A-AEFA-E6D0-BD9A1776D687}"/>
              </a:ext>
            </a:extLst>
          </p:cNvPr>
          <p:cNvSpPr txBox="1"/>
          <p:nvPr/>
        </p:nvSpPr>
        <p:spPr>
          <a:xfrm>
            <a:off x="1813814" y="4464228"/>
            <a:ext cx="26208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u="sng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EXFOR example</a:t>
            </a:r>
            <a:endParaRPr lang="en-AT" sz="1200" b="1" u="sng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B01267-E1A5-1F5D-00D7-748380460A9C}"/>
              </a:ext>
            </a:extLst>
          </p:cNvPr>
          <p:cNvSpPr txBox="1"/>
          <p:nvPr/>
        </p:nvSpPr>
        <p:spPr>
          <a:xfrm>
            <a:off x="838987" y="1083672"/>
            <a:ext cx="46353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EXFOR</a:t>
            </a:r>
            <a:r>
              <a:rPr lang="en-GB" sz="160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Experimental Nuclear Reaction Database</a:t>
            </a:r>
            <a:endParaRPr lang="en-AT" sz="160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8850DEF-984D-A706-A0C9-26D95ABADCC1}"/>
              </a:ext>
            </a:extLst>
          </p:cNvPr>
          <p:cNvSpPr txBox="1"/>
          <p:nvPr/>
        </p:nvSpPr>
        <p:spPr>
          <a:xfrm>
            <a:off x="6020548" y="1093793"/>
            <a:ext cx="46353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ENDF-6</a:t>
            </a:r>
            <a:r>
              <a:rPr lang="en-GB" sz="160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Evaluated Nuclear Data Library</a:t>
            </a:r>
            <a:endParaRPr lang="en-AT" sz="160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B1FABF-C1C9-01AF-9BC9-3088CC055FEC}"/>
              </a:ext>
            </a:extLst>
          </p:cNvPr>
          <p:cNvSpPr txBox="1"/>
          <p:nvPr/>
        </p:nvSpPr>
        <p:spPr>
          <a:xfrm>
            <a:off x="6125243" y="1378538"/>
            <a:ext cx="4635346" cy="306453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noAutofit/>
          </a:bodyPr>
          <a:lstStyle/>
          <a:p>
            <a:r>
              <a:rPr lang="en-AT" sz="800" dirty="0">
                <a:solidFill>
                  <a:schemeClr val="tx2">
                    <a:lumMod val="90000"/>
                    <a:lumOff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33        103         42          02725 1451  907</a:t>
            </a:r>
          </a:p>
          <a:p>
            <a:r>
              <a:rPr lang="en-AT" sz="800" dirty="0">
                <a:solidFill>
                  <a:schemeClr val="tx2">
                    <a:lumMod val="90000"/>
                    <a:lumOff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                   33        104         26          02725 1451  908</a:t>
            </a:r>
          </a:p>
          <a:p>
            <a:r>
              <a:rPr lang="en-AT" sz="800" dirty="0">
                <a:solidFill>
                  <a:schemeClr val="tx2">
                    <a:lumMod val="90000"/>
                    <a:lumOff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                   33        105         16          02725 1451  909</a:t>
            </a:r>
          </a:p>
          <a:p>
            <a:r>
              <a:rPr lang="en-AT" sz="800" dirty="0">
                <a:solidFill>
                  <a:schemeClr val="tx2">
                    <a:lumMod val="90000"/>
                    <a:lumOff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                   33        106          9          02725 1451  910</a:t>
            </a:r>
          </a:p>
          <a:p>
            <a:r>
              <a:rPr lang="en-AT" sz="800" dirty="0">
                <a:solidFill>
                  <a:schemeClr val="tx2">
                    <a:lumMod val="90000"/>
                    <a:lumOff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                   33        107         49          02725 1451  911</a:t>
            </a:r>
          </a:p>
          <a:p>
            <a:r>
              <a:rPr lang="en-AT" sz="800" dirty="0">
                <a:solidFill>
                  <a:schemeClr val="tx2">
                    <a:lumMod val="90000"/>
                    <a:lumOff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                   33        111          8          02725 1451  912</a:t>
            </a:r>
          </a:p>
          <a:p>
            <a:r>
              <a:rPr lang="en-AT" sz="800" dirty="0">
                <a:solidFill>
                  <a:schemeClr val="tx2">
                    <a:lumMod val="90000"/>
                    <a:lumOff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                   33        112         13          02725 1451  913</a:t>
            </a:r>
          </a:p>
          <a:p>
            <a:r>
              <a:rPr lang="en-AT" sz="800" dirty="0">
                <a:solidFill>
                  <a:schemeClr val="tx2">
                    <a:lumMod val="90000"/>
                    <a:lumOff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                   34          2         63          02725 1451  914</a:t>
            </a:r>
          </a:p>
          <a:p>
            <a:r>
              <a:rPr lang="en-AT" sz="800" dirty="0">
                <a:solidFill>
                  <a:schemeClr val="tx2">
                    <a:lumMod val="90000"/>
                    <a:lumOff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                                                      2725 1  099999</a:t>
            </a:r>
          </a:p>
          <a:p>
            <a:r>
              <a:rPr lang="en-AT" sz="800" dirty="0">
                <a:solidFill>
                  <a:schemeClr val="tx2">
                    <a:lumMod val="90000"/>
                    <a:lumOff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                                                      2725 0  0    0</a:t>
            </a:r>
          </a:p>
          <a:p>
            <a:r>
              <a:rPr lang="en-AT" sz="800" dirty="0">
                <a:solidFill>
                  <a:schemeClr val="tx2">
                    <a:lumMod val="90000"/>
                    <a:lumOff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2.705900+4 5.842693+1          0          0          1          02725 2151    1</a:t>
            </a:r>
          </a:p>
          <a:p>
            <a:r>
              <a:rPr lang="en-AT" sz="800" dirty="0">
                <a:solidFill>
                  <a:schemeClr val="tx2">
                    <a:lumMod val="90000"/>
                    <a:lumOff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2.705900+4 1.000000+0          0          0          1          02725 2151    2</a:t>
            </a:r>
          </a:p>
          <a:p>
            <a:r>
              <a:rPr lang="en-AT" sz="800" dirty="0">
                <a:solidFill>
                  <a:schemeClr val="tx2">
                    <a:lumMod val="90000"/>
                    <a:lumOff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1.000000-5 1.000000+5          1          3          0          12725 2151    3</a:t>
            </a:r>
          </a:p>
          <a:p>
            <a:r>
              <a:rPr lang="en-AT" sz="800" dirty="0">
                <a:solidFill>
                  <a:schemeClr val="tx2">
                    <a:lumMod val="90000"/>
                    <a:lumOff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3.500000+0 6.672000-1          0          0          2          32725 2151    4</a:t>
            </a:r>
          </a:p>
          <a:p>
            <a:r>
              <a:rPr lang="en-AT" sz="800" dirty="0">
                <a:solidFill>
                  <a:schemeClr val="tx2">
                    <a:lumMod val="90000"/>
                    <a:lumOff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5.842690+1 6.672000-1          0          0        600        1002725 2151    5</a:t>
            </a:r>
          </a:p>
          <a:p>
            <a:r>
              <a:rPr lang="en-AT" sz="800" dirty="0">
                <a:solidFill>
                  <a:schemeClr val="tx2">
                    <a:lumMod val="90000"/>
                    <a:lumOff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-5.000000+3 3.000000+0 5.576800+2 9.215100+0 0.000000+0 0.000000+02725 2151    6</a:t>
            </a:r>
          </a:p>
          <a:p>
            <a:r>
              <a:rPr lang="en-AT" sz="800" dirty="0">
                <a:solidFill>
                  <a:schemeClr val="tx2">
                    <a:lumMod val="90000"/>
                    <a:lumOff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-5.000000+3 4.000000+0 1.898100+2 1.868200-1 0.000000+0 0.000000+02725 2151    7</a:t>
            </a:r>
          </a:p>
          <a:p>
            <a:r>
              <a:rPr lang="en-AT" sz="800" dirty="0">
                <a:solidFill>
                  <a:schemeClr val="tx2">
                    <a:lumMod val="90000"/>
                    <a:lumOff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-4.767000+2 4.000000+0 1.949000-2 2.148900+0 0.000000+0 0.000000+02725 2151    8</a:t>
            </a:r>
          </a:p>
          <a:p>
            <a:r>
              <a:rPr lang="en-AT" sz="800" dirty="0">
                <a:solidFill>
                  <a:schemeClr val="tx2">
                    <a:lumMod val="90000"/>
                    <a:lumOff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-2.258800+2 3.000000+0 8.910000+0 5.940000-2 0.000000+0 0.000000+02725 2151    9</a:t>
            </a:r>
          </a:p>
          <a:p>
            <a:r>
              <a:rPr lang="en-AT" sz="800" dirty="0">
                <a:solidFill>
                  <a:schemeClr val="tx2">
                    <a:lumMod val="90000"/>
                    <a:lumOff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1.320000+2 4.000000+0 5.270100+0 4.700000-1 0.000000+0 0.000000+02725 2151   10</a:t>
            </a:r>
          </a:p>
          <a:p>
            <a:r>
              <a:rPr lang="en-AT" sz="800" dirty="0">
                <a:solidFill>
                  <a:schemeClr val="tx2">
                    <a:lumMod val="90000"/>
                    <a:lumOff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4.323100+3 4.000000+0 1.041400+2 4.173700-1 0.000000+0 0.000000+02725 2151   11</a:t>
            </a:r>
          </a:p>
          <a:p>
            <a:r>
              <a:rPr lang="en-AT" sz="800" dirty="0">
                <a:solidFill>
                  <a:schemeClr val="tx2">
                    <a:lumMod val="90000"/>
                    <a:lumOff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5.016000+3 3.000000+0 6.789600+2 1.332200+0 0.000000+0 0.000000+02725 2151   12</a:t>
            </a:r>
          </a:p>
          <a:p>
            <a:r>
              <a:rPr lang="en-AT" sz="800" dirty="0">
                <a:solidFill>
                  <a:schemeClr val="tx2">
                    <a:lumMod val="90000"/>
                    <a:lumOff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6.389700+3 4.000000+0 1.681100+0 3.155600-1 0.000000+0 0.000000+02725 2151   13​</a:t>
            </a:r>
          </a:p>
          <a:p>
            <a:r>
              <a:rPr lang="en-AT" sz="800" dirty="0">
                <a:solidFill>
                  <a:schemeClr val="tx2">
                    <a:lumMod val="90000"/>
                    <a:lumOff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8.061900+3 3.000000+0 4.083300+1 4.078000-1 0.000000+0 0.000000+02725 2151   14​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CB174C2-648B-F636-A5FF-440F40B80CA5}"/>
              </a:ext>
            </a:extLst>
          </p:cNvPr>
          <p:cNvSpPr txBox="1"/>
          <p:nvPr/>
        </p:nvSpPr>
        <p:spPr>
          <a:xfrm>
            <a:off x="7982228" y="4456169"/>
            <a:ext cx="11896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u="sng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n+</a:t>
            </a:r>
            <a:r>
              <a:rPr lang="en-GB" sz="1200" b="1" u="sng" baseline="300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59</a:t>
            </a:r>
            <a:r>
              <a:rPr lang="en-GB" sz="1200" b="1" u="sng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 example</a:t>
            </a:r>
            <a:endParaRPr lang="en-GB" sz="1200" u="sng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684E09A-F0E3-B72A-BC56-C4BCBFE6F596}"/>
              </a:ext>
            </a:extLst>
          </p:cNvPr>
          <p:cNvSpPr txBox="1"/>
          <p:nvPr/>
        </p:nvSpPr>
        <p:spPr>
          <a:xfrm>
            <a:off x="10253340" y="4512953"/>
            <a:ext cx="11652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AT" sz="12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ine numbers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EB240ED-0AAE-8FFF-10DE-7DFF1DD245F7}"/>
              </a:ext>
            </a:extLst>
          </p:cNvPr>
          <p:cNvCxnSpPr>
            <a:cxnSpLocks/>
          </p:cNvCxnSpPr>
          <p:nvPr/>
        </p:nvCxnSpPr>
        <p:spPr>
          <a:xfrm flipV="1">
            <a:off x="10614332" y="4340317"/>
            <a:ext cx="0" cy="231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795923DC-E60C-5EA3-CAB6-3F08D1B39D09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0" y="6647280"/>
            <a:ext cx="4114800" cy="200110"/>
          </a:xfrm>
        </p:spPr>
        <p:txBody>
          <a:bodyPr/>
          <a:lstStyle/>
          <a:p>
            <a:r>
              <a:rPr lang="en-GB"/>
              <a:t>S. Okumura | IAEA Data Explorer and Beyond | P(ND)2-3 </a:t>
            </a:r>
            <a:endParaRPr lang="en-AT" dirty="0"/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F15E95BB-8933-662E-5CA5-6A042814D2E0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97AD36C7-9703-CB49-A218-01373653FCDC}" type="slidenum">
              <a:rPr lang="en-AT" smtClean="0"/>
              <a:pPr/>
              <a:t>2</a:t>
            </a:fld>
            <a:endParaRPr lang="en-AT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B3DBF25-73FE-A4C2-0327-46A209BF316E}"/>
              </a:ext>
            </a:extLst>
          </p:cNvPr>
          <p:cNvSpPr txBox="1"/>
          <p:nvPr/>
        </p:nvSpPr>
        <p:spPr>
          <a:xfrm>
            <a:off x="1585913" y="4741786"/>
            <a:ext cx="9104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These formats are still actively used today, but they inherit several constraints from the Fortran era (punch-card legacy):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incompatibility with modern data tools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limited metadata and contextual information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lack of human readability and semantic clarity</a:t>
            </a:r>
          </a:p>
        </p:txBody>
      </p:sp>
    </p:spTree>
    <p:extLst>
      <p:ext uri="{BB962C8B-B14F-4D97-AF65-F5344CB8AC3E}">
        <p14:creationId xmlns:p14="http://schemas.microsoft.com/office/powerpoint/2010/main" val="38645178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C089C-C2AD-2C7F-02CC-2D549C99F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T" dirty="0"/>
              <a:t>Challenges on Data Mapping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8CBCC2-FEC2-4AEB-980C-A938BF3A9CA0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GB"/>
              <a:t>S. Okumura | IAEA Data Explorer and Beyond | P(ND)2-3 </a:t>
            </a:r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159BBE-5370-6E9D-F530-FCACBA2E865D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886E1FF0-BEE9-7E4B-9963-ED2C9E0D1032}" type="slidenum">
              <a:rPr lang="en-AT" smtClean="0"/>
              <a:t>20</a:t>
            </a:fld>
            <a:endParaRPr lang="en-A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F2581D-0D10-BF95-2FD0-18DD4E3ECF83}"/>
              </a:ext>
            </a:extLst>
          </p:cNvPr>
          <p:cNvSpPr txBox="1"/>
          <p:nvPr/>
        </p:nvSpPr>
        <p:spPr>
          <a:xfrm>
            <a:off x="9993123" y="1335327"/>
            <a:ext cx="881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ENDF-6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FE6783-44C0-84D9-5041-A72185C18F94}"/>
              </a:ext>
            </a:extLst>
          </p:cNvPr>
          <p:cNvSpPr txBox="1"/>
          <p:nvPr/>
        </p:nvSpPr>
        <p:spPr>
          <a:xfrm>
            <a:off x="1164719" y="1420567"/>
            <a:ext cx="970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EXFOR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640391C-33A3-D414-2550-31ACCC384C16}"/>
              </a:ext>
            </a:extLst>
          </p:cNvPr>
          <p:cNvGrpSpPr/>
          <p:nvPr/>
        </p:nvGrpSpPr>
        <p:grpSpPr>
          <a:xfrm>
            <a:off x="274287" y="1310185"/>
            <a:ext cx="2922032" cy="2495356"/>
            <a:chOff x="1069910" y="1094792"/>
            <a:chExt cx="2270449" cy="2270449"/>
          </a:xfrm>
        </p:grpSpPr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F062DE42-A023-627E-43B5-F43ACC914A7E}"/>
                </a:ext>
              </a:extLst>
            </p:cNvPr>
            <p:cNvSpPr/>
            <p:nvPr/>
          </p:nvSpPr>
          <p:spPr>
            <a:xfrm>
              <a:off x="1069910" y="1094792"/>
              <a:ext cx="2270449" cy="2270449"/>
            </a:xfrm>
            <a:prstGeom prst="hexagon">
              <a:avLst/>
            </a:prstGeom>
            <a:noFill/>
            <a:ln w="539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5102B826-F7CF-2FD7-E344-0ADBAC4B86D3}"/>
                </a:ext>
              </a:extLst>
            </p:cNvPr>
            <p:cNvSpPr/>
            <p:nvPr/>
          </p:nvSpPr>
          <p:spPr>
            <a:xfrm>
              <a:off x="1153885" y="1178767"/>
              <a:ext cx="2102499" cy="2102499"/>
            </a:xfrm>
            <a:prstGeom prst="hexagon">
              <a:avLst/>
            </a:prstGeom>
            <a:noFill/>
            <a:ln w="1143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79B1513-C80A-193D-D229-CFE62936499E}"/>
              </a:ext>
            </a:extLst>
          </p:cNvPr>
          <p:cNvGrpSpPr/>
          <p:nvPr/>
        </p:nvGrpSpPr>
        <p:grpSpPr>
          <a:xfrm>
            <a:off x="4046156" y="3151850"/>
            <a:ext cx="4077448" cy="3482058"/>
            <a:chOff x="1069910" y="1094792"/>
            <a:chExt cx="2270449" cy="2270449"/>
          </a:xfrm>
        </p:grpSpPr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5F667569-2E2C-1492-B39D-FC10295EF9AC}"/>
                </a:ext>
              </a:extLst>
            </p:cNvPr>
            <p:cNvSpPr/>
            <p:nvPr/>
          </p:nvSpPr>
          <p:spPr>
            <a:xfrm>
              <a:off x="1069910" y="1094792"/>
              <a:ext cx="2270449" cy="2270449"/>
            </a:xfrm>
            <a:prstGeom prst="hexagon">
              <a:avLst/>
            </a:prstGeom>
            <a:noFill/>
            <a:ln w="539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16A6A3F1-005A-8CAB-31B0-5A177F86D07F}"/>
                </a:ext>
              </a:extLst>
            </p:cNvPr>
            <p:cNvSpPr/>
            <p:nvPr/>
          </p:nvSpPr>
          <p:spPr>
            <a:xfrm>
              <a:off x="1153885" y="1178767"/>
              <a:ext cx="2102499" cy="2102499"/>
            </a:xfrm>
            <a:prstGeom prst="hexagon">
              <a:avLst/>
            </a:prstGeom>
            <a:noFill/>
            <a:ln w="114300">
              <a:solidFill>
                <a:srgbClr val="3FC9D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E285955-7FD4-1CD8-3248-0EF572FB0D3E}"/>
              </a:ext>
            </a:extLst>
          </p:cNvPr>
          <p:cNvGrpSpPr/>
          <p:nvPr/>
        </p:nvGrpSpPr>
        <p:grpSpPr>
          <a:xfrm>
            <a:off x="9025719" y="1238587"/>
            <a:ext cx="2929138" cy="2495356"/>
            <a:chOff x="-3264506" y="1160548"/>
            <a:chExt cx="2563296" cy="2270449"/>
          </a:xfrm>
        </p:grpSpPr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2302ECE6-8728-6EE6-CB0A-3227757910B7}"/>
                </a:ext>
              </a:extLst>
            </p:cNvPr>
            <p:cNvSpPr/>
            <p:nvPr/>
          </p:nvSpPr>
          <p:spPr>
            <a:xfrm>
              <a:off x="-3264506" y="1160548"/>
              <a:ext cx="2563296" cy="2270449"/>
            </a:xfrm>
            <a:prstGeom prst="hexagon">
              <a:avLst/>
            </a:prstGeom>
            <a:noFill/>
            <a:ln w="539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Hexagon 18">
              <a:extLst>
                <a:ext uri="{FF2B5EF4-FFF2-40B4-BE49-F238E27FC236}">
                  <a16:creationId xmlns:a16="http://schemas.microsoft.com/office/drawing/2014/main" id="{8A83349A-CB9D-8EEF-E027-809EEC542513}"/>
                </a:ext>
              </a:extLst>
            </p:cNvPr>
            <p:cNvSpPr/>
            <p:nvPr/>
          </p:nvSpPr>
          <p:spPr>
            <a:xfrm>
              <a:off x="-3175488" y="1244523"/>
              <a:ext cx="2373683" cy="2102499"/>
            </a:xfrm>
            <a:prstGeom prst="hexagon">
              <a:avLst/>
            </a:prstGeom>
            <a:noFill/>
            <a:ln w="114300">
              <a:solidFill>
                <a:srgbClr val="F3B80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4914038D-079B-6F0B-CC7E-84ADD7603A20}"/>
              </a:ext>
            </a:extLst>
          </p:cNvPr>
          <p:cNvSpPr txBox="1"/>
          <p:nvPr/>
        </p:nvSpPr>
        <p:spPr>
          <a:xfrm>
            <a:off x="817024" y="1793082"/>
            <a:ext cx="2141933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13-AL-27(N,TOT),,SIG</a:t>
            </a:r>
          </a:p>
          <a:p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40-ZR-90(N,INL)40-ZR-90,PAR,SIG </a:t>
            </a:r>
          </a:p>
          <a:p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26-FE-56(A,X)1-H-1,,DA/DE</a:t>
            </a:r>
          </a:p>
          <a:p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3-LI-6(HE3,P)4-BE-8,PAR,DA </a:t>
            </a:r>
          </a:p>
          <a:p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92-U-238(N,F),PR,NU/DE</a:t>
            </a:r>
          </a:p>
          <a:p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92-U-235(N,F)0-G-0,PR,FY/DE</a:t>
            </a:r>
          </a:p>
          <a:p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92-U-235(N,F)42-MO-99,CUM,FY</a:t>
            </a:r>
          </a:p>
          <a:p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92-U-233(N,F),,AKE,LF+HF</a:t>
            </a:r>
          </a:p>
          <a:p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94-PU-239(N,F),PR,NU</a:t>
            </a:r>
            <a:endParaRPr lang="en-AT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7C4302-6251-B7CF-20F6-ACDEA123117F}"/>
              </a:ext>
            </a:extLst>
          </p:cNvPr>
          <p:cNvSpPr txBox="1"/>
          <p:nvPr/>
        </p:nvSpPr>
        <p:spPr>
          <a:xfrm>
            <a:off x="4871127" y="3752621"/>
            <a:ext cx="34708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Cross sections</a:t>
            </a:r>
          </a:p>
          <a:p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• Cumulative: total, elastic, non-elastic</a:t>
            </a:r>
          </a:p>
          <a:p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• Exclusive: (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n,n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’), (n,2n), (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n,g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), (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n,f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n,p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),….</a:t>
            </a:r>
          </a:p>
          <a:p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• Discrete level: (n,n’_1), (n,n’_2),…(n,p_0),….</a:t>
            </a:r>
          </a:p>
          <a:p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• Particle production: (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n,xn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), (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n,xp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),….</a:t>
            </a:r>
          </a:p>
          <a:p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• Residual production: (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n,x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), (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p,x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),…. </a:t>
            </a:r>
          </a:p>
          <a:p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Angular distributions</a:t>
            </a:r>
          </a:p>
          <a:p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• Elastic</a:t>
            </a:r>
          </a:p>
          <a:p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• Inelastic</a:t>
            </a:r>
          </a:p>
          <a:p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Single-differential emission spectra (energy)</a:t>
            </a:r>
          </a:p>
          <a:p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Double-differential emission spectra (energy-angle)</a:t>
            </a:r>
          </a:p>
          <a:p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Gamma-ray production cross sections</a:t>
            </a:r>
          </a:p>
          <a:p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Fission yields</a:t>
            </a:r>
          </a:p>
          <a:p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Fission neutron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816C571-9084-95C8-9662-45E993DB3FC8}"/>
              </a:ext>
            </a:extLst>
          </p:cNvPr>
          <p:cNvSpPr txBox="1"/>
          <p:nvPr/>
        </p:nvSpPr>
        <p:spPr>
          <a:xfrm>
            <a:off x="9627119" y="1785617"/>
            <a:ext cx="1826141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MF 3 MT 1</a:t>
            </a:r>
          </a:p>
          <a:p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MF 3 MT 51-89</a:t>
            </a:r>
          </a:p>
          <a:p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MF 4 MT 601</a:t>
            </a:r>
          </a:p>
          <a:p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MF 6 MT none</a:t>
            </a:r>
          </a:p>
          <a:p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MF 5 MT 18</a:t>
            </a:r>
          </a:p>
          <a:p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MF 15 MT 18 x MF 12 MT 18</a:t>
            </a:r>
          </a:p>
          <a:p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MF 8 MT 459</a:t>
            </a:r>
          </a:p>
          <a:p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MF none MT none</a:t>
            </a:r>
          </a:p>
          <a:p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MF 1 MT 456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FE0E259-2269-515A-C0E0-C45DC11BBD5A}"/>
              </a:ext>
            </a:extLst>
          </p:cNvPr>
          <p:cNvCxnSpPr>
            <a:cxnSpLocks/>
          </p:cNvCxnSpPr>
          <p:nvPr/>
        </p:nvCxnSpPr>
        <p:spPr>
          <a:xfrm>
            <a:off x="2912397" y="3370215"/>
            <a:ext cx="1127131" cy="128645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398CB1A-6C61-E50E-1407-FC63E82F8DF4}"/>
              </a:ext>
            </a:extLst>
          </p:cNvPr>
          <p:cNvCxnSpPr>
            <a:cxnSpLocks/>
          </p:cNvCxnSpPr>
          <p:nvPr/>
        </p:nvCxnSpPr>
        <p:spPr>
          <a:xfrm flipH="1" flipV="1">
            <a:off x="3089145" y="2962628"/>
            <a:ext cx="1164813" cy="1351471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B3FFCDD-03C2-9EF0-F2B1-CED7198DB50B}"/>
              </a:ext>
            </a:extLst>
          </p:cNvPr>
          <p:cNvSpPr txBox="1"/>
          <p:nvPr/>
        </p:nvSpPr>
        <p:spPr>
          <a:xfrm rot="2928588">
            <a:off x="2385643" y="3812908"/>
            <a:ext cx="14368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T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EXFOR Parser</a:t>
            </a:r>
          </a:p>
          <a:p>
            <a:pPr algn="ctr"/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algn="ctr"/>
            <a:r>
              <a:rPr lang="en-GB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Interpreters</a:t>
            </a:r>
            <a:endParaRPr lang="en-AT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1D803C6-D564-7A7B-7757-398BDC7DAF79}"/>
              </a:ext>
            </a:extLst>
          </p:cNvPr>
          <p:cNvCxnSpPr>
            <a:cxnSpLocks/>
          </p:cNvCxnSpPr>
          <p:nvPr/>
        </p:nvCxnSpPr>
        <p:spPr>
          <a:xfrm flipH="1">
            <a:off x="8040049" y="3200830"/>
            <a:ext cx="1197170" cy="129498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90E75D7-E4D3-EC5E-A901-401F8F932639}"/>
              </a:ext>
            </a:extLst>
          </p:cNvPr>
          <p:cNvCxnSpPr>
            <a:cxnSpLocks/>
          </p:cNvCxnSpPr>
          <p:nvPr/>
        </p:nvCxnSpPr>
        <p:spPr>
          <a:xfrm rot="154102" flipV="1">
            <a:off x="7891559" y="2822806"/>
            <a:ext cx="1164813" cy="1351471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2ACA8583-A2AC-9321-3BD0-DBD6FA039709}"/>
              </a:ext>
            </a:extLst>
          </p:cNvPr>
          <p:cNvSpPr txBox="1"/>
          <p:nvPr/>
        </p:nvSpPr>
        <p:spPr>
          <a:xfrm rot="18685550" flipH="1">
            <a:off x="7953382" y="3691155"/>
            <a:ext cx="2220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T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ENDF Processing Code and Parser</a:t>
            </a:r>
          </a:p>
          <a:p>
            <a:pPr algn="ctr"/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algn="ctr"/>
            <a:r>
              <a:rPr lang="en-GB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Interpreters</a:t>
            </a:r>
            <a:endParaRPr lang="en-AT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67E32E3-2859-F70B-7265-DAAC08BEA345}"/>
              </a:ext>
            </a:extLst>
          </p:cNvPr>
          <p:cNvSpPr txBox="1"/>
          <p:nvPr/>
        </p:nvSpPr>
        <p:spPr>
          <a:xfrm rot="2954783">
            <a:off x="2821305" y="3302983"/>
            <a:ext cx="1962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EXFOR compilation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DB551D-48C9-D56D-C5C0-47938C7E5FBD}"/>
              </a:ext>
            </a:extLst>
          </p:cNvPr>
          <p:cNvSpPr txBox="1"/>
          <p:nvPr/>
        </p:nvSpPr>
        <p:spPr>
          <a:xfrm>
            <a:off x="4840973" y="3428002"/>
            <a:ext cx="2504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Nuclear Reaction Physics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50CD7C2-9019-2C81-B165-CBADCEDF244D}"/>
              </a:ext>
            </a:extLst>
          </p:cNvPr>
          <p:cNvSpPr txBox="1"/>
          <p:nvPr/>
        </p:nvSpPr>
        <p:spPr>
          <a:xfrm rot="18796395">
            <a:off x="7321941" y="2891467"/>
            <a:ext cx="1977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Evaluation into ENDF-6 format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647729A-1996-AE93-5B16-AA02EC25D4D5}"/>
              </a:ext>
            </a:extLst>
          </p:cNvPr>
          <p:cNvSpPr txBox="1"/>
          <p:nvPr/>
        </p:nvSpPr>
        <p:spPr>
          <a:xfrm>
            <a:off x="3630982" y="1246294"/>
            <a:ext cx="48500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T" sz="24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Parsers</a:t>
            </a:r>
            <a:r>
              <a:rPr lang="en-A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have been developed, but</a:t>
            </a:r>
          </a:p>
          <a:p>
            <a:r>
              <a:rPr lang="en-AT" sz="24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Interpreters</a:t>
            </a:r>
            <a:r>
              <a:rPr lang="en-A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still required, as only experts know how to compare data.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11178D-9243-0C62-5994-37F4ECBE1AA6}"/>
              </a:ext>
            </a:extLst>
          </p:cNvPr>
          <p:cNvSpPr txBox="1"/>
          <p:nvPr/>
        </p:nvSpPr>
        <p:spPr>
          <a:xfrm>
            <a:off x="9379205" y="4840342"/>
            <a:ext cx="2109808" cy="1384995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AT" sz="1400" dirty="0">
                <a:latin typeface="Calibri" panose="020F0502020204030204" pitchFamily="34" charset="0"/>
                <a:cs typeface="Calibri" panose="020F0502020204030204" pitchFamily="34" charset="0"/>
              </a:rPr>
              <a:t>NJOY</a:t>
            </a:r>
          </a:p>
          <a:p>
            <a:pPr algn="l"/>
            <a:r>
              <a:rPr lang="en-AT" sz="1400" dirty="0">
                <a:latin typeface="Calibri" panose="020F0502020204030204" pitchFamily="34" charset="0"/>
                <a:cs typeface="Calibri" panose="020F0502020204030204" pitchFamily="34" charset="0"/>
              </a:rPr>
              <a:t>PREPRO</a:t>
            </a:r>
          </a:p>
          <a:p>
            <a:pPr algn="l"/>
            <a:r>
              <a:rPr lang="en-AT" sz="1400" dirty="0">
                <a:latin typeface="Calibri" panose="020F0502020204030204" pitchFamily="34" charset="0"/>
                <a:cs typeface="Calibri" panose="020F0502020204030204" pitchFamily="34" charset="0"/>
              </a:rPr>
              <a:t>FRENDY</a:t>
            </a:r>
          </a:p>
          <a:p>
            <a:r>
              <a:rPr lang="en-AT" sz="1400" dirty="0">
                <a:latin typeface="Calibri" panose="020F0502020204030204" pitchFamily="34" charset="0"/>
                <a:cs typeface="Calibri" panose="020F0502020204030204" pitchFamily="34" charset="0"/>
              </a:rPr>
              <a:t>DeCE</a:t>
            </a:r>
          </a:p>
          <a:p>
            <a:pPr algn="l"/>
            <a:r>
              <a:rPr lang="en-AT" sz="1400" dirty="0">
                <a:latin typeface="Calibri" panose="020F0502020204030204" pitchFamily="34" charset="0"/>
                <a:cs typeface="Calibri" panose="020F0502020204030204" pitchFamily="34" charset="0"/>
              </a:rPr>
              <a:t>ENDFtk</a:t>
            </a:r>
          </a:p>
          <a:p>
            <a:pPr algn="l"/>
            <a:r>
              <a:rPr lang="en-AT" sz="1400" dirty="0">
                <a:latin typeface="Calibri" panose="020F0502020204030204" pitchFamily="34" charset="0"/>
                <a:cs typeface="Calibri" panose="020F0502020204030204" pitchFamily="34" charset="0"/>
              </a:rPr>
              <a:t>endf-parsepy+endf-userpy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D770AA-623A-6CE9-F8EF-5BD63D7482D9}"/>
              </a:ext>
            </a:extLst>
          </p:cNvPr>
          <p:cNvSpPr txBox="1"/>
          <p:nvPr/>
        </p:nvSpPr>
        <p:spPr>
          <a:xfrm>
            <a:off x="2539302" y="4986042"/>
            <a:ext cx="1021498" cy="523220"/>
          </a:xfrm>
          <a:prstGeom prst="rect">
            <a:avLst/>
          </a:prstGeom>
          <a:ln>
            <a:solidFill>
              <a:srgbClr val="82B1E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AT" sz="1400" dirty="0">
                <a:latin typeface="Calibri" panose="020F0502020204030204" pitchFamily="34" charset="0"/>
                <a:cs typeface="Calibri" panose="020F0502020204030204" pitchFamily="34" charset="0"/>
              </a:rPr>
              <a:t>xforparser</a:t>
            </a:r>
          </a:p>
          <a:p>
            <a:pPr algn="l"/>
            <a:r>
              <a:rPr lang="en-AT" sz="1400" dirty="0">
                <a:latin typeface="Calibri" panose="020F0502020204030204" pitchFamily="34" charset="0"/>
                <a:cs typeface="Calibri" panose="020F0502020204030204" pitchFamily="34" charset="0"/>
              </a:rPr>
              <a:t>x4i</a:t>
            </a:r>
          </a:p>
        </p:txBody>
      </p:sp>
    </p:spTree>
    <p:extLst>
      <p:ext uri="{BB962C8B-B14F-4D97-AF65-F5344CB8AC3E}">
        <p14:creationId xmlns:p14="http://schemas.microsoft.com/office/powerpoint/2010/main" val="921007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80990-6846-7177-8E00-9A2B37459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dirty="0"/>
              <a:t>Summary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3F0D2F-FA72-CE49-8D60-4F7BE7CB013B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GB"/>
              <a:t>S. Okumura | IAEA Data Explorer and Beyond | P(ND)2-3 </a:t>
            </a:r>
            <a:endParaRPr lang="en-A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0DD18B-D9E5-479F-67A3-A7404EF336B8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97AD36C7-9703-CB49-A218-01373653FCDC}" type="slidenum">
              <a:rPr lang="en-AT" smtClean="0"/>
              <a:pPr/>
              <a:t>21</a:t>
            </a:fld>
            <a:endParaRPr lang="en-AT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E21489-151D-CBA5-CB2F-52812B3C3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4333"/>
            <a:ext cx="10515600" cy="4992630"/>
          </a:xfrm>
        </p:spPr>
        <p:txBody>
          <a:bodyPr/>
          <a:lstStyle/>
          <a:p>
            <a:r>
              <a:rPr lang="en-GB" sz="2400" dirty="0"/>
              <a:t>The </a:t>
            </a:r>
            <a:r>
              <a:rPr lang="en-GB" sz="2400" u="sng" dirty="0"/>
              <a:t>IAEA Nuclear Reaction Data Explorer</a:t>
            </a:r>
            <a:r>
              <a:rPr lang="en-GB" sz="2400" dirty="0"/>
              <a:t> has been developed since 2021, was renewed in March 2024,</a:t>
            </a:r>
            <a:r>
              <a:rPr lang="en-US" sz="2400" dirty="0"/>
              <a:t> and will be renewed in 2026</a:t>
            </a:r>
            <a:r>
              <a:rPr lang="en-GB" sz="2400" dirty="0"/>
              <a:t> with the following updates:</a:t>
            </a:r>
          </a:p>
          <a:p>
            <a:pPr lvl="1"/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interface, latest datasets</a:t>
            </a:r>
          </a:p>
          <a:p>
            <a:pPr lvl="1"/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Additional observables: Resonance Parameters, Transmission</a:t>
            </a:r>
          </a:p>
          <a:p>
            <a:pPr lvl="1"/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function: Library archive access using </a:t>
            </a:r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DeCE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an EDNF-6 parser</a:t>
            </a:r>
          </a:p>
          <a:p>
            <a:r>
              <a:rPr lang="en-GB" sz="2400" dirty="0"/>
              <a:t>Towards a new era of nuclear data management and utilization, </a:t>
            </a:r>
            <a:r>
              <a:rPr lang="en-US" sz="2400" dirty="0"/>
              <a:t>developments of </a:t>
            </a:r>
            <a:r>
              <a:rPr lang="en-US" sz="2400" u="sng" dirty="0"/>
              <a:t>IAEA Nuclear Reaction Data Portal</a:t>
            </a:r>
            <a:r>
              <a:rPr lang="en-US" sz="2400" dirty="0"/>
              <a:t> has been initiated.</a:t>
            </a:r>
          </a:p>
          <a:p>
            <a:pPr lvl="1"/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Existing data formats and processes will remain unchanged for the official community.</a:t>
            </a:r>
          </a:p>
          <a:p>
            <a:pPr lvl="1"/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Nuclear Reaction Data Portal will provide new options to explore and analyse data using modern mechanisms with new transparent data pipelines.</a:t>
            </a:r>
          </a:p>
          <a:p>
            <a:pPr lvl="1"/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Timeline will be announced within 2026.</a:t>
            </a:r>
          </a:p>
          <a:p>
            <a:endParaRPr lang="en-GB" sz="2400" dirty="0"/>
          </a:p>
          <a:p>
            <a:r>
              <a:rPr lang="en-GB" sz="2400" dirty="0"/>
              <a:t>Any comments and requests from Nuclear Data for the Next Decade community are appreciated.</a:t>
            </a:r>
          </a:p>
          <a:p>
            <a:pPr lvl="1"/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Feedback: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nds.contact-point@iaea.org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s.okumura@iaea.org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/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11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4696216-2BF5-3191-16F0-43D4E9A6561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570662" y="5085706"/>
            <a:ext cx="3954448" cy="1039632"/>
          </a:xfrm>
        </p:spPr>
        <p:txBody>
          <a:bodyPr/>
          <a:lstStyle/>
          <a:p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AT" sz="1800" dirty="0">
                <a:latin typeface="Calibri" panose="020F0502020204030204" pitchFamily="34" charset="0"/>
                <a:cs typeface="Calibri" panose="020F0502020204030204" pitchFamily="34" charset="0"/>
              </a:rPr>
              <a:t>eedback: </a:t>
            </a:r>
            <a:r>
              <a:rPr lang="en-GB" altLang="ja-JP" sz="1800" dirty="0"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nds.contact-point@iaea.org</a:t>
            </a:r>
            <a:endParaRPr lang="en-GB" altLang="ja-JP" sz="1800" dirty="0"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r>
              <a:rPr lang="en-GB" altLang="ja-JP" sz="1800" dirty="0"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                  </a:t>
            </a:r>
            <a:r>
              <a:rPr lang="en-GB" altLang="ja-JP" sz="1800" dirty="0"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s.okumura@iaea.org</a:t>
            </a:r>
            <a:r>
              <a:rPr lang="en-GB" altLang="ja-JP" sz="1800" dirty="0"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 </a:t>
            </a:r>
            <a:r>
              <a:rPr lang="en-GB" sz="1800" dirty="0"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</a:t>
            </a:r>
          </a:p>
          <a:p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0F19C5D-4A03-CE80-0E5C-96CF4CCC8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0663" y="3956438"/>
            <a:ext cx="3960042" cy="786369"/>
          </a:xfrm>
        </p:spPr>
        <p:txBody>
          <a:bodyPr/>
          <a:lstStyle/>
          <a:p>
            <a:r>
              <a:rPr lang="en-AT" dirty="0">
                <a:latin typeface="Bradley Hand" pitchFamily="2" charset="77"/>
              </a:rPr>
              <a:t>Thank you for your attention!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29E8B0-3DD6-BCF7-22CA-B4ADBC9DFACF}"/>
              </a:ext>
            </a:extLst>
          </p:cNvPr>
          <p:cNvSpPr txBox="1"/>
          <p:nvPr/>
        </p:nvSpPr>
        <p:spPr>
          <a:xfrm>
            <a:off x="7479652" y="60968"/>
            <a:ext cx="43234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T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Collaborators:</a:t>
            </a:r>
          </a:p>
          <a:p>
            <a:pPr marL="136525" lvl="1"/>
            <a:r>
              <a:rPr lang="en-AT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Arjan Koning (IAEA)</a:t>
            </a:r>
          </a:p>
          <a:p>
            <a:pPr marL="136525" lvl="1"/>
            <a:r>
              <a:rPr lang="en-AT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Jean-Christophe Sublet (UKAEA)</a:t>
            </a:r>
          </a:p>
          <a:p>
            <a:pPr marL="136525" lvl="1"/>
            <a:r>
              <a:rPr lang="en-AT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Georg Schnabel (IAEA)</a:t>
            </a:r>
          </a:p>
          <a:p>
            <a:pPr marL="136525" lvl="1"/>
            <a:r>
              <a:rPr lang="en-AT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Alejandra Martinez (IAEA)</a:t>
            </a:r>
          </a:p>
          <a:p>
            <a:pPr marL="136525" lvl="1"/>
            <a:r>
              <a:rPr lang="en-AT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Toshihiko Kawano (LANL)</a:t>
            </a:r>
          </a:p>
          <a:p>
            <a:pPr marL="136525" lvl="1"/>
            <a:r>
              <a:rPr lang="en-AT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Julia Sprenger (OECD/NEA)</a:t>
            </a:r>
          </a:p>
          <a:p>
            <a:pPr marL="136525" lvl="1"/>
            <a:endParaRPr lang="en-AT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6525" lvl="1"/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well as</a:t>
            </a:r>
            <a:r>
              <a:rPr lang="en-AT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many scientists who provided suggestions and feedback.</a:t>
            </a:r>
          </a:p>
        </p:txBody>
      </p:sp>
    </p:spTree>
    <p:extLst>
      <p:ext uri="{BB962C8B-B14F-4D97-AF65-F5344CB8AC3E}">
        <p14:creationId xmlns:p14="http://schemas.microsoft.com/office/powerpoint/2010/main" val="1335801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C14F1-612D-9625-E2AF-42C2CEFE4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dirty="0"/>
              <a:t>Useful Resources around EXFOR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B17E7A-62BC-9766-07B4-9C76737C3554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GB"/>
              <a:t>S. Okumura | IAEA Data Explorer and Beyond | P(ND)2-3 </a:t>
            </a:r>
            <a:endParaRPr lang="en-A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9F5499-22CB-636B-971E-603061F01014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97AD36C7-9703-CB49-A218-01373653FCDC}" type="slidenum">
              <a:rPr lang="en-AT" smtClean="0"/>
              <a:pPr/>
              <a:t>23</a:t>
            </a:fld>
            <a:endParaRPr lang="en-AT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B96537C-84AA-74F9-2B88-0E24C14448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341948"/>
              </p:ext>
            </p:extLst>
          </p:nvPr>
        </p:nvGraphicFramePr>
        <p:xfrm>
          <a:off x="750924" y="1070937"/>
          <a:ext cx="10921123" cy="508272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780993">
                  <a:extLst>
                    <a:ext uri="{9D8B030D-6E8A-4147-A177-3AD203B41FA5}">
                      <a16:colId xmlns:a16="http://schemas.microsoft.com/office/drawing/2014/main" val="1520915466"/>
                    </a:ext>
                  </a:extLst>
                </a:gridCol>
                <a:gridCol w="2410691">
                  <a:extLst>
                    <a:ext uri="{9D8B030D-6E8A-4147-A177-3AD203B41FA5}">
                      <a16:colId xmlns:a16="http://schemas.microsoft.com/office/drawing/2014/main" val="668099356"/>
                    </a:ext>
                  </a:extLst>
                </a:gridCol>
                <a:gridCol w="3834494">
                  <a:extLst>
                    <a:ext uri="{9D8B030D-6E8A-4147-A177-3AD203B41FA5}">
                      <a16:colId xmlns:a16="http://schemas.microsoft.com/office/drawing/2014/main" val="1250823201"/>
                    </a:ext>
                  </a:extLst>
                </a:gridCol>
                <a:gridCol w="3894945">
                  <a:extLst>
                    <a:ext uri="{9D8B030D-6E8A-4147-A177-3AD203B41FA5}">
                      <a16:colId xmlns:a16="http://schemas.microsoft.com/office/drawing/2014/main" val="2234087079"/>
                    </a:ext>
                  </a:extLst>
                </a:gridCol>
              </a:tblGrid>
              <a:tr h="397088">
                <a:tc>
                  <a:txBody>
                    <a:bodyPr/>
                    <a:lstStyle/>
                    <a:p>
                      <a:r>
                        <a:rPr lang="en-AT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T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T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Purpose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T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GitHub Repository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5383844"/>
                  </a:ext>
                </a:extLst>
              </a:tr>
              <a:tr h="675050">
                <a:tc rowSpan="9">
                  <a:txBody>
                    <a:bodyPr/>
                    <a:lstStyle/>
                    <a:p>
                      <a:r>
                        <a:rPr lang="en-AT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EXFOR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T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EXFOR Master Files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T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Preservations of all historical changes on EXFOR entries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A9CA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https://github.com/IAEA-NDS/exfor_master</a:t>
                      </a:r>
                      <a:endParaRPr lang="en-AT" sz="1400" b="0" dirty="0">
                        <a:solidFill>
                          <a:srgbClr val="0A9CA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4902816"/>
                  </a:ext>
                </a:extLst>
              </a:tr>
              <a:tr h="397088">
                <a:tc vMerge="1">
                  <a:txBody>
                    <a:bodyPr/>
                    <a:lstStyle/>
                    <a:p>
                      <a:endParaRPr lang="en-AT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EXFOR in JSON</a:t>
                      </a:r>
                      <a:r>
                        <a:rPr lang="en-AT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T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 EXFOR entries converted into JSON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0A9CA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https://github.com/IAEA-NDS/exfor_json</a:t>
                      </a:r>
                      <a:r>
                        <a:rPr lang="en-US" sz="1400" b="0" dirty="0">
                          <a:solidFill>
                            <a:srgbClr val="0A9CA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8063851"/>
                  </a:ext>
                </a:extLst>
              </a:tr>
              <a:tr h="397088">
                <a:tc vMerge="1">
                  <a:txBody>
                    <a:bodyPr/>
                    <a:lstStyle/>
                    <a:p>
                      <a:endParaRPr lang="en-AT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EXFOR Dictionary in JSON</a:t>
                      </a:r>
                      <a:endParaRPr lang="en-AT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T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 EXFOR entries converted into JSON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A9CA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https://github.com/IAEA-NDS/exfor_dictionary</a:t>
                      </a:r>
                      <a:r>
                        <a:rPr lang="en-US" sz="1400" b="0" dirty="0">
                          <a:solidFill>
                            <a:srgbClr val="0A9CA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AT" sz="1400" b="0" dirty="0">
                        <a:solidFill>
                          <a:srgbClr val="0A9CA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2512876"/>
                  </a:ext>
                </a:extLst>
              </a:tr>
              <a:tr h="675050">
                <a:tc vMerge="1">
                  <a:txBody>
                    <a:bodyPr/>
                    <a:lstStyle/>
                    <a:p>
                      <a:endParaRPr lang="en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T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EXFOR Parser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T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 to Parse EXFOR and convert into JSON and create tabulated table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rgbClr val="0A9CA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https://github.com/IAEA-NDS/exforparser</a:t>
                      </a:r>
                      <a:r>
                        <a:rPr lang="en-GB" sz="1400" b="0" dirty="0">
                          <a:solidFill>
                            <a:srgbClr val="0A9CA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AT" sz="1400" b="0" dirty="0">
                        <a:solidFill>
                          <a:srgbClr val="0A9CA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1712769"/>
                  </a:ext>
                </a:extLst>
              </a:tr>
              <a:tr h="675050">
                <a:tc vMerge="1">
                  <a:txBody>
                    <a:bodyPr/>
                    <a:lstStyle/>
                    <a:p>
                      <a:endParaRPr lang="en-AT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T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EXFORTABLES_py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EXFOR data in tabulated format s</a:t>
                      </a:r>
                      <a:r>
                        <a:rPr lang="en-AT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imilar to EXFORTABLES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rgbClr val="0A9CA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https://github.com/shinokumura/exfortables_py</a:t>
                      </a:r>
                      <a:r>
                        <a:rPr lang="en-GB" sz="1400" b="0" dirty="0">
                          <a:solidFill>
                            <a:srgbClr val="0A9CA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AT" sz="1400" b="0" dirty="0">
                        <a:solidFill>
                          <a:srgbClr val="0A9CA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8808820"/>
                  </a:ext>
                </a:extLst>
              </a:tr>
              <a:tr h="397088">
                <a:tc vMerge="1">
                  <a:txBody>
                    <a:bodyPr/>
                    <a:lstStyle/>
                    <a:p>
                      <a:endParaRPr lang="en-AT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RIPL-3 Discrete Levels in JSON</a:t>
                      </a:r>
                      <a:endParaRPr lang="en-AT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T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 discrete levels converted into JSON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rgbClr val="0A9CA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https://github.com/shinokumura/ripl3_json</a:t>
                      </a:r>
                      <a:endParaRPr lang="en-AT" sz="1400" b="0" dirty="0">
                        <a:solidFill>
                          <a:srgbClr val="0A9CA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2652068"/>
                  </a:ext>
                </a:extLst>
              </a:tr>
              <a:tr h="397088">
                <a:tc vMerge="1">
                  <a:txBody>
                    <a:bodyPr/>
                    <a:lstStyle/>
                    <a:p>
                      <a:endParaRPr lang="en-AT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T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Thermal Cross Section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T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Extracted thermal cross section from EXFOR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rgbClr val="0A9CA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https://github.com/shinokumura/thermaldata</a:t>
                      </a:r>
                      <a:r>
                        <a:rPr lang="en-GB" sz="1400" b="0" dirty="0">
                          <a:solidFill>
                            <a:srgbClr val="0A9CA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AT" sz="1400" b="0" dirty="0">
                        <a:solidFill>
                          <a:srgbClr val="0A9CA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5978321"/>
                  </a:ext>
                </a:extLst>
              </a:tr>
              <a:tr h="397088">
                <a:tc vMerge="1">
                  <a:txBody>
                    <a:bodyPr/>
                    <a:lstStyle/>
                    <a:p>
                      <a:endParaRPr lang="en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T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Resonance Parameters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T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Extracted resonance parameters from EXFOR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rgbClr val="0A9CA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https://github.com/shinokumura/resonance_data</a:t>
                      </a:r>
                      <a:r>
                        <a:rPr lang="en-GB" sz="1400" b="0" dirty="0">
                          <a:solidFill>
                            <a:srgbClr val="0A9CA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AT" sz="1400" b="0" dirty="0">
                        <a:solidFill>
                          <a:srgbClr val="0A9CA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2368742"/>
                  </a:ext>
                </a:extLst>
              </a:tr>
              <a:tr h="675050">
                <a:tc vMerge="1">
                  <a:txBody>
                    <a:bodyPr/>
                    <a:lstStyle/>
                    <a:p>
                      <a:endParaRPr lang="en-AT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T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More DOIs for EXFOR Entries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T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DOIs for REFERENCE, REL-REF and MONIT-REF in EXFOR entries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rgbClr val="0A9CA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https://github.com/shinokumura/exfor_entry_doi</a:t>
                      </a:r>
                      <a:r>
                        <a:rPr lang="en-GB" sz="1400" b="0" dirty="0">
                          <a:solidFill>
                            <a:srgbClr val="0A9CA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AT" sz="1400" b="0" dirty="0">
                        <a:solidFill>
                          <a:srgbClr val="0A9CA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6010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81152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7F73DC8-F799-2DDE-6DB0-9840269657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9507" y="2129556"/>
            <a:ext cx="3888432" cy="4057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82FBAC-2BBA-DA4B-BD7C-2BB5E0555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Reactions API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28F9C9-798B-814D-883A-8C7C14C802A6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GB" altLang="ja-JP"/>
              <a:t>S. Okumura | IAEA Data Explorer and Beyond | P(ND)2-3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C49651-F216-A445-A212-41C4E4EAC50B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1DC9D2C-84EA-142A-9A70-BCEA16A569CE}"/>
              </a:ext>
            </a:extLst>
          </p:cNvPr>
          <p:cNvGraphicFramePr>
            <a:graphicFrameLocks noGrp="1"/>
          </p:cNvGraphicFramePr>
          <p:nvPr/>
        </p:nvGraphicFramePr>
        <p:xfrm>
          <a:off x="495744" y="3822580"/>
          <a:ext cx="5932765" cy="2499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4982">
                  <a:extLst>
                    <a:ext uri="{9D8B030D-6E8A-4147-A177-3AD203B41FA5}">
                      <a16:colId xmlns:a16="http://schemas.microsoft.com/office/drawing/2014/main" val="2238582038"/>
                    </a:ext>
                  </a:extLst>
                </a:gridCol>
                <a:gridCol w="1025493">
                  <a:extLst>
                    <a:ext uri="{9D8B030D-6E8A-4147-A177-3AD203B41FA5}">
                      <a16:colId xmlns:a16="http://schemas.microsoft.com/office/drawing/2014/main" val="596767592"/>
                    </a:ext>
                  </a:extLst>
                </a:gridCol>
                <a:gridCol w="932265">
                  <a:extLst>
                    <a:ext uri="{9D8B030D-6E8A-4147-A177-3AD203B41FA5}">
                      <a16:colId xmlns:a16="http://schemas.microsoft.com/office/drawing/2014/main" val="2938622860"/>
                    </a:ext>
                  </a:extLst>
                </a:gridCol>
                <a:gridCol w="2890025">
                  <a:extLst>
                    <a:ext uri="{9D8B030D-6E8A-4147-A177-3AD203B41FA5}">
                      <a16:colId xmlns:a16="http://schemas.microsoft.com/office/drawing/2014/main" val="2797111000"/>
                    </a:ext>
                  </a:extLst>
                </a:gridCol>
              </a:tblGrid>
              <a:tr h="192021">
                <a:tc>
                  <a:txBody>
                    <a:bodyPr/>
                    <a:lstStyle/>
                    <a:p>
                      <a:r>
                        <a:rPr lang="en-AT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T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 Type</a:t>
                      </a: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T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Required</a:t>
                      </a: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T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2656791"/>
                  </a:ext>
                </a:extLst>
              </a:tr>
              <a:tr h="192021">
                <a:tc>
                  <a:txBody>
                    <a:bodyPr/>
                    <a:lstStyle/>
                    <a:p>
                      <a:r>
                        <a:rPr lang="en-GB" sz="1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target_elem</a:t>
                      </a:r>
                      <a:endParaRPr lang="en-AT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AT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string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AT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AT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e.g. Al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10544107"/>
                  </a:ext>
                </a:extLst>
              </a:tr>
              <a:tr h="192021">
                <a:tc>
                  <a:txBody>
                    <a:bodyPr/>
                    <a:lstStyle/>
                    <a:p>
                      <a:r>
                        <a:rPr lang="en-GB" sz="1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target_mass</a:t>
                      </a:r>
                      <a:endParaRPr lang="en-AT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T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T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T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e.g. 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92241"/>
                  </a:ext>
                </a:extLst>
              </a:tr>
              <a:tr h="192021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reaction</a:t>
                      </a:r>
                      <a:endParaRPr lang="en-AT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T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string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T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T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e.g. n,g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2939883"/>
                  </a:ext>
                </a:extLst>
              </a:tr>
              <a:tr h="192021">
                <a:tc>
                  <a:txBody>
                    <a:bodyPr/>
                    <a:lstStyle/>
                    <a:p>
                      <a:r>
                        <a:rPr lang="en-GB" sz="1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rp_elem</a:t>
                      </a:r>
                      <a:r>
                        <a:rPr lang="en-AT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AT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string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AT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optional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en-AT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lement name of the residual product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1486789"/>
                  </a:ext>
                </a:extLst>
              </a:tr>
              <a:tr h="192021">
                <a:tc>
                  <a:txBody>
                    <a:bodyPr/>
                    <a:lstStyle/>
                    <a:p>
                      <a:r>
                        <a:rPr lang="en-GB" sz="1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rp_mass</a:t>
                      </a:r>
                      <a:endParaRPr lang="en-AT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AT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number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AT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optional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Mass number</a:t>
                      </a:r>
                      <a:r>
                        <a:rPr lang="en-AT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the residual product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92955978"/>
                  </a:ext>
                </a:extLst>
              </a:tr>
              <a:tr h="192021">
                <a:tc>
                  <a:txBody>
                    <a:bodyPr/>
                    <a:lstStyle/>
                    <a:p>
                      <a:r>
                        <a:rPr lang="en-GB" sz="1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fy_type</a:t>
                      </a:r>
                      <a:endParaRPr lang="en-AT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AT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string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AT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optional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AT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Cumulative, Independent, Primary for FPY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38210249"/>
                  </a:ext>
                </a:extLst>
              </a:tr>
              <a:tr h="192021">
                <a:tc>
                  <a:txBody>
                    <a:bodyPr/>
                    <a:lstStyle/>
                    <a:p>
                      <a:r>
                        <a:rPr lang="en-AT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table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AT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boolen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AT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optional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AT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Default: False, True to include data table in the return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16036959"/>
                  </a:ext>
                </a:extLst>
              </a:tr>
              <a:tr h="192021">
                <a:tc>
                  <a:txBody>
                    <a:bodyPr/>
                    <a:lstStyle/>
                    <a:p>
                      <a:r>
                        <a:rPr lang="en-AT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page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AT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number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AT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lang="en-AT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efault: 1, page number of pageing. 100 datasets in one page are returned.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68026524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0C6273E5-93CC-AA90-8D94-16E1D9B84079}"/>
              </a:ext>
            </a:extLst>
          </p:cNvPr>
          <p:cNvGrpSpPr/>
          <p:nvPr/>
        </p:nvGrpSpPr>
        <p:grpSpPr>
          <a:xfrm>
            <a:off x="1179628" y="1221098"/>
            <a:ext cx="5760640" cy="360040"/>
            <a:chOff x="899592" y="2204864"/>
            <a:chExt cx="5760640" cy="360040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A9232AB9-E775-4ADA-315E-ABF4CD13B76D}"/>
                </a:ext>
              </a:extLst>
            </p:cNvPr>
            <p:cNvSpPr/>
            <p:nvPr/>
          </p:nvSpPr>
          <p:spPr>
            <a:xfrm>
              <a:off x="899592" y="2204864"/>
              <a:ext cx="5760640" cy="360040"/>
            </a:xfrm>
            <a:prstGeom prst="roundRect">
              <a:avLst>
                <a:gd name="adj" fmla="val 10394"/>
              </a:avLst>
            </a:prstGeom>
            <a:solidFill>
              <a:srgbClr val="D3E1FF"/>
            </a:solidFill>
            <a:ln>
              <a:solidFill>
                <a:srgbClr val="D3E1FF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	 </a:t>
              </a:r>
              <a:r>
                <a:rPr lang="en-GB" sz="1400" dirty="0">
                  <a:solidFill>
                    <a:srgbClr val="0A9CA3"/>
                  </a:solidFill>
                  <a:latin typeface="Calibri" panose="020F0502020204030204" pitchFamily="34" charset="0"/>
                  <a:cs typeface="Calibri" panose="020F0502020204030204" pitchFamily="34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/dataexplorer/api/reactions/{type}</a:t>
              </a:r>
              <a:r>
                <a:rPr lang="en-GB" sz="1400" dirty="0">
                  <a:solidFill>
                    <a:srgbClr val="0A9C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EB8DE7E-2058-C160-C1D3-3C8237A97E20}"/>
                </a:ext>
              </a:extLst>
            </p:cNvPr>
            <p:cNvSpPr txBox="1"/>
            <p:nvPr/>
          </p:nvSpPr>
          <p:spPr>
            <a:xfrm>
              <a:off x="971600" y="2276872"/>
              <a:ext cx="443573" cy="20005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AT" sz="700" dirty="0">
                  <a:latin typeface="Calibri" panose="020F0502020204030204" pitchFamily="34" charset="0"/>
                  <a:ea typeface="Meiryo" panose="020B0604030504040204" pitchFamily="34" charset="-128"/>
                  <a:cs typeface="Calibri" panose="020F0502020204030204" pitchFamily="34" charset="0"/>
                </a:rPr>
                <a:t>GET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7828C28-2E6B-6B56-686A-6FAB8761D302}"/>
              </a:ext>
            </a:extLst>
          </p:cNvPr>
          <p:cNvSpPr txBox="1"/>
          <p:nvPr/>
        </p:nvSpPr>
        <p:spPr>
          <a:xfrm>
            <a:off x="151151" y="3491761"/>
            <a:ext cx="20569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T" sz="1100" dirty="0"/>
              <a:t>General search parameters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52EA2DE-1CDA-ECFB-4B02-CCDC8940C57E}"/>
              </a:ext>
            </a:extLst>
          </p:cNvPr>
          <p:cNvGraphicFramePr>
            <a:graphicFrameLocks noGrp="1"/>
          </p:cNvGraphicFramePr>
          <p:nvPr/>
        </p:nvGraphicFramePr>
        <p:xfrm>
          <a:off x="421853" y="2014341"/>
          <a:ext cx="6006656" cy="1021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0951">
                  <a:extLst>
                    <a:ext uri="{9D8B030D-6E8A-4147-A177-3AD203B41FA5}">
                      <a16:colId xmlns:a16="http://schemas.microsoft.com/office/drawing/2014/main" val="2501681147"/>
                    </a:ext>
                  </a:extLst>
                </a:gridCol>
                <a:gridCol w="853372">
                  <a:extLst>
                    <a:ext uri="{9D8B030D-6E8A-4147-A177-3AD203B41FA5}">
                      <a16:colId xmlns:a16="http://schemas.microsoft.com/office/drawing/2014/main" val="565208220"/>
                    </a:ext>
                  </a:extLst>
                </a:gridCol>
                <a:gridCol w="775793">
                  <a:extLst>
                    <a:ext uri="{9D8B030D-6E8A-4147-A177-3AD203B41FA5}">
                      <a16:colId xmlns:a16="http://schemas.microsoft.com/office/drawing/2014/main" val="3546226351"/>
                    </a:ext>
                  </a:extLst>
                </a:gridCol>
                <a:gridCol w="3446540">
                  <a:extLst>
                    <a:ext uri="{9D8B030D-6E8A-4147-A177-3AD203B41FA5}">
                      <a16:colId xmlns:a16="http://schemas.microsoft.com/office/drawing/2014/main" val="3622769399"/>
                    </a:ext>
                  </a:extLst>
                </a:gridCol>
              </a:tblGrid>
              <a:tr h="192021">
                <a:tc>
                  <a:txBody>
                    <a:bodyPr/>
                    <a:lstStyle/>
                    <a:p>
                      <a:r>
                        <a:rPr lang="en-AT" sz="1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T" sz="1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 Type</a:t>
                      </a: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T" sz="1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Required</a:t>
                      </a: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T" sz="1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1372510"/>
                  </a:ext>
                </a:extLst>
              </a:tr>
              <a:tr h="192021">
                <a:tc>
                  <a:txBody>
                    <a:bodyPr/>
                    <a:lstStyle/>
                    <a:p>
                      <a:r>
                        <a:rPr lang="en-AT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T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string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T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T" sz="1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xs</a:t>
                      </a:r>
                      <a:r>
                        <a:rPr lang="en-AT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Cross section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T" sz="1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residual</a:t>
                      </a:r>
                      <a:r>
                        <a:rPr lang="en-AT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Residula production cross sections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T" sz="1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thermal</a:t>
                      </a:r>
                      <a:r>
                        <a:rPr lang="en-AT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Thermal neutron cross sections</a:t>
                      </a:r>
                    </a:p>
                    <a:p>
                      <a:r>
                        <a:rPr lang="en-AT" sz="1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fy</a:t>
                      </a:r>
                      <a:r>
                        <a:rPr lang="en-AT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fission yields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348481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74A7DB85-0CDA-8972-4A9E-3CBD3210CFAD}"/>
              </a:ext>
            </a:extLst>
          </p:cNvPr>
          <p:cNvSpPr txBox="1"/>
          <p:nvPr/>
        </p:nvSpPr>
        <p:spPr>
          <a:xfrm>
            <a:off x="7363599" y="1401118"/>
            <a:ext cx="33748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Example:</a:t>
            </a:r>
            <a:r>
              <a:rPr lang="en-AT" sz="1200" dirty="0">
                <a:solidFill>
                  <a:srgbClr val="0A9CA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https://nds.iaea.org/dataexplorer/api/reactions/</a:t>
            </a:r>
            <a:r>
              <a:rPr lang="en-AT" sz="1200" b="1" dirty="0">
                <a:solidFill>
                  <a:srgbClr val="0A9CA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xs</a:t>
            </a:r>
            <a:r>
              <a:rPr lang="en-AT" sz="1200" dirty="0">
                <a:solidFill>
                  <a:srgbClr val="0A9CA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?target_elem=Al&amp;target_mass=27&amp;reaction=n%2Cp&amp;table=True&amp;page=1</a:t>
            </a:r>
            <a:r>
              <a:rPr lang="en-AT" sz="1200" dirty="0">
                <a:solidFill>
                  <a:srgbClr val="0A9C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40131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45DEF-DBC7-201B-4895-DCBEF6DFB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dirty="0"/>
              <a:t>Simple Use Case</a:t>
            </a:r>
            <a:r>
              <a:rPr lang="en-US" dirty="0"/>
              <a:t> of Reactions API</a:t>
            </a:r>
            <a:endParaRPr lang="en-A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56186A-F486-52B6-AC58-2750A9D93872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GB" altLang="ja-JP"/>
              <a:t>S. Okumura | IAEA Data Explorer and Beyond | P(ND)2-3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CADBD6-D174-55BA-D7C7-902EC9A0636A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0DEBBD5-5939-8286-958F-8CFFDC3CF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JP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9A2ADDB-EADD-FF20-4BA9-A99F00843B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383" y="1271185"/>
            <a:ext cx="6266946" cy="4001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21D563E-C020-93F7-5E6B-701121A788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3624" y="2624672"/>
            <a:ext cx="5137020" cy="4022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815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8C2D1-1D65-5045-B9F9-9FB501BBF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EXFOR Entry API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D50E32-6D6D-3640-A001-5DA2BE4121E3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GB" altLang="ja-JP"/>
              <a:t>S. Okumura | IAEA Data Explorer and Beyond | P(ND)2-3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6EC7D9-6692-A847-8FC4-F0530284926E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228552-D463-5648-8711-2BD2A1C8A9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5065" y="1547497"/>
            <a:ext cx="4269626" cy="4828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2B6973B-5A7D-44C8-5BDC-5361B33B5F6B}"/>
              </a:ext>
            </a:extLst>
          </p:cNvPr>
          <p:cNvGrpSpPr/>
          <p:nvPr/>
        </p:nvGrpSpPr>
        <p:grpSpPr>
          <a:xfrm>
            <a:off x="780290" y="1665526"/>
            <a:ext cx="5760640" cy="360040"/>
            <a:chOff x="899592" y="2204864"/>
            <a:chExt cx="5760640" cy="360040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919238B1-00F9-78DC-A45B-D1E926C335D0}"/>
                </a:ext>
              </a:extLst>
            </p:cNvPr>
            <p:cNvSpPr/>
            <p:nvPr/>
          </p:nvSpPr>
          <p:spPr>
            <a:xfrm>
              <a:off x="899592" y="2204864"/>
              <a:ext cx="5760640" cy="360040"/>
            </a:xfrm>
            <a:prstGeom prst="roundRect">
              <a:avLst>
                <a:gd name="adj" fmla="val 10394"/>
              </a:avLst>
            </a:prstGeom>
            <a:solidFill>
              <a:srgbClr val="D3E1FF"/>
            </a:solidFill>
            <a:ln>
              <a:solidFill>
                <a:srgbClr val="D3E1FF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	</a:t>
              </a:r>
              <a:r>
                <a:rPr lang="en-GB" sz="1400" dirty="0">
                  <a:solidFill>
                    <a:srgbClr val="0A9C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400" dirty="0">
                  <a:solidFill>
                    <a:srgbClr val="0A9CA3"/>
                  </a:solidFill>
                  <a:latin typeface="Calibri" panose="020F0502020204030204" pitchFamily="34" charset="0"/>
                  <a:cs typeface="Calibri" panose="020F0502020204030204" pitchFamily="34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/dataexplorer/api/</a:t>
              </a:r>
              <a:r>
                <a:rPr lang="en-GB" sz="1400" dirty="0">
                  <a:solidFill>
                    <a:srgbClr val="0A9CA3"/>
                  </a:solidFill>
                  <a:latin typeface="Calibri" panose="020F0502020204030204" pitchFamily="34" charset="0"/>
                  <a:cs typeface="Calibri" panose="020F050202020403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exfor/entry/{entry_id}</a:t>
              </a:r>
              <a:r>
                <a:rPr lang="en-GB" sz="1400" dirty="0">
                  <a:solidFill>
                    <a:srgbClr val="0A9CA3"/>
                  </a:solidFill>
                  <a:latin typeface="Calibri" panose="020F0502020204030204" pitchFamily="34" charset="0"/>
                  <a:cs typeface="Calibri" panose="020F0502020204030204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/{subent_id}</a:t>
              </a:r>
              <a:r>
                <a:rPr lang="en-GB" sz="1400" dirty="0">
                  <a:solidFill>
                    <a:srgbClr val="0A9C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8475A52-D6BA-7FC5-F1E1-E5CF2C4492F1}"/>
                </a:ext>
              </a:extLst>
            </p:cNvPr>
            <p:cNvSpPr txBox="1"/>
            <p:nvPr/>
          </p:nvSpPr>
          <p:spPr>
            <a:xfrm>
              <a:off x="971600" y="2276872"/>
              <a:ext cx="443573" cy="20005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AT" sz="700" dirty="0">
                  <a:latin typeface="Calibri" panose="020F0502020204030204" pitchFamily="34" charset="0"/>
                  <a:ea typeface="Meiryo" panose="020B0604030504040204" pitchFamily="34" charset="-128"/>
                  <a:cs typeface="Calibri" panose="020F0502020204030204" pitchFamily="34" charset="0"/>
                </a:rPr>
                <a:t>GET</a:t>
              </a:r>
            </a:p>
          </p:txBody>
        </p:sp>
      </p:grp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8117A61-A502-E8AE-3356-FFA3E45E7631}"/>
              </a:ext>
            </a:extLst>
          </p:cNvPr>
          <p:cNvGraphicFramePr>
            <a:graphicFrameLocks noGrp="1"/>
          </p:cNvGraphicFramePr>
          <p:nvPr/>
        </p:nvGraphicFramePr>
        <p:xfrm>
          <a:off x="872963" y="2099441"/>
          <a:ext cx="5633990" cy="82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0121">
                  <a:extLst>
                    <a:ext uri="{9D8B030D-6E8A-4147-A177-3AD203B41FA5}">
                      <a16:colId xmlns:a16="http://schemas.microsoft.com/office/drawing/2014/main" val="2501681147"/>
                    </a:ext>
                  </a:extLst>
                </a:gridCol>
                <a:gridCol w="953444">
                  <a:extLst>
                    <a:ext uri="{9D8B030D-6E8A-4147-A177-3AD203B41FA5}">
                      <a16:colId xmlns:a16="http://schemas.microsoft.com/office/drawing/2014/main" val="565208220"/>
                    </a:ext>
                  </a:extLst>
                </a:gridCol>
                <a:gridCol w="866768">
                  <a:extLst>
                    <a:ext uri="{9D8B030D-6E8A-4147-A177-3AD203B41FA5}">
                      <a16:colId xmlns:a16="http://schemas.microsoft.com/office/drawing/2014/main" val="3546226351"/>
                    </a:ext>
                  </a:extLst>
                </a:gridCol>
                <a:gridCol w="2773657">
                  <a:extLst>
                    <a:ext uri="{9D8B030D-6E8A-4147-A177-3AD203B41FA5}">
                      <a16:colId xmlns:a16="http://schemas.microsoft.com/office/drawing/2014/main" val="3622769399"/>
                    </a:ext>
                  </a:extLst>
                </a:gridCol>
              </a:tblGrid>
              <a:tr h="192021">
                <a:tc>
                  <a:txBody>
                    <a:bodyPr/>
                    <a:lstStyle/>
                    <a:p>
                      <a:r>
                        <a:rPr lang="en-AT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T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 Type</a:t>
                      </a: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T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Required</a:t>
                      </a: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T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1372510"/>
                  </a:ext>
                </a:extLst>
              </a:tr>
              <a:tr h="1920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entry_id</a:t>
                      </a:r>
                      <a:endParaRPr lang="en-AT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T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string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T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T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EXFOR entry number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348481"/>
                  </a:ext>
                </a:extLst>
              </a:tr>
              <a:tr h="1920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T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subent_id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T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string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T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optional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T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Subentry number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7348756"/>
                  </a:ext>
                </a:extLst>
              </a:tr>
            </a:tbl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47C9399E-E570-3A19-3DB1-29603CBC79F5}"/>
              </a:ext>
            </a:extLst>
          </p:cNvPr>
          <p:cNvGrpSpPr/>
          <p:nvPr/>
        </p:nvGrpSpPr>
        <p:grpSpPr>
          <a:xfrm>
            <a:off x="746313" y="3485444"/>
            <a:ext cx="5760640" cy="360040"/>
            <a:chOff x="899592" y="2204864"/>
            <a:chExt cx="5760640" cy="360040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AE8D6EEA-F385-B738-3950-CE0AE6CB6839}"/>
                </a:ext>
              </a:extLst>
            </p:cNvPr>
            <p:cNvSpPr/>
            <p:nvPr/>
          </p:nvSpPr>
          <p:spPr>
            <a:xfrm>
              <a:off x="899592" y="2204864"/>
              <a:ext cx="5760640" cy="360040"/>
            </a:xfrm>
            <a:prstGeom prst="roundRect">
              <a:avLst>
                <a:gd name="adj" fmla="val 10394"/>
              </a:avLst>
            </a:prstGeom>
            <a:solidFill>
              <a:srgbClr val="D3E1FF"/>
            </a:solidFill>
            <a:ln>
              <a:solidFill>
                <a:srgbClr val="D3E1FF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	 </a:t>
              </a:r>
              <a:r>
                <a:rPr lang="en-GB" sz="1400" dirty="0">
                  <a:solidFill>
                    <a:srgbClr val="0A9CA3"/>
                  </a:solidFill>
                  <a:latin typeface="Calibri" panose="020F0502020204030204" pitchFamily="34" charset="0"/>
                  <a:cs typeface="Calibri" panose="020F0502020204030204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/dataexplorer/api/exfor/entry/{entry_id}/{section}</a:t>
              </a:r>
              <a:r>
                <a:rPr lang="en-GB" sz="1400" dirty="0">
                  <a:solidFill>
                    <a:srgbClr val="0A9C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6DF4192-5865-BACF-955B-2EA3AE666E07}"/>
                </a:ext>
              </a:extLst>
            </p:cNvPr>
            <p:cNvSpPr txBox="1"/>
            <p:nvPr/>
          </p:nvSpPr>
          <p:spPr>
            <a:xfrm>
              <a:off x="971600" y="2276872"/>
              <a:ext cx="443573" cy="20005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AT" sz="700" dirty="0">
                  <a:latin typeface="Calibri" panose="020F0502020204030204" pitchFamily="34" charset="0"/>
                  <a:ea typeface="Meiryo" panose="020B0604030504040204" pitchFamily="34" charset="-128"/>
                  <a:cs typeface="Calibri" panose="020F0502020204030204" pitchFamily="34" charset="0"/>
                </a:rPr>
                <a:t>GET</a:t>
              </a:r>
            </a:p>
          </p:txBody>
        </p:sp>
      </p:grp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04785208-0CA1-6760-3490-E55EF5CB8D8D}"/>
              </a:ext>
            </a:extLst>
          </p:cNvPr>
          <p:cNvGraphicFramePr>
            <a:graphicFrameLocks noGrp="1"/>
          </p:cNvGraphicFramePr>
          <p:nvPr/>
        </p:nvGraphicFramePr>
        <p:xfrm>
          <a:off x="838987" y="3987444"/>
          <a:ext cx="5667967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5146">
                  <a:extLst>
                    <a:ext uri="{9D8B030D-6E8A-4147-A177-3AD203B41FA5}">
                      <a16:colId xmlns:a16="http://schemas.microsoft.com/office/drawing/2014/main" val="2501681147"/>
                    </a:ext>
                  </a:extLst>
                </a:gridCol>
                <a:gridCol w="884717">
                  <a:extLst>
                    <a:ext uri="{9D8B030D-6E8A-4147-A177-3AD203B41FA5}">
                      <a16:colId xmlns:a16="http://schemas.microsoft.com/office/drawing/2014/main" val="565208220"/>
                    </a:ext>
                  </a:extLst>
                </a:gridCol>
                <a:gridCol w="804288">
                  <a:extLst>
                    <a:ext uri="{9D8B030D-6E8A-4147-A177-3AD203B41FA5}">
                      <a16:colId xmlns:a16="http://schemas.microsoft.com/office/drawing/2014/main" val="3546226351"/>
                    </a:ext>
                  </a:extLst>
                </a:gridCol>
                <a:gridCol w="3013816">
                  <a:extLst>
                    <a:ext uri="{9D8B030D-6E8A-4147-A177-3AD203B41FA5}">
                      <a16:colId xmlns:a16="http://schemas.microsoft.com/office/drawing/2014/main" val="3622769399"/>
                    </a:ext>
                  </a:extLst>
                </a:gridCol>
              </a:tblGrid>
              <a:tr h="192021">
                <a:tc>
                  <a:txBody>
                    <a:bodyPr/>
                    <a:lstStyle/>
                    <a:p>
                      <a:r>
                        <a:rPr lang="en-AT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T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 Type</a:t>
                      </a: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T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Required</a:t>
                      </a: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T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1372510"/>
                  </a:ext>
                </a:extLst>
              </a:tr>
              <a:tr h="1920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section</a:t>
                      </a:r>
                      <a:endParaRPr lang="en-AT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T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string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T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optional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T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bib: return bibliographic data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T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data: return datatable</a:t>
                      </a:r>
                    </a:p>
                    <a:p>
                      <a:r>
                        <a:rPr lang="en-GB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en-AT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xperiment: return experimental conditions</a:t>
                      </a:r>
                    </a:p>
                    <a:p>
                      <a:r>
                        <a:rPr lang="en-GB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en-AT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istories: return entry history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34848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A5A6AA3-327B-DE89-4AFC-3766E281A529}"/>
              </a:ext>
            </a:extLst>
          </p:cNvPr>
          <p:cNvSpPr txBox="1"/>
          <p:nvPr/>
        </p:nvSpPr>
        <p:spPr>
          <a:xfrm>
            <a:off x="7285065" y="1088915"/>
            <a:ext cx="43696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Example:</a:t>
            </a:r>
            <a:r>
              <a:rPr lang="en-AT" sz="1200" dirty="0">
                <a:solidFill>
                  <a:srgbClr val="0A9CA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https://nds.iaea.org/dataexplorer/api/exfor/entry/31558</a:t>
            </a:r>
            <a:r>
              <a:rPr lang="en-AT" sz="1200" dirty="0">
                <a:solidFill>
                  <a:srgbClr val="0A9C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22639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F6379-596D-FBC6-E4F7-0B3C68BC6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EXFOR Dictionary API</a:t>
            </a:r>
            <a:endParaRPr lang="en-A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DE393F-FFD6-3079-FC8D-9A2FB8B7329A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GB" altLang="ja-JP"/>
              <a:t>S. Okumura | IAEA Data Explorer and Beyond | P(ND)2-3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FF2B54-9F08-35FE-4E5B-BC5520FC990F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27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B2EAC2B-B2B4-85C0-43BF-38509FA8938D}"/>
              </a:ext>
            </a:extLst>
          </p:cNvPr>
          <p:cNvGrpSpPr/>
          <p:nvPr/>
        </p:nvGrpSpPr>
        <p:grpSpPr>
          <a:xfrm>
            <a:off x="640435" y="1334753"/>
            <a:ext cx="5760640" cy="360040"/>
            <a:chOff x="899592" y="2204864"/>
            <a:chExt cx="5760640" cy="360040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FACBD784-FB7C-E0C7-7745-AD9FF9C51502}"/>
                </a:ext>
              </a:extLst>
            </p:cNvPr>
            <p:cNvSpPr/>
            <p:nvPr/>
          </p:nvSpPr>
          <p:spPr>
            <a:xfrm>
              <a:off x="899592" y="2204864"/>
              <a:ext cx="5760640" cy="360040"/>
            </a:xfrm>
            <a:prstGeom prst="roundRect">
              <a:avLst>
                <a:gd name="adj" fmla="val 10394"/>
              </a:avLst>
            </a:prstGeom>
            <a:solidFill>
              <a:srgbClr val="D3E1FF"/>
            </a:solidFill>
            <a:ln>
              <a:solidFill>
                <a:srgbClr val="D3E1FF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	</a:t>
              </a:r>
              <a:r>
                <a:rPr lang="en-GB" sz="1400" dirty="0">
                  <a:solidFill>
                    <a:srgbClr val="0A9C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400" dirty="0">
                  <a:solidFill>
                    <a:srgbClr val="0A9CA3"/>
                  </a:solidFill>
                  <a:latin typeface="Calibri" panose="020F0502020204030204" pitchFamily="34" charset="0"/>
                  <a:cs typeface="Calibri" panose="020F0502020204030204" pitchFamily="34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/dataexplorer/api/</a:t>
              </a:r>
              <a:r>
                <a:rPr lang="en-GB" sz="1400" dirty="0">
                  <a:solidFill>
                    <a:srgbClr val="0A9CA3"/>
                  </a:solidFill>
                  <a:latin typeface="Calibri" panose="020F0502020204030204" pitchFamily="34" charset="0"/>
                  <a:cs typeface="Calibri" panose="020F0502020204030204" pitchFamily="34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exfor/dict/{field}</a:t>
              </a:r>
              <a:r>
                <a:rPr lang="en-GB" sz="1400" dirty="0">
                  <a:solidFill>
                    <a:srgbClr val="0A9CA3"/>
                  </a:solidFill>
                  <a:latin typeface="Calibri" panose="020F0502020204030204" pitchFamily="34" charset="0"/>
                  <a:cs typeface="Calibri" panose="020F050202020403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/{name}</a:t>
              </a:r>
              <a:r>
                <a:rPr lang="en-GB" sz="1400" dirty="0">
                  <a:solidFill>
                    <a:srgbClr val="0A9C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D1EDB15-1983-C518-65ED-914A3D9CC5D6}"/>
                </a:ext>
              </a:extLst>
            </p:cNvPr>
            <p:cNvSpPr txBox="1"/>
            <p:nvPr/>
          </p:nvSpPr>
          <p:spPr>
            <a:xfrm>
              <a:off x="971600" y="2276872"/>
              <a:ext cx="443573" cy="20005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AT" sz="700" dirty="0">
                  <a:ea typeface="Meiryo" panose="020B0604030504040204" pitchFamily="34" charset="-128"/>
                </a:rPr>
                <a:t>GET</a:t>
              </a:r>
            </a:p>
          </p:txBody>
        </p:sp>
      </p:grp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E3413AA-B66B-8D7A-98B8-DE8645AAD661}"/>
              </a:ext>
            </a:extLst>
          </p:cNvPr>
          <p:cNvGraphicFramePr>
            <a:graphicFrameLocks noGrp="1"/>
          </p:cNvGraphicFramePr>
          <p:nvPr/>
        </p:nvGraphicFramePr>
        <p:xfrm>
          <a:off x="712443" y="1827277"/>
          <a:ext cx="5688632" cy="13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0209">
                  <a:extLst>
                    <a:ext uri="{9D8B030D-6E8A-4147-A177-3AD203B41FA5}">
                      <a16:colId xmlns:a16="http://schemas.microsoft.com/office/drawing/2014/main" val="2501681147"/>
                    </a:ext>
                  </a:extLst>
                </a:gridCol>
                <a:gridCol w="962692">
                  <a:extLst>
                    <a:ext uri="{9D8B030D-6E8A-4147-A177-3AD203B41FA5}">
                      <a16:colId xmlns:a16="http://schemas.microsoft.com/office/drawing/2014/main" val="565208220"/>
                    </a:ext>
                  </a:extLst>
                </a:gridCol>
                <a:gridCol w="875174">
                  <a:extLst>
                    <a:ext uri="{9D8B030D-6E8A-4147-A177-3AD203B41FA5}">
                      <a16:colId xmlns:a16="http://schemas.microsoft.com/office/drawing/2014/main" val="3546226351"/>
                    </a:ext>
                  </a:extLst>
                </a:gridCol>
                <a:gridCol w="2800557">
                  <a:extLst>
                    <a:ext uri="{9D8B030D-6E8A-4147-A177-3AD203B41FA5}">
                      <a16:colId xmlns:a16="http://schemas.microsoft.com/office/drawing/2014/main" val="36227693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AT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T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 Type</a:t>
                      </a: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T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Required</a:t>
                      </a: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T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1372510"/>
                  </a:ext>
                </a:extLst>
              </a:tr>
              <a:tr h="1920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field</a:t>
                      </a:r>
                      <a:endParaRPr lang="en-AT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T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string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T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institute: used in INSTITUTE field</a:t>
                      </a:r>
                    </a:p>
                    <a:p>
                      <a:r>
                        <a:rPr lang="en-GB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lang="en-AT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acility: </a:t>
                      </a:r>
                      <a:r>
                        <a:rPr lang="en-GB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used in FACILITY field</a:t>
                      </a:r>
                      <a:endParaRPr lang="en-AT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en-AT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ethod: </a:t>
                      </a:r>
                      <a:r>
                        <a:rPr lang="en-GB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used in METHOD field</a:t>
                      </a:r>
                      <a:endParaRPr lang="en-AT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AT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detector: used in DETECTOR field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348481"/>
                  </a:ext>
                </a:extLst>
              </a:tr>
              <a:tr h="1920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T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T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string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T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optional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T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7348756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5B333419-A2D3-3694-479A-2103CC27A90A}"/>
              </a:ext>
            </a:extLst>
          </p:cNvPr>
          <p:cNvSpPr txBox="1"/>
          <p:nvPr/>
        </p:nvSpPr>
        <p:spPr>
          <a:xfrm>
            <a:off x="990461" y="3429000"/>
            <a:ext cx="548770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A9CA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http://nds.iaea.org/dataexplorer/api/exfor/</a:t>
            </a:r>
            <a:r>
              <a:rPr lang="en-US" sz="1200" b="1" dirty="0">
                <a:solidFill>
                  <a:srgbClr val="0A9CA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dict</a:t>
            </a:r>
            <a:r>
              <a:rPr lang="en-US" sz="1200" dirty="0">
                <a:solidFill>
                  <a:srgbClr val="0A9CA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200" b="1" dirty="0">
                <a:solidFill>
                  <a:srgbClr val="0A9CA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institute</a:t>
            </a:r>
            <a:r>
              <a:rPr lang="en-US" sz="1200" dirty="0">
                <a:solidFill>
                  <a:srgbClr val="0A9CA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200" b="1" dirty="0">
                <a:solidFill>
                  <a:srgbClr val="0A9CA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1CANALA</a:t>
            </a:r>
            <a:r>
              <a:rPr lang="en-US" sz="1200" b="1" dirty="0">
                <a:solidFill>
                  <a:srgbClr val="0A9C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US" sz="1200" dirty="0">
              <a:solidFill>
                <a:srgbClr val="0A9CA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dirty="0">
              <a:solidFill>
                <a:srgbClr val="0A9CA3"/>
              </a:solidFill>
              <a:latin typeface="Calibri" panose="020F0502020204030204" pitchFamily="34" charset="0"/>
              <a:cs typeface="Calibri" panose="020F0502020204030204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1200" dirty="0">
              <a:solidFill>
                <a:srgbClr val="0A9CA3"/>
              </a:solidFill>
              <a:latin typeface="Calibri" panose="020F0502020204030204" pitchFamily="34" charset="0"/>
              <a:cs typeface="Calibri" panose="020F0502020204030204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1200" dirty="0">
                <a:solidFill>
                  <a:srgbClr val="0A9CA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https://nds.iaea.org/dataexplorer/api/exfor/</a:t>
            </a:r>
            <a:r>
              <a:rPr lang="en-US" sz="1200" b="1" dirty="0">
                <a:solidFill>
                  <a:srgbClr val="0A9CA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dict</a:t>
            </a:r>
            <a:r>
              <a:rPr lang="en-US" sz="1200" dirty="0">
                <a:solidFill>
                  <a:srgbClr val="0A9CA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200" b="1" dirty="0">
                <a:solidFill>
                  <a:srgbClr val="0A9CA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facility</a:t>
            </a:r>
            <a:r>
              <a:rPr lang="en-US" sz="1200" dirty="0">
                <a:solidFill>
                  <a:srgbClr val="0A9CA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200" b="1" dirty="0">
                <a:solidFill>
                  <a:srgbClr val="0A9CA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accel</a:t>
            </a:r>
            <a:r>
              <a:rPr lang="en-US" sz="1200" b="1" dirty="0">
                <a:solidFill>
                  <a:srgbClr val="0A9CA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</a:p>
          <a:p>
            <a:endParaRPr lang="en-US" sz="1200" dirty="0">
              <a:solidFill>
                <a:srgbClr val="0A9CA3"/>
              </a:solidFill>
              <a:latin typeface="Calibri" panose="020F0502020204030204" pitchFamily="34" charset="0"/>
              <a:cs typeface="Calibri" panose="020F0502020204030204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1200" dirty="0">
              <a:solidFill>
                <a:srgbClr val="0A9CA3"/>
              </a:solidFill>
              <a:latin typeface="Calibri" panose="020F0502020204030204" pitchFamily="34" charset="0"/>
              <a:cs typeface="Calibri" panose="020F0502020204030204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1200" dirty="0">
              <a:solidFill>
                <a:srgbClr val="0A9CA3"/>
              </a:solidFill>
              <a:latin typeface="Calibri" panose="020F0502020204030204" pitchFamily="34" charset="0"/>
              <a:cs typeface="Calibri" panose="020F0502020204030204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1200" dirty="0">
                <a:solidFill>
                  <a:srgbClr val="0A9CA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http://nds.iaea.org/dataexplorer/api/exfor/</a:t>
            </a:r>
            <a:r>
              <a:rPr lang="en-US" sz="1200" b="1" dirty="0">
                <a:solidFill>
                  <a:srgbClr val="0A9CA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dict</a:t>
            </a:r>
            <a:r>
              <a:rPr lang="en-US" sz="1200" dirty="0">
                <a:solidFill>
                  <a:srgbClr val="0A9CA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200" b="1" dirty="0">
                <a:solidFill>
                  <a:srgbClr val="0A9CA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method</a:t>
            </a:r>
            <a:r>
              <a:rPr lang="en-US" sz="1200" dirty="0">
                <a:solidFill>
                  <a:srgbClr val="0A9CA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200" b="1" dirty="0">
                <a:solidFill>
                  <a:srgbClr val="0A9CA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activ</a:t>
            </a:r>
            <a:r>
              <a:rPr lang="en-US" sz="1200" b="1" dirty="0">
                <a:solidFill>
                  <a:srgbClr val="0A9C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US" sz="1200" dirty="0">
              <a:solidFill>
                <a:srgbClr val="0A9CA3"/>
              </a:solidFill>
              <a:latin typeface="Calibri" panose="020F0502020204030204" pitchFamily="34" charset="0"/>
              <a:cs typeface="Calibri" panose="020F0502020204030204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1200" dirty="0">
              <a:solidFill>
                <a:srgbClr val="0A9CA3"/>
              </a:solidFill>
              <a:latin typeface="Calibri" panose="020F0502020204030204" pitchFamily="34" charset="0"/>
              <a:cs typeface="Calibri" panose="020F0502020204030204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1200" dirty="0">
              <a:solidFill>
                <a:srgbClr val="0A9CA3"/>
              </a:solidFill>
              <a:latin typeface="Calibri" panose="020F0502020204030204" pitchFamily="34" charset="0"/>
              <a:cs typeface="Calibri" panose="020F0502020204030204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1200" dirty="0">
                <a:solidFill>
                  <a:srgbClr val="0A9CA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http://nds.iaea.org/dataexplorer/api/exfor/</a:t>
            </a:r>
            <a:r>
              <a:rPr lang="en-US" sz="1200" b="1" dirty="0">
                <a:solidFill>
                  <a:srgbClr val="0A9CA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dict</a:t>
            </a:r>
            <a:r>
              <a:rPr lang="en-US" sz="1200" dirty="0">
                <a:solidFill>
                  <a:srgbClr val="0A9CA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200" b="1" dirty="0">
                <a:solidFill>
                  <a:srgbClr val="0A9CA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detector</a:t>
            </a:r>
            <a:r>
              <a:rPr lang="en-US" sz="1200" dirty="0">
                <a:solidFill>
                  <a:srgbClr val="0A9CA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200" b="1" dirty="0">
                <a:solidFill>
                  <a:srgbClr val="0A9CA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hpge</a:t>
            </a:r>
            <a:r>
              <a:rPr lang="en-US" sz="1200" b="1" dirty="0">
                <a:solidFill>
                  <a:srgbClr val="0A9C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US" sz="1200" dirty="0">
              <a:solidFill>
                <a:srgbClr val="0A9CA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dirty="0">
              <a:solidFill>
                <a:srgbClr val="0A9CA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dirty="0">
              <a:solidFill>
                <a:srgbClr val="0A9CA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46BF975-B055-0C86-8099-4A3D3295440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2555" y="5914338"/>
            <a:ext cx="3243591" cy="5126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0CC2F9D-F936-C31E-A1E1-761230349E6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2555" y="3696257"/>
            <a:ext cx="3836815" cy="45034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65D0CDC-8E99-BF26-6927-1FD0FCB4EFCE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7656" y="5181387"/>
            <a:ext cx="2966116" cy="46763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8C00D3B-86D3-38DB-09BD-FC2AD88E7004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7656" y="4423701"/>
            <a:ext cx="2326240" cy="49587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F8C6496-B005-3337-D9DF-0E99E63F6BA1}"/>
              </a:ext>
            </a:extLst>
          </p:cNvPr>
          <p:cNvSpPr txBox="1"/>
          <p:nvPr/>
        </p:nvSpPr>
        <p:spPr>
          <a:xfrm>
            <a:off x="6943432" y="1747707"/>
            <a:ext cx="48394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Example: </a:t>
            </a:r>
            <a:r>
              <a:rPr lang="en-AT" sz="1200" dirty="0">
                <a:solidFill>
                  <a:srgbClr val="0A9CA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https://nds.iaea.org/dataexplorer/api/exfor/</a:t>
            </a:r>
            <a:r>
              <a:rPr lang="en-AT" sz="1200" b="1" dirty="0">
                <a:solidFill>
                  <a:srgbClr val="0A9CA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dict</a:t>
            </a:r>
            <a:r>
              <a:rPr lang="en-AT" sz="1200" dirty="0">
                <a:solidFill>
                  <a:srgbClr val="0A9CA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AT" sz="1200" b="1" dirty="0">
                <a:solidFill>
                  <a:srgbClr val="0A9CA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method</a:t>
            </a:r>
            <a:r>
              <a:rPr lang="en-AT" sz="1200" dirty="0">
                <a:solidFill>
                  <a:srgbClr val="0A9C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D11F048-EC62-04E5-410C-627C53C52C46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79886" y="2170723"/>
            <a:ext cx="4264866" cy="3951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73369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56676-CA62-504A-8E06-60A4F191B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RIPL-3 discrete level API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E6EE53-E510-C449-8BB9-88E98CBD60CB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GB" altLang="ja-JP"/>
              <a:t>S. Okumura | IAEA Data Explorer and Beyond | P(ND)2-3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B438B0-D6D5-0944-82A1-9DBF510A0DE6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03EC42-D868-4F49-952B-C35F1203AD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4856" y="1574934"/>
            <a:ext cx="3975580" cy="4678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4179E43-2D44-750A-58CE-9D959F70958E}"/>
              </a:ext>
            </a:extLst>
          </p:cNvPr>
          <p:cNvGrpSpPr/>
          <p:nvPr/>
        </p:nvGrpSpPr>
        <p:grpSpPr>
          <a:xfrm>
            <a:off x="335360" y="1711708"/>
            <a:ext cx="5760640" cy="360040"/>
            <a:chOff x="899592" y="2204864"/>
            <a:chExt cx="5760640" cy="360040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B22F8AE0-49D6-04A6-EB76-6E350935AF41}"/>
                </a:ext>
              </a:extLst>
            </p:cNvPr>
            <p:cNvSpPr/>
            <p:nvPr/>
          </p:nvSpPr>
          <p:spPr>
            <a:xfrm>
              <a:off x="899592" y="2204864"/>
              <a:ext cx="5760640" cy="360040"/>
            </a:xfrm>
            <a:prstGeom prst="roundRect">
              <a:avLst>
                <a:gd name="adj" fmla="val 10394"/>
              </a:avLst>
            </a:prstGeom>
            <a:solidFill>
              <a:srgbClr val="D3E1FF"/>
            </a:solidFill>
            <a:ln>
              <a:solidFill>
                <a:srgbClr val="D3E1FF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	 </a:t>
              </a:r>
              <a:r>
                <a:rPr lang="en-GB" sz="1400" dirty="0">
                  <a:solidFill>
                    <a:srgbClr val="0A9CA3"/>
                  </a:solidFill>
                  <a:latin typeface="Calibri" panose="020F0502020204030204" pitchFamily="34" charset="0"/>
                  <a:cs typeface="Calibri" panose="020F0502020204030204" pitchFamily="34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/dataexplorer/api/</a:t>
              </a:r>
              <a:r>
                <a:rPr lang="en-GB" sz="1400" dirty="0">
                  <a:solidFill>
                    <a:srgbClr val="0A9CA3"/>
                  </a:solidFill>
                  <a:latin typeface="Calibri" panose="020F0502020204030204" pitchFamily="34" charset="0"/>
                  <a:cs typeface="Calibri" panose="020F050202020403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exfor/ripl3/{field}</a:t>
              </a:r>
              <a:r>
                <a:rPr lang="en-GB" sz="1400" dirty="0">
                  <a:solidFill>
                    <a:srgbClr val="0A9CA3"/>
                  </a:solidFill>
                  <a:latin typeface="Calibri" panose="020F0502020204030204" pitchFamily="34" charset="0"/>
                  <a:cs typeface="Calibri" panose="020F0502020204030204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/{nuclide}</a:t>
              </a:r>
              <a:r>
                <a:rPr lang="en-GB" sz="1400" dirty="0">
                  <a:solidFill>
                    <a:srgbClr val="0A9C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4D051A8-F559-3A9A-4AE0-76A10DC20DC2}"/>
                </a:ext>
              </a:extLst>
            </p:cNvPr>
            <p:cNvSpPr txBox="1"/>
            <p:nvPr/>
          </p:nvSpPr>
          <p:spPr>
            <a:xfrm>
              <a:off x="971600" y="2276872"/>
              <a:ext cx="443573" cy="20005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AT" sz="700" dirty="0">
                  <a:latin typeface="Calibri" panose="020F0502020204030204" pitchFamily="34" charset="0"/>
                  <a:ea typeface="Meiryo" panose="020B0604030504040204" pitchFamily="34" charset="-128"/>
                  <a:cs typeface="Calibri" panose="020F0502020204030204" pitchFamily="34" charset="0"/>
                </a:rPr>
                <a:t>GET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01AECB5-B6AB-E3DB-2AAB-8CB89BEBDDDB}"/>
              </a:ext>
            </a:extLst>
          </p:cNvPr>
          <p:cNvGraphicFramePr>
            <a:graphicFrameLocks noGrp="1"/>
          </p:cNvGraphicFramePr>
          <p:nvPr/>
        </p:nvGraphicFramePr>
        <p:xfrm>
          <a:off x="425496" y="2237659"/>
          <a:ext cx="5667967" cy="82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6394">
                  <a:extLst>
                    <a:ext uri="{9D8B030D-6E8A-4147-A177-3AD203B41FA5}">
                      <a16:colId xmlns:a16="http://schemas.microsoft.com/office/drawing/2014/main" val="2501681147"/>
                    </a:ext>
                  </a:extLst>
                </a:gridCol>
                <a:gridCol w="959194">
                  <a:extLst>
                    <a:ext uri="{9D8B030D-6E8A-4147-A177-3AD203B41FA5}">
                      <a16:colId xmlns:a16="http://schemas.microsoft.com/office/drawing/2014/main" val="565208220"/>
                    </a:ext>
                  </a:extLst>
                </a:gridCol>
                <a:gridCol w="871995">
                  <a:extLst>
                    <a:ext uri="{9D8B030D-6E8A-4147-A177-3AD203B41FA5}">
                      <a16:colId xmlns:a16="http://schemas.microsoft.com/office/drawing/2014/main" val="3546226351"/>
                    </a:ext>
                  </a:extLst>
                </a:gridCol>
                <a:gridCol w="2790384">
                  <a:extLst>
                    <a:ext uri="{9D8B030D-6E8A-4147-A177-3AD203B41FA5}">
                      <a16:colId xmlns:a16="http://schemas.microsoft.com/office/drawing/2014/main" val="3622769399"/>
                    </a:ext>
                  </a:extLst>
                </a:gridCol>
              </a:tblGrid>
              <a:tr h="192021">
                <a:tc>
                  <a:txBody>
                    <a:bodyPr/>
                    <a:lstStyle/>
                    <a:p>
                      <a:r>
                        <a:rPr lang="en-AT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T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 Type</a:t>
                      </a: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T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Required</a:t>
                      </a: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T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1372510"/>
                  </a:ext>
                </a:extLst>
              </a:tr>
              <a:tr h="1920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field</a:t>
                      </a:r>
                      <a:endParaRPr lang="en-AT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T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string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T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levels: discrete level information</a:t>
                      </a:r>
                      <a:endParaRPr lang="en-AT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348481"/>
                  </a:ext>
                </a:extLst>
              </a:tr>
              <a:tr h="1920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T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nuclide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T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string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T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n-AT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ame of nuclide with ‘235U’ format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734875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ABAB5DF-080A-3037-EA35-5DAC4F7C8610}"/>
              </a:ext>
            </a:extLst>
          </p:cNvPr>
          <p:cNvSpPr txBox="1"/>
          <p:nvPr/>
        </p:nvSpPr>
        <p:spPr>
          <a:xfrm>
            <a:off x="6616824" y="1279806"/>
            <a:ext cx="46377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Example: </a:t>
            </a:r>
            <a:r>
              <a:rPr lang="en-AT" sz="1200" dirty="0">
                <a:solidFill>
                  <a:srgbClr val="0A9CA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</a:t>
            </a:r>
            <a:r>
              <a:rPr lang="en-US" sz="1200" dirty="0">
                <a:solidFill>
                  <a:srgbClr val="0A9CA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nds.iaea.org</a:t>
            </a:r>
            <a:r>
              <a:rPr lang="en-AT" sz="1200" dirty="0">
                <a:solidFill>
                  <a:srgbClr val="0A9CA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200" dirty="0">
                <a:solidFill>
                  <a:srgbClr val="0A9CA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dataexplorer/api</a:t>
            </a:r>
            <a:r>
              <a:rPr lang="en-AT" sz="1200" dirty="0">
                <a:solidFill>
                  <a:srgbClr val="0A9CA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AT" sz="1200" b="1" dirty="0">
                <a:solidFill>
                  <a:srgbClr val="0A9CA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ripl3</a:t>
            </a:r>
            <a:r>
              <a:rPr lang="en-AT" sz="1200" dirty="0">
                <a:solidFill>
                  <a:srgbClr val="0A9CA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AT" sz="1200" b="1" dirty="0">
                <a:solidFill>
                  <a:srgbClr val="0A9CA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levels</a:t>
            </a:r>
            <a:r>
              <a:rPr lang="en-AT" sz="1200" dirty="0">
                <a:solidFill>
                  <a:srgbClr val="0A9CA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AT" sz="1200" b="1" dirty="0">
                <a:solidFill>
                  <a:srgbClr val="0A9CA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90Zr</a:t>
            </a:r>
            <a:r>
              <a:rPr lang="en-AT" sz="1200" dirty="0">
                <a:solidFill>
                  <a:srgbClr val="0A9C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5267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7AF12A7-FDF7-7406-BA40-E65AF5748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Challenges and Needs in Nuclear Data Usage</a:t>
            </a:r>
            <a:endParaRPr lang="en-AT" dirty="0"/>
          </a:p>
        </p:txBody>
      </p:sp>
      <p:sp>
        <p:nvSpPr>
          <p:cNvPr id="53" name="Footer Placeholder 52">
            <a:extLst>
              <a:ext uri="{FF2B5EF4-FFF2-40B4-BE49-F238E27FC236}">
                <a16:creationId xmlns:a16="http://schemas.microsoft.com/office/drawing/2014/main" id="{3CC21EB6-9756-2F63-3FDE-1F8514E0683F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GB"/>
              <a:t>S. Okumura | IAEA Data Explorer and Beyond | P(ND)2-3 </a:t>
            </a:r>
            <a:endParaRPr lang="en-AT" dirty="0"/>
          </a:p>
        </p:txBody>
      </p:sp>
      <p:sp>
        <p:nvSpPr>
          <p:cNvPr id="54" name="Slide Number Placeholder 53">
            <a:extLst>
              <a:ext uri="{FF2B5EF4-FFF2-40B4-BE49-F238E27FC236}">
                <a16:creationId xmlns:a16="http://schemas.microsoft.com/office/drawing/2014/main" id="{6BD95E7E-1E13-EF9F-DAFD-979BFD863E74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97AD36C7-9703-CB49-A218-01373653FCDC}" type="slidenum">
              <a:rPr lang="en-AT" smtClean="0"/>
              <a:pPr/>
              <a:t>3</a:t>
            </a:fld>
            <a:endParaRPr lang="en-AT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6638CE-6379-87C2-C2F8-F3D383BBE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9571"/>
            <a:ext cx="10944726" cy="4707392"/>
          </a:xfrm>
        </p:spPr>
        <p:txBody>
          <a:bodyPr/>
          <a:lstStyle/>
          <a:p>
            <a:r>
              <a:rPr lang="en-GB" b="1" dirty="0"/>
              <a:t>Traditional (Legacy) nuclear data formats</a:t>
            </a:r>
          </a:p>
          <a:p>
            <a:pPr lvl="1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Fixed-width text formats (EXFOR, ENDF-6, XUNDL, ENSDF)</a:t>
            </a:r>
          </a:p>
          <a:p>
            <a:pPr lvl="1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Limited metadata and poor machine readability</a:t>
            </a:r>
          </a:p>
          <a:p>
            <a:pPr lvl="1"/>
            <a:r>
              <a:rPr lang="en-GB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Require format expertise and preprocessing before use</a:t>
            </a:r>
          </a:p>
          <a:p>
            <a:r>
              <a:rPr lang="en-GB" b="1" dirty="0"/>
              <a:t>Impact</a:t>
            </a:r>
          </a:p>
          <a:p>
            <a:pPr lvl="1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entry barrier for newcomers</a:t>
            </a:r>
          </a:p>
          <a:p>
            <a:pPr lvl="1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all nuclear physicists are nuclear data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format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specialists</a:t>
            </a:r>
          </a:p>
          <a:p>
            <a:r>
              <a:rPr lang="en-GB" b="1" dirty="0"/>
              <a:t>What researchers (not format expert) need</a:t>
            </a:r>
          </a:p>
          <a:p>
            <a:pPr lvl="1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Easy access to EXFOR and evaluated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AT" alt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ENDF-6)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and self-explanatory metadata</a:t>
            </a:r>
          </a:p>
          <a:p>
            <a:pPr lvl="1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Compatibility with modern data science and AI/ML tools</a:t>
            </a:r>
          </a:p>
        </p:txBody>
      </p:sp>
    </p:spTree>
    <p:extLst>
      <p:ext uri="{BB962C8B-B14F-4D97-AF65-F5344CB8AC3E}">
        <p14:creationId xmlns:p14="http://schemas.microsoft.com/office/powerpoint/2010/main" val="1838039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59A9B-9D4D-BB77-53C5-A3A485A31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IAEA Nuclear Reaction D</a:t>
            </a:r>
            <a:r>
              <a:rPr lang="en-AT" dirty="0"/>
              <a:t>ata</a:t>
            </a:r>
            <a:r>
              <a:rPr lang="en-US" dirty="0"/>
              <a:t> E</a:t>
            </a:r>
            <a:r>
              <a:rPr lang="en-AT" dirty="0"/>
              <a:t>xplorer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203F91-1C73-4191-2914-5CDAE2DB1AF5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GB" altLang="ja-JP"/>
              <a:t>S. Okumura | IAEA Data Explorer and Beyond | P(ND)2-3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175505-7574-6A4E-0D4C-7DA4A79F6909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6F0AF443-6863-1C17-A856-86B4F2516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8311"/>
            <a:ext cx="10515600" cy="4707392"/>
          </a:xfrm>
        </p:spPr>
        <p:txBody>
          <a:bodyPr/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Developed in 2021, renewed in 2024, will be renewed in 2026 (soon)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562A94-8B43-A5FD-AF39-FC932AF254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614" y="1674388"/>
            <a:ext cx="1101380" cy="11013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3D0B05-D2D4-AC08-B563-F9716F155413}"/>
              </a:ext>
            </a:extLst>
          </p:cNvPr>
          <p:cNvSpPr txBox="1"/>
          <p:nvPr/>
        </p:nvSpPr>
        <p:spPr>
          <a:xfrm>
            <a:off x="2285186" y="1759313"/>
            <a:ext cx="334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https://nds.iaea.org/dataexplorer</a:t>
            </a:r>
            <a:endParaRPr lang="en-GB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674690C-F278-8584-0E9C-EB4A96DBC5A5}"/>
              </a:ext>
            </a:extLst>
          </p:cNvPr>
          <p:cNvGrpSpPr/>
          <p:nvPr/>
        </p:nvGrpSpPr>
        <p:grpSpPr>
          <a:xfrm>
            <a:off x="1082962" y="2798484"/>
            <a:ext cx="4699405" cy="3871683"/>
            <a:chOff x="73781" y="2410908"/>
            <a:chExt cx="4065835" cy="3152924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4B30A32-58F9-4095-2E0A-B772F4C7FD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781" y="2410908"/>
              <a:ext cx="4065835" cy="3152924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5D706DA-F7C3-D01C-BCCF-E405D490D3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9135" y="2597589"/>
              <a:ext cx="3541276" cy="194076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BF0476B-2AF4-E418-6EEF-52C9E28325EE}"/>
              </a:ext>
            </a:extLst>
          </p:cNvPr>
          <p:cNvGrpSpPr/>
          <p:nvPr/>
        </p:nvGrpSpPr>
        <p:grpSpPr>
          <a:xfrm>
            <a:off x="6328034" y="1757564"/>
            <a:ext cx="5213402" cy="4939811"/>
            <a:chOff x="6821519" y="1036865"/>
            <a:chExt cx="5345819" cy="5922601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4F60073-81BE-663C-57B1-9121DCFBF0A7}"/>
                </a:ext>
              </a:extLst>
            </p:cNvPr>
            <p:cNvSpPr/>
            <p:nvPr/>
          </p:nvSpPr>
          <p:spPr>
            <a:xfrm>
              <a:off x="6821519" y="1102518"/>
              <a:ext cx="141898" cy="43204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15C0860-FBCD-CA29-F7E9-23F44AF4EE85}"/>
                </a:ext>
              </a:extLst>
            </p:cNvPr>
            <p:cNvSpPr/>
            <p:nvPr/>
          </p:nvSpPr>
          <p:spPr>
            <a:xfrm>
              <a:off x="6844786" y="3464403"/>
              <a:ext cx="141898" cy="43204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9BD604D-3C63-A8A5-7084-973299A7D6B4}"/>
                </a:ext>
              </a:extLst>
            </p:cNvPr>
            <p:cNvSpPr txBox="1"/>
            <p:nvPr/>
          </p:nvSpPr>
          <p:spPr>
            <a:xfrm>
              <a:off x="7031399" y="1036865"/>
              <a:ext cx="5135939" cy="553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T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Reaction based data plotter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4DC3A72-BE89-8C7C-53B1-BEAA2771D426}"/>
                </a:ext>
              </a:extLst>
            </p:cNvPr>
            <p:cNvSpPr txBox="1"/>
            <p:nvPr/>
          </p:nvSpPr>
          <p:spPr>
            <a:xfrm>
              <a:off x="7066464" y="3390926"/>
              <a:ext cx="3893519" cy="553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T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EXFOR entry viewer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E5C97BB-33B7-1147-5B82-727939BFB9C2}"/>
                </a:ext>
              </a:extLst>
            </p:cNvPr>
            <p:cNvSpPr txBox="1"/>
            <p:nvPr/>
          </p:nvSpPr>
          <p:spPr>
            <a:xfrm>
              <a:off x="7087993" y="1442777"/>
              <a:ext cx="4559129" cy="2103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System Font Regular"/>
                <a:buChar char="-"/>
              </a:pPr>
              <a:r>
                <a:rPr lang="en-AT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Input target and reaction to get evaluated and experimental datasets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AT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Cross section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AT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Thermal neutron cross section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AT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Residual production cross section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AT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Fission yield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8291285-CF39-BC93-E67D-20EF469DC380}"/>
                </a:ext>
              </a:extLst>
            </p:cNvPr>
            <p:cNvSpPr txBox="1"/>
            <p:nvPr/>
          </p:nvSpPr>
          <p:spPr>
            <a:xfrm>
              <a:off x="7097550" y="3785721"/>
              <a:ext cx="4559129" cy="1771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System Font Regular"/>
                <a:buChar char="-"/>
              </a:pPr>
              <a:r>
                <a:rPr lang="en-AT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Easy access without understanding of EXFOR format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AT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Search by reactions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AT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Entry viewer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AT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Geographical analysis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EBDD4B3-DAA9-19E1-D91F-2F2B36DA0757}"/>
                </a:ext>
              </a:extLst>
            </p:cNvPr>
            <p:cNvSpPr/>
            <p:nvPr/>
          </p:nvSpPr>
          <p:spPr>
            <a:xfrm>
              <a:off x="6836529" y="5525973"/>
              <a:ext cx="141898" cy="43204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924A1CD-769D-B202-6151-EDD33294BF55}"/>
                </a:ext>
              </a:extLst>
            </p:cNvPr>
            <p:cNvSpPr txBox="1"/>
            <p:nvPr/>
          </p:nvSpPr>
          <p:spPr>
            <a:xfrm>
              <a:off x="7058207" y="5452496"/>
              <a:ext cx="3893519" cy="55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Web</a:t>
              </a:r>
              <a:r>
                <a:rPr lang="en-AT" sz="2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AT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APIs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3150919-3557-435B-4E8E-CF62DA541234}"/>
                </a:ext>
              </a:extLst>
            </p:cNvPr>
            <p:cNvSpPr txBox="1"/>
            <p:nvPr/>
          </p:nvSpPr>
          <p:spPr>
            <a:xfrm>
              <a:off x="7089293" y="5852437"/>
              <a:ext cx="4559129" cy="1107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System Font Regular"/>
                <a:buChar char="-"/>
              </a:pPr>
              <a:r>
                <a:rPr lang="en-AT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Easy computational access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AT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Reaction, EXFOR entry and definition of EXFOR keywords, RIPL-3 levels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6B9E463E-2CD4-533A-A46B-DCD31A82EDB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7542" y="2112735"/>
            <a:ext cx="481110" cy="48111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565AE32-B571-E192-13A5-6FC76D98BD31}"/>
              </a:ext>
            </a:extLst>
          </p:cNvPr>
          <p:cNvSpPr txBox="1"/>
          <p:nvPr/>
        </p:nvSpPr>
        <p:spPr>
          <a:xfrm>
            <a:off x="2847516" y="2362915"/>
            <a:ext cx="25732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T" sz="12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Python 3 based, Open source project</a:t>
            </a:r>
          </a:p>
        </p:txBody>
      </p:sp>
    </p:spTree>
    <p:extLst>
      <p:ext uri="{BB962C8B-B14F-4D97-AF65-F5344CB8AC3E}">
        <p14:creationId xmlns:p14="http://schemas.microsoft.com/office/powerpoint/2010/main" val="2806953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ounded Rectangle 130">
            <a:extLst>
              <a:ext uri="{FF2B5EF4-FFF2-40B4-BE49-F238E27FC236}">
                <a16:creationId xmlns:a16="http://schemas.microsoft.com/office/drawing/2014/main" id="{2F0A13E1-5FEE-D41F-2A4D-D9DD8BECF0E5}"/>
              </a:ext>
            </a:extLst>
          </p:cNvPr>
          <p:cNvSpPr/>
          <p:nvPr/>
        </p:nvSpPr>
        <p:spPr>
          <a:xfrm>
            <a:off x="9390686" y="1298156"/>
            <a:ext cx="1113281" cy="4844696"/>
          </a:xfrm>
          <a:prstGeom prst="roundRect">
            <a:avLst/>
          </a:prstGeom>
          <a:solidFill>
            <a:srgbClr val="78CDD5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EC3F774-8BEA-A55A-CF03-FE30A2CDDDE0}"/>
              </a:ext>
            </a:extLst>
          </p:cNvPr>
          <p:cNvSpPr/>
          <p:nvPr/>
        </p:nvSpPr>
        <p:spPr>
          <a:xfrm>
            <a:off x="3197718" y="1303910"/>
            <a:ext cx="5881662" cy="2944951"/>
          </a:xfrm>
          <a:prstGeom prst="roundRect">
            <a:avLst>
              <a:gd name="adj" fmla="val 2604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AT" b="1" dirty="0">
                <a:latin typeface="Calibri" panose="020F0502020204030204" pitchFamily="34" charset="0"/>
                <a:cs typeface="Calibri" panose="020F0502020204030204" pitchFamily="34" charset="0"/>
              </a:rPr>
              <a:t>Backend Data Flow for EXFOR files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FCDF24-726D-0E79-25B8-EDE17ABFD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T" dirty="0"/>
              <a:t>Dataflow: Experimental (EXFOR) and Evaluated (ENDF-6) Data</a:t>
            </a:r>
          </a:p>
        </p:txBody>
      </p:sp>
      <p:sp>
        <p:nvSpPr>
          <p:cNvPr id="75" name="Footer Placeholder 74">
            <a:extLst>
              <a:ext uri="{FF2B5EF4-FFF2-40B4-BE49-F238E27FC236}">
                <a16:creationId xmlns:a16="http://schemas.microsoft.com/office/drawing/2014/main" id="{51B88A37-1FB2-648C-83DF-43A3F99C7445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GB"/>
              <a:t>S. Okumura | IAEA Data Explorer and Beyond | P(ND)2-3 </a:t>
            </a:r>
            <a:endParaRPr lang="en-AT" dirty="0"/>
          </a:p>
        </p:txBody>
      </p:sp>
      <p:sp>
        <p:nvSpPr>
          <p:cNvPr id="76" name="Slide Number Placeholder 75">
            <a:extLst>
              <a:ext uri="{FF2B5EF4-FFF2-40B4-BE49-F238E27FC236}">
                <a16:creationId xmlns:a16="http://schemas.microsoft.com/office/drawing/2014/main" id="{68C965B6-810D-A957-89C0-BA7960F8E917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97AD36C7-9703-CB49-A218-01373653FCDC}" type="slidenum">
              <a:rPr lang="en-AT" smtClean="0"/>
              <a:pPr/>
              <a:t>5</a:t>
            </a:fld>
            <a:endParaRPr lang="en-AT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60AD47A-C91B-E63D-4156-0E9568A45AF4}"/>
              </a:ext>
            </a:extLst>
          </p:cNvPr>
          <p:cNvSpPr/>
          <p:nvPr/>
        </p:nvSpPr>
        <p:spPr>
          <a:xfrm>
            <a:off x="10833506" y="1300618"/>
            <a:ext cx="1125917" cy="4825883"/>
          </a:xfrm>
          <a:prstGeom prst="roundRect">
            <a:avLst>
              <a:gd name="adj" fmla="val 12028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AT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GitHub Logos and Usage · GitHub">
            <a:extLst>
              <a:ext uri="{FF2B5EF4-FFF2-40B4-BE49-F238E27FC236}">
                <a16:creationId xmlns:a16="http://schemas.microsoft.com/office/drawing/2014/main" id="{A8ED2854-DB85-DC78-718A-3FEB8310D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272" y="2172102"/>
            <a:ext cx="249182" cy="23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B126CE-00E8-E17A-01EB-EB4C16BE2E96}"/>
              </a:ext>
            </a:extLst>
          </p:cNvPr>
          <p:cNvSpPr txBox="1"/>
          <p:nvPr/>
        </p:nvSpPr>
        <p:spPr>
          <a:xfrm>
            <a:off x="1613657" y="2095050"/>
            <a:ext cx="14271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T" sz="16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EXFOR_Master</a:t>
            </a:r>
            <a:endParaRPr lang="en-A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DDB12AD-37D9-070C-893F-55FE73555118}"/>
              </a:ext>
            </a:extLst>
          </p:cNvPr>
          <p:cNvGrpSpPr/>
          <p:nvPr/>
        </p:nvGrpSpPr>
        <p:grpSpPr>
          <a:xfrm>
            <a:off x="3727357" y="1995931"/>
            <a:ext cx="545269" cy="545269"/>
            <a:chOff x="1999024" y="2307666"/>
            <a:chExt cx="545269" cy="545269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60542CF-60D4-8FDC-E2C4-36D1BD0CF017}"/>
                </a:ext>
              </a:extLst>
            </p:cNvPr>
            <p:cNvSpPr/>
            <p:nvPr/>
          </p:nvSpPr>
          <p:spPr>
            <a:xfrm>
              <a:off x="1999024" y="2307666"/>
              <a:ext cx="545269" cy="5452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2B47A4F-7D64-4F77-D46E-85FD6AA735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0024" y="2386352"/>
              <a:ext cx="387896" cy="387896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05CEB22-886B-920A-868B-B2105C7093CD}"/>
              </a:ext>
            </a:extLst>
          </p:cNvPr>
          <p:cNvSpPr txBox="1"/>
          <p:nvPr/>
        </p:nvSpPr>
        <p:spPr>
          <a:xfrm>
            <a:off x="3665823" y="1656210"/>
            <a:ext cx="7826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T" sz="1600" dirty="0">
                <a:latin typeface="Calibri" panose="020F0502020204030204" pitchFamily="34" charset="0"/>
                <a:cs typeface="Calibri" panose="020F0502020204030204" pitchFamily="34" charset="0"/>
              </a:rPr>
              <a:t>Parsing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EB906CF-A515-B527-9520-638DB9A9C7A1}"/>
              </a:ext>
            </a:extLst>
          </p:cNvPr>
          <p:cNvGrpSpPr/>
          <p:nvPr/>
        </p:nvGrpSpPr>
        <p:grpSpPr>
          <a:xfrm>
            <a:off x="5198171" y="1995931"/>
            <a:ext cx="545269" cy="545269"/>
            <a:chOff x="1999024" y="2307666"/>
            <a:chExt cx="545269" cy="545269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16D8FEF-3D04-D372-F0CD-522D34098BCF}"/>
                </a:ext>
              </a:extLst>
            </p:cNvPr>
            <p:cNvSpPr/>
            <p:nvPr/>
          </p:nvSpPr>
          <p:spPr>
            <a:xfrm>
              <a:off x="1999024" y="2307666"/>
              <a:ext cx="545269" cy="5452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549DB1F-6953-BCA2-549D-4ECB7F354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80024" y="2386352"/>
              <a:ext cx="387896" cy="387896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D7B7745-FAA2-8ED6-470A-94FE7CDC2C20}"/>
              </a:ext>
            </a:extLst>
          </p:cNvPr>
          <p:cNvSpPr txBox="1"/>
          <p:nvPr/>
        </p:nvSpPr>
        <p:spPr>
          <a:xfrm>
            <a:off x="4785872" y="1656210"/>
            <a:ext cx="1453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T" sz="1600" dirty="0">
                <a:latin typeface="Calibri" panose="020F0502020204030204" pitchFamily="34" charset="0"/>
                <a:cs typeface="Calibri" panose="020F0502020204030204" pitchFamily="34" charset="0"/>
              </a:rPr>
              <a:t>Transformation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7BC52C04-AC42-523A-C71E-FCD439DA9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2906" y="1736811"/>
            <a:ext cx="160831" cy="17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82F0798B-B76C-B033-848C-1627C4E7122E}"/>
              </a:ext>
            </a:extLst>
          </p:cNvPr>
          <p:cNvGrpSpPr/>
          <p:nvPr/>
        </p:nvGrpSpPr>
        <p:grpSpPr>
          <a:xfrm>
            <a:off x="6622760" y="1995931"/>
            <a:ext cx="545269" cy="545269"/>
            <a:chOff x="1999024" y="2307666"/>
            <a:chExt cx="545269" cy="545269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C908477-81F3-4C05-4AD5-08E46639725B}"/>
                </a:ext>
              </a:extLst>
            </p:cNvPr>
            <p:cNvSpPr/>
            <p:nvPr/>
          </p:nvSpPr>
          <p:spPr>
            <a:xfrm>
              <a:off x="1999024" y="2307666"/>
              <a:ext cx="545269" cy="5452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7B7FF30-F3A0-EDFE-923A-81A9638656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80024" y="2386352"/>
              <a:ext cx="387896" cy="387896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9780858-A20B-0A97-BCAC-C40D491491DB}"/>
              </a:ext>
            </a:extLst>
          </p:cNvPr>
          <p:cNvSpPr txBox="1"/>
          <p:nvPr/>
        </p:nvSpPr>
        <p:spPr>
          <a:xfrm>
            <a:off x="6465278" y="1656210"/>
            <a:ext cx="9220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T" sz="1600" dirty="0">
                <a:latin typeface="Calibri" panose="020F0502020204030204" pitchFamily="34" charset="0"/>
                <a:cs typeface="Calibri" panose="020F0502020204030204" pitchFamily="34" charset="0"/>
              </a:rPr>
              <a:t>Mapping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10BCC1C-470B-6EE3-3321-19D9895BE93C}"/>
              </a:ext>
            </a:extLst>
          </p:cNvPr>
          <p:cNvGrpSpPr/>
          <p:nvPr/>
        </p:nvGrpSpPr>
        <p:grpSpPr>
          <a:xfrm>
            <a:off x="7850689" y="1995931"/>
            <a:ext cx="545269" cy="545269"/>
            <a:chOff x="1999024" y="2307666"/>
            <a:chExt cx="545269" cy="545269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50C78C5-38FF-D4AE-DDB6-35EC91126F5F}"/>
                </a:ext>
              </a:extLst>
            </p:cNvPr>
            <p:cNvSpPr/>
            <p:nvPr/>
          </p:nvSpPr>
          <p:spPr>
            <a:xfrm>
              <a:off x="1999024" y="2307666"/>
              <a:ext cx="545269" cy="5452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5AF6FE1-45B6-0224-568E-02664E550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80024" y="2386352"/>
              <a:ext cx="387896" cy="387896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C7A64BF-A4C2-75AF-C196-714AFD40E399}"/>
              </a:ext>
            </a:extLst>
          </p:cNvPr>
          <p:cNvGrpSpPr/>
          <p:nvPr/>
        </p:nvGrpSpPr>
        <p:grpSpPr>
          <a:xfrm>
            <a:off x="9675960" y="4265753"/>
            <a:ext cx="545269" cy="545269"/>
            <a:chOff x="1999024" y="2307666"/>
            <a:chExt cx="545269" cy="545269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B9A5ECB-7B60-FFB9-28BF-C9815C0063E5}"/>
                </a:ext>
              </a:extLst>
            </p:cNvPr>
            <p:cNvSpPr/>
            <p:nvPr/>
          </p:nvSpPr>
          <p:spPr>
            <a:xfrm>
              <a:off x="1999024" y="2307666"/>
              <a:ext cx="545269" cy="5452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 sz="16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157B331-1B65-EAB1-56C6-A9566FDD2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80024" y="2386352"/>
              <a:ext cx="387896" cy="387896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8111E98-18C6-3A1D-C8FB-EB72D91C18FC}"/>
              </a:ext>
            </a:extLst>
          </p:cNvPr>
          <p:cNvGrpSpPr/>
          <p:nvPr/>
        </p:nvGrpSpPr>
        <p:grpSpPr>
          <a:xfrm>
            <a:off x="11112419" y="1978373"/>
            <a:ext cx="545269" cy="545269"/>
            <a:chOff x="1999024" y="2307666"/>
            <a:chExt cx="545269" cy="545269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CC2E87B-7F92-1A1F-C60B-BB4F3147CC7F}"/>
                </a:ext>
              </a:extLst>
            </p:cNvPr>
            <p:cNvSpPr/>
            <p:nvPr/>
          </p:nvSpPr>
          <p:spPr>
            <a:xfrm>
              <a:off x="1999024" y="2307666"/>
              <a:ext cx="545269" cy="5452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 sz="16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5B910E13-044E-7C1F-5051-8D2C6F171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80024" y="2386352"/>
              <a:ext cx="387896" cy="387896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BD492AF-4142-BEAA-9ABD-584824C78DDB}"/>
              </a:ext>
            </a:extLst>
          </p:cNvPr>
          <p:cNvGrpSpPr/>
          <p:nvPr/>
        </p:nvGrpSpPr>
        <p:grpSpPr>
          <a:xfrm>
            <a:off x="11112419" y="3429108"/>
            <a:ext cx="545269" cy="545269"/>
            <a:chOff x="1999024" y="2307666"/>
            <a:chExt cx="545269" cy="545269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48D1DE4-ADD5-CF9B-9138-0B2D54356557}"/>
                </a:ext>
              </a:extLst>
            </p:cNvPr>
            <p:cNvSpPr/>
            <p:nvPr/>
          </p:nvSpPr>
          <p:spPr>
            <a:xfrm>
              <a:off x="1999024" y="2307666"/>
              <a:ext cx="545269" cy="5452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 sz="16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B1D41EE8-7AB7-9CAA-BC0B-827C1F015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80024" y="2386352"/>
              <a:ext cx="387896" cy="387896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9686D61E-3D1C-8E04-D860-58DE1D28ECB5}"/>
              </a:ext>
            </a:extLst>
          </p:cNvPr>
          <p:cNvSpPr txBox="1"/>
          <p:nvPr/>
        </p:nvSpPr>
        <p:spPr>
          <a:xfrm>
            <a:off x="7608829" y="1656210"/>
            <a:ext cx="1070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T" sz="1600" dirty="0">
                <a:latin typeface="Calibri" panose="020F0502020204030204" pitchFamily="34" charset="0"/>
                <a:cs typeface="Calibri" panose="020F0502020204030204" pitchFamily="34" charset="0"/>
              </a:rPr>
              <a:t>Tabulation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AA0152A-2DDB-0907-ED86-37EAF2D46365}"/>
              </a:ext>
            </a:extLst>
          </p:cNvPr>
          <p:cNvSpPr txBox="1"/>
          <p:nvPr/>
        </p:nvSpPr>
        <p:spPr>
          <a:xfrm>
            <a:off x="3812057" y="3432005"/>
            <a:ext cx="25348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T" sz="1600" dirty="0">
                <a:latin typeface="Calibri" panose="020F0502020204030204" pitchFamily="34" charset="0"/>
                <a:cs typeface="Calibri" panose="020F0502020204030204" pitchFamily="34" charset="0"/>
              </a:rPr>
              <a:t>RIPL-3 Discrete levels Parser </a:t>
            </a:r>
          </a:p>
          <a:p>
            <a:r>
              <a:rPr lang="en-AT" sz="1600" dirty="0">
                <a:latin typeface="Calibri" panose="020F0502020204030204" pitchFamily="34" charset="0"/>
                <a:cs typeface="Calibri" panose="020F0502020204030204" pitchFamily="34" charset="0"/>
              </a:rPr>
              <a:t>EXFOR Dictionary Parser </a:t>
            </a:r>
          </a:p>
        </p:txBody>
      </p:sp>
      <p:pic>
        <p:nvPicPr>
          <p:cNvPr id="39" name="Picture 2" descr="GitHub Logos and Usage · GitHub">
            <a:extLst>
              <a:ext uri="{FF2B5EF4-FFF2-40B4-BE49-F238E27FC236}">
                <a16:creationId xmlns:a16="http://schemas.microsoft.com/office/drawing/2014/main" id="{BBAD642A-FF04-6F67-869F-7C6644F6F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3581" y="2881819"/>
            <a:ext cx="249182" cy="23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0B3EB96E-A1A5-936E-D2AE-27F21E4C4457}"/>
              </a:ext>
            </a:extLst>
          </p:cNvPr>
          <p:cNvSpPr txBox="1"/>
          <p:nvPr/>
        </p:nvSpPr>
        <p:spPr>
          <a:xfrm>
            <a:off x="4968070" y="2830883"/>
            <a:ext cx="12648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T" sz="1600" dirty="0">
                <a:latin typeface="Calibri" panose="020F0502020204030204" pitchFamily="34" charset="0"/>
                <a:cs typeface="Calibri" panose="020F0502020204030204" pitchFamily="34" charset="0"/>
                <a:hlinkClick r:id="rId12"/>
              </a:rPr>
              <a:t>EXFOR_JSON</a:t>
            </a:r>
            <a:endParaRPr lang="en-A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1" name="Elbow Connector 40">
            <a:extLst>
              <a:ext uri="{FF2B5EF4-FFF2-40B4-BE49-F238E27FC236}">
                <a16:creationId xmlns:a16="http://schemas.microsoft.com/office/drawing/2014/main" id="{B52FF312-0605-7774-A238-FF34E304B64E}"/>
              </a:ext>
            </a:extLst>
          </p:cNvPr>
          <p:cNvCxnSpPr>
            <a:cxnSpLocks/>
            <a:stCxn id="7" idx="3"/>
            <a:endCxn id="9" idx="2"/>
          </p:cNvCxnSpPr>
          <p:nvPr/>
        </p:nvCxnSpPr>
        <p:spPr>
          <a:xfrm>
            <a:off x="3040779" y="2264327"/>
            <a:ext cx="686578" cy="423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780A961-DCAA-E609-3AD9-C0CF0781CEB0}"/>
              </a:ext>
            </a:extLst>
          </p:cNvPr>
          <p:cNvCxnSpPr>
            <a:cxnSpLocks/>
            <a:stCxn id="13" idx="4"/>
          </p:cNvCxnSpPr>
          <p:nvPr/>
        </p:nvCxnSpPr>
        <p:spPr>
          <a:xfrm>
            <a:off x="5470806" y="2541200"/>
            <a:ext cx="0" cy="354152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A7168C6-BBF3-F40A-60FF-3C94BA6AA300}"/>
              </a:ext>
            </a:extLst>
          </p:cNvPr>
          <p:cNvCxnSpPr>
            <a:cxnSpLocks/>
            <a:stCxn id="9" idx="6"/>
            <a:endCxn id="13" idx="2"/>
          </p:cNvCxnSpPr>
          <p:nvPr/>
        </p:nvCxnSpPr>
        <p:spPr>
          <a:xfrm>
            <a:off x="4272626" y="2268566"/>
            <a:ext cx="9255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6F20F01-2189-6978-B49E-0099008824E2}"/>
              </a:ext>
            </a:extLst>
          </p:cNvPr>
          <p:cNvCxnSpPr>
            <a:cxnSpLocks/>
            <a:stCxn id="13" idx="6"/>
            <a:endCxn id="18" idx="2"/>
          </p:cNvCxnSpPr>
          <p:nvPr/>
        </p:nvCxnSpPr>
        <p:spPr>
          <a:xfrm>
            <a:off x="5743440" y="2268566"/>
            <a:ext cx="879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D26B20D-4280-18D7-CD73-B85D2A2BC903}"/>
              </a:ext>
            </a:extLst>
          </p:cNvPr>
          <p:cNvCxnSpPr>
            <a:cxnSpLocks/>
            <a:stCxn id="18" idx="6"/>
            <a:endCxn id="22" idx="2"/>
          </p:cNvCxnSpPr>
          <p:nvPr/>
        </p:nvCxnSpPr>
        <p:spPr>
          <a:xfrm>
            <a:off x="7168029" y="2268566"/>
            <a:ext cx="6826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11A7D7A-50EC-C2FA-05F6-C1BE7C744B1E}"/>
              </a:ext>
            </a:extLst>
          </p:cNvPr>
          <p:cNvCxnSpPr>
            <a:cxnSpLocks/>
            <a:stCxn id="22" idx="6"/>
          </p:cNvCxnSpPr>
          <p:nvPr/>
        </p:nvCxnSpPr>
        <p:spPr>
          <a:xfrm>
            <a:off x="8395958" y="2268566"/>
            <a:ext cx="9947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7" name="Picture 2" descr="GitHub Logos and Usage · GitHub">
            <a:extLst>
              <a:ext uri="{FF2B5EF4-FFF2-40B4-BE49-F238E27FC236}">
                <a16:creationId xmlns:a16="http://schemas.microsoft.com/office/drawing/2014/main" id="{4034B510-EA5B-818B-93B8-A1E8A2A82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5349" y="2930000"/>
            <a:ext cx="249182" cy="23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0147EDBA-B213-CBCD-C9CE-F7703E1C0CDF}"/>
              </a:ext>
            </a:extLst>
          </p:cNvPr>
          <p:cNvSpPr txBox="1"/>
          <p:nvPr/>
        </p:nvSpPr>
        <p:spPr>
          <a:xfrm>
            <a:off x="7638343" y="2858213"/>
            <a:ext cx="14144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  <a:hlinkClick r:id="rId13"/>
              </a:rPr>
              <a:t>e</a:t>
            </a:r>
            <a:r>
              <a:rPr lang="en-AT" sz="1600" dirty="0">
                <a:latin typeface="Calibri" panose="020F0502020204030204" pitchFamily="34" charset="0"/>
                <a:cs typeface="Calibri" panose="020F0502020204030204" pitchFamily="34" charset="0"/>
                <a:hlinkClick r:id="rId13"/>
              </a:rPr>
              <a:t>xfortables_py</a:t>
            </a:r>
            <a:endParaRPr lang="en-A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B074F31-006D-D95E-CF05-77D022857BF8}"/>
              </a:ext>
            </a:extLst>
          </p:cNvPr>
          <p:cNvSpPr txBox="1"/>
          <p:nvPr/>
        </p:nvSpPr>
        <p:spPr>
          <a:xfrm>
            <a:off x="11114787" y="1669425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T" sz="1600" dirty="0">
                <a:latin typeface="Calibri" panose="020F0502020204030204" pitchFamily="34" charset="0"/>
                <a:cs typeface="Calibri" panose="020F0502020204030204" pitchFamily="34" charset="0"/>
              </a:rPr>
              <a:t>APIs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7806EB6-A530-AE28-9E98-F311DBC686C9}"/>
              </a:ext>
            </a:extLst>
          </p:cNvPr>
          <p:cNvSpPr txBox="1"/>
          <p:nvPr/>
        </p:nvSpPr>
        <p:spPr>
          <a:xfrm>
            <a:off x="10920888" y="3117141"/>
            <a:ext cx="928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T" sz="1600" dirty="0">
                <a:latin typeface="Calibri" panose="020F0502020204030204" pitchFamily="34" charset="0"/>
                <a:cs typeface="Calibri" panose="020F0502020204030204" pitchFamily="34" charset="0"/>
              </a:rPr>
              <a:t>Interface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0A61252-6B71-D1D5-EFF6-1781091CE08B}"/>
              </a:ext>
            </a:extLst>
          </p:cNvPr>
          <p:cNvCxnSpPr>
            <a:cxnSpLocks/>
            <a:stCxn id="22" idx="4"/>
          </p:cNvCxnSpPr>
          <p:nvPr/>
        </p:nvCxnSpPr>
        <p:spPr>
          <a:xfrm>
            <a:off x="8123324" y="2541200"/>
            <a:ext cx="5047" cy="340623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6">
            <a:extLst>
              <a:ext uri="{FF2B5EF4-FFF2-40B4-BE49-F238E27FC236}">
                <a16:creationId xmlns:a16="http://schemas.microsoft.com/office/drawing/2014/main" id="{43403937-CA3B-EEC5-732E-676BE2D2D24D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9457" y="4008688"/>
            <a:ext cx="471192" cy="193231"/>
          </a:xfrm>
          <a:prstGeom prst="rect">
            <a:avLst/>
          </a:prstGeom>
        </p:spPr>
      </p:pic>
      <p:pic>
        <p:nvPicPr>
          <p:cNvPr id="58" name="Picture 2" descr="Flask Logo icon PNG and SVG Vector Free Download">
            <a:extLst>
              <a:ext uri="{FF2B5EF4-FFF2-40B4-BE49-F238E27FC236}">
                <a16:creationId xmlns:a16="http://schemas.microsoft.com/office/drawing/2014/main" id="{21BB4643-2932-5168-1EB2-D2E9B5B299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65801" y="2557953"/>
            <a:ext cx="438504" cy="15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GitHub Logos and Usage · GitHub">
            <a:extLst>
              <a:ext uri="{FF2B5EF4-FFF2-40B4-BE49-F238E27FC236}">
                <a16:creationId xmlns:a16="http://schemas.microsoft.com/office/drawing/2014/main" id="{0BB7112C-F3E9-BD10-13D4-390196AFD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8201" y="3473284"/>
            <a:ext cx="249182" cy="23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A1050B02-71B0-6BD4-CE25-7D8184AAA11E}"/>
              </a:ext>
            </a:extLst>
          </p:cNvPr>
          <p:cNvSpPr txBox="1"/>
          <p:nvPr/>
        </p:nvSpPr>
        <p:spPr>
          <a:xfrm>
            <a:off x="6678648" y="3422533"/>
            <a:ext cx="1176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T" sz="1600" dirty="0">
                <a:latin typeface="Calibri" panose="020F0502020204030204" pitchFamily="34" charset="0"/>
                <a:cs typeface="Calibri" panose="020F0502020204030204" pitchFamily="34" charset="0"/>
                <a:hlinkClick r:id="rId16"/>
              </a:rPr>
              <a:t>RIPL3_JSON</a:t>
            </a:r>
            <a:endParaRPr lang="en-A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" name="Picture 2" descr="GitHub Logos and Usage · GitHub">
            <a:extLst>
              <a:ext uri="{FF2B5EF4-FFF2-40B4-BE49-F238E27FC236}">
                <a16:creationId xmlns:a16="http://schemas.microsoft.com/office/drawing/2014/main" id="{83559CC3-8122-DAAA-CFEB-CACC2C904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6573" y="3691497"/>
            <a:ext cx="249182" cy="23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054E68C2-7680-846F-1465-A191295DEA45}"/>
              </a:ext>
            </a:extLst>
          </p:cNvPr>
          <p:cNvSpPr txBox="1"/>
          <p:nvPr/>
        </p:nvSpPr>
        <p:spPr>
          <a:xfrm>
            <a:off x="6687020" y="3640746"/>
            <a:ext cx="15504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  <a:hlinkClick r:id="rId17"/>
              </a:rPr>
              <a:t>e</a:t>
            </a:r>
            <a:r>
              <a:rPr lang="en-AT" sz="1600" dirty="0">
                <a:latin typeface="Calibri" panose="020F0502020204030204" pitchFamily="34" charset="0"/>
                <a:cs typeface="Calibri" panose="020F0502020204030204" pitchFamily="34" charset="0"/>
                <a:hlinkClick r:id="rId17"/>
              </a:rPr>
              <a:t>xfor_dictionary</a:t>
            </a:r>
            <a:endParaRPr lang="en-A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3" name="Elbow Connector 62">
            <a:extLst>
              <a:ext uri="{FF2B5EF4-FFF2-40B4-BE49-F238E27FC236}">
                <a16:creationId xmlns:a16="http://schemas.microsoft.com/office/drawing/2014/main" id="{29D74B12-6016-E927-453D-4286697354FA}"/>
              </a:ext>
            </a:extLst>
          </p:cNvPr>
          <p:cNvCxnSpPr>
            <a:cxnSpLocks/>
            <a:stCxn id="60" idx="0"/>
            <a:endCxn id="18" idx="4"/>
          </p:cNvCxnSpPr>
          <p:nvPr/>
        </p:nvCxnSpPr>
        <p:spPr>
          <a:xfrm rot="16200000" flipV="1">
            <a:off x="6640587" y="2796009"/>
            <a:ext cx="881333" cy="37171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81C329C-F8CB-8FD3-7DA7-89C9F743CCE8}"/>
              </a:ext>
            </a:extLst>
          </p:cNvPr>
          <p:cNvGrpSpPr/>
          <p:nvPr/>
        </p:nvGrpSpPr>
        <p:grpSpPr>
          <a:xfrm>
            <a:off x="3379548" y="3521889"/>
            <a:ext cx="445627" cy="445627"/>
            <a:chOff x="1999024" y="2307666"/>
            <a:chExt cx="545269" cy="545269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308C11AB-DAA9-495F-7B91-E3E8C771B736}"/>
                </a:ext>
              </a:extLst>
            </p:cNvPr>
            <p:cNvSpPr/>
            <p:nvPr/>
          </p:nvSpPr>
          <p:spPr>
            <a:xfrm>
              <a:off x="1999024" y="2307666"/>
              <a:ext cx="545269" cy="5452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9FBA144E-C57A-0882-E5FD-40FE47522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0024" y="2386352"/>
              <a:ext cx="387896" cy="387896"/>
            </a:xfrm>
            <a:prstGeom prst="rect">
              <a:avLst/>
            </a:prstGeom>
          </p:spPr>
        </p:pic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485C2CD7-DCBF-1A6B-3268-B1A5485BA2AB}"/>
              </a:ext>
            </a:extLst>
          </p:cNvPr>
          <p:cNvSpPr txBox="1"/>
          <p:nvPr/>
        </p:nvSpPr>
        <p:spPr>
          <a:xfrm>
            <a:off x="9696762" y="4791840"/>
            <a:ext cx="5036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T" sz="1600" dirty="0">
                <a:latin typeface="Calibri" panose="020F0502020204030204" pitchFamily="34" charset="0"/>
                <a:cs typeface="Calibri" panose="020F0502020204030204" pitchFamily="34" charset="0"/>
              </a:rPr>
              <a:t>SQL</a:t>
            </a:r>
          </a:p>
        </p:txBody>
      </p: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41F62A2A-7A53-23D9-C069-D371C5C49C71}"/>
              </a:ext>
            </a:extLst>
          </p:cNvPr>
          <p:cNvSpPr/>
          <p:nvPr/>
        </p:nvSpPr>
        <p:spPr>
          <a:xfrm>
            <a:off x="3197718" y="4478928"/>
            <a:ext cx="5881662" cy="1612592"/>
          </a:xfrm>
          <a:prstGeom prst="roundRect">
            <a:avLst>
              <a:gd name="adj" fmla="val 2604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AT" b="1" dirty="0">
                <a:latin typeface="Calibri" panose="020F0502020204030204" pitchFamily="34" charset="0"/>
                <a:cs typeface="Calibri" panose="020F0502020204030204" pitchFamily="34" charset="0"/>
              </a:rPr>
              <a:t>Backend Data Flow for ENDF-6 files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BDA8FFE-E412-7150-7A30-2FCA97978CCD}"/>
              </a:ext>
            </a:extLst>
          </p:cNvPr>
          <p:cNvSpPr txBox="1"/>
          <p:nvPr/>
        </p:nvSpPr>
        <p:spPr>
          <a:xfrm>
            <a:off x="505837" y="4684869"/>
            <a:ext cx="2160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T" sz="1600" dirty="0">
                <a:latin typeface="Calibri" panose="020F0502020204030204" pitchFamily="34" charset="0"/>
                <a:cs typeface="Calibri" panose="020F0502020204030204" pitchFamily="34" charset="0"/>
              </a:rPr>
              <a:t>Latest ENDF-6 libraries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CB1CE85-7ED2-9830-0E2B-3299EEBD32B1}"/>
              </a:ext>
            </a:extLst>
          </p:cNvPr>
          <p:cNvGrpSpPr/>
          <p:nvPr/>
        </p:nvGrpSpPr>
        <p:grpSpPr>
          <a:xfrm>
            <a:off x="3694369" y="5189186"/>
            <a:ext cx="545269" cy="545269"/>
            <a:chOff x="1999024" y="2307666"/>
            <a:chExt cx="545269" cy="545269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C4921818-88F1-A91C-60D2-9E62E0DE0D63}"/>
                </a:ext>
              </a:extLst>
            </p:cNvPr>
            <p:cNvSpPr/>
            <p:nvPr/>
          </p:nvSpPr>
          <p:spPr>
            <a:xfrm>
              <a:off x="1999024" y="2307666"/>
              <a:ext cx="545269" cy="5452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1FEF02B8-F29A-305F-D273-A0093763AB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0024" y="2386352"/>
              <a:ext cx="387896" cy="387896"/>
            </a:xfrm>
            <a:prstGeom prst="rect">
              <a:avLst/>
            </a:prstGeom>
          </p:spPr>
        </p:pic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00AFFACE-320D-A5FE-CB31-024D4D0246E8}"/>
              </a:ext>
            </a:extLst>
          </p:cNvPr>
          <p:cNvSpPr txBox="1"/>
          <p:nvPr/>
        </p:nvSpPr>
        <p:spPr>
          <a:xfrm>
            <a:off x="3441443" y="4854146"/>
            <a:ext cx="10677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T" sz="1600" dirty="0">
                <a:latin typeface="Calibri" panose="020F0502020204030204" pitchFamily="34" charset="0"/>
                <a:cs typeface="Calibri" panose="020F0502020204030204" pitchFamily="34" charset="0"/>
              </a:rPr>
              <a:t>Processing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962E03D9-BC13-9DFB-0CD3-A400A1AE906B}"/>
              </a:ext>
            </a:extLst>
          </p:cNvPr>
          <p:cNvGrpSpPr/>
          <p:nvPr/>
        </p:nvGrpSpPr>
        <p:grpSpPr>
          <a:xfrm>
            <a:off x="5809561" y="5185092"/>
            <a:ext cx="545269" cy="545269"/>
            <a:chOff x="1999024" y="2307666"/>
            <a:chExt cx="545269" cy="545269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593F55F3-4821-4821-32CB-036B79CACB45}"/>
                </a:ext>
              </a:extLst>
            </p:cNvPr>
            <p:cNvSpPr/>
            <p:nvPr/>
          </p:nvSpPr>
          <p:spPr>
            <a:xfrm>
              <a:off x="1999024" y="2307666"/>
              <a:ext cx="545269" cy="5452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BFCBFBF5-4A08-7445-038A-1A729CFFA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80024" y="2386352"/>
              <a:ext cx="387896" cy="387896"/>
            </a:xfrm>
            <a:prstGeom prst="rect">
              <a:avLst/>
            </a:prstGeom>
          </p:spPr>
        </p:pic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400D1E33-57E0-248D-B46E-38BDC2DCF345}"/>
              </a:ext>
            </a:extLst>
          </p:cNvPr>
          <p:cNvSpPr txBox="1"/>
          <p:nvPr/>
        </p:nvSpPr>
        <p:spPr>
          <a:xfrm>
            <a:off x="5342835" y="4854146"/>
            <a:ext cx="1455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T" sz="1600" dirty="0">
                <a:latin typeface="Calibri" panose="020F0502020204030204" pitchFamily="34" charset="0"/>
                <a:cs typeface="Calibri" panose="020F0502020204030204" pitchFamily="34" charset="0"/>
              </a:rPr>
              <a:t>PENDF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BA41BC04-DF12-9CB0-A522-60780F7BDE6D}"/>
              </a:ext>
            </a:extLst>
          </p:cNvPr>
          <p:cNvGrpSpPr/>
          <p:nvPr/>
        </p:nvGrpSpPr>
        <p:grpSpPr>
          <a:xfrm>
            <a:off x="7810665" y="5193428"/>
            <a:ext cx="545269" cy="545269"/>
            <a:chOff x="1999024" y="2307666"/>
            <a:chExt cx="545269" cy="545269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AD2BF2E-FCA4-F80E-493C-9FDC0B39D712}"/>
                </a:ext>
              </a:extLst>
            </p:cNvPr>
            <p:cNvSpPr/>
            <p:nvPr/>
          </p:nvSpPr>
          <p:spPr>
            <a:xfrm>
              <a:off x="1999024" y="2307666"/>
              <a:ext cx="545269" cy="5452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68ACD3B0-1903-2E68-4C79-42D288BE26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80024" y="2386352"/>
              <a:ext cx="387896" cy="387896"/>
            </a:xfrm>
            <a:prstGeom prst="rect">
              <a:avLst/>
            </a:prstGeom>
          </p:spPr>
        </p:pic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136F2895-AB50-E33D-8F1F-AEAC618D5F06}"/>
              </a:ext>
            </a:extLst>
          </p:cNvPr>
          <p:cNvSpPr txBox="1"/>
          <p:nvPr/>
        </p:nvSpPr>
        <p:spPr>
          <a:xfrm>
            <a:off x="7573651" y="4854146"/>
            <a:ext cx="10547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T" sz="1600" dirty="0">
                <a:latin typeface="Calibri" panose="020F0502020204030204" pitchFamily="34" charset="0"/>
                <a:cs typeface="Calibri" panose="020F0502020204030204" pitchFamily="34" charset="0"/>
              </a:rPr>
              <a:t>Tabulation</a:t>
            </a:r>
          </a:p>
        </p:txBody>
      </p:sp>
      <p:cxnSp>
        <p:nvCxnSpPr>
          <p:cNvPr id="103" name="Elbow Connector 102">
            <a:extLst>
              <a:ext uri="{FF2B5EF4-FFF2-40B4-BE49-F238E27FC236}">
                <a16:creationId xmlns:a16="http://schemas.microsoft.com/office/drawing/2014/main" id="{4454E22E-5D32-6665-CE94-889BFE0B3807}"/>
              </a:ext>
            </a:extLst>
          </p:cNvPr>
          <p:cNvCxnSpPr>
            <a:cxnSpLocks/>
            <a:stCxn id="79" idx="3"/>
            <a:endCxn id="81" idx="2"/>
          </p:cNvCxnSpPr>
          <p:nvPr/>
        </p:nvCxnSpPr>
        <p:spPr>
          <a:xfrm>
            <a:off x="2666462" y="4854146"/>
            <a:ext cx="1027907" cy="607675"/>
          </a:xfrm>
          <a:prstGeom prst="bentConnector3">
            <a:avLst>
              <a:gd name="adj1" fmla="val 39775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E69B8562-BF9E-136A-B049-5EE31C84C01B}"/>
              </a:ext>
            </a:extLst>
          </p:cNvPr>
          <p:cNvCxnSpPr>
            <a:cxnSpLocks/>
            <a:stCxn id="81" idx="6"/>
            <a:endCxn id="85" idx="2"/>
          </p:cNvCxnSpPr>
          <p:nvPr/>
        </p:nvCxnSpPr>
        <p:spPr>
          <a:xfrm flipV="1">
            <a:off x="4239638" y="5457727"/>
            <a:ext cx="1569923" cy="40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2" name="TextBox 131">
            <a:extLst>
              <a:ext uri="{FF2B5EF4-FFF2-40B4-BE49-F238E27FC236}">
                <a16:creationId xmlns:a16="http://schemas.microsoft.com/office/drawing/2014/main" id="{7D76018B-49DA-CE02-0E87-70D74EEB8497}"/>
              </a:ext>
            </a:extLst>
          </p:cNvPr>
          <p:cNvSpPr txBox="1"/>
          <p:nvPr/>
        </p:nvSpPr>
        <p:spPr>
          <a:xfrm>
            <a:off x="9387445" y="5371199"/>
            <a:ext cx="11277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Backend</a:t>
            </a:r>
          </a:p>
          <a:p>
            <a:pPr algn="ctr"/>
            <a:r>
              <a:rPr lang="en-A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System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34A4DC14-E306-AE98-4361-80FA6C7C30B2}"/>
              </a:ext>
            </a:extLst>
          </p:cNvPr>
          <p:cNvSpPr txBox="1"/>
          <p:nvPr/>
        </p:nvSpPr>
        <p:spPr>
          <a:xfrm>
            <a:off x="282668" y="2127206"/>
            <a:ext cx="13491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AT" sz="16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Trans files   </a:t>
            </a:r>
            <a:endParaRPr lang="en-A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55137E5B-32D4-5A35-5D33-452930D581A0}"/>
              </a:ext>
            </a:extLst>
          </p:cNvPr>
          <p:cNvSpPr txBox="1"/>
          <p:nvPr/>
        </p:nvSpPr>
        <p:spPr>
          <a:xfrm>
            <a:off x="10817808" y="4709480"/>
            <a:ext cx="113857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IAEA </a:t>
            </a:r>
          </a:p>
          <a:p>
            <a:pPr algn="ctr"/>
            <a:r>
              <a:rPr lang="en-A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Nuclear Reaction </a:t>
            </a:r>
          </a:p>
          <a:p>
            <a:pPr algn="ctr"/>
            <a:r>
              <a:rPr lang="en-A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Explorer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8BB0159-9FA5-1D37-1C4D-220DC243B66E}"/>
              </a:ext>
            </a:extLst>
          </p:cNvPr>
          <p:cNvCxnSpPr>
            <a:cxnSpLocks/>
            <a:endCxn id="59" idx="1"/>
          </p:cNvCxnSpPr>
          <p:nvPr/>
        </p:nvCxnSpPr>
        <p:spPr>
          <a:xfrm flipV="1">
            <a:off x="6199471" y="3593003"/>
            <a:ext cx="328730" cy="1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B469EB65-80C3-C79D-9F43-842039BB08A4}"/>
              </a:ext>
            </a:extLst>
          </p:cNvPr>
          <p:cNvCxnSpPr>
            <a:cxnSpLocks/>
            <a:endCxn id="61" idx="1"/>
          </p:cNvCxnSpPr>
          <p:nvPr/>
        </p:nvCxnSpPr>
        <p:spPr>
          <a:xfrm flipV="1">
            <a:off x="6212130" y="3811216"/>
            <a:ext cx="324443" cy="105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6C006AB2-2DD5-E184-88DC-DBEB25026193}"/>
              </a:ext>
            </a:extLst>
          </p:cNvPr>
          <p:cNvSpPr txBox="1"/>
          <p:nvPr/>
        </p:nvSpPr>
        <p:spPr>
          <a:xfrm>
            <a:off x="3181452" y="5724389"/>
            <a:ext cx="14986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T" sz="1600" dirty="0">
                <a:latin typeface="Calibri" panose="020F0502020204030204" pitchFamily="34" charset="0"/>
                <a:cs typeface="Calibri" panose="020F0502020204030204" pitchFamily="34" charset="0"/>
              </a:rPr>
              <a:t>(NJOY/PREPRO)</a:t>
            </a: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CBE1F1F-0C4A-3261-0132-DE02A8A277A6}"/>
              </a:ext>
            </a:extLst>
          </p:cNvPr>
          <p:cNvGrpSpPr/>
          <p:nvPr/>
        </p:nvGrpSpPr>
        <p:grpSpPr>
          <a:xfrm>
            <a:off x="9675960" y="1677345"/>
            <a:ext cx="545269" cy="545269"/>
            <a:chOff x="9000508" y="2059975"/>
            <a:chExt cx="545269" cy="545269"/>
          </a:xfrm>
        </p:grpSpPr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C31BDC1-ED80-9E6C-76CC-73230990322D}"/>
                </a:ext>
              </a:extLst>
            </p:cNvPr>
            <p:cNvSpPr/>
            <p:nvPr/>
          </p:nvSpPr>
          <p:spPr>
            <a:xfrm>
              <a:off x="9000508" y="2059975"/>
              <a:ext cx="545269" cy="5452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 sz="16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15" name="Picture 12">
              <a:extLst>
                <a:ext uri="{FF2B5EF4-FFF2-40B4-BE49-F238E27FC236}">
                  <a16:creationId xmlns:a16="http://schemas.microsoft.com/office/drawing/2014/main" id="{FCEB9CA9-8F19-6C19-5938-3B021BEAE3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screen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1398" y="2167005"/>
              <a:ext cx="323488" cy="3312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E6CC7A53-EEE7-43EA-32A2-B9C2E589254E}"/>
              </a:ext>
            </a:extLst>
          </p:cNvPr>
          <p:cNvGrpSpPr/>
          <p:nvPr/>
        </p:nvGrpSpPr>
        <p:grpSpPr>
          <a:xfrm>
            <a:off x="9675960" y="2985837"/>
            <a:ext cx="545269" cy="545269"/>
            <a:chOff x="9000508" y="2059975"/>
            <a:chExt cx="545269" cy="545269"/>
          </a:xfrm>
        </p:grpSpPr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3BC5BC4E-6E72-BAF8-870B-32641DC27B8E}"/>
                </a:ext>
              </a:extLst>
            </p:cNvPr>
            <p:cNvSpPr/>
            <p:nvPr/>
          </p:nvSpPr>
          <p:spPr>
            <a:xfrm>
              <a:off x="9000508" y="2059975"/>
              <a:ext cx="545269" cy="5452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 sz="16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25" name="Picture 12">
              <a:extLst>
                <a:ext uri="{FF2B5EF4-FFF2-40B4-BE49-F238E27FC236}">
                  <a16:creationId xmlns:a16="http://schemas.microsoft.com/office/drawing/2014/main" id="{4C68C5DC-107C-B227-1D0A-7E69A6684A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screen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115818" y="2167005"/>
              <a:ext cx="314648" cy="3312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6" name="TextBox 125">
            <a:extLst>
              <a:ext uri="{FF2B5EF4-FFF2-40B4-BE49-F238E27FC236}">
                <a16:creationId xmlns:a16="http://schemas.microsoft.com/office/drawing/2014/main" id="{0CB05FFF-72AF-B1DD-09B7-23AF6685C07B}"/>
              </a:ext>
            </a:extLst>
          </p:cNvPr>
          <p:cNvSpPr txBox="1"/>
          <p:nvPr/>
        </p:nvSpPr>
        <p:spPr>
          <a:xfrm>
            <a:off x="9314542" y="3521666"/>
            <a:ext cx="12681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AT" sz="1600" dirty="0">
                <a:latin typeface="Calibri" panose="020F0502020204030204" pitchFamily="34" charset="0"/>
                <a:cs typeface="Calibri" panose="020F0502020204030204" pitchFamily="34" charset="0"/>
              </a:rPr>
              <a:t>ntermediate</a:t>
            </a:r>
          </a:p>
          <a:p>
            <a:pPr algn="ctr"/>
            <a:r>
              <a:rPr lang="en-AT" sz="1600" dirty="0">
                <a:latin typeface="Calibri" panose="020F0502020204030204" pitchFamily="34" charset="0"/>
                <a:cs typeface="Calibri" panose="020F0502020204030204" pitchFamily="34" charset="0"/>
              </a:rPr>
              <a:t>files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B78061A-F711-D768-9B75-6273B28AF77E}"/>
              </a:ext>
            </a:extLst>
          </p:cNvPr>
          <p:cNvSpPr txBox="1"/>
          <p:nvPr/>
        </p:nvSpPr>
        <p:spPr>
          <a:xfrm>
            <a:off x="9451229" y="2222355"/>
            <a:ext cx="994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AT" sz="1600" dirty="0">
                <a:latin typeface="Calibri" panose="020F0502020204030204" pitchFamily="34" charset="0"/>
                <a:cs typeface="Calibri" panose="020F0502020204030204" pitchFamily="34" charset="0"/>
              </a:rPr>
              <a:t>riginal files</a:t>
            </a:r>
          </a:p>
        </p:txBody>
      </p: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2877B505-1DBE-C128-2AE6-769D9B8C7797}"/>
              </a:ext>
            </a:extLst>
          </p:cNvPr>
          <p:cNvCxnSpPr>
            <a:cxnSpLocks/>
            <a:stCxn id="94" idx="6"/>
          </p:cNvCxnSpPr>
          <p:nvPr/>
        </p:nvCxnSpPr>
        <p:spPr>
          <a:xfrm>
            <a:off x="8355934" y="5466063"/>
            <a:ext cx="10347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7246F6D1-104F-D407-7C77-4DE2F5D94880}"/>
              </a:ext>
            </a:extLst>
          </p:cNvPr>
          <p:cNvCxnSpPr>
            <a:cxnSpLocks/>
            <a:stCxn id="85" idx="6"/>
            <a:endCxn id="94" idx="2"/>
          </p:cNvCxnSpPr>
          <p:nvPr/>
        </p:nvCxnSpPr>
        <p:spPr>
          <a:xfrm>
            <a:off x="6354830" y="5457727"/>
            <a:ext cx="1455835" cy="8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7" name="TextBox 146">
            <a:extLst>
              <a:ext uri="{FF2B5EF4-FFF2-40B4-BE49-F238E27FC236}">
                <a16:creationId xmlns:a16="http://schemas.microsoft.com/office/drawing/2014/main" id="{D44BB592-5276-1924-94EC-0A51C43A8C9C}"/>
              </a:ext>
            </a:extLst>
          </p:cNvPr>
          <p:cNvSpPr txBox="1"/>
          <p:nvPr/>
        </p:nvSpPr>
        <p:spPr>
          <a:xfrm>
            <a:off x="3393039" y="2572187"/>
            <a:ext cx="13618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T" sz="1600" dirty="0">
                <a:latin typeface="Calibri" panose="020F0502020204030204" pitchFamily="34" charset="0"/>
                <a:cs typeface="Calibri" panose="020F0502020204030204" pitchFamily="34" charset="0"/>
                <a:hlinkClick r:id="rId21"/>
              </a:rPr>
              <a:t>EXFOR_parser</a:t>
            </a:r>
            <a:endParaRPr lang="en-A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5B8E301-E770-0CAA-8AAB-2A23D364814B}"/>
              </a:ext>
            </a:extLst>
          </p:cNvPr>
          <p:cNvCxnSpPr>
            <a:cxnSpLocks/>
            <a:stCxn id="131" idx="3"/>
            <a:endCxn id="4" idx="1"/>
          </p:cNvCxnSpPr>
          <p:nvPr/>
        </p:nvCxnSpPr>
        <p:spPr>
          <a:xfrm flipV="1">
            <a:off x="10503967" y="3713560"/>
            <a:ext cx="329539" cy="6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2" name="Picture 2" descr="GitHub Logos and Usage · GitHub">
            <a:extLst>
              <a:ext uri="{FF2B5EF4-FFF2-40B4-BE49-F238E27FC236}">
                <a16:creationId xmlns:a16="http://schemas.microsoft.com/office/drawing/2014/main" id="{A9063AB8-BCA3-6B91-9875-22A70E252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9582" y="2636212"/>
            <a:ext cx="249182" cy="23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3F6727-9174-D7D0-E665-FEF7AFE271B9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848" y="5044371"/>
            <a:ext cx="2567950" cy="1018572"/>
          </a:xfrm>
          <a:prstGeom prst="rect">
            <a:avLst/>
          </a:prstGeom>
        </p:spPr>
      </p:pic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88EB0EDC-F3B3-00F9-D93A-EA9A96E03FB3}"/>
              </a:ext>
            </a:extLst>
          </p:cNvPr>
          <p:cNvSpPr/>
          <p:nvPr/>
        </p:nvSpPr>
        <p:spPr>
          <a:xfrm>
            <a:off x="201679" y="1238539"/>
            <a:ext cx="8910775" cy="3082830"/>
          </a:xfrm>
          <a:prstGeom prst="roundRect">
            <a:avLst>
              <a:gd name="adj" fmla="val 2604"/>
            </a:avLst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AT" b="1" dirty="0">
                <a:solidFill>
                  <a:srgbClr val="0A9C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Experimental Data (EXFOR)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8D1BB3C4-7118-4019-CA10-C2EF38BAAE1C}"/>
              </a:ext>
            </a:extLst>
          </p:cNvPr>
          <p:cNvSpPr/>
          <p:nvPr/>
        </p:nvSpPr>
        <p:spPr>
          <a:xfrm>
            <a:off x="201678" y="4402636"/>
            <a:ext cx="8910775" cy="1723865"/>
          </a:xfrm>
          <a:prstGeom prst="roundRect">
            <a:avLst>
              <a:gd name="adj" fmla="val 2604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AT" b="1" dirty="0">
                <a:solidFill>
                  <a:srgbClr val="0069B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Evaluated Data</a:t>
            </a:r>
          </a:p>
        </p:txBody>
      </p:sp>
    </p:spTree>
    <p:extLst>
      <p:ext uri="{BB962C8B-B14F-4D97-AF65-F5344CB8AC3E}">
        <p14:creationId xmlns:p14="http://schemas.microsoft.com/office/powerpoint/2010/main" val="3339384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91344-9608-4E40-8020-9296A0022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EXFOR Parsing: General Format Parsing into JSON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ADDEC8-0A94-8A48-AE5A-FA4CD9AA588B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/>
              <a:t>S. Okumura | IAEA Data Explorer and Beyond | P(ND)2-3 </a:t>
            </a:r>
            <a:endParaRPr lang="en-A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0C987B-3551-1045-8FEF-3CDD48243C18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97AD36C7-9703-CB49-A218-01373653FCDC}" type="slidenum">
              <a:rPr lang="en-AT" smtClean="0"/>
              <a:pPr/>
              <a:t>6</a:t>
            </a:fld>
            <a:endParaRPr lang="en-AT" dirty="0"/>
          </a:p>
        </p:txBody>
      </p:sp>
      <p:sp>
        <p:nvSpPr>
          <p:cNvPr id="23" name="Content Placeholder 13">
            <a:extLst>
              <a:ext uri="{FF2B5EF4-FFF2-40B4-BE49-F238E27FC236}">
                <a16:creationId xmlns:a16="http://schemas.microsoft.com/office/drawing/2014/main" id="{309323B4-A0EE-9144-B3CB-0DCA758E0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417" y="1199213"/>
            <a:ext cx="6888063" cy="5022720"/>
          </a:xfrm>
        </p:spPr>
        <p:txBody>
          <a:bodyPr/>
          <a:lstStyle/>
          <a:p>
            <a:r>
              <a:rPr lang="en-US" sz="2400" b="1" dirty="0"/>
              <a:t>Block Parsing</a:t>
            </a:r>
            <a:endParaRPr lang="en-US" sz="2000" dirty="0"/>
          </a:p>
          <a:p>
            <a:pPr lvl="1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Pseudo-document oriented database format.</a:t>
            </a:r>
          </a:p>
          <a:p>
            <a:pPr lvl="1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Based on tagged, nested blocks.</a:t>
            </a:r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6AC78CF0-1F64-D746-A0F3-468C1791A4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563525"/>
              </p:ext>
            </p:extLst>
          </p:nvPr>
        </p:nvGraphicFramePr>
        <p:xfrm>
          <a:off x="598493" y="2410691"/>
          <a:ext cx="6707910" cy="1828800"/>
        </p:xfrm>
        <a:graphic>
          <a:graphicData uri="http://schemas.openxmlformats.org/drawingml/2006/table">
            <a:tbl>
              <a:tblPr/>
              <a:tblGrid>
                <a:gridCol w="2422555">
                  <a:extLst>
                    <a:ext uri="{9D8B030D-6E8A-4147-A177-3AD203B41FA5}">
                      <a16:colId xmlns:a16="http://schemas.microsoft.com/office/drawing/2014/main" val="1222070373"/>
                    </a:ext>
                  </a:extLst>
                </a:gridCol>
                <a:gridCol w="4285355">
                  <a:extLst>
                    <a:ext uri="{9D8B030D-6E8A-4147-A177-3AD203B41FA5}">
                      <a16:colId xmlns:a16="http://schemas.microsoft.com/office/drawing/2014/main" val="662469009"/>
                    </a:ext>
                  </a:extLst>
                </a:gridCol>
              </a:tblGrid>
              <a:tr h="116912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69B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Raw Input Block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69B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Parsed JSON Fragment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4670443"/>
                  </a:ext>
                </a:extLst>
              </a:tr>
              <a:tr h="116912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ENTRY – ENDENTRY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"entry": "D1036", "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last_updated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": ...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8126474"/>
                  </a:ext>
                </a:extLst>
              </a:tr>
              <a:tr h="11691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SUBENT – ENDSUBENT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"subentry": "D1036001", "date": ...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9656285"/>
                  </a:ext>
                </a:extLst>
              </a:tr>
              <a:tr h="11691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BIB – ENDBIB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"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bib_record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": { "title": "...", ... }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6949521"/>
                  </a:ext>
                </a:extLst>
              </a:tr>
              <a:tr h="11691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 - ENDDATA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"data": { “head": [...], “unit”:[], “data”*[]... }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0464066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36B04EDA-04AB-5A45-B480-6279FE9F59B5}"/>
              </a:ext>
            </a:extLst>
          </p:cNvPr>
          <p:cNvGrpSpPr/>
          <p:nvPr/>
        </p:nvGrpSpPr>
        <p:grpSpPr>
          <a:xfrm>
            <a:off x="7241215" y="1153896"/>
            <a:ext cx="4795520" cy="5526041"/>
            <a:chOff x="4878438" y="2769495"/>
            <a:chExt cx="6709496" cy="735858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1B4F198-6670-844E-BEB8-BF9F6E38F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78438" y="2829840"/>
              <a:ext cx="3095135" cy="597724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EA017F-E317-2045-A366-61E3E992C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90807" y="2769495"/>
              <a:ext cx="3397127" cy="735858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408166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BAF51-1A6D-9C4E-838D-A964F866C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EXFOR Parsing: EXFOR Code and Free Text Separation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EB8684-3B27-B041-89F0-0E79DA99101C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/>
              <a:t>S. Okumura | IAEA Data Explorer and Beyond | P(ND)2-3 </a:t>
            </a:r>
            <a:endParaRPr lang="en-A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A54CF9-2780-854D-AC7D-128D95588840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97AD36C7-9703-CB49-A218-01373653FCDC}" type="slidenum">
              <a:rPr lang="en-AT" smtClean="0"/>
              <a:pPr/>
              <a:t>7</a:t>
            </a:fld>
            <a:endParaRPr lang="en-AT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22E790-0BC1-0840-8771-F366D8E5D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454" y="1158306"/>
            <a:ext cx="6666346" cy="3725421"/>
          </a:xfrm>
        </p:spPr>
        <p:txBody>
          <a:bodyPr/>
          <a:lstStyle/>
          <a:p>
            <a:r>
              <a:rPr lang="en-US" sz="2000" b="1" dirty="0"/>
              <a:t>Block → Key-Value Parsing → JSON → SQL Table</a:t>
            </a:r>
          </a:p>
          <a:p>
            <a:pPr lvl="1"/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1: Separation of dictionary-defined codes (in parentheses) from free-text descriptions + JSON conversion</a:t>
            </a:r>
          </a:p>
          <a:p>
            <a:pPr lvl="1"/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2: SQL Representation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D58E61-5ECC-6847-96A8-CEBFAC8EE90A}"/>
              </a:ext>
            </a:extLst>
          </p:cNvPr>
          <p:cNvSpPr/>
          <p:nvPr/>
        </p:nvSpPr>
        <p:spPr>
          <a:xfrm>
            <a:off x="1025235" y="2074648"/>
            <a:ext cx="58835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FACILITY   (CYCLO,3POLIPJ) C-30 cyclotron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SAMPLE     Enriched metallic 112Sn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          (20.6 mg, 5 mm diam., 0.2 mm thick)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         (50-SN-112,ENR=0.84)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         (50-SN-114,ENR=0.13)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DETECTOR   (HPGE) 1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HPGe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detector (1.8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keV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resoluation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at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          1332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keV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) for 114m2In measurement, and 2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HPGe</a:t>
            </a:r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          detectors (2.0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keV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resolution at 1332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keV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and 1.1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keV</a:t>
            </a:r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          resolution at 122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keV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A92335D-0A87-BB45-B2F2-7743B1D3CFAB}"/>
              </a:ext>
            </a:extLst>
          </p:cNvPr>
          <p:cNvGraphicFramePr>
            <a:graphicFrameLocks noGrp="1"/>
          </p:cNvGraphicFramePr>
          <p:nvPr/>
        </p:nvGraphicFramePr>
        <p:xfrm>
          <a:off x="1025235" y="4498572"/>
          <a:ext cx="10678394" cy="21869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351409">
                  <a:extLst>
                    <a:ext uri="{9D8B030D-6E8A-4147-A177-3AD203B41FA5}">
                      <a16:colId xmlns:a16="http://schemas.microsoft.com/office/drawing/2014/main" val="6499647"/>
                    </a:ext>
                  </a:extLst>
                </a:gridCol>
                <a:gridCol w="1997331">
                  <a:extLst>
                    <a:ext uri="{9D8B030D-6E8A-4147-A177-3AD203B41FA5}">
                      <a16:colId xmlns:a16="http://schemas.microsoft.com/office/drawing/2014/main" val="1906144238"/>
                    </a:ext>
                  </a:extLst>
                </a:gridCol>
                <a:gridCol w="7329654">
                  <a:extLst>
                    <a:ext uri="{9D8B030D-6E8A-4147-A177-3AD203B41FA5}">
                      <a16:colId xmlns:a16="http://schemas.microsoft.com/office/drawing/2014/main" val="3187710888"/>
                    </a:ext>
                  </a:extLst>
                </a:gridCol>
              </a:tblGrid>
              <a:tr h="150143">
                <a:tc>
                  <a:txBody>
                    <a:bodyPr/>
                    <a:lstStyle/>
                    <a:p>
                      <a:pPr algn="l"/>
                      <a:r>
                        <a:rPr lang="en-US" sz="1400" b="1" i="0" dirty="0">
                          <a:solidFill>
                            <a:srgbClr val="0069B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Key</a:t>
                      </a:r>
                    </a:p>
                  </a:txBody>
                  <a:tcPr marL="19050" marR="19050" marT="19050" marB="1905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i="0" dirty="0">
                          <a:solidFill>
                            <a:srgbClr val="0069B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</a:p>
                  </a:txBody>
                  <a:tcPr marL="19050" marR="19050" marT="19050" marB="1905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i="0" dirty="0">
                          <a:solidFill>
                            <a:srgbClr val="0069B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Free text</a:t>
                      </a:r>
                    </a:p>
                  </a:txBody>
                  <a:tcPr marL="19050" marR="19050" marT="19050" marB="1905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6929028"/>
                  </a:ext>
                </a:extLst>
              </a:tr>
              <a:tr h="150143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SAMPLE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050" marR="19050" marT="19050" marB="1905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b="0" i="1" dirty="0">
                        <a:solidFill>
                          <a:srgbClr val="C0C0C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050" marR="19050" marT="19050" marB="1905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Enriched metallic 112Sn (20.6 mg, 5 mm diam., 0.2 mm thick)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050" marR="19050" marT="19050" marB="1905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7154910"/>
                  </a:ext>
                </a:extLst>
              </a:tr>
              <a:tr h="150143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SAMPLE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050" marR="19050" marT="19050" marB="1905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(50-SN-112,ENR=0.84)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050" marR="19050" marT="19050" marB="1905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b="0" i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050" marR="19050" marT="19050" marB="1905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2272457"/>
                  </a:ext>
                </a:extLst>
              </a:tr>
              <a:tr h="150143"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SAMPLE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050" marR="19050" marT="19050" marB="1905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(50-SN-114,ENR=0.13)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050" marR="19050" marT="19050" marB="1905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b="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050" marR="19050" marT="19050" marB="1905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3979685"/>
                  </a:ext>
                </a:extLst>
              </a:tr>
              <a:tr h="150143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METHOD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050" marR="19050" marT="19050" marB="1905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(ACTIV)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050" marR="19050" marT="19050" marB="1905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Irradiated for 5 min at 27nA or 1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hr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at 3.5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050" marR="19050" marT="19050" marB="1905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5719631"/>
                  </a:ext>
                </a:extLst>
              </a:tr>
              <a:tr h="277537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INC-SPECT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050" marR="19050" marT="19050" marB="1905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b="0" i="1" dirty="0">
                        <a:solidFill>
                          <a:srgbClr val="C0C0C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050" marR="19050" marT="19050" marB="1905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proton energy beam was determined by detection of elastically scattered proton on polyethylene foil by a Si(Li) telescope.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050" marR="19050" marT="19050" marB="1905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6700905"/>
                  </a:ext>
                </a:extLst>
              </a:tr>
              <a:tr h="277537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DETECTOR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050" marR="19050" marT="19050" marB="1905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(HPGE)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050" marR="19050" marT="19050" marB="1905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HPGe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detector (1.8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keV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resoluation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at 1332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keV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for 114m2In measurement, and 2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HPGe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detectors (2.0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keV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resolution at 1332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keV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1.1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keV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resolution at 122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keV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050" marR="19050" marT="19050" marB="1905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8468879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2065B2CF-3878-7F4C-8D47-0C0BCDE2E3CD}"/>
              </a:ext>
            </a:extLst>
          </p:cNvPr>
          <p:cNvSpPr/>
          <p:nvPr/>
        </p:nvSpPr>
        <p:spPr>
          <a:xfrm>
            <a:off x="6921412" y="1438948"/>
            <a:ext cx="52705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69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"facilities"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[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 { </a:t>
            </a:r>
            <a:r>
              <a:rPr lang="en-US" sz="1400" dirty="0">
                <a:solidFill>
                  <a:srgbClr val="0069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"x4_code"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>
                <a:solidFill>
                  <a:srgbClr val="0A9C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"(CYCLO,3POLIPJ)"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>
                <a:solidFill>
                  <a:srgbClr val="0069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en-US" sz="1400" dirty="0" err="1">
                <a:solidFill>
                  <a:srgbClr val="0069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free_txt</a:t>
            </a:r>
            <a:r>
              <a:rPr lang="en-US" sz="1400" dirty="0">
                <a:solidFill>
                  <a:srgbClr val="0069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":</a:t>
            </a:r>
            <a:r>
              <a:rPr lang="en-US" sz="1400" dirty="0">
                <a:solidFill>
                  <a:srgbClr val="0A9C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["C-30 cyclotron"]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1400" dirty="0">
                <a:solidFill>
                  <a:srgbClr val="0069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en-US" sz="1400" dirty="0" err="1">
                <a:solidFill>
                  <a:srgbClr val="0069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facility_type</a:t>
            </a:r>
            <a:r>
              <a:rPr lang="en-US" sz="1400" dirty="0">
                <a:solidFill>
                  <a:srgbClr val="0069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>
                <a:solidFill>
                  <a:srgbClr val="0A9C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"(CYCLO)"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>
                <a:solidFill>
                  <a:srgbClr val="0069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"institute"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>
                <a:solidFill>
                  <a:srgbClr val="0A9C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"(3POLIPJ)"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}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],</a:t>
            </a:r>
          </a:p>
          <a:p>
            <a:r>
              <a:rPr lang="en-US" sz="1400" dirty="0">
                <a:solidFill>
                  <a:srgbClr val="0069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"sample"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[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 { </a:t>
            </a:r>
            <a:r>
              <a:rPr lang="en-US" sz="1400" dirty="0">
                <a:solidFill>
                  <a:srgbClr val="0069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"x4_code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": </a:t>
            </a:r>
            <a:r>
              <a:rPr lang="en-US" sz="1400" dirty="0">
                <a:solidFill>
                  <a:srgbClr val="0A9C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null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>
                <a:solidFill>
                  <a:srgbClr val="0069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en-US" sz="1400" dirty="0" err="1">
                <a:solidFill>
                  <a:srgbClr val="0069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free_txt</a:t>
            </a:r>
            <a:r>
              <a:rPr lang="en-US" sz="1400" dirty="0">
                <a:solidFill>
                  <a:srgbClr val="0069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1400" dirty="0">
                <a:solidFill>
                  <a:srgbClr val="0A9C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["Enriched metallic 112Sn", "(20.6 mg, 5 mm diam., 0.2 mm thick)"]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},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 {</a:t>
            </a:r>
            <a:r>
              <a:rPr lang="en-US" sz="1400" dirty="0">
                <a:solidFill>
                  <a:srgbClr val="0069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"x4_code"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>
                <a:solidFill>
                  <a:srgbClr val="0A9C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"(50-SN-112,ENR=0.84)"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>
                <a:solidFill>
                  <a:srgbClr val="0069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en-US" sz="1400" dirty="0" err="1">
                <a:solidFill>
                  <a:srgbClr val="0069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free_txt</a:t>
            </a:r>
            <a:r>
              <a:rPr lang="en-US" sz="1400" dirty="0">
                <a:solidFill>
                  <a:srgbClr val="0069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>
                <a:solidFill>
                  <a:srgbClr val="0A9C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[]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},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 {</a:t>
            </a:r>
            <a:r>
              <a:rPr lang="en-US" sz="1400" dirty="0">
                <a:solidFill>
                  <a:srgbClr val="0069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"x4_code"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>
                <a:solidFill>
                  <a:srgbClr val="0A9C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"(50-SN-114,ENR=0.13)"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>
                <a:solidFill>
                  <a:srgbClr val="0069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en-US" sz="1400" dirty="0" err="1">
                <a:solidFill>
                  <a:srgbClr val="0069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free_txt</a:t>
            </a:r>
            <a:r>
              <a:rPr lang="en-US" sz="1400" dirty="0">
                <a:solidFill>
                  <a:srgbClr val="0069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>
                <a:solidFill>
                  <a:srgbClr val="0A9C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[]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}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],</a:t>
            </a:r>
          </a:p>
          <a:p>
            <a:r>
              <a:rPr lang="en-US" sz="1400" dirty="0">
                <a:solidFill>
                  <a:srgbClr val="0069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"detector"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[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 { </a:t>
            </a:r>
            <a:r>
              <a:rPr lang="en-US" sz="1400" dirty="0">
                <a:solidFill>
                  <a:srgbClr val="0069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“x4_code”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>
                <a:solidFill>
                  <a:srgbClr val="0A9C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“(HPGE)”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>
                <a:solidFill>
                  <a:srgbClr val="0069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en-US" sz="1400" dirty="0" err="1">
                <a:solidFill>
                  <a:srgbClr val="0069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free_txt</a:t>
            </a:r>
            <a:r>
              <a:rPr lang="en-US" sz="1400" dirty="0">
                <a:solidFill>
                  <a:srgbClr val="0069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1400" dirty="0">
                <a:solidFill>
                  <a:srgbClr val="0A9C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[ " 1 </a:t>
            </a:r>
            <a:r>
              <a:rPr lang="en-US" sz="1400" dirty="0" err="1">
                <a:solidFill>
                  <a:srgbClr val="0A9C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HPGe</a:t>
            </a:r>
            <a:r>
              <a:rPr lang="en-US" sz="1400" dirty="0">
                <a:solidFill>
                  <a:srgbClr val="0A9C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detector (1.8 </a:t>
            </a:r>
            <a:r>
              <a:rPr lang="en-US" sz="1400" dirty="0" err="1">
                <a:solidFill>
                  <a:srgbClr val="0A9C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keV</a:t>
            </a:r>
            <a:r>
              <a:rPr lang="en-US" sz="1400" dirty="0">
                <a:solidFill>
                  <a:srgbClr val="0A9C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A9C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resoluation</a:t>
            </a:r>
            <a:r>
              <a:rPr lang="en-US" sz="1400" dirty="0">
                <a:solidFill>
                  <a:srgbClr val="0A9C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at", " 1332 </a:t>
            </a:r>
            <a:r>
              <a:rPr lang="en-US" sz="1400" dirty="0" err="1">
                <a:solidFill>
                  <a:srgbClr val="0A9C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keV</a:t>
            </a:r>
            <a:r>
              <a:rPr lang="en-US" sz="1400" dirty="0">
                <a:solidFill>
                  <a:srgbClr val="0A9C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for 114m2In” ...]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}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001382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02BB1-7B6B-B740-B402-658EFF322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EXFOR Parsing: Data Table Parsing and Unit Unification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29A8F3-759A-3345-AA76-642955AC2178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/>
              <a:t>S. Okumura | IAEA Data Explorer and Beyond | P(ND)2-3 </a:t>
            </a:r>
            <a:endParaRPr lang="en-A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9BF877-E555-084B-B0DA-B52E152760CC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97AD36C7-9703-CB49-A218-01373653FCDC}" type="slidenum">
              <a:rPr lang="en-AT" smtClean="0"/>
              <a:pPr/>
              <a:t>8</a:t>
            </a:fld>
            <a:endParaRPr lang="en-AT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640AECB-A52A-4E4E-B467-78D0E5E8E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731" y="1377497"/>
            <a:ext cx="10515600" cy="4707392"/>
          </a:xfrm>
        </p:spPr>
        <p:txBody>
          <a:bodyPr>
            <a:noAutofit/>
          </a:bodyPr>
          <a:lstStyle/>
          <a:p>
            <a:pPr lvl="1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 alignment of values with headers and units.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Handles missing values (null) and multi-row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cleanly.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CDEC93-6218-F147-84C4-E75675D17D82}"/>
              </a:ext>
            </a:extLst>
          </p:cNvPr>
          <p:cNvSpPr/>
          <p:nvPr/>
        </p:nvSpPr>
        <p:spPr>
          <a:xfrm>
            <a:off x="600234" y="2719444"/>
            <a:ext cx="585252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DATA                 8         19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ELEMENT    MASS       ISOMER     MASS-MIN   MASS-MAX   DATA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DATA-MIN   FLAG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NO-DIM     NO-DIM     NO-DIM     NO-DIM     NO-DIM     MB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MB         NO-DIM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82.        203.                                        26.</a:t>
            </a:r>
          </a:p>
          <a:p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81.        202.                                         3.</a:t>
            </a:r>
          </a:p>
          <a:p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81.        201.                                        20.</a:t>
            </a:r>
          </a:p>
          <a:p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81.        200.                                        12.</a:t>
            </a:r>
          </a:p>
          <a:p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81.        199.                                        27.</a:t>
            </a:r>
          </a:p>
          <a:p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81.        198.                                        15.</a:t>
            </a:r>
          </a:p>
          <a:p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66.                              149.       153.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0.62       1.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  :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ENDDATA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61F97E-3124-8F43-A221-30AE490E27D9}"/>
              </a:ext>
            </a:extLst>
          </p:cNvPr>
          <p:cNvSpPr/>
          <p:nvPr/>
        </p:nvSpPr>
        <p:spPr>
          <a:xfrm>
            <a:off x="6126253" y="3037901"/>
            <a:ext cx="940030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{</a:t>
            </a:r>
          </a:p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>
                <a:solidFill>
                  <a:srgbClr val="0069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"data":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{</a:t>
            </a:r>
          </a:p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1200" dirty="0">
                <a:solidFill>
                  <a:srgbClr val="0069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"heads"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200" dirty="0">
                <a:solidFill>
                  <a:srgbClr val="0A9C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["ELEMENT", "MASS", "ISOMER", "MASS-MIN", "MASS-MAX", "DATA", "DATA-MIN", "FLAG"]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1200" dirty="0">
                <a:solidFill>
                  <a:srgbClr val="0069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"units"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200" dirty="0">
                <a:solidFill>
                  <a:srgbClr val="0A9C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["NO-DIM", "NO-DIM", "NO-DIM", "NO-DIM", "NO-DIM", "MB", "MB", "NO-DIM"]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1200" dirty="0">
                <a:solidFill>
                  <a:srgbClr val="0069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"data"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200" dirty="0">
                <a:solidFill>
                  <a:srgbClr val="0A9C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</a:p>
          <a:p>
            <a:r>
              <a:rPr lang="en-US" sz="1200" dirty="0">
                <a:solidFill>
                  <a:srgbClr val="0A9C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[82.0, 81.0, 81.0, 81.0, 81.0, 81.0, 66.0, 66.0, 65.0, 56.0, 56.0, 56.0, 38.0, 38.0, 35.0, 35.0, 32.0, 32.0, 32.0],</a:t>
            </a:r>
          </a:p>
          <a:p>
            <a:r>
              <a:rPr lang="en-US" sz="1200" dirty="0">
                <a:solidFill>
                  <a:srgbClr val="0A9C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[203.0, 202.0, 201.0, 200.0, 199.0, 198.0, null, null, 149.0, 131.0, 129.0, 128.0, 91.0, 89.0, 82.0, 80.0, 75.0, 69.0, 66.0],</a:t>
            </a:r>
          </a:p>
          <a:p>
            <a:r>
              <a:rPr lang="en-US" sz="1200" dirty="0">
                <a:solidFill>
                  <a:srgbClr val="0A9C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[null, null, null, null, null, null, null, null, null, null, null, null, null, null, null, 1.0, null, null, null],</a:t>
            </a:r>
          </a:p>
          <a:p>
            <a:r>
              <a:rPr lang="en-US" sz="1200" dirty="0">
                <a:solidFill>
                  <a:srgbClr val="0A9C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[null, null, null, null, null, null, 149.0, 149.0, null, null, null, null, null, null, null, null, null, null, null],</a:t>
            </a:r>
          </a:p>
          <a:p>
            <a:r>
              <a:rPr lang="en-US" sz="1200" dirty="0">
                <a:solidFill>
                  <a:srgbClr val="0A9C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[null, null, null, null, null, null, 153.0, 153.0, null, null, null, null, null, null, null, null, null, null, null],</a:t>
            </a:r>
          </a:p>
          <a:p>
            <a:r>
              <a:rPr lang="en-US" sz="1200" dirty="0">
                <a:solidFill>
                  <a:srgbClr val="0A9C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[26.0, 3.0, 20.0, 12.0, 27.0, 15.0, null, null, null, 5.5, 1.9, 4.3, 0.48, 1.4, 0.22, 0.07, 0.53, 0.65, 0.17],</a:t>
            </a:r>
          </a:p>
          <a:p>
            <a:r>
              <a:rPr lang="en-US" sz="1200" dirty="0">
                <a:solidFill>
                  <a:srgbClr val="0A9C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[null, null, null, null, null, null, 0.62, 1.77, 0.95, null, null, null, null, null, null, null, null, null, null],</a:t>
            </a:r>
          </a:p>
          <a:p>
            <a:r>
              <a:rPr lang="en-US" sz="1200" dirty="0">
                <a:solidFill>
                  <a:srgbClr val="0A9C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[null, null, null, null, null, null, 1.0, 1.0, 1.0, null, null, null, null, null, null, null, null, null, null]</a:t>
            </a:r>
          </a:p>
          <a:p>
            <a:r>
              <a:rPr lang="en-US" sz="1200" dirty="0">
                <a:solidFill>
                  <a:srgbClr val="0A9C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]</a:t>
            </a:r>
          </a:p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 }</a:t>
            </a:r>
          </a:p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}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C11853-B470-6C4D-959E-77EAD21B8117}"/>
              </a:ext>
            </a:extLst>
          </p:cNvPr>
          <p:cNvSpPr/>
          <p:nvPr/>
        </p:nvSpPr>
        <p:spPr>
          <a:xfrm>
            <a:off x="323386" y="2105650"/>
            <a:ext cx="2011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69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Original Expression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7D647D-7174-B44C-BA2B-66AC507C68A6}"/>
              </a:ext>
            </a:extLst>
          </p:cNvPr>
          <p:cNvSpPr/>
          <p:nvPr/>
        </p:nvSpPr>
        <p:spPr>
          <a:xfrm>
            <a:off x="492068" y="2380037"/>
            <a:ext cx="533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Fixed width,</a:t>
            </a:r>
            <a:r>
              <a:rPr lang="ja-JP" altLang="en-US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multiple columns (&gt;6) with line breaks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6A55D9-7973-0041-A751-E21C43864211}"/>
              </a:ext>
            </a:extLst>
          </p:cNvPr>
          <p:cNvSpPr/>
          <p:nvPr/>
        </p:nvSpPr>
        <p:spPr>
          <a:xfrm>
            <a:off x="6105470" y="234074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Parsed each row block by column headers, units, and flattened the structure into JSON arrays.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9ACEFB-2B84-1448-990D-D1BA946D598C}"/>
              </a:ext>
            </a:extLst>
          </p:cNvPr>
          <p:cNvSpPr/>
          <p:nvPr/>
        </p:nvSpPr>
        <p:spPr>
          <a:xfrm>
            <a:off x="5954170" y="2105650"/>
            <a:ext cx="2292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69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JSON</a:t>
            </a:r>
            <a:r>
              <a:rPr lang="ja-JP" altLang="en-US" b="1">
                <a:solidFill>
                  <a:srgbClr val="0069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0069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Structured Form</a:t>
            </a:r>
          </a:p>
        </p:txBody>
      </p:sp>
    </p:spTree>
    <p:extLst>
      <p:ext uri="{BB962C8B-B14F-4D97-AF65-F5344CB8AC3E}">
        <p14:creationId xmlns:p14="http://schemas.microsoft.com/office/powerpoint/2010/main" val="3037683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91344-9608-4E40-8020-9296A0022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EXFOR Parsing: Handling Reaction Expressions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ADDEC8-0A94-8A48-AE5A-FA4CD9AA588B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/>
              <a:t>S. Okumura | IAEA Data Explorer and Beyond | P(ND)2-3 </a:t>
            </a:r>
            <a:endParaRPr lang="en-A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0C987B-3551-1045-8FEF-3CDD48243C18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97AD36C7-9703-CB49-A218-01373653FCDC}" type="slidenum">
              <a:rPr lang="en-AT" smtClean="0"/>
              <a:pPr/>
              <a:t>9</a:t>
            </a:fld>
            <a:endParaRPr lang="en-AT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C8C9DF5C-2EFA-0B40-84FF-2EE2E117B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/>
              <a:t>Re-Structuring EXFOR’s Reaction Math Expressions for Better Usability</a:t>
            </a:r>
          </a:p>
          <a:p>
            <a:pPr lvl="1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 Operation</a:t>
            </a:r>
          </a:p>
          <a:p>
            <a:pPr lvl="1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JSON-Friendly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A95FDF7-27BF-3E4D-A2E4-584889E9A3C3}"/>
              </a:ext>
            </a:extLst>
          </p:cNvPr>
          <p:cNvSpPr/>
          <p:nvPr/>
        </p:nvSpPr>
        <p:spPr>
          <a:xfrm>
            <a:off x="8749424" y="1244808"/>
            <a:ext cx="2934159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{</a:t>
            </a:r>
          </a:p>
          <a:p>
            <a:r>
              <a:rPr lang="en-US" sz="1600" dirty="0">
                <a:solidFill>
                  <a:srgbClr val="0069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"type"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dirty="0">
                <a:solidFill>
                  <a:srgbClr val="63A7A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"Ratio"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600" dirty="0">
                <a:solidFill>
                  <a:srgbClr val="0069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"numerator"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dirty="0">
                <a:solidFill>
                  <a:srgbClr val="63A7A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"..."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0069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"denominator"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dirty="0">
                <a:solidFill>
                  <a:srgbClr val="63A7A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"..."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}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DF2BCE7B-905E-EA48-954B-4D5E7FBB59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947348"/>
              </p:ext>
            </p:extLst>
          </p:nvPr>
        </p:nvGraphicFramePr>
        <p:xfrm>
          <a:off x="838987" y="2599025"/>
          <a:ext cx="10641326" cy="33182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73234">
                  <a:extLst>
                    <a:ext uri="{9D8B030D-6E8A-4147-A177-3AD203B41FA5}">
                      <a16:colId xmlns:a16="http://schemas.microsoft.com/office/drawing/2014/main" val="3110990107"/>
                    </a:ext>
                  </a:extLst>
                </a:gridCol>
                <a:gridCol w="5668092">
                  <a:extLst>
                    <a:ext uri="{9D8B030D-6E8A-4147-A177-3AD203B41FA5}">
                      <a16:colId xmlns:a16="http://schemas.microsoft.com/office/drawing/2014/main" val="2795625646"/>
                    </a:ext>
                  </a:extLst>
                </a:gridCol>
              </a:tblGrid>
              <a:tr h="34357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69B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Original Expression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69B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Structured Form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8593345"/>
                  </a:ext>
                </a:extLst>
              </a:tr>
              <a:tr h="5191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.AppleSystemUIFont"/>
                        </a:rPr>
                        <a:t>(92-U-235(N,F),,SIG)</a:t>
                      </a:r>
                      <a:endParaRPr 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0343670"/>
                  </a:ext>
                </a:extLst>
              </a:tr>
              <a:tr h="5191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((9-F-19(N,G)9-F-20,,RI)//(9-F-19(N,G)9-F-20,,SIG))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'Ratio</a:t>
                      </a:r>
                      <a:r>
                        <a:rPr lang="en-U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', '(9-F-19(N,G)9-F-20,,RI)', '(9-F-19(N,G)9-F-20,,SIG)']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4925842"/>
                  </a:ext>
                </a:extLst>
              </a:tr>
              <a:tr h="5934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((94-PU-239(N,F),DL/GRP,NU)/(94-PU-239(N,F),DL,NU))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'Divide</a:t>
                      </a:r>
                      <a:r>
                        <a:rPr lang="en-U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', '(94-PU-239(N,F),DL/GRP,NU)', '(94-PU-239(N,F),DL,NU)']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8706826"/>
                  </a:ext>
                </a:extLst>
              </a:tr>
              <a:tr h="1343048"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.AppleSystemUIFont"/>
                        </a:rPr>
                        <a:t>(((92-U-238(N,F)ELEM/MASS,CUM,FY)/</a:t>
                      </a:r>
                    </a:p>
                    <a:p>
                      <a:pPr algn="l"/>
                      <a:r>
                        <a:rPr lang="en-US" sz="16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.AppleSystemUIFont"/>
                        </a:rPr>
                        <a:t>(92-U-238(N,F)43-TC-99,CUM,FY))//</a:t>
                      </a:r>
                    </a:p>
                    <a:p>
                      <a:pPr algn="l"/>
                      <a:r>
                        <a:rPr lang="en-US" sz="16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.AppleSystemUIFont"/>
                        </a:rPr>
                        <a:t>((92-U-235(N,F)ELEM/MASS,CUM,FY,,MXW)/</a:t>
                      </a:r>
                    </a:p>
                    <a:p>
                      <a:pPr algn="l"/>
                      <a:r>
                        <a:rPr lang="en-US" sz="16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.AppleSystemUIFont"/>
                        </a:rPr>
                        <a:t>(92-U-235(N,F)43-TC-99,CUM,FY,,MXW)))</a:t>
                      </a:r>
                    </a:p>
                  </a:txBody>
                  <a:tcPr marL="19050" marR="19050" marT="19050" marB="1905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’Ratio</a:t>
                      </a:r>
                      <a:r>
                        <a:rPr lang="en-U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’,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’Divide</a:t>
                      </a:r>
                      <a:r>
                        <a:rPr lang="en-U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’, ’(92-U-238(N,F)ELEM/MASS,CUM,FY)’, ’(92-U-238(N,F)43-TC-99,CUM,FY)’],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’Divide</a:t>
                      </a:r>
                      <a:r>
                        <a:rPr lang="en-U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’, ’(92-U-235(N,F)ELEM/MASS,CUM,FY,,MXW)’, ’(92-U-235(N,F)43-TC-99,CUM,FY,,MXW)’]]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6502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16751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IAEA - Roboto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AEA PPT template" id="{F375058E-0EC4-744F-A57D-8D861F2311F9}" vid="{1C9E6154-247E-9D4D-BBEC-358B3467DA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IAEA PPT Widescreen Template 16.9-January2025</Template>
  <TotalTime>5041</TotalTime>
  <Words>5518</Words>
  <Application>Microsoft Macintosh PowerPoint</Application>
  <PresentationFormat>Widescreen</PresentationFormat>
  <Paragraphs>755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.AppleSystemUIFont</vt:lpstr>
      <vt:lpstr>Meiryo</vt:lpstr>
      <vt:lpstr>Roboto Bold</vt:lpstr>
      <vt:lpstr>System Font Regular</vt:lpstr>
      <vt:lpstr>Aptos</vt:lpstr>
      <vt:lpstr>Arial</vt:lpstr>
      <vt:lpstr>Bradley Hand</vt:lpstr>
      <vt:lpstr>Calibri</vt:lpstr>
      <vt:lpstr>Consolas</vt:lpstr>
      <vt:lpstr>Courier</vt:lpstr>
      <vt:lpstr>Roboto</vt:lpstr>
      <vt:lpstr>Roboto Light</vt:lpstr>
      <vt:lpstr>Tema di Office</vt:lpstr>
      <vt:lpstr>Modernizing Experimental Nuclear Data Access:  The IAEA Nuclear Reaction Data Explorer (…and Beyond)</vt:lpstr>
      <vt:lpstr>Nuclear Data Formats</vt:lpstr>
      <vt:lpstr>Challenges and Needs in Nuclear Data Usage</vt:lpstr>
      <vt:lpstr>IAEA Nuclear Reaction Data Explorer</vt:lpstr>
      <vt:lpstr>Dataflow: Experimental (EXFOR) and Evaluated (ENDF-6) Data</vt:lpstr>
      <vt:lpstr>EXFOR Parsing: General Format Parsing into JSON</vt:lpstr>
      <vt:lpstr>EXFOR Parsing: EXFOR Code and Free Text Separation</vt:lpstr>
      <vt:lpstr>EXFOR Parsing: Data Table Parsing and Unit Unification</vt:lpstr>
      <vt:lpstr>EXFOR Parsing: Handling Reaction Expressions</vt:lpstr>
      <vt:lpstr>The EXFOR Entry Viewer</vt:lpstr>
      <vt:lpstr>Search EXFOR Entry</vt:lpstr>
      <vt:lpstr>Fe56(n,g) Cross Section Plot</vt:lpstr>
      <vt:lpstr>Fission Product Yield Plot</vt:lpstr>
      <vt:lpstr>Library Comparison</vt:lpstr>
      <vt:lpstr>Library Archive Access (powered by DeCE)</vt:lpstr>
      <vt:lpstr>Scenario in Next Few Years</vt:lpstr>
      <vt:lpstr>Ideas for the Next Decade – Nuclear Reaction Data Portal</vt:lpstr>
      <vt:lpstr>Next Step: Expand the Data Explorer into a Data Portal</vt:lpstr>
      <vt:lpstr>Data Portal Project Goals</vt:lpstr>
      <vt:lpstr>Challenges on Data Mapping</vt:lpstr>
      <vt:lpstr>Summary</vt:lpstr>
      <vt:lpstr>Thank you for your attention!</vt:lpstr>
      <vt:lpstr>Useful Resources around EXFOR</vt:lpstr>
      <vt:lpstr>Reactions API</vt:lpstr>
      <vt:lpstr>Simple Use Case of Reactions API</vt:lpstr>
      <vt:lpstr>EXFOR Entry API</vt:lpstr>
      <vt:lpstr>EXFOR Dictionary API</vt:lpstr>
      <vt:lpstr>RIPL-3 discrete level API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Modernizing Experimental Nuclear Data Access:  The IAEA Nuclear Reaction Data Explorer</dc:title>
  <dc:creator>OKUMURA, Shin</dc:creator>
  <cp:lastModifiedBy>Okumura Shin</cp:lastModifiedBy>
  <cp:revision>472</cp:revision>
  <cp:lastPrinted>2025-03-11T12:44:06Z</cp:lastPrinted>
  <dcterms:created xsi:type="dcterms:W3CDTF">2025-03-10T08:11:18Z</dcterms:created>
  <dcterms:modified xsi:type="dcterms:W3CDTF">2026-03-12T16:07:00Z</dcterms:modified>
</cp:coreProperties>
</file>